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1" r:id="rId1"/>
  </p:sldMasterIdLst>
  <p:notesMasterIdLst>
    <p:notesMasterId r:id="rId44"/>
  </p:notesMasterIdLst>
  <p:handoutMasterIdLst>
    <p:handoutMasterId r:id="rId45"/>
  </p:handoutMasterIdLst>
  <p:sldIdLst>
    <p:sldId id="259" r:id="rId2"/>
    <p:sldId id="261" r:id="rId3"/>
    <p:sldId id="270" r:id="rId4"/>
    <p:sldId id="309" r:id="rId5"/>
    <p:sldId id="311" r:id="rId6"/>
    <p:sldId id="313" r:id="rId7"/>
    <p:sldId id="312" r:id="rId8"/>
    <p:sldId id="304" r:id="rId9"/>
    <p:sldId id="263" r:id="rId10"/>
    <p:sldId id="297" r:id="rId11"/>
    <p:sldId id="314" r:id="rId12"/>
    <p:sldId id="315" r:id="rId13"/>
    <p:sldId id="298" r:id="rId14"/>
    <p:sldId id="316" r:id="rId15"/>
    <p:sldId id="308" r:id="rId16"/>
    <p:sldId id="306" r:id="rId17"/>
    <p:sldId id="307" r:id="rId18"/>
    <p:sldId id="287" r:id="rId19"/>
    <p:sldId id="288" r:id="rId20"/>
    <p:sldId id="300" r:id="rId21"/>
    <p:sldId id="265" r:id="rId22"/>
    <p:sldId id="320" r:id="rId23"/>
    <p:sldId id="275" r:id="rId24"/>
    <p:sldId id="318" r:id="rId25"/>
    <p:sldId id="317" r:id="rId26"/>
    <p:sldId id="319" r:id="rId27"/>
    <p:sldId id="282" r:id="rId28"/>
    <p:sldId id="283" r:id="rId29"/>
    <p:sldId id="322" r:id="rId30"/>
    <p:sldId id="321" r:id="rId31"/>
    <p:sldId id="268" r:id="rId32"/>
    <p:sldId id="328" r:id="rId33"/>
    <p:sldId id="305" r:id="rId34"/>
    <p:sldId id="323" r:id="rId35"/>
    <p:sldId id="325" r:id="rId36"/>
    <p:sldId id="326" r:id="rId37"/>
    <p:sldId id="329" r:id="rId38"/>
    <p:sldId id="285" r:id="rId39"/>
    <p:sldId id="327" r:id="rId40"/>
    <p:sldId id="330" r:id="rId41"/>
    <p:sldId id="269" r:id="rId42"/>
    <p:sldId id="331" r:id="rId43"/>
  </p:sldIdLst>
  <p:sldSz cx="9144000" cy="6858000" type="screen4x3"/>
  <p:notesSz cx="6858000" cy="9144000"/>
  <p:embeddedFontLst>
    <p:embeddedFont>
      <p:font typeface="Merriweather" panose="02060503050406030704" pitchFamily="18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Open Sans" panose="020B060603050402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2"/>
    <a:srgbClr val="FF9900"/>
    <a:srgbClr val="8950A0"/>
    <a:srgbClr val="9900FF"/>
    <a:srgbClr val="CC3300"/>
    <a:srgbClr val="99CC00"/>
    <a:srgbClr val="0099FF"/>
    <a:srgbClr val="CC3399"/>
    <a:srgbClr val="FF5050"/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83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18846-E2CE-4C68-BF8F-ECB359D9B24C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31335-FE07-4142-8F3D-7E1AB134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0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32C84-C7AA-4D71-9404-BA661E09B230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D867A-6D6A-4A13-AA32-0F5F8DB37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9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867A-6D6A-4A13-AA32-0F5F8DB378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9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867A-6D6A-4A13-AA32-0F5F8DB378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9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867A-6D6A-4A13-AA32-0F5F8DB378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9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8711"/>
            <a:ext cx="7596336" cy="1386000"/>
          </a:xfrm>
        </p:spPr>
        <p:txBody>
          <a:bodyPr lIns="9000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2" descr="C:\Users\3117456\Documents\Presentations\2016-03-22 ICT.OPEN 2016 - Re-planning\photo-wouter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r="9062" b="8552"/>
          <a:stretch/>
        </p:blipFill>
        <p:spPr bwMode="auto">
          <a:xfrm>
            <a:off x="7840935" y="1168714"/>
            <a:ext cx="1036904" cy="13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13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2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140968"/>
          </a:xfrm>
          <a:solidFill>
            <a:srgbClr val="FF9900"/>
          </a:solidFill>
        </p:spPr>
        <p:txBody>
          <a:bodyPr lIns="90000">
            <a:normAutofit/>
          </a:bodyPr>
          <a:lstStyle>
            <a:lvl1pPr algn="ctr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316416" y="623731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5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4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334"/>
            <a:ext cx="9144000" cy="103564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68298" y="6356350"/>
            <a:ext cx="1639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7134" y="6356350"/>
            <a:ext cx="5129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352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5CD4B6-1F8F-43A0-A3C8-6CBF43D1A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2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2" y="4328120"/>
            <a:ext cx="8421687" cy="907852"/>
          </a:xfrm>
          <a:solidFill>
            <a:srgbClr val="FFD900"/>
          </a:solidFill>
        </p:spPr>
        <p:txBody>
          <a:bodyPr lIns="252000" anchor="ctr">
            <a:norm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12976"/>
            <a:ext cx="7772400" cy="996131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1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4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7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8334"/>
            <a:ext cx="8676456" cy="1035649"/>
          </a:xfrm>
          <a:prstGeom prst="rect">
            <a:avLst/>
          </a:prstGeom>
          <a:solidFill>
            <a:srgbClr val="FF0032"/>
          </a:solidFill>
        </p:spPr>
        <p:txBody>
          <a:bodyPr vert="horz" lIns="25200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43528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298" y="6356350"/>
            <a:ext cx="1639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7134" y="6356350"/>
            <a:ext cx="5129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6296" y="6356350"/>
            <a:ext cx="1450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485CD4B6-1F8F-43A0-A3C8-6CBF43D1A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49" r:id="rId12"/>
    <p:sldLayoutId id="2147483660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0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W.G.vanToll@uu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W.G.vanToll@uu.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A Comparative Study </a:t>
            </a:r>
            <a:br>
              <a:rPr lang="nl-NL" sz="3200" dirty="0" smtClean="0"/>
            </a:br>
            <a:r>
              <a:rPr lang="nl-NL" sz="3200" dirty="0" smtClean="0"/>
              <a:t>of Navigation Meshes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4967700"/>
            <a:ext cx="1719700" cy="468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948" y="3140968"/>
            <a:ext cx="1860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 smtClean="0">
                <a:latin typeface="+mj-lt"/>
              </a:rPr>
              <a:t>Wouter van Toll</a:t>
            </a:r>
            <a:r>
              <a:rPr lang="nl-NL" sz="1600" b="1" baseline="30000" dirty="0" smtClean="0">
                <a:latin typeface="+mj-lt"/>
              </a:rPr>
              <a:t>1</a:t>
            </a:r>
            <a:endParaRPr lang="en-US" sz="1600" b="1" baseline="30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3250" y="3140968"/>
            <a:ext cx="1904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32"/>
                </a:solidFill>
                <a:latin typeface="+mj-lt"/>
              </a:rPr>
              <a:t>Roy Triesscheijn</a:t>
            </a:r>
            <a:r>
              <a:rPr lang="nl-NL" sz="1600" b="1" baseline="30000" dirty="0" smtClean="0">
                <a:solidFill>
                  <a:srgbClr val="FF0032"/>
                </a:solidFill>
                <a:latin typeface="+mj-lt"/>
              </a:rPr>
              <a:t>1</a:t>
            </a:r>
            <a:endParaRPr lang="en-US" sz="1600" b="1" baseline="30000" dirty="0">
              <a:solidFill>
                <a:srgbClr val="FF003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0241" y="3140968"/>
            <a:ext cx="2118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32"/>
                </a:solidFill>
                <a:latin typeface="+mj-lt"/>
              </a:rPr>
              <a:t>Marcelo Kallmann</a:t>
            </a:r>
            <a:r>
              <a:rPr lang="nl-NL" sz="1600" b="1" baseline="30000" dirty="0" smtClean="0">
                <a:solidFill>
                  <a:srgbClr val="FF0032"/>
                </a:solidFill>
                <a:latin typeface="+mj-lt"/>
              </a:rPr>
              <a:t>2</a:t>
            </a:r>
            <a:endParaRPr lang="en-US" sz="1600" b="1" baseline="30000" dirty="0">
              <a:solidFill>
                <a:srgbClr val="FF003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9832" y="3140968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32"/>
                </a:solidFill>
                <a:latin typeface="+mj-lt"/>
              </a:rPr>
              <a:t>Ramon Oliva</a:t>
            </a:r>
            <a:r>
              <a:rPr lang="nl-NL" sz="1600" b="1" baseline="30000" dirty="0" smtClean="0">
                <a:solidFill>
                  <a:srgbClr val="FF0032"/>
                </a:solidFill>
                <a:latin typeface="+mj-lt"/>
              </a:rPr>
              <a:t>3</a:t>
            </a:r>
            <a:endParaRPr lang="en-US" sz="1600" b="1" baseline="30000" dirty="0">
              <a:solidFill>
                <a:srgbClr val="FF003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8141" y="3693478"/>
            <a:ext cx="19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32"/>
                </a:solidFill>
                <a:latin typeface="+mj-lt"/>
              </a:rPr>
              <a:t>Nuria Pelechano</a:t>
            </a:r>
            <a:r>
              <a:rPr lang="nl-NL" sz="1600" b="1" baseline="30000" dirty="0" smtClean="0">
                <a:solidFill>
                  <a:srgbClr val="FF0032"/>
                </a:solidFill>
                <a:latin typeface="+mj-lt"/>
              </a:rPr>
              <a:t>3</a:t>
            </a:r>
            <a:endParaRPr lang="en-US" sz="1600" b="1" baseline="30000" dirty="0">
              <a:solidFill>
                <a:srgbClr val="FF003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5797" y="3684688"/>
            <a:ext cx="1539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32"/>
                </a:solidFill>
                <a:latin typeface="+mj-lt"/>
              </a:rPr>
              <a:t>Julien Pettré</a:t>
            </a:r>
            <a:r>
              <a:rPr lang="nl-NL" sz="1600" b="1" baseline="30000" dirty="0" smtClean="0">
                <a:solidFill>
                  <a:srgbClr val="FF0032"/>
                </a:solidFill>
                <a:latin typeface="+mj-lt"/>
              </a:rPr>
              <a:t>4</a:t>
            </a:r>
            <a:endParaRPr lang="en-US" sz="1600" b="1" baseline="30000" dirty="0">
              <a:solidFill>
                <a:srgbClr val="FF003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0991" y="3684688"/>
            <a:ext cx="1919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32"/>
                </a:solidFill>
                <a:latin typeface="+mj-lt"/>
              </a:rPr>
              <a:t>Roland Geraerts</a:t>
            </a:r>
            <a:r>
              <a:rPr lang="nl-NL" sz="1600" b="1" baseline="30000" dirty="0" smtClean="0">
                <a:solidFill>
                  <a:srgbClr val="FF0032"/>
                </a:solidFill>
                <a:latin typeface="+mj-lt"/>
              </a:rPr>
              <a:t>1</a:t>
            </a:r>
            <a:endParaRPr lang="en-US" sz="1600" b="1" baseline="30000" dirty="0">
              <a:solidFill>
                <a:srgbClr val="FF0032"/>
              </a:solidFill>
              <a:latin typeface="+mj-lt"/>
            </a:endParaRPr>
          </a:p>
        </p:txBody>
      </p:sp>
      <p:pic>
        <p:nvPicPr>
          <p:cNvPr id="1026" name="Picture 2" descr="Afbeeldingsresultaat voor uc merced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875" y="4978608"/>
            <a:ext cx="1715185" cy="4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universitat politècnica de cataluny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0" b="25167"/>
          <a:stretch/>
        </p:blipFill>
        <p:spPr bwMode="auto">
          <a:xfrm>
            <a:off x="5065974" y="4942755"/>
            <a:ext cx="2111781" cy="4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inr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434" y="4941168"/>
            <a:ext cx="1176505" cy="4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8562" y="501573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32"/>
                </a:solidFill>
                <a:latin typeface="+mj-lt"/>
              </a:rPr>
              <a:t>1</a:t>
            </a:r>
            <a:endParaRPr lang="en-US" sz="1600" b="1" dirty="0">
              <a:solidFill>
                <a:srgbClr val="FF0032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8838" y="5034523"/>
            <a:ext cx="301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32"/>
                </a:solidFill>
                <a:latin typeface="+mj-lt"/>
              </a:rPr>
              <a:t>2</a:t>
            </a:r>
            <a:endParaRPr lang="en-US" sz="1600" b="1" dirty="0">
              <a:solidFill>
                <a:srgbClr val="FF0032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5495" y="5034871"/>
            <a:ext cx="301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32"/>
                </a:solidFill>
                <a:latin typeface="+mj-lt"/>
              </a:rPr>
              <a:t>3</a:t>
            </a:r>
            <a:endParaRPr lang="en-US" sz="1600" b="1" dirty="0">
              <a:solidFill>
                <a:srgbClr val="FF0032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1423" y="5034523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32"/>
                </a:solidFill>
                <a:latin typeface="+mj-lt"/>
              </a:rPr>
              <a:t>4</a:t>
            </a:r>
            <a:endParaRPr lang="en-US" sz="1600" b="1" dirty="0">
              <a:solidFill>
                <a:srgbClr val="FF003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5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Definitions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3D </a:t>
            </a:r>
            <a:r>
              <a:rPr lang="nl-NL" dirty="0"/>
              <a:t>environment (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3DE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Raw collection of </a:t>
            </a:r>
            <a:r>
              <a:rPr lang="nl-NL" dirty="0" smtClean="0"/>
              <a:t>polygons: floors</a:t>
            </a:r>
            <a:r>
              <a:rPr lang="nl-NL" dirty="0"/>
              <a:t>, </a:t>
            </a:r>
            <a:r>
              <a:rPr lang="nl-NL" dirty="0" smtClean="0"/>
              <a:t>walls, staircases, ...</a:t>
            </a:r>
            <a:endParaRPr lang="nl-NL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9"/>
            <a:ext cx="2236967" cy="13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Definitions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3D </a:t>
            </a:r>
            <a:r>
              <a:rPr lang="nl-NL" dirty="0"/>
              <a:t>environment (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3DE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Raw collection of </a:t>
            </a:r>
            <a:r>
              <a:rPr lang="nl-NL" dirty="0" smtClean="0"/>
              <a:t>polygons: floors</a:t>
            </a:r>
            <a:r>
              <a:rPr lang="nl-NL" dirty="0"/>
              <a:t>, </a:t>
            </a:r>
            <a:r>
              <a:rPr lang="nl-NL" dirty="0" smtClean="0"/>
              <a:t>walls, staircases, ...</a:t>
            </a:r>
            <a:endParaRPr lang="nl-NL" i="1" dirty="0"/>
          </a:p>
          <a:p>
            <a:r>
              <a:rPr lang="nl-NL" dirty="0" smtClean="0"/>
              <a:t>Walkable </a:t>
            </a:r>
            <a:r>
              <a:rPr lang="nl-NL" dirty="0"/>
              <a:t>environment (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WE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P</a:t>
            </a:r>
            <a:r>
              <a:rPr lang="nl-NL" dirty="0" smtClean="0"/>
              <a:t>olygons in 3D on which characters can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walk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9"/>
            <a:ext cx="2236967" cy="1371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353"/>
            <a:ext cx="2173400" cy="13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Definitions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3D </a:t>
            </a:r>
            <a:r>
              <a:rPr lang="nl-NL" dirty="0"/>
              <a:t>environment (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3DE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Raw collection of </a:t>
            </a:r>
            <a:r>
              <a:rPr lang="nl-NL" dirty="0" smtClean="0"/>
              <a:t>polygons: floors</a:t>
            </a:r>
            <a:r>
              <a:rPr lang="nl-NL" dirty="0"/>
              <a:t>, </a:t>
            </a:r>
            <a:r>
              <a:rPr lang="nl-NL" dirty="0" smtClean="0"/>
              <a:t>walls, staircases, ...</a:t>
            </a:r>
            <a:endParaRPr lang="nl-NL" i="1" dirty="0"/>
          </a:p>
          <a:p>
            <a:r>
              <a:rPr lang="nl-NL" dirty="0" smtClean="0"/>
              <a:t>Walkable </a:t>
            </a:r>
            <a:r>
              <a:rPr lang="nl-NL" dirty="0"/>
              <a:t>environment (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WE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P</a:t>
            </a:r>
            <a:r>
              <a:rPr lang="nl-NL" dirty="0" smtClean="0"/>
              <a:t>olygons in 3D on which characters can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walk</a:t>
            </a:r>
          </a:p>
          <a:p>
            <a:r>
              <a:rPr lang="nl-NL" dirty="0"/>
              <a:t>Multi-layered environment (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MLE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Subdivision of a WE into “2D” </a:t>
            </a:r>
            <a:r>
              <a:rPr lang="nl-NL" dirty="0" smtClean="0"/>
              <a:t>layers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9"/>
            <a:ext cx="2236967" cy="1371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353"/>
            <a:ext cx="2173400" cy="1371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69" y="4222031"/>
            <a:ext cx="2165379" cy="13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Definitions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Navigation mesh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Regions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in 3D that represent E</a:t>
            </a:r>
            <a:r>
              <a:rPr lang="nl-NL" baseline="-25000" dirty="0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that describes how the regions are 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9"/>
            <a:ext cx="2236967" cy="1371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353"/>
            <a:ext cx="2173400" cy="13714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98" y="4221088"/>
            <a:ext cx="2160798" cy="13710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69" y="4222031"/>
            <a:ext cx="2165379" cy="13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Definitions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Navigation mesh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Regions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in 3D that represent E</a:t>
            </a:r>
            <a:r>
              <a:rPr lang="nl-NL" baseline="-25000" dirty="0" smtClean="0">
                <a:solidFill>
                  <a:schemeClr val="bg1">
                    <a:lumMod val="50000"/>
                  </a:schemeClr>
                </a:solidFill>
              </a:rPr>
              <a:t>free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that describes how the regions are connected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Two types of construction algorithms: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9"/>
            <a:ext cx="2236967" cy="13710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21353"/>
            <a:ext cx="2173400" cy="1371407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 rot="5400000" flipH="1" flipV="1">
            <a:off x="4627046" y="892039"/>
            <a:ext cx="1" cy="6658101"/>
          </a:xfrm>
          <a:prstGeom prst="bentConnector3">
            <a:avLst>
              <a:gd name="adj1" fmla="val 22860100000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79912" y="357301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Voxel-based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5400000" flipH="1" flipV="1">
            <a:off x="6838176" y="4475517"/>
            <a:ext cx="1304" cy="2234538"/>
          </a:xfrm>
          <a:prstGeom prst="bentConnector3">
            <a:avLst>
              <a:gd name="adj1" fmla="val -17530675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67573" y="587727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Exact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98" y="4221088"/>
            <a:ext cx="2160798" cy="13710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69" y="4222031"/>
            <a:ext cx="2165379" cy="137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Input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Navigation meshes and environments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Navigation Meshes: Exact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15067"/>
            <a:ext cx="4173013" cy="17820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45848"/>
            <a:ext cx="3499085" cy="172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165" y="2430292"/>
            <a:ext cx="3959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nl-NL" sz="1600" dirty="0"/>
              <a:t>Local Clearance Triangulation (LCT) </a:t>
            </a: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Kallmann 2014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287769" y="2414620"/>
            <a:ext cx="3172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nl-NL" sz="1600" dirty="0"/>
              <a:t>Explicit Corridor Map (ECM) </a:t>
            </a: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 Toll et al. 2011</a:t>
            </a:r>
            <a:r>
              <a:rPr lang="nl-N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46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117456\Documents\Student Projects\Roy Triesscheijn\Repository\Renders\uulib-gr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63" y="4298613"/>
            <a:ext cx="3408310" cy="191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Navigation Meshes: Voxel-Based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17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8" r="25566"/>
          <a:stretch/>
        </p:blipFill>
        <p:spPr>
          <a:xfrm>
            <a:off x="547664" y="2024350"/>
            <a:ext cx="3713186" cy="17646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75" y="2043539"/>
            <a:ext cx="3298546" cy="1683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0161" y="1342509"/>
            <a:ext cx="3068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nl-NL" sz="1600" dirty="0"/>
              <a:t>Clearance Disk Graph (CDG</a:t>
            </a:r>
            <a:r>
              <a:rPr lang="nl-NL" sz="1600" dirty="0" smtClean="0"/>
              <a:t>)</a:t>
            </a:r>
          </a:p>
          <a:p>
            <a:pPr marL="0" lvl="1" algn="ctr"/>
            <a:r>
              <a:rPr lang="nl-NL" sz="16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Pettré et al. 2005</a:t>
            </a:r>
            <a:r>
              <a:rPr lang="nl-NL" sz="16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9859" y="1323459"/>
            <a:ext cx="253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nl-NL" sz="1600" dirty="0"/>
              <a:t>Recast </a:t>
            </a:r>
            <a:r>
              <a:rPr lang="nl-NL" sz="1600" dirty="0" smtClean="0"/>
              <a:t>Navigation</a:t>
            </a:r>
          </a:p>
          <a:p>
            <a:pPr marL="0" lvl="1" algn="ctr"/>
            <a:r>
              <a:rPr lang="nl-NL" sz="1600" dirty="0" smtClean="0">
                <a:solidFill>
                  <a:schemeClr val="bg1">
                    <a:lumMod val="50000"/>
                  </a:schemeClr>
                </a:solidFill>
              </a:rPr>
              <a:t>[Mononen 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~2011-now</a:t>
            </a:r>
            <a:r>
              <a:rPr lang="nl-NL" sz="16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2584" y="3933056"/>
            <a:ext cx="2946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nl-NL" sz="1600" dirty="0" smtClean="0"/>
              <a:t>NEOGEN</a:t>
            </a:r>
          </a:p>
          <a:p>
            <a:pPr marL="0" lvl="1" algn="ctr"/>
            <a:r>
              <a:rPr lang="nl-NL" sz="1600" dirty="0" smtClean="0">
                <a:solidFill>
                  <a:schemeClr val="bg1">
                    <a:lumMod val="50000"/>
                  </a:schemeClr>
                </a:solidFill>
              </a:rPr>
              <a:t>[Oliva 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and Pelechano 2013</a:t>
            </a:r>
            <a:r>
              <a:rPr lang="nl-NL" sz="16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449" y="4005064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/>
              <a:t>Grid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5555" y="4653136"/>
            <a:ext cx="4527270" cy="1509136"/>
            <a:chOff x="179512" y="4221088"/>
            <a:chExt cx="4851371" cy="14701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5" r="50256"/>
            <a:stretch/>
          </p:blipFill>
          <p:spPr>
            <a:xfrm>
              <a:off x="179512" y="4221088"/>
              <a:ext cx="2382713" cy="147015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76"/>
            <a:stretch/>
          </p:blipFill>
          <p:spPr>
            <a:xfrm>
              <a:off x="2555776" y="4221088"/>
              <a:ext cx="2475107" cy="1470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87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Environments: 2D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8" y="1628800"/>
            <a:ext cx="8624974" cy="39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78" y="3599719"/>
            <a:ext cx="4692318" cy="2997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1" b="6713"/>
          <a:stretch/>
        </p:blipFill>
        <p:spPr>
          <a:xfrm>
            <a:off x="299224" y="4269759"/>
            <a:ext cx="3872746" cy="2001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Environments: MLEs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70"/>
          <a:stretch/>
        </p:blipFill>
        <p:spPr>
          <a:xfrm>
            <a:off x="304106" y="1271793"/>
            <a:ext cx="4123878" cy="1517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 r="64810" b="10866"/>
          <a:stretch/>
        </p:blipFill>
        <p:spPr>
          <a:xfrm>
            <a:off x="2358011" y="2841291"/>
            <a:ext cx="1997965" cy="1582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7"/>
          <a:stretch/>
        </p:blipFill>
        <p:spPr>
          <a:xfrm>
            <a:off x="288490" y="2865220"/>
            <a:ext cx="2153030" cy="1517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77" y="1148576"/>
            <a:ext cx="1929259" cy="26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Motivation for a comparative study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3" name="Picture 6" descr="C:\Users\3117456\Documents\Presentations\2016-10-11 MIG 2016 - Comparative Study\fig\LCTTest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7" y="1578973"/>
            <a:ext cx="2759054" cy="18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2137" y="117149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LCT</a:t>
            </a:r>
            <a:endParaRPr lang="en-US" dirty="0"/>
          </a:p>
        </p:txBody>
      </p:sp>
      <p:pic>
        <p:nvPicPr>
          <p:cNvPr id="8" name="Picture 3" descr="C:\Users\3117456\Documents\Presentations\2016-10-11 MIG 2016 - Comparative Study\fig\ECMTes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76" y="1591471"/>
            <a:ext cx="2759054" cy="18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9608" y="117149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ECM</a:t>
            </a:r>
            <a:endParaRPr lang="en-US" dirty="0"/>
          </a:p>
        </p:txBody>
      </p:sp>
      <p:pic>
        <p:nvPicPr>
          <p:cNvPr id="10" name="Picture 2" descr="C:\Users\3117456\Documents\Presentations\2016-10-11 MIG 2016 - Comparative Study\fig\ClearanceGraphTes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51" y="1591471"/>
            <a:ext cx="2759054" cy="18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22678" y="1189501"/>
            <a:ext cx="68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CDG</a:t>
            </a:r>
            <a:endParaRPr lang="en-US" dirty="0"/>
          </a:p>
        </p:txBody>
      </p:sp>
      <p:pic>
        <p:nvPicPr>
          <p:cNvPr id="12" name="Picture 8" descr="C:\Users\3117456\Documents\Presentations\2016-10-11 MIG 2016 - Comparative Study\fig\RecastTes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7" y="4149080"/>
            <a:ext cx="2759054" cy="18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3117456\Documents\Presentations\2016-10-11 MIG 2016 - Comparative Study\fig\NEOGENTes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14" y="4146321"/>
            <a:ext cx="2759054" cy="18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3117456\Documents\Presentations\2016-10-11 MIG 2016 - Comparative Study\fig\GridSamplingTest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50" y="4146320"/>
            <a:ext cx="2759054" cy="18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21781" y="371703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Recast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31562" y="3717032"/>
            <a:ext cx="119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NEOGEN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22678" y="371703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Grid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Quality Metrics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Implementation + Environment = Numbers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Metrics: 4 Categories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Metrics: 4 Categories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Coverage</a:t>
            </a:r>
          </a:p>
          <a:p>
            <a:pPr lvl="1"/>
            <a:r>
              <a:rPr lang="nl-NL" dirty="0" smtClean="0"/>
              <a:t>How well does </a:t>
            </a:r>
            <a:r>
              <a:rPr lang="nl-NL" dirty="0"/>
              <a:t>the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navmesh </a:t>
            </a:r>
            <a:r>
              <a:rPr lang="nl-NL" dirty="0"/>
              <a:t>cover E</a:t>
            </a:r>
            <a:r>
              <a:rPr lang="nl-NL" baseline="-25000" dirty="0"/>
              <a:t>free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2512589" cy="164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Metrics: 4 Categories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Coverage</a:t>
            </a:r>
          </a:p>
          <a:p>
            <a:pPr lvl="1"/>
            <a:r>
              <a:rPr lang="nl-NL" dirty="0" smtClean="0"/>
              <a:t>How well does </a:t>
            </a:r>
            <a:r>
              <a:rPr lang="nl-NL" dirty="0"/>
              <a:t>the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navmesh </a:t>
            </a:r>
            <a:r>
              <a:rPr lang="nl-NL" dirty="0"/>
              <a:t>cover E</a:t>
            </a:r>
            <a:r>
              <a:rPr lang="nl-NL" baseline="-25000" dirty="0"/>
              <a:t>free</a:t>
            </a:r>
            <a:r>
              <a:rPr lang="nl-NL" dirty="0" smtClean="0"/>
              <a:t>?</a:t>
            </a:r>
            <a:endParaRPr lang="nl-NL" dirty="0"/>
          </a:p>
          <a:p>
            <a:r>
              <a:rPr lang="nl-NL" b="1" dirty="0" smtClean="0"/>
              <a:t>Connectivity</a:t>
            </a:r>
            <a:endParaRPr lang="nl-NL" dirty="0"/>
          </a:p>
          <a:p>
            <a:pPr lvl="1"/>
            <a:r>
              <a:rPr lang="nl-NL" dirty="0" smtClean="0"/>
              <a:t>Does the navmesh </a:t>
            </a:r>
            <a:br>
              <a:rPr lang="nl-NL" dirty="0" smtClean="0"/>
            </a:br>
            <a:r>
              <a:rPr lang="nl-NL" dirty="0" smtClean="0"/>
              <a:t>capture all paths?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2512589" cy="164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488632" cy="162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Metrics: 4 Categories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Coverage</a:t>
            </a:r>
          </a:p>
          <a:p>
            <a:pPr lvl="1"/>
            <a:r>
              <a:rPr lang="nl-NL" dirty="0" smtClean="0"/>
              <a:t>How well does </a:t>
            </a:r>
            <a:r>
              <a:rPr lang="nl-NL" dirty="0"/>
              <a:t>the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navmesh </a:t>
            </a:r>
            <a:r>
              <a:rPr lang="nl-NL" dirty="0"/>
              <a:t>cover E</a:t>
            </a:r>
            <a:r>
              <a:rPr lang="nl-NL" baseline="-25000" dirty="0"/>
              <a:t>free</a:t>
            </a:r>
            <a:r>
              <a:rPr lang="nl-NL" dirty="0" smtClean="0"/>
              <a:t>?</a:t>
            </a:r>
            <a:endParaRPr lang="nl-NL" dirty="0"/>
          </a:p>
          <a:p>
            <a:r>
              <a:rPr lang="nl-NL" b="1" dirty="0" smtClean="0"/>
              <a:t>Connectivity</a:t>
            </a:r>
            <a:endParaRPr lang="nl-NL" dirty="0"/>
          </a:p>
          <a:p>
            <a:pPr lvl="1"/>
            <a:r>
              <a:rPr lang="nl-NL" dirty="0" smtClean="0"/>
              <a:t>Does the navmesh </a:t>
            </a:r>
            <a:br>
              <a:rPr lang="nl-NL" dirty="0" smtClean="0"/>
            </a:br>
            <a:r>
              <a:rPr lang="nl-NL" dirty="0" smtClean="0"/>
              <a:t>capture all paths?</a:t>
            </a:r>
            <a:endParaRPr lang="nl-NL" dirty="0"/>
          </a:p>
          <a:p>
            <a:r>
              <a:rPr lang="nl-NL" b="1" dirty="0" smtClean="0"/>
              <a:t>Complexity</a:t>
            </a:r>
          </a:p>
          <a:p>
            <a:pPr lvl="1"/>
            <a:r>
              <a:rPr lang="nl-NL" dirty="0" smtClean="0"/>
              <a:t>How “compact” is </a:t>
            </a:r>
            <a:br>
              <a:rPr lang="nl-NL" dirty="0" smtClean="0"/>
            </a:br>
            <a:r>
              <a:rPr lang="nl-NL" dirty="0" smtClean="0"/>
              <a:t>the navmesh?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2512589" cy="164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488632" cy="162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2649205" cy="10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Metrics: 4 Categories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Coverage</a:t>
            </a:r>
          </a:p>
          <a:p>
            <a:pPr lvl="1"/>
            <a:r>
              <a:rPr lang="nl-NL" dirty="0" smtClean="0"/>
              <a:t>How well does </a:t>
            </a:r>
            <a:r>
              <a:rPr lang="nl-NL" dirty="0"/>
              <a:t>the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navmesh </a:t>
            </a:r>
            <a:r>
              <a:rPr lang="nl-NL" dirty="0"/>
              <a:t>cover E</a:t>
            </a:r>
            <a:r>
              <a:rPr lang="nl-NL" baseline="-25000" dirty="0"/>
              <a:t>free</a:t>
            </a:r>
            <a:r>
              <a:rPr lang="nl-NL" dirty="0" smtClean="0"/>
              <a:t>?</a:t>
            </a:r>
            <a:endParaRPr lang="nl-NL" dirty="0"/>
          </a:p>
          <a:p>
            <a:r>
              <a:rPr lang="nl-NL" b="1" dirty="0" smtClean="0"/>
              <a:t>Connectivity</a:t>
            </a:r>
            <a:endParaRPr lang="nl-NL" dirty="0"/>
          </a:p>
          <a:p>
            <a:pPr lvl="1"/>
            <a:r>
              <a:rPr lang="nl-NL" dirty="0" smtClean="0"/>
              <a:t>Does the navmesh </a:t>
            </a:r>
            <a:br>
              <a:rPr lang="nl-NL" dirty="0" smtClean="0"/>
            </a:br>
            <a:r>
              <a:rPr lang="nl-NL" dirty="0" smtClean="0"/>
              <a:t>capture all paths?</a:t>
            </a:r>
            <a:endParaRPr lang="nl-NL" dirty="0"/>
          </a:p>
          <a:p>
            <a:r>
              <a:rPr lang="nl-NL" b="1" dirty="0" smtClean="0"/>
              <a:t>Complexity</a:t>
            </a:r>
          </a:p>
          <a:p>
            <a:pPr lvl="1"/>
            <a:r>
              <a:rPr lang="nl-NL" dirty="0" smtClean="0"/>
              <a:t>How “compact” is </a:t>
            </a:r>
            <a:br>
              <a:rPr lang="nl-NL" dirty="0" smtClean="0"/>
            </a:br>
            <a:r>
              <a:rPr lang="nl-NL" dirty="0" smtClean="0"/>
              <a:t>the navmesh?</a:t>
            </a:r>
          </a:p>
          <a:p>
            <a:r>
              <a:rPr lang="nl-NL" b="1" dirty="0" smtClean="0"/>
              <a:t>Performance</a:t>
            </a:r>
          </a:p>
          <a:p>
            <a:pPr lvl="1"/>
            <a:r>
              <a:rPr lang="nl-NL" dirty="0" smtClean="0"/>
              <a:t>How efficiently was </a:t>
            </a:r>
            <a:br>
              <a:rPr lang="nl-NL" dirty="0" smtClean="0"/>
            </a:br>
            <a:r>
              <a:rPr lang="nl-NL" dirty="0" smtClean="0"/>
              <a:t>the navmesh computed?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2512589" cy="164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488632" cy="162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7032"/>
            <a:ext cx="2649205" cy="10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80" y="4725144"/>
            <a:ext cx="2336384" cy="108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Metrics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3" y="1230680"/>
            <a:ext cx="5563153" cy="4502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27" y="2852936"/>
            <a:ext cx="5563153" cy="3402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75" y="1412776"/>
            <a:ext cx="3581389" cy="46841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94" y="1432824"/>
            <a:ext cx="4684761" cy="40406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63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Selected Observations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Selected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Coverage/connectivity</a:t>
            </a:r>
          </a:p>
          <a:p>
            <a:pPr lvl="1"/>
            <a:r>
              <a:rPr lang="nl-NL" dirty="0" smtClean="0"/>
              <a:t>Voxels </a:t>
            </a:r>
            <a:r>
              <a:rPr lang="nl-NL" dirty="0" smtClean="0">
                <a:sym typeface="Wingdings" panose="05000000000000000000" pitchFamily="2" charset="2"/>
              </a:rPr>
              <a:t>often imperfect, even in mazes (Recast/CDG)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Higher resolutions could help (but...)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Navigation Meshes 101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Path planning in virtual environments</a:t>
            </a:r>
          </a:p>
          <a:p>
            <a:r>
              <a:rPr lang="nl-NL" dirty="0" smtClean="0"/>
              <a:t>Many characters: crowd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C:\Users\3117456\Dropbox\UU\PhD Thesis Wouter\Chapters\Introduction\fig\city-crowd-3d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73" y="2420888"/>
            <a:ext cx="6882066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Results: Selected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Coverage/connectivity</a:t>
            </a:r>
          </a:p>
          <a:p>
            <a:pPr lvl="1"/>
            <a:r>
              <a:rPr lang="nl-NL" dirty="0" smtClean="0"/>
              <a:t>Voxels </a:t>
            </a:r>
            <a:r>
              <a:rPr lang="nl-NL" dirty="0" smtClean="0">
                <a:sym typeface="Wingdings" panose="05000000000000000000" pitchFamily="2" charset="2"/>
              </a:rPr>
              <a:t>often imperfect, even in mazes (Recast/CDG)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Higher resolutions could help (but...)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Performance</a:t>
            </a:r>
          </a:p>
          <a:p>
            <a:pPr lvl="1"/>
            <a:r>
              <a:rPr lang="nl-NL" dirty="0" smtClean="0"/>
              <a:t>Voxels don’t scale well to very large environments</a:t>
            </a:r>
          </a:p>
          <a:p>
            <a:pPr lvl="1"/>
            <a:r>
              <a:rPr lang="nl-NL" dirty="0" smtClean="0"/>
              <a:t>Voxels vs. exact: difficult to judge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Closing Comments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Summary and future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Comparative study of navigation meshes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Comparative study of navigation meshes</a:t>
            </a:r>
          </a:p>
          <a:p>
            <a:pPr lvl="1"/>
            <a:r>
              <a:rPr lang="nl-NL" dirty="0" smtClean="0"/>
              <a:t>Unified definitions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31887" y="2992754"/>
            <a:ext cx="8856984" cy="1372350"/>
            <a:chOff x="179512" y="4221088"/>
            <a:chExt cx="8856984" cy="137235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698" y="4221088"/>
              <a:ext cx="2160798" cy="137104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221089"/>
              <a:ext cx="2236967" cy="137104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4221353"/>
              <a:ext cx="2173400" cy="137140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869" y="4222031"/>
              <a:ext cx="2165379" cy="1371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55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Comparative study of navigation meshes</a:t>
            </a:r>
          </a:p>
          <a:p>
            <a:pPr lvl="1"/>
            <a:r>
              <a:rPr lang="nl-NL" dirty="0" smtClean="0"/>
              <a:t>Unified definitions</a:t>
            </a:r>
          </a:p>
          <a:p>
            <a:pPr lvl="1"/>
            <a:r>
              <a:rPr lang="nl-NL" dirty="0" smtClean="0"/>
              <a:t>Quality metrics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7544" y="2746633"/>
            <a:ext cx="8064896" cy="2338551"/>
            <a:chOff x="395536" y="1988840"/>
            <a:chExt cx="8064896" cy="2338551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581039"/>
              <a:ext cx="2512589" cy="164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7704" y="2552910"/>
              <a:ext cx="2488632" cy="162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227" y="1988840"/>
              <a:ext cx="2649205" cy="103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928" y="3242293"/>
              <a:ext cx="2336384" cy="1085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75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Comparative study of navigation meshes</a:t>
            </a:r>
          </a:p>
          <a:p>
            <a:pPr lvl="1"/>
            <a:r>
              <a:rPr lang="nl-NL" dirty="0" smtClean="0"/>
              <a:t>Unified definitions</a:t>
            </a:r>
          </a:p>
          <a:p>
            <a:pPr lvl="1"/>
            <a:r>
              <a:rPr lang="nl-NL" dirty="0" smtClean="0"/>
              <a:t>Quality metrics</a:t>
            </a:r>
          </a:p>
          <a:p>
            <a:pPr lvl="1"/>
            <a:r>
              <a:rPr lang="nl-NL" dirty="0" smtClean="0"/>
              <a:t>Experimental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30" y="1988840"/>
            <a:ext cx="4183594" cy="382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Comparative study of navigation meshes</a:t>
            </a:r>
          </a:p>
          <a:p>
            <a:pPr lvl="1"/>
            <a:r>
              <a:rPr lang="nl-NL" dirty="0" smtClean="0"/>
              <a:t>Unified definitions</a:t>
            </a:r>
          </a:p>
          <a:p>
            <a:pPr lvl="1"/>
            <a:r>
              <a:rPr lang="nl-NL" dirty="0" smtClean="0"/>
              <a:t>Quality metrics</a:t>
            </a:r>
          </a:p>
          <a:p>
            <a:pPr lvl="1"/>
            <a:r>
              <a:rPr lang="nl-NL" dirty="0" smtClean="0"/>
              <a:t>Experimental comparison</a:t>
            </a:r>
          </a:p>
          <a:p>
            <a:pPr lvl="1"/>
            <a:endParaRPr lang="nl-NL" dirty="0"/>
          </a:p>
          <a:p>
            <a:r>
              <a:rPr lang="nl-NL" dirty="0" smtClean="0"/>
              <a:t>Goals</a:t>
            </a:r>
          </a:p>
          <a:p>
            <a:pPr lvl="1"/>
            <a:r>
              <a:rPr lang="nl-NL" dirty="0" smtClean="0"/>
              <a:t>Set </a:t>
            </a:r>
            <a:r>
              <a:rPr lang="nl-NL" dirty="0"/>
              <a:t>a standard for evaluation</a:t>
            </a:r>
          </a:p>
          <a:p>
            <a:pPr lvl="1"/>
            <a:r>
              <a:rPr lang="nl-NL" dirty="0"/>
              <a:t>Gain insight in (dis)advantages</a:t>
            </a:r>
          </a:p>
          <a:p>
            <a:pPr lvl="1"/>
            <a:r>
              <a:rPr lang="nl-NL" dirty="0"/>
              <a:t>Steer future research</a:t>
            </a:r>
            <a:endParaRPr lang="en-US" dirty="0"/>
          </a:p>
          <a:p>
            <a:pPr lvl="1"/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Future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Future 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Work on limitations</a:t>
            </a:r>
          </a:p>
          <a:p>
            <a:pPr lvl="1"/>
            <a:r>
              <a:rPr lang="nl-NL" dirty="0" smtClean="0"/>
              <a:t>Add more environments</a:t>
            </a:r>
          </a:p>
          <a:p>
            <a:pPr lvl="1"/>
            <a:r>
              <a:rPr lang="nl-NL" dirty="0"/>
              <a:t>Add more metrics: planning time, path quality, realism?</a:t>
            </a:r>
          </a:p>
          <a:p>
            <a:pPr lvl="1"/>
            <a:r>
              <a:rPr lang="nl-NL" dirty="0" smtClean="0"/>
              <a:t>Test the influence of </a:t>
            </a:r>
            <a:r>
              <a:rPr lang="nl-NL" i="1" dirty="0" smtClean="0"/>
              <a:t>parameter settings</a:t>
            </a:r>
            <a:endParaRPr lang="nl-NL" dirty="0" smtClean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Future 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Work on limitations</a:t>
            </a:r>
          </a:p>
          <a:p>
            <a:pPr lvl="1"/>
            <a:r>
              <a:rPr lang="nl-NL" dirty="0" smtClean="0"/>
              <a:t>Add more environments</a:t>
            </a:r>
          </a:p>
          <a:p>
            <a:pPr lvl="1"/>
            <a:r>
              <a:rPr lang="nl-NL" dirty="0"/>
              <a:t>Add more metrics: planning time, path quality, realism?</a:t>
            </a:r>
          </a:p>
          <a:p>
            <a:pPr lvl="1"/>
            <a:r>
              <a:rPr lang="nl-NL" dirty="0" smtClean="0"/>
              <a:t>Test the influence of </a:t>
            </a:r>
            <a:r>
              <a:rPr lang="nl-NL" i="1" dirty="0" smtClean="0"/>
              <a:t>parameter settings</a:t>
            </a:r>
          </a:p>
          <a:p>
            <a:pPr lvl="1"/>
            <a:endParaRPr lang="nl-NL" dirty="0"/>
          </a:p>
          <a:p>
            <a:r>
              <a:rPr lang="nl-NL" dirty="0" smtClean="0"/>
              <a:t>Develop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exact </a:t>
            </a:r>
            <a:r>
              <a:rPr lang="nl-NL" dirty="0" smtClean="0"/>
              <a:t>algorithms for 3DE </a:t>
            </a:r>
            <a:r>
              <a:rPr lang="nl-NL" dirty="0" smtClean="0">
                <a:sym typeface="Wingdings" panose="05000000000000000000" pitchFamily="2" charset="2"/>
              </a:rPr>
              <a:t> WE</a:t>
            </a:r>
            <a:r>
              <a:rPr lang="en-US" dirty="0" smtClean="0">
                <a:sym typeface="Wingdings" panose="05000000000000000000" pitchFamily="2" charset="2"/>
              </a:rPr>
              <a:t>  MLE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Or hybrid techniques?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Navigation Meshes 101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Path planning in virtual environments</a:t>
            </a:r>
          </a:p>
          <a:p>
            <a:r>
              <a:rPr lang="nl-NL" dirty="0" smtClean="0"/>
              <a:t>Many characters: crowd simulation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Navigation mesh</a:t>
            </a:r>
          </a:p>
          <a:p>
            <a:pPr lvl="1"/>
            <a:r>
              <a:rPr lang="nl-NL" dirty="0" smtClean="0"/>
              <a:t>Environment representation </a:t>
            </a:r>
            <a:br>
              <a:rPr lang="nl-NL" dirty="0" smtClean="0"/>
            </a:br>
            <a:r>
              <a:rPr lang="nl-NL" dirty="0" smtClean="0"/>
              <a:t>for path planning purposes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Regions + graph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33" y="2749973"/>
            <a:ext cx="3199307" cy="31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Final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Final Slide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nl-NL" dirty="0" smtClean="0"/>
              <a:t>More info?</a:t>
            </a:r>
          </a:p>
          <a:p>
            <a:pPr lvl="1"/>
            <a:r>
              <a:rPr lang="nl-NL" dirty="0" smtClean="0"/>
              <a:t>Visit </a:t>
            </a:r>
            <a:r>
              <a:rPr lang="nl-NL" dirty="0"/>
              <a:t>p</a:t>
            </a:r>
            <a:r>
              <a:rPr lang="nl-NL" dirty="0" smtClean="0"/>
              <a:t>oster </a:t>
            </a:r>
            <a:r>
              <a:rPr lang="nl-NL" dirty="0" smtClean="0"/>
              <a:t>#</a:t>
            </a:r>
            <a:r>
              <a:rPr lang="nl-NL" dirty="0" smtClean="0"/>
              <a:t>19</a:t>
            </a:r>
            <a:endParaRPr lang="nl-NL" dirty="0" smtClean="0"/>
          </a:p>
          <a:p>
            <a:pPr lvl="1"/>
            <a:r>
              <a:rPr lang="nl-NL" dirty="0" smtClean="0"/>
              <a:t>Contact: </a:t>
            </a:r>
            <a:r>
              <a:rPr lang="nl-NL" dirty="0" smtClean="0">
                <a:hlinkClick r:id="rId3"/>
              </a:rPr>
              <a:t>W.G.vanToll@uu.nl</a:t>
            </a:r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41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5269"/>
            <a:ext cx="2906037" cy="411022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Final Slide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nl-NL" dirty="0" smtClean="0"/>
              <a:t>More info?</a:t>
            </a:r>
          </a:p>
          <a:p>
            <a:pPr lvl="1"/>
            <a:r>
              <a:rPr lang="nl-NL" dirty="0" smtClean="0"/>
              <a:t>Visit </a:t>
            </a:r>
            <a:r>
              <a:rPr lang="nl-NL" dirty="0"/>
              <a:t>p</a:t>
            </a:r>
            <a:r>
              <a:rPr lang="nl-NL" dirty="0" smtClean="0"/>
              <a:t>oster </a:t>
            </a:r>
            <a:r>
              <a:rPr lang="nl-NL" dirty="0" smtClean="0"/>
              <a:t>#</a:t>
            </a:r>
            <a:r>
              <a:rPr lang="nl-NL" dirty="0" smtClean="0"/>
              <a:t>19</a:t>
            </a:r>
            <a:endParaRPr lang="nl-NL" dirty="0" smtClean="0"/>
          </a:p>
          <a:p>
            <a:pPr lvl="1"/>
            <a:r>
              <a:rPr lang="nl-NL" dirty="0" smtClean="0"/>
              <a:t>Contact: </a:t>
            </a:r>
            <a:r>
              <a:rPr lang="nl-NL" dirty="0" smtClean="0">
                <a:hlinkClick r:id="rId3"/>
              </a:rPr>
              <a:t>W.G.vanToll@uu.nl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Open for postdoc opportunities</a:t>
            </a:r>
          </a:p>
          <a:p>
            <a:pPr lvl="1"/>
            <a:r>
              <a:rPr lang="nl-NL" dirty="0" smtClean="0"/>
              <a:t>Navigation / AI</a:t>
            </a:r>
          </a:p>
          <a:p>
            <a:pPr lvl="1"/>
            <a:r>
              <a:rPr lang="nl-NL" dirty="0" smtClean="0"/>
              <a:t>Computer graphics</a:t>
            </a:r>
          </a:p>
          <a:p>
            <a:pPr lvl="1"/>
            <a:r>
              <a:rPr lang="nl-NL" dirty="0" smtClean="0"/>
              <a:t>Computational geometry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15269"/>
            <a:ext cx="2906037" cy="411022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Navigation Meshes 101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Path planning in virtual environments</a:t>
            </a:r>
          </a:p>
          <a:p>
            <a:r>
              <a:rPr lang="nl-NL" dirty="0" smtClean="0"/>
              <a:t>Many characters: crowd simulation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Navigation mesh</a:t>
            </a:r>
          </a:p>
          <a:p>
            <a:pPr lvl="1"/>
            <a:r>
              <a:rPr lang="nl-NL" dirty="0" smtClean="0"/>
              <a:t>Environment representation </a:t>
            </a:r>
            <a:br>
              <a:rPr lang="nl-NL" dirty="0" smtClean="0"/>
            </a:br>
            <a:r>
              <a:rPr lang="nl-NL" dirty="0" smtClean="0"/>
              <a:t>for path planning purposes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Regions + graph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Path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indicative route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33" y="2749973"/>
            <a:ext cx="3199307" cy="31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Navigation Meshes 101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Path planning in virtual environments</a:t>
            </a:r>
          </a:p>
          <a:p>
            <a:r>
              <a:rPr lang="nl-NL" dirty="0" smtClean="0"/>
              <a:t>Many characters: crowd simulation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Navigation mesh</a:t>
            </a:r>
          </a:p>
          <a:p>
            <a:pPr lvl="1"/>
            <a:r>
              <a:rPr lang="nl-NL" dirty="0" smtClean="0"/>
              <a:t>Environment representation </a:t>
            </a:r>
            <a:br>
              <a:rPr lang="nl-NL" dirty="0" smtClean="0"/>
            </a:br>
            <a:r>
              <a:rPr lang="nl-NL" dirty="0" smtClean="0"/>
              <a:t>for path planning purposes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Regions + graph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Path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indicative route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33" y="2756545"/>
            <a:ext cx="3199307" cy="31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Navigation Meshes 101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Path planning in virtual environments</a:t>
            </a:r>
          </a:p>
          <a:p>
            <a:r>
              <a:rPr lang="nl-NL" dirty="0" smtClean="0"/>
              <a:t>Many characters: crowd simulation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Navigation mesh</a:t>
            </a:r>
          </a:p>
          <a:p>
            <a:pPr lvl="1"/>
            <a:r>
              <a:rPr lang="nl-NL" dirty="0" smtClean="0"/>
              <a:t>Environment representation </a:t>
            </a:r>
            <a:br>
              <a:rPr lang="nl-NL" dirty="0" smtClean="0"/>
            </a:br>
            <a:r>
              <a:rPr lang="nl-NL" dirty="0" smtClean="0"/>
              <a:t>for path planning purposes</a:t>
            </a:r>
          </a:p>
          <a:p>
            <a:pPr lvl="1"/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Regions + graph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Path 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indicative route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Flexibility for local movement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33" y="2749973"/>
            <a:ext cx="3199307" cy="31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Many navigation meshes </a:t>
            </a:r>
            <a:r>
              <a:rPr lang="nl-NL" dirty="0" smtClean="0"/>
              <a:t>exist</a:t>
            </a:r>
          </a:p>
          <a:p>
            <a:endParaRPr lang="nl-NL" dirty="0" smtClean="0"/>
          </a:p>
          <a:p>
            <a:r>
              <a:rPr lang="nl-NL" dirty="0" smtClean="0"/>
              <a:t>Different papers, different details</a:t>
            </a:r>
          </a:p>
          <a:p>
            <a:endParaRPr lang="nl-NL" dirty="0" smtClean="0"/>
          </a:p>
          <a:p>
            <a:r>
              <a:rPr lang="nl-NL" dirty="0" smtClean="0"/>
              <a:t>2 questions:</a:t>
            </a:r>
          </a:p>
          <a:p>
            <a:pPr lvl="1"/>
            <a:r>
              <a:rPr lang="nl-NL" dirty="0" smtClean="0"/>
              <a:t>How </a:t>
            </a:r>
            <a:r>
              <a:rPr lang="nl-NL" dirty="0"/>
              <a:t>“good” </a:t>
            </a:r>
            <a:r>
              <a:rPr lang="nl-NL" dirty="0" smtClean="0"/>
              <a:t>is a navigation mesh? </a:t>
            </a:r>
            <a:endParaRPr lang="nl-NL" dirty="0"/>
          </a:p>
          <a:p>
            <a:pPr lvl="1"/>
            <a:r>
              <a:rPr lang="nl-NL" dirty="0" smtClean="0"/>
              <a:t>Where </a:t>
            </a:r>
            <a:r>
              <a:rPr lang="nl-NL" dirty="0"/>
              <a:t>should research go next?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Definitions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Environments and navigation meshes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Comparative Study of Navigation Meshes - ICT.OPEN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CD4B6-1F8F-43A0-A3C8-6CBF43D1A6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ster">
      <a:majorFont>
        <a:latin typeface="Open Sans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1231</Words>
  <Application>Microsoft Office PowerPoint</Application>
  <PresentationFormat>On-screen Show (4:3)</PresentationFormat>
  <Paragraphs>329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Merriweather</vt:lpstr>
      <vt:lpstr>Wingdings</vt:lpstr>
      <vt:lpstr>Calibri</vt:lpstr>
      <vt:lpstr>Open Sans</vt:lpstr>
      <vt:lpstr>1_Office Theme</vt:lpstr>
      <vt:lpstr>A Comparative Study  of Navigation Meshes</vt:lpstr>
      <vt:lpstr>Introduction</vt:lpstr>
      <vt:lpstr>Navigation Meshes 101</vt:lpstr>
      <vt:lpstr>Navigation Meshes 101</vt:lpstr>
      <vt:lpstr>Navigation Meshes 101</vt:lpstr>
      <vt:lpstr>Navigation Meshes 101</vt:lpstr>
      <vt:lpstr>Navigation Meshes 101</vt:lpstr>
      <vt:lpstr>State of the Art</vt:lpstr>
      <vt:lpstr>Definitions</vt:lpstr>
      <vt:lpstr>Definitions (1/2)</vt:lpstr>
      <vt:lpstr>Definitions (1/2)</vt:lpstr>
      <vt:lpstr>Definitions (1/2)</vt:lpstr>
      <vt:lpstr>Definitions (2/2)</vt:lpstr>
      <vt:lpstr>Definitions (2/2)</vt:lpstr>
      <vt:lpstr>Input</vt:lpstr>
      <vt:lpstr>Navigation Meshes: Exact</vt:lpstr>
      <vt:lpstr>Navigation Meshes: Voxel-Based</vt:lpstr>
      <vt:lpstr>Environments: 2D</vt:lpstr>
      <vt:lpstr>Environments: MLEs</vt:lpstr>
      <vt:lpstr>Results: Example</vt:lpstr>
      <vt:lpstr>Quality Metrics</vt:lpstr>
      <vt:lpstr>Metrics: 4 Categories</vt:lpstr>
      <vt:lpstr>Metrics: 4 Categories</vt:lpstr>
      <vt:lpstr>Metrics: 4 Categories</vt:lpstr>
      <vt:lpstr>Metrics: 4 Categories</vt:lpstr>
      <vt:lpstr>Metrics: 4 Categories</vt:lpstr>
      <vt:lpstr>Results: Metrics</vt:lpstr>
      <vt:lpstr>Results: Selected Observations</vt:lpstr>
      <vt:lpstr>Results: Selected Observations</vt:lpstr>
      <vt:lpstr>Results: Selected Observations</vt:lpstr>
      <vt:lpstr>Closing Comments</vt:lpstr>
      <vt:lpstr>Summary</vt:lpstr>
      <vt:lpstr>Summary</vt:lpstr>
      <vt:lpstr>Summary</vt:lpstr>
      <vt:lpstr>Summary</vt:lpstr>
      <vt:lpstr>Summary</vt:lpstr>
      <vt:lpstr>Future Work</vt:lpstr>
      <vt:lpstr>Future Work</vt:lpstr>
      <vt:lpstr>Future Work</vt:lpstr>
      <vt:lpstr>The Final Slide</vt:lpstr>
      <vt:lpstr>The Final Slide</vt:lpstr>
      <vt:lpstr>The Final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Comparative Study of Navigation Meshes - ICTOPEN 2018</dc:title>
  <dc:creator>Wouter van Toll</dc:creator>
  <cp:lastModifiedBy>Wouter van Toll</cp:lastModifiedBy>
  <cp:revision>212</cp:revision>
  <dcterms:created xsi:type="dcterms:W3CDTF">2015-03-18T13:29:00Z</dcterms:created>
  <dcterms:modified xsi:type="dcterms:W3CDTF">2018-03-20T11:18:44Z</dcterms:modified>
</cp:coreProperties>
</file>