
<file path=[Content_Types].xml><?xml version="1.0" encoding="utf-8"?>
<Types xmlns="http://schemas.openxmlformats.org/package/2006/content-types">
  <Override PartName="/ppt/slideMasters/slideMaster3.xml" ContentType="application/vnd.openxmlformats-officedocument.presentationml.slideMaster+xml"/>
  <Override PartName="/ppt/notesSlides/notesSlide2.xml" ContentType="application/vnd.openxmlformats-officedocument.presentationml.notes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ags/tag4.xml" ContentType="application/vnd.openxmlformats-officedocument.presentationml.tags+xml"/>
  <Override PartName="/ppt/theme/theme1.xml" ContentType="application/vnd.openxmlformats-officedocument.theme+xml"/>
  <Override PartName="/ppt/slideLayouts/slideLayout2.xml" ContentType="application/vnd.openxmlformats-officedocument.presentationml.slideLayout+xml"/>
  <Override PartName="/ppt/tags/tag49.xml" ContentType="application/vnd.openxmlformats-officedocument.presentationml.tags+xml"/>
  <Override PartName="/ppt/tags/tag78.xml" ContentType="application/vnd.openxmlformats-officedocument.presentationml.tag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tags/tag38.xml" ContentType="application/vnd.openxmlformats-officedocument.presentationml.tags+xml"/>
  <Override PartName="/ppt/tags/tag56.xml" ContentType="application/vnd.openxmlformats-officedocument.presentationml.tags+xml"/>
  <Override PartName="/ppt/tags/tag67.xml" ContentType="application/vnd.openxmlformats-officedocument.presentationml.tags+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tags/tag16.xml" ContentType="application/vnd.openxmlformats-officedocument.presentationml.tags+xml"/>
  <Override PartName="/ppt/tags/tag27.xml" ContentType="application/vnd.openxmlformats-officedocument.presentationml.tags+xml"/>
  <Override PartName="/ppt/tags/tag45.xml" ContentType="application/vnd.openxmlformats-officedocument.presentationml.tags+xml"/>
  <Override PartName="/ppt/tags/tag63.xml" ContentType="application/vnd.openxmlformats-officedocument.presentationml.tags+xml"/>
  <Override PartName="/ppt/tags/tag74.xml" ContentType="application/vnd.openxmlformats-officedocument.presentationml.tags+xml"/>
  <Override PartName="/ppt/notesSlides/notesSlide23.xml" ContentType="application/vnd.openxmlformats-officedocument.presentationml.notesSlide+xml"/>
  <Override PartName="/ppt/tags/tag34.xml" ContentType="application/vnd.openxmlformats-officedocument.presentationml.tags+xml"/>
  <Override PartName="/ppt/notesSlides/notesSlide12.xml" ContentType="application/vnd.openxmlformats-officedocument.presentationml.notesSlide+xml"/>
  <Override PartName="/ppt/tags/tag52.xml" ContentType="application/vnd.openxmlformats-officedocument.presentationml.tags+xml"/>
  <Override PartName="/ppt/tags/tag81.xml" ContentType="application/vnd.openxmlformats-officedocument.presentationml.tags+xml"/>
  <Override PartName="/ppt/tags/tag12.xml" ContentType="application/vnd.openxmlformats-officedocument.presentationml.tags+xml"/>
  <Override PartName="/ppt/notesSlides/notesSlide7.xml" ContentType="application/vnd.openxmlformats-officedocument.presentationml.notesSlide+xml"/>
  <Override PartName="/ppt/tags/tag23.xml" ContentType="application/vnd.openxmlformats-officedocument.presentationml.tags+xml"/>
  <Override PartName="/ppt/tags/tag41.xml" ContentType="application/vnd.openxmlformats-officedocument.presentationml.tags+xml"/>
  <Override PartName="/ppt/tags/tag70.xml" ContentType="application/vnd.openxmlformats-officedocument.presentationml.tags+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3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notesSlides/notesSlide3.xml" ContentType="application/vnd.openxmlformats-officedocument.presentationml.notes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tags/tag79.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tags/tag39.xml" ContentType="application/vnd.openxmlformats-officedocument.presentationml.tags+xml"/>
  <Override PartName="/ppt/tags/tag68.xml" ContentType="application/vnd.openxmlformats-officedocument.presentationml.tags+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tags/tag1.xml" ContentType="application/vnd.openxmlformats-officedocument.presentationml.tags+xml"/>
  <Override PartName="/ppt/tags/tag28.xml" ContentType="application/vnd.openxmlformats-officedocument.presentationml.tags+xml"/>
  <Override PartName="/ppt/tags/tag57.xml" ContentType="application/vnd.openxmlformats-officedocument.presentationml.tags+xml"/>
  <Override PartName="/ppt/tags/tag75.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tags/tag17.xml" ContentType="application/vnd.openxmlformats-officedocument.presentationml.tags+xml"/>
  <Override PartName="/ppt/tags/tag35.xml" ContentType="application/vnd.openxmlformats-officedocument.presentationml.tags+xml"/>
  <Override PartName="/ppt/tags/tag46.xml" ContentType="application/vnd.openxmlformats-officedocument.presentationml.tags+xml"/>
  <Override PartName="/ppt/notesSlides/notesSlide13.xml" ContentType="application/vnd.openxmlformats-officedocument.presentationml.notesSlide+xml"/>
  <Override PartName="/ppt/tags/tag64.xml" ContentType="application/vnd.openxmlformats-officedocument.presentationml.tags+xml"/>
  <Override PartName="/ppt/tags/tag82.xml" ContentType="application/vnd.openxmlformats-officedocument.presentationml.tag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tags/tag24.xml" ContentType="application/vnd.openxmlformats-officedocument.presentationml.tags+xml"/>
  <Override PartName="/ppt/tags/tag53.xml" ContentType="application/vnd.openxmlformats-officedocument.presentationml.tags+xml"/>
  <Override PartName="/ppt/tags/tag71.xml" ContentType="application/vnd.openxmlformats-officedocument.presentationml.tags+xml"/>
  <Override PartName="/ppt/notesSlides/notesSlide20.xml" ContentType="application/vnd.openxmlformats-officedocument.presentationml.notesSlide+xml"/>
  <Override PartName="/ppt/tags/tag13.xml" ContentType="application/vnd.openxmlformats-officedocument.presentationml.tags+xml"/>
  <Override PartName="/ppt/notesSlides/notesSlide6.xml" ContentType="application/vnd.openxmlformats-officedocument.presentationml.notesSlide+xml"/>
  <Override PartName="/ppt/tags/tag22.xml" ContentType="application/vnd.openxmlformats-officedocument.presentationml.tags+xml"/>
  <Override PartName="/ppt/tags/tag31.xml" ContentType="application/vnd.openxmlformats-officedocument.presentationml.tags+xml"/>
  <Override PartName="/ppt/tags/tag40.xml" ContentType="application/vnd.openxmlformats-officedocument.presentationml.tags+xml"/>
  <Override PartName="/ppt/tags/tag42.xml" ContentType="application/vnd.openxmlformats-officedocument.presentationml.tags+xml"/>
  <Override PartName="/ppt/tags/tag51.xml" ContentType="application/vnd.openxmlformats-officedocument.presentationml.tags+xml"/>
  <Override PartName="/ppt/tags/tag60.xml" ContentType="application/vnd.openxmlformats-officedocument.presentationml.tags+xml"/>
  <Override PartName="/ppt/slides/slide8.xml" ContentType="application/vnd.openxmlformats-officedocument.presentationml.slide+xml"/>
  <Override PartName="/ppt/notesSlides/notesSlide4.xml" ContentType="application/vnd.openxmlformats-officedocument.presentationml.notesSlide+xml"/>
  <Override PartName="/ppt/tags/tag11.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tags/tag2.xml" ContentType="application/vnd.openxmlformats-officedocument.presentationml.tags+xml"/>
  <Override PartName="/ppt/tags/tag58.xml" ContentType="application/vnd.openxmlformats-officedocument.presentationml.tags+xml"/>
  <Override PartName="/ppt/tags/tag69.xml" ContentType="application/vnd.openxmlformats-officedocument.presentationml.tags+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tags/tag29.xml" ContentType="application/vnd.openxmlformats-officedocument.presentationml.tags+xml"/>
  <Override PartName="/ppt/tags/tag47.xml" ContentType="application/vnd.openxmlformats-officedocument.presentationml.tags+xml"/>
  <Override PartName="/ppt/tags/tag76.xml" ContentType="application/vnd.openxmlformats-officedocument.presentationml.tags+xml"/>
  <Override PartName="/ppt/slides/slide12.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Override PartName="/ppt/tags/tag36.xml" ContentType="application/vnd.openxmlformats-officedocument.presentationml.tags+xml"/>
  <Override PartName="/ppt/tags/tag54.xml" ContentType="application/vnd.openxmlformats-officedocument.presentationml.tags+xml"/>
  <Override PartName="/ppt/tags/tag65.xml" ContentType="application/vnd.openxmlformats-officedocument.presentationml.tags+xml"/>
  <Override PartName="/ppt/notesSlides/notesSlide14.xml" ContentType="application/vnd.openxmlformats-officedocument.presentationml.notesSlide+xml"/>
  <Override PartName="/ppt/notesSlides/notesSlide9.xml" ContentType="application/vnd.openxmlformats-officedocument.presentationml.notesSlide+xml"/>
  <Override PartName="/ppt/tags/tag14.xml" ContentType="application/vnd.openxmlformats-officedocument.presentationml.tags+xml"/>
  <Override PartName="/ppt/tags/tag25.xml" ContentType="application/vnd.openxmlformats-officedocument.presentationml.tags+xml"/>
  <Override PartName="/ppt/tags/tag43.xml" ContentType="application/vnd.openxmlformats-officedocument.presentationml.tags+xml"/>
  <Override PartName="/ppt/tags/tag61.xml" ContentType="application/vnd.openxmlformats-officedocument.presentationml.tags+xml"/>
  <Override PartName="/ppt/tags/tag72.xml" ContentType="application/vnd.openxmlformats-officedocument.presentationml.tags+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tags/tag32.xml" ContentType="application/vnd.openxmlformats-officedocument.presentationml.tags+xml"/>
  <Override PartName="/ppt/tags/tag50.xml" ContentType="application/vnd.openxmlformats-officedocument.presentationml.tags+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tags/tag10.xml" ContentType="application/vnd.openxmlformats-officedocument.presentationml.tags+xml"/>
  <Override PartName="/ppt/tags/tag21.xml" ContentType="application/vnd.openxmlformats-officedocument.presentationml.tags+xml"/>
  <Override PartName="/ppt/slideMasters/slideMaster2.xml" ContentType="application/vnd.openxmlformats-officedocument.presentationml.slideMaster+xml"/>
  <Override PartName="/ppt/theme/theme4.xml" ContentType="application/vnd.openxmlformats-officedocument.theme+xml"/>
  <Override PartName="/ppt/notesSlides/notesSlide1.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notesSlides/notesSlide19.xml" ContentType="application/vnd.openxmlformats-officedocument.presentationml.notesSlide+xml"/>
  <Override PartName="/ppt/slideLayouts/slideLayout16.xml" ContentType="application/vnd.openxmlformats-officedocument.presentationml.slideLayout+xml"/>
  <Override PartName="/ppt/tags/tag3.xml" ContentType="application/vnd.openxmlformats-officedocument.presentationml.tags+xml"/>
  <Override PartName="/ppt/tags/tag59.xml" ContentType="application/vnd.openxmlformats-officedocument.presentationml.tags+xml"/>
  <Override PartName="/ppt/tags/tag77.xml" ContentType="application/vnd.openxmlformats-officedocument.presentationml.tags+xml"/>
  <Default Extension="jpeg" ContentType="image/jpeg"/>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tags/tag19.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Override PartName="/ppt/tags/tag66.xml" ContentType="application/vnd.openxmlformats-officedocument.presentationml.tags+xml"/>
  <Override PartName="/ppt/notesSlides/notesSlide15.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tags/tag26.xml" ContentType="application/vnd.openxmlformats-officedocument.presentationml.tags+xml"/>
  <Override PartName="/ppt/tags/tag55.xml" ContentType="application/vnd.openxmlformats-officedocument.presentationml.tags+xml"/>
  <Override PartName="/ppt/tags/tag73.xml" ContentType="application/vnd.openxmlformats-officedocument.presentationml.tags+xml"/>
  <Override PartName="/ppt/notesSlides/notesSlide22.xml" ContentType="application/vnd.openxmlformats-officedocument.presentationml.notesSlide+xml"/>
  <Override PartName="/ppt/tags/tag15.xml" ContentType="application/vnd.openxmlformats-officedocument.presentationml.tags+xml"/>
  <Override PartName="/ppt/tags/tag33.xml" ContentType="application/vnd.openxmlformats-officedocument.presentationml.tags+xml"/>
  <Override PartName="/ppt/notesSlides/notesSlide11.xml" ContentType="application/vnd.openxmlformats-officedocument.presentationml.notesSlide+xml"/>
  <Override PartName="/ppt/tags/tag44.xml" ContentType="application/vnd.openxmlformats-officedocument.presentationml.tags+xml"/>
  <Override PartName="/ppt/tags/tag62.xml" ContentType="application/vnd.openxmlformats-officedocument.presentationml.tags+xml"/>
  <Override PartName="/ppt/tags/tag80.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73" r:id="rId2"/>
    <p:sldMasterId id="2147483685" r:id="rId3"/>
  </p:sldMasterIdLst>
  <p:notesMasterIdLst>
    <p:notesMasterId r:id="rId27"/>
  </p:notesMasterIdLst>
  <p:sldIdLst>
    <p:sldId id="310" r:id="rId4"/>
    <p:sldId id="342" r:id="rId5"/>
    <p:sldId id="295" r:id="rId6"/>
    <p:sldId id="311" r:id="rId7"/>
    <p:sldId id="343" r:id="rId8"/>
    <p:sldId id="345" r:id="rId9"/>
    <p:sldId id="363" r:id="rId10"/>
    <p:sldId id="365" r:id="rId11"/>
    <p:sldId id="364" r:id="rId12"/>
    <p:sldId id="354" r:id="rId13"/>
    <p:sldId id="355" r:id="rId14"/>
    <p:sldId id="356" r:id="rId15"/>
    <p:sldId id="368" r:id="rId16"/>
    <p:sldId id="362" r:id="rId17"/>
    <p:sldId id="346" r:id="rId18"/>
    <p:sldId id="347" r:id="rId19"/>
    <p:sldId id="366" r:id="rId20"/>
    <p:sldId id="349" r:id="rId21"/>
    <p:sldId id="350" r:id="rId22"/>
    <p:sldId id="358" r:id="rId23"/>
    <p:sldId id="351" r:id="rId24"/>
    <p:sldId id="352" r:id="rId25"/>
    <p:sldId id="353" r:id="rId26"/>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FCFFF"/>
    <a:srgbClr val="00FF00"/>
    <a:srgbClr val="B3FFB3"/>
    <a:srgbClr val="020BBE"/>
    <a:srgbClr val="50F822"/>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69355" autoAdjust="0"/>
  </p:normalViewPr>
  <p:slideViewPr>
    <p:cSldViewPr>
      <p:cViewPr>
        <p:scale>
          <a:sx n="100" d="100"/>
          <a:sy n="100" d="100"/>
        </p:scale>
        <p:origin x="-282" y="930"/>
      </p:cViewPr>
      <p:guideLst>
        <p:guide orient="horz" pos="2160"/>
        <p:guide pos="2880"/>
      </p:guideLst>
    </p:cSldViewPr>
  </p:slideViewPr>
  <p:outlineViewPr>
    <p:cViewPr>
      <p:scale>
        <a:sx n="33" d="100"/>
        <a:sy n="33" d="100"/>
      </p:scale>
      <p:origin x="0" y="1554"/>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5" d="100"/>
          <a:sy n="55" d="100"/>
        </p:scale>
        <p:origin x="-2904" y="-10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0" name="Rectangle 4"/>
          <p:cNvSpPr>
            <a:spLocks noGrp="1" noRot="1" noChangeAspect="1" noChangeArrowheads="1" noTextEdit="1"/>
          </p:cNvSpPr>
          <p:nvPr>
            <p:ph type="sldImg" idx="2"/>
          </p:nvPr>
        </p:nvSpPr>
        <p:spPr bwMode="auto">
          <a:xfrm>
            <a:off x="1772817" y="539553"/>
            <a:ext cx="3360374" cy="2520280"/>
          </a:xfrm>
          <a:prstGeom prst="rect">
            <a:avLst/>
          </a:prstGeom>
          <a:noFill/>
          <a:ln w="9525">
            <a:solidFill>
              <a:srgbClr val="000000"/>
            </a:solidFill>
            <a:miter lim="800000"/>
            <a:headEnd/>
            <a:tailEnd/>
          </a:ln>
          <a:effectLst/>
        </p:spPr>
      </p:sp>
      <p:sp>
        <p:nvSpPr>
          <p:cNvPr id="4101" name="Rectangle 5"/>
          <p:cNvSpPr>
            <a:spLocks noGrp="1" noChangeArrowheads="1"/>
          </p:cNvSpPr>
          <p:nvPr>
            <p:ph type="body" sz="quarter" idx="3"/>
          </p:nvPr>
        </p:nvSpPr>
        <p:spPr bwMode="auto">
          <a:xfrm>
            <a:off x="332656" y="3131840"/>
            <a:ext cx="6264696" cy="561662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p>
        </p:txBody>
      </p:sp>
      <p:sp>
        <p:nvSpPr>
          <p:cNvPr id="4103" name="Rectangle 7"/>
          <p:cNvSpPr>
            <a:spLocks noGrp="1" noChangeArrowheads="1"/>
          </p:cNvSpPr>
          <p:nvPr>
            <p:ph type="sldNum" sz="quarter" idx="5"/>
          </p:nvPr>
        </p:nvSpPr>
        <p:spPr bwMode="auto">
          <a:xfrm>
            <a:off x="3884613" y="8820471"/>
            <a:ext cx="2971800" cy="32194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2EE7F321-B149-4E8D-B4C2-CEB3A5994332}" type="slidenum">
              <a:rPr lang="en-GB"/>
              <a:pPr/>
              <a:t>‹nr.›</a:t>
            </a:fld>
            <a:endParaRPr lang="en-GB"/>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000" kern="1200">
        <a:solidFill>
          <a:schemeClr val="tx1"/>
        </a:solidFill>
        <a:latin typeface="Arial" charset="0"/>
        <a:ea typeface="+mn-ea"/>
        <a:cs typeface="+mn-cs"/>
      </a:defRPr>
    </a:lvl1pPr>
    <a:lvl2pPr marL="457200" algn="l" rtl="0" fontAlgn="base">
      <a:spcBef>
        <a:spcPct val="30000"/>
      </a:spcBef>
      <a:spcAft>
        <a:spcPct val="0"/>
      </a:spcAft>
      <a:defRPr sz="1000" kern="1200">
        <a:solidFill>
          <a:schemeClr val="tx1"/>
        </a:solidFill>
        <a:latin typeface="Arial" charset="0"/>
        <a:ea typeface="+mn-ea"/>
        <a:cs typeface="+mn-cs"/>
      </a:defRPr>
    </a:lvl2pPr>
    <a:lvl3pPr marL="914400" algn="l" rtl="0" fontAlgn="base">
      <a:spcBef>
        <a:spcPct val="30000"/>
      </a:spcBef>
      <a:spcAft>
        <a:spcPct val="0"/>
      </a:spcAft>
      <a:defRPr sz="1000" kern="1200">
        <a:solidFill>
          <a:schemeClr val="tx1"/>
        </a:solidFill>
        <a:latin typeface="Arial" charset="0"/>
        <a:ea typeface="+mn-ea"/>
        <a:cs typeface="+mn-cs"/>
      </a:defRPr>
    </a:lvl3pPr>
    <a:lvl4pPr marL="1371600" algn="l" rtl="0" fontAlgn="base">
      <a:spcBef>
        <a:spcPct val="30000"/>
      </a:spcBef>
      <a:spcAft>
        <a:spcPct val="0"/>
      </a:spcAft>
      <a:defRPr sz="1000" kern="1200">
        <a:solidFill>
          <a:schemeClr val="tx1"/>
        </a:solidFill>
        <a:latin typeface="Arial" charset="0"/>
        <a:ea typeface="+mn-ea"/>
        <a:cs typeface="+mn-cs"/>
      </a:defRPr>
    </a:lvl4pPr>
    <a:lvl5pPr marL="1828800" algn="l" rtl="0" fontAlgn="base">
      <a:spcBef>
        <a:spcPct val="30000"/>
      </a:spcBef>
      <a:spcAft>
        <a:spcPct val="0"/>
      </a:spcAft>
      <a:defRPr sz="10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26D1D60C-E4FA-4F48-A8C4-469F0B6F86FC}" type="slidenum">
              <a:rPr lang="en-GB"/>
              <a:pPr/>
              <a:t>1</a:t>
            </a:fld>
            <a:endParaRPr lang="en-GB"/>
          </a:p>
        </p:txBody>
      </p:sp>
      <p:sp>
        <p:nvSpPr>
          <p:cNvPr id="8194" name="Slide Image Placeholder 1"/>
          <p:cNvSpPr>
            <a:spLocks noGrp="1" noRot="1" noChangeAspect="1" noTextEdit="1"/>
          </p:cNvSpPr>
          <p:nvPr>
            <p:ph type="sldImg"/>
          </p:nvPr>
        </p:nvSpPr>
        <p:spPr>
          <a:ln/>
        </p:spPr>
      </p:sp>
      <p:sp>
        <p:nvSpPr>
          <p:cNvPr id="8195" name="Notes Placeholder 2"/>
          <p:cNvSpPr>
            <a:spLocks noGrp="1"/>
          </p:cNvSpPr>
          <p:nvPr>
            <p:ph type="body" idx="1"/>
          </p:nvPr>
        </p:nvSpPr>
        <p:spPr>
          <a:xfrm>
            <a:off x="914400" y="4343400"/>
            <a:ext cx="5029200" cy="4114800"/>
          </a:xfrm>
        </p:spPr>
        <p:txBody>
          <a:bodyPr/>
          <a:lstStyle/>
          <a:p>
            <a:endParaRPr lang="en-US" dirty="0"/>
          </a:p>
        </p:txBody>
      </p:sp>
      <p:sp>
        <p:nvSpPr>
          <p:cNvPr id="8196"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3D17A6C9-0B41-4DDD-BA75-328BD282072D}" type="slidenum">
              <a:rPr lang="nl-NL" sz="1200">
                <a:latin typeface="Verdana" pitchFamily="34" charset="0"/>
              </a:rPr>
              <a:pPr algn="r" eaLnBrk="0" hangingPunct="0"/>
              <a:t>1</a:t>
            </a:fld>
            <a:endParaRPr lang="nl-NL" sz="1200">
              <a:latin typeface="Verdana"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GB" sz="1200" kern="1200" baseline="0" dirty="0" smtClean="0">
                <a:solidFill>
                  <a:schemeClr val="tx1"/>
                </a:solidFill>
                <a:latin typeface="Arial" charset="0"/>
                <a:ea typeface="+mn-ea"/>
                <a:cs typeface="+mn-cs"/>
              </a:rPr>
              <a:t>We now describe the first phase of our framework that formulates the multi-group planning problem as a dynamic multi-commodity flow problem:</a:t>
            </a:r>
          </a:p>
          <a:p>
            <a:endParaRPr lang="en-GB" sz="1200" kern="1200" baseline="0" dirty="0" smtClean="0">
              <a:solidFill>
                <a:schemeClr val="tx1"/>
              </a:solidFill>
              <a:latin typeface="Arial" charset="0"/>
              <a:ea typeface="+mn-ea"/>
              <a:cs typeface="+mn-cs"/>
            </a:endParaRPr>
          </a:p>
          <a:p>
            <a:pPr>
              <a:buFontTx/>
              <a:buChar char="-"/>
            </a:pPr>
            <a:r>
              <a:rPr lang="en-GB" sz="1200" kern="1200" baseline="0" dirty="0" smtClean="0">
                <a:solidFill>
                  <a:schemeClr val="tx1"/>
                </a:solidFill>
                <a:latin typeface="Arial" charset="0"/>
                <a:ea typeface="+mn-ea"/>
                <a:cs typeface="+mn-cs"/>
              </a:rPr>
              <a:t>To solve this problem, we first need a graph that resembles the free space of the environment. We base this graph on the edges and vertices of the medial axis (MA), as such a graph provides maximum clearance from the obstacles and includes all cycles present in the environment. For efficiency reason, we use the approach recently proposed by </a:t>
            </a:r>
            <a:r>
              <a:rPr lang="en-GB" sz="1200" kern="1200" baseline="0" dirty="0" err="1" smtClean="0">
                <a:solidFill>
                  <a:schemeClr val="tx1"/>
                </a:solidFill>
                <a:latin typeface="Arial" charset="0"/>
                <a:ea typeface="+mn-ea"/>
                <a:cs typeface="+mn-cs"/>
              </a:rPr>
              <a:t>Geraerts</a:t>
            </a:r>
            <a:r>
              <a:rPr lang="en-GB" sz="1200" kern="1200" baseline="0" dirty="0" smtClean="0">
                <a:solidFill>
                  <a:schemeClr val="tx1"/>
                </a:solidFill>
                <a:latin typeface="Arial" charset="0"/>
                <a:ea typeface="+mn-ea"/>
                <a:cs typeface="+mn-cs"/>
              </a:rPr>
              <a:t> to construct such a graph by determining the minimum number of sample points along each MA edge that are required to described such an edge. </a:t>
            </a:r>
            <a:r>
              <a:rPr lang="en-GB" sz="1200" i="0" kern="1200" baseline="0" dirty="0" smtClean="0">
                <a:solidFill>
                  <a:schemeClr val="tx1"/>
                </a:solidFill>
                <a:latin typeface="Arial" charset="0"/>
                <a:ea typeface="+mn-ea"/>
                <a:cs typeface="+mn-cs"/>
              </a:rPr>
              <a:t>(Alternative: A MA edge is the locus of points that are equidistant to two obstacles and is formed by a concatenation of curves, i.e. line segments and parabolic arcs. </a:t>
            </a:r>
            <a:r>
              <a:rPr lang="en-GB" sz="1200" kern="1200" baseline="0" dirty="0" smtClean="0">
                <a:solidFill>
                  <a:schemeClr val="tx1"/>
                </a:solidFill>
                <a:latin typeface="Arial" charset="0"/>
                <a:ea typeface="+mn-ea"/>
                <a:cs typeface="+mn-cs"/>
              </a:rPr>
              <a:t>For efficiency reasons, we use the approach recently proposed by </a:t>
            </a:r>
            <a:r>
              <a:rPr lang="en-GB" sz="1200" kern="1200" baseline="0" dirty="0" err="1" smtClean="0">
                <a:solidFill>
                  <a:schemeClr val="tx1"/>
                </a:solidFill>
                <a:latin typeface="Arial" charset="0"/>
                <a:ea typeface="+mn-ea"/>
                <a:cs typeface="+mn-cs"/>
              </a:rPr>
              <a:t>Geraerts</a:t>
            </a:r>
            <a:r>
              <a:rPr lang="en-GB" sz="1200" kern="1200" baseline="0" dirty="0" smtClean="0">
                <a:solidFill>
                  <a:schemeClr val="tx1"/>
                </a:solidFill>
                <a:latin typeface="Arial" charset="0"/>
                <a:ea typeface="+mn-ea"/>
                <a:cs typeface="+mn-cs"/>
              </a:rPr>
              <a:t> to construct such a graph by determining the minimum number of curves that describe each MA edge. In other words, we determine sample points along each edge where a curve must end and another one must start.) Also, for each sample point, we store its minimum clearance to the obstacles along with its corresponding nearest obstacle points. The image in the bottom left shows an example of such a MA graph. Note that the graph is undirected. The blue curves are MA edges. The large black discs denote MA vertices, while the small discs denote sample points along each MA edge. </a:t>
            </a:r>
          </a:p>
          <a:p>
            <a:endParaRPr lang="en-US" sz="1200" i="0" kern="1200" baseline="0" dirty="0" smtClean="0">
              <a:solidFill>
                <a:schemeClr val="tx1"/>
              </a:solidFill>
              <a:latin typeface="Arial" charset="0"/>
              <a:ea typeface="+mn-ea"/>
              <a:cs typeface="+mn-cs"/>
            </a:endParaRPr>
          </a:p>
          <a:p>
            <a:pPr>
              <a:buFontTx/>
              <a:buChar char="-"/>
            </a:pPr>
            <a:r>
              <a:rPr lang="en-GB" sz="1200" i="0" kern="1200" baseline="0" dirty="0" smtClean="0">
                <a:solidFill>
                  <a:schemeClr val="tx1"/>
                </a:solidFill>
                <a:latin typeface="Arial" charset="0"/>
                <a:ea typeface="+mn-ea"/>
                <a:cs typeface="+mn-cs"/>
              </a:rPr>
              <a:t>Based on the MA graph, we compute a capacitated graph G = (N,E) by first copying all vertices and edges from MG to G. We then remove all nodes of degree 1 in the graph and their corresponding edges as can be seen in the bottom right image. For each remaining edge, we define its traversal time as the time that an agent requires to traverse this edge and compute it as the edge length divided by the maximum speed among all groups’ desired speeds. We note that this traversal time is a lower bound and it may take longer for a group to traverse the edge. We resolve this issue while solving our ILP, as explained in our paper. A capacity is also assigned to each edge denoting the maximum number of agents that can traverse the edge at the same time while walking next to each other. The capacity is computed as the minimum clearance along the edge divided by the maximum personal space among all agents. Similarly, a capacity  is associated with each node n in the graph indicating the maximum number of agents that can simultaneously be on the node, that is on the maximum disc </a:t>
            </a:r>
            <a:r>
              <a:rPr lang="en-GB" sz="1200" i="0" kern="1200" baseline="0" dirty="0" err="1" smtClean="0">
                <a:solidFill>
                  <a:schemeClr val="tx1"/>
                </a:solidFill>
                <a:latin typeface="Arial" charset="0"/>
                <a:ea typeface="+mn-ea"/>
                <a:cs typeface="+mn-cs"/>
              </a:rPr>
              <a:t>centered</a:t>
            </a:r>
            <a:r>
              <a:rPr lang="en-GB" sz="1200" i="0" kern="1200" baseline="0" dirty="0" smtClean="0">
                <a:solidFill>
                  <a:schemeClr val="tx1"/>
                </a:solidFill>
                <a:latin typeface="Arial" charset="0"/>
                <a:ea typeface="+mn-ea"/>
                <a:cs typeface="+mn-cs"/>
              </a:rPr>
              <a:t> on the node that does not intersect with the environment.</a:t>
            </a:r>
            <a:endParaRPr lang="en-US" sz="1200" i="0" kern="1200" baseline="0" dirty="0" smtClean="0">
              <a:solidFill>
                <a:schemeClr val="tx1"/>
              </a:solidFill>
              <a:latin typeface="Arial" charset="0"/>
              <a:ea typeface="+mn-ea"/>
              <a:cs typeface="+mn-cs"/>
            </a:endParaRPr>
          </a:p>
        </p:txBody>
      </p:sp>
      <p:sp>
        <p:nvSpPr>
          <p:cNvPr id="4" name="Slide Number Placeholder 3"/>
          <p:cNvSpPr>
            <a:spLocks noGrp="1"/>
          </p:cNvSpPr>
          <p:nvPr>
            <p:ph type="sldNum" sz="quarter" idx="10"/>
          </p:nvPr>
        </p:nvSpPr>
        <p:spPr/>
        <p:txBody>
          <a:bodyPr/>
          <a:lstStyle/>
          <a:p>
            <a:fld id="{2EE7F321-B149-4E8D-B4C2-CEB3A5994332}" type="slidenum">
              <a:rPr lang="en-GB" smtClean="0">
                <a:solidFill>
                  <a:prstClr val="black"/>
                </a:solidFill>
              </a:rPr>
              <a:pPr/>
              <a:t>10</a:t>
            </a:fld>
            <a:endParaRPr lang="en-GB">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GB" sz="1200" i="0" kern="1200" baseline="0" dirty="0" smtClean="0">
                <a:solidFill>
                  <a:schemeClr val="tx1"/>
                </a:solidFill>
                <a:latin typeface="Arial" charset="0"/>
                <a:ea typeface="+mn-ea"/>
                <a:cs typeface="+mn-cs"/>
              </a:rPr>
              <a:t>The capacitated graph captures different paths that the agents can follow in order to reach their destinations. Nevertheless, to properly avoid congestions, we must not only know which nodes are visited but also at which times these nodes should be reached. In addition, waiting at certain nodes may be more efficient for some of the agents. For that reason a time-expanded graph is created that adds the time dimension to G. In our implementation a condensed time-expanded graph is used as proposed by Fleischer and </a:t>
            </a:r>
            <a:r>
              <a:rPr lang="en-GB" sz="1200" i="0" kern="1200" baseline="0" dirty="0" err="1" smtClean="0">
                <a:solidFill>
                  <a:schemeClr val="tx1"/>
                </a:solidFill>
                <a:latin typeface="Arial" charset="0"/>
                <a:ea typeface="+mn-ea"/>
                <a:cs typeface="+mn-cs"/>
              </a:rPr>
              <a:t>Skutella</a:t>
            </a:r>
            <a:r>
              <a:rPr lang="en-GB" sz="1200" i="0" kern="1200" baseline="0" dirty="0" smtClean="0">
                <a:solidFill>
                  <a:schemeClr val="tx1"/>
                </a:solidFill>
                <a:latin typeface="Arial" charset="0"/>
                <a:ea typeface="+mn-ea"/>
                <a:cs typeface="+mn-cs"/>
              </a:rPr>
              <a:t> (to reduce the size of the graph). The basic idea here is to round up the traversal time of each edge in G to the nearest multiple of an appropriately chosen time step  Dt. The capacity of the edge is also multiplied by </a:t>
            </a:r>
            <a:r>
              <a:rPr lang="en-GB" sz="1200" i="0" kern="1200" baseline="0" dirty="0" err="1" smtClean="0">
                <a:solidFill>
                  <a:schemeClr val="tx1"/>
                </a:solidFill>
                <a:latin typeface="Arial" charset="0"/>
                <a:ea typeface="+mn-ea"/>
                <a:cs typeface="+mn-cs"/>
              </a:rPr>
              <a:t>Dt</a:t>
            </a:r>
            <a:r>
              <a:rPr lang="en-GB" sz="1200" i="0" kern="1200" baseline="0" dirty="0" smtClean="0">
                <a:solidFill>
                  <a:schemeClr val="tx1"/>
                </a:solidFill>
                <a:latin typeface="Arial" charset="0"/>
                <a:ea typeface="+mn-ea"/>
                <a:cs typeface="+mn-cs"/>
              </a:rPr>
              <a:t> in order to define the maximum number of agents </a:t>
            </a:r>
            <a:r>
              <a:rPr lang="en-GB" sz="1200" kern="1200" baseline="0" dirty="0" smtClean="0">
                <a:solidFill>
                  <a:schemeClr val="tx1"/>
                </a:solidFill>
                <a:latin typeface="Arial" charset="0"/>
                <a:ea typeface="+mn-ea"/>
                <a:cs typeface="+mn-cs"/>
              </a:rPr>
              <a:t>that can traverse the edge in one time unit. In a similar manner is determined the discrete capacity of each node in G. </a:t>
            </a:r>
          </a:p>
          <a:p>
            <a:endParaRPr lang="en-US" sz="1200" i="0" kern="1200" baseline="0" dirty="0" smtClean="0">
              <a:solidFill>
                <a:schemeClr val="tx1"/>
              </a:solidFill>
              <a:latin typeface="Arial" charset="0"/>
              <a:ea typeface="+mn-ea"/>
              <a:cs typeface="+mn-cs"/>
            </a:endParaRPr>
          </a:p>
          <a:p>
            <a:pPr>
              <a:buFontTx/>
              <a:buChar char="-"/>
            </a:pPr>
            <a:r>
              <a:rPr lang="en-GB" sz="1200" i="0" kern="1200" baseline="0" dirty="0" smtClean="0">
                <a:solidFill>
                  <a:schemeClr val="tx1"/>
                </a:solidFill>
                <a:latin typeface="Arial" charset="0"/>
                <a:ea typeface="+mn-ea"/>
                <a:cs typeface="+mn-cs"/>
              </a:rPr>
              <a:t>Let G^T denote the time-expanded graph of the capacitated graph G. T defines the time horizon, that is the total number of discrete time steps. An upper bound is used for T, but I will not elaborate on it (such an upper bound is defined by assuming that the groups move in turns). G^T is directed and is constructed from G based on its discrete capacities and traversal times. As an example consider the discrete capacitated graph in the bottom left image, where for clarity we omit the capacity information. Its corresponding time-expanded graph is shown in the right image for a time horizon T=4. First we create a copy of each node </a:t>
            </a:r>
            <a:r>
              <a:rPr lang="en-GB" sz="1200" i="0" kern="1200" baseline="0" dirty="0" err="1" smtClean="0">
                <a:solidFill>
                  <a:schemeClr val="tx1"/>
                </a:solidFill>
                <a:latin typeface="Arial" charset="0"/>
                <a:ea typeface="+mn-ea"/>
                <a:cs typeface="+mn-cs"/>
              </a:rPr>
              <a:t>s,w,t</a:t>
            </a:r>
            <a:r>
              <a:rPr lang="en-GB" sz="1200" i="0" kern="1200" baseline="0" dirty="0" smtClean="0">
                <a:solidFill>
                  <a:schemeClr val="tx1"/>
                </a:solidFill>
                <a:latin typeface="Arial" charset="0"/>
                <a:ea typeface="+mn-ea"/>
                <a:cs typeface="+mn-cs"/>
              </a:rPr>
              <a:t>  for each discrete time step \tau = [0,3]. (Such a copy has the same discrete capacity as its corresponding static node.) In addition for every edge in the static graph, two arcs are created in the time-expanded graph. For example for the edge {</a:t>
            </a:r>
            <a:r>
              <a:rPr lang="en-GB" sz="1200" i="0" kern="1200" baseline="0" dirty="0" err="1" smtClean="0">
                <a:solidFill>
                  <a:schemeClr val="tx1"/>
                </a:solidFill>
                <a:latin typeface="Arial" charset="0"/>
                <a:ea typeface="+mn-ea"/>
                <a:cs typeface="+mn-cs"/>
              </a:rPr>
              <a:t>s,t</a:t>
            </a:r>
            <a:r>
              <a:rPr lang="en-GB" sz="1200" i="0" kern="1200" baseline="0" dirty="0" smtClean="0">
                <a:solidFill>
                  <a:schemeClr val="tx1"/>
                </a:solidFill>
                <a:latin typeface="Arial" charset="0"/>
                <a:ea typeface="+mn-ea"/>
                <a:cs typeface="+mn-cs"/>
              </a:rPr>
              <a:t>} an arc at \tau=0 is created from s to t two time steps later (red arrow) and another one from t to s two time steps later. Similar arcs are created for \tau=1. For the other two time steps no arcs are created as the time horizon does not permit it. Finally, waiting arcs are also added from each node to the same node one time-step later (black arrows). Such an arc allows an agent to stay at a node for one time-step period (having the same capacity with the discrete capacity of its corresponding static node.) Note that we do not explicitly construct the time-expanded graph, but we lazily construct time-expanded graphs and nodes whenever it is required.</a:t>
            </a:r>
          </a:p>
        </p:txBody>
      </p:sp>
      <p:sp>
        <p:nvSpPr>
          <p:cNvPr id="4" name="Slide Number Placeholder 3"/>
          <p:cNvSpPr>
            <a:spLocks noGrp="1"/>
          </p:cNvSpPr>
          <p:nvPr>
            <p:ph type="sldNum" sz="quarter" idx="10"/>
          </p:nvPr>
        </p:nvSpPr>
        <p:spPr/>
        <p:txBody>
          <a:bodyPr/>
          <a:lstStyle/>
          <a:p>
            <a:fld id="{2EE7F321-B149-4E8D-B4C2-CEB3A5994332}" type="slidenum">
              <a:rPr lang="en-GB" smtClean="0">
                <a:solidFill>
                  <a:prstClr val="black"/>
                </a:solidFill>
              </a:rPr>
              <a:pPr/>
              <a:t>11</a:t>
            </a:fld>
            <a:endParaRPr lang="en-GB">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GB" sz="1200" i="0" kern="1200" baseline="0" dirty="0" smtClean="0">
                <a:solidFill>
                  <a:schemeClr val="tx1"/>
                </a:solidFill>
                <a:latin typeface="Arial" charset="0"/>
                <a:ea typeface="+mn-ea"/>
                <a:cs typeface="+mn-cs"/>
              </a:rPr>
              <a:t> - In our problem formulation, we are given the origin </a:t>
            </a:r>
            <a:r>
              <a:rPr lang="en-GB" sz="1200" i="0" kern="1200" baseline="0" dirty="0" err="1" smtClean="0">
                <a:solidFill>
                  <a:schemeClr val="tx1"/>
                </a:solidFill>
                <a:latin typeface="Arial" charset="0"/>
                <a:ea typeface="+mn-ea"/>
                <a:cs typeface="+mn-cs"/>
              </a:rPr>
              <a:t>s_i</a:t>
            </a:r>
            <a:r>
              <a:rPr lang="en-GB" sz="1200" i="0" kern="1200" baseline="0" dirty="0" smtClean="0">
                <a:solidFill>
                  <a:schemeClr val="tx1"/>
                </a:solidFill>
                <a:latin typeface="Arial" charset="0"/>
                <a:ea typeface="+mn-ea"/>
                <a:cs typeface="+mn-cs"/>
              </a:rPr>
              <a:t>, destination </a:t>
            </a:r>
            <a:r>
              <a:rPr lang="en-GB" sz="1200" i="0" kern="1200" baseline="0" dirty="0" err="1" smtClean="0">
                <a:solidFill>
                  <a:schemeClr val="tx1"/>
                </a:solidFill>
                <a:latin typeface="Arial" charset="0"/>
                <a:ea typeface="+mn-ea"/>
                <a:cs typeface="+mn-cs"/>
              </a:rPr>
              <a:t>t_i</a:t>
            </a:r>
            <a:r>
              <a:rPr lang="en-GB" sz="1200" i="0" kern="1200" baseline="0" dirty="0" smtClean="0">
                <a:solidFill>
                  <a:schemeClr val="tx1"/>
                </a:solidFill>
                <a:latin typeface="Arial" charset="0"/>
                <a:ea typeface="+mn-ea"/>
                <a:cs typeface="+mn-cs"/>
              </a:rPr>
              <a:t> and the size </a:t>
            </a:r>
            <a:r>
              <a:rPr lang="en-GB" sz="1200" i="0" kern="1200" baseline="0" dirty="0" err="1" smtClean="0">
                <a:solidFill>
                  <a:schemeClr val="tx1"/>
                </a:solidFill>
                <a:latin typeface="Arial" charset="0"/>
                <a:ea typeface="+mn-ea"/>
                <a:cs typeface="+mn-cs"/>
              </a:rPr>
              <a:t>d_i</a:t>
            </a:r>
            <a:r>
              <a:rPr lang="en-GB" sz="1200" i="0" kern="1200" baseline="0" dirty="0" smtClean="0">
                <a:solidFill>
                  <a:schemeClr val="tx1"/>
                </a:solidFill>
                <a:latin typeface="Arial" charset="0"/>
                <a:ea typeface="+mn-ea"/>
                <a:cs typeface="+mn-cs"/>
              </a:rPr>
              <a:t> of each group. Let us assume that we know all valid paths in the time-expanded graph corresponding to each origin-destination pair. A path is valid, if it starts at the origin of a group at time step \tau=0 and ends at the destination of the same group at some time step \tau smaller than the time horizon T.  Let P denote the set of all these valid paths in G^T . For every path, we introduce a decision variable </a:t>
            </a:r>
            <a:r>
              <a:rPr lang="en-GB" sz="1200" i="0" kern="1200" baseline="0" dirty="0" err="1" smtClean="0">
                <a:solidFill>
                  <a:schemeClr val="tx1"/>
                </a:solidFill>
                <a:latin typeface="Arial" charset="0"/>
                <a:ea typeface="+mn-ea"/>
                <a:cs typeface="+mn-cs"/>
              </a:rPr>
              <a:t>f_p</a:t>
            </a:r>
            <a:r>
              <a:rPr lang="en-GB" sz="1200" i="0" kern="1200" baseline="0" dirty="0" smtClean="0">
                <a:solidFill>
                  <a:schemeClr val="tx1"/>
                </a:solidFill>
                <a:latin typeface="Arial" charset="0"/>
                <a:ea typeface="+mn-ea"/>
                <a:cs typeface="+mn-cs"/>
              </a:rPr>
              <a:t> which denotes the number of agents using the path p. We also use </a:t>
            </a:r>
            <a:r>
              <a:rPr lang="en-GB" sz="1200" i="0" kern="1200" baseline="0" dirty="0" err="1" smtClean="0">
                <a:solidFill>
                  <a:schemeClr val="tx1"/>
                </a:solidFill>
                <a:latin typeface="Arial" charset="0"/>
                <a:ea typeface="+mn-ea"/>
                <a:cs typeface="+mn-cs"/>
              </a:rPr>
              <a:t>l_p</a:t>
            </a:r>
            <a:r>
              <a:rPr lang="en-GB" sz="1200" i="0" kern="1200" baseline="0" dirty="0" smtClean="0">
                <a:solidFill>
                  <a:schemeClr val="tx1"/>
                </a:solidFill>
                <a:latin typeface="Arial" charset="0"/>
                <a:ea typeface="+mn-ea"/>
                <a:cs typeface="+mn-cs"/>
              </a:rPr>
              <a:t> to denote the cost (length) of the path, that is the time that is required for an agent to reach the end of the path. </a:t>
            </a:r>
            <a:r>
              <a:rPr lang="en-GB" sz="1200" kern="1200" baseline="0" dirty="0" smtClean="0">
                <a:solidFill>
                  <a:schemeClr val="tx1"/>
                </a:solidFill>
                <a:latin typeface="Arial" charset="0"/>
                <a:ea typeface="+mn-ea"/>
                <a:cs typeface="+mn-cs"/>
              </a:rPr>
              <a:t>Then, we can model our path planning problem as an Integer Linear Programming problem:</a:t>
            </a:r>
          </a:p>
          <a:p>
            <a:r>
              <a:rPr lang="en-GB" sz="1200" kern="1200" baseline="0" dirty="0" smtClean="0">
                <a:solidFill>
                  <a:schemeClr val="tx1"/>
                </a:solidFill>
                <a:latin typeface="Arial" charset="0"/>
                <a:ea typeface="+mn-ea"/>
                <a:cs typeface="+mn-cs"/>
              </a:rPr>
              <a:t> a) As can be seen in </a:t>
            </a:r>
            <a:r>
              <a:rPr lang="en-GB" sz="1200" kern="1200" baseline="0" dirty="0" err="1" smtClean="0">
                <a:solidFill>
                  <a:schemeClr val="tx1"/>
                </a:solidFill>
                <a:latin typeface="Arial" charset="0"/>
                <a:ea typeface="+mn-ea"/>
                <a:cs typeface="+mn-cs"/>
              </a:rPr>
              <a:t>Eq</a:t>
            </a:r>
            <a:r>
              <a:rPr lang="en-GB" sz="1200" kern="1200" baseline="0" dirty="0" smtClean="0">
                <a:solidFill>
                  <a:schemeClr val="tx1"/>
                </a:solidFill>
                <a:latin typeface="Arial" charset="0"/>
                <a:ea typeface="+mn-ea"/>
                <a:cs typeface="+mn-cs"/>
              </a:rPr>
              <a:t> (1), our objective function minimizes the sum of the travel times of all agents, that is the average arrival times of all agents. We also formulate demand constraints to guarantee that the number of generated paths is at least equal to the number of agents (group members) present in the simulation. </a:t>
            </a:r>
          </a:p>
          <a:p>
            <a:r>
              <a:rPr lang="en-US" sz="1200" kern="1200" baseline="0" dirty="0" smtClean="0">
                <a:solidFill>
                  <a:schemeClr val="tx1"/>
                </a:solidFill>
                <a:latin typeface="Arial" charset="0"/>
                <a:ea typeface="+mn-ea"/>
                <a:cs typeface="+mn-cs"/>
              </a:rPr>
              <a:t>b) </a:t>
            </a:r>
            <a:r>
              <a:rPr lang="en-GB" sz="1200" i="0" kern="1200" baseline="0" dirty="0" smtClean="0">
                <a:solidFill>
                  <a:schemeClr val="tx1"/>
                </a:solidFill>
                <a:latin typeface="Arial" charset="0"/>
                <a:ea typeface="+mn-ea"/>
                <a:cs typeface="+mn-cs"/>
              </a:rPr>
              <a:t>Restrictions are also needed to ensure that the capacity constraints on the arcs of the tare obeyed. In our problem setting, the static capacitated graph G is undirected. Consequently, an edge can be traversed in both directions at the same point in time. To avoid having to add an enormous number of constraints, we introduce a non negative variable </a:t>
            </a:r>
            <a:r>
              <a:rPr lang="en-GB" sz="1200" i="0" kern="1200" baseline="0" dirty="0" err="1" smtClean="0">
                <a:solidFill>
                  <a:schemeClr val="tx1"/>
                </a:solidFill>
                <a:latin typeface="Arial" charset="0"/>
                <a:ea typeface="+mn-ea"/>
                <a:cs typeface="+mn-cs"/>
              </a:rPr>
              <a:t>u_e</a:t>
            </a:r>
            <a:r>
              <a:rPr lang="en-GB" sz="1200" i="0" kern="1200" baseline="0" dirty="0" smtClean="0">
                <a:solidFill>
                  <a:schemeClr val="tx1"/>
                </a:solidFill>
                <a:latin typeface="Arial" charset="0"/>
                <a:ea typeface="+mn-ea"/>
                <a:cs typeface="+mn-cs"/>
              </a:rPr>
              <a:t> for each edge in G. Then, the discrete capacity </a:t>
            </a:r>
            <a:r>
              <a:rPr lang="en-GB" sz="1200" i="0" kern="1200" baseline="0" dirty="0" err="1" smtClean="0">
                <a:solidFill>
                  <a:schemeClr val="tx1"/>
                </a:solidFill>
                <a:latin typeface="Arial" charset="0"/>
                <a:ea typeface="+mn-ea"/>
                <a:cs typeface="+mn-cs"/>
              </a:rPr>
              <a:t>c_e</a:t>
            </a:r>
            <a:r>
              <a:rPr lang="en-GB" sz="1200" i="0" kern="1200" baseline="0" dirty="0" smtClean="0">
                <a:solidFill>
                  <a:schemeClr val="tx1"/>
                </a:solidFill>
                <a:latin typeface="Arial" charset="0"/>
                <a:ea typeface="+mn-ea"/>
                <a:cs typeface="+mn-cs"/>
              </a:rPr>
              <a:t> of the edge is divided between the two directions of the edge. We do not fix the capacity distribution beforehand, but we make it time-independent by putting the capacity of the forward time-expanded arcs emerging from the edge equal to </a:t>
            </a:r>
            <a:r>
              <a:rPr lang="en-GB" sz="1200" i="0" kern="1200" baseline="0" dirty="0" err="1" smtClean="0">
                <a:solidFill>
                  <a:schemeClr val="tx1"/>
                </a:solidFill>
                <a:latin typeface="Arial" charset="0"/>
                <a:ea typeface="+mn-ea"/>
                <a:cs typeface="+mn-cs"/>
              </a:rPr>
              <a:t>u_e</a:t>
            </a:r>
            <a:r>
              <a:rPr lang="en-GB" sz="1200" i="0" kern="1200" baseline="0" dirty="0" smtClean="0">
                <a:solidFill>
                  <a:schemeClr val="tx1"/>
                </a:solidFill>
                <a:latin typeface="Arial" charset="0"/>
                <a:ea typeface="+mn-ea"/>
                <a:cs typeface="+mn-cs"/>
              </a:rPr>
              <a:t> (equation (3)) and the capacity of the backward arcs equal to </a:t>
            </a:r>
            <a:r>
              <a:rPr lang="en-GB" sz="1200" i="0" kern="1200" baseline="0" dirty="0" err="1" smtClean="0">
                <a:solidFill>
                  <a:schemeClr val="tx1"/>
                </a:solidFill>
                <a:latin typeface="Arial" charset="0"/>
                <a:ea typeface="+mn-ea"/>
                <a:cs typeface="+mn-cs"/>
              </a:rPr>
              <a:t>c_e</a:t>
            </a:r>
            <a:r>
              <a:rPr lang="en-GB" sz="1200" i="0" kern="1200" baseline="0" dirty="0" smtClean="0">
                <a:solidFill>
                  <a:schemeClr val="tx1"/>
                </a:solidFill>
                <a:latin typeface="Arial" charset="0"/>
                <a:ea typeface="+mn-ea"/>
                <a:cs typeface="+mn-cs"/>
              </a:rPr>
              <a:t> −</a:t>
            </a:r>
            <a:r>
              <a:rPr lang="en-GB" sz="1200" i="0" kern="1200" baseline="0" dirty="0" err="1" smtClean="0">
                <a:solidFill>
                  <a:schemeClr val="tx1"/>
                </a:solidFill>
                <a:latin typeface="Arial" charset="0"/>
                <a:ea typeface="+mn-ea"/>
                <a:cs typeface="+mn-cs"/>
              </a:rPr>
              <a:t>u_e</a:t>
            </a:r>
            <a:r>
              <a:rPr lang="en-GB" sz="1200" i="0" kern="1200" baseline="0" dirty="0" smtClean="0">
                <a:solidFill>
                  <a:schemeClr val="tx1"/>
                </a:solidFill>
                <a:latin typeface="Arial" charset="0"/>
                <a:ea typeface="+mn-ea"/>
                <a:cs typeface="+mn-cs"/>
              </a:rPr>
              <a:t> (equation 4). (You can skip the last sentence)</a:t>
            </a:r>
          </a:p>
          <a:p>
            <a:r>
              <a:rPr lang="en-US" sz="1200" i="0" kern="1200" baseline="0" dirty="0" smtClean="0">
                <a:solidFill>
                  <a:schemeClr val="tx1"/>
                </a:solidFill>
                <a:latin typeface="Arial" charset="0"/>
                <a:ea typeface="+mn-ea"/>
                <a:cs typeface="+mn-cs"/>
              </a:rPr>
              <a:t>c) </a:t>
            </a:r>
            <a:r>
              <a:rPr lang="en-GB" sz="1200" kern="1200" baseline="0" dirty="0" smtClean="0">
                <a:solidFill>
                  <a:schemeClr val="tx1"/>
                </a:solidFill>
                <a:latin typeface="Arial" charset="0"/>
                <a:ea typeface="+mn-ea"/>
                <a:cs typeface="+mn-cs"/>
              </a:rPr>
              <a:t>Finally, to account for the throughput limitation of each node </a:t>
            </a:r>
            <a:r>
              <a:rPr lang="en-GB" sz="1200" i="0" kern="1200" baseline="0" dirty="0" smtClean="0">
                <a:solidFill>
                  <a:schemeClr val="tx1"/>
                </a:solidFill>
                <a:latin typeface="Arial" charset="0"/>
                <a:ea typeface="+mn-ea"/>
                <a:cs typeface="+mn-cs"/>
              </a:rPr>
              <a:t>v in the time-expanded graph, additional constraints are added to the ILP.</a:t>
            </a:r>
          </a:p>
          <a:p>
            <a:endParaRPr lang="en-US" sz="1200" i="0" kern="1200" baseline="0" dirty="0" smtClean="0">
              <a:solidFill>
                <a:schemeClr val="tx1"/>
              </a:solidFill>
              <a:latin typeface="Arial" charset="0"/>
              <a:ea typeface="+mn-ea"/>
              <a:cs typeface="+mn-cs"/>
            </a:endParaRPr>
          </a:p>
          <a:p>
            <a:r>
              <a:rPr lang="en-US" sz="1200" i="0" kern="1200" baseline="0" dirty="0" smtClean="0">
                <a:solidFill>
                  <a:schemeClr val="tx1"/>
                </a:solidFill>
                <a:latin typeface="Arial" charset="0"/>
                <a:ea typeface="+mn-ea"/>
                <a:cs typeface="+mn-cs"/>
              </a:rPr>
              <a:t>- </a:t>
            </a:r>
            <a:r>
              <a:rPr lang="en-GB" sz="1200" kern="1200" baseline="0" dirty="0" smtClean="0">
                <a:solidFill>
                  <a:schemeClr val="tx1"/>
                </a:solidFill>
                <a:latin typeface="Arial" charset="0"/>
                <a:ea typeface="+mn-ea"/>
                <a:cs typeface="+mn-cs"/>
              </a:rPr>
              <a:t>Obviously, we do not know the entire set of paths P and enumerating it would be impractical, since there are infinite paths in the time-expanded graph. Therefore, we will make a selection of paths that we consider of ‘possibly useful value’, that is, paths that might improve the value of our objective function, and we will solve the ILP for this subset. We determine these paths by considering the LP-relaxation of the ILP, which is obtained by</a:t>
            </a:r>
          </a:p>
          <a:p>
            <a:r>
              <a:rPr lang="en-GB" sz="1200" kern="1200" baseline="0" dirty="0" smtClean="0">
                <a:solidFill>
                  <a:schemeClr val="tx1"/>
                </a:solidFill>
                <a:latin typeface="Arial" charset="0"/>
                <a:ea typeface="+mn-ea"/>
                <a:cs typeface="+mn-cs"/>
              </a:rPr>
              <a:t>removing the </a:t>
            </a:r>
            <a:r>
              <a:rPr lang="en-GB" sz="1200" kern="1200" baseline="0" dirty="0" err="1" smtClean="0">
                <a:solidFill>
                  <a:schemeClr val="tx1"/>
                </a:solidFill>
                <a:latin typeface="Arial" charset="0"/>
                <a:ea typeface="+mn-ea"/>
                <a:cs typeface="+mn-cs"/>
              </a:rPr>
              <a:t>integrality</a:t>
            </a:r>
            <a:r>
              <a:rPr lang="en-GB" sz="1200" kern="1200" baseline="0" dirty="0" smtClean="0">
                <a:solidFill>
                  <a:schemeClr val="tx1"/>
                </a:solidFill>
                <a:latin typeface="Arial" charset="0"/>
                <a:ea typeface="+mn-ea"/>
                <a:cs typeface="+mn-cs"/>
              </a:rPr>
              <a:t> constraints from Eq. 6 and 7. </a:t>
            </a:r>
            <a:r>
              <a:rPr lang="en-GB" sz="1200" i="0" kern="1200" baseline="0" dirty="0" smtClean="0">
                <a:solidFill>
                  <a:schemeClr val="tx1"/>
                </a:solidFill>
                <a:latin typeface="Arial" charset="0"/>
                <a:ea typeface="+mn-ea"/>
                <a:cs typeface="+mn-cs"/>
              </a:rPr>
              <a:t>We solve the </a:t>
            </a:r>
            <a:r>
              <a:rPr lang="en-GB" sz="1200" kern="1200" baseline="0" dirty="0" smtClean="0">
                <a:solidFill>
                  <a:schemeClr val="tx1"/>
                </a:solidFill>
                <a:latin typeface="Arial" charset="0"/>
                <a:ea typeface="+mn-ea"/>
                <a:cs typeface="+mn-cs"/>
              </a:rPr>
              <a:t>LP-relaxation through the technique of column generation, which was first described by Ford and Fulkerson for the static multi-commodity flow problem. </a:t>
            </a:r>
          </a:p>
          <a:p>
            <a:r>
              <a:rPr lang="en-GB" sz="1200" kern="1200" baseline="0" dirty="0" smtClean="0">
                <a:solidFill>
                  <a:schemeClr val="tx1"/>
                </a:solidFill>
                <a:latin typeface="Arial" charset="0"/>
                <a:ea typeface="+mn-ea"/>
                <a:cs typeface="+mn-cs"/>
              </a:rPr>
              <a:t>Column generation is a method to efficiently solve linear programs with a huge number of variables. (The basic idea is to solve the LP problem for a restricted set of variables </a:t>
            </a:r>
            <a:r>
              <a:rPr lang="en-GB" sz="1200" i="0" kern="1200" baseline="0" dirty="0" smtClean="0">
                <a:solidFill>
                  <a:schemeClr val="tx1"/>
                </a:solidFill>
                <a:latin typeface="Arial" charset="0"/>
                <a:ea typeface="+mn-ea"/>
                <a:cs typeface="+mn-cs"/>
              </a:rPr>
              <a:t>and then add variables that may </a:t>
            </a:r>
            <a:r>
              <a:rPr lang="en-GB" sz="1200" kern="1200" baseline="0" dirty="0" smtClean="0">
                <a:solidFill>
                  <a:schemeClr val="tx1"/>
                </a:solidFill>
                <a:latin typeface="Arial" charset="0"/>
                <a:ea typeface="+mn-ea"/>
                <a:cs typeface="+mn-cs"/>
              </a:rPr>
              <a:t>improve the objective value. If there are no such variables, it is guaranteed that the current solution is optimal for the whole problem.) Since the approach is too technical, we refer to our paper for a detailed explanation of the column generation algorithm. I should only note that, using the column generation, our linear program can be solved in polynomial time (I will include this in the thesis). </a:t>
            </a:r>
          </a:p>
          <a:p>
            <a:endParaRPr lang="en-US" sz="1200" i="0" kern="1200" baseline="0" dirty="0" smtClean="0">
              <a:solidFill>
                <a:schemeClr val="tx1"/>
              </a:solidFill>
              <a:latin typeface="Arial" charset="0"/>
              <a:ea typeface="+mn-ea"/>
              <a:cs typeface="+mn-cs"/>
            </a:endParaRPr>
          </a:p>
          <a:p>
            <a:r>
              <a:rPr lang="en-US" sz="1200" i="0" kern="1200" baseline="0" dirty="0" smtClean="0">
                <a:solidFill>
                  <a:schemeClr val="tx1"/>
                </a:solidFill>
                <a:latin typeface="Arial" charset="0"/>
                <a:ea typeface="+mn-ea"/>
                <a:cs typeface="+mn-cs"/>
              </a:rPr>
              <a:t>Frank, note that I’ve also skipped section 4.4 from the paper.</a:t>
            </a:r>
          </a:p>
        </p:txBody>
      </p:sp>
      <p:sp>
        <p:nvSpPr>
          <p:cNvPr id="4" name="Slide Number Placeholder 3"/>
          <p:cNvSpPr>
            <a:spLocks noGrp="1"/>
          </p:cNvSpPr>
          <p:nvPr>
            <p:ph type="sldNum" sz="quarter" idx="10"/>
          </p:nvPr>
        </p:nvSpPr>
        <p:spPr/>
        <p:txBody>
          <a:bodyPr/>
          <a:lstStyle/>
          <a:p>
            <a:fld id="{2EE7F321-B149-4E8D-B4C2-CEB3A5994332}" type="slidenum">
              <a:rPr lang="en-GB" smtClean="0">
                <a:solidFill>
                  <a:prstClr val="black"/>
                </a:solidFill>
              </a:rPr>
              <a:pPr/>
              <a:t>12</a:t>
            </a:fld>
            <a:endParaRPr lang="en-GB">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i="0" kern="1200" baseline="0" dirty="0" smtClean="0">
                <a:solidFill>
                  <a:schemeClr val="tx1"/>
                </a:solidFill>
                <a:latin typeface="Arial" charset="0"/>
                <a:ea typeface="+mn-ea"/>
                <a:cs typeface="+mn-cs"/>
              </a:rPr>
              <a:t>- At the end of the first phase of our framework, a path has been computed for each agent (group member) by the ILP. Such a path is defined in the time-expanded graph G^T and can be described by a sequence of waiting arcs and traversal arcs, that is arcs that run along the medial axis edges of the capacitated graph G. </a:t>
            </a:r>
            <a:r>
              <a:rPr lang="en-GB" sz="1200" i="0" u="none" kern="1200" baseline="0" dirty="0" smtClean="0">
                <a:solidFill>
                  <a:schemeClr val="tx1"/>
                </a:solidFill>
                <a:latin typeface="Arial" charset="0"/>
                <a:ea typeface="+mn-ea"/>
                <a:cs typeface="+mn-cs"/>
              </a:rPr>
              <a:t>Therefore, a straightforward approach for generating the final trajectory of a group member A_{</a:t>
            </a:r>
            <a:r>
              <a:rPr lang="en-GB" sz="1200" i="0" u="none" kern="1200" baseline="0" dirty="0" err="1" smtClean="0">
                <a:solidFill>
                  <a:schemeClr val="tx1"/>
                </a:solidFill>
                <a:latin typeface="Arial" charset="0"/>
                <a:ea typeface="+mn-ea"/>
                <a:cs typeface="+mn-cs"/>
              </a:rPr>
              <a:t>ij</a:t>
            </a:r>
            <a:r>
              <a:rPr lang="en-GB" sz="1200" i="0" u="none" kern="1200" baseline="0" dirty="0" smtClean="0">
                <a:solidFill>
                  <a:schemeClr val="tx1"/>
                </a:solidFill>
                <a:latin typeface="Arial" charset="0"/>
                <a:ea typeface="+mn-ea"/>
                <a:cs typeface="+mn-cs"/>
              </a:rPr>
              <a:t>} would be to let the agent follow the MA edges, while adjusting its speed in order to adhere to the time constraints </a:t>
            </a:r>
            <a:r>
              <a:rPr lang="en-GB" sz="1200" kern="1200" baseline="0" dirty="0" smtClean="0">
                <a:solidFill>
                  <a:schemeClr val="tx1"/>
                </a:solidFill>
                <a:latin typeface="Arial" charset="0"/>
                <a:ea typeface="+mn-ea"/>
                <a:cs typeface="+mn-cs"/>
              </a:rPr>
              <a:t>of its ILP path. However, as mentioned before, multiple agents may have the same path in </a:t>
            </a:r>
            <a:r>
              <a:rPr lang="en-GB" sz="1200" i="0" kern="1200" baseline="0" dirty="0" smtClean="0">
                <a:solidFill>
                  <a:schemeClr val="tx1"/>
                </a:solidFill>
                <a:latin typeface="Arial" charset="0"/>
                <a:ea typeface="+mn-ea"/>
                <a:cs typeface="+mn-cs"/>
              </a:rPr>
              <a:t> G^T or share the same edge or node at the same time. Since all paths produced </a:t>
            </a:r>
            <a:r>
              <a:rPr lang="en-GB" sz="1200" kern="1200" baseline="0" dirty="0" smtClean="0">
                <a:solidFill>
                  <a:schemeClr val="tx1"/>
                </a:solidFill>
                <a:latin typeface="Arial" charset="0"/>
                <a:ea typeface="+mn-ea"/>
                <a:cs typeface="+mn-cs"/>
              </a:rPr>
              <a:t>by the ILP satisfy the capacity constraints, this means that there is enough clearance for these agents to walk or stand next to each other. Based on this observation, we utilize the maximum capacity of each edge and create a number of lanes that the group members can follow. An agent-based steering method is also used to guide the agents through the lanes and generate a collision-free trajectory that respects the space-time plan provided by the ILP. </a:t>
            </a:r>
          </a:p>
          <a:p>
            <a:r>
              <a:rPr lang="en-US" sz="1200" i="0" kern="1200" baseline="0" dirty="0" smtClean="0">
                <a:solidFill>
                  <a:schemeClr val="tx1"/>
                </a:solidFill>
                <a:latin typeface="Arial" charset="0"/>
                <a:ea typeface="+mn-ea"/>
                <a:cs typeface="+mn-cs"/>
              </a:rPr>
              <a:t>(Alternatively,  you can explain all this using the figures in the 8</a:t>
            </a:r>
            <a:r>
              <a:rPr lang="en-US" sz="1200" i="0" kern="1200" baseline="30000" dirty="0" smtClean="0">
                <a:solidFill>
                  <a:schemeClr val="tx1"/>
                </a:solidFill>
                <a:latin typeface="Arial" charset="0"/>
                <a:ea typeface="+mn-ea"/>
                <a:cs typeface="+mn-cs"/>
              </a:rPr>
              <a:t>th</a:t>
            </a:r>
            <a:r>
              <a:rPr lang="en-US" sz="1200" i="0" kern="1200" baseline="0" dirty="0" smtClean="0">
                <a:solidFill>
                  <a:schemeClr val="tx1"/>
                </a:solidFill>
                <a:latin typeface="Arial" charset="0"/>
                <a:ea typeface="+mn-ea"/>
                <a:cs typeface="+mn-cs"/>
              </a:rPr>
              <a:t> slide, which means that the 7</a:t>
            </a:r>
            <a:r>
              <a:rPr lang="en-US" sz="1200" i="0" kern="1200" baseline="30000" dirty="0" smtClean="0">
                <a:solidFill>
                  <a:schemeClr val="tx1"/>
                </a:solidFill>
                <a:latin typeface="Arial" charset="0"/>
                <a:ea typeface="+mn-ea"/>
                <a:cs typeface="+mn-cs"/>
              </a:rPr>
              <a:t>th</a:t>
            </a:r>
            <a:r>
              <a:rPr lang="en-US" sz="1200" i="0" kern="1200" baseline="0" dirty="0" smtClean="0">
                <a:solidFill>
                  <a:schemeClr val="tx1"/>
                </a:solidFill>
                <a:latin typeface="Arial" charset="0"/>
                <a:ea typeface="+mn-ea"/>
                <a:cs typeface="+mn-cs"/>
              </a:rPr>
              <a:t> and 8</a:t>
            </a:r>
            <a:r>
              <a:rPr lang="en-US" sz="1200" i="0" kern="1200" baseline="30000" dirty="0" smtClean="0">
                <a:solidFill>
                  <a:schemeClr val="tx1"/>
                </a:solidFill>
                <a:latin typeface="Arial" charset="0"/>
                <a:ea typeface="+mn-ea"/>
                <a:cs typeface="+mn-cs"/>
              </a:rPr>
              <a:t>th</a:t>
            </a:r>
            <a:r>
              <a:rPr lang="en-US" sz="1200" i="0" kern="1200" baseline="0" dirty="0" smtClean="0">
                <a:solidFill>
                  <a:schemeClr val="tx1"/>
                </a:solidFill>
                <a:latin typeface="Arial" charset="0"/>
                <a:ea typeface="+mn-ea"/>
                <a:cs typeface="+mn-cs"/>
              </a:rPr>
              <a:t> slides, i.e. the overall solution, will be replaced by slide no 9). </a:t>
            </a:r>
          </a:p>
          <a:p>
            <a:endParaRPr lang="en-US" sz="1200" i="0" kern="1200" baseline="0" dirty="0" smtClean="0">
              <a:solidFill>
                <a:schemeClr val="tx1"/>
              </a:solidFill>
              <a:latin typeface="Arial" charset="0"/>
              <a:ea typeface="+mn-ea"/>
              <a:cs typeface="+mn-cs"/>
            </a:endParaRPr>
          </a:p>
          <a:p>
            <a:pPr>
              <a:buFontTx/>
              <a:buChar char="-"/>
            </a:pPr>
            <a:r>
              <a:rPr lang="en-GB" sz="1200" i="0" kern="1200" baseline="0" dirty="0" smtClean="0">
                <a:solidFill>
                  <a:schemeClr val="tx1"/>
                </a:solidFill>
                <a:latin typeface="Arial" charset="0"/>
                <a:ea typeface="+mn-ea"/>
                <a:cs typeface="+mn-cs"/>
              </a:rPr>
              <a:t>Let e denote a MA edge in the capacitated graph as shown in the bottom-left image. Let us also define a pseudo-orientation for the edge from n to m. As discussed previously, the edge consists of a number of sample points, B_0 to B_3 in our example (click for animation). For each sample point </a:t>
            </a:r>
            <a:r>
              <a:rPr lang="en-GB" sz="1200" i="0" kern="1200" baseline="0" dirty="0" err="1" smtClean="0">
                <a:solidFill>
                  <a:schemeClr val="tx1"/>
                </a:solidFill>
                <a:latin typeface="Arial" charset="0"/>
                <a:ea typeface="+mn-ea"/>
                <a:cs typeface="+mn-cs"/>
              </a:rPr>
              <a:t>B_i</a:t>
            </a:r>
            <a:r>
              <a:rPr lang="en-GB" sz="1200" i="0" kern="1200" baseline="0" dirty="0" smtClean="0">
                <a:solidFill>
                  <a:schemeClr val="tx1"/>
                </a:solidFill>
                <a:latin typeface="Arial" charset="0"/>
                <a:ea typeface="+mn-ea"/>
                <a:cs typeface="+mn-cs"/>
              </a:rPr>
              <a:t>, its left </a:t>
            </a:r>
            <a:r>
              <a:rPr lang="en-GB" sz="1200" i="0" kern="1200" baseline="0" dirty="0" err="1" smtClean="0">
                <a:solidFill>
                  <a:schemeClr val="tx1"/>
                </a:solidFill>
                <a:latin typeface="Arial" charset="0"/>
                <a:ea typeface="+mn-ea"/>
                <a:cs typeface="+mn-cs"/>
              </a:rPr>
              <a:t>l_i</a:t>
            </a:r>
            <a:r>
              <a:rPr lang="en-GB" sz="1200" i="0" kern="1200" baseline="0" dirty="0" smtClean="0">
                <a:solidFill>
                  <a:schemeClr val="tx1"/>
                </a:solidFill>
                <a:latin typeface="Arial" charset="0"/>
                <a:ea typeface="+mn-ea"/>
                <a:cs typeface="+mn-cs"/>
              </a:rPr>
              <a:t> and right </a:t>
            </a:r>
            <a:r>
              <a:rPr lang="en-GB" sz="1200" i="0" kern="1200" baseline="0" dirty="0" err="1" smtClean="0">
                <a:solidFill>
                  <a:schemeClr val="tx1"/>
                </a:solidFill>
                <a:latin typeface="Arial" charset="0"/>
                <a:ea typeface="+mn-ea"/>
                <a:cs typeface="+mn-cs"/>
              </a:rPr>
              <a:t>r_i</a:t>
            </a:r>
            <a:r>
              <a:rPr lang="en-GB" sz="1200" i="0" kern="1200" baseline="0" dirty="0" smtClean="0">
                <a:solidFill>
                  <a:schemeClr val="tx1"/>
                </a:solidFill>
                <a:latin typeface="Arial" charset="0"/>
                <a:ea typeface="+mn-ea"/>
                <a:cs typeface="+mn-cs"/>
              </a:rPr>
              <a:t> closest obstacle points are also defined. Then, the edge can be expressed as a sequence of portals, where each portal is described by the </a:t>
            </a:r>
            <a:r>
              <a:rPr lang="en-GB" sz="1200" i="0" kern="1200" baseline="0" dirty="0" err="1" smtClean="0">
                <a:solidFill>
                  <a:schemeClr val="tx1"/>
                </a:solidFill>
                <a:latin typeface="Arial" charset="0"/>
                <a:ea typeface="+mn-ea"/>
                <a:cs typeface="+mn-cs"/>
              </a:rPr>
              <a:t>normals</a:t>
            </a:r>
            <a:r>
              <a:rPr lang="en-GB" sz="1200" i="0" kern="1200" baseline="0" dirty="0" smtClean="0">
                <a:solidFill>
                  <a:schemeClr val="tx1"/>
                </a:solidFill>
                <a:latin typeface="Arial" charset="0"/>
                <a:ea typeface="+mn-ea"/>
                <a:cs typeface="+mn-cs"/>
              </a:rPr>
              <a:t> between the left and right obstacle points to their corresponding sample point. L</a:t>
            </a:r>
            <a:r>
              <a:rPr lang="en-GB" sz="1200" kern="1200" baseline="0" dirty="0" smtClean="0">
                <a:solidFill>
                  <a:schemeClr val="tx1"/>
                </a:solidFill>
                <a:latin typeface="Arial" charset="0"/>
                <a:ea typeface="+mn-ea"/>
                <a:cs typeface="+mn-cs"/>
              </a:rPr>
              <a:t>anes can be easily constructed along the edge by placing waypoints on the portals. For example, l</a:t>
            </a:r>
            <a:r>
              <a:rPr lang="en-GB" sz="1200" i="0" kern="1200" baseline="0" dirty="0" smtClean="0">
                <a:solidFill>
                  <a:schemeClr val="tx1"/>
                </a:solidFill>
                <a:latin typeface="Arial" charset="0"/>
                <a:ea typeface="+mn-ea"/>
                <a:cs typeface="+mn-cs"/>
              </a:rPr>
              <a:t>et us assume that the integral capacity of the edge in the capacitated graph is 5. This capacity defines the maximum number of agents that can simultaneously traverse the edge and hence,  5 lanes will be created. For each lane, a waypoint is generated on each of the 4 portals of the edge using simple linear interpolation. Since each edge can also be traversed in the opposite direction, for each lane its reverse one is also computed using a similar procedure.</a:t>
            </a:r>
          </a:p>
        </p:txBody>
      </p:sp>
      <p:sp>
        <p:nvSpPr>
          <p:cNvPr id="4" name="Slide Number Placeholder 3"/>
          <p:cNvSpPr>
            <a:spLocks noGrp="1"/>
          </p:cNvSpPr>
          <p:nvPr>
            <p:ph type="sldNum" sz="quarter" idx="10"/>
          </p:nvPr>
        </p:nvSpPr>
        <p:spPr/>
        <p:txBody>
          <a:bodyPr/>
          <a:lstStyle/>
          <a:p>
            <a:fld id="{2EE7F321-B149-4E8D-B4C2-CEB3A5994332}" type="slidenum">
              <a:rPr lang="en-GB" smtClean="0">
                <a:solidFill>
                  <a:prstClr val="black"/>
                </a:solidFill>
              </a:rPr>
              <a:pPr/>
              <a:t>13</a:t>
            </a:fld>
            <a:endParaRPr lang="en-GB">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a:buFontTx/>
              <a:buChar char="-"/>
            </a:pPr>
            <a:r>
              <a:rPr lang="en-GB" sz="1200" kern="1200" baseline="0" dirty="0" smtClean="0">
                <a:solidFill>
                  <a:schemeClr val="tx1"/>
                </a:solidFill>
                <a:latin typeface="Arial" charset="0"/>
                <a:ea typeface="+mn-ea"/>
                <a:cs typeface="+mn-cs"/>
              </a:rPr>
              <a:t> Given all the lanes in the graph and the ILP path </a:t>
            </a:r>
            <a:r>
              <a:rPr lang="en-GB" sz="1200" i="0" kern="1200" baseline="0" dirty="0" smtClean="0">
                <a:solidFill>
                  <a:schemeClr val="tx1"/>
                </a:solidFill>
                <a:latin typeface="Arial" charset="0"/>
                <a:ea typeface="+mn-ea"/>
                <a:cs typeface="+mn-cs"/>
              </a:rPr>
              <a:t>corresponding to a group member A_{</a:t>
            </a:r>
            <a:r>
              <a:rPr lang="en-GB" sz="1200" i="0" kern="1200" baseline="0" dirty="0" err="1" smtClean="0">
                <a:solidFill>
                  <a:schemeClr val="tx1"/>
                </a:solidFill>
                <a:latin typeface="Arial" charset="0"/>
                <a:ea typeface="+mn-ea"/>
                <a:cs typeface="+mn-cs"/>
              </a:rPr>
              <a:t>ij</a:t>
            </a:r>
            <a:r>
              <a:rPr lang="en-GB" sz="1200" i="0" kern="1200" baseline="0" dirty="0" smtClean="0">
                <a:solidFill>
                  <a:schemeClr val="tx1"/>
                </a:solidFill>
                <a:latin typeface="Arial" charset="0"/>
                <a:ea typeface="+mn-ea"/>
                <a:cs typeface="+mn-cs"/>
              </a:rPr>
              <a:t>} , I will now describe how we can compute the final trajectory for this agent</a:t>
            </a:r>
            <a:r>
              <a:rPr lang="en-GB" sz="1200" i="1" kern="1200" baseline="0" dirty="0" smtClean="0">
                <a:solidFill>
                  <a:schemeClr val="tx1"/>
                </a:solidFill>
                <a:latin typeface="Arial" charset="0"/>
                <a:ea typeface="+mn-ea"/>
                <a:cs typeface="+mn-cs"/>
              </a:rPr>
              <a:t>:</a:t>
            </a:r>
          </a:p>
          <a:p>
            <a:pPr>
              <a:buFontTx/>
              <a:buChar char="-"/>
            </a:pPr>
            <a:r>
              <a:rPr lang="en-GB" sz="1200" i="1" kern="1200" baseline="0" dirty="0" smtClean="0">
                <a:solidFill>
                  <a:schemeClr val="tx1"/>
                </a:solidFill>
                <a:latin typeface="Arial" charset="0"/>
                <a:ea typeface="+mn-ea"/>
                <a:cs typeface="+mn-cs"/>
              </a:rPr>
              <a:t> </a:t>
            </a:r>
            <a:r>
              <a:rPr lang="en-GB" sz="1200" i="0" kern="1200" baseline="0" dirty="0" smtClean="0">
                <a:solidFill>
                  <a:schemeClr val="tx1"/>
                </a:solidFill>
                <a:latin typeface="Arial" charset="0"/>
                <a:ea typeface="+mn-ea"/>
                <a:cs typeface="+mn-cs"/>
              </a:rPr>
              <a:t>We first express the ILP path as a sequence of </a:t>
            </a:r>
            <a:r>
              <a:rPr lang="en-GB" sz="1200" i="0" kern="1200" baseline="0" dirty="0" err="1" smtClean="0">
                <a:solidFill>
                  <a:schemeClr val="tx1"/>
                </a:solidFill>
                <a:latin typeface="Arial" charset="0"/>
                <a:ea typeface="+mn-ea"/>
                <a:cs typeface="+mn-cs"/>
              </a:rPr>
              <a:t>tuples</a:t>
            </a:r>
            <a:r>
              <a:rPr lang="en-GB" sz="1200" i="0" kern="1200" baseline="0" dirty="0" smtClean="0">
                <a:solidFill>
                  <a:schemeClr val="tx1"/>
                </a:solidFill>
                <a:latin typeface="Arial" charset="0"/>
                <a:ea typeface="+mn-ea"/>
                <a:cs typeface="+mn-cs"/>
              </a:rPr>
              <a:t>, where the first element in the </a:t>
            </a:r>
            <a:r>
              <a:rPr lang="en-GB" sz="1200" i="0" kern="1200" baseline="0" dirty="0" err="1" smtClean="0">
                <a:solidFill>
                  <a:schemeClr val="tx1"/>
                </a:solidFill>
                <a:latin typeface="Arial" charset="0"/>
                <a:ea typeface="+mn-ea"/>
                <a:cs typeface="+mn-cs"/>
              </a:rPr>
              <a:t>tuple</a:t>
            </a:r>
            <a:r>
              <a:rPr lang="en-GB" sz="1200" i="0" kern="1200" baseline="0" dirty="0" smtClean="0">
                <a:solidFill>
                  <a:schemeClr val="tx1"/>
                </a:solidFill>
                <a:latin typeface="Arial" charset="0"/>
                <a:ea typeface="+mn-ea"/>
                <a:cs typeface="+mn-cs"/>
              </a:rPr>
              <a:t> denotes an arc in the time-expanded graph and the second element denotes the time instant at which the task of the arc (waiting or traversing a lane) should be completed.  </a:t>
            </a:r>
          </a:p>
          <a:p>
            <a:pPr marL="0" marR="0" indent="0" algn="l" defTabSz="914400" rtl="0" eaLnBrk="1" fontAlgn="base" latinLnBrk="0" hangingPunct="1">
              <a:lnSpc>
                <a:spcPct val="100000"/>
              </a:lnSpc>
              <a:spcBef>
                <a:spcPct val="30000"/>
              </a:spcBef>
              <a:spcAft>
                <a:spcPct val="0"/>
              </a:spcAft>
              <a:buClrTx/>
              <a:buSzTx/>
              <a:buFontTx/>
              <a:buChar char="-"/>
              <a:tabLst/>
              <a:defRPr/>
            </a:pPr>
            <a:r>
              <a:rPr lang="en-GB" sz="1200" i="0" kern="1200" baseline="0" dirty="0" smtClean="0">
                <a:solidFill>
                  <a:schemeClr val="tx1"/>
                </a:solidFill>
                <a:latin typeface="Arial" charset="0"/>
                <a:ea typeface="+mn-ea"/>
                <a:cs typeface="+mn-cs"/>
              </a:rPr>
              <a:t>The agent processes the </a:t>
            </a:r>
            <a:r>
              <a:rPr lang="en-GB" sz="1200" i="0" kern="1200" baseline="0" dirty="0" err="1" smtClean="0">
                <a:solidFill>
                  <a:schemeClr val="tx1"/>
                </a:solidFill>
                <a:latin typeface="Arial" charset="0"/>
                <a:ea typeface="+mn-ea"/>
                <a:cs typeface="+mn-cs"/>
              </a:rPr>
              <a:t>tuples</a:t>
            </a:r>
            <a:r>
              <a:rPr lang="en-GB" sz="1200" i="0" kern="1200" baseline="0" dirty="0" smtClean="0">
                <a:solidFill>
                  <a:schemeClr val="tx1"/>
                </a:solidFill>
                <a:latin typeface="Arial" charset="0"/>
                <a:ea typeface="+mn-ea"/>
                <a:cs typeface="+mn-cs"/>
              </a:rPr>
              <a:t> sequentially while adjusting its preferred velocity </a:t>
            </a:r>
            <a:r>
              <a:rPr lang="en-GB" sz="1200" i="0" kern="1200" baseline="0" dirty="0" err="1" smtClean="0">
                <a:solidFill>
                  <a:schemeClr val="tx1"/>
                </a:solidFill>
                <a:latin typeface="Arial" charset="0"/>
                <a:ea typeface="+mn-ea"/>
                <a:cs typeface="+mn-cs"/>
              </a:rPr>
              <a:t>v^pref</a:t>
            </a:r>
            <a:r>
              <a:rPr lang="en-GB" sz="1200" i="0" kern="1200" baseline="0" dirty="0" smtClean="0">
                <a:solidFill>
                  <a:schemeClr val="tx1"/>
                </a:solidFill>
                <a:latin typeface="Arial" charset="0"/>
                <a:ea typeface="+mn-ea"/>
                <a:cs typeface="+mn-cs"/>
              </a:rPr>
              <a:t> in order to complete its tasks at the specified times. Let (</a:t>
            </a:r>
            <a:r>
              <a:rPr lang="en-GB" sz="1200" i="0" kern="1200" baseline="0" dirty="0" err="1" smtClean="0">
                <a:solidFill>
                  <a:schemeClr val="tx1"/>
                </a:solidFill>
                <a:latin typeface="Arial" charset="0"/>
                <a:ea typeface="+mn-ea"/>
                <a:cs typeface="+mn-cs"/>
              </a:rPr>
              <a:t>a_k</a:t>
            </a:r>
            <a:r>
              <a:rPr lang="en-GB" sz="1200" i="0" kern="1200" baseline="0" dirty="0" smtClean="0">
                <a:solidFill>
                  <a:schemeClr val="tx1"/>
                </a:solidFill>
                <a:latin typeface="Arial" charset="0"/>
                <a:ea typeface="+mn-ea"/>
                <a:cs typeface="+mn-cs"/>
              </a:rPr>
              <a:t> ,</a:t>
            </a:r>
            <a:r>
              <a:rPr lang="en-GB" sz="1200" i="0" kern="1200" baseline="0" dirty="0" err="1" smtClean="0">
                <a:solidFill>
                  <a:schemeClr val="tx1"/>
                </a:solidFill>
                <a:latin typeface="Arial" charset="0"/>
                <a:ea typeface="+mn-ea"/>
                <a:cs typeface="+mn-cs"/>
              </a:rPr>
              <a:t>T_k</a:t>
            </a:r>
            <a:r>
              <a:rPr lang="en-GB" sz="1200" i="0" kern="1200" baseline="0" dirty="0" smtClean="0">
                <a:solidFill>
                  <a:schemeClr val="tx1"/>
                </a:solidFill>
                <a:latin typeface="Arial" charset="0"/>
                <a:ea typeface="+mn-ea"/>
                <a:cs typeface="+mn-cs"/>
              </a:rPr>
              <a:t>) denote the next </a:t>
            </a:r>
            <a:r>
              <a:rPr lang="en-GB" sz="1200" i="0" kern="1200" baseline="0" dirty="0" err="1" smtClean="0">
                <a:solidFill>
                  <a:schemeClr val="tx1"/>
                </a:solidFill>
                <a:latin typeface="Arial" charset="0"/>
                <a:ea typeface="+mn-ea"/>
                <a:cs typeface="+mn-cs"/>
              </a:rPr>
              <a:t>tuple</a:t>
            </a:r>
            <a:r>
              <a:rPr lang="en-GB" sz="1200" i="0" kern="1200" baseline="0" dirty="0" smtClean="0">
                <a:solidFill>
                  <a:schemeClr val="tx1"/>
                </a:solidFill>
                <a:latin typeface="Arial" charset="0"/>
                <a:ea typeface="+mn-ea"/>
                <a:cs typeface="+mn-cs"/>
              </a:rPr>
              <a:t> to be processed. </a:t>
            </a:r>
          </a:p>
          <a:p>
            <a:pPr marL="0" marR="0" indent="0" algn="l" defTabSz="914400" rtl="0" eaLnBrk="1" fontAlgn="base" latinLnBrk="0" hangingPunct="1">
              <a:lnSpc>
                <a:spcPct val="100000"/>
              </a:lnSpc>
              <a:spcBef>
                <a:spcPct val="30000"/>
              </a:spcBef>
              <a:spcAft>
                <a:spcPct val="0"/>
              </a:spcAft>
              <a:buClrTx/>
              <a:buSzTx/>
              <a:buFontTx/>
              <a:buChar char="-"/>
              <a:tabLst/>
              <a:defRPr/>
            </a:pPr>
            <a:r>
              <a:rPr lang="en-US" sz="1200" i="0" kern="1200" baseline="0" dirty="0" smtClean="0">
                <a:solidFill>
                  <a:schemeClr val="tx1"/>
                </a:solidFill>
                <a:latin typeface="Arial" charset="0"/>
                <a:ea typeface="+mn-ea"/>
                <a:cs typeface="+mn-cs"/>
              </a:rPr>
              <a:t> </a:t>
            </a:r>
            <a:r>
              <a:rPr lang="en-GB" sz="1200" i="0" kern="1200" baseline="0" dirty="0" smtClean="0">
                <a:solidFill>
                  <a:schemeClr val="tx1"/>
                </a:solidFill>
                <a:latin typeface="Arial" charset="0"/>
                <a:ea typeface="+mn-ea"/>
                <a:cs typeface="+mn-cs"/>
              </a:rPr>
              <a:t>If </a:t>
            </a:r>
            <a:r>
              <a:rPr lang="en-GB" sz="1200" i="0" kern="1200" baseline="0" dirty="0" err="1" smtClean="0">
                <a:solidFill>
                  <a:schemeClr val="tx1"/>
                </a:solidFill>
                <a:latin typeface="Arial" charset="0"/>
                <a:ea typeface="+mn-ea"/>
                <a:cs typeface="+mn-cs"/>
              </a:rPr>
              <a:t>a_k</a:t>
            </a:r>
            <a:r>
              <a:rPr lang="en-GB" sz="1200" i="0" kern="1200" baseline="0" dirty="0" smtClean="0">
                <a:solidFill>
                  <a:schemeClr val="tx1"/>
                </a:solidFill>
                <a:latin typeface="Arial" charset="0"/>
                <a:ea typeface="+mn-ea"/>
                <a:cs typeface="+mn-cs"/>
              </a:rPr>
              <a:t> is a waiting arc, we set the preferred velocity to zero for the next </a:t>
            </a:r>
            <a:r>
              <a:rPr lang="en-GB" sz="1200" i="0" kern="1200" baseline="0" dirty="0" err="1" smtClean="0">
                <a:solidFill>
                  <a:schemeClr val="tx1"/>
                </a:solidFill>
                <a:latin typeface="Arial" charset="0"/>
                <a:ea typeface="+mn-ea"/>
                <a:cs typeface="+mn-cs"/>
              </a:rPr>
              <a:t>Tk</a:t>
            </a:r>
            <a:r>
              <a:rPr lang="en-GB" sz="1200" i="0" kern="1200" baseline="0" dirty="0" smtClean="0">
                <a:solidFill>
                  <a:schemeClr val="tx1"/>
                </a:solidFill>
                <a:latin typeface="Arial" charset="0"/>
                <a:ea typeface="+mn-ea"/>
                <a:cs typeface="+mn-cs"/>
              </a:rPr>
              <a:t> −t seconds, where t is the current time of the simulation. </a:t>
            </a:r>
          </a:p>
          <a:p>
            <a:pPr marL="0" marR="0" indent="0" algn="l" defTabSz="914400" rtl="0" eaLnBrk="1" fontAlgn="base" latinLnBrk="0" hangingPunct="1">
              <a:lnSpc>
                <a:spcPct val="100000"/>
              </a:lnSpc>
              <a:spcBef>
                <a:spcPct val="30000"/>
              </a:spcBef>
              <a:spcAft>
                <a:spcPct val="0"/>
              </a:spcAft>
              <a:buClrTx/>
              <a:buSzTx/>
              <a:buFontTx/>
              <a:buChar char="-"/>
              <a:tabLst/>
              <a:defRPr/>
            </a:pPr>
            <a:r>
              <a:rPr lang="en-GB" sz="1200" i="0" kern="1200" baseline="0" dirty="0" smtClean="0">
                <a:solidFill>
                  <a:schemeClr val="tx1"/>
                </a:solidFill>
                <a:latin typeface="Arial" charset="0"/>
                <a:ea typeface="+mn-ea"/>
                <a:cs typeface="+mn-cs"/>
              </a:rPr>
              <a:t> In case </a:t>
            </a:r>
            <a:r>
              <a:rPr lang="en-GB" sz="1200" i="0" kern="1200" baseline="0" dirty="0" err="1" smtClean="0">
                <a:solidFill>
                  <a:schemeClr val="tx1"/>
                </a:solidFill>
                <a:latin typeface="Arial" charset="0"/>
                <a:ea typeface="+mn-ea"/>
                <a:cs typeface="+mn-cs"/>
              </a:rPr>
              <a:t>a_k</a:t>
            </a:r>
            <a:r>
              <a:rPr lang="en-GB" sz="1200" i="0" kern="1200" baseline="0" dirty="0" smtClean="0">
                <a:solidFill>
                  <a:schemeClr val="tx1"/>
                </a:solidFill>
                <a:latin typeface="Arial" charset="0"/>
                <a:ea typeface="+mn-ea"/>
                <a:cs typeface="+mn-cs"/>
              </a:rPr>
              <a:t> is a traversal arc, we determine its corresponding edge in the capacitated graph along with the lanes of the edge having the same orientation as our given arc. The agent needs to select one of these lanes and traverse it within the provided time. For that reason:</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i="0" kern="1200" baseline="0" dirty="0" smtClean="0">
                <a:solidFill>
                  <a:schemeClr val="tx1"/>
                </a:solidFill>
                <a:latin typeface="Arial" charset="0"/>
                <a:ea typeface="+mn-ea"/>
                <a:cs typeface="+mn-cs"/>
              </a:rPr>
              <a:t>   a) We </a:t>
            </a:r>
            <a:r>
              <a:rPr lang="en-GB" sz="1200" i="0" kern="1200" baseline="0" dirty="0" smtClean="0">
                <a:solidFill>
                  <a:schemeClr val="tx1"/>
                </a:solidFill>
                <a:latin typeface="Arial" charset="0"/>
                <a:ea typeface="+mn-ea"/>
                <a:cs typeface="+mn-cs"/>
              </a:rPr>
              <a:t>first determine all lanes that are free. A lane is considered as free, if no other agent has entered it at the current time t and if its reverse lane is unoccupied. Among the free lanes, we select the one that is closest to</a:t>
            </a:r>
          </a:p>
          <a:p>
            <a:pPr marL="0" marR="0" indent="0" algn="l" defTabSz="914400" rtl="0" eaLnBrk="1" fontAlgn="base" latinLnBrk="0" hangingPunct="1">
              <a:lnSpc>
                <a:spcPct val="100000"/>
              </a:lnSpc>
              <a:spcBef>
                <a:spcPct val="30000"/>
              </a:spcBef>
              <a:spcAft>
                <a:spcPct val="0"/>
              </a:spcAft>
              <a:buClrTx/>
              <a:buSzTx/>
              <a:buFontTx/>
              <a:buNone/>
              <a:tabLst/>
              <a:defRPr/>
            </a:pPr>
            <a:r>
              <a:rPr lang="en-GB" sz="1200" i="0" kern="1200" baseline="0" dirty="0" smtClean="0">
                <a:solidFill>
                  <a:schemeClr val="tx1"/>
                </a:solidFill>
                <a:latin typeface="Arial" charset="0"/>
                <a:ea typeface="+mn-ea"/>
                <a:cs typeface="+mn-cs"/>
              </a:rPr>
              <a:t>the agent. </a:t>
            </a:r>
          </a:p>
          <a:p>
            <a:r>
              <a:rPr lang="en-US" sz="1200" i="0" kern="1200" baseline="0" dirty="0" smtClean="0">
                <a:solidFill>
                  <a:schemeClr val="tx1"/>
                </a:solidFill>
                <a:latin typeface="Arial" charset="0"/>
                <a:ea typeface="+mn-ea"/>
                <a:cs typeface="+mn-cs"/>
              </a:rPr>
              <a:t>   b) </a:t>
            </a:r>
            <a:r>
              <a:rPr lang="en-GB" sz="1200" kern="1200" baseline="0" dirty="0" smtClean="0">
                <a:solidFill>
                  <a:schemeClr val="tx1"/>
                </a:solidFill>
                <a:latin typeface="Arial" charset="0"/>
                <a:ea typeface="+mn-ea"/>
                <a:cs typeface="+mn-cs"/>
              </a:rPr>
              <a:t>An agent, due to interactions with other agents, may deviate from the time plan provided by the ILP and arrive at its next arc later than the expected time. </a:t>
            </a:r>
            <a:r>
              <a:rPr lang="en-GB" sz="1200" i="0" kern="1200" baseline="0" dirty="0" smtClean="0">
                <a:solidFill>
                  <a:schemeClr val="tx1"/>
                </a:solidFill>
                <a:latin typeface="Arial" charset="0"/>
                <a:ea typeface="+mn-ea"/>
                <a:cs typeface="+mn-cs"/>
              </a:rPr>
              <a:t>Thus, there may be no free lanes to follow. In this case, </a:t>
            </a:r>
            <a:r>
              <a:rPr lang="en-GB" sz="1200" kern="1200" baseline="0" dirty="0" smtClean="0">
                <a:solidFill>
                  <a:schemeClr val="tx1"/>
                </a:solidFill>
                <a:latin typeface="Arial" charset="0"/>
                <a:ea typeface="+mn-ea"/>
                <a:cs typeface="+mn-cs"/>
              </a:rPr>
              <a:t>(However, a more relaxed time-plan can be provided for each agent by including a fixed additional time </a:t>
            </a:r>
            <a:r>
              <a:rPr lang="en-GB" sz="1200" i="0" kern="1200" baseline="0" dirty="0" smtClean="0">
                <a:solidFill>
                  <a:schemeClr val="tx1"/>
                </a:solidFill>
                <a:latin typeface="Arial" charset="0"/>
                <a:ea typeface="+mn-ea"/>
                <a:cs typeface="+mn-cs"/>
              </a:rPr>
              <a:t> the expected completion time of every arc. In case, there are still no free lanes available) </a:t>
            </a:r>
          </a:p>
          <a:p>
            <a:r>
              <a:rPr lang="en-US" sz="1200" i="0" kern="1200" baseline="0" dirty="0" smtClean="0">
                <a:solidFill>
                  <a:schemeClr val="tx1"/>
                </a:solidFill>
                <a:latin typeface="Arial" charset="0"/>
                <a:ea typeface="+mn-ea"/>
                <a:cs typeface="+mn-cs"/>
              </a:rPr>
              <a:t>a </a:t>
            </a:r>
            <a:r>
              <a:rPr lang="en-GB" sz="1200" kern="1200" baseline="0" dirty="0" smtClean="0">
                <a:solidFill>
                  <a:schemeClr val="tx1"/>
                </a:solidFill>
                <a:latin typeface="Arial" charset="0"/>
                <a:ea typeface="+mn-ea"/>
                <a:cs typeface="+mn-cs"/>
              </a:rPr>
              <a:t>heuristic approach is employed that dynamically assigns with each lane a cost depending on two terms: the distance between the agent and the lane,  and the biomechanical energy </a:t>
            </a:r>
            <a:r>
              <a:rPr lang="en-GB" sz="1200" i="0" kern="1200" baseline="0" dirty="0" smtClean="0">
                <a:solidFill>
                  <a:schemeClr val="tx1"/>
                </a:solidFill>
                <a:latin typeface="Arial" charset="0"/>
                <a:ea typeface="+mn-ea"/>
                <a:cs typeface="+mn-cs"/>
              </a:rPr>
              <a:t>that the agent needs to spend in order to traverse this lane. Among all the lanes, the agent retains the lane with the lowest cost.</a:t>
            </a:r>
          </a:p>
          <a:p>
            <a:r>
              <a:rPr lang="en-US" sz="1200" i="0" kern="1200" baseline="0" dirty="0" smtClean="0">
                <a:solidFill>
                  <a:schemeClr val="tx1"/>
                </a:solidFill>
                <a:latin typeface="Arial" charset="0"/>
                <a:ea typeface="+mn-ea"/>
                <a:cs typeface="+mn-cs"/>
              </a:rPr>
              <a:t>  c) It then </a:t>
            </a:r>
            <a:r>
              <a:rPr lang="en-GB" sz="1200" i="0" kern="1200" baseline="0" dirty="0" smtClean="0">
                <a:solidFill>
                  <a:schemeClr val="tx1"/>
                </a:solidFill>
                <a:latin typeface="Arial" charset="0"/>
                <a:ea typeface="+mn-ea"/>
                <a:cs typeface="+mn-cs"/>
              </a:rPr>
              <a:t>uses the selected lane as an indicative route in order to traverse its current arc. More precisely, an attraction point moves along the lane and attracts the agent forward using the technique described in [</a:t>
            </a:r>
            <a:r>
              <a:rPr lang="en-GB" sz="1200" i="0" kern="1200" baseline="0" dirty="0" err="1" smtClean="0">
                <a:solidFill>
                  <a:schemeClr val="tx1"/>
                </a:solidFill>
                <a:latin typeface="Arial" charset="0"/>
                <a:ea typeface="+mn-ea"/>
                <a:cs typeface="+mn-cs"/>
              </a:rPr>
              <a:t>Karamouzas</a:t>
            </a:r>
            <a:r>
              <a:rPr lang="en-GB" sz="1200" i="0" kern="1200" baseline="0" dirty="0" smtClean="0">
                <a:solidFill>
                  <a:schemeClr val="tx1"/>
                </a:solidFill>
                <a:latin typeface="Arial" charset="0"/>
                <a:ea typeface="+mn-ea"/>
                <a:cs typeface="+mn-cs"/>
              </a:rPr>
              <a:t> et al  ‘09]. Given the attraction point and the distance that that the agent still has to traverse within the time that has at its disposal, the preferred velocity of A_{</a:t>
            </a:r>
            <a:r>
              <a:rPr lang="en-GB" sz="1200" i="0" kern="1200" baseline="0" dirty="0" err="1" smtClean="0">
                <a:solidFill>
                  <a:schemeClr val="tx1"/>
                </a:solidFill>
                <a:latin typeface="Arial" charset="0"/>
                <a:ea typeface="+mn-ea"/>
                <a:cs typeface="+mn-cs"/>
              </a:rPr>
              <a:t>ij</a:t>
            </a:r>
            <a:r>
              <a:rPr lang="en-GB" sz="1200" i="0" kern="1200" baseline="0" dirty="0" smtClean="0">
                <a:solidFill>
                  <a:schemeClr val="tx1"/>
                </a:solidFill>
                <a:latin typeface="Arial" charset="0"/>
                <a:ea typeface="+mn-ea"/>
                <a:cs typeface="+mn-cs"/>
              </a:rPr>
              <a:t>} can then be estimated. </a:t>
            </a:r>
          </a:p>
          <a:p>
            <a:r>
              <a:rPr lang="en-US" sz="1200" i="0" kern="1200" baseline="0" dirty="0" smtClean="0">
                <a:solidFill>
                  <a:schemeClr val="tx1"/>
                </a:solidFill>
                <a:latin typeface="Arial" charset="0"/>
                <a:ea typeface="+mn-ea"/>
                <a:cs typeface="+mn-cs"/>
              </a:rPr>
              <a:t>- </a:t>
            </a:r>
            <a:r>
              <a:rPr lang="en-GB" sz="1200" b="0" i="0" kern="1200" baseline="0" dirty="0" smtClean="0">
                <a:solidFill>
                  <a:schemeClr val="tx1"/>
                </a:solidFill>
                <a:latin typeface="Arial" charset="0"/>
                <a:ea typeface="+mn-ea"/>
                <a:cs typeface="+mn-cs"/>
              </a:rPr>
              <a:t>At each simulation time-step, the preferred velocity is given as an input to a local collision avoidance method in order to compute a collision-free velocity for the agent and update its position. Note that simply using the preferred velocity may not be sufficient for a collision-free motion; the agent may still need to resolve collisions with its </a:t>
            </a:r>
            <a:r>
              <a:rPr lang="en-GB" sz="1200" b="0" i="0" kern="1200" baseline="0" dirty="0" err="1" smtClean="0">
                <a:solidFill>
                  <a:schemeClr val="tx1"/>
                </a:solidFill>
                <a:latin typeface="Arial" charset="0"/>
                <a:ea typeface="+mn-ea"/>
                <a:cs typeface="+mn-cs"/>
              </a:rPr>
              <a:t>neighboring</a:t>
            </a:r>
            <a:r>
              <a:rPr lang="en-GB" sz="1200" b="0" i="0" kern="1200" baseline="0" dirty="0" smtClean="0">
                <a:solidFill>
                  <a:schemeClr val="tx1"/>
                </a:solidFill>
                <a:latin typeface="Arial" charset="0"/>
                <a:ea typeface="+mn-ea"/>
                <a:cs typeface="+mn-cs"/>
              </a:rPr>
              <a:t> agents and the environment while advancing along its selected lane or waiting at a specific location. However, the use of lanes significantly reduces the interactions among the agents and, in most cases, each agent has only to resolve collisions when waiting at a certain node or upon entering a new lane. </a:t>
            </a:r>
            <a:r>
              <a:rPr lang="en-GB" sz="1200" kern="1200" baseline="0" dirty="0" smtClean="0">
                <a:solidFill>
                  <a:schemeClr val="tx1"/>
                </a:solidFill>
                <a:latin typeface="Arial" charset="0"/>
                <a:ea typeface="+mn-ea"/>
                <a:cs typeface="+mn-cs"/>
              </a:rPr>
              <a:t>In our implementation, we used a model based on social forces for local collision avoidance. </a:t>
            </a:r>
            <a:endParaRPr lang="en-GB" sz="1200" b="0" i="0" kern="1200" baseline="0" dirty="0" smtClean="0">
              <a:solidFill>
                <a:schemeClr val="tx1"/>
              </a:solidFill>
              <a:latin typeface="Arial" charset="0"/>
              <a:ea typeface="+mn-ea"/>
              <a:cs typeface="+mn-cs"/>
            </a:endParaRPr>
          </a:p>
        </p:txBody>
      </p:sp>
      <p:sp>
        <p:nvSpPr>
          <p:cNvPr id="4" name="Slide Number Placeholder 3"/>
          <p:cNvSpPr>
            <a:spLocks noGrp="1"/>
          </p:cNvSpPr>
          <p:nvPr>
            <p:ph type="sldNum" sz="quarter" idx="10"/>
          </p:nvPr>
        </p:nvSpPr>
        <p:spPr/>
        <p:txBody>
          <a:bodyPr/>
          <a:lstStyle/>
          <a:p>
            <a:fld id="{2EE7F321-B149-4E8D-B4C2-CEB3A5994332}" type="slidenum">
              <a:rPr lang="en-GB" smtClean="0">
                <a:solidFill>
                  <a:prstClr val="black"/>
                </a:solidFill>
              </a:rPr>
              <a:pPr/>
              <a:t>14</a:t>
            </a:fld>
            <a:endParaRPr lang="en-GB">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 We implemented our approach in order to evaluate it</a:t>
            </a:r>
            <a:r>
              <a:rPr lang="en-US" baseline="0" dirty="0" smtClean="0"/>
              <a:t> and </a:t>
            </a:r>
            <a:r>
              <a:rPr lang="en-US" dirty="0" smtClean="0"/>
              <a:t>test its</a:t>
            </a:r>
            <a:r>
              <a:rPr lang="en-US" baseline="0" dirty="0" smtClean="0"/>
              <a:t> applicability in real-time applications:</a:t>
            </a:r>
          </a:p>
          <a:p>
            <a:r>
              <a:rPr lang="en-US" baseline="0" dirty="0" smtClean="0"/>
              <a:t>a) In the 4-blocks scenario, as you can see, </a:t>
            </a:r>
            <a:r>
              <a:rPr lang="en-GB" sz="1200" kern="1200" baseline="0" dirty="0" smtClean="0">
                <a:solidFill>
                  <a:schemeClr val="tx1"/>
                </a:solidFill>
                <a:latin typeface="Arial" charset="0"/>
                <a:ea typeface="+mn-ea"/>
                <a:cs typeface="+mn-cs"/>
              </a:rPr>
              <a:t>the agents anticipate that a congestion will occur at the </a:t>
            </a:r>
            <a:r>
              <a:rPr lang="en-GB" sz="1200" kern="1200" baseline="0" dirty="0" err="1" smtClean="0">
                <a:solidFill>
                  <a:schemeClr val="tx1"/>
                </a:solidFill>
                <a:latin typeface="Arial" charset="0"/>
                <a:ea typeface="+mn-ea"/>
                <a:cs typeface="+mn-cs"/>
              </a:rPr>
              <a:t>center</a:t>
            </a:r>
            <a:r>
              <a:rPr lang="en-GB" sz="1200" kern="1200" baseline="0" dirty="0" smtClean="0">
                <a:solidFill>
                  <a:schemeClr val="tx1"/>
                </a:solidFill>
                <a:latin typeface="Arial" charset="0"/>
                <a:ea typeface="+mn-ea"/>
                <a:cs typeface="+mn-cs"/>
              </a:rPr>
              <a:t> of the environment and avoid it by moving around the obstacles. (If you have time you can also say that depending on the input parameters, e.g. capacity information,  different macroscopic behaviours can be generated and play the corresponding video). </a:t>
            </a:r>
            <a:endParaRPr lang="en-US" baseline="0" dirty="0" smtClean="0"/>
          </a:p>
          <a:p>
            <a:r>
              <a:rPr lang="en-US" sz="1200" kern="1200" baseline="0" dirty="0" smtClean="0">
                <a:solidFill>
                  <a:schemeClr val="tx1"/>
                </a:solidFill>
                <a:latin typeface="Arial" charset="0"/>
                <a:ea typeface="+mn-ea"/>
                <a:cs typeface="+mn-cs"/>
              </a:rPr>
              <a:t>b) Two opposing groups need to exchange positions while passing through a narrow bottleneck. Our method is able to prevent deadlock situations from occurring by regulating the starting times of the agents, incorporating explicit waiting </a:t>
            </a:r>
            <a:r>
              <a:rPr lang="en-US" sz="1200" kern="1200" baseline="0" dirty="0" err="1" smtClean="0">
                <a:solidFill>
                  <a:schemeClr val="tx1"/>
                </a:solidFill>
                <a:latin typeface="Arial" charset="0"/>
                <a:ea typeface="+mn-ea"/>
                <a:cs typeface="+mn-cs"/>
              </a:rPr>
              <a:t>behaviour</a:t>
            </a:r>
            <a:r>
              <a:rPr lang="en-US" sz="1200" kern="1200" baseline="0" dirty="0" smtClean="0">
                <a:solidFill>
                  <a:schemeClr val="tx1"/>
                </a:solidFill>
                <a:latin typeface="Arial" charset="0"/>
                <a:ea typeface="+mn-ea"/>
                <a:cs typeface="+mn-cs"/>
              </a:rPr>
              <a:t> and dealing with opposing flows of agents through the use of lanes. In the next movie, I will show you how a typical collision avoidance method combined with a global planner handles this scenario. As can be observed, </a:t>
            </a:r>
            <a:r>
              <a:rPr lang="en-GB" sz="1200" kern="1200" baseline="0" dirty="0" smtClean="0">
                <a:solidFill>
                  <a:schemeClr val="tx1"/>
                </a:solidFill>
                <a:latin typeface="Arial" charset="0"/>
                <a:ea typeface="+mn-ea"/>
                <a:cs typeface="+mn-cs"/>
              </a:rPr>
              <a:t>as the bottleneck becomes crowded, the agents start to exhibit undesirable behaviours and eventually they get stuck in the congested area. In this example, we used the </a:t>
            </a:r>
            <a:r>
              <a:rPr lang="en-GB" sz="1200" kern="1200" baseline="0" dirty="0" err="1" smtClean="0">
                <a:solidFill>
                  <a:schemeClr val="tx1"/>
                </a:solidFill>
                <a:latin typeface="Arial" charset="0"/>
                <a:ea typeface="+mn-ea"/>
                <a:cs typeface="+mn-cs"/>
              </a:rPr>
              <a:t>rvo</a:t>
            </a:r>
            <a:r>
              <a:rPr lang="en-GB" sz="1200" kern="1200" baseline="0" dirty="0" smtClean="0">
                <a:solidFill>
                  <a:schemeClr val="tx1"/>
                </a:solidFill>
                <a:latin typeface="Arial" charset="0"/>
                <a:ea typeface="+mn-ea"/>
                <a:cs typeface="+mn-cs"/>
              </a:rPr>
              <a:t> method for collision avoidance. However, no matter what local collision avoidance method is employed, due to the nature of the problem, congestion conditions evolve near the bottleneck and the agents are susceptible to local minima problems.  For example, we also used the ORCA formulation, as proposed by the reviewers, with similar results. </a:t>
            </a:r>
          </a:p>
          <a:p>
            <a:r>
              <a:rPr lang="en-GB" sz="1200" kern="1200" baseline="0" dirty="0" smtClean="0">
                <a:solidFill>
                  <a:schemeClr val="tx1"/>
                </a:solidFill>
                <a:latin typeface="Arial" charset="0"/>
                <a:ea typeface="+mn-ea"/>
                <a:cs typeface="+mn-cs"/>
              </a:rPr>
              <a:t>Note also that approaches like coordination graphs are specifically designed to resolve this type of scenarios. However, they are not generic enough to handle a wide range of complex planning problems. </a:t>
            </a:r>
            <a:endParaRPr lang="en-US" sz="1200" kern="1200" baseline="0" dirty="0" smtClean="0">
              <a:solidFill>
                <a:schemeClr val="tx1"/>
              </a:solidFill>
              <a:latin typeface="Arial" charset="0"/>
              <a:ea typeface="+mn-ea"/>
              <a:cs typeface="+mn-cs"/>
            </a:endParaRPr>
          </a:p>
        </p:txBody>
      </p:sp>
      <p:sp>
        <p:nvSpPr>
          <p:cNvPr id="4" name="Slide Number Placeholder 3"/>
          <p:cNvSpPr>
            <a:spLocks noGrp="1"/>
          </p:cNvSpPr>
          <p:nvPr>
            <p:ph type="sldNum" sz="quarter" idx="10"/>
          </p:nvPr>
        </p:nvSpPr>
        <p:spPr/>
        <p:txBody>
          <a:bodyPr/>
          <a:lstStyle/>
          <a:p>
            <a:fld id="{2EE7F321-B149-4E8D-B4C2-CEB3A5994332}" type="slidenum">
              <a:rPr lang="en-GB" smtClean="0"/>
              <a:pPr/>
              <a:t>15</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Arial" charset="0"/>
                <a:ea typeface="+mn-ea"/>
                <a:cs typeface="+mn-cs"/>
              </a:rPr>
              <a:t>b) Two opposing groups need to exchange positions while passing through a narrow bottleneck. Our method is able to prevent deadlock situations from occurring by regulating the starting times of the agents, incorporating explicit waiting behavior and dealing with opposing flows of agents through the use of lanes. In the next movie, I will show you how a typical collision avoidance method combined with a global planner handles this scenario. As can be observed, </a:t>
            </a:r>
            <a:r>
              <a:rPr lang="en-GB" sz="1200" kern="1200" baseline="0" dirty="0" smtClean="0">
                <a:solidFill>
                  <a:schemeClr val="tx1"/>
                </a:solidFill>
                <a:latin typeface="Arial" charset="0"/>
                <a:ea typeface="+mn-ea"/>
                <a:cs typeface="+mn-cs"/>
              </a:rPr>
              <a:t>as the bottleneck becomes crowded, the agents start to exhibit undesirable behaviours and eventually they get stuck in the congested area. In this example, we used </a:t>
            </a:r>
            <a:r>
              <a:rPr lang="en-GB" sz="1200" kern="1200" baseline="0" smtClean="0">
                <a:solidFill>
                  <a:schemeClr val="tx1"/>
                </a:solidFill>
                <a:latin typeface="Arial" charset="0"/>
                <a:ea typeface="+mn-ea"/>
                <a:cs typeface="+mn-cs"/>
              </a:rPr>
              <a:t>the RVO </a:t>
            </a:r>
            <a:r>
              <a:rPr lang="en-GB" sz="1200" kern="1200" baseline="0" dirty="0" smtClean="0">
                <a:solidFill>
                  <a:schemeClr val="tx1"/>
                </a:solidFill>
                <a:latin typeface="Arial" charset="0"/>
                <a:ea typeface="+mn-ea"/>
                <a:cs typeface="+mn-cs"/>
              </a:rPr>
              <a:t>method for collision avoidance. However, no matter what local collision avoidance method is employed, due to the nature of the problem, congestion conditions evolve near the bottleneck and the agents are susceptible to local minima problems.  For example, we also used the ORCA formulation, as proposed by the reviewers, with similar results. </a:t>
            </a:r>
          </a:p>
          <a:p>
            <a:r>
              <a:rPr lang="en-GB" sz="1200" kern="1200" baseline="0" dirty="0" smtClean="0">
                <a:solidFill>
                  <a:schemeClr val="tx1"/>
                </a:solidFill>
                <a:latin typeface="Arial" charset="0"/>
                <a:ea typeface="+mn-ea"/>
                <a:cs typeface="+mn-cs"/>
              </a:rPr>
              <a:t>Note also that approaches like coordination graphs are specifically designed to resolve this type of scenarios. However, they are not generic enough to handle a wide range of complex planning problems. </a:t>
            </a:r>
            <a:endParaRPr lang="en-US" sz="1200" kern="1200" baseline="0" dirty="0" smtClean="0">
              <a:solidFill>
                <a:schemeClr val="tx1"/>
              </a:solidFill>
              <a:latin typeface="Arial" charset="0"/>
              <a:ea typeface="+mn-ea"/>
              <a:cs typeface="+mn-cs"/>
            </a:endParaRPr>
          </a:p>
        </p:txBody>
      </p:sp>
      <p:sp>
        <p:nvSpPr>
          <p:cNvPr id="4" name="Slide Number Placeholder 3"/>
          <p:cNvSpPr>
            <a:spLocks noGrp="1"/>
          </p:cNvSpPr>
          <p:nvPr>
            <p:ph type="sldNum" sz="quarter" idx="10"/>
          </p:nvPr>
        </p:nvSpPr>
        <p:spPr/>
        <p:txBody>
          <a:bodyPr/>
          <a:lstStyle/>
          <a:p>
            <a:fld id="{2EE7F321-B149-4E8D-B4C2-CEB3A5994332}" type="slidenum">
              <a:rPr lang="en-GB" smtClean="0"/>
              <a:pPr/>
              <a:t>16</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Arial" charset="0"/>
                <a:ea typeface="+mn-ea"/>
                <a:cs typeface="+mn-cs"/>
              </a:rPr>
              <a:t>c) In this scenario, 7 groups of 100 agents are positioned randomly across an office building floor. The agents have to evacuate the building through two main exits. </a:t>
            </a:r>
          </a:p>
          <a:p>
            <a:r>
              <a:rPr lang="en-US" sz="1200" kern="1200" baseline="0" dirty="0" smtClean="0">
                <a:solidFill>
                  <a:schemeClr val="tx1"/>
                </a:solidFill>
                <a:latin typeface="Arial" charset="0"/>
                <a:ea typeface="+mn-ea"/>
                <a:cs typeface="+mn-cs"/>
              </a:rPr>
              <a:t>As can be observed, our approach directs the group flows over alternative paths in both time and space, allowing the agents to quickly escape through the two exits. By controlling the starting and waiting times of the agents, no oscillatory behavior is observed when the agents thread through the narrow doorways.  (Alternatively you may load the Office2.avi)</a:t>
            </a:r>
          </a:p>
        </p:txBody>
      </p:sp>
      <p:sp>
        <p:nvSpPr>
          <p:cNvPr id="4" name="Slide Number Placeholder 3"/>
          <p:cNvSpPr>
            <a:spLocks noGrp="1"/>
          </p:cNvSpPr>
          <p:nvPr>
            <p:ph type="sldNum" sz="quarter" idx="10"/>
          </p:nvPr>
        </p:nvSpPr>
        <p:spPr/>
        <p:txBody>
          <a:bodyPr/>
          <a:lstStyle/>
          <a:p>
            <a:fld id="{2EE7F321-B149-4E8D-B4C2-CEB3A5994332}" type="slidenum">
              <a:rPr lang="en-GB" smtClean="0"/>
              <a:pPr/>
              <a:t>17</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Arial" charset="0"/>
                <a:ea typeface="+mn-ea"/>
                <a:cs typeface="+mn-cs"/>
              </a:rPr>
              <a:t>d) </a:t>
            </a:r>
            <a:r>
              <a:rPr lang="en-GB" sz="1200" kern="1200" baseline="0" dirty="0" smtClean="0">
                <a:solidFill>
                  <a:schemeClr val="tx1"/>
                </a:solidFill>
                <a:latin typeface="Arial" charset="0"/>
                <a:ea typeface="+mn-ea"/>
                <a:cs typeface="+mn-cs"/>
              </a:rPr>
              <a:t>An army of 400 soldiers needs to move to a designated goal area in the village-like environment. </a:t>
            </a:r>
          </a:p>
          <a:p>
            <a:r>
              <a:rPr lang="en-GB" sz="1200" kern="1200" baseline="0" dirty="0" smtClean="0">
                <a:solidFill>
                  <a:schemeClr val="tx1"/>
                </a:solidFill>
                <a:latin typeface="Arial" charset="0"/>
                <a:ea typeface="+mn-ea"/>
                <a:cs typeface="+mn-cs"/>
              </a:rPr>
              <a:t>Our approach identifies areas with low capacity and divides the soldiers over different space-time paths allowing them to avoid congestions and quickly reach their target. Moreover, the agents exploit the</a:t>
            </a:r>
          </a:p>
          <a:p>
            <a:r>
              <a:rPr lang="en-GB" sz="1200" kern="1200" baseline="0" dirty="0" smtClean="0">
                <a:solidFill>
                  <a:schemeClr val="tx1"/>
                </a:solidFill>
                <a:latin typeface="Arial" charset="0"/>
                <a:ea typeface="+mn-ea"/>
                <a:cs typeface="+mn-cs"/>
              </a:rPr>
              <a:t>maximum capacity of the corridors and spread over the environment while moving toward their destinations, as can be seen in the figure above. Let me show you an example of a simulation generated by our approach. </a:t>
            </a:r>
          </a:p>
        </p:txBody>
      </p:sp>
      <p:sp>
        <p:nvSpPr>
          <p:cNvPr id="4" name="Slide Number Placeholder 3"/>
          <p:cNvSpPr>
            <a:spLocks noGrp="1"/>
          </p:cNvSpPr>
          <p:nvPr>
            <p:ph type="sldNum" sz="quarter" idx="10"/>
          </p:nvPr>
        </p:nvSpPr>
        <p:spPr/>
        <p:txBody>
          <a:bodyPr/>
          <a:lstStyle/>
          <a:p>
            <a:fld id="{2EE7F321-B149-4E8D-B4C2-CEB3A5994332}" type="slidenum">
              <a:rPr lang="en-GB" smtClean="0"/>
              <a:pPr/>
              <a:t>18</a:t>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73238" y="539750"/>
            <a:ext cx="3360737" cy="2519363"/>
          </a:xfrm>
        </p:spPr>
      </p:sp>
      <p:sp>
        <p:nvSpPr>
          <p:cNvPr id="3" name="Notes Placeholder 2"/>
          <p:cNvSpPr>
            <a:spLocks noGrp="1"/>
          </p:cNvSpPr>
          <p:nvPr>
            <p:ph type="body" idx="1"/>
          </p:nvPr>
        </p:nvSpPr>
        <p:spPr/>
        <p:txBody>
          <a:bodyPr>
            <a:normAutofit/>
          </a:bodyPr>
          <a:lstStyle/>
          <a:p>
            <a:pPr>
              <a:buFontTx/>
              <a:buChar char="-"/>
            </a:pPr>
            <a:r>
              <a:rPr lang="en-GB" sz="1200" kern="1200" baseline="0" dirty="0" smtClean="0">
                <a:solidFill>
                  <a:schemeClr val="tx1"/>
                </a:solidFill>
                <a:latin typeface="Arial" charset="0"/>
                <a:ea typeface="+mn-ea"/>
                <a:cs typeface="+mn-cs"/>
              </a:rPr>
              <a:t>Besides the visual inspection of the generated simulations, we are also interested in a quantitative evaluation of our model. We first measured for each scenario the average time that it takes for the agents to reach their goals, as well as the time that it takes for the last agent to arrive at its goal. In general, by planning in both time and space and exploiting the notion of lanes, interactions among agents are efficiently solved enabling fast </a:t>
            </a:r>
            <a:r>
              <a:rPr lang="en-GB" sz="1200" kern="1200" baseline="0" dirty="0" err="1" smtClean="0">
                <a:solidFill>
                  <a:schemeClr val="tx1"/>
                </a:solidFill>
                <a:latin typeface="Arial" charset="0"/>
                <a:ea typeface="+mn-ea"/>
                <a:cs typeface="+mn-cs"/>
              </a:rPr>
              <a:t>traveling</a:t>
            </a:r>
            <a:r>
              <a:rPr lang="en-GB" sz="1200" kern="1200" baseline="0" dirty="0" smtClean="0">
                <a:solidFill>
                  <a:schemeClr val="tx1"/>
                </a:solidFill>
                <a:latin typeface="Arial" charset="0"/>
                <a:ea typeface="+mn-ea"/>
                <a:cs typeface="+mn-cs"/>
              </a:rPr>
              <a:t> times. In the 4-blocks scenario, for example, using a global roadmap in combination with the RVO method le</a:t>
            </a:r>
            <a:r>
              <a:rPr lang="en-GB" sz="1200" i="0" kern="1200" baseline="0" dirty="0" smtClean="0">
                <a:solidFill>
                  <a:schemeClr val="tx1"/>
                </a:solidFill>
                <a:latin typeface="Arial" charset="0"/>
                <a:ea typeface="+mn-ea"/>
                <a:cs typeface="+mn-cs"/>
              </a:rPr>
              <a:t>d to an average </a:t>
            </a:r>
            <a:r>
              <a:rPr lang="en-GB" sz="1200" i="0" kern="1200" baseline="0" dirty="0" err="1" smtClean="0">
                <a:solidFill>
                  <a:schemeClr val="tx1"/>
                </a:solidFill>
                <a:latin typeface="Arial" charset="0"/>
                <a:ea typeface="+mn-ea"/>
                <a:cs typeface="+mn-cs"/>
              </a:rPr>
              <a:t>traveling</a:t>
            </a:r>
            <a:r>
              <a:rPr lang="en-GB" sz="1200" i="0" kern="1200" baseline="0" dirty="0" smtClean="0">
                <a:solidFill>
                  <a:schemeClr val="tx1"/>
                </a:solidFill>
                <a:latin typeface="Arial" charset="0"/>
                <a:ea typeface="+mn-ea"/>
                <a:cs typeface="+mn-cs"/>
              </a:rPr>
              <a:t> time of 37.06s, whereas the max arrival time was 52.59s (see parenthesis), as compared to our technique. Similarly, in the narrow bottleneck scenario, it took </a:t>
            </a:r>
            <a:r>
              <a:rPr lang="en-GB" sz="1200" kern="1200" baseline="0" dirty="0" smtClean="0">
                <a:solidFill>
                  <a:schemeClr val="tx1"/>
                </a:solidFill>
                <a:latin typeface="Arial" charset="0"/>
                <a:ea typeface="+mn-ea"/>
                <a:cs typeface="+mn-cs"/>
              </a:rPr>
              <a:t>219.4s for the last agent to arrive at its goal. (I will update these numbers using the ORCA method during the weekend, as proposed by the reviewers).</a:t>
            </a:r>
          </a:p>
          <a:p>
            <a:pPr>
              <a:buFontTx/>
              <a:buChar char="-"/>
            </a:pPr>
            <a:r>
              <a:rPr lang="en-GB" sz="1200" i="0" kern="1200" baseline="0" dirty="0" smtClean="0">
                <a:solidFill>
                  <a:schemeClr val="tx1"/>
                </a:solidFill>
                <a:latin typeface="Arial" charset="0"/>
                <a:ea typeface="+mn-ea"/>
                <a:cs typeface="+mn-cs"/>
              </a:rPr>
              <a:t>To adequately assess the quality of our approach, we also need to determine the efficiency of the steering algorithm used in the second phase of our framework. For that reason, we compared the actual time that an agent requires in order to reach its destination with its expected arrival time. The latter is simply the length of the agent’s time-expanded path computed by the ILP. The % error between the </a:t>
            </a:r>
            <a:r>
              <a:rPr lang="en-GB" sz="1200" kern="1200" baseline="0" dirty="0" smtClean="0">
                <a:solidFill>
                  <a:schemeClr val="tx1"/>
                </a:solidFill>
                <a:latin typeface="Arial" charset="0"/>
                <a:ea typeface="+mn-ea"/>
                <a:cs typeface="+mn-cs"/>
              </a:rPr>
              <a:t>actual and the expected arrival time can then be used as a measure of the optimality of the agent’s trajectory. Since each agent needs to avoid collisions with other agents and is also subject to dynamic constraints, its actual </a:t>
            </a:r>
            <a:r>
              <a:rPr lang="en-GB" sz="1200" kern="1200" baseline="0" dirty="0" err="1" smtClean="0">
                <a:solidFill>
                  <a:schemeClr val="tx1"/>
                </a:solidFill>
                <a:latin typeface="Arial" charset="0"/>
                <a:ea typeface="+mn-ea"/>
                <a:cs typeface="+mn-cs"/>
              </a:rPr>
              <a:t>traveling</a:t>
            </a:r>
            <a:r>
              <a:rPr lang="en-GB" sz="1200" kern="1200" baseline="0" dirty="0" smtClean="0">
                <a:solidFill>
                  <a:schemeClr val="tx1"/>
                </a:solidFill>
                <a:latin typeface="Arial" charset="0"/>
                <a:ea typeface="+mn-ea"/>
                <a:cs typeface="+mn-cs"/>
              </a:rPr>
              <a:t> time is higher</a:t>
            </a:r>
          </a:p>
          <a:p>
            <a:r>
              <a:rPr lang="en-GB" sz="1200" kern="1200" baseline="0" dirty="0" smtClean="0">
                <a:solidFill>
                  <a:schemeClr val="tx1"/>
                </a:solidFill>
                <a:latin typeface="Arial" charset="0"/>
                <a:ea typeface="+mn-ea"/>
                <a:cs typeface="+mn-cs"/>
              </a:rPr>
              <a:t>than the expected one. However, as can be seen from the table, in all of our experiments, the optimality error is quite low, indicating that our approach generates near time-optimal trajectories.</a:t>
            </a:r>
            <a:endParaRPr lang="en-US" sz="1200" i="0" kern="1200" baseline="0" dirty="0" smtClean="0">
              <a:solidFill>
                <a:schemeClr val="tx1"/>
              </a:solidFill>
              <a:latin typeface="Arial" charset="0"/>
              <a:ea typeface="+mn-ea"/>
              <a:cs typeface="+mn-cs"/>
            </a:endParaRPr>
          </a:p>
        </p:txBody>
      </p:sp>
      <p:sp>
        <p:nvSpPr>
          <p:cNvPr id="4" name="Slide Number Placeholder 3"/>
          <p:cNvSpPr>
            <a:spLocks noGrp="1"/>
          </p:cNvSpPr>
          <p:nvPr>
            <p:ph type="sldNum" sz="quarter" idx="10"/>
          </p:nvPr>
        </p:nvSpPr>
        <p:spPr/>
        <p:txBody>
          <a:bodyPr/>
          <a:lstStyle/>
          <a:p>
            <a:fld id="{2EE7F321-B149-4E8D-B4C2-CEB3A5994332}" type="slidenum">
              <a:rPr lang="en-GB" smtClean="0"/>
              <a:pPr/>
              <a:t>19</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p:spPr>
        <p:txBody>
          <a:bodyPr/>
          <a:lstStyle/>
          <a:p>
            <a:endParaRPr lang="en-US" dirty="0" smtClean="0"/>
          </a:p>
        </p:txBody>
      </p:sp>
      <p:sp>
        <p:nvSpPr>
          <p:cNvPr id="41988" name="Slide Number Placeholder 3"/>
          <p:cNvSpPr>
            <a:spLocks noGrp="1"/>
          </p:cNvSpPr>
          <p:nvPr>
            <p:ph type="sldNum" sz="quarter" idx="5"/>
          </p:nvPr>
        </p:nvSpPr>
        <p:spPr>
          <a:noFill/>
        </p:spPr>
        <p:txBody>
          <a:bodyPr/>
          <a:lstStyle/>
          <a:p>
            <a:fld id="{365DAA00-8482-43E4-B13D-1A0019704E6A}" type="slidenum">
              <a:rPr lang="nl-NL">
                <a:solidFill>
                  <a:prstClr val="black"/>
                </a:solidFill>
              </a:rPr>
              <a:pPr/>
              <a:t>2</a:t>
            </a:fld>
            <a:endParaRPr lang="nl-NL">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73238" y="539750"/>
            <a:ext cx="3360737" cy="2519363"/>
          </a:xfrm>
        </p:spPr>
      </p:sp>
      <p:sp>
        <p:nvSpPr>
          <p:cNvPr id="3" name="Notes Placeholder 2"/>
          <p:cNvSpPr>
            <a:spLocks noGrp="1"/>
          </p:cNvSpPr>
          <p:nvPr>
            <p:ph type="body" idx="1"/>
          </p:nvPr>
        </p:nvSpPr>
        <p:spPr/>
        <p:txBody>
          <a:bodyPr>
            <a:normAutofit/>
          </a:bodyPr>
          <a:lstStyle/>
          <a:p>
            <a:pPr>
              <a:buFontTx/>
              <a:buChar char="-"/>
            </a:pPr>
            <a:r>
              <a:rPr lang="en-US" sz="1200" i="0" kern="1200" baseline="0" dirty="0" smtClean="0">
                <a:solidFill>
                  <a:schemeClr val="tx1"/>
                </a:solidFill>
                <a:latin typeface="Arial" charset="0"/>
                <a:ea typeface="+mn-ea"/>
                <a:cs typeface="+mn-cs"/>
              </a:rPr>
              <a:t>This </a:t>
            </a:r>
            <a:r>
              <a:rPr lang="en-GB" sz="1200" i="0" kern="1200" baseline="0" dirty="0" smtClean="0">
                <a:solidFill>
                  <a:schemeClr val="tx1"/>
                </a:solidFill>
                <a:latin typeface="Arial" charset="0"/>
                <a:ea typeface="+mn-ea"/>
                <a:cs typeface="+mn-cs"/>
              </a:rPr>
              <a:t>table summarizes the performance of our approach on the four benchmark scenarios. All computations were run on a 2.4 GHz Core 2 Duo CPU (on a single core). </a:t>
            </a:r>
          </a:p>
          <a:p>
            <a:pPr>
              <a:buFontTx/>
              <a:buChar char="-"/>
            </a:pPr>
            <a:r>
              <a:rPr lang="en-GB" sz="1200" i="0" kern="1200" baseline="0" dirty="0" smtClean="0">
                <a:solidFill>
                  <a:schemeClr val="tx1"/>
                </a:solidFill>
                <a:latin typeface="Arial" charset="0"/>
                <a:ea typeface="+mn-ea"/>
                <a:cs typeface="+mn-cs"/>
              </a:rPr>
              <a:t>The fourth column of the table indicates the total running time of the first phase of our approach, that is solving the ILP and determining the space-time paths of the group members. The last column of the table indicates the average computation time of the second phase of our approach, that is the average time taken per simulation step to steer the agents and resolve collisions. As can be inferred, our steering algorithm combined with the underlying collision avoidance scheme is very  efficient. This is expected, since most of the collisions are taken into account during the ILP planning. In addition, the use of lanes dramatically reduces the number of collisions that need to be resolved at every step of a simulation. </a:t>
            </a:r>
          </a:p>
          <a:p>
            <a:pPr>
              <a:buFontTx/>
              <a:buChar char="-"/>
            </a:pPr>
            <a:r>
              <a:rPr lang="en-GB" sz="1200" i="0" kern="1200" baseline="0" dirty="0" smtClean="0">
                <a:solidFill>
                  <a:schemeClr val="tx1"/>
                </a:solidFill>
                <a:latin typeface="Arial" charset="0"/>
                <a:ea typeface="+mn-ea"/>
                <a:cs typeface="+mn-cs"/>
              </a:rPr>
              <a:t> </a:t>
            </a:r>
            <a:r>
              <a:rPr lang="en-GB" sz="1200" kern="1200" baseline="0" dirty="0" smtClean="0">
                <a:solidFill>
                  <a:schemeClr val="tx1"/>
                </a:solidFill>
                <a:latin typeface="Arial" charset="0"/>
                <a:ea typeface="+mn-ea"/>
                <a:cs typeface="+mn-cs"/>
              </a:rPr>
              <a:t>Regarding the total planning time of the first phase, </a:t>
            </a:r>
            <a:r>
              <a:rPr lang="en-GB" sz="1200" i="0" kern="1200" baseline="0" dirty="0" smtClean="0">
                <a:solidFill>
                  <a:schemeClr val="tx1"/>
                </a:solidFill>
                <a:latin typeface="Arial" charset="0"/>
                <a:ea typeface="+mn-ea"/>
                <a:cs typeface="+mn-cs"/>
              </a:rPr>
              <a:t>the difficulty of the problem seems to have a high impact on the computational </a:t>
            </a:r>
            <a:r>
              <a:rPr lang="en-GB" sz="1200" kern="1200" baseline="0" dirty="0" smtClean="0">
                <a:solidFill>
                  <a:schemeClr val="tx1"/>
                </a:solidFill>
                <a:latin typeface="Arial" charset="0"/>
                <a:ea typeface="+mn-ea"/>
                <a:cs typeface="+mn-cs"/>
              </a:rPr>
              <a:t>cost. See, for example, the difference in the running times between the 4-blocks and the narrow bottleneck scenarios. The difficulty of the problem is directly related to the arc and node capacities of the time-expanded graph and can be controlled by the size of the time step $\Delta t$ </a:t>
            </a:r>
            <a:r>
              <a:rPr lang="en-GB" sz="1200" i="0" kern="1200" baseline="0" dirty="0" smtClean="0">
                <a:solidFill>
                  <a:schemeClr val="tx1"/>
                </a:solidFill>
                <a:latin typeface="Arial" charset="0"/>
                <a:ea typeface="+mn-ea"/>
                <a:cs typeface="+mn-cs"/>
              </a:rPr>
              <a:t>used for the </a:t>
            </a:r>
            <a:r>
              <a:rPr lang="en-GB" sz="1200" i="0" kern="1200" baseline="0" dirty="0" err="1" smtClean="0">
                <a:solidFill>
                  <a:schemeClr val="tx1"/>
                </a:solidFill>
                <a:latin typeface="Arial" charset="0"/>
                <a:ea typeface="+mn-ea"/>
                <a:cs typeface="+mn-cs"/>
              </a:rPr>
              <a:t>discretization</a:t>
            </a:r>
            <a:r>
              <a:rPr lang="en-GB" sz="1200" i="0" kern="1200" baseline="0" dirty="0" smtClean="0">
                <a:solidFill>
                  <a:schemeClr val="tx1"/>
                </a:solidFill>
                <a:latin typeface="Arial" charset="0"/>
                <a:ea typeface="+mn-ea"/>
                <a:cs typeface="+mn-cs"/>
              </a:rPr>
              <a:t> of the graph. </a:t>
            </a:r>
            <a:r>
              <a:rPr lang="en-GB" sz="1200" kern="1200" baseline="0" dirty="0" smtClean="0">
                <a:solidFill>
                  <a:schemeClr val="tx1"/>
                </a:solidFill>
                <a:latin typeface="Arial" charset="0"/>
                <a:ea typeface="+mn-ea"/>
                <a:cs typeface="+mn-cs"/>
              </a:rPr>
              <a:t>Smaller time steps improve the accuracy of the graph at the expense of higher computational times. In our example scenarios, the time step </a:t>
            </a:r>
            <a:r>
              <a:rPr lang="en-GB" sz="1200" i="0" kern="1200" baseline="0" dirty="0" smtClean="0">
                <a:solidFill>
                  <a:schemeClr val="tx1"/>
                </a:solidFill>
                <a:latin typeface="Arial" charset="0"/>
                <a:ea typeface="+mn-ea"/>
                <a:cs typeface="+mn-cs"/>
              </a:rPr>
              <a:t>was set to</a:t>
            </a:r>
            <a:r>
              <a:rPr lang="en-GB" sz="1200" i="1" kern="1200" baseline="0" dirty="0" smtClean="0">
                <a:solidFill>
                  <a:schemeClr val="tx1"/>
                </a:solidFill>
                <a:latin typeface="Arial" charset="0"/>
                <a:ea typeface="+mn-ea"/>
                <a:cs typeface="+mn-cs"/>
              </a:rPr>
              <a:t> </a:t>
            </a:r>
            <a:r>
              <a:rPr lang="en-GB" sz="1200" kern="1200" baseline="0" dirty="0" smtClean="0">
                <a:solidFill>
                  <a:schemeClr val="tx1"/>
                </a:solidFill>
                <a:latin typeface="Arial" charset="0"/>
                <a:ea typeface="+mn-ea"/>
                <a:cs typeface="+mn-cs"/>
              </a:rPr>
              <a:t>1sec with the exception of the office scenario where we set \Delta t = 2sec. Please see our paper for more details (and the thesis). </a:t>
            </a:r>
            <a:endParaRPr lang="en-US" sz="1200" i="0" kern="1200" baseline="0" dirty="0" smtClean="0">
              <a:solidFill>
                <a:schemeClr val="tx1"/>
              </a:solidFill>
              <a:latin typeface="Arial" charset="0"/>
              <a:ea typeface="+mn-ea"/>
              <a:cs typeface="+mn-cs"/>
            </a:endParaRPr>
          </a:p>
        </p:txBody>
      </p:sp>
      <p:sp>
        <p:nvSpPr>
          <p:cNvPr id="4" name="Slide Number Placeholder 3"/>
          <p:cNvSpPr>
            <a:spLocks noGrp="1"/>
          </p:cNvSpPr>
          <p:nvPr>
            <p:ph type="sldNum" sz="quarter" idx="10"/>
          </p:nvPr>
        </p:nvSpPr>
        <p:spPr/>
        <p:txBody>
          <a:bodyPr/>
          <a:lstStyle/>
          <a:p>
            <a:fld id="{2EE7F321-B149-4E8D-B4C2-CEB3A5994332}" type="slidenum">
              <a:rPr lang="en-GB" smtClean="0"/>
              <a:pPr/>
              <a:t>20</a:t>
            </a:fld>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GB" sz="1200" kern="1200" baseline="0" dirty="0" smtClean="0">
                <a:solidFill>
                  <a:schemeClr val="tx1"/>
                </a:solidFill>
                <a:latin typeface="Arial" charset="0"/>
                <a:ea typeface="+mn-ea"/>
                <a:cs typeface="+mn-cs"/>
              </a:rPr>
              <a:t>Like any other model, our approach makes some simplifying assumptions.</a:t>
            </a:r>
          </a:p>
          <a:p>
            <a:r>
              <a:rPr lang="en-US" sz="1200" kern="1200" baseline="0" dirty="0" smtClean="0">
                <a:solidFill>
                  <a:schemeClr val="tx1"/>
                </a:solidFill>
                <a:latin typeface="Arial" charset="0"/>
                <a:ea typeface="+mn-ea"/>
                <a:cs typeface="+mn-cs"/>
              </a:rPr>
              <a:t>a) O</a:t>
            </a:r>
            <a:r>
              <a:rPr lang="en-GB" sz="1200" kern="1200" baseline="0" dirty="0" err="1" smtClean="0">
                <a:solidFill>
                  <a:schemeClr val="tx1"/>
                </a:solidFill>
                <a:latin typeface="Arial" charset="0"/>
                <a:ea typeface="+mn-ea"/>
                <a:cs typeface="+mn-cs"/>
              </a:rPr>
              <a:t>ur</a:t>
            </a:r>
            <a:r>
              <a:rPr lang="en-GB" sz="1200" kern="1200" baseline="0" dirty="0" smtClean="0">
                <a:solidFill>
                  <a:schemeClr val="tx1"/>
                </a:solidFill>
                <a:latin typeface="Arial" charset="0"/>
                <a:ea typeface="+mn-ea"/>
                <a:cs typeface="+mn-cs"/>
              </a:rPr>
              <a:t> system is specifically designed to model groups of agents. While in-group members can have different behaviour characteristics (e.g. size, personal space, maximum speed), during the ILP planning, we assume that they prefer to move with the same desired speed. This enables our method to account for dynamic congestion and other time-consuming situations. We think that this assumption is also justifiable in real-life, where people belonging to the same group tend to exhibit similar walking behaviours.</a:t>
            </a:r>
          </a:p>
          <a:p>
            <a:r>
              <a:rPr lang="en-US" sz="1200" kern="1200" baseline="0" dirty="0" smtClean="0">
                <a:solidFill>
                  <a:schemeClr val="tx1"/>
                </a:solidFill>
                <a:latin typeface="Arial" charset="0"/>
                <a:ea typeface="+mn-ea"/>
                <a:cs typeface="+mn-cs"/>
              </a:rPr>
              <a:t>b) In our implementation, we do not require groups to stay coherent. Consequently group members may split up and take alternative paths trying to reach their targets as quickly as possible. Note that group coherence can be obtained either by modifying the ILP formulation or discarding any isolated path returned by the ILP. </a:t>
            </a:r>
            <a:endParaRPr lang="en-GB" sz="1200" kern="1200" baseline="0" dirty="0" smtClean="0">
              <a:solidFill>
                <a:schemeClr val="tx1"/>
              </a:solidFill>
              <a:latin typeface="Arial" charset="0"/>
              <a:ea typeface="+mn-ea"/>
              <a:cs typeface="+mn-cs"/>
            </a:endParaRPr>
          </a:p>
          <a:p>
            <a:pPr>
              <a:buFontTx/>
              <a:buNone/>
            </a:pPr>
            <a:r>
              <a:rPr lang="en-US" sz="1200" kern="1200" baseline="0" dirty="0" smtClean="0">
                <a:solidFill>
                  <a:schemeClr val="tx1"/>
                </a:solidFill>
                <a:latin typeface="Arial" charset="0"/>
                <a:ea typeface="+mn-ea"/>
                <a:cs typeface="+mn-cs"/>
              </a:rPr>
              <a:t>c) Using our approach the agents can wait on the nodes of the capacitated graph. However, in certain scenarios, this may lead to unconvincing visual simulations. For example, in the Office scenario, as the graph is based on the medial axis of the environment, many nodes are placed in-between the doorways. Of course, waiting on these nodes would be unrealistic, as typically people prefer to wait inside the offices. If our goal is simply to coordinate the movements of robots so that they can quickly reach their destinations, then this is not a problem. However, if we strive for a realistic simulation, we should either manually annotate the graph nodes at which waiting is permitted, or use a different type of graph than the medial axis.  </a:t>
            </a:r>
          </a:p>
          <a:p>
            <a:r>
              <a:rPr lang="en-US" sz="1200" kern="1200" baseline="0" dirty="0" smtClean="0">
                <a:solidFill>
                  <a:schemeClr val="tx1"/>
                </a:solidFill>
                <a:latin typeface="Arial" charset="0"/>
                <a:ea typeface="+mn-ea"/>
                <a:cs typeface="+mn-cs"/>
              </a:rPr>
              <a:t>d) </a:t>
            </a:r>
            <a:r>
              <a:rPr lang="en-GB" sz="1200" kern="1200" baseline="0" dirty="0" smtClean="0">
                <a:solidFill>
                  <a:schemeClr val="tx1"/>
                </a:solidFill>
                <a:latin typeface="Arial" charset="0"/>
                <a:ea typeface="+mn-ea"/>
                <a:cs typeface="+mn-cs"/>
              </a:rPr>
              <a:t>Finally, we must note that the level of heterogeneity between the simulated groups may have a strong impact on the realism of the resulting simulations. For example, even though we could simulate an army of soldiers interacting with a group of tanks, the generated capacity graph would allow too little space for the soldiers to </a:t>
            </a:r>
            <a:r>
              <a:rPr lang="en-GB" sz="1200" kern="1200" baseline="0" dirty="0" err="1" smtClean="0">
                <a:solidFill>
                  <a:schemeClr val="tx1"/>
                </a:solidFill>
                <a:latin typeface="Arial" charset="0"/>
                <a:ea typeface="+mn-ea"/>
                <a:cs typeface="+mn-cs"/>
              </a:rPr>
              <a:t>maneuver</a:t>
            </a:r>
            <a:r>
              <a:rPr lang="en-GB" sz="1200" kern="1200" baseline="0" dirty="0" smtClean="0">
                <a:solidFill>
                  <a:schemeClr val="tx1"/>
                </a:solidFill>
                <a:latin typeface="Arial" charset="0"/>
                <a:ea typeface="+mn-ea"/>
                <a:cs typeface="+mn-cs"/>
              </a:rPr>
              <a:t>, since such a graph is constructed based on the maximum personal space among all entities present in the world.</a:t>
            </a:r>
            <a:endParaRPr lang="en-US" sz="1200" kern="1200" baseline="0" dirty="0" smtClean="0">
              <a:solidFill>
                <a:schemeClr val="tx1"/>
              </a:solidFill>
              <a:latin typeface="Arial" charset="0"/>
              <a:ea typeface="+mn-ea"/>
              <a:cs typeface="+mn-cs"/>
            </a:endParaRPr>
          </a:p>
        </p:txBody>
      </p:sp>
      <p:sp>
        <p:nvSpPr>
          <p:cNvPr id="4" name="Slide Number Placeholder 3"/>
          <p:cNvSpPr>
            <a:spLocks noGrp="1"/>
          </p:cNvSpPr>
          <p:nvPr>
            <p:ph type="sldNum" sz="quarter" idx="10"/>
          </p:nvPr>
        </p:nvSpPr>
        <p:spPr/>
        <p:txBody>
          <a:bodyPr/>
          <a:lstStyle/>
          <a:p>
            <a:fld id="{2EE7F321-B149-4E8D-B4C2-CEB3A5994332}" type="slidenum">
              <a:rPr lang="en-GB" smtClean="0">
                <a:solidFill>
                  <a:prstClr val="black"/>
                </a:solidFill>
              </a:rPr>
              <a:pPr/>
              <a:t>21</a:t>
            </a:fld>
            <a:endParaRPr lang="en-GB">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baseline="0" dirty="0" smtClean="0">
                <a:solidFill>
                  <a:schemeClr val="tx1"/>
                </a:solidFill>
                <a:latin typeface="Arial" charset="0"/>
                <a:ea typeface="+mn-ea"/>
                <a:cs typeface="+mn-cs"/>
              </a:rPr>
              <a:t>Despite the aforementioned limitations, we believe that, overall, our solution can be used to efficiently resolve complex planning situations involving one or multiple groups of agents. </a:t>
            </a:r>
          </a:p>
          <a:p>
            <a:pPr>
              <a:buFontTx/>
              <a:buChar char="-"/>
            </a:pPr>
            <a:r>
              <a:rPr lang="en-GB" sz="1200" kern="1200" baseline="0" dirty="0" smtClean="0">
                <a:solidFill>
                  <a:schemeClr val="tx1"/>
                </a:solidFill>
                <a:latin typeface="Arial" charset="0"/>
                <a:ea typeface="+mn-ea"/>
                <a:cs typeface="+mn-cs"/>
              </a:rPr>
              <a:t> Although our current work focuses on crowds of virtual agents, other virtual environment applications can benefit from it as well. An interesting extension, for example, would be to use our formulation for simulating traffic in streets of urban environments and in complex highway scenarios, where congestions and traffic jams are very likely to arise. In this case, refinements to the structure of our capacitated graph and its corresponding ILP will be necessary to account for the kinematic and dynamic constraints of the simulated vehicles and be able to incorporate different types of vehicle motions. </a:t>
            </a:r>
          </a:p>
          <a:p>
            <a:pPr>
              <a:buFontTx/>
              <a:buChar char="-"/>
            </a:pPr>
            <a:r>
              <a:rPr lang="en-US" sz="1200" kern="1200" baseline="0" dirty="0" smtClean="0">
                <a:solidFill>
                  <a:schemeClr val="tx1"/>
                </a:solidFill>
                <a:latin typeface="Arial" charset="0"/>
                <a:ea typeface="+mn-ea"/>
                <a:cs typeface="+mn-cs"/>
              </a:rPr>
              <a:t> </a:t>
            </a:r>
            <a:r>
              <a:rPr lang="en-GB" sz="1200" kern="1200" baseline="0" dirty="0" smtClean="0">
                <a:solidFill>
                  <a:schemeClr val="tx1"/>
                </a:solidFill>
                <a:latin typeface="Arial" charset="0"/>
                <a:ea typeface="+mn-ea"/>
                <a:cs typeface="+mn-cs"/>
              </a:rPr>
              <a:t>Another important direction for future work is to address changeable and interactive environments, as our current implementation assumes that the virtual world remains static and its dynamics are perfectly known a priori. Note that in such changeable environments, in which obstacles may appear, disappear and paths can become blocked or invalid due to the user interaction, the agents may not have the time to plan and re-plan optimal paths across the time-expanded graphs. To this end, we can trade-off optimality for performance gain by quitting the column generation algorithm as soon as a feasible solution has been found (before we </a:t>
            </a:r>
            <a:r>
              <a:rPr lang="en-GB" sz="1200" kern="1200" baseline="0" smtClean="0">
                <a:solidFill>
                  <a:schemeClr val="tx1"/>
                </a:solidFill>
                <a:latin typeface="Arial" charset="0"/>
                <a:ea typeface="+mn-ea"/>
                <a:cs typeface="+mn-cs"/>
              </a:rPr>
              <a:t>have solved </a:t>
            </a:r>
            <a:r>
              <a:rPr lang="en-GB" sz="1200" kern="1200" baseline="0" dirty="0" smtClean="0">
                <a:solidFill>
                  <a:schemeClr val="tx1"/>
                </a:solidFill>
                <a:latin typeface="Arial" charset="0"/>
                <a:ea typeface="+mn-ea"/>
                <a:cs typeface="+mn-cs"/>
              </a:rPr>
              <a:t>the LP-relaxation problem to optimality). </a:t>
            </a:r>
            <a:endParaRPr lang="en-US" sz="1200" kern="1200" baseline="0" dirty="0" smtClean="0">
              <a:solidFill>
                <a:schemeClr val="tx1"/>
              </a:solidFill>
              <a:latin typeface="Arial" charset="0"/>
              <a:ea typeface="+mn-ea"/>
              <a:cs typeface="+mn-cs"/>
            </a:endParaRPr>
          </a:p>
          <a:p>
            <a:endParaRPr lang="en-US" sz="1200" kern="1200" baseline="0" dirty="0" smtClean="0">
              <a:solidFill>
                <a:schemeClr val="tx1"/>
              </a:solidFill>
              <a:latin typeface="Arial" charset="0"/>
              <a:ea typeface="+mn-ea"/>
              <a:cs typeface="+mn-cs"/>
            </a:endParaRPr>
          </a:p>
          <a:p>
            <a:r>
              <a:rPr lang="en-US" sz="1200" kern="1200" baseline="0" dirty="0" smtClean="0">
                <a:solidFill>
                  <a:schemeClr val="tx1"/>
                </a:solidFill>
                <a:latin typeface="Arial" charset="0"/>
                <a:ea typeface="+mn-ea"/>
                <a:cs typeface="+mn-cs"/>
              </a:rPr>
              <a:t>- Finally, you can find a detailed explanation of our method, including theorems, proofs and additional experiments in </a:t>
            </a:r>
            <a:r>
              <a:rPr lang="en-US" sz="1200" kern="1200" baseline="0" dirty="0" err="1" smtClean="0">
                <a:solidFill>
                  <a:schemeClr val="tx1"/>
                </a:solidFill>
                <a:latin typeface="Arial" charset="0"/>
                <a:ea typeface="+mn-ea"/>
                <a:cs typeface="+mn-cs"/>
              </a:rPr>
              <a:t>Ioannis</a:t>
            </a:r>
            <a:r>
              <a:rPr lang="en-US" sz="1200" kern="1200" baseline="0" dirty="0" smtClean="0">
                <a:solidFill>
                  <a:schemeClr val="tx1"/>
                </a:solidFill>
                <a:latin typeface="Arial" charset="0"/>
                <a:ea typeface="+mn-ea"/>
                <a:cs typeface="+mn-cs"/>
              </a:rPr>
              <a:t>’ PhD thesis, which will be available online start of July. Note that we have already addressed several of the comments of the reviewers in our paper and we will also provide a more updated version by the end of June. Due to space limitations, though, several of the comments are addressed in the aforementioned </a:t>
            </a:r>
            <a:r>
              <a:rPr lang="en-US" sz="1200" kern="1200" baseline="0" dirty="0" err="1" smtClean="0">
                <a:solidFill>
                  <a:schemeClr val="tx1"/>
                </a:solidFill>
                <a:latin typeface="Arial" charset="0"/>
                <a:ea typeface="+mn-ea"/>
                <a:cs typeface="+mn-cs"/>
              </a:rPr>
              <a:t>phd</a:t>
            </a:r>
            <a:r>
              <a:rPr lang="en-US" sz="1200" kern="1200" baseline="0" dirty="0" smtClean="0">
                <a:solidFill>
                  <a:schemeClr val="tx1"/>
                </a:solidFill>
                <a:latin typeface="Arial" charset="0"/>
                <a:ea typeface="+mn-ea"/>
                <a:cs typeface="+mn-cs"/>
              </a:rPr>
              <a:t> thesis.  </a:t>
            </a:r>
            <a:endParaRPr lang="en-GB" sz="1200" kern="1200" baseline="0" dirty="0" smtClean="0">
              <a:solidFill>
                <a:schemeClr val="tx1"/>
              </a:solidFill>
              <a:latin typeface="Arial" charset="0"/>
              <a:ea typeface="+mn-ea"/>
              <a:cs typeface="+mn-cs"/>
            </a:endParaRPr>
          </a:p>
        </p:txBody>
      </p:sp>
      <p:sp>
        <p:nvSpPr>
          <p:cNvPr id="4" name="Slide Number Placeholder 3"/>
          <p:cNvSpPr>
            <a:spLocks noGrp="1"/>
          </p:cNvSpPr>
          <p:nvPr>
            <p:ph type="sldNum" sz="quarter" idx="10"/>
          </p:nvPr>
        </p:nvSpPr>
        <p:spPr/>
        <p:txBody>
          <a:bodyPr/>
          <a:lstStyle/>
          <a:p>
            <a:fld id="{2EE7F321-B149-4E8D-B4C2-CEB3A5994332}" type="slidenum">
              <a:rPr lang="en-GB" smtClean="0">
                <a:solidFill>
                  <a:prstClr val="black"/>
                </a:solidFill>
              </a:rPr>
              <a:pPr/>
              <a:t>22</a:t>
            </a:fld>
            <a:endParaRPr lang="en-GB">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EE7F321-B149-4E8D-B4C2-CEB3A5994332}" type="slidenum">
              <a:rPr lang="en-GB" smtClean="0"/>
              <a:pPr/>
              <a:t>23</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baseline="0" dirty="0" smtClean="0">
                <a:solidFill>
                  <a:schemeClr val="tx1"/>
                </a:solidFill>
                <a:latin typeface="Arial" charset="0"/>
                <a:ea typeface="+mn-ea"/>
                <a:cs typeface="+mn-cs"/>
              </a:rPr>
              <a:t> - In this work, we address the problem of planning the paths and directing the motions of agents/robots in an environment containing static obstacles. The agents are organized</a:t>
            </a:r>
          </a:p>
          <a:p>
            <a:r>
              <a:rPr lang="en-GB" sz="1200" kern="1200" baseline="0" dirty="0" smtClean="0">
                <a:solidFill>
                  <a:schemeClr val="tx1"/>
                </a:solidFill>
                <a:latin typeface="Arial" charset="0"/>
                <a:ea typeface="+mn-ea"/>
                <a:cs typeface="+mn-cs"/>
              </a:rPr>
              <a:t>into groups having similar characteristics and intentions. Each group has its own start and goal position, and each group member will traverse its own path. The main objective is to steer the group members towards their destinations as quickly as possible and without collisions with obstacles or other agents in the environment. (The multi-group problem can be considered an extension of the basic multi-agent navigation and planning problem, where agents belong to groups.)</a:t>
            </a:r>
          </a:p>
          <a:p>
            <a:r>
              <a:rPr lang="en-GB" sz="1200" kern="1200" baseline="0" dirty="0" smtClean="0">
                <a:solidFill>
                  <a:schemeClr val="tx1"/>
                </a:solidFill>
                <a:latin typeface="Arial" charset="0"/>
                <a:ea typeface="+mn-ea"/>
                <a:cs typeface="+mn-cs"/>
              </a:rPr>
              <a:t>This task would have been simple, if the paths of the agents were independent of each other. However, due to space restrictions, congestions may appear and waiting or finding alternative paths may be more efficient for some agents. Furthermore, the time dimension introduces additional complexity into the planning process; congestions only appear at certain moments in time, while at other moments the agents can move without delay. </a:t>
            </a:r>
          </a:p>
          <a:p>
            <a:endParaRPr lang="en-US" sz="1200" kern="1200" baseline="0" dirty="0" smtClean="0">
              <a:solidFill>
                <a:schemeClr val="tx1"/>
              </a:solidFill>
              <a:latin typeface="Arial" charset="0"/>
              <a:ea typeface="+mn-ea"/>
              <a:cs typeface="+mn-cs"/>
            </a:endParaRPr>
          </a:p>
          <a:p>
            <a:r>
              <a:rPr lang="en-US" sz="1200" kern="1200" baseline="0" dirty="0" smtClean="0">
                <a:solidFill>
                  <a:schemeClr val="tx1"/>
                </a:solidFill>
                <a:latin typeface="Arial" charset="0"/>
                <a:ea typeface="+mn-ea"/>
                <a:cs typeface="+mn-cs"/>
              </a:rPr>
              <a:t>As an example, consider the following scenario: </a:t>
            </a:r>
            <a:r>
              <a:rPr lang="en-GB" sz="1200" kern="1200" baseline="0" dirty="0" smtClean="0">
                <a:solidFill>
                  <a:schemeClr val="tx1"/>
                </a:solidFill>
                <a:latin typeface="Arial" charset="0"/>
                <a:ea typeface="+mn-ea"/>
                <a:cs typeface="+mn-cs"/>
              </a:rPr>
              <a:t>Four groups are placed in the corners of an environment and have to move to their diagonally opposite corners. In the middle of the environment, four squared-like obstacles form narrow passages. A typical way to solve this problem would be to decouple global planning from local collision avoidance, where a graph directs the global motions of the members and a local planner is used to resolve collisions (play movie). However, since all these local methods are separated from the global planner, they are susceptible to local-minima problems. In densely packed environments, this normally leads to deadlock situations. In addition, such a decoupled solution is not optimal. (Alternatively, you can only describe the scenario in this slide, and the movie along with the cons of the typical solution can be explained in the next slide). </a:t>
            </a:r>
          </a:p>
          <a:p>
            <a:pPr>
              <a:buFontTx/>
              <a:buChar char="-"/>
            </a:pPr>
            <a:endParaRPr lang="en-US" sz="1200" kern="1200" baseline="0" dirty="0" smtClean="0">
              <a:solidFill>
                <a:schemeClr val="tx1"/>
              </a:solidFill>
              <a:latin typeface="Arial" charset="0"/>
              <a:ea typeface="+mn-ea"/>
              <a:cs typeface="+mn-cs"/>
            </a:endParaRPr>
          </a:p>
          <a:p>
            <a:r>
              <a:rPr lang="en-US" sz="1200" kern="1200" baseline="0" dirty="0" smtClean="0">
                <a:solidFill>
                  <a:schemeClr val="tx1"/>
                </a:solidFill>
                <a:latin typeface="Arial" charset="0"/>
                <a:ea typeface="+mn-ea"/>
                <a:cs typeface="+mn-cs"/>
              </a:rPr>
              <a:t>- </a:t>
            </a:r>
            <a:r>
              <a:rPr lang="en-GB" sz="1200" kern="1200" baseline="0" dirty="0" smtClean="0">
                <a:solidFill>
                  <a:schemeClr val="tx1"/>
                </a:solidFill>
                <a:latin typeface="Arial" charset="0"/>
                <a:ea typeface="+mn-ea"/>
                <a:cs typeface="+mn-cs"/>
              </a:rPr>
              <a:t>To resolve the aforementioned problems, we present a novel algorithm for planning and directing group motions that is based on techniques from linear programming. </a:t>
            </a:r>
            <a:endParaRPr lang="en-GB" sz="1200" i="0" kern="1200" baseline="0" dirty="0" smtClean="0">
              <a:solidFill>
                <a:schemeClr val="tx1"/>
              </a:solidFill>
              <a:latin typeface="Arial" charset="0"/>
              <a:ea typeface="+mn-ea"/>
              <a:cs typeface="+mn-cs"/>
            </a:endParaRPr>
          </a:p>
          <a:p>
            <a:pPr>
              <a:buFontTx/>
              <a:buChar char="-"/>
            </a:pPr>
            <a:endParaRPr lang="en-GB" sz="1200" kern="1200" baseline="0" dirty="0" smtClean="0">
              <a:solidFill>
                <a:schemeClr val="tx1"/>
              </a:solidFill>
              <a:latin typeface="Arial" charset="0"/>
              <a:ea typeface="+mn-ea"/>
              <a:cs typeface="+mn-cs"/>
            </a:endParaRPr>
          </a:p>
        </p:txBody>
      </p:sp>
      <p:sp>
        <p:nvSpPr>
          <p:cNvPr id="4" name="Slide Number Placeholder 3"/>
          <p:cNvSpPr>
            <a:spLocks noGrp="1"/>
          </p:cNvSpPr>
          <p:nvPr>
            <p:ph type="sldNum" sz="quarter" idx="10"/>
          </p:nvPr>
        </p:nvSpPr>
        <p:spPr/>
        <p:txBody>
          <a:bodyPr/>
          <a:lstStyle/>
          <a:p>
            <a:fld id="{2EE7F321-B149-4E8D-B4C2-CEB3A5994332}" type="slidenum">
              <a:rPr lang="en-GB" smtClean="0">
                <a:solidFill>
                  <a:prstClr val="black"/>
                </a:solidFill>
              </a:rPr>
              <a:pPr/>
              <a:t>3</a:t>
            </a:fld>
            <a:endParaRPr lang="en-GB">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Char char="-"/>
              <a:tabLst/>
              <a:defRPr/>
            </a:pPr>
            <a:r>
              <a:rPr lang="en-US" sz="1200" kern="1200" baseline="0" dirty="0" smtClean="0">
                <a:solidFill>
                  <a:schemeClr val="tx1"/>
                </a:solidFill>
                <a:latin typeface="Arial" charset="0"/>
                <a:ea typeface="+mn-ea"/>
                <a:cs typeface="+mn-cs"/>
              </a:rPr>
              <a:t>Let me first </a:t>
            </a:r>
            <a:r>
              <a:rPr lang="en-GB" sz="1200" kern="1200" baseline="0" dirty="0" smtClean="0">
                <a:solidFill>
                  <a:schemeClr val="tx1"/>
                </a:solidFill>
                <a:latin typeface="Arial" charset="0"/>
                <a:ea typeface="+mn-ea"/>
                <a:cs typeface="+mn-cs"/>
              </a:rPr>
              <a:t>highlight prior work related to the aforementioned problem. </a:t>
            </a:r>
            <a:r>
              <a:rPr lang="en-US" sz="1200" kern="1200" baseline="0" dirty="0" smtClean="0">
                <a:solidFill>
                  <a:schemeClr val="tx1"/>
                </a:solidFill>
                <a:latin typeface="Arial" charset="0"/>
                <a:ea typeface="+mn-ea"/>
                <a:cs typeface="+mn-cs"/>
              </a:rPr>
              <a:t>For more details, please see our paper:</a:t>
            </a:r>
          </a:p>
          <a:p>
            <a:pPr marL="0" marR="0" indent="0" algn="l" defTabSz="914400" rtl="0" eaLnBrk="1" fontAlgn="base" latinLnBrk="0" hangingPunct="1">
              <a:lnSpc>
                <a:spcPct val="100000"/>
              </a:lnSpc>
              <a:spcBef>
                <a:spcPct val="30000"/>
              </a:spcBef>
              <a:spcAft>
                <a:spcPct val="0"/>
              </a:spcAft>
              <a:buClrTx/>
              <a:buSzTx/>
              <a:buFontTx/>
              <a:buChar char="-"/>
              <a:tabLst/>
              <a:defRPr/>
            </a:pPr>
            <a:r>
              <a:rPr lang="en-GB" sz="1200" kern="1200" baseline="0" dirty="0" smtClean="0">
                <a:solidFill>
                  <a:schemeClr val="tx1"/>
                </a:solidFill>
                <a:latin typeface="Arial" charset="0"/>
                <a:ea typeface="+mn-ea"/>
                <a:cs typeface="+mn-cs"/>
              </a:rPr>
              <a:t>Let </a:t>
            </a:r>
            <a:r>
              <a:rPr lang="en-US" sz="1200" kern="1200" baseline="0" dirty="0" smtClean="0">
                <a:solidFill>
                  <a:schemeClr val="tx1"/>
                </a:solidFill>
                <a:latin typeface="Arial" charset="0"/>
                <a:ea typeface="+mn-ea"/>
                <a:cs typeface="+mn-cs"/>
              </a:rPr>
              <a:t>me first </a:t>
            </a:r>
            <a:r>
              <a:rPr lang="en-GB" sz="1200" kern="1200" baseline="0" dirty="0" smtClean="0">
                <a:solidFill>
                  <a:schemeClr val="tx1"/>
                </a:solidFill>
                <a:latin typeface="Arial" charset="0"/>
                <a:ea typeface="+mn-ea"/>
                <a:cs typeface="+mn-cs"/>
              </a:rPr>
              <a:t>highlight some of the most relevant work in this area. </a:t>
            </a:r>
            <a:r>
              <a:rPr lang="en-US" sz="1200" kern="1200" baseline="0" dirty="0" smtClean="0">
                <a:solidFill>
                  <a:schemeClr val="tx1"/>
                </a:solidFill>
                <a:latin typeface="Arial" charset="0"/>
                <a:ea typeface="+mn-ea"/>
                <a:cs typeface="+mn-cs"/>
              </a:rPr>
              <a:t>For more details, please see our paper:</a:t>
            </a:r>
          </a:p>
          <a:p>
            <a:pPr marL="228600" indent="-228600">
              <a:buAutoNum type="alphaLcParenR"/>
            </a:pPr>
            <a:r>
              <a:rPr lang="en-US" sz="1200" kern="1200" baseline="0" dirty="0" smtClean="0">
                <a:solidFill>
                  <a:schemeClr val="tx1"/>
                </a:solidFill>
                <a:latin typeface="Arial" charset="0"/>
                <a:ea typeface="+mn-ea"/>
                <a:cs typeface="+mn-cs"/>
              </a:rPr>
              <a:t>As discussed previously, </a:t>
            </a:r>
            <a:r>
              <a:rPr lang="en-GB" sz="1200" kern="1200" baseline="0" dirty="0" smtClean="0">
                <a:solidFill>
                  <a:schemeClr val="tx1"/>
                </a:solidFill>
                <a:latin typeface="Arial" charset="0"/>
                <a:ea typeface="+mn-ea"/>
                <a:cs typeface="+mn-cs"/>
              </a:rPr>
              <a:t>two-level planning approaches have been widely used in the graphics and animation community for multi-agent navigation and crowd simulation due to their low computation times. However, such approaches,  due to the fact that local collision avoidance is separated from the global planning, are susceptible to local-minima problems. In addition, such decoupled solutions are not optimal. </a:t>
            </a:r>
          </a:p>
          <a:p>
            <a:pPr marL="228600" indent="-228600">
              <a:buAutoNum type="alphaLcParenR"/>
            </a:pPr>
            <a:r>
              <a:rPr lang="en-GB" sz="1200" baseline="0" dirty="0" smtClean="0">
                <a:latin typeface="Times-Roman"/>
              </a:rPr>
              <a:t>A centralized planner computes a path in the composite configuration space, which is formed by the Cartesian product of the configuration spaces of the individual robots. </a:t>
            </a:r>
          </a:p>
          <a:p>
            <a:pPr marL="228600" indent="-228600">
              <a:buAutoNum type="alphaLcParenR"/>
            </a:pPr>
            <a:r>
              <a:rPr lang="en-US" sz="1200" kern="1200" baseline="0" dirty="0" smtClean="0">
                <a:solidFill>
                  <a:schemeClr val="tx1"/>
                </a:solidFill>
                <a:latin typeface="Times-Roman"/>
                <a:ea typeface="+mn-ea"/>
                <a:cs typeface="+mn-cs"/>
              </a:rPr>
              <a:t>Decoupled </a:t>
            </a:r>
            <a:r>
              <a:rPr lang="en-GB" sz="1200" kern="1200" baseline="0" dirty="0" smtClean="0">
                <a:solidFill>
                  <a:schemeClr val="tx1"/>
                </a:solidFill>
                <a:latin typeface="Arial" charset="0"/>
                <a:ea typeface="+mn-ea"/>
                <a:cs typeface="+mn-cs"/>
              </a:rPr>
              <a:t>approaches compute a path for each robot independently, and a coordination diagram is used to plan a collision-free trajectory for each robot along its path. However, both centralized and decoupled planners are computationally demanding, which makes them unsuitable for real-time applications. Note also that decoupled approaches may not be able to guarantee completeness. </a:t>
            </a:r>
          </a:p>
          <a:p>
            <a:pPr marL="228600" indent="-228600">
              <a:buAutoNum type="alphaLcParenR"/>
            </a:pPr>
            <a:r>
              <a:rPr lang="en-GB" sz="1200" kern="1200" baseline="0" dirty="0" smtClean="0">
                <a:solidFill>
                  <a:schemeClr val="tx1"/>
                </a:solidFill>
                <a:latin typeface="Arial" charset="0"/>
                <a:ea typeface="+mn-ea"/>
                <a:cs typeface="+mn-cs"/>
              </a:rPr>
              <a:t>Prioritized planning approaches have also been proposed that plan paths sequentially for each robot according to a certain priority scheme. Here lower priority robots consider higher-priority robots whose motions have already being planned as dynamic obstacles with known trajectories. This reduces the multi-agent planning problem to the problem of computing a collision-free trajectory for a single agent in a known dynamic environment, which can be addressed by planning in the state-time space (see, e.g. the roadmap-based approach of </a:t>
            </a:r>
            <a:r>
              <a:rPr lang="nl-NL" sz="1200" kern="1200" baseline="0" dirty="0" smtClean="0">
                <a:solidFill>
                  <a:schemeClr val="tx1"/>
                </a:solidFill>
                <a:latin typeface="Arial" charset="0"/>
                <a:ea typeface="+mn-ea"/>
                <a:cs typeface="+mn-cs"/>
              </a:rPr>
              <a:t>van den Berg and Overmars</a:t>
            </a:r>
            <a:r>
              <a:rPr lang="en-GB" sz="1200" kern="1200" baseline="0" dirty="0" smtClean="0">
                <a:solidFill>
                  <a:schemeClr val="tx1"/>
                </a:solidFill>
                <a:latin typeface="Arial" charset="0"/>
                <a:ea typeface="+mn-ea"/>
                <a:cs typeface="+mn-cs"/>
              </a:rPr>
              <a:t>). However, even though prioritized techniques guarantee inter-robot collision avoidance, the growing complexity of the planning space limits the number of robots that can be simulated. </a:t>
            </a:r>
          </a:p>
          <a:p>
            <a:pPr marL="228600" indent="-228600">
              <a:buAutoNum type="alphaLcParenR"/>
            </a:pPr>
            <a:endParaRPr lang="en-US" sz="1200" kern="1200" baseline="0" dirty="0" smtClean="0">
              <a:solidFill>
                <a:schemeClr val="tx1"/>
              </a:solidFill>
              <a:latin typeface="Arial" charset="0"/>
              <a:ea typeface="+mn-ea"/>
              <a:cs typeface="+mn-cs"/>
            </a:endParaRPr>
          </a:p>
          <a:p>
            <a:pPr>
              <a:buFontTx/>
              <a:buNone/>
            </a:pPr>
            <a:endParaRPr lang="en-GB" sz="1200" kern="1200" baseline="0" dirty="0" smtClean="0">
              <a:solidFill>
                <a:schemeClr val="tx1"/>
              </a:solidFill>
              <a:latin typeface="Arial" charset="0"/>
              <a:ea typeface="+mn-ea"/>
              <a:cs typeface="+mn-cs"/>
            </a:endParaRPr>
          </a:p>
        </p:txBody>
      </p:sp>
      <p:sp>
        <p:nvSpPr>
          <p:cNvPr id="4" name="Slide Number Placeholder 3"/>
          <p:cNvSpPr>
            <a:spLocks noGrp="1"/>
          </p:cNvSpPr>
          <p:nvPr>
            <p:ph type="sldNum" sz="quarter" idx="10"/>
          </p:nvPr>
        </p:nvSpPr>
        <p:spPr/>
        <p:txBody>
          <a:bodyPr/>
          <a:lstStyle/>
          <a:p>
            <a:fld id="{2EE7F321-B149-4E8D-B4C2-CEB3A5994332}" type="slidenum">
              <a:rPr lang="en-GB" smtClean="0">
                <a:solidFill>
                  <a:prstClr val="black"/>
                </a:solidFill>
              </a:rPr>
              <a:pPr/>
              <a:t>4</a:t>
            </a:fld>
            <a:endParaRPr lang="en-GB">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73238" y="539750"/>
            <a:ext cx="3360737" cy="2519363"/>
          </a:xfrm>
        </p:spPr>
      </p:sp>
      <p:sp>
        <p:nvSpPr>
          <p:cNvPr id="3" name="Notes Placeholder 2"/>
          <p:cNvSpPr>
            <a:spLocks noGrp="1"/>
          </p:cNvSpPr>
          <p:nvPr>
            <p:ph type="body" idx="1"/>
          </p:nvPr>
        </p:nvSpPr>
        <p:spPr/>
        <p:txBody>
          <a:bodyPr>
            <a:normAutofit fontScale="92500" lnSpcReduction="10000"/>
          </a:bodyPr>
          <a:lstStyle/>
          <a:p>
            <a:pPr marL="228600" indent="-228600">
              <a:buAutoNum type="alphaLcParenR"/>
            </a:pPr>
            <a:r>
              <a:rPr lang="en-US" sz="1200" kern="1200" baseline="0" dirty="0" err="1" smtClean="0">
                <a:solidFill>
                  <a:schemeClr val="tx1"/>
                </a:solidFill>
                <a:latin typeface="Arial" charset="0"/>
                <a:ea typeface="+mn-ea"/>
                <a:cs typeface="+mn-cs"/>
              </a:rPr>
              <a:t>Treuille</a:t>
            </a:r>
            <a:r>
              <a:rPr lang="en-US" sz="1200" kern="1200" baseline="0" dirty="0" smtClean="0">
                <a:solidFill>
                  <a:schemeClr val="tx1"/>
                </a:solidFill>
                <a:latin typeface="Arial" charset="0"/>
                <a:ea typeface="+mn-ea"/>
                <a:cs typeface="+mn-cs"/>
              </a:rPr>
              <a:t> et al has proposed a novel approach to simulate </a:t>
            </a:r>
            <a:r>
              <a:rPr lang="en-GB" sz="1200" kern="1200" baseline="0" dirty="0" smtClean="0">
                <a:solidFill>
                  <a:schemeClr val="tx1"/>
                </a:solidFill>
                <a:latin typeface="Arial" charset="0"/>
                <a:ea typeface="+mn-ea"/>
                <a:cs typeface="+mn-cs"/>
              </a:rPr>
              <a:t>large homogeneous groups of human agents by </a:t>
            </a:r>
            <a:r>
              <a:rPr lang="en-US" sz="1200" kern="1200" baseline="0" dirty="0" smtClean="0">
                <a:solidFill>
                  <a:schemeClr val="tx1"/>
                </a:solidFill>
                <a:latin typeface="Arial" charset="0"/>
                <a:ea typeface="+mn-ea"/>
                <a:cs typeface="+mn-cs"/>
              </a:rPr>
              <a:t>dynamically constructing </a:t>
            </a:r>
            <a:r>
              <a:rPr lang="en-GB" sz="1200" kern="1200" baseline="0" dirty="0" smtClean="0">
                <a:solidFill>
                  <a:schemeClr val="tx1"/>
                </a:solidFill>
                <a:latin typeface="Arial" charset="0"/>
                <a:ea typeface="+mn-ea"/>
                <a:cs typeface="+mn-cs"/>
              </a:rPr>
              <a:t>density-dependent velocity fields that the agents follow to reach their goals. This approach unifies global planning and local collision avoidance into a single framework and can become expensive when simulating a large number of groups. </a:t>
            </a:r>
          </a:p>
          <a:p>
            <a:pPr marL="228600" indent="-228600">
              <a:buAutoNum type="alphaLcParenR"/>
            </a:pPr>
            <a:r>
              <a:rPr lang="en-US" sz="1200" kern="1200" baseline="0" dirty="0" smtClean="0">
                <a:solidFill>
                  <a:schemeClr val="tx1"/>
                </a:solidFill>
                <a:latin typeface="Arial" charset="0"/>
                <a:ea typeface="+mn-ea"/>
                <a:cs typeface="+mn-cs"/>
              </a:rPr>
              <a:t>An alternative approach was recently proposed by </a:t>
            </a:r>
            <a:r>
              <a:rPr lang="en-US" sz="1200" kern="1200" baseline="0" dirty="0" err="1" smtClean="0">
                <a:solidFill>
                  <a:schemeClr val="tx1"/>
                </a:solidFill>
                <a:latin typeface="Arial" charset="0"/>
                <a:ea typeface="+mn-ea"/>
                <a:cs typeface="+mn-cs"/>
              </a:rPr>
              <a:t>Patil</a:t>
            </a:r>
            <a:r>
              <a:rPr lang="en-US" sz="1200" kern="1200" baseline="0" dirty="0" smtClean="0">
                <a:solidFill>
                  <a:schemeClr val="tx1"/>
                </a:solidFill>
                <a:latin typeface="Arial" charset="0"/>
                <a:ea typeface="+mn-ea"/>
                <a:cs typeface="+mn-cs"/>
              </a:rPr>
              <a:t> et al </a:t>
            </a:r>
            <a:r>
              <a:rPr lang="en-GB" sz="1200" kern="1200" baseline="0" dirty="0" smtClean="0">
                <a:solidFill>
                  <a:schemeClr val="tx1"/>
                </a:solidFill>
                <a:latin typeface="Arial" charset="0"/>
                <a:ea typeface="+mn-ea"/>
                <a:cs typeface="+mn-cs"/>
              </a:rPr>
              <a:t>to steer and interactively control groups of heterogeneous agents using goal-directed navigation fields. Their approach takes as an input user-specified guidance fields, such as the ones shown in the figure (agent interactions at the turnstiles of a subway station). Based on these inputs, a smooth, singularity-free vector field is computed that avoids collisions with the obstacles in the environment and steers the agents to their goals. A local method for collision avoidance is also used to ensure collision-free navigation for the agents. Although, this combined approach can handle challenging scenarios and successfully resolve congestion, it requires the user input to guide the agent flows, as compared to our model that automatically accounts for congestion and time-consuming situations. </a:t>
            </a:r>
          </a:p>
          <a:p>
            <a:pPr marL="228600" indent="-228600">
              <a:buAutoNum type="alphaLcParenR"/>
            </a:pPr>
            <a:r>
              <a:rPr lang="en-US" sz="1200" kern="1200" baseline="0" dirty="0" smtClean="0">
                <a:solidFill>
                  <a:schemeClr val="tx1"/>
                </a:solidFill>
                <a:latin typeface="Arial" charset="0"/>
                <a:ea typeface="+mn-ea"/>
                <a:cs typeface="+mn-cs"/>
              </a:rPr>
              <a:t>Finally, </a:t>
            </a:r>
            <a:r>
              <a:rPr lang="en-GB" sz="1200" kern="1200" baseline="0" dirty="0" smtClean="0">
                <a:solidFill>
                  <a:schemeClr val="tx1"/>
                </a:solidFill>
                <a:latin typeface="Arial" charset="0"/>
                <a:ea typeface="+mn-ea"/>
                <a:cs typeface="+mn-cs"/>
              </a:rPr>
              <a:t>a different solution to the group path planning problem has emerged from the operations research community. Van den </a:t>
            </a:r>
            <a:r>
              <a:rPr lang="en-GB" sz="1200" kern="1200" baseline="0" dirty="0" err="1" smtClean="0">
                <a:solidFill>
                  <a:schemeClr val="tx1"/>
                </a:solidFill>
                <a:latin typeface="Arial" charset="0"/>
                <a:ea typeface="+mn-ea"/>
                <a:cs typeface="+mn-cs"/>
              </a:rPr>
              <a:t>Akker</a:t>
            </a:r>
            <a:r>
              <a:rPr lang="en-GB" sz="1200" kern="1200" baseline="0" dirty="0" smtClean="0">
                <a:solidFill>
                  <a:schemeClr val="tx1"/>
                </a:solidFill>
                <a:latin typeface="Arial" charset="0"/>
                <a:ea typeface="+mn-ea"/>
                <a:cs typeface="+mn-cs"/>
              </a:rPr>
              <a:t> </a:t>
            </a:r>
            <a:r>
              <a:rPr lang="en-GB" sz="1200" i="0" kern="1200" baseline="0" dirty="0" smtClean="0">
                <a:solidFill>
                  <a:schemeClr val="tx1"/>
                </a:solidFill>
                <a:latin typeface="Arial" charset="0"/>
                <a:ea typeface="+mn-ea"/>
                <a:cs typeface="+mn-cs"/>
              </a:rPr>
              <a:t>et al. translated this problem into a dynamic multi-commodity flow problem. Their approach takes as input a graph resembling </a:t>
            </a:r>
            <a:r>
              <a:rPr lang="en-GB" sz="1200" kern="1200" baseline="0" dirty="0" smtClean="0">
                <a:solidFill>
                  <a:schemeClr val="tx1"/>
                </a:solidFill>
                <a:latin typeface="Arial" charset="0"/>
                <a:ea typeface="+mn-ea"/>
                <a:cs typeface="+mn-cs"/>
              </a:rPr>
              <a:t>the free space of the environment and several homogeneous groups of units, each having its own start and goal position. </a:t>
            </a:r>
            <a:r>
              <a:rPr lang="en-GB" sz="1200" i="0" kern="1200" baseline="0" dirty="0" smtClean="0">
                <a:solidFill>
                  <a:schemeClr val="tx1"/>
                </a:solidFill>
                <a:latin typeface="Arial" charset="0"/>
                <a:ea typeface="+mn-ea"/>
                <a:cs typeface="+mn-cs"/>
              </a:rPr>
              <a:t>A capacity is associated with each arc on the graph representing the maximum number of units that can traverse this arc per unit time. </a:t>
            </a:r>
            <a:r>
              <a:rPr lang="en-GB" sz="1200" kern="1200" baseline="0" dirty="0" smtClean="0">
                <a:solidFill>
                  <a:schemeClr val="tx1"/>
                </a:solidFill>
                <a:latin typeface="Arial" charset="0"/>
                <a:ea typeface="+mn-ea"/>
                <a:cs typeface="+mn-cs"/>
              </a:rPr>
              <a:t>The objective is to find paths that minimize the average arrival times of all units and respect the capacity constraints. Since this problem is known to be NP-hard, a new heuristic was proposed based on an integer linear programming formulation. </a:t>
            </a:r>
          </a:p>
          <a:p>
            <a:pPr marL="228600" indent="-228600">
              <a:buAutoNum type="alphaLcParenR"/>
            </a:pPr>
            <a:endParaRPr lang="en-US" sz="1200" kern="1200" baseline="0" dirty="0" smtClean="0">
              <a:solidFill>
                <a:schemeClr val="tx1"/>
              </a:solidFill>
              <a:latin typeface="Arial" charset="0"/>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baseline="0" dirty="0" smtClean="0">
                <a:solidFill>
                  <a:schemeClr val="tx1"/>
                </a:solidFill>
                <a:latin typeface="Arial" charset="0"/>
                <a:ea typeface="+mn-ea"/>
                <a:cs typeface="+mn-cs"/>
              </a:rPr>
              <a:t>Our model is </a:t>
            </a:r>
            <a:r>
              <a:rPr lang="en-GB" sz="1200" kern="1200" baseline="0" dirty="0" smtClean="0">
                <a:solidFill>
                  <a:schemeClr val="tx1"/>
                </a:solidFill>
                <a:latin typeface="Arial" charset="0"/>
                <a:ea typeface="+mn-ea"/>
                <a:cs typeface="+mn-cs"/>
              </a:rPr>
              <a:t>inspired by the aforementioned work</a:t>
            </a:r>
            <a:r>
              <a:rPr lang="en-GB" sz="1200" i="0" kern="1200" baseline="0" dirty="0" smtClean="0">
                <a:solidFill>
                  <a:schemeClr val="tx1"/>
                </a:solidFill>
                <a:latin typeface="Arial" charset="0"/>
                <a:ea typeface="+mn-ea"/>
                <a:cs typeface="+mn-cs"/>
              </a:rPr>
              <a:t>, since we use a similar </a:t>
            </a:r>
            <a:r>
              <a:rPr lang="en-GB" sz="1200" kern="1200" baseline="0" dirty="0" smtClean="0">
                <a:solidFill>
                  <a:schemeClr val="tx1"/>
                </a:solidFill>
                <a:latin typeface="Arial" charset="0"/>
                <a:ea typeface="+mn-ea"/>
                <a:cs typeface="+mn-cs"/>
              </a:rPr>
              <a:t>linear program to coordinate the global motions of the groups. However, we extend their formulation to allow the simulation of </a:t>
            </a:r>
            <a:r>
              <a:rPr lang="en-GB" sz="1200" i="0" kern="1200" baseline="0" dirty="0" smtClean="0">
                <a:solidFill>
                  <a:schemeClr val="tx1"/>
                </a:solidFill>
                <a:latin typeface="Arial" charset="0"/>
                <a:ea typeface="+mn-ea"/>
                <a:cs typeface="+mn-cs"/>
              </a:rPr>
              <a:t>groups of heterogeneous agents. We also take into </a:t>
            </a:r>
            <a:r>
              <a:rPr lang="en-GB" sz="1200" kern="1200" baseline="0" dirty="0" smtClean="0">
                <a:solidFill>
                  <a:schemeClr val="tx1"/>
                </a:solidFill>
                <a:latin typeface="Arial" charset="0"/>
                <a:ea typeface="+mn-ea"/>
                <a:cs typeface="+mn-cs"/>
              </a:rPr>
              <a:t>account capacity constraints on the nodes of the graph, which provides a more accurate solution to the problem and inhibits the oscillations we observed when multiple agents have to wait on a certain node. Finally, van den </a:t>
            </a:r>
            <a:r>
              <a:rPr lang="en-GB" sz="1200" kern="1200" baseline="0" dirty="0" err="1" smtClean="0">
                <a:solidFill>
                  <a:schemeClr val="tx1"/>
                </a:solidFill>
                <a:latin typeface="Arial" charset="0"/>
                <a:ea typeface="+mn-ea"/>
                <a:cs typeface="+mn-cs"/>
              </a:rPr>
              <a:t>Akker</a:t>
            </a:r>
            <a:r>
              <a:rPr lang="en-GB" sz="1200" kern="1200" baseline="0" dirty="0" smtClean="0">
                <a:solidFill>
                  <a:schemeClr val="tx1"/>
                </a:solidFill>
                <a:latin typeface="Arial" charset="0"/>
                <a:ea typeface="+mn-ea"/>
                <a:cs typeface="+mn-cs"/>
              </a:rPr>
              <a:t> et. al only presented a theoretical framework and do not discuss simulation, as compared to our solution.  (There are also other differences, see page 4 in the paper, e.g. In van </a:t>
            </a:r>
            <a:r>
              <a:rPr lang="en-GB" sz="1200" kern="1200" baseline="0" dirty="0" err="1" smtClean="0">
                <a:solidFill>
                  <a:schemeClr val="tx1"/>
                </a:solidFill>
                <a:latin typeface="Arial" charset="0"/>
                <a:ea typeface="+mn-ea"/>
                <a:cs typeface="+mn-cs"/>
              </a:rPr>
              <a:t>der</a:t>
            </a:r>
            <a:r>
              <a:rPr lang="en-GB" sz="1200" kern="1200" baseline="0" dirty="0" smtClean="0">
                <a:solidFill>
                  <a:schemeClr val="tx1"/>
                </a:solidFill>
                <a:latin typeface="Arial" charset="0"/>
                <a:ea typeface="+mn-ea"/>
                <a:cs typeface="+mn-cs"/>
              </a:rPr>
              <a:t> </a:t>
            </a:r>
            <a:r>
              <a:rPr lang="en-GB" sz="1200" kern="1200" baseline="0" dirty="0" err="1" smtClean="0">
                <a:solidFill>
                  <a:schemeClr val="tx1"/>
                </a:solidFill>
                <a:latin typeface="Arial" charset="0"/>
                <a:ea typeface="+mn-ea"/>
                <a:cs typeface="+mn-cs"/>
              </a:rPr>
              <a:t>Akker</a:t>
            </a:r>
            <a:r>
              <a:rPr lang="en-GB" sz="1200" kern="1200" baseline="0" dirty="0" smtClean="0">
                <a:solidFill>
                  <a:schemeClr val="tx1"/>
                </a:solidFill>
                <a:latin typeface="Arial" charset="0"/>
                <a:ea typeface="+mn-ea"/>
                <a:cs typeface="+mn-cs"/>
              </a:rPr>
              <a:t> the graph is directed).</a:t>
            </a:r>
          </a:p>
          <a:p>
            <a:endParaRPr lang="en-US" sz="1200" kern="1200" baseline="0" dirty="0" smtClean="0">
              <a:solidFill>
                <a:schemeClr val="tx1"/>
              </a:solidFill>
              <a:latin typeface="Arial" charset="0"/>
              <a:ea typeface="+mn-ea"/>
              <a:cs typeface="+mn-cs"/>
            </a:endParaRPr>
          </a:p>
        </p:txBody>
      </p:sp>
      <p:sp>
        <p:nvSpPr>
          <p:cNvPr id="4" name="Slide Number Placeholder 3"/>
          <p:cNvSpPr>
            <a:spLocks noGrp="1"/>
          </p:cNvSpPr>
          <p:nvPr>
            <p:ph type="sldNum" sz="quarter" idx="10"/>
          </p:nvPr>
        </p:nvSpPr>
        <p:spPr/>
        <p:txBody>
          <a:bodyPr/>
          <a:lstStyle/>
          <a:p>
            <a:fld id="{2EE7F321-B149-4E8D-B4C2-CEB3A5994332}" type="slidenum">
              <a:rPr lang="en-GB" smtClean="0">
                <a:solidFill>
                  <a:prstClr val="black"/>
                </a:solidFill>
              </a:rPr>
              <a:pPr/>
              <a:t>5</a:t>
            </a:fld>
            <a:endParaRPr lang="en-GB">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73238" y="539750"/>
            <a:ext cx="3360737" cy="2519363"/>
          </a:xfrm>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Arial" charset="0"/>
                <a:ea typeface="+mn-ea"/>
                <a:cs typeface="+mn-cs"/>
              </a:rPr>
              <a:t>- </a:t>
            </a:r>
            <a:r>
              <a:rPr lang="en-GB" sz="1200" kern="1200" baseline="0" dirty="0" smtClean="0">
                <a:solidFill>
                  <a:schemeClr val="tx1"/>
                </a:solidFill>
                <a:latin typeface="Arial" charset="0"/>
                <a:ea typeface="+mn-ea"/>
                <a:cs typeface="+mn-cs"/>
              </a:rPr>
              <a:t>Each group </a:t>
            </a:r>
            <a:r>
              <a:rPr lang="en-GB" sz="1200" kern="1200" baseline="0" dirty="0" err="1" smtClean="0">
                <a:solidFill>
                  <a:schemeClr val="tx1"/>
                </a:solidFill>
                <a:latin typeface="Arial" charset="0"/>
                <a:ea typeface="+mn-ea"/>
                <a:cs typeface="+mn-cs"/>
              </a:rPr>
              <a:t>C_i</a:t>
            </a:r>
            <a:r>
              <a:rPr lang="en-GB" sz="1200" kern="1200" baseline="0" dirty="0" smtClean="0">
                <a:solidFill>
                  <a:schemeClr val="tx1"/>
                </a:solidFill>
                <a:latin typeface="Arial" charset="0"/>
                <a:ea typeface="+mn-ea"/>
                <a:cs typeface="+mn-cs"/>
              </a:rPr>
              <a:t> </a:t>
            </a:r>
            <a:r>
              <a:rPr lang="en-GB" sz="1200" i="0" kern="1200" baseline="0" dirty="0" smtClean="0">
                <a:solidFill>
                  <a:schemeClr val="tx1"/>
                </a:solidFill>
                <a:latin typeface="Arial" charset="0"/>
                <a:ea typeface="+mn-ea"/>
                <a:cs typeface="+mn-cs"/>
              </a:rPr>
              <a:t>has its own start </a:t>
            </a:r>
            <a:r>
              <a:rPr lang="en-GB" sz="1200" i="0" kern="1200" baseline="0" dirty="0" err="1" smtClean="0">
                <a:solidFill>
                  <a:schemeClr val="tx1"/>
                </a:solidFill>
                <a:latin typeface="Arial" charset="0"/>
                <a:ea typeface="+mn-ea"/>
                <a:cs typeface="+mn-cs"/>
              </a:rPr>
              <a:t>s_i</a:t>
            </a:r>
            <a:r>
              <a:rPr lang="en-GB" sz="1200" i="0" kern="1200" baseline="0" dirty="0" smtClean="0">
                <a:solidFill>
                  <a:schemeClr val="tx1"/>
                </a:solidFill>
                <a:latin typeface="Arial" charset="0"/>
                <a:ea typeface="+mn-ea"/>
                <a:cs typeface="+mn-cs"/>
              </a:rPr>
              <a:t> and goal </a:t>
            </a:r>
            <a:r>
              <a:rPr lang="en-GB" sz="1200" i="0" kern="1200" baseline="0" dirty="0" err="1" smtClean="0">
                <a:solidFill>
                  <a:schemeClr val="tx1"/>
                </a:solidFill>
                <a:latin typeface="Arial" charset="0"/>
                <a:ea typeface="+mn-ea"/>
                <a:cs typeface="+mn-cs"/>
              </a:rPr>
              <a:t>g_i</a:t>
            </a:r>
            <a:r>
              <a:rPr lang="en-GB" sz="1200" i="0" kern="1200" baseline="0" dirty="0" smtClean="0">
                <a:solidFill>
                  <a:schemeClr val="tx1"/>
                </a:solidFill>
                <a:latin typeface="Arial" charset="0"/>
                <a:ea typeface="+mn-ea"/>
                <a:cs typeface="+mn-cs"/>
              </a:rPr>
              <a:t> position and consists of </a:t>
            </a:r>
            <a:r>
              <a:rPr lang="en-GB" sz="1200" i="0" kern="1200" baseline="0" dirty="0" err="1" smtClean="0">
                <a:solidFill>
                  <a:schemeClr val="tx1"/>
                </a:solidFill>
                <a:latin typeface="Arial" charset="0"/>
                <a:ea typeface="+mn-ea"/>
                <a:cs typeface="+mn-cs"/>
              </a:rPr>
              <a:t>d_i</a:t>
            </a:r>
            <a:r>
              <a:rPr lang="en-GB" sz="1200" i="0" kern="1200" baseline="0" dirty="0" smtClean="0">
                <a:solidFill>
                  <a:schemeClr val="tx1"/>
                </a:solidFill>
                <a:latin typeface="Arial" charset="0"/>
                <a:ea typeface="+mn-ea"/>
                <a:cs typeface="+mn-cs"/>
              </a:rPr>
              <a:t> agents that need to navigate from a specified start to a specified goal area defined around the group’s origin and destination point</a:t>
            </a:r>
          </a:p>
          <a:p>
            <a:r>
              <a:rPr lang="en-GB" sz="1200" i="0" kern="1200" baseline="0" dirty="0" smtClean="0">
                <a:solidFill>
                  <a:schemeClr val="tx1"/>
                </a:solidFill>
                <a:latin typeface="Arial" charset="0"/>
                <a:ea typeface="+mn-ea"/>
                <a:cs typeface="+mn-cs"/>
              </a:rPr>
              <a:t>respectively. </a:t>
            </a:r>
            <a:r>
              <a:rPr lang="en-GB" sz="1200" kern="1200" baseline="0" dirty="0" smtClean="0">
                <a:solidFill>
                  <a:schemeClr val="tx1"/>
                </a:solidFill>
                <a:latin typeface="Arial" charset="0"/>
                <a:ea typeface="+mn-ea"/>
                <a:cs typeface="+mn-cs"/>
              </a:rPr>
              <a:t>Furthermore, each group i</a:t>
            </a:r>
            <a:r>
              <a:rPr lang="en-GB" sz="1200" i="0" kern="1200" baseline="0" dirty="0" smtClean="0">
                <a:solidFill>
                  <a:schemeClr val="tx1"/>
                </a:solidFill>
                <a:latin typeface="Arial" charset="0"/>
                <a:ea typeface="+mn-ea"/>
                <a:cs typeface="+mn-cs"/>
              </a:rPr>
              <a:t>s assigned a desired speed indicating </a:t>
            </a:r>
            <a:r>
              <a:rPr lang="en-GB" sz="1200" kern="1200" baseline="0" dirty="0" smtClean="0">
                <a:solidFill>
                  <a:schemeClr val="tx1"/>
                </a:solidFill>
                <a:latin typeface="Arial" charset="0"/>
                <a:ea typeface="+mn-ea"/>
                <a:cs typeface="+mn-cs"/>
              </a:rPr>
              <a:t>the speed at which its members prefer to move. </a:t>
            </a:r>
          </a:p>
          <a:p>
            <a:pPr>
              <a:buFontTx/>
              <a:buChar char="-"/>
            </a:pPr>
            <a:r>
              <a:rPr lang="en-GB" sz="1200" kern="1200" baseline="0" dirty="0" smtClean="0">
                <a:solidFill>
                  <a:schemeClr val="tx1"/>
                </a:solidFill>
                <a:latin typeface="Arial" charset="0"/>
                <a:ea typeface="+mn-ea"/>
                <a:cs typeface="+mn-cs"/>
              </a:rPr>
              <a:t>For simplicity, we assume that each group member A_{</a:t>
            </a:r>
            <a:r>
              <a:rPr lang="en-GB" sz="1200" kern="1200" baseline="0" dirty="0" err="1" smtClean="0">
                <a:solidFill>
                  <a:schemeClr val="tx1"/>
                </a:solidFill>
                <a:latin typeface="Arial" charset="0"/>
                <a:ea typeface="+mn-ea"/>
                <a:cs typeface="+mn-cs"/>
              </a:rPr>
              <a:t>ij</a:t>
            </a:r>
            <a:r>
              <a:rPr lang="en-GB" sz="1200" kern="1200" baseline="0" dirty="0" smtClean="0">
                <a:solidFill>
                  <a:schemeClr val="tx1"/>
                </a:solidFill>
                <a:latin typeface="Arial" charset="0"/>
                <a:ea typeface="+mn-ea"/>
                <a:cs typeface="+mn-cs"/>
              </a:rPr>
              <a:t>} </a:t>
            </a:r>
            <a:r>
              <a:rPr lang="en-GB" sz="1200" i="0" kern="1200" baseline="0" dirty="0" smtClean="0">
                <a:solidFill>
                  <a:schemeClr val="tx1"/>
                </a:solidFill>
                <a:latin typeface="Arial" charset="0"/>
                <a:ea typeface="+mn-ea"/>
                <a:cs typeface="+mn-cs"/>
              </a:rPr>
              <a:t>is </a:t>
            </a:r>
            <a:r>
              <a:rPr lang="en-GB" sz="1200" i="0" kern="1200" baseline="0" dirty="0" err="1" smtClean="0">
                <a:solidFill>
                  <a:schemeClr val="tx1"/>
                </a:solidFill>
                <a:latin typeface="Arial" charset="0"/>
                <a:ea typeface="+mn-ea"/>
                <a:cs typeface="+mn-cs"/>
              </a:rPr>
              <a:t>modeled</a:t>
            </a:r>
            <a:r>
              <a:rPr lang="en-GB" sz="1200" i="0" kern="1200" baseline="0" dirty="0" smtClean="0">
                <a:solidFill>
                  <a:schemeClr val="tx1"/>
                </a:solidFill>
                <a:latin typeface="Arial" charset="0"/>
                <a:ea typeface="+mn-ea"/>
                <a:cs typeface="+mn-cs"/>
              </a:rPr>
              <a:t> as a disc and its actual motion is subject to a maximum speed. </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i="0" kern="1200" baseline="0" dirty="0" smtClean="0">
                <a:solidFill>
                  <a:schemeClr val="tx1"/>
                </a:solidFill>
                <a:latin typeface="Arial" charset="0"/>
                <a:ea typeface="+mn-ea"/>
                <a:cs typeface="+mn-cs"/>
              </a:rPr>
              <a:t>-</a:t>
            </a:r>
            <a:r>
              <a:rPr lang="en-GB" sz="1200" kern="1200" baseline="0" dirty="0" smtClean="0">
                <a:solidFill>
                  <a:schemeClr val="tx1"/>
                </a:solidFill>
                <a:latin typeface="Arial" charset="0"/>
                <a:ea typeface="+mn-ea"/>
                <a:cs typeface="+mn-cs"/>
              </a:rPr>
              <a:t>We further assume that each agent keeps a certain psychophysical distance </a:t>
            </a:r>
            <a:r>
              <a:rPr lang="en-GB" sz="1200" i="0" kern="1200" baseline="0" dirty="0" smtClean="0">
                <a:solidFill>
                  <a:schemeClr val="tx1"/>
                </a:solidFill>
                <a:latin typeface="Arial" charset="0"/>
                <a:ea typeface="+mn-ea"/>
                <a:cs typeface="+mn-cs"/>
              </a:rPr>
              <a:t>\rho_{</a:t>
            </a:r>
            <a:r>
              <a:rPr lang="en-GB" sz="1200" i="0" kern="1200" baseline="0" dirty="0" err="1" smtClean="0">
                <a:solidFill>
                  <a:schemeClr val="tx1"/>
                </a:solidFill>
                <a:latin typeface="Arial" charset="0"/>
                <a:ea typeface="+mn-ea"/>
                <a:cs typeface="+mn-cs"/>
              </a:rPr>
              <a:t>ij</a:t>
            </a:r>
            <a:r>
              <a:rPr lang="en-GB" sz="1200" i="0" kern="1200" baseline="0" dirty="0" smtClean="0">
                <a:solidFill>
                  <a:schemeClr val="tx1"/>
                </a:solidFill>
                <a:latin typeface="Arial" charset="0"/>
                <a:ea typeface="+mn-ea"/>
                <a:cs typeface="+mn-cs"/>
              </a:rPr>
              <a:t>} from other agents and static obstacles in order to feel comfortable. This distance defines the personal space of the agent and is </a:t>
            </a:r>
            <a:r>
              <a:rPr lang="en-GB" sz="1200" i="0" kern="1200" baseline="0" dirty="0" err="1" smtClean="0">
                <a:solidFill>
                  <a:schemeClr val="tx1"/>
                </a:solidFill>
                <a:latin typeface="Arial" charset="0"/>
                <a:ea typeface="+mn-ea"/>
                <a:cs typeface="+mn-cs"/>
              </a:rPr>
              <a:t>modeled</a:t>
            </a:r>
            <a:r>
              <a:rPr lang="en-GB" sz="1200" i="0" kern="1200" baseline="0" dirty="0" smtClean="0">
                <a:solidFill>
                  <a:schemeClr val="tx1"/>
                </a:solidFill>
                <a:latin typeface="Arial" charset="0"/>
                <a:ea typeface="+mn-ea"/>
                <a:cs typeface="+mn-cs"/>
              </a:rPr>
              <a:t> as a disc </a:t>
            </a:r>
            <a:r>
              <a:rPr lang="en-GB" sz="1200" i="0" kern="1200" baseline="0" dirty="0" err="1" smtClean="0">
                <a:solidFill>
                  <a:schemeClr val="tx1"/>
                </a:solidFill>
                <a:latin typeface="Arial" charset="0"/>
                <a:ea typeface="+mn-ea"/>
                <a:cs typeface="+mn-cs"/>
              </a:rPr>
              <a:t>centered</a:t>
            </a:r>
            <a:r>
              <a:rPr lang="en-GB" sz="1200" i="0" kern="1200" baseline="0" dirty="0" smtClean="0">
                <a:solidFill>
                  <a:schemeClr val="tx1"/>
                </a:solidFill>
                <a:latin typeface="Arial" charset="0"/>
                <a:ea typeface="+mn-ea"/>
                <a:cs typeface="+mn-cs"/>
              </a:rPr>
              <a:t> at A_{</a:t>
            </a:r>
            <a:r>
              <a:rPr lang="en-GB" sz="1200" i="0" kern="1200" baseline="0" dirty="0" err="1" smtClean="0">
                <a:solidFill>
                  <a:schemeClr val="tx1"/>
                </a:solidFill>
                <a:latin typeface="Arial" charset="0"/>
                <a:ea typeface="+mn-ea"/>
                <a:cs typeface="+mn-cs"/>
              </a:rPr>
              <a:t>ij</a:t>
            </a:r>
            <a:r>
              <a:rPr lang="en-GB" sz="1200" i="0" kern="1200" baseline="0" dirty="0" smtClean="0">
                <a:solidFill>
                  <a:schemeClr val="tx1"/>
                </a:solidFill>
                <a:latin typeface="Arial" charset="0"/>
                <a:ea typeface="+mn-ea"/>
                <a:cs typeface="+mn-cs"/>
              </a:rPr>
              <a:t>} and having radius \rho_{</a:t>
            </a:r>
            <a:r>
              <a:rPr lang="en-GB" sz="1200" i="0" kern="1200" baseline="0" dirty="0" err="1" smtClean="0">
                <a:solidFill>
                  <a:schemeClr val="tx1"/>
                </a:solidFill>
                <a:latin typeface="Arial" charset="0"/>
                <a:ea typeface="+mn-ea"/>
                <a:cs typeface="+mn-cs"/>
              </a:rPr>
              <a:t>ij</a:t>
            </a:r>
            <a:r>
              <a:rPr lang="en-GB" sz="1200" i="0" kern="1200" baseline="0" dirty="0" smtClean="0">
                <a:solidFill>
                  <a:schemeClr val="tx1"/>
                </a:solidFill>
                <a:latin typeface="Arial" charset="0"/>
                <a:ea typeface="+mn-ea"/>
                <a:cs typeface="+mn-cs"/>
              </a:rPr>
              <a:t>}. </a:t>
            </a:r>
          </a:p>
          <a:p>
            <a:r>
              <a:rPr lang="en-US" sz="1200" i="0" kern="1200" baseline="0" dirty="0" smtClean="0">
                <a:solidFill>
                  <a:schemeClr val="tx1"/>
                </a:solidFill>
                <a:latin typeface="Arial" charset="0"/>
                <a:ea typeface="+mn-ea"/>
                <a:cs typeface="+mn-cs"/>
              </a:rPr>
              <a:t>- The task is then to steer the </a:t>
            </a:r>
            <a:r>
              <a:rPr lang="en-GB" sz="1200" kern="1200" baseline="0" dirty="0" smtClean="0">
                <a:solidFill>
                  <a:schemeClr val="tx1"/>
                </a:solidFill>
                <a:latin typeface="Arial" charset="0"/>
                <a:ea typeface="+mn-ea"/>
                <a:cs typeface="+mn-cs"/>
              </a:rPr>
              <a:t>group members t</a:t>
            </a:r>
            <a:r>
              <a:rPr lang="en-GB" sz="1200" i="0" kern="1200" baseline="0" dirty="0" smtClean="0">
                <a:solidFill>
                  <a:schemeClr val="tx1"/>
                </a:solidFill>
                <a:latin typeface="Arial" charset="0"/>
                <a:ea typeface="+mn-ea"/>
                <a:cs typeface="+mn-cs"/>
              </a:rPr>
              <a:t>oward their corresponding goal areas as quickly as possible and </a:t>
            </a:r>
            <a:r>
              <a:rPr lang="en-GB" sz="1200" kern="1200" baseline="0" dirty="0" smtClean="0">
                <a:solidFill>
                  <a:schemeClr val="tx1"/>
                </a:solidFill>
                <a:latin typeface="Arial" charset="0"/>
                <a:ea typeface="+mn-ea"/>
                <a:cs typeface="+mn-cs"/>
              </a:rPr>
              <a:t>without collisions with the environment and with each other, that is to determine collision-free trajectories for the agents such that their average arrival time or equivalently the sum of the travel times of the agents is minimized. </a:t>
            </a:r>
            <a:endParaRPr lang="en-GB" sz="1200" i="0" kern="1200" baseline="0" dirty="0" smtClean="0">
              <a:solidFill>
                <a:schemeClr val="tx1"/>
              </a:solidFill>
              <a:latin typeface="Arial" charset="0"/>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kern="1200" baseline="0" dirty="0" smtClean="0">
              <a:solidFill>
                <a:schemeClr val="tx1"/>
              </a:solidFill>
              <a:latin typeface="Arial" charset="0"/>
              <a:ea typeface="+mn-ea"/>
              <a:cs typeface="+mn-cs"/>
            </a:endParaRPr>
          </a:p>
        </p:txBody>
      </p:sp>
      <p:sp>
        <p:nvSpPr>
          <p:cNvPr id="4" name="Slide Number Placeholder 3"/>
          <p:cNvSpPr>
            <a:spLocks noGrp="1"/>
          </p:cNvSpPr>
          <p:nvPr>
            <p:ph type="sldNum" sz="quarter" idx="10"/>
          </p:nvPr>
        </p:nvSpPr>
        <p:spPr/>
        <p:txBody>
          <a:bodyPr/>
          <a:lstStyle/>
          <a:p>
            <a:fld id="{2EE7F321-B149-4E8D-B4C2-CEB3A5994332}" type="slidenum">
              <a:rPr lang="en-GB" smtClean="0">
                <a:solidFill>
                  <a:prstClr val="black"/>
                </a:solidFill>
              </a:rPr>
              <a:pPr/>
              <a:t>6</a:t>
            </a:fld>
            <a:endParaRPr lang="en-GB">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GB" sz="1200" i="0" kern="1200" baseline="0" dirty="0" smtClean="0">
                <a:solidFill>
                  <a:schemeClr val="tx1"/>
                </a:solidFill>
                <a:latin typeface="Arial" charset="0"/>
                <a:ea typeface="+mn-ea"/>
                <a:cs typeface="+mn-cs"/>
              </a:rPr>
              <a:t>We propose a two-level framework to solve the aforementioned planning problem. In the first phase, we formulate the group planning problem as a dynamic multi-commodity flow problem and employ an Integer Linear Programming (ILP) approach to solve it. The ILP plans in both time and space by taking into account capacity constraints on the edges and the nodes of a graph that is based on the medial axis (MA) of the environment. (Such a graph is called a capacitated graph or network). The variables in the ILP represent the number of agents using a certain path. Such a path is described by the graph nodes that the agent should visit along with the times at which these nodes should be reached. Furthermore, waiting </a:t>
            </a:r>
            <a:r>
              <a:rPr lang="en-GB" sz="1200" i="0" kern="1200" baseline="0" dirty="0" err="1" smtClean="0">
                <a:solidFill>
                  <a:schemeClr val="tx1"/>
                </a:solidFill>
                <a:latin typeface="Arial" charset="0"/>
                <a:ea typeface="+mn-ea"/>
                <a:cs typeface="+mn-cs"/>
              </a:rPr>
              <a:t>behavior</a:t>
            </a:r>
            <a:r>
              <a:rPr lang="en-GB" sz="1200" i="0" kern="1200" baseline="0" dirty="0" smtClean="0">
                <a:solidFill>
                  <a:schemeClr val="tx1"/>
                </a:solidFill>
                <a:latin typeface="Arial" charset="0"/>
                <a:ea typeface="+mn-ea"/>
                <a:cs typeface="+mn-cs"/>
              </a:rPr>
              <a:t> can be encoded in the path.</a:t>
            </a:r>
            <a:endParaRPr lang="en-US" sz="1200" i="0" kern="1200" baseline="0" dirty="0" smtClean="0">
              <a:solidFill>
                <a:schemeClr val="tx1"/>
              </a:solidFill>
              <a:latin typeface="Arial" charset="0"/>
              <a:ea typeface="+mn-ea"/>
              <a:cs typeface="+mn-cs"/>
            </a:endParaRPr>
          </a:p>
        </p:txBody>
      </p:sp>
      <p:sp>
        <p:nvSpPr>
          <p:cNvPr id="4" name="Slide Number Placeholder 3"/>
          <p:cNvSpPr>
            <a:spLocks noGrp="1"/>
          </p:cNvSpPr>
          <p:nvPr>
            <p:ph type="sldNum" sz="quarter" idx="10"/>
          </p:nvPr>
        </p:nvSpPr>
        <p:spPr/>
        <p:txBody>
          <a:bodyPr/>
          <a:lstStyle/>
          <a:p>
            <a:fld id="{2EE7F321-B149-4E8D-B4C2-CEB3A5994332}" type="slidenum">
              <a:rPr lang="en-GB" smtClean="0">
                <a:solidFill>
                  <a:prstClr val="black"/>
                </a:solidFill>
              </a:rPr>
              <a:pPr/>
              <a:t>7</a:t>
            </a:fld>
            <a:endParaRPr lang="en-GB">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Arial" charset="0"/>
                <a:ea typeface="+mn-ea"/>
                <a:cs typeface="+mn-cs"/>
              </a:rPr>
              <a:t>- Let us assume that a group of three members has to move from a to b. Let us also assume that according to the paths returned by the ILP, all three members should be at node b at time t=5 and at node c at time t=10. This means that there is enough space for the members to walk simultaneously along the corresponding MA edges. Of course simply following these edges would result in collisions. To resolve this, in the second phase of our framework, we first create a number of lanes across the MA edges based on the capacity information of the graph. Such lanes allow the members to spread over the environment. An agent-based steering method is then used to guide the members along the lanes and ensure collision-free trajectories that respect the space-time plan provided by the ILP.   </a:t>
            </a:r>
          </a:p>
        </p:txBody>
      </p:sp>
      <p:sp>
        <p:nvSpPr>
          <p:cNvPr id="4" name="Slide Number Placeholder 3"/>
          <p:cNvSpPr>
            <a:spLocks noGrp="1"/>
          </p:cNvSpPr>
          <p:nvPr>
            <p:ph type="sldNum" sz="quarter" idx="10"/>
          </p:nvPr>
        </p:nvSpPr>
        <p:spPr/>
        <p:txBody>
          <a:bodyPr/>
          <a:lstStyle/>
          <a:p>
            <a:fld id="{2EE7F321-B149-4E8D-B4C2-CEB3A5994332}" type="slidenum">
              <a:rPr lang="en-GB" smtClean="0">
                <a:solidFill>
                  <a:prstClr val="black"/>
                </a:solidFill>
              </a:rPr>
              <a:pPr/>
              <a:t>8</a:t>
            </a:fld>
            <a:endParaRPr lang="en-GB">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GB" sz="1200" i="0" kern="1200" baseline="0" dirty="0" smtClean="0">
                <a:solidFill>
                  <a:schemeClr val="tx1"/>
                </a:solidFill>
                <a:latin typeface="Arial" charset="0"/>
                <a:ea typeface="+mn-ea"/>
                <a:cs typeface="+mn-cs"/>
              </a:rPr>
              <a:t>We propose a two-level framework to solve the aforementioned planning problem:</a:t>
            </a:r>
          </a:p>
          <a:p>
            <a:pPr>
              <a:buFontTx/>
              <a:buNone/>
            </a:pPr>
            <a:r>
              <a:rPr lang="en-GB" sz="1200" i="0" kern="1200" baseline="0" dirty="0" smtClean="0">
                <a:solidFill>
                  <a:schemeClr val="tx1"/>
                </a:solidFill>
                <a:latin typeface="Arial" charset="0"/>
                <a:ea typeface="+mn-ea"/>
                <a:cs typeface="+mn-cs"/>
              </a:rPr>
              <a:t>a) In the first phase, we formulate the group planning problem as a dynamic multi-commodity flow problem and employ an Integer Linear Programming (ILP) approach to solve it. The ILP plans in both time and space by taking into account capacity constraints on the edges and the nodes of a graph that is based on the medial axis (MA) of the environment. (Such a graph is called a capacitated graph or network). The variables in the ILP represent the number of agents using a certain path. Such a path is described by the graph nodes that the agent should visit along with the times at which these nodes should be reached. Furthermore, waiting </a:t>
            </a:r>
            <a:r>
              <a:rPr lang="en-GB" sz="1200" i="0" kern="1200" baseline="0" dirty="0" err="1" smtClean="0">
                <a:solidFill>
                  <a:schemeClr val="tx1"/>
                </a:solidFill>
                <a:latin typeface="Arial" charset="0"/>
                <a:ea typeface="+mn-ea"/>
                <a:cs typeface="+mn-cs"/>
              </a:rPr>
              <a:t>behavior</a:t>
            </a:r>
            <a:r>
              <a:rPr lang="en-GB" sz="1200" i="0" kern="1200" baseline="0" dirty="0" smtClean="0">
                <a:solidFill>
                  <a:schemeClr val="tx1"/>
                </a:solidFill>
                <a:latin typeface="Arial" charset="0"/>
                <a:ea typeface="+mn-ea"/>
                <a:cs typeface="+mn-cs"/>
              </a:rPr>
              <a:t> can be encoded in the path.</a:t>
            </a:r>
          </a:p>
          <a:p>
            <a:r>
              <a:rPr lang="en-US" sz="1200" i="0" kern="1200" baseline="0" dirty="0" smtClean="0">
                <a:solidFill>
                  <a:schemeClr val="tx1"/>
                </a:solidFill>
                <a:latin typeface="Arial" charset="0"/>
                <a:ea typeface="+mn-ea"/>
                <a:cs typeface="+mn-cs"/>
              </a:rPr>
              <a:t>b) </a:t>
            </a:r>
            <a:r>
              <a:rPr lang="en-GB" sz="1200" kern="1200" baseline="0" dirty="0" smtClean="0">
                <a:solidFill>
                  <a:schemeClr val="tx1"/>
                </a:solidFill>
                <a:latin typeface="Arial" charset="0"/>
                <a:ea typeface="+mn-ea"/>
                <a:cs typeface="+mn-cs"/>
              </a:rPr>
              <a:t>In the second phase of our framework, the paths computed by the ILP are given as input to an agent-based steering method in order to generate the final motions of the agents (group members). </a:t>
            </a:r>
            <a:r>
              <a:rPr lang="en-GB" sz="1200" i="0" kern="1200" baseline="0" dirty="0" smtClean="0">
                <a:solidFill>
                  <a:schemeClr val="tx1"/>
                </a:solidFill>
                <a:latin typeface="Arial" charset="0"/>
                <a:ea typeface="+mn-ea"/>
                <a:cs typeface="+mn-cs"/>
              </a:rPr>
              <a:t>Given the capacity information of the graph, we first create a number of lanes across the MA edges of the environment. We then compute for each agent a collision-free trajectory along these lanes that respects the space-time plan provided by the ILP. </a:t>
            </a:r>
            <a:endParaRPr lang="en-US" sz="1200" i="0" kern="1200" baseline="0" dirty="0" smtClean="0">
              <a:solidFill>
                <a:schemeClr val="tx1"/>
              </a:solidFill>
              <a:latin typeface="Arial" charset="0"/>
              <a:ea typeface="+mn-ea"/>
              <a:cs typeface="+mn-cs"/>
            </a:endParaRPr>
          </a:p>
        </p:txBody>
      </p:sp>
      <p:sp>
        <p:nvSpPr>
          <p:cNvPr id="4" name="Slide Number Placeholder 3"/>
          <p:cNvSpPr>
            <a:spLocks noGrp="1"/>
          </p:cNvSpPr>
          <p:nvPr>
            <p:ph type="sldNum" sz="quarter" idx="10"/>
          </p:nvPr>
        </p:nvSpPr>
        <p:spPr/>
        <p:txBody>
          <a:bodyPr/>
          <a:lstStyle/>
          <a:p>
            <a:fld id="{2EE7F321-B149-4E8D-B4C2-CEB3A5994332}" type="slidenum">
              <a:rPr lang="en-GB" smtClean="0">
                <a:solidFill>
                  <a:prstClr val="black"/>
                </a:solidFill>
              </a:rPr>
              <a:pPr/>
              <a:t>9</a:t>
            </a:fld>
            <a:endParaRPr lang="en-GB">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nl-NL"/>
          </a:p>
        </p:txBody>
      </p:sp>
      <p:sp>
        <p:nvSpPr>
          <p:cNvPr id="5" name="Footer Placeholder 4"/>
          <p:cNvSpPr>
            <a:spLocks noGrp="1"/>
          </p:cNvSpPr>
          <p:nvPr>
            <p:ph type="ftr" sz="quarter" idx="11"/>
          </p:nvPr>
        </p:nvSpPr>
        <p:spPr/>
        <p:txBody>
          <a:bodyPr/>
          <a:lstStyle>
            <a:lvl1pPr>
              <a:defRPr/>
            </a:lvl1pPr>
          </a:lstStyle>
          <a:p>
            <a:pPr>
              <a:defRPr/>
            </a:pPr>
            <a:endParaRPr lang="nl-NL"/>
          </a:p>
        </p:txBody>
      </p:sp>
      <p:sp>
        <p:nvSpPr>
          <p:cNvPr id="6" name="Slide Number Placeholder 5"/>
          <p:cNvSpPr>
            <a:spLocks noGrp="1"/>
          </p:cNvSpPr>
          <p:nvPr>
            <p:ph type="sldNum" sz="quarter" idx="12"/>
          </p:nvPr>
        </p:nvSpPr>
        <p:spPr/>
        <p:txBody>
          <a:bodyPr/>
          <a:lstStyle>
            <a:lvl1pPr>
              <a:defRPr smtClean="0"/>
            </a:lvl1pPr>
          </a:lstStyle>
          <a:p>
            <a:pPr>
              <a:defRPr/>
            </a:pPr>
            <a:fld id="{BF9231A7-3437-4A96-BCC8-F08DC39582B9}" type="slidenum">
              <a:rPr lang="en-US"/>
              <a:pPr>
                <a:defRPr/>
              </a:pPr>
              <a:t>‹nr.›</a:t>
            </a:fld>
            <a:endParaRPr lang="en-US" dirty="0"/>
          </a:p>
        </p:txBody>
      </p:sp>
    </p:spTree>
  </p:cSld>
  <p:clrMapOvr>
    <a:masterClrMapping/>
  </p:clrMapOvr>
  <p:transition spd="slow">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nl-NL"/>
          </a:p>
        </p:txBody>
      </p:sp>
      <p:sp>
        <p:nvSpPr>
          <p:cNvPr id="5" name="Footer Placeholder 4"/>
          <p:cNvSpPr>
            <a:spLocks noGrp="1"/>
          </p:cNvSpPr>
          <p:nvPr>
            <p:ph type="ftr" sz="quarter" idx="11"/>
          </p:nvPr>
        </p:nvSpPr>
        <p:spPr/>
        <p:txBody>
          <a:bodyPr/>
          <a:lstStyle>
            <a:lvl1pPr>
              <a:defRPr/>
            </a:lvl1pPr>
          </a:lstStyle>
          <a:p>
            <a:pPr>
              <a:defRPr/>
            </a:pPr>
            <a:endParaRPr lang="nl-NL"/>
          </a:p>
        </p:txBody>
      </p:sp>
      <p:sp>
        <p:nvSpPr>
          <p:cNvPr id="6" name="Slide Number Placeholder 5"/>
          <p:cNvSpPr>
            <a:spLocks noGrp="1"/>
          </p:cNvSpPr>
          <p:nvPr>
            <p:ph type="sldNum" sz="quarter" idx="12"/>
          </p:nvPr>
        </p:nvSpPr>
        <p:spPr/>
        <p:txBody>
          <a:bodyPr/>
          <a:lstStyle>
            <a:lvl1pPr>
              <a:defRPr smtClean="0"/>
            </a:lvl1pPr>
          </a:lstStyle>
          <a:p>
            <a:pPr>
              <a:defRPr/>
            </a:pPr>
            <a:fld id="{B7524708-7A5F-49BB-B1F0-1536A2B41A97}" type="slidenum">
              <a:rPr lang="en-US"/>
              <a:pPr>
                <a:defRPr/>
              </a:pPr>
              <a:t>‹nr.›</a:t>
            </a:fld>
            <a:endParaRPr lang="en-US" dirty="0"/>
          </a:p>
        </p:txBody>
      </p:sp>
    </p:spTree>
  </p:cSld>
  <p:clrMapOvr>
    <a:masterClrMapping/>
  </p:clrMapOvr>
  <p:transition spd="slow">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49238"/>
            <a:ext cx="2133600" cy="60753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49238"/>
            <a:ext cx="6248400" cy="6075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nl-NL"/>
          </a:p>
        </p:txBody>
      </p:sp>
      <p:sp>
        <p:nvSpPr>
          <p:cNvPr id="5" name="Footer Placeholder 4"/>
          <p:cNvSpPr>
            <a:spLocks noGrp="1"/>
          </p:cNvSpPr>
          <p:nvPr>
            <p:ph type="ftr" sz="quarter" idx="11"/>
          </p:nvPr>
        </p:nvSpPr>
        <p:spPr/>
        <p:txBody>
          <a:bodyPr/>
          <a:lstStyle>
            <a:lvl1pPr>
              <a:defRPr/>
            </a:lvl1pPr>
          </a:lstStyle>
          <a:p>
            <a:pPr>
              <a:defRPr/>
            </a:pPr>
            <a:endParaRPr lang="nl-NL"/>
          </a:p>
        </p:txBody>
      </p:sp>
      <p:sp>
        <p:nvSpPr>
          <p:cNvPr id="6" name="Slide Number Placeholder 5"/>
          <p:cNvSpPr>
            <a:spLocks noGrp="1"/>
          </p:cNvSpPr>
          <p:nvPr>
            <p:ph type="sldNum" sz="quarter" idx="12"/>
          </p:nvPr>
        </p:nvSpPr>
        <p:spPr/>
        <p:txBody>
          <a:bodyPr/>
          <a:lstStyle>
            <a:lvl1pPr>
              <a:defRPr smtClean="0"/>
            </a:lvl1pPr>
          </a:lstStyle>
          <a:p>
            <a:pPr>
              <a:defRPr/>
            </a:pPr>
            <a:fld id="{6A8899FE-F066-40DA-9873-1A92AB57FB72}" type="slidenum">
              <a:rPr lang="en-US"/>
              <a:pPr>
                <a:defRPr/>
              </a:pPr>
              <a:t>‹nr.›</a:t>
            </a:fld>
            <a:endParaRPr lang="en-US" dirty="0"/>
          </a:p>
        </p:txBody>
      </p:sp>
    </p:spTree>
  </p:cSld>
  <p:clrMapOvr>
    <a:masterClrMapping/>
  </p:clrMapOvr>
  <p:transition spd="slow">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C598AD4C-C362-47F0-AFBB-1E9B9FDB93D9}" type="slidenum">
              <a:rPr lang="en-US">
                <a:solidFill>
                  <a:srgbClr val="000000"/>
                </a:solidFill>
              </a:rPr>
              <a:pPr>
                <a:defRPr/>
              </a:pPr>
              <a:t>‹nr.›</a:t>
            </a:fld>
            <a:endParaRPr lang="en-US" dirty="0">
              <a:solidFill>
                <a:srgbClr val="000000"/>
              </a:solidFill>
            </a:endParaRPr>
          </a:p>
        </p:txBody>
      </p:sp>
    </p:spTree>
  </p:cSld>
  <p:clrMapOvr>
    <a:masterClrMapping/>
  </p:clrMapOvr>
  <p:transition spd="slow">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5341F7D0-9EFD-40DD-982D-0FE27A317E55}" type="slidenum">
              <a:rPr lang="en-US">
                <a:solidFill>
                  <a:srgbClr val="000000"/>
                </a:solidFill>
              </a:rPr>
              <a:pPr>
                <a:defRPr/>
              </a:pPr>
              <a:t>‹nr.›</a:t>
            </a:fld>
            <a:endParaRPr lang="en-US" dirty="0">
              <a:solidFill>
                <a:srgbClr val="000000"/>
              </a:solidFill>
            </a:endParaRPr>
          </a:p>
        </p:txBody>
      </p:sp>
    </p:spTree>
  </p:cSld>
  <p:clrMapOvr>
    <a:masterClrMapping/>
  </p:clrMapOvr>
  <p:transition spd="slow">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DE137E97-A8C9-4700-A307-AC4FE78D4E03}" type="slidenum">
              <a:rPr lang="en-US">
                <a:solidFill>
                  <a:srgbClr val="000000"/>
                </a:solidFill>
              </a:rPr>
              <a:pPr>
                <a:defRPr/>
              </a:pPr>
              <a:t>‹nr.›</a:t>
            </a:fld>
            <a:endParaRPr lang="en-US" dirty="0">
              <a:solidFill>
                <a:srgbClr val="000000"/>
              </a:solidFill>
            </a:endParaRPr>
          </a:p>
        </p:txBody>
      </p:sp>
    </p:spTree>
  </p:cSld>
  <p:clrMapOvr>
    <a:masterClrMapping/>
  </p:clrMapOvr>
  <p:transition spd="slow">
    <p:fade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95400"/>
            <a:ext cx="40386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95400"/>
            <a:ext cx="40386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lvl1pPr>
              <a:defRPr smtClean="0"/>
            </a:lvl1pPr>
          </a:lstStyle>
          <a:p>
            <a:pPr>
              <a:defRPr/>
            </a:pPr>
            <a:fld id="{4111A789-2C11-4F48-A794-EF75AC6A2226}" type="slidenum">
              <a:rPr lang="en-US">
                <a:solidFill>
                  <a:srgbClr val="000000"/>
                </a:solidFill>
              </a:rPr>
              <a:pPr>
                <a:defRPr/>
              </a:pPr>
              <a:t>‹nr.›</a:t>
            </a:fld>
            <a:endParaRPr lang="en-US" dirty="0">
              <a:solidFill>
                <a:srgbClr val="000000"/>
              </a:solidFill>
            </a:endParaRPr>
          </a:p>
        </p:txBody>
      </p:sp>
    </p:spTree>
  </p:cSld>
  <p:clrMapOvr>
    <a:masterClrMapping/>
  </p:clrMapOvr>
  <p:transition spd="slow">
    <p:fade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9" name="Slide Number Placeholder 8"/>
          <p:cNvSpPr>
            <a:spLocks noGrp="1"/>
          </p:cNvSpPr>
          <p:nvPr>
            <p:ph type="sldNum" sz="quarter" idx="12"/>
          </p:nvPr>
        </p:nvSpPr>
        <p:spPr/>
        <p:txBody>
          <a:bodyPr/>
          <a:lstStyle>
            <a:lvl1pPr>
              <a:defRPr smtClean="0"/>
            </a:lvl1pPr>
          </a:lstStyle>
          <a:p>
            <a:pPr>
              <a:defRPr/>
            </a:pPr>
            <a:fld id="{414DD62E-E83B-41AE-AB45-DD9A93B0AEC7}" type="slidenum">
              <a:rPr lang="en-US">
                <a:solidFill>
                  <a:srgbClr val="000000"/>
                </a:solidFill>
              </a:rPr>
              <a:pPr>
                <a:defRPr/>
              </a:pPr>
              <a:t>‹nr.›</a:t>
            </a:fld>
            <a:endParaRPr lang="en-US" dirty="0">
              <a:solidFill>
                <a:srgbClr val="000000"/>
              </a:solidFill>
            </a:endParaRPr>
          </a:p>
        </p:txBody>
      </p:sp>
    </p:spTree>
  </p:cSld>
  <p:clrMapOvr>
    <a:masterClrMapping/>
  </p:clrMapOvr>
  <p:transition spd="slow">
    <p:fade thruBlk="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5" name="Slide Number Placeholder 4"/>
          <p:cNvSpPr>
            <a:spLocks noGrp="1"/>
          </p:cNvSpPr>
          <p:nvPr>
            <p:ph type="sldNum" sz="quarter" idx="12"/>
          </p:nvPr>
        </p:nvSpPr>
        <p:spPr/>
        <p:txBody>
          <a:bodyPr/>
          <a:lstStyle>
            <a:lvl1pPr>
              <a:defRPr smtClean="0"/>
            </a:lvl1pPr>
          </a:lstStyle>
          <a:p>
            <a:pPr>
              <a:defRPr/>
            </a:pPr>
            <a:fld id="{32946D93-F31E-4F72-BB94-31628705F1F6}" type="slidenum">
              <a:rPr lang="en-US">
                <a:solidFill>
                  <a:srgbClr val="000000"/>
                </a:solidFill>
              </a:rPr>
              <a:pPr>
                <a:defRPr/>
              </a:pPr>
              <a:t>‹nr.›</a:t>
            </a:fld>
            <a:endParaRPr lang="en-US" dirty="0">
              <a:solidFill>
                <a:srgbClr val="000000"/>
              </a:solidFill>
            </a:endParaRPr>
          </a:p>
        </p:txBody>
      </p:sp>
    </p:spTree>
  </p:cSld>
  <p:clrMapOvr>
    <a:masterClrMapping/>
  </p:clrMapOvr>
  <p:transition spd="slow">
    <p:fade thruBlk="1"/>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4" name="Slide Number Placeholder 3"/>
          <p:cNvSpPr>
            <a:spLocks noGrp="1"/>
          </p:cNvSpPr>
          <p:nvPr>
            <p:ph type="sldNum" sz="quarter" idx="12"/>
          </p:nvPr>
        </p:nvSpPr>
        <p:spPr/>
        <p:txBody>
          <a:bodyPr/>
          <a:lstStyle>
            <a:lvl1pPr>
              <a:defRPr smtClean="0"/>
            </a:lvl1pPr>
          </a:lstStyle>
          <a:p>
            <a:pPr>
              <a:defRPr/>
            </a:pPr>
            <a:fld id="{0A4DFA97-E699-4EF8-852C-3F728FAFA2E0}" type="slidenum">
              <a:rPr lang="en-US">
                <a:solidFill>
                  <a:srgbClr val="000000"/>
                </a:solidFill>
              </a:rPr>
              <a:pPr>
                <a:defRPr/>
              </a:pPr>
              <a:t>‹nr.›</a:t>
            </a:fld>
            <a:endParaRPr lang="en-US" dirty="0">
              <a:solidFill>
                <a:srgbClr val="000000"/>
              </a:solidFill>
            </a:endParaRPr>
          </a:p>
        </p:txBody>
      </p:sp>
    </p:spTree>
  </p:cSld>
  <p:clrMapOvr>
    <a:masterClrMapping/>
  </p:clrMapOvr>
  <p:transition spd="slow">
    <p:fade thruBlk="1"/>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lvl1pPr>
              <a:defRPr smtClean="0"/>
            </a:lvl1pPr>
          </a:lstStyle>
          <a:p>
            <a:pPr>
              <a:defRPr/>
            </a:pPr>
            <a:fld id="{C6A72C60-BD00-43E6-B30C-024269CA5530}" type="slidenum">
              <a:rPr lang="en-US">
                <a:solidFill>
                  <a:srgbClr val="000000"/>
                </a:solidFill>
              </a:rPr>
              <a:pPr>
                <a:defRPr/>
              </a:pPr>
              <a:t>‹nr.›</a:t>
            </a:fld>
            <a:endParaRPr lang="en-US" dirty="0">
              <a:solidFill>
                <a:srgbClr val="000000"/>
              </a:solidFill>
            </a:endParaRPr>
          </a:p>
        </p:txBody>
      </p:sp>
    </p:spTree>
  </p:cSld>
  <p:clrMapOvr>
    <a:masterClrMapping/>
  </p:clrMapOvr>
  <p:transition spd="slow">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nl-NL"/>
          </a:p>
        </p:txBody>
      </p:sp>
      <p:sp>
        <p:nvSpPr>
          <p:cNvPr id="5" name="Footer Placeholder 4"/>
          <p:cNvSpPr>
            <a:spLocks noGrp="1"/>
          </p:cNvSpPr>
          <p:nvPr>
            <p:ph type="ftr" sz="quarter" idx="11"/>
          </p:nvPr>
        </p:nvSpPr>
        <p:spPr/>
        <p:txBody>
          <a:bodyPr/>
          <a:lstStyle>
            <a:lvl1pPr>
              <a:defRPr/>
            </a:lvl1pPr>
          </a:lstStyle>
          <a:p>
            <a:pPr>
              <a:defRPr/>
            </a:pPr>
            <a:endParaRPr lang="nl-NL"/>
          </a:p>
        </p:txBody>
      </p:sp>
      <p:sp>
        <p:nvSpPr>
          <p:cNvPr id="6" name="Slide Number Placeholder 5"/>
          <p:cNvSpPr>
            <a:spLocks noGrp="1"/>
          </p:cNvSpPr>
          <p:nvPr>
            <p:ph type="sldNum" sz="quarter" idx="12"/>
          </p:nvPr>
        </p:nvSpPr>
        <p:spPr/>
        <p:txBody>
          <a:bodyPr/>
          <a:lstStyle>
            <a:lvl1pPr>
              <a:defRPr smtClean="0"/>
            </a:lvl1pPr>
          </a:lstStyle>
          <a:p>
            <a:pPr>
              <a:defRPr/>
            </a:pPr>
            <a:fld id="{AEB64847-D7AA-4E30-8439-039C5FA06BA2}" type="slidenum">
              <a:rPr lang="en-US"/>
              <a:pPr>
                <a:defRPr/>
              </a:pPr>
              <a:t>‹nr.›</a:t>
            </a:fld>
            <a:endParaRPr lang="en-US" dirty="0"/>
          </a:p>
        </p:txBody>
      </p:sp>
    </p:spTree>
  </p:cSld>
  <p:clrMapOvr>
    <a:masterClrMapping/>
  </p:clrMapOvr>
  <p:transition spd="slow">
    <p:fade thruBlk="1"/>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lvl1pPr>
              <a:defRPr smtClean="0"/>
            </a:lvl1pPr>
          </a:lstStyle>
          <a:p>
            <a:pPr>
              <a:defRPr/>
            </a:pPr>
            <a:fld id="{D7F88EBB-5D8D-4922-8CAB-5AAC0645A936}" type="slidenum">
              <a:rPr lang="en-US">
                <a:solidFill>
                  <a:srgbClr val="000000"/>
                </a:solidFill>
              </a:rPr>
              <a:pPr>
                <a:defRPr/>
              </a:pPr>
              <a:t>‹nr.›</a:t>
            </a:fld>
            <a:endParaRPr lang="en-US" dirty="0">
              <a:solidFill>
                <a:srgbClr val="000000"/>
              </a:solidFill>
            </a:endParaRPr>
          </a:p>
        </p:txBody>
      </p:sp>
    </p:spTree>
  </p:cSld>
  <p:clrMapOvr>
    <a:masterClrMapping/>
  </p:clrMapOvr>
  <p:transition spd="slow">
    <p:fade thruBlk="1"/>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7494A02E-8D9E-43B7-9DCC-C79D24148C65}" type="slidenum">
              <a:rPr lang="en-US">
                <a:solidFill>
                  <a:srgbClr val="000000"/>
                </a:solidFill>
              </a:rPr>
              <a:pPr>
                <a:defRPr/>
              </a:pPr>
              <a:t>‹nr.›</a:t>
            </a:fld>
            <a:endParaRPr lang="en-US" dirty="0">
              <a:solidFill>
                <a:srgbClr val="000000"/>
              </a:solidFill>
            </a:endParaRPr>
          </a:p>
        </p:txBody>
      </p:sp>
    </p:spTree>
  </p:cSld>
  <p:clrMapOvr>
    <a:masterClrMapping/>
  </p:clrMapOvr>
  <p:transition spd="slow">
    <p:fade thruBlk="1"/>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49238"/>
            <a:ext cx="2133600" cy="60753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49238"/>
            <a:ext cx="6248400" cy="6075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D05C5339-7CCD-4F4C-8E82-13FF783AE1CE}" type="slidenum">
              <a:rPr lang="en-US">
                <a:solidFill>
                  <a:srgbClr val="000000"/>
                </a:solidFill>
              </a:rPr>
              <a:pPr>
                <a:defRPr/>
              </a:pPr>
              <a:t>‹nr.›</a:t>
            </a:fld>
            <a:endParaRPr lang="en-US" dirty="0">
              <a:solidFill>
                <a:srgbClr val="000000"/>
              </a:solidFill>
            </a:endParaRPr>
          </a:p>
        </p:txBody>
      </p:sp>
    </p:spTree>
  </p:cSld>
  <p:clrMapOvr>
    <a:masterClrMapping/>
  </p:clrMapOvr>
  <p:transition spd="slow">
    <p:fade thruBlk="1"/>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14"/>
          <p:cNvGrpSpPr>
            <a:grpSpLocks/>
          </p:cNvGrpSpPr>
          <p:nvPr/>
        </p:nvGrpSpPr>
        <p:grpSpPr bwMode="auto">
          <a:xfrm>
            <a:off x="685800" y="2057400"/>
            <a:ext cx="7772400" cy="1752600"/>
            <a:chOff x="432" y="1344"/>
            <a:chExt cx="4896" cy="672"/>
          </a:xfrm>
        </p:grpSpPr>
        <p:sp>
          <p:nvSpPr>
            <p:cNvPr id="5" name="Rectangle 4"/>
            <p:cNvSpPr>
              <a:spLocks noChangeArrowheads="1"/>
            </p:cNvSpPr>
            <p:nvPr/>
          </p:nvSpPr>
          <p:spPr bwMode="auto">
            <a:xfrm>
              <a:off x="432" y="1344"/>
              <a:ext cx="4896" cy="672"/>
            </a:xfrm>
            <a:prstGeom prst="rect">
              <a:avLst/>
            </a:prstGeom>
            <a:solidFill>
              <a:srgbClr val="EE0000"/>
            </a:solidFill>
            <a:ln w="9525">
              <a:noFill/>
              <a:miter lim="800000"/>
              <a:headEnd/>
              <a:tailEnd/>
            </a:ln>
            <a:effectLst/>
          </p:spPr>
          <p:txBody>
            <a:bodyPr wrap="none" anchor="ctr"/>
            <a:lstStyle/>
            <a:p>
              <a:pPr eaLnBrk="0" fontAlgn="auto" hangingPunct="0">
                <a:spcBef>
                  <a:spcPts val="0"/>
                </a:spcBef>
                <a:spcAft>
                  <a:spcPts val="0"/>
                </a:spcAft>
                <a:defRPr/>
              </a:pPr>
              <a:endParaRPr lang="en-US" sz="2400" dirty="0">
                <a:solidFill>
                  <a:srgbClr val="000000"/>
                </a:solidFill>
                <a:latin typeface="Calibri"/>
              </a:endParaRPr>
            </a:p>
          </p:txBody>
        </p:sp>
        <p:grpSp>
          <p:nvGrpSpPr>
            <p:cNvPr id="3" name="Group 10"/>
            <p:cNvGrpSpPr>
              <a:grpSpLocks/>
            </p:cNvGrpSpPr>
            <p:nvPr/>
          </p:nvGrpSpPr>
          <p:grpSpPr bwMode="auto">
            <a:xfrm>
              <a:off x="480" y="1392"/>
              <a:ext cx="346" cy="210"/>
              <a:chOff x="384" y="720"/>
              <a:chExt cx="346" cy="210"/>
            </a:xfrm>
          </p:grpSpPr>
          <p:sp>
            <p:nvSpPr>
              <p:cNvPr id="7" name="Rectangle 11"/>
              <p:cNvSpPr>
                <a:spLocks noChangeArrowheads="1"/>
              </p:cNvSpPr>
              <p:nvPr/>
            </p:nvSpPr>
            <p:spPr bwMode="auto">
              <a:xfrm>
                <a:off x="384" y="720"/>
                <a:ext cx="346" cy="35"/>
              </a:xfrm>
              <a:prstGeom prst="rect">
                <a:avLst/>
              </a:prstGeom>
              <a:solidFill>
                <a:schemeClr val="bg1"/>
              </a:solidFill>
              <a:ln w="9525">
                <a:solidFill>
                  <a:schemeClr val="bg1"/>
                </a:solidFill>
                <a:miter lim="800000"/>
                <a:headEnd/>
                <a:tailEnd/>
              </a:ln>
              <a:effectLst/>
            </p:spPr>
            <p:txBody>
              <a:bodyPr wrap="none" anchor="ctr"/>
              <a:lstStyle/>
              <a:p>
                <a:pPr eaLnBrk="0" fontAlgn="auto" hangingPunct="0">
                  <a:spcBef>
                    <a:spcPts val="0"/>
                  </a:spcBef>
                  <a:spcAft>
                    <a:spcPts val="0"/>
                  </a:spcAft>
                  <a:defRPr/>
                </a:pPr>
                <a:endParaRPr lang="en-US" sz="2400" dirty="0">
                  <a:solidFill>
                    <a:srgbClr val="000000"/>
                  </a:solidFill>
                  <a:latin typeface="Calibri"/>
                </a:endParaRPr>
              </a:p>
            </p:txBody>
          </p:sp>
          <p:sp>
            <p:nvSpPr>
              <p:cNvPr id="8" name="Rectangle 12"/>
              <p:cNvSpPr>
                <a:spLocks noChangeArrowheads="1"/>
              </p:cNvSpPr>
              <p:nvPr/>
            </p:nvSpPr>
            <p:spPr bwMode="auto">
              <a:xfrm>
                <a:off x="384" y="720"/>
                <a:ext cx="58" cy="210"/>
              </a:xfrm>
              <a:prstGeom prst="rect">
                <a:avLst/>
              </a:prstGeom>
              <a:solidFill>
                <a:schemeClr val="bg1"/>
              </a:solidFill>
              <a:ln w="9525">
                <a:solidFill>
                  <a:schemeClr val="bg1"/>
                </a:solidFill>
                <a:miter lim="800000"/>
                <a:headEnd/>
                <a:tailEnd/>
              </a:ln>
              <a:effectLst/>
            </p:spPr>
            <p:txBody>
              <a:bodyPr wrap="none" anchor="ctr"/>
              <a:lstStyle/>
              <a:p>
                <a:pPr eaLnBrk="0" fontAlgn="auto" hangingPunct="0">
                  <a:spcBef>
                    <a:spcPts val="0"/>
                  </a:spcBef>
                  <a:spcAft>
                    <a:spcPts val="0"/>
                  </a:spcAft>
                  <a:defRPr/>
                </a:pPr>
                <a:endParaRPr lang="en-US" sz="2400" dirty="0">
                  <a:solidFill>
                    <a:srgbClr val="000000"/>
                  </a:solidFill>
                  <a:latin typeface="Calibri"/>
                </a:endParaRPr>
              </a:p>
            </p:txBody>
          </p:sp>
        </p:grpSp>
      </p:grpSp>
      <p:sp>
        <p:nvSpPr>
          <p:cNvPr id="9" name="Rectangle 7"/>
          <p:cNvSpPr>
            <a:spLocks noChangeArrowheads="1"/>
          </p:cNvSpPr>
          <p:nvPr/>
        </p:nvSpPr>
        <p:spPr bwMode="auto">
          <a:xfrm>
            <a:off x="0" y="0"/>
            <a:ext cx="9144000" cy="1143000"/>
          </a:xfrm>
          <a:prstGeom prst="rect">
            <a:avLst/>
          </a:prstGeom>
          <a:solidFill>
            <a:srgbClr val="B2B2B2"/>
          </a:solidFill>
          <a:ln w="9525">
            <a:solidFill>
              <a:srgbClr val="B2B2B2"/>
            </a:solidFill>
            <a:miter lim="800000"/>
            <a:headEnd/>
            <a:tailEnd/>
          </a:ln>
          <a:effectLst/>
        </p:spPr>
        <p:txBody>
          <a:bodyPr wrap="none" anchor="ctr"/>
          <a:lstStyle/>
          <a:p>
            <a:pPr eaLnBrk="0" fontAlgn="auto" hangingPunct="0">
              <a:spcBef>
                <a:spcPts val="0"/>
              </a:spcBef>
              <a:spcAft>
                <a:spcPts val="0"/>
              </a:spcAft>
              <a:defRPr/>
            </a:pPr>
            <a:endParaRPr lang="en-US" sz="2400" dirty="0">
              <a:solidFill>
                <a:srgbClr val="000000"/>
              </a:solidFill>
              <a:latin typeface="Calibri"/>
            </a:endParaRPr>
          </a:p>
        </p:txBody>
      </p:sp>
      <p:pic>
        <p:nvPicPr>
          <p:cNvPr id="10" name="Picture 8" descr="headergrey2"/>
          <p:cNvPicPr>
            <a:picLocks noChangeAspect="1" noChangeArrowheads="1"/>
          </p:cNvPicPr>
          <p:nvPr/>
        </p:nvPicPr>
        <p:blipFill>
          <a:blip r:embed="rId2" cstate="print">
            <a:clrChange>
              <a:clrFrom>
                <a:srgbClr val="B1B3B4"/>
              </a:clrFrom>
              <a:clrTo>
                <a:srgbClr val="B1B3B4">
                  <a:alpha val="0"/>
                </a:srgbClr>
              </a:clrTo>
            </a:clrChange>
          </a:blip>
          <a:srcRect l="6494" t="20869" r="40260" b="11304"/>
          <a:stretch>
            <a:fillRect/>
          </a:stretch>
        </p:blipFill>
        <p:spPr bwMode="auto">
          <a:xfrm>
            <a:off x="0" y="0"/>
            <a:ext cx="3124200" cy="990600"/>
          </a:xfrm>
          <a:prstGeom prst="rect">
            <a:avLst/>
          </a:prstGeom>
          <a:noFill/>
          <a:ln w="9525">
            <a:noFill/>
            <a:miter lim="800000"/>
            <a:headEnd/>
            <a:tailEnd/>
          </a:ln>
        </p:spPr>
      </p:pic>
      <p:sp>
        <p:nvSpPr>
          <p:cNvPr id="23556" name="Rectangle 3"/>
          <p:cNvSpPr>
            <a:spLocks noGrp="1" noChangeArrowheads="1"/>
          </p:cNvSpPr>
          <p:nvPr>
            <p:ph type="subTitle" idx="1"/>
          </p:nvPr>
        </p:nvSpPr>
        <p:spPr>
          <a:xfrm>
            <a:off x="1371600" y="3886200"/>
            <a:ext cx="6400800" cy="1752600"/>
          </a:xfrm>
        </p:spPr>
        <p:txBody>
          <a:bodyPr/>
          <a:lstStyle>
            <a:lvl1pPr marL="0" indent="0" algn="ctr">
              <a:buFont typeface="Arial" charset="0"/>
              <a:buNone/>
              <a:defRPr smtClean="0">
                <a:solidFill>
                  <a:schemeClr val="tx1"/>
                </a:solidFill>
              </a:defRPr>
            </a:lvl1pPr>
          </a:lstStyle>
          <a:p>
            <a:r>
              <a:rPr lang="en-US" smtClean="0"/>
              <a:t>Click to edit Master subtitle style</a:t>
            </a:r>
          </a:p>
        </p:txBody>
      </p:sp>
      <p:sp>
        <p:nvSpPr>
          <p:cNvPr id="23564" name="Rectangle 2"/>
          <p:cNvSpPr>
            <a:spLocks noGrp="1" noChangeArrowheads="1"/>
          </p:cNvSpPr>
          <p:nvPr>
            <p:ph type="ctrTitle"/>
          </p:nvPr>
        </p:nvSpPr>
        <p:spPr>
          <a:xfrm>
            <a:off x="838200" y="2282825"/>
            <a:ext cx="7543800" cy="1298575"/>
          </a:xfrm>
        </p:spPr>
        <p:txBody>
          <a:bodyPr/>
          <a:lstStyle>
            <a:lvl1pPr>
              <a:defRPr sz="3600" smtClean="0"/>
            </a:lvl1pPr>
          </a:lstStyle>
          <a:p>
            <a:r>
              <a:rPr lang="en-US" smtClean="0"/>
              <a:t>Click to edit Master title style</a:t>
            </a:r>
          </a:p>
        </p:txBody>
      </p:sp>
      <p:sp>
        <p:nvSpPr>
          <p:cNvPr id="11" name="Rectangle 4"/>
          <p:cNvSpPr>
            <a:spLocks noGrp="1" noChangeArrowheads="1"/>
          </p:cNvSpPr>
          <p:nvPr>
            <p:ph type="dt" sz="half" idx="10"/>
          </p:nvPr>
        </p:nvSpPr>
        <p:spPr>
          <a:xfrm>
            <a:off x="457200" y="6245225"/>
            <a:ext cx="2133600" cy="476250"/>
          </a:xfrm>
        </p:spPr>
        <p:txBody>
          <a:bodyPr/>
          <a:lstStyle>
            <a:lvl1pPr fontAlgn="auto">
              <a:spcBef>
                <a:spcPts val="0"/>
              </a:spcBef>
              <a:spcAft>
                <a:spcPts val="0"/>
              </a:spcAft>
              <a:defRPr sz="1400" dirty="0">
                <a:latin typeface="+mn-lt"/>
                <a:cs typeface="+mn-cs"/>
              </a:defRPr>
            </a:lvl1pPr>
          </a:lstStyle>
          <a:p>
            <a:pPr>
              <a:defRPr/>
            </a:pPr>
            <a:endParaRPr lang="nl-NL">
              <a:solidFill>
                <a:srgbClr val="000000"/>
              </a:solidFill>
            </a:endParaRPr>
          </a:p>
        </p:txBody>
      </p:sp>
      <p:sp>
        <p:nvSpPr>
          <p:cNvPr id="12" name="Rectangle 5"/>
          <p:cNvSpPr>
            <a:spLocks noGrp="1" noChangeArrowheads="1"/>
          </p:cNvSpPr>
          <p:nvPr>
            <p:ph type="ftr" sz="quarter" idx="11"/>
          </p:nvPr>
        </p:nvSpPr>
        <p:spPr>
          <a:xfrm>
            <a:off x="3124200" y="6245225"/>
            <a:ext cx="2895600" cy="476250"/>
          </a:xfrm>
        </p:spPr>
        <p:txBody>
          <a:bodyPr/>
          <a:lstStyle>
            <a:lvl1pPr algn="ctr" fontAlgn="auto">
              <a:spcBef>
                <a:spcPts val="0"/>
              </a:spcBef>
              <a:spcAft>
                <a:spcPts val="0"/>
              </a:spcAft>
              <a:defRPr sz="1400" dirty="0">
                <a:latin typeface="+mn-lt"/>
                <a:cs typeface="+mn-cs"/>
              </a:defRPr>
            </a:lvl1pPr>
          </a:lstStyle>
          <a:p>
            <a:pPr>
              <a:defRPr/>
            </a:pPr>
            <a:endParaRPr lang="nl-NL">
              <a:solidFill>
                <a:srgbClr val="000000"/>
              </a:solidFill>
            </a:endParaRPr>
          </a:p>
        </p:txBody>
      </p:sp>
      <p:sp>
        <p:nvSpPr>
          <p:cNvPr id="13" name="Rectangle 6"/>
          <p:cNvSpPr>
            <a:spLocks noGrp="1" noChangeArrowheads="1"/>
          </p:cNvSpPr>
          <p:nvPr>
            <p:ph type="sldNum" sz="quarter" idx="12"/>
          </p:nvPr>
        </p:nvSpPr>
        <p:spPr>
          <a:xfrm>
            <a:off x="6553200" y="6245225"/>
            <a:ext cx="2133600" cy="476250"/>
          </a:xfrm>
        </p:spPr>
        <p:txBody>
          <a:bodyPr/>
          <a:lstStyle>
            <a:lvl1pPr algn="r" fontAlgn="auto">
              <a:spcBef>
                <a:spcPts val="0"/>
              </a:spcBef>
              <a:spcAft>
                <a:spcPts val="0"/>
              </a:spcAft>
              <a:defRPr sz="1400">
                <a:latin typeface="+mn-lt"/>
                <a:cs typeface="+mn-cs"/>
              </a:defRPr>
            </a:lvl1pPr>
          </a:lstStyle>
          <a:p>
            <a:pPr>
              <a:defRPr/>
            </a:pPr>
            <a:fld id="{94A788A0-9FE4-4813-9532-CB40AFFDD5A5}" type="slidenum">
              <a:rPr lang="en-US">
                <a:solidFill>
                  <a:srgbClr val="000000"/>
                </a:solidFill>
              </a:rPr>
              <a:pPr>
                <a:defRPr/>
              </a:pPr>
              <a:t>‹nr.›</a:t>
            </a:fld>
            <a:endParaRPr lang="en-US" dirty="0">
              <a:solidFill>
                <a:srgbClr val="000000"/>
              </a:solidFill>
            </a:endParaRPr>
          </a:p>
        </p:txBody>
      </p:sp>
    </p:spTree>
  </p:cSld>
  <p:clrMapOvr>
    <a:masterClrMapping/>
  </p:clrMapOvr>
  <p:transition spd="slow">
    <p:fade thruBlk="1"/>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b="1"/>
            </a:lvl1pPr>
            <a:lvl2pPr>
              <a:defRPr b="1"/>
            </a:lvl2pPr>
            <a:lvl3pPr>
              <a:defRPr b="0"/>
            </a:lvl3pPr>
            <a:lvl4pPr>
              <a:defRPr b="0"/>
            </a:lvl4pPr>
            <a:lvl5pPr>
              <a:defRPr b="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fld id="{B356F94A-2105-4880-88BB-1F513339447D}" type="datetimeFigureOut">
              <a:rPr lang="en-US">
                <a:solidFill>
                  <a:srgbClr val="000000"/>
                </a:solidFill>
              </a:rPr>
              <a:pPr>
                <a:defRPr/>
              </a:pPr>
              <a:t>6/13/2012</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F8A1031-3730-442E-86EC-38B8CBF85C67}" type="slidenum">
              <a:rPr lang="en-US">
                <a:solidFill>
                  <a:srgbClr val="000000"/>
                </a:solidFill>
              </a:rPr>
              <a:pPr>
                <a:defRPr/>
              </a:pPr>
              <a:t>‹nr.›</a:t>
            </a:fld>
            <a:endParaRPr lang="en-US" dirty="0">
              <a:solidFill>
                <a:srgbClr val="000000"/>
              </a:solidFill>
            </a:endParaRPr>
          </a:p>
        </p:txBody>
      </p:sp>
    </p:spTree>
  </p:cSld>
  <p:clrMapOvr>
    <a:masterClrMapping/>
  </p:clrMapOvr>
  <p:transition spd="slow">
    <p:fade thruBlk="1"/>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95400"/>
            <a:ext cx="4038600" cy="5029200"/>
          </a:xfrm>
        </p:spPr>
        <p:txBody>
          <a:bodyPr/>
          <a:lstStyle>
            <a:lvl1pPr>
              <a:defRPr sz="2800" b="1"/>
            </a:lvl1pPr>
            <a:lvl2pPr>
              <a:defRPr sz="2400" b="1"/>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295400"/>
            <a:ext cx="4038600" cy="5029200"/>
          </a:xfrm>
        </p:spPr>
        <p:txBody>
          <a:bodyPr/>
          <a:lstStyle>
            <a:lvl1pPr>
              <a:defRPr sz="2800" b="1"/>
            </a:lvl1pPr>
            <a:lvl2pPr>
              <a:defRPr sz="2400" b="1"/>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a:spLocks noGrp="1" noChangeArrowheads="1"/>
          </p:cNvSpPr>
          <p:nvPr>
            <p:ph type="dt" sz="half" idx="10"/>
          </p:nvPr>
        </p:nvSpPr>
        <p:spPr>
          <a:ln/>
        </p:spPr>
        <p:txBody>
          <a:bodyPr/>
          <a:lstStyle>
            <a:lvl1pPr>
              <a:defRPr/>
            </a:lvl1pPr>
          </a:lstStyle>
          <a:p>
            <a:pPr>
              <a:defRPr/>
            </a:pPr>
            <a:fld id="{7C200575-D006-459F-98FB-793BF5D6E2DD}" type="datetimeFigureOut">
              <a:rPr lang="en-US">
                <a:solidFill>
                  <a:srgbClr val="000000"/>
                </a:solidFill>
              </a:rPr>
              <a:pPr>
                <a:defRPr/>
              </a:pPr>
              <a:t>6/13/2012</a:t>
            </a:fld>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06009F5-69E1-4993-A1AE-24D84A20E92F}" type="slidenum">
              <a:rPr lang="en-US">
                <a:solidFill>
                  <a:srgbClr val="000000"/>
                </a:solidFill>
              </a:rPr>
              <a:pPr>
                <a:defRPr/>
              </a:pPr>
              <a:t>‹nr.›</a:t>
            </a:fld>
            <a:endParaRPr lang="en-US" dirty="0">
              <a:solidFill>
                <a:srgbClr val="000000"/>
              </a:solidFill>
            </a:endParaRPr>
          </a:p>
        </p:txBody>
      </p:sp>
    </p:spTree>
  </p:cSld>
  <p:clrMapOvr>
    <a:masterClrMapping/>
  </p:clrMapOvr>
  <p:transition spd="slow">
    <p:fade thruBlk="1"/>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DA4C04DB-B86D-4F19-BE31-FB0B9B4362A6}" type="datetimeFigureOut">
              <a:rPr lang="en-US">
                <a:solidFill>
                  <a:srgbClr val="000000"/>
                </a:solidFill>
              </a:rPr>
              <a:pPr>
                <a:defRPr/>
              </a:pPr>
              <a:t>6/13/2012</a:t>
            </a:fld>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606D921-5B53-4AF1-9D38-B54247F579DF}" type="slidenum">
              <a:rPr lang="en-US">
                <a:solidFill>
                  <a:srgbClr val="000000"/>
                </a:solidFill>
              </a:rPr>
              <a:pPr>
                <a:defRPr/>
              </a:pPr>
              <a:t>‹nr.›</a:t>
            </a:fld>
            <a:endParaRPr lang="en-US" dirty="0">
              <a:solidFill>
                <a:srgbClr val="000000"/>
              </a:solidFill>
            </a:endParaRPr>
          </a:p>
        </p:txBody>
      </p:sp>
    </p:spTree>
  </p:cSld>
  <p:clrMapOvr>
    <a:masterClrMapping/>
  </p:clrMapOvr>
  <p:transition spd="slow">
    <p:fade thruBlk="1"/>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4A033C58-BF5B-4637-9108-6BC932CB3E21}" type="datetimeFigureOut">
              <a:rPr lang="en-US">
                <a:solidFill>
                  <a:srgbClr val="000000"/>
                </a:solidFill>
              </a:rPr>
              <a:pPr>
                <a:defRPr/>
              </a:pPr>
              <a:t>6/13/2012</a:t>
            </a:fld>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F79F7A4-D8AF-48F7-AAEC-C446497FD317}" type="slidenum">
              <a:rPr lang="en-US">
                <a:solidFill>
                  <a:srgbClr val="000000"/>
                </a:solidFill>
              </a:rPr>
              <a:pPr>
                <a:defRPr/>
              </a:pPr>
              <a:t>‹nr.›</a:t>
            </a:fld>
            <a:endParaRPr lang="en-US" dirty="0">
              <a:solidFill>
                <a:srgbClr val="000000"/>
              </a:solidFill>
            </a:endParaRPr>
          </a:p>
        </p:txBody>
      </p:sp>
    </p:spTree>
  </p:cSld>
  <p:clrMapOvr>
    <a:masterClrMapping/>
  </p:clrMapOvr>
  <p:transition spd="slow">
    <p:fade thruBlk="1"/>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0"/>
            <a:ext cx="3008313"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1524000"/>
            <a:ext cx="5111750" cy="46021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743200"/>
            <a:ext cx="3008313" cy="33829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AC7FE0C2-DCFE-40B0-A047-50F49DEAEFAB}" type="datetimeFigureOut">
              <a:rPr lang="en-US">
                <a:solidFill>
                  <a:srgbClr val="000000"/>
                </a:solidFill>
              </a:rPr>
              <a:pPr>
                <a:defRPr/>
              </a:pPr>
              <a:t>6/13/2012</a:t>
            </a:fld>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D3B8734-1C08-45F3-B772-09C31D5A63E3}" type="slidenum">
              <a:rPr lang="en-US">
                <a:solidFill>
                  <a:srgbClr val="000000"/>
                </a:solidFill>
              </a:rPr>
              <a:pPr>
                <a:defRPr/>
              </a:pPr>
              <a:t>‹nr.›</a:t>
            </a:fld>
            <a:endParaRPr lang="en-US" dirty="0">
              <a:solidFill>
                <a:srgbClr val="000000"/>
              </a:solidFill>
            </a:endParaRPr>
          </a:p>
        </p:txBody>
      </p:sp>
    </p:spTree>
  </p:cSld>
  <p:clrMapOvr>
    <a:masterClrMapping/>
  </p:clrMapOvr>
  <p:transition spd="slow">
    <p:fade thruBlk="1"/>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447799"/>
            <a:ext cx="5486400" cy="3279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5A0B7FDD-9012-4EB1-8FEC-BEF188ECFF35}" type="datetimeFigureOut">
              <a:rPr lang="en-US">
                <a:solidFill>
                  <a:srgbClr val="000000"/>
                </a:solidFill>
              </a:rPr>
              <a:pPr>
                <a:defRPr/>
              </a:pPr>
              <a:t>6/13/2012</a:t>
            </a:fld>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26AA812-BC3D-4658-A35A-A0339D059BA3}" type="slidenum">
              <a:rPr lang="en-US">
                <a:solidFill>
                  <a:srgbClr val="000000"/>
                </a:solidFill>
              </a:rPr>
              <a:pPr>
                <a:defRPr/>
              </a:pPr>
              <a:t>‹nr.›</a:t>
            </a:fld>
            <a:endParaRPr lang="en-US" dirty="0">
              <a:solidFill>
                <a:srgbClr val="000000"/>
              </a:solidFill>
            </a:endParaRPr>
          </a:p>
        </p:txBody>
      </p:sp>
    </p:spTree>
  </p:cSld>
  <p:clrMapOvr>
    <a:masterClrMapping/>
  </p:clrMapOvr>
  <p:transition spd="slow">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nl-NL"/>
          </a:p>
        </p:txBody>
      </p:sp>
      <p:sp>
        <p:nvSpPr>
          <p:cNvPr id="5" name="Footer Placeholder 4"/>
          <p:cNvSpPr>
            <a:spLocks noGrp="1"/>
          </p:cNvSpPr>
          <p:nvPr>
            <p:ph type="ftr" sz="quarter" idx="11"/>
          </p:nvPr>
        </p:nvSpPr>
        <p:spPr/>
        <p:txBody>
          <a:bodyPr/>
          <a:lstStyle>
            <a:lvl1pPr>
              <a:defRPr/>
            </a:lvl1pPr>
          </a:lstStyle>
          <a:p>
            <a:pPr>
              <a:defRPr/>
            </a:pPr>
            <a:endParaRPr lang="nl-NL"/>
          </a:p>
        </p:txBody>
      </p:sp>
      <p:sp>
        <p:nvSpPr>
          <p:cNvPr id="6" name="Slide Number Placeholder 5"/>
          <p:cNvSpPr>
            <a:spLocks noGrp="1"/>
          </p:cNvSpPr>
          <p:nvPr>
            <p:ph type="sldNum" sz="quarter" idx="12"/>
          </p:nvPr>
        </p:nvSpPr>
        <p:spPr/>
        <p:txBody>
          <a:bodyPr/>
          <a:lstStyle>
            <a:lvl1pPr>
              <a:defRPr smtClean="0"/>
            </a:lvl1pPr>
          </a:lstStyle>
          <a:p>
            <a:pPr>
              <a:defRPr/>
            </a:pPr>
            <a:fld id="{FA962EA4-C5CC-41CC-99BC-F9AC7F5CD676}" type="slidenum">
              <a:rPr lang="en-US"/>
              <a:pPr>
                <a:defRPr/>
              </a:pPr>
              <a:t>‹nr.›</a:t>
            </a:fld>
            <a:endParaRPr lang="en-US" dirty="0"/>
          </a:p>
        </p:txBody>
      </p:sp>
    </p:spTree>
  </p:cSld>
  <p:clrMapOvr>
    <a:masterClrMapping/>
  </p:clrMapOvr>
  <p:transition spd="slow">
    <p:fade thruBlk="1"/>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1DB5CD13-7B32-4016-A128-6A6FAEC9409B}" type="datetimeFigureOut">
              <a:rPr lang="en-US">
                <a:solidFill>
                  <a:srgbClr val="000000"/>
                </a:solidFill>
              </a:rPr>
              <a:pPr>
                <a:defRPr/>
              </a:pPr>
              <a:t>6/13/2012</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1A27355-5BC6-4F66-8DE2-3B4631226BB8}" type="slidenum">
              <a:rPr lang="en-US">
                <a:solidFill>
                  <a:srgbClr val="000000"/>
                </a:solidFill>
              </a:rPr>
              <a:pPr>
                <a:defRPr/>
              </a:pPr>
              <a:t>‹nr.›</a:t>
            </a:fld>
            <a:endParaRPr lang="en-US" dirty="0">
              <a:solidFill>
                <a:srgbClr val="000000"/>
              </a:solidFill>
            </a:endParaRPr>
          </a:p>
        </p:txBody>
      </p:sp>
    </p:spTree>
  </p:cSld>
  <p:clrMapOvr>
    <a:masterClrMapping/>
  </p:clrMapOvr>
  <p:transition spd="slow">
    <p:fade thruBlk="1"/>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152400"/>
            <a:ext cx="2133600" cy="6172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2400"/>
            <a:ext cx="6248400" cy="6172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DC332448-EC18-4ECD-BF73-6D6BFB50A477}" type="datetimeFigureOut">
              <a:rPr lang="en-US">
                <a:solidFill>
                  <a:srgbClr val="000000"/>
                </a:solidFill>
              </a:rPr>
              <a:pPr>
                <a:defRPr/>
              </a:pPr>
              <a:t>6/13/2012</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1E07B4F-5F14-4F67-AAB9-1BCA9A37F3AC}" type="slidenum">
              <a:rPr lang="en-US">
                <a:solidFill>
                  <a:srgbClr val="000000"/>
                </a:solidFill>
              </a:rPr>
              <a:pPr>
                <a:defRPr/>
              </a:pPr>
              <a:t>‹nr.›</a:t>
            </a:fld>
            <a:endParaRPr lang="en-US" dirty="0">
              <a:solidFill>
                <a:srgbClr val="000000"/>
              </a:solidFill>
            </a:endParaRPr>
          </a:p>
        </p:txBody>
      </p:sp>
    </p:spTree>
  </p:cSld>
  <p:clrMapOvr>
    <a:masterClrMapping/>
  </p:clrMapOvr>
  <p:transition spd="slow">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95400"/>
            <a:ext cx="40386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95400"/>
            <a:ext cx="40386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nl-NL"/>
          </a:p>
        </p:txBody>
      </p:sp>
      <p:sp>
        <p:nvSpPr>
          <p:cNvPr id="6" name="Footer Placeholder 5"/>
          <p:cNvSpPr>
            <a:spLocks noGrp="1"/>
          </p:cNvSpPr>
          <p:nvPr>
            <p:ph type="ftr" sz="quarter" idx="11"/>
          </p:nvPr>
        </p:nvSpPr>
        <p:spPr/>
        <p:txBody>
          <a:bodyPr/>
          <a:lstStyle>
            <a:lvl1pPr>
              <a:defRPr/>
            </a:lvl1pPr>
          </a:lstStyle>
          <a:p>
            <a:pPr>
              <a:defRPr/>
            </a:pPr>
            <a:endParaRPr lang="nl-NL"/>
          </a:p>
        </p:txBody>
      </p:sp>
      <p:sp>
        <p:nvSpPr>
          <p:cNvPr id="7" name="Slide Number Placeholder 6"/>
          <p:cNvSpPr>
            <a:spLocks noGrp="1"/>
          </p:cNvSpPr>
          <p:nvPr>
            <p:ph type="sldNum" sz="quarter" idx="12"/>
          </p:nvPr>
        </p:nvSpPr>
        <p:spPr/>
        <p:txBody>
          <a:bodyPr/>
          <a:lstStyle>
            <a:lvl1pPr>
              <a:defRPr smtClean="0"/>
            </a:lvl1pPr>
          </a:lstStyle>
          <a:p>
            <a:pPr>
              <a:defRPr/>
            </a:pPr>
            <a:fld id="{BF8D4331-C2D1-4113-B05E-2F6F048A0367}" type="slidenum">
              <a:rPr lang="en-US"/>
              <a:pPr>
                <a:defRPr/>
              </a:pPr>
              <a:t>‹nr.›</a:t>
            </a:fld>
            <a:endParaRPr lang="en-US" dirty="0"/>
          </a:p>
        </p:txBody>
      </p:sp>
    </p:spTree>
  </p:cSld>
  <p:clrMapOvr>
    <a:masterClrMapping/>
  </p:clrMapOvr>
  <p:transition spd="slow">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nl-NL"/>
          </a:p>
        </p:txBody>
      </p:sp>
      <p:sp>
        <p:nvSpPr>
          <p:cNvPr id="8" name="Footer Placeholder 7"/>
          <p:cNvSpPr>
            <a:spLocks noGrp="1"/>
          </p:cNvSpPr>
          <p:nvPr>
            <p:ph type="ftr" sz="quarter" idx="11"/>
          </p:nvPr>
        </p:nvSpPr>
        <p:spPr/>
        <p:txBody>
          <a:bodyPr/>
          <a:lstStyle>
            <a:lvl1pPr>
              <a:defRPr/>
            </a:lvl1pPr>
          </a:lstStyle>
          <a:p>
            <a:pPr>
              <a:defRPr/>
            </a:pPr>
            <a:endParaRPr lang="nl-NL"/>
          </a:p>
        </p:txBody>
      </p:sp>
      <p:sp>
        <p:nvSpPr>
          <p:cNvPr id="9" name="Slide Number Placeholder 8"/>
          <p:cNvSpPr>
            <a:spLocks noGrp="1"/>
          </p:cNvSpPr>
          <p:nvPr>
            <p:ph type="sldNum" sz="quarter" idx="12"/>
          </p:nvPr>
        </p:nvSpPr>
        <p:spPr/>
        <p:txBody>
          <a:bodyPr/>
          <a:lstStyle>
            <a:lvl1pPr>
              <a:defRPr smtClean="0"/>
            </a:lvl1pPr>
          </a:lstStyle>
          <a:p>
            <a:pPr>
              <a:defRPr/>
            </a:pPr>
            <a:fld id="{5247F012-9E9B-434A-AFF2-7DBE334D8ECC}" type="slidenum">
              <a:rPr lang="en-US"/>
              <a:pPr>
                <a:defRPr/>
              </a:pPr>
              <a:t>‹nr.›</a:t>
            </a:fld>
            <a:endParaRPr lang="en-US" dirty="0"/>
          </a:p>
        </p:txBody>
      </p:sp>
    </p:spTree>
  </p:cSld>
  <p:clrMapOvr>
    <a:masterClrMapping/>
  </p:clrMapOvr>
  <p:transition spd="slow">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nl-NL"/>
          </a:p>
        </p:txBody>
      </p:sp>
      <p:sp>
        <p:nvSpPr>
          <p:cNvPr id="4" name="Footer Placeholder 3"/>
          <p:cNvSpPr>
            <a:spLocks noGrp="1"/>
          </p:cNvSpPr>
          <p:nvPr>
            <p:ph type="ftr" sz="quarter" idx="11"/>
          </p:nvPr>
        </p:nvSpPr>
        <p:spPr/>
        <p:txBody>
          <a:bodyPr/>
          <a:lstStyle>
            <a:lvl1pPr>
              <a:defRPr/>
            </a:lvl1pPr>
          </a:lstStyle>
          <a:p>
            <a:pPr>
              <a:defRPr/>
            </a:pPr>
            <a:endParaRPr lang="nl-NL"/>
          </a:p>
        </p:txBody>
      </p:sp>
      <p:sp>
        <p:nvSpPr>
          <p:cNvPr id="5" name="Slide Number Placeholder 4"/>
          <p:cNvSpPr>
            <a:spLocks noGrp="1"/>
          </p:cNvSpPr>
          <p:nvPr>
            <p:ph type="sldNum" sz="quarter" idx="12"/>
          </p:nvPr>
        </p:nvSpPr>
        <p:spPr/>
        <p:txBody>
          <a:bodyPr/>
          <a:lstStyle>
            <a:lvl1pPr>
              <a:defRPr smtClean="0"/>
            </a:lvl1pPr>
          </a:lstStyle>
          <a:p>
            <a:pPr>
              <a:defRPr/>
            </a:pPr>
            <a:fld id="{F770BEDA-97CE-4710-9AC5-049843EC7F61}" type="slidenum">
              <a:rPr lang="en-US"/>
              <a:pPr>
                <a:defRPr/>
              </a:pPr>
              <a:t>‹nr.›</a:t>
            </a:fld>
            <a:endParaRPr lang="en-US" dirty="0"/>
          </a:p>
        </p:txBody>
      </p:sp>
    </p:spTree>
  </p:cSld>
  <p:clrMapOvr>
    <a:masterClrMapping/>
  </p:clrMapOvr>
  <p:transition spd="slow">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nl-NL"/>
          </a:p>
        </p:txBody>
      </p:sp>
      <p:sp>
        <p:nvSpPr>
          <p:cNvPr id="3" name="Footer Placeholder 2"/>
          <p:cNvSpPr>
            <a:spLocks noGrp="1"/>
          </p:cNvSpPr>
          <p:nvPr>
            <p:ph type="ftr" sz="quarter" idx="11"/>
          </p:nvPr>
        </p:nvSpPr>
        <p:spPr/>
        <p:txBody>
          <a:bodyPr/>
          <a:lstStyle>
            <a:lvl1pPr>
              <a:defRPr/>
            </a:lvl1pPr>
          </a:lstStyle>
          <a:p>
            <a:pPr>
              <a:defRPr/>
            </a:pPr>
            <a:endParaRPr lang="nl-NL"/>
          </a:p>
        </p:txBody>
      </p:sp>
      <p:sp>
        <p:nvSpPr>
          <p:cNvPr id="4" name="Slide Number Placeholder 3"/>
          <p:cNvSpPr>
            <a:spLocks noGrp="1"/>
          </p:cNvSpPr>
          <p:nvPr>
            <p:ph type="sldNum" sz="quarter" idx="12"/>
          </p:nvPr>
        </p:nvSpPr>
        <p:spPr/>
        <p:txBody>
          <a:bodyPr/>
          <a:lstStyle>
            <a:lvl1pPr>
              <a:defRPr smtClean="0"/>
            </a:lvl1pPr>
          </a:lstStyle>
          <a:p>
            <a:pPr>
              <a:defRPr/>
            </a:pPr>
            <a:fld id="{E842B590-DD4E-4D02-8833-DBDC6B60A468}" type="slidenum">
              <a:rPr lang="en-US"/>
              <a:pPr>
                <a:defRPr/>
              </a:pPr>
              <a:t>‹nr.›</a:t>
            </a:fld>
            <a:endParaRPr lang="en-US" dirty="0"/>
          </a:p>
        </p:txBody>
      </p:sp>
    </p:spTree>
  </p:cSld>
  <p:clrMapOvr>
    <a:masterClrMapping/>
  </p:clrMapOvr>
  <p:transition spd="slow">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nl-NL"/>
          </a:p>
        </p:txBody>
      </p:sp>
      <p:sp>
        <p:nvSpPr>
          <p:cNvPr id="6" name="Footer Placeholder 5"/>
          <p:cNvSpPr>
            <a:spLocks noGrp="1"/>
          </p:cNvSpPr>
          <p:nvPr>
            <p:ph type="ftr" sz="quarter" idx="11"/>
          </p:nvPr>
        </p:nvSpPr>
        <p:spPr/>
        <p:txBody>
          <a:bodyPr/>
          <a:lstStyle>
            <a:lvl1pPr>
              <a:defRPr/>
            </a:lvl1pPr>
          </a:lstStyle>
          <a:p>
            <a:pPr>
              <a:defRPr/>
            </a:pPr>
            <a:endParaRPr lang="nl-NL"/>
          </a:p>
        </p:txBody>
      </p:sp>
      <p:sp>
        <p:nvSpPr>
          <p:cNvPr id="7" name="Slide Number Placeholder 6"/>
          <p:cNvSpPr>
            <a:spLocks noGrp="1"/>
          </p:cNvSpPr>
          <p:nvPr>
            <p:ph type="sldNum" sz="quarter" idx="12"/>
          </p:nvPr>
        </p:nvSpPr>
        <p:spPr/>
        <p:txBody>
          <a:bodyPr/>
          <a:lstStyle>
            <a:lvl1pPr>
              <a:defRPr smtClean="0"/>
            </a:lvl1pPr>
          </a:lstStyle>
          <a:p>
            <a:pPr>
              <a:defRPr/>
            </a:pPr>
            <a:fld id="{B1564136-4F96-4EB7-8B3A-45D9B95CBF0A}" type="slidenum">
              <a:rPr lang="en-US"/>
              <a:pPr>
                <a:defRPr/>
              </a:pPr>
              <a:t>‹nr.›</a:t>
            </a:fld>
            <a:endParaRPr lang="en-US" dirty="0"/>
          </a:p>
        </p:txBody>
      </p:sp>
    </p:spTree>
  </p:cSld>
  <p:clrMapOvr>
    <a:masterClrMapping/>
  </p:clrMapOvr>
  <p:transition spd="slow">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nl-NL"/>
          </a:p>
        </p:txBody>
      </p:sp>
      <p:sp>
        <p:nvSpPr>
          <p:cNvPr id="6" name="Footer Placeholder 5"/>
          <p:cNvSpPr>
            <a:spLocks noGrp="1"/>
          </p:cNvSpPr>
          <p:nvPr>
            <p:ph type="ftr" sz="quarter" idx="11"/>
          </p:nvPr>
        </p:nvSpPr>
        <p:spPr/>
        <p:txBody>
          <a:bodyPr/>
          <a:lstStyle>
            <a:lvl1pPr>
              <a:defRPr/>
            </a:lvl1pPr>
          </a:lstStyle>
          <a:p>
            <a:pPr>
              <a:defRPr/>
            </a:pPr>
            <a:endParaRPr lang="nl-NL"/>
          </a:p>
        </p:txBody>
      </p:sp>
      <p:sp>
        <p:nvSpPr>
          <p:cNvPr id="7" name="Slide Number Placeholder 6"/>
          <p:cNvSpPr>
            <a:spLocks noGrp="1"/>
          </p:cNvSpPr>
          <p:nvPr>
            <p:ph type="sldNum" sz="quarter" idx="12"/>
          </p:nvPr>
        </p:nvSpPr>
        <p:spPr/>
        <p:txBody>
          <a:bodyPr/>
          <a:lstStyle>
            <a:lvl1pPr>
              <a:defRPr smtClean="0"/>
            </a:lvl1pPr>
          </a:lstStyle>
          <a:p>
            <a:pPr>
              <a:defRPr/>
            </a:pPr>
            <a:fld id="{32CFE689-7527-45EC-818E-F20331D147C8}" type="slidenum">
              <a:rPr lang="en-US"/>
              <a:pPr>
                <a:defRPr/>
              </a:pPr>
              <a:t>‹nr.›</a:t>
            </a:fld>
            <a:endParaRPr lang="en-US" dirty="0"/>
          </a:p>
        </p:txBody>
      </p:sp>
    </p:spTree>
  </p:cSld>
  <p:clrMapOvr>
    <a:masterClrMapping/>
  </p:clrMapOvr>
  <p:transition spd="slow">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image" Target="../media/image1.png"/><Relationship Id="rId5" Type="http://schemas.openxmlformats.org/officeDocument/2006/relationships/slideLayout" Target="../slideLayouts/slideLayout27.xml"/><Relationship Id="rId10" Type="http://schemas.openxmlformats.org/officeDocument/2006/relationships/theme" Target="../theme/theme3.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146" name="Group 14"/>
          <p:cNvGrpSpPr>
            <a:grpSpLocks/>
          </p:cNvGrpSpPr>
          <p:nvPr/>
        </p:nvGrpSpPr>
        <p:grpSpPr bwMode="auto">
          <a:xfrm>
            <a:off x="685800" y="2057400"/>
            <a:ext cx="7772400" cy="1752600"/>
            <a:chOff x="432" y="1344"/>
            <a:chExt cx="4896" cy="672"/>
          </a:xfrm>
        </p:grpSpPr>
        <p:sp>
          <p:nvSpPr>
            <p:cNvPr id="14" name="Rectangle 13"/>
            <p:cNvSpPr>
              <a:spLocks noChangeArrowheads="1"/>
            </p:cNvSpPr>
            <p:nvPr/>
          </p:nvSpPr>
          <p:spPr bwMode="auto">
            <a:xfrm>
              <a:off x="432" y="1344"/>
              <a:ext cx="4896" cy="672"/>
            </a:xfrm>
            <a:prstGeom prst="rect">
              <a:avLst/>
            </a:prstGeom>
            <a:solidFill>
              <a:srgbClr val="EE0000"/>
            </a:solidFill>
            <a:ln w="9525">
              <a:noFill/>
              <a:miter lim="800000"/>
              <a:headEnd/>
              <a:tailEnd/>
            </a:ln>
            <a:effectLst/>
          </p:spPr>
          <p:txBody>
            <a:bodyPr wrap="none" anchor="ctr"/>
            <a:lstStyle/>
            <a:p>
              <a:pPr eaLnBrk="0" fontAlgn="auto" hangingPunct="0">
                <a:spcBef>
                  <a:spcPts val="0"/>
                </a:spcBef>
                <a:spcAft>
                  <a:spcPts val="0"/>
                </a:spcAft>
                <a:defRPr/>
              </a:pPr>
              <a:endParaRPr lang="en-US" sz="2400" dirty="0">
                <a:latin typeface="+mn-lt"/>
              </a:endParaRPr>
            </a:p>
          </p:txBody>
        </p:sp>
        <p:grpSp>
          <p:nvGrpSpPr>
            <p:cNvPr id="6148" name="Group 10"/>
            <p:cNvGrpSpPr>
              <a:grpSpLocks/>
            </p:cNvGrpSpPr>
            <p:nvPr/>
          </p:nvGrpSpPr>
          <p:grpSpPr bwMode="auto">
            <a:xfrm>
              <a:off x="480" y="1392"/>
              <a:ext cx="346" cy="210"/>
              <a:chOff x="384" y="720"/>
              <a:chExt cx="346" cy="210"/>
            </a:xfrm>
          </p:grpSpPr>
          <p:sp>
            <p:nvSpPr>
              <p:cNvPr id="16" name="Rectangle 11"/>
              <p:cNvSpPr>
                <a:spLocks noChangeArrowheads="1"/>
              </p:cNvSpPr>
              <p:nvPr/>
            </p:nvSpPr>
            <p:spPr bwMode="auto">
              <a:xfrm>
                <a:off x="384" y="720"/>
                <a:ext cx="346" cy="35"/>
              </a:xfrm>
              <a:prstGeom prst="rect">
                <a:avLst/>
              </a:prstGeom>
              <a:solidFill>
                <a:schemeClr val="bg1"/>
              </a:solidFill>
              <a:ln w="9525">
                <a:solidFill>
                  <a:schemeClr val="bg1"/>
                </a:solidFill>
                <a:miter lim="800000"/>
                <a:headEnd/>
                <a:tailEnd/>
              </a:ln>
              <a:effectLst/>
            </p:spPr>
            <p:txBody>
              <a:bodyPr wrap="none" anchor="ctr"/>
              <a:lstStyle/>
              <a:p>
                <a:pPr eaLnBrk="0" fontAlgn="auto" hangingPunct="0">
                  <a:spcBef>
                    <a:spcPts val="0"/>
                  </a:spcBef>
                  <a:spcAft>
                    <a:spcPts val="0"/>
                  </a:spcAft>
                  <a:defRPr/>
                </a:pPr>
                <a:endParaRPr lang="en-US" sz="2400" dirty="0">
                  <a:latin typeface="+mn-lt"/>
                </a:endParaRPr>
              </a:p>
            </p:txBody>
          </p:sp>
          <p:sp>
            <p:nvSpPr>
              <p:cNvPr id="17" name="Rectangle 12"/>
              <p:cNvSpPr>
                <a:spLocks noChangeArrowheads="1"/>
              </p:cNvSpPr>
              <p:nvPr/>
            </p:nvSpPr>
            <p:spPr bwMode="auto">
              <a:xfrm>
                <a:off x="384" y="720"/>
                <a:ext cx="58" cy="210"/>
              </a:xfrm>
              <a:prstGeom prst="rect">
                <a:avLst/>
              </a:prstGeom>
              <a:solidFill>
                <a:schemeClr val="bg1"/>
              </a:solidFill>
              <a:ln w="9525">
                <a:solidFill>
                  <a:schemeClr val="bg1"/>
                </a:solidFill>
                <a:miter lim="800000"/>
                <a:headEnd/>
                <a:tailEnd/>
              </a:ln>
              <a:effectLst/>
            </p:spPr>
            <p:txBody>
              <a:bodyPr wrap="none" anchor="ctr"/>
              <a:lstStyle/>
              <a:p>
                <a:pPr eaLnBrk="0" fontAlgn="auto" hangingPunct="0">
                  <a:spcBef>
                    <a:spcPts val="0"/>
                  </a:spcBef>
                  <a:spcAft>
                    <a:spcPts val="0"/>
                  </a:spcAft>
                  <a:defRPr/>
                </a:pPr>
                <a:endParaRPr lang="en-US" sz="2400" dirty="0">
                  <a:latin typeface="+mn-lt"/>
                </a:endParaRPr>
              </a:p>
            </p:txBody>
          </p:sp>
        </p:grpSp>
      </p:grpSp>
      <p:sp>
        <p:nvSpPr>
          <p:cNvPr id="18" name="Rectangle 7"/>
          <p:cNvSpPr>
            <a:spLocks noChangeArrowheads="1"/>
          </p:cNvSpPr>
          <p:nvPr/>
        </p:nvSpPr>
        <p:spPr bwMode="auto">
          <a:xfrm>
            <a:off x="0" y="0"/>
            <a:ext cx="9144000" cy="1143000"/>
          </a:xfrm>
          <a:prstGeom prst="rect">
            <a:avLst/>
          </a:prstGeom>
          <a:solidFill>
            <a:srgbClr val="B2B2B2"/>
          </a:solidFill>
          <a:ln w="9525">
            <a:solidFill>
              <a:srgbClr val="B2B2B2"/>
            </a:solidFill>
            <a:miter lim="800000"/>
            <a:headEnd/>
            <a:tailEnd/>
          </a:ln>
          <a:effectLst/>
        </p:spPr>
        <p:txBody>
          <a:bodyPr wrap="none" anchor="ctr"/>
          <a:lstStyle/>
          <a:p>
            <a:pPr eaLnBrk="0" fontAlgn="auto" hangingPunct="0">
              <a:spcBef>
                <a:spcPts val="0"/>
              </a:spcBef>
              <a:spcAft>
                <a:spcPts val="0"/>
              </a:spcAft>
              <a:defRPr/>
            </a:pPr>
            <a:endParaRPr lang="en-US" sz="2400" dirty="0">
              <a:latin typeface="+mn-lt"/>
            </a:endParaRPr>
          </a:p>
        </p:txBody>
      </p:sp>
      <p:pic>
        <p:nvPicPr>
          <p:cNvPr id="6152" name="Picture 8" descr="headergrey2"/>
          <p:cNvPicPr>
            <a:picLocks noChangeAspect="1" noChangeArrowheads="1"/>
          </p:cNvPicPr>
          <p:nvPr/>
        </p:nvPicPr>
        <p:blipFill>
          <a:blip r:embed="rId13" cstate="print">
            <a:clrChange>
              <a:clrFrom>
                <a:srgbClr val="B1B3B4"/>
              </a:clrFrom>
              <a:clrTo>
                <a:srgbClr val="B1B3B4">
                  <a:alpha val="0"/>
                </a:srgbClr>
              </a:clrTo>
            </a:clrChange>
          </a:blip>
          <a:srcRect l="6494" t="20869" r="40260" b="11304"/>
          <a:stretch>
            <a:fillRect/>
          </a:stretch>
        </p:blipFill>
        <p:spPr bwMode="auto">
          <a:xfrm>
            <a:off x="0" y="0"/>
            <a:ext cx="3124200" cy="990600"/>
          </a:xfrm>
          <a:prstGeom prst="rect">
            <a:avLst/>
          </a:prstGeom>
          <a:noFill/>
          <a:ln w="9525">
            <a:noFill/>
            <a:miter lim="800000"/>
            <a:headEnd/>
            <a:tailEnd/>
          </a:ln>
        </p:spPr>
      </p:pic>
      <p:sp>
        <p:nvSpPr>
          <p:cNvPr id="6153" name="Rectangle 3"/>
          <p:cNvSpPr>
            <a:spLocks noGrp="1" noChangeArrowheads="1"/>
          </p:cNvSpPr>
          <p:nvPr>
            <p:ph type="body" idx="1"/>
          </p:nvPr>
        </p:nvSpPr>
        <p:spPr bwMode="auto">
          <a:xfrm>
            <a:off x="457200" y="1295400"/>
            <a:ext cx="8229600" cy="502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154" name="Rectangle 2"/>
          <p:cNvSpPr>
            <a:spLocks noGrp="1" noChangeArrowheads="1"/>
          </p:cNvSpPr>
          <p:nvPr>
            <p:ph type="title"/>
          </p:nvPr>
        </p:nvSpPr>
        <p:spPr bwMode="auto">
          <a:xfrm>
            <a:off x="3200400" y="249238"/>
            <a:ext cx="5791200" cy="83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Master title style</a:t>
            </a:r>
          </a:p>
        </p:txBody>
      </p:sp>
      <p:sp>
        <p:nvSpPr>
          <p:cNvPr id="20" name="Rectangle 4"/>
          <p:cNvSpPr>
            <a:spLocks noGrp="1" noChangeArrowheads="1"/>
          </p:cNvSpPr>
          <p:nvPr>
            <p:ph type="dt" sz="half" idx="2"/>
          </p:nvPr>
        </p:nvSpPr>
        <p:spPr bwMode="auto">
          <a:xfrm>
            <a:off x="457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0" fontAlgn="auto" hangingPunct="0">
              <a:spcBef>
                <a:spcPts val="0"/>
              </a:spcBef>
              <a:spcAft>
                <a:spcPts val="0"/>
              </a:spcAft>
              <a:defRPr sz="1400" dirty="0">
                <a:latin typeface="+mn-lt"/>
                <a:cs typeface="+mn-cs"/>
              </a:defRPr>
            </a:lvl1pPr>
          </a:lstStyle>
          <a:p>
            <a:pPr>
              <a:defRPr/>
            </a:pPr>
            <a:endParaRPr lang="nl-NL"/>
          </a:p>
        </p:txBody>
      </p:sp>
      <p:sp>
        <p:nvSpPr>
          <p:cNvPr id="21" name="Rectangle 5"/>
          <p:cNvSpPr>
            <a:spLocks noGrp="1" noChangeArrowheads="1"/>
          </p:cNvSpPr>
          <p:nvPr>
            <p:ph type="ftr" sz="quarter" idx="3"/>
          </p:nvPr>
        </p:nvSpPr>
        <p:spPr bwMode="auto">
          <a:xfrm>
            <a:off x="3124200" y="6245225"/>
            <a:ext cx="2895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eaLnBrk="0" fontAlgn="auto" hangingPunct="0">
              <a:spcBef>
                <a:spcPts val="0"/>
              </a:spcBef>
              <a:spcAft>
                <a:spcPts val="0"/>
              </a:spcAft>
              <a:defRPr sz="1400" dirty="0">
                <a:latin typeface="+mn-lt"/>
                <a:cs typeface="+mn-cs"/>
              </a:defRPr>
            </a:lvl1pPr>
          </a:lstStyle>
          <a:p>
            <a:pPr>
              <a:defRPr/>
            </a:pPr>
            <a:endParaRPr lang="nl-NL"/>
          </a:p>
        </p:txBody>
      </p:sp>
      <p:sp>
        <p:nvSpPr>
          <p:cNvPr id="22" name="Rectangle 6"/>
          <p:cNvSpPr>
            <a:spLocks noGrp="1" noChangeArrowheads="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eaLnBrk="0" fontAlgn="auto" hangingPunct="0">
              <a:spcBef>
                <a:spcPts val="0"/>
              </a:spcBef>
              <a:spcAft>
                <a:spcPts val="0"/>
              </a:spcAft>
              <a:defRPr sz="1400">
                <a:latin typeface="+mn-lt"/>
                <a:cs typeface="+mn-cs"/>
              </a:defRPr>
            </a:lvl1pPr>
          </a:lstStyle>
          <a:p>
            <a:pPr>
              <a:defRPr/>
            </a:pPr>
            <a:fld id="{D7AE428F-7394-4B35-9CC7-E7F617E3A043}" type="slidenum">
              <a:rPr lang="en-US"/>
              <a:pPr>
                <a:defRPr/>
              </a:pPr>
              <a:t>‹nr.›</a:t>
            </a:fld>
            <a:endParaRPr lang="en-US" dirty="0"/>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ransition spd="slow">
    <p:fade thruBlk="1"/>
  </p:transition>
  <p:timing>
    <p:tnLst>
      <p:par>
        <p:cTn id="1" dur="indefinite" restart="never" nodeType="tmRoot"/>
      </p:par>
    </p:tnLst>
  </p:timing>
  <p:txStyles>
    <p:titleStyle>
      <a:lvl1pPr algn="l" rtl="0" fontAlgn="base">
        <a:spcBef>
          <a:spcPct val="0"/>
        </a:spcBef>
        <a:spcAft>
          <a:spcPct val="0"/>
        </a:spcAft>
        <a:defRPr sz="2800" b="1">
          <a:solidFill>
            <a:schemeClr val="bg1"/>
          </a:solidFill>
          <a:latin typeface="+mj-lt"/>
          <a:ea typeface="+mj-ea"/>
          <a:cs typeface="+mj-cs"/>
        </a:defRPr>
      </a:lvl1pPr>
      <a:lvl2pPr algn="l" rtl="0" fontAlgn="base">
        <a:spcBef>
          <a:spcPct val="0"/>
        </a:spcBef>
        <a:spcAft>
          <a:spcPct val="0"/>
        </a:spcAft>
        <a:defRPr sz="2800" b="1">
          <a:solidFill>
            <a:schemeClr val="bg1"/>
          </a:solidFill>
          <a:latin typeface="Calibri" pitchFamily="34" charset="0"/>
        </a:defRPr>
      </a:lvl2pPr>
      <a:lvl3pPr algn="l" rtl="0" fontAlgn="base">
        <a:spcBef>
          <a:spcPct val="0"/>
        </a:spcBef>
        <a:spcAft>
          <a:spcPct val="0"/>
        </a:spcAft>
        <a:defRPr sz="2800" b="1">
          <a:solidFill>
            <a:schemeClr val="bg1"/>
          </a:solidFill>
          <a:latin typeface="Calibri" pitchFamily="34" charset="0"/>
        </a:defRPr>
      </a:lvl3pPr>
      <a:lvl4pPr algn="l" rtl="0" fontAlgn="base">
        <a:spcBef>
          <a:spcPct val="0"/>
        </a:spcBef>
        <a:spcAft>
          <a:spcPct val="0"/>
        </a:spcAft>
        <a:defRPr sz="2800" b="1">
          <a:solidFill>
            <a:schemeClr val="bg1"/>
          </a:solidFill>
          <a:latin typeface="Calibri" pitchFamily="34" charset="0"/>
        </a:defRPr>
      </a:lvl4pPr>
      <a:lvl5pPr algn="l" rtl="0" fontAlgn="base">
        <a:spcBef>
          <a:spcPct val="0"/>
        </a:spcBef>
        <a:spcAft>
          <a:spcPct val="0"/>
        </a:spcAft>
        <a:defRPr sz="2800" b="1">
          <a:solidFill>
            <a:schemeClr val="bg1"/>
          </a:solidFill>
          <a:latin typeface="Calibri" pitchFamily="34" charset="0"/>
        </a:defRPr>
      </a:lvl5pPr>
      <a:lvl6pPr marL="457200" algn="l" rtl="0" fontAlgn="base">
        <a:spcBef>
          <a:spcPct val="0"/>
        </a:spcBef>
        <a:spcAft>
          <a:spcPct val="0"/>
        </a:spcAft>
        <a:defRPr sz="2800" b="1">
          <a:solidFill>
            <a:schemeClr val="bg1"/>
          </a:solidFill>
          <a:latin typeface="Calibri" pitchFamily="34" charset="0"/>
        </a:defRPr>
      </a:lvl6pPr>
      <a:lvl7pPr marL="914400" algn="l" rtl="0" fontAlgn="base">
        <a:spcBef>
          <a:spcPct val="0"/>
        </a:spcBef>
        <a:spcAft>
          <a:spcPct val="0"/>
        </a:spcAft>
        <a:defRPr sz="2800" b="1">
          <a:solidFill>
            <a:schemeClr val="bg1"/>
          </a:solidFill>
          <a:latin typeface="Calibri" pitchFamily="34" charset="0"/>
        </a:defRPr>
      </a:lvl7pPr>
      <a:lvl8pPr marL="1371600" algn="l" rtl="0" fontAlgn="base">
        <a:spcBef>
          <a:spcPct val="0"/>
        </a:spcBef>
        <a:spcAft>
          <a:spcPct val="0"/>
        </a:spcAft>
        <a:defRPr sz="2800" b="1">
          <a:solidFill>
            <a:schemeClr val="bg1"/>
          </a:solidFill>
          <a:latin typeface="Calibri" pitchFamily="34" charset="0"/>
        </a:defRPr>
      </a:lvl8pPr>
      <a:lvl9pPr marL="1828800" algn="l" rtl="0" fontAlgn="base">
        <a:spcBef>
          <a:spcPct val="0"/>
        </a:spcBef>
        <a:spcAft>
          <a:spcPct val="0"/>
        </a:spcAft>
        <a:defRPr sz="2800" b="1">
          <a:solidFill>
            <a:schemeClr val="bg1"/>
          </a:solidFill>
          <a:latin typeface="Calibri" pitchFamily="34" charset="0"/>
        </a:defRPr>
      </a:lvl9pPr>
    </p:titleStyle>
    <p:bodyStyle>
      <a:lvl1pPr marL="342900" indent="-342900" algn="l" rtl="0" fontAlgn="base">
        <a:spcBef>
          <a:spcPct val="20000"/>
        </a:spcBef>
        <a:spcAft>
          <a:spcPct val="0"/>
        </a:spcAft>
        <a:buClr>
          <a:srgbClr val="FF0000"/>
        </a:buClr>
        <a:buFont typeface="Arial" charset="0"/>
        <a:buChar char=" "/>
        <a:defRPr sz="2800" b="1">
          <a:solidFill>
            <a:srgbClr val="EE0000"/>
          </a:solidFill>
          <a:latin typeface="+mn-lt"/>
          <a:ea typeface="+mn-ea"/>
          <a:cs typeface="+mn-cs"/>
        </a:defRPr>
      </a:lvl1pPr>
      <a:lvl2pPr marL="742950" indent="-285750" algn="l" rtl="0" fontAlgn="base">
        <a:spcBef>
          <a:spcPct val="20000"/>
        </a:spcBef>
        <a:spcAft>
          <a:spcPct val="0"/>
        </a:spcAft>
        <a:buClr>
          <a:srgbClr val="EE0000"/>
        </a:buClr>
        <a:buFont typeface="Arial" charset="0"/>
        <a:buChar char="•"/>
        <a:defRPr sz="2400" b="1">
          <a:solidFill>
            <a:schemeClr val="tx1"/>
          </a:solidFill>
          <a:latin typeface="+mn-lt"/>
        </a:defRPr>
      </a:lvl2pPr>
      <a:lvl3pPr marL="1143000" indent="-228600" algn="l" rtl="0" fontAlgn="base">
        <a:spcBef>
          <a:spcPct val="20000"/>
        </a:spcBef>
        <a:spcAft>
          <a:spcPct val="0"/>
        </a:spcAft>
        <a:buClr>
          <a:srgbClr val="EE0000"/>
        </a:buClr>
        <a:buFont typeface="Arial" charset="0"/>
        <a:buChar char="–"/>
        <a:defRPr sz="2000">
          <a:solidFill>
            <a:schemeClr val="tx1"/>
          </a:solidFill>
          <a:latin typeface="+mn-lt"/>
        </a:defRPr>
      </a:lvl3pPr>
      <a:lvl4pPr marL="1600200" indent="-228600" algn="l" rtl="0" fontAlgn="base">
        <a:spcBef>
          <a:spcPct val="20000"/>
        </a:spcBef>
        <a:spcAft>
          <a:spcPct val="0"/>
        </a:spcAft>
        <a:buClr>
          <a:srgbClr val="EE0000"/>
        </a:buClr>
        <a:buFont typeface="Arial" charset="0"/>
        <a:buChar char="•"/>
        <a:defRPr sz="2000">
          <a:solidFill>
            <a:schemeClr val="tx1"/>
          </a:solidFill>
          <a:latin typeface="+mn-lt"/>
        </a:defRPr>
      </a:lvl4pPr>
      <a:lvl5pPr marL="2057400" indent="-228600" algn="l" rtl="0" fontAlgn="base">
        <a:spcBef>
          <a:spcPct val="20000"/>
        </a:spcBef>
        <a:spcAft>
          <a:spcPct val="0"/>
        </a:spcAft>
        <a:buClr>
          <a:srgbClr val="EE0000"/>
        </a:buClr>
        <a:buChar char="»"/>
        <a:defRPr sz="2000">
          <a:solidFill>
            <a:schemeClr val="tx1"/>
          </a:solidFill>
          <a:latin typeface="+mn-lt"/>
        </a:defRPr>
      </a:lvl5pPr>
      <a:lvl6pPr marL="2514600" indent="-228600" algn="l" rtl="0" fontAlgn="base">
        <a:spcBef>
          <a:spcPct val="20000"/>
        </a:spcBef>
        <a:spcAft>
          <a:spcPct val="0"/>
        </a:spcAft>
        <a:buClr>
          <a:srgbClr val="EE0000"/>
        </a:buClr>
        <a:buChar char="»"/>
        <a:defRPr sz="2000">
          <a:solidFill>
            <a:schemeClr val="tx1"/>
          </a:solidFill>
          <a:latin typeface="+mn-lt"/>
        </a:defRPr>
      </a:lvl6pPr>
      <a:lvl7pPr marL="2971800" indent="-228600" algn="l" rtl="0" fontAlgn="base">
        <a:spcBef>
          <a:spcPct val="20000"/>
        </a:spcBef>
        <a:spcAft>
          <a:spcPct val="0"/>
        </a:spcAft>
        <a:buClr>
          <a:srgbClr val="EE0000"/>
        </a:buClr>
        <a:buChar char="»"/>
        <a:defRPr sz="2000">
          <a:solidFill>
            <a:schemeClr val="tx1"/>
          </a:solidFill>
          <a:latin typeface="+mn-lt"/>
        </a:defRPr>
      </a:lvl7pPr>
      <a:lvl8pPr marL="3429000" indent="-228600" algn="l" rtl="0" fontAlgn="base">
        <a:spcBef>
          <a:spcPct val="20000"/>
        </a:spcBef>
        <a:spcAft>
          <a:spcPct val="0"/>
        </a:spcAft>
        <a:buClr>
          <a:srgbClr val="EE0000"/>
        </a:buClr>
        <a:buChar char="»"/>
        <a:defRPr sz="2000">
          <a:solidFill>
            <a:schemeClr val="tx1"/>
          </a:solidFill>
          <a:latin typeface="+mn-lt"/>
        </a:defRPr>
      </a:lvl8pPr>
      <a:lvl9pPr marL="3886200" indent="-228600" algn="l" rtl="0" fontAlgn="base">
        <a:spcBef>
          <a:spcPct val="20000"/>
        </a:spcBef>
        <a:spcAft>
          <a:spcPct val="0"/>
        </a:spcAft>
        <a:buClr>
          <a:srgbClr val="EE0000"/>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5" name="Rectangle 7"/>
          <p:cNvSpPr>
            <a:spLocks noChangeArrowheads="1"/>
          </p:cNvSpPr>
          <p:nvPr/>
        </p:nvSpPr>
        <p:spPr bwMode="auto">
          <a:xfrm>
            <a:off x="0" y="0"/>
            <a:ext cx="9144000" cy="1143000"/>
          </a:xfrm>
          <a:prstGeom prst="rect">
            <a:avLst/>
          </a:prstGeom>
          <a:solidFill>
            <a:srgbClr val="B2B2B2"/>
          </a:solidFill>
          <a:ln w="9525">
            <a:solidFill>
              <a:srgbClr val="B2B2B2"/>
            </a:solidFill>
            <a:miter lim="800000"/>
            <a:headEnd/>
            <a:tailEnd/>
          </a:ln>
          <a:effectLst/>
        </p:spPr>
        <p:txBody>
          <a:bodyPr wrap="none" anchor="ctr"/>
          <a:lstStyle/>
          <a:p>
            <a:pPr eaLnBrk="0" fontAlgn="auto" hangingPunct="0">
              <a:spcBef>
                <a:spcPts val="0"/>
              </a:spcBef>
              <a:spcAft>
                <a:spcPts val="0"/>
              </a:spcAft>
              <a:defRPr/>
            </a:pPr>
            <a:endParaRPr lang="en-US" sz="2400" dirty="0">
              <a:solidFill>
                <a:srgbClr val="000000"/>
              </a:solidFill>
              <a:latin typeface="Calibri"/>
            </a:endParaRPr>
          </a:p>
        </p:txBody>
      </p:sp>
      <p:pic>
        <p:nvPicPr>
          <p:cNvPr id="11267" name="Picture 8" descr="headergrey2"/>
          <p:cNvPicPr>
            <a:picLocks noChangeAspect="1" noChangeArrowheads="1"/>
          </p:cNvPicPr>
          <p:nvPr/>
        </p:nvPicPr>
        <p:blipFill>
          <a:blip r:embed="rId13" cstate="print">
            <a:clrChange>
              <a:clrFrom>
                <a:srgbClr val="B1B3B4"/>
              </a:clrFrom>
              <a:clrTo>
                <a:srgbClr val="B1B3B4">
                  <a:alpha val="0"/>
                </a:srgbClr>
              </a:clrTo>
            </a:clrChange>
          </a:blip>
          <a:srcRect l="6494" t="20869" r="40260" b="11304"/>
          <a:stretch>
            <a:fillRect/>
          </a:stretch>
        </p:blipFill>
        <p:spPr bwMode="auto">
          <a:xfrm>
            <a:off x="0" y="0"/>
            <a:ext cx="3124200" cy="990600"/>
          </a:xfrm>
          <a:prstGeom prst="rect">
            <a:avLst/>
          </a:prstGeom>
          <a:noFill/>
          <a:ln w="9525">
            <a:noFill/>
            <a:miter lim="800000"/>
            <a:headEnd/>
            <a:tailEnd/>
          </a:ln>
        </p:spPr>
      </p:pic>
      <p:sp>
        <p:nvSpPr>
          <p:cNvPr id="11268" name="Rectangle 3"/>
          <p:cNvSpPr>
            <a:spLocks noGrp="1" noChangeArrowheads="1"/>
          </p:cNvSpPr>
          <p:nvPr>
            <p:ph type="body" idx="1"/>
          </p:nvPr>
        </p:nvSpPr>
        <p:spPr bwMode="auto">
          <a:xfrm>
            <a:off x="457200" y="1295400"/>
            <a:ext cx="8229600" cy="502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172" name="Rectangle 4"/>
          <p:cNvSpPr>
            <a:spLocks noGrp="1" noChangeArrowheads="1"/>
          </p:cNvSpPr>
          <p:nvPr>
            <p:ph type="dt" sz="half" idx="2"/>
          </p:nvPr>
        </p:nvSpPr>
        <p:spPr bwMode="auto">
          <a:xfrm>
            <a:off x="457200" y="6400800"/>
            <a:ext cx="2133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fontAlgn="auto" hangingPunct="0">
              <a:spcBef>
                <a:spcPts val="0"/>
              </a:spcBef>
              <a:spcAft>
                <a:spcPts val="0"/>
              </a:spcAft>
              <a:defRPr sz="1400" dirty="0">
                <a:latin typeface="+mn-lt"/>
                <a:cs typeface="+mn-cs"/>
              </a:defRPr>
            </a:lvl1pPr>
          </a:lstStyle>
          <a:p>
            <a:pPr>
              <a:defRPr/>
            </a:pPr>
            <a:endParaRPr lang="en-US">
              <a:solidFill>
                <a:srgbClr val="000000"/>
              </a:solidFill>
            </a:endParaRPr>
          </a:p>
        </p:txBody>
      </p:sp>
      <p:sp>
        <p:nvSpPr>
          <p:cNvPr id="7173" name="Rectangle 5"/>
          <p:cNvSpPr>
            <a:spLocks noGrp="1" noChangeArrowheads="1"/>
          </p:cNvSpPr>
          <p:nvPr>
            <p:ph type="ftr" sz="quarter" idx="3"/>
          </p:nvPr>
        </p:nvSpPr>
        <p:spPr bwMode="auto">
          <a:xfrm>
            <a:off x="3124200" y="6400800"/>
            <a:ext cx="2895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fontAlgn="auto" hangingPunct="0">
              <a:spcBef>
                <a:spcPts val="0"/>
              </a:spcBef>
              <a:spcAft>
                <a:spcPts val="0"/>
              </a:spcAft>
              <a:defRPr sz="1400" dirty="0">
                <a:latin typeface="+mn-lt"/>
                <a:cs typeface="+mn-cs"/>
              </a:defRPr>
            </a:lvl1pPr>
          </a:lstStyle>
          <a:p>
            <a:pPr>
              <a:defRPr/>
            </a:pPr>
            <a:endParaRPr lang="en-US">
              <a:solidFill>
                <a:srgbClr val="000000"/>
              </a:solidFill>
            </a:endParaRPr>
          </a:p>
        </p:txBody>
      </p:sp>
      <p:sp>
        <p:nvSpPr>
          <p:cNvPr id="7174" name="Rectangle 6"/>
          <p:cNvSpPr>
            <a:spLocks noGrp="1" noChangeArrowheads="1"/>
          </p:cNvSpPr>
          <p:nvPr>
            <p:ph type="sldNum" sz="quarter" idx="4"/>
          </p:nvPr>
        </p:nvSpPr>
        <p:spPr bwMode="auto">
          <a:xfrm>
            <a:off x="6553200" y="6400800"/>
            <a:ext cx="2133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fontAlgn="auto" hangingPunct="0">
              <a:spcBef>
                <a:spcPts val="0"/>
              </a:spcBef>
              <a:spcAft>
                <a:spcPts val="0"/>
              </a:spcAft>
              <a:defRPr sz="1400">
                <a:latin typeface="+mn-lt"/>
                <a:cs typeface="+mn-cs"/>
              </a:defRPr>
            </a:lvl1pPr>
          </a:lstStyle>
          <a:p>
            <a:pPr>
              <a:defRPr/>
            </a:pPr>
            <a:fld id="{73E9761B-8EAA-4C70-B2CA-BAE30C3BCBEB}" type="slidenum">
              <a:rPr lang="en-US">
                <a:solidFill>
                  <a:srgbClr val="000000"/>
                </a:solidFill>
              </a:rPr>
              <a:pPr>
                <a:defRPr/>
              </a:pPr>
              <a:t>‹nr.›</a:t>
            </a:fld>
            <a:endParaRPr lang="en-US" dirty="0">
              <a:solidFill>
                <a:srgbClr val="000000"/>
              </a:solidFill>
            </a:endParaRPr>
          </a:p>
        </p:txBody>
      </p:sp>
      <p:sp>
        <p:nvSpPr>
          <p:cNvPr id="7179" name="Rectangle 11"/>
          <p:cNvSpPr>
            <a:spLocks noChangeArrowheads="1"/>
          </p:cNvSpPr>
          <p:nvPr/>
        </p:nvSpPr>
        <p:spPr bwMode="auto">
          <a:xfrm>
            <a:off x="3048000" y="152400"/>
            <a:ext cx="5943600" cy="838200"/>
          </a:xfrm>
          <a:prstGeom prst="rect">
            <a:avLst/>
          </a:prstGeom>
          <a:solidFill>
            <a:srgbClr val="EE0000"/>
          </a:solidFill>
          <a:ln w="9525">
            <a:noFill/>
            <a:miter lim="800000"/>
            <a:headEnd/>
            <a:tailEnd/>
          </a:ln>
          <a:effectLst/>
        </p:spPr>
        <p:txBody>
          <a:bodyPr wrap="none" anchor="ctr"/>
          <a:lstStyle/>
          <a:p>
            <a:pPr eaLnBrk="0" fontAlgn="auto" hangingPunct="0">
              <a:spcBef>
                <a:spcPts val="0"/>
              </a:spcBef>
              <a:spcAft>
                <a:spcPts val="0"/>
              </a:spcAft>
              <a:defRPr/>
            </a:pPr>
            <a:endParaRPr lang="en-US" sz="2400" dirty="0">
              <a:solidFill>
                <a:srgbClr val="000000"/>
              </a:solidFill>
              <a:latin typeface="Calibri"/>
            </a:endParaRPr>
          </a:p>
        </p:txBody>
      </p:sp>
      <p:grpSp>
        <p:nvGrpSpPr>
          <p:cNvPr id="2" name="Group 12"/>
          <p:cNvGrpSpPr>
            <a:grpSpLocks/>
          </p:cNvGrpSpPr>
          <p:nvPr/>
        </p:nvGrpSpPr>
        <p:grpSpPr bwMode="auto">
          <a:xfrm>
            <a:off x="3124200" y="228600"/>
            <a:ext cx="228600" cy="228600"/>
            <a:chOff x="384" y="720"/>
            <a:chExt cx="240" cy="240"/>
          </a:xfrm>
        </p:grpSpPr>
        <p:sp>
          <p:nvSpPr>
            <p:cNvPr id="7177" name="Rectangle 9"/>
            <p:cNvSpPr>
              <a:spLocks noChangeArrowheads="1"/>
            </p:cNvSpPr>
            <p:nvPr/>
          </p:nvSpPr>
          <p:spPr bwMode="auto">
            <a:xfrm>
              <a:off x="384" y="720"/>
              <a:ext cx="240" cy="40"/>
            </a:xfrm>
            <a:prstGeom prst="rect">
              <a:avLst/>
            </a:prstGeom>
            <a:solidFill>
              <a:schemeClr val="bg1"/>
            </a:solidFill>
            <a:ln w="9525">
              <a:solidFill>
                <a:schemeClr val="bg1"/>
              </a:solidFill>
              <a:miter lim="800000"/>
              <a:headEnd/>
              <a:tailEnd/>
            </a:ln>
            <a:effectLst/>
          </p:spPr>
          <p:txBody>
            <a:bodyPr wrap="none" anchor="ctr"/>
            <a:lstStyle/>
            <a:p>
              <a:pPr eaLnBrk="0" fontAlgn="auto" hangingPunct="0">
                <a:spcBef>
                  <a:spcPts val="0"/>
                </a:spcBef>
                <a:spcAft>
                  <a:spcPts val="0"/>
                </a:spcAft>
                <a:defRPr/>
              </a:pPr>
              <a:endParaRPr lang="en-US" sz="2400" dirty="0">
                <a:solidFill>
                  <a:srgbClr val="000000"/>
                </a:solidFill>
                <a:latin typeface="Calibri"/>
              </a:endParaRPr>
            </a:p>
          </p:txBody>
        </p:sp>
        <p:sp>
          <p:nvSpPr>
            <p:cNvPr id="7178" name="Rectangle 10"/>
            <p:cNvSpPr>
              <a:spLocks noChangeArrowheads="1"/>
            </p:cNvSpPr>
            <p:nvPr/>
          </p:nvSpPr>
          <p:spPr bwMode="auto">
            <a:xfrm>
              <a:off x="384" y="720"/>
              <a:ext cx="40" cy="240"/>
            </a:xfrm>
            <a:prstGeom prst="rect">
              <a:avLst/>
            </a:prstGeom>
            <a:solidFill>
              <a:schemeClr val="bg1"/>
            </a:solidFill>
            <a:ln w="9525">
              <a:solidFill>
                <a:schemeClr val="bg1"/>
              </a:solidFill>
              <a:miter lim="800000"/>
              <a:headEnd/>
              <a:tailEnd/>
            </a:ln>
            <a:effectLst/>
          </p:spPr>
          <p:txBody>
            <a:bodyPr wrap="none" anchor="ctr"/>
            <a:lstStyle/>
            <a:p>
              <a:pPr eaLnBrk="0" fontAlgn="auto" hangingPunct="0">
                <a:spcBef>
                  <a:spcPts val="0"/>
                </a:spcBef>
                <a:spcAft>
                  <a:spcPts val="0"/>
                </a:spcAft>
                <a:defRPr/>
              </a:pPr>
              <a:endParaRPr lang="en-US" sz="2400" dirty="0">
                <a:solidFill>
                  <a:srgbClr val="000000"/>
                </a:solidFill>
                <a:latin typeface="Calibri"/>
              </a:endParaRPr>
            </a:p>
          </p:txBody>
        </p:sp>
      </p:grpSp>
      <p:sp>
        <p:nvSpPr>
          <p:cNvPr id="11276" name="Rectangle 2"/>
          <p:cNvSpPr>
            <a:spLocks noGrp="1" noChangeArrowheads="1"/>
          </p:cNvSpPr>
          <p:nvPr>
            <p:ph type="title"/>
          </p:nvPr>
        </p:nvSpPr>
        <p:spPr bwMode="auto">
          <a:xfrm>
            <a:off x="3200400" y="249238"/>
            <a:ext cx="5791200" cy="83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Master title style</a:t>
            </a:r>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ransition spd="slow">
    <p:fade thruBlk="1"/>
  </p:transition>
  <p:timing>
    <p:tnLst>
      <p:par>
        <p:cTn id="1" dur="indefinite" restart="never" nodeType="tmRoot"/>
      </p:par>
    </p:tnLst>
  </p:timing>
  <p:txStyles>
    <p:titleStyle>
      <a:lvl1pPr algn="l" rtl="0" fontAlgn="base">
        <a:spcBef>
          <a:spcPct val="0"/>
        </a:spcBef>
        <a:spcAft>
          <a:spcPct val="0"/>
        </a:spcAft>
        <a:defRPr sz="2800" b="1">
          <a:solidFill>
            <a:schemeClr val="bg1"/>
          </a:solidFill>
          <a:latin typeface="+mj-lt"/>
          <a:ea typeface="+mj-ea"/>
          <a:cs typeface="+mj-cs"/>
        </a:defRPr>
      </a:lvl1pPr>
      <a:lvl2pPr algn="l" rtl="0" fontAlgn="base">
        <a:spcBef>
          <a:spcPct val="0"/>
        </a:spcBef>
        <a:spcAft>
          <a:spcPct val="0"/>
        </a:spcAft>
        <a:defRPr sz="2800" b="1">
          <a:solidFill>
            <a:schemeClr val="bg1"/>
          </a:solidFill>
          <a:latin typeface="Calibri" pitchFamily="34" charset="0"/>
        </a:defRPr>
      </a:lvl2pPr>
      <a:lvl3pPr algn="l" rtl="0" fontAlgn="base">
        <a:spcBef>
          <a:spcPct val="0"/>
        </a:spcBef>
        <a:spcAft>
          <a:spcPct val="0"/>
        </a:spcAft>
        <a:defRPr sz="2800" b="1">
          <a:solidFill>
            <a:schemeClr val="bg1"/>
          </a:solidFill>
          <a:latin typeface="Calibri" pitchFamily="34" charset="0"/>
        </a:defRPr>
      </a:lvl3pPr>
      <a:lvl4pPr algn="l" rtl="0" fontAlgn="base">
        <a:spcBef>
          <a:spcPct val="0"/>
        </a:spcBef>
        <a:spcAft>
          <a:spcPct val="0"/>
        </a:spcAft>
        <a:defRPr sz="2800" b="1">
          <a:solidFill>
            <a:schemeClr val="bg1"/>
          </a:solidFill>
          <a:latin typeface="Calibri" pitchFamily="34" charset="0"/>
        </a:defRPr>
      </a:lvl4pPr>
      <a:lvl5pPr algn="l" rtl="0" fontAlgn="base">
        <a:spcBef>
          <a:spcPct val="0"/>
        </a:spcBef>
        <a:spcAft>
          <a:spcPct val="0"/>
        </a:spcAft>
        <a:defRPr sz="2800" b="1">
          <a:solidFill>
            <a:schemeClr val="bg1"/>
          </a:solidFill>
          <a:latin typeface="Calibri" pitchFamily="34" charset="0"/>
        </a:defRPr>
      </a:lvl5pPr>
      <a:lvl6pPr marL="457200" algn="l" rtl="0" fontAlgn="base">
        <a:spcBef>
          <a:spcPct val="0"/>
        </a:spcBef>
        <a:spcAft>
          <a:spcPct val="0"/>
        </a:spcAft>
        <a:defRPr sz="2800" b="1">
          <a:solidFill>
            <a:schemeClr val="bg1"/>
          </a:solidFill>
          <a:latin typeface="Calibri" pitchFamily="34" charset="0"/>
        </a:defRPr>
      </a:lvl6pPr>
      <a:lvl7pPr marL="914400" algn="l" rtl="0" fontAlgn="base">
        <a:spcBef>
          <a:spcPct val="0"/>
        </a:spcBef>
        <a:spcAft>
          <a:spcPct val="0"/>
        </a:spcAft>
        <a:defRPr sz="2800" b="1">
          <a:solidFill>
            <a:schemeClr val="bg1"/>
          </a:solidFill>
          <a:latin typeface="Calibri" pitchFamily="34" charset="0"/>
        </a:defRPr>
      </a:lvl7pPr>
      <a:lvl8pPr marL="1371600" algn="l" rtl="0" fontAlgn="base">
        <a:spcBef>
          <a:spcPct val="0"/>
        </a:spcBef>
        <a:spcAft>
          <a:spcPct val="0"/>
        </a:spcAft>
        <a:defRPr sz="2800" b="1">
          <a:solidFill>
            <a:schemeClr val="bg1"/>
          </a:solidFill>
          <a:latin typeface="Calibri" pitchFamily="34" charset="0"/>
        </a:defRPr>
      </a:lvl8pPr>
      <a:lvl9pPr marL="1828800" algn="l" rtl="0" fontAlgn="base">
        <a:spcBef>
          <a:spcPct val="0"/>
        </a:spcBef>
        <a:spcAft>
          <a:spcPct val="0"/>
        </a:spcAft>
        <a:defRPr sz="2800" b="1">
          <a:solidFill>
            <a:schemeClr val="bg1"/>
          </a:solidFill>
          <a:latin typeface="Calibri" pitchFamily="34" charset="0"/>
        </a:defRPr>
      </a:lvl9pPr>
    </p:titleStyle>
    <p:bodyStyle>
      <a:lvl1pPr marL="342900" indent="-342900" algn="l" rtl="0" fontAlgn="base">
        <a:spcBef>
          <a:spcPct val="20000"/>
        </a:spcBef>
        <a:spcAft>
          <a:spcPct val="0"/>
        </a:spcAft>
        <a:buClr>
          <a:srgbClr val="FF0000"/>
        </a:buClr>
        <a:buFont typeface="Arial" charset="0"/>
        <a:buChar char=" "/>
        <a:defRPr sz="2800" b="1">
          <a:solidFill>
            <a:srgbClr val="EE0000"/>
          </a:solidFill>
          <a:latin typeface="+mn-lt"/>
          <a:ea typeface="+mn-ea"/>
          <a:cs typeface="+mn-cs"/>
        </a:defRPr>
      </a:lvl1pPr>
      <a:lvl2pPr marL="742950" indent="-285750" algn="l" rtl="0" fontAlgn="base">
        <a:spcBef>
          <a:spcPct val="20000"/>
        </a:spcBef>
        <a:spcAft>
          <a:spcPct val="0"/>
        </a:spcAft>
        <a:buClr>
          <a:srgbClr val="EE0000"/>
        </a:buClr>
        <a:buFont typeface="Arial" charset="0"/>
        <a:buChar char="•"/>
        <a:defRPr sz="2400" b="1">
          <a:solidFill>
            <a:schemeClr val="tx1"/>
          </a:solidFill>
          <a:latin typeface="+mn-lt"/>
        </a:defRPr>
      </a:lvl2pPr>
      <a:lvl3pPr marL="1143000" indent="-228600" algn="l" rtl="0" fontAlgn="base">
        <a:spcBef>
          <a:spcPct val="20000"/>
        </a:spcBef>
        <a:spcAft>
          <a:spcPct val="0"/>
        </a:spcAft>
        <a:buClr>
          <a:srgbClr val="EE0000"/>
        </a:buClr>
        <a:buFont typeface="Arial" charset="0"/>
        <a:buChar char="–"/>
        <a:defRPr sz="2000">
          <a:solidFill>
            <a:schemeClr val="tx1"/>
          </a:solidFill>
          <a:latin typeface="+mn-lt"/>
        </a:defRPr>
      </a:lvl3pPr>
      <a:lvl4pPr marL="1600200" indent="-228600" algn="l" rtl="0" fontAlgn="base">
        <a:spcBef>
          <a:spcPct val="20000"/>
        </a:spcBef>
        <a:spcAft>
          <a:spcPct val="0"/>
        </a:spcAft>
        <a:buClr>
          <a:srgbClr val="EE0000"/>
        </a:buClr>
        <a:buFont typeface="Arial" charset="0"/>
        <a:buChar char="•"/>
        <a:defRPr sz="2000">
          <a:solidFill>
            <a:schemeClr val="tx1"/>
          </a:solidFill>
          <a:latin typeface="+mn-lt"/>
        </a:defRPr>
      </a:lvl4pPr>
      <a:lvl5pPr marL="2057400" indent="-228600" algn="l" rtl="0" fontAlgn="base">
        <a:spcBef>
          <a:spcPct val="20000"/>
        </a:spcBef>
        <a:spcAft>
          <a:spcPct val="0"/>
        </a:spcAft>
        <a:buClr>
          <a:srgbClr val="EE0000"/>
        </a:buClr>
        <a:buChar char="»"/>
        <a:defRPr sz="2000">
          <a:solidFill>
            <a:schemeClr val="tx1"/>
          </a:solidFill>
          <a:latin typeface="+mn-lt"/>
        </a:defRPr>
      </a:lvl5pPr>
      <a:lvl6pPr marL="2514600" indent="-228600" algn="l" rtl="0" fontAlgn="base">
        <a:spcBef>
          <a:spcPct val="20000"/>
        </a:spcBef>
        <a:spcAft>
          <a:spcPct val="0"/>
        </a:spcAft>
        <a:buClr>
          <a:srgbClr val="EE0000"/>
        </a:buClr>
        <a:buChar char="»"/>
        <a:defRPr sz="2000">
          <a:solidFill>
            <a:schemeClr val="tx1"/>
          </a:solidFill>
          <a:latin typeface="+mn-lt"/>
        </a:defRPr>
      </a:lvl6pPr>
      <a:lvl7pPr marL="2971800" indent="-228600" algn="l" rtl="0" fontAlgn="base">
        <a:spcBef>
          <a:spcPct val="20000"/>
        </a:spcBef>
        <a:spcAft>
          <a:spcPct val="0"/>
        </a:spcAft>
        <a:buClr>
          <a:srgbClr val="EE0000"/>
        </a:buClr>
        <a:buChar char="»"/>
        <a:defRPr sz="2000">
          <a:solidFill>
            <a:schemeClr val="tx1"/>
          </a:solidFill>
          <a:latin typeface="+mn-lt"/>
        </a:defRPr>
      </a:lvl7pPr>
      <a:lvl8pPr marL="3429000" indent="-228600" algn="l" rtl="0" fontAlgn="base">
        <a:spcBef>
          <a:spcPct val="20000"/>
        </a:spcBef>
        <a:spcAft>
          <a:spcPct val="0"/>
        </a:spcAft>
        <a:buClr>
          <a:srgbClr val="EE0000"/>
        </a:buClr>
        <a:buChar char="»"/>
        <a:defRPr sz="2000">
          <a:solidFill>
            <a:schemeClr val="tx1"/>
          </a:solidFill>
          <a:latin typeface="+mn-lt"/>
        </a:defRPr>
      </a:lvl8pPr>
      <a:lvl9pPr marL="3886200" indent="-228600" algn="l" rtl="0" fontAlgn="base">
        <a:spcBef>
          <a:spcPct val="20000"/>
        </a:spcBef>
        <a:spcAft>
          <a:spcPct val="0"/>
        </a:spcAft>
        <a:buClr>
          <a:srgbClr val="EE0000"/>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5" name="Rectangle 7"/>
          <p:cNvSpPr>
            <a:spLocks noChangeArrowheads="1"/>
          </p:cNvSpPr>
          <p:nvPr/>
        </p:nvSpPr>
        <p:spPr bwMode="auto">
          <a:xfrm>
            <a:off x="0" y="0"/>
            <a:ext cx="9144000" cy="1143000"/>
          </a:xfrm>
          <a:prstGeom prst="rect">
            <a:avLst/>
          </a:prstGeom>
          <a:solidFill>
            <a:srgbClr val="B2B2B2"/>
          </a:solidFill>
          <a:ln w="9525">
            <a:solidFill>
              <a:srgbClr val="B2B2B2"/>
            </a:solidFill>
            <a:miter lim="800000"/>
            <a:headEnd/>
            <a:tailEnd/>
          </a:ln>
          <a:effectLst/>
        </p:spPr>
        <p:txBody>
          <a:bodyPr wrap="none" anchor="ctr"/>
          <a:lstStyle/>
          <a:p>
            <a:pPr eaLnBrk="0" fontAlgn="auto" hangingPunct="0">
              <a:spcBef>
                <a:spcPts val="0"/>
              </a:spcBef>
              <a:spcAft>
                <a:spcPts val="0"/>
              </a:spcAft>
              <a:defRPr/>
            </a:pPr>
            <a:endParaRPr lang="en-US" sz="2400" dirty="0">
              <a:solidFill>
                <a:srgbClr val="000000"/>
              </a:solidFill>
              <a:latin typeface="Calibri"/>
            </a:endParaRPr>
          </a:p>
        </p:txBody>
      </p:sp>
      <p:pic>
        <p:nvPicPr>
          <p:cNvPr id="1027" name="Picture 8" descr="headergrey2"/>
          <p:cNvPicPr>
            <a:picLocks noChangeAspect="1" noChangeArrowheads="1"/>
          </p:cNvPicPr>
          <p:nvPr/>
        </p:nvPicPr>
        <p:blipFill>
          <a:blip r:embed="rId11" cstate="print">
            <a:clrChange>
              <a:clrFrom>
                <a:srgbClr val="B1B3B4"/>
              </a:clrFrom>
              <a:clrTo>
                <a:srgbClr val="B1B3B4">
                  <a:alpha val="0"/>
                </a:srgbClr>
              </a:clrTo>
            </a:clrChange>
          </a:blip>
          <a:srcRect l="6494" t="20869" r="40260" b="11304"/>
          <a:stretch>
            <a:fillRect/>
          </a:stretch>
        </p:blipFill>
        <p:spPr bwMode="auto">
          <a:xfrm>
            <a:off x="0" y="0"/>
            <a:ext cx="3124200" cy="990600"/>
          </a:xfrm>
          <a:prstGeom prst="rect">
            <a:avLst/>
          </a:prstGeom>
          <a:noFill/>
          <a:ln w="9525">
            <a:noFill/>
            <a:miter lim="800000"/>
            <a:headEnd/>
            <a:tailEnd/>
          </a:ln>
        </p:spPr>
      </p:pic>
      <p:sp>
        <p:nvSpPr>
          <p:cNvPr id="1028" name="Rectangle 3"/>
          <p:cNvSpPr>
            <a:spLocks noGrp="1" noChangeArrowheads="1"/>
          </p:cNvSpPr>
          <p:nvPr>
            <p:ph type="body" idx="1"/>
          </p:nvPr>
        </p:nvSpPr>
        <p:spPr bwMode="auto">
          <a:xfrm>
            <a:off x="457200" y="1295400"/>
            <a:ext cx="8229600" cy="502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172" name="Rectangle 4"/>
          <p:cNvSpPr>
            <a:spLocks noGrp="1" noChangeArrowheads="1"/>
          </p:cNvSpPr>
          <p:nvPr>
            <p:ph type="dt" sz="half" idx="2"/>
          </p:nvPr>
        </p:nvSpPr>
        <p:spPr bwMode="auto">
          <a:xfrm>
            <a:off x="457200" y="6400800"/>
            <a:ext cx="2133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a:latin typeface="+mn-lt"/>
                <a:cs typeface="+mn-cs"/>
              </a:defRPr>
            </a:lvl1pPr>
          </a:lstStyle>
          <a:p>
            <a:pPr eaLnBrk="0" hangingPunct="0">
              <a:defRPr/>
            </a:pPr>
            <a:fld id="{0470BCC8-10F1-42E7-9149-3C165937DAE9}" type="datetimeFigureOut">
              <a:rPr lang="en-US">
                <a:solidFill>
                  <a:srgbClr val="000000"/>
                </a:solidFill>
              </a:rPr>
              <a:pPr eaLnBrk="0" hangingPunct="0">
                <a:defRPr/>
              </a:pPr>
              <a:t>6/13/2012</a:t>
            </a:fld>
            <a:endParaRPr lang="en-US" dirty="0">
              <a:solidFill>
                <a:srgbClr val="000000"/>
              </a:solidFill>
            </a:endParaRPr>
          </a:p>
        </p:txBody>
      </p:sp>
      <p:sp>
        <p:nvSpPr>
          <p:cNvPr id="7173" name="Rectangle 5"/>
          <p:cNvSpPr>
            <a:spLocks noGrp="1" noChangeArrowheads="1"/>
          </p:cNvSpPr>
          <p:nvPr>
            <p:ph type="ftr" sz="quarter" idx="3"/>
          </p:nvPr>
        </p:nvSpPr>
        <p:spPr bwMode="auto">
          <a:xfrm>
            <a:off x="3124200" y="6400800"/>
            <a:ext cx="2895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dirty="0">
                <a:latin typeface="+mn-lt"/>
                <a:cs typeface="+mn-cs"/>
              </a:defRPr>
            </a:lvl1pPr>
          </a:lstStyle>
          <a:p>
            <a:pPr eaLnBrk="0" hangingPunct="0">
              <a:defRPr/>
            </a:pPr>
            <a:endParaRPr lang="en-US">
              <a:solidFill>
                <a:srgbClr val="000000"/>
              </a:solidFill>
            </a:endParaRPr>
          </a:p>
        </p:txBody>
      </p:sp>
      <p:sp>
        <p:nvSpPr>
          <p:cNvPr id="7174" name="Rectangle 6"/>
          <p:cNvSpPr>
            <a:spLocks noGrp="1" noChangeArrowheads="1"/>
          </p:cNvSpPr>
          <p:nvPr>
            <p:ph type="sldNum" sz="quarter" idx="4"/>
          </p:nvPr>
        </p:nvSpPr>
        <p:spPr bwMode="auto">
          <a:xfrm>
            <a:off x="6553200" y="6400800"/>
            <a:ext cx="2133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400">
                <a:latin typeface="+mn-lt"/>
                <a:cs typeface="+mn-cs"/>
              </a:defRPr>
            </a:lvl1pPr>
          </a:lstStyle>
          <a:p>
            <a:pPr eaLnBrk="0" hangingPunct="0">
              <a:defRPr/>
            </a:pPr>
            <a:fld id="{7AC89E07-0F0F-4EB3-A65D-A5DF0ACE101A}" type="slidenum">
              <a:rPr lang="en-US">
                <a:solidFill>
                  <a:srgbClr val="000000"/>
                </a:solidFill>
              </a:rPr>
              <a:pPr eaLnBrk="0" hangingPunct="0">
                <a:defRPr/>
              </a:pPr>
              <a:t>‹nr.›</a:t>
            </a:fld>
            <a:endParaRPr lang="en-US" dirty="0">
              <a:solidFill>
                <a:srgbClr val="000000"/>
              </a:solidFill>
            </a:endParaRPr>
          </a:p>
        </p:txBody>
      </p:sp>
      <p:sp>
        <p:nvSpPr>
          <p:cNvPr id="7179" name="Rectangle 11"/>
          <p:cNvSpPr>
            <a:spLocks noChangeArrowheads="1"/>
          </p:cNvSpPr>
          <p:nvPr/>
        </p:nvSpPr>
        <p:spPr bwMode="auto">
          <a:xfrm>
            <a:off x="3048000" y="152400"/>
            <a:ext cx="5943600" cy="838200"/>
          </a:xfrm>
          <a:prstGeom prst="rect">
            <a:avLst/>
          </a:prstGeom>
          <a:solidFill>
            <a:srgbClr val="EE0000"/>
          </a:solidFill>
          <a:ln w="9525">
            <a:noFill/>
            <a:miter lim="800000"/>
            <a:headEnd/>
            <a:tailEnd/>
          </a:ln>
          <a:effectLst/>
        </p:spPr>
        <p:txBody>
          <a:bodyPr wrap="none" anchor="ctr"/>
          <a:lstStyle/>
          <a:p>
            <a:pPr eaLnBrk="0" fontAlgn="auto" hangingPunct="0">
              <a:spcBef>
                <a:spcPts val="0"/>
              </a:spcBef>
              <a:spcAft>
                <a:spcPts val="0"/>
              </a:spcAft>
              <a:defRPr/>
            </a:pPr>
            <a:endParaRPr lang="en-US" sz="2400" dirty="0">
              <a:solidFill>
                <a:srgbClr val="000000"/>
              </a:solidFill>
              <a:latin typeface="Calibri"/>
            </a:endParaRPr>
          </a:p>
        </p:txBody>
      </p:sp>
      <p:grpSp>
        <p:nvGrpSpPr>
          <p:cNvPr id="2" name="Group 12"/>
          <p:cNvGrpSpPr>
            <a:grpSpLocks/>
          </p:cNvGrpSpPr>
          <p:nvPr/>
        </p:nvGrpSpPr>
        <p:grpSpPr bwMode="auto">
          <a:xfrm>
            <a:off x="3124200" y="228600"/>
            <a:ext cx="228600" cy="228600"/>
            <a:chOff x="384" y="720"/>
            <a:chExt cx="240" cy="240"/>
          </a:xfrm>
        </p:grpSpPr>
        <p:sp>
          <p:nvSpPr>
            <p:cNvPr id="7177" name="Rectangle 9"/>
            <p:cNvSpPr>
              <a:spLocks noChangeArrowheads="1"/>
            </p:cNvSpPr>
            <p:nvPr/>
          </p:nvSpPr>
          <p:spPr bwMode="auto">
            <a:xfrm>
              <a:off x="384" y="720"/>
              <a:ext cx="240" cy="40"/>
            </a:xfrm>
            <a:prstGeom prst="rect">
              <a:avLst/>
            </a:prstGeom>
            <a:solidFill>
              <a:schemeClr val="bg1"/>
            </a:solidFill>
            <a:ln w="9525">
              <a:solidFill>
                <a:schemeClr val="bg1"/>
              </a:solidFill>
              <a:miter lim="800000"/>
              <a:headEnd/>
              <a:tailEnd/>
            </a:ln>
            <a:effectLst/>
          </p:spPr>
          <p:txBody>
            <a:bodyPr wrap="none" anchor="ctr"/>
            <a:lstStyle/>
            <a:p>
              <a:pPr eaLnBrk="0" fontAlgn="auto" hangingPunct="0">
                <a:spcBef>
                  <a:spcPts val="0"/>
                </a:spcBef>
                <a:spcAft>
                  <a:spcPts val="0"/>
                </a:spcAft>
                <a:defRPr/>
              </a:pPr>
              <a:endParaRPr lang="en-US" sz="2400" dirty="0">
                <a:solidFill>
                  <a:srgbClr val="000000"/>
                </a:solidFill>
                <a:latin typeface="Calibri"/>
              </a:endParaRPr>
            </a:p>
          </p:txBody>
        </p:sp>
        <p:sp>
          <p:nvSpPr>
            <p:cNvPr id="7178" name="Rectangle 10"/>
            <p:cNvSpPr>
              <a:spLocks noChangeArrowheads="1"/>
            </p:cNvSpPr>
            <p:nvPr/>
          </p:nvSpPr>
          <p:spPr bwMode="auto">
            <a:xfrm>
              <a:off x="384" y="720"/>
              <a:ext cx="40" cy="240"/>
            </a:xfrm>
            <a:prstGeom prst="rect">
              <a:avLst/>
            </a:prstGeom>
            <a:solidFill>
              <a:schemeClr val="bg1"/>
            </a:solidFill>
            <a:ln w="9525">
              <a:solidFill>
                <a:schemeClr val="bg1"/>
              </a:solidFill>
              <a:miter lim="800000"/>
              <a:headEnd/>
              <a:tailEnd/>
            </a:ln>
            <a:effectLst/>
          </p:spPr>
          <p:txBody>
            <a:bodyPr wrap="none" anchor="ctr"/>
            <a:lstStyle/>
            <a:p>
              <a:pPr eaLnBrk="0" fontAlgn="auto" hangingPunct="0">
                <a:spcBef>
                  <a:spcPts val="0"/>
                </a:spcBef>
                <a:spcAft>
                  <a:spcPts val="0"/>
                </a:spcAft>
                <a:defRPr/>
              </a:pPr>
              <a:endParaRPr lang="en-US" sz="2400" dirty="0">
                <a:solidFill>
                  <a:srgbClr val="000000"/>
                </a:solidFill>
                <a:latin typeface="Calibri"/>
              </a:endParaRPr>
            </a:p>
          </p:txBody>
        </p:sp>
      </p:grpSp>
      <p:sp>
        <p:nvSpPr>
          <p:cNvPr id="1034" name="Rectangle 2"/>
          <p:cNvSpPr>
            <a:spLocks noGrp="1" noChangeArrowheads="1"/>
          </p:cNvSpPr>
          <p:nvPr>
            <p:ph type="title"/>
          </p:nvPr>
        </p:nvSpPr>
        <p:spPr bwMode="auto">
          <a:xfrm>
            <a:off x="3200400" y="249238"/>
            <a:ext cx="5791200" cy="83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Master title style</a:t>
            </a:r>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Lst>
  <p:transition spd="slow">
    <p:fade thruBlk="1"/>
  </p:transition>
  <p:timing>
    <p:tnLst>
      <p:par>
        <p:cTn id="1" dur="indefinite" restart="never" nodeType="tmRoot"/>
      </p:par>
    </p:tnLst>
  </p:timing>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Calibri" pitchFamily="34" charset="0"/>
          <a:cs typeface="Arial" charset="0"/>
        </a:defRPr>
      </a:lvl2pPr>
      <a:lvl3pPr algn="l" rtl="0" eaLnBrk="0" fontAlgn="base" hangingPunct="0">
        <a:spcBef>
          <a:spcPct val="0"/>
        </a:spcBef>
        <a:spcAft>
          <a:spcPct val="0"/>
        </a:spcAft>
        <a:defRPr sz="2800" b="1">
          <a:solidFill>
            <a:schemeClr val="bg1"/>
          </a:solidFill>
          <a:latin typeface="Calibri" pitchFamily="34" charset="0"/>
          <a:cs typeface="Arial" charset="0"/>
        </a:defRPr>
      </a:lvl3pPr>
      <a:lvl4pPr algn="l" rtl="0" eaLnBrk="0" fontAlgn="base" hangingPunct="0">
        <a:spcBef>
          <a:spcPct val="0"/>
        </a:spcBef>
        <a:spcAft>
          <a:spcPct val="0"/>
        </a:spcAft>
        <a:defRPr sz="2800" b="1">
          <a:solidFill>
            <a:schemeClr val="bg1"/>
          </a:solidFill>
          <a:latin typeface="Calibri" pitchFamily="34" charset="0"/>
          <a:cs typeface="Arial" charset="0"/>
        </a:defRPr>
      </a:lvl4pPr>
      <a:lvl5pPr algn="l" rtl="0" eaLnBrk="0" fontAlgn="base" hangingPunct="0">
        <a:spcBef>
          <a:spcPct val="0"/>
        </a:spcBef>
        <a:spcAft>
          <a:spcPct val="0"/>
        </a:spcAft>
        <a:defRPr sz="2800" b="1">
          <a:solidFill>
            <a:schemeClr val="bg1"/>
          </a:solidFill>
          <a:latin typeface="Calibri" pitchFamily="34" charset="0"/>
          <a:cs typeface="Arial" charset="0"/>
        </a:defRPr>
      </a:lvl5pPr>
      <a:lvl6pPr marL="457200" algn="l" rtl="0" eaLnBrk="1" fontAlgn="base" hangingPunct="1">
        <a:spcBef>
          <a:spcPct val="0"/>
        </a:spcBef>
        <a:spcAft>
          <a:spcPct val="0"/>
        </a:spcAft>
        <a:defRPr sz="3600">
          <a:solidFill>
            <a:schemeClr val="bg1"/>
          </a:solidFill>
          <a:latin typeface="Arial" charset="0"/>
          <a:cs typeface="Arial" charset="0"/>
        </a:defRPr>
      </a:lvl6pPr>
      <a:lvl7pPr marL="914400" algn="l" rtl="0" eaLnBrk="1" fontAlgn="base" hangingPunct="1">
        <a:spcBef>
          <a:spcPct val="0"/>
        </a:spcBef>
        <a:spcAft>
          <a:spcPct val="0"/>
        </a:spcAft>
        <a:defRPr sz="3600">
          <a:solidFill>
            <a:schemeClr val="bg1"/>
          </a:solidFill>
          <a:latin typeface="Arial" charset="0"/>
          <a:cs typeface="Arial" charset="0"/>
        </a:defRPr>
      </a:lvl7pPr>
      <a:lvl8pPr marL="1371600" algn="l" rtl="0" eaLnBrk="1" fontAlgn="base" hangingPunct="1">
        <a:spcBef>
          <a:spcPct val="0"/>
        </a:spcBef>
        <a:spcAft>
          <a:spcPct val="0"/>
        </a:spcAft>
        <a:defRPr sz="3600">
          <a:solidFill>
            <a:schemeClr val="bg1"/>
          </a:solidFill>
          <a:latin typeface="Arial" charset="0"/>
          <a:cs typeface="Arial" charset="0"/>
        </a:defRPr>
      </a:lvl8pPr>
      <a:lvl9pPr marL="1828800" algn="l" rtl="0" eaLnBrk="1" fontAlgn="base" hangingPunct="1">
        <a:spcBef>
          <a:spcPct val="0"/>
        </a:spcBef>
        <a:spcAft>
          <a:spcPct val="0"/>
        </a:spcAft>
        <a:defRPr sz="3600">
          <a:solidFill>
            <a:schemeClr val="bg1"/>
          </a:solidFill>
          <a:latin typeface="Arial" charset="0"/>
          <a:cs typeface="Arial" charset="0"/>
        </a:defRPr>
      </a:lvl9pPr>
    </p:titleStyle>
    <p:bodyStyle>
      <a:lvl1pPr marL="342900" indent="-342900" algn="l" rtl="0" eaLnBrk="0" fontAlgn="base" hangingPunct="0">
        <a:spcBef>
          <a:spcPct val="20000"/>
        </a:spcBef>
        <a:spcAft>
          <a:spcPct val="0"/>
        </a:spcAft>
        <a:buClr>
          <a:srgbClr val="FF0000"/>
        </a:buClr>
        <a:buFont typeface="Arial" charset="0"/>
        <a:buChar char=" "/>
        <a:defRPr sz="2800" b="1">
          <a:solidFill>
            <a:srgbClr val="EE0000"/>
          </a:solidFill>
          <a:latin typeface="+mn-lt"/>
          <a:ea typeface="+mn-ea"/>
          <a:cs typeface="+mn-cs"/>
        </a:defRPr>
      </a:lvl1pPr>
      <a:lvl2pPr marL="742950" indent="-285750" algn="l" rtl="0" eaLnBrk="0" fontAlgn="base" hangingPunct="0">
        <a:spcBef>
          <a:spcPct val="20000"/>
        </a:spcBef>
        <a:spcAft>
          <a:spcPct val="0"/>
        </a:spcAft>
        <a:buClr>
          <a:srgbClr val="EE0000"/>
        </a:buClr>
        <a:buFont typeface="Arial" charset="0"/>
        <a:buChar char="•"/>
        <a:defRPr sz="2400" b="1">
          <a:solidFill>
            <a:schemeClr val="tx1"/>
          </a:solidFill>
          <a:latin typeface="+mn-lt"/>
          <a:cs typeface="+mn-cs"/>
        </a:defRPr>
      </a:lvl2pPr>
      <a:lvl3pPr marL="1143000" indent="-228600" algn="l" rtl="0" eaLnBrk="0" fontAlgn="base" hangingPunct="0">
        <a:spcBef>
          <a:spcPct val="20000"/>
        </a:spcBef>
        <a:spcAft>
          <a:spcPct val="0"/>
        </a:spcAft>
        <a:buClr>
          <a:srgbClr val="EE0000"/>
        </a:buClr>
        <a:buFont typeface="Arial" charset="0"/>
        <a:buChar char="–"/>
        <a:defRPr sz="2000">
          <a:solidFill>
            <a:schemeClr val="tx1"/>
          </a:solidFill>
          <a:latin typeface="+mn-lt"/>
          <a:cs typeface="+mn-cs"/>
        </a:defRPr>
      </a:lvl3pPr>
      <a:lvl4pPr marL="1600200" indent="-228600" algn="l" rtl="0" eaLnBrk="0" fontAlgn="base" hangingPunct="0">
        <a:spcBef>
          <a:spcPct val="20000"/>
        </a:spcBef>
        <a:spcAft>
          <a:spcPct val="0"/>
        </a:spcAft>
        <a:buClr>
          <a:srgbClr val="EE0000"/>
        </a:buClr>
        <a:buFont typeface="Arial" charset="0"/>
        <a:buChar char="•"/>
        <a:defRPr sz="2000">
          <a:solidFill>
            <a:schemeClr val="tx1"/>
          </a:solidFill>
          <a:latin typeface="+mn-lt"/>
          <a:cs typeface="+mn-cs"/>
        </a:defRPr>
      </a:lvl4pPr>
      <a:lvl5pPr marL="2057400" indent="-228600" algn="l" rtl="0" eaLnBrk="0" fontAlgn="base" hangingPunct="0">
        <a:spcBef>
          <a:spcPct val="20000"/>
        </a:spcBef>
        <a:spcAft>
          <a:spcPct val="0"/>
        </a:spcAft>
        <a:buClr>
          <a:srgbClr val="EE0000"/>
        </a:buClr>
        <a:buChar char="»"/>
        <a:defRPr sz="2000">
          <a:solidFill>
            <a:schemeClr val="tx1"/>
          </a:solidFill>
          <a:latin typeface="+mn-lt"/>
          <a:cs typeface="+mn-cs"/>
        </a:defRPr>
      </a:lvl5pPr>
      <a:lvl6pPr marL="2514600" indent="-228600" algn="l" rtl="0" eaLnBrk="1" fontAlgn="base" hangingPunct="1">
        <a:spcBef>
          <a:spcPct val="20000"/>
        </a:spcBef>
        <a:spcAft>
          <a:spcPct val="0"/>
        </a:spcAft>
        <a:buClr>
          <a:srgbClr val="EE0000"/>
        </a:buClr>
        <a:buChar char="»"/>
        <a:defRPr>
          <a:solidFill>
            <a:schemeClr val="tx1"/>
          </a:solidFill>
          <a:latin typeface="+mn-lt"/>
          <a:cs typeface="+mn-cs"/>
        </a:defRPr>
      </a:lvl6pPr>
      <a:lvl7pPr marL="2971800" indent="-228600" algn="l" rtl="0" eaLnBrk="1" fontAlgn="base" hangingPunct="1">
        <a:spcBef>
          <a:spcPct val="20000"/>
        </a:spcBef>
        <a:spcAft>
          <a:spcPct val="0"/>
        </a:spcAft>
        <a:buClr>
          <a:srgbClr val="EE0000"/>
        </a:buClr>
        <a:buChar char="»"/>
        <a:defRPr>
          <a:solidFill>
            <a:schemeClr val="tx1"/>
          </a:solidFill>
          <a:latin typeface="+mn-lt"/>
          <a:cs typeface="+mn-cs"/>
        </a:defRPr>
      </a:lvl7pPr>
      <a:lvl8pPr marL="3429000" indent="-228600" algn="l" rtl="0" eaLnBrk="1" fontAlgn="base" hangingPunct="1">
        <a:spcBef>
          <a:spcPct val="20000"/>
        </a:spcBef>
        <a:spcAft>
          <a:spcPct val="0"/>
        </a:spcAft>
        <a:buClr>
          <a:srgbClr val="EE0000"/>
        </a:buClr>
        <a:buChar char="»"/>
        <a:defRPr>
          <a:solidFill>
            <a:schemeClr val="tx1"/>
          </a:solidFill>
          <a:latin typeface="+mn-lt"/>
          <a:cs typeface="+mn-cs"/>
        </a:defRPr>
      </a:lvl8pPr>
      <a:lvl9pPr marL="3886200" indent="-228600" algn="l" rtl="0" eaLnBrk="1" fontAlgn="base" hangingPunct="1">
        <a:spcBef>
          <a:spcPct val="20000"/>
        </a:spcBef>
        <a:spcAft>
          <a:spcPct val="0"/>
        </a:spcAft>
        <a:buClr>
          <a:srgbClr val="EE0000"/>
        </a:buClr>
        <a:buChar char="»"/>
        <a:defRPr>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tags" Target="../tags/tag21.xml"/><Relationship Id="rId13" Type="http://schemas.openxmlformats.org/officeDocument/2006/relationships/slideLayout" Target="../slideLayouts/slideLayout13.xml"/><Relationship Id="rId18" Type="http://schemas.openxmlformats.org/officeDocument/2006/relationships/image" Target="../media/image33.png"/><Relationship Id="rId3" Type="http://schemas.openxmlformats.org/officeDocument/2006/relationships/tags" Target="../tags/tag16.xml"/><Relationship Id="rId21" Type="http://schemas.openxmlformats.org/officeDocument/2006/relationships/image" Target="../media/image36.png"/><Relationship Id="rId7" Type="http://schemas.openxmlformats.org/officeDocument/2006/relationships/tags" Target="../tags/tag20.xml"/><Relationship Id="rId12" Type="http://schemas.openxmlformats.org/officeDocument/2006/relationships/tags" Target="../tags/tag25.xml"/><Relationship Id="rId17" Type="http://schemas.openxmlformats.org/officeDocument/2006/relationships/image" Target="../media/image32.png"/><Relationship Id="rId25" Type="http://schemas.openxmlformats.org/officeDocument/2006/relationships/image" Target="../media/image40.png"/><Relationship Id="rId2" Type="http://schemas.openxmlformats.org/officeDocument/2006/relationships/tags" Target="../tags/tag15.xml"/><Relationship Id="rId16" Type="http://schemas.openxmlformats.org/officeDocument/2006/relationships/image" Target="../media/image31.png"/><Relationship Id="rId20" Type="http://schemas.openxmlformats.org/officeDocument/2006/relationships/image" Target="../media/image35.png"/><Relationship Id="rId1" Type="http://schemas.openxmlformats.org/officeDocument/2006/relationships/tags" Target="../tags/tag14.xml"/><Relationship Id="rId6" Type="http://schemas.openxmlformats.org/officeDocument/2006/relationships/tags" Target="../tags/tag19.xml"/><Relationship Id="rId11" Type="http://schemas.openxmlformats.org/officeDocument/2006/relationships/tags" Target="../tags/tag24.xml"/><Relationship Id="rId24" Type="http://schemas.openxmlformats.org/officeDocument/2006/relationships/image" Target="../media/image39.png"/><Relationship Id="rId5" Type="http://schemas.openxmlformats.org/officeDocument/2006/relationships/tags" Target="../tags/tag18.xml"/><Relationship Id="rId15" Type="http://schemas.openxmlformats.org/officeDocument/2006/relationships/image" Target="../media/image30.png"/><Relationship Id="rId23" Type="http://schemas.openxmlformats.org/officeDocument/2006/relationships/image" Target="../media/image38.png"/><Relationship Id="rId10" Type="http://schemas.openxmlformats.org/officeDocument/2006/relationships/tags" Target="../tags/tag23.xml"/><Relationship Id="rId19" Type="http://schemas.openxmlformats.org/officeDocument/2006/relationships/image" Target="../media/image34.png"/><Relationship Id="rId4" Type="http://schemas.openxmlformats.org/officeDocument/2006/relationships/tags" Target="../tags/tag17.xml"/><Relationship Id="rId9" Type="http://schemas.openxmlformats.org/officeDocument/2006/relationships/tags" Target="../tags/tag22.xml"/><Relationship Id="rId14" Type="http://schemas.openxmlformats.org/officeDocument/2006/relationships/notesSlide" Target="../notesSlides/notesSlide10.xml"/><Relationship Id="rId22" Type="http://schemas.openxmlformats.org/officeDocument/2006/relationships/image" Target="../media/image37.png"/></Relationships>
</file>

<file path=ppt/slides/_rels/slide11.xml.rels><?xml version="1.0" encoding="UTF-8" standalone="yes"?>
<Relationships xmlns="http://schemas.openxmlformats.org/package/2006/relationships"><Relationship Id="rId8" Type="http://schemas.openxmlformats.org/officeDocument/2006/relationships/tags" Target="../tags/tag33.xml"/><Relationship Id="rId13" Type="http://schemas.openxmlformats.org/officeDocument/2006/relationships/image" Target="../media/image41.png"/><Relationship Id="rId18" Type="http://schemas.openxmlformats.org/officeDocument/2006/relationships/image" Target="../media/image46.png"/><Relationship Id="rId3" Type="http://schemas.openxmlformats.org/officeDocument/2006/relationships/tags" Target="../tags/tag28.xml"/><Relationship Id="rId21" Type="http://schemas.openxmlformats.org/officeDocument/2006/relationships/image" Target="../media/image49.png"/><Relationship Id="rId7" Type="http://schemas.openxmlformats.org/officeDocument/2006/relationships/tags" Target="../tags/tag32.xml"/><Relationship Id="rId12" Type="http://schemas.openxmlformats.org/officeDocument/2006/relationships/notesSlide" Target="../notesSlides/notesSlide11.xml"/><Relationship Id="rId17" Type="http://schemas.openxmlformats.org/officeDocument/2006/relationships/image" Target="../media/image45.png"/><Relationship Id="rId2" Type="http://schemas.openxmlformats.org/officeDocument/2006/relationships/tags" Target="../tags/tag27.xml"/><Relationship Id="rId16" Type="http://schemas.openxmlformats.org/officeDocument/2006/relationships/image" Target="../media/image44.png"/><Relationship Id="rId20" Type="http://schemas.openxmlformats.org/officeDocument/2006/relationships/image" Target="../media/image48.png"/><Relationship Id="rId1" Type="http://schemas.openxmlformats.org/officeDocument/2006/relationships/tags" Target="../tags/tag26.xml"/><Relationship Id="rId6" Type="http://schemas.openxmlformats.org/officeDocument/2006/relationships/tags" Target="../tags/tag31.xml"/><Relationship Id="rId11" Type="http://schemas.openxmlformats.org/officeDocument/2006/relationships/slideLayout" Target="../slideLayouts/slideLayout13.xml"/><Relationship Id="rId5" Type="http://schemas.openxmlformats.org/officeDocument/2006/relationships/tags" Target="../tags/tag30.xml"/><Relationship Id="rId15" Type="http://schemas.openxmlformats.org/officeDocument/2006/relationships/image" Target="../media/image43.png"/><Relationship Id="rId10" Type="http://schemas.openxmlformats.org/officeDocument/2006/relationships/tags" Target="../tags/tag35.xml"/><Relationship Id="rId19" Type="http://schemas.openxmlformats.org/officeDocument/2006/relationships/image" Target="../media/image47.png"/><Relationship Id="rId4" Type="http://schemas.openxmlformats.org/officeDocument/2006/relationships/tags" Target="../tags/tag29.xml"/><Relationship Id="rId9" Type="http://schemas.openxmlformats.org/officeDocument/2006/relationships/tags" Target="../tags/tag34.xml"/><Relationship Id="rId14" Type="http://schemas.openxmlformats.org/officeDocument/2006/relationships/image" Target="../media/image42.png"/><Relationship Id="rId22" Type="http://schemas.openxmlformats.org/officeDocument/2006/relationships/image" Target="../media/image50.png"/></Relationships>
</file>

<file path=ppt/slides/_rels/slide12.xml.rels><?xml version="1.0" encoding="UTF-8" standalone="yes"?>
<Relationships xmlns="http://schemas.openxmlformats.org/package/2006/relationships"><Relationship Id="rId8" Type="http://schemas.openxmlformats.org/officeDocument/2006/relationships/tags" Target="../tags/tag43.xml"/><Relationship Id="rId13" Type="http://schemas.openxmlformats.org/officeDocument/2006/relationships/tags" Target="../tags/tag48.xml"/><Relationship Id="rId18" Type="http://schemas.openxmlformats.org/officeDocument/2006/relationships/image" Target="../media/image53.png"/><Relationship Id="rId3" Type="http://schemas.openxmlformats.org/officeDocument/2006/relationships/tags" Target="../tags/tag38.xml"/><Relationship Id="rId21" Type="http://schemas.openxmlformats.org/officeDocument/2006/relationships/image" Target="../media/image55.png"/><Relationship Id="rId7" Type="http://schemas.openxmlformats.org/officeDocument/2006/relationships/tags" Target="../tags/tag42.xml"/><Relationship Id="rId12" Type="http://schemas.openxmlformats.org/officeDocument/2006/relationships/tags" Target="../tags/tag47.xml"/><Relationship Id="rId17" Type="http://schemas.openxmlformats.org/officeDocument/2006/relationships/image" Target="../media/image52.png"/><Relationship Id="rId25" Type="http://schemas.openxmlformats.org/officeDocument/2006/relationships/image" Target="../media/image59.png"/><Relationship Id="rId2" Type="http://schemas.openxmlformats.org/officeDocument/2006/relationships/tags" Target="../tags/tag37.xml"/><Relationship Id="rId16" Type="http://schemas.openxmlformats.org/officeDocument/2006/relationships/image" Target="../media/image51.png"/><Relationship Id="rId20" Type="http://schemas.openxmlformats.org/officeDocument/2006/relationships/image" Target="../media/image54.png"/><Relationship Id="rId1" Type="http://schemas.openxmlformats.org/officeDocument/2006/relationships/tags" Target="../tags/tag36.xml"/><Relationship Id="rId6" Type="http://schemas.openxmlformats.org/officeDocument/2006/relationships/tags" Target="../tags/tag41.xml"/><Relationship Id="rId11" Type="http://schemas.openxmlformats.org/officeDocument/2006/relationships/tags" Target="../tags/tag46.xml"/><Relationship Id="rId24" Type="http://schemas.openxmlformats.org/officeDocument/2006/relationships/image" Target="../media/image58.png"/><Relationship Id="rId5" Type="http://schemas.openxmlformats.org/officeDocument/2006/relationships/tags" Target="../tags/tag40.xml"/><Relationship Id="rId15" Type="http://schemas.openxmlformats.org/officeDocument/2006/relationships/notesSlide" Target="../notesSlides/notesSlide12.xml"/><Relationship Id="rId23" Type="http://schemas.openxmlformats.org/officeDocument/2006/relationships/image" Target="../media/image57.png"/><Relationship Id="rId10" Type="http://schemas.openxmlformats.org/officeDocument/2006/relationships/tags" Target="../tags/tag45.xml"/><Relationship Id="rId19" Type="http://schemas.openxmlformats.org/officeDocument/2006/relationships/image" Target="../media/image15.png"/><Relationship Id="rId4" Type="http://schemas.openxmlformats.org/officeDocument/2006/relationships/tags" Target="../tags/tag39.xml"/><Relationship Id="rId9" Type="http://schemas.openxmlformats.org/officeDocument/2006/relationships/tags" Target="../tags/tag44.xml"/><Relationship Id="rId14" Type="http://schemas.openxmlformats.org/officeDocument/2006/relationships/slideLayout" Target="../slideLayouts/slideLayout13.xml"/><Relationship Id="rId22" Type="http://schemas.openxmlformats.org/officeDocument/2006/relationships/image" Target="../media/image56.png"/></Relationships>
</file>

<file path=ppt/slides/_rels/slide13.xml.rels><?xml version="1.0" encoding="UTF-8" standalone="yes"?>
<Relationships xmlns="http://schemas.openxmlformats.org/package/2006/relationships"><Relationship Id="rId8" Type="http://schemas.openxmlformats.org/officeDocument/2006/relationships/tags" Target="../tags/tag56.xml"/><Relationship Id="rId13" Type="http://schemas.openxmlformats.org/officeDocument/2006/relationships/image" Target="../media/image61.png"/><Relationship Id="rId18" Type="http://schemas.openxmlformats.org/officeDocument/2006/relationships/image" Target="../media/image62.png"/><Relationship Id="rId3" Type="http://schemas.openxmlformats.org/officeDocument/2006/relationships/tags" Target="../tags/tag51.xml"/><Relationship Id="rId21" Type="http://schemas.openxmlformats.org/officeDocument/2006/relationships/image" Target="../media/image65.png"/><Relationship Id="rId7" Type="http://schemas.openxmlformats.org/officeDocument/2006/relationships/tags" Target="../tags/tag55.xml"/><Relationship Id="rId12" Type="http://schemas.openxmlformats.org/officeDocument/2006/relationships/image" Target="../media/image60.png"/><Relationship Id="rId17" Type="http://schemas.openxmlformats.org/officeDocument/2006/relationships/image" Target="../media/image35.png"/><Relationship Id="rId2" Type="http://schemas.openxmlformats.org/officeDocument/2006/relationships/tags" Target="../tags/tag50.xml"/><Relationship Id="rId16" Type="http://schemas.openxmlformats.org/officeDocument/2006/relationships/image" Target="../media/image33.png"/><Relationship Id="rId20" Type="http://schemas.openxmlformats.org/officeDocument/2006/relationships/image" Target="../media/image64.png"/><Relationship Id="rId1" Type="http://schemas.openxmlformats.org/officeDocument/2006/relationships/tags" Target="../tags/tag49.xml"/><Relationship Id="rId6" Type="http://schemas.openxmlformats.org/officeDocument/2006/relationships/tags" Target="../tags/tag54.xml"/><Relationship Id="rId11" Type="http://schemas.openxmlformats.org/officeDocument/2006/relationships/notesSlide" Target="../notesSlides/notesSlide13.xml"/><Relationship Id="rId5" Type="http://schemas.openxmlformats.org/officeDocument/2006/relationships/tags" Target="../tags/tag53.xml"/><Relationship Id="rId15" Type="http://schemas.openxmlformats.org/officeDocument/2006/relationships/image" Target="../media/image20.png"/><Relationship Id="rId10" Type="http://schemas.openxmlformats.org/officeDocument/2006/relationships/slideLayout" Target="../slideLayouts/slideLayout13.xml"/><Relationship Id="rId19" Type="http://schemas.openxmlformats.org/officeDocument/2006/relationships/image" Target="../media/image63.png"/><Relationship Id="rId4" Type="http://schemas.openxmlformats.org/officeDocument/2006/relationships/tags" Target="../tags/tag52.xml"/><Relationship Id="rId9" Type="http://schemas.openxmlformats.org/officeDocument/2006/relationships/tags" Target="../tags/tag57.xml"/><Relationship Id="rId14" Type="http://schemas.openxmlformats.org/officeDocument/2006/relationships/image" Target="../media/image51.png"/></Relationships>
</file>

<file path=ppt/slides/_rels/slide14.xml.rels><?xml version="1.0" encoding="UTF-8" standalone="yes"?>
<Relationships xmlns="http://schemas.openxmlformats.org/package/2006/relationships"><Relationship Id="rId8" Type="http://schemas.openxmlformats.org/officeDocument/2006/relationships/tags" Target="../tags/tag65.xml"/><Relationship Id="rId13" Type="http://schemas.openxmlformats.org/officeDocument/2006/relationships/tags" Target="../tags/tag70.xml"/><Relationship Id="rId18" Type="http://schemas.openxmlformats.org/officeDocument/2006/relationships/tags" Target="../tags/tag75.xml"/><Relationship Id="rId26" Type="http://schemas.openxmlformats.org/officeDocument/2006/relationships/notesSlide" Target="../notesSlides/notesSlide14.xml"/><Relationship Id="rId39" Type="http://schemas.openxmlformats.org/officeDocument/2006/relationships/image" Target="../media/image75.png"/><Relationship Id="rId3" Type="http://schemas.openxmlformats.org/officeDocument/2006/relationships/tags" Target="../tags/tag60.xml"/><Relationship Id="rId21" Type="http://schemas.openxmlformats.org/officeDocument/2006/relationships/tags" Target="../tags/tag78.xml"/><Relationship Id="rId34" Type="http://schemas.openxmlformats.org/officeDocument/2006/relationships/image" Target="../media/image35.png"/><Relationship Id="rId42" Type="http://schemas.openxmlformats.org/officeDocument/2006/relationships/image" Target="../media/image78.png"/><Relationship Id="rId7" Type="http://schemas.openxmlformats.org/officeDocument/2006/relationships/tags" Target="../tags/tag64.xml"/><Relationship Id="rId12" Type="http://schemas.openxmlformats.org/officeDocument/2006/relationships/tags" Target="../tags/tag69.xml"/><Relationship Id="rId17" Type="http://schemas.openxmlformats.org/officeDocument/2006/relationships/tags" Target="../tags/tag74.xml"/><Relationship Id="rId25" Type="http://schemas.openxmlformats.org/officeDocument/2006/relationships/slideLayout" Target="../slideLayouts/slideLayout13.xml"/><Relationship Id="rId33" Type="http://schemas.openxmlformats.org/officeDocument/2006/relationships/image" Target="../media/image71.png"/><Relationship Id="rId38" Type="http://schemas.openxmlformats.org/officeDocument/2006/relationships/image" Target="../media/image74.png"/><Relationship Id="rId2" Type="http://schemas.openxmlformats.org/officeDocument/2006/relationships/tags" Target="../tags/tag59.xml"/><Relationship Id="rId16" Type="http://schemas.openxmlformats.org/officeDocument/2006/relationships/tags" Target="../tags/tag73.xml"/><Relationship Id="rId20" Type="http://schemas.openxmlformats.org/officeDocument/2006/relationships/tags" Target="../tags/tag77.xml"/><Relationship Id="rId29" Type="http://schemas.openxmlformats.org/officeDocument/2006/relationships/image" Target="../media/image67.png"/><Relationship Id="rId41" Type="http://schemas.openxmlformats.org/officeDocument/2006/relationships/image" Target="../media/image77.png"/><Relationship Id="rId1" Type="http://schemas.openxmlformats.org/officeDocument/2006/relationships/tags" Target="../tags/tag58.xml"/><Relationship Id="rId6" Type="http://schemas.openxmlformats.org/officeDocument/2006/relationships/tags" Target="../tags/tag63.xml"/><Relationship Id="rId11" Type="http://schemas.openxmlformats.org/officeDocument/2006/relationships/tags" Target="../tags/tag68.xml"/><Relationship Id="rId24" Type="http://schemas.openxmlformats.org/officeDocument/2006/relationships/tags" Target="../tags/tag81.xml"/><Relationship Id="rId32" Type="http://schemas.openxmlformats.org/officeDocument/2006/relationships/image" Target="../media/image70.png"/><Relationship Id="rId37" Type="http://schemas.openxmlformats.org/officeDocument/2006/relationships/image" Target="../media/image73.png"/><Relationship Id="rId40" Type="http://schemas.openxmlformats.org/officeDocument/2006/relationships/image" Target="../media/image76.png"/><Relationship Id="rId5" Type="http://schemas.openxmlformats.org/officeDocument/2006/relationships/tags" Target="../tags/tag62.xml"/><Relationship Id="rId15" Type="http://schemas.openxmlformats.org/officeDocument/2006/relationships/tags" Target="../tags/tag72.xml"/><Relationship Id="rId23" Type="http://schemas.openxmlformats.org/officeDocument/2006/relationships/tags" Target="../tags/tag80.xml"/><Relationship Id="rId28" Type="http://schemas.openxmlformats.org/officeDocument/2006/relationships/image" Target="../media/image66.png"/><Relationship Id="rId36" Type="http://schemas.openxmlformats.org/officeDocument/2006/relationships/image" Target="../media/image72.png"/><Relationship Id="rId10" Type="http://schemas.openxmlformats.org/officeDocument/2006/relationships/tags" Target="../tags/tag67.xml"/><Relationship Id="rId19" Type="http://schemas.openxmlformats.org/officeDocument/2006/relationships/tags" Target="../tags/tag76.xml"/><Relationship Id="rId31" Type="http://schemas.openxmlformats.org/officeDocument/2006/relationships/image" Target="../media/image69.png"/><Relationship Id="rId4" Type="http://schemas.openxmlformats.org/officeDocument/2006/relationships/tags" Target="../tags/tag61.xml"/><Relationship Id="rId9" Type="http://schemas.openxmlformats.org/officeDocument/2006/relationships/tags" Target="../tags/tag66.xml"/><Relationship Id="rId14" Type="http://schemas.openxmlformats.org/officeDocument/2006/relationships/tags" Target="../tags/tag71.xml"/><Relationship Id="rId22" Type="http://schemas.openxmlformats.org/officeDocument/2006/relationships/tags" Target="../tags/tag79.xml"/><Relationship Id="rId27" Type="http://schemas.openxmlformats.org/officeDocument/2006/relationships/image" Target="../media/image20.png"/><Relationship Id="rId30" Type="http://schemas.openxmlformats.org/officeDocument/2006/relationships/image" Target="../media/image68.png"/><Relationship Id="rId35" Type="http://schemas.openxmlformats.org/officeDocument/2006/relationships/image" Target="../media/image44.png"/><Relationship Id="rId43" Type="http://schemas.openxmlformats.org/officeDocument/2006/relationships/image" Target="../media/image79.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video" Target="file:///C:\Users\Frank\Documents\WAFR2012\4-blocks_var.avi" TargetMode="External"/><Relationship Id="rId1" Type="http://schemas.openxmlformats.org/officeDocument/2006/relationships/video" Target="file:///C:\Users\Frank\Documents\WAFR2012\4_ours.avi" TargetMode="External"/><Relationship Id="rId6" Type="http://schemas.openxmlformats.org/officeDocument/2006/relationships/image" Target="../media/image81.png"/><Relationship Id="rId5" Type="http://schemas.openxmlformats.org/officeDocument/2006/relationships/image" Target="../media/image80.pn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video" Target="file:///C:\Users\Frank\Documents\WAFR2012\bottleneck_ilp.avi" TargetMode="External"/><Relationship Id="rId1" Type="http://schemas.openxmlformats.org/officeDocument/2006/relationships/video" Target="file:///C:\Users\Frank\Documents\WAFR2012\bottleneck_rvo.avi" TargetMode="External"/><Relationship Id="rId6" Type="http://schemas.openxmlformats.org/officeDocument/2006/relationships/image" Target="../media/image83.png"/><Relationship Id="rId5" Type="http://schemas.openxmlformats.org/officeDocument/2006/relationships/image" Target="../media/image82.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8.xml"/><Relationship Id="rId1" Type="http://schemas.openxmlformats.org/officeDocument/2006/relationships/video" Target="file:///C:\Users\Frank\Documents\WAFR2012\New_Office.avi" TargetMode="External"/><Relationship Id="rId4" Type="http://schemas.openxmlformats.org/officeDocument/2006/relationships/image" Target="../media/image84.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8.xml"/><Relationship Id="rId1" Type="http://schemas.openxmlformats.org/officeDocument/2006/relationships/video" Target="file:///C:\Users\Frank\Documents\WAFR2012\Military.avi" TargetMode="External"/><Relationship Id="rId5" Type="http://schemas.openxmlformats.org/officeDocument/2006/relationships/image" Target="../media/image86.png"/><Relationship Id="rId4" Type="http://schemas.openxmlformats.org/officeDocument/2006/relationships/image" Target="../media/image85.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8.xml"/><Relationship Id="rId1" Type="http://schemas.openxmlformats.org/officeDocument/2006/relationships/tags" Target="../tags/tag82.xml"/><Relationship Id="rId4" Type="http://schemas.openxmlformats.org/officeDocument/2006/relationships/image" Target="../media/image45.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8.xml"/><Relationship Id="rId1" Type="http://schemas.openxmlformats.org/officeDocument/2006/relationships/video" Target="file:///C:\Users\Frank\Documents\WAFR2012\4_rvo_vis.wmv" TargetMode="Externa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8.xml"/><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image" Target="../media/image17.png"/><Relationship Id="rId3" Type="http://schemas.openxmlformats.org/officeDocument/2006/relationships/tags" Target="../tags/tag3.xml"/><Relationship Id="rId21" Type="http://schemas.openxmlformats.org/officeDocument/2006/relationships/image" Target="../media/image20.png"/><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image" Target="../media/image16.png"/><Relationship Id="rId2" Type="http://schemas.openxmlformats.org/officeDocument/2006/relationships/tags" Target="../tags/tag2.xml"/><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24" Type="http://schemas.openxmlformats.org/officeDocument/2006/relationships/image" Target="../media/image23.png"/><Relationship Id="rId5" Type="http://schemas.openxmlformats.org/officeDocument/2006/relationships/tags" Target="../tags/tag5.xml"/><Relationship Id="rId15" Type="http://schemas.openxmlformats.org/officeDocument/2006/relationships/notesSlide" Target="../notesSlides/notesSlide6.xml"/><Relationship Id="rId23" Type="http://schemas.openxmlformats.org/officeDocument/2006/relationships/image" Target="../media/image22.png"/><Relationship Id="rId10" Type="http://schemas.openxmlformats.org/officeDocument/2006/relationships/tags" Target="../tags/tag10.xml"/><Relationship Id="rId19" Type="http://schemas.openxmlformats.org/officeDocument/2006/relationships/image" Target="../media/image18.png"/><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slideLayout" Target="../slideLayouts/slideLayout13.xml"/><Relationship Id="rId22"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26.png"/><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image" Target="../media/image26.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70" name="Rectangle 3"/>
          <p:cNvSpPr>
            <a:spLocks noGrp="1" noChangeArrowheads="1"/>
          </p:cNvSpPr>
          <p:nvPr>
            <p:ph type="subTitle" idx="4294967295"/>
          </p:nvPr>
        </p:nvSpPr>
        <p:spPr>
          <a:xfrm>
            <a:off x="642910" y="3789040"/>
            <a:ext cx="7775575" cy="642938"/>
          </a:xfrm>
        </p:spPr>
        <p:txBody>
          <a:bodyPr/>
          <a:lstStyle/>
          <a:p>
            <a:pPr marL="0" indent="0" algn="ctr">
              <a:buNone/>
            </a:pPr>
            <a:r>
              <a:rPr lang="en-US" sz="2000" dirty="0" err="1" smtClean="0">
                <a:solidFill>
                  <a:schemeClr val="tx1"/>
                </a:solidFill>
              </a:rPr>
              <a:t>Ioannis</a:t>
            </a:r>
            <a:r>
              <a:rPr lang="en-US" sz="2000" dirty="0" smtClean="0">
                <a:solidFill>
                  <a:schemeClr val="tx1"/>
                </a:solidFill>
              </a:rPr>
              <a:t> </a:t>
            </a:r>
            <a:r>
              <a:rPr lang="en-US" sz="2000" dirty="0" err="1" smtClean="0">
                <a:solidFill>
                  <a:schemeClr val="tx1"/>
                </a:solidFill>
              </a:rPr>
              <a:t>Karamouzas</a:t>
            </a:r>
            <a:r>
              <a:rPr lang="en-US" sz="2000" dirty="0" smtClean="0">
                <a:solidFill>
                  <a:schemeClr val="tx1"/>
                </a:solidFill>
              </a:rPr>
              <a:t>, Roland </a:t>
            </a:r>
            <a:r>
              <a:rPr lang="en-US" sz="2000" dirty="0" err="1" smtClean="0">
                <a:solidFill>
                  <a:schemeClr val="tx1"/>
                </a:solidFill>
              </a:rPr>
              <a:t>Geraerts</a:t>
            </a:r>
            <a:r>
              <a:rPr lang="en-US" sz="2000" dirty="0" smtClean="0">
                <a:solidFill>
                  <a:schemeClr val="tx1"/>
                </a:solidFill>
              </a:rPr>
              <a:t> and </a:t>
            </a:r>
            <a:r>
              <a:rPr lang="nl-NL" sz="2000" dirty="0" smtClean="0">
                <a:solidFill>
                  <a:schemeClr val="tx1"/>
                </a:solidFill>
              </a:rPr>
              <a:t>A. Frank van der Stappen</a:t>
            </a:r>
            <a:endParaRPr lang="en-US" sz="2000" dirty="0" smtClean="0">
              <a:solidFill>
                <a:schemeClr val="tx1"/>
              </a:solidFill>
            </a:endParaRPr>
          </a:p>
          <a:p>
            <a:pPr marL="0" indent="0" algn="r">
              <a:buNone/>
            </a:pPr>
            <a:endParaRPr lang="en-US" sz="2000" dirty="0" smtClean="0">
              <a:solidFill>
                <a:schemeClr val="tx1"/>
              </a:solidFill>
            </a:endParaRPr>
          </a:p>
          <a:p>
            <a:pPr marL="0" indent="0" algn="r">
              <a:buNone/>
            </a:pPr>
            <a:endParaRPr lang="en-US" sz="2000" dirty="0" smtClean="0">
              <a:solidFill>
                <a:schemeClr val="tx1"/>
              </a:solidFill>
            </a:endParaRPr>
          </a:p>
          <a:p>
            <a:pPr marL="0" indent="0" algn="ctr">
              <a:buFont typeface="Arial" charset="0"/>
              <a:buNone/>
            </a:pPr>
            <a:endParaRPr lang="en-US" sz="2000" dirty="0">
              <a:solidFill>
                <a:schemeClr val="tx1"/>
              </a:solidFill>
            </a:endParaRPr>
          </a:p>
        </p:txBody>
      </p:sp>
      <p:sp>
        <p:nvSpPr>
          <p:cNvPr id="7171" name="Rectangle 2"/>
          <p:cNvSpPr>
            <a:spLocks noGrp="1" noChangeArrowheads="1"/>
          </p:cNvSpPr>
          <p:nvPr>
            <p:ph type="ctrTitle" idx="4294967295"/>
          </p:nvPr>
        </p:nvSpPr>
        <p:spPr>
          <a:xfrm>
            <a:off x="827089" y="2416177"/>
            <a:ext cx="7674002" cy="580775"/>
          </a:xfrm>
        </p:spPr>
        <p:txBody>
          <a:bodyPr/>
          <a:lstStyle/>
          <a:p>
            <a:pPr algn="ctr"/>
            <a:r>
              <a:rPr lang="en-GB" dirty="0" smtClean="0"/>
              <a:t>Space-time Group Motion Planning</a:t>
            </a:r>
            <a:endParaRPr lang="en-US" dirty="0"/>
          </a:p>
        </p:txBody>
      </p:sp>
      <p:pic>
        <p:nvPicPr>
          <p:cNvPr id="7174" name="Picture 14" descr="C:\data\Motion Planning\corridor\casa\presentation\pictures\uu logo.png"/>
          <p:cNvPicPr>
            <a:picLocks noChangeAspect="1" noChangeArrowheads="1"/>
          </p:cNvPicPr>
          <p:nvPr/>
        </p:nvPicPr>
        <p:blipFill>
          <a:blip r:embed="rId3" cstate="print"/>
          <a:srcRect/>
          <a:stretch>
            <a:fillRect/>
          </a:stretch>
        </p:blipFill>
        <p:spPr bwMode="auto">
          <a:xfrm>
            <a:off x="6572250" y="214313"/>
            <a:ext cx="2374900" cy="635000"/>
          </a:xfrm>
          <a:prstGeom prst="rect">
            <a:avLst/>
          </a:prstGeom>
          <a:noFill/>
          <a:ln w="9525">
            <a:noFill/>
            <a:miter lim="800000"/>
            <a:headEnd/>
            <a:tailEnd/>
          </a:ln>
        </p:spPr>
      </p:pic>
      <p:pic>
        <p:nvPicPr>
          <p:cNvPr id="1026" name="Picture 2"/>
          <p:cNvPicPr>
            <a:picLocks noChangeAspect="1" noChangeArrowheads="1"/>
          </p:cNvPicPr>
          <p:nvPr/>
        </p:nvPicPr>
        <p:blipFill>
          <a:blip r:embed="rId4" cstate="print"/>
          <a:srcRect/>
          <a:stretch>
            <a:fillRect/>
          </a:stretch>
        </p:blipFill>
        <p:spPr bwMode="auto">
          <a:xfrm>
            <a:off x="336376" y="5157192"/>
            <a:ext cx="2795464" cy="1572449"/>
          </a:xfrm>
          <a:prstGeom prst="rect">
            <a:avLst/>
          </a:prstGeom>
          <a:noFill/>
          <a:ln w="9525">
            <a:noFill/>
            <a:miter lim="800000"/>
            <a:headEnd/>
            <a:tailEnd/>
          </a:ln>
        </p:spPr>
      </p:pic>
      <p:pic>
        <p:nvPicPr>
          <p:cNvPr id="1027" name="Picture 3"/>
          <p:cNvPicPr>
            <a:picLocks noChangeAspect="1" noChangeArrowheads="1"/>
          </p:cNvPicPr>
          <p:nvPr/>
        </p:nvPicPr>
        <p:blipFill>
          <a:blip r:embed="rId5" cstate="print">
            <a:lum bright="12000" contrast="16000"/>
          </a:blip>
          <a:srcRect/>
          <a:stretch>
            <a:fillRect/>
          </a:stretch>
        </p:blipFill>
        <p:spPr bwMode="auto">
          <a:xfrm>
            <a:off x="6156176" y="5157192"/>
            <a:ext cx="2855640" cy="1606298"/>
          </a:xfrm>
          <a:prstGeom prst="rect">
            <a:avLst/>
          </a:prstGeom>
          <a:noFill/>
          <a:ln w="9525">
            <a:noFill/>
            <a:miter lim="800000"/>
            <a:headEnd/>
            <a:tailEnd/>
          </a:ln>
        </p:spPr>
      </p:pic>
      <p:pic>
        <p:nvPicPr>
          <p:cNvPr id="1029" name="Picture 5"/>
          <p:cNvPicPr>
            <a:picLocks noChangeAspect="1" noChangeArrowheads="1"/>
          </p:cNvPicPr>
          <p:nvPr/>
        </p:nvPicPr>
        <p:blipFill>
          <a:blip r:embed="rId6" cstate="print"/>
          <a:srcRect/>
          <a:stretch>
            <a:fillRect/>
          </a:stretch>
        </p:blipFill>
        <p:spPr bwMode="auto">
          <a:xfrm>
            <a:off x="3235852" y="5157192"/>
            <a:ext cx="2816312" cy="1584175"/>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dirty="0" smtClean="0"/>
              <a:t>Planning for groups</a:t>
            </a:r>
            <a:endParaRPr lang="en-US" dirty="0"/>
          </a:p>
        </p:txBody>
      </p:sp>
      <p:sp>
        <p:nvSpPr>
          <p:cNvPr id="5" name="Rectangle 3"/>
          <p:cNvSpPr txBox="1">
            <a:spLocks noChangeArrowheads="1"/>
          </p:cNvSpPr>
          <p:nvPr/>
        </p:nvSpPr>
        <p:spPr bwMode="auto">
          <a:xfrm>
            <a:off x="457200" y="1295400"/>
            <a:ext cx="8507413" cy="502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FF0000"/>
              </a:buClr>
              <a:buSzTx/>
              <a:buFont typeface="Arial" charset="0"/>
              <a:buChar char=" "/>
              <a:tabLst/>
              <a:defRPr/>
            </a:pPr>
            <a:r>
              <a:rPr kumimoji="0" lang="en-US" sz="2800" b="1" i="0" u="none" strike="noStrike" kern="0" cap="none" spc="0" normalizeH="0" baseline="0" noProof="0" dirty="0" smtClean="0">
                <a:ln>
                  <a:noFill/>
                </a:ln>
                <a:solidFill>
                  <a:srgbClr val="EE0000"/>
                </a:solidFill>
                <a:effectLst/>
                <a:uLnTx/>
                <a:uFillTx/>
                <a:latin typeface="+mn-lt"/>
                <a:ea typeface="+mn-ea"/>
                <a:cs typeface="+mn-cs"/>
              </a:rPr>
              <a:t>Creating a capacitated</a:t>
            </a:r>
            <a:r>
              <a:rPr kumimoji="0" lang="en-US" sz="2800" b="1" i="0" u="none" strike="noStrike" kern="0" cap="none" spc="0" normalizeH="0" noProof="0" dirty="0" smtClean="0">
                <a:ln>
                  <a:noFill/>
                </a:ln>
                <a:solidFill>
                  <a:srgbClr val="EE0000"/>
                </a:solidFill>
                <a:effectLst/>
                <a:uLnTx/>
                <a:uFillTx/>
                <a:latin typeface="+mn-lt"/>
                <a:ea typeface="+mn-ea"/>
                <a:cs typeface="+mn-cs"/>
              </a:rPr>
              <a:t> graph</a:t>
            </a:r>
            <a:endParaRPr kumimoji="0" lang="en-US" sz="2800" b="1" i="0" u="none" strike="noStrike" kern="0" cap="none" spc="0" normalizeH="0" baseline="0" noProof="0" dirty="0" smtClean="0">
              <a:ln>
                <a:noFill/>
              </a:ln>
              <a:solidFill>
                <a:srgbClr val="EE0000"/>
              </a:solidFill>
              <a:effectLst/>
              <a:uLnTx/>
              <a:uFillTx/>
              <a:latin typeface="+mn-lt"/>
              <a:ea typeface="+mn-ea"/>
              <a:cs typeface="+mn-cs"/>
            </a:endParaRPr>
          </a:p>
          <a:p>
            <a:pPr marL="742950" lvl="1" indent="-285750">
              <a:spcBef>
                <a:spcPct val="20000"/>
              </a:spcBef>
              <a:buClr>
                <a:srgbClr val="EE0000"/>
              </a:buClr>
              <a:buFont typeface="Arial" charset="0"/>
              <a:buChar char="•"/>
            </a:pPr>
            <a:r>
              <a:rPr lang="en-US" sz="2200" b="1" kern="0" dirty="0" smtClean="0">
                <a:solidFill>
                  <a:srgbClr val="000000"/>
                </a:solidFill>
                <a:latin typeface="+mn-lt"/>
              </a:rPr>
              <a:t>Compute a medial axis graph                         [</a:t>
            </a:r>
            <a:r>
              <a:rPr lang="en-US" sz="2200" b="1" kern="0" dirty="0" err="1" smtClean="0">
                <a:solidFill>
                  <a:srgbClr val="000000"/>
                </a:solidFill>
                <a:latin typeface="+mn-lt"/>
              </a:rPr>
              <a:t>Geraerts</a:t>
            </a:r>
            <a:r>
              <a:rPr lang="en-US" sz="2200" b="1" kern="0" dirty="0" smtClean="0">
                <a:solidFill>
                  <a:srgbClr val="000000"/>
                </a:solidFill>
                <a:latin typeface="+mn-lt"/>
              </a:rPr>
              <a:t>, ‘10]</a:t>
            </a:r>
          </a:p>
          <a:p>
            <a:pPr marL="742950" lvl="1" indent="-285750">
              <a:spcBef>
                <a:spcPct val="20000"/>
              </a:spcBef>
              <a:buClr>
                <a:srgbClr val="EE0000"/>
              </a:buClr>
              <a:buFont typeface="Arial" charset="0"/>
              <a:buChar char="•"/>
            </a:pPr>
            <a:r>
              <a:rPr lang="en-US" sz="2200" b="1" kern="0" dirty="0" smtClean="0">
                <a:solidFill>
                  <a:srgbClr val="000000"/>
                </a:solidFill>
                <a:latin typeface="+mn-lt"/>
              </a:rPr>
              <a:t>Compute a capacitated </a:t>
            </a:r>
            <a:r>
              <a:rPr lang="en-US" sz="2200" b="1" kern="0" dirty="0" smtClean="0">
                <a:solidFill>
                  <a:srgbClr val="000000"/>
                </a:solidFill>
                <a:latin typeface="Calibri"/>
              </a:rPr>
              <a:t>graph                      </a:t>
            </a:r>
            <a:r>
              <a:rPr lang="en-US" sz="2200" b="1" kern="0" dirty="0" smtClean="0">
                <a:solidFill>
                  <a:srgbClr val="000000"/>
                </a:solidFill>
                <a:latin typeface="+mn-lt"/>
              </a:rPr>
              <a:t>based on </a:t>
            </a:r>
          </a:p>
          <a:p>
            <a:pPr marL="1143000" lvl="2" indent="-228600">
              <a:spcBef>
                <a:spcPct val="20000"/>
              </a:spcBef>
              <a:buClr>
                <a:srgbClr val="EE0000"/>
              </a:buClr>
              <a:buFont typeface="Arial" charset="0"/>
              <a:buChar char="–"/>
            </a:pPr>
            <a:r>
              <a:rPr lang="en-US" kern="0" dirty="0" smtClean="0">
                <a:solidFill>
                  <a:srgbClr val="000000"/>
                </a:solidFill>
                <a:latin typeface="Calibri"/>
              </a:rPr>
              <a:t>Remove dead end vertices and edges from  </a:t>
            </a:r>
          </a:p>
          <a:p>
            <a:pPr marL="1143000" lvl="2" indent="-228600">
              <a:spcBef>
                <a:spcPct val="20000"/>
              </a:spcBef>
              <a:buClr>
                <a:srgbClr val="EE0000"/>
              </a:buClr>
              <a:buFont typeface="Arial" charset="0"/>
              <a:buChar char="–"/>
            </a:pPr>
            <a:r>
              <a:rPr lang="en-US" kern="0" dirty="0" smtClean="0">
                <a:solidFill>
                  <a:srgbClr val="000000"/>
                </a:solidFill>
                <a:latin typeface="Calibri"/>
              </a:rPr>
              <a:t>Define the time      that an agent requires to traverse each edge    in</a:t>
            </a:r>
          </a:p>
          <a:p>
            <a:pPr marL="1143000" lvl="2" indent="-228600">
              <a:spcBef>
                <a:spcPct val="20000"/>
              </a:spcBef>
              <a:buClr>
                <a:srgbClr val="EE0000"/>
              </a:buClr>
              <a:buFont typeface="Arial" charset="0"/>
              <a:buChar char="–"/>
            </a:pPr>
            <a:r>
              <a:rPr lang="en-US" kern="0" dirty="0" smtClean="0">
                <a:solidFill>
                  <a:srgbClr val="000000"/>
                </a:solidFill>
                <a:latin typeface="Calibri"/>
              </a:rPr>
              <a:t>Assign a capacity       to each edge in      by determining the max number of agents that can traverse it while walking next to each other</a:t>
            </a:r>
          </a:p>
          <a:p>
            <a:pPr marL="1143000" lvl="2" indent="-228600">
              <a:spcBef>
                <a:spcPct val="20000"/>
              </a:spcBef>
              <a:buClr>
                <a:srgbClr val="EE0000"/>
              </a:buClr>
              <a:buFont typeface="Arial" charset="0"/>
              <a:buChar char="–"/>
            </a:pPr>
            <a:r>
              <a:rPr lang="en-US" kern="0" dirty="0" smtClean="0">
                <a:solidFill>
                  <a:srgbClr val="000000"/>
                </a:solidFill>
                <a:latin typeface="Calibri"/>
              </a:rPr>
              <a:t>Assign a capacity       to each node      in      indicating the maximum number of agents that can simultaneously be on the node. </a:t>
            </a:r>
          </a:p>
          <a:p>
            <a:pPr marL="742950" lvl="1" indent="-285750">
              <a:spcBef>
                <a:spcPct val="20000"/>
              </a:spcBef>
              <a:buClr>
                <a:srgbClr val="EE0000"/>
              </a:buClr>
            </a:pPr>
            <a:endParaRPr lang="en-US" sz="2400" b="1" kern="0" dirty="0" smtClean="0">
              <a:solidFill>
                <a:srgbClr val="000000"/>
              </a:solidFill>
              <a:latin typeface="+mn-lt"/>
            </a:endParaRPr>
          </a:p>
          <a:p>
            <a:pPr marL="742950" marR="0" lvl="1" indent="-285750" algn="l" defTabSz="914400" rtl="0" eaLnBrk="1" fontAlgn="base" latinLnBrk="0" hangingPunct="1">
              <a:lnSpc>
                <a:spcPct val="100000"/>
              </a:lnSpc>
              <a:spcBef>
                <a:spcPct val="20000"/>
              </a:spcBef>
              <a:spcAft>
                <a:spcPct val="0"/>
              </a:spcAft>
              <a:buClr>
                <a:srgbClr val="EE0000"/>
              </a:buClr>
              <a:buSzTx/>
              <a:buFont typeface="Arial" charset="0"/>
              <a:buChar char="•"/>
              <a:tabLst/>
              <a:defRPr/>
            </a:pPr>
            <a:endParaRPr kumimoji="0" lang="en-GB" sz="2400" b="1" i="0" u="none" strike="noStrike" kern="0" cap="none" spc="0" normalizeH="0" baseline="0" noProof="0" dirty="0" smtClean="0">
              <a:ln>
                <a:noFill/>
              </a:ln>
              <a:solidFill>
                <a:schemeClr val="tx1"/>
              </a:solidFill>
              <a:effectLst/>
              <a:uLnTx/>
              <a:uFillTx/>
              <a:latin typeface="+mn-lt"/>
            </a:endParaRPr>
          </a:p>
        </p:txBody>
      </p:sp>
      <p:pic>
        <p:nvPicPr>
          <p:cNvPr id="14" name="Picture 13" descr="addin_tmp.png"/>
          <p:cNvPicPr>
            <a:picLocks noChangeAspect="1"/>
          </p:cNvPicPr>
          <p:nvPr>
            <p:custDataLst>
              <p:tags r:id="rId1"/>
            </p:custDataLst>
          </p:nvPr>
        </p:nvPicPr>
        <p:blipFill>
          <a:blip r:embed="rId15" cstate="print"/>
          <a:stretch>
            <a:fillRect/>
          </a:stretch>
        </p:blipFill>
        <p:spPr>
          <a:xfrm>
            <a:off x="4716016" y="1916832"/>
            <a:ext cx="1394460" cy="255270"/>
          </a:xfrm>
          <a:prstGeom prst="rect">
            <a:avLst/>
          </a:prstGeom>
        </p:spPr>
      </p:pic>
      <p:pic>
        <p:nvPicPr>
          <p:cNvPr id="18" name="Picture 17" descr="addin_tmp.png"/>
          <p:cNvPicPr>
            <a:picLocks noChangeAspect="1"/>
          </p:cNvPicPr>
          <p:nvPr>
            <p:custDataLst>
              <p:tags r:id="rId2"/>
            </p:custDataLst>
          </p:nvPr>
        </p:nvPicPr>
        <p:blipFill>
          <a:blip r:embed="rId16" cstate="print"/>
          <a:stretch>
            <a:fillRect/>
          </a:stretch>
        </p:blipFill>
        <p:spPr>
          <a:xfrm>
            <a:off x="7236296" y="2306206"/>
            <a:ext cx="411480" cy="186690"/>
          </a:xfrm>
          <a:prstGeom prst="rect">
            <a:avLst/>
          </a:prstGeom>
        </p:spPr>
      </p:pic>
      <p:pic>
        <p:nvPicPr>
          <p:cNvPr id="17" name="Picture 16" descr="addin_tmp.png"/>
          <p:cNvPicPr>
            <a:picLocks noChangeAspect="1"/>
          </p:cNvPicPr>
          <p:nvPr>
            <p:custDataLst>
              <p:tags r:id="rId3"/>
            </p:custDataLst>
          </p:nvPr>
        </p:nvPicPr>
        <p:blipFill>
          <a:blip r:embed="rId17" cstate="print"/>
          <a:stretch>
            <a:fillRect/>
          </a:stretch>
        </p:blipFill>
        <p:spPr>
          <a:xfrm>
            <a:off x="4788024" y="2309634"/>
            <a:ext cx="1156335" cy="255270"/>
          </a:xfrm>
          <a:prstGeom prst="rect">
            <a:avLst/>
          </a:prstGeom>
        </p:spPr>
      </p:pic>
      <p:pic>
        <p:nvPicPr>
          <p:cNvPr id="27" name="Picture 26" descr="addin_tmp.png"/>
          <p:cNvPicPr>
            <a:picLocks noChangeAspect="1"/>
          </p:cNvPicPr>
          <p:nvPr>
            <p:custDataLst>
              <p:tags r:id="rId4"/>
            </p:custDataLst>
          </p:nvPr>
        </p:nvPicPr>
        <p:blipFill>
          <a:blip r:embed="rId18" cstate="print"/>
          <a:stretch>
            <a:fillRect/>
          </a:stretch>
        </p:blipFill>
        <p:spPr>
          <a:xfrm>
            <a:off x="5724128" y="2670251"/>
            <a:ext cx="164687" cy="177355"/>
          </a:xfrm>
          <a:prstGeom prst="rect">
            <a:avLst/>
          </a:prstGeom>
        </p:spPr>
      </p:pic>
      <p:pic>
        <p:nvPicPr>
          <p:cNvPr id="28" name="Picture 27" descr="addin_tmp.png"/>
          <p:cNvPicPr>
            <a:picLocks noChangeAspect="1"/>
          </p:cNvPicPr>
          <p:nvPr>
            <p:custDataLst>
              <p:tags r:id="rId5"/>
            </p:custDataLst>
          </p:nvPr>
        </p:nvPicPr>
        <p:blipFill>
          <a:blip r:embed="rId19" cstate="print"/>
          <a:stretch>
            <a:fillRect/>
          </a:stretch>
        </p:blipFill>
        <p:spPr>
          <a:xfrm>
            <a:off x="3203848" y="3006665"/>
            <a:ext cx="146590" cy="206311"/>
          </a:xfrm>
          <a:prstGeom prst="rect">
            <a:avLst/>
          </a:prstGeom>
        </p:spPr>
      </p:pic>
      <p:pic>
        <p:nvPicPr>
          <p:cNvPr id="35" name="Picture 34" descr="addin_tmp.png"/>
          <p:cNvPicPr>
            <a:picLocks noChangeAspect="1"/>
          </p:cNvPicPr>
          <p:nvPr>
            <p:custDataLst>
              <p:tags r:id="rId6"/>
            </p:custDataLst>
          </p:nvPr>
        </p:nvPicPr>
        <p:blipFill>
          <a:blip r:embed="rId20" cstate="print"/>
          <a:stretch>
            <a:fillRect/>
          </a:stretch>
        </p:blipFill>
        <p:spPr>
          <a:xfrm>
            <a:off x="7646245" y="3060000"/>
            <a:ext cx="94107" cy="108585"/>
          </a:xfrm>
          <a:prstGeom prst="rect">
            <a:avLst/>
          </a:prstGeom>
        </p:spPr>
      </p:pic>
      <p:pic>
        <p:nvPicPr>
          <p:cNvPr id="32" name="Picture 31" descr="addin_tmp.png"/>
          <p:cNvPicPr>
            <a:picLocks noChangeAspect="1"/>
          </p:cNvPicPr>
          <p:nvPr>
            <p:custDataLst>
              <p:tags r:id="rId7"/>
            </p:custDataLst>
          </p:nvPr>
        </p:nvPicPr>
        <p:blipFill>
          <a:blip r:embed="rId21" cstate="print"/>
          <a:stretch>
            <a:fillRect/>
          </a:stretch>
        </p:blipFill>
        <p:spPr>
          <a:xfrm>
            <a:off x="3347864" y="3389567"/>
            <a:ext cx="179165" cy="144780"/>
          </a:xfrm>
          <a:prstGeom prst="rect">
            <a:avLst/>
          </a:prstGeom>
        </p:spPr>
      </p:pic>
      <p:pic>
        <p:nvPicPr>
          <p:cNvPr id="34" name="Picture 33" descr="addin_tmp.png"/>
          <p:cNvPicPr>
            <a:picLocks noChangeAspect="1"/>
          </p:cNvPicPr>
          <p:nvPr>
            <p:custDataLst>
              <p:tags r:id="rId8"/>
            </p:custDataLst>
          </p:nvPr>
        </p:nvPicPr>
        <p:blipFill>
          <a:blip r:embed="rId18" cstate="print"/>
          <a:stretch>
            <a:fillRect/>
          </a:stretch>
        </p:blipFill>
        <p:spPr>
          <a:xfrm>
            <a:off x="5127393" y="3318323"/>
            <a:ext cx="164687" cy="177355"/>
          </a:xfrm>
          <a:prstGeom prst="rect">
            <a:avLst/>
          </a:prstGeom>
        </p:spPr>
      </p:pic>
      <p:pic>
        <p:nvPicPr>
          <p:cNvPr id="36" name="Picture 35" descr="addin_tmp.png"/>
          <p:cNvPicPr>
            <a:picLocks noChangeAspect="1"/>
          </p:cNvPicPr>
          <p:nvPr>
            <p:custDataLst>
              <p:tags r:id="rId9"/>
            </p:custDataLst>
          </p:nvPr>
        </p:nvPicPr>
        <p:blipFill>
          <a:blip r:embed="rId18" cstate="print"/>
          <a:stretch>
            <a:fillRect/>
          </a:stretch>
        </p:blipFill>
        <p:spPr>
          <a:xfrm>
            <a:off x="8028384" y="2996952"/>
            <a:ext cx="164687" cy="177355"/>
          </a:xfrm>
          <a:prstGeom prst="rect">
            <a:avLst/>
          </a:prstGeom>
        </p:spPr>
      </p:pic>
      <p:pic>
        <p:nvPicPr>
          <p:cNvPr id="38" name="Picture 37" descr="addin_tmp.png"/>
          <p:cNvPicPr>
            <a:picLocks noChangeAspect="1"/>
          </p:cNvPicPr>
          <p:nvPr>
            <p:custDataLst>
              <p:tags r:id="rId10"/>
            </p:custDataLst>
          </p:nvPr>
        </p:nvPicPr>
        <p:blipFill>
          <a:blip r:embed="rId22" cstate="print"/>
          <a:stretch>
            <a:fillRect/>
          </a:stretch>
        </p:blipFill>
        <p:spPr>
          <a:xfrm>
            <a:off x="3355767" y="4004300"/>
            <a:ext cx="208121" cy="144780"/>
          </a:xfrm>
          <a:prstGeom prst="rect">
            <a:avLst/>
          </a:prstGeom>
        </p:spPr>
      </p:pic>
      <p:pic>
        <p:nvPicPr>
          <p:cNvPr id="39" name="Picture 38" descr="addin_tmp.png"/>
          <p:cNvPicPr>
            <a:picLocks noChangeAspect="1"/>
          </p:cNvPicPr>
          <p:nvPr>
            <p:custDataLst>
              <p:tags r:id="rId11"/>
            </p:custDataLst>
          </p:nvPr>
        </p:nvPicPr>
        <p:blipFill>
          <a:blip r:embed="rId23" cstate="print"/>
          <a:stretch>
            <a:fillRect/>
          </a:stretch>
        </p:blipFill>
        <p:spPr>
          <a:xfrm>
            <a:off x="4932040" y="4005064"/>
            <a:ext cx="132112" cy="108585"/>
          </a:xfrm>
          <a:prstGeom prst="rect">
            <a:avLst/>
          </a:prstGeom>
        </p:spPr>
      </p:pic>
      <p:pic>
        <p:nvPicPr>
          <p:cNvPr id="40" name="Picture 39" descr="addin_tmp.png"/>
          <p:cNvPicPr>
            <a:picLocks noChangeAspect="1"/>
          </p:cNvPicPr>
          <p:nvPr>
            <p:custDataLst>
              <p:tags r:id="rId12"/>
            </p:custDataLst>
          </p:nvPr>
        </p:nvPicPr>
        <p:blipFill>
          <a:blip r:embed="rId18" cstate="print"/>
          <a:stretch>
            <a:fillRect/>
          </a:stretch>
        </p:blipFill>
        <p:spPr>
          <a:xfrm>
            <a:off x="5415425" y="3933056"/>
            <a:ext cx="164687" cy="177355"/>
          </a:xfrm>
          <a:prstGeom prst="rect">
            <a:avLst/>
          </a:prstGeom>
        </p:spPr>
      </p:pic>
      <p:pic>
        <p:nvPicPr>
          <p:cNvPr id="120835" name="Picture 3"/>
          <p:cNvPicPr>
            <a:picLocks noChangeAspect="1" noChangeArrowheads="1"/>
          </p:cNvPicPr>
          <p:nvPr/>
        </p:nvPicPr>
        <p:blipFill>
          <a:blip r:embed="rId24" cstate="print"/>
          <a:srcRect/>
          <a:stretch>
            <a:fillRect/>
          </a:stretch>
        </p:blipFill>
        <p:spPr bwMode="auto">
          <a:xfrm>
            <a:off x="2691962" y="4550781"/>
            <a:ext cx="1909944" cy="1902555"/>
          </a:xfrm>
          <a:prstGeom prst="rect">
            <a:avLst/>
          </a:prstGeom>
          <a:noFill/>
          <a:ln w="9525">
            <a:noFill/>
            <a:miter lim="800000"/>
            <a:headEnd/>
            <a:tailEnd/>
          </a:ln>
        </p:spPr>
      </p:pic>
      <p:pic>
        <p:nvPicPr>
          <p:cNvPr id="120836" name="Picture 4"/>
          <p:cNvPicPr>
            <a:picLocks noChangeAspect="1" noChangeArrowheads="1"/>
          </p:cNvPicPr>
          <p:nvPr/>
        </p:nvPicPr>
        <p:blipFill>
          <a:blip r:embed="rId25" cstate="print"/>
          <a:srcRect/>
          <a:stretch>
            <a:fillRect/>
          </a:stretch>
        </p:blipFill>
        <p:spPr bwMode="auto">
          <a:xfrm>
            <a:off x="5148064" y="4550781"/>
            <a:ext cx="1944216" cy="1902555"/>
          </a:xfrm>
          <a:prstGeom prst="rect">
            <a:avLst/>
          </a:prstGeom>
          <a:noFill/>
          <a:ln w="9525">
            <a:noFill/>
            <a:miter lim="800000"/>
            <a:headEnd/>
            <a:tailEnd/>
          </a:ln>
        </p:spPr>
      </p:pic>
      <p:sp>
        <p:nvSpPr>
          <p:cNvPr id="43" name="TextBox 42"/>
          <p:cNvSpPr txBox="1"/>
          <p:nvPr/>
        </p:nvSpPr>
        <p:spPr>
          <a:xfrm>
            <a:off x="2411760" y="6412105"/>
            <a:ext cx="2569488" cy="400110"/>
          </a:xfrm>
          <a:prstGeom prst="rect">
            <a:avLst/>
          </a:prstGeom>
          <a:noFill/>
        </p:spPr>
        <p:txBody>
          <a:bodyPr wrap="square" rtlCol="0" anchor="ctr">
            <a:spAutoFit/>
          </a:bodyPr>
          <a:lstStyle/>
          <a:p>
            <a:pPr algn="ctr"/>
            <a:r>
              <a:rPr lang="en-US" sz="1000" dirty="0" smtClean="0">
                <a:latin typeface="Arial" pitchFamily="34" charset="0"/>
                <a:cs typeface="Arial" pitchFamily="34" charset="0"/>
              </a:rPr>
              <a:t>Medial axis graph MG enhanced with proximity information to nearest obstacles </a:t>
            </a:r>
            <a:endParaRPr lang="en-US" sz="1000" dirty="0">
              <a:latin typeface="Arial" pitchFamily="34" charset="0"/>
              <a:cs typeface="Arial" pitchFamily="34" charset="0"/>
            </a:endParaRPr>
          </a:p>
        </p:txBody>
      </p:sp>
      <p:sp>
        <p:nvSpPr>
          <p:cNvPr id="44" name="TextBox 43"/>
          <p:cNvSpPr txBox="1"/>
          <p:nvPr/>
        </p:nvSpPr>
        <p:spPr>
          <a:xfrm>
            <a:off x="4882832" y="6490210"/>
            <a:ext cx="2569488" cy="246221"/>
          </a:xfrm>
          <a:prstGeom prst="rect">
            <a:avLst/>
          </a:prstGeom>
          <a:noFill/>
        </p:spPr>
        <p:txBody>
          <a:bodyPr wrap="square" rtlCol="0" anchor="ctr">
            <a:spAutoFit/>
          </a:bodyPr>
          <a:lstStyle/>
          <a:p>
            <a:pPr algn="ctr"/>
            <a:r>
              <a:rPr lang="en-US" sz="1000" dirty="0" smtClean="0">
                <a:latin typeface="Arial" pitchFamily="34" charset="0"/>
                <a:cs typeface="Arial" pitchFamily="34" charset="0"/>
              </a:rPr>
              <a:t>The corresponding capacitated graph G</a:t>
            </a:r>
            <a:endParaRPr lang="en-US" sz="1000" dirty="0">
              <a:latin typeface="Arial" pitchFamily="34" charset="0"/>
              <a:cs typeface="Arial" pitchFamily="34" charset="0"/>
            </a:endParaRPr>
          </a:p>
        </p:txBody>
      </p:sp>
    </p:spTree>
  </p:cSld>
  <p:clrMapOvr>
    <a:masterClrMapping/>
  </p:clrMapOvr>
  <p:transition spd="slow">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13" cstate="print"/>
          <a:srcRect/>
          <a:stretch>
            <a:fillRect/>
          </a:stretch>
        </p:blipFill>
        <p:spPr bwMode="auto">
          <a:xfrm>
            <a:off x="2983011" y="4653136"/>
            <a:ext cx="4109269" cy="2030206"/>
          </a:xfrm>
          <a:prstGeom prst="rect">
            <a:avLst/>
          </a:prstGeom>
          <a:noFill/>
          <a:ln w="9525">
            <a:noFill/>
            <a:miter lim="800000"/>
            <a:headEnd/>
            <a:tailEnd/>
          </a:ln>
        </p:spPr>
      </p:pic>
      <p:sp>
        <p:nvSpPr>
          <p:cNvPr id="17410" name="Rectangle 2"/>
          <p:cNvSpPr>
            <a:spLocks noGrp="1" noChangeArrowheads="1"/>
          </p:cNvSpPr>
          <p:nvPr>
            <p:ph type="title"/>
          </p:nvPr>
        </p:nvSpPr>
        <p:spPr/>
        <p:txBody>
          <a:bodyPr/>
          <a:lstStyle/>
          <a:p>
            <a:r>
              <a:rPr lang="en-US" dirty="0" smtClean="0"/>
              <a:t>Planning for groups</a:t>
            </a:r>
            <a:endParaRPr lang="en-US" dirty="0"/>
          </a:p>
        </p:txBody>
      </p:sp>
      <p:sp>
        <p:nvSpPr>
          <p:cNvPr id="5" name="Rectangle 3"/>
          <p:cNvSpPr txBox="1">
            <a:spLocks noChangeArrowheads="1"/>
          </p:cNvSpPr>
          <p:nvPr/>
        </p:nvSpPr>
        <p:spPr bwMode="auto">
          <a:xfrm>
            <a:off x="457200" y="1295400"/>
            <a:ext cx="8507413" cy="502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FF0000"/>
              </a:buClr>
              <a:buSzTx/>
              <a:buFont typeface="Arial" charset="0"/>
              <a:buChar char=" "/>
              <a:tabLst/>
              <a:defRPr/>
            </a:pPr>
            <a:r>
              <a:rPr kumimoji="0" lang="en-US" sz="2800" b="1" i="0" u="none" strike="noStrike" kern="0" cap="none" spc="0" normalizeH="0" baseline="0" noProof="0" dirty="0" smtClean="0">
                <a:ln>
                  <a:noFill/>
                </a:ln>
                <a:solidFill>
                  <a:srgbClr val="EE0000"/>
                </a:solidFill>
                <a:effectLst/>
                <a:uLnTx/>
                <a:uFillTx/>
                <a:latin typeface="+mn-lt"/>
                <a:ea typeface="+mn-ea"/>
                <a:cs typeface="+mn-cs"/>
              </a:rPr>
              <a:t>Creating a time-expanded</a:t>
            </a:r>
            <a:r>
              <a:rPr kumimoji="0" lang="en-US" sz="2800" b="1" i="0" u="none" strike="noStrike" kern="0" cap="none" spc="0" normalizeH="0" noProof="0" dirty="0" smtClean="0">
                <a:ln>
                  <a:noFill/>
                </a:ln>
                <a:solidFill>
                  <a:srgbClr val="EE0000"/>
                </a:solidFill>
                <a:effectLst/>
                <a:uLnTx/>
                <a:uFillTx/>
                <a:latin typeface="+mn-lt"/>
                <a:ea typeface="+mn-ea"/>
                <a:cs typeface="+mn-cs"/>
              </a:rPr>
              <a:t> graph</a:t>
            </a:r>
            <a:endParaRPr kumimoji="0" lang="en-US" sz="2800" b="1" i="0" u="none" strike="noStrike" kern="0" cap="none" spc="0" normalizeH="0" baseline="0" noProof="0" dirty="0" smtClean="0">
              <a:ln>
                <a:noFill/>
              </a:ln>
              <a:solidFill>
                <a:srgbClr val="EE0000"/>
              </a:solidFill>
              <a:effectLst/>
              <a:uLnTx/>
              <a:uFillTx/>
              <a:latin typeface="+mn-lt"/>
              <a:ea typeface="+mn-ea"/>
              <a:cs typeface="+mn-cs"/>
            </a:endParaRPr>
          </a:p>
          <a:p>
            <a:pPr marL="742950" lvl="1" indent="-285750">
              <a:spcBef>
                <a:spcPct val="20000"/>
              </a:spcBef>
              <a:buClr>
                <a:srgbClr val="EE0000"/>
              </a:buClr>
              <a:buFont typeface="Arial" charset="0"/>
              <a:buChar char="•"/>
            </a:pPr>
            <a:r>
              <a:rPr lang="en-US" sz="2200" b="1" kern="0" dirty="0" smtClean="0">
                <a:solidFill>
                  <a:srgbClr val="000000"/>
                </a:solidFill>
                <a:latin typeface="+mn-lt"/>
              </a:rPr>
              <a:t>Use a condensed-like approach [Fleischer and </a:t>
            </a:r>
            <a:r>
              <a:rPr lang="en-US" sz="2200" b="1" kern="0" dirty="0" err="1" smtClean="0">
                <a:solidFill>
                  <a:srgbClr val="000000"/>
                </a:solidFill>
                <a:latin typeface="+mn-lt"/>
              </a:rPr>
              <a:t>Skutella</a:t>
            </a:r>
            <a:r>
              <a:rPr lang="en-US" sz="2200" b="1" kern="0" dirty="0" smtClean="0">
                <a:solidFill>
                  <a:srgbClr val="000000"/>
                </a:solidFill>
                <a:latin typeface="+mn-lt"/>
              </a:rPr>
              <a:t>, ‘07]</a:t>
            </a:r>
          </a:p>
          <a:p>
            <a:pPr marL="1143000" lvl="2" indent="-228600">
              <a:spcBef>
                <a:spcPct val="20000"/>
              </a:spcBef>
              <a:buClr>
                <a:srgbClr val="EE0000"/>
              </a:buClr>
              <a:buFont typeface="Arial" charset="0"/>
              <a:buChar char="–"/>
            </a:pPr>
            <a:r>
              <a:rPr lang="en-US" kern="0" dirty="0" smtClean="0">
                <a:solidFill>
                  <a:srgbClr val="000000"/>
                </a:solidFill>
                <a:latin typeface="Calibri"/>
              </a:rPr>
              <a:t>Choose a time-step        for the graph.</a:t>
            </a:r>
          </a:p>
          <a:p>
            <a:pPr marL="1143000" lvl="2" indent="-228600">
              <a:spcBef>
                <a:spcPct val="20000"/>
              </a:spcBef>
              <a:buClr>
                <a:srgbClr val="EE0000"/>
              </a:buClr>
              <a:buFont typeface="Arial" charset="0"/>
              <a:buChar char="–"/>
            </a:pPr>
            <a:r>
              <a:rPr lang="en-US" kern="0" dirty="0" smtClean="0">
                <a:solidFill>
                  <a:srgbClr val="000000"/>
                </a:solidFill>
                <a:latin typeface="Calibri"/>
              </a:rPr>
              <a:t>Define the discrete traversal time for each edge in      as </a:t>
            </a:r>
          </a:p>
          <a:p>
            <a:pPr marL="1143000" lvl="2" indent="-228600">
              <a:spcBef>
                <a:spcPct val="20000"/>
              </a:spcBef>
              <a:buClr>
                <a:srgbClr val="EE0000"/>
              </a:buClr>
              <a:buFont typeface="Arial" charset="0"/>
              <a:buChar char="–"/>
            </a:pPr>
            <a:r>
              <a:rPr lang="en-US" kern="0" dirty="0" smtClean="0">
                <a:solidFill>
                  <a:srgbClr val="000000"/>
                </a:solidFill>
                <a:latin typeface="Calibri"/>
              </a:rPr>
              <a:t>Define the discrete capacity of each edge as                             and of each node as </a:t>
            </a:r>
            <a:endParaRPr lang="en-US" sz="2200" b="1" kern="0" dirty="0" smtClean="0">
              <a:solidFill>
                <a:srgbClr val="000000"/>
              </a:solidFill>
              <a:latin typeface="+mn-lt"/>
            </a:endParaRPr>
          </a:p>
          <a:p>
            <a:pPr marL="742950" lvl="1" indent="-285750">
              <a:spcBef>
                <a:spcPct val="20000"/>
              </a:spcBef>
              <a:buClr>
                <a:srgbClr val="EE0000"/>
              </a:buClr>
              <a:buFont typeface="Arial" charset="0"/>
              <a:buChar char="•"/>
            </a:pPr>
            <a:r>
              <a:rPr lang="en-US" sz="2200" b="1" kern="0" dirty="0" smtClean="0">
                <a:solidFill>
                  <a:srgbClr val="000000"/>
                </a:solidFill>
                <a:latin typeface="+mn-lt"/>
              </a:rPr>
              <a:t>Compute the time expanded graph                              of     </a:t>
            </a:r>
          </a:p>
          <a:p>
            <a:pPr marL="1143000" lvl="2" indent="-228600">
              <a:spcBef>
                <a:spcPct val="20000"/>
              </a:spcBef>
              <a:buClr>
                <a:srgbClr val="EE0000"/>
              </a:buClr>
              <a:buFont typeface="Arial" charset="0"/>
              <a:buChar char="–"/>
            </a:pPr>
            <a:r>
              <a:rPr lang="en-US" kern="0" dirty="0" smtClean="0">
                <a:solidFill>
                  <a:srgbClr val="000000"/>
                </a:solidFill>
                <a:latin typeface="Calibri"/>
              </a:rPr>
              <a:t>T defines the total number of discrete time steps</a:t>
            </a:r>
          </a:p>
          <a:p>
            <a:pPr marL="1143000" lvl="2" indent="-228600">
              <a:spcBef>
                <a:spcPct val="20000"/>
              </a:spcBef>
              <a:buClr>
                <a:srgbClr val="EE0000"/>
              </a:buClr>
              <a:buFont typeface="Arial" charset="0"/>
              <a:buChar char="–"/>
            </a:pPr>
            <a:r>
              <a:rPr lang="en-US" kern="0" dirty="0" smtClean="0">
                <a:solidFill>
                  <a:srgbClr val="000000"/>
                </a:solidFill>
                <a:latin typeface="Calibri"/>
              </a:rPr>
              <a:t>Create a copy of      for each time step                              based on  </a:t>
            </a:r>
          </a:p>
          <a:p>
            <a:pPr marL="1143000" lvl="2" indent="-228600">
              <a:spcBef>
                <a:spcPct val="20000"/>
              </a:spcBef>
              <a:buClr>
                <a:srgbClr val="EE0000"/>
              </a:buClr>
              <a:buFont typeface="Arial" charset="0"/>
              <a:buChar char="–"/>
            </a:pPr>
            <a:r>
              <a:rPr lang="en-US" kern="0" dirty="0" smtClean="0">
                <a:solidFill>
                  <a:srgbClr val="000000"/>
                </a:solidFill>
                <a:latin typeface="Calibri"/>
              </a:rPr>
              <a:t>Add waiting arcs </a:t>
            </a:r>
          </a:p>
          <a:p>
            <a:pPr marL="742950" lvl="1" indent="-285750">
              <a:spcBef>
                <a:spcPct val="20000"/>
              </a:spcBef>
              <a:buClr>
                <a:srgbClr val="EE0000"/>
              </a:buClr>
            </a:pPr>
            <a:endParaRPr lang="en-US" sz="2400" b="1" kern="0" dirty="0" smtClean="0">
              <a:solidFill>
                <a:srgbClr val="000000"/>
              </a:solidFill>
              <a:latin typeface="+mn-lt"/>
            </a:endParaRPr>
          </a:p>
          <a:p>
            <a:pPr marL="742950" marR="0" lvl="1" indent="-285750" algn="l" defTabSz="914400" rtl="0" eaLnBrk="1" fontAlgn="base" latinLnBrk="0" hangingPunct="1">
              <a:lnSpc>
                <a:spcPct val="100000"/>
              </a:lnSpc>
              <a:spcBef>
                <a:spcPct val="20000"/>
              </a:spcBef>
              <a:spcAft>
                <a:spcPct val="0"/>
              </a:spcAft>
              <a:buClr>
                <a:srgbClr val="EE0000"/>
              </a:buClr>
              <a:buSzTx/>
              <a:buFont typeface="Arial" charset="0"/>
              <a:buChar char="•"/>
              <a:tabLst/>
              <a:defRPr/>
            </a:pPr>
            <a:endParaRPr kumimoji="0" lang="en-GB" sz="2400" b="1" i="0" u="none" strike="noStrike" kern="0" cap="none" spc="0" normalizeH="0" baseline="0" noProof="0" dirty="0" smtClean="0">
              <a:ln>
                <a:noFill/>
              </a:ln>
              <a:solidFill>
                <a:schemeClr val="tx1"/>
              </a:solidFill>
              <a:effectLst/>
              <a:uLnTx/>
              <a:uFillTx/>
              <a:latin typeface="+mn-lt"/>
            </a:endParaRPr>
          </a:p>
        </p:txBody>
      </p:sp>
      <p:pic>
        <p:nvPicPr>
          <p:cNvPr id="31" name="Picture 30" descr="addin_tmp.png"/>
          <p:cNvPicPr>
            <a:picLocks noChangeAspect="1"/>
          </p:cNvPicPr>
          <p:nvPr>
            <p:custDataLst>
              <p:tags r:id="rId1"/>
            </p:custDataLst>
          </p:nvPr>
        </p:nvPicPr>
        <p:blipFill>
          <a:blip r:embed="rId14" cstate="print"/>
          <a:stretch>
            <a:fillRect/>
          </a:stretch>
        </p:blipFill>
        <p:spPr>
          <a:xfrm>
            <a:off x="6955107" y="2564903"/>
            <a:ext cx="1186434" cy="231458"/>
          </a:xfrm>
          <a:prstGeom prst="rect">
            <a:avLst/>
          </a:prstGeom>
        </p:spPr>
      </p:pic>
      <p:pic>
        <p:nvPicPr>
          <p:cNvPr id="25" name="Picture 24" descr="addin_tmp.png"/>
          <p:cNvPicPr>
            <a:picLocks noChangeAspect="1"/>
          </p:cNvPicPr>
          <p:nvPr>
            <p:custDataLst>
              <p:tags r:id="rId2"/>
            </p:custDataLst>
          </p:nvPr>
        </p:nvPicPr>
        <p:blipFill>
          <a:blip r:embed="rId15" cstate="print"/>
          <a:stretch>
            <a:fillRect/>
          </a:stretch>
        </p:blipFill>
        <p:spPr>
          <a:xfrm>
            <a:off x="6423536" y="2603574"/>
            <a:ext cx="156020" cy="168021"/>
          </a:xfrm>
          <a:prstGeom prst="rect">
            <a:avLst/>
          </a:prstGeom>
        </p:spPr>
      </p:pic>
      <p:pic>
        <p:nvPicPr>
          <p:cNvPr id="37" name="Picture 36" descr="addin_tmp.png"/>
          <p:cNvPicPr>
            <a:picLocks noChangeAspect="1"/>
          </p:cNvPicPr>
          <p:nvPr>
            <p:custDataLst>
              <p:tags r:id="rId3"/>
            </p:custDataLst>
          </p:nvPr>
        </p:nvPicPr>
        <p:blipFill>
          <a:blip r:embed="rId16" cstate="print"/>
          <a:stretch>
            <a:fillRect/>
          </a:stretch>
        </p:blipFill>
        <p:spPr>
          <a:xfrm>
            <a:off x="7596336" y="3645024"/>
            <a:ext cx="173355" cy="186690"/>
          </a:xfrm>
          <a:prstGeom prst="rect">
            <a:avLst/>
          </a:prstGeom>
        </p:spPr>
      </p:pic>
      <p:pic>
        <p:nvPicPr>
          <p:cNvPr id="20" name="Picture 19" descr="addin_tmp.png"/>
          <p:cNvPicPr>
            <a:picLocks noChangeAspect="1"/>
          </p:cNvPicPr>
          <p:nvPr>
            <p:custDataLst>
              <p:tags r:id="rId4"/>
            </p:custDataLst>
          </p:nvPr>
        </p:nvPicPr>
        <p:blipFill>
          <a:blip r:embed="rId17" cstate="print"/>
          <a:stretch>
            <a:fillRect/>
          </a:stretch>
        </p:blipFill>
        <p:spPr>
          <a:xfrm>
            <a:off x="3563888" y="2276872"/>
            <a:ext cx="269653" cy="175546"/>
          </a:xfrm>
          <a:prstGeom prst="rect">
            <a:avLst/>
          </a:prstGeom>
        </p:spPr>
      </p:pic>
      <p:pic>
        <p:nvPicPr>
          <p:cNvPr id="26" name="Picture 25" descr="addin_tmp.png"/>
          <p:cNvPicPr>
            <a:picLocks noChangeAspect="1"/>
          </p:cNvPicPr>
          <p:nvPr>
            <p:custDataLst>
              <p:tags r:id="rId5"/>
            </p:custDataLst>
          </p:nvPr>
        </p:nvPicPr>
        <p:blipFill>
          <a:blip r:embed="rId18" cstate="print"/>
          <a:stretch>
            <a:fillRect/>
          </a:stretch>
        </p:blipFill>
        <p:spPr>
          <a:xfrm>
            <a:off x="5868144" y="2924944"/>
            <a:ext cx="1296162" cy="229743"/>
          </a:xfrm>
          <a:prstGeom prst="rect">
            <a:avLst/>
          </a:prstGeom>
        </p:spPr>
      </p:pic>
      <p:pic>
        <p:nvPicPr>
          <p:cNvPr id="17" name="Picture 16" descr="addin_tmp.png"/>
          <p:cNvPicPr>
            <a:picLocks noChangeAspect="1"/>
          </p:cNvPicPr>
          <p:nvPr>
            <p:custDataLst>
              <p:tags r:id="rId6"/>
            </p:custDataLst>
          </p:nvPr>
        </p:nvPicPr>
        <p:blipFill>
          <a:blip r:embed="rId19" cstate="print"/>
          <a:stretch>
            <a:fillRect/>
          </a:stretch>
        </p:blipFill>
        <p:spPr>
          <a:xfrm>
            <a:off x="7740352" y="4293096"/>
            <a:ext cx="780098" cy="217742"/>
          </a:xfrm>
          <a:prstGeom prst="rect">
            <a:avLst/>
          </a:prstGeom>
        </p:spPr>
      </p:pic>
      <p:pic>
        <p:nvPicPr>
          <p:cNvPr id="33" name="Picture 32" descr="addin_tmp.png"/>
          <p:cNvPicPr>
            <a:picLocks noChangeAspect="1"/>
          </p:cNvPicPr>
          <p:nvPr>
            <p:custDataLst>
              <p:tags r:id="rId7"/>
            </p:custDataLst>
          </p:nvPr>
        </p:nvPicPr>
        <p:blipFill>
          <a:blip r:embed="rId20" cstate="print"/>
          <a:stretch>
            <a:fillRect/>
          </a:stretch>
        </p:blipFill>
        <p:spPr>
          <a:xfrm>
            <a:off x="5442168" y="3586728"/>
            <a:ext cx="1722120" cy="274320"/>
          </a:xfrm>
          <a:prstGeom prst="rect">
            <a:avLst/>
          </a:prstGeom>
        </p:spPr>
      </p:pic>
      <p:pic>
        <p:nvPicPr>
          <p:cNvPr id="13" name="Picture 12" descr="addin_tmp.png"/>
          <p:cNvPicPr>
            <a:picLocks noChangeAspect="1"/>
          </p:cNvPicPr>
          <p:nvPr>
            <p:custDataLst>
              <p:tags r:id="rId8"/>
            </p:custDataLst>
          </p:nvPr>
        </p:nvPicPr>
        <p:blipFill>
          <a:blip r:embed="rId15" cstate="print"/>
          <a:stretch>
            <a:fillRect/>
          </a:stretch>
        </p:blipFill>
        <p:spPr>
          <a:xfrm>
            <a:off x="3263852" y="4341099"/>
            <a:ext cx="156020" cy="168021"/>
          </a:xfrm>
          <a:prstGeom prst="rect">
            <a:avLst/>
          </a:prstGeom>
        </p:spPr>
      </p:pic>
      <p:pic>
        <p:nvPicPr>
          <p:cNvPr id="14" name="Picture 13" descr="addin_tmp.png"/>
          <p:cNvPicPr>
            <a:picLocks noChangeAspect="1"/>
          </p:cNvPicPr>
          <p:nvPr>
            <p:custDataLst>
              <p:tags r:id="rId9"/>
            </p:custDataLst>
          </p:nvPr>
        </p:nvPicPr>
        <p:blipFill>
          <a:blip r:embed="rId21" cstate="print"/>
          <a:stretch>
            <a:fillRect/>
          </a:stretch>
        </p:blipFill>
        <p:spPr>
          <a:xfrm>
            <a:off x="5292080" y="4341099"/>
            <a:ext cx="1419606" cy="161163"/>
          </a:xfrm>
          <a:prstGeom prst="rect">
            <a:avLst/>
          </a:prstGeom>
        </p:spPr>
      </p:pic>
      <p:pic>
        <p:nvPicPr>
          <p:cNvPr id="15" name="Picture 14" descr="addin_tmp.png"/>
          <p:cNvPicPr>
            <a:picLocks noChangeAspect="1"/>
          </p:cNvPicPr>
          <p:nvPr>
            <p:custDataLst>
              <p:tags r:id="rId10"/>
            </p:custDataLst>
          </p:nvPr>
        </p:nvPicPr>
        <p:blipFill>
          <a:blip r:embed="rId22" cstate="print"/>
          <a:stretch>
            <a:fillRect/>
          </a:stretch>
        </p:blipFill>
        <p:spPr>
          <a:xfrm>
            <a:off x="2483768" y="3212976"/>
            <a:ext cx="1340739" cy="229743"/>
          </a:xfrm>
          <a:prstGeom prst="rect">
            <a:avLst/>
          </a:prstGeom>
        </p:spPr>
      </p:pic>
      <p:sp>
        <p:nvSpPr>
          <p:cNvPr id="16" name="TextBox 15"/>
          <p:cNvSpPr txBox="1"/>
          <p:nvPr/>
        </p:nvSpPr>
        <p:spPr>
          <a:xfrm>
            <a:off x="2555776" y="6567155"/>
            <a:ext cx="2569488" cy="246221"/>
          </a:xfrm>
          <a:prstGeom prst="rect">
            <a:avLst/>
          </a:prstGeom>
          <a:noFill/>
        </p:spPr>
        <p:txBody>
          <a:bodyPr wrap="square" rtlCol="0" anchor="ctr">
            <a:spAutoFit/>
          </a:bodyPr>
          <a:lstStyle/>
          <a:p>
            <a:pPr algn="ctr"/>
            <a:r>
              <a:rPr lang="en-US" sz="1000" dirty="0" smtClean="0">
                <a:latin typeface="Arial" pitchFamily="34" charset="0"/>
                <a:cs typeface="Arial" pitchFamily="34" charset="0"/>
              </a:rPr>
              <a:t>Discrete capacitated graph </a:t>
            </a:r>
            <a:endParaRPr lang="en-US" sz="1000" dirty="0">
              <a:latin typeface="Arial" pitchFamily="34" charset="0"/>
              <a:cs typeface="Arial" pitchFamily="34" charset="0"/>
            </a:endParaRPr>
          </a:p>
        </p:txBody>
      </p:sp>
      <p:sp>
        <p:nvSpPr>
          <p:cNvPr id="18" name="TextBox 17"/>
          <p:cNvSpPr txBox="1"/>
          <p:nvPr/>
        </p:nvSpPr>
        <p:spPr>
          <a:xfrm>
            <a:off x="4522792" y="6597352"/>
            <a:ext cx="2569488" cy="246221"/>
          </a:xfrm>
          <a:prstGeom prst="rect">
            <a:avLst/>
          </a:prstGeom>
          <a:noFill/>
        </p:spPr>
        <p:txBody>
          <a:bodyPr wrap="square" rtlCol="0" anchor="ctr">
            <a:spAutoFit/>
          </a:bodyPr>
          <a:lstStyle/>
          <a:p>
            <a:pPr algn="ctr"/>
            <a:r>
              <a:rPr lang="en-US" sz="1000" dirty="0" smtClean="0">
                <a:latin typeface="Arial" pitchFamily="34" charset="0"/>
                <a:cs typeface="Arial" pitchFamily="34" charset="0"/>
              </a:rPr>
              <a:t>Time-expanded graph</a:t>
            </a:r>
            <a:endParaRPr lang="en-US" sz="1000" dirty="0">
              <a:latin typeface="Arial" pitchFamily="34" charset="0"/>
              <a:cs typeface="Arial" pitchFamily="34" charset="0"/>
            </a:endParaRPr>
          </a:p>
        </p:txBody>
      </p:sp>
    </p:spTree>
  </p:cSld>
  <p:clrMapOvr>
    <a:masterClrMapping/>
  </p:clrMapOvr>
  <p:transition spd="slow">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dirty="0" smtClean="0"/>
              <a:t>Planning for groups</a:t>
            </a:r>
            <a:endParaRPr lang="en-US" dirty="0"/>
          </a:p>
        </p:txBody>
      </p:sp>
      <p:sp>
        <p:nvSpPr>
          <p:cNvPr id="5" name="Rectangle 3"/>
          <p:cNvSpPr txBox="1">
            <a:spLocks noChangeArrowheads="1"/>
          </p:cNvSpPr>
          <p:nvPr/>
        </p:nvSpPr>
        <p:spPr bwMode="auto">
          <a:xfrm>
            <a:off x="457200" y="1295400"/>
            <a:ext cx="8507413" cy="502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FF0000"/>
              </a:buClr>
              <a:buSzTx/>
              <a:buFont typeface="Arial" charset="0"/>
              <a:buChar char=" "/>
              <a:tabLst/>
              <a:defRPr/>
            </a:pPr>
            <a:r>
              <a:rPr kumimoji="0" lang="en-US" sz="2800" b="1" i="0" u="none" strike="noStrike" kern="0" cap="none" spc="0" normalizeH="0" baseline="0" noProof="0" dirty="0" smtClean="0">
                <a:ln>
                  <a:noFill/>
                </a:ln>
                <a:solidFill>
                  <a:srgbClr val="EE0000"/>
                </a:solidFill>
                <a:effectLst/>
                <a:uLnTx/>
                <a:uFillTx/>
                <a:latin typeface="+mn-lt"/>
                <a:ea typeface="+mn-ea"/>
                <a:cs typeface="+mn-cs"/>
              </a:rPr>
              <a:t>Integer</a:t>
            </a:r>
            <a:r>
              <a:rPr kumimoji="0" lang="en-US" sz="2800" b="1" i="0" u="none" strike="noStrike" kern="0" cap="none" spc="0" normalizeH="0" noProof="0" dirty="0" smtClean="0">
                <a:ln>
                  <a:noFill/>
                </a:ln>
                <a:solidFill>
                  <a:srgbClr val="EE0000"/>
                </a:solidFill>
                <a:effectLst/>
                <a:uLnTx/>
                <a:uFillTx/>
                <a:latin typeface="+mn-lt"/>
                <a:ea typeface="+mn-ea"/>
                <a:cs typeface="+mn-cs"/>
              </a:rPr>
              <a:t> </a:t>
            </a:r>
            <a:r>
              <a:rPr kumimoji="0" lang="en-US" sz="2800" b="1" i="0" u="none" strike="noStrike" kern="0" cap="none" spc="0" normalizeH="0" baseline="0" noProof="0" dirty="0" smtClean="0">
                <a:ln>
                  <a:noFill/>
                </a:ln>
                <a:solidFill>
                  <a:srgbClr val="EE0000"/>
                </a:solidFill>
                <a:effectLst/>
                <a:uLnTx/>
                <a:uFillTx/>
                <a:latin typeface="+mn-lt"/>
                <a:ea typeface="+mn-ea"/>
                <a:cs typeface="+mn-cs"/>
              </a:rPr>
              <a:t>Linear Programming </a:t>
            </a:r>
            <a:r>
              <a:rPr lang="en-US" sz="2800" b="1" kern="0" dirty="0" smtClean="0">
                <a:solidFill>
                  <a:srgbClr val="EE0000"/>
                </a:solidFill>
                <a:latin typeface="+mn-lt"/>
              </a:rPr>
              <a:t>f</a:t>
            </a:r>
            <a:r>
              <a:rPr kumimoji="0" lang="en-US" sz="2800" b="1" i="0" u="none" strike="noStrike" kern="0" cap="none" spc="0" normalizeH="0" baseline="0" noProof="0" dirty="0" err="1" smtClean="0">
                <a:ln>
                  <a:noFill/>
                </a:ln>
                <a:solidFill>
                  <a:srgbClr val="EE0000"/>
                </a:solidFill>
                <a:effectLst/>
                <a:uLnTx/>
                <a:uFillTx/>
                <a:latin typeface="+mn-lt"/>
                <a:ea typeface="+mn-ea"/>
                <a:cs typeface="+mn-cs"/>
              </a:rPr>
              <a:t>ormulation</a:t>
            </a:r>
            <a:endParaRPr kumimoji="0" lang="en-US" sz="2800" b="1" i="0" u="none" strike="noStrike" kern="0" cap="none" spc="0" normalizeH="0" baseline="0" noProof="0" dirty="0" smtClean="0">
              <a:ln>
                <a:noFill/>
              </a:ln>
              <a:solidFill>
                <a:srgbClr val="EE0000"/>
              </a:solidFill>
              <a:effectLst/>
              <a:uLnTx/>
              <a:uFillTx/>
              <a:latin typeface="+mn-lt"/>
              <a:ea typeface="+mn-ea"/>
              <a:cs typeface="+mn-cs"/>
            </a:endParaRPr>
          </a:p>
          <a:p>
            <a:pPr marL="742950" lvl="1" indent="-285750">
              <a:spcBef>
                <a:spcPct val="20000"/>
              </a:spcBef>
              <a:buClr>
                <a:srgbClr val="EE0000"/>
              </a:buClr>
              <a:buFont typeface="Arial" charset="0"/>
              <a:buChar char="•"/>
            </a:pPr>
            <a:r>
              <a:rPr lang="en-US" sz="2200" b="1" kern="0" dirty="0" smtClean="0">
                <a:solidFill>
                  <a:srgbClr val="000000"/>
                </a:solidFill>
                <a:latin typeface="+mn-lt"/>
              </a:rPr>
              <a:t>For each group     , we are given its              . </a:t>
            </a:r>
          </a:p>
          <a:p>
            <a:pPr marL="742950" lvl="1" indent="-285750">
              <a:spcBef>
                <a:spcPct val="20000"/>
              </a:spcBef>
              <a:buClr>
                <a:srgbClr val="EE0000"/>
              </a:buClr>
              <a:buFont typeface="Arial" charset="0"/>
              <a:buChar char="•"/>
            </a:pPr>
            <a:r>
              <a:rPr lang="en-US" sz="2200" b="1" kern="0" dirty="0" smtClean="0">
                <a:solidFill>
                  <a:srgbClr val="000000"/>
                </a:solidFill>
                <a:latin typeface="+mn-lt"/>
              </a:rPr>
              <a:t>Let     be the set of all valid paths in      . For each path           , let        denote its length and      the number of agents using    . Then: </a:t>
            </a:r>
          </a:p>
          <a:p>
            <a:pPr marL="742950" lvl="1" indent="-285750">
              <a:spcBef>
                <a:spcPct val="20000"/>
              </a:spcBef>
              <a:buClr>
                <a:srgbClr val="EE0000"/>
              </a:buClr>
              <a:buFont typeface="Arial" charset="0"/>
              <a:buChar char="•"/>
            </a:pPr>
            <a:endParaRPr lang="en-US" sz="2200" b="1" kern="0" dirty="0" smtClean="0">
              <a:solidFill>
                <a:srgbClr val="000000"/>
              </a:solidFill>
              <a:latin typeface="+mn-lt"/>
            </a:endParaRPr>
          </a:p>
          <a:p>
            <a:pPr marL="742950" lvl="1" indent="-285750">
              <a:spcBef>
                <a:spcPct val="20000"/>
              </a:spcBef>
              <a:buClr>
                <a:srgbClr val="EE0000"/>
              </a:buClr>
              <a:buFont typeface="Arial" charset="0"/>
              <a:buChar char="•"/>
            </a:pPr>
            <a:endParaRPr lang="en-US" sz="2200" b="1" kern="0" dirty="0" smtClean="0">
              <a:solidFill>
                <a:srgbClr val="000000"/>
              </a:solidFill>
              <a:latin typeface="+mn-lt"/>
            </a:endParaRPr>
          </a:p>
          <a:p>
            <a:pPr marL="742950" lvl="1" indent="-285750">
              <a:spcBef>
                <a:spcPct val="20000"/>
              </a:spcBef>
              <a:buClr>
                <a:srgbClr val="EE0000"/>
              </a:buClr>
              <a:buFont typeface="Arial" charset="0"/>
              <a:buChar char="•"/>
            </a:pPr>
            <a:endParaRPr lang="en-US" sz="2200" b="1" kern="0" dirty="0" smtClean="0">
              <a:solidFill>
                <a:srgbClr val="000000"/>
              </a:solidFill>
              <a:latin typeface="+mn-lt"/>
            </a:endParaRPr>
          </a:p>
          <a:p>
            <a:pPr marL="742950" lvl="1" indent="-285750">
              <a:spcBef>
                <a:spcPct val="20000"/>
              </a:spcBef>
              <a:buClr>
                <a:srgbClr val="EE0000"/>
              </a:buClr>
              <a:buFont typeface="Arial" charset="0"/>
              <a:buChar char="•"/>
            </a:pPr>
            <a:endParaRPr lang="en-US" sz="2200" b="1" kern="0" dirty="0" smtClean="0">
              <a:solidFill>
                <a:srgbClr val="000000"/>
              </a:solidFill>
              <a:latin typeface="+mn-lt"/>
            </a:endParaRPr>
          </a:p>
          <a:p>
            <a:pPr marL="742950" lvl="1" indent="-285750">
              <a:spcBef>
                <a:spcPct val="20000"/>
              </a:spcBef>
              <a:buClr>
                <a:srgbClr val="EE0000"/>
              </a:buClr>
              <a:buFont typeface="Arial" charset="0"/>
              <a:buChar char="•"/>
            </a:pPr>
            <a:endParaRPr lang="en-US" sz="2200" b="1" kern="0" dirty="0" smtClean="0">
              <a:solidFill>
                <a:srgbClr val="000000"/>
              </a:solidFill>
              <a:latin typeface="+mn-lt"/>
            </a:endParaRPr>
          </a:p>
          <a:p>
            <a:pPr marL="742950" lvl="1" indent="-285750">
              <a:spcBef>
                <a:spcPct val="20000"/>
              </a:spcBef>
              <a:buClr>
                <a:srgbClr val="EE0000"/>
              </a:buClr>
              <a:buFont typeface="Arial" charset="0"/>
              <a:buChar char="•"/>
            </a:pPr>
            <a:endParaRPr lang="en-US" sz="2200" b="1" kern="0" dirty="0" smtClean="0">
              <a:solidFill>
                <a:srgbClr val="000000"/>
              </a:solidFill>
              <a:latin typeface="+mn-lt"/>
            </a:endParaRPr>
          </a:p>
          <a:p>
            <a:pPr marL="742950" lvl="1" indent="-285750">
              <a:spcBef>
                <a:spcPct val="20000"/>
              </a:spcBef>
              <a:buClr>
                <a:srgbClr val="EE0000"/>
              </a:buClr>
              <a:buFont typeface="Arial" charset="0"/>
              <a:buChar char="•"/>
            </a:pPr>
            <a:endParaRPr lang="en-US" sz="2200" b="1" kern="0" dirty="0" smtClean="0">
              <a:solidFill>
                <a:srgbClr val="000000"/>
              </a:solidFill>
              <a:latin typeface="+mn-lt"/>
            </a:endParaRPr>
          </a:p>
          <a:p>
            <a:pPr marL="742950" lvl="1" indent="-285750">
              <a:spcBef>
                <a:spcPts val="0"/>
              </a:spcBef>
              <a:buClr>
                <a:srgbClr val="EE0000"/>
              </a:buClr>
            </a:pPr>
            <a:endParaRPr lang="en-US" sz="2200" b="1" kern="0" dirty="0" smtClean="0">
              <a:solidFill>
                <a:srgbClr val="000000"/>
              </a:solidFill>
              <a:latin typeface="+mn-lt"/>
            </a:endParaRPr>
          </a:p>
          <a:p>
            <a:pPr marL="742950" lvl="1" indent="-285750">
              <a:spcBef>
                <a:spcPts val="0"/>
              </a:spcBef>
              <a:buClr>
                <a:srgbClr val="EE0000"/>
              </a:buClr>
              <a:buFont typeface="Arial" charset="0"/>
              <a:buChar char="•"/>
            </a:pPr>
            <a:r>
              <a:rPr lang="en-US" sz="2200" b="1" kern="0" dirty="0" smtClean="0">
                <a:solidFill>
                  <a:srgbClr val="000000"/>
                </a:solidFill>
                <a:latin typeface="+mn-lt"/>
              </a:rPr>
              <a:t>Solve the LP-relaxation using the column generation technique [Ford and Fulkerson, ‘58].                             </a:t>
            </a:r>
            <a:endParaRPr lang="en-US" sz="2400" b="1" kern="0" dirty="0" smtClean="0">
              <a:solidFill>
                <a:srgbClr val="000000"/>
              </a:solidFill>
              <a:latin typeface="+mn-lt"/>
            </a:endParaRPr>
          </a:p>
          <a:p>
            <a:pPr marL="742950" marR="0" lvl="1" indent="-285750" algn="l" defTabSz="914400" rtl="0" eaLnBrk="1" fontAlgn="base" latinLnBrk="0" hangingPunct="1">
              <a:lnSpc>
                <a:spcPct val="100000"/>
              </a:lnSpc>
              <a:spcBef>
                <a:spcPct val="20000"/>
              </a:spcBef>
              <a:spcAft>
                <a:spcPct val="0"/>
              </a:spcAft>
              <a:buClr>
                <a:srgbClr val="EE0000"/>
              </a:buClr>
              <a:buSzTx/>
              <a:buFont typeface="Arial" charset="0"/>
              <a:buChar char="•"/>
              <a:tabLst/>
              <a:defRPr/>
            </a:pPr>
            <a:endParaRPr kumimoji="0" lang="en-GB" sz="2400" b="1" i="0" u="none" strike="noStrike" kern="0" cap="none" spc="0" normalizeH="0" baseline="0" noProof="0" dirty="0" smtClean="0">
              <a:ln>
                <a:noFill/>
              </a:ln>
              <a:solidFill>
                <a:schemeClr val="tx1"/>
              </a:solidFill>
              <a:effectLst/>
              <a:uLnTx/>
              <a:uFillTx/>
              <a:latin typeface="+mn-lt"/>
            </a:endParaRPr>
          </a:p>
        </p:txBody>
      </p:sp>
      <p:pic>
        <p:nvPicPr>
          <p:cNvPr id="19" name="Picture 18" descr="addin_tmp.png"/>
          <p:cNvPicPr>
            <a:picLocks noChangeAspect="1"/>
          </p:cNvPicPr>
          <p:nvPr>
            <p:custDataLst>
              <p:tags r:id="rId1"/>
            </p:custDataLst>
          </p:nvPr>
        </p:nvPicPr>
        <p:blipFill>
          <a:blip r:embed="rId16" cstate="print"/>
          <a:stretch>
            <a:fillRect/>
          </a:stretch>
        </p:blipFill>
        <p:spPr>
          <a:xfrm>
            <a:off x="5468476" y="2276872"/>
            <a:ext cx="327660" cy="217170"/>
          </a:xfrm>
          <a:prstGeom prst="rect">
            <a:avLst/>
          </a:prstGeom>
        </p:spPr>
      </p:pic>
      <p:pic>
        <p:nvPicPr>
          <p:cNvPr id="21" name="Picture 20" descr="addin_tmp.png"/>
          <p:cNvPicPr>
            <a:picLocks noChangeAspect="1"/>
          </p:cNvPicPr>
          <p:nvPr>
            <p:custDataLst>
              <p:tags r:id="rId2"/>
            </p:custDataLst>
          </p:nvPr>
        </p:nvPicPr>
        <p:blipFill>
          <a:blip r:embed="rId17" cstate="print"/>
          <a:stretch>
            <a:fillRect/>
          </a:stretch>
        </p:blipFill>
        <p:spPr>
          <a:xfrm>
            <a:off x="1724824" y="2306206"/>
            <a:ext cx="182880" cy="186690"/>
          </a:xfrm>
          <a:prstGeom prst="rect">
            <a:avLst/>
          </a:prstGeom>
        </p:spPr>
      </p:pic>
      <p:pic>
        <p:nvPicPr>
          <p:cNvPr id="22" name="Picture 21" descr="addin_tmp.png"/>
          <p:cNvPicPr>
            <a:picLocks noChangeAspect="1"/>
          </p:cNvPicPr>
          <p:nvPr>
            <p:custDataLst>
              <p:tags r:id="rId3"/>
            </p:custDataLst>
          </p:nvPr>
        </p:nvPicPr>
        <p:blipFill>
          <a:blip r:embed="rId18" cstate="print"/>
          <a:stretch>
            <a:fillRect/>
          </a:stretch>
        </p:blipFill>
        <p:spPr>
          <a:xfrm>
            <a:off x="7524328" y="2276872"/>
            <a:ext cx="632460" cy="222885"/>
          </a:xfrm>
          <a:prstGeom prst="rect">
            <a:avLst/>
          </a:prstGeom>
        </p:spPr>
      </p:pic>
      <p:pic>
        <p:nvPicPr>
          <p:cNvPr id="23" name="Picture 22" descr="addin_tmp.png"/>
          <p:cNvPicPr>
            <a:picLocks noChangeAspect="1"/>
          </p:cNvPicPr>
          <p:nvPr>
            <p:custDataLst>
              <p:tags r:id="rId4"/>
            </p:custDataLst>
          </p:nvPr>
        </p:nvPicPr>
        <p:blipFill>
          <a:blip r:embed="rId19" cstate="print"/>
          <a:stretch>
            <a:fillRect/>
          </a:stretch>
        </p:blipFill>
        <p:spPr>
          <a:xfrm>
            <a:off x="3059832" y="1916832"/>
            <a:ext cx="232410" cy="219075"/>
          </a:xfrm>
          <a:prstGeom prst="rect">
            <a:avLst/>
          </a:prstGeom>
        </p:spPr>
      </p:pic>
      <p:pic>
        <p:nvPicPr>
          <p:cNvPr id="32" name="Picture 31" descr="addin_tmp.png"/>
          <p:cNvPicPr>
            <a:picLocks noChangeAspect="1"/>
          </p:cNvPicPr>
          <p:nvPr>
            <p:custDataLst>
              <p:tags r:id="rId5"/>
            </p:custDataLst>
          </p:nvPr>
        </p:nvPicPr>
        <p:blipFill>
          <a:blip r:embed="rId20" cstate="print"/>
          <a:stretch>
            <a:fillRect/>
          </a:stretch>
        </p:blipFill>
        <p:spPr>
          <a:xfrm>
            <a:off x="5340836" y="1904256"/>
            <a:ext cx="815340" cy="228600"/>
          </a:xfrm>
          <a:prstGeom prst="rect">
            <a:avLst/>
          </a:prstGeom>
        </p:spPr>
      </p:pic>
      <p:pic>
        <p:nvPicPr>
          <p:cNvPr id="34" name="Picture 33" descr="addin_tmp.png"/>
          <p:cNvPicPr>
            <a:picLocks noChangeAspect="1"/>
          </p:cNvPicPr>
          <p:nvPr>
            <p:custDataLst>
              <p:tags r:id="rId6"/>
            </p:custDataLst>
          </p:nvPr>
        </p:nvPicPr>
        <p:blipFill>
          <a:blip r:embed="rId21" cstate="print"/>
          <a:stretch>
            <a:fillRect/>
          </a:stretch>
        </p:blipFill>
        <p:spPr>
          <a:xfrm>
            <a:off x="8676456" y="2315349"/>
            <a:ext cx="165735" cy="249555"/>
          </a:xfrm>
          <a:prstGeom prst="rect">
            <a:avLst/>
          </a:prstGeom>
        </p:spPr>
      </p:pic>
      <p:pic>
        <p:nvPicPr>
          <p:cNvPr id="35" name="Picture 34" descr="addin_tmp.png"/>
          <p:cNvPicPr>
            <a:picLocks noChangeAspect="1"/>
          </p:cNvPicPr>
          <p:nvPr>
            <p:custDataLst>
              <p:tags r:id="rId7"/>
            </p:custDataLst>
          </p:nvPr>
        </p:nvPicPr>
        <p:blipFill>
          <a:blip r:embed="rId22" cstate="print"/>
          <a:stretch>
            <a:fillRect/>
          </a:stretch>
        </p:blipFill>
        <p:spPr>
          <a:xfrm>
            <a:off x="3851920" y="2636912"/>
            <a:ext cx="209550" cy="251460"/>
          </a:xfrm>
          <a:prstGeom prst="rect">
            <a:avLst/>
          </a:prstGeom>
        </p:spPr>
      </p:pic>
      <p:pic>
        <p:nvPicPr>
          <p:cNvPr id="41" name="Picture 40" descr="addin_tmp.png"/>
          <p:cNvPicPr>
            <a:picLocks noChangeAspect="1"/>
          </p:cNvPicPr>
          <p:nvPr>
            <p:custDataLst>
              <p:tags r:id="rId8"/>
            </p:custDataLst>
          </p:nvPr>
        </p:nvPicPr>
        <p:blipFill>
          <a:blip r:embed="rId23" cstate="print"/>
          <a:stretch>
            <a:fillRect/>
          </a:stretch>
        </p:blipFill>
        <p:spPr>
          <a:xfrm>
            <a:off x="3722762" y="4514834"/>
            <a:ext cx="57150" cy="66294"/>
          </a:xfrm>
          <a:prstGeom prst="rect">
            <a:avLst/>
          </a:prstGeom>
        </p:spPr>
      </p:pic>
      <p:pic>
        <p:nvPicPr>
          <p:cNvPr id="42" name="Picture 41" descr="addin_tmp.png"/>
          <p:cNvPicPr>
            <a:picLocks noChangeAspect="1"/>
          </p:cNvPicPr>
          <p:nvPr>
            <p:custDataLst>
              <p:tags r:id="rId9"/>
            </p:custDataLst>
          </p:nvPr>
        </p:nvPicPr>
        <p:blipFill>
          <a:blip r:embed="rId23" cstate="print"/>
          <a:stretch>
            <a:fillRect/>
          </a:stretch>
        </p:blipFill>
        <p:spPr>
          <a:xfrm>
            <a:off x="3347864" y="4946882"/>
            <a:ext cx="57150" cy="66294"/>
          </a:xfrm>
          <a:prstGeom prst="rect">
            <a:avLst/>
          </a:prstGeom>
        </p:spPr>
      </p:pic>
      <p:pic>
        <p:nvPicPr>
          <p:cNvPr id="43" name="Picture 42" descr="addin_tmp.png"/>
          <p:cNvPicPr>
            <a:picLocks noChangeAspect="1"/>
          </p:cNvPicPr>
          <p:nvPr>
            <p:custDataLst>
              <p:tags r:id="rId10"/>
            </p:custDataLst>
          </p:nvPr>
        </p:nvPicPr>
        <p:blipFill>
          <a:blip r:embed="rId23" cstate="print"/>
          <a:stretch>
            <a:fillRect/>
          </a:stretch>
        </p:blipFill>
        <p:spPr>
          <a:xfrm>
            <a:off x="3290714" y="4437112"/>
            <a:ext cx="57150" cy="66294"/>
          </a:xfrm>
          <a:prstGeom prst="rect">
            <a:avLst/>
          </a:prstGeom>
        </p:spPr>
      </p:pic>
      <p:pic>
        <p:nvPicPr>
          <p:cNvPr id="44" name="Picture 43" descr="addin_tmp.png"/>
          <p:cNvPicPr>
            <a:picLocks noChangeAspect="1"/>
          </p:cNvPicPr>
          <p:nvPr>
            <p:custDataLst>
              <p:tags r:id="rId11"/>
            </p:custDataLst>
          </p:nvPr>
        </p:nvPicPr>
        <p:blipFill>
          <a:blip r:embed="rId24" cstate="print"/>
          <a:stretch>
            <a:fillRect/>
          </a:stretch>
        </p:blipFill>
        <p:spPr>
          <a:xfrm>
            <a:off x="7380312" y="2708920"/>
            <a:ext cx="135255" cy="161925"/>
          </a:xfrm>
          <a:prstGeom prst="rect">
            <a:avLst/>
          </a:prstGeom>
        </p:spPr>
      </p:pic>
      <p:pic>
        <p:nvPicPr>
          <p:cNvPr id="2051" name="Picture 3"/>
          <p:cNvPicPr>
            <a:picLocks noChangeAspect="1" noChangeArrowheads="1"/>
          </p:cNvPicPr>
          <p:nvPr/>
        </p:nvPicPr>
        <p:blipFill>
          <a:blip r:embed="rId25" cstate="print"/>
          <a:srcRect/>
          <a:stretch>
            <a:fillRect/>
          </a:stretch>
        </p:blipFill>
        <p:spPr bwMode="auto">
          <a:xfrm>
            <a:off x="2031675" y="2951956"/>
            <a:ext cx="5564661" cy="3013941"/>
          </a:xfrm>
          <a:prstGeom prst="rect">
            <a:avLst/>
          </a:prstGeom>
          <a:noFill/>
          <a:ln w="9525">
            <a:noFill/>
            <a:miter lim="800000"/>
            <a:headEnd/>
            <a:tailEnd/>
          </a:ln>
        </p:spPr>
      </p:pic>
      <p:pic>
        <p:nvPicPr>
          <p:cNvPr id="45" name="Picture 44" descr="addin_tmp.png"/>
          <p:cNvPicPr>
            <a:picLocks noChangeAspect="1"/>
          </p:cNvPicPr>
          <p:nvPr>
            <p:custDataLst>
              <p:tags r:id="rId12"/>
            </p:custDataLst>
          </p:nvPr>
        </p:nvPicPr>
        <p:blipFill>
          <a:blip r:embed="rId23" cstate="print"/>
          <a:stretch>
            <a:fillRect/>
          </a:stretch>
        </p:blipFill>
        <p:spPr>
          <a:xfrm>
            <a:off x="3419872" y="4869160"/>
            <a:ext cx="57150" cy="66294"/>
          </a:xfrm>
          <a:prstGeom prst="rect">
            <a:avLst/>
          </a:prstGeom>
        </p:spPr>
      </p:pic>
      <p:pic>
        <p:nvPicPr>
          <p:cNvPr id="46" name="Picture 45" descr="addin_tmp.png"/>
          <p:cNvPicPr>
            <a:picLocks noChangeAspect="1"/>
          </p:cNvPicPr>
          <p:nvPr>
            <p:custDataLst>
              <p:tags r:id="rId13"/>
            </p:custDataLst>
          </p:nvPr>
        </p:nvPicPr>
        <p:blipFill>
          <a:blip r:embed="rId23" cstate="print"/>
          <a:stretch>
            <a:fillRect/>
          </a:stretch>
        </p:blipFill>
        <p:spPr>
          <a:xfrm>
            <a:off x="3419872" y="4437112"/>
            <a:ext cx="57150" cy="66294"/>
          </a:xfrm>
          <a:prstGeom prst="rect">
            <a:avLst/>
          </a:prstGeom>
        </p:spPr>
      </p:pic>
    </p:spTree>
  </p:cSld>
  <p:clrMapOvr>
    <a:masterClrMapping/>
  </p:clrMapOvr>
  <p:transition spd="slow">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dirty="0" smtClean="0"/>
              <a:t>Planning for group members</a:t>
            </a:r>
            <a:endParaRPr lang="en-US" dirty="0"/>
          </a:p>
        </p:txBody>
      </p:sp>
      <p:sp>
        <p:nvSpPr>
          <p:cNvPr id="5" name="Rectangle 3"/>
          <p:cNvSpPr txBox="1">
            <a:spLocks noChangeArrowheads="1"/>
          </p:cNvSpPr>
          <p:nvPr/>
        </p:nvSpPr>
        <p:spPr bwMode="auto">
          <a:xfrm>
            <a:off x="457200" y="1295400"/>
            <a:ext cx="8507413" cy="502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742950" lvl="1" indent="-285750">
              <a:spcBef>
                <a:spcPct val="20000"/>
              </a:spcBef>
              <a:buClr>
                <a:srgbClr val="EE0000"/>
              </a:buClr>
              <a:buFont typeface="Arial" charset="0"/>
              <a:buChar char="•"/>
            </a:pPr>
            <a:r>
              <a:rPr lang="en-US" sz="2200" b="1" kern="0" dirty="0" smtClean="0">
                <a:solidFill>
                  <a:srgbClr val="000000"/>
                </a:solidFill>
                <a:latin typeface="Calibri"/>
              </a:rPr>
              <a:t>The ILP returns a path       in        for each agent       .</a:t>
            </a:r>
          </a:p>
          <a:p>
            <a:pPr marL="742950" lvl="1" indent="-285750">
              <a:spcBef>
                <a:spcPct val="20000"/>
              </a:spcBef>
              <a:buClr>
                <a:srgbClr val="EE0000"/>
              </a:buClr>
              <a:buFont typeface="Arial" charset="0"/>
              <a:buChar char="•"/>
            </a:pPr>
            <a:r>
              <a:rPr lang="en-US" sz="2200" b="1" kern="0" dirty="0" smtClean="0">
                <a:solidFill>
                  <a:srgbClr val="000000"/>
                </a:solidFill>
                <a:latin typeface="Calibri"/>
              </a:rPr>
              <a:t>Agents may share the same arcs and nodes in      . To resolve this</a:t>
            </a:r>
          </a:p>
          <a:p>
            <a:pPr marL="1143000" lvl="2" indent="-228600">
              <a:spcBef>
                <a:spcPct val="20000"/>
              </a:spcBef>
              <a:buClr>
                <a:srgbClr val="EE0000"/>
              </a:buClr>
              <a:buFont typeface="Arial" charset="0"/>
              <a:buChar char="–"/>
            </a:pPr>
            <a:r>
              <a:rPr lang="en-US" kern="0" dirty="0" smtClean="0">
                <a:solidFill>
                  <a:srgbClr val="000000"/>
                </a:solidFill>
                <a:latin typeface="Calibri"/>
              </a:rPr>
              <a:t>The environment is </a:t>
            </a:r>
            <a:r>
              <a:rPr lang="en-US" kern="0" dirty="0" err="1" smtClean="0">
                <a:solidFill>
                  <a:srgbClr val="000000"/>
                </a:solidFill>
                <a:latin typeface="Calibri"/>
              </a:rPr>
              <a:t>discretized</a:t>
            </a:r>
            <a:r>
              <a:rPr lang="en-US" kern="0" dirty="0" smtClean="0">
                <a:solidFill>
                  <a:srgbClr val="000000"/>
                </a:solidFill>
                <a:latin typeface="Calibri"/>
              </a:rPr>
              <a:t> into lanes. </a:t>
            </a:r>
          </a:p>
          <a:p>
            <a:pPr marL="1143000" lvl="2" indent="-228600">
              <a:spcBef>
                <a:spcPct val="20000"/>
              </a:spcBef>
              <a:buClr>
                <a:srgbClr val="EE0000"/>
              </a:buClr>
              <a:buFont typeface="Arial" charset="0"/>
              <a:buChar char="–"/>
            </a:pPr>
            <a:r>
              <a:rPr lang="en-US" kern="0" dirty="0" smtClean="0">
                <a:solidFill>
                  <a:srgbClr val="000000"/>
                </a:solidFill>
                <a:latin typeface="Calibri"/>
              </a:rPr>
              <a:t>A steering algorithm  guides  the agents through the lanes without collisions.</a:t>
            </a:r>
            <a:endParaRPr lang="en-US" sz="2200" b="1" kern="0" dirty="0" smtClean="0">
              <a:solidFill>
                <a:srgbClr val="000000"/>
              </a:solidFill>
              <a:latin typeface="Calibri"/>
            </a:endParaRPr>
          </a:p>
          <a:p>
            <a:pPr marL="342900" marR="0" lvl="0" indent="-342900" algn="l" defTabSz="914400" rtl="0" eaLnBrk="1" fontAlgn="base" latinLnBrk="0" hangingPunct="1">
              <a:lnSpc>
                <a:spcPct val="100000"/>
              </a:lnSpc>
              <a:spcBef>
                <a:spcPct val="20000"/>
              </a:spcBef>
              <a:spcAft>
                <a:spcPct val="0"/>
              </a:spcAft>
              <a:buClr>
                <a:srgbClr val="FF0000"/>
              </a:buClr>
              <a:buSzTx/>
              <a:buFont typeface="Arial" charset="0"/>
              <a:buChar char=" "/>
              <a:tabLst/>
              <a:defRPr/>
            </a:pPr>
            <a:r>
              <a:rPr kumimoji="0" lang="en-US" sz="2800" b="1" i="0" u="none" strike="noStrike" kern="0" cap="none" spc="0" normalizeH="0" baseline="0" noProof="0" dirty="0" smtClean="0">
                <a:ln>
                  <a:noFill/>
                </a:ln>
                <a:solidFill>
                  <a:srgbClr val="EE0000"/>
                </a:solidFill>
                <a:effectLst/>
                <a:uLnTx/>
                <a:uFillTx/>
                <a:latin typeface="+mn-lt"/>
                <a:ea typeface="+mn-ea"/>
                <a:cs typeface="+mn-cs"/>
              </a:rPr>
              <a:t>Constructing</a:t>
            </a:r>
            <a:r>
              <a:rPr kumimoji="0" lang="en-US" sz="2800" b="1" i="0" u="none" strike="noStrike" kern="0" cap="none" spc="0" normalizeH="0" noProof="0" dirty="0" smtClean="0">
                <a:ln>
                  <a:noFill/>
                </a:ln>
                <a:solidFill>
                  <a:srgbClr val="EE0000"/>
                </a:solidFill>
                <a:effectLst/>
                <a:uLnTx/>
                <a:uFillTx/>
                <a:latin typeface="+mn-lt"/>
                <a:ea typeface="+mn-ea"/>
                <a:cs typeface="+mn-cs"/>
              </a:rPr>
              <a:t> lanes</a:t>
            </a:r>
            <a:endParaRPr kumimoji="0" lang="en-US" sz="2800" b="1" i="0" u="none" strike="noStrike" kern="0" cap="none" spc="0" normalizeH="0" baseline="0" noProof="0" dirty="0" smtClean="0">
              <a:ln>
                <a:noFill/>
              </a:ln>
              <a:solidFill>
                <a:srgbClr val="EE0000"/>
              </a:solidFill>
              <a:effectLst/>
              <a:uLnTx/>
              <a:uFillTx/>
              <a:latin typeface="+mn-lt"/>
              <a:ea typeface="+mn-ea"/>
              <a:cs typeface="+mn-cs"/>
            </a:endParaRPr>
          </a:p>
          <a:p>
            <a:pPr marL="742950" lvl="1" indent="-285750">
              <a:spcBef>
                <a:spcPct val="20000"/>
              </a:spcBef>
              <a:buClr>
                <a:srgbClr val="EE0000"/>
              </a:buClr>
              <a:buFont typeface="Arial" charset="0"/>
              <a:buChar char="•"/>
            </a:pPr>
            <a:r>
              <a:rPr lang="en-US" sz="2200" b="1" kern="0" dirty="0" smtClean="0">
                <a:solidFill>
                  <a:srgbClr val="000000"/>
                </a:solidFill>
                <a:latin typeface="+mn-lt"/>
              </a:rPr>
              <a:t>An edge    in     can be expressed as a sequence of portals  </a:t>
            </a:r>
          </a:p>
          <a:p>
            <a:pPr marL="742950" lvl="1" indent="-285750">
              <a:spcBef>
                <a:spcPct val="20000"/>
              </a:spcBef>
              <a:buClr>
                <a:srgbClr val="EE0000"/>
              </a:buClr>
              <a:buFont typeface="Arial" charset="0"/>
              <a:buChar char="•"/>
            </a:pPr>
            <a:r>
              <a:rPr lang="en-US" sz="2200" b="1" kern="0" dirty="0" smtClean="0">
                <a:solidFill>
                  <a:srgbClr val="000000"/>
                </a:solidFill>
                <a:latin typeface="+mn-lt"/>
              </a:rPr>
              <a:t>    lanes are created along    by placing waypoints on the portals.</a:t>
            </a:r>
            <a:endParaRPr kumimoji="0" lang="en-GB" sz="2400" b="1" i="0" u="none" strike="noStrike" kern="0" cap="none" spc="0" normalizeH="0" baseline="0" noProof="0" dirty="0" smtClean="0">
              <a:ln>
                <a:noFill/>
              </a:ln>
              <a:solidFill>
                <a:schemeClr val="tx1"/>
              </a:solidFill>
              <a:effectLst/>
              <a:uLnTx/>
              <a:uFillTx/>
              <a:latin typeface="+mn-lt"/>
            </a:endParaRPr>
          </a:p>
        </p:txBody>
      </p:sp>
      <p:pic>
        <p:nvPicPr>
          <p:cNvPr id="59" name="Picture 58" descr="addin_tmp.png"/>
          <p:cNvPicPr>
            <a:picLocks noChangeAspect="1"/>
          </p:cNvPicPr>
          <p:nvPr>
            <p:custDataLst>
              <p:tags r:id="rId1"/>
            </p:custDataLst>
          </p:nvPr>
        </p:nvPicPr>
        <p:blipFill>
          <a:blip r:embed="rId12" cstate="print"/>
          <a:stretch>
            <a:fillRect/>
          </a:stretch>
        </p:blipFill>
        <p:spPr>
          <a:xfrm>
            <a:off x="1287060" y="3861048"/>
            <a:ext cx="188595" cy="240030"/>
          </a:xfrm>
          <a:prstGeom prst="rect">
            <a:avLst/>
          </a:prstGeom>
        </p:spPr>
      </p:pic>
      <p:sp>
        <p:nvSpPr>
          <p:cNvPr id="43" name="TextBox 42"/>
          <p:cNvSpPr txBox="1"/>
          <p:nvPr/>
        </p:nvSpPr>
        <p:spPr>
          <a:xfrm>
            <a:off x="2074520" y="6421978"/>
            <a:ext cx="2569488" cy="246221"/>
          </a:xfrm>
          <a:prstGeom prst="rect">
            <a:avLst/>
          </a:prstGeom>
          <a:noFill/>
        </p:spPr>
        <p:txBody>
          <a:bodyPr wrap="square" rtlCol="0" anchor="ctr">
            <a:spAutoFit/>
          </a:bodyPr>
          <a:lstStyle/>
          <a:p>
            <a:pPr algn="ctr"/>
            <a:r>
              <a:rPr lang="en-US" sz="1000" dirty="0" smtClean="0">
                <a:latin typeface="Arial" pitchFamily="34" charset="0"/>
                <a:cs typeface="Arial" pitchFamily="34" charset="0"/>
              </a:rPr>
              <a:t>A medial axis edge e = {n, m}</a:t>
            </a:r>
            <a:endParaRPr lang="en-US" sz="1000" dirty="0">
              <a:latin typeface="Arial" pitchFamily="34" charset="0"/>
              <a:cs typeface="Arial" pitchFamily="34" charset="0"/>
            </a:endParaRPr>
          </a:p>
        </p:txBody>
      </p:sp>
      <p:sp>
        <p:nvSpPr>
          <p:cNvPr id="44" name="TextBox 43"/>
          <p:cNvSpPr txBox="1"/>
          <p:nvPr/>
        </p:nvSpPr>
        <p:spPr>
          <a:xfrm>
            <a:off x="4738816" y="6423139"/>
            <a:ext cx="2569488" cy="246221"/>
          </a:xfrm>
          <a:prstGeom prst="rect">
            <a:avLst/>
          </a:prstGeom>
          <a:noFill/>
        </p:spPr>
        <p:txBody>
          <a:bodyPr wrap="square" rtlCol="0" anchor="ctr">
            <a:spAutoFit/>
          </a:bodyPr>
          <a:lstStyle/>
          <a:p>
            <a:pPr algn="ctr"/>
            <a:r>
              <a:rPr lang="en-US" sz="1000" dirty="0" smtClean="0">
                <a:latin typeface="Arial" pitchFamily="34" charset="0"/>
                <a:cs typeface="Arial" pitchFamily="34" charset="0"/>
              </a:rPr>
              <a:t>Creating lanes along the edge</a:t>
            </a:r>
            <a:endParaRPr lang="en-US" sz="1000" dirty="0">
              <a:latin typeface="Arial" pitchFamily="34" charset="0"/>
              <a:cs typeface="Arial" pitchFamily="34" charset="0"/>
            </a:endParaRPr>
          </a:p>
        </p:txBody>
      </p:sp>
      <p:pic>
        <p:nvPicPr>
          <p:cNvPr id="20" name="Picture 19" descr="addin_tmp.png"/>
          <p:cNvPicPr>
            <a:picLocks noChangeAspect="1"/>
          </p:cNvPicPr>
          <p:nvPr>
            <p:custDataLst>
              <p:tags r:id="rId2"/>
            </p:custDataLst>
          </p:nvPr>
        </p:nvPicPr>
        <p:blipFill>
          <a:blip r:embed="rId13" cstate="print"/>
          <a:stretch>
            <a:fillRect/>
          </a:stretch>
        </p:blipFill>
        <p:spPr>
          <a:xfrm>
            <a:off x="3924305" y="1442110"/>
            <a:ext cx="287655" cy="186690"/>
          </a:xfrm>
          <a:prstGeom prst="rect">
            <a:avLst/>
          </a:prstGeom>
        </p:spPr>
      </p:pic>
      <p:pic>
        <p:nvPicPr>
          <p:cNvPr id="21" name="Picture 20" descr="addin_tmp.png"/>
          <p:cNvPicPr>
            <a:picLocks noChangeAspect="1"/>
          </p:cNvPicPr>
          <p:nvPr>
            <p:custDataLst>
              <p:tags r:id="rId3"/>
            </p:custDataLst>
          </p:nvPr>
        </p:nvPicPr>
        <p:blipFill>
          <a:blip r:embed="rId14" cstate="print"/>
          <a:stretch>
            <a:fillRect/>
          </a:stretch>
        </p:blipFill>
        <p:spPr>
          <a:xfrm>
            <a:off x="4604380" y="1411630"/>
            <a:ext cx="327660" cy="217170"/>
          </a:xfrm>
          <a:prstGeom prst="rect">
            <a:avLst/>
          </a:prstGeom>
        </p:spPr>
      </p:pic>
      <p:pic>
        <p:nvPicPr>
          <p:cNvPr id="22" name="Picture 21" descr="addin_tmp.png"/>
          <p:cNvPicPr>
            <a:picLocks noChangeAspect="1"/>
          </p:cNvPicPr>
          <p:nvPr>
            <p:custDataLst>
              <p:tags r:id="rId4"/>
            </p:custDataLst>
          </p:nvPr>
        </p:nvPicPr>
        <p:blipFill>
          <a:blip r:embed="rId15" cstate="print"/>
          <a:stretch>
            <a:fillRect/>
          </a:stretch>
        </p:blipFill>
        <p:spPr>
          <a:xfrm>
            <a:off x="6758905" y="1412776"/>
            <a:ext cx="333375" cy="253365"/>
          </a:xfrm>
          <a:prstGeom prst="rect">
            <a:avLst/>
          </a:prstGeom>
        </p:spPr>
      </p:pic>
      <p:pic>
        <p:nvPicPr>
          <p:cNvPr id="24" name="Picture 23" descr="addin_tmp.png"/>
          <p:cNvPicPr>
            <a:picLocks noChangeAspect="1"/>
          </p:cNvPicPr>
          <p:nvPr>
            <p:custDataLst>
              <p:tags r:id="rId5"/>
            </p:custDataLst>
          </p:nvPr>
        </p:nvPicPr>
        <p:blipFill>
          <a:blip r:embed="rId16" cstate="print"/>
          <a:stretch>
            <a:fillRect/>
          </a:stretch>
        </p:blipFill>
        <p:spPr>
          <a:xfrm>
            <a:off x="2772000" y="3474000"/>
            <a:ext cx="164687" cy="177355"/>
          </a:xfrm>
          <a:prstGeom prst="rect">
            <a:avLst/>
          </a:prstGeom>
        </p:spPr>
      </p:pic>
      <p:pic>
        <p:nvPicPr>
          <p:cNvPr id="30" name="Picture 29" descr="addin_tmp.png"/>
          <p:cNvPicPr>
            <a:picLocks noChangeAspect="1"/>
          </p:cNvPicPr>
          <p:nvPr>
            <p:custDataLst>
              <p:tags r:id="rId6"/>
            </p:custDataLst>
          </p:nvPr>
        </p:nvPicPr>
        <p:blipFill>
          <a:blip r:embed="rId17" cstate="print"/>
          <a:stretch>
            <a:fillRect/>
          </a:stretch>
        </p:blipFill>
        <p:spPr>
          <a:xfrm>
            <a:off x="2312700" y="3534347"/>
            <a:ext cx="99060" cy="114300"/>
          </a:xfrm>
          <a:prstGeom prst="rect">
            <a:avLst/>
          </a:prstGeom>
        </p:spPr>
      </p:pic>
      <p:pic>
        <p:nvPicPr>
          <p:cNvPr id="33" name="Picture 32" descr="addin_tmp.png"/>
          <p:cNvPicPr>
            <a:picLocks noChangeAspect="1"/>
          </p:cNvPicPr>
          <p:nvPr>
            <p:custDataLst>
              <p:tags r:id="rId7"/>
            </p:custDataLst>
          </p:nvPr>
        </p:nvPicPr>
        <p:blipFill>
          <a:blip r:embed="rId17" cstate="print"/>
          <a:stretch>
            <a:fillRect/>
          </a:stretch>
        </p:blipFill>
        <p:spPr>
          <a:xfrm>
            <a:off x="4328924" y="3924103"/>
            <a:ext cx="99060" cy="114300"/>
          </a:xfrm>
          <a:prstGeom prst="rect">
            <a:avLst/>
          </a:prstGeom>
        </p:spPr>
      </p:pic>
      <p:pic>
        <p:nvPicPr>
          <p:cNvPr id="16" name="Picture 15" descr="addin_tmp.png"/>
          <p:cNvPicPr>
            <a:picLocks noChangeAspect="1"/>
          </p:cNvPicPr>
          <p:nvPr>
            <p:custDataLst>
              <p:tags r:id="rId8"/>
            </p:custDataLst>
          </p:nvPr>
        </p:nvPicPr>
        <p:blipFill>
          <a:blip r:embed="rId14" cstate="print"/>
          <a:stretch>
            <a:fillRect/>
          </a:stretch>
        </p:blipFill>
        <p:spPr>
          <a:xfrm>
            <a:off x="6660232" y="1772816"/>
            <a:ext cx="327660" cy="217170"/>
          </a:xfrm>
          <a:prstGeom prst="rect">
            <a:avLst/>
          </a:prstGeom>
        </p:spPr>
      </p:pic>
      <p:grpSp>
        <p:nvGrpSpPr>
          <p:cNvPr id="34" name="Group 33"/>
          <p:cNvGrpSpPr/>
          <p:nvPr/>
        </p:nvGrpSpPr>
        <p:grpSpPr>
          <a:xfrm>
            <a:off x="2369686" y="4442049"/>
            <a:ext cx="1986290" cy="1992802"/>
            <a:chOff x="1907704" y="4437112"/>
            <a:chExt cx="1986290" cy="1992802"/>
          </a:xfrm>
        </p:grpSpPr>
        <p:pic>
          <p:nvPicPr>
            <p:cNvPr id="1032" name="Picture 8"/>
            <p:cNvPicPr>
              <a:picLocks noChangeAspect="1" noChangeArrowheads="1"/>
            </p:cNvPicPr>
            <p:nvPr/>
          </p:nvPicPr>
          <p:blipFill>
            <a:blip r:embed="rId18" cstate="print"/>
            <a:srcRect/>
            <a:stretch>
              <a:fillRect/>
            </a:stretch>
          </p:blipFill>
          <p:spPr bwMode="auto">
            <a:xfrm>
              <a:off x="1907704" y="4437112"/>
              <a:ext cx="1986290" cy="1992802"/>
            </a:xfrm>
            <a:prstGeom prst="rect">
              <a:avLst/>
            </a:prstGeom>
            <a:noFill/>
            <a:ln w="9525">
              <a:noFill/>
              <a:miter lim="800000"/>
              <a:headEnd/>
              <a:tailEnd/>
            </a:ln>
          </p:spPr>
        </p:pic>
        <p:sp>
          <p:nvSpPr>
            <p:cNvPr id="19" name="TextBox 18"/>
            <p:cNvSpPr txBox="1"/>
            <p:nvPr/>
          </p:nvSpPr>
          <p:spPr>
            <a:xfrm>
              <a:off x="3563888" y="5229200"/>
              <a:ext cx="288032" cy="253916"/>
            </a:xfrm>
            <a:prstGeom prst="rect">
              <a:avLst/>
            </a:prstGeom>
            <a:noFill/>
          </p:spPr>
          <p:txBody>
            <a:bodyPr wrap="square" rtlCol="0">
              <a:spAutoFit/>
            </a:bodyPr>
            <a:lstStyle/>
            <a:p>
              <a:r>
                <a:rPr lang="en-US" sz="1050" b="1" dirty="0" smtClean="0"/>
                <a:t>m</a:t>
              </a:r>
              <a:endParaRPr lang="en-GB" sz="1050" b="1" dirty="0"/>
            </a:p>
          </p:txBody>
        </p:sp>
        <p:sp>
          <p:nvSpPr>
            <p:cNvPr id="18" name="TextBox 17"/>
            <p:cNvSpPr txBox="1"/>
            <p:nvPr/>
          </p:nvSpPr>
          <p:spPr>
            <a:xfrm>
              <a:off x="3543158" y="6021288"/>
              <a:ext cx="308762" cy="253916"/>
            </a:xfrm>
            <a:prstGeom prst="rect">
              <a:avLst/>
            </a:prstGeom>
            <a:noFill/>
          </p:spPr>
          <p:txBody>
            <a:bodyPr wrap="square" rtlCol="0">
              <a:spAutoFit/>
            </a:bodyPr>
            <a:lstStyle/>
            <a:p>
              <a:r>
                <a:rPr lang="en-US" sz="1050" b="1" dirty="0" smtClean="0"/>
                <a:t>n</a:t>
              </a:r>
              <a:endParaRPr lang="en-GB" sz="1050" b="1" dirty="0"/>
            </a:p>
          </p:txBody>
        </p:sp>
      </p:grpSp>
      <p:grpSp>
        <p:nvGrpSpPr>
          <p:cNvPr id="49" name="Group 48"/>
          <p:cNvGrpSpPr/>
          <p:nvPr/>
        </p:nvGrpSpPr>
        <p:grpSpPr>
          <a:xfrm>
            <a:off x="2375504" y="4442049"/>
            <a:ext cx="2268504" cy="1988840"/>
            <a:chOff x="395536" y="4509120"/>
            <a:chExt cx="2268504" cy="1988840"/>
          </a:xfrm>
        </p:grpSpPr>
        <p:pic>
          <p:nvPicPr>
            <p:cNvPr id="1031" name="Picture 7"/>
            <p:cNvPicPr>
              <a:picLocks noChangeAspect="1" noChangeArrowheads="1"/>
            </p:cNvPicPr>
            <p:nvPr/>
          </p:nvPicPr>
          <p:blipFill>
            <a:blip r:embed="rId19" cstate="print"/>
            <a:srcRect/>
            <a:stretch>
              <a:fillRect/>
            </a:stretch>
          </p:blipFill>
          <p:spPr bwMode="auto">
            <a:xfrm>
              <a:off x="395536" y="4509120"/>
              <a:ext cx="1985585" cy="1988840"/>
            </a:xfrm>
            <a:prstGeom prst="rect">
              <a:avLst/>
            </a:prstGeom>
            <a:noFill/>
            <a:ln w="9525">
              <a:noFill/>
              <a:miter lim="800000"/>
              <a:headEnd/>
              <a:tailEnd/>
            </a:ln>
          </p:spPr>
        </p:pic>
        <p:sp>
          <p:nvSpPr>
            <p:cNvPr id="36" name="TextBox 35"/>
            <p:cNvSpPr txBox="1"/>
            <p:nvPr/>
          </p:nvSpPr>
          <p:spPr>
            <a:xfrm>
              <a:off x="1979712" y="6138000"/>
              <a:ext cx="360040" cy="253916"/>
            </a:xfrm>
            <a:prstGeom prst="rect">
              <a:avLst/>
            </a:prstGeom>
            <a:noFill/>
          </p:spPr>
          <p:txBody>
            <a:bodyPr wrap="square" rtlCol="0">
              <a:spAutoFit/>
            </a:bodyPr>
            <a:lstStyle/>
            <a:p>
              <a:r>
                <a:rPr lang="en-US" sz="1000" dirty="0" smtClean="0"/>
                <a:t>B</a:t>
              </a:r>
              <a:r>
                <a:rPr lang="en-US" sz="1000" baseline="-25000" dirty="0" smtClean="0"/>
                <a:t>0</a:t>
              </a:r>
              <a:endParaRPr lang="en-GB" sz="1000" baseline="-25000" dirty="0"/>
            </a:p>
          </p:txBody>
        </p:sp>
        <p:sp>
          <p:nvSpPr>
            <p:cNvPr id="37" name="TextBox 36"/>
            <p:cNvSpPr txBox="1"/>
            <p:nvPr/>
          </p:nvSpPr>
          <p:spPr>
            <a:xfrm>
              <a:off x="2034000" y="5911388"/>
              <a:ext cx="360040" cy="253916"/>
            </a:xfrm>
            <a:prstGeom prst="rect">
              <a:avLst/>
            </a:prstGeom>
            <a:noFill/>
          </p:spPr>
          <p:txBody>
            <a:bodyPr wrap="square" rtlCol="0">
              <a:spAutoFit/>
            </a:bodyPr>
            <a:lstStyle/>
            <a:p>
              <a:r>
                <a:rPr lang="en-US" sz="1000" dirty="0" smtClean="0"/>
                <a:t>B</a:t>
              </a:r>
              <a:r>
                <a:rPr lang="en-US" sz="1000" baseline="-25000" dirty="0" smtClean="0"/>
                <a:t>1</a:t>
              </a:r>
              <a:endParaRPr lang="en-GB" sz="1000" baseline="-25000" dirty="0"/>
            </a:p>
          </p:txBody>
        </p:sp>
        <p:sp>
          <p:nvSpPr>
            <p:cNvPr id="38" name="TextBox 37"/>
            <p:cNvSpPr txBox="1"/>
            <p:nvPr/>
          </p:nvSpPr>
          <p:spPr>
            <a:xfrm>
              <a:off x="2034000" y="5616000"/>
              <a:ext cx="360040" cy="253916"/>
            </a:xfrm>
            <a:prstGeom prst="rect">
              <a:avLst/>
            </a:prstGeom>
            <a:noFill/>
          </p:spPr>
          <p:txBody>
            <a:bodyPr wrap="square" rtlCol="0">
              <a:spAutoFit/>
            </a:bodyPr>
            <a:lstStyle/>
            <a:p>
              <a:r>
                <a:rPr lang="en-US" sz="1000" dirty="0" smtClean="0"/>
                <a:t>B</a:t>
              </a:r>
              <a:r>
                <a:rPr lang="en-US" sz="1000" baseline="-25000" dirty="0" smtClean="0"/>
                <a:t>2</a:t>
              </a:r>
              <a:endParaRPr lang="en-GB" sz="1000" baseline="-25000" dirty="0"/>
            </a:p>
          </p:txBody>
        </p:sp>
        <p:sp>
          <p:nvSpPr>
            <p:cNvPr id="39" name="TextBox 38"/>
            <p:cNvSpPr txBox="1"/>
            <p:nvPr/>
          </p:nvSpPr>
          <p:spPr>
            <a:xfrm>
              <a:off x="2034000" y="5292000"/>
              <a:ext cx="360040" cy="253916"/>
            </a:xfrm>
            <a:prstGeom prst="rect">
              <a:avLst/>
            </a:prstGeom>
            <a:noFill/>
          </p:spPr>
          <p:txBody>
            <a:bodyPr wrap="square" rtlCol="0">
              <a:spAutoFit/>
            </a:bodyPr>
            <a:lstStyle/>
            <a:p>
              <a:r>
                <a:rPr lang="en-US" sz="1000" dirty="0" smtClean="0"/>
                <a:t>B</a:t>
              </a:r>
              <a:r>
                <a:rPr lang="en-US" sz="1000" baseline="-25000" dirty="0" smtClean="0"/>
                <a:t>3</a:t>
              </a:r>
              <a:endParaRPr lang="en-GB" sz="1000" baseline="-25000" dirty="0"/>
            </a:p>
          </p:txBody>
        </p:sp>
        <p:sp>
          <p:nvSpPr>
            <p:cNvPr id="41" name="TextBox 40"/>
            <p:cNvSpPr txBox="1"/>
            <p:nvPr/>
          </p:nvSpPr>
          <p:spPr>
            <a:xfrm>
              <a:off x="2304000" y="6093296"/>
              <a:ext cx="360040" cy="253916"/>
            </a:xfrm>
            <a:prstGeom prst="rect">
              <a:avLst/>
            </a:prstGeom>
            <a:noFill/>
          </p:spPr>
          <p:txBody>
            <a:bodyPr wrap="square" rtlCol="0">
              <a:spAutoFit/>
            </a:bodyPr>
            <a:lstStyle/>
            <a:p>
              <a:r>
                <a:rPr lang="en-US" sz="1000" dirty="0" smtClean="0"/>
                <a:t>r</a:t>
              </a:r>
              <a:r>
                <a:rPr lang="en-US" sz="1000" baseline="-25000" dirty="0" smtClean="0"/>
                <a:t>0</a:t>
              </a:r>
              <a:endParaRPr lang="en-GB" sz="1000" baseline="-25000" dirty="0"/>
            </a:p>
          </p:txBody>
        </p:sp>
        <p:sp>
          <p:nvSpPr>
            <p:cNvPr id="42" name="TextBox 41"/>
            <p:cNvSpPr txBox="1"/>
            <p:nvPr/>
          </p:nvSpPr>
          <p:spPr>
            <a:xfrm>
              <a:off x="2304000" y="5868000"/>
              <a:ext cx="360040" cy="253916"/>
            </a:xfrm>
            <a:prstGeom prst="rect">
              <a:avLst/>
            </a:prstGeom>
            <a:noFill/>
          </p:spPr>
          <p:txBody>
            <a:bodyPr wrap="square" rtlCol="0">
              <a:spAutoFit/>
            </a:bodyPr>
            <a:lstStyle/>
            <a:p>
              <a:r>
                <a:rPr lang="en-US" sz="1000" dirty="0" smtClean="0"/>
                <a:t>r</a:t>
              </a:r>
              <a:r>
                <a:rPr lang="en-US" sz="1000" baseline="-25000" dirty="0" smtClean="0"/>
                <a:t>1</a:t>
              </a:r>
              <a:endParaRPr lang="en-GB" sz="1000" baseline="-25000" dirty="0"/>
            </a:p>
          </p:txBody>
        </p:sp>
        <p:sp>
          <p:nvSpPr>
            <p:cNvPr id="45" name="TextBox 44"/>
            <p:cNvSpPr txBox="1"/>
            <p:nvPr/>
          </p:nvSpPr>
          <p:spPr>
            <a:xfrm>
              <a:off x="2304000" y="5589240"/>
              <a:ext cx="360040" cy="253916"/>
            </a:xfrm>
            <a:prstGeom prst="rect">
              <a:avLst/>
            </a:prstGeom>
            <a:noFill/>
          </p:spPr>
          <p:txBody>
            <a:bodyPr wrap="square" rtlCol="0">
              <a:spAutoFit/>
            </a:bodyPr>
            <a:lstStyle/>
            <a:p>
              <a:r>
                <a:rPr lang="en-US" sz="1000" dirty="0" smtClean="0"/>
                <a:t>r</a:t>
              </a:r>
              <a:r>
                <a:rPr lang="en-US" sz="1000" baseline="-25000" dirty="0" smtClean="0"/>
                <a:t>2</a:t>
              </a:r>
              <a:endParaRPr lang="en-GB" sz="1000" baseline="-25000" dirty="0"/>
            </a:p>
          </p:txBody>
        </p:sp>
        <p:sp>
          <p:nvSpPr>
            <p:cNvPr id="46" name="TextBox 45"/>
            <p:cNvSpPr txBox="1"/>
            <p:nvPr/>
          </p:nvSpPr>
          <p:spPr>
            <a:xfrm>
              <a:off x="2304000" y="5407332"/>
              <a:ext cx="360040" cy="253916"/>
            </a:xfrm>
            <a:prstGeom prst="rect">
              <a:avLst/>
            </a:prstGeom>
            <a:noFill/>
          </p:spPr>
          <p:txBody>
            <a:bodyPr wrap="square" rtlCol="0">
              <a:spAutoFit/>
            </a:bodyPr>
            <a:lstStyle/>
            <a:p>
              <a:r>
                <a:rPr lang="en-US" sz="1000" dirty="0" smtClean="0"/>
                <a:t>r</a:t>
              </a:r>
              <a:r>
                <a:rPr lang="en-US" sz="1000" baseline="-25000" dirty="0" smtClean="0"/>
                <a:t>3</a:t>
              </a:r>
              <a:endParaRPr lang="en-GB" sz="1000" baseline="-25000" dirty="0"/>
            </a:p>
          </p:txBody>
        </p:sp>
        <p:sp>
          <p:nvSpPr>
            <p:cNvPr id="47" name="TextBox 46"/>
            <p:cNvSpPr txBox="1"/>
            <p:nvPr/>
          </p:nvSpPr>
          <p:spPr>
            <a:xfrm>
              <a:off x="1584000" y="5904000"/>
              <a:ext cx="432048" cy="246221"/>
            </a:xfrm>
            <a:prstGeom prst="rect">
              <a:avLst/>
            </a:prstGeom>
            <a:noFill/>
          </p:spPr>
          <p:txBody>
            <a:bodyPr wrap="square" rtlCol="0">
              <a:spAutoFit/>
            </a:bodyPr>
            <a:lstStyle/>
            <a:p>
              <a:r>
                <a:rPr lang="en-US" sz="1000" dirty="0" smtClean="0"/>
                <a:t>l</a:t>
              </a:r>
              <a:r>
                <a:rPr lang="en-US" sz="1000" baseline="-25000" dirty="0" smtClean="0"/>
                <a:t>0</a:t>
              </a:r>
              <a:r>
                <a:rPr lang="en-US" sz="1000" dirty="0" smtClean="0"/>
                <a:t>,</a:t>
              </a:r>
              <a:r>
                <a:rPr lang="en-US" sz="1000" baseline="-25000" dirty="0" smtClean="0"/>
                <a:t> </a:t>
              </a:r>
              <a:r>
                <a:rPr lang="en-US" sz="1000" dirty="0" smtClean="0"/>
                <a:t>l</a:t>
              </a:r>
              <a:r>
                <a:rPr lang="en-US" sz="1000" baseline="-25000" dirty="0" smtClean="0"/>
                <a:t>1</a:t>
              </a:r>
              <a:endParaRPr lang="en-GB" sz="1000" baseline="-25000" dirty="0" smtClean="0"/>
            </a:p>
          </p:txBody>
        </p:sp>
        <p:sp>
          <p:nvSpPr>
            <p:cNvPr id="48" name="TextBox 47"/>
            <p:cNvSpPr txBox="1"/>
            <p:nvPr/>
          </p:nvSpPr>
          <p:spPr>
            <a:xfrm>
              <a:off x="1548000" y="5454000"/>
              <a:ext cx="432048" cy="246221"/>
            </a:xfrm>
            <a:prstGeom prst="rect">
              <a:avLst/>
            </a:prstGeom>
            <a:noFill/>
          </p:spPr>
          <p:txBody>
            <a:bodyPr wrap="square" rtlCol="0">
              <a:spAutoFit/>
            </a:bodyPr>
            <a:lstStyle/>
            <a:p>
              <a:r>
                <a:rPr lang="en-US" sz="1000" dirty="0" smtClean="0"/>
                <a:t>l</a:t>
              </a:r>
              <a:r>
                <a:rPr lang="en-US" sz="1000" baseline="-25000" dirty="0" smtClean="0"/>
                <a:t>2</a:t>
              </a:r>
              <a:r>
                <a:rPr lang="en-US" sz="1000" dirty="0" smtClean="0"/>
                <a:t>,</a:t>
              </a:r>
              <a:r>
                <a:rPr lang="en-US" sz="1000" baseline="-25000" dirty="0" smtClean="0"/>
                <a:t> </a:t>
              </a:r>
              <a:r>
                <a:rPr lang="en-US" sz="1000" dirty="0" smtClean="0"/>
                <a:t>l</a:t>
              </a:r>
              <a:r>
                <a:rPr lang="en-US" sz="1000" baseline="-25000" dirty="0" smtClean="0"/>
                <a:t>3</a:t>
              </a:r>
              <a:endParaRPr lang="en-GB" sz="1000" baseline="-25000" dirty="0" smtClean="0"/>
            </a:p>
          </p:txBody>
        </p:sp>
      </p:grpSp>
      <p:grpSp>
        <p:nvGrpSpPr>
          <p:cNvPr id="55" name="Group 54"/>
          <p:cNvGrpSpPr/>
          <p:nvPr/>
        </p:nvGrpSpPr>
        <p:grpSpPr>
          <a:xfrm>
            <a:off x="5004048" y="4437112"/>
            <a:ext cx="2016224" cy="2002930"/>
            <a:chOff x="6948264" y="4495578"/>
            <a:chExt cx="2016224" cy="2011535"/>
          </a:xfrm>
        </p:grpSpPr>
        <p:pic>
          <p:nvPicPr>
            <p:cNvPr id="56" name="Picture 3"/>
            <p:cNvPicPr>
              <a:picLocks noChangeAspect="1" noChangeArrowheads="1"/>
            </p:cNvPicPr>
            <p:nvPr/>
          </p:nvPicPr>
          <p:blipFill>
            <a:blip r:embed="rId20" cstate="print"/>
            <a:srcRect/>
            <a:stretch>
              <a:fillRect/>
            </a:stretch>
          </p:blipFill>
          <p:spPr bwMode="auto">
            <a:xfrm>
              <a:off x="6948264" y="4495578"/>
              <a:ext cx="2016224" cy="2011535"/>
            </a:xfrm>
            <a:prstGeom prst="rect">
              <a:avLst/>
            </a:prstGeom>
            <a:noFill/>
            <a:ln w="9525">
              <a:noFill/>
              <a:miter lim="800000"/>
              <a:headEnd/>
              <a:tailEnd/>
            </a:ln>
          </p:spPr>
        </p:pic>
        <p:sp>
          <p:nvSpPr>
            <p:cNvPr id="57" name="TextBox 56"/>
            <p:cNvSpPr txBox="1"/>
            <p:nvPr/>
          </p:nvSpPr>
          <p:spPr>
            <a:xfrm>
              <a:off x="8640000" y="5229200"/>
              <a:ext cx="288032" cy="253916"/>
            </a:xfrm>
            <a:prstGeom prst="rect">
              <a:avLst/>
            </a:prstGeom>
            <a:noFill/>
          </p:spPr>
          <p:txBody>
            <a:bodyPr wrap="square" rtlCol="0">
              <a:spAutoFit/>
            </a:bodyPr>
            <a:lstStyle/>
            <a:p>
              <a:r>
                <a:rPr lang="en-US" sz="1050" b="1" dirty="0" smtClean="0"/>
                <a:t>m</a:t>
              </a:r>
              <a:endParaRPr lang="en-GB" sz="1050" b="1" dirty="0"/>
            </a:p>
          </p:txBody>
        </p:sp>
        <p:sp>
          <p:nvSpPr>
            <p:cNvPr id="58" name="TextBox 57"/>
            <p:cNvSpPr txBox="1"/>
            <p:nvPr/>
          </p:nvSpPr>
          <p:spPr>
            <a:xfrm>
              <a:off x="8604448" y="6127412"/>
              <a:ext cx="308762" cy="253916"/>
            </a:xfrm>
            <a:prstGeom prst="rect">
              <a:avLst/>
            </a:prstGeom>
            <a:noFill/>
          </p:spPr>
          <p:txBody>
            <a:bodyPr wrap="square" rtlCol="0">
              <a:spAutoFit/>
            </a:bodyPr>
            <a:lstStyle/>
            <a:p>
              <a:r>
                <a:rPr lang="en-US" sz="1050" b="1" dirty="0" smtClean="0"/>
                <a:t>n</a:t>
              </a:r>
              <a:endParaRPr lang="en-GB" sz="1050" b="1" dirty="0"/>
            </a:p>
          </p:txBody>
        </p:sp>
      </p:grpSp>
      <p:sp>
        <p:nvSpPr>
          <p:cNvPr id="60" name="TextBox 59"/>
          <p:cNvSpPr txBox="1"/>
          <p:nvPr/>
        </p:nvSpPr>
        <p:spPr>
          <a:xfrm>
            <a:off x="2074520" y="6423139"/>
            <a:ext cx="2569488" cy="246221"/>
          </a:xfrm>
          <a:prstGeom prst="rect">
            <a:avLst/>
          </a:prstGeom>
          <a:noFill/>
        </p:spPr>
        <p:txBody>
          <a:bodyPr wrap="square" rtlCol="0" anchor="ctr">
            <a:spAutoFit/>
          </a:bodyPr>
          <a:lstStyle/>
          <a:p>
            <a:pPr algn="ctr"/>
            <a:r>
              <a:rPr lang="en-US" sz="1000" dirty="0" smtClean="0">
                <a:latin typeface="Arial" pitchFamily="34" charset="0"/>
                <a:cs typeface="Arial" pitchFamily="34" charset="0"/>
              </a:rPr>
              <a:t>The edge consists of 4 portals</a:t>
            </a:r>
            <a:endParaRPr lang="en-US" sz="1000" dirty="0">
              <a:latin typeface="Arial" pitchFamily="34" charset="0"/>
              <a:cs typeface="Arial" pitchFamily="34" charset="0"/>
            </a:endParaRPr>
          </a:p>
        </p:txBody>
      </p:sp>
      <p:pic>
        <p:nvPicPr>
          <p:cNvPr id="61" name="Picture 60" descr="addin_tmp.png"/>
          <p:cNvPicPr>
            <a:picLocks noChangeAspect="1"/>
          </p:cNvPicPr>
          <p:nvPr>
            <p:custDataLst>
              <p:tags r:id="rId9"/>
            </p:custDataLst>
          </p:nvPr>
        </p:nvPicPr>
        <p:blipFill>
          <a:blip r:embed="rId21" cstate="print"/>
          <a:stretch>
            <a:fillRect/>
          </a:stretch>
        </p:blipFill>
        <p:spPr>
          <a:xfrm>
            <a:off x="7956743" y="3429000"/>
            <a:ext cx="1007745" cy="255270"/>
          </a:xfrm>
          <a:prstGeom prst="rect">
            <a:avLst/>
          </a:prstGeom>
        </p:spPr>
      </p:pic>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0"/>
                                        </p:tgtEl>
                                        <p:attrNameLst>
                                          <p:attrName>style.visibility</p:attrName>
                                        </p:attrNameLst>
                                      </p:cBhvr>
                                      <p:to>
                                        <p:strVal val="visible"/>
                                      </p:to>
                                    </p:set>
                                  </p:childTnLst>
                                </p:cTn>
                              </p:par>
                              <p:par>
                                <p:cTn id="9" presetID="1" presetClass="exit" presetSubtype="0" fill="hold" grpId="0" nodeType="withEffect">
                                  <p:stCondLst>
                                    <p:cond delay="0"/>
                                  </p:stCondLst>
                                  <p:childTnLst>
                                    <p:set>
                                      <p:cBhvr>
                                        <p:cTn id="10" dur="1" fill="hold">
                                          <p:stCondLst>
                                            <p:cond delay="0"/>
                                          </p:stCondLst>
                                        </p:cTn>
                                        <p:tgtEl>
                                          <p:spTgt spid="4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6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dirty="0" smtClean="0"/>
              <a:t>Planning for group members</a:t>
            </a:r>
            <a:endParaRPr lang="en-US" dirty="0"/>
          </a:p>
        </p:txBody>
      </p:sp>
      <p:sp>
        <p:nvSpPr>
          <p:cNvPr id="5" name="Rectangle 3"/>
          <p:cNvSpPr txBox="1">
            <a:spLocks noChangeArrowheads="1"/>
          </p:cNvSpPr>
          <p:nvPr/>
        </p:nvSpPr>
        <p:spPr bwMode="auto">
          <a:xfrm>
            <a:off x="457200" y="1295400"/>
            <a:ext cx="8507413" cy="502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742950" marR="0" lvl="1" indent="-285750" algn="l" defTabSz="914400" rtl="0" eaLnBrk="1" fontAlgn="base" latinLnBrk="0" hangingPunct="1">
              <a:lnSpc>
                <a:spcPct val="100000"/>
              </a:lnSpc>
              <a:spcBef>
                <a:spcPct val="20000"/>
              </a:spcBef>
              <a:spcAft>
                <a:spcPct val="0"/>
              </a:spcAft>
              <a:buClr>
                <a:srgbClr val="EE0000"/>
              </a:buClr>
              <a:buSzTx/>
              <a:buFont typeface="Arial" charset="0"/>
              <a:buChar char="•"/>
              <a:tabLst/>
              <a:defRPr/>
            </a:pPr>
            <a:endParaRPr kumimoji="0" lang="en-GB" sz="2400" b="1" i="0" u="none" strike="noStrike" kern="0" cap="none" spc="0" normalizeH="0" baseline="0" noProof="0" dirty="0" smtClean="0">
              <a:ln>
                <a:noFill/>
              </a:ln>
              <a:solidFill>
                <a:schemeClr val="tx1"/>
              </a:solidFill>
              <a:effectLst/>
              <a:uLnTx/>
              <a:uFillTx/>
              <a:latin typeface="+mn-lt"/>
            </a:endParaRPr>
          </a:p>
        </p:txBody>
      </p:sp>
      <p:sp>
        <p:nvSpPr>
          <p:cNvPr id="4" name="Rectangle 3"/>
          <p:cNvSpPr txBox="1">
            <a:spLocks noChangeArrowheads="1"/>
          </p:cNvSpPr>
          <p:nvPr/>
        </p:nvSpPr>
        <p:spPr bwMode="auto">
          <a:xfrm>
            <a:off x="467544" y="1447800"/>
            <a:ext cx="8507413" cy="502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FF0000"/>
              </a:buClr>
              <a:buSzTx/>
              <a:buFont typeface="Arial" charset="0"/>
              <a:buChar char=" "/>
              <a:tabLst/>
              <a:defRPr/>
            </a:pPr>
            <a:r>
              <a:rPr kumimoji="0" lang="en-US" sz="2800" b="1" i="0" u="none" strike="noStrike" kern="0" cap="none" spc="0" normalizeH="0" baseline="0" noProof="0" dirty="0" smtClean="0">
                <a:ln>
                  <a:noFill/>
                </a:ln>
                <a:solidFill>
                  <a:srgbClr val="EE0000"/>
                </a:solidFill>
                <a:effectLst/>
                <a:uLnTx/>
                <a:uFillTx/>
                <a:latin typeface="+mn-lt"/>
                <a:ea typeface="+mn-ea"/>
                <a:cs typeface="+mn-cs"/>
              </a:rPr>
              <a:t>Trajectory synthesis</a:t>
            </a:r>
            <a:r>
              <a:rPr kumimoji="0" lang="en-US" sz="2800" b="1" i="0" u="none" strike="noStrike" kern="0" cap="none" spc="0" normalizeH="0" noProof="0" dirty="0" smtClean="0">
                <a:ln>
                  <a:noFill/>
                </a:ln>
                <a:solidFill>
                  <a:srgbClr val="EE0000"/>
                </a:solidFill>
                <a:effectLst/>
                <a:uLnTx/>
                <a:uFillTx/>
                <a:latin typeface="+mn-lt"/>
                <a:ea typeface="+mn-ea"/>
                <a:cs typeface="+mn-cs"/>
              </a:rPr>
              <a:t> for an agent </a:t>
            </a:r>
            <a:endParaRPr kumimoji="0" lang="en-US" sz="2800" b="1" i="0" u="none" strike="noStrike" kern="0" cap="none" spc="0" normalizeH="0" baseline="0" noProof="0" dirty="0" smtClean="0">
              <a:ln>
                <a:noFill/>
              </a:ln>
              <a:solidFill>
                <a:srgbClr val="EE0000"/>
              </a:solidFill>
              <a:effectLst/>
              <a:uLnTx/>
              <a:uFillTx/>
              <a:latin typeface="+mn-lt"/>
              <a:ea typeface="+mn-ea"/>
              <a:cs typeface="+mn-cs"/>
            </a:endParaRPr>
          </a:p>
          <a:p>
            <a:pPr marL="742950" lvl="1" indent="-285750">
              <a:spcBef>
                <a:spcPct val="20000"/>
              </a:spcBef>
              <a:buClr>
                <a:srgbClr val="EE0000"/>
              </a:buClr>
              <a:buFont typeface="Arial" charset="0"/>
              <a:buChar char="•"/>
            </a:pPr>
            <a:r>
              <a:rPr lang="en-US" sz="2200" b="1" kern="0" dirty="0" smtClean="0">
                <a:solidFill>
                  <a:srgbClr val="000000"/>
                </a:solidFill>
                <a:latin typeface="+mn-lt"/>
              </a:rPr>
              <a:t>Express the path of       </a:t>
            </a:r>
            <a:r>
              <a:rPr lang="en-GB" sz="2200" b="1" kern="0" dirty="0" smtClean="0">
                <a:solidFill>
                  <a:srgbClr val="000000"/>
                </a:solidFill>
                <a:latin typeface="+mn-lt"/>
              </a:rPr>
              <a:t>as a sequence of </a:t>
            </a:r>
            <a:r>
              <a:rPr lang="en-GB" sz="2200" b="1" kern="0" dirty="0" err="1" smtClean="0">
                <a:solidFill>
                  <a:srgbClr val="000000"/>
                </a:solidFill>
                <a:latin typeface="+mn-lt"/>
              </a:rPr>
              <a:t>tuples</a:t>
            </a:r>
            <a:r>
              <a:rPr lang="en-GB" sz="2200" b="1" kern="0" dirty="0" smtClean="0">
                <a:solidFill>
                  <a:srgbClr val="000000"/>
                </a:solidFill>
                <a:latin typeface="+mn-lt"/>
              </a:rPr>
              <a:t>                                 .                                  </a:t>
            </a:r>
            <a:r>
              <a:rPr lang="en-US" sz="2200" b="1" kern="0" dirty="0" smtClean="0">
                <a:solidFill>
                  <a:srgbClr val="000000"/>
                </a:solidFill>
                <a:latin typeface="+mn-lt"/>
              </a:rPr>
              <a:t>      </a:t>
            </a:r>
          </a:p>
          <a:p>
            <a:pPr marL="742950" lvl="1" indent="-285750">
              <a:spcBef>
                <a:spcPct val="20000"/>
              </a:spcBef>
              <a:buClr>
                <a:srgbClr val="EE0000"/>
              </a:buClr>
              <a:buFont typeface="Arial" charset="0"/>
              <a:buChar char="•"/>
            </a:pPr>
            <a:r>
              <a:rPr lang="en-US" sz="2200" b="1" kern="0" dirty="0" smtClean="0">
                <a:solidFill>
                  <a:srgbClr val="000000"/>
                </a:solidFill>
                <a:latin typeface="+mn-lt"/>
              </a:rPr>
              <a:t>Let           be the preferred velocity and                 the next </a:t>
            </a:r>
            <a:r>
              <a:rPr lang="en-US" sz="2200" b="1" kern="0" dirty="0" err="1" smtClean="0">
                <a:solidFill>
                  <a:srgbClr val="000000"/>
                </a:solidFill>
                <a:latin typeface="+mn-lt"/>
              </a:rPr>
              <a:t>tuple</a:t>
            </a:r>
            <a:r>
              <a:rPr lang="en-US" sz="2200" b="1" kern="0" dirty="0" smtClean="0">
                <a:solidFill>
                  <a:srgbClr val="000000"/>
                </a:solidFill>
                <a:latin typeface="+mn-lt"/>
              </a:rPr>
              <a:t>. </a:t>
            </a:r>
          </a:p>
          <a:p>
            <a:pPr marL="742950" lvl="1" indent="-285750">
              <a:spcBef>
                <a:spcPct val="20000"/>
              </a:spcBef>
              <a:buClr>
                <a:srgbClr val="EE0000"/>
              </a:buClr>
              <a:buFont typeface="Arial" charset="0"/>
              <a:buChar char="•"/>
            </a:pPr>
            <a:r>
              <a:rPr kumimoji="0" lang="en-US" sz="2200" b="1" i="0" u="none" strike="noStrike" kern="0" cap="none" spc="0" normalizeH="0" baseline="0" noProof="0" dirty="0" smtClean="0">
                <a:ln>
                  <a:noFill/>
                </a:ln>
                <a:solidFill>
                  <a:srgbClr val="000000"/>
                </a:solidFill>
                <a:effectLst/>
                <a:uLnTx/>
                <a:uFillTx/>
                <a:latin typeface="+mn-lt"/>
              </a:rPr>
              <a:t>If      </a:t>
            </a:r>
            <a:r>
              <a:rPr kumimoji="0" lang="en-US" sz="2200" b="1" i="0" u="none" strike="noStrike" kern="0" cap="none" spc="0" normalizeH="0" noProof="0" dirty="0" smtClean="0">
                <a:ln>
                  <a:noFill/>
                </a:ln>
                <a:solidFill>
                  <a:srgbClr val="000000"/>
                </a:solidFill>
                <a:effectLst/>
                <a:uLnTx/>
                <a:uFillTx/>
                <a:latin typeface="+mn-lt"/>
              </a:rPr>
              <a:t> is a </a:t>
            </a:r>
            <a:r>
              <a:rPr lang="en-US" sz="2200" b="1" kern="0" dirty="0" smtClean="0">
                <a:solidFill>
                  <a:srgbClr val="000000"/>
                </a:solidFill>
                <a:latin typeface="+mn-lt"/>
              </a:rPr>
              <a:t>waiting arc, we set                  for the next             seconds.</a:t>
            </a:r>
          </a:p>
          <a:p>
            <a:pPr marL="742950" lvl="1" indent="-285750">
              <a:spcBef>
                <a:spcPct val="20000"/>
              </a:spcBef>
              <a:buClr>
                <a:srgbClr val="EE0000"/>
              </a:buClr>
              <a:buFont typeface="Arial" charset="0"/>
              <a:buChar char="•"/>
            </a:pPr>
            <a:r>
              <a:rPr kumimoji="0" lang="en-US" sz="2200" b="1" i="0" u="none" strike="noStrike" kern="0" cap="none" spc="0" normalizeH="0" baseline="0" noProof="0" dirty="0" smtClean="0">
                <a:ln>
                  <a:noFill/>
                </a:ln>
                <a:solidFill>
                  <a:srgbClr val="000000"/>
                </a:solidFill>
                <a:effectLst/>
                <a:uLnTx/>
                <a:uFillTx/>
                <a:latin typeface="+mn-lt"/>
              </a:rPr>
              <a:t>If       is</a:t>
            </a:r>
            <a:r>
              <a:rPr kumimoji="0" lang="en-US" sz="2200" b="1" i="0" u="none" strike="noStrike" kern="0" cap="none" spc="0" normalizeH="0" noProof="0" dirty="0" smtClean="0">
                <a:ln>
                  <a:noFill/>
                </a:ln>
                <a:solidFill>
                  <a:srgbClr val="000000"/>
                </a:solidFill>
                <a:effectLst/>
                <a:uLnTx/>
                <a:uFillTx/>
                <a:latin typeface="+mn-lt"/>
              </a:rPr>
              <a:t> a traversal arc, we retrieve its edge    in     and the edge’s lanes    .       selects and traverses one </a:t>
            </a:r>
            <a:r>
              <a:rPr lang="en-US" sz="2200" b="1" kern="0" dirty="0" smtClean="0">
                <a:solidFill>
                  <a:srgbClr val="000000"/>
                </a:solidFill>
                <a:latin typeface="+mn-lt"/>
              </a:rPr>
              <a:t>of the</a:t>
            </a:r>
            <a:r>
              <a:rPr kumimoji="0" lang="en-US" sz="2200" b="1" i="0" u="none" strike="noStrike" kern="0" cap="none" spc="0" normalizeH="0" noProof="0" dirty="0" smtClean="0">
                <a:ln>
                  <a:noFill/>
                </a:ln>
                <a:solidFill>
                  <a:srgbClr val="000000"/>
                </a:solidFill>
                <a:effectLst/>
                <a:uLnTx/>
                <a:uFillTx/>
                <a:latin typeface="+mn-lt"/>
              </a:rPr>
              <a:t> lanes, as follows:</a:t>
            </a:r>
          </a:p>
          <a:p>
            <a:pPr marL="1143000" lvl="2" indent="-228600">
              <a:spcBef>
                <a:spcPct val="20000"/>
              </a:spcBef>
              <a:buClr>
                <a:srgbClr val="EE0000"/>
              </a:buClr>
              <a:buFont typeface="Arial" charset="0"/>
              <a:buChar char="–"/>
            </a:pPr>
            <a:r>
              <a:rPr lang="en-US" kern="0" dirty="0" smtClean="0">
                <a:solidFill>
                  <a:srgbClr val="000000"/>
                </a:solidFill>
                <a:latin typeface="Calibri"/>
              </a:rPr>
              <a:t>Determine all lanes in     that are free and retain       that is closest to       .</a:t>
            </a:r>
          </a:p>
          <a:p>
            <a:pPr marL="1143000" lvl="2" indent="-228600">
              <a:spcBef>
                <a:spcPct val="20000"/>
              </a:spcBef>
              <a:buClr>
                <a:srgbClr val="EE0000"/>
              </a:buClr>
              <a:buFont typeface="Arial" charset="0"/>
              <a:buChar char="–"/>
            </a:pPr>
            <a:r>
              <a:rPr lang="en-US" kern="0" dirty="0" smtClean="0">
                <a:solidFill>
                  <a:srgbClr val="000000"/>
                </a:solidFill>
                <a:latin typeface="Calibri"/>
              </a:rPr>
              <a:t>If                    , for each       in    , assign </a:t>
            </a:r>
            <a:r>
              <a:rPr lang="en-US" i="1" kern="0" dirty="0" smtClean="0">
                <a:solidFill>
                  <a:srgbClr val="000000"/>
                </a:solidFill>
                <a:latin typeface="+mn-lt"/>
                <a:cs typeface="Times New Roman" pitchFamily="18" charset="0"/>
              </a:rPr>
              <a:t>cost(</a:t>
            </a:r>
            <a:r>
              <a:rPr lang="en-US" i="1" kern="0" dirty="0" err="1" smtClean="0">
                <a:solidFill>
                  <a:srgbClr val="000000"/>
                </a:solidFill>
                <a:latin typeface="+mn-lt"/>
                <a:cs typeface="Times New Roman" pitchFamily="18" charset="0"/>
              </a:rPr>
              <a:t>L</a:t>
            </a:r>
            <a:r>
              <a:rPr lang="en-US" i="1" kern="0" baseline="-25000" dirty="0" err="1" smtClean="0">
                <a:solidFill>
                  <a:srgbClr val="000000"/>
                </a:solidFill>
                <a:latin typeface="+mn-lt"/>
                <a:cs typeface="Times New Roman" pitchFamily="18" charset="0"/>
              </a:rPr>
              <a:t>k</a:t>
            </a:r>
            <a:r>
              <a:rPr lang="en-US" i="1" kern="0" dirty="0" smtClean="0">
                <a:solidFill>
                  <a:srgbClr val="000000"/>
                </a:solidFill>
                <a:latin typeface="+mn-lt"/>
                <a:cs typeface="Times New Roman" pitchFamily="18" charset="0"/>
              </a:rPr>
              <a:t>) = c</a:t>
            </a:r>
            <a:r>
              <a:rPr lang="en-US" i="1" kern="0" baseline="-25000" dirty="0" smtClean="0">
                <a:solidFill>
                  <a:srgbClr val="000000"/>
                </a:solidFill>
                <a:latin typeface="+mn-lt"/>
                <a:cs typeface="Times New Roman" pitchFamily="18" charset="0"/>
              </a:rPr>
              <a:t>D</a:t>
            </a:r>
            <a:r>
              <a:rPr lang="en-US" i="1" kern="0" dirty="0" smtClean="0">
                <a:solidFill>
                  <a:srgbClr val="000000"/>
                </a:solidFill>
                <a:latin typeface="+mn-lt"/>
                <a:cs typeface="Times New Roman" pitchFamily="18" charset="0"/>
              </a:rPr>
              <a:t>D(</a:t>
            </a:r>
            <a:r>
              <a:rPr lang="en-US" i="1" kern="0" dirty="0" err="1" smtClean="0">
                <a:solidFill>
                  <a:srgbClr val="000000"/>
                </a:solidFill>
                <a:latin typeface="+mn-lt"/>
                <a:cs typeface="Times New Roman" pitchFamily="18" charset="0"/>
              </a:rPr>
              <a:t>L</a:t>
            </a:r>
            <a:r>
              <a:rPr lang="en-US" i="1" kern="0" baseline="-25000" dirty="0" err="1" smtClean="0">
                <a:solidFill>
                  <a:srgbClr val="000000"/>
                </a:solidFill>
                <a:latin typeface="+mn-lt"/>
                <a:cs typeface="Times New Roman" pitchFamily="18" charset="0"/>
              </a:rPr>
              <a:t>k</a:t>
            </a:r>
            <a:r>
              <a:rPr lang="en-US" i="1" kern="0" dirty="0" smtClean="0">
                <a:solidFill>
                  <a:srgbClr val="000000"/>
                </a:solidFill>
                <a:latin typeface="+mn-lt"/>
                <a:cs typeface="Times New Roman" pitchFamily="18" charset="0"/>
              </a:rPr>
              <a:t>) + </a:t>
            </a:r>
            <a:r>
              <a:rPr lang="en-US" i="1" kern="0" dirty="0" err="1" smtClean="0">
                <a:solidFill>
                  <a:srgbClr val="000000"/>
                </a:solidFill>
                <a:latin typeface="+mn-lt"/>
                <a:cs typeface="Times New Roman" pitchFamily="18" charset="0"/>
              </a:rPr>
              <a:t>c</a:t>
            </a:r>
            <a:r>
              <a:rPr lang="en-US" i="1" kern="0" baseline="-25000" dirty="0" err="1" smtClean="0">
                <a:solidFill>
                  <a:srgbClr val="000000"/>
                </a:solidFill>
                <a:latin typeface="+mn-lt"/>
                <a:cs typeface="Times New Roman" pitchFamily="18" charset="0"/>
              </a:rPr>
              <a:t>E</a:t>
            </a:r>
            <a:r>
              <a:rPr lang="en-US" i="1" kern="0" dirty="0" err="1" smtClean="0">
                <a:solidFill>
                  <a:srgbClr val="000000"/>
                </a:solidFill>
                <a:latin typeface="+mn-lt"/>
                <a:cs typeface="Times New Roman" pitchFamily="18" charset="0"/>
              </a:rPr>
              <a:t>E</a:t>
            </a:r>
            <a:r>
              <a:rPr lang="en-US" i="1" kern="0" dirty="0" smtClean="0">
                <a:solidFill>
                  <a:srgbClr val="000000"/>
                </a:solidFill>
                <a:latin typeface="+mn-lt"/>
                <a:cs typeface="Times New Roman" pitchFamily="18" charset="0"/>
              </a:rPr>
              <a:t>(</a:t>
            </a:r>
            <a:r>
              <a:rPr lang="en-US" i="1" kern="0" dirty="0" err="1" smtClean="0">
                <a:solidFill>
                  <a:srgbClr val="000000"/>
                </a:solidFill>
                <a:latin typeface="+mn-lt"/>
                <a:cs typeface="Times New Roman" pitchFamily="18" charset="0"/>
              </a:rPr>
              <a:t>L</a:t>
            </a:r>
            <a:r>
              <a:rPr lang="en-US" i="1" kern="0" baseline="-25000" dirty="0" err="1" smtClean="0">
                <a:solidFill>
                  <a:srgbClr val="000000"/>
                </a:solidFill>
                <a:latin typeface="+mn-lt"/>
                <a:cs typeface="Times New Roman" pitchFamily="18" charset="0"/>
              </a:rPr>
              <a:t>k</a:t>
            </a:r>
            <a:r>
              <a:rPr lang="en-US" i="1" kern="0" dirty="0" smtClean="0">
                <a:solidFill>
                  <a:srgbClr val="000000"/>
                </a:solidFill>
                <a:latin typeface="+mn-lt"/>
                <a:cs typeface="Times New Roman" pitchFamily="18" charset="0"/>
              </a:rPr>
              <a:t>)</a:t>
            </a:r>
            <a:r>
              <a:rPr lang="en-US" i="1" kern="0" dirty="0" smtClean="0">
                <a:solidFill>
                  <a:srgbClr val="000000"/>
                </a:solidFill>
                <a:latin typeface="Calibri"/>
              </a:rPr>
              <a:t> </a:t>
            </a:r>
            <a:r>
              <a:rPr lang="en-US" kern="0" dirty="0" smtClean="0">
                <a:solidFill>
                  <a:srgbClr val="000000"/>
                </a:solidFill>
                <a:latin typeface="Calibri"/>
              </a:rPr>
              <a:t>and retain the lane       with the lowest cost. </a:t>
            </a:r>
            <a:r>
              <a:rPr lang="en-US" i="1" kern="0" dirty="0" smtClean="0">
                <a:solidFill>
                  <a:srgbClr val="000000"/>
                </a:solidFill>
                <a:latin typeface="+mn-lt"/>
                <a:cs typeface="Times New Roman" pitchFamily="18" charset="0"/>
              </a:rPr>
              <a:t>E(</a:t>
            </a:r>
            <a:r>
              <a:rPr lang="en-US" i="1" kern="0" dirty="0" err="1" smtClean="0">
                <a:solidFill>
                  <a:srgbClr val="000000"/>
                </a:solidFill>
                <a:latin typeface="+mn-lt"/>
                <a:cs typeface="Times New Roman" pitchFamily="18" charset="0"/>
              </a:rPr>
              <a:t>L</a:t>
            </a:r>
            <a:r>
              <a:rPr lang="en-US" i="1" kern="0" baseline="-25000" dirty="0" err="1" smtClean="0">
                <a:solidFill>
                  <a:srgbClr val="000000"/>
                </a:solidFill>
                <a:latin typeface="+mn-lt"/>
                <a:cs typeface="Times New Roman" pitchFamily="18" charset="0"/>
              </a:rPr>
              <a:t>k</a:t>
            </a:r>
            <a:r>
              <a:rPr lang="en-US" i="1" kern="0" dirty="0" smtClean="0">
                <a:solidFill>
                  <a:srgbClr val="000000"/>
                </a:solidFill>
                <a:latin typeface="+mn-lt"/>
                <a:cs typeface="Times New Roman" pitchFamily="18" charset="0"/>
              </a:rPr>
              <a:t>)</a:t>
            </a:r>
            <a:r>
              <a:rPr lang="en-US" i="1" kern="0" dirty="0" smtClean="0">
                <a:solidFill>
                  <a:srgbClr val="000000"/>
                </a:solidFill>
                <a:latin typeface="Times New Roman" pitchFamily="18" charset="0"/>
                <a:cs typeface="Times New Roman" pitchFamily="18" charset="0"/>
              </a:rPr>
              <a:t> </a:t>
            </a:r>
            <a:r>
              <a:rPr lang="en-US" kern="0" dirty="0" smtClean="0">
                <a:solidFill>
                  <a:srgbClr val="000000"/>
                </a:solidFill>
                <a:latin typeface="+mn-lt"/>
                <a:cs typeface="Times New Roman" pitchFamily="18" charset="0"/>
              </a:rPr>
              <a:t>is defined as in [Guy et. al, ‘10].</a:t>
            </a:r>
            <a:endParaRPr lang="en-US" kern="0" dirty="0" smtClean="0">
              <a:solidFill>
                <a:srgbClr val="000000"/>
              </a:solidFill>
              <a:latin typeface="Calibri"/>
            </a:endParaRPr>
          </a:p>
          <a:p>
            <a:pPr marL="1143000" lvl="2" indent="-228600">
              <a:spcBef>
                <a:spcPct val="20000"/>
              </a:spcBef>
              <a:buClr>
                <a:srgbClr val="EE0000"/>
              </a:buClr>
              <a:buFont typeface="Arial" charset="0"/>
              <a:buChar char="–"/>
            </a:pPr>
            <a:r>
              <a:rPr lang="en-US" kern="0" dirty="0" smtClean="0">
                <a:solidFill>
                  <a:srgbClr val="000000"/>
                </a:solidFill>
                <a:latin typeface="Calibri"/>
              </a:rPr>
              <a:t>       traverses       by selecting an attraction point along the lane [</a:t>
            </a:r>
            <a:r>
              <a:rPr lang="en-US" kern="0" dirty="0" err="1" smtClean="0">
                <a:solidFill>
                  <a:srgbClr val="000000"/>
                </a:solidFill>
                <a:latin typeface="Calibri"/>
              </a:rPr>
              <a:t>Karamouzas</a:t>
            </a:r>
            <a:r>
              <a:rPr lang="en-US" kern="0" dirty="0" smtClean="0">
                <a:solidFill>
                  <a:srgbClr val="000000"/>
                </a:solidFill>
                <a:latin typeface="Calibri"/>
              </a:rPr>
              <a:t>  et. al, ‘09] and estimating its           given the time that has at its disposal.</a:t>
            </a:r>
          </a:p>
          <a:p>
            <a:pPr marL="742950" lvl="1" indent="-285750">
              <a:spcBef>
                <a:spcPct val="20000"/>
              </a:spcBef>
              <a:buClr>
                <a:srgbClr val="EE0000"/>
              </a:buClr>
              <a:buFont typeface="Arial" charset="0"/>
              <a:buChar char="•"/>
            </a:pPr>
            <a:r>
              <a:rPr lang="en-US" sz="2200" b="1" kern="0" dirty="0" smtClean="0">
                <a:solidFill>
                  <a:srgbClr val="000000"/>
                </a:solidFill>
                <a:latin typeface="Calibri"/>
              </a:rPr>
              <a:t>         serves as an input to a local collision avoidance method to compute a collision-free velocity for       and update its position. </a:t>
            </a:r>
          </a:p>
          <a:p>
            <a:pPr marL="1143000" lvl="2" indent="-228600">
              <a:spcBef>
                <a:spcPct val="20000"/>
              </a:spcBef>
              <a:buClr>
                <a:srgbClr val="EE0000"/>
              </a:buClr>
            </a:pPr>
            <a:endParaRPr lang="en-US" kern="0" dirty="0" smtClean="0">
              <a:solidFill>
                <a:srgbClr val="000000"/>
              </a:solidFill>
              <a:latin typeface="Calibri"/>
            </a:endParaRPr>
          </a:p>
          <a:p>
            <a:pPr marL="1143000" lvl="2" indent="-228600">
              <a:spcBef>
                <a:spcPct val="20000"/>
              </a:spcBef>
              <a:buClr>
                <a:srgbClr val="EE0000"/>
              </a:buClr>
            </a:pPr>
            <a:endParaRPr lang="en-US" kern="0" dirty="0" smtClean="0">
              <a:solidFill>
                <a:srgbClr val="000000"/>
              </a:solidFill>
              <a:latin typeface="Calibri"/>
            </a:endParaRPr>
          </a:p>
          <a:p>
            <a:pPr marL="742950" lvl="1" indent="-285750">
              <a:spcBef>
                <a:spcPct val="20000"/>
              </a:spcBef>
              <a:buClr>
                <a:srgbClr val="EE0000"/>
              </a:buClr>
            </a:pPr>
            <a:r>
              <a:rPr kumimoji="0" lang="en-US" sz="2200" b="1" i="0" u="none" strike="noStrike" kern="0" cap="none" spc="0" normalizeH="0" noProof="0" dirty="0" smtClean="0">
                <a:ln>
                  <a:noFill/>
                </a:ln>
                <a:solidFill>
                  <a:srgbClr val="000000"/>
                </a:solidFill>
                <a:effectLst/>
                <a:uLnTx/>
                <a:uFillTx/>
                <a:latin typeface="+mn-lt"/>
              </a:rPr>
              <a:t> </a:t>
            </a:r>
            <a:endParaRPr kumimoji="0" lang="en-GB" sz="2400" b="1" i="0" u="none" strike="noStrike" kern="0" cap="none" spc="0" normalizeH="0" baseline="0" noProof="0" dirty="0" smtClean="0">
              <a:ln>
                <a:noFill/>
              </a:ln>
              <a:solidFill>
                <a:schemeClr val="tx1"/>
              </a:solidFill>
              <a:effectLst/>
              <a:uLnTx/>
              <a:uFillTx/>
              <a:latin typeface="+mn-lt"/>
            </a:endParaRPr>
          </a:p>
        </p:txBody>
      </p:sp>
      <p:pic>
        <p:nvPicPr>
          <p:cNvPr id="8" name="Picture 7" descr="addin_tmp.png"/>
          <p:cNvPicPr>
            <a:picLocks noChangeAspect="1"/>
          </p:cNvPicPr>
          <p:nvPr>
            <p:custDataLst>
              <p:tags r:id="rId1"/>
            </p:custDataLst>
          </p:nvPr>
        </p:nvPicPr>
        <p:blipFill>
          <a:blip r:embed="rId27" cstate="print"/>
          <a:stretch>
            <a:fillRect/>
          </a:stretch>
        </p:blipFill>
        <p:spPr>
          <a:xfrm>
            <a:off x="3563888" y="2060848"/>
            <a:ext cx="333375" cy="253365"/>
          </a:xfrm>
          <a:prstGeom prst="rect">
            <a:avLst/>
          </a:prstGeom>
        </p:spPr>
      </p:pic>
      <p:pic>
        <p:nvPicPr>
          <p:cNvPr id="9" name="Picture 8" descr="addin_tmp.png"/>
          <p:cNvPicPr>
            <a:picLocks noChangeAspect="1"/>
          </p:cNvPicPr>
          <p:nvPr>
            <p:custDataLst>
              <p:tags r:id="rId2"/>
            </p:custDataLst>
          </p:nvPr>
        </p:nvPicPr>
        <p:blipFill>
          <a:blip r:embed="rId28" cstate="print"/>
          <a:stretch>
            <a:fillRect/>
          </a:stretch>
        </p:blipFill>
        <p:spPr>
          <a:xfrm>
            <a:off x="6732240" y="2012077"/>
            <a:ext cx="1990725" cy="264795"/>
          </a:xfrm>
          <a:prstGeom prst="rect">
            <a:avLst/>
          </a:prstGeom>
        </p:spPr>
      </p:pic>
      <p:pic>
        <p:nvPicPr>
          <p:cNvPr id="12" name="Picture 11" descr="addin_tmp.png"/>
          <p:cNvPicPr>
            <a:picLocks noChangeAspect="1"/>
          </p:cNvPicPr>
          <p:nvPr>
            <p:custDataLst>
              <p:tags r:id="rId3"/>
            </p:custDataLst>
          </p:nvPr>
        </p:nvPicPr>
        <p:blipFill>
          <a:blip r:embed="rId29" cstate="print"/>
          <a:stretch>
            <a:fillRect/>
          </a:stretch>
        </p:blipFill>
        <p:spPr>
          <a:xfrm>
            <a:off x="1763688" y="2348880"/>
            <a:ext cx="504825" cy="354330"/>
          </a:xfrm>
          <a:prstGeom prst="rect">
            <a:avLst/>
          </a:prstGeom>
        </p:spPr>
      </p:pic>
      <p:pic>
        <p:nvPicPr>
          <p:cNvPr id="14" name="Picture 13" descr="addin_tmp.png"/>
          <p:cNvPicPr>
            <a:picLocks noChangeAspect="1"/>
          </p:cNvPicPr>
          <p:nvPr>
            <p:custDataLst>
              <p:tags r:id="rId4"/>
            </p:custDataLst>
          </p:nvPr>
        </p:nvPicPr>
        <p:blipFill>
          <a:blip r:embed="rId30" cstate="print"/>
          <a:stretch>
            <a:fillRect/>
          </a:stretch>
        </p:blipFill>
        <p:spPr>
          <a:xfrm>
            <a:off x="5868144" y="2420888"/>
            <a:ext cx="819150" cy="255270"/>
          </a:xfrm>
          <a:prstGeom prst="rect">
            <a:avLst/>
          </a:prstGeom>
        </p:spPr>
      </p:pic>
      <p:pic>
        <p:nvPicPr>
          <p:cNvPr id="16" name="Picture 15" descr="addin_tmp.png"/>
          <p:cNvPicPr>
            <a:picLocks noChangeAspect="1"/>
          </p:cNvPicPr>
          <p:nvPr>
            <p:custDataLst>
              <p:tags r:id="rId5"/>
            </p:custDataLst>
          </p:nvPr>
        </p:nvPicPr>
        <p:blipFill>
          <a:blip r:embed="rId31" cstate="print"/>
          <a:stretch>
            <a:fillRect/>
          </a:stretch>
        </p:blipFill>
        <p:spPr>
          <a:xfrm>
            <a:off x="1547663" y="2916560"/>
            <a:ext cx="253365" cy="152400"/>
          </a:xfrm>
          <a:prstGeom prst="rect">
            <a:avLst/>
          </a:prstGeom>
        </p:spPr>
      </p:pic>
      <p:pic>
        <p:nvPicPr>
          <p:cNvPr id="18" name="Picture 17" descr="addin_tmp.png"/>
          <p:cNvPicPr>
            <a:picLocks noChangeAspect="1"/>
          </p:cNvPicPr>
          <p:nvPr>
            <p:custDataLst>
              <p:tags r:id="rId6"/>
            </p:custDataLst>
          </p:nvPr>
        </p:nvPicPr>
        <p:blipFill>
          <a:blip r:embed="rId32" cstate="print"/>
          <a:stretch>
            <a:fillRect/>
          </a:stretch>
        </p:blipFill>
        <p:spPr>
          <a:xfrm>
            <a:off x="4583797" y="2780928"/>
            <a:ext cx="996315" cy="354330"/>
          </a:xfrm>
          <a:prstGeom prst="rect">
            <a:avLst/>
          </a:prstGeom>
        </p:spPr>
      </p:pic>
      <p:pic>
        <p:nvPicPr>
          <p:cNvPr id="19" name="Picture 18" descr="addin_tmp.png"/>
          <p:cNvPicPr>
            <a:picLocks noChangeAspect="1"/>
          </p:cNvPicPr>
          <p:nvPr>
            <p:custDataLst>
              <p:tags r:id="rId7"/>
            </p:custDataLst>
          </p:nvPr>
        </p:nvPicPr>
        <p:blipFill>
          <a:blip r:embed="rId33" cstate="print"/>
          <a:stretch>
            <a:fillRect/>
          </a:stretch>
        </p:blipFill>
        <p:spPr>
          <a:xfrm>
            <a:off x="7128000" y="2880000"/>
            <a:ext cx="661035" cy="213360"/>
          </a:xfrm>
          <a:prstGeom prst="rect">
            <a:avLst/>
          </a:prstGeom>
        </p:spPr>
      </p:pic>
      <p:pic>
        <p:nvPicPr>
          <p:cNvPr id="20" name="Picture 19" descr="addin_tmp.png"/>
          <p:cNvPicPr>
            <a:picLocks noChangeAspect="1"/>
          </p:cNvPicPr>
          <p:nvPr>
            <p:custDataLst>
              <p:tags r:id="rId8"/>
            </p:custDataLst>
          </p:nvPr>
        </p:nvPicPr>
        <p:blipFill>
          <a:blip r:embed="rId31" cstate="print"/>
          <a:stretch>
            <a:fillRect/>
          </a:stretch>
        </p:blipFill>
        <p:spPr>
          <a:xfrm>
            <a:off x="1582331" y="3312000"/>
            <a:ext cx="253365" cy="152400"/>
          </a:xfrm>
          <a:prstGeom prst="rect">
            <a:avLst/>
          </a:prstGeom>
        </p:spPr>
      </p:pic>
      <p:pic>
        <p:nvPicPr>
          <p:cNvPr id="26" name="Picture 25" descr="addin_tmp.png"/>
          <p:cNvPicPr>
            <a:picLocks noChangeAspect="1"/>
          </p:cNvPicPr>
          <p:nvPr>
            <p:custDataLst>
              <p:tags r:id="rId9"/>
            </p:custDataLst>
          </p:nvPr>
        </p:nvPicPr>
        <p:blipFill>
          <a:blip r:embed="rId34" cstate="print"/>
          <a:stretch>
            <a:fillRect/>
          </a:stretch>
        </p:blipFill>
        <p:spPr>
          <a:xfrm>
            <a:off x="6300192" y="3348032"/>
            <a:ext cx="99060" cy="114300"/>
          </a:xfrm>
          <a:prstGeom prst="rect">
            <a:avLst/>
          </a:prstGeom>
        </p:spPr>
      </p:pic>
      <p:pic>
        <p:nvPicPr>
          <p:cNvPr id="27" name="Picture 26" descr="addin_tmp.png"/>
          <p:cNvPicPr>
            <a:picLocks noChangeAspect="1"/>
          </p:cNvPicPr>
          <p:nvPr>
            <p:custDataLst>
              <p:tags r:id="rId10"/>
            </p:custDataLst>
          </p:nvPr>
        </p:nvPicPr>
        <p:blipFill>
          <a:blip r:embed="rId35" cstate="print"/>
          <a:stretch>
            <a:fillRect/>
          </a:stretch>
        </p:blipFill>
        <p:spPr>
          <a:xfrm>
            <a:off x="6774909" y="3284983"/>
            <a:ext cx="173355" cy="186690"/>
          </a:xfrm>
          <a:prstGeom prst="rect">
            <a:avLst/>
          </a:prstGeom>
        </p:spPr>
      </p:pic>
      <p:pic>
        <p:nvPicPr>
          <p:cNvPr id="29" name="Picture 28" descr="addin_tmp.png"/>
          <p:cNvPicPr>
            <a:picLocks noChangeAspect="1"/>
          </p:cNvPicPr>
          <p:nvPr>
            <p:custDataLst>
              <p:tags r:id="rId11"/>
            </p:custDataLst>
          </p:nvPr>
        </p:nvPicPr>
        <p:blipFill>
          <a:blip r:embed="rId36" cstate="print"/>
          <a:stretch>
            <a:fillRect/>
          </a:stretch>
        </p:blipFill>
        <p:spPr>
          <a:xfrm>
            <a:off x="1965613" y="3604255"/>
            <a:ext cx="158115" cy="184785"/>
          </a:xfrm>
          <a:prstGeom prst="rect">
            <a:avLst/>
          </a:prstGeom>
        </p:spPr>
      </p:pic>
      <p:pic>
        <p:nvPicPr>
          <p:cNvPr id="30" name="Picture 29" descr="addin_tmp.png"/>
          <p:cNvPicPr>
            <a:picLocks noChangeAspect="1"/>
          </p:cNvPicPr>
          <p:nvPr>
            <p:custDataLst>
              <p:tags r:id="rId12"/>
            </p:custDataLst>
          </p:nvPr>
        </p:nvPicPr>
        <p:blipFill>
          <a:blip r:embed="rId27" cstate="print"/>
          <a:stretch>
            <a:fillRect/>
          </a:stretch>
        </p:blipFill>
        <p:spPr>
          <a:xfrm>
            <a:off x="2267744" y="3600000"/>
            <a:ext cx="333375" cy="253365"/>
          </a:xfrm>
          <a:prstGeom prst="rect">
            <a:avLst/>
          </a:prstGeom>
        </p:spPr>
      </p:pic>
      <p:pic>
        <p:nvPicPr>
          <p:cNvPr id="39" name="Picture 38" descr="addin_tmp.png"/>
          <p:cNvPicPr>
            <a:picLocks noChangeAspect="1"/>
          </p:cNvPicPr>
          <p:nvPr>
            <p:custDataLst>
              <p:tags r:id="rId13"/>
            </p:custDataLst>
          </p:nvPr>
        </p:nvPicPr>
        <p:blipFill>
          <a:blip r:embed="rId37" cstate="print"/>
          <a:stretch>
            <a:fillRect/>
          </a:stretch>
        </p:blipFill>
        <p:spPr>
          <a:xfrm>
            <a:off x="3765813" y="3964294"/>
            <a:ext cx="142304" cy="166307"/>
          </a:xfrm>
          <a:prstGeom prst="rect">
            <a:avLst/>
          </a:prstGeom>
        </p:spPr>
      </p:pic>
      <p:pic>
        <p:nvPicPr>
          <p:cNvPr id="40" name="Picture 39" descr="addin_tmp.png"/>
          <p:cNvPicPr>
            <a:picLocks noChangeAspect="1"/>
          </p:cNvPicPr>
          <p:nvPr>
            <p:custDataLst>
              <p:tags r:id="rId14"/>
            </p:custDataLst>
          </p:nvPr>
        </p:nvPicPr>
        <p:blipFill>
          <a:blip r:embed="rId38" cstate="print"/>
          <a:stretch>
            <a:fillRect/>
          </a:stretch>
        </p:blipFill>
        <p:spPr>
          <a:xfrm>
            <a:off x="6198463" y="3960000"/>
            <a:ext cx="221171" cy="192024"/>
          </a:xfrm>
          <a:prstGeom prst="rect">
            <a:avLst/>
          </a:prstGeom>
        </p:spPr>
      </p:pic>
      <p:pic>
        <p:nvPicPr>
          <p:cNvPr id="41" name="Picture 40" descr="addin_tmp.png"/>
          <p:cNvPicPr>
            <a:picLocks noChangeAspect="1"/>
          </p:cNvPicPr>
          <p:nvPr>
            <p:custDataLst>
              <p:tags r:id="rId15"/>
            </p:custDataLst>
          </p:nvPr>
        </p:nvPicPr>
        <p:blipFill>
          <a:blip r:embed="rId39" cstate="print"/>
          <a:stretch>
            <a:fillRect/>
          </a:stretch>
        </p:blipFill>
        <p:spPr>
          <a:xfrm>
            <a:off x="8100392" y="3960000"/>
            <a:ext cx="300038" cy="231458"/>
          </a:xfrm>
          <a:prstGeom prst="rect">
            <a:avLst/>
          </a:prstGeom>
        </p:spPr>
      </p:pic>
      <p:pic>
        <p:nvPicPr>
          <p:cNvPr id="42" name="Picture 41" descr="addin_tmp.png"/>
          <p:cNvPicPr>
            <a:picLocks noChangeAspect="1"/>
          </p:cNvPicPr>
          <p:nvPr>
            <p:custDataLst>
              <p:tags r:id="rId16"/>
            </p:custDataLst>
          </p:nvPr>
        </p:nvPicPr>
        <p:blipFill>
          <a:blip r:embed="rId40" cstate="print"/>
          <a:stretch>
            <a:fillRect/>
          </a:stretch>
        </p:blipFill>
        <p:spPr>
          <a:xfrm>
            <a:off x="1908000" y="4266000"/>
            <a:ext cx="937832" cy="243459"/>
          </a:xfrm>
          <a:prstGeom prst="rect">
            <a:avLst/>
          </a:prstGeom>
        </p:spPr>
      </p:pic>
      <p:pic>
        <p:nvPicPr>
          <p:cNvPr id="44" name="Picture 43" descr="addin_tmp.png"/>
          <p:cNvPicPr>
            <a:picLocks noChangeAspect="1"/>
          </p:cNvPicPr>
          <p:nvPr>
            <p:custDataLst>
              <p:tags r:id="rId17"/>
            </p:custDataLst>
          </p:nvPr>
        </p:nvPicPr>
        <p:blipFill>
          <a:blip r:embed="rId41" cstate="print"/>
          <a:stretch>
            <a:fillRect/>
          </a:stretch>
        </p:blipFill>
        <p:spPr>
          <a:xfrm>
            <a:off x="3816001" y="4293096"/>
            <a:ext cx="236601" cy="192024"/>
          </a:xfrm>
          <a:prstGeom prst="rect">
            <a:avLst/>
          </a:prstGeom>
        </p:spPr>
      </p:pic>
      <p:pic>
        <p:nvPicPr>
          <p:cNvPr id="45" name="Picture 44" descr="addin_tmp.png"/>
          <p:cNvPicPr>
            <a:picLocks noChangeAspect="1"/>
          </p:cNvPicPr>
          <p:nvPr>
            <p:custDataLst>
              <p:tags r:id="rId18"/>
            </p:custDataLst>
          </p:nvPr>
        </p:nvPicPr>
        <p:blipFill>
          <a:blip r:embed="rId37" cstate="print"/>
          <a:stretch>
            <a:fillRect/>
          </a:stretch>
        </p:blipFill>
        <p:spPr>
          <a:xfrm>
            <a:off x="4355976" y="4293096"/>
            <a:ext cx="142304" cy="166307"/>
          </a:xfrm>
          <a:prstGeom prst="rect">
            <a:avLst/>
          </a:prstGeom>
        </p:spPr>
      </p:pic>
      <p:pic>
        <p:nvPicPr>
          <p:cNvPr id="48" name="Picture 47" descr="addin_tmp.png"/>
          <p:cNvPicPr>
            <a:picLocks noChangeAspect="1"/>
          </p:cNvPicPr>
          <p:nvPr>
            <p:custDataLst>
              <p:tags r:id="rId19"/>
            </p:custDataLst>
          </p:nvPr>
        </p:nvPicPr>
        <p:blipFill>
          <a:blip r:embed="rId38" cstate="print"/>
          <a:stretch>
            <a:fillRect/>
          </a:stretch>
        </p:blipFill>
        <p:spPr>
          <a:xfrm>
            <a:off x="2550629" y="4581128"/>
            <a:ext cx="221171" cy="192024"/>
          </a:xfrm>
          <a:prstGeom prst="rect">
            <a:avLst/>
          </a:prstGeom>
        </p:spPr>
      </p:pic>
      <p:pic>
        <p:nvPicPr>
          <p:cNvPr id="49" name="Picture 48" descr="addin_tmp.png"/>
          <p:cNvPicPr>
            <a:picLocks noChangeAspect="1"/>
          </p:cNvPicPr>
          <p:nvPr>
            <p:custDataLst>
              <p:tags r:id="rId20"/>
            </p:custDataLst>
          </p:nvPr>
        </p:nvPicPr>
        <p:blipFill>
          <a:blip r:embed="rId38" cstate="print"/>
          <a:stretch>
            <a:fillRect/>
          </a:stretch>
        </p:blipFill>
        <p:spPr>
          <a:xfrm>
            <a:off x="2982677" y="4896000"/>
            <a:ext cx="221171" cy="192024"/>
          </a:xfrm>
          <a:prstGeom prst="rect">
            <a:avLst/>
          </a:prstGeom>
        </p:spPr>
      </p:pic>
      <p:pic>
        <p:nvPicPr>
          <p:cNvPr id="50" name="Picture 49" descr="addin_tmp.png"/>
          <p:cNvPicPr>
            <a:picLocks noChangeAspect="1"/>
          </p:cNvPicPr>
          <p:nvPr>
            <p:custDataLst>
              <p:tags r:id="rId21"/>
            </p:custDataLst>
          </p:nvPr>
        </p:nvPicPr>
        <p:blipFill>
          <a:blip r:embed="rId39" cstate="print"/>
          <a:stretch>
            <a:fillRect/>
          </a:stretch>
        </p:blipFill>
        <p:spPr>
          <a:xfrm>
            <a:off x="1691680" y="4869160"/>
            <a:ext cx="300038" cy="231458"/>
          </a:xfrm>
          <a:prstGeom prst="rect">
            <a:avLst/>
          </a:prstGeom>
        </p:spPr>
      </p:pic>
      <p:pic>
        <p:nvPicPr>
          <p:cNvPr id="52" name="Picture 51" descr="addin_tmp.png"/>
          <p:cNvPicPr>
            <a:picLocks noChangeAspect="1"/>
          </p:cNvPicPr>
          <p:nvPr>
            <p:custDataLst>
              <p:tags r:id="rId22"/>
            </p:custDataLst>
          </p:nvPr>
        </p:nvPicPr>
        <p:blipFill>
          <a:blip r:embed="rId42" cstate="print"/>
          <a:stretch>
            <a:fillRect/>
          </a:stretch>
        </p:blipFill>
        <p:spPr>
          <a:xfrm>
            <a:off x="4392000" y="5112000"/>
            <a:ext cx="454343" cy="318897"/>
          </a:xfrm>
          <a:prstGeom prst="rect">
            <a:avLst/>
          </a:prstGeom>
        </p:spPr>
      </p:pic>
      <p:pic>
        <p:nvPicPr>
          <p:cNvPr id="53" name="Picture 52" descr="addin_tmp.png"/>
          <p:cNvPicPr>
            <a:picLocks noChangeAspect="1"/>
          </p:cNvPicPr>
          <p:nvPr>
            <p:custDataLst>
              <p:tags r:id="rId23"/>
            </p:custDataLst>
          </p:nvPr>
        </p:nvPicPr>
        <p:blipFill>
          <a:blip r:embed="rId29" cstate="print"/>
          <a:stretch>
            <a:fillRect/>
          </a:stretch>
        </p:blipFill>
        <p:spPr>
          <a:xfrm>
            <a:off x="1330871" y="5445224"/>
            <a:ext cx="504825" cy="354330"/>
          </a:xfrm>
          <a:prstGeom prst="rect">
            <a:avLst/>
          </a:prstGeom>
        </p:spPr>
      </p:pic>
      <p:pic>
        <p:nvPicPr>
          <p:cNvPr id="54" name="Picture 53" descr="addin_tmp.png"/>
          <p:cNvPicPr>
            <a:picLocks noChangeAspect="1"/>
          </p:cNvPicPr>
          <p:nvPr>
            <p:custDataLst>
              <p:tags r:id="rId24"/>
            </p:custDataLst>
          </p:nvPr>
        </p:nvPicPr>
        <p:blipFill>
          <a:blip r:embed="rId43" cstate="print"/>
          <a:stretch>
            <a:fillRect/>
          </a:stretch>
        </p:blipFill>
        <p:spPr>
          <a:xfrm>
            <a:off x="5508104" y="5877271"/>
            <a:ext cx="333375" cy="257175"/>
          </a:xfrm>
          <a:prstGeom prst="rect">
            <a:avLst/>
          </a:prstGeom>
        </p:spPr>
      </p:pic>
    </p:spTree>
  </p:cSld>
  <p:clrMapOvr>
    <a:masterClrMapping/>
  </p:clrMapOvr>
  <p:transition spd="slow">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idx="4294967295"/>
          </p:nvPr>
        </p:nvSpPr>
        <p:spPr/>
        <p:txBody>
          <a:bodyPr/>
          <a:lstStyle/>
          <a:p>
            <a:r>
              <a:rPr lang="en-US" dirty="0" smtClean="0"/>
              <a:t>Results</a:t>
            </a:r>
            <a:endParaRPr lang="en-GB" dirty="0"/>
          </a:p>
        </p:txBody>
      </p:sp>
      <p:sp>
        <p:nvSpPr>
          <p:cNvPr id="37891" name="Rectangle 3"/>
          <p:cNvSpPr>
            <a:spLocks noGrp="1" noChangeArrowheads="1"/>
          </p:cNvSpPr>
          <p:nvPr>
            <p:ph type="body" idx="4294967295"/>
          </p:nvPr>
        </p:nvSpPr>
        <p:spPr>
          <a:xfrm>
            <a:off x="457200" y="1295400"/>
            <a:ext cx="8686800" cy="5029200"/>
          </a:xfrm>
        </p:spPr>
        <p:txBody>
          <a:bodyPr/>
          <a:lstStyle/>
          <a:p>
            <a:pPr lvl="1">
              <a:buNone/>
            </a:pPr>
            <a:endParaRPr lang="en-US" sz="1800" dirty="0" smtClean="0"/>
          </a:p>
        </p:txBody>
      </p:sp>
      <p:pic>
        <p:nvPicPr>
          <p:cNvPr id="7" name="4_ours.avi">
            <a:hlinkClick r:id="" action="ppaction://media"/>
          </p:cNvPr>
          <p:cNvPicPr>
            <a:picLocks noRot="1" noChangeAspect="1"/>
          </p:cNvPicPr>
          <p:nvPr>
            <a:videoFile r:link="rId1"/>
          </p:nvPr>
        </p:nvPicPr>
        <p:blipFill>
          <a:blip r:embed="rId5" cstate="print"/>
          <a:stretch>
            <a:fillRect/>
          </a:stretch>
        </p:blipFill>
        <p:spPr>
          <a:xfrm>
            <a:off x="683568" y="2861420"/>
            <a:ext cx="3403056" cy="3604932"/>
          </a:xfrm>
          <a:prstGeom prst="rect">
            <a:avLst/>
          </a:prstGeom>
        </p:spPr>
      </p:pic>
      <p:pic>
        <p:nvPicPr>
          <p:cNvPr id="9" name="4-blocks_var.avi">
            <a:hlinkClick r:id="" action="ppaction://media"/>
          </p:cNvPr>
          <p:cNvPicPr>
            <a:picLocks noRot="1" noChangeAspect="1"/>
          </p:cNvPicPr>
          <p:nvPr>
            <a:videoFile r:link="rId2"/>
          </p:nvPr>
        </p:nvPicPr>
        <p:blipFill>
          <a:blip r:embed="rId6" cstate="print"/>
          <a:stretch>
            <a:fillRect/>
          </a:stretch>
        </p:blipFill>
        <p:spPr>
          <a:xfrm>
            <a:off x="5076056" y="2852936"/>
            <a:ext cx="3528392" cy="3556847"/>
          </a:xfrm>
          <a:prstGeom prst="rect">
            <a:avLst/>
          </a:prstGeom>
        </p:spPr>
      </p:pic>
      <p:sp>
        <p:nvSpPr>
          <p:cNvPr id="6" name="TextBox 5"/>
          <p:cNvSpPr txBox="1"/>
          <p:nvPr/>
        </p:nvSpPr>
        <p:spPr>
          <a:xfrm>
            <a:off x="899592" y="1412776"/>
            <a:ext cx="6480720" cy="954107"/>
          </a:xfrm>
          <a:prstGeom prst="rect">
            <a:avLst/>
          </a:prstGeom>
          <a:noFill/>
        </p:spPr>
        <p:txBody>
          <a:bodyPr wrap="square" rtlCol="0">
            <a:spAutoFit/>
          </a:bodyPr>
          <a:lstStyle/>
          <a:p>
            <a:r>
              <a:rPr lang="en-US" sz="2000" b="1" dirty="0" smtClean="0">
                <a:latin typeface="+mn-lt"/>
              </a:rPr>
              <a:t>Scenario: </a:t>
            </a:r>
          </a:p>
          <a:p>
            <a:r>
              <a:rPr lang="en-GB" b="1" dirty="0" smtClean="0">
                <a:latin typeface="+mn-lt"/>
              </a:rPr>
              <a:t>Four groups, of  25 agents each, are placed in the 4 corners of the environment and have to move to their opposite corner.</a:t>
            </a:r>
          </a:p>
        </p:txBody>
      </p:sp>
    </p:spTree>
  </p:cSld>
  <p:clrMapOvr>
    <a:masterClrMapping/>
  </p:clrMapOvr>
  <p:transition spd="slow">
    <p:fade thruBlk="1"/>
  </p:transition>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p:cTn id="7" fill="hold" display="0">
                  <p:stCondLst>
                    <p:cond delay="indefinite"/>
                  </p:stCondLst>
                  <p:endCondLst>
                    <p:cond evt="onNext" delay="0">
                      <p:tgtEl>
                        <p:sldTgt/>
                      </p:tgtEl>
                    </p:cond>
                    <p:cond evt="onPrev" delay="0">
                      <p:tgtEl>
                        <p:sldTgt/>
                      </p:tgtEl>
                    </p:cond>
                  </p:endCondLst>
                </p:cTn>
                <p:tgtEl>
                  <p:spTgt spid="7"/>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video>
              <p:cMediaNode>
                <p:cTn id="13" fill="hold" display="0">
                  <p:stCondLst>
                    <p:cond delay="indefinite"/>
                  </p:stCondLst>
                  <p:endCondLst>
                    <p:cond evt="onNext" delay="0">
                      <p:tgtEl>
                        <p:sldTgt/>
                      </p:tgtEl>
                    </p:cond>
                    <p:cond evt="onPrev" delay="0">
                      <p:tgtEl>
                        <p:sldTgt/>
                      </p:tgtEl>
                    </p:cond>
                  </p:endCondLst>
                </p:cTn>
                <p:tgtEl>
                  <p:spTgt spid="9"/>
                </p:tgtEl>
              </p:cMediaNode>
            </p:vide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idx="4294967295"/>
          </p:nvPr>
        </p:nvSpPr>
        <p:spPr/>
        <p:txBody>
          <a:bodyPr/>
          <a:lstStyle/>
          <a:p>
            <a:r>
              <a:rPr lang="en-US" dirty="0" smtClean="0"/>
              <a:t>Results</a:t>
            </a:r>
            <a:endParaRPr lang="en-GB" dirty="0"/>
          </a:p>
        </p:txBody>
      </p:sp>
      <p:pic>
        <p:nvPicPr>
          <p:cNvPr id="10" name="bottleneck_rvo.avi">
            <a:hlinkClick r:id="" action="ppaction://media"/>
          </p:cNvPr>
          <p:cNvPicPr>
            <a:picLocks noRot="1" noChangeAspect="1"/>
          </p:cNvPicPr>
          <p:nvPr>
            <a:videoFile r:link="rId1"/>
          </p:nvPr>
        </p:nvPicPr>
        <p:blipFill>
          <a:blip r:embed="rId5" cstate="print"/>
          <a:stretch>
            <a:fillRect/>
          </a:stretch>
        </p:blipFill>
        <p:spPr>
          <a:xfrm>
            <a:off x="348208" y="4117957"/>
            <a:ext cx="4151784" cy="2335378"/>
          </a:xfrm>
          <a:prstGeom prst="rect">
            <a:avLst/>
          </a:prstGeom>
        </p:spPr>
      </p:pic>
      <p:pic>
        <p:nvPicPr>
          <p:cNvPr id="11" name="bottleneck_ilp.avi">
            <a:hlinkClick r:id="" action="ppaction://media"/>
          </p:cNvPr>
          <p:cNvPicPr>
            <a:picLocks noRot="1" noChangeAspect="1"/>
          </p:cNvPicPr>
          <p:nvPr>
            <a:videoFile r:link="rId2"/>
          </p:nvPr>
        </p:nvPicPr>
        <p:blipFill>
          <a:blip r:embed="rId6" cstate="print"/>
          <a:stretch>
            <a:fillRect/>
          </a:stretch>
        </p:blipFill>
        <p:spPr>
          <a:xfrm>
            <a:off x="4644008" y="1484784"/>
            <a:ext cx="4151784" cy="2335379"/>
          </a:xfrm>
          <a:prstGeom prst="rect">
            <a:avLst/>
          </a:prstGeom>
        </p:spPr>
      </p:pic>
      <p:sp>
        <p:nvSpPr>
          <p:cNvPr id="5" name="TextBox 4"/>
          <p:cNvSpPr txBox="1"/>
          <p:nvPr/>
        </p:nvSpPr>
        <p:spPr>
          <a:xfrm>
            <a:off x="539552" y="1556792"/>
            <a:ext cx="3960440" cy="1231106"/>
          </a:xfrm>
          <a:prstGeom prst="rect">
            <a:avLst/>
          </a:prstGeom>
          <a:noFill/>
        </p:spPr>
        <p:txBody>
          <a:bodyPr wrap="square" rtlCol="0">
            <a:spAutoFit/>
          </a:bodyPr>
          <a:lstStyle/>
          <a:p>
            <a:r>
              <a:rPr lang="en-US" sz="2000" b="1" dirty="0" smtClean="0">
                <a:latin typeface="+mn-lt"/>
              </a:rPr>
              <a:t>Scenario: </a:t>
            </a:r>
          </a:p>
          <a:p>
            <a:r>
              <a:rPr lang="en-US" b="1" dirty="0" smtClean="0">
                <a:latin typeface="+mn-lt"/>
              </a:rPr>
              <a:t>Two opposing groups, of 50 agents each, exchange positions while passing through a narrow bottleneck.</a:t>
            </a:r>
            <a:endParaRPr lang="en-GB" dirty="0">
              <a:latin typeface="+mn-lt"/>
            </a:endParaRPr>
          </a:p>
        </p:txBody>
      </p:sp>
    </p:spTree>
  </p:cSld>
  <p:clrMapOvr>
    <a:masterClrMapping/>
  </p:clrMapOvr>
  <p:transition spd="slow">
    <p:fade thruBlk="1"/>
  </p:transition>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0"/>
                                        </p:tgtEl>
                                      </p:cBhvr>
                                    </p:cmd>
                                  </p:childTnLst>
                                </p:cTn>
                              </p:par>
                            </p:childTnLst>
                          </p:cTn>
                        </p:par>
                      </p:childTnLst>
                    </p:cTn>
                  </p:par>
                </p:childTnLst>
              </p:cTn>
              <p:nextCondLst>
                <p:cond evt="onClick" delay="0">
                  <p:tgtEl>
                    <p:spTgt spid="10"/>
                  </p:tgtEl>
                </p:cond>
              </p:nextCondLst>
            </p:seq>
            <p:video>
              <p:cMediaNode>
                <p:cTn id="7" fill="hold" display="0">
                  <p:stCondLst>
                    <p:cond delay="indefinite"/>
                  </p:stCondLst>
                  <p:endCondLst>
                    <p:cond evt="onNext" delay="0">
                      <p:tgtEl>
                        <p:sldTgt/>
                      </p:tgtEl>
                    </p:cond>
                    <p:cond evt="onPrev" delay="0">
                      <p:tgtEl>
                        <p:sldTgt/>
                      </p:tgtEl>
                    </p:cond>
                  </p:endCondLst>
                </p:cTn>
                <p:tgtEl>
                  <p:spTgt spid="10"/>
                </p:tgtEl>
              </p:cMediaNode>
            </p:video>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1"/>
                                        </p:tgtEl>
                                      </p:cBhvr>
                                    </p:cmd>
                                  </p:childTnLst>
                                </p:cTn>
                              </p:par>
                            </p:childTnLst>
                          </p:cTn>
                        </p:par>
                      </p:childTnLst>
                    </p:cTn>
                  </p:par>
                </p:childTnLst>
              </p:cTn>
              <p:nextCondLst>
                <p:cond evt="onClick" delay="0">
                  <p:tgtEl>
                    <p:spTgt spid="11"/>
                  </p:tgtEl>
                </p:cond>
              </p:nextCondLst>
            </p:seq>
            <p:video>
              <p:cMediaNode>
                <p:cTn id="13" fill="hold" display="0">
                  <p:stCondLst>
                    <p:cond delay="indefinite"/>
                  </p:stCondLst>
                  <p:endCondLst>
                    <p:cond evt="onNext" delay="0">
                      <p:tgtEl>
                        <p:sldTgt/>
                      </p:tgtEl>
                    </p:cond>
                    <p:cond evt="onPrev" delay="0">
                      <p:tgtEl>
                        <p:sldTgt/>
                      </p:tgtEl>
                    </p:cond>
                  </p:endCondLst>
                </p:cTn>
                <p:tgtEl>
                  <p:spTgt spid="11"/>
                </p:tgtEl>
              </p:cMediaNode>
            </p:vide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idx="4294967295"/>
          </p:nvPr>
        </p:nvSpPr>
        <p:spPr/>
        <p:txBody>
          <a:bodyPr/>
          <a:lstStyle/>
          <a:p>
            <a:r>
              <a:rPr lang="en-US" dirty="0" smtClean="0"/>
              <a:t>Results</a:t>
            </a:r>
            <a:endParaRPr lang="en-GB" dirty="0"/>
          </a:p>
        </p:txBody>
      </p:sp>
      <p:sp>
        <p:nvSpPr>
          <p:cNvPr id="37891" name="Rectangle 3"/>
          <p:cNvSpPr>
            <a:spLocks noGrp="1" noChangeArrowheads="1"/>
          </p:cNvSpPr>
          <p:nvPr>
            <p:ph type="body" idx="4294967295"/>
          </p:nvPr>
        </p:nvSpPr>
        <p:spPr>
          <a:xfrm>
            <a:off x="457200" y="1295400"/>
            <a:ext cx="8686800" cy="5029200"/>
          </a:xfrm>
        </p:spPr>
        <p:txBody>
          <a:bodyPr/>
          <a:lstStyle/>
          <a:p>
            <a:pPr lvl="1">
              <a:buNone/>
            </a:pPr>
            <a:endParaRPr lang="en-US" dirty="0" smtClean="0"/>
          </a:p>
        </p:txBody>
      </p:sp>
      <p:sp>
        <p:nvSpPr>
          <p:cNvPr id="8" name="TextBox 7"/>
          <p:cNvSpPr txBox="1"/>
          <p:nvPr/>
        </p:nvSpPr>
        <p:spPr>
          <a:xfrm>
            <a:off x="899592" y="1412776"/>
            <a:ext cx="6768752" cy="954107"/>
          </a:xfrm>
          <a:prstGeom prst="rect">
            <a:avLst/>
          </a:prstGeom>
          <a:noFill/>
        </p:spPr>
        <p:txBody>
          <a:bodyPr wrap="square" rtlCol="0">
            <a:spAutoFit/>
          </a:bodyPr>
          <a:lstStyle/>
          <a:p>
            <a:r>
              <a:rPr lang="en-US" sz="2000" b="1" dirty="0" smtClean="0">
                <a:latin typeface="+mn-lt"/>
              </a:rPr>
              <a:t>Scenario: </a:t>
            </a:r>
          </a:p>
          <a:p>
            <a:r>
              <a:rPr lang="en-GB" b="1" dirty="0" smtClean="0">
                <a:latin typeface="+mn-lt"/>
              </a:rPr>
              <a:t>Seven groups of 100 agents each have to evacuate an office building floor through two main exits. </a:t>
            </a:r>
          </a:p>
        </p:txBody>
      </p:sp>
      <p:pic>
        <p:nvPicPr>
          <p:cNvPr id="6" name="New_Office.avi">
            <a:hlinkClick r:id="" action="ppaction://media"/>
          </p:cNvPr>
          <p:cNvPicPr>
            <a:picLocks noRot="1" noChangeAspect="1"/>
          </p:cNvPicPr>
          <p:nvPr>
            <a:videoFile r:link="rId1"/>
          </p:nvPr>
        </p:nvPicPr>
        <p:blipFill>
          <a:blip r:embed="rId4" cstate="print"/>
          <a:stretch>
            <a:fillRect/>
          </a:stretch>
        </p:blipFill>
        <p:spPr>
          <a:xfrm>
            <a:off x="1331640" y="2798930"/>
            <a:ext cx="6696744" cy="3766919"/>
          </a:xfrm>
          <a:prstGeom prst="rect">
            <a:avLst/>
          </a:prstGeom>
        </p:spPr>
      </p:pic>
    </p:spTree>
  </p:cSld>
  <p:clrMapOvr>
    <a:masterClrMapping/>
  </p:clrMapOvr>
  <p:transition spd="slow">
    <p:fade thruBlk="1"/>
  </p:transition>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idx="4294967295"/>
          </p:nvPr>
        </p:nvSpPr>
        <p:spPr/>
        <p:txBody>
          <a:bodyPr/>
          <a:lstStyle/>
          <a:p>
            <a:r>
              <a:rPr lang="en-US" dirty="0" smtClean="0"/>
              <a:t>Results</a:t>
            </a:r>
            <a:endParaRPr lang="en-GB" dirty="0"/>
          </a:p>
        </p:txBody>
      </p:sp>
      <p:sp>
        <p:nvSpPr>
          <p:cNvPr id="37891" name="Rectangle 3"/>
          <p:cNvSpPr>
            <a:spLocks noGrp="1" noChangeArrowheads="1"/>
          </p:cNvSpPr>
          <p:nvPr>
            <p:ph type="body" idx="4294967295"/>
          </p:nvPr>
        </p:nvSpPr>
        <p:spPr>
          <a:xfrm>
            <a:off x="457200" y="1295400"/>
            <a:ext cx="8686800" cy="5029200"/>
          </a:xfrm>
        </p:spPr>
        <p:txBody>
          <a:bodyPr/>
          <a:lstStyle/>
          <a:p>
            <a:pPr lvl="1">
              <a:buNone/>
            </a:pPr>
            <a:endParaRPr lang="en-US" sz="2200" dirty="0" smtClean="0"/>
          </a:p>
        </p:txBody>
      </p:sp>
      <p:pic>
        <p:nvPicPr>
          <p:cNvPr id="8" name="Military.avi">
            <a:hlinkClick r:id="" action="ppaction://media"/>
          </p:cNvPr>
          <p:cNvPicPr>
            <a:picLocks noRot="1" noChangeAspect="1"/>
          </p:cNvPicPr>
          <p:nvPr>
            <a:videoFile r:link="rId1"/>
          </p:nvPr>
        </p:nvPicPr>
        <p:blipFill>
          <a:blip r:embed="rId4" cstate="print"/>
          <a:stretch>
            <a:fillRect/>
          </a:stretch>
        </p:blipFill>
        <p:spPr>
          <a:xfrm>
            <a:off x="4860032" y="1556792"/>
            <a:ext cx="4024444" cy="2263751"/>
          </a:xfrm>
          <a:prstGeom prst="rect">
            <a:avLst/>
          </a:prstGeom>
        </p:spPr>
      </p:pic>
      <p:sp>
        <p:nvSpPr>
          <p:cNvPr id="10" name="TextBox 9"/>
          <p:cNvSpPr txBox="1"/>
          <p:nvPr/>
        </p:nvSpPr>
        <p:spPr>
          <a:xfrm>
            <a:off x="611560" y="1628800"/>
            <a:ext cx="4032448" cy="1231106"/>
          </a:xfrm>
          <a:prstGeom prst="rect">
            <a:avLst/>
          </a:prstGeom>
          <a:noFill/>
        </p:spPr>
        <p:txBody>
          <a:bodyPr wrap="square" rtlCol="0">
            <a:spAutoFit/>
          </a:bodyPr>
          <a:lstStyle/>
          <a:p>
            <a:r>
              <a:rPr lang="en-US" sz="2000" b="1" dirty="0" smtClean="0">
                <a:latin typeface="+mn-lt"/>
              </a:rPr>
              <a:t>Scenario: </a:t>
            </a:r>
          </a:p>
          <a:p>
            <a:r>
              <a:rPr lang="en-US" b="1" dirty="0" smtClean="0">
                <a:latin typeface="+mn-lt"/>
              </a:rPr>
              <a:t>An army of 400 soldiers needs to move to a designated goal area in a village-like environment. </a:t>
            </a:r>
            <a:endParaRPr lang="en-GB" dirty="0">
              <a:latin typeface="+mn-lt"/>
            </a:endParaRPr>
          </a:p>
        </p:txBody>
      </p:sp>
      <p:pic>
        <p:nvPicPr>
          <p:cNvPr id="3076" name="Picture 4"/>
          <p:cNvPicPr>
            <a:picLocks noChangeAspect="1" noChangeArrowheads="1"/>
          </p:cNvPicPr>
          <p:nvPr/>
        </p:nvPicPr>
        <p:blipFill>
          <a:blip r:embed="rId5" cstate="print"/>
          <a:srcRect/>
          <a:stretch>
            <a:fillRect/>
          </a:stretch>
        </p:blipFill>
        <p:spPr bwMode="auto">
          <a:xfrm>
            <a:off x="539552" y="3717032"/>
            <a:ext cx="3816424" cy="2836367"/>
          </a:xfrm>
          <a:prstGeom prst="rect">
            <a:avLst/>
          </a:prstGeom>
          <a:noFill/>
          <a:ln w="9525">
            <a:noFill/>
            <a:miter lim="800000"/>
            <a:headEnd/>
            <a:tailEnd/>
          </a:ln>
        </p:spPr>
      </p:pic>
    </p:spTree>
  </p:cSld>
  <p:clrMapOvr>
    <a:masterClrMapping/>
  </p:clrMapOvr>
  <p:transition spd="slow">
    <p:fade thruBlk="1"/>
  </p:transition>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8"/>
                                        </p:tgtEl>
                                      </p:cBhvr>
                                    </p:cmd>
                                  </p:childTnLst>
                                </p:cTn>
                              </p:par>
                            </p:childTnLst>
                          </p:cTn>
                        </p:par>
                      </p:childTnLst>
                    </p:cTn>
                  </p:par>
                </p:childTnLst>
              </p:cTn>
              <p:nextCondLst>
                <p:cond evt="onClick" delay="0">
                  <p:tgtEl>
                    <p:spTgt spid="8"/>
                  </p:tgtEl>
                </p:cond>
              </p:nextCondLst>
            </p:seq>
            <p:video>
              <p:cMediaNode>
                <p:cTn id="7" fill="hold" display="0">
                  <p:stCondLst>
                    <p:cond delay="indefinite"/>
                  </p:stCondLst>
                  <p:endCondLst>
                    <p:cond evt="onNext" delay="0">
                      <p:tgtEl>
                        <p:sldTgt/>
                      </p:tgtEl>
                    </p:cond>
                    <p:cond evt="onPrev" delay="0">
                      <p:tgtEl>
                        <p:sldTgt/>
                      </p:tgtEl>
                    </p:cond>
                  </p:endCondLst>
                </p:cTn>
                <p:tgtEl>
                  <p:spTgt spid="8"/>
                </p:tgtEl>
              </p:cMediaNode>
            </p:vide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idx="4294967295"/>
          </p:nvPr>
        </p:nvSpPr>
        <p:spPr/>
        <p:txBody>
          <a:bodyPr/>
          <a:lstStyle/>
          <a:p>
            <a:r>
              <a:rPr lang="en-US" dirty="0" smtClean="0"/>
              <a:t>Results</a:t>
            </a:r>
            <a:endParaRPr lang="en-GB" dirty="0"/>
          </a:p>
        </p:txBody>
      </p:sp>
      <p:sp>
        <p:nvSpPr>
          <p:cNvPr id="37891" name="Rectangle 3"/>
          <p:cNvSpPr>
            <a:spLocks noGrp="1" noChangeArrowheads="1"/>
          </p:cNvSpPr>
          <p:nvPr>
            <p:ph type="body" idx="4294967295"/>
          </p:nvPr>
        </p:nvSpPr>
        <p:spPr>
          <a:xfrm>
            <a:off x="457200" y="1295400"/>
            <a:ext cx="8507288" cy="5029200"/>
          </a:xfrm>
        </p:spPr>
        <p:txBody>
          <a:bodyPr/>
          <a:lstStyle/>
          <a:p>
            <a:pPr lvl="0">
              <a:spcBef>
                <a:spcPts val="1800"/>
              </a:spcBef>
              <a:buNone/>
              <a:defRPr/>
            </a:pPr>
            <a:r>
              <a:rPr lang="en-US" dirty="0" smtClean="0"/>
              <a:t>Quantitative evaluation</a:t>
            </a:r>
          </a:p>
          <a:p>
            <a:pPr lvl="1"/>
            <a:r>
              <a:rPr lang="en-GB" sz="2000" dirty="0" smtClean="0">
                <a:solidFill>
                  <a:srgbClr val="000000"/>
                </a:solidFill>
              </a:rPr>
              <a:t>Metrics</a:t>
            </a:r>
          </a:p>
          <a:p>
            <a:pPr lvl="2"/>
            <a:r>
              <a:rPr lang="en-US" sz="1800" dirty="0" smtClean="0">
                <a:solidFill>
                  <a:srgbClr val="000000"/>
                </a:solidFill>
                <a:ea typeface="+mn-ea"/>
                <a:cs typeface="+mn-cs"/>
              </a:rPr>
              <a:t>Average travel time of the agents.</a:t>
            </a:r>
          </a:p>
          <a:p>
            <a:pPr lvl="2"/>
            <a:r>
              <a:rPr lang="en-US" sz="1800" dirty="0" smtClean="0">
                <a:solidFill>
                  <a:srgbClr val="000000"/>
                </a:solidFill>
                <a:ea typeface="+mn-ea"/>
                <a:cs typeface="+mn-cs"/>
              </a:rPr>
              <a:t>Maximum travel time among the agents.</a:t>
            </a:r>
          </a:p>
          <a:p>
            <a:pPr lvl="2"/>
            <a:r>
              <a:rPr lang="en-US" sz="1800" dirty="0" smtClean="0">
                <a:solidFill>
                  <a:srgbClr val="000000"/>
                </a:solidFill>
                <a:ea typeface="+mn-ea"/>
                <a:cs typeface="+mn-cs"/>
              </a:rPr>
              <a:t>Average percentage error between actual and expected (ILP) arrival times of the agents.</a:t>
            </a:r>
            <a:endParaRPr lang="en-GB" sz="2000" dirty="0" smtClean="0">
              <a:solidFill>
                <a:srgbClr val="000000"/>
              </a:solidFill>
            </a:endParaRPr>
          </a:p>
          <a:p>
            <a:pPr lvl="1"/>
            <a:r>
              <a:rPr lang="en-US" sz="2000" dirty="0" smtClean="0"/>
              <a:t>Results</a:t>
            </a:r>
            <a:endParaRPr lang="en-GB" sz="4800" dirty="0" smtClean="0"/>
          </a:p>
          <a:p>
            <a:pPr lvl="1">
              <a:buNone/>
            </a:pPr>
            <a:endParaRPr lang="en-US" sz="2200" dirty="0" smtClean="0"/>
          </a:p>
        </p:txBody>
      </p:sp>
      <p:graphicFrame>
        <p:nvGraphicFramePr>
          <p:cNvPr id="12" name="Table 11"/>
          <p:cNvGraphicFramePr>
            <a:graphicFrameLocks noGrp="1"/>
          </p:cNvGraphicFramePr>
          <p:nvPr/>
        </p:nvGraphicFramePr>
        <p:xfrm>
          <a:off x="755576" y="3951064"/>
          <a:ext cx="7704856" cy="2392680"/>
        </p:xfrm>
        <a:graphic>
          <a:graphicData uri="http://schemas.openxmlformats.org/drawingml/2006/table">
            <a:tbl>
              <a:tblPr firstRow="1" bandRow="1">
                <a:tableStyleId>{5940675A-B579-460E-94D1-54222C63F5DA}</a:tableStyleId>
              </a:tblPr>
              <a:tblGrid>
                <a:gridCol w="1296144"/>
                <a:gridCol w="2016224"/>
                <a:gridCol w="2232248"/>
                <a:gridCol w="2160240"/>
              </a:tblGrid>
              <a:tr h="370840">
                <a:tc>
                  <a:txBody>
                    <a:bodyPr/>
                    <a:lstStyle/>
                    <a:p>
                      <a:pPr algn="l"/>
                      <a:r>
                        <a:rPr lang="en-US" dirty="0" smtClean="0"/>
                        <a:t>Scenes</a:t>
                      </a:r>
                      <a:endParaRPr lang="en-GB" dirty="0"/>
                    </a:p>
                  </a:txBody>
                  <a:tcPr/>
                </a:tc>
                <a:tc>
                  <a:txBody>
                    <a:bodyPr/>
                    <a:lstStyle/>
                    <a:p>
                      <a:pPr algn="ctr"/>
                      <a:r>
                        <a:rPr lang="en-US" dirty="0" smtClean="0"/>
                        <a:t>Max travel time (s)</a:t>
                      </a:r>
                      <a:endParaRPr lang="en-GB" dirty="0"/>
                    </a:p>
                  </a:txBody>
                  <a:tcPr/>
                </a:tc>
                <a:tc>
                  <a:txBody>
                    <a:bodyPr/>
                    <a:lstStyle/>
                    <a:p>
                      <a:pPr algn="ctr"/>
                      <a:r>
                        <a:rPr lang="en-US" dirty="0" smtClean="0"/>
                        <a:t>Avg. travel time</a:t>
                      </a:r>
                      <a:r>
                        <a:rPr lang="en-US" baseline="0" dirty="0" smtClean="0"/>
                        <a:t> (s)</a:t>
                      </a:r>
                      <a:endParaRPr lang="en-GB" dirty="0"/>
                    </a:p>
                  </a:txBody>
                  <a:tcPr/>
                </a:tc>
                <a:tc>
                  <a:txBody>
                    <a:bodyPr/>
                    <a:lstStyle/>
                    <a:p>
                      <a:pPr algn="ctr"/>
                      <a:r>
                        <a:rPr lang="en-US" baseline="0" dirty="0" smtClean="0"/>
                        <a:t>Optimality error (%)</a:t>
                      </a:r>
                      <a:endParaRPr lang="en-GB" dirty="0"/>
                    </a:p>
                  </a:txBody>
                  <a:tcPr/>
                </a:tc>
              </a:tr>
              <a:tr h="370840">
                <a:tc>
                  <a:txBody>
                    <a:bodyPr/>
                    <a:lstStyle/>
                    <a:p>
                      <a:pPr algn="l"/>
                      <a:r>
                        <a:rPr lang="en-US" dirty="0" smtClean="0"/>
                        <a:t>4-Blocks</a:t>
                      </a:r>
                      <a:endParaRPr lang="en-GB" dirty="0"/>
                    </a:p>
                  </a:txBody>
                  <a:tcPr/>
                </a:tc>
                <a:tc>
                  <a:txBody>
                    <a:bodyPr/>
                    <a:lstStyle/>
                    <a:p>
                      <a:pPr algn="ctr"/>
                      <a:r>
                        <a:rPr lang="en-US" dirty="0" smtClean="0"/>
                        <a:t>32.41 (</a:t>
                      </a:r>
                      <a:r>
                        <a:rPr lang="en-US" dirty="0" smtClean="0">
                          <a:solidFill>
                            <a:schemeClr val="bg1">
                              <a:lumMod val="50000"/>
                            </a:schemeClr>
                          </a:solidFill>
                        </a:rPr>
                        <a:t>52.59/</a:t>
                      </a:r>
                      <a:r>
                        <a:rPr lang="en-US" dirty="0" smtClean="0">
                          <a:solidFill>
                            <a:schemeClr val="tx1"/>
                          </a:solidFill>
                        </a:rPr>
                        <a:t>47.19</a:t>
                      </a:r>
                      <a:r>
                        <a:rPr lang="en-US" dirty="0" smtClean="0"/>
                        <a:t>)</a:t>
                      </a:r>
                      <a:endParaRPr lang="en-GB"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30.01     (</a:t>
                      </a:r>
                      <a:r>
                        <a:rPr lang="en-US" dirty="0" smtClean="0">
                          <a:solidFill>
                            <a:schemeClr val="bg1">
                              <a:lumMod val="50000"/>
                            </a:schemeClr>
                          </a:solidFill>
                        </a:rPr>
                        <a:t>37.06/</a:t>
                      </a:r>
                      <a:r>
                        <a:rPr lang="en-US" dirty="0" smtClean="0">
                          <a:solidFill>
                            <a:schemeClr val="tx1"/>
                          </a:solidFill>
                        </a:rPr>
                        <a:t>37.67</a:t>
                      </a:r>
                      <a:r>
                        <a:rPr lang="en-US" dirty="0" smtClean="0"/>
                        <a:t>)</a:t>
                      </a:r>
                      <a:endParaRPr lang="en-GB" dirty="0" smtClean="0"/>
                    </a:p>
                  </a:txBody>
                  <a:tcPr/>
                </a:tc>
                <a:tc>
                  <a:txBody>
                    <a:bodyPr/>
                    <a:lstStyle/>
                    <a:p>
                      <a:pPr algn="ctr"/>
                      <a:r>
                        <a:rPr lang="en-US" dirty="0" smtClean="0"/>
                        <a:t>1.29</a:t>
                      </a:r>
                      <a:endParaRPr lang="en-GB" dirty="0"/>
                    </a:p>
                  </a:txBody>
                  <a:tcPr/>
                </a:tc>
              </a:tr>
              <a:tr h="370840">
                <a:tc>
                  <a:txBody>
                    <a:bodyPr/>
                    <a:lstStyle/>
                    <a:p>
                      <a:pPr algn="l"/>
                      <a:r>
                        <a:rPr lang="en-US" dirty="0" smtClean="0"/>
                        <a:t>Bottleneck</a:t>
                      </a:r>
                      <a:endParaRPr lang="en-GB" dirty="0"/>
                    </a:p>
                  </a:txBody>
                  <a:tcPr/>
                </a:tc>
                <a:tc>
                  <a:txBody>
                    <a:bodyPr/>
                    <a:lstStyle/>
                    <a:p>
                      <a:pPr algn="ctr"/>
                      <a:r>
                        <a:rPr lang="en-US" dirty="0" smtClean="0"/>
                        <a:t>186.9 (</a:t>
                      </a:r>
                      <a:r>
                        <a:rPr lang="en-US" dirty="0" smtClean="0">
                          <a:solidFill>
                            <a:schemeClr val="bg1">
                              <a:lumMod val="50000"/>
                            </a:schemeClr>
                          </a:solidFill>
                        </a:rPr>
                        <a:t>219.4/</a:t>
                      </a:r>
                      <a:r>
                        <a:rPr lang="en-US" dirty="0" smtClean="0">
                          <a:solidFill>
                            <a:schemeClr val="tx1"/>
                          </a:solidFill>
                        </a:rPr>
                        <a:t>203.8</a:t>
                      </a:r>
                      <a:r>
                        <a:rPr lang="en-US" dirty="0" smtClean="0"/>
                        <a:t>)</a:t>
                      </a:r>
                      <a:endParaRPr lang="en-GB" dirty="0"/>
                    </a:p>
                  </a:txBody>
                  <a:tcPr/>
                </a:tc>
                <a:tc>
                  <a:txBody>
                    <a:bodyPr/>
                    <a:lstStyle/>
                    <a:p>
                      <a:pPr algn="ctr"/>
                      <a:r>
                        <a:rPr lang="en-US" dirty="0" smtClean="0"/>
                        <a:t>129.75 (</a:t>
                      </a:r>
                      <a:r>
                        <a:rPr lang="en-US" dirty="0" smtClean="0">
                          <a:solidFill>
                            <a:schemeClr val="bg1">
                              <a:lumMod val="50000"/>
                            </a:schemeClr>
                          </a:solidFill>
                        </a:rPr>
                        <a:t>139.46/</a:t>
                      </a:r>
                      <a:r>
                        <a:rPr lang="en-US" dirty="0" smtClean="0">
                          <a:solidFill>
                            <a:schemeClr val="tx1"/>
                          </a:solidFill>
                        </a:rPr>
                        <a:t>138.03</a:t>
                      </a:r>
                      <a:r>
                        <a:rPr lang="en-US" dirty="0" smtClean="0"/>
                        <a:t>)</a:t>
                      </a:r>
                      <a:endParaRPr lang="en-GB" dirty="0"/>
                    </a:p>
                  </a:txBody>
                  <a:tcPr/>
                </a:tc>
                <a:tc>
                  <a:txBody>
                    <a:bodyPr/>
                    <a:lstStyle/>
                    <a:p>
                      <a:pPr algn="ctr"/>
                      <a:r>
                        <a:rPr lang="en-US" dirty="0" smtClean="0"/>
                        <a:t>6.36</a:t>
                      </a:r>
                      <a:endParaRPr lang="en-GB" dirty="0"/>
                    </a:p>
                  </a:txBody>
                  <a:tcPr/>
                </a:tc>
              </a:tr>
              <a:tr h="370840">
                <a:tc>
                  <a:txBody>
                    <a:bodyPr/>
                    <a:lstStyle/>
                    <a:p>
                      <a:pPr algn="l"/>
                      <a:r>
                        <a:rPr lang="en-US" dirty="0" smtClean="0"/>
                        <a:t>Office</a:t>
                      </a:r>
                      <a:endParaRPr lang="en-GB" dirty="0"/>
                    </a:p>
                  </a:txBody>
                  <a:tcPr/>
                </a:tc>
                <a:tc>
                  <a:txBody>
                    <a:bodyPr/>
                    <a:lstStyle/>
                    <a:p>
                      <a:pPr algn="ctr"/>
                      <a:r>
                        <a:rPr lang="en-US" dirty="0" smtClean="0"/>
                        <a:t>189.1</a:t>
                      </a:r>
                      <a:endParaRPr lang="en-GB" dirty="0"/>
                    </a:p>
                  </a:txBody>
                  <a:tcPr/>
                </a:tc>
                <a:tc>
                  <a:txBody>
                    <a:bodyPr/>
                    <a:lstStyle/>
                    <a:p>
                      <a:pPr algn="ctr"/>
                      <a:r>
                        <a:rPr lang="en-US" dirty="0" smtClean="0"/>
                        <a:t>123.59</a:t>
                      </a:r>
                      <a:endParaRPr lang="en-GB" dirty="0"/>
                    </a:p>
                  </a:txBody>
                  <a:tcPr/>
                </a:tc>
                <a:tc>
                  <a:txBody>
                    <a:bodyPr/>
                    <a:lstStyle/>
                    <a:p>
                      <a:pPr algn="ctr"/>
                      <a:r>
                        <a:rPr lang="en-US" dirty="0" smtClean="0"/>
                        <a:t>8.63</a:t>
                      </a:r>
                      <a:endParaRPr lang="en-GB" dirty="0"/>
                    </a:p>
                  </a:txBody>
                  <a:tcPr/>
                </a:tc>
              </a:tr>
              <a:tr h="370840">
                <a:tc>
                  <a:txBody>
                    <a:bodyPr/>
                    <a:lstStyle/>
                    <a:p>
                      <a:pPr algn="l"/>
                      <a:r>
                        <a:rPr lang="en-US" dirty="0" smtClean="0"/>
                        <a:t>Military</a:t>
                      </a:r>
                      <a:endParaRPr lang="en-GB" dirty="0"/>
                    </a:p>
                  </a:txBody>
                  <a:tcPr/>
                </a:tc>
                <a:tc>
                  <a:txBody>
                    <a:bodyPr/>
                    <a:lstStyle/>
                    <a:p>
                      <a:pPr algn="ctr"/>
                      <a:r>
                        <a:rPr lang="en-US" dirty="0" smtClean="0"/>
                        <a:t>149.78</a:t>
                      </a:r>
                      <a:endParaRPr lang="en-GB" dirty="0"/>
                    </a:p>
                  </a:txBody>
                  <a:tcPr/>
                </a:tc>
                <a:tc>
                  <a:txBody>
                    <a:bodyPr/>
                    <a:lstStyle/>
                    <a:p>
                      <a:pPr algn="ctr"/>
                      <a:r>
                        <a:rPr lang="en-US" dirty="0" smtClean="0"/>
                        <a:t>117.61</a:t>
                      </a:r>
                      <a:endParaRPr lang="en-GB" dirty="0"/>
                    </a:p>
                  </a:txBody>
                  <a:tcPr/>
                </a:tc>
                <a:tc>
                  <a:txBody>
                    <a:bodyPr/>
                    <a:lstStyle/>
                    <a:p>
                      <a:pPr algn="ctr"/>
                      <a:r>
                        <a:rPr lang="en-US" dirty="0" smtClean="0"/>
                        <a:t>4.69</a:t>
                      </a:r>
                      <a:endParaRPr lang="en-GB" dirty="0"/>
                    </a:p>
                  </a:txBody>
                  <a:tcPr/>
                </a:tc>
              </a:tr>
            </a:tbl>
          </a:graphicData>
        </a:graphic>
      </p:graphicFrame>
    </p:spTree>
  </p:cSld>
  <p:clrMapOvr>
    <a:masterClrMapping/>
  </p:clrMapOvr>
  <p:transition spd="slow">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subTitle" idx="1"/>
          </p:nvPr>
        </p:nvSpPr>
        <p:spPr>
          <a:xfrm>
            <a:off x="714375" y="3857625"/>
            <a:ext cx="6400800" cy="642938"/>
          </a:xfrm>
        </p:spPr>
        <p:txBody>
          <a:bodyPr/>
          <a:lstStyle/>
          <a:p>
            <a:pPr algn="l" eaLnBrk="1" hangingPunct="1"/>
            <a:r>
              <a:rPr lang="nl-NL" sz="2200" dirty="0"/>
              <a:t>A. Frank van der Stappen</a:t>
            </a:r>
            <a:endParaRPr lang="en-US" sz="2200" i="1" dirty="0"/>
          </a:p>
        </p:txBody>
      </p:sp>
      <p:sp>
        <p:nvSpPr>
          <p:cNvPr id="3075" name="Rectangle 2"/>
          <p:cNvSpPr>
            <a:spLocks noGrp="1" noChangeArrowheads="1"/>
          </p:cNvSpPr>
          <p:nvPr>
            <p:ph type="ctrTitle"/>
          </p:nvPr>
        </p:nvSpPr>
        <p:spPr>
          <a:xfrm>
            <a:off x="827088" y="2276475"/>
            <a:ext cx="7837487" cy="1298575"/>
          </a:xfrm>
        </p:spPr>
        <p:txBody>
          <a:bodyPr/>
          <a:lstStyle/>
          <a:p>
            <a:pPr lvl="0" algn="ctr">
              <a:defRPr/>
            </a:pPr>
            <a:r>
              <a:rPr lang="en-GB" sz="2800" dirty="0"/>
              <a:t>Space-time Group Motion Planning</a:t>
            </a:r>
            <a:endParaRPr lang="en-US" sz="2800" dirty="0"/>
          </a:p>
        </p:txBody>
      </p:sp>
      <p:pic>
        <p:nvPicPr>
          <p:cNvPr id="3078" name="Picture 14" descr="C:\data\Motion Planning\corridor\casa\presentation\pictures\uu logo.png"/>
          <p:cNvPicPr>
            <a:picLocks noChangeAspect="1" noChangeArrowheads="1"/>
          </p:cNvPicPr>
          <p:nvPr/>
        </p:nvPicPr>
        <p:blipFill>
          <a:blip r:embed="rId3" cstate="print"/>
          <a:srcRect/>
          <a:stretch>
            <a:fillRect/>
          </a:stretch>
        </p:blipFill>
        <p:spPr bwMode="auto">
          <a:xfrm>
            <a:off x="6572250" y="214313"/>
            <a:ext cx="2374900" cy="635000"/>
          </a:xfrm>
          <a:prstGeom prst="rect">
            <a:avLst/>
          </a:prstGeom>
          <a:noFill/>
          <a:ln w="9525">
            <a:noFill/>
            <a:miter lim="800000"/>
            <a:headEnd/>
            <a:tailEnd/>
          </a:ln>
        </p:spPr>
      </p:pic>
      <p:sp>
        <p:nvSpPr>
          <p:cNvPr id="8" name="TextBox 7"/>
          <p:cNvSpPr txBox="1">
            <a:spLocks noChangeArrowheads="1"/>
          </p:cNvSpPr>
          <p:nvPr/>
        </p:nvSpPr>
        <p:spPr bwMode="auto">
          <a:xfrm>
            <a:off x="285750" y="5013325"/>
            <a:ext cx="3278188" cy="1015663"/>
          </a:xfrm>
          <a:prstGeom prst="rect">
            <a:avLst/>
          </a:prstGeom>
          <a:noFill/>
          <a:ln w="9525">
            <a:noFill/>
            <a:miter lim="800000"/>
            <a:headEnd/>
            <a:tailEnd/>
          </a:ln>
        </p:spPr>
        <p:txBody>
          <a:bodyPr>
            <a:spAutoFit/>
          </a:bodyPr>
          <a:lstStyle/>
          <a:p>
            <a:pPr eaLnBrk="0" hangingPunct="0">
              <a:defRPr/>
            </a:pPr>
            <a:r>
              <a:rPr lang="en-US" sz="2000" b="1" dirty="0">
                <a:solidFill>
                  <a:srgbClr val="000000"/>
                </a:solidFill>
                <a:latin typeface="Calibri"/>
              </a:rPr>
              <a:t>Joint work with</a:t>
            </a:r>
            <a:r>
              <a:rPr lang="en-US" sz="2000" b="1" dirty="0" smtClean="0">
                <a:solidFill>
                  <a:srgbClr val="000000"/>
                </a:solidFill>
                <a:latin typeface="Calibri"/>
              </a:rPr>
              <a:t>:</a:t>
            </a:r>
            <a:endParaRPr lang="en-US" sz="2000" b="1" dirty="0">
              <a:solidFill>
                <a:srgbClr val="000000"/>
              </a:solidFill>
              <a:latin typeface="Calibri"/>
            </a:endParaRPr>
          </a:p>
          <a:p>
            <a:pPr lvl="1" eaLnBrk="0" hangingPunct="0">
              <a:buFont typeface="Arial" pitchFamily="34" charset="0"/>
              <a:buChar char="•"/>
              <a:defRPr/>
            </a:pPr>
            <a:r>
              <a:rPr lang="en-US" sz="2000" b="1" dirty="0">
                <a:solidFill>
                  <a:srgbClr val="000000"/>
                </a:solidFill>
                <a:latin typeface="Calibri"/>
              </a:rPr>
              <a:t> </a:t>
            </a:r>
            <a:r>
              <a:rPr lang="en-US" sz="2000" b="1" dirty="0" err="1">
                <a:solidFill>
                  <a:srgbClr val="000000"/>
                </a:solidFill>
                <a:latin typeface="Calibri"/>
              </a:rPr>
              <a:t>Ioannis</a:t>
            </a:r>
            <a:r>
              <a:rPr lang="en-US" sz="2000" b="1" dirty="0">
                <a:solidFill>
                  <a:srgbClr val="000000"/>
                </a:solidFill>
                <a:latin typeface="Calibri"/>
              </a:rPr>
              <a:t> </a:t>
            </a:r>
            <a:r>
              <a:rPr lang="en-US" sz="2000" b="1" dirty="0" err="1">
                <a:solidFill>
                  <a:srgbClr val="000000"/>
                </a:solidFill>
                <a:latin typeface="Calibri"/>
              </a:rPr>
              <a:t>Karamouzas</a:t>
            </a:r>
            <a:endParaRPr lang="en-US" sz="2000" b="1" dirty="0">
              <a:solidFill>
                <a:srgbClr val="000000"/>
              </a:solidFill>
              <a:latin typeface="Calibri"/>
            </a:endParaRPr>
          </a:p>
          <a:p>
            <a:pPr lvl="1" eaLnBrk="0" hangingPunct="0">
              <a:buFont typeface="Arial" pitchFamily="34" charset="0"/>
              <a:buChar char="•"/>
              <a:defRPr/>
            </a:pPr>
            <a:r>
              <a:rPr lang="en-US" sz="2000" b="1" dirty="0">
                <a:solidFill>
                  <a:srgbClr val="000000"/>
                </a:solidFill>
                <a:latin typeface="Calibri"/>
              </a:rPr>
              <a:t> </a:t>
            </a:r>
            <a:r>
              <a:rPr lang="en-US" sz="2000" b="1" dirty="0" smtClean="0">
                <a:solidFill>
                  <a:srgbClr val="000000"/>
                </a:solidFill>
                <a:latin typeface="Calibri"/>
              </a:rPr>
              <a:t>Roland </a:t>
            </a:r>
            <a:r>
              <a:rPr lang="en-US" sz="2000" b="1" dirty="0" err="1" smtClean="0">
                <a:solidFill>
                  <a:srgbClr val="000000"/>
                </a:solidFill>
                <a:latin typeface="Calibri"/>
              </a:rPr>
              <a:t>Geraerts</a:t>
            </a:r>
            <a:endParaRPr lang="en-US" sz="2000" b="1" dirty="0">
              <a:solidFill>
                <a:srgbClr val="000000"/>
              </a:solidFill>
              <a:latin typeface="Calibri"/>
            </a:endParaRPr>
          </a:p>
        </p:txBody>
      </p:sp>
      <p:pic>
        <p:nvPicPr>
          <p:cNvPr id="9" name="Picture 2"/>
          <p:cNvPicPr>
            <a:picLocks noChangeAspect="1" noChangeArrowheads="1"/>
          </p:cNvPicPr>
          <p:nvPr/>
        </p:nvPicPr>
        <p:blipFill>
          <a:blip r:embed="rId4" cstate="print"/>
          <a:srcRect/>
          <a:stretch>
            <a:fillRect/>
          </a:stretch>
        </p:blipFill>
        <p:spPr bwMode="auto">
          <a:xfrm>
            <a:off x="4011938" y="5013176"/>
            <a:ext cx="2411421" cy="1356425"/>
          </a:xfrm>
          <a:prstGeom prst="rect">
            <a:avLst/>
          </a:prstGeom>
          <a:noFill/>
          <a:ln w="9525">
            <a:noFill/>
            <a:miter lim="800000"/>
            <a:headEnd/>
            <a:tailEnd/>
          </a:ln>
        </p:spPr>
      </p:pic>
      <p:pic>
        <p:nvPicPr>
          <p:cNvPr id="10" name="Picture 3"/>
          <p:cNvPicPr>
            <a:picLocks noChangeAspect="1" noChangeArrowheads="1"/>
          </p:cNvPicPr>
          <p:nvPr/>
        </p:nvPicPr>
        <p:blipFill>
          <a:blip r:embed="rId5" cstate="print"/>
          <a:srcRect/>
          <a:stretch>
            <a:fillRect/>
          </a:stretch>
        </p:blipFill>
        <p:spPr bwMode="auto">
          <a:xfrm>
            <a:off x="6516217" y="5013176"/>
            <a:ext cx="2448272" cy="1390274"/>
          </a:xfrm>
          <a:prstGeom prst="rect">
            <a:avLst/>
          </a:prstGeom>
          <a:noFill/>
          <a:ln w="9525">
            <a:noFill/>
            <a:miter lim="800000"/>
            <a:headEnd/>
            <a:tailEnd/>
          </a:ln>
        </p:spPr>
      </p:pic>
      <p:pic>
        <p:nvPicPr>
          <p:cNvPr id="12" name="Picture 5"/>
          <p:cNvPicPr>
            <a:picLocks noChangeAspect="1" noChangeArrowheads="1"/>
          </p:cNvPicPr>
          <p:nvPr/>
        </p:nvPicPr>
        <p:blipFill>
          <a:blip r:embed="rId6" cstate="print"/>
          <a:srcRect/>
          <a:stretch>
            <a:fillRect/>
          </a:stretch>
        </p:blipFill>
        <p:spPr bwMode="auto">
          <a:xfrm>
            <a:off x="6516216" y="5013176"/>
            <a:ext cx="2448272" cy="1381653"/>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idx="4294967295"/>
          </p:nvPr>
        </p:nvSpPr>
        <p:spPr/>
        <p:txBody>
          <a:bodyPr/>
          <a:lstStyle/>
          <a:p>
            <a:r>
              <a:rPr lang="en-US" dirty="0" smtClean="0"/>
              <a:t>Results</a:t>
            </a:r>
            <a:endParaRPr lang="en-GB" dirty="0"/>
          </a:p>
        </p:txBody>
      </p:sp>
      <p:sp>
        <p:nvSpPr>
          <p:cNvPr id="37891" name="Rectangle 3"/>
          <p:cNvSpPr>
            <a:spLocks noGrp="1" noChangeArrowheads="1"/>
          </p:cNvSpPr>
          <p:nvPr>
            <p:ph type="body" idx="4294967295"/>
          </p:nvPr>
        </p:nvSpPr>
        <p:spPr>
          <a:xfrm>
            <a:off x="457200" y="1295400"/>
            <a:ext cx="8507288" cy="5029200"/>
          </a:xfrm>
        </p:spPr>
        <p:txBody>
          <a:bodyPr/>
          <a:lstStyle/>
          <a:p>
            <a:pPr lvl="0">
              <a:spcBef>
                <a:spcPts val="1800"/>
              </a:spcBef>
              <a:buNone/>
              <a:defRPr/>
            </a:pPr>
            <a:r>
              <a:rPr lang="en-US" dirty="0" smtClean="0"/>
              <a:t>Performance </a:t>
            </a:r>
          </a:p>
          <a:p>
            <a:pPr lvl="1"/>
            <a:r>
              <a:rPr lang="en-GB" sz="2000" dirty="0" smtClean="0">
                <a:solidFill>
                  <a:srgbClr val="000000"/>
                </a:solidFill>
              </a:rPr>
              <a:t>Intel Core 2 Duo CPU (2.4 GHz) using a single core</a:t>
            </a:r>
          </a:p>
          <a:p>
            <a:pPr lvl="1"/>
            <a:r>
              <a:rPr lang="en-US" sz="2000" dirty="0" smtClean="0">
                <a:solidFill>
                  <a:srgbClr val="000000"/>
                </a:solidFill>
              </a:rPr>
              <a:t>The size of the time step       used in the time-expanded graph </a:t>
            </a:r>
            <a:r>
              <a:rPr lang="en-GB" sz="2000" dirty="0" smtClean="0">
                <a:solidFill>
                  <a:srgbClr val="000000"/>
                </a:solidFill>
              </a:rPr>
              <a:t>allows for a </a:t>
            </a:r>
            <a:r>
              <a:rPr lang="en-GB" sz="2000" dirty="0" err="1" smtClean="0">
                <a:solidFill>
                  <a:srgbClr val="000000"/>
                </a:solidFill>
              </a:rPr>
              <a:t>tradeoff</a:t>
            </a:r>
            <a:r>
              <a:rPr lang="en-GB" sz="2000" dirty="0" smtClean="0">
                <a:solidFill>
                  <a:srgbClr val="000000"/>
                </a:solidFill>
              </a:rPr>
              <a:t> between accuracy and speed.  </a:t>
            </a:r>
            <a:endParaRPr lang="en-GB" sz="9600" dirty="0" smtClean="0">
              <a:solidFill>
                <a:srgbClr val="000000"/>
              </a:solidFill>
            </a:endParaRPr>
          </a:p>
          <a:p>
            <a:pPr lvl="1"/>
            <a:endParaRPr lang="en-GB" sz="4800" dirty="0" smtClean="0"/>
          </a:p>
          <a:p>
            <a:pPr lvl="1">
              <a:buNone/>
            </a:pPr>
            <a:endParaRPr lang="en-US" sz="2200" dirty="0" smtClean="0"/>
          </a:p>
        </p:txBody>
      </p:sp>
      <p:graphicFrame>
        <p:nvGraphicFramePr>
          <p:cNvPr id="12" name="Table 11"/>
          <p:cNvGraphicFramePr>
            <a:graphicFrameLocks noGrp="1"/>
          </p:cNvGraphicFramePr>
          <p:nvPr/>
        </p:nvGraphicFramePr>
        <p:xfrm>
          <a:off x="755576" y="3321784"/>
          <a:ext cx="7632848" cy="2123440"/>
        </p:xfrm>
        <a:graphic>
          <a:graphicData uri="http://schemas.openxmlformats.org/drawingml/2006/table">
            <a:tbl>
              <a:tblPr firstRow="1" bandRow="1">
                <a:tableStyleId>{5940675A-B579-460E-94D1-54222C63F5DA}</a:tableStyleId>
              </a:tblPr>
              <a:tblGrid>
                <a:gridCol w="1296144"/>
                <a:gridCol w="1008112"/>
                <a:gridCol w="2088232"/>
                <a:gridCol w="1656184"/>
                <a:gridCol w="1584176"/>
              </a:tblGrid>
              <a:tr h="370840">
                <a:tc>
                  <a:txBody>
                    <a:bodyPr/>
                    <a:lstStyle/>
                    <a:p>
                      <a:pPr algn="l"/>
                      <a:r>
                        <a:rPr lang="en-US" sz="1800" b="0" dirty="0" smtClean="0"/>
                        <a:t>Scenes</a:t>
                      </a:r>
                      <a:endParaRPr lang="en-GB" sz="1800" b="0" dirty="0"/>
                    </a:p>
                  </a:txBody>
                  <a:tcPr/>
                </a:tc>
                <a:tc>
                  <a:txBody>
                    <a:bodyPr/>
                    <a:lstStyle/>
                    <a:p>
                      <a:pPr algn="ctr"/>
                      <a:r>
                        <a:rPr lang="en-US" sz="1800" b="0" dirty="0" smtClean="0"/>
                        <a:t># Agents</a:t>
                      </a:r>
                      <a:endParaRPr lang="en-GB" sz="1800" b="0" dirty="0"/>
                    </a:p>
                  </a:txBody>
                  <a:tcPr/>
                </a:tc>
                <a:tc>
                  <a:txBody>
                    <a:bodyPr/>
                    <a:lstStyle/>
                    <a:p>
                      <a:pPr algn="ctr"/>
                      <a:r>
                        <a:rPr lang="en-US" sz="1800" b="0" dirty="0" smtClean="0"/>
                        <a:t>Capacitated Graph</a:t>
                      </a:r>
                      <a:r>
                        <a:rPr lang="en-US" sz="1800" b="0" baseline="0" dirty="0" smtClean="0"/>
                        <a:t> </a:t>
                      </a:r>
                    </a:p>
                    <a:p>
                      <a:pPr algn="ctr"/>
                      <a:r>
                        <a:rPr lang="en-US" sz="1800" b="0" baseline="0" dirty="0" smtClean="0"/>
                        <a:t>(# vertices, # edges)</a:t>
                      </a:r>
                      <a:endParaRPr lang="en-GB" sz="1800" b="0" dirty="0"/>
                    </a:p>
                  </a:txBody>
                  <a:tcPr/>
                </a:tc>
                <a:tc>
                  <a:txBody>
                    <a:bodyPr/>
                    <a:lstStyle/>
                    <a:p>
                      <a:pPr algn="ctr"/>
                      <a:r>
                        <a:rPr lang="en-US" sz="1800" b="0" dirty="0" smtClean="0"/>
                        <a:t>Group planning</a:t>
                      </a:r>
                      <a:r>
                        <a:rPr lang="en-US" sz="1800" b="0" baseline="0" dirty="0" smtClean="0"/>
                        <a:t> </a:t>
                      </a:r>
                      <a:r>
                        <a:rPr lang="en-US" sz="1800" b="0" dirty="0" smtClean="0"/>
                        <a:t>time</a:t>
                      </a:r>
                      <a:r>
                        <a:rPr lang="en-US" sz="1800" b="0" baseline="0" dirty="0" smtClean="0"/>
                        <a:t> </a:t>
                      </a:r>
                      <a:r>
                        <a:rPr lang="en-US" sz="1800" b="0" dirty="0" smtClean="0"/>
                        <a:t>(</a:t>
                      </a:r>
                      <a:r>
                        <a:rPr lang="en-US" sz="1800" b="0" dirty="0" err="1" smtClean="0"/>
                        <a:t>msec</a:t>
                      </a:r>
                      <a:r>
                        <a:rPr lang="en-US" sz="1800" b="0" dirty="0" smtClean="0"/>
                        <a:t>) </a:t>
                      </a:r>
                      <a:endParaRPr lang="en-GB" sz="1800" b="0" dirty="0"/>
                    </a:p>
                  </a:txBody>
                  <a:tcPr/>
                </a:tc>
                <a:tc>
                  <a:txBody>
                    <a:bodyPr/>
                    <a:lstStyle/>
                    <a:p>
                      <a:pPr algn="ctr"/>
                      <a:r>
                        <a:rPr lang="en-US" sz="1800" b="0" dirty="0" smtClean="0"/>
                        <a:t>Avg.</a:t>
                      </a:r>
                      <a:r>
                        <a:rPr lang="en-US" sz="1800" b="0" baseline="0" dirty="0" smtClean="0"/>
                        <a:t> </a:t>
                      </a:r>
                      <a:r>
                        <a:rPr lang="en-US" sz="1800" b="0" baseline="0" dirty="0" err="1" smtClean="0"/>
                        <a:t>sim</a:t>
                      </a:r>
                      <a:r>
                        <a:rPr lang="en-US" sz="1800" b="0" baseline="0" dirty="0" smtClean="0"/>
                        <a:t>. time (</a:t>
                      </a:r>
                      <a:r>
                        <a:rPr lang="en-US" sz="1800" b="0" baseline="0" dirty="0" err="1" smtClean="0"/>
                        <a:t>msec</a:t>
                      </a:r>
                      <a:r>
                        <a:rPr lang="en-US" sz="1800" b="0" baseline="0" dirty="0" smtClean="0"/>
                        <a:t>/frame)</a:t>
                      </a:r>
                      <a:endParaRPr lang="en-GB" sz="1800" b="0" dirty="0"/>
                    </a:p>
                  </a:txBody>
                  <a:tcPr/>
                </a:tc>
              </a:tr>
              <a:tr h="370840">
                <a:tc>
                  <a:txBody>
                    <a:bodyPr/>
                    <a:lstStyle/>
                    <a:p>
                      <a:pPr algn="l"/>
                      <a:r>
                        <a:rPr lang="en-US" dirty="0" smtClean="0"/>
                        <a:t>4-Blocks</a:t>
                      </a:r>
                      <a:endParaRPr lang="en-GB" dirty="0"/>
                    </a:p>
                  </a:txBody>
                  <a:tcPr/>
                </a:tc>
                <a:tc>
                  <a:txBody>
                    <a:bodyPr/>
                    <a:lstStyle/>
                    <a:p>
                      <a:pPr algn="ctr"/>
                      <a:r>
                        <a:rPr lang="en-US" dirty="0" smtClean="0"/>
                        <a:t>100</a:t>
                      </a:r>
                      <a:endParaRPr lang="en-GB"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(9, 12)</a:t>
                      </a:r>
                      <a:endParaRPr lang="en-GB" dirty="0" smtClean="0"/>
                    </a:p>
                  </a:txBody>
                  <a:tcPr/>
                </a:tc>
                <a:tc>
                  <a:txBody>
                    <a:bodyPr/>
                    <a:lstStyle/>
                    <a:p>
                      <a:pPr algn="ctr"/>
                      <a:r>
                        <a:rPr lang="en-US" dirty="0" smtClean="0"/>
                        <a:t>15.6</a:t>
                      </a:r>
                      <a:endParaRPr lang="en-GB" dirty="0"/>
                    </a:p>
                  </a:txBody>
                  <a:tcPr/>
                </a:tc>
                <a:tc>
                  <a:txBody>
                    <a:bodyPr/>
                    <a:lstStyle/>
                    <a:p>
                      <a:pPr algn="ctr"/>
                      <a:r>
                        <a:rPr lang="en-US" dirty="0" smtClean="0"/>
                        <a:t>0.28</a:t>
                      </a:r>
                      <a:endParaRPr lang="en-GB" dirty="0"/>
                    </a:p>
                  </a:txBody>
                  <a:tcPr/>
                </a:tc>
              </a:tr>
              <a:tr h="370840">
                <a:tc>
                  <a:txBody>
                    <a:bodyPr/>
                    <a:lstStyle/>
                    <a:p>
                      <a:pPr algn="l"/>
                      <a:r>
                        <a:rPr lang="en-US" dirty="0" smtClean="0"/>
                        <a:t>Bottleneck</a:t>
                      </a:r>
                      <a:endParaRPr lang="en-GB" dirty="0"/>
                    </a:p>
                  </a:txBody>
                  <a:tcPr/>
                </a:tc>
                <a:tc>
                  <a:txBody>
                    <a:bodyPr/>
                    <a:lstStyle/>
                    <a:p>
                      <a:pPr algn="ctr"/>
                      <a:r>
                        <a:rPr lang="en-US" dirty="0" smtClean="0"/>
                        <a:t>112</a:t>
                      </a:r>
                      <a:endParaRPr lang="en-GB" dirty="0"/>
                    </a:p>
                  </a:txBody>
                  <a:tcPr/>
                </a:tc>
                <a:tc>
                  <a:txBody>
                    <a:bodyPr/>
                    <a:lstStyle/>
                    <a:p>
                      <a:pPr algn="ctr"/>
                      <a:r>
                        <a:rPr lang="en-US" dirty="0" smtClean="0"/>
                        <a:t>(4, 3)</a:t>
                      </a:r>
                      <a:endParaRPr lang="en-GB" dirty="0"/>
                    </a:p>
                  </a:txBody>
                  <a:tcPr/>
                </a:tc>
                <a:tc>
                  <a:txBody>
                    <a:bodyPr/>
                    <a:lstStyle/>
                    <a:p>
                      <a:pPr algn="ctr"/>
                      <a:r>
                        <a:rPr lang="en-US" dirty="0" smtClean="0"/>
                        <a:t>358.8</a:t>
                      </a:r>
                      <a:endParaRPr lang="en-GB" dirty="0"/>
                    </a:p>
                  </a:txBody>
                  <a:tcPr/>
                </a:tc>
                <a:tc>
                  <a:txBody>
                    <a:bodyPr/>
                    <a:lstStyle/>
                    <a:p>
                      <a:pPr algn="ctr"/>
                      <a:r>
                        <a:rPr lang="en-US" dirty="0" smtClean="0"/>
                        <a:t>0.29</a:t>
                      </a:r>
                      <a:endParaRPr lang="en-GB" dirty="0"/>
                    </a:p>
                  </a:txBody>
                  <a:tcPr/>
                </a:tc>
              </a:tr>
              <a:tr h="370840">
                <a:tc>
                  <a:txBody>
                    <a:bodyPr/>
                    <a:lstStyle/>
                    <a:p>
                      <a:pPr algn="l"/>
                      <a:r>
                        <a:rPr lang="en-US" dirty="0" smtClean="0"/>
                        <a:t>Office</a:t>
                      </a:r>
                      <a:endParaRPr lang="en-GB" dirty="0"/>
                    </a:p>
                  </a:txBody>
                  <a:tcPr/>
                </a:tc>
                <a:tc>
                  <a:txBody>
                    <a:bodyPr/>
                    <a:lstStyle/>
                    <a:p>
                      <a:pPr algn="ctr"/>
                      <a:r>
                        <a:rPr lang="en-US" dirty="0" smtClean="0"/>
                        <a:t>700</a:t>
                      </a:r>
                      <a:endParaRPr lang="en-GB" dirty="0"/>
                    </a:p>
                  </a:txBody>
                  <a:tcPr/>
                </a:tc>
                <a:tc>
                  <a:txBody>
                    <a:bodyPr/>
                    <a:lstStyle/>
                    <a:p>
                      <a:pPr algn="ctr"/>
                      <a:r>
                        <a:rPr lang="en-US" dirty="0" smtClean="0"/>
                        <a:t>(218, 235)</a:t>
                      </a:r>
                      <a:endParaRPr lang="en-GB" dirty="0"/>
                    </a:p>
                  </a:txBody>
                  <a:tcPr/>
                </a:tc>
                <a:tc>
                  <a:txBody>
                    <a:bodyPr/>
                    <a:lstStyle/>
                    <a:p>
                      <a:pPr algn="ctr"/>
                      <a:r>
                        <a:rPr lang="en-US" dirty="0" smtClean="0"/>
                        <a:t>1156.2</a:t>
                      </a:r>
                      <a:endParaRPr lang="en-GB" dirty="0"/>
                    </a:p>
                  </a:txBody>
                  <a:tcPr/>
                </a:tc>
                <a:tc>
                  <a:txBody>
                    <a:bodyPr/>
                    <a:lstStyle/>
                    <a:p>
                      <a:pPr algn="ctr"/>
                      <a:r>
                        <a:rPr lang="en-US" dirty="0" smtClean="0"/>
                        <a:t>0.72</a:t>
                      </a:r>
                      <a:endParaRPr lang="en-GB" dirty="0"/>
                    </a:p>
                  </a:txBody>
                  <a:tcPr/>
                </a:tc>
              </a:tr>
              <a:tr h="370840">
                <a:tc>
                  <a:txBody>
                    <a:bodyPr/>
                    <a:lstStyle/>
                    <a:p>
                      <a:pPr algn="l"/>
                      <a:r>
                        <a:rPr lang="en-US" dirty="0" smtClean="0"/>
                        <a:t>Military</a:t>
                      </a:r>
                      <a:endParaRPr lang="en-GB" dirty="0"/>
                    </a:p>
                  </a:txBody>
                  <a:tcPr/>
                </a:tc>
                <a:tc>
                  <a:txBody>
                    <a:bodyPr/>
                    <a:lstStyle/>
                    <a:p>
                      <a:pPr algn="ctr"/>
                      <a:r>
                        <a:rPr lang="en-US" dirty="0" smtClean="0"/>
                        <a:t>400</a:t>
                      </a:r>
                      <a:endParaRPr lang="en-GB" dirty="0"/>
                    </a:p>
                  </a:txBody>
                  <a:tcPr/>
                </a:tc>
                <a:tc>
                  <a:txBody>
                    <a:bodyPr/>
                    <a:lstStyle/>
                    <a:p>
                      <a:pPr algn="ctr"/>
                      <a:r>
                        <a:rPr lang="en-US" dirty="0" smtClean="0"/>
                        <a:t>(42,</a:t>
                      </a:r>
                      <a:r>
                        <a:rPr lang="en-US" baseline="0" dirty="0" smtClean="0"/>
                        <a:t> 56)</a:t>
                      </a:r>
                      <a:endParaRPr lang="en-GB" dirty="0"/>
                    </a:p>
                  </a:txBody>
                  <a:tcPr/>
                </a:tc>
                <a:tc>
                  <a:txBody>
                    <a:bodyPr/>
                    <a:lstStyle/>
                    <a:p>
                      <a:pPr algn="ctr"/>
                      <a:r>
                        <a:rPr lang="en-US" dirty="0" smtClean="0"/>
                        <a:t>514.8</a:t>
                      </a:r>
                      <a:endParaRPr lang="en-GB" dirty="0"/>
                    </a:p>
                  </a:txBody>
                  <a:tcPr/>
                </a:tc>
                <a:tc>
                  <a:txBody>
                    <a:bodyPr/>
                    <a:lstStyle/>
                    <a:p>
                      <a:pPr algn="ctr"/>
                      <a:r>
                        <a:rPr lang="en-US" dirty="0" smtClean="0"/>
                        <a:t>0.37</a:t>
                      </a:r>
                      <a:endParaRPr lang="en-GB" dirty="0"/>
                    </a:p>
                  </a:txBody>
                  <a:tcPr/>
                </a:tc>
              </a:tr>
            </a:tbl>
          </a:graphicData>
        </a:graphic>
      </p:graphicFrame>
      <p:pic>
        <p:nvPicPr>
          <p:cNvPr id="5" name="Picture 4" descr="addin_tmp.png"/>
          <p:cNvPicPr>
            <a:picLocks noChangeAspect="1"/>
          </p:cNvPicPr>
          <p:nvPr>
            <p:custDataLst>
              <p:tags r:id="rId1"/>
            </p:custDataLst>
          </p:nvPr>
        </p:nvPicPr>
        <p:blipFill>
          <a:blip r:embed="rId4" cstate="print"/>
          <a:stretch>
            <a:fillRect/>
          </a:stretch>
        </p:blipFill>
        <p:spPr>
          <a:xfrm>
            <a:off x="3942307" y="2276872"/>
            <a:ext cx="269653" cy="175546"/>
          </a:xfrm>
          <a:prstGeom prst="rect">
            <a:avLst/>
          </a:prstGeom>
        </p:spPr>
      </p:pic>
    </p:spTree>
  </p:cSld>
  <p:clrMapOvr>
    <a:masterClrMapping/>
  </p:clrMapOvr>
  <p:transition spd="slow">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p:txBody>
          <a:bodyPr/>
          <a:lstStyle/>
          <a:p>
            <a:r>
              <a:rPr lang="en-US" dirty="0" smtClean="0"/>
              <a:t>Conclusions</a:t>
            </a:r>
            <a:endParaRPr lang="en-US" dirty="0"/>
          </a:p>
        </p:txBody>
      </p:sp>
      <p:sp>
        <p:nvSpPr>
          <p:cNvPr id="7" name="Rectangle 3"/>
          <p:cNvSpPr txBox="1">
            <a:spLocks noChangeArrowheads="1"/>
          </p:cNvSpPr>
          <p:nvPr/>
        </p:nvSpPr>
        <p:spPr bwMode="auto">
          <a:xfrm>
            <a:off x="457200" y="1295400"/>
            <a:ext cx="8507413" cy="502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spcBef>
                <a:spcPts val="1800"/>
              </a:spcBef>
              <a:buClr>
                <a:srgbClr val="FF0000"/>
              </a:buClr>
              <a:defRPr/>
            </a:pPr>
            <a:r>
              <a:rPr lang="en-US" sz="2800" b="1" kern="0" dirty="0" smtClean="0">
                <a:solidFill>
                  <a:srgbClr val="EE0000"/>
                </a:solidFill>
                <a:latin typeface="Calibri"/>
              </a:rPr>
              <a:t>Limitations</a:t>
            </a:r>
          </a:p>
          <a:p>
            <a:pPr marL="648000" lvl="1" indent="-285750">
              <a:spcBef>
                <a:spcPct val="20000"/>
              </a:spcBef>
              <a:buClr>
                <a:srgbClr val="EE0000"/>
              </a:buClr>
              <a:buFont typeface="Arial" charset="0"/>
              <a:buChar char="•"/>
              <a:defRPr/>
            </a:pPr>
            <a:r>
              <a:rPr lang="en-US" sz="2200" b="1" kern="0" dirty="0" smtClean="0">
                <a:solidFill>
                  <a:srgbClr val="000000"/>
                </a:solidFill>
                <a:latin typeface="Calibri"/>
              </a:rPr>
              <a:t>During the ILP planning, </a:t>
            </a:r>
            <a:r>
              <a:rPr lang="en-GB" sz="2200" b="1" kern="0" dirty="0" smtClean="0">
                <a:solidFill>
                  <a:srgbClr val="000000"/>
                </a:solidFill>
                <a:latin typeface="Calibri"/>
              </a:rPr>
              <a:t>we assume that members of the same group prefer to move with the same desired speed.</a:t>
            </a:r>
          </a:p>
          <a:p>
            <a:pPr marL="648000" lvl="1" indent="-285750">
              <a:spcBef>
                <a:spcPct val="20000"/>
              </a:spcBef>
              <a:buClr>
                <a:srgbClr val="EE0000"/>
              </a:buClr>
              <a:buFont typeface="Arial" charset="0"/>
              <a:buChar char="•"/>
              <a:defRPr/>
            </a:pPr>
            <a:r>
              <a:rPr lang="en-US" sz="2200" b="1" kern="0" dirty="0" smtClean="0">
                <a:solidFill>
                  <a:srgbClr val="000000"/>
                </a:solidFill>
                <a:latin typeface="Calibri"/>
              </a:rPr>
              <a:t>Group members may split up in order to reach their goals as fast as possible.</a:t>
            </a:r>
            <a:endParaRPr lang="en-GB" sz="2200" b="1" kern="0" dirty="0" smtClean="0">
              <a:solidFill>
                <a:srgbClr val="000000"/>
              </a:solidFill>
              <a:latin typeface="Calibri"/>
            </a:endParaRPr>
          </a:p>
          <a:p>
            <a:pPr marL="648000" lvl="1" indent="-285750">
              <a:spcBef>
                <a:spcPct val="20000"/>
              </a:spcBef>
              <a:buClr>
                <a:srgbClr val="EE0000"/>
              </a:buClr>
              <a:buFont typeface="Arial" charset="0"/>
              <a:buChar char="•"/>
              <a:defRPr/>
            </a:pPr>
            <a:r>
              <a:rPr lang="en-US" sz="2200" b="1" kern="0" dirty="0" smtClean="0">
                <a:solidFill>
                  <a:srgbClr val="000000"/>
                </a:solidFill>
                <a:latin typeface="Calibri"/>
              </a:rPr>
              <a:t>Waiting on certain nodes of the capacitated graph may lead to unconvincing simulations.  </a:t>
            </a:r>
            <a:endParaRPr lang="en-US" sz="4000" b="1" kern="0" dirty="0" smtClean="0">
              <a:solidFill>
                <a:srgbClr val="000000"/>
              </a:solidFill>
              <a:latin typeface="Calibri"/>
            </a:endParaRPr>
          </a:p>
          <a:p>
            <a:pPr marL="648000" lvl="1" indent="-285750">
              <a:spcBef>
                <a:spcPct val="20000"/>
              </a:spcBef>
              <a:buClr>
                <a:srgbClr val="EE0000"/>
              </a:buClr>
              <a:buFont typeface="Arial" charset="0"/>
              <a:buChar char="•"/>
              <a:defRPr/>
            </a:pPr>
            <a:r>
              <a:rPr lang="en-US" sz="2200" b="1" kern="0" dirty="0" smtClean="0">
                <a:solidFill>
                  <a:srgbClr val="000000"/>
                </a:solidFill>
                <a:latin typeface="Calibri"/>
              </a:rPr>
              <a:t>T</a:t>
            </a:r>
            <a:r>
              <a:rPr lang="en-GB" sz="2200" b="1" kern="0" dirty="0" smtClean="0">
                <a:solidFill>
                  <a:srgbClr val="000000"/>
                </a:solidFill>
                <a:latin typeface="Calibri"/>
              </a:rPr>
              <a:t>he level of heterogeneity between the simulated groups may have a strong impact on the realism. </a:t>
            </a:r>
            <a:endParaRPr lang="en-US" sz="4000" b="1" kern="0" dirty="0" smtClean="0">
              <a:solidFill>
                <a:srgbClr val="000000"/>
              </a:solidFill>
              <a:latin typeface="Calibri"/>
            </a:endParaRPr>
          </a:p>
          <a:p>
            <a:pPr marL="648000" lvl="1" indent="-285750">
              <a:spcBef>
                <a:spcPct val="20000"/>
              </a:spcBef>
              <a:buClr>
                <a:srgbClr val="EE0000"/>
              </a:buClr>
              <a:defRPr/>
            </a:pPr>
            <a:endParaRPr lang="en-US" sz="2200" b="1" kern="0" dirty="0" smtClean="0">
              <a:solidFill>
                <a:srgbClr val="000000"/>
              </a:solidFill>
              <a:latin typeface="Calibri"/>
            </a:endParaRPr>
          </a:p>
          <a:p>
            <a:pPr marL="648000" lvl="1" indent="-285750">
              <a:spcBef>
                <a:spcPct val="20000"/>
              </a:spcBef>
              <a:buClr>
                <a:srgbClr val="EE0000"/>
              </a:buClr>
              <a:buFont typeface="Arial" charset="0"/>
              <a:buChar char="•"/>
              <a:defRPr/>
            </a:pPr>
            <a:endParaRPr lang="en-US" sz="2200" b="1" kern="0" dirty="0" smtClean="0">
              <a:solidFill>
                <a:srgbClr val="000000"/>
              </a:solidFill>
              <a:latin typeface="Calibri"/>
            </a:endParaRPr>
          </a:p>
        </p:txBody>
      </p:sp>
    </p:spTree>
  </p:cSld>
  <p:clrMapOvr>
    <a:masterClrMapping/>
  </p:clrMapOvr>
  <p:transition spd="slow">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p:txBody>
          <a:bodyPr/>
          <a:lstStyle/>
          <a:p>
            <a:r>
              <a:rPr lang="en-US" dirty="0" smtClean="0"/>
              <a:t>Conclusions</a:t>
            </a:r>
            <a:endParaRPr lang="en-US" dirty="0"/>
          </a:p>
        </p:txBody>
      </p:sp>
      <p:sp>
        <p:nvSpPr>
          <p:cNvPr id="7" name="Rectangle 3"/>
          <p:cNvSpPr txBox="1">
            <a:spLocks noChangeArrowheads="1"/>
          </p:cNvSpPr>
          <p:nvPr/>
        </p:nvSpPr>
        <p:spPr bwMode="auto">
          <a:xfrm>
            <a:off x="457200" y="1295400"/>
            <a:ext cx="8507413" cy="502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spcBef>
                <a:spcPts val="1800"/>
              </a:spcBef>
              <a:buClr>
                <a:srgbClr val="FF0000"/>
              </a:buClr>
              <a:defRPr/>
            </a:pPr>
            <a:r>
              <a:rPr lang="en-US" sz="2800" b="1" kern="0" dirty="0" smtClean="0">
                <a:solidFill>
                  <a:srgbClr val="EE0000"/>
                </a:solidFill>
                <a:latin typeface="Calibri"/>
              </a:rPr>
              <a:t>Future Work</a:t>
            </a:r>
          </a:p>
          <a:p>
            <a:pPr marL="648000" lvl="1" indent="-285750">
              <a:spcBef>
                <a:spcPct val="20000"/>
              </a:spcBef>
              <a:buClr>
                <a:srgbClr val="EE0000"/>
              </a:buClr>
              <a:buFont typeface="Arial" charset="0"/>
              <a:buChar char="•"/>
              <a:defRPr/>
            </a:pPr>
            <a:r>
              <a:rPr lang="en-US" sz="2200" b="1" kern="0" dirty="0" smtClean="0">
                <a:solidFill>
                  <a:srgbClr val="000000"/>
                </a:solidFill>
                <a:latin typeface="Calibri"/>
              </a:rPr>
              <a:t>Traffic simulation</a:t>
            </a:r>
          </a:p>
          <a:p>
            <a:pPr marL="648000" lvl="1" indent="-285750">
              <a:spcBef>
                <a:spcPct val="20000"/>
              </a:spcBef>
              <a:buClr>
                <a:srgbClr val="EE0000"/>
              </a:buClr>
              <a:buFont typeface="Arial" charset="0"/>
              <a:buChar char="•"/>
              <a:defRPr/>
            </a:pPr>
            <a:r>
              <a:rPr lang="en-US" sz="2200" b="1" kern="0" dirty="0" smtClean="0">
                <a:solidFill>
                  <a:srgbClr val="000000"/>
                </a:solidFill>
                <a:latin typeface="Calibri"/>
              </a:rPr>
              <a:t>Logistics problems </a:t>
            </a:r>
            <a:endParaRPr lang="en-GB" sz="2200" b="1" kern="0" dirty="0" smtClean="0">
              <a:solidFill>
                <a:srgbClr val="000000"/>
              </a:solidFill>
              <a:latin typeface="Calibri"/>
            </a:endParaRPr>
          </a:p>
          <a:p>
            <a:pPr marL="648000" lvl="1" indent="-285750">
              <a:spcBef>
                <a:spcPct val="20000"/>
              </a:spcBef>
              <a:buClr>
                <a:srgbClr val="EE0000"/>
              </a:buClr>
              <a:buFont typeface="Arial" charset="0"/>
              <a:buChar char="•"/>
              <a:defRPr/>
            </a:pPr>
            <a:r>
              <a:rPr lang="en-US" sz="2200" b="1" kern="0" dirty="0" smtClean="0">
                <a:solidFill>
                  <a:srgbClr val="000000"/>
                </a:solidFill>
                <a:latin typeface="Calibri"/>
              </a:rPr>
              <a:t>Multi-group planning in changeable and interactive environments</a:t>
            </a:r>
          </a:p>
          <a:p>
            <a:pPr marL="648000" lvl="1" indent="-285750">
              <a:spcBef>
                <a:spcPct val="20000"/>
              </a:spcBef>
              <a:buClr>
                <a:srgbClr val="EE0000"/>
              </a:buClr>
              <a:buFont typeface="Arial" charset="0"/>
              <a:buChar char="•"/>
              <a:defRPr/>
            </a:pPr>
            <a:endParaRPr lang="en-US" sz="2200" b="1" kern="0" dirty="0" smtClean="0">
              <a:solidFill>
                <a:srgbClr val="000000"/>
              </a:solidFill>
              <a:latin typeface="Calibri"/>
            </a:endParaRPr>
          </a:p>
          <a:p>
            <a:pPr lvl="0">
              <a:spcBef>
                <a:spcPts val="1800"/>
              </a:spcBef>
              <a:buClr>
                <a:srgbClr val="FF0000"/>
              </a:buClr>
              <a:buFont typeface="Arial" charset="0"/>
              <a:buChar char=" "/>
            </a:pPr>
            <a:r>
              <a:rPr lang="en-US" sz="2800" b="1" kern="0" dirty="0" smtClean="0">
                <a:solidFill>
                  <a:srgbClr val="EE0000"/>
                </a:solidFill>
                <a:latin typeface="Calibri"/>
              </a:rPr>
              <a:t>Project Website </a:t>
            </a:r>
          </a:p>
          <a:p>
            <a:pPr marL="742950" lvl="1" indent="-285750">
              <a:spcBef>
                <a:spcPct val="20000"/>
              </a:spcBef>
              <a:buClr>
                <a:srgbClr val="EE0000"/>
              </a:buClr>
              <a:buFont typeface="Arial" charset="0"/>
              <a:buChar char="•"/>
            </a:pPr>
            <a:r>
              <a:rPr lang="en-US" sz="2200" b="1" kern="0" dirty="0" smtClean="0">
                <a:solidFill>
                  <a:srgbClr val="000000"/>
                </a:solidFill>
                <a:latin typeface="Calibri"/>
              </a:rPr>
              <a:t>http://sites.google.com/site/ikaramouzas/ilp</a:t>
            </a:r>
          </a:p>
          <a:p>
            <a:pPr marL="742950" lvl="1" indent="-285750">
              <a:spcBef>
                <a:spcPct val="20000"/>
              </a:spcBef>
              <a:buClr>
                <a:srgbClr val="EE0000"/>
              </a:buClr>
              <a:buFont typeface="Arial" charset="0"/>
              <a:buChar char="•"/>
            </a:pPr>
            <a:r>
              <a:rPr lang="en-US" sz="2200" b="1" kern="0" dirty="0" smtClean="0">
                <a:solidFill>
                  <a:srgbClr val="000000"/>
                </a:solidFill>
                <a:latin typeface="Calibri"/>
              </a:rPr>
              <a:t>Motion planning for human crowds: from individuals to groups of virtual characters, PhD thesis.  </a:t>
            </a:r>
          </a:p>
          <a:p>
            <a:pPr marL="742950" lvl="1" indent="-285750">
              <a:spcBef>
                <a:spcPct val="20000"/>
              </a:spcBef>
              <a:buClr>
                <a:srgbClr val="EE0000"/>
              </a:buClr>
              <a:buFont typeface="Arial" charset="0"/>
              <a:buChar char="•"/>
            </a:pPr>
            <a:endParaRPr lang="en-US" sz="2400" b="1" kern="0" dirty="0" smtClean="0">
              <a:solidFill>
                <a:srgbClr val="000000"/>
              </a:solidFill>
              <a:latin typeface="Calibri"/>
            </a:endParaRPr>
          </a:p>
          <a:p>
            <a:pPr marL="742950" lvl="1" indent="-285750">
              <a:spcBef>
                <a:spcPct val="20000"/>
              </a:spcBef>
              <a:buClr>
                <a:srgbClr val="EE0000"/>
              </a:buClr>
              <a:buFont typeface="Arial" charset="0"/>
              <a:buChar char="•"/>
            </a:pPr>
            <a:endParaRPr lang="en-US" sz="2400" b="1" kern="0" dirty="0" smtClean="0">
              <a:solidFill>
                <a:srgbClr val="000000"/>
              </a:solidFill>
              <a:latin typeface="Calibri"/>
            </a:endParaRPr>
          </a:p>
          <a:p>
            <a:pPr marL="648000" lvl="1" indent="-285750">
              <a:spcBef>
                <a:spcPct val="20000"/>
              </a:spcBef>
              <a:buClr>
                <a:srgbClr val="EE0000"/>
              </a:buClr>
              <a:buFont typeface="Arial" charset="0"/>
              <a:buChar char="•"/>
              <a:defRPr/>
            </a:pPr>
            <a:endParaRPr lang="en-GB" sz="2200" b="1" kern="0" dirty="0" smtClean="0">
              <a:solidFill>
                <a:srgbClr val="000000"/>
              </a:solidFill>
              <a:latin typeface="Calibri"/>
            </a:endParaRPr>
          </a:p>
          <a:p>
            <a:pPr marL="648000" lvl="1" indent="-285750">
              <a:spcBef>
                <a:spcPct val="20000"/>
              </a:spcBef>
              <a:buClr>
                <a:srgbClr val="EE0000"/>
              </a:buClr>
              <a:defRPr/>
            </a:pPr>
            <a:endParaRPr lang="en-US" sz="2200" b="1" kern="0" dirty="0" smtClean="0">
              <a:solidFill>
                <a:srgbClr val="000000"/>
              </a:solidFill>
              <a:latin typeface="Calibri"/>
            </a:endParaRPr>
          </a:p>
          <a:p>
            <a:pPr marL="648000" lvl="1" indent="-285750">
              <a:spcBef>
                <a:spcPct val="20000"/>
              </a:spcBef>
              <a:buClr>
                <a:srgbClr val="EE0000"/>
              </a:buClr>
              <a:buFont typeface="Arial" charset="0"/>
              <a:buChar char="•"/>
              <a:defRPr/>
            </a:pPr>
            <a:endParaRPr lang="en-US" sz="2200" b="1" kern="0" dirty="0" smtClean="0">
              <a:solidFill>
                <a:srgbClr val="000000"/>
              </a:solidFill>
              <a:latin typeface="Calibri"/>
            </a:endParaRPr>
          </a:p>
        </p:txBody>
      </p:sp>
    </p:spTree>
  </p:cSld>
  <p:clrMapOvr>
    <a:masterClrMapping/>
  </p:clrMapOvr>
  <p:transition spd="slow">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idx="4294967295"/>
          </p:nvPr>
        </p:nvSpPr>
        <p:spPr/>
        <p:txBody>
          <a:bodyPr/>
          <a:lstStyle/>
          <a:p>
            <a:r>
              <a:rPr lang="en-US" dirty="0" smtClean="0"/>
              <a:t>Questions</a:t>
            </a:r>
            <a:endParaRPr lang="en-GB" dirty="0"/>
          </a:p>
        </p:txBody>
      </p:sp>
      <p:sp>
        <p:nvSpPr>
          <p:cNvPr id="5" name="Rectangle 3"/>
          <p:cNvSpPr>
            <a:spLocks noGrp="1" noChangeArrowheads="1"/>
          </p:cNvSpPr>
          <p:nvPr>
            <p:ph type="body" idx="4294967295"/>
          </p:nvPr>
        </p:nvSpPr>
        <p:spPr>
          <a:xfrm>
            <a:off x="457200" y="1295400"/>
            <a:ext cx="7758138" cy="5029200"/>
          </a:xfrm>
        </p:spPr>
        <p:txBody>
          <a:bodyPr/>
          <a:lstStyle/>
          <a:p>
            <a:endParaRPr lang="en-US" dirty="0" smtClean="0"/>
          </a:p>
          <a:p>
            <a:endParaRPr lang="en-US" dirty="0" smtClean="0"/>
          </a:p>
          <a:p>
            <a:endParaRPr lang="en-US" dirty="0" smtClean="0"/>
          </a:p>
          <a:p>
            <a:endParaRPr lang="en-US" dirty="0" smtClean="0"/>
          </a:p>
          <a:p>
            <a:pPr algn="ctr"/>
            <a:r>
              <a:rPr lang="en-US" dirty="0" smtClean="0"/>
              <a:t>Thank you !</a:t>
            </a:r>
          </a:p>
          <a:p>
            <a:pPr lvl="1">
              <a:buNone/>
            </a:pPr>
            <a:endParaRPr lang="en-US" dirty="0" smtClean="0"/>
          </a:p>
        </p:txBody>
      </p:sp>
    </p:spTree>
  </p:cSld>
  <p:clrMapOvr>
    <a:masterClrMapping/>
  </p:clrMapOvr>
  <p:transition spd="slow">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p:txBody>
          <a:bodyPr/>
          <a:lstStyle/>
          <a:p>
            <a:r>
              <a:rPr lang="en-US" dirty="0" smtClean="0"/>
              <a:t>Introduction</a:t>
            </a:r>
            <a:endParaRPr lang="en-US" dirty="0"/>
          </a:p>
        </p:txBody>
      </p:sp>
      <p:sp>
        <p:nvSpPr>
          <p:cNvPr id="7" name="Rectangle 3"/>
          <p:cNvSpPr txBox="1">
            <a:spLocks noChangeArrowheads="1"/>
          </p:cNvSpPr>
          <p:nvPr/>
        </p:nvSpPr>
        <p:spPr bwMode="auto">
          <a:xfrm>
            <a:off x="457200" y="1295400"/>
            <a:ext cx="8507413" cy="502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spcBef>
                <a:spcPts val="1800"/>
              </a:spcBef>
              <a:buClr>
                <a:srgbClr val="FF0000"/>
              </a:buClr>
              <a:defRPr/>
            </a:pPr>
            <a:r>
              <a:rPr lang="en-US" sz="2800" b="1" kern="0" dirty="0" smtClean="0">
                <a:solidFill>
                  <a:srgbClr val="EE0000"/>
                </a:solidFill>
                <a:latin typeface="Calibri"/>
              </a:rPr>
              <a:t>Multi-group planning and navigation problem</a:t>
            </a:r>
          </a:p>
        </p:txBody>
      </p:sp>
      <p:pic>
        <p:nvPicPr>
          <p:cNvPr id="22" name="4_rvo_vis.wmv">
            <a:hlinkClick r:id="" action="ppaction://media"/>
          </p:cNvPr>
          <p:cNvPicPr>
            <a:picLocks noRot="1" noChangeAspect="1"/>
          </p:cNvPicPr>
          <p:nvPr>
            <a:videoFile r:link="rId1"/>
          </p:nvPr>
        </p:nvPicPr>
        <p:blipFill>
          <a:blip r:embed="rId4" cstate="print"/>
          <a:stretch>
            <a:fillRect/>
          </a:stretch>
        </p:blipFill>
        <p:spPr>
          <a:xfrm>
            <a:off x="2627784" y="2492896"/>
            <a:ext cx="3328020" cy="3525445"/>
          </a:xfrm>
          <a:prstGeom prst="rect">
            <a:avLst/>
          </a:prstGeom>
          <a:ln w="6350">
            <a:solidFill>
              <a:schemeClr val="tx2"/>
            </a:solidFill>
          </a:ln>
        </p:spPr>
      </p:pic>
    </p:spTree>
  </p:cSld>
  <p:clrMapOvr>
    <a:masterClrMapping/>
  </p:clrMapOvr>
  <p:transition spd="slow">
    <p:fade thruBlk="1"/>
  </p:transition>
  <p:timing>
    <p:tnLst>
      <p:par>
        <p:cTn id="1" dur="indefinite" restart="never" nodeType="tmRoot">
          <p:childTnLst>
            <p:seq concurrent="1" nextAc="seek">
              <p:cTn id="2" restart="whenNotActive" fill="hold" evtFilter="cancelBubble" nodeType="interactiveSeq">
                <p:stCondLst>
                  <p:cond evt="onClick" delay="0">
                    <p:tgtEl>
                      <p:spTgt spid="2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2"/>
                                        </p:tgtEl>
                                      </p:cBhvr>
                                    </p:cmd>
                                  </p:childTnLst>
                                </p:cTn>
                              </p:par>
                            </p:childTnLst>
                          </p:cTn>
                        </p:par>
                      </p:childTnLst>
                    </p:cTn>
                  </p:par>
                </p:childTnLst>
              </p:cTn>
              <p:nextCondLst>
                <p:cond evt="onClick" delay="0">
                  <p:tgtEl>
                    <p:spTgt spid="22"/>
                  </p:tgtEl>
                </p:cond>
              </p:nextCondLst>
            </p:seq>
            <p:video>
              <p:cMediaNode>
                <p:cTn id="7" fill="hold" display="0">
                  <p:stCondLst>
                    <p:cond delay="indefinite"/>
                  </p:stCondLst>
                  <p:endCondLst>
                    <p:cond evt="onNext" delay="0">
                      <p:tgtEl>
                        <p:sldTgt/>
                      </p:tgtEl>
                    </p:cond>
                    <p:cond evt="onPrev" delay="0">
                      <p:tgtEl>
                        <p:sldTgt/>
                      </p:tgtEl>
                    </p:cond>
                  </p:endCondLst>
                </p:cTn>
                <p:tgtEl>
                  <p:spTgt spid="22"/>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p:txBody>
          <a:bodyPr/>
          <a:lstStyle/>
          <a:p>
            <a:r>
              <a:rPr lang="en-US" dirty="0" smtClean="0"/>
              <a:t>Related Work</a:t>
            </a:r>
            <a:endParaRPr lang="en-US" dirty="0"/>
          </a:p>
        </p:txBody>
      </p:sp>
      <p:sp>
        <p:nvSpPr>
          <p:cNvPr id="7" name="Rectangle 3"/>
          <p:cNvSpPr txBox="1">
            <a:spLocks noChangeArrowheads="1"/>
          </p:cNvSpPr>
          <p:nvPr/>
        </p:nvSpPr>
        <p:spPr bwMode="auto">
          <a:xfrm>
            <a:off x="323528" y="1295400"/>
            <a:ext cx="6984776" cy="502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spcBef>
                <a:spcPts val="1800"/>
              </a:spcBef>
              <a:buClr>
                <a:srgbClr val="FF0000"/>
              </a:buClr>
              <a:defRPr/>
            </a:pPr>
            <a:r>
              <a:rPr lang="en-US" sz="2800" b="1" kern="0" dirty="0" smtClean="0">
                <a:solidFill>
                  <a:srgbClr val="EE0000"/>
                </a:solidFill>
                <a:latin typeface="Calibri"/>
              </a:rPr>
              <a:t>Multi-agent planning and navigation</a:t>
            </a:r>
          </a:p>
          <a:p>
            <a:pPr marL="648000" lvl="1" indent="-285750">
              <a:spcBef>
                <a:spcPct val="20000"/>
              </a:spcBef>
              <a:buClr>
                <a:srgbClr val="EE0000"/>
              </a:buClr>
              <a:buFont typeface="Arial" charset="0"/>
              <a:buChar char="•"/>
              <a:defRPr/>
            </a:pPr>
            <a:r>
              <a:rPr lang="en-US" sz="2200" b="1" kern="0" dirty="0" smtClean="0">
                <a:solidFill>
                  <a:srgbClr val="000000"/>
                </a:solidFill>
                <a:latin typeface="Calibri"/>
              </a:rPr>
              <a:t>Roadmap-based planner + local collision avoidance [van den Berg et. al, ‘08]</a:t>
            </a:r>
          </a:p>
          <a:p>
            <a:pPr marL="648000" lvl="1" indent="-285750">
              <a:spcBef>
                <a:spcPct val="20000"/>
              </a:spcBef>
              <a:buClr>
                <a:srgbClr val="EE0000"/>
              </a:buClr>
              <a:buFont typeface="Arial" charset="0"/>
              <a:buChar char="•"/>
              <a:defRPr/>
            </a:pPr>
            <a:r>
              <a:rPr lang="en-US" sz="2200" b="1" kern="0" dirty="0" smtClean="0">
                <a:solidFill>
                  <a:srgbClr val="000000"/>
                </a:solidFill>
                <a:latin typeface="Calibri"/>
              </a:rPr>
              <a:t>Centralized planners [</a:t>
            </a:r>
            <a:r>
              <a:rPr lang="en-US" sz="2200" b="1" kern="0" smtClean="0">
                <a:solidFill>
                  <a:srgbClr val="000000"/>
                </a:solidFill>
                <a:latin typeface="Calibri"/>
              </a:rPr>
              <a:t>Švestka</a:t>
            </a:r>
            <a:r>
              <a:rPr lang="en-US" sz="2200" b="1" kern="0" dirty="0" smtClean="0">
                <a:solidFill>
                  <a:srgbClr val="000000"/>
                </a:solidFill>
                <a:latin typeface="Calibri"/>
              </a:rPr>
              <a:t> and </a:t>
            </a:r>
            <a:r>
              <a:rPr lang="en-US" sz="2200" b="1" kern="0" dirty="0" err="1" smtClean="0">
                <a:solidFill>
                  <a:srgbClr val="000000"/>
                </a:solidFill>
                <a:latin typeface="Calibri"/>
              </a:rPr>
              <a:t>Overmars</a:t>
            </a:r>
            <a:r>
              <a:rPr lang="en-US" sz="2200" b="1" kern="0" dirty="0" smtClean="0">
                <a:solidFill>
                  <a:srgbClr val="000000"/>
                </a:solidFill>
                <a:latin typeface="Calibri"/>
              </a:rPr>
              <a:t>, ‘98], [</a:t>
            </a:r>
            <a:r>
              <a:rPr lang="en-US" sz="2200" b="1" kern="0" dirty="0" err="1" smtClean="0">
                <a:solidFill>
                  <a:srgbClr val="000000"/>
                </a:solidFill>
                <a:latin typeface="Calibri"/>
              </a:rPr>
              <a:t>Sánchez</a:t>
            </a:r>
            <a:r>
              <a:rPr lang="en-US" sz="2200" b="1" kern="0" dirty="0" smtClean="0">
                <a:solidFill>
                  <a:srgbClr val="000000"/>
                </a:solidFill>
                <a:latin typeface="Calibri"/>
              </a:rPr>
              <a:t> and </a:t>
            </a:r>
            <a:r>
              <a:rPr lang="en-US" sz="2200" b="1" kern="0" dirty="0" err="1" smtClean="0">
                <a:solidFill>
                  <a:srgbClr val="000000"/>
                </a:solidFill>
                <a:latin typeface="Calibri"/>
              </a:rPr>
              <a:t>Latombe</a:t>
            </a:r>
            <a:r>
              <a:rPr lang="en-US" sz="2200" b="1" kern="0" dirty="0" smtClean="0">
                <a:solidFill>
                  <a:srgbClr val="000000"/>
                </a:solidFill>
                <a:latin typeface="Calibri"/>
              </a:rPr>
              <a:t>, ‘02]</a:t>
            </a:r>
          </a:p>
          <a:p>
            <a:pPr marL="648000" lvl="1" indent="-285750">
              <a:spcBef>
                <a:spcPct val="20000"/>
              </a:spcBef>
              <a:buClr>
                <a:srgbClr val="EE0000"/>
              </a:buClr>
              <a:buFont typeface="Arial" charset="0"/>
              <a:buChar char="•"/>
              <a:defRPr/>
            </a:pPr>
            <a:r>
              <a:rPr lang="en-US" sz="2200" b="1" kern="0" dirty="0" smtClean="0">
                <a:solidFill>
                  <a:srgbClr val="000000"/>
                </a:solidFill>
                <a:latin typeface="Calibri"/>
              </a:rPr>
              <a:t>Decoupled planners [</a:t>
            </a:r>
            <a:r>
              <a:rPr lang="en-US" sz="2200" b="1" kern="0" dirty="0" err="1" smtClean="0">
                <a:solidFill>
                  <a:srgbClr val="000000"/>
                </a:solidFill>
                <a:latin typeface="Calibri"/>
              </a:rPr>
              <a:t>LaValle</a:t>
            </a:r>
            <a:r>
              <a:rPr lang="en-US" sz="2200" b="1" kern="0" dirty="0" smtClean="0">
                <a:solidFill>
                  <a:srgbClr val="000000"/>
                </a:solidFill>
                <a:latin typeface="Calibri"/>
              </a:rPr>
              <a:t> and Hutchinson, ‘98], [Simeon et. al, ‘02]</a:t>
            </a:r>
          </a:p>
          <a:p>
            <a:pPr marL="648000" lvl="1" indent="-285750">
              <a:spcBef>
                <a:spcPct val="20000"/>
              </a:spcBef>
              <a:buClr>
                <a:srgbClr val="EE0000"/>
              </a:buClr>
              <a:buFont typeface="Arial" charset="0"/>
              <a:buChar char="•"/>
              <a:defRPr/>
            </a:pPr>
            <a:r>
              <a:rPr lang="en-US" sz="2200" b="1" kern="0" dirty="0" smtClean="0">
                <a:solidFill>
                  <a:schemeClr val="accent4"/>
                </a:solidFill>
                <a:latin typeface="Calibri"/>
              </a:rPr>
              <a:t>Prioritized planning approaches [Sung et. al, ‘05], [van den Berg and </a:t>
            </a:r>
            <a:r>
              <a:rPr lang="en-US" sz="2200" b="1" kern="0" dirty="0" err="1" smtClean="0">
                <a:solidFill>
                  <a:schemeClr val="accent4"/>
                </a:solidFill>
                <a:latin typeface="Calibri"/>
              </a:rPr>
              <a:t>Overmars</a:t>
            </a:r>
            <a:r>
              <a:rPr lang="en-US" sz="2200" b="1" kern="0" dirty="0" smtClean="0">
                <a:solidFill>
                  <a:schemeClr val="accent4"/>
                </a:solidFill>
                <a:latin typeface="Calibri"/>
              </a:rPr>
              <a:t>, ‘05]</a:t>
            </a:r>
            <a:endParaRPr lang="en-US" sz="4800" b="1" kern="0" dirty="0" smtClean="0">
              <a:solidFill>
                <a:schemeClr val="accent4"/>
              </a:solidFill>
              <a:latin typeface="Calibri"/>
            </a:endParaRPr>
          </a:p>
        </p:txBody>
      </p:sp>
      <p:pic>
        <p:nvPicPr>
          <p:cNvPr id="1027" name="Picture 3"/>
          <p:cNvPicPr>
            <a:picLocks noChangeAspect="1" noChangeArrowheads="1"/>
          </p:cNvPicPr>
          <p:nvPr/>
        </p:nvPicPr>
        <p:blipFill>
          <a:blip r:embed="rId3" cstate="print"/>
          <a:srcRect/>
          <a:stretch>
            <a:fillRect/>
          </a:stretch>
        </p:blipFill>
        <p:spPr bwMode="auto">
          <a:xfrm>
            <a:off x="4812628" y="4869160"/>
            <a:ext cx="1656184" cy="1620266"/>
          </a:xfrm>
          <a:prstGeom prst="rect">
            <a:avLst/>
          </a:prstGeom>
          <a:noFill/>
          <a:ln w="9525">
            <a:noFill/>
            <a:miter lim="800000"/>
            <a:headEnd/>
            <a:tailEnd/>
          </a:ln>
        </p:spPr>
      </p:pic>
      <p:sp>
        <p:nvSpPr>
          <p:cNvPr id="12" name="TextBox 11"/>
          <p:cNvSpPr txBox="1"/>
          <p:nvPr/>
        </p:nvSpPr>
        <p:spPr>
          <a:xfrm>
            <a:off x="4355976" y="6581001"/>
            <a:ext cx="2569488" cy="276999"/>
          </a:xfrm>
          <a:prstGeom prst="rect">
            <a:avLst/>
          </a:prstGeom>
          <a:noFill/>
        </p:spPr>
        <p:txBody>
          <a:bodyPr wrap="square" rtlCol="0" anchor="ctr">
            <a:spAutoFit/>
          </a:bodyPr>
          <a:lstStyle/>
          <a:p>
            <a:pPr algn="ctr"/>
            <a:r>
              <a:rPr lang="nl-NL" sz="1200" dirty="0" smtClean="0"/>
              <a:t>van den Berg and Overmars, ‘05</a:t>
            </a:r>
            <a:endParaRPr lang="en-US" sz="1200" dirty="0"/>
          </a:p>
        </p:txBody>
      </p:sp>
      <p:pic>
        <p:nvPicPr>
          <p:cNvPr id="2" name="Picture 3"/>
          <p:cNvPicPr>
            <a:picLocks noChangeAspect="1" noChangeArrowheads="1"/>
          </p:cNvPicPr>
          <p:nvPr/>
        </p:nvPicPr>
        <p:blipFill>
          <a:blip r:embed="rId4" cstate="print">
            <a:grayscl/>
          </a:blip>
          <a:srcRect/>
          <a:stretch>
            <a:fillRect/>
          </a:stretch>
        </p:blipFill>
        <p:spPr bwMode="auto">
          <a:xfrm>
            <a:off x="1320240" y="5013176"/>
            <a:ext cx="2304256" cy="1420432"/>
          </a:xfrm>
          <a:prstGeom prst="rect">
            <a:avLst/>
          </a:prstGeom>
          <a:noFill/>
          <a:ln w="9525">
            <a:noFill/>
            <a:miter lim="800000"/>
            <a:headEnd/>
            <a:tailEnd/>
          </a:ln>
        </p:spPr>
      </p:pic>
      <p:sp>
        <p:nvSpPr>
          <p:cNvPr id="9" name="TextBox 8"/>
          <p:cNvSpPr txBox="1"/>
          <p:nvPr/>
        </p:nvSpPr>
        <p:spPr>
          <a:xfrm>
            <a:off x="1187624" y="6581001"/>
            <a:ext cx="2569488" cy="276999"/>
          </a:xfrm>
          <a:prstGeom prst="rect">
            <a:avLst/>
          </a:prstGeom>
          <a:noFill/>
        </p:spPr>
        <p:txBody>
          <a:bodyPr wrap="square" rtlCol="0">
            <a:spAutoFit/>
          </a:bodyPr>
          <a:lstStyle/>
          <a:p>
            <a:pPr algn="ctr"/>
            <a:r>
              <a:rPr lang="nl-NL" sz="1200" dirty="0" smtClean="0"/>
              <a:t>Svestka and Overmars, ‘98</a:t>
            </a:r>
            <a:endParaRPr lang="en-US" sz="1200" dirty="0"/>
          </a:p>
        </p:txBody>
      </p:sp>
    </p:spTree>
  </p:cSld>
  <p:clrMapOvr>
    <a:masterClrMapping/>
  </p:clrMapOvr>
  <p:transition spd="slow">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p:txBody>
          <a:bodyPr/>
          <a:lstStyle/>
          <a:p>
            <a:r>
              <a:rPr lang="en-US" dirty="0" smtClean="0"/>
              <a:t>Related Work</a:t>
            </a:r>
            <a:endParaRPr lang="en-US" dirty="0"/>
          </a:p>
        </p:txBody>
      </p:sp>
      <p:sp>
        <p:nvSpPr>
          <p:cNvPr id="7" name="Rectangle 3"/>
          <p:cNvSpPr txBox="1">
            <a:spLocks noChangeArrowheads="1"/>
          </p:cNvSpPr>
          <p:nvPr/>
        </p:nvSpPr>
        <p:spPr bwMode="auto">
          <a:xfrm>
            <a:off x="457200" y="1295400"/>
            <a:ext cx="8507413" cy="502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spcBef>
                <a:spcPts val="1800"/>
              </a:spcBef>
              <a:buClr>
                <a:srgbClr val="FF0000"/>
              </a:buClr>
              <a:defRPr/>
            </a:pPr>
            <a:r>
              <a:rPr lang="en-US" sz="2800" b="1" kern="0" dirty="0" smtClean="0">
                <a:solidFill>
                  <a:srgbClr val="EE0000"/>
                </a:solidFill>
                <a:latin typeface="Calibri"/>
              </a:rPr>
              <a:t>Multi-group planning and navigation</a:t>
            </a:r>
          </a:p>
          <a:p>
            <a:pPr marL="648000" lvl="1" indent="-285750">
              <a:spcBef>
                <a:spcPct val="20000"/>
              </a:spcBef>
              <a:buClr>
                <a:srgbClr val="EE0000"/>
              </a:buClr>
              <a:buFont typeface="Arial" charset="0"/>
              <a:buChar char="•"/>
              <a:defRPr/>
            </a:pPr>
            <a:r>
              <a:rPr lang="en-US" sz="2200" b="1" kern="0" dirty="0" smtClean="0">
                <a:solidFill>
                  <a:srgbClr val="000000"/>
                </a:solidFill>
                <a:latin typeface="Calibri"/>
              </a:rPr>
              <a:t>Continuum dynamics [</a:t>
            </a:r>
            <a:r>
              <a:rPr lang="en-US" sz="2200" b="1" kern="0" dirty="0" err="1" smtClean="0">
                <a:solidFill>
                  <a:srgbClr val="000000"/>
                </a:solidFill>
                <a:latin typeface="Calibri"/>
              </a:rPr>
              <a:t>Treuille</a:t>
            </a:r>
            <a:r>
              <a:rPr lang="en-US" sz="2200" b="1" kern="0" dirty="0" smtClean="0">
                <a:solidFill>
                  <a:srgbClr val="000000"/>
                </a:solidFill>
                <a:latin typeface="Calibri"/>
              </a:rPr>
              <a:t> et al, 2006]</a:t>
            </a:r>
          </a:p>
          <a:p>
            <a:pPr marL="648000" lvl="1" indent="-285750">
              <a:spcBef>
                <a:spcPct val="20000"/>
              </a:spcBef>
              <a:buClr>
                <a:srgbClr val="EE0000"/>
              </a:buClr>
              <a:buFont typeface="Arial" charset="0"/>
              <a:buChar char="•"/>
              <a:defRPr/>
            </a:pPr>
            <a:r>
              <a:rPr lang="en-US" sz="2200" b="1" kern="0" dirty="0" smtClean="0">
                <a:solidFill>
                  <a:srgbClr val="000000"/>
                </a:solidFill>
                <a:latin typeface="Calibri"/>
              </a:rPr>
              <a:t>Navigation fields [</a:t>
            </a:r>
            <a:r>
              <a:rPr lang="en-US" sz="2200" b="1" kern="0" dirty="0" err="1" smtClean="0">
                <a:solidFill>
                  <a:srgbClr val="000000"/>
                </a:solidFill>
                <a:latin typeface="Calibri"/>
              </a:rPr>
              <a:t>Patil</a:t>
            </a:r>
            <a:r>
              <a:rPr lang="en-US" sz="2200" b="1" kern="0" dirty="0" smtClean="0">
                <a:solidFill>
                  <a:srgbClr val="000000"/>
                </a:solidFill>
                <a:latin typeface="Calibri"/>
              </a:rPr>
              <a:t> et. al, 2011]</a:t>
            </a:r>
          </a:p>
          <a:p>
            <a:pPr marL="648000" lvl="1" indent="-285750">
              <a:spcBef>
                <a:spcPct val="20000"/>
              </a:spcBef>
              <a:buClr>
                <a:srgbClr val="EE0000"/>
              </a:buClr>
              <a:buFont typeface="Arial" charset="0"/>
              <a:buChar char="•"/>
              <a:defRPr/>
            </a:pPr>
            <a:r>
              <a:rPr lang="en-US" sz="2200" b="1" kern="0" dirty="0" smtClean="0">
                <a:solidFill>
                  <a:srgbClr val="000000"/>
                </a:solidFill>
                <a:latin typeface="Calibri"/>
              </a:rPr>
              <a:t>Dynamic multi-commodity flows [van den </a:t>
            </a:r>
            <a:r>
              <a:rPr lang="en-US" sz="2200" b="1" kern="0" dirty="0" err="1" smtClean="0">
                <a:solidFill>
                  <a:srgbClr val="000000"/>
                </a:solidFill>
                <a:latin typeface="Calibri"/>
              </a:rPr>
              <a:t>Akker</a:t>
            </a:r>
            <a:r>
              <a:rPr lang="en-US" sz="2200" b="1" kern="0" dirty="0" smtClean="0">
                <a:solidFill>
                  <a:srgbClr val="000000"/>
                </a:solidFill>
                <a:latin typeface="Calibri"/>
              </a:rPr>
              <a:t> et. al, 2010]</a:t>
            </a:r>
          </a:p>
          <a:p>
            <a:pPr marL="1143000" lvl="2" indent="-228600">
              <a:spcBef>
                <a:spcPct val="20000"/>
              </a:spcBef>
              <a:buClr>
                <a:srgbClr val="EE0000"/>
              </a:buClr>
              <a:buFont typeface="Arial" charset="0"/>
              <a:buChar char="–"/>
            </a:pPr>
            <a:r>
              <a:rPr lang="en-US" kern="0" dirty="0" smtClean="0">
                <a:solidFill>
                  <a:srgbClr val="000000"/>
                </a:solidFill>
                <a:latin typeface="Calibri"/>
              </a:rPr>
              <a:t>Homogeneous groups of units</a:t>
            </a:r>
          </a:p>
          <a:p>
            <a:pPr marL="1143000" lvl="2" indent="-228600">
              <a:spcBef>
                <a:spcPct val="20000"/>
              </a:spcBef>
              <a:buClr>
                <a:srgbClr val="EE0000"/>
              </a:buClr>
              <a:buFont typeface="Arial" charset="0"/>
              <a:buChar char="–"/>
            </a:pPr>
            <a:r>
              <a:rPr lang="en-US" kern="0" dirty="0" smtClean="0">
                <a:solidFill>
                  <a:srgbClr val="000000"/>
                </a:solidFill>
                <a:latin typeface="Calibri"/>
              </a:rPr>
              <a:t>Capacitated graph</a:t>
            </a:r>
          </a:p>
          <a:p>
            <a:pPr marL="1143000" lvl="2" indent="-228600">
              <a:spcBef>
                <a:spcPct val="20000"/>
              </a:spcBef>
              <a:buClr>
                <a:srgbClr val="EE0000"/>
              </a:buClr>
              <a:buFont typeface="Arial" charset="0"/>
              <a:buChar char="–"/>
            </a:pPr>
            <a:r>
              <a:rPr lang="en-US" kern="0" dirty="0" smtClean="0">
                <a:solidFill>
                  <a:srgbClr val="000000"/>
                </a:solidFill>
                <a:latin typeface="Calibri"/>
              </a:rPr>
              <a:t>Integer Linear Programming (ILP)</a:t>
            </a:r>
          </a:p>
          <a:p>
            <a:pPr marL="648000" lvl="1" indent="-285750">
              <a:spcBef>
                <a:spcPct val="20000"/>
              </a:spcBef>
              <a:buClr>
                <a:srgbClr val="EE0000"/>
              </a:buClr>
              <a:defRPr/>
            </a:pPr>
            <a:endParaRPr lang="en-US" sz="2200" b="1" kern="0" dirty="0" smtClean="0">
              <a:solidFill>
                <a:srgbClr val="000000"/>
              </a:solidFill>
              <a:latin typeface="Calibri"/>
            </a:endParaRPr>
          </a:p>
          <a:p>
            <a:pPr marL="648000" lvl="1" indent="-285750">
              <a:spcBef>
                <a:spcPct val="20000"/>
              </a:spcBef>
              <a:buClr>
                <a:srgbClr val="EE0000"/>
              </a:buClr>
              <a:buFont typeface="Arial" charset="0"/>
              <a:buChar char="•"/>
              <a:defRPr/>
            </a:pPr>
            <a:endParaRPr lang="en-US" sz="2200" b="1" kern="0" dirty="0" smtClean="0">
              <a:solidFill>
                <a:srgbClr val="000000"/>
              </a:solidFill>
              <a:latin typeface="Calibri"/>
            </a:endParaRPr>
          </a:p>
        </p:txBody>
      </p:sp>
      <p:pic>
        <p:nvPicPr>
          <p:cNvPr id="5" name="Picture 9"/>
          <p:cNvPicPr>
            <a:picLocks noChangeAspect="1" noChangeArrowheads="1"/>
          </p:cNvPicPr>
          <p:nvPr/>
        </p:nvPicPr>
        <p:blipFill>
          <a:blip r:embed="rId3" cstate="print"/>
          <a:srcRect/>
          <a:stretch>
            <a:fillRect/>
          </a:stretch>
        </p:blipFill>
        <p:spPr bwMode="auto">
          <a:xfrm>
            <a:off x="9252520" y="3068960"/>
            <a:ext cx="3097212" cy="1798637"/>
          </a:xfrm>
          <a:prstGeom prst="rect">
            <a:avLst/>
          </a:prstGeom>
          <a:noFill/>
          <a:ln w="9525">
            <a:noFill/>
            <a:miter lim="800000"/>
            <a:headEnd/>
            <a:tailEnd/>
          </a:ln>
          <a:effectLst/>
        </p:spPr>
      </p:pic>
      <p:sp>
        <p:nvSpPr>
          <p:cNvPr id="6" name="Text Box 11"/>
          <p:cNvSpPr txBox="1">
            <a:spLocks noChangeArrowheads="1"/>
          </p:cNvSpPr>
          <p:nvPr/>
        </p:nvSpPr>
        <p:spPr bwMode="auto">
          <a:xfrm>
            <a:off x="8749282" y="4651697"/>
            <a:ext cx="2700338" cy="274638"/>
          </a:xfrm>
          <a:prstGeom prst="rect">
            <a:avLst/>
          </a:prstGeom>
          <a:noFill/>
          <a:ln w="9525">
            <a:noFill/>
            <a:miter lim="800000"/>
            <a:headEnd/>
            <a:tailEnd/>
          </a:ln>
          <a:effectLst/>
        </p:spPr>
        <p:txBody>
          <a:bodyPr>
            <a:spAutoFit/>
          </a:bodyPr>
          <a:lstStyle/>
          <a:p>
            <a:pPr algn="ctr">
              <a:spcBef>
                <a:spcPct val="50000"/>
              </a:spcBef>
            </a:pPr>
            <a:r>
              <a:rPr lang="en-GB" sz="1200" b="1" i="1" dirty="0" err="1">
                <a:solidFill>
                  <a:schemeClr val="bg1"/>
                </a:solidFill>
              </a:rPr>
              <a:t>Treuille</a:t>
            </a:r>
            <a:r>
              <a:rPr lang="en-GB" sz="1200" b="1" i="1" dirty="0">
                <a:solidFill>
                  <a:schemeClr val="bg1"/>
                </a:solidFill>
              </a:rPr>
              <a:t> et al, 2006</a:t>
            </a:r>
          </a:p>
        </p:txBody>
      </p:sp>
      <p:pic>
        <p:nvPicPr>
          <p:cNvPr id="2051" name="Picture 3"/>
          <p:cNvPicPr>
            <a:picLocks noChangeAspect="1" noChangeArrowheads="1"/>
          </p:cNvPicPr>
          <p:nvPr/>
        </p:nvPicPr>
        <p:blipFill>
          <a:blip r:embed="rId4" cstate="print"/>
          <a:srcRect/>
          <a:stretch>
            <a:fillRect/>
          </a:stretch>
        </p:blipFill>
        <p:spPr bwMode="auto">
          <a:xfrm>
            <a:off x="1331640" y="4797152"/>
            <a:ext cx="2952327" cy="1875920"/>
          </a:xfrm>
          <a:prstGeom prst="rect">
            <a:avLst/>
          </a:prstGeom>
          <a:noFill/>
          <a:ln w="9525">
            <a:noFill/>
            <a:miter lim="800000"/>
            <a:headEnd/>
            <a:tailEnd/>
          </a:ln>
        </p:spPr>
      </p:pic>
      <p:sp>
        <p:nvSpPr>
          <p:cNvPr id="9" name="Text Box 11"/>
          <p:cNvSpPr txBox="1">
            <a:spLocks noChangeArrowheads="1"/>
          </p:cNvSpPr>
          <p:nvPr/>
        </p:nvSpPr>
        <p:spPr bwMode="auto">
          <a:xfrm>
            <a:off x="755576" y="6381328"/>
            <a:ext cx="2700338" cy="274638"/>
          </a:xfrm>
          <a:prstGeom prst="rect">
            <a:avLst/>
          </a:prstGeom>
          <a:noFill/>
          <a:ln w="9525">
            <a:noFill/>
            <a:miter lim="800000"/>
            <a:headEnd/>
            <a:tailEnd/>
          </a:ln>
          <a:effectLst/>
        </p:spPr>
        <p:txBody>
          <a:bodyPr>
            <a:spAutoFit/>
          </a:bodyPr>
          <a:lstStyle/>
          <a:p>
            <a:pPr algn="ctr">
              <a:spcBef>
                <a:spcPct val="50000"/>
              </a:spcBef>
            </a:pPr>
            <a:r>
              <a:rPr lang="en-GB" sz="1200" b="1" i="1" dirty="0" err="1" smtClean="0"/>
              <a:t>Patil</a:t>
            </a:r>
            <a:r>
              <a:rPr lang="en-GB" sz="1200" b="1" i="1" dirty="0" smtClean="0"/>
              <a:t> </a:t>
            </a:r>
            <a:r>
              <a:rPr lang="en-GB" sz="1200" b="1" i="1" dirty="0"/>
              <a:t>et al, </a:t>
            </a:r>
            <a:r>
              <a:rPr lang="en-GB" sz="1200" b="1" i="1" dirty="0" smtClean="0"/>
              <a:t>2011</a:t>
            </a:r>
            <a:endParaRPr lang="en-GB" sz="1200" b="1" i="1" dirty="0"/>
          </a:p>
        </p:txBody>
      </p:sp>
      <p:pic>
        <p:nvPicPr>
          <p:cNvPr id="2052" name="Picture 4"/>
          <p:cNvPicPr>
            <a:picLocks noChangeAspect="1" noChangeArrowheads="1"/>
          </p:cNvPicPr>
          <p:nvPr/>
        </p:nvPicPr>
        <p:blipFill>
          <a:blip r:embed="rId5" cstate="print"/>
          <a:srcRect/>
          <a:stretch>
            <a:fillRect/>
          </a:stretch>
        </p:blipFill>
        <p:spPr bwMode="auto">
          <a:xfrm>
            <a:off x="4788024" y="4797152"/>
            <a:ext cx="2952328" cy="1883741"/>
          </a:xfrm>
          <a:prstGeom prst="rect">
            <a:avLst/>
          </a:prstGeom>
          <a:noFill/>
          <a:ln w="9525">
            <a:noFill/>
            <a:miter lim="800000"/>
            <a:headEnd/>
            <a:tailEnd/>
          </a:ln>
        </p:spPr>
      </p:pic>
    </p:spTree>
  </p:cSld>
  <p:clrMapOvr>
    <a:masterClrMapping/>
  </p:clrMapOvr>
  <p:transition spd="slow">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dirty="0" smtClean="0"/>
              <a:t>Problem Formulation</a:t>
            </a:r>
            <a:endParaRPr lang="en-US" dirty="0"/>
          </a:p>
        </p:txBody>
      </p:sp>
      <p:sp>
        <p:nvSpPr>
          <p:cNvPr id="11" name="Content Placeholder 10"/>
          <p:cNvSpPr>
            <a:spLocks noGrp="1"/>
          </p:cNvSpPr>
          <p:nvPr>
            <p:ph idx="1"/>
          </p:nvPr>
        </p:nvSpPr>
        <p:spPr>
          <a:xfrm>
            <a:off x="457200" y="1400196"/>
            <a:ext cx="8229600" cy="5029200"/>
          </a:xfrm>
        </p:spPr>
        <p:txBody>
          <a:bodyPr/>
          <a:lstStyle/>
          <a:p>
            <a:pPr lvl="1">
              <a:defRPr/>
            </a:pPr>
            <a:r>
              <a:rPr lang="en-GB" sz="2200" dirty="0" smtClean="0">
                <a:solidFill>
                  <a:srgbClr val="000000"/>
                </a:solidFill>
                <a:ea typeface="+mn-ea"/>
                <a:cs typeface="+mn-cs"/>
              </a:rPr>
              <a:t>We are given a geometric description of the virtual environment, in which </a:t>
            </a:r>
            <a:r>
              <a:rPr lang="en-GB" sz="2200" b="0" dirty="0" smtClean="0">
                <a:solidFill>
                  <a:srgbClr val="000000"/>
                </a:solidFill>
                <a:ea typeface="+mn-ea"/>
                <a:cs typeface="+mn-cs"/>
              </a:rPr>
              <a:t>k</a:t>
            </a:r>
            <a:r>
              <a:rPr lang="en-GB" sz="2200" dirty="0" smtClean="0">
                <a:solidFill>
                  <a:srgbClr val="000000"/>
                </a:solidFill>
                <a:ea typeface="+mn-ea"/>
                <a:cs typeface="+mn-cs"/>
              </a:rPr>
              <a:t> groups of agents must move.</a:t>
            </a:r>
          </a:p>
          <a:p>
            <a:pPr lvl="1">
              <a:defRPr/>
            </a:pPr>
            <a:r>
              <a:rPr lang="en-GB" sz="2200" dirty="0" smtClean="0">
                <a:solidFill>
                  <a:srgbClr val="000000"/>
                </a:solidFill>
                <a:ea typeface="+mn-ea"/>
                <a:cs typeface="+mn-cs"/>
              </a:rPr>
              <a:t>Each group      has its own start      and goal      positions and consists of       agents. </a:t>
            </a:r>
          </a:p>
          <a:p>
            <a:pPr lvl="1">
              <a:defRPr/>
            </a:pPr>
            <a:r>
              <a:rPr lang="en-GB" sz="2200" dirty="0" smtClean="0">
                <a:solidFill>
                  <a:srgbClr val="000000"/>
                </a:solidFill>
                <a:ea typeface="+mn-ea"/>
                <a:cs typeface="+mn-cs"/>
              </a:rPr>
              <a:t>A desired speed           is also assigned to each group      .</a:t>
            </a:r>
          </a:p>
          <a:p>
            <a:pPr lvl="1">
              <a:defRPr/>
            </a:pPr>
            <a:r>
              <a:rPr lang="en-GB" sz="2200" dirty="0" smtClean="0">
                <a:solidFill>
                  <a:srgbClr val="000000"/>
                </a:solidFill>
                <a:ea typeface="+mn-ea"/>
                <a:cs typeface="+mn-cs"/>
              </a:rPr>
              <a:t>Each member        belonging to       is </a:t>
            </a:r>
            <a:r>
              <a:rPr lang="en-GB" sz="2200" dirty="0" err="1" smtClean="0">
                <a:solidFill>
                  <a:srgbClr val="000000"/>
                </a:solidFill>
                <a:ea typeface="+mn-ea"/>
                <a:cs typeface="+mn-cs"/>
              </a:rPr>
              <a:t>modeled</a:t>
            </a:r>
            <a:r>
              <a:rPr lang="en-GB" sz="2200" dirty="0" smtClean="0">
                <a:solidFill>
                  <a:srgbClr val="000000"/>
                </a:solidFill>
                <a:ea typeface="+mn-ea"/>
                <a:cs typeface="+mn-cs"/>
              </a:rPr>
              <a:t> as a disc with radius        and is subject to          speed.  </a:t>
            </a:r>
          </a:p>
          <a:p>
            <a:pPr lvl="1">
              <a:defRPr/>
            </a:pPr>
            <a:r>
              <a:rPr lang="en-GB" sz="2200" dirty="0" smtClean="0">
                <a:solidFill>
                  <a:srgbClr val="000000"/>
                </a:solidFill>
                <a:ea typeface="+mn-ea"/>
                <a:cs typeface="+mn-cs"/>
              </a:rPr>
              <a:t>We further assume that        maintains a circular personal space of radius                   that others should not invade. </a:t>
            </a:r>
          </a:p>
          <a:p>
            <a:pPr lvl="1">
              <a:defRPr/>
            </a:pPr>
            <a:r>
              <a:rPr lang="en-US" sz="2200" dirty="0" smtClean="0">
                <a:solidFill>
                  <a:srgbClr val="000000"/>
                </a:solidFill>
              </a:rPr>
              <a:t>The task is then to compute  collision-free trajectories for the </a:t>
            </a:r>
            <a:r>
              <a:rPr lang="en-GB" sz="2200" dirty="0" smtClean="0">
                <a:solidFill>
                  <a:srgbClr val="000000"/>
                </a:solidFill>
              </a:rPr>
              <a:t>group members          such that their average arrival time is minimized. </a:t>
            </a:r>
            <a:endParaRPr lang="en-GB" sz="2200" dirty="0" smtClean="0"/>
          </a:p>
          <a:p>
            <a:pPr lvl="1">
              <a:buNone/>
              <a:defRPr/>
            </a:pPr>
            <a:endParaRPr lang="en-GB" sz="2200" dirty="0" smtClean="0">
              <a:solidFill>
                <a:srgbClr val="000000"/>
              </a:solidFill>
              <a:ea typeface="+mn-ea"/>
              <a:cs typeface="+mn-cs"/>
            </a:endParaRPr>
          </a:p>
          <a:p>
            <a:endParaRPr lang="en-US" sz="2200" dirty="0"/>
          </a:p>
        </p:txBody>
      </p:sp>
      <p:pic>
        <p:nvPicPr>
          <p:cNvPr id="5" name="Picture 4" descr="addin_tmp.png"/>
          <p:cNvPicPr>
            <a:picLocks noChangeAspect="1"/>
          </p:cNvPicPr>
          <p:nvPr>
            <p:custDataLst>
              <p:tags r:id="rId1"/>
            </p:custDataLst>
          </p:nvPr>
        </p:nvPicPr>
        <p:blipFill>
          <a:blip r:embed="rId16" cstate="print"/>
          <a:stretch>
            <a:fillRect/>
          </a:stretch>
        </p:blipFill>
        <p:spPr>
          <a:xfrm>
            <a:off x="2627784" y="2276872"/>
            <a:ext cx="232410" cy="219075"/>
          </a:xfrm>
          <a:prstGeom prst="rect">
            <a:avLst/>
          </a:prstGeom>
        </p:spPr>
      </p:pic>
      <p:pic>
        <p:nvPicPr>
          <p:cNvPr id="7" name="Picture 6" descr="addin_tmp.png"/>
          <p:cNvPicPr>
            <a:picLocks noChangeAspect="1"/>
          </p:cNvPicPr>
          <p:nvPr>
            <p:custDataLst>
              <p:tags r:id="rId2"/>
            </p:custDataLst>
          </p:nvPr>
        </p:nvPicPr>
        <p:blipFill>
          <a:blip r:embed="rId17" cstate="print"/>
          <a:stretch>
            <a:fillRect/>
          </a:stretch>
        </p:blipFill>
        <p:spPr>
          <a:xfrm>
            <a:off x="4932040" y="2302396"/>
            <a:ext cx="211931" cy="190500"/>
          </a:xfrm>
          <a:prstGeom prst="rect">
            <a:avLst/>
          </a:prstGeom>
        </p:spPr>
      </p:pic>
      <p:pic>
        <p:nvPicPr>
          <p:cNvPr id="10" name="Picture 9" descr="addin_tmp.png"/>
          <p:cNvPicPr>
            <a:picLocks noChangeAspect="1"/>
          </p:cNvPicPr>
          <p:nvPr>
            <p:custDataLst>
              <p:tags r:id="rId3"/>
            </p:custDataLst>
          </p:nvPr>
        </p:nvPicPr>
        <p:blipFill>
          <a:blip r:embed="rId18" cstate="print"/>
          <a:stretch>
            <a:fillRect/>
          </a:stretch>
        </p:blipFill>
        <p:spPr>
          <a:xfrm>
            <a:off x="6300192" y="2312683"/>
            <a:ext cx="199072" cy="180213"/>
          </a:xfrm>
          <a:prstGeom prst="rect">
            <a:avLst/>
          </a:prstGeom>
        </p:spPr>
      </p:pic>
      <p:pic>
        <p:nvPicPr>
          <p:cNvPr id="14" name="Picture 13" descr="addin_tmp.png"/>
          <p:cNvPicPr>
            <a:picLocks noChangeAspect="1"/>
          </p:cNvPicPr>
          <p:nvPr>
            <p:custDataLst>
              <p:tags r:id="rId4"/>
            </p:custDataLst>
          </p:nvPr>
        </p:nvPicPr>
        <p:blipFill>
          <a:blip r:embed="rId19" cstate="print"/>
          <a:stretch>
            <a:fillRect/>
          </a:stretch>
        </p:blipFill>
        <p:spPr>
          <a:xfrm>
            <a:off x="2627784" y="2564904"/>
            <a:ext cx="203263" cy="238887"/>
          </a:xfrm>
          <a:prstGeom prst="rect">
            <a:avLst/>
          </a:prstGeom>
        </p:spPr>
      </p:pic>
      <p:pic>
        <p:nvPicPr>
          <p:cNvPr id="16" name="Picture 15" descr="addin_tmp.png"/>
          <p:cNvPicPr>
            <a:picLocks noChangeAspect="1"/>
          </p:cNvPicPr>
          <p:nvPr>
            <p:custDataLst>
              <p:tags r:id="rId5"/>
            </p:custDataLst>
          </p:nvPr>
        </p:nvPicPr>
        <p:blipFill>
          <a:blip r:embed="rId20" cstate="print"/>
          <a:stretch>
            <a:fillRect/>
          </a:stretch>
        </p:blipFill>
        <p:spPr>
          <a:xfrm>
            <a:off x="3275856" y="2924944"/>
            <a:ext cx="459105" cy="285750"/>
          </a:xfrm>
          <a:prstGeom prst="rect">
            <a:avLst/>
          </a:prstGeom>
        </p:spPr>
      </p:pic>
      <p:pic>
        <p:nvPicPr>
          <p:cNvPr id="17" name="Picture 16" descr="addin_tmp.png"/>
          <p:cNvPicPr>
            <a:picLocks noChangeAspect="1"/>
          </p:cNvPicPr>
          <p:nvPr>
            <p:custDataLst>
              <p:tags r:id="rId6"/>
            </p:custDataLst>
          </p:nvPr>
        </p:nvPicPr>
        <p:blipFill>
          <a:blip r:embed="rId16" cstate="print"/>
          <a:stretch>
            <a:fillRect/>
          </a:stretch>
        </p:blipFill>
        <p:spPr>
          <a:xfrm>
            <a:off x="7363926" y="2996952"/>
            <a:ext cx="232410" cy="219075"/>
          </a:xfrm>
          <a:prstGeom prst="rect">
            <a:avLst/>
          </a:prstGeom>
        </p:spPr>
      </p:pic>
      <p:pic>
        <p:nvPicPr>
          <p:cNvPr id="21" name="Picture 20" descr="addin_tmp.png"/>
          <p:cNvPicPr>
            <a:picLocks noChangeAspect="1"/>
          </p:cNvPicPr>
          <p:nvPr>
            <p:custDataLst>
              <p:tags r:id="rId7"/>
            </p:custDataLst>
          </p:nvPr>
        </p:nvPicPr>
        <p:blipFill>
          <a:blip r:embed="rId21" cstate="print"/>
          <a:stretch>
            <a:fillRect/>
          </a:stretch>
        </p:blipFill>
        <p:spPr>
          <a:xfrm>
            <a:off x="2942481" y="3391659"/>
            <a:ext cx="333375" cy="253365"/>
          </a:xfrm>
          <a:prstGeom prst="rect">
            <a:avLst/>
          </a:prstGeom>
        </p:spPr>
      </p:pic>
      <p:pic>
        <p:nvPicPr>
          <p:cNvPr id="22" name="Picture 21" descr="addin_tmp.png"/>
          <p:cNvPicPr>
            <a:picLocks noChangeAspect="1"/>
          </p:cNvPicPr>
          <p:nvPr>
            <p:custDataLst>
              <p:tags r:id="rId8"/>
            </p:custDataLst>
          </p:nvPr>
        </p:nvPicPr>
        <p:blipFill>
          <a:blip r:embed="rId16" cstate="print"/>
          <a:stretch>
            <a:fillRect/>
          </a:stretch>
        </p:blipFill>
        <p:spPr>
          <a:xfrm>
            <a:off x="4915654" y="3425949"/>
            <a:ext cx="232410" cy="219075"/>
          </a:xfrm>
          <a:prstGeom prst="rect">
            <a:avLst/>
          </a:prstGeom>
        </p:spPr>
      </p:pic>
      <p:pic>
        <p:nvPicPr>
          <p:cNvPr id="24" name="Picture 23" descr="addin_tmp.png"/>
          <p:cNvPicPr>
            <a:picLocks noChangeAspect="1"/>
          </p:cNvPicPr>
          <p:nvPr>
            <p:custDataLst>
              <p:tags r:id="rId9"/>
            </p:custDataLst>
          </p:nvPr>
        </p:nvPicPr>
        <p:blipFill>
          <a:blip r:embed="rId22" cstate="print"/>
          <a:stretch>
            <a:fillRect/>
          </a:stretch>
        </p:blipFill>
        <p:spPr>
          <a:xfrm>
            <a:off x="2126772" y="3789040"/>
            <a:ext cx="284988" cy="205359"/>
          </a:xfrm>
          <a:prstGeom prst="rect">
            <a:avLst/>
          </a:prstGeom>
        </p:spPr>
      </p:pic>
      <p:pic>
        <p:nvPicPr>
          <p:cNvPr id="27" name="Picture 26" descr="addin_tmp.png"/>
          <p:cNvPicPr>
            <a:picLocks noChangeAspect="1"/>
          </p:cNvPicPr>
          <p:nvPr>
            <p:custDataLst>
              <p:tags r:id="rId10"/>
            </p:custDataLst>
          </p:nvPr>
        </p:nvPicPr>
        <p:blipFill>
          <a:blip r:embed="rId23" cstate="print"/>
          <a:stretch>
            <a:fillRect/>
          </a:stretch>
        </p:blipFill>
        <p:spPr>
          <a:xfrm>
            <a:off x="4495413" y="3717032"/>
            <a:ext cx="508635" cy="274320"/>
          </a:xfrm>
          <a:prstGeom prst="rect">
            <a:avLst/>
          </a:prstGeom>
        </p:spPr>
      </p:pic>
      <p:pic>
        <p:nvPicPr>
          <p:cNvPr id="30" name="Picture 29" descr="addin_tmp.png"/>
          <p:cNvPicPr>
            <a:picLocks noChangeAspect="1"/>
          </p:cNvPicPr>
          <p:nvPr>
            <p:custDataLst>
              <p:tags r:id="rId11"/>
            </p:custDataLst>
          </p:nvPr>
        </p:nvPicPr>
        <p:blipFill>
          <a:blip r:embed="rId21" cstate="print"/>
          <a:stretch>
            <a:fillRect/>
          </a:stretch>
        </p:blipFill>
        <p:spPr>
          <a:xfrm>
            <a:off x="4139952" y="4149080"/>
            <a:ext cx="333375" cy="253365"/>
          </a:xfrm>
          <a:prstGeom prst="rect">
            <a:avLst/>
          </a:prstGeom>
        </p:spPr>
      </p:pic>
      <p:pic>
        <p:nvPicPr>
          <p:cNvPr id="33" name="Picture 32" descr="addin_tmp.png"/>
          <p:cNvPicPr>
            <a:picLocks noChangeAspect="1"/>
          </p:cNvPicPr>
          <p:nvPr>
            <p:custDataLst>
              <p:tags r:id="rId12"/>
            </p:custDataLst>
          </p:nvPr>
        </p:nvPicPr>
        <p:blipFill>
          <a:blip r:embed="rId24" cstate="print"/>
          <a:stretch>
            <a:fillRect/>
          </a:stretch>
        </p:blipFill>
        <p:spPr>
          <a:xfrm>
            <a:off x="3161164" y="4488924"/>
            <a:ext cx="906780" cy="236220"/>
          </a:xfrm>
          <a:prstGeom prst="rect">
            <a:avLst/>
          </a:prstGeom>
        </p:spPr>
      </p:pic>
      <p:pic>
        <p:nvPicPr>
          <p:cNvPr id="36" name="Picture 35" descr="addin_tmp.png"/>
          <p:cNvPicPr>
            <a:picLocks noChangeAspect="1"/>
          </p:cNvPicPr>
          <p:nvPr>
            <p:custDataLst>
              <p:tags r:id="rId13"/>
            </p:custDataLst>
          </p:nvPr>
        </p:nvPicPr>
        <p:blipFill>
          <a:blip r:embed="rId21" cstate="print"/>
          <a:stretch>
            <a:fillRect/>
          </a:stretch>
        </p:blipFill>
        <p:spPr>
          <a:xfrm>
            <a:off x="3275856" y="5229200"/>
            <a:ext cx="333375" cy="253365"/>
          </a:xfrm>
          <a:prstGeom prst="rect">
            <a:avLst/>
          </a:prstGeom>
        </p:spPr>
      </p:pic>
    </p:spTree>
  </p:cSld>
  <p:clrMapOvr>
    <a:masterClrMapping/>
  </p:clrMapOvr>
  <p:transition spd="slow">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dirty="0" smtClean="0"/>
              <a:t>Overall Solution</a:t>
            </a:r>
            <a:endParaRPr lang="en-US" dirty="0"/>
          </a:p>
        </p:txBody>
      </p:sp>
      <p:sp>
        <p:nvSpPr>
          <p:cNvPr id="11" name="Content Placeholder 10"/>
          <p:cNvSpPr>
            <a:spLocks noGrp="1"/>
          </p:cNvSpPr>
          <p:nvPr>
            <p:ph idx="1"/>
          </p:nvPr>
        </p:nvSpPr>
        <p:spPr>
          <a:xfrm>
            <a:off x="457200" y="1400196"/>
            <a:ext cx="8229600" cy="5029200"/>
          </a:xfrm>
        </p:spPr>
        <p:txBody>
          <a:bodyPr/>
          <a:lstStyle/>
          <a:p>
            <a:endParaRPr lang="en-US" b="0" dirty="0"/>
          </a:p>
        </p:txBody>
      </p:sp>
      <p:sp>
        <p:nvSpPr>
          <p:cNvPr id="51" name="Rectangle 50"/>
          <p:cNvSpPr/>
          <p:nvPr/>
        </p:nvSpPr>
        <p:spPr>
          <a:xfrm>
            <a:off x="107504" y="3283198"/>
            <a:ext cx="1152128" cy="1224136"/>
          </a:xfrm>
          <a:prstGeom prst="rect">
            <a:avLst/>
          </a:prstGeom>
          <a:noFill/>
          <a:ln w="952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solidFill>
                <a:schemeClr val="bg1"/>
              </a:solidFill>
            </a:endParaRPr>
          </a:p>
        </p:txBody>
      </p:sp>
      <p:sp>
        <p:nvSpPr>
          <p:cNvPr id="52" name="TextBox 51"/>
          <p:cNvSpPr txBox="1"/>
          <p:nvPr/>
        </p:nvSpPr>
        <p:spPr>
          <a:xfrm>
            <a:off x="248194" y="2946452"/>
            <a:ext cx="882572" cy="338532"/>
          </a:xfrm>
          <a:prstGeom prst="rect">
            <a:avLst/>
          </a:prstGeom>
          <a:noFill/>
          <a:ln>
            <a:noFill/>
          </a:ln>
        </p:spPr>
        <p:txBody>
          <a:bodyPr wrap="none" lIns="121899" tIns="60949" rIns="121899" bIns="60949" rtlCol="0">
            <a:spAutoFit/>
          </a:bodyPr>
          <a:lstStyle/>
          <a:p>
            <a:r>
              <a:rPr lang="en-US" sz="1400" b="1" dirty="0" smtClean="0">
                <a:cs typeface="Arial" pitchFamily="34" charset="0"/>
              </a:rPr>
              <a:t>Groups</a:t>
            </a:r>
            <a:endParaRPr lang="en-US" sz="1400" b="1" dirty="0">
              <a:cs typeface="Arial" pitchFamily="34" charset="0"/>
            </a:endParaRPr>
          </a:p>
        </p:txBody>
      </p:sp>
      <p:sp>
        <p:nvSpPr>
          <p:cNvPr id="53" name="TextBox 52"/>
          <p:cNvSpPr txBox="1"/>
          <p:nvPr/>
        </p:nvSpPr>
        <p:spPr>
          <a:xfrm>
            <a:off x="197467" y="3719946"/>
            <a:ext cx="986831" cy="307754"/>
          </a:xfrm>
          <a:prstGeom prst="rect">
            <a:avLst/>
          </a:prstGeom>
          <a:noFill/>
          <a:ln>
            <a:noFill/>
          </a:ln>
        </p:spPr>
        <p:txBody>
          <a:bodyPr wrap="none" lIns="121899" tIns="60949" rIns="121899" bIns="60949" rtlCol="0">
            <a:spAutoFit/>
          </a:bodyPr>
          <a:lstStyle/>
          <a:p>
            <a:r>
              <a:rPr lang="en-US" sz="1200" b="1" dirty="0" smtClean="0">
                <a:latin typeface="+mj-lt"/>
                <a:cs typeface="Arial" pitchFamily="34" charset="0"/>
              </a:rPr>
              <a:t>Destination</a:t>
            </a:r>
            <a:endParaRPr lang="en-US" sz="1200" b="1" dirty="0">
              <a:latin typeface="+mj-lt"/>
              <a:cs typeface="Arial" pitchFamily="34" charset="0"/>
            </a:endParaRPr>
          </a:p>
        </p:txBody>
      </p:sp>
      <p:sp>
        <p:nvSpPr>
          <p:cNvPr id="54" name="TextBox 53"/>
          <p:cNvSpPr txBox="1"/>
          <p:nvPr/>
        </p:nvSpPr>
        <p:spPr>
          <a:xfrm>
            <a:off x="232861" y="4055767"/>
            <a:ext cx="927519" cy="307754"/>
          </a:xfrm>
          <a:prstGeom prst="rect">
            <a:avLst/>
          </a:prstGeom>
          <a:noFill/>
          <a:ln>
            <a:noFill/>
          </a:ln>
        </p:spPr>
        <p:txBody>
          <a:bodyPr wrap="none" lIns="121899" tIns="60949" rIns="121899" bIns="60949" rtlCol="0">
            <a:spAutoFit/>
          </a:bodyPr>
          <a:lstStyle/>
          <a:p>
            <a:r>
              <a:rPr lang="en-US" sz="1200" b="1" dirty="0" smtClean="0">
                <a:latin typeface="+mj-lt"/>
                <a:cs typeface="Arial" pitchFamily="34" charset="0"/>
              </a:rPr>
              <a:t>Group</a:t>
            </a:r>
            <a:r>
              <a:rPr lang="en-US" sz="1200" b="1" dirty="0" smtClean="0">
                <a:solidFill>
                  <a:schemeClr val="bg1"/>
                </a:solidFill>
                <a:latin typeface="+mj-lt"/>
                <a:cs typeface="Arial" pitchFamily="34" charset="0"/>
              </a:rPr>
              <a:t> </a:t>
            </a:r>
            <a:r>
              <a:rPr lang="en-US" sz="1200" b="1" dirty="0" smtClean="0">
                <a:latin typeface="+mj-lt"/>
                <a:cs typeface="Arial" pitchFamily="34" charset="0"/>
              </a:rPr>
              <a:t>Size</a:t>
            </a:r>
            <a:endParaRPr lang="en-US" sz="1200" b="1" dirty="0">
              <a:latin typeface="+mj-lt"/>
              <a:cs typeface="Arial" pitchFamily="34" charset="0"/>
            </a:endParaRPr>
          </a:p>
        </p:txBody>
      </p:sp>
      <p:sp>
        <p:nvSpPr>
          <p:cNvPr id="55" name="TextBox 54"/>
          <p:cNvSpPr txBox="1"/>
          <p:nvPr/>
        </p:nvSpPr>
        <p:spPr>
          <a:xfrm>
            <a:off x="400824" y="3384126"/>
            <a:ext cx="638915" cy="307754"/>
          </a:xfrm>
          <a:prstGeom prst="rect">
            <a:avLst/>
          </a:prstGeom>
          <a:noFill/>
          <a:ln>
            <a:noFill/>
          </a:ln>
        </p:spPr>
        <p:txBody>
          <a:bodyPr wrap="none" lIns="121899" tIns="60949" rIns="121899" bIns="60949" rtlCol="0">
            <a:spAutoFit/>
          </a:bodyPr>
          <a:lstStyle/>
          <a:p>
            <a:r>
              <a:rPr lang="en-US" sz="1200" b="1" dirty="0" smtClean="0">
                <a:latin typeface="+mj-lt"/>
                <a:cs typeface="Arial" pitchFamily="34" charset="0"/>
              </a:rPr>
              <a:t>Origin</a:t>
            </a:r>
            <a:endParaRPr lang="en-US" sz="1200" b="1" dirty="0">
              <a:latin typeface="+mj-lt"/>
              <a:cs typeface="Arial" pitchFamily="34" charset="0"/>
            </a:endParaRPr>
          </a:p>
        </p:txBody>
      </p:sp>
      <p:sp>
        <p:nvSpPr>
          <p:cNvPr id="56" name="Rectangle 55"/>
          <p:cNvSpPr/>
          <p:nvPr/>
        </p:nvSpPr>
        <p:spPr>
          <a:xfrm>
            <a:off x="4067944" y="2917108"/>
            <a:ext cx="4969470" cy="2016224"/>
          </a:xfrm>
          <a:prstGeom prst="rect">
            <a:avLst/>
          </a:prstGeom>
          <a:noFill/>
          <a:ln w="952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solidFill>
                <a:schemeClr val="bg1"/>
              </a:solidFill>
            </a:endParaRPr>
          </a:p>
        </p:txBody>
      </p:sp>
      <p:pic>
        <p:nvPicPr>
          <p:cNvPr id="57" name="Picture 4" descr="complex_density_densmap"/>
          <p:cNvPicPr>
            <a:picLocks noChangeAspect="1" noChangeArrowheads="1"/>
          </p:cNvPicPr>
          <p:nvPr/>
        </p:nvPicPr>
        <p:blipFill>
          <a:blip r:embed="rId3" cstate="print"/>
          <a:stretch>
            <a:fillRect/>
          </a:stretch>
        </p:blipFill>
        <p:spPr bwMode="auto">
          <a:xfrm>
            <a:off x="7655141" y="3204483"/>
            <a:ext cx="1381355" cy="1426984"/>
          </a:xfrm>
          <a:prstGeom prst="rect">
            <a:avLst/>
          </a:prstGeom>
          <a:noFill/>
        </p:spPr>
      </p:pic>
      <p:pic>
        <p:nvPicPr>
          <p:cNvPr id="58" name="Picture 6" descr="indicative"/>
          <p:cNvPicPr>
            <a:picLocks noChangeAspect="1" noChangeArrowheads="1"/>
          </p:cNvPicPr>
          <p:nvPr/>
        </p:nvPicPr>
        <p:blipFill>
          <a:blip r:embed="rId4" cstate="print"/>
          <a:stretch>
            <a:fillRect/>
          </a:stretch>
        </p:blipFill>
        <p:spPr bwMode="auto">
          <a:xfrm>
            <a:off x="5920603" y="3250597"/>
            <a:ext cx="1322038" cy="1322038"/>
          </a:xfrm>
          <a:prstGeom prst="rect">
            <a:avLst/>
          </a:prstGeom>
          <a:noFill/>
        </p:spPr>
      </p:pic>
      <p:pic>
        <p:nvPicPr>
          <p:cNvPr id="59" name="Picture 8" descr="corridor"/>
          <p:cNvPicPr>
            <a:picLocks noChangeAspect="1" noChangeArrowheads="1"/>
          </p:cNvPicPr>
          <p:nvPr/>
        </p:nvPicPr>
        <p:blipFill>
          <a:blip r:embed="rId5" cstate="print"/>
          <a:stretch>
            <a:fillRect/>
          </a:stretch>
        </p:blipFill>
        <p:spPr bwMode="auto">
          <a:xfrm>
            <a:off x="4190839" y="3247538"/>
            <a:ext cx="1317265" cy="1299285"/>
          </a:xfrm>
          <a:prstGeom prst="rect">
            <a:avLst/>
          </a:prstGeom>
          <a:noFill/>
        </p:spPr>
      </p:pic>
      <p:sp>
        <p:nvSpPr>
          <p:cNvPr id="60" name="Text Box 18"/>
          <p:cNvSpPr txBox="1">
            <a:spLocks noChangeArrowheads="1"/>
          </p:cNvSpPr>
          <p:nvPr/>
        </p:nvSpPr>
        <p:spPr bwMode="auto">
          <a:xfrm>
            <a:off x="7308304" y="4584325"/>
            <a:ext cx="2089150" cy="276999"/>
          </a:xfrm>
          <a:prstGeom prst="rect">
            <a:avLst/>
          </a:prstGeom>
          <a:noFill/>
          <a:ln w="9525">
            <a:noFill/>
            <a:miter lim="800000"/>
            <a:headEnd/>
            <a:tailEnd/>
          </a:ln>
          <a:effectLst/>
        </p:spPr>
        <p:txBody>
          <a:bodyPr>
            <a:spAutoFit/>
          </a:bodyPr>
          <a:lstStyle/>
          <a:p>
            <a:pPr algn="ctr">
              <a:spcBef>
                <a:spcPct val="50000"/>
              </a:spcBef>
            </a:pPr>
            <a:r>
              <a:rPr lang="en-GB" sz="1200" b="1" dirty="0" smtClean="0">
                <a:latin typeface="Calibri" pitchFamily="34" charset="0"/>
              </a:rPr>
              <a:t>Medial axis graph</a:t>
            </a:r>
            <a:endParaRPr lang="en-GB" sz="1200" b="1" dirty="0">
              <a:latin typeface="Calibri" pitchFamily="34" charset="0"/>
            </a:endParaRPr>
          </a:p>
        </p:txBody>
      </p:sp>
      <p:sp>
        <p:nvSpPr>
          <p:cNvPr id="61" name="Text Box 19"/>
          <p:cNvSpPr txBox="1">
            <a:spLocks noChangeArrowheads="1"/>
          </p:cNvSpPr>
          <p:nvPr/>
        </p:nvSpPr>
        <p:spPr bwMode="auto">
          <a:xfrm>
            <a:off x="5580112" y="4572635"/>
            <a:ext cx="2089150" cy="276999"/>
          </a:xfrm>
          <a:prstGeom prst="rect">
            <a:avLst/>
          </a:prstGeom>
          <a:noFill/>
          <a:ln w="9525">
            <a:noFill/>
            <a:miter lim="800000"/>
            <a:headEnd/>
            <a:tailEnd/>
          </a:ln>
          <a:effectLst/>
        </p:spPr>
        <p:txBody>
          <a:bodyPr>
            <a:spAutoFit/>
          </a:bodyPr>
          <a:lstStyle/>
          <a:p>
            <a:pPr algn="ctr">
              <a:spcBef>
                <a:spcPct val="50000"/>
              </a:spcBef>
            </a:pPr>
            <a:r>
              <a:rPr lang="en-GB" sz="1200" b="1" dirty="0" smtClean="0">
                <a:latin typeface="Calibri" pitchFamily="34" charset="0"/>
              </a:rPr>
              <a:t>Capacitated graph</a:t>
            </a:r>
            <a:endParaRPr lang="en-GB" sz="1200" b="1" dirty="0">
              <a:latin typeface="Calibri" pitchFamily="34" charset="0"/>
            </a:endParaRPr>
          </a:p>
        </p:txBody>
      </p:sp>
      <p:sp>
        <p:nvSpPr>
          <p:cNvPr id="62" name="Text Box 20"/>
          <p:cNvSpPr txBox="1">
            <a:spLocks noChangeArrowheads="1"/>
          </p:cNvSpPr>
          <p:nvPr/>
        </p:nvSpPr>
        <p:spPr bwMode="auto">
          <a:xfrm>
            <a:off x="3851920" y="4572635"/>
            <a:ext cx="2089150" cy="276999"/>
          </a:xfrm>
          <a:prstGeom prst="rect">
            <a:avLst/>
          </a:prstGeom>
          <a:noFill/>
          <a:ln w="9525">
            <a:noFill/>
            <a:miter lim="800000"/>
            <a:headEnd/>
            <a:tailEnd/>
          </a:ln>
          <a:effectLst/>
        </p:spPr>
        <p:txBody>
          <a:bodyPr>
            <a:spAutoFit/>
          </a:bodyPr>
          <a:lstStyle/>
          <a:p>
            <a:pPr algn="ctr">
              <a:spcBef>
                <a:spcPct val="50000"/>
              </a:spcBef>
            </a:pPr>
            <a:r>
              <a:rPr lang="en-GB" sz="1200" b="1" dirty="0" smtClean="0">
                <a:latin typeface="Calibri" pitchFamily="34" charset="0"/>
              </a:rPr>
              <a:t>Time-expanded graph</a:t>
            </a:r>
            <a:endParaRPr lang="en-GB" sz="1200" b="1" dirty="0">
              <a:latin typeface="Calibri" pitchFamily="34" charset="0"/>
            </a:endParaRPr>
          </a:p>
        </p:txBody>
      </p:sp>
      <p:sp>
        <p:nvSpPr>
          <p:cNvPr id="63" name="TextBox 62"/>
          <p:cNvSpPr txBox="1"/>
          <p:nvPr/>
        </p:nvSpPr>
        <p:spPr>
          <a:xfrm>
            <a:off x="2055068" y="3586688"/>
            <a:ext cx="1081344" cy="338532"/>
          </a:xfrm>
          <a:prstGeom prst="rect">
            <a:avLst/>
          </a:prstGeom>
          <a:noFill/>
          <a:ln>
            <a:noFill/>
          </a:ln>
        </p:spPr>
        <p:txBody>
          <a:bodyPr wrap="none" lIns="121899" tIns="60949" rIns="121899" bIns="60949" rtlCol="0">
            <a:spAutoFit/>
          </a:bodyPr>
          <a:lstStyle/>
          <a:p>
            <a:r>
              <a:rPr lang="en-US" sz="1400" b="1" dirty="0" smtClean="0">
                <a:latin typeface="+mj-lt"/>
                <a:cs typeface="Arial" pitchFamily="34" charset="0"/>
              </a:rPr>
              <a:t>ILP Planner</a:t>
            </a:r>
            <a:endParaRPr lang="en-US" sz="1400" b="1" dirty="0">
              <a:latin typeface="+mj-lt"/>
              <a:cs typeface="Arial" pitchFamily="34" charset="0"/>
            </a:endParaRPr>
          </a:p>
        </p:txBody>
      </p:sp>
      <p:sp>
        <p:nvSpPr>
          <p:cNvPr id="64" name="Rectangle 63"/>
          <p:cNvSpPr/>
          <p:nvPr/>
        </p:nvSpPr>
        <p:spPr>
          <a:xfrm>
            <a:off x="1763688" y="3565180"/>
            <a:ext cx="1882080" cy="648072"/>
          </a:xfrm>
          <a:prstGeom prst="rect">
            <a:avLst/>
          </a:prstGeom>
          <a:noFill/>
          <a:ln w="12700" cap="rnd" cmpd="sng">
            <a:solidFill>
              <a:schemeClr val="tx1"/>
            </a:solidFill>
            <a:bevel/>
          </a:ln>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solidFill>
                <a:schemeClr val="bg1"/>
              </a:solidFill>
            </a:endParaRPr>
          </a:p>
        </p:txBody>
      </p:sp>
      <p:sp>
        <p:nvSpPr>
          <p:cNvPr id="65" name="TextBox 64"/>
          <p:cNvSpPr txBox="1"/>
          <p:nvPr/>
        </p:nvSpPr>
        <p:spPr>
          <a:xfrm>
            <a:off x="1701552" y="3877040"/>
            <a:ext cx="2438400" cy="276977"/>
          </a:xfrm>
          <a:prstGeom prst="rect">
            <a:avLst/>
          </a:prstGeom>
          <a:noFill/>
          <a:ln>
            <a:noFill/>
          </a:ln>
        </p:spPr>
        <p:txBody>
          <a:bodyPr wrap="square" lIns="121899" tIns="60949" rIns="121899" bIns="60949" rtlCol="0">
            <a:spAutoFit/>
          </a:bodyPr>
          <a:lstStyle/>
          <a:p>
            <a:r>
              <a:rPr lang="en-US" sz="1000" b="1" dirty="0" smtClean="0">
                <a:solidFill>
                  <a:schemeClr val="accent2"/>
                </a:solidFill>
                <a:latin typeface="+mj-lt"/>
                <a:cs typeface="Arial" pitchFamily="34" charset="0"/>
              </a:rPr>
              <a:t>min {Avg. Travel Time of  Agents}</a:t>
            </a:r>
            <a:endParaRPr lang="en-US" sz="1000" b="1" dirty="0">
              <a:solidFill>
                <a:schemeClr val="accent2"/>
              </a:solidFill>
              <a:latin typeface="+mj-lt"/>
              <a:cs typeface="Arial" pitchFamily="34" charset="0"/>
            </a:endParaRPr>
          </a:p>
        </p:txBody>
      </p:sp>
      <p:cxnSp>
        <p:nvCxnSpPr>
          <p:cNvPr id="66" name="Straight Arrow Connector 65"/>
          <p:cNvCxnSpPr/>
          <p:nvPr/>
        </p:nvCxnSpPr>
        <p:spPr>
          <a:xfrm>
            <a:off x="1259632" y="3925220"/>
            <a:ext cx="504056"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flipH="1">
            <a:off x="3635896" y="3925219"/>
            <a:ext cx="432048" cy="1"/>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5148064" y="2629076"/>
            <a:ext cx="3343648" cy="338532"/>
          </a:xfrm>
          <a:prstGeom prst="rect">
            <a:avLst/>
          </a:prstGeom>
          <a:noFill/>
          <a:ln>
            <a:noFill/>
          </a:ln>
        </p:spPr>
        <p:txBody>
          <a:bodyPr wrap="square" lIns="121899" tIns="60949" rIns="121899" bIns="60949" rtlCol="0">
            <a:spAutoFit/>
          </a:bodyPr>
          <a:lstStyle/>
          <a:p>
            <a:pPr algn="ctr"/>
            <a:r>
              <a:rPr lang="en-US" sz="1400" b="1" dirty="0" smtClean="0">
                <a:cs typeface="Arial" pitchFamily="34" charset="0"/>
              </a:rPr>
              <a:t>Environment description</a:t>
            </a:r>
            <a:endParaRPr lang="en-US" sz="1400" b="1" dirty="0">
              <a:cs typeface="Arial" pitchFamily="34" charset="0"/>
            </a:endParaRPr>
          </a:p>
        </p:txBody>
      </p:sp>
      <p:cxnSp>
        <p:nvCxnSpPr>
          <p:cNvPr id="87" name="Straight Arrow Connector 86"/>
          <p:cNvCxnSpPr/>
          <p:nvPr/>
        </p:nvCxnSpPr>
        <p:spPr>
          <a:xfrm flipH="1">
            <a:off x="5596891" y="3924563"/>
            <a:ext cx="343261"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848076" y="4746652"/>
            <a:ext cx="1571796" cy="338532"/>
          </a:xfrm>
          <a:prstGeom prst="rect">
            <a:avLst/>
          </a:prstGeom>
          <a:noFill/>
          <a:ln>
            <a:noFill/>
          </a:ln>
        </p:spPr>
        <p:txBody>
          <a:bodyPr wrap="square" lIns="121899" tIns="60949" rIns="121899" bIns="60949" rtlCol="0">
            <a:spAutoFit/>
          </a:bodyPr>
          <a:lstStyle/>
          <a:p>
            <a:r>
              <a:rPr lang="en-US" sz="1400" b="1" dirty="0" smtClean="0">
                <a:latin typeface="+mj-lt"/>
                <a:cs typeface="Arial" pitchFamily="34" charset="0"/>
              </a:rPr>
              <a:t>Space-time paths</a:t>
            </a:r>
            <a:endParaRPr lang="en-US" sz="1400" b="1" dirty="0">
              <a:latin typeface="+mj-lt"/>
              <a:cs typeface="Arial" pitchFamily="34" charset="0"/>
            </a:endParaRPr>
          </a:p>
        </p:txBody>
      </p:sp>
      <p:cxnSp>
        <p:nvCxnSpPr>
          <p:cNvPr id="89" name="Straight Arrow Connector 88"/>
          <p:cNvCxnSpPr/>
          <p:nvPr/>
        </p:nvCxnSpPr>
        <p:spPr>
          <a:xfrm rot="5400000">
            <a:off x="2335188" y="4479952"/>
            <a:ext cx="534194" cy="794"/>
          </a:xfrm>
          <a:prstGeom prst="straightConnector1">
            <a:avLst/>
          </a:prstGeom>
          <a:ln w="15875">
            <a:solidFill>
              <a:schemeClr val="tx1"/>
            </a:solidFill>
            <a:tailEnd type="arrow"/>
          </a:ln>
        </p:spPr>
        <p:style>
          <a:lnRef idx="1">
            <a:schemeClr val="dk1"/>
          </a:lnRef>
          <a:fillRef idx="0">
            <a:schemeClr val="dk1"/>
          </a:fillRef>
          <a:effectRef idx="0">
            <a:schemeClr val="dk1"/>
          </a:effectRef>
          <a:fontRef idx="minor">
            <a:schemeClr val="tx1"/>
          </a:fontRef>
        </p:style>
      </p:cxnSp>
      <p:cxnSp>
        <p:nvCxnSpPr>
          <p:cNvPr id="95" name="Straight Arrow Connector 94"/>
          <p:cNvCxnSpPr/>
          <p:nvPr/>
        </p:nvCxnSpPr>
        <p:spPr>
          <a:xfrm flipH="1">
            <a:off x="7308304" y="3925220"/>
            <a:ext cx="432048" cy="1"/>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dirty="0" smtClean="0"/>
              <a:t>Overall Solution</a:t>
            </a:r>
            <a:endParaRPr lang="en-US" dirty="0"/>
          </a:p>
        </p:txBody>
      </p:sp>
      <p:sp>
        <p:nvSpPr>
          <p:cNvPr id="11" name="Content Placeholder 10"/>
          <p:cNvSpPr>
            <a:spLocks noGrp="1"/>
          </p:cNvSpPr>
          <p:nvPr>
            <p:ph idx="1"/>
          </p:nvPr>
        </p:nvSpPr>
        <p:spPr>
          <a:xfrm>
            <a:off x="457200" y="1400196"/>
            <a:ext cx="8229600" cy="5029200"/>
          </a:xfrm>
        </p:spPr>
        <p:txBody>
          <a:bodyPr/>
          <a:lstStyle/>
          <a:p>
            <a:endParaRPr lang="en-US" b="0" dirty="0"/>
          </a:p>
        </p:txBody>
      </p:sp>
      <p:pic>
        <p:nvPicPr>
          <p:cNvPr id="1026" name="Picture 2"/>
          <p:cNvPicPr>
            <a:picLocks noChangeAspect="1" noChangeArrowheads="1"/>
          </p:cNvPicPr>
          <p:nvPr/>
        </p:nvPicPr>
        <p:blipFill>
          <a:blip r:embed="rId3" cstate="print"/>
          <a:srcRect/>
          <a:stretch>
            <a:fillRect/>
          </a:stretch>
        </p:blipFill>
        <p:spPr bwMode="auto">
          <a:xfrm>
            <a:off x="4932039" y="2778498"/>
            <a:ext cx="2751996" cy="2738733"/>
          </a:xfrm>
          <a:prstGeom prst="rect">
            <a:avLst/>
          </a:prstGeom>
          <a:noFill/>
          <a:ln w="9525">
            <a:noFill/>
            <a:miter lim="800000"/>
            <a:headEnd/>
            <a:tailEnd/>
          </a:ln>
        </p:spPr>
      </p:pic>
      <p:pic>
        <p:nvPicPr>
          <p:cNvPr id="2050" name="Picture 2"/>
          <p:cNvPicPr>
            <a:picLocks noChangeAspect="1" noChangeArrowheads="1"/>
          </p:cNvPicPr>
          <p:nvPr/>
        </p:nvPicPr>
        <p:blipFill>
          <a:blip r:embed="rId4" cstate="print"/>
          <a:srcRect/>
          <a:stretch>
            <a:fillRect/>
          </a:stretch>
        </p:blipFill>
        <p:spPr bwMode="auto">
          <a:xfrm>
            <a:off x="1331640" y="2749390"/>
            <a:ext cx="2723518" cy="2695833"/>
          </a:xfrm>
          <a:prstGeom prst="rect">
            <a:avLst/>
          </a:prstGeom>
          <a:noFill/>
          <a:ln w="9525">
            <a:noFill/>
            <a:miter lim="800000"/>
            <a:headEnd/>
            <a:tailEnd/>
          </a:ln>
        </p:spPr>
      </p:pic>
      <p:sp>
        <p:nvSpPr>
          <p:cNvPr id="17" name="TextBox 16"/>
          <p:cNvSpPr txBox="1"/>
          <p:nvPr/>
        </p:nvSpPr>
        <p:spPr>
          <a:xfrm>
            <a:off x="1536835" y="4941168"/>
            <a:ext cx="1034632" cy="338554"/>
          </a:xfrm>
          <a:prstGeom prst="rect">
            <a:avLst/>
          </a:prstGeom>
          <a:noFill/>
        </p:spPr>
        <p:txBody>
          <a:bodyPr wrap="square" rtlCol="0">
            <a:spAutoFit/>
          </a:bodyPr>
          <a:lstStyle/>
          <a:p>
            <a:r>
              <a:rPr lang="en-US" sz="1600" b="1" dirty="0" smtClean="0"/>
              <a:t>a</a:t>
            </a:r>
            <a:endParaRPr lang="en-GB" sz="1600" b="1" dirty="0"/>
          </a:p>
        </p:txBody>
      </p:sp>
      <p:sp>
        <p:nvSpPr>
          <p:cNvPr id="22" name="TextBox 21"/>
          <p:cNvSpPr txBox="1"/>
          <p:nvPr/>
        </p:nvSpPr>
        <p:spPr>
          <a:xfrm>
            <a:off x="1491347" y="2996952"/>
            <a:ext cx="1034632" cy="338554"/>
          </a:xfrm>
          <a:prstGeom prst="rect">
            <a:avLst/>
          </a:prstGeom>
          <a:noFill/>
        </p:spPr>
        <p:txBody>
          <a:bodyPr wrap="square" rtlCol="0">
            <a:spAutoFit/>
          </a:bodyPr>
          <a:lstStyle/>
          <a:p>
            <a:r>
              <a:rPr lang="en-US" sz="1600" b="1" dirty="0" smtClean="0"/>
              <a:t>c</a:t>
            </a:r>
            <a:endParaRPr lang="en-GB" sz="1600" b="1" dirty="0"/>
          </a:p>
        </p:txBody>
      </p:sp>
      <p:sp>
        <p:nvSpPr>
          <p:cNvPr id="23" name="TextBox 22"/>
          <p:cNvSpPr txBox="1"/>
          <p:nvPr/>
        </p:nvSpPr>
        <p:spPr>
          <a:xfrm>
            <a:off x="1419339" y="3882534"/>
            <a:ext cx="1034632" cy="338554"/>
          </a:xfrm>
          <a:prstGeom prst="rect">
            <a:avLst/>
          </a:prstGeom>
          <a:noFill/>
        </p:spPr>
        <p:txBody>
          <a:bodyPr wrap="square" rtlCol="0">
            <a:spAutoFit/>
          </a:bodyPr>
          <a:lstStyle/>
          <a:p>
            <a:r>
              <a:rPr lang="en-US" sz="1600" b="1" dirty="0" smtClean="0"/>
              <a:t>b</a:t>
            </a:r>
            <a:endParaRPr lang="en-GB" sz="1600" b="1" dirty="0"/>
          </a:p>
        </p:txBody>
      </p:sp>
      <p:sp>
        <p:nvSpPr>
          <p:cNvPr id="24" name="TextBox 23"/>
          <p:cNvSpPr txBox="1"/>
          <p:nvPr/>
        </p:nvSpPr>
        <p:spPr>
          <a:xfrm>
            <a:off x="1779379" y="4026550"/>
            <a:ext cx="1034632" cy="338554"/>
          </a:xfrm>
          <a:prstGeom prst="rect">
            <a:avLst/>
          </a:prstGeom>
          <a:noFill/>
        </p:spPr>
        <p:txBody>
          <a:bodyPr wrap="square" rtlCol="0">
            <a:spAutoFit/>
          </a:bodyPr>
          <a:lstStyle/>
          <a:p>
            <a:r>
              <a:rPr lang="en-US" sz="1600" b="1" dirty="0" smtClean="0"/>
              <a:t>t = 5</a:t>
            </a:r>
            <a:endParaRPr lang="en-GB" sz="1600" b="1" dirty="0"/>
          </a:p>
        </p:txBody>
      </p:sp>
      <p:sp>
        <p:nvSpPr>
          <p:cNvPr id="25" name="TextBox 24"/>
          <p:cNvSpPr txBox="1"/>
          <p:nvPr/>
        </p:nvSpPr>
        <p:spPr>
          <a:xfrm>
            <a:off x="1779379" y="3090446"/>
            <a:ext cx="1034632" cy="338554"/>
          </a:xfrm>
          <a:prstGeom prst="rect">
            <a:avLst/>
          </a:prstGeom>
          <a:noFill/>
        </p:spPr>
        <p:txBody>
          <a:bodyPr wrap="square" rtlCol="0">
            <a:spAutoFit/>
          </a:bodyPr>
          <a:lstStyle/>
          <a:p>
            <a:r>
              <a:rPr lang="en-US" sz="1600" b="1" dirty="0" smtClean="0"/>
              <a:t>t = 10</a:t>
            </a:r>
            <a:endParaRPr lang="en-GB" sz="1600" b="1" dirty="0"/>
          </a:p>
        </p:txBody>
      </p:sp>
      <p:sp>
        <p:nvSpPr>
          <p:cNvPr id="29" name="Oval 28"/>
          <p:cNvSpPr>
            <a:spLocks noChangeAspect="1"/>
          </p:cNvSpPr>
          <p:nvPr/>
        </p:nvSpPr>
        <p:spPr>
          <a:xfrm>
            <a:off x="9347571" y="4797152"/>
            <a:ext cx="120973" cy="12097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TextBox 31"/>
          <p:cNvSpPr txBox="1"/>
          <p:nvPr/>
        </p:nvSpPr>
        <p:spPr>
          <a:xfrm>
            <a:off x="1635363" y="5539738"/>
            <a:ext cx="2171716" cy="276999"/>
          </a:xfrm>
          <a:prstGeom prst="rect">
            <a:avLst/>
          </a:prstGeom>
          <a:noFill/>
        </p:spPr>
        <p:txBody>
          <a:bodyPr wrap="square" rtlCol="0" anchor="ctr">
            <a:spAutoFit/>
          </a:bodyPr>
          <a:lstStyle/>
          <a:p>
            <a:pPr algn="ctr"/>
            <a:r>
              <a:rPr lang="en-US" sz="1200" b="1" dirty="0" smtClean="0">
                <a:latin typeface="Arial" pitchFamily="34" charset="0"/>
                <a:cs typeface="Arial" pitchFamily="34" charset="0"/>
              </a:rPr>
              <a:t>Capacitated graph </a:t>
            </a:r>
            <a:endParaRPr lang="en-US" sz="1200" b="1" dirty="0">
              <a:latin typeface="Arial" pitchFamily="34" charset="0"/>
              <a:cs typeface="Arial" pitchFamily="34" charset="0"/>
            </a:endParaRPr>
          </a:p>
        </p:txBody>
      </p:sp>
      <p:sp>
        <p:nvSpPr>
          <p:cNvPr id="33" name="TextBox 32"/>
          <p:cNvSpPr txBox="1"/>
          <p:nvPr/>
        </p:nvSpPr>
        <p:spPr>
          <a:xfrm>
            <a:off x="5222179" y="5539738"/>
            <a:ext cx="2171716" cy="276999"/>
          </a:xfrm>
          <a:prstGeom prst="rect">
            <a:avLst/>
          </a:prstGeom>
          <a:noFill/>
        </p:spPr>
        <p:txBody>
          <a:bodyPr wrap="square" rtlCol="0" anchor="ctr">
            <a:spAutoFit/>
          </a:bodyPr>
          <a:lstStyle/>
          <a:p>
            <a:pPr algn="ctr"/>
            <a:r>
              <a:rPr lang="en-US" sz="1200" b="1" dirty="0" smtClean="0">
                <a:latin typeface="Arial" pitchFamily="34" charset="0"/>
                <a:cs typeface="Arial" pitchFamily="34" charset="0"/>
              </a:rPr>
              <a:t>Lanes</a:t>
            </a:r>
            <a:endParaRPr lang="en-US" sz="1200" b="1" dirty="0">
              <a:latin typeface="Arial" pitchFamily="34" charset="0"/>
              <a:cs typeface="Arial" pitchFamily="34" charset="0"/>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33" grpId="0"/>
    </p:bld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dirty="0" smtClean="0"/>
              <a:t>Overall Solution</a:t>
            </a:r>
            <a:endParaRPr lang="en-US" dirty="0"/>
          </a:p>
        </p:txBody>
      </p:sp>
      <p:sp>
        <p:nvSpPr>
          <p:cNvPr id="11" name="Content Placeholder 10"/>
          <p:cNvSpPr>
            <a:spLocks noGrp="1"/>
          </p:cNvSpPr>
          <p:nvPr>
            <p:ph idx="1"/>
          </p:nvPr>
        </p:nvSpPr>
        <p:spPr>
          <a:xfrm>
            <a:off x="457200" y="1400196"/>
            <a:ext cx="8229600" cy="5029200"/>
          </a:xfrm>
        </p:spPr>
        <p:txBody>
          <a:bodyPr/>
          <a:lstStyle/>
          <a:p>
            <a:endParaRPr lang="en-US" b="0" dirty="0"/>
          </a:p>
        </p:txBody>
      </p:sp>
      <p:sp>
        <p:nvSpPr>
          <p:cNvPr id="51" name="Rectangle 50"/>
          <p:cNvSpPr/>
          <p:nvPr/>
        </p:nvSpPr>
        <p:spPr>
          <a:xfrm>
            <a:off x="107504" y="2572740"/>
            <a:ext cx="1152128" cy="1224136"/>
          </a:xfrm>
          <a:prstGeom prst="rect">
            <a:avLst/>
          </a:prstGeom>
          <a:noFill/>
          <a:ln w="952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solidFill>
                <a:schemeClr val="bg1"/>
              </a:solidFill>
            </a:endParaRPr>
          </a:p>
        </p:txBody>
      </p:sp>
      <p:sp>
        <p:nvSpPr>
          <p:cNvPr id="52" name="TextBox 51"/>
          <p:cNvSpPr txBox="1"/>
          <p:nvPr/>
        </p:nvSpPr>
        <p:spPr>
          <a:xfrm>
            <a:off x="248194" y="2276872"/>
            <a:ext cx="882572" cy="338532"/>
          </a:xfrm>
          <a:prstGeom prst="rect">
            <a:avLst/>
          </a:prstGeom>
          <a:noFill/>
          <a:ln>
            <a:noFill/>
          </a:ln>
        </p:spPr>
        <p:txBody>
          <a:bodyPr wrap="none" lIns="121899" tIns="60949" rIns="121899" bIns="60949" rtlCol="0">
            <a:spAutoFit/>
          </a:bodyPr>
          <a:lstStyle/>
          <a:p>
            <a:r>
              <a:rPr lang="en-US" sz="1400" b="1" dirty="0" smtClean="0">
                <a:cs typeface="Arial" pitchFamily="34" charset="0"/>
              </a:rPr>
              <a:t>Groups</a:t>
            </a:r>
            <a:endParaRPr lang="en-US" sz="1400" b="1" dirty="0">
              <a:cs typeface="Arial" pitchFamily="34" charset="0"/>
            </a:endParaRPr>
          </a:p>
        </p:txBody>
      </p:sp>
      <p:sp>
        <p:nvSpPr>
          <p:cNvPr id="53" name="TextBox 52"/>
          <p:cNvSpPr txBox="1"/>
          <p:nvPr/>
        </p:nvSpPr>
        <p:spPr>
          <a:xfrm>
            <a:off x="197467" y="3008635"/>
            <a:ext cx="986831" cy="307754"/>
          </a:xfrm>
          <a:prstGeom prst="rect">
            <a:avLst/>
          </a:prstGeom>
          <a:noFill/>
          <a:ln>
            <a:noFill/>
          </a:ln>
        </p:spPr>
        <p:txBody>
          <a:bodyPr wrap="none" lIns="121899" tIns="60949" rIns="121899" bIns="60949" rtlCol="0">
            <a:spAutoFit/>
          </a:bodyPr>
          <a:lstStyle/>
          <a:p>
            <a:r>
              <a:rPr lang="en-US" sz="1200" b="1" dirty="0" smtClean="0">
                <a:latin typeface="+mj-lt"/>
                <a:cs typeface="Arial" pitchFamily="34" charset="0"/>
              </a:rPr>
              <a:t>Destination</a:t>
            </a:r>
            <a:endParaRPr lang="en-US" sz="1200" b="1" dirty="0">
              <a:latin typeface="+mj-lt"/>
              <a:cs typeface="Arial" pitchFamily="34" charset="0"/>
            </a:endParaRPr>
          </a:p>
        </p:txBody>
      </p:sp>
      <p:sp>
        <p:nvSpPr>
          <p:cNvPr id="54" name="TextBox 53"/>
          <p:cNvSpPr txBox="1"/>
          <p:nvPr/>
        </p:nvSpPr>
        <p:spPr>
          <a:xfrm>
            <a:off x="232861" y="3380358"/>
            <a:ext cx="927519" cy="307754"/>
          </a:xfrm>
          <a:prstGeom prst="rect">
            <a:avLst/>
          </a:prstGeom>
          <a:noFill/>
          <a:ln>
            <a:noFill/>
          </a:ln>
        </p:spPr>
        <p:txBody>
          <a:bodyPr wrap="none" lIns="121899" tIns="60949" rIns="121899" bIns="60949" rtlCol="0">
            <a:spAutoFit/>
          </a:bodyPr>
          <a:lstStyle/>
          <a:p>
            <a:r>
              <a:rPr lang="en-US" sz="1200" b="1" dirty="0" smtClean="0">
                <a:latin typeface="+mj-lt"/>
                <a:cs typeface="Arial" pitchFamily="34" charset="0"/>
              </a:rPr>
              <a:t>Group</a:t>
            </a:r>
            <a:r>
              <a:rPr lang="en-US" sz="1200" b="1" dirty="0" smtClean="0">
                <a:solidFill>
                  <a:schemeClr val="bg1"/>
                </a:solidFill>
                <a:latin typeface="+mj-lt"/>
                <a:cs typeface="Arial" pitchFamily="34" charset="0"/>
              </a:rPr>
              <a:t> </a:t>
            </a:r>
            <a:r>
              <a:rPr lang="en-US" sz="1200" b="1" dirty="0" smtClean="0">
                <a:latin typeface="+mj-lt"/>
                <a:cs typeface="Arial" pitchFamily="34" charset="0"/>
              </a:rPr>
              <a:t>Size</a:t>
            </a:r>
            <a:endParaRPr lang="en-US" sz="1200" b="1" dirty="0">
              <a:latin typeface="+mj-lt"/>
              <a:cs typeface="Arial" pitchFamily="34" charset="0"/>
            </a:endParaRPr>
          </a:p>
        </p:txBody>
      </p:sp>
      <p:sp>
        <p:nvSpPr>
          <p:cNvPr id="55" name="TextBox 54"/>
          <p:cNvSpPr txBox="1"/>
          <p:nvPr/>
        </p:nvSpPr>
        <p:spPr>
          <a:xfrm>
            <a:off x="400824" y="2636912"/>
            <a:ext cx="638915" cy="307754"/>
          </a:xfrm>
          <a:prstGeom prst="rect">
            <a:avLst/>
          </a:prstGeom>
          <a:noFill/>
          <a:ln>
            <a:noFill/>
          </a:ln>
        </p:spPr>
        <p:txBody>
          <a:bodyPr wrap="none" lIns="121899" tIns="60949" rIns="121899" bIns="60949" rtlCol="0">
            <a:spAutoFit/>
          </a:bodyPr>
          <a:lstStyle/>
          <a:p>
            <a:r>
              <a:rPr lang="en-US" sz="1200" b="1" dirty="0" smtClean="0">
                <a:latin typeface="+mj-lt"/>
                <a:cs typeface="Arial" pitchFamily="34" charset="0"/>
              </a:rPr>
              <a:t>Origin</a:t>
            </a:r>
            <a:endParaRPr lang="en-US" sz="1200" b="1" dirty="0">
              <a:latin typeface="+mj-lt"/>
              <a:cs typeface="Arial" pitchFamily="34" charset="0"/>
            </a:endParaRPr>
          </a:p>
        </p:txBody>
      </p:sp>
      <p:sp>
        <p:nvSpPr>
          <p:cNvPr id="56" name="Rectangle 55"/>
          <p:cNvSpPr/>
          <p:nvPr/>
        </p:nvSpPr>
        <p:spPr>
          <a:xfrm>
            <a:off x="4067944" y="2204864"/>
            <a:ext cx="4969470" cy="2016224"/>
          </a:xfrm>
          <a:prstGeom prst="rect">
            <a:avLst/>
          </a:prstGeom>
          <a:noFill/>
          <a:ln w="952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solidFill>
                <a:schemeClr val="bg1"/>
              </a:solidFill>
            </a:endParaRPr>
          </a:p>
        </p:txBody>
      </p:sp>
      <p:pic>
        <p:nvPicPr>
          <p:cNvPr id="57" name="Picture 4" descr="complex_density_densmap"/>
          <p:cNvPicPr>
            <a:picLocks noChangeAspect="1" noChangeArrowheads="1"/>
          </p:cNvPicPr>
          <p:nvPr/>
        </p:nvPicPr>
        <p:blipFill>
          <a:blip r:embed="rId3" cstate="print"/>
          <a:stretch>
            <a:fillRect/>
          </a:stretch>
        </p:blipFill>
        <p:spPr bwMode="auto">
          <a:xfrm>
            <a:off x="7655141" y="2492239"/>
            <a:ext cx="1381355" cy="1426984"/>
          </a:xfrm>
          <a:prstGeom prst="rect">
            <a:avLst/>
          </a:prstGeom>
          <a:noFill/>
        </p:spPr>
      </p:pic>
      <p:pic>
        <p:nvPicPr>
          <p:cNvPr id="58" name="Picture 6" descr="indicative"/>
          <p:cNvPicPr>
            <a:picLocks noChangeAspect="1" noChangeArrowheads="1"/>
          </p:cNvPicPr>
          <p:nvPr/>
        </p:nvPicPr>
        <p:blipFill>
          <a:blip r:embed="rId4" cstate="print"/>
          <a:stretch>
            <a:fillRect/>
          </a:stretch>
        </p:blipFill>
        <p:spPr bwMode="auto">
          <a:xfrm>
            <a:off x="5920603" y="2538353"/>
            <a:ext cx="1322038" cy="1322038"/>
          </a:xfrm>
          <a:prstGeom prst="rect">
            <a:avLst/>
          </a:prstGeom>
          <a:noFill/>
        </p:spPr>
      </p:pic>
      <p:pic>
        <p:nvPicPr>
          <p:cNvPr id="59" name="Picture 8" descr="corridor"/>
          <p:cNvPicPr>
            <a:picLocks noChangeAspect="1" noChangeArrowheads="1"/>
          </p:cNvPicPr>
          <p:nvPr/>
        </p:nvPicPr>
        <p:blipFill>
          <a:blip r:embed="rId5" cstate="print"/>
          <a:stretch>
            <a:fillRect/>
          </a:stretch>
        </p:blipFill>
        <p:spPr bwMode="auto">
          <a:xfrm>
            <a:off x="4190839" y="2535294"/>
            <a:ext cx="1317265" cy="1299285"/>
          </a:xfrm>
          <a:prstGeom prst="rect">
            <a:avLst/>
          </a:prstGeom>
          <a:noFill/>
        </p:spPr>
      </p:pic>
      <p:sp>
        <p:nvSpPr>
          <p:cNvPr id="60" name="Text Box 18"/>
          <p:cNvSpPr txBox="1">
            <a:spLocks noChangeArrowheads="1"/>
          </p:cNvSpPr>
          <p:nvPr/>
        </p:nvSpPr>
        <p:spPr bwMode="auto">
          <a:xfrm>
            <a:off x="7308304" y="3872081"/>
            <a:ext cx="2089150" cy="276999"/>
          </a:xfrm>
          <a:prstGeom prst="rect">
            <a:avLst/>
          </a:prstGeom>
          <a:noFill/>
          <a:ln w="9525">
            <a:noFill/>
            <a:miter lim="800000"/>
            <a:headEnd/>
            <a:tailEnd/>
          </a:ln>
          <a:effectLst/>
        </p:spPr>
        <p:txBody>
          <a:bodyPr>
            <a:spAutoFit/>
          </a:bodyPr>
          <a:lstStyle/>
          <a:p>
            <a:pPr algn="ctr">
              <a:spcBef>
                <a:spcPct val="50000"/>
              </a:spcBef>
            </a:pPr>
            <a:r>
              <a:rPr lang="en-GB" sz="1200" b="1" dirty="0" smtClean="0">
                <a:latin typeface="Calibri" pitchFamily="34" charset="0"/>
              </a:rPr>
              <a:t>Medial axis graph</a:t>
            </a:r>
            <a:endParaRPr lang="en-GB" sz="1200" b="1" dirty="0">
              <a:latin typeface="Calibri" pitchFamily="34" charset="0"/>
            </a:endParaRPr>
          </a:p>
        </p:txBody>
      </p:sp>
      <p:sp>
        <p:nvSpPr>
          <p:cNvPr id="61" name="Text Box 19"/>
          <p:cNvSpPr txBox="1">
            <a:spLocks noChangeArrowheads="1"/>
          </p:cNvSpPr>
          <p:nvPr/>
        </p:nvSpPr>
        <p:spPr bwMode="auto">
          <a:xfrm>
            <a:off x="5580112" y="3860391"/>
            <a:ext cx="2089150" cy="276999"/>
          </a:xfrm>
          <a:prstGeom prst="rect">
            <a:avLst/>
          </a:prstGeom>
          <a:noFill/>
          <a:ln w="9525">
            <a:noFill/>
            <a:miter lim="800000"/>
            <a:headEnd/>
            <a:tailEnd/>
          </a:ln>
          <a:effectLst/>
        </p:spPr>
        <p:txBody>
          <a:bodyPr>
            <a:spAutoFit/>
          </a:bodyPr>
          <a:lstStyle/>
          <a:p>
            <a:pPr algn="ctr">
              <a:spcBef>
                <a:spcPct val="50000"/>
              </a:spcBef>
            </a:pPr>
            <a:r>
              <a:rPr lang="en-GB" sz="1200" b="1" dirty="0" smtClean="0">
                <a:latin typeface="Calibri" pitchFamily="34" charset="0"/>
              </a:rPr>
              <a:t>Capacitated graph</a:t>
            </a:r>
            <a:endParaRPr lang="en-GB" sz="1200" b="1" dirty="0">
              <a:latin typeface="Calibri" pitchFamily="34" charset="0"/>
            </a:endParaRPr>
          </a:p>
        </p:txBody>
      </p:sp>
      <p:sp>
        <p:nvSpPr>
          <p:cNvPr id="62" name="Text Box 20"/>
          <p:cNvSpPr txBox="1">
            <a:spLocks noChangeArrowheads="1"/>
          </p:cNvSpPr>
          <p:nvPr/>
        </p:nvSpPr>
        <p:spPr bwMode="auto">
          <a:xfrm>
            <a:off x="3851920" y="3860391"/>
            <a:ext cx="2089150" cy="276999"/>
          </a:xfrm>
          <a:prstGeom prst="rect">
            <a:avLst/>
          </a:prstGeom>
          <a:noFill/>
          <a:ln w="9525">
            <a:noFill/>
            <a:miter lim="800000"/>
            <a:headEnd/>
            <a:tailEnd/>
          </a:ln>
          <a:effectLst/>
        </p:spPr>
        <p:txBody>
          <a:bodyPr>
            <a:spAutoFit/>
          </a:bodyPr>
          <a:lstStyle/>
          <a:p>
            <a:pPr algn="ctr">
              <a:spcBef>
                <a:spcPct val="50000"/>
              </a:spcBef>
            </a:pPr>
            <a:r>
              <a:rPr lang="en-GB" sz="1200" b="1" dirty="0" smtClean="0">
                <a:latin typeface="Calibri" pitchFamily="34" charset="0"/>
              </a:rPr>
              <a:t>Time-expanded graph</a:t>
            </a:r>
            <a:endParaRPr lang="en-GB" sz="1200" b="1" dirty="0">
              <a:latin typeface="Calibri" pitchFamily="34" charset="0"/>
            </a:endParaRPr>
          </a:p>
        </p:txBody>
      </p:sp>
      <p:sp>
        <p:nvSpPr>
          <p:cNvPr id="63" name="TextBox 62"/>
          <p:cNvSpPr txBox="1"/>
          <p:nvPr/>
        </p:nvSpPr>
        <p:spPr>
          <a:xfrm>
            <a:off x="2055068" y="2874444"/>
            <a:ext cx="1081344" cy="338532"/>
          </a:xfrm>
          <a:prstGeom prst="rect">
            <a:avLst/>
          </a:prstGeom>
          <a:noFill/>
          <a:ln>
            <a:noFill/>
          </a:ln>
        </p:spPr>
        <p:txBody>
          <a:bodyPr wrap="none" lIns="121899" tIns="60949" rIns="121899" bIns="60949" rtlCol="0">
            <a:spAutoFit/>
          </a:bodyPr>
          <a:lstStyle/>
          <a:p>
            <a:r>
              <a:rPr lang="en-US" sz="1400" b="1" dirty="0" smtClean="0">
                <a:latin typeface="+mj-lt"/>
                <a:cs typeface="Arial" pitchFamily="34" charset="0"/>
              </a:rPr>
              <a:t>ILP Planner</a:t>
            </a:r>
            <a:endParaRPr lang="en-US" sz="1400" b="1" dirty="0">
              <a:latin typeface="+mj-lt"/>
              <a:cs typeface="Arial" pitchFamily="34" charset="0"/>
            </a:endParaRPr>
          </a:p>
        </p:txBody>
      </p:sp>
      <p:sp>
        <p:nvSpPr>
          <p:cNvPr id="64" name="Rectangle 63"/>
          <p:cNvSpPr/>
          <p:nvPr/>
        </p:nvSpPr>
        <p:spPr>
          <a:xfrm>
            <a:off x="1763688" y="2852936"/>
            <a:ext cx="1882080" cy="648072"/>
          </a:xfrm>
          <a:prstGeom prst="rect">
            <a:avLst/>
          </a:prstGeom>
          <a:noFill/>
          <a:ln w="12700" cap="rnd" cmpd="sng">
            <a:solidFill>
              <a:schemeClr val="tx1"/>
            </a:solidFill>
            <a:bevel/>
          </a:ln>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solidFill>
                <a:schemeClr val="bg1"/>
              </a:solidFill>
            </a:endParaRPr>
          </a:p>
        </p:txBody>
      </p:sp>
      <p:sp>
        <p:nvSpPr>
          <p:cNvPr id="65" name="TextBox 64"/>
          <p:cNvSpPr txBox="1"/>
          <p:nvPr/>
        </p:nvSpPr>
        <p:spPr>
          <a:xfrm>
            <a:off x="1701552" y="3164796"/>
            <a:ext cx="2438400" cy="276977"/>
          </a:xfrm>
          <a:prstGeom prst="rect">
            <a:avLst/>
          </a:prstGeom>
          <a:noFill/>
          <a:ln>
            <a:noFill/>
          </a:ln>
        </p:spPr>
        <p:txBody>
          <a:bodyPr wrap="square" lIns="121899" tIns="60949" rIns="121899" bIns="60949" rtlCol="0">
            <a:spAutoFit/>
          </a:bodyPr>
          <a:lstStyle/>
          <a:p>
            <a:r>
              <a:rPr lang="en-US" sz="1000" b="1" dirty="0" smtClean="0">
                <a:solidFill>
                  <a:schemeClr val="accent2"/>
                </a:solidFill>
                <a:latin typeface="+mj-lt"/>
                <a:cs typeface="Arial" pitchFamily="34" charset="0"/>
              </a:rPr>
              <a:t>min {Avg. Travel Time of  Agents}</a:t>
            </a:r>
            <a:endParaRPr lang="en-US" sz="1000" b="1" dirty="0">
              <a:solidFill>
                <a:schemeClr val="accent2"/>
              </a:solidFill>
              <a:latin typeface="+mj-lt"/>
              <a:cs typeface="Arial" pitchFamily="34" charset="0"/>
            </a:endParaRPr>
          </a:p>
        </p:txBody>
      </p:sp>
      <p:cxnSp>
        <p:nvCxnSpPr>
          <p:cNvPr id="66" name="Straight Arrow Connector 65"/>
          <p:cNvCxnSpPr/>
          <p:nvPr/>
        </p:nvCxnSpPr>
        <p:spPr>
          <a:xfrm>
            <a:off x="1259632" y="3212976"/>
            <a:ext cx="504056"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flipH="1">
            <a:off x="3635896" y="3212975"/>
            <a:ext cx="432048" cy="1"/>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5148064" y="1916832"/>
            <a:ext cx="3343648" cy="338532"/>
          </a:xfrm>
          <a:prstGeom prst="rect">
            <a:avLst/>
          </a:prstGeom>
          <a:noFill/>
          <a:ln>
            <a:noFill/>
          </a:ln>
        </p:spPr>
        <p:txBody>
          <a:bodyPr wrap="square" lIns="121899" tIns="60949" rIns="121899" bIns="60949" rtlCol="0">
            <a:spAutoFit/>
          </a:bodyPr>
          <a:lstStyle/>
          <a:p>
            <a:pPr algn="ctr"/>
            <a:r>
              <a:rPr lang="en-US" sz="1400" b="1" dirty="0" smtClean="0">
                <a:cs typeface="Arial" pitchFamily="34" charset="0"/>
              </a:rPr>
              <a:t>Environment description</a:t>
            </a:r>
            <a:endParaRPr lang="en-US" sz="1400" b="1" dirty="0">
              <a:cs typeface="Arial" pitchFamily="34" charset="0"/>
            </a:endParaRPr>
          </a:p>
        </p:txBody>
      </p:sp>
      <p:cxnSp>
        <p:nvCxnSpPr>
          <p:cNvPr id="87" name="Straight Arrow Connector 86"/>
          <p:cNvCxnSpPr/>
          <p:nvPr/>
        </p:nvCxnSpPr>
        <p:spPr>
          <a:xfrm flipH="1">
            <a:off x="5596891" y="3212319"/>
            <a:ext cx="343261"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848076" y="4034408"/>
            <a:ext cx="1571796" cy="338532"/>
          </a:xfrm>
          <a:prstGeom prst="rect">
            <a:avLst/>
          </a:prstGeom>
          <a:noFill/>
          <a:ln>
            <a:noFill/>
          </a:ln>
        </p:spPr>
        <p:txBody>
          <a:bodyPr wrap="square" lIns="121899" tIns="60949" rIns="121899" bIns="60949" rtlCol="0">
            <a:spAutoFit/>
          </a:bodyPr>
          <a:lstStyle/>
          <a:p>
            <a:r>
              <a:rPr lang="en-US" sz="1400" b="1" dirty="0" smtClean="0">
                <a:latin typeface="+mj-lt"/>
                <a:cs typeface="Arial" pitchFamily="34" charset="0"/>
              </a:rPr>
              <a:t>Space-time paths</a:t>
            </a:r>
            <a:endParaRPr lang="en-US" sz="1400" b="1" dirty="0">
              <a:latin typeface="+mj-lt"/>
              <a:cs typeface="Arial" pitchFamily="34" charset="0"/>
            </a:endParaRPr>
          </a:p>
        </p:txBody>
      </p:sp>
      <p:cxnSp>
        <p:nvCxnSpPr>
          <p:cNvPr id="89" name="Straight Arrow Connector 88"/>
          <p:cNvCxnSpPr/>
          <p:nvPr/>
        </p:nvCxnSpPr>
        <p:spPr>
          <a:xfrm rot="5400000">
            <a:off x="2335188" y="3767708"/>
            <a:ext cx="534194" cy="794"/>
          </a:xfrm>
          <a:prstGeom prst="straightConnector1">
            <a:avLst/>
          </a:prstGeom>
          <a:ln w="15875">
            <a:solidFill>
              <a:schemeClr val="tx1"/>
            </a:solidFill>
            <a:tailEnd type="arrow"/>
          </a:ln>
        </p:spPr>
        <p:style>
          <a:lnRef idx="1">
            <a:schemeClr val="dk1"/>
          </a:lnRef>
          <a:fillRef idx="0">
            <a:schemeClr val="dk1"/>
          </a:fillRef>
          <a:effectRef idx="0">
            <a:schemeClr val="dk1"/>
          </a:effectRef>
          <a:fontRef idx="minor">
            <a:schemeClr val="tx1"/>
          </a:fontRef>
        </p:style>
      </p:cxnSp>
      <p:cxnSp>
        <p:nvCxnSpPr>
          <p:cNvPr id="95" name="Straight Arrow Connector 94"/>
          <p:cNvCxnSpPr/>
          <p:nvPr/>
        </p:nvCxnSpPr>
        <p:spPr>
          <a:xfrm flipH="1">
            <a:off x="7308304" y="3212976"/>
            <a:ext cx="432048" cy="1"/>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331640" y="4869160"/>
            <a:ext cx="2592288" cy="1440160"/>
          </a:xfrm>
          <a:prstGeom prst="rect">
            <a:avLst/>
          </a:prstGeom>
          <a:noFill/>
          <a:ln w="12700" cap="rnd" cmpd="sng">
            <a:solidFill>
              <a:schemeClr val="tx1"/>
            </a:solidFill>
            <a:bevel/>
          </a:ln>
        </p:spPr>
        <p:txBody>
          <a:bodyPr wrap="square" lIns="121899" tIns="60949" rIns="121899" bIns="60949" rtlCol="0">
            <a:noAutofit/>
          </a:bodyPr>
          <a:lstStyle/>
          <a:p>
            <a:pPr algn="ctr"/>
            <a:r>
              <a:rPr lang="en-US" sz="1400" b="1" dirty="0" smtClean="0">
                <a:latin typeface="+mj-lt"/>
                <a:cs typeface="Arial" pitchFamily="34" charset="0"/>
              </a:rPr>
              <a:t>Agent-based</a:t>
            </a:r>
            <a:r>
              <a:rPr lang="en-US" sz="1400" b="1" dirty="0" smtClean="0">
                <a:latin typeface="Arial" pitchFamily="34" charset="0"/>
                <a:cs typeface="Arial" pitchFamily="34" charset="0"/>
              </a:rPr>
              <a:t> </a:t>
            </a:r>
            <a:r>
              <a:rPr lang="en-US" sz="1400" b="1" dirty="0" smtClean="0">
                <a:latin typeface="+mj-lt"/>
                <a:cs typeface="Arial" pitchFamily="34" charset="0"/>
              </a:rPr>
              <a:t>steering</a:t>
            </a:r>
            <a:r>
              <a:rPr lang="en-US" sz="1400" b="1" dirty="0" smtClean="0">
                <a:latin typeface="Arial" pitchFamily="34" charset="0"/>
                <a:cs typeface="Arial" pitchFamily="34" charset="0"/>
              </a:rPr>
              <a:t> </a:t>
            </a:r>
            <a:r>
              <a:rPr lang="en-US" sz="1400" b="1" dirty="0" smtClean="0">
                <a:latin typeface="+mj-lt"/>
                <a:cs typeface="Arial" pitchFamily="34" charset="0"/>
              </a:rPr>
              <a:t>algorithm</a:t>
            </a:r>
            <a:endParaRPr lang="en-US" sz="1400" b="1" dirty="0">
              <a:latin typeface="+mj-lt"/>
              <a:cs typeface="Arial" pitchFamily="34" charset="0"/>
            </a:endParaRPr>
          </a:p>
        </p:txBody>
      </p:sp>
      <p:sp>
        <p:nvSpPr>
          <p:cNvPr id="27" name="TextBox 26"/>
          <p:cNvSpPr txBox="1"/>
          <p:nvPr/>
        </p:nvSpPr>
        <p:spPr>
          <a:xfrm>
            <a:off x="1331640" y="5442535"/>
            <a:ext cx="2588096" cy="584753"/>
          </a:xfrm>
          <a:prstGeom prst="rect">
            <a:avLst/>
          </a:prstGeom>
          <a:noFill/>
          <a:ln>
            <a:noFill/>
          </a:ln>
        </p:spPr>
        <p:txBody>
          <a:bodyPr wrap="square" lIns="121899" tIns="60949" rIns="121899" bIns="60949" rtlCol="0">
            <a:spAutoFit/>
          </a:bodyPr>
          <a:lstStyle/>
          <a:p>
            <a:r>
              <a:rPr lang="en-US" sz="1000" b="1" dirty="0" smtClean="0">
                <a:solidFill>
                  <a:schemeClr val="accent2"/>
                </a:solidFill>
                <a:latin typeface="+mj-lt"/>
                <a:cs typeface="Arial" pitchFamily="34" charset="0"/>
              </a:rPr>
              <a:t>Computes for each agent, a collision-free  trajectory that respects the space-time plan of the ILP.</a:t>
            </a:r>
            <a:endParaRPr lang="en-US" sz="1000" b="1" dirty="0">
              <a:solidFill>
                <a:schemeClr val="accent2"/>
              </a:solidFill>
              <a:latin typeface="+mj-lt"/>
              <a:cs typeface="Arial" pitchFamily="34" charset="0"/>
            </a:endParaRPr>
          </a:p>
        </p:txBody>
      </p:sp>
      <p:pic>
        <p:nvPicPr>
          <p:cNvPr id="28" name="Picture 4" descr="complex_density_densmap"/>
          <p:cNvPicPr>
            <a:picLocks noChangeAspect="1" noChangeArrowheads="1"/>
          </p:cNvPicPr>
          <p:nvPr/>
        </p:nvPicPr>
        <p:blipFill>
          <a:blip r:embed="rId6" cstate="print"/>
          <a:stretch>
            <a:fillRect/>
          </a:stretch>
        </p:blipFill>
        <p:spPr bwMode="auto">
          <a:xfrm>
            <a:off x="4572000" y="4941168"/>
            <a:ext cx="1370480" cy="1368152"/>
          </a:xfrm>
          <a:prstGeom prst="rect">
            <a:avLst/>
          </a:prstGeom>
          <a:noFill/>
        </p:spPr>
      </p:pic>
      <p:sp>
        <p:nvSpPr>
          <p:cNvPr id="29" name="Text Box 18"/>
          <p:cNvSpPr txBox="1">
            <a:spLocks noChangeArrowheads="1"/>
          </p:cNvSpPr>
          <p:nvPr/>
        </p:nvSpPr>
        <p:spPr bwMode="auto">
          <a:xfrm>
            <a:off x="4339277" y="6289575"/>
            <a:ext cx="1816899" cy="307777"/>
          </a:xfrm>
          <a:prstGeom prst="rect">
            <a:avLst/>
          </a:prstGeom>
          <a:noFill/>
          <a:ln w="9525">
            <a:noFill/>
            <a:miter lim="800000"/>
            <a:headEnd/>
            <a:tailEnd/>
          </a:ln>
          <a:effectLst/>
        </p:spPr>
        <p:txBody>
          <a:bodyPr wrap="square">
            <a:spAutoFit/>
          </a:bodyPr>
          <a:lstStyle/>
          <a:p>
            <a:pPr algn="ctr">
              <a:spcBef>
                <a:spcPct val="50000"/>
              </a:spcBef>
            </a:pPr>
            <a:r>
              <a:rPr lang="en-GB" sz="1400" b="1" dirty="0" smtClean="0">
                <a:latin typeface="+mj-lt"/>
              </a:rPr>
              <a:t>Lanes</a:t>
            </a:r>
            <a:endParaRPr lang="en-GB" sz="1400" b="1" dirty="0">
              <a:latin typeface="+mj-lt"/>
            </a:endParaRPr>
          </a:p>
        </p:txBody>
      </p:sp>
      <p:cxnSp>
        <p:nvCxnSpPr>
          <p:cNvPr id="31" name="Straight Arrow Connector 30"/>
          <p:cNvCxnSpPr>
            <a:stCxn id="28" idx="1"/>
          </p:cNvCxnSpPr>
          <p:nvPr/>
        </p:nvCxnSpPr>
        <p:spPr>
          <a:xfrm flipH="1">
            <a:off x="3923928" y="5625244"/>
            <a:ext cx="648072" cy="0"/>
          </a:xfrm>
          <a:prstGeom prst="straightConnector1">
            <a:avLst/>
          </a:prstGeom>
          <a:ln w="15875">
            <a:tailEnd type="arrow"/>
          </a:ln>
        </p:spPr>
        <p:style>
          <a:lnRef idx="1">
            <a:schemeClr val="dk1"/>
          </a:lnRef>
          <a:fillRef idx="0">
            <a:schemeClr val="dk1"/>
          </a:fillRef>
          <a:effectRef idx="0">
            <a:schemeClr val="dk1"/>
          </a:effectRef>
          <a:fontRef idx="minor">
            <a:schemeClr val="tx1"/>
          </a:fontRef>
        </p:style>
      </p:cxnSp>
      <p:cxnSp>
        <p:nvCxnSpPr>
          <p:cNvPr id="34" name="Straight Arrow Connector 33"/>
          <p:cNvCxnSpPr/>
          <p:nvPr/>
        </p:nvCxnSpPr>
        <p:spPr>
          <a:xfrm rot="5400000">
            <a:off x="2399978" y="4592910"/>
            <a:ext cx="457200" cy="1588"/>
          </a:xfrm>
          <a:prstGeom prst="straightConnector1">
            <a:avLst/>
          </a:prstGeom>
          <a:ln w="15875">
            <a:solidFill>
              <a:schemeClr val="tx1"/>
            </a:solidFill>
            <a:tailEnd type="arrow"/>
          </a:ln>
        </p:spPr>
        <p:style>
          <a:lnRef idx="1">
            <a:schemeClr val="dk1"/>
          </a:lnRef>
          <a:fillRef idx="0">
            <a:schemeClr val="dk1"/>
          </a:fillRef>
          <a:effectRef idx="0">
            <a:schemeClr val="dk1"/>
          </a:effectRef>
          <a:fontRef idx="minor">
            <a:schemeClr val="tx1"/>
          </a:fontRef>
        </p:style>
      </p:cxnSp>
    </p:spTree>
  </p:cSld>
  <p:clrMapOvr>
    <a:masterClrMapping/>
  </p:clrMapOvr>
  <p:transition spd="slow">
    <p:fade thruBlk="1"/>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C_i$&#10;&#10;&#10;&#10;\end{document}"/>
  <p:tag name="IGUANATEXSIZE" val="20"/>
</p:tagLst>
</file>

<file path=ppt/tags/tag1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u_{ij}^\mathrm{max}$&#10;&#10;&#10;&#10;\end{document}"/>
  <p:tag name="IGUANATEXSIZE" val="20"/>
</p:tagLst>
</file>

<file path=ppt/tags/tag1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A_{ij}$&#10;\end{document}"/>
  <p:tag name="IGUANATEXSIZE" val="20"/>
</p:tagLst>
</file>

<file path=ppt/tags/tag1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rho_{ij} \geq r_{ij}$&#10;&#10;&#10;&#10;\end{document}"/>
  <p:tag name="IGUANATEXSIZE" val="20"/>
</p:tagLst>
</file>

<file path=ppt/tags/tag1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A_{ij}$&#10;\end{document}"/>
  <p:tag name="IGUANATEXSIZE" val="20"/>
</p:tagLst>
</file>

<file path=ppt/tags/tag1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MG = (V,E)&#10;&#10;\end{document}"/>
  <p:tag name="IGUANATEXSIZE" val="20"/>
</p:tagLst>
</file>

<file path=ppt/tags/tag1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MG &#10;\end{document}"/>
  <p:tag name="IGUANATEXSIZE" val="20"/>
</p:tagLst>
</file>

<file path=ppt/tags/tag1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G = (N,E)&#10;&#10;\end{document}"/>
  <p:tag name="IGUANATEXSIZE" val="20"/>
</p:tagLst>
</file>

<file path=ppt/tags/tag1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G &#10;\end{document}"/>
  <p:tag name="IGUANATEXSIZE" val="19"/>
</p:tagLst>
</file>

<file path=ppt/tags/tag1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l_e$&#10;\end{document}"/>
  <p:tag name="IGUANATEXSIZE" val="19"/>
</p:tagLst>
</file>

<file path=ppt/tags/tag1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e$&#10;&#10;\end{document}"/>
  <p:tag name="IGUANATEXSIZE" val="19"/>
</p:tagLst>
</file>

<file path=ppt/tags/tag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s_i$&#10;&#10;&#10;&#10;\end{document}"/>
  <p:tag name="IGUANATEXSIZE" val="25"/>
</p:tagLst>
</file>

<file path=ppt/tags/tag2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c_e$&#10;\end{document}"/>
  <p:tag name="IGUANATEXSIZE" val="19"/>
</p:tagLst>
</file>

<file path=ppt/tags/tag2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G &#10;\end{document}"/>
  <p:tag name="IGUANATEXSIZE" val="19"/>
</p:tagLst>
</file>

<file path=ppt/tags/tag2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G &#10;\end{document}"/>
  <p:tag name="IGUANATEXSIZE" val="19"/>
</p:tagLst>
</file>

<file path=ppt/tags/tag2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c_n$&#10;\end{document}"/>
  <p:tag name="IGUANATEXSIZE" val="19"/>
</p:tagLst>
</file>

<file path=ppt/tags/tag2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n$&#10;\end{document}"/>
  <p:tag name="IGUANATEXSIZE" val="19"/>
</p:tagLst>
</file>

<file path=ppt/tags/tag2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G &#10;\end{document}"/>
  <p:tag name="IGUANATEXSIZE" val="19"/>
</p:tagLst>
</file>

<file path=ppt/tags/tag2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l_e^* =  \lceil l_e /\Delta t \rceil$&#10;\end{document}"/>
  <p:tag name="IGUANATEXSIZE" val="18"/>
</p:tagLst>
</file>

<file path=ppt/tags/tag2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G &#10;\end{document}"/>
  <p:tag name="IGUANATEXSIZE" val="18"/>
</p:tagLst>
</file>

<file path=ppt/tags/tag2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G &#10;\end{document}"/>
  <p:tag name="IGUANATEXSIZE" val="20"/>
</p:tagLst>
</file>

<file path=ppt/tags/tag2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Delta t$&#10;\end{document}"/>
  <p:tag name="IGUANATEXSIZE" val="19"/>
</p:tagLst>
</file>

<file path=ppt/tags/tag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g_i$&#10;&#10;&#10;&#10;\end{document}"/>
  <p:tag name="IGUANATEXSIZE" val="22"/>
</p:tagLst>
</file>

<file path=ppt/tags/tag3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c_e^* =  \lfloor c_e \cdot \Delta t \rfloor$&#10;\end{document}"/>
  <p:tag name="IGUANATEXSIZE" val="18"/>
</p:tagLst>
</file>

<file path=ppt/tags/tag3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l_e^*, c_e^*, c_n^*$&#10;\end{document}"/>
  <p:tag name="IGUANATEXSIZE" val="18"/>
</p:tagLst>
</file>

<file path=ppt/tags/tag3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G^T =(N^T,E^T)$&#10;\end{document}"/>
  <p:tag name="IGUANATEXSIZE" val="20"/>
</p:tagLst>
</file>

<file path=ppt/tags/tag3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G &#10;\end{document}"/>
  <p:tag name="IGUANATEXSIZE" val="18"/>
</p:tagLst>
</file>

<file path=ppt/tags/tag3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tau = 0\ldots T-1$&#10;\end{document}"/>
  <p:tag name="IGUANATEXSIZE" val="18"/>
</p:tagLst>
</file>

<file path=ppt/tags/tag3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c_n^* =  \lfloor c_n \cdot \Delta t \rfloor$&#10;\end{document}"/>
  <p:tag name="IGUANATEXSIZE" val="18"/>
</p:tagLst>
</file>

<file path=ppt/tags/tag3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G^T$&#10;\end{document}"/>
  <p:tag name="IGUANATEXSIZE" val="20"/>
</p:tagLst>
</file>

<file path=ppt/tags/tag3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cal P$&#10;\end{document}"/>
  <p:tag name="IGUANATEXSIZE" val="20"/>
</p:tagLst>
</file>

<file path=ppt/tags/tag3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p \in \cal P$&#10;\end{document}"/>
  <p:tag name="IGUANATEXSIZE" val="20"/>
</p:tagLst>
</file>

<file path=ppt/tags/tag3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C_i$&#10;&#10;&#10;&#10;\end{document}"/>
  <p:tag name="IGUANATEXSIZE" val="20"/>
</p:tagLst>
</file>

<file path=ppt/tags/tag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d_i$&#10;&#10;&#10;&#10;\end{document}"/>
  <p:tag name="IGUANATEXSIZE" val="22"/>
</p:tagLst>
</file>

<file path=ppt/tags/tag4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s_i, g_i, d_i$&#10;&#10;&#10;&#10;\end{document}"/>
  <p:tag name="IGUANATEXSIZE" val="20"/>
</p:tagLst>
</file>

<file path=ppt/tags/tag4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l_p$&#10;&#10;\end{document}"/>
  <p:tag name="IGUANATEXSIZE" val="20"/>
</p:tagLst>
</file>

<file path=ppt/tags/tag4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f_p$&#10;&#10;\end{document}"/>
  <p:tag name="IGUANATEXSIZE" val="20"/>
</p:tagLst>
</file>

<file path=ppt/tags/tag4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end{document}"/>
  <p:tag name="IGUANATEXSIZE" val="12"/>
</p:tagLst>
</file>

<file path=ppt/tags/tag4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end{document}"/>
  <p:tag name="IGUANATEXSIZE" val="12"/>
</p:tagLst>
</file>

<file path=ppt/tags/tag4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end{document}"/>
  <p:tag name="IGUANATEXSIZE" val="12"/>
</p:tagLst>
</file>

<file path=ppt/tags/tag4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p$&#10;\end{document}"/>
  <p:tag name="IGUANATEXSIZE" val="20"/>
</p:tagLst>
</file>

<file path=ppt/tags/tag4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end{document}"/>
  <p:tag name="IGUANATEXSIZE" val="12"/>
</p:tagLst>
</file>

<file path=ppt/tags/tag4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end{document}"/>
  <p:tag name="IGUANATEXSIZE" val="12"/>
</p:tagLst>
</file>

<file path=ppt/tags/tag4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c_e^*$&#10;\end{document}"/>
  <p:tag name="IGUANATEXSIZE" val="20"/>
</p:tagLst>
</file>

<file path=ppt/tags/tag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U_i^\mathrm{des}$&#10;&#10;&#10;&#10;\end{document}"/>
  <p:tag name="IGUANATEXSIZE" val="20"/>
</p:tagLst>
</file>

<file path=ppt/tags/tag5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p_{ij}$&#10;\end{document}"/>
  <p:tag name="IGUANATEXSIZE" val="20"/>
</p:tagLst>
</file>

<file path=ppt/tags/tag5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G^T$&#10;\end{document}"/>
  <p:tag name="IGUANATEXSIZE" val="20"/>
</p:tagLst>
</file>

<file path=ppt/tags/tag5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A_{ij}$&#10;\end{document}"/>
  <p:tag name="IGUANATEXSIZE" val="20"/>
</p:tagLst>
</file>

<file path=ppt/tags/tag5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G &#10;\end{document}"/>
  <p:tag name="IGUANATEXSIZE" val="19"/>
</p:tagLst>
</file>

<file path=ppt/tags/tag5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e$&#10;&#10;\end{document}"/>
  <p:tag name="IGUANATEXSIZE" val="20"/>
</p:tagLst>
</file>

<file path=ppt/tags/tag5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e$&#10;&#10;\end{document}"/>
  <p:tag name="IGUANATEXSIZE" val="20"/>
</p:tagLst>
</file>

<file path=ppt/tags/tag5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G^T$&#10;\end{document}"/>
  <p:tag name="IGUANATEXSIZE" val="20"/>
</p:tagLst>
</file>

<file path=ppt/tags/tag5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_i,l_i,r_i)$&#10;\end{document}"/>
  <p:tag name="IGUANATEXSIZE" val="20"/>
</p:tagLst>
</file>

<file path=ppt/tags/tag5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A_{ij}$&#10;\end{document}"/>
  <p:tag name="IGUANATEXSIZE" val="20"/>
</p:tagLst>
</file>

<file path=ppt/tags/tag5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alpha_1,T_i)\ldots (\alpha_q,T_q)$&#10;\end{document}"/>
  <p:tag name="IGUANATEXSIZE" val="20"/>
</p:tagLst>
</file>

<file path=ppt/tags/tag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C_i$&#10;&#10;&#10;&#10;\end{document}"/>
  <p:tag name="IGUANATEXSIZE" val="20"/>
</p:tagLst>
</file>

<file path=ppt/tags/tag6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mathbf{v}_{ij}^\mathrm{pref}$&#10;\end{document}"/>
  <p:tag name="IGUANATEXSIZE" val="20"/>
</p:tagLst>
</file>

<file path=ppt/tags/tag6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alpha_k,T_k)$&#10;\end{document}"/>
  <p:tag name="IGUANATEXSIZE" val="20"/>
</p:tagLst>
</file>

<file path=ppt/tags/tag6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alpha_k$&#10;\end{document}"/>
  <p:tag name="IGUANATEXSIZE" val="20"/>
</p:tagLst>
</file>

<file path=ppt/tags/tag6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mathbf{v}_{ij}^\mathrm{pref}=\mathbf{0}$&#10;\end{document}"/>
  <p:tag name="IGUANATEXSIZE" val="20"/>
</p:tagLst>
</file>

<file path=ppt/tags/tag6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T_k - t$&#10;\end{document}"/>
  <p:tag name="IGUANATEXSIZE" val="20"/>
</p:tagLst>
</file>

<file path=ppt/tags/tag6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alpha_k$&#10;\end{document}"/>
  <p:tag name="IGUANATEXSIZE" val="20"/>
</p:tagLst>
</file>

<file path=ppt/tags/tag6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e$&#10;&#10;\end{document}"/>
  <p:tag name="IGUANATEXSIZE" val="20"/>
</p:tagLst>
</file>

<file path=ppt/tags/tag6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G &#10;\end{document}"/>
  <p:tag name="IGUANATEXSIZE" val="20"/>
</p:tagLst>
</file>

<file path=ppt/tags/tag6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mathcal{L}$&#10;\end{document}"/>
  <p:tag name="IGUANATEXSIZE" val="20"/>
</p:tagLst>
</file>

<file path=ppt/tags/tag6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A_{ij}$&#10;\end{document}"/>
  <p:tag name="IGUANATEXSIZE" val="20"/>
</p:tagLst>
</file>

<file path=ppt/tags/tag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A_{ij}$&#10;\end{document}"/>
  <p:tag name="IGUANATEXSIZE" val="20"/>
</p:tagLst>
</file>

<file path=ppt/tags/tag7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mathcal{L}$&#10;\end{document}"/>
  <p:tag name="IGUANATEXSIZE" val="18"/>
</p:tagLst>
</file>

<file path=ppt/tags/tag7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L_s$&#10;\end{document}"/>
  <p:tag name="IGUANATEXSIZE" val="18"/>
</p:tagLst>
</file>

<file path=ppt/tags/tag7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A_{ij}$&#10;\end{document}"/>
  <p:tag name="IGUANATEXSIZE" val="18"/>
</p:tagLst>
</file>

<file path=ppt/tags/tag7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mathcal{L}_{free}=\emptyset$&#10;\end{document}"/>
  <p:tag name="IGUANATEXSIZE" val="18"/>
</p:tagLst>
</file>

<file path=ppt/tags/tag7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L_k$&#10;\end{document}"/>
  <p:tag name="IGUANATEXSIZE" val="18"/>
</p:tagLst>
</file>

<file path=ppt/tags/tag7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mathcal{L}$&#10;\end{document}"/>
  <p:tag name="IGUANATEXSIZE" val="18"/>
</p:tagLst>
</file>

<file path=ppt/tags/tag7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L_s$&#10;\end{document}"/>
  <p:tag name="IGUANATEXSIZE" val="18"/>
</p:tagLst>
</file>

<file path=ppt/tags/tag7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L_s$&#10;\end{document}"/>
  <p:tag name="IGUANATEXSIZE" val="18"/>
</p:tagLst>
</file>

<file path=ppt/tags/tag7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A_{ij}$&#10;\end{document}"/>
  <p:tag name="IGUANATEXSIZE" val="18"/>
</p:tagLst>
</file>

<file path=ppt/tags/tag7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mathbf{v}_{ij}^\mathrm{pref}$&#10;\end{document}"/>
  <p:tag name="IGUANATEXSIZE" val="18"/>
</p:tagLst>
</file>

<file path=ppt/tags/tag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C_i$&#10;&#10;&#10;&#10;\end{document}"/>
  <p:tag name="IGUANATEXSIZE" val="20"/>
</p:tagLst>
</file>

<file path=ppt/tags/tag8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mathbf{v}_{ij}^\mathrm{pref}$&#10;\end{document}"/>
  <p:tag name="IGUANATEXSIZE" val="20"/>
</p:tagLst>
</file>

<file path=ppt/tags/tag8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A_{ij}$&#10;\end{document}"/>
  <p:tag name="IGUANATEXSIZE" val="20"/>
</p:tagLst>
</file>

<file path=ppt/tags/tag8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Delta t$&#10;\end{document}"/>
  <p:tag name="IGUANATEXSIZE" val="19"/>
</p:tagLst>
</file>

<file path=ppt/tags/tag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r_{ij}$&#10;&#10;&#10;&#10;\end{document}"/>
  <p:tag name="IGUANATEXSIZE" val="22"/>
</p:tagLst>
</file>

<file path=ppt/theme/theme1.xml><?xml version="1.0" encoding="utf-8"?>
<a:theme xmlns:a="http://schemas.openxmlformats.org/drawingml/2006/main" name="1_gate">
  <a:themeElements>
    <a:clrScheme name="">
      <a:dk1>
        <a:srgbClr val="000000"/>
      </a:dk1>
      <a:lt1>
        <a:srgbClr val="FFFFFF"/>
      </a:lt1>
      <a:dk2>
        <a:srgbClr val="000000"/>
      </a:dk2>
      <a:lt2>
        <a:srgbClr val="808080"/>
      </a:lt2>
      <a:accent1>
        <a:srgbClr val="FF7F7F"/>
      </a:accent1>
      <a:accent2>
        <a:srgbClr val="900000"/>
      </a:accent2>
      <a:accent3>
        <a:srgbClr val="FFFFFF"/>
      </a:accent3>
      <a:accent4>
        <a:srgbClr val="000000"/>
      </a:accent4>
      <a:accent5>
        <a:srgbClr val="FFC0C0"/>
      </a:accent5>
      <a:accent6>
        <a:srgbClr val="820000"/>
      </a:accent6>
      <a:hlink>
        <a:srgbClr val="C00000"/>
      </a:hlink>
      <a:folHlink>
        <a:srgbClr val="FF0000"/>
      </a:folHlink>
    </a:clrScheme>
    <a:fontScheme name="1_gat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g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g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g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g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g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g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g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g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g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g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g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g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gate">
  <a:themeElements>
    <a:clrScheme name="">
      <a:dk1>
        <a:srgbClr val="000000"/>
      </a:dk1>
      <a:lt1>
        <a:srgbClr val="FFFFFF"/>
      </a:lt1>
      <a:dk2>
        <a:srgbClr val="000000"/>
      </a:dk2>
      <a:lt2>
        <a:srgbClr val="808080"/>
      </a:lt2>
      <a:accent1>
        <a:srgbClr val="FF7F7F"/>
      </a:accent1>
      <a:accent2>
        <a:srgbClr val="900000"/>
      </a:accent2>
      <a:accent3>
        <a:srgbClr val="FFFFFF"/>
      </a:accent3>
      <a:accent4>
        <a:srgbClr val="000000"/>
      </a:accent4>
      <a:accent5>
        <a:srgbClr val="FFC0C0"/>
      </a:accent5>
      <a:accent6>
        <a:srgbClr val="820000"/>
      </a:accent6>
      <a:hlink>
        <a:srgbClr val="C00000"/>
      </a:hlink>
      <a:folHlink>
        <a:srgbClr val="FF0000"/>
      </a:folHlink>
    </a:clrScheme>
    <a:fontScheme name="gat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gate">
  <a:themeElements>
    <a:clrScheme name="Custom 2">
      <a:dk1>
        <a:srgbClr val="000000"/>
      </a:dk1>
      <a:lt1>
        <a:srgbClr val="FFFFFF"/>
      </a:lt1>
      <a:dk2>
        <a:srgbClr val="000000"/>
      </a:dk2>
      <a:lt2>
        <a:srgbClr val="808080"/>
      </a:lt2>
      <a:accent1>
        <a:srgbClr val="FF7F7F"/>
      </a:accent1>
      <a:accent2>
        <a:srgbClr val="900000"/>
      </a:accent2>
      <a:accent3>
        <a:srgbClr val="FFFFFF"/>
      </a:accent3>
      <a:accent4>
        <a:srgbClr val="000000"/>
      </a:accent4>
      <a:accent5>
        <a:srgbClr val="CCCCCC"/>
      </a:accent5>
      <a:accent6>
        <a:srgbClr val="262626"/>
      </a:accent6>
      <a:hlink>
        <a:srgbClr val="C00000"/>
      </a:hlink>
      <a:folHlink>
        <a:srgbClr val="FF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8026</Words>
  <Application>Microsoft Office PowerPoint</Application>
  <PresentationFormat>Diavoorstelling (4:3)</PresentationFormat>
  <Paragraphs>348</Paragraphs>
  <Slides>23</Slides>
  <Notes>23</Notes>
  <HiddenSlides>2</HiddenSlides>
  <MMClips>7</MMClips>
  <ScaleCrop>false</ScaleCrop>
  <HeadingPairs>
    <vt:vector size="4" baseType="variant">
      <vt:variant>
        <vt:lpstr>Thema</vt:lpstr>
      </vt:variant>
      <vt:variant>
        <vt:i4>3</vt:i4>
      </vt:variant>
      <vt:variant>
        <vt:lpstr>Diatitels</vt:lpstr>
      </vt:variant>
      <vt:variant>
        <vt:i4>23</vt:i4>
      </vt:variant>
    </vt:vector>
  </HeadingPairs>
  <TitlesOfParts>
    <vt:vector size="26" baseType="lpstr">
      <vt:lpstr>1_gate</vt:lpstr>
      <vt:lpstr>2_gate</vt:lpstr>
      <vt:lpstr>3_gate</vt:lpstr>
      <vt:lpstr>Space-time Group Motion Planning</vt:lpstr>
      <vt:lpstr>Space-time Group Motion Planning</vt:lpstr>
      <vt:lpstr>Introduction</vt:lpstr>
      <vt:lpstr>Related Work</vt:lpstr>
      <vt:lpstr>Related Work</vt:lpstr>
      <vt:lpstr>Problem Formulation</vt:lpstr>
      <vt:lpstr>Overall Solution</vt:lpstr>
      <vt:lpstr>Overall Solution</vt:lpstr>
      <vt:lpstr>Overall Solution</vt:lpstr>
      <vt:lpstr>Planning for groups</vt:lpstr>
      <vt:lpstr>Planning for groups</vt:lpstr>
      <vt:lpstr>Planning for groups</vt:lpstr>
      <vt:lpstr>Planning for group members</vt:lpstr>
      <vt:lpstr>Planning for group members</vt:lpstr>
      <vt:lpstr>Results</vt:lpstr>
      <vt:lpstr>Results</vt:lpstr>
      <vt:lpstr>Results</vt:lpstr>
      <vt:lpstr>Results</vt:lpstr>
      <vt:lpstr>Results</vt:lpstr>
      <vt:lpstr>Results</vt:lpstr>
      <vt:lpstr>Conclusions</vt:lpstr>
      <vt:lpstr>Conclusions</vt:lpstr>
      <vt:lpstr>Questions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Indicative Routes for Path Planning and Crowd Simulation</dc:title>
  <dc:creator>Acer</dc:creator>
  <cp:lastModifiedBy>Frank</cp:lastModifiedBy>
  <cp:revision>1239</cp:revision>
  <dcterms:created xsi:type="dcterms:W3CDTF">2009-04-27T23:50:41Z</dcterms:created>
  <dcterms:modified xsi:type="dcterms:W3CDTF">2012-06-13T01:33:11Z</dcterms:modified>
</cp:coreProperties>
</file>