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20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62" r:id="rId4"/>
    <p:sldId id="287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85" r:id="rId15"/>
    <p:sldId id="272" r:id="rId16"/>
    <p:sldId id="286" r:id="rId17"/>
    <p:sldId id="273" r:id="rId18"/>
    <p:sldId id="291" r:id="rId19"/>
    <p:sldId id="278" r:id="rId20"/>
    <p:sldId id="289" r:id="rId21"/>
    <p:sldId id="282" r:id="rId22"/>
    <p:sldId id="283" r:id="rId23"/>
    <p:sldId id="294" r:id="rId24"/>
    <p:sldId id="292" r:id="rId25"/>
    <p:sldId id="293" r:id="rId26"/>
    <p:sldId id="295" r:id="rId27"/>
    <p:sldId id="296" r:id="rId28"/>
  </p:sldIdLst>
  <p:sldSz cx="9144000" cy="6858000" type="screen4x3"/>
  <p:notesSz cx="6669088" cy="9928225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24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0867" autoAdjust="0"/>
    <p:restoredTop sz="81714" autoAdjust="0"/>
  </p:normalViewPr>
  <p:slideViewPr>
    <p:cSldViewPr>
      <p:cViewPr varScale="1">
        <p:scale>
          <a:sx n="91" d="100"/>
          <a:sy n="91" d="100"/>
        </p:scale>
        <p:origin x="-149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 dirty="0">
                <a:latin typeface="Verdan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5BFF9EC2-F18A-4B04-B669-12189EB61A0C}" type="datetimeFigureOut">
              <a:rPr lang="en-US"/>
              <a:pPr>
                <a:defRPr/>
              </a:pPr>
              <a:t>11/17/2010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838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 dirty="0">
                <a:latin typeface="Verdan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663" y="9429750"/>
            <a:ext cx="2890837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2BFA1276-6D9A-43CE-8E07-D6E951170BA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982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dirty="0">
                <a:latin typeface="Verdana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dirty="0">
                <a:latin typeface="Verdana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6463"/>
            <a:ext cx="48910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het opmaakprofiel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dirty="0">
                <a:latin typeface="Verdana" pitchFamily="34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431338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704F5304-10CD-4EB5-A9E1-E544781175EE}" type="slidenum">
              <a:rPr lang="nl-NL"/>
              <a:pPr>
                <a:defRPr/>
              </a:pPr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4912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Cossacks:</a:t>
            </a:r>
            <a:r>
              <a:rPr lang="en-US" baseline="0" dirty="0" smtClean="0"/>
              <a:t> back to war [2002]</a:t>
            </a: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50B427-9B9A-4CF2-B7A8-4907141279B5}" type="slidenum">
              <a:rPr lang="nl-NL" smtClean="0"/>
              <a:pPr/>
              <a:t>1</a:t>
            </a:fld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AD51E5-DF67-411C-AD02-F09D535F49AF}" type="slidenum">
              <a:rPr lang="nl-NL" smtClean="0"/>
              <a:pPr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48132" name="Slide Number Placeholder 3"/>
          <p:cNvSpPr txBox="1">
            <a:spLocks noGrp="1"/>
          </p:cNvSpPr>
          <p:nvPr/>
        </p:nvSpPr>
        <p:spPr bwMode="auto">
          <a:xfrm>
            <a:off x="3778250" y="9431338"/>
            <a:ext cx="2890838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0" hangingPunct="0"/>
            <a:fld id="{3F48DAF2-5510-458C-B4A7-1D63473571D4}" type="slidenum">
              <a:rPr lang="nl-NL" sz="1200">
                <a:latin typeface="Verdana" pitchFamily="34" charset="0"/>
              </a:rPr>
              <a:pPr algn="r" eaLnBrk="0" hangingPunct="0"/>
              <a:t>4</a:t>
            </a:fld>
            <a:endParaRPr lang="nl-NL" sz="1200">
              <a:latin typeface="Verdana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685800" y="2057400"/>
            <a:ext cx="7772400" cy="1752600"/>
            <a:chOff x="432" y="1344"/>
            <a:chExt cx="4896" cy="672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432" y="1344"/>
              <a:ext cx="4896" cy="672"/>
            </a:xfrm>
            <a:prstGeom prst="rect">
              <a:avLst/>
            </a:prstGeom>
            <a:solidFill>
              <a:srgbClr val="EE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480" y="1392"/>
              <a:ext cx="346" cy="210"/>
              <a:chOff x="384" y="720"/>
              <a:chExt cx="346" cy="210"/>
            </a:xfrm>
          </p:grpSpPr>
          <p:sp>
            <p:nvSpPr>
              <p:cNvPr id="7" name="Rectangle 11"/>
              <p:cNvSpPr>
                <a:spLocks noChangeArrowheads="1"/>
              </p:cNvSpPr>
              <p:nvPr/>
            </p:nvSpPr>
            <p:spPr bwMode="auto">
              <a:xfrm>
                <a:off x="384" y="720"/>
                <a:ext cx="346" cy="35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</a:endParaRPr>
              </a:p>
            </p:txBody>
          </p:sp>
          <p:sp>
            <p:nvSpPr>
              <p:cNvPr id="8" name="Rectangle 12"/>
              <p:cNvSpPr>
                <a:spLocks noChangeArrowheads="1"/>
              </p:cNvSpPr>
              <p:nvPr/>
            </p:nvSpPr>
            <p:spPr bwMode="auto">
              <a:xfrm>
                <a:off x="384" y="720"/>
                <a:ext cx="58" cy="21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B2B2B2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pic>
        <p:nvPicPr>
          <p:cNvPr id="10" name="Picture 8" descr="headergrey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B1B3B4"/>
              </a:clrFrom>
              <a:clrTo>
                <a:srgbClr val="B1B3B4">
                  <a:alpha val="0"/>
                </a:srgbClr>
              </a:clrTo>
            </a:clrChange>
          </a:blip>
          <a:srcRect l="6494" t="20869" r="40260" b="11304"/>
          <a:stretch>
            <a:fillRect/>
          </a:stretch>
        </p:blipFill>
        <p:spPr bwMode="auto">
          <a:xfrm>
            <a:off x="0" y="0"/>
            <a:ext cx="3124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 smtClean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2356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2825"/>
            <a:ext cx="7543800" cy="1298575"/>
          </a:xfrm>
        </p:spPr>
        <p:txBody>
          <a:bodyPr/>
          <a:lstStyle>
            <a:lvl1pPr>
              <a:defRPr sz="3600" smtClean="0"/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A06327C-95A5-4977-8850-2241D3598C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/>
            </a:lvl1pPr>
            <a:lvl2pPr>
              <a:defRPr b="1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E33F2-3927-434E-A8DD-995AF5E733BA}" type="datetimeFigureOut">
              <a:rPr lang="en-US"/>
              <a:pPr>
                <a:defRPr/>
              </a:pPr>
              <a:t>11/17/2010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A4495-E939-4D70-AF61-4D65240447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9200"/>
          </a:xfrm>
        </p:spPr>
        <p:txBody>
          <a:bodyPr/>
          <a:lstStyle>
            <a:lvl1pPr>
              <a:defRPr sz="2800" b="1"/>
            </a:lvl1pPr>
            <a:lvl2pPr>
              <a:defRPr sz="2400" b="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9200"/>
          </a:xfrm>
        </p:spPr>
        <p:txBody>
          <a:bodyPr/>
          <a:lstStyle>
            <a:lvl1pPr>
              <a:defRPr sz="2800" b="1"/>
            </a:lvl1pPr>
            <a:lvl2pPr>
              <a:defRPr sz="2400" b="1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1CF81-2567-4F6B-8CD3-6FBD4AD279CE}" type="datetimeFigureOut">
              <a:rPr lang="en-US"/>
              <a:pPr>
                <a:defRPr/>
              </a:pPr>
              <a:t>11/17/2010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E57B4-661F-40A1-BEFA-24F9AE12C2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692FD-41C7-4160-A11D-BDACA750F898}" type="datetimeFigureOut">
              <a:rPr lang="en-US"/>
              <a:pPr>
                <a:defRPr/>
              </a:pPr>
              <a:t>11/17/2010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56E544-AAD9-453D-9F95-3D06DCFEB8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FB68D-9674-43B9-917A-906E09739B30}" type="datetimeFigureOut">
              <a:rPr lang="en-US"/>
              <a:pPr>
                <a:defRPr/>
              </a:pPr>
              <a:t>11/17/2010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7A839-3F56-46CA-A51F-923C47AE01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524000"/>
            <a:ext cx="5111750" cy="4602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743200"/>
            <a:ext cx="3008313" cy="3382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4AC61F-56D2-4AC0-AA97-70119005F5DD}" type="datetimeFigureOut">
              <a:rPr lang="en-US"/>
              <a:pPr>
                <a:defRPr/>
              </a:pPr>
              <a:t>11/17/2010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87FB1-A861-4E11-A1A4-22AA1667BF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47799"/>
            <a:ext cx="5486400" cy="3279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667B9-71C1-4726-B720-6A6F5D57D512}" type="datetimeFigureOut">
              <a:rPr lang="en-US"/>
              <a:pPr>
                <a:defRPr/>
              </a:pPr>
              <a:t>11/17/2010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A1344-B78E-4A0E-9DBB-B9565261E6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0A4A9-65AD-4BDC-801F-C2B912EE5F77}" type="datetimeFigureOut">
              <a:rPr lang="en-US"/>
              <a:pPr>
                <a:defRPr/>
              </a:pPr>
              <a:t>11/17/2010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951F1-3E46-404D-96B6-E6374FE364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152400"/>
            <a:ext cx="21336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2484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3A2A4-549F-4AA6-AD3F-6465331E0C5B}" type="datetimeFigureOut">
              <a:rPr lang="en-US"/>
              <a:pPr>
                <a:defRPr/>
              </a:pPr>
              <a:t>11/17/2010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F01D4-4B4F-467E-887F-AFE05566D4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solidFill>
            <a:srgbClr val="B2B2B2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pic>
        <p:nvPicPr>
          <p:cNvPr id="1027" name="Picture 8" descr="headergrey2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B1B3B4"/>
              </a:clrFrom>
              <a:clrTo>
                <a:srgbClr val="B1B3B4">
                  <a:alpha val="0"/>
                </a:srgbClr>
              </a:clrTo>
            </a:clrChange>
          </a:blip>
          <a:srcRect l="6494" t="20869" r="40260" b="11304"/>
          <a:stretch>
            <a:fillRect/>
          </a:stretch>
        </p:blipFill>
        <p:spPr bwMode="auto">
          <a:xfrm>
            <a:off x="0" y="0"/>
            <a:ext cx="3124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AA59556E-1972-4FC5-8415-D59FB7739686}" type="datetimeFigureOut">
              <a:rPr lang="en-US"/>
              <a:pPr>
                <a:defRPr/>
              </a:pPr>
              <a:t>11/17/2010</a:t>
            </a:fld>
            <a:endParaRPr lang="en-US" dirty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ts val="0"/>
              </a:spcBef>
              <a:spcAft>
                <a:spcPts val="0"/>
              </a:spcAft>
              <a:defRPr sz="14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7AFFE447-C382-41D3-A953-205141AEA2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3048000" y="152400"/>
            <a:ext cx="5943600" cy="838200"/>
          </a:xfrm>
          <a:prstGeom prst="rect">
            <a:avLst/>
          </a:prstGeom>
          <a:solidFill>
            <a:srgbClr val="EE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grpSp>
        <p:nvGrpSpPr>
          <p:cNvPr id="1033" name="Group 12"/>
          <p:cNvGrpSpPr>
            <a:grpSpLocks/>
          </p:cNvGrpSpPr>
          <p:nvPr/>
        </p:nvGrpSpPr>
        <p:grpSpPr bwMode="auto">
          <a:xfrm>
            <a:off x="3124200" y="228600"/>
            <a:ext cx="228600" cy="228600"/>
            <a:chOff x="384" y="720"/>
            <a:chExt cx="240" cy="240"/>
          </a:xfrm>
        </p:grpSpPr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384" y="720"/>
              <a:ext cx="240" cy="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384" y="720"/>
              <a:ext cx="40" cy="24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latin typeface="+mn-lt"/>
              </a:endParaRPr>
            </a:p>
          </p:txBody>
        </p:sp>
      </p:grp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00400" y="249238"/>
            <a:ext cx="5791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29" r:id="rId2"/>
    <p:sldLayoutId id="2147483728" r:id="rId3"/>
    <p:sldLayoutId id="2147483727" r:id="rId4"/>
    <p:sldLayoutId id="2147483726" r:id="rId5"/>
    <p:sldLayoutId id="2147483725" r:id="rId6"/>
    <p:sldLayoutId id="2147483724" r:id="rId7"/>
    <p:sldLayoutId id="2147483723" r:id="rId8"/>
    <p:sldLayoutId id="2147483722" r:id="rId9"/>
  </p:sldLayoutIdLst>
  <p:transition spd="slow"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Calibri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Arial" charset="0"/>
        <a:buChar char=" "/>
        <a:defRPr sz="2800" b="1">
          <a:solidFill>
            <a:srgbClr val="EE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E0000"/>
        </a:buClr>
        <a:buFont typeface="Arial" charset="0"/>
        <a:buChar char="•"/>
        <a:defRPr sz="24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E0000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E0000"/>
        </a:buClr>
        <a:buFont typeface="Arial" charset="0"/>
        <a:buChar char="•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E0000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EE0000"/>
        </a:buClr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EE0000"/>
        </a:buClr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EE0000"/>
        </a:buClr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EE0000"/>
        </a:buClr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hyperlink" Target="http://www.cs.uu.nl/staff/roland.html" TargetMode="External"/><Relationship Id="rId7" Type="http://schemas.openxmlformats.org/officeDocument/2006/relationships/image" Target="../media/image12.jpeg"/><Relationship Id="rId2" Type="http://schemas.openxmlformats.org/officeDocument/2006/relationships/hyperlink" Target="mailto:roland@cs.uu.nl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eg"/><Relationship Id="rId5" Type="http://schemas.openxmlformats.org/officeDocument/2006/relationships/hyperlink" Target="http://www.cs.uu.nl/staff/slam.html" TargetMode="External"/><Relationship Id="rId4" Type="http://schemas.openxmlformats.org/officeDocument/2006/relationships/hyperlink" Target="mailto:slam@cs.uu.n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hyperlink" Target="file:///C:\Users\Roland\Desktop\MIG%20presentation\ecm.lnk" TargetMode="Externa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14375" y="4214812"/>
            <a:ext cx="3357563" cy="1662459"/>
          </a:xfrm>
        </p:spPr>
        <p:txBody>
          <a:bodyPr/>
          <a:lstStyle/>
          <a:p>
            <a:pPr algn="l" eaLnBrk="1" hangingPunct="1"/>
            <a:r>
              <a:rPr lang="en-US" sz="2000" dirty="0"/>
              <a:t>Roland </a:t>
            </a:r>
            <a:r>
              <a:rPr lang="en-US" sz="2000" dirty="0" smtClean="0"/>
              <a:t>Geraerts</a:t>
            </a:r>
            <a:br>
              <a:rPr lang="en-US" sz="2000" dirty="0" smtClean="0"/>
            </a:br>
            <a:r>
              <a:rPr lang="en-US" sz="2000" dirty="0" smtClean="0"/>
              <a:t>Han </a:t>
            </a:r>
            <a:r>
              <a:rPr lang="en-US" sz="2000" dirty="0" err="1" smtClean="0"/>
              <a:t>Hoogeveen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Marjan</a:t>
            </a:r>
            <a:r>
              <a:rPr lang="en-US" sz="2000" dirty="0" smtClean="0"/>
              <a:t> </a:t>
            </a:r>
            <a:r>
              <a:rPr lang="en-US" sz="2000" dirty="0"/>
              <a:t>van den </a:t>
            </a:r>
            <a:r>
              <a:rPr lang="en-US" sz="2000" dirty="0" err="1" smtClean="0"/>
              <a:t>Akker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err="1" smtClean="0"/>
              <a:t>Corien</a:t>
            </a:r>
            <a:r>
              <a:rPr lang="en-US" sz="2000" dirty="0" smtClean="0"/>
              <a:t> </a:t>
            </a:r>
            <a:r>
              <a:rPr lang="en-US" sz="2000" dirty="0" err="1"/>
              <a:t>Prins</a:t>
            </a:r>
            <a:endParaRPr lang="en-US" sz="2000" dirty="0"/>
          </a:p>
          <a:p>
            <a:pPr algn="l" eaLnBrk="1" hangingPunct="1"/>
            <a:endParaRPr lang="en-US" sz="2400" dirty="0"/>
          </a:p>
          <a:p>
            <a:pPr algn="l" eaLnBrk="1" hangingPunct="1"/>
            <a:r>
              <a:rPr lang="en-US" sz="2000" i="1" dirty="0"/>
              <a:t>Motion in Games 2010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282825"/>
            <a:ext cx="7805738" cy="1298575"/>
          </a:xfrm>
        </p:spPr>
        <p:txBody>
          <a:bodyPr/>
          <a:lstStyle/>
          <a:p>
            <a:r>
              <a:rPr lang="en-US" sz="3200" dirty="0"/>
              <a:t>Path Planning for Groups</a:t>
            </a:r>
            <a:br>
              <a:rPr lang="en-US" sz="3200" dirty="0"/>
            </a:br>
            <a:r>
              <a:rPr lang="en-US" sz="3200" dirty="0"/>
              <a:t>using Column Generation</a:t>
            </a:r>
          </a:p>
        </p:txBody>
      </p:sp>
      <p:pic>
        <p:nvPicPr>
          <p:cNvPr id="13315" name="Picture 14" descr="C:\data\Motion Planning\corridor\casa\presentation\pictures\uu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50" y="214313"/>
            <a:ext cx="23749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3" descr="C:\Users\roland\Documents\Publications\MIG 2010\MIG presentation\backtowar4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3800" y="4076700"/>
            <a:ext cx="3465513" cy="254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1462088"/>
            <a:ext cx="3590925" cy="5160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Useful: Time-expanded graph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4114800" cy="5029200"/>
          </a:xfrm>
        </p:spPr>
        <p:txBody>
          <a:bodyPr/>
          <a:lstStyle/>
          <a:p>
            <a:r>
              <a:rPr lang="en-US" dirty="0" smtClean="0"/>
              <a:t>Create this graph as follows</a:t>
            </a:r>
          </a:p>
          <a:p>
            <a:pPr lvl="1"/>
            <a:r>
              <a:rPr lang="en-US" dirty="0" smtClean="0"/>
              <a:t>Nodes: one copy per time unit</a:t>
            </a:r>
          </a:p>
          <a:p>
            <a:pPr lvl="1"/>
            <a:r>
              <a:rPr lang="en-US" dirty="0" smtClean="0"/>
              <a:t>Arcs connecting vertices at the right time</a:t>
            </a:r>
          </a:p>
          <a:p>
            <a:pPr lvl="1"/>
            <a:r>
              <a:rPr lang="en-US" dirty="0" smtClean="0"/>
              <a:t>Waiting arcs of length 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Integer Linear Programming formulation (1)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Formulation</a:t>
            </a:r>
          </a:p>
          <a:p>
            <a:pPr lvl="1"/>
            <a:r>
              <a:rPr lang="en-US" dirty="0" smtClean="0"/>
              <a:t>We use an ILP-formulation based on </a:t>
            </a:r>
            <a:r>
              <a:rPr lang="en-US" b="0" i="1" dirty="0" smtClean="0"/>
              <a:t>paths</a:t>
            </a:r>
            <a:r>
              <a:rPr lang="en-US" dirty="0" smtClean="0"/>
              <a:t> in the time-expanded graph</a:t>
            </a:r>
          </a:p>
          <a:p>
            <a:pPr lvl="1"/>
            <a:r>
              <a:rPr lang="en-US" dirty="0" smtClean="0"/>
              <a:t>A path fully specifies when you arrive/leave a vertex</a:t>
            </a:r>
          </a:p>
          <a:p>
            <a:pPr lvl="1"/>
            <a:r>
              <a:rPr lang="en-US" dirty="0" smtClean="0"/>
              <a:t>Each path connects an Origin-Destination pair</a:t>
            </a:r>
          </a:p>
          <a:p>
            <a:pPr lvl="1"/>
            <a:r>
              <a:rPr lang="en-US" dirty="0" smtClean="0"/>
              <a:t>The cost of path s is equal to the time it arrives in the destination</a:t>
            </a:r>
          </a:p>
          <a:p>
            <a:pPr lvl="1"/>
            <a:r>
              <a:rPr lang="en-US" dirty="0" smtClean="0"/>
              <a:t>For each path </a:t>
            </a:r>
            <a:r>
              <a:rPr lang="en-US" i="1" dirty="0" smtClean="0"/>
              <a:t>s</a:t>
            </a:r>
            <a:r>
              <a:rPr lang="en-US" dirty="0" smtClean="0"/>
              <a:t> we introduce a decision variable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s</a:t>
            </a:r>
            <a:r>
              <a:rPr lang="en-US" dirty="0" smtClean="0"/>
              <a:t> denoting the number of units following this path</a:t>
            </a:r>
          </a:p>
          <a:p>
            <a:pPr lvl="1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Integer Linear Programming formulation (2)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Objective: minimize average travel time of units subject to the constraints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All units must arrive at their destinations</a:t>
            </a:r>
          </a:p>
          <a:p>
            <a:pPr lvl="1"/>
            <a:r>
              <a:rPr lang="en-US" dirty="0" smtClean="0"/>
              <a:t>All variables are ≥ 0 and integral</a:t>
            </a:r>
          </a:p>
          <a:p>
            <a:pPr lvl="1"/>
            <a:r>
              <a:rPr lang="en-US" dirty="0" smtClean="0"/>
              <a:t>All capacity constraints are obeyed at all times</a:t>
            </a:r>
          </a:p>
          <a:p>
            <a:pPr lvl="2"/>
            <a:r>
              <a:rPr lang="en-US" b="1" dirty="0" smtClean="0"/>
              <a:t>Easy for an arc</a:t>
            </a:r>
          </a:p>
          <a:p>
            <a:pPr lvl="2"/>
            <a:r>
              <a:rPr lang="en-US" b="1" dirty="0" smtClean="0"/>
              <a:t>Hard for an edge (which can be traversed in both ways)</a:t>
            </a:r>
          </a:p>
          <a:p>
            <a:pPr lvl="2"/>
            <a:endParaRPr lang="en-US" b="1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Capacity division for edges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Division of capacity per edge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Edges can be traversed in both directions</a:t>
            </a:r>
          </a:p>
          <a:p>
            <a:pPr lvl="1"/>
            <a:r>
              <a:rPr lang="en-US" dirty="0" smtClean="0"/>
              <a:t>You need many constraints to enforce the capacity constraint at time </a:t>
            </a:r>
            <a:r>
              <a:rPr lang="en-US" i="1" dirty="0" smtClean="0"/>
              <a:t>t</a:t>
            </a:r>
          </a:p>
          <a:p>
            <a:pPr lvl="1"/>
            <a:r>
              <a:rPr lang="en-US" dirty="0" smtClean="0"/>
              <a:t>We use a </a:t>
            </a:r>
            <a:r>
              <a:rPr lang="en-US" b="0" i="1" dirty="0" smtClean="0"/>
              <a:t>constant</a:t>
            </a:r>
            <a:r>
              <a:rPr lang="en-US" dirty="0" smtClean="0"/>
              <a:t> division of the capacity </a:t>
            </a:r>
            <a:r>
              <a:rPr lang="en-US" i="1" dirty="0" err="1" smtClean="0"/>
              <a:t>u</a:t>
            </a:r>
            <a:r>
              <a:rPr lang="en-US" i="1" baseline="-25000" dirty="0" err="1" smtClean="0"/>
              <a:t>e</a:t>
            </a:r>
            <a:r>
              <a:rPr lang="en-US" dirty="0" smtClean="0"/>
              <a:t> over time</a:t>
            </a:r>
          </a:p>
          <a:p>
            <a:pPr lvl="2"/>
            <a:r>
              <a:rPr lang="en-US" b="1" i="1" dirty="0" smtClean="0"/>
              <a:t>u</a:t>
            </a:r>
            <a:r>
              <a:rPr lang="en-US" b="1" baseline="-25000" dirty="0" smtClean="0"/>
              <a:t>1</a:t>
            </a:r>
            <a:r>
              <a:rPr lang="en-US" b="1" dirty="0" smtClean="0"/>
              <a:t>(</a:t>
            </a:r>
            <a:r>
              <a:rPr lang="en-US" b="1" i="1" dirty="0" smtClean="0"/>
              <a:t>e</a:t>
            </a:r>
            <a:r>
              <a:rPr lang="en-US" b="1" dirty="0" smtClean="0"/>
              <a:t>) ≥ 0 for one direction</a:t>
            </a:r>
          </a:p>
          <a:p>
            <a:pPr lvl="2"/>
            <a:r>
              <a:rPr lang="en-US" b="1" i="1" dirty="0" smtClean="0"/>
              <a:t>u</a:t>
            </a:r>
            <a:r>
              <a:rPr lang="en-US" b="1" dirty="0" smtClean="0"/>
              <a:t>(</a:t>
            </a:r>
            <a:r>
              <a:rPr lang="en-US" b="1" i="1" dirty="0" smtClean="0"/>
              <a:t>e</a:t>
            </a:r>
            <a:r>
              <a:rPr lang="en-US" b="1" dirty="0" smtClean="0"/>
              <a:t>) − u</a:t>
            </a:r>
            <a:r>
              <a:rPr lang="en-US" b="1" baseline="-25000" dirty="0" smtClean="0"/>
              <a:t>1 </a:t>
            </a:r>
            <a:r>
              <a:rPr lang="en-US" b="1" dirty="0" smtClean="0"/>
              <a:t>(</a:t>
            </a:r>
            <a:r>
              <a:rPr lang="en-US" b="1" i="1" dirty="0" smtClean="0"/>
              <a:t>e</a:t>
            </a:r>
            <a:r>
              <a:rPr lang="en-US" b="1" dirty="0" smtClean="0"/>
              <a:t>) ≥ 0 for the other direction</a:t>
            </a:r>
          </a:p>
          <a:p>
            <a:pPr lvl="2"/>
            <a:r>
              <a:rPr lang="en-US" b="1" i="1" dirty="0" smtClean="0"/>
              <a:t>u</a:t>
            </a:r>
            <a:r>
              <a:rPr lang="en-US" b="1" baseline="-25000" dirty="0" smtClean="0"/>
              <a:t>1</a:t>
            </a:r>
            <a:r>
              <a:rPr lang="en-US" b="1" dirty="0" smtClean="0"/>
              <a:t>(</a:t>
            </a:r>
            <a:r>
              <a:rPr lang="en-US" b="1" i="1" dirty="0" smtClean="0"/>
              <a:t>e</a:t>
            </a:r>
            <a:r>
              <a:rPr lang="en-US" b="1" dirty="0" smtClean="0"/>
              <a:t>) is a decision variable.</a:t>
            </a:r>
          </a:p>
          <a:p>
            <a:pPr lvl="1"/>
            <a:r>
              <a:rPr lang="en-US" dirty="0" smtClean="0"/>
              <a:t>If necessary, we can let </a:t>
            </a:r>
            <a:r>
              <a:rPr lang="en-US" i="1" dirty="0" smtClean="0"/>
              <a:t>u</a:t>
            </a:r>
            <a:r>
              <a:rPr lang="en-US" baseline="-25000" dirty="0" smtClean="0"/>
              <a:t>1</a:t>
            </a:r>
            <a:r>
              <a:rPr lang="en-US" dirty="0" smtClean="0"/>
              <a:t>(</a:t>
            </a:r>
            <a:r>
              <a:rPr lang="en-US" i="1" dirty="0" smtClean="0"/>
              <a:t>e</a:t>
            </a:r>
            <a:r>
              <a:rPr lang="en-US" dirty="0" smtClean="0"/>
              <a:t>) vary over time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Inconveniences of the model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578850" cy="5029200"/>
          </a:xfrm>
        </p:spPr>
        <p:txBody>
          <a:bodyPr/>
          <a:lstStyle/>
          <a:p>
            <a:r>
              <a:rPr lang="en-US" dirty="0" smtClean="0"/>
              <a:t>Two drawbacks</a:t>
            </a:r>
          </a:p>
          <a:p>
            <a:endParaRPr lang="en-US" b="0" dirty="0" smtClean="0"/>
          </a:p>
          <a:p>
            <a:pPr lvl="1"/>
            <a:r>
              <a:rPr lang="en-US" dirty="0" smtClean="0"/>
              <a:t>An ILP is computationally demanding to solve to optimality</a:t>
            </a:r>
          </a:p>
          <a:p>
            <a:pPr lvl="2"/>
            <a:r>
              <a:rPr lang="en-US" dirty="0" smtClean="0"/>
              <a:t>but do we really need an optimum?</a:t>
            </a:r>
          </a:p>
          <a:p>
            <a:pPr lvl="2">
              <a:buFont typeface="Arial" charset="0"/>
              <a:buNone/>
            </a:pPr>
            <a:endParaRPr lang="en-US" b="1" dirty="0" smtClean="0"/>
          </a:p>
          <a:p>
            <a:pPr lvl="1"/>
            <a:r>
              <a:rPr lang="en-US" dirty="0" smtClean="0"/>
              <a:t>There are </a:t>
            </a:r>
            <a:r>
              <a:rPr lang="en-US" b="0" i="1" dirty="0" smtClean="0"/>
              <a:t>very</a:t>
            </a:r>
            <a:r>
              <a:rPr lang="en-US" b="0" dirty="0" smtClean="0"/>
              <a:t> </a:t>
            </a:r>
            <a:r>
              <a:rPr lang="en-US" b="0" i="1" dirty="0" smtClean="0"/>
              <a:t>many</a:t>
            </a:r>
            <a:r>
              <a:rPr lang="en-US" dirty="0" smtClean="0"/>
              <a:t> paths possible in the time-indexed graph for each Origin-Destination pair; we do not want to (and cannot) enumerate them all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LP-relaxation finds an approximate solution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78850" cy="5029200"/>
          </a:xfrm>
        </p:spPr>
        <p:txBody>
          <a:bodyPr/>
          <a:lstStyle/>
          <a:p>
            <a:r>
              <a:rPr lang="en-US" dirty="0" smtClean="0"/>
              <a:t>LP-relaxation</a:t>
            </a:r>
          </a:p>
          <a:p>
            <a:endParaRPr lang="en-US" b="0" dirty="0" smtClean="0"/>
          </a:p>
          <a:p>
            <a:pPr lvl="1"/>
            <a:r>
              <a:rPr lang="en-US" dirty="0" smtClean="0"/>
              <a:t>Relax ILP to LP: drop the requirement that the variable 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s</a:t>
            </a:r>
            <a:r>
              <a:rPr lang="en-US" i="1" baseline="-25000" dirty="0" smtClean="0"/>
              <a:t> </a:t>
            </a:r>
            <a:r>
              <a:rPr lang="en-US" dirty="0" smtClean="0"/>
              <a:t> has to be integral 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  we allow that a </a:t>
            </a:r>
            <a:r>
              <a:rPr lang="en-US" b="0" i="1" dirty="0" smtClean="0"/>
              <a:t>fractional</a:t>
            </a:r>
            <a:r>
              <a:rPr lang="en-US" dirty="0" smtClean="0"/>
              <a:t> number of units follows path s</a:t>
            </a:r>
          </a:p>
          <a:p>
            <a:pPr lvl="1"/>
            <a:r>
              <a:rPr lang="en-US" dirty="0" smtClean="0"/>
              <a:t>Solve the LP-relaxation using column generation:</a:t>
            </a:r>
          </a:p>
          <a:p>
            <a:pPr lvl="2"/>
            <a:r>
              <a:rPr lang="en-US" dirty="0" smtClean="0"/>
              <a:t>Start with a subset of variables (paths) that allow a solution</a:t>
            </a:r>
          </a:p>
          <a:p>
            <a:pPr lvl="2"/>
            <a:r>
              <a:rPr lang="en-US" dirty="0" smtClean="0"/>
              <a:t>Repeat the following until an optimal solution has been found:</a:t>
            </a:r>
          </a:p>
          <a:p>
            <a:pPr lvl="2">
              <a:buFont typeface="Arial" charset="0"/>
              <a:buNone/>
            </a:pPr>
            <a:endParaRPr lang="en-US" dirty="0" smtClean="0"/>
          </a:p>
          <a:p>
            <a:pPr lvl="2"/>
            <a:r>
              <a:rPr lang="en-US" dirty="0" smtClean="0"/>
              <a:t>Solve LP for the current set of variables</a:t>
            </a:r>
          </a:p>
          <a:p>
            <a:pPr lvl="2"/>
            <a:r>
              <a:rPr lang="en-US" dirty="0" smtClean="0"/>
              <a:t>Find new variables (paths) that improve the solution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Pricing problem (1)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dirty="0" smtClean="0"/>
              <a:t>Pricing problem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LP-theory: a variable can improve the current solution only if it has negative reduced cost </a:t>
            </a:r>
          </a:p>
          <a:p>
            <a:pPr lvl="1"/>
            <a:r>
              <a:rPr lang="en-US" dirty="0" smtClean="0"/>
              <a:t>Find path with minimum reduced cost (</a:t>
            </a:r>
            <a:r>
              <a:rPr lang="en-US" b="0" i="1" dirty="0" smtClean="0"/>
              <a:t>pricing problem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Add this path, together with the paths that are obtained by shifting the time by which the origin is left</a:t>
            </a:r>
          </a:p>
          <a:p>
            <a:pPr lvl="1"/>
            <a:endParaRPr lang="en-US" b="0" dirty="0" smtClean="0"/>
          </a:p>
          <a:p>
            <a:pPr lvl="1">
              <a:buFont typeface="Arial" charset="0"/>
              <a:buNone/>
            </a:pPr>
            <a:endParaRPr lang="en-US" dirty="0" smtClean="0"/>
          </a:p>
          <a:p>
            <a:pPr lvl="1">
              <a:buFont typeface="Arial" charset="0"/>
              <a:buNone/>
            </a:pPr>
            <a:endParaRPr lang="en-US" b="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Pricing problem (2)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Reduced cost</a:t>
            </a:r>
          </a:p>
          <a:p>
            <a:pPr lvl="1"/>
            <a:r>
              <a:rPr lang="en-US" dirty="0" smtClean="0"/>
              <a:t>The reduced cost of a path is equal to its original cost (the time it arrives at the destination) with corrections for its </a:t>
            </a:r>
            <a:r>
              <a:rPr lang="en-US" b="0" i="1" dirty="0" smtClean="0"/>
              <a:t>compatibility</a:t>
            </a:r>
            <a:r>
              <a:rPr lang="en-US" dirty="0" smtClean="0"/>
              <a:t> with other paths (using saturated arcs increases its cost)</a:t>
            </a:r>
          </a:p>
          <a:p>
            <a:pPr lvl="1"/>
            <a:r>
              <a:rPr lang="en-US" dirty="0" smtClean="0"/>
              <a:t>These saturation costs (dual variables) are</a:t>
            </a:r>
            <a:r>
              <a:rPr lang="en-US" i="1" dirty="0" smtClean="0"/>
              <a:t> </a:t>
            </a:r>
            <a:r>
              <a:rPr lang="en-US" b="0" i="1" dirty="0" smtClean="0"/>
              <a:t>known per arc</a:t>
            </a:r>
          </a:p>
          <a:p>
            <a:pPr lvl="1"/>
            <a:r>
              <a:rPr lang="en-US" dirty="0" smtClean="0"/>
              <a:t>The pricing problem boils down to finding a shortest path problem in the time-expanded graph with lengths adjusted with dual variables for each origin-destination pair separately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Back to an integer solution</a:t>
            </a:r>
          </a:p>
        </p:txBody>
      </p:sp>
      <p:sp>
        <p:nvSpPr>
          <p:cNvPr id="56323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 dirty="0" smtClean="0"/>
              <a:t>Possible approach</a:t>
            </a:r>
          </a:p>
          <a:p>
            <a:pPr lvl="1"/>
            <a:r>
              <a:rPr lang="en-US" dirty="0" smtClean="0"/>
              <a:t>Solve the ILP formulation for the set of paths discovered when solving the LP-relaxation</a:t>
            </a:r>
          </a:p>
          <a:p>
            <a:pPr lvl="1"/>
            <a:r>
              <a:rPr lang="en-US" dirty="0" smtClean="0"/>
              <a:t>Add additional paths if necessary</a:t>
            </a:r>
            <a:endParaRPr lang="en-US" i="1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Not very satisfactory: we will come back to this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Units in opposite direction (1)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78850" cy="5029200"/>
          </a:xfrm>
        </p:spPr>
        <p:txBody>
          <a:bodyPr/>
          <a:lstStyle/>
          <a:p>
            <a:r>
              <a:rPr lang="en-US" dirty="0" smtClean="0"/>
              <a:t>We have</a:t>
            </a:r>
          </a:p>
          <a:p>
            <a:pPr lvl="1"/>
            <a:r>
              <a:rPr lang="en-US" dirty="0" smtClean="0"/>
              <a:t>Two groups</a:t>
            </a:r>
          </a:p>
          <a:p>
            <a:pPr lvl="1"/>
            <a:r>
              <a:rPr lang="en-US" dirty="0" smtClean="0"/>
              <a:t>Two routes</a:t>
            </a:r>
          </a:p>
          <a:p>
            <a:pPr lvl="1"/>
            <a:r>
              <a:rPr lang="en-US" dirty="0" smtClean="0"/>
              <a:t>Equal length</a:t>
            </a:r>
          </a:p>
          <a:p>
            <a:pPr lvl="1"/>
            <a:r>
              <a:rPr lang="en-US" dirty="0" smtClean="0"/>
              <a:t>Equal capacity</a:t>
            </a:r>
          </a:p>
          <a:p>
            <a:pPr lvl="1"/>
            <a:r>
              <a:rPr lang="en-US" dirty="0" smtClean="0"/>
              <a:t>40 units from 0 to 3</a:t>
            </a:r>
          </a:p>
          <a:p>
            <a:pPr lvl="1"/>
            <a:r>
              <a:rPr lang="en-US" dirty="0" smtClean="0"/>
              <a:t>200 units from 3 to 0</a:t>
            </a:r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6100" y="1831975"/>
            <a:ext cx="4392613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we going to solve?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Find paths for one or more groups of units</a:t>
            </a:r>
          </a:p>
          <a:p>
            <a:pPr lvl="2"/>
            <a:r>
              <a:rPr lang="en-US" dirty="0" smtClean="0"/>
              <a:t>Minimize average arrival times of all units</a:t>
            </a:r>
          </a:p>
          <a:p>
            <a:pPr lvl="1"/>
            <a:r>
              <a:rPr lang="en-US" dirty="0" smtClean="0"/>
              <a:t>Each group has its own start/goal area</a:t>
            </a:r>
          </a:p>
          <a:p>
            <a:pPr lvl="1"/>
            <a:r>
              <a:rPr lang="en-US" dirty="0" smtClean="0"/>
              <a:t>Each unit will traverse its own path</a:t>
            </a:r>
          </a:p>
          <a:p>
            <a:r>
              <a:rPr lang="en-US" dirty="0" smtClean="0"/>
              <a:t>Assumptions</a:t>
            </a:r>
          </a:p>
          <a:p>
            <a:pPr lvl="1"/>
            <a:r>
              <a:rPr lang="en-US" dirty="0" smtClean="0"/>
              <a:t>The units in a group have equal size and speed</a:t>
            </a:r>
          </a:p>
          <a:p>
            <a:pPr lvl="1"/>
            <a:r>
              <a:rPr lang="en-US" dirty="0" smtClean="0"/>
              <a:t>Environment is static</a:t>
            </a:r>
          </a:p>
          <a:p>
            <a:pPr lvl="1"/>
            <a:endParaRPr lang="en-US" dirty="0" smtClean="0"/>
          </a:p>
          <a:p>
            <a:pPr marL="457200" lvl="1" indent="0">
              <a:buNone/>
            </a:pPr>
            <a:r>
              <a:rPr lang="en-US" sz="2800" dirty="0" smtClean="0"/>
              <a:t>Our focus is on global path planning</a:t>
            </a:r>
          </a:p>
          <a:p>
            <a:endParaRPr lang="en-US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Units in opposite direction: solution</a:t>
            </a:r>
          </a:p>
        </p:txBody>
      </p:sp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1846263"/>
            <a:ext cx="3887788" cy="279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77" name="Picture 5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4643438" y="1857375"/>
            <a:ext cx="3960812" cy="2779713"/>
          </a:xfrm>
          <a:noFill/>
          <a:ln/>
        </p:spPr>
      </p:pic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539750" y="5251450"/>
            <a:ext cx="70008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/>
              <a:t>Solving the LP requires 150 </a:t>
            </a:r>
            <a:r>
              <a:rPr lang="en-US" sz="2800" dirty="0" err="1"/>
              <a:t>ms</a:t>
            </a:r>
            <a:r>
              <a:rPr lang="en-US" sz="2800" dirty="0"/>
              <a:t>; scales up nicely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Specific challenges in game environments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029200"/>
          </a:xfrm>
        </p:spPr>
        <p:txBody>
          <a:bodyPr/>
          <a:lstStyle/>
          <a:p>
            <a:r>
              <a:rPr lang="en-US" dirty="0" smtClean="0"/>
              <a:t>Challenges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It must run in real time</a:t>
            </a:r>
          </a:p>
          <a:p>
            <a:pPr lvl="1"/>
            <a:r>
              <a:rPr lang="en-US" dirty="0" smtClean="0"/>
              <a:t>We do not want to use paths that lead to isolated units in a war game</a:t>
            </a:r>
          </a:p>
          <a:p>
            <a:pPr lvl="1"/>
            <a:r>
              <a:rPr lang="en-US" dirty="0" smtClean="0"/>
              <a:t>The environment may change</a:t>
            </a:r>
          </a:p>
          <a:p>
            <a:pPr lvl="1"/>
            <a:r>
              <a:rPr lang="en-US" dirty="0" smtClean="0"/>
              <a:t>There can be different types of units (different speed, width)</a:t>
            </a:r>
          </a:p>
          <a:p>
            <a:pPr lvl="1"/>
            <a:r>
              <a:rPr lang="en-US" dirty="0" smtClean="0"/>
              <a:t>Integration with a local rule for collision avoidance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Real time computation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578850" cy="5029200"/>
          </a:xfrm>
        </p:spPr>
        <p:txBody>
          <a:bodyPr/>
          <a:lstStyle/>
          <a:p>
            <a:r>
              <a:rPr lang="en-US" dirty="0" smtClean="0"/>
              <a:t>Solving the ILP takes too long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Require more units per origin-destination pair</a:t>
            </a:r>
          </a:p>
          <a:p>
            <a:pPr lvl="1"/>
            <a:r>
              <a:rPr lang="en-US" dirty="0" smtClean="0"/>
              <a:t>Add new paths until you run out of time (the resulting solution may not be optimal, but it is feasible)</a:t>
            </a:r>
          </a:p>
          <a:p>
            <a:pPr lvl="1"/>
            <a:r>
              <a:rPr lang="en-US" dirty="0" smtClean="0"/>
              <a:t>Round down the LP-relaxation</a:t>
            </a:r>
          </a:p>
          <a:p>
            <a:pPr lvl="1"/>
            <a:r>
              <a:rPr lang="en-US" dirty="0" smtClean="0"/>
              <a:t>If there are redundant paths, then select the best set in post-processing</a:t>
            </a:r>
          </a:p>
          <a:p>
            <a:pPr lvl="1"/>
            <a:r>
              <a:rPr lang="en-US" dirty="0" smtClean="0"/>
              <a:t>If you run out of time: compute some paths quickly, let the first units follow these, and compute additional paths for the remaining units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Avoid having isolated units</a:t>
            </a:r>
          </a:p>
        </p:txBody>
      </p:sp>
      <p:sp>
        <p:nvSpPr>
          <p:cNvPr id="6041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19256" cy="5029200"/>
          </a:xfrm>
        </p:spPr>
        <p:txBody>
          <a:bodyPr/>
          <a:lstStyle/>
          <a:p>
            <a:r>
              <a:rPr lang="en-US" dirty="0" smtClean="0"/>
              <a:t>Isolated units may get slaughtered in a war game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Generate more than enough paths for all units</a:t>
            </a:r>
          </a:p>
          <a:p>
            <a:pPr lvl="1"/>
            <a:r>
              <a:rPr lang="en-US" dirty="0" smtClean="0"/>
              <a:t>Select the right number of paths from this set (each choice is feasible!) </a:t>
            </a:r>
          </a:p>
          <a:p>
            <a:pPr lvl="1"/>
            <a:r>
              <a:rPr lang="en-US" dirty="0" smtClean="0"/>
              <a:t>You can use all kinds of criteria for this choice, like speed and safety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Recomputation after a change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578850" cy="5029200"/>
          </a:xfrm>
        </p:spPr>
        <p:txBody>
          <a:bodyPr/>
          <a:lstStyle/>
          <a:p>
            <a:r>
              <a:rPr lang="en-US" dirty="0" smtClean="0"/>
              <a:t>If the environment changes …</a:t>
            </a:r>
          </a:p>
          <a:p>
            <a:r>
              <a:rPr lang="en-US" sz="2400" b="0" dirty="0" smtClean="0"/>
              <a:t>then we must come up with a new plan quickly</a:t>
            </a:r>
          </a:p>
          <a:p>
            <a:pPr lvl="1">
              <a:buFont typeface="Arial" charset="0"/>
              <a:buNone/>
            </a:pPr>
            <a:endParaRPr lang="en-US" b="0" dirty="0" smtClean="0"/>
          </a:p>
          <a:p>
            <a:pPr lvl="1"/>
            <a:r>
              <a:rPr lang="en-US" dirty="0" smtClean="0"/>
              <a:t>Translate the environmental changes into changes in constraints</a:t>
            </a:r>
          </a:p>
          <a:p>
            <a:pPr lvl="1"/>
            <a:r>
              <a:rPr lang="en-US" dirty="0" smtClean="0"/>
              <a:t>Remove paths that are no longer valid</a:t>
            </a:r>
          </a:p>
          <a:p>
            <a:pPr lvl="1"/>
            <a:r>
              <a:rPr lang="en-US" dirty="0" smtClean="0"/>
              <a:t>Do not solve the problem from scratch; start with the  current, presumably infeasible solution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LP is known to possess very convenient possibilities to deal with changes in parameters</a:t>
            </a:r>
          </a:p>
          <a:p>
            <a:pPr lvl="1"/>
            <a:r>
              <a:rPr lang="en-US" dirty="0" smtClean="0"/>
              <a:t>Possibly: Use insight in the game to anticipate changes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/>
              <a:t>Different types of units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578850" cy="5029200"/>
          </a:xfrm>
        </p:spPr>
        <p:txBody>
          <a:bodyPr/>
          <a:lstStyle/>
          <a:p>
            <a:r>
              <a:rPr lang="en-US" dirty="0" smtClean="0"/>
              <a:t>Tanks versus humans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 different width is no problem; split up the group into subgroups according to width</a:t>
            </a:r>
          </a:p>
          <a:p>
            <a:pPr lvl="1"/>
            <a:r>
              <a:rPr lang="en-US" dirty="0" smtClean="0"/>
              <a:t>Different speed is a problem</a:t>
            </a:r>
          </a:p>
          <a:p>
            <a:pPr lvl="1"/>
            <a:r>
              <a:rPr lang="en-US" dirty="0" smtClean="0"/>
              <a:t>Reserving space for overtaking slower units requires many additional constraints</a:t>
            </a:r>
          </a:p>
          <a:p>
            <a:pPr lvl="1"/>
            <a:r>
              <a:rPr lang="en-US" dirty="0" smtClean="0"/>
              <a:t>Work-around: sequential solution with divided capacity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Collision avoidance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578850" cy="5229944"/>
          </a:xfrm>
        </p:spPr>
        <p:txBody>
          <a:bodyPr/>
          <a:lstStyle/>
          <a:p>
            <a:r>
              <a:rPr lang="en-US" dirty="0"/>
              <a:t>Integration with collision avoidance</a:t>
            </a:r>
          </a:p>
          <a:p>
            <a:pPr lvl="1"/>
            <a:r>
              <a:rPr lang="en-US" dirty="0"/>
              <a:t>We have generated a set of compatible paths</a:t>
            </a:r>
          </a:p>
          <a:p>
            <a:pPr lvl="1"/>
            <a:r>
              <a:rPr lang="en-US" dirty="0"/>
              <a:t>Collision avoidance may lead to additional constraints</a:t>
            </a:r>
          </a:p>
          <a:p>
            <a:pPr lvl="2"/>
            <a:r>
              <a:rPr lang="en-US" dirty="0"/>
              <a:t>Not too many units in a vertex (for example a room)</a:t>
            </a:r>
          </a:p>
          <a:p>
            <a:pPr lvl="2"/>
            <a:r>
              <a:rPr lang="en-US" dirty="0"/>
              <a:t>Avoidance varies the speed of units a little</a:t>
            </a:r>
          </a:p>
          <a:p>
            <a:pPr lvl="1"/>
            <a:r>
              <a:rPr lang="en-US" dirty="0"/>
              <a:t>A limited space for units per vertex can be easily modeled through an additional constraint</a:t>
            </a:r>
          </a:p>
          <a:p>
            <a:pPr lvl="1"/>
            <a:r>
              <a:rPr lang="en-US" dirty="0"/>
              <a:t>A small variation in speed is no problem; this only occurs in case of big groups of units</a:t>
            </a:r>
          </a:p>
          <a:p>
            <a:r>
              <a:rPr lang="en-US" dirty="0" smtClean="0"/>
              <a:t>Methods</a:t>
            </a:r>
          </a:p>
          <a:p>
            <a:pPr lvl="1"/>
            <a:r>
              <a:rPr lang="en-US" dirty="0" smtClean="0"/>
              <a:t>Predictive model </a:t>
            </a:r>
            <a:r>
              <a:rPr lang="en-US" sz="2000" dirty="0" smtClean="0"/>
              <a:t>[Karamouzas </a:t>
            </a:r>
            <a:r>
              <a:rPr lang="en-US" sz="2000" i="1" dirty="0" smtClean="0"/>
              <a:t>et al</a:t>
            </a:r>
            <a:r>
              <a:rPr lang="en-US" sz="2000" dirty="0" smtClean="0"/>
              <a:t> 2009]</a:t>
            </a:r>
          </a:p>
          <a:p>
            <a:pPr lvl="1"/>
            <a:r>
              <a:rPr lang="en-US" dirty="0" smtClean="0"/>
              <a:t>Reciprocal velocity obstacles </a:t>
            </a:r>
            <a:r>
              <a:rPr lang="en-US" sz="2000" dirty="0" smtClean="0"/>
              <a:t>[van den Berg </a:t>
            </a:r>
            <a:r>
              <a:rPr lang="en-US" sz="2000" i="1" dirty="0" smtClean="0"/>
              <a:t>et al</a:t>
            </a:r>
            <a:r>
              <a:rPr lang="en-US" sz="2000" dirty="0" smtClean="0"/>
              <a:t> 2008]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578850" cy="5029200"/>
          </a:xfrm>
        </p:spPr>
        <p:txBody>
          <a:bodyPr/>
          <a:lstStyle/>
          <a:p>
            <a:r>
              <a:rPr lang="en-US" dirty="0" smtClean="0"/>
              <a:t>Contact</a:t>
            </a:r>
          </a:p>
          <a:p>
            <a:pPr lvl="1"/>
            <a:r>
              <a:rPr lang="en-US" dirty="0" smtClean="0"/>
              <a:t>Roland Geraerts</a:t>
            </a:r>
          </a:p>
          <a:p>
            <a:pPr lvl="2"/>
            <a:r>
              <a:rPr lang="en-US" dirty="0" smtClean="0">
                <a:hlinkClick r:id="rId2"/>
              </a:rPr>
              <a:t>roland@cs.uu.nl</a:t>
            </a:r>
            <a:endParaRPr lang="en-US" dirty="0" smtClean="0"/>
          </a:p>
          <a:p>
            <a:pPr lvl="2"/>
            <a:r>
              <a:rPr lang="en-US" dirty="0" smtClean="0">
                <a:hlinkClick r:id="rId3"/>
              </a:rPr>
              <a:t>www.cs.uu.nl/staff/roland.html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Han </a:t>
            </a:r>
            <a:r>
              <a:rPr lang="en-US" dirty="0" err="1" smtClean="0"/>
              <a:t>Hoogeveen</a:t>
            </a:r>
            <a:endParaRPr lang="en-US" dirty="0" smtClean="0"/>
          </a:p>
          <a:p>
            <a:pPr lvl="2"/>
            <a:r>
              <a:rPr lang="en-US" dirty="0" smtClean="0">
                <a:hlinkClick r:id="rId4"/>
              </a:rPr>
              <a:t>slam@cs.uu.nl</a:t>
            </a:r>
            <a:endParaRPr lang="en-US" dirty="0" smtClean="0"/>
          </a:p>
          <a:p>
            <a:pPr lvl="2"/>
            <a:r>
              <a:rPr lang="en-US" dirty="0" smtClean="0">
                <a:hlinkClick r:id="rId5"/>
              </a:rPr>
              <a:t>www.cs.uu.nl/staff/slam.html</a:t>
            </a:r>
            <a:endParaRPr lang="en-US" dirty="0" smtClean="0"/>
          </a:p>
        </p:txBody>
      </p:sp>
      <p:pic>
        <p:nvPicPr>
          <p:cNvPr id="1028" name="Picture 4" descr="http://www.spoorwegmuseum.nl/upload/crop/crop_3553_colw_340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388" y="4510083"/>
            <a:ext cx="3238500" cy="2019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mysites.nl/upload3/super-selectie/474740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510083"/>
            <a:ext cx="2016224" cy="2020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3.bp.blogspot.com/_wrajoUPXdPg/S3tMJEThn1I/AAAAAAAAAic/PIHz0WbNbZg/s400/drink1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395" y="4513163"/>
            <a:ext cx="2841104" cy="2017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2031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Pathfinding</a:t>
            </a:r>
            <a:r>
              <a:rPr lang="en-US" dirty="0" smtClean="0"/>
              <a:t> challenges with groups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Movie: Path finding challenges with large groups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err="1"/>
              <a:t>Pathfinding</a:t>
            </a:r>
            <a:r>
              <a:rPr lang="en-US" dirty="0"/>
              <a:t> challenges </a:t>
            </a:r>
            <a:r>
              <a:rPr lang="en-US" dirty="0" smtClean="0"/>
              <a:t>with groups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5446713"/>
          </a:xfrm>
        </p:spPr>
        <p:txBody>
          <a:bodyPr/>
          <a:lstStyle/>
          <a:p>
            <a:r>
              <a:rPr lang="en-US" dirty="0" smtClean="0"/>
              <a:t>Non-optimal distribution of paths</a:t>
            </a:r>
          </a:p>
          <a:p>
            <a:pPr lvl="1"/>
            <a:r>
              <a:rPr lang="en-US" dirty="0" smtClean="0"/>
              <a:t>Long traversal times</a:t>
            </a:r>
          </a:p>
          <a:p>
            <a:pPr lvl="1"/>
            <a:r>
              <a:rPr lang="en-US" dirty="0" smtClean="0"/>
              <a:t>Getting stuck near narrow passages</a:t>
            </a:r>
          </a:p>
          <a:p>
            <a:pPr lvl="1"/>
            <a:r>
              <a:rPr lang="en-US" dirty="0" smtClean="0"/>
              <a:t>Many re-planning actions</a:t>
            </a:r>
          </a:p>
          <a:p>
            <a:r>
              <a:rPr lang="en-US" dirty="0"/>
              <a:t>Simplifications</a:t>
            </a:r>
          </a:p>
          <a:p>
            <a:pPr lvl="1"/>
            <a:r>
              <a:rPr lang="en-US" dirty="0"/>
              <a:t>Primitive local planner</a:t>
            </a:r>
          </a:p>
          <a:p>
            <a:pPr lvl="1"/>
            <a:r>
              <a:rPr lang="en-US" dirty="0"/>
              <a:t>No dynamic updates taken into account</a:t>
            </a:r>
          </a:p>
          <a:p>
            <a:pPr lvl="1"/>
            <a:r>
              <a:rPr lang="en-US" dirty="0"/>
              <a:t>Primitive collision </a:t>
            </a:r>
            <a:r>
              <a:rPr lang="en-US" dirty="0" smtClean="0"/>
              <a:t>avoidance</a:t>
            </a:r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Games and AI: fast, but greedy</a:t>
            </a:r>
            <a:endParaRPr lang="en-US" dirty="0"/>
          </a:p>
          <a:p>
            <a:pPr lvl="1"/>
            <a:r>
              <a:rPr lang="en-US" dirty="0" smtClean="0"/>
              <a:t>A* on </a:t>
            </a:r>
            <a:r>
              <a:rPr lang="en-US" dirty="0"/>
              <a:t>a </a:t>
            </a:r>
            <a:r>
              <a:rPr lang="en-US" dirty="0" smtClean="0"/>
              <a:t>grid </a:t>
            </a:r>
            <a:r>
              <a:rPr lang="en-US" sz="2000" dirty="0" smtClean="0"/>
              <a:t>[Hart 1968]</a:t>
            </a:r>
            <a:endParaRPr lang="en-US" sz="2000" dirty="0"/>
          </a:p>
          <a:p>
            <a:pPr lvl="1"/>
            <a:r>
              <a:rPr lang="en-US" dirty="0" err="1" smtClean="0"/>
              <a:t>Boids</a:t>
            </a:r>
            <a:r>
              <a:rPr lang="en-US" dirty="0" smtClean="0"/>
              <a:t> </a:t>
            </a:r>
            <a:r>
              <a:rPr lang="en-US" dirty="0"/>
              <a:t>model </a:t>
            </a:r>
            <a:r>
              <a:rPr lang="en-US" sz="2000" dirty="0"/>
              <a:t>[</a:t>
            </a:r>
            <a:r>
              <a:rPr lang="en-US" sz="2000" dirty="0" smtClean="0"/>
              <a:t>Reynolds 1987]</a:t>
            </a:r>
            <a:endParaRPr lang="en-US" dirty="0"/>
          </a:p>
          <a:p>
            <a:pPr lvl="1"/>
            <a:r>
              <a:rPr lang="en-US" dirty="0" smtClean="0"/>
              <a:t>Roadmap techniques </a:t>
            </a:r>
            <a:r>
              <a:rPr lang="en-US" sz="2000" dirty="0" smtClean="0"/>
              <a:t>[</a:t>
            </a:r>
            <a:r>
              <a:rPr lang="en-US" sz="2000" dirty="0" err="1" smtClean="0"/>
              <a:t>Bayazit</a:t>
            </a:r>
            <a:r>
              <a:rPr lang="en-US" sz="2000" dirty="0" smtClean="0"/>
              <a:t> </a:t>
            </a:r>
            <a:r>
              <a:rPr lang="en-US" sz="2000" i="1" dirty="0" smtClean="0"/>
              <a:t>et al</a:t>
            </a:r>
            <a:r>
              <a:rPr lang="en-US" sz="2000" dirty="0" smtClean="0"/>
              <a:t> 2002]</a:t>
            </a:r>
            <a:endParaRPr lang="en-US" dirty="0" smtClean="0"/>
          </a:p>
          <a:p>
            <a:pPr lvl="1"/>
            <a:r>
              <a:rPr lang="en-US" dirty="0" smtClean="0"/>
              <a:t>Corridors </a:t>
            </a:r>
            <a:r>
              <a:rPr lang="en-US" sz="2000" dirty="0" smtClean="0"/>
              <a:t>[</a:t>
            </a:r>
            <a:r>
              <a:rPr lang="en-US" sz="2000" dirty="0" err="1" smtClean="0"/>
              <a:t>Kamphuis</a:t>
            </a:r>
            <a:r>
              <a:rPr lang="en-US" sz="2000" dirty="0" smtClean="0"/>
              <a:t> &amp; </a:t>
            </a:r>
            <a:r>
              <a:rPr lang="en-US" sz="2000" dirty="0" err="1" smtClean="0"/>
              <a:t>Overmars</a:t>
            </a:r>
            <a:r>
              <a:rPr lang="en-US" sz="2000" dirty="0" smtClean="0"/>
              <a:t> 2004]</a:t>
            </a:r>
            <a:endParaRPr lang="en-US" dirty="0" smtClean="0"/>
          </a:p>
          <a:p>
            <a:r>
              <a:rPr lang="en-US" dirty="0" smtClean="0"/>
              <a:t>Robotics: slow, but good solutions</a:t>
            </a:r>
          </a:p>
          <a:p>
            <a:pPr lvl="1"/>
            <a:r>
              <a:rPr lang="en-US" dirty="0" smtClean="0"/>
              <a:t>Centralized methods </a:t>
            </a:r>
            <a:r>
              <a:rPr lang="en-US" sz="2000" dirty="0" smtClean="0"/>
              <a:t>[Sánchez &amp; </a:t>
            </a:r>
            <a:r>
              <a:rPr lang="en-US" sz="2000" dirty="0" err="1" smtClean="0"/>
              <a:t>Latombe</a:t>
            </a:r>
            <a:r>
              <a:rPr lang="en-US" sz="2000" dirty="0" smtClean="0"/>
              <a:t> 2002]</a:t>
            </a:r>
          </a:p>
          <a:p>
            <a:pPr lvl="1"/>
            <a:r>
              <a:rPr lang="en-US" dirty="0" smtClean="0"/>
              <a:t>Decoupled methods </a:t>
            </a:r>
            <a:r>
              <a:rPr lang="en-US" sz="2000" dirty="0" smtClean="0"/>
              <a:t>[</a:t>
            </a:r>
            <a:r>
              <a:rPr lang="en-US" sz="2000" dirty="0" err="1" smtClean="0"/>
              <a:t>Siméon</a:t>
            </a:r>
            <a:r>
              <a:rPr lang="en-US" sz="2000" dirty="0" smtClean="0"/>
              <a:t> </a:t>
            </a:r>
            <a:r>
              <a:rPr lang="en-US" sz="2000" i="1" dirty="0" smtClean="0"/>
              <a:t>et al</a:t>
            </a:r>
            <a:r>
              <a:rPr lang="en-US" sz="2000" dirty="0" smtClean="0"/>
              <a:t> 2002]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solution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Solution</a:t>
            </a:r>
            <a:endParaRPr lang="en-US" dirty="0" smtClean="0"/>
          </a:p>
          <a:p>
            <a:pPr lvl="1"/>
            <a:r>
              <a:rPr lang="en-US" dirty="0" smtClean="0"/>
              <a:t>We propose a global method based on linear programming</a:t>
            </a:r>
          </a:p>
          <a:p>
            <a:pPr lvl="2"/>
            <a:r>
              <a:rPr lang="en-US" dirty="0" smtClean="0"/>
              <a:t>Set of compatible paths</a:t>
            </a:r>
          </a:p>
          <a:p>
            <a:pPr lvl="1"/>
            <a:r>
              <a:rPr lang="en-US" dirty="0" smtClean="0"/>
              <a:t>From this set paths can be chosen for the units</a:t>
            </a:r>
          </a:p>
          <a:p>
            <a:pPr lvl="1"/>
            <a:r>
              <a:rPr lang="en-US" dirty="0" smtClean="0"/>
              <a:t>External collision-avoidance algorithm can be plugged in</a:t>
            </a:r>
          </a:p>
          <a:p>
            <a:pPr lvl="2"/>
            <a:r>
              <a:rPr lang="en-US" dirty="0" smtClean="0"/>
              <a:t>Units walk these paths in a natural way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solution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step: creating a graph</a:t>
            </a:r>
          </a:p>
          <a:p>
            <a:pPr lvl="1"/>
            <a:r>
              <a:rPr lang="en-US" dirty="0" smtClean="0"/>
              <a:t>Each arc gets a traversal time and a capacity</a:t>
            </a:r>
          </a:p>
          <a:p>
            <a:pPr lvl="1"/>
            <a:r>
              <a:rPr lang="en-US" dirty="0" smtClean="0"/>
              <a:t>Two-dimensional representation of the free space</a:t>
            </a:r>
          </a:p>
          <a:p>
            <a:r>
              <a:rPr lang="en-US" dirty="0" smtClean="0"/>
              <a:t>ECM graph</a:t>
            </a:r>
          </a:p>
        </p:txBody>
      </p:sp>
      <p:pic>
        <p:nvPicPr>
          <p:cNvPr id="11" name="Picture 4" descr="C:\Documents and Settings\roland\Desktop\CGD09\pictures\u_explicit_cm.ep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6798" y="3460214"/>
            <a:ext cx="2356160" cy="2356160"/>
          </a:xfrm>
          <a:prstGeom prst="rect">
            <a:avLst/>
          </a:prstGeom>
          <a:noFill/>
        </p:spPr>
      </p:pic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89086" y="3458144"/>
            <a:ext cx="2379058" cy="2379058"/>
          </a:xfrm>
          <a:prstGeom prst="rect">
            <a:avLst/>
          </a:prstGeom>
          <a:noFill/>
        </p:spPr>
      </p:pic>
      <p:sp>
        <p:nvSpPr>
          <p:cNvPr id="13" name="TextBox 5"/>
          <p:cNvSpPr txBox="1"/>
          <p:nvPr/>
        </p:nvSpPr>
        <p:spPr>
          <a:xfrm>
            <a:off x="843062" y="5816374"/>
            <a:ext cx="2409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tx2">
                    <a:satMod val="200000"/>
                  </a:schemeClr>
                </a:solidFill>
              </a:rPr>
              <a:t>Explicit Corridor Map</a:t>
            </a:r>
            <a:endParaRPr lang="en-US" sz="2000" i="1" dirty="0"/>
          </a:p>
        </p:txBody>
      </p:sp>
      <p:sp>
        <p:nvSpPr>
          <p:cNvPr id="14" name="TextBox 5"/>
          <p:cNvSpPr txBox="1"/>
          <p:nvPr/>
        </p:nvSpPr>
        <p:spPr>
          <a:xfrm>
            <a:off x="3468982" y="5824182"/>
            <a:ext cx="1172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tx2">
                    <a:satMod val="200000"/>
                  </a:schemeClr>
                </a:solidFill>
              </a:rPr>
              <a:t>Corridor</a:t>
            </a:r>
            <a:endParaRPr lang="en-US" sz="1600" i="1" dirty="0"/>
          </a:p>
        </p:txBody>
      </p:sp>
      <p:pic>
        <p:nvPicPr>
          <p:cNvPr id="1026" name="Picture 2" descr="C:\Users\Roland\Desktop\MIG presentation\military.ep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080070"/>
            <a:ext cx="2736304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5"/>
          <p:cNvSpPr txBox="1"/>
          <p:nvPr/>
        </p:nvSpPr>
        <p:spPr>
          <a:xfrm>
            <a:off x="6176764" y="5837202"/>
            <a:ext cx="1172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solidFill>
                  <a:schemeClr val="tx2">
                    <a:satMod val="200000"/>
                  </a:schemeClr>
                </a:solidFill>
                <a:hlinkClick r:id="rId5" action="ppaction://hlinkfile"/>
              </a:rPr>
              <a:t>Demo</a:t>
            </a:r>
            <a:endParaRPr lang="en-US" sz="1600" i="1" dirty="0"/>
          </a:p>
        </p:txBody>
      </p:sp>
      <p:pic>
        <p:nvPicPr>
          <p:cNvPr id="10" name="Picture 2" descr="C:\Documents and Settings\roland\Desktop\CGD09\pictures\u_ma.eps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94958" y="3458374"/>
            <a:ext cx="2358000" cy="235800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multi-commodity flow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35280" cy="5029200"/>
          </a:xfrm>
        </p:spPr>
        <p:txBody>
          <a:bodyPr/>
          <a:lstStyle/>
          <a:p>
            <a:r>
              <a:rPr lang="en-US" dirty="0" smtClean="0"/>
              <a:t>Related problem: dynamic multi-commodity flow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Commodity i corresponds to the </a:t>
            </a:r>
            <a:r>
              <a:rPr lang="en-US" dirty="0" err="1" smtClean="0"/>
              <a:t>i’th</a:t>
            </a:r>
            <a:r>
              <a:rPr lang="en-US" dirty="0" smtClean="0"/>
              <a:t> group of units</a:t>
            </a:r>
          </a:p>
          <a:p>
            <a:pPr lvl="1"/>
            <a:r>
              <a:rPr lang="en-US" dirty="0" smtClean="0"/>
              <a:t>Commodity i must flow from origin i to destination i</a:t>
            </a:r>
          </a:p>
          <a:p>
            <a:pPr lvl="1"/>
            <a:r>
              <a:rPr lang="en-US" dirty="0" smtClean="0"/>
              <a:t>The size of the commodity is equal to the size of the group</a:t>
            </a:r>
          </a:p>
          <a:p>
            <a:pPr lvl="1"/>
            <a:r>
              <a:rPr lang="en-US" dirty="0" smtClean="0"/>
              <a:t>The goal is to minimize the average arrival time</a:t>
            </a:r>
          </a:p>
          <a:p>
            <a:pPr lvl="1"/>
            <a:r>
              <a:rPr lang="en-US" dirty="0" smtClean="0"/>
              <a:t>An earliest arrival flow (maximum throughput at each time point) would be perfect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Known results for this problem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origin, one destination</a:t>
            </a:r>
          </a:p>
          <a:p>
            <a:pPr lvl="1"/>
            <a:r>
              <a:rPr lang="en-US" dirty="0" smtClean="0"/>
              <a:t>Ford-Fulkerson (1958) maximize throughput</a:t>
            </a:r>
          </a:p>
          <a:p>
            <a:pPr lvl="1"/>
            <a:r>
              <a:rPr lang="en-US" dirty="0" smtClean="0"/>
              <a:t>Wilkinson (1971) finds earliest arrival flow</a:t>
            </a:r>
          </a:p>
          <a:p>
            <a:r>
              <a:rPr lang="en-US" dirty="0" smtClean="0"/>
              <a:t>Fully exchangeable units</a:t>
            </a:r>
          </a:p>
          <a:p>
            <a:pPr lvl="1"/>
            <a:r>
              <a:rPr lang="en-US" dirty="0" smtClean="0"/>
              <a:t>Hoppe and </a:t>
            </a:r>
            <a:r>
              <a:rPr lang="en-US" dirty="0" err="1" smtClean="0"/>
              <a:t>Tardos</a:t>
            </a:r>
            <a:r>
              <a:rPr lang="en-US" dirty="0" smtClean="0"/>
              <a:t> (2000): polynomial, but not practical</a:t>
            </a:r>
          </a:p>
          <a:p>
            <a:pPr lvl="1"/>
            <a:r>
              <a:rPr lang="en-US" dirty="0" smtClean="0"/>
              <a:t>Baumann and </a:t>
            </a:r>
            <a:r>
              <a:rPr lang="en-US" dirty="0" err="1" smtClean="0"/>
              <a:t>Skutella</a:t>
            </a:r>
            <a:r>
              <a:rPr lang="en-US" dirty="0" smtClean="0"/>
              <a:t> (2009): earliest arrival flow for multiple source, one sink case</a:t>
            </a:r>
          </a:p>
          <a:p>
            <a:r>
              <a:rPr lang="en-US" dirty="0" smtClean="0"/>
              <a:t>General problem (throughput)</a:t>
            </a:r>
          </a:p>
          <a:p>
            <a:pPr lvl="1"/>
            <a:r>
              <a:rPr lang="en-US" i="1" dirty="0" smtClean="0"/>
              <a:t>NP</a:t>
            </a:r>
            <a:r>
              <a:rPr lang="en-US" dirty="0" smtClean="0"/>
              <a:t>-hard (Hall, </a:t>
            </a:r>
            <a:r>
              <a:rPr lang="en-US" dirty="0" err="1" smtClean="0"/>
              <a:t>Hippler</a:t>
            </a:r>
            <a:r>
              <a:rPr lang="en-US" dirty="0" smtClean="0"/>
              <a:t>, </a:t>
            </a:r>
            <a:r>
              <a:rPr lang="en-US" dirty="0" err="1" smtClean="0"/>
              <a:t>Skutella</a:t>
            </a:r>
            <a:r>
              <a:rPr lang="en-US" dirty="0" smtClean="0"/>
              <a:t>, 2007)</a:t>
            </a:r>
          </a:p>
          <a:p>
            <a:pPr lvl="1"/>
            <a:r>
              <a:rPr lang="pl-PL" dirty="0" smtClean="0"/>
              <a:t>Nice survey by Skutella (2008)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te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7F7F"/>
      </a:accent1>
      <a:accent2>
        <a:srgbClr val="900000"/>
      </a:accent2>
      <a:accent3>
        <a:srgbClr val="FFFFFF"/>
      </a:accent3>
      <a:accent4>
        <a:srgbClr val="000000"/>
      </a:accent4>
      <a:accent5>
        <a:srgbClr val="CCCCCC"/>
      </a:accent5>
      <a:accent6>
        <a:srgbClr val="262626"/>
      </a:accent6>
      <a:hlink>
        <a:srgbClr val="C00000"/>
      </a:hlink>
      <a:folHlink>
        <a:srgbClr val="FF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gatepowerpoint</Template>
  <TotalTime>16858</TotalTime>
  <Words>1385</Words>
  <Application>Microsoft Office PowerPoint</Application>
  <PresentationFormat>On-screen Show (4:3)</PresentationFormat>
  <Paragraphs>206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gate</vt:lpstr>
      <vt:lpstr>Path Planning for Groups using Column Generation</vt:lpstr>
      <vt:lpstr>What are we going to solve?</vt:lpstr>
      <vt:lpstr>Pathfinding challenges with groups</vt:lpstr>
      <vt:lpstr>Pathfinding challenges with groups</vt:lpstr>
      <vt:lpstr>Related work</vt:lpstr>
      <vt:lpstr>Our solution</vt:lpstr>
      <vt:lpstr>Our solution</vt:lpstr>
      <vt:lpstr>Dynamic multi-commodity flow</vt:lpstr>
      <vt:lpstr>Known results for this problem</vt:lpstr>
      <vt:lpstr>Useful: Time-expanded graph</vt:lpstr>
      <vt:lpstr>Integer Linear Programming formulation (1)</vt:lpstr>
      <vt:lpstr>Integer Linear Programming formulation (2)</vt:lpstr>
      <vt:lpstr>Capacity division for edges</vt:lpstr>
      <vt:lpstr>Inconveniences of the model</vt:lpstr>
      <vt:lpstr>LP-relaxation finds an approximate solution</vt:lpstr>
      <vt:lpstr>Pricing problem (1)</vt:lpstr>
      <vt:lpstr>Pricing problem (2)</vt:lpstr>
      <vt:lpstr>Back to an integer solution</vt:lpstr>
      <vt:lpstr>Units in opposite direction (1)</vt:lpstr>
      <vt:lpstr>Units in opposite direction: solution</vt:lpstr>
      <vt:lpstr>Specific challenges in game environments</vt:lpstr>
      <vt:lpstr>Real time computation</vt:lpstr>
      <vt:lpstr>Avoid having isolated units</vt:lpstr>
      <vt:lpstr>Recomputation after a change</vt:lpstr>
      <vt:lpstr>Different types of units</vt:lpstr>
      <vt:lpstr>Collision avoidance</vt:lpstr>
      <vt:lpstr>Questions</vt:lpstr>
    </vt:vector>
  </TitlesOfParts>
  <Company>Universiteit Utrecht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 Planning for Groups using Column Generation</dc:title>
  <dc:subject>15 minute presentation for ICRA 2010</dc:subject>
  <dc:creator>Roland Geraerts</dc:creator>
  <cp:keywords>path planning, motion planning, Explicit Corridor Map, Corridor Map Method, CMM, Explicit corridors, natural paths, groups, many characters</cp:keywords>
  <dc:description>Paper and movie: http://www.cs.uu.nl/~roland/motion_planning/groups.html</dc:description>
  <cp:lastModifiedBy>roland</cp:lastModifiedBy>
  <cp:revision>912</cp:revision>
  <cp:lastPrinted>2010-11-12T09:39:13Z</cp:lastPrinted>
  <dcterms:created xsi:type="dcterms:W3CDTF">2005-04-28T10:39:12Z</dcterms:created>
  <dcterms:modified xsi:type="dcterms:W3CDTF">2010-11-17T12:10:24Z</dcterms:modified>
</cp:coreProperties>
</file>