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350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</p:sldIdLst>
  <p:sldSz cx="9906000" cy="6858000" type="A4"/>
  <p:notesSz cx="9779000" cy="6642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7F00"/>
    <a:srgbClr val="9966FF"/>
    <a:srgbClr val="0000FF"/>
    <a:srgbClr val="000000"/>
    <a:srgbClr val="114FFB"/>
    <a:srgbClr val="FAFD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20" autoAdjust="0"/>
  </p:normalViewPr>
  <p:slideViewPr>
    <p:cSldViewPr>
      <p:cViewPr>
        <p:scale>
          <a:sx n="100" d="100"/>
          <a:sy n="100" d="100"/>
        </p:scale>
        <p:origin x="-120" y="-1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38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514725" y="487363"/>
            <a:ext cx="5641975" cy="5576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Klicken Sie,  um die Formate des Vorlagentextes zu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203325" y="500063"/>
            <a:ext cx="5935663" cy="4110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48638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neva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neva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neva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neva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neva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85248" y="6248400"/>
            <a:ext cx="206375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F6E4F-590B-4449-8838-27F6D38C9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13786" y="6248400"/>
            <a:ext cx="206375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C3EE7-EEC6-7440-9332-7DDEA0D32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7578C-7D8F-CD47-A948-65C64FABC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41778" y="6248400"/>
            <a:ext cx="206375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004-8C56-2A4A-9DC1-7AA70C9A5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6A60-B807-154F-A68C-FE3C28A2C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957D-5B47-0244-8757-28EA53AD4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67DB-FB96-454F-9BFB-DE5E14A8A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04800"/>
            <a:ext cx="84201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1600200"/>
            <a:ext cx="413385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FA719-D4EE-6041-A6E2-7231C596F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304800"/>
            <a:ext cx="8420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Gill Sans" charset="0"/>
              </a:defRPr>
            </a:lvl1pPr>
          </a:lstStyle>
          <a:p>
            <a:pPr>
              <a:defRPr/>
            </a:pPr>
            <a:fld id="{0BC211DC-1121-5C4F-8584-3E9D46580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-99392"/>
            <a:ext cx="8420100" cy="952872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The </a:t>
            </a:r>
            <a:r>
              <a:rPr lang="en-US" dirty="0" err="1" smtClean="0">
                <a:latin typeface="Helvetica"/>
                <a:cs typeface="Helvetica"/>
              </a:rPr>
              <a:t>FoCal</a:t>
            </a:r>
            <a:r>
              <a:rPr lang="en-US" dirty="0" smtClean="0">
                <a:latin typeface="Helvetica"/>
                <a:cs typeface="Helvetica"/>
              </a:rPr>
              <a:t> Detector Project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2" y="836712"/>
            <a:ext cx="9505056" cy="5544616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Physics motivation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The structure of a proton 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A new state of matter: the color glass condensate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The signal: direct photons</a:t>
            </a:r>
          </a:p>
          <a:p>
            <a:r>
              <a:rPr lang="en-US" dirty="0" smtClean="0">
                <a:latin typeface="Helvetica"/>
                <a:cs typeface="Helvetica"/>
              </a:rPr>
              <a:t>A new photon detector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Introduction to electromagnetic calorimeters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A high granularity calorimeter</a:t>
            </a:r>
          </a:p>
          <a:p>
            <a:pPr lvl="1"/>
            <a:endParaRPr lang="en-US" dirty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  <a:p>
            <a:pPr lvl="1"/>
            <a:endParaRPr lang="en-US" dirty="0" smtClean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6C3EE7-EEC6-7440-9332-7DDEA0D3253C}" type="slidenum">
              <a:rPr lang="en-US" smtClean="0">
                <a:latin typeface="Helvetica"/>
                <a:cs typeface="Helvetica"/>
              </a:rPr>
              <a:pPr>
                <a:defRPr/>
              </a:pPr>
              <a:t>1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2773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6C3EE7-EEC6-7440-9332-7DDEA0D3253C}" type="slidenum">
              <a:rPr lang="en-US" smtClean="0">
                <a:latin typeface="Helvetica"/>
                <a:cs typeface="Helvetica"/>
              </a:rPr>
              <a:pPr>
                <a:defRPr/>
              </a:pPr>
              <a:t>10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2950" y="-27384"/>
            <a:ext cx="8420100" cy="936104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The </a:t>
            </a:r>
            <a:r>
              <a:rPr lang="en-US" dirty="0" err="1" smtClean="0">
                <a:latin typeface="Helvetica"/>
                <a:cs typeface="Helvetica"/>
              </a:rPr>
              <a:t>FoCal</a:t>
            </a:r>
            <a:r>
              <a:rPr lang="en-US" dirty="0" smtClean="0">
                <a:latin typeface="Helvetica"/>
                <a:cs typeface="Helvetica"/>
              </a:rPr>
              <a:t> Project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" name="Picture 1" descr="proto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80" y="945292"/>
            <a:ext cx="5790814" cy="588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4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-99392"/>
            <a:ext cx="8420100" cy="952872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Proton Structure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2" y="836712"/>
            <a:ext cx="9505056" cy="2088232"/>
          </a:xfrm>
        </p:spPr>
        <p:txBody>
          <a:bodyPr/>
          <a:lstStyle/>
          <a:p>
            <a:r>
              <a:rPr lang="en-US" sz="2800" dirty="0" smtClean="0">
                <a:latin typeface="Helvetica"/>
                <a:cs typeface="Helvetica"/>
              </a:rPr>
              <a:t>Scattering experiments of electrons on protons reveal the constituents of the proton</a:t>
            </a:r>
          </a:p>
          <a:p>
            <a:r>
              <a:rPr lang="en-US" sz="2800" dirty="0" smtClean="0">
                <a:latin typeface="Helvetica"/>
                <a:cs typeface="Helvetica"/>
              </a:rPr>
              <a:t>Dominantly a proton consists of 3 “valence” quarks (up, up, down)</a:t>
            </a:r>
            <a:endParaRPr lang="en-US" sz="2800" dirty="0" smtClean="0">
              <a:latin typeface="Helvetica"/>
              <a:cs typeface="Helvetica"/>
            </a:endParaRPr>
          </a:p>
          <a:p>
            <a:endParaRPr lang="en-US" sz="2800" dirty="0" smtClean="0">
              <a:latin typeface="Helvetica"/>
              <a:cs typeface="Helvetica"/>
            </a:endParaRPr>
          </a:p>
          <a:p>
            <a:pPr lvl="1"/>
            <a:endParaRPr lang="en-US" dirty="0" smtClean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6C3EE7-EEC6-7440-9332-7DDEA0D3253C}" type="slidenum">
              <a:rPr lang="en-US" smtClean="0">
                <a:latin typeface="Helvetica"/>
                <a:cs typeface="Helvetica"/>
              </a:rPr>
              <a:pPr>
                <a:defRPr/>
              </a:pPr>
              <a:t>2</a:t>
            </a:fld>
            <a:endParaRPr lang="en-US" dirty="0">
              <a:latin typeface="Helvetica"/>
              <a:cs typeface="Helvetica"/>
            </a:endParaRPr>
          </a:p>
        </p:txBody>
      </p:sp>
      <p:pic>
        <p:nvPicPr>
          <p:cNvPr id="5" name="Picture 4" descr="unpol_pdf_noer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2852936"/>
            <a:ext cx="5769620" cy="4064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464" y="2852936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0" dirty="0">
                <a:latin typeface="Helvetica"/>
                <a:cs typeface="Helvetica"/>
              </a:rPr>
              <a:t>More detailed </a:t>
            </a:r>
            <a:r>
              <a:rPr lang="en-US" b="0" dirty="0" smtClean="0">
                <a:latin typeface="Helvetica"/>
                <a:cs typeface="Helvetica"/>
              </a:rPr>
              <a:t>view: </a:t>
            </a:r>
          </a:p>
          <a:p>
            <a:pPr marL="0" lvl="1"/>
            <a:r>
              <a:rPr lang="en-US" b="0" dirty="0">
                <a:latin typeface="Helvetica"/>
                <a:cs typeface="Helvetica"/>
              </a:rPr>
              <a:t>O</a:t>
            </a:r>
            <a:r>
              <a:rPr lang="en-US" b="0" dirty="0" smtClean="0">
                <a:latin typeface="Helvetica"/>
                <a:cs typeface="Helvetica"/>
              </a:rPr>
              <a:t>ther </a:t>
            </a:r>
            <a:r>
              <a:rPr lang="en-US" b="0" dirty="0">
                <a:latin typeface="Helvetica"/>
                <a:cs typeface="Helvetica"/>
              </a:rPr>
              <a:t>quarks and gluons </a:t>
            </a:r>
            <a:r>
              <a:rPr lang="en-US" b="0" dirty="0" smtClean="0">
                <a:latin typeface="Helvetica"/>
                <a:cs typeface="Helvetica"/>
              </a:rPr>
              <a:t>can also </a:t>
            </a:r>
            <a:r>
              <a:rPr lang="en-US" b="0" dirty="0">
                <a:latin typeface="Helvetica"/>
                <a:cs typeface="Helvetica"/>
              </a:rPr>
              <a:t>be found inside the </a:t>
            </a:r>
            <a:r>
              <a:rPr lang="en-US" b="0" dirty="0" smtClean="0">
                <a:latin typeface="Helvetica"/>
                <a:cs typeface="Helvetica"/>
              </a:rPr>
              <a:t>proton.</a:t>
            </a:r>
          </a:p>
          <a:p>
            <a:pPr marL="0" lvl="1"/>
            <a:r>
              <a:rPr lang="en-US" b="0" dirty="0" smtClean="0">
                <a:latin typeface="Helvetica"/>
                <a:cs typeface="Helvetica"/>
              </a:rPr>
              <a:t>Characterized by probability distributions as a function of</a:t>
            </a:r>
          </a:p>
          <a:p>
            <a:pPr marL="0" lvl="1"/>
            <a:endParaRPr lang="en-US" b="0" dirty="0">
              <a:latin typeface="Helvetica"/>
              <a:cs typeface="Helvetica"/>
            </a:endParaRPr>
          </a:p>
          <a:p>
            <a:pPr marL="0" lvl="1"/>
            <a:r>
              <a:rPr lang="en-US" b="0" dirty="0" smtClean="0"/>
              <a:t>x = </a:t>
            </a:r>
            <a:r>
              <a:rPr lang="en-US" b="0" dirty="0" err="1" smtClean="0"/>
              <a:t>p</a:t>
            </a:r>
            <a:r>
              <a:rPr lang="en-US" b="0" baseline="-25000" dirty="0" err="1" smtClean="0"/>
              <a:t>L</a:t>
            </a:r>
            <a:r>
              <a:rPr lang="en-US" b="0" dirty="0" smtClean="0"/>
              <a:t>(quark)/</a:t>
            </a:r>
            <a:r>
              <a:rPr lang="en-US" b="0" dirty="0" err="1" smtClean="0"/>
              <a:t>p</a:t>
            </a:r>
            <a:r>
              <a:rPr lang="en-US" b="0" baseline="-25000" dirty="0" err="1" smtClean="0"/>
              <a:t>L</a:t>
            </a:r>
            <a:r>
              <a:rPr lang="en-US" b="0" dirty="0" smtClean="0"/>
              <a:t>(proton)</a:t>
            </a:r>
            <a:endParaRPr lang="en-US" b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1596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-99392"/>
            <a:ext cx="8420100" cy="952872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Proton Structure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906000" cy="2088232"/>
          </a:xfrm>
        </p:spPr>
        <p:txBody>
          <a:bodyPr/>
          <a:lstStyle/>
          <a:p>
            <a:r>
              <a:rPr lang="en-US" sz="2800" dirty="0" smtClean="0">
                <a:latin typeface="Helvetica"/>
                <a:cs typeface="Helvetica"/>
              </a:rPr>
              <a:t>Number of quarks and gluons (= </a:t>
            </a:r>
            <a:r>
              <a:rPr lang="en-US" sz="2800" dirty="0" err="1" smtClean="0">
                <a:latin typeface="Helvetica"/>
                <a:cs typeface="Helvetica"/>
              </a:rPr>
              <a:t>partons</a:t>
            </a:r>
            <a:r>
              <a:rPr lang="en-US" sz="2800" dirty="0" smtClean="0">
                <a:latin typeface="Helvetica"/>
                <a:cs typeface="Helvetica"/>
              </a:rPr>
              <a:t>) that are “visible” depends on the energy of the scattering.</a:t>
            </a:r>
          </a:p>
          <a:p>
            <a:pPr lvl="1"/>
            <a:r>
              <a:rPr lang="en-US" sz="2400" dirty="0" smtClean="0">
                <a:latin typeface="Helvetica"/>
                <a:cs typeface="Helvetica"/>
              </a:rPr>
              <a:t>More precisely: higher momentum transfer Q</a:t>
            </a:r>
          </a:p>
          <a:p>
            <a:r>
              <a:rPr lang="en-US" sz="2800" dirty="0" smtClean="0">
                <a:latin typeface="Helvetica"/>
                <a:cs typeface="Helvetica"/>
              </a:rPr>
              <a:t>Higher scattering energy = better resolution, more </a:t>
            </a:r>
            <a:r>
              <a:rPr lang="en-US" sz="2800" dirty="0" err="1" smtClean="0">
                <a:latin typeface="Helvetica"/>
                <a:cs typeface="Helvetica"/>
              </a:rPr>
              <a:t>partons</a:t>
            </a:r>
            <a:endParaRPr lang="en-US" sz="2800" dirty="0" smtClean="0">
              <a:latin typeface="Helvetica"/>
              <a:cs typeface="Helvetica"/>
            </a:endParaRPr>
          </a:p>
          <a:p>
            <a:pPr lvl="1"/>
            <a:r>
              <a:rPr lang="en-US" sz="2400" dirty="0" smtClean="0">
                <a:latin typeface="Helvetica"/>
                <a:cs typeface="Helvetica"/>
              </a:rPr>
              <a:t>Few </a:t>
            </a:r>
            <a:r>
              <a:rPr lang="en-US" sz="2400" dirty="0" err="1" smtClean="0">
                <a:latin typeface="Helvetica"/>
                <a:cs typeface="Helvetica"/>
              </a:rPr>
              <a:t>partons</a:t>
            </a:r>
            <a:r>
              <a:rPr lang="en-US" sz="2400" dirty="0" smtClean="0">
                <a:latin typeface="Helvetica"/>
                <a:cs typeface="Helvetica"/>
              </a:rPr>
              <a:t> with high momentum split up into many </a:t>
            </a:r>
            <a:r>
              <a:rPr lang="en-US" sz="2400" dirty="0" err="1" smtClean="0">
                <a:latin typeface="Helvetica"/>
                <a:cs typeface="Helvetica"/>
              </a:rPr>
              <a:t>partons</a:t>
            </a:r>
            <a:r>
              <a:rPr lang="en-US" sz="2400" dirty="0" smtClean="0">
                <a:latin typeface="Helvetica"/>
                <a:cs typeface="Helvetica"/>
              </a:rPr>
              <a:t> with low momentum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800" dirty="0" smtClean="0">
              <a:latin typeface="Helvetica"/>
              <a:cs typeface="Helvetica"/>
            </a:endParaRPr>
          </a:p>
          <a:p>
            <a:pPr lvl="1"/>
            <a:endParaRPr lang="en-US" dirty="0" smtClean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6C3EE7-EEC6-7440-9332-7DDEA0D3253C}" type="slidenum">
              <a:rPr lang="en-US" smtClean="0">
                <a:latin typeface="Helvetica"/>
                <a:cs typeface="Helvetica"/>
              </a:rPr>
              <a:pPr>
                <a:defRPr/>
              </a:pPr>
              <a:t>3</a:t>
            </a:fld>
            <a:endParaRPr lang="en-US" dirty="0">
              <a:latin typeface="Helvetica"/>
              <a:cs typeface="Helvetica"/>
            </a:endParaRPr>
          </a:p>
        </p:txBody>
      </p:sp>
      <p:pic>
        <p:nvPicPr>
          <p:cNvPr id="7" name="Picture 6" descr="proton-ske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3573016"/>
            <a:ext cx="7081504" cy="289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3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-99392"/>
            <a:ext cx="8420100" cy="952872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Proton Structure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6C3EE7-EEC6-7440-9332-7DDEA0D3253C}" type="slidenum">
              <a:rPr lang="en-US" smtClean="0">
                <a:latin typeface="Helvetica"/>
                <a:cs typeface="Helvetica"/>
              </a:rPr>
              <a:pPr>
                <a:defRPr/>
              </a:pPr>
              <a:t>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464" y="1268760"/>
            <a:ext cx="352839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0" dirty="0" smtClean="0">
                <a:latin typeface="Helvetica"/>
                <a:cs typeface="Helvetica"/>
              </a:rPr>
              <a:t>Prediction of traditional theory of strong interactions:</a:t>
            </a:r>
          </a:p>
          <a:p>
            <a:pPr marL="0" lvl="1"/>
            <a:r>
              <a:rPr lang="en-US" b="0" dirty="0" smtClean="0">
                <a:latin typeface="Helvetica"/>
                <a:cs typeface="Helvetica"/>
              </a:rPr>
              <a:t>Parton distributions functions (PDFs) at small momentum fraction x increase for large momentum transfer Q2.</a:t>
            </a:r>
          </a:p>
          <a:p>
            <a:pPr marL="0" lvl="1"/>
            <a:endParaRPr lang="en-US" b="0" dirty="0" smtClean="0">
              <a:latin typeface="Helvetica"/>
              <a:cs typeface="Helvetica"/>
            </a:endParaRPr>
          </a:p>
          <a:p>
            <a:pPr marL="0" lvl="1"/>
            <a:r>
              <a:rPr lang="en-US" b="0" dirty="0" smtClean="0">
                <a:latin typeface="Helvetica"/>
                <a:cs typeface="Helvetica"/>
              </a:rPr>
              <a:t>“DGLAP-evolution”</a:t>
            </a:r>
            <a:endParaRPr lang="en-US" b="0" dirty="0">
              <a:latin typeface="Helvetica"/>
              <a:cs typeface="Helvetica"/>
            </a:endParaRPr>
          </a:p>
        </p:txBody>
      </p:sp>
      <p:pic>
        <p:nvPicPr>
          <p:cNvPr id="7" name="Picture 6" descr="f2vsx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56" y="1095438"/>
            <a:ext cx="5833120" cy="55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0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-99392"/>
            <a:ext cx="8420100" cy="952872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Gluon Saturation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906000" cy="5400600"/>
          </a:xfrm>
        </p:spPr>
        <p:txBody>
          <a:bodyPr/>
          <a:lstStyle/>
          <a:p>
            <a:r>
              <a:rPr lang="en-US" sz="2800" dirty="0" smtClean="0">
                <a:latin typeface="Helvetica"/>
                <a:cs typeface="Helvetica"/>
              </a:rPr>
              <a:t>DGLAP-evolution is due to </a:t>
            </a:r>
            <a:r>
              <a:rPr lang="en-US" sz="2800" dirty="0" err="1" smtClean="0">
                <a:latin typeface="Helvetica"/>
                <a:cs typeface="Helvetica"/>
              </a:rPr>
              <a:t>parton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err="1" smtClean="0">
                <a:latin typeface="Helvetica"/>
                <a:cs typeface="Helvetica"/>
              </a:rPr>
              <a:t>splittings</a:t>
            </a:r>
            <a:r>
              <a:rPr lang="en-US" sz="2800" dirty="0" smtClean="0">
                <a:latin typeface="Helvetica"/>
                <a:cs typeface="Helvetica"/>
              </a:rPr>
              <a:t>:</a:t>
            </a:r>
            <a:br>
              <a:rPr lang="en-US" sz="2800" dirty="0" smtClean="0">
                <a:latin typeface="Helvetica"/>
                <a:cs typeface="Helvetica"/>
              </a:rPr>
            </a:br>
            <a:r>
              <a:rPr lang="en-US" sz="2800" dirty="0" smtClean="0">
                <a:latin typeface="Helvetica"/>
                <a:cs typeface="Helvetica"/>
              </a:rPr>
              <a:t>g → </a:t>
            </a:r>
            <a:r>
              <a:rPr lang="en-US" sz="2800" dirty="0" err="1" smtClean="0">
                <a:latin typeface="Helvetica"/>
                <a:cs typeface="Helvetica"/>
              </a:rPr>
              <a:t>g+g</a:t>
            </a:r>
            <a:r>
              <a:rPr lang="en-US" sz="2800" dirty="0" smtClean="0">
                <a:latin typeface="Helvetica"/>
                <a:cs typeface="Helvetica"/>
              </a:rPr>
              <a:t>, …</a:t>
            </a:r>
          </a:p>
          <a:p>
            <a:r>
              <a:rPr lang="en-US" sz="2800" dirty="0" smtClean="0">
                <a:latin typeface="Helvetica"/>
                <a:cs typeface="Helvetica"/>
              </a:rPr>
              <a:t>For very high </a:t>
            </a:r>
            <a:r>
              <a:rPr lang="en-US" sz="2800" dirty="0" err="1" smtClean="0">
                <a:latin typeface="Helvetica"/>
                <a:cs typeface="Helvetica"/>
              </a:rPr>
              <a:t>parton</a:t>
            </a:r>
            <a:r>
              <a:rPr lang="en-US" sz="2800" dirty="0" smtClean="0">
                <a:latin typeface="Helvetica"/>
                <a:cs typeface="Helvetica"/>
              </a:rPr>
              <a:t> density, reverse processes become important, i.e. gluon </a:t>
            </a:r>
            <a:r>
              <a:rPr lang="en-US" sz="2800" dirty="0" smtClean="0">
                <a:latin typeface="Helvetica"/>
                <a:cs typeface="Helvetica"/>
              </a:rPr>
              <a:t>fusion</a:t>
            </a:r>
            <a:r>
              <a:rPr lang="en-US" sz="2800" dirty="0">
                <a:latin typeface="Helvetica"/>
                <a:cs typeface="Helvetica"/>
              </a:rPr>
              <a:t>:</a:t>
            </a:r>
            <a:br>
              <a:rPr lang="en-US" sz="2800" dirty="0">
                <a:latin typeface="Helvetica"/>
                <a:cs typeface="Helvetica"/>
              </a:rPr>
            </a:br>
            <a:r>
              <a:rPr lang="en-US" sz="2800" dirty="0" err="1" smtClean="0">
                <a:latin typeface="Helvetica"/>
                <a:cs typeface="Helvetica"/>
              </a:rPr>
              <a:t>g+g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→ </a:t>
            </a:r>
            <a:r>
              <a:rPr lang="en-US" sz="2800" dirty="0" smtClean="0">
                <a:latin typeface="Helvetica"/>
                <a:cs typeface="Helvetica"/>
              </a:rPr>
              <a:t>g, …</a:t>
            </a:r>
          </a:p>
          <a:p>
            <a:r>
              <a:rPr lang="en-US" sz="2800" dirty="0" smtClean="0">
                <a:latin typeface="Helvetica"/>
                <a:cs typeface="Helvetica"/>
              </a:rPr>
              <a:t>The balance between both processes leads to a dynamic equilibrium: </a:t>
            </a:r>
            <a:r>
              <a:rPr lang="en-US" sz="2800" i="1" dirty="0" smtClean="0">
                <a:latin typeface="Helvetica"/>
                <a:cs typeface="Helvetica"/>
              </a:rPr>
              <a:t>gluon saturation.</a:t>
            </a:r>
          </a:p>
          <a:p>
            <a:pPr lvl="1"/>
            <a:r>
              <a:rPr lang="en-US" sz="2400" dirty="0" smtClean="0">
                <a:latin typeface="Helvetica"/>
                <a:cs typeface="Helvetica"/>
              </a:rPr>
              <a:t>At high Q</a:t>
            </a:r>
            <a:r>
              <a:rPr lang="en-US" sz="2400" baseline="30000" dirty="0" smtClean="0">
                <a:latin typeface="Helvetica"/>
                <a:cs typeface="Helvetica"/>
              </a:rPr>
              <a:t>2</a:t>
            </a:r>
            <a:r>
              <a:rPr lang="en-US" sz="2400" dirty="0" smtClean="0">
                <a:latin typeface="Helvetica"/>
                <a:cs typeface="Helvetica"/>
              </a:rPr>
              <a:t> and small x the gluon density saturates at a very high value.</a:t>
            </a:r>
            <a:endParaRPr lang="en-US" sz="2400" dirty="0" smtClean="0">
              <a:latin typeface="Helvetica"/>
              <a:cs typeface="Helvetica"/>
            </a:endParaRPr>
          </a:p>
          <a:p>
            <a:pPr lvl="1"/>
            <a:endParaRPr lang="en-US" dirty="0" smtClean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6C3EE7-EEC6-7440-9332-7DDEA0D3253C}" type="slidenum">
              <a:rPr lang="en-US" smtClean="0">
                <a:latin typeface="Helvetica"/>
                <a:cs typeface="Helvetica"/>
              </a:rPr>
              <a:pPr>
                <a:defRPr/>
              </a:pPr>
              <a:t>5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0214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-99392"/>
            <a:ext cx="8420100" cy="952872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A New State of Matter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906000" cy="5400600"/>
          </a:xfrm>
        </p:spPr>
        <p:txBody>
          <a:bodyPr/>
          <a:lstStyle/>
          <a:p>
            <a:r>
              <a:rPr lang="en-US" sz="2800" dirty="0" smtClean="0">
                <a:latin typeface="Helvetica"/>
                <a:cs typeface="Helvetica"/>
              </a:rPr>
              <a:t>Theoretical description of the saturated state of gluons:</a:t>
            </a:r>
          </a:p>
          <a:p>
            <a:pPr lvl="1"/>
            <a:r>
              <a:rPr lang="en-US" sz="2400" dirty="0" smtClean="0">
                <a:latin typeface="Helvetica"/>
                <a:cs typeface="Helvetica"/>
              </a:rPr>
              <a:t>High density: a </a:t>
            </a:r>
            <a:r>
              <a:rPr lang="en-US" sz="2400" dirty="0" smtClean="0">
                <a:solidFill>
                  <a:srgbClr val="FF0000"/>
                </a:solidFill>
                <a:latin typeface="Helvetica"/>
                <a:cs typeface="Helvetica"/>
              </a:rPr>
              <a:t>condensate</a:t>
            </a:r>
          </a:p>
          <a:p>
            <a:pPr lvl="1"/>
            <a:r>
              <a:rPr lang="en-US" sz="2400" dirty="0" smtClean="0">
                <a:latin typeface="Helvetica"/>
                <a:cs typeface="Helvetica"/>
              </a:rPr>
              <a:t>Slowly varying on typical time scales: </a:t>
            </a:r>
            <a:r>
              <a:rPr lang="en-US" sz="2400" dirty="0" smtClean="0">
                <a:solidFill>
                  <a:srgbClr val="FF0000"/>
                </a:solidFill>
                <a:latin typeface="Helvetica"/>
                <a:cs typeface="Helvetica"/>
              </a:rPr>
              <a:t>glass</a:t>
            </a:r>
            <a:r>
              <a:rPr lang="en-US" sz="2400" dirty="0" smtClean="0">
                <a:latin typeface="Helvetica"/>
                <a:cs typeface="Helvetica"/>
              </a:rPr>
              <a:t>-like</a:t>
            </a:r>
          </a:p>
          <a:p>
            <a:pPr lvl="1"/>
            <a:r>
              <a:rPr lang="en-US" sz="2400" dirty="0" smtClean="0">
                <a:latin typeface="Helvetica"/>
                <a:cs typeface="Helvetica"/>
              </a:rPr>
              <a:t>Consists of </a:t>
            </a:r>
            <a:r>
              <a:rPr lang="en-US" sz="2400" dirty="0" err="1" smtClean="0">
                <a:solidFill>
                  <a:srgbClr val="FF0000"/>
                </a:solidFill>
                <a:latin typeface="Helvetica"/>
                <a:cs typeface="Helvetica"/>
              </a:rPr>
              <a:t>colour</a:t>
            </a:r>
            <a:r>
              <a:rPr lang="en-US" sz="2400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charges</a:t>
            </a:r>
          </a:p>
          <a:p>
            <a:r>
              <a:rPr lang="en-US" sz="2800" dirty="0" err="1" smtClean="0">
                <a:latin typeface="Helvetica"/>
                <a:cs typeface="Helvetica"/>
              </a:rPr>
              <a:t>Colour</a:t>
            </a:r>
            <a:r>
              <a:rPr lang="en-US" sz="2800" dirty="0" smtClean="0">
                <a:latin typeface="Helvetica"/>
                <a:cs typeface="Helvetica"/>
              </a:rPr>
              <a:t> glass condensate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Behaves like the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classical field limit of the strong interaction</a:t>
            </a:r>
            <a:r>
              <a:rPr lang="en-US" sz="2800" dirty="0" smtClean="0">
                <a:latin typeface="Helvetica"/>
                <a:cs typeface="Helvetica"/>
              </a:rPr>
              <a:t>.</a:t>
            </a:r>
          </a:p>
          <a:p>
            <a:r>
              <a:rPr lang="en-US" sz="2800" dirty="0" smtClean="0">
                <a:latin typeface="Helvetica"/>
                <a:cs typeface="Helvetica"/>
              </a:rPr>
              <a:t>Defines the state of protons when seen in high energy scatterings.</a:t>
            </a:r>
          </a:p>
          <a:p>
            <a:pPr lvl="1"/>
            <a:r>
              <a:rPr lang="en-US" sz="2400" dirty="0" smtClean="0">
                <a:latin typeface="Helvetica"/>
                <a:cs typeface="Helvetica"/>
              </a:rPr>
              <a:t>Important for the understanding of collisions at very high energy.</a:t>
            </a:r>
            <a:endParaRPr lang="en-US" sz="2400" dirty="0" smtClean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6C3EE7-EEC6-7440-9332-7DDEA0D3253C}" type="slidenum">
              <a:rPr lang="en-US" smtClean="0">
                <a:latin typeface="Helvetica"/>
                <a:cs typeface="Helvetica"/>
              </a:rPr>
              <a:pPr>
                <a:defRPr/>
              </a:pPr>
              <a:t>6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9223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-99392"/>
            <a:ext cx="8420100" cy="952872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Direct Photons as a Signal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906000" cy="5400600"/>
          </a:xfrm>
        </p:spPr>
        <p:txBody>
          <a:bodyPr/>
          <a:lstStyle/>
          <a:p>
            <a:r>
              <a:rPr lang="en-US" sz="2800" dirty="0" smtClean="0">
                <a:latin typeface="Helvetica"/>
                <a:cs typeface="Helvetica"/>
              </a:rPr>
              <a:t>To observe this state need to measure the gluon distributions at low x.</a:t>
            </a:r>
          </a:p>
          <a:p>
            <a:r>
              <a:rPr lang="en-US" sz="2800" dirty="0" smtClean="0">
                <a:latin typeface="Helvetica"/>
                <a:cs typeface="Helvetica"/>
              </a:rPr>
              <a:t>Production of “direct photons” </a:t>
            </a:r>
            <a:br>
              <a:rPr lang="en-US" sz="2800" dirty="0" smtClean="0">
                <a:latin typeface="Helvetica"/>
                <a:cs typeface="Helvetica"/>
              </a:rPr>
            </a:br>
            <a:r>
              <a:rPr lang="en-US" sz="2800" dirty="0" smtClean="0">
                <a:latin typeface="Helvetica"/>
                <a:cs typeface="Helvetica"/>
              </a:rPr>
              <a:t>is sensitive to gluon density</a:t>
            </a:r>
          </a:p>
          <a:p>
            <a:endParaRPr lang="en-US" sz="2800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2800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Need to measure production from gluons at small x:</a:t>
            </a:r>
          </a:p>
          <a:p>
            <a:pPr lvl="1"/>
            <a:r>
              <a:rPr lang="en-US" sz="2400" dirty="0" smtClean="0">
                <a:latin typeface="Helvetica"/>
                <a:cs typeface="Helvetica"/>
              </a:rPr>
              <a:t>Small angles relative to the beam (large “rapidity”)</a:t>
            </a:r>
          </a:p>
          <a:p>
            <a:pPr lvl="1"/>
            <a:r>
              <a:rPr lang="en-US" sz="2400" dirty="0" smtClean="0">
                <a:latin typeface="Helvetica"/>
                <a:cs typeface="Helvetica"/>
              </a:rPr>
              <a:t>At small angles particle density is high.</a:t>
            </a:r>
          </a:p>
          <a:p>
            <a:r>
              <a:rPr lang="en-US" sz="2800" dirty="0" smtClean="0">
                <a:latin typeface="Helvetica"/>
                <a:cs typeface="Helvetica"/>
              </a:rPr>
              <a:t>Need detector for high energy photons, which can separate also very close-by particles: new technology!</a:t>
            </a:r>
            <a:endParaRPr lang="en-US" sz="2800" dirty="0" smtClean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6C3EE7-EEC6-7440-9332-7DDEA0D3253C}" type="slidenum">
              <a:rPr lang="en-US" smtClean="0">
                <a:latin typeface="Helvetica"/>
                <a:cs typeface="Helvetica"/>
              </a:rPr>
              <a:pPr>
                <a:defRPr/>
              </a:pPr>
              <a:t>7</a:t>
            </a:fld>
            <a:endParaRPr lang="en-US" dirty="0">
              <a:latin typeface="Helvetica"/>
              <a:cs typeface="Helvetica"/>
            </a:endParaRPr>
          </a:p>
        </p:txBody>
      </p:sp>
      <p:pic>
        <p:nvPicPr>
          <p:cNvPr id="5" name="Picture 4" descr="photon_LO_diagrams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80" y="1412776"/>
            <a:ext cx="1359317" cy="20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4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-99392"/>
            <a:ext cx="8420100" cy="952872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A High Granularity Calorimeter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906000" cy="5400600"/>
          </a:xfrm>
        </p:spPr>
        <p:txBody>
          <a:bodyPr/>
          <a:lstStyle/>
          <a:p>
            <a:r>
              <a:rPr lang="en-US" sz="2800" dirty="0" smtClean="0">
                <a:latin typeface="Helvetica"/>
                <a:cs typeface="Helvetica"/>
              </a:rPr>
              <a:t>Conventional calorimeter has limited granularity.</a:t>
            </a:r>
          </a:p>
          <a:p>
            <a:r>
              <a:rPr lang="en-US" sz="2800" dirty="0" smtClean="0">
                <a:latin typeface="Helvetica"/>
                <a:cs typeface="Helvetica"/>
              </a:rPr>
              <a:t>New </a:t>
            </a:r>
            <a:r>
              <a:rPr lang="en-US" sz="2800" dirty="0" smtClean="0">
                <a:latin typeface="Helvetica"/>
                <a:cs typeface="Helvetica"/>
              </a:rPr>
              <a:t>sandwich-structure from W and silicon allows very high granularity: superior measurement properties.</a:t>
            </a:r>
            <a:endParaRPr lang="en-US" sz="2800" dirty="0" smtClean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6C3EE7-EEC6-7440-9332-7DDEA0D3253C}" type="slidenum">
              <a:rPr lang="en-US" smtClean="0">
                <a:latin typeface="Helvetica"/>
                <a:cs typeface="Helvetica"/>
              </a:rPr>
              <a:pPr>
                <a:defRPr/>
              </a:pPr>
              <a:t>8</a:t>
            </a:fld>
            <a:endParaRPr lang="en-US" dirty="0">
              <a:latin typeface="Helvetica"/>
              <a:cs typeface="Helvetica"/>
            </a:endParaRPr>
          </a:p>
        </p:txBody>
      </p:sp>
      <p:pic>
        <p:nvPicPr>
          <p:cNvPr id="6" name="Picture 5" descr="focal-design-detai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2852935"/>
            <a:ext cx="8928992" cy="382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4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6C3EE7-EEC6-7440-9332-7DDEA0D3253C}" type="slidenum">
              <a:rPr lang="en-US" smtClean="0">
                <a:latin typeface="Helvetica"/>
                <a:cs typeface="Helvetica"/>
              </a:rPr>
              <a:pPr>
                <a:defRPr/>
              </a:pPr>
              <a:t>9</a:t>
            </a:fld>
            <a:endParaRPr lang="en-US" dirty="0">
              <a:latin typeface="Helvetica"/>
              <a:cs typeface="Helvetica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616" y="260648"/>
            <a:ext cx="4464496" cy="374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33120" y="1268760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0" dirty="0" smtClean="0">
                <a:latin typeface="Helvetica"/>
                <a:cs typeface="Helvetica"/>
              </a:rPr>
              <a:t>First detector prototype:</a:t>
            </a:r>
          </a:p>
          <a:p>
            <a:pPr marL="0" lvl="1"/>
            <a:r>
              <a:rPr lang="en-US" b="0" dirty="0" smtClean="0">
                <a:latin typeface="Helvetica"/>
                <a:cs typeface="Helvetica"/>
              </a:rPr>
              <a:t>39 Million silicon pixels in a 4cm x 4cm x 10cm large device</a:t>
            </a:r>
          </a:p>
          <a:p>
            <a:pPr marL="0" lvl="1"/>
            <a:endParaRPr lang="en-US" b="0" dirty="0">
              <a:latin typeface="Helvetica"/>
              <a:cs typeface="Helvetica"/>
            </a:endParaRPr>
          </a:p>
          <a:p>
            <a:pPr marL="0" lvl="1"/>
            <a:r>
              <a:rPr lang="en-US" b="0" dirty="0" smtClean="0">
                <a:latin typeface="Helvetica"/>
                <a:cs typeface="Helvetica"/>
              </a:rPr>
              <a:t>Allows extremely precise measurement of high energy photons</a:t>
            </a:r>
            <a:endParaRPr lang="en-US" b="0" dirty="0">
              <a:latin typeface="Helvetica"/>
              <a:cs typeface="Helvetica"/>
            </a:endParaRPr>
          </a:p>
        </p:txBody>
      </p:sp>
      <p:pic>
        <p:nvPicPr>
          <p:cNvPr id="10" name="Picture 9" descr="Shower_200GeV_2panel_colz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5709940" cy="273630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2950" y="-27384"/>
            <a:ext cx="8420100" cy="936104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The </a:t>
            </a:r>
            <a:r>
              <a:rPr lang="en-US" dirty="0" err="1" smtClean="0">
                <a:latin typeface="Helvetica"/>
                <a:cs typeface="Helvetica"/>
              </a:rPr>
              <a:t>FoCal</a:t>
            </a:r>
            <a:r>
              <a:rPr lang="en-US" dirty="0" smtClean="0">
                <a:latin typeface="Helvetica"/>
                <a:cs typeface="Helvetica"/>
              </a:rPr>
              <a:t> Project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0144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Osaka"/>
        <a:cs typeface="Osaka"/>
      </a:majorFont>
      <a:minorFont>
        <a:latin typeface="Gill San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D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D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HD_2:Applications:Microsoft Office 2004:Templates:Presentations:Designs:Blank Presentation</Template>
  <TotalTime>41076</TotalTime>
  <Pages>16</Pages>
  <Words>364</Words>
  <Application>Microsoft Macintosh PowerPoint</Application>
  <PresentationFormat>A4 Paper (210x297 mm)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The FoCal Detector Project</vt:lpstr>
      <vt:lpstr>Proton Structure</vt:lpstr>
      <vt:lpstr>Proton Structure</vt:lpstr>
      <vt:lpstr>Proton Structure</vt:lpstr>
      <vt:lpstr>Gluon Saturation</vt:lpstr>
      <vt:lpstr>A New State of Matter</vt:lpstr>
      <vt:lpstr>Direct Photons as a Signal</vt:lpstr>
      <vt:lpstr>A High Granularity Calorimeter</vt:lpstr>
      <vt:lpstr>The FoCal Project</vt:lpstr>
      <vt:lpstr>The FoCal Project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Photon Production  in 158AGeV Pb+Pb Collisions –</dc:title>
  <dc:subject/>
  <dc:creator>Thomas Peitzmann</dc:creator>
  <cp:keywords/>
  <dc:description/>
  <cp:lastModifiedBy>Thomas Peitzmann</cp:lastModifiedBy>
  <cp:revision>961</cp:revision>
  <cp:lastPrinted>2010-11-05T18:30:58Z</cp:lastPrinted>
  <dcterms:created xsi:type="dcterms:W3CDTF">2010-11-08T11:04:41Z</dcterms:created>
  <dcterms:modified xsi:type="dcterms:W3CDTF">2013-02-07T08:30:51Z</dcterms:modified>
</cp:coreProperties>
</file>