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8" r:id="rId2"/>
    <p:sldId id="337" r:id="rId3"/>
    <p:sldId id="256" r:id="rId4"/>
    <p:sldId id="358" r:id="rId5"/>
    <p:sldId id="361" r:id="rId6"/>
    <p:sldId id="359" r:id="rId7"/>
    <p:sldId id="360" r:id="rId8"/>
    <p:sldId id="362" r:id="rId9"/>
    <p:sldId id="363" r:id="rId10"/>
    <p:sldId id="339" r:id="rId11"/>
    <p:sldId id="340" r:id="rId12"/>
    <p:sldId id="323" r:id="rId13"/>
    <p:sldId id="341" r:id="rId14"/>
    <p:sldId id="342" r:id="rId15"/>
    <p:sldId id="343" r:id="rId16"/>
    <p:sldId id="347" r:id="rId17"/>
    <p:sldId id="346" r:id="rId18"/>
    <p:sldId id="322" r:id="rId19"/>
    <p:sldId id="331" r:id="rId20"/>
    <p:sldId id="348" r:id="rId21"/>
    <p:sldId id="332" r:id="rId22"/>
    <p:sldId id="350" r:id="rId23"/>
    <p:sldId id="325" r:id="rId24"/>
    <p:sldId id="260" r:id="rId25"/>
    <p:sldId id="319" r:id="rId26"/>
    <p:sldId id="357" r:id="rId27"/>
    <p:sldId id="368" r:id="rId28"/>
    <p:sldId id="355" r:id="rId29"/>
    <p:sldId id="353" r:id="rId30"/>
    <p:sldId id="354" r:id="rId31"/>
    <p:sldId id="364" r:id="rId32"/>
    <p:sldId id="356" r:id="rId33"/>
    <p:sldId id="366" r:id="rId34"/>
    <p:sldId id="367" r:id="rId35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A197964-3514-5444-B4BD-CD3BE09C3752}" type="datetime1">
              <a:rPr lang="en-US"/>
              <a:pPr>
                <a:defRPr/>
              </a:pPr>
              <a:t>24-06-14</a:t>
            </a:fld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6D91663-DC1C-7B45-AD8F-75FABBEC72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EB104800-4EE0-0843-BCDA-A57DD41FB2EB}" type="datetime1">
              <a:rPr lang="en-US"/>
              <a:pPr>
                <a:defRPr/>
              </a:pPr>
              <a:t>24-06-14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1F1BEFEE-51D4-6948-A6E7-FBD0022380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76C2-540D-DB4C-A359-44F8DF53766B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0C72-751F-C74F-A91E-D1AED5280E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D22B-1FFE-3841-A2C5-26D5148ADC07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945A-B285-AF40-B1EE-6969F4ABFD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E1A9-5105-834B-8524-53FACA49981C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2E31-0E8E-0F4C-908D-3D7C885CD2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05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B38F-587D-D249-B941-A6847DFB13FB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0036-4023-4C44-A611-D56D96BB4F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03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94FD-DB92-5F40-9142-A56848B1162D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74CD-E63E-144B-AE1D-DC214A18C0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9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07C0-56AF-E54E-854E-995A5D56B83A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1465-3979-E34E-AA93-88F14031E0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81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DC50-9937-D043-86EC-D543721A35C0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501E-C69D-F34D-A275-9A407741F6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1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EDBA-FE9B-C748-9244-13C02F03DBCB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D3D1-A701-4445-BF2D-9123128549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6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FA26-470D-C34A-BD79-47D1D630D3A4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E4E1-C933-C04D-9B17-71C44536A1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08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24FC-FC35-5348-88AD-3D81C65D14E7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64B2-8D5B-AD4A-82E5-D67722710A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5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Drag picture to placeholder or click icon to add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B2E3-B1E0-0944-8A9A-14AAB0A41455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B495-E838-3649-ABE7-9D9D0968BD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41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1323B26-05E1-7B47-ACA4-540A30CF9583}" type="datetime1">
              <a:rPr lang="nl-NL"/>
              <a:pPr>
                <a:defRPr/>
              </a:pPr>
              <a:t>24-06-14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677E74E-FC32-3647-A7C4-8C616E8630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02037" y="6477348"/>
            <a:ext cx="1241963" cy="40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24 </a:t>
            </a:r>
            <a:r>
              <a:rPr lang="en-US" dirty="0" err="1" smtClean="0"/>
              <a:t>juni</a:t>
            </a:r>
            <a:r>
              <a:rPr lang="en-US" dirty="0" smtClean="0"/>
              <a:t> 2014</a:t>
            </a:r>
          </a:p>
          <a:p>
            <a:r>
              <a:rPr lang="en-US" dirty="0" err="1" smtClean="0"/>
              <a:t>PLG interdisciplinariteit</a:t>
            </a:r>
            <a:endParaRPr lang="en-US" dirty="0" smtClean="0"/>
          </a:p>
          <a:p>
            <a:r>
              <a:rPr lang="en-US" dirty="0" err="1" smtClean="0"/>
              <a:t>vincent jonker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113" y="1721495"/>
            <a:ext cx="4640714" cy="15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6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vensterproject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taal</a:t>
            </a:r>
            <a:r>
              <a:rPr lang="en-US" dirty="0" smtClean="0"/>
              <a:t>- en </a:t>
            </a:r>
            <a:r>
              <a:rPr lang="en-US" dirty="0" err="1" smtClean="0"/>
              <a:t>rekenbewust</a:t>
            </a:r>
            <a:r>
              <a:rPr lang="en-US" dirty="0" smtClean="0"/>
              <a:t> </a:t>
            </a:r>
            <a:r>
              <a:rPr lang="en-US" dirty="0" err="1" smtClean="0"/>
              <a:t>vakonderwijs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juli</a:t>
            </a:r>
            <a:r>
              <a:rPr lang="en-US" dirty="0" smtClean="0"/>
              <a:t> 2011 t/m 31 </a:t>
            </a:r>
            <a:r>
              <a:rPr lang="en-US" dirty="0" err="1" smtClean="0"/>
              <a:t>december</a:t>
            </a:r>
            <a:r>
              <a:rPr lang="en-US" dirty="0" smtClean="0"/>
              <a:t> 2012.</a:t>
            </a:r>
          </a:p>
          <a:p>
            <a:endParaRPr lang="en-US" dirty="0"/>
          </a:p>
          <a:p>
            <a:r>
              <a:rPr lang="en-US" dirty="0" err="1" smtClean="0"/>
              <a:t>penvoerder</a:t>
            </a:r>
            <a:r>
              <a:rPr lang="en-US" dirty="0" smtClean="0"/>
              <a:t>: </a:t>
            </a:r>
            <a:r>
              <a:rPr lang="en-US" dirty="0" err="1" smtClean="0"/>
              <a:t>slo</a:t>
            </a:r>
            <a:endParaRPr lang="en-US" dirty="0" smtClean="0"/>
          </a:p>
          <a:p>
            <a:pPr lvl="1"/>
            <a:r>
              <a:rPr lang="en-US" dirty="0" err="1" smtClean="0"/>
              <a:t>coordinatie</a:t>
            </a:r>
            <a:r>
              <a:rPr lang="en-US" dirty="0" smtClean="0"/>
              <a:t> </a:t>
            </a:r>
            <a:r>
              <a:rPr lang="en-US" dirty="0" err="1" smtClean="0"/>
              <a:t>taal</a:t>
            </a:r>
            <a:r>
              <a:rPr lang="en-US" dirty="0" smtClean="0"/>
              <a:t>: </a:t>
            </a:r>
            <a:r>
              <a:rPr lang="en-US" dirty="0" err="1" smtClean="0"/>
              <a:t>slo</a:t>
            </a:r>
            <a:endParaRPr lang="en-US" dirty="0" smtClean="0"/>
          </a:p>
          <a:p>
            <a:pPr lvl="1"/>
            <a:r>
              <a:rPr lang="en-US" dirty="0" err="1" smtClean="0"/>
              <a:t>coordinatie</a:t>
            </a:r>
            <a:r>
              <a:rPr lang="en-US" dirty="0" smtClean="0"/>
              <a:t> </a:t>
            </a:r>
            <a:r>
              <a:rPr lang="en-US" dirty="0" err="1" smtClean="0"/>
              <a:t>rekenen</a:t>
            </a:r>
            <a:r>
              <a:rPr lang="en-US" dirty="0" smtClean="0"/>
              <a:t>: 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1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minister 30-1-2012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schoolbreed</a:t>
            </a:r>
            <a:r>
              <a:rPr lang="en-US" dirty="0" smtClean="0"/>
              <a:t> </a:t>
            </a:r>
            <a:r>
              <a:rPr lang="en-US" dirty="0" err="1" smtClean="0"/>
              <a:t>taal</a:t>
            </a:r>
            <a:r>
              <a:rPr lang="en-US" dirty="0" smtClean="0"/>
              <a:t>- en </a:t>
            </a:r>
            <a:r>
              <a:rPr lang="en-US" dirty="0" err="1" smtClean="0"/>
              <a:t>rekenbeleid</a:t>
            </a:r>
            <a:endParaRPr lang="en-US" dirty="0" smtClean="0"/>
          </a:p>
          <a:p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de </a:t>
            </a:r>
            <a:r>
              <a:rPr lang="en-US" dirty="0" err="1" smtClean="0"/>
              <a:t>docenten</a:t>
            </a:r>
            <a:r>
              <a:rPr lang="en-US" dirty="0" smtClean="0"/>
              <a:t> </a:t>
            </a:r>
            <a:r>
              <a:rPr lang="en-US" dirty="0" err="1" smtClean="0"/>
              <a:t>wiskunde</a:t>
            </a:r>
            <a:r>
              <a:rPr lang="en-US" dirty="0" smtClean="0"/>
              <a:t> en </a:t>
            </a:r>
            <a:r>
              <a:rPr lang="en-US" dirty="0" err="1" smtClean="0"/>
              <a:t>Nederlands</a:t>
            </a:r>
            <a:endParaRPr lang="en-US" dirty="0" smtClean="0"/>
          </a:p>
          <a:p>
            <a:r>
              <a:rPr lang="en-US" dirty="0" err="1" smtClean="0"/>
              <a:t>professionalisering</a:t>
            </a:r>
            <a:endParaRPr lang="en-US" dirty="0" smtClean="0"/>
          </a:p>
          <a:p>
            <a:r>
              <a:rPr lang="en-US" dirty="0" err="1" smtClean="0"/>
              <a:t>materiaalontwikkeling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1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970" y="5052554"/>
            <a:ext cx="820321" cy="51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396" y="3467073"/>
            <a:ext cx="1349167" cy="708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653" y="3321174"/>
            <a:ext cx="964317" cy="612102"/>
          </a:xfrm>
          <a:prstGeom prst="rect">
            <a:avLst/>
          </a:prstGeom>
        </p:spPr>
      </p:pic>
      <p:pic>
        <p:nvPicPr>
          <p:cNvPr id="5" name="Picture 4" descr="Schermafbeelding 2012-06-06 om 10.49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01" y="4088053"/>
            <a:ext cx="1008133" cy="279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5871" y="4215219"/>
            <a:ext cx="1468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natuurkunde</a:t>
            </a:r>
            <a:endParaRPr lang="en-US" dirty="0" smtClean="0"/>
          </a:p>
          <a:p>
            <a:r>
              <a:rPr lang="en-US" dirty="0" err="1" smtClean="0"/>
              <a:t>scheikunde</a:t>
            </a:r>
            <a:endParaRPr lang="en-US" dirty="0" smtClean="0"/>
          </a:p>
          <a:p>
            <a:r>
              <a:rPr lang="en-US" dirty="0" err="1" smtClean="0"/>
              <a:t>biologie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8533" y="225621"/>
            <a:ext cx="164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vakken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27" y="1054655"/>
            <a:ext cx="2714975" cy="2588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792" y="1161359"/>
            <a:ext cx="4175208" cy="1391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3646" y="490221"/>
            <a:ext cx="1075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vmbo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974683" y="451015"/>
            <a:ext cx="170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havo</a:t>
            </a:r>
            <a:r>
              <a:rPr lang="en-US" sz="2800" dirty="0" smtClean="0"/>
              <a:t>/</a:t>
            </a:r>
            <a:r>
              <a:rPr lang="en-US" sz="2800" dirty="0" err="1" smtClean="0"/>
              <a:t>vwo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1827" y="4367619"/>
            <a:ext cx="32256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zowel</a:t>
            </a:r>
            <a:r>
              <a:rPr lang="en-US" dirty="0" smtClean="0"/>
              <a:t> </a:t>
            </a:r>
            <a:r>
              <a:rPr lang="en-US" dirty="0" err="1" smtClean="0"/>
              <a:t>beroepsgericht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avo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zorg</a:t>
            </a:r>
            <a:r>
              <a:rPr lang="en-US" dirty="0" smtClean="0"/>
              <a:t> en </a:t>
            </a:r>
            <a:r>
              <a:rPr lang="en-US" dirty="0" err="1" smtClean="0"/>
              <a:t>welzijn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groen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techniek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economie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intersectoraal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3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Kernteam</a:t>
            </a:r>
            <a:r>
              <a:rPr lang="en-US" dirty="0" smtClean="0"/>
              <a:t> </a:t>
            </a:r>
            <a:r>
              <a:rPr lang="en-US" dirty="0" err="1" smtClean="0"/>
              <a:t>rekenen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VVVO en SPV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veldvertegenwoordigers</a:t>
            </a:r>
            <a:endParaRPr lang="en-US" dirty="0" smtClean="0"/>
          </a:p>
          <a:p>
            <a:r>
              <a:rPr lang="en-US" dirty="0" err="1" smtClean="0"/>
              <a:t>Steunpunt</a:t>
            </a:r>
            <a:r>
              <a:rPr lang="en-US" dirty="0" smtClean="0"/>
              <a:t> </a:t>
            </a:r>
            <a:r>
              <a:rPr lang="en-US" dirty="0" err="1" smtClean="0"/>
              <a:t>taal</a:t>
            </a:r>
            <a:r>
              <a:rPr lang="en-US" dirty="0" smtClean="0"/>
              <a:t> en </a:t>
            </a:r>
            <a:r>
              <a:rPr lang="en-US" dirty="0" err="1" smtClean="0"/>
              <a:t>rekenen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endParaRPr lang="en-US" dirty="0" smtClean="0"/>
          </a:p>
          <a:p>
            <a:r>
              <a:rPr lang="en-US" dirty="0" smtClean="0"/>
              <a:t>LPC</a:t>
            </a:r>
          </a:p>
          <a:p>
            <a:r>
              <a:rPr lang="en-US" dirty="0" smtClean="0"/>
              <a:t>SLO</a:t>
            </a:r>
          </a:p>
          <a:p>
            <a:r>
              <a:rPr lang="en-US" dirty="0" smtClean="0"/>
              <a:t>Freudenthal instituut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6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Aandachtsgebieden</a:t>
            </a:r>
            <a:endParaRPr lang="en-US" dirty="0"/>
          </a:p>
        </p:txBody>
      </p:sp>
      <p:pic>
        <p:nvPicPr>
          <p:cNvPr id="4" name="Picture 3" descr="Schermafbeelding 2012-06-18 om 15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" y="1461435"/>
            <a:ext cx="9161194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3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Professionalisering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Kan </a:t>
            </a:r>
            <a:r>
              <a:rPr lang="nl-NL" dirty="0"/>
              <a:t>het rekenen in andere vakken bijdragen aan de duurzame beheersing van rekenvaardigheden?</a:t>
            </a:r>
          </a:p>
          <a:p>
            <a:pPr lvl="0"/>
            <a:r>
              <a:rPr lang="nl-NL" dirty="0"/>
              <a:t>Is het rekenonderwijs de verantwoordelijkheid voor een ‘aparte docent’ (bijv. een reken- of </a:t>
            </a:r>
            <a:r>
              <a:rPr lang="nl-NL" dirty="0" err="1"/>
              <a:t>wiskunde-docent</a:t>
            </a:r>
            <a:r>
              <a:rPr lang="nl-NL" dirty="0"/>
              <a:t>)</a:t>
            </a:r>
            <a:r>
              <a:rPr lang="nl-NL" dirty="0" smtClean="0"/>
              <a:t>?</a:t>
            </a:r>
          </a:p>
          <a:p>
            <a:r>
              <a:rPr lang="nl-NL" dirty="0"/>
              <a:t>Maak je afspraken over de te gebruiken instructie? En zo ja, welke?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254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Professionalisering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Kun je taken verdelen onder docenten en welke varianten kom je daarbij tegen?</a:t>
            </a:r>
            <a:br>
              <a:rPr lang="nl-NL" dirty="0"/>
            </a:br>
            <a:r>
              <a:rPr lang="nl-NL" dirty="0"/>
              <a:t>Welke rollen rondom rekenen kun je onderscheiden op school, en wat zijn mogelijke rollen van de vakdocent?</a:t>
            </a:r>
          </a:p>
          <a:p>
            <a:pPr lvl="0"/>
            <a:r>
              <a:rPr lang="nl-NL" dirty="0"/>
              <a:t>Over welke bekwaamheden dienen docenten en schoolleiders te beschikken voor een adequate ondersteuning?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Zit er rekenen in andere vakken</a:t>
            </a:r>
            <a:r>
              <a:rPr lang="nl-NL" dirty="0" smtClean="0"/>
              <a:t>? En kun je dat effectief hergebruiken om rekenvaardigheden te onderhouden?</a:t>
            </a:r>
          </a:p>
          <a:p>
            <a:pPr lvl="0"/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1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vakken</a:t>
            </a:r>
            <a:r>
              <a:rPr lang="en-US" dirty="0" smtClean="0"/>
              <a:t>,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inhoud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/>
              <a:t>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65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ekenen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vakken</a:t>
            </a:r>
            <a:r>
              <a:rPr lang="en-US" dirty="0" smtClean="0"/>
              <a:t> - </a:t>
            </a:r>
            <a:r>
              <a:rPr lang="en-US" dirty="0" err="1" smtClean="0"/>
              <a:t>vmbo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examenprogramma’s</a:t>
            </a:r>
            <a:endParaRPr lang="en-US" dirty="0" smtClean="0"/>
          </a:p>
          <a:p>
            <a:r>
              <a:rPr lang="en-US" dirty="0" err="1" smtClean="0"/>
              <a:t>Analyse</a:t>
            </a:r>
            <a:r>
              <a:rPr lang="en-US" dirty="0" smtClean="0"/>
              <a:t> van </a:t>
            </a: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examens</a:t>
            </a:r>
            <a:endParaRPr lang="en-US" dirty="0" smtClean="0"/>
          </a:p>
          <a:p>
            <a:r>
              <a:rPr lang="en-US" dirty="0" err="1" smtClean="0"/>
              <a:t>Vooral</a:t>
            </a:r>
            <a:r>
              <a:rPr lang="en-US" dirty="0" smtClean="0"/>
              <a:t> bb/kb</a:t>
            </a:r>
          </a:p>
          <a:p>
            <a:r>
              <a:rPr lang="en-US" dirty="0" err="1" smtClean="0"/>
              <a:t>Zowel</a:t>
            </a:r>
            <a:r>
              <a:rPr lang="en-US" dirty="0" smtClean="0"/>
              <a:t> </a:t>
            </a:r>
            <a:r>
              <a:rPr lang="en-US" dirty="0" err="1" smtClean="0"/>
              <a:t>beroepsgericht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avo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8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Waarom rekenen apart in het vo?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Rekenbewust vakonderwijs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</a:t>
            </a:r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vakken</a:t>
            </a:r>
            <a:r>
              <a:rPr lang="en-US" dirty="0" smtClean="0"/>
              <a:t>,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inhoud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Conferenties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Materialen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Vragen aan jullie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4908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ermafbeelding 2012-06-18 om 15.3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63" y="115414"/>
            <a:ext cx="9051921" cy="55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50" y="274638"/>
            <a:ext cx="8686800" cy="1143000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ekenen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vakken</a:t>
            </a:r>
            <a:r>
              <a:rPr lang="en-US" dirty="0" smtClean="0"/>
              <a:t> – </a:t>
            </a:r>
            <a:r>
              <a:rPr lang="en-US" dirty="0" err="1" smtClean="0"/>
              <a:t>havo</a:t>
            </a:r>
            <a:r>
              <a:rPr lang="en-US" dirty="0" smtClean="0"/>
              <a:t>/</a:t>
            </a:r>
            <a:r>
              <a:rPr lang="en-US" dirty="0" err="1" smtClean="0"/>
              <a:t>vwo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Inventarisatie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aardrijkskunde</a:t>
            </a:r>
            <a:endParaRPr lang="en-US" dirty="0" smtClean="0"/>
          </a:p>
          <a:p>
            <a:pPr lvl="1"/>
            <a:r>
              <a:rPr lang="en-US" dirty="0" err="1" smtClean="0"/>
              <a:t>economie</a:t>
            </a:r>
            <a:endParaRPr lang="en-US" dirty="0" smtClean="0"/>
          </a:p>
          <a:p>
            <a:pPr lvl="1"/>
            <a:r>
              <a:rPr lang="en-US" dirty="0" err="1" smtClean="0"/>
              <a:t>biologie</a:t>
            </a:r>
            <a:endParaRPr lang="en-US" dirty="0" smtClean="0"/>
          </a:p>
          <a:p>
            <a:pPr lvl="1"/>
            <a:r>
              <a:rPr lang="en-US" dirty="0" err="1" smtClean="0"/>
              <a:t>scheikunde</a:t>
            </a:r>
            <a:endParaRPr lang="en-US" dirty="0" smtClean="0"/>
          </a:p>
          <a:p>
            <a:pPr lvl="1"/>
            <a:r>
              <a:rPr lang="en-US" dirty="0" err="1" smtClean="0"/>
              <a:t>natuurkunde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2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fbeelding 2012-06-18 om 15.44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6"/>
            <a:ext cx="9144000" cy="64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1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Instructiekaarten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/>
              <a:t>scholen</a:t>
            </a:r>
            <a:r>
              <a:rPr lang="en-US" dirty="0" smtClean="0"/>
              <a:t> nu </a:t>
            </a:r>
            <a:r>
              <a:rPr lang="en-US" dirty="0" err="1" smtClean="0"/>
              <a:t>hebben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2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_1f_achter_kle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2" y="345143"/>
            <a:ext cx="4674264" cy="6392057"/>
          </a:xfrm>
          <a:prstGeom prst="rect">
            <a:avLst/>
          </a:prstGeom>
        </p:spPr>
      </p:pic>
      <p:pic>
        <p:nvPicPr>
          <p:cNvPr id="3" name="Picture 2" descr="boom_1f_voor_kl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31" y="110445"/>
            <a:ext cx="4519369" cy="6394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9973" y="92172"/>
            <a:ext cx="205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misschien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Conferenties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dirty="0" err="1" smtClean="0"/>
              <a:t>deel</a:t>
            </a:r>
            <a:r>
              <a:rPr lang="en-US" dirty="0" smtClean="0"/>
              <a:t> 4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Conferenties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25-2-2012</a:t>
            </a:r>
          </a:p>
          <a:p>
            <a:r>
              <a:rPr lang="nl-NL"/>
              <a:t>6-6-2013</a:t>
            </a:r>
          </a:p>
          <a:p>
            <a:endParaRPr lang="nl-NL"/>
          </a:p>
          <a:p>
            <a:endParaRPr lang="nl-NL"/>
          </a:p>
          <a:p>
            <a:r>
              <a:rPr lang="en-US" dirty="0"/>
              <a:t>13 </a:t>
            </a:r>
            <a:r>
              <a:rPr lang="en-US" dirty="0" err="1"/>
              <a:t>november 2014</a:t>
            </a:r>
            <a:r>
              <a:rPr lang="en-US" dirty="0"/>
              <a:t>, slo </a:t>
            </a:r>
            <a:r>
              <a:rPr lang="en-US" dirty="0" err="1"/>
              <a:t>utrecht</a:t>
            </a:r>
            <a:endParaRPr lang="en-US" dirty="0"/>
          </a:p>
          <a:p>
            <a:r>
              <a:rPr lang="en-US" dirty="0"/>
              <a:t>ongeveer 50</a:t>
            </a:r>
            <a:r>
              <a:rPr lang="en-US" dirty="0"/>
              <a:t> </a:t>
            </a:r>
            <a:r>
              <a:rPr lang="en-US" dirty="0" err="1"/>
              <a:t>docenten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vakken</a:t>
            </a:r>
            <a:endParaRPr lang="en-US" dirty="0"/>
          </a:p>
          <a:p>
            <a:r>
              <a:rPr lang="en-US" dirty="0" err="1"/>
              <a:t>vmbo</a:t>
            </a:r>
            <a:r>
              <a:rPr lang="en-US" dirty="0"/>
              <a:t> en </a:t>
            </a:r>
            <a:r>
              <a:rPr lang="en-US" dirty="0" err="1"/>
              <a:t>havo</a:t>
            </a:r>
            <a:r>
              <a:rPr lang="en-US" dirty="0"/>
              <a:t>/</a:t>
            </a:r>
            <a:r>
              <a:rPr lang="en-US" dirty="0" err="1"/>
              <a:t>vwo</a:t>
            </a:r>
            <a:r>
              <a:rPr lang="en-US" dirty="0"/>
              <a:t> (</a:t>
            </a:r>
            <a:r>
              <a:rPr lang="en-US" dirty="0" err="1"/>
              <a:t>vooral</a:t>
            </a:r>
            <a:r>
              <a:rPr lang="en-US" dirty="0"/>
              <a:t> apart)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419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Specialistisch</a:t>
            </a:r>
            <a:br>
              <a:rPr lang="nl-NL"/>
            </a:br>
            <a:r>
              <a:rPr lang="nl-NL"/>
              <a:t>(niet voor jullie denk ik)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ERWD</a:t>
            </a:r>
          </a:p>
          <a:p>
            <a:r>
              <a:rPr lang="nl-NL"/>
              <a:t>9 december</a:t>
            </a:r>
          </a:p>
          <a:p>
            <a:r>
              <a:rPr lang="nl-NL"/>
              <a:t>steunpunt taal en rekenen vo</a:t>
            </a:r>
          </a:p>
        </p:txBody>
      </p:sp>
    </p:spTree>
    <p:extLst>
      <p:ext uri="{BB962C8B-B14F-4D97-AF65-F5344CB8AC3E}">
        <p14:creationId xmlns:p14="http://schemas.microsoft.com/office/powerpoint/2010/main" val="52716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lesmaterialen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Deel 5</a:t>
            </a:r>
          </a:p>
        </p:txBody>
      </p:sp>
    </p:spTree>
    <p:extLst>
      <p:ext uri="{BB962C8B-B14F-4D97-AF65-F5344CB8AC3E}">
        <p14:creationId xmlns:p14="http://schemas.microsoft.com/office/powerpoint/2010/main" val="3647220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powerpoint rbvo</a:t>
            </a:r>
          </a:p>
        </p:txBody>
      </p:sp>
      <p:pic>
        <p:nvPicPr>
          <p:cNvPr id="4" name="Afbeelding 3" descr="Schermafbeelding 2014-06-24 om 17.26.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3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Calibri" charset="0"/>
                <a:ea typeface="ＭＳ Ｐゴシック" charset="0"/>
                <a:cs typeface="ＭＳ Ｐゴシック" charset="0"/>
              </a:rPr>
              <a:t>Waarom rekenen apart in het vo?</a:t>
            </a:r>
            <a:endParaRPr lang="nl-NL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deel</a:t>
            </a:r>
            <a:r>
              <a:rPr lang="en-US" dirty="0" smtClean="0"/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salvo</a:t>
            </a:r>
          </a:p>
        </p:txBody>
      </p:sp>
      <p:pic>
        <p:nvPicPr>
          <p:cNvPr id="3" name="Afbeelding 2" descr="Schermafbeelding 2014-06-24 om 17.27.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93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 descr="Schermafbeelding 2014-06-24 om 17.53.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7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2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websites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www.freudenthal.nl</a:t>
            </a:r>
          </a:p>
          <a:p>
            <a:r>
              <a:rPr lang="en-US" dirty="0" err="1"/>
              <a:t>steunpunt taal en rekenen vo</a:t>
            </a:r>
          </a:p>
          <a:p>
            <a:r>
              <a:rPr lang="en-US" dirty="0" err="1"/>
              <a:t>sites.google.com</a:t>
            </a:r>
            <a:r>
              <a:rPr lang="en-US" dirty="0"/>
              <a:t>/site/</a:t>
            </a:r>
            <a:r>
              <a:rPr lang="en-US" dirty="0" err="1"/>
              <a:t>rekenbewustvakonderwijs</a:t>
            </a:r>
            <a:endParaRPr lang="en-US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2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 aan jullie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deel 6</a:t>
            </a:r>
          </a:p>
        </p:txBody>
      </p:sp>
    </p:spTree>
    <p:extLst>
      <p:ext uri="{BB962C8B-B14F-4D97-AF65-F5344CB8AC3E}">
        <p14:creationId xmlns:p14="http://schemas.microsoft.com/office/powerpoint/2010/main" val="390724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 aan jullie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Wat doen jullie met rekenen 'in je vak'?</a:t>
            </a:r>
          </a:p>
          <a:p>
            <a:pPr lvl="0"/>
            <a:r>
              <a:rPr lang="nl-NL" dirty="0"/>
              <a:t>Kan </a:t>
            </a:r>
            <a:r>
              <a:rPr lang="nl-NL" dirty="0"/>
              <a:t>het rekenen in andere vakken bijdragen aan de duurzame beheersing van rekenvaardigheden?</a:t>
            </a:r>
          </a:p>
          <a:p>
            <a:pPr lvl="0"/>
            <a:r>
              <a:rPr lang="nl-NL" dirty="0"/>
              <a:t>Is het rekenonderwijs de verantwoordelijkheid voor een ‘aparte docent’ (bijv. een reken- of </a:t>
            </a:r>
            <a:r>
              <a:rPr lang="nl-NL" dirty="0" err="1"/>
              <a:t>wiskunde-docent</a:t>
            </a:r>
            <a:r>
              <a:rPr lang="nl-NL" dirty="0"/>
              <a:t>)</a:t>
            </a:r>
            <a:r>
              <a:rPr lang="nl-NL" dirty="0"/>
              <a:t>?</a:t>
            </a:r>
          </a:p>
          <a:p>
            <a:r>
              <a:rPr lang="nl-NL" dirty="0"/>
              <a:t>Maak je afspraken over de te gebruiken instructie? En zo ja, welke?</a:t>
            </a:r>
          </a:p>
          <a:p>
            <a:endParaRPr lang="en-US" dirty="0" err="1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58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rekenen apart?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In 2008: referentieniveaus (1F, 2F, 3F0</a:t>
            </a:r>
          </a:p>
          <a:p>
            <a:r>
              <a:rPr lang="nl-NL"/>
              <a:t>In 2010: voorstel verplichte toetsing vo/mbo</a:t>
            </a:r>
          </a:p>
          <a:p>
            <a:r>
              <a:rPr lang="nl-NL"/>
              <a:t>Vanaf nu: de verplichte toetsing wordt ingebed in het onderwijs en gaat meespelen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01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Getallen</a:t>
            </a:r>
          </a:p>
          <a:p>
            <a:r>
              <a:rPr lang="nl-NL"/>
              <a:t>Verhoudingen</a:t>
            </a:r>
          </a:p>
          <a:p>
            <a:r>
              <a:rPr lang="nl-NL"/>
              <a:t>Meten/meetkunde</a:t>
            </a:r>
          </a:p>
          <a:p>
            <a:r>
              <a:rPr lang="nl-NL"/>
              <a:t>Verbanden</a:t>
            </a:r>
          </a:p>
        </p:txBody>
      </p:sp>
    </p:spTree>
    <p:extLst>
      <p:ext uri="{BB962C8B-B14F-4D97-AF65-F5344CB8AC3E}">
        <p14:creationId xmlns:p14="http://schemas.microsoft.com/office/powerpoint/2010/main" val="150415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zitten de problemen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Niet bij jullie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Het probleem zit bij vmbo-bb ongeveer</a:t>
            </a:r>
          </a:p>
        </p:txBody>
      </p:sp>
    </p:spTree>
    <p:extLst>
      <p:ext uri="{BB962C8B-B14F-4D97-AF65-F5344CB8AC3E}">
        <p14:creationId xmlns:p14="http://schemas.microsoft.com/office/powerpoint/2010/main" val="158681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nderwijs_in_nederland_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7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Toetsing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Cito Examentester</a:t>
            </a:r>
          </a:p>
          <a:p>
            <a:r>
              <a:rPr lang="nl-NL"/>
              <a:t>Enkele kale sommen</a:t>
            </a:r>
          </a:p>
          <a:p>
            <a:r>
              <a:rPr lang="nl-NL"/>
              <a:t>De rest in context (met rekenmachine)</a:t>
            </a:r>
          </a:p>
          <a:p>
            <a:endParaRPr lang="nl-NL"/>
          </a:p>
          <a:p>
            <a:r>
              <a:rPr lang="nl-NL"/>
              <a:t>De toets is nu nog wat te lang</a:t>
            </a:r>
          </a:p>
          <a:p>
            <a:r>
              <a:rPr lang="nl-NL"/>
              <a:t>Er loopt een debat over taligheid</a:t>
            </a:r>
          </a:p>
          <a:p>
            <a:endParaRPr lang="nl-NL"/>
          </a:p>
          <a:p>
            <a:r>
              <a:rPr lang="nl-NL"/>
              <a:t>(commisie bosker)</a:t>
            </a:r>
          </a:p>
        </p:txBody>
      </p:sp>
    </p:spTree>
    <p:extLst>
      <p:ext uri="{BB962C8B-B14F-4D97-AF65-F5344CB8AC3E}">
        <p14:creationId xmlns:p14="http://schemas.microsoft.com/office/powerpoint/2010/main" val="218983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Rekenbewust vakonderwijs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deel 2</a:t>
            </a:r>
          </a:p>
        </p:txBody>
      </p:sp>
    </p:spTree>
    <p:extLst>
      <p:ext uri="{BB962C8B-B14F-4D97-AF65-F5344CB8AC3E}">
        <p14:creationId xmlns:p14="http://schemas.microsoft.com/office/powerpoint/2010/main" val="632963304"/>
      </p:ext>
    </p:extLst>
  </p:cSld>
  <p:clrMapOvr>
    <a:masterClrMapping/>
  </p:clrMapOvr>
</p:sld>
</file>

<file path=ppt/theme/theme1.xml><?xml version="1.0" encoding="utf-8"?>
<a:theme xmlns:a="http://schemas.openxmlformats.org/drawingml/2006/main" name="vincent_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vincent_presentatie.potx</Template>
  <TotalTime>5219</TotalTime>
  <Words>492</Words>
  <Application>Microsoft Macintosh PowerPoint</Application>
  <PresentationFormat>Diavoorstelling (4:3)</PresentationFormat>
  <Paragraphs>122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vincent_presentatie</vt:lpstr>
      <vt:lpstr>PowerPoint-presentatie</vt:lpstr>
      <vt:lpstr>Presentatie</vt:lpstr>
      <vt:lpstr>Waarom rekenen apart in het vo?</vt:lpstr>
      <vt:lpstr>Waarom rekenen apart?</vt:lpstr>
      <vt:lpstr>PowerPoint-presentatie</vt:lpstr>
      <vt:lpstr>Waar zitten de problemen</vt:lpstr>
      <vt:lpstr>PowerPoint-presentatie</vt:lpstr>
      <vt:lpstr>Toetsing</vt:lpstr>
      <vt:lpstr>Rekenbewust vakonderwijs</vt:lpstr>
      <vt:lpstr>vensterproject</vt:lpstr>
      <vt:lpstr>brief minister 30-1-2012</vt:lpstr>
      <vt:lpstr>PowerPoint-presentatie</vt:lpstr>
      <vt:lpstr>Kernteam rekenen</vt:lpstr>
      <vt:lpstr>Aandachtsgebieden</vt:lpstr>
      <vt:lpstr>Professionalisering</vt:lpstr>
      <vt:lpstr>Professionalisering (2)</vt:lpstr>
      <vt:lpstr>Onderzoek</vt:lpstr>
      <vt:lpstr>welke vakken, welke inhoud</vt:lpstr>
      <vt:lpstr>Rekenen andere vakken - vmbo</vt:lpstr>
      <vt:lpstr>PowerPoint-presentatie</vt:lpstr>
      <vt:lpstr>Rekenen andere vakken – havo/vwo</vt:lpstr>
      <vt:lpstr>PowerPoint-presentatie</vt:lpstr>
      <vt:lpstr>Instructiekaarten?</vt:lpstr>
      <vt:lpstr>PowerPoint-presentatie</vt:lpstr>
      <vt:lpstr>Conferenties</vt:lpstr>
      <vt:lpstr>Conferenties</vt:lpstr>
      <vt:lpstr>Specialistisch (niet voor jullie denk ik)</vt:lpstr>
      <vt:lpstr>lesmaterialen</vt:lpstr>
      <vt:lpstr>powerpoint rbvo</vt:lpstr>
      <vt:lpstr>salvo</vt:lpstr>
      <vt:lpstr>PowerPoint-presentatie</vt:lpstr>
      <vt:lpstr>websites</vt:lpstr>
      <vt:lpstr>vragen aan jullie</vt:lpstr>
      <vt:lpstr>Vragen aan jullie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Basiscursus Rekenen  ROC Nijmegen </dc:title>
  <dc:creator>Vincent Jonker</dc:creator>
  <cp:lastModifiedBy>Vincent Jonker</cp:lastModifiedBy>
  <cp:revision>68</cp:revision>
  <dcterms:created xsi:type="dcterms:W3CDTF">2010-10-28T12:17:02Z</dcterms:created>
  <dcterms:modified xsi:type="dcterms:W3CDTF">2014-06-24T15:58:43Z</dcterms:modified>
</cp:coreProperties>
</file>