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57" r:id="rId4"/>
    <p:sldId id="259" r:id="rId5"/>
    <p:sldId id="258" r:id="rId6"/>
    <p:sldId id="262" r:id="rId7"/>
    <p:sldId id="265" r:id="rId8"/>
    <p:sldId id="272" r:id="rId9"/>
    <p:sldId id="266" r:id="rId10"/>
    <p:sldId id="267" r:id="rId11"/>
    <p:sldId id="260" r:id="rId12"/>
    <p:sldId id="273" r:id="rId13"/>
    <p:sldId id="274" r:id="rId14"/>
    <p:sldId id="275" r:id="rId15"/>
    <p:sldId id="261" r:id="rId16"/>
    <p:sldId id="268" r:id="rId17"/>
    <p:sldId id="269" r:id="rId18"/>
    <p:sldId id="264" r:id="rId19"/>
    <p:sldId id="270" r:id="rId20"/>
    <p:sldId id="271" r:id="rId21"/>
    <p:sldId id="263"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7" autoAdjust="0"/>
    <p:restoredTop sz="94660"/>
  </p:normalViewPr>
  <p:slideViewPr>
    <p:cSldViewPr>
      <p:cViewPr varScale="1">
        <p:scale>
          <a:sx n="69" d="100"/>
          <a:sy n="69" d="100"/>
        </p:scale>
        <p:origin x="-7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5973B-6EE5-4C96-A66A-8F853D3E7EDC}" type="datetimeFigureOut">
              <a:rPr lang="nl-NL" smtClean="0"/>
              <a:t>14-4-2014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3BA66-8F65-4C36-81E1-DCC9A0B6F82D}" type="slidenum">
              <a:rPr lang="nl-NL" smtClean="0"/>
              <a:t>‹nr.›</a:t>
            </a:fld>
            <a:endParaRPr lang="nl-NL"/>
          </a:p>
        </p:txBody>
      </p:sp>
    </p:spTree>
    <p:extLst>
      <p:ext uri="{BB962C8B-B14F-4D97-AF65-F5344CB8AC3E}">
        <p14:creationId xmlns:p14="http://schemas.microsoft.com/office/powerpoint/2010/main" val="132505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86" tIns="45793" rIns="91586" bIns="45793" numCol="1" anchor="t" anchorCtr="0" compatLnSpc="1">
            <a:prstTxWarp prst="textNoShape">
              <a:avLst/>
            </a:prstTxWarp>
          </a:bodyPr>
          <a:lstStyle/>
          <a:p>
            <a:pPr defTabSz="457200" eaLnBrk="1" hangingPunct="1">
              <a:spcBef>
                <a:spcPct val="0"/>
              </a:spcBef>
            </a:pPr>
            <a:endParaRPr lang="en-US" altLang="nl-NL" smtClean="0"/>
          </a:p>
        </p:txBody>
      </p:sp>
      <p:sp>
        <p:nvSpPr>
          <p:cNvPr id="48131" name="Tijdelijke aanduiding voor dianummer 3"/>
          <p:cNvSpPr txBox="1">
            <a:spLocks noGrp="1"/>
          </p:cNvSpPr>
          <p:nvPr/>
        </p:nvSpPr>
        <p:spPr bwMode="auto">
          <a:xfrm>
            <a:off x="3884602" y="8685559"/>
            <a:ext cx="2971801" cy="456981"/>
          </a:xfrm>
          <a:prstGeom prst="rect">
            <a:avLst/>
          </a:prstGeom>
          <a:noFill/>
          <a:ln w="9525">
            <a:noFill/>
            <a:miter lim="800000"/>
            <a:headEnd/>
            <a:tailEnd/>
          </a:ln>
        </p:spPr>
        <p:txBody>
          <a:bodyPr lIns="91586" tIns="45793" rIns="91586" bIns="45793" anchor="b"/>
          <a:lstStyle/>
          <a:p>
            <a:pPr algn="r" defTabSz="457200">
              <a:defRPr/>
            </a:pPr>
            <a:fld id="{49649FE2-BBF0-49ED-AD92-3E4E5078880D}" type="slidenum">
              <a:rPr lang="en-US" sz="1200">
                <a:latin typeface="+mn-lt"/>
              </a:rPr>
              <a:pPr algn="r" defTabSz="457200">
                <a:defRPr/>
              </a:pPr>
              <a:t>3</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Onderzoeken is….   Waarderen en oordelen is ……</a:t>
            </a:r>
            <a:endParaRPr lang="nl-NL" dirty="0"/>
          </a:p>
        </p:txBody>
      </p:sp>
      <p:sp>
        <p:nvSpPr>
          <p:cNvPr id="4" name="Slide Number Placeholder 3"/>
          <p:cNvSpPr>
            <a:spLocks noGrp="1"/>
          </p:cNvSpPr>
          <p:nvPr>
            <p:ph type="sldNum" sz="quarter" idx="10"/>
          </p:nvPr>
        </p:nvSpPr>
        <p:spPr/>
        <p:txBody>
          <a:bodyPr/>
          <a:lstStyle/>
          <a:p>
            <a:fld id="{E84927C0-B01E-43D2-BAB0-72DD6F76A0A1}" type="slidenum">
              <a:rPr lang="nl-NL" smtClean="0"/>
              <a:t>4</a:t>
            </a:fld>
            <a:endParaRPr lang="nl-NL"/>
          </a:p>
        </p:txBody>
      </p:sp>
    </p:spTree>
    <p:extLst>
      <p:ext uri="{BB962C8B-B14F-4D97-AF65-F5344CB8AC3E}">
        <p14:creationId xmlns:p14="http://schemas.microsoft.com/office/powerpoint/2010/main" val="96164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C7865080-2A21-44F4-A81D-E306762EB99C}" type="datetimeFigureOut">
              <a:rPr lang="nl-NL" smtClean="0"/>
              <a:t>14-4-2014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326492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7865080-2A21-44F4-A81D-E306762EB99C}" type="datetimeFigureOut">
              <a:rPr lang="nl-NL" smtClean="0"/>
              <a:t>14-4-2014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83990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7865080-2A21-44F4-A81D-E306762EB99C}" type="datetimeFigureOut">
              <a:rPr lang="nl-NL" smtClean="0"/>
              <a:t>14-4-2014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147150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7865080-2A21-44F4-A81D-E306762EB99C}" type="datetimeFigureOut">
              <a:rPr lang="nl-NL" smtClean="0"/>
              <a:t>14-4-2014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96408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65080-2A21-44F4-A81D-E306762EB99C}" type="datetimeFigureOut">
              <a:rPr lang="nl-NL" smtClean="0"/>
              <a:t>14-4-2014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224600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7865080-2A21-44F4-A81D-E306762EB99C}" type="datetimeFigureOut">
              <a:rPr lang="nl-NL" smtClean="0"/>
              <a:t>14-4-2014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155442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7865080-2A21-44F4-A81D-E306762EB99C}" type="datetimeFigureOut">
              <a:rPr lang="nl-NL" smtClean="0"/>
              <a:t>14-4-2014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229052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7865080-2A21-44F4-A81D-E306762EB99C}" type="datetimeFigureOut">
              <a:rPr lang="nl-NL" smtClean="0"/>
              <a:t>14-4-2014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425900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65080-2A21-44F4-A81D-E306762EB99C}" type="datetimeFigureOut">
              <a:rPr lang="nl-NL" smtClean="0"/>
              <a:t>14-4-2014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133394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65080-2A21-44F4-A81D-E306762EB99C}" type="datetimeFigureOut">
              <a:rPr lang="nl-NL" smtClean="0"/>
              <a:t>14-4-2014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19261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65080-2A21-44F4-A81D-E306762EB99C}" type="datetimeFigureOut">
              <a:rPr lang="nl-NL" smtClean="0"/>
              <a:t>14-4-2014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AB58B73-D115-4ABC-894E-374DBB3F34E8}" type="slidenum">
              <a:rPr lang="nl-NL" smtClean="0"/>
              <a:t>‹nr.›</a:t>
            </a:fld>
            <a:endParaRPr lang="nl-NL"/>
          </a:p>
        </p:txBody>
      </p:sp>
    </p:spTree>
    <p:extLst>
      <p:ext uri="{BB962C8B-B14F-4D97-AF65-F5344CB8AC3E}">
        <p14:creationId xmlns:p14="http://schemas.microsoft.com/office/powerpoint/2010/main" val="411593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65080-2A21-44F4-A81D-E306762EB99C}" type="datetimeFigureOut">
              <a:rPr lang="nl-NL" smtClean="0"/>
              <a:t>14-4-2014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58B73-D115-4ABC-894E-374DBB3F34E8}" type="slidenum">
              <a:rPr lang="nl-NL" smtClean="0"/>
              <a:t>‹nr.›</a:t>
            </a:fld>
            <a:endParaRPr lang="nl-NL"/>
          </a:p>
        </p:txBody>
      </p:sp>
    </p:spTree>
    <p:extLst>
      <p:ext uri="{BB962C8B-B14F-4D97-AF65-F5344CB8AC3E}">
        <p14:creationId xmlns:p14="http://schemas.microsoft.com/office/powerpoint/2010/main" val="20303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lo.nl/organisatie/recentepublicaties/vaktaalexactevakken/"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rk.ac.uk/media/educationalstudies/documents/research/PAAI%20-%20one%20activity%20version.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eraar24.nl/video/332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normAutofit fontScale="90000"/>
          </a:bodyPr>
          <a:lstStyle/>
          <a:p>
            <a:r>
              <a:rPr lang="nl-NL" dirty="0" smtClean="0"/>
              <a:t>Practicumverslagen</a:t>
            </a:r>
            <a:br>
              <a:rPr lang="nl-NL" dirty="0" smtClean="0"/>
            </a:br>
            <a:r>
              <a:rPr lang="nl-NL" sz="2000" dirty="0" smtClean="0"/>
              <a:t>en het ontwikkelen van vaktaal /</a:t>
            </a:r>
            <a:br>
              <a:rPr lang="nl-NL" sz="2000" dirty="0" smtClean="0"/>
            </a:br>
            <a:r>
              <a:rPr lang="nl-NL" sz="2000" dirty="0" smtClean="0"/>
              <a:t> karakteristieke werk- en denkwijzen</a:t>
            </a:r>
            <a:br>
              <a:rPr lang="nl-NL" sz="2000" dirty="0" smtClean="0"/>
            </a:br>
            <a:r>
              <a:rPr lang="nl-NL" sz="2000" dirty="0" smtClean="0"/>
              <a:t/>
            </a:r>
            <a:br>
              <a:rPr lang="nl-NL" sz="2000" dirty="0" smtClean="0"/>
            </a:br>
            <a:r>
              <a:rPr lang="nl-NL" sz="2000" dirty="0" smtClean="0"/>
              <a:t>Gerald van Dijk</a:t>
            </a:r>
            <a:endParaRPr lang="nl-NL" sz="2000" dirty="0"/>
          </a:p>
        </p:txBody>
      </p:sp>
      <p:pic>
        <p:nvPicPr>
          <p:cNvPr id="5" name="Picture 2" descr="http://upload.wikimedia.org/wikipedia/commons/7/7d/Hogeschool_Utrecht_in_de_zon.jpg"/>
          <p:cNvPicPr>
            <a:picLocks noChangeAspect="1" noChangeArrowheads="1"/>
          </p:cNvPicPr>
          <p:nvPr/>
        </p:nvPicPr>
        <p:blipFill rotWithShape="1">
          <a:blip r:embed="rId2">
            <a:extLst>
              <a:ext uri="{28A0092B-C50C-407E-A947-70E740481C1C}">
                <a14:useLocalDpi xmlns:a14="http://schemas.microsoft.com/office/drawing/2010/main" val="0"/>
              </a:ext>
            </a:extLst>
          </a:blip>
          <a:srcRect t="396" b="25118"/>
          <a:stretch/>
        </p:blipFill>
        <p:spPr bwMode="auto">
          <a:xfrm>
            <a:off x="898472" y="2492896"/>
            <a:ext cx="73470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5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304925"/>
            <a:ext cx="88773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260648"/>
            <a:ext cx="6912768" cy="1477328"/>
          </a:xfrm>
          <a:prstGeom prst="rect">
            <a:avLst/>
          </a:prstGeom>
          <a:noFill/>
        </p:spPr>
        <p:txBody>
          <a:bodyPr wrap="square" rtlCol="0">
            <a:spAutoFit/>
          </a:bodyPr>
          <a:lstStyle/>
          <a:p>
            <a:r>
              <a:rPr lang="nl-NL" dirty="0" smtClean="0"/>
              <a:t>Inwijden in de vaktaal: teksten over praktisch werk BUITEN SCHOOL</a:t>
            </a:r>
          </a:p>
          <a:p>
            <a:r>
              <a:rPr lang="nl-NL" dirty="0" smtClean="0"/>
              <a:t>Waar komen deze teksten vandaan?</a:t>
            </a:r>
          </a:p>
          <a:p>
            <a:endParaRPr lang="nl-NL" dirty="0" smtClean="0"/>
          </a:p>
          <a:p>
            <a:endParaRPr lang="nl-NL" dirty="0"/>
          </a:p>
          <a:p>
            <a:r>
              <a:rPr lang="nl-NL" dirty="0" smtClean="0"/>
              <a:t> </a:t>
            </a:r>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57" y="5229200"/>
            <a:ext cx="2982323" cy="1117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
        <p:nvSpPr>
          <p:cNvPr id="4" name="TextBox 3"/>
          <p:cNvSpPr txBox="1"/>
          <p:nvPr/>
        </p:nvSpPr>
        <p:spPr>
          <a:xfrm>
            <a:off x="1409657" y="4941168"/>
            <a:ext cx="2982323" cy="276999"/>
          </a:xfrm>
          <a:prstGeom prst="rect">
            <a:avLst/>
          </a:prstGeom>
          <a:noFill/>
        </p:spPr>
        <p:txBody>
          <a:bodyPr wrap="square" rtlCol="0">
            <a:spAutoFit/>
          </a:bodyPr>
          <a:lstStyle/>
          <a:p>
            <a:r>
              <a:rPr lang="nl-NL" sz="1200" dirty="0" smtClean="0">
                <a:solidFill>
                  <a:schemeClr val="tx2"/>
                </a:solidFill>
              </a:rPr>
              <a:t>Instructie voor verpleegkundigen</a:t>
            </a:r>
            <a:endParaRPr lang="nl-NL" sz="1200" dirty="0">
              <a:solidFill>
                <a:schemeClr val="tx2"/>
              </a:solidFill>
            </a:endParaRPr>
          </a:p>
        </p:txBody>
      </p:sp>
    </p:spTree>
    <p:extLst>
      <p:ext uri="{BB962C8B-B14F-4D97-AF65-F5344CB8AC3E}">
        <p14:creationId xmlns:p14="http://schemas.microsoft.com/office/powerpoint/2010/main" val="37407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700808"/>
            <a:ext cx="8208912" cy="2185214"/>
          </a:xfrm>
          <a:prstGeom prst="rect">
            <a:avLst/>
          </a:prstGeom>
          <a:noFill/>
          <a:ln>
            <a:solidFill>
              <a:schemeClr val="accent1"/>
            </a:solidFill>
          </a:ln>
        </p:spPr>
        <p:txBody>
          <a:bodyPr wrap="square" rtlCol="0">
            <a:spAutoFit/>
          </a:bodyPr>
          <a:lstStyle/>
          <a:p>
            <a:pPr algn="ctr"/>
            <a:r>
              <a:rPr lang="nl-NL" sz="2800" dirty="0" smtClean="0"/>
              <a:t>Je beheerst de karakteristieke werk- en denkwijzen pas als je de </a:t>
            </a:r>
            <a:r>
              <a:rPr lang="nl-NL" sz="2800" u="sng" dirty="0" smtClean="0"/>
              <a:t>vaktaal beheerst</a:t>
            </a:r>
            <a:r>
              <a:rPr lang="nl-NL" sz="2800" dirty="0" smtClean="0"/>
              <a:t>.</a:t>
            </a:r>
          </a:p>
          <a:p>
            <a:pPr algn="ctr"/>
            <a:endParaRPr lang="nl-NL" sz="2800" dirty="0"/>
          </a:p>
          <a:p>
            <a:pPr algn="ctr"/>
            <a:r>
              <a:rPr lang="nl-NL" sz="2800" dirty="0"/>
              <a:t>O</a:t>
            </a:r>
            <a:r>
              <a:rPr lang="nl-NL" sz="2800" dirty="0" smtClean="0"/>
              <a:t>p een adequaat niveau lezen, spreken, schrijven. </a:t>
            </a:r>
            <a:endParaRPr lang="nl-NL" sz="2800" dirty="0"/>
          </a:p>
          <a:p>
            <a:endParaRPr lang="nl-NL" sz="2400"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cxnSp>
        <p:nvCxnSpPr>
          <p:cNvPr id="5" name="Straight Arrow Connector 4"/>
          <p:cNvCxnSpPr/>
          <p:nvPr/>
        </p:nvCxnSpPr>
        <p:spPr>
          <a:xfrm flipH="1">
            <a:off x="4752020" y="2636912"/>
            <a:ext cx="123909"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75929" y="2636912"/>
            <a:ext cx="560167"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5929" y="2636912"/>
            <a:ext cx="1712295"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43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608" y="188640"/>
            <a:ext cx="8437107" cy="1446550"/>
          </a:xfrm>
          <a:prstGeom prst="rect">
            <a:avLst/>
          </a:prstGeom>
          <a:noFill/>
        </p:spPr>
        <p:txBody>
          <a:bodyPr wrap="square" rtlCol="0">
            <a:spAutoFit/>
          </a:bodyPr>
          <a:lstStyle/>
          <a:p>
            <a:r>
              <a:rPr lang="nl-NL" sz="2000" dirty="0" err="1" smtClean="0"/>
              <a:t>Eijkelhof</a:t>
            </a:r>
            <a:r>
              <a:rPr lang="nl-NL" sz="1400" dirty="0" smtClean="0"/>
              <a:t> in: Meestringa, Van Dijk, </a:t>
            </a:r>
            <a:r>
              <a:rPr lang="nl-NL" sz="1400" dirty="0" err="1" smtClean="0"/>
              <a:t>Eijkelhof</a:t>
            </a:r>
            <a:r>
              <a:rPr lang="nl-NL" sz="1400" dirty="0" smtClean="0"/>
              <a:t> (2013) Werken aan vaktaal bij de exacte vakken, </a:t>
            </a:r>
            <a:r>
              <a:rPr lang="nl-NL" sz="1400" dirty="0"/>
              <a:t>SLO </a:t>
            </a:r>
            <a:r>
              <a:rPr lang="nl-NL" sz="1400" dirty="0">
                <a:hlinkClick r:id="rId2"/>
              </a:rPr>
              <a:t>http://www.slo.nl/organisatie/recentepublicaties/vaktaalexactevakken</a:t>
            </a:r>
            <a:r>
              <a:rPr lang="nl-NL" sz="1400" dirty="0" smtClean="0">
                <a:hlinkClick r:id="rId2"/>
              </a:rPr>
              <a:t>/</a:t>
            </a:r>
            <a:endParaRPr lang="nl-NL" sz="1400" dirty="0" smtClean="0"/>
          </a:p>
          <a:p>
            <a:endParaRPr lang="nl-NL" dirty="0"/>
          </a:p>
          <a:p>
            <a:endParaRPr lang="nl-NL" dirty="0" smtClean="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696601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11932"/>
            <a:ext cx="6213366" cy="146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785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28" y="1412776"/>
            <a:ext cx="7553406" cy="315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4189984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764961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3044290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2736"/>
            <a:ext cx="4032448" cy="3046988"/>
          </a:xfrm>
          <a:prstGeom prst="rect">
            <a:avLst/>
          </a:prstGeom>
          <a:noFill/>
          <a:ln>
            <a:solidFill>
              <a:schemeClr val="accent1"/>
            </a:solidFill>
          </a:ln>
        </p:spPr>
        <p:txBody>
          <a:bodyPr wrap="square" rtlCol="0">
            <a:spAutoFit/>
          </a:bodyPr>
          <a:lstStyle/>
          <a:p>
            <a:r>
              <a:rPr lang="nl-NL" sz="2400" dirty="0" smtClean="0"/>
              <a:t>In een practicumverslag kunnen veel karakteristieke werk- en denkwijzen samenkomen.  (interdisciplinariteit)</a:t>
            </a:r>
          </a:p>
          <a:p>
            <a:pPr marL="285750" indent="-285750">
              <a:buFontTx/>
              <a:buChar char="-"/>
            </a:pPr>
            <a:r>
              <a:rPr lang="nl-NL" sz="2400" dirty="0" smtClean="0"/>
              <a:t>Ze worden daarin zichtbaar.</a:t>
            </a:r>
          </a:p>
          <a:p>
            <a:pPr marL="285750" indent="-285750">
              <a:buFontTx/>
              <a:buChar char="-"/>
            </a:pPr>
            <a:r>
              <a:rPr lang="nl-NL" sz="2400" dirty="0" smtClean="0"/>
              <a:t>Ze worden tijdens het schrijven ontwikkeld</a:t>
            </a:r>
            <a:endParaRPr lang="nl-NL" sz="2400" dirty="0"/>
          </a:p>
        </p:txBody>
      </p:sp>
      <p:sp>
        <p:nvSpPr>
          <p:cNvPr id="3" name="TextBox 2"/>
          <p:cNvSpPr txBox="1"/>
          <p:nvPr/>
        </p:nvSpPr>
        <p:spPr>
          <a:xfrm>
            <a:off x="5012705" y="1852955"/>
            <a:ext cx="3672407" cy="2246769"/>
          </a:xfrm>
          <a:prstGeom prst="rect">
            <a:avLst/>
          </a:prstGeom>
          <a:noFill/>
          <a:ln>
            <a:solidFill>
              <a:schemeClr val="accent1"/>
            </a:solidFill>
          </a:ln>
        </p:spPr>
        <p:txBody>
          <a:bodyPr wrap="square" rtlCol="0">
            <a:spAutoFit/>
          </a:bodyPr>
          <a:lstStyle/>
          <a:p>
            <a:r>
              <a:rPr lang="nl-NL" sz="2800" dirty="0" smtClean="0"/>
              <a:t>De didactiek rondom practicumverslagen is een voertuig om aan interdisciplinariteit te werken.</a:t>
            </a:r>
            <a:endParaRPr lang="nl-NL" sz="2800"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346042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Elektronica &amp; </a:t>
            </a:r>
            <a:r>
              <a:rPr lang="nl-NL" dirty="0" err="1" smtClean="0"/>
              <a:t>Domotica</a:t>
            </a:r>
            <a:endParaRPr lang="nl-NL" dirty="0"/>
          </a:p>
        </p:txBody>
      </p:sp>
      <p:sp>
        <p:nvSpPr>
          <p:cNvPr id="3" name="Content Placeholder 2"/>
          <p:cNvSpPr>
            <a:spLocks noGrp="1"/>
          </p:cNvSpPr>
          <p:nvPr>
            <p:ph idx="1"/>
          </p:nvPr>
        </p:nvSpPr>
        <p:spPr>
          <a:xfrm>
            <a:off x="467544" y="1916832"/>
            <a:ext cx="8229600" cy="4525963"/>
          </a:xfrm>
        </p:spPr>
        <p:txBody>
          <a:bodyPr/>
          <a:lstStyle/>
          <a:p>
            <a:r>
              <a:rPr lang="nl-NL" dirty="0" smtClean="0"/>
              <a:t>Observatievragen groep A &amp; B</a:t>
            </a:r>
          </a:p>
          <a:p>
            <a:endParaRPr lang="nl-NL" dirty="0"/>
          </a:p>
          <a:p>
            <a:pPr marL="514350" indent="-514350">
              <a:buFont typeface="+mj-lt"/>
              <a:buAutoNum type="alphaUcPeriod"/>
            </a:pPr>
            <a:r>
              <a:rPr lang="nl-NL" dirty="0" smtClean="0"/>
              <a:t>Wat maakt Rob expliciet als het gaat om vaktaal? </a:t>
            </a:r>
          </a:p>
          <a:p>
            <a:pPr marL="514350" indent="-514350">
              <a:buFont typeface="+mj-lt"/>
              <a:buAutoNum type="alphaUcPeriod"/>
            </a:pPr>
            <a:r>
              <a:rPr lang="nl-NL" dirty="0" smtClean="0"/>
              <a:t>Wat is de opbouw die Rob gebruikt als het gaat om het ontwikkelen van vaktaal bij zijn studenten? </a:t>
            </a:r>
          </a:p>
          <a:p>
            <a:endParaRPr lang="nl-NL" dirty="0"/>
          </a:p>
          <a:p>
            <a:endParaRPr lang="nl-NL" dirty="0" smtClean="0"/>
          </a:p>
          <a:p>
            <a:endParaRPr lang="nl-NL"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308304" y="332656"/>
            <a:ext cx="1520825" cy="419100"/>
          </a:xfrm>
          <a:prstGeom prst="rect">
            <a:avLst/>
          </a:prstGeom>
        </p:spPr>
      </p:pic>
    </p:spTree>
    <p:extLst>
      <p:ext uri="{BB962C8B-B14F-4D97-AF65-F5344CB8AC3E}">
        <p14:creationId xmlns:p14="http://schemas.microsoft.com/office/powerpoint/2010/main" val="263146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pPr algn="l"/>
            <a:r>
              <a:rPr lang="nl-NL" dirty="0" smtClean="0"/>
              <a:t>In een aanpak volgens de genre-didactiek worden de volgende vragen beantwoord</a:t>
            </a:r>
            <a:endParaRPr lang="nl-NL" dirty="0"/>
          </a:p>
        </p:txBody>
      </p:sp>
      <p:sp>
        <p:nvSpPr>
          <p:cNvPr id="3" name="Content Placeholder 2"/>
          <p:cNvSpPr>
            <a:spLocks noGrp="1"/>
          </p:cNvSpPr>
          <p:nvPr>
            <p:ph idx="1"/>
          </p:nvPr>
        </p:nvSpPr>
        <p:spPr>
          <a:xfrm>
            <a:off x="539552" y="2492896"/>
            <a:ext cx="8229600" cy="3744416"/>
          </a:xfrm>
        </p:spPr>
        <p:txBody>
          <a:bodyPr>
            <a:normAutofit fontScale="62500" lnSpcReduction="20000"/>
          </a:bodyPr>
          <a:lstStyle/>
          <a:p>
            <a:r>
              <a:rPr lang="nl-NL" sz="5000" dirty="0" smtClean="0"/>
              <a:t>Waartoe dient de (vak)taal?</a:t>
            </a:r>
          </a:p>
          <a:p>
            <a:r>
              <a:rPr lang="nl-NL" sz="5000" dirty="0" smtClean="0"/>
              <a:t>Hoe wordt betekenis  gerealiseerd?  (middelen voor de inhoud, de toon, de opbouw van de tekst/grafische weergaven) </a:t>
            </a:r>
          </a:p>
          <a:p>
            <a:r>
              <a:rPr lang="nl-NL" sz="5000" dirty="0" smtClean="0"/>
              <a:t>Hoe kan het bovenstaande naar leerlingen toe worden geëxpliciteerd? </a:t>
            </a:r>
          </a:p>
          <a:p>
            <a:endParaRPr lang="nl-NL" sz="3800" dirty="0"/>
          </a:p>
          <a:p>
            <a:pPr marL="0" indent="0">
              <a:buNone/>
            </a:pPr>
            <a:r>
              <a:rPr lang="nl-NL" sz="3800" dirty="0"/>
              <a:t>d</a:t>
            </a:r>
            <a:r>
              <a:rPr lang="nl-NL" sz="3800" dirty="0" smtClean="0"/>
              <a:t>econstrueren -&gt; samen construeren -&gt; zelfstandig construeren</a:t>
            </a:r>
            <a:endParaRPr lang="nl-NL" sz="3800" dirty="0"/>
          </a:p>
          <a:p>
            <a:endParaRPr lang="nl-NL" dirty="0"/>
          </a:p>
        </p:txBody>
      </p:sp>
    </p:spTree>
    <p:extLst>
      <p:ext uri="{BB962C8B-B14F-4D97-AF65-F5344CB8AC3E}">
        <p14:creationId xmlns:p14="http://schemas.microsoft.com/office/powerpoint/2010/main" val="585176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5310886" y="3501009"/>
            <a:ext cx="3149545" cy="3304166"/>
          </a:xfrm>
          <a:prstGeom prst="wedgeRoundRectCallout">
            <a:avLst>
              <a:gd name="adj1" fmla="val -43365"/>
              <a:gd name="adj2" fmla="val -56819"/>
              <a:gd name="adj3" fmla="val 16667"/>
            </a:avLst>
          </a:prstGeom>
          <a:gradFill flip="none" rotWithShape="1">
            <a:gsLst>
              <a:gs pos="0">
                <a:srgbClr val="5E9EFF"/>
              </a:gs>
              <a:gs pos="16000">
                <a:srgbClr val="85C2FF"/>
              </a:gs>
              <a:gs pos="49000">
                <a:srgbClr val="C4D6EB">
                  <a:lumMod val="26000"/>
                  <a:lumOff val="74000"/>
                </a:srgbClr>
              </a:gs>
              <a:gs pos="100000">
                <a:srgbClr val="FFEBFA"/>
              </a:gs>
            </a:gsLst>
            <a:lin ang="0" scaled="1"/>
            <a:tileRect/>
          </a:gra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nl-NL" sz="1400" dirty="0">
                <a:effectLst/>
                <a:latin typeface="Calibri"/>
                <a:ea typeface="Times New Roman"/>
                <a:cs typeface="Times New Roman"/>
              </a:rPr>
              <a:t>Je verbindt een </a:t>
            </a:r>
            <a:r>
              <a:rPr lang="nl-NL" sz="1400" dirty="0" smtClean="0">
                <a:effectLst/>
                <a:latin typeface="Calibri"/>
                <a:ea typeface="Times New Roman"/>
                <a:cs typeface="Times New Roman"/>
              </a:rPr>
              <a:t>verklaring aan </a:t>
            </a:r>
            <a:r>
              <a:rPr lang="nl-NL" sz="1400" dirty="0">
                <a:effectLst/>
                <a:latin typeface="Calibri"/>
                <a:ea typeface="Times New Roman"/>
                <a:cs typeface="Times New Roman"/>
              </a:rPr>
              <a:t>je waarnemingen: “Uit ons practicum </a:t>
            </a:r>
            <a:r>
              <a:rPr lang="nl-NL" sz="1400" b="1" dirty="0">
                <a:effectLst/>
                <a:latin typeface="Calibri"/>
                <a:ea typeface="Times New Roman"/>
                <a:cs typeface="Times New Roman"/>
              </a:rPr>
              <a:t>bleek</a:t>
            </a:r>
            <a:r>
              <a:rPr lang="nl-NL" sz="1400" dirty="0">
                <a:effectLst/>
                <a:latin typeface="Calibri"/>
                <a:ea typeface="Times New Roman"/>
                <a:cs typeface="Times New Roman"/>
              </a:rPr>
              <a:t>…. Dit komt doordat”</a:t>
            </a:r>
            <a:endParaRPr lang="nl-NL" sz="2000" dirty="0">
              <a:effectLst/>
              <a:latin typeface="Calibri"/>
              <a:ea typeface="Times New Roman"/>
              <a:cs typeface="Times New Roman"/>
            </a:endParaRPr>
          </a:p>
          <a:p>
            <a:pPr>
              <a:lnSpc>
                <a:spcPct val="115000"/>
              </a:lnSpc>
              <a:spcAft>
                <a:spcPts val="1000"/>
              </a:spcAft>
            </a:pPr>
            <a:r>
              <a:rPr lang="nl-NL" sz="1400" dirty="0">
                <a:effectLst/>
                <a:latin typeface="Calibri"/>
                <a:ea typeface="Times New Roman"/>
                <a:cs typeface="Times New Roman"/>
              </a:rPr>
              <a:t>De theorie presenteer je als waarheid die jij zelf niet hebt bedacht: Je maakt jezelf </a:t>
            </a:r>
            <a:r>
              <a:rPr lang="nl-NL" sz="1400" b="1" dirty="0">
                <a:effectLst/>
                <a:latin typeface="Calibri"/>
                <a:ea typeface="Times New Roman"/>
                <a:cs typeface="Times New Roman"/>
              </a:rPr>
              <a:t>onzichtbaar</a:t>
            </a:r>
            <a:r>
              <a:rPr lang="nl-NL" sz="1400" dirty="0">
                <a:effectLst/>
                <a:latin typeface="Calibri"/>
                <a:ea typeface="Times New Roman"/>
                <a:cs typeface="Times New Roman"/>
              </a:rPr>
              <a:t>. L1 en L2 worden ook niet meer genoemd, want het gaat nu over schakelingen in het algemeen. Daardoor kom je op de lezer </a:t>
            </a:r>
            <a:r>
              <a:rPr lang="nl-NL" sz="1400" b="1" dirty="0">
                <a:effectLst/>
                <a:latin typeface="Calibri"/>
                <a:ea typeface="Times New Roman"/>
                <a:cs typeface="Times New Roman"/>
              </a:rPr>
              <a:t>overtuigend</a:t>
            </a:r>
            <a:r>
              <a:rPr lang="nl-NL" sz="1400" dirty="0">
                <a:effectLst/>
                <a:latin typeface="Calibri"/>
                <a:ea typeface="Times New Roman"/>
                <a:cs typeface="Times New Roman"/>
              </a:rPr>
              <a:t> over. </a:t>
            </a:r>
            <a:endParaRPr lang="nl-NL" sz="2000" dirty="0">
              <a:effectLst/>
              <a:latin typeface="Calibri"/>
              <a:ea typeface="Times New Roman"/>
              <a:cs typeface="Times New Roman"/>
            </a:endParaRPr>
          </a:p>
          <a:p>
            <a:pPr>
              <a:lnSpc>
                <a:spcPct val="115000"/>
              </a:lnSpc>
              <a:spcAft>
                <a:spcPts val="1000"/>
              </a:spcAft>
            </a:pPr>
            <a:r>
              <a:rPr lang="nl-NL" sz="1100" dirty="0">
                <a:effectLst/>
                <a:latin typeface="Calibri"/>
                <a:ea typeface="Times New Roman"/>
                <a:cs typeface="Times New Roman"/>
              </a:rPr>
              <a:t> </a:t>
            </a:r>
          </a:p>
        </p:txBody>
      </p:sp>
      <p:sp>
        <p:nvSpPr>
          <p:cNvPr id="5" name="Rounded Rectangular Callout 4"/>
          <p:cNvSpPr/>
          <p:nvPr/>
        </p:nvSpPr>
        <p:spPr>
          <a:xfrm>
            <a:off x="716297" y="3717032"/>
            <a:ext cx="2679700" cy="2318970"/>
          </a:xfrm>
          <a:prstGeom prst="wedgeRoundRectCallout">
            <a:avLst>
              <a:gd name="adj1" fmla="val -23131"/>
              <a:gd name="adj2" fmla="val -66751"/>
              <a:gd name="adj3" fmla="val 16667"/>
            </a:avLst>
          </a:prstGeom>
          <a:gradFill flip="none" rotWithShape="1">
            <a:gsLst>
              <a:gs pos="0">
                <a:srgbClr val="5E9EFF"/>
              </a:gs>
              <a:gs pos="16000">
                <a:srgbClr val="85C2FF"/>
              </a:gs>
              <a:gs pos="49000">
                <a:srgbClr val="C4D6EB">
                  <a:lumMod val="26000"/>
                  <a:lumOff val="74000"/>
                </a:srgbClr>
              </a:gs>
              <a:gs pos="100000">
                <a:srgbClr val="FFEBFA"/>
              </a:gs>
            </a:gsLst>
            <a:lin ang="0" scaled="1"/>
            <a:tileRect/>
          </a:gra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nl-NL" sz="1400" dirty="0">
                <a:effectLst/>
                <a:latin typeface="Calibri"/>
                <a:ea typeface="Times New Roman"/>
                <a:cs typeface="Times New Roman"/>
              </a:rPr>
              <a:t>Je gebruikt  </a:t>
            </a:r>
            <a:r>
              <a:rPr lang="nl-NL" sz="1400" b="1" dirty="0">
                <a:effectLst/>
                <a:latin typeface="Calibri"/>
                <a:ea typeface="Times New Roman"/>
                <a:cs typeface="Times New Roman"/>
              </a:rPr>
              <a:t>verbindingswoorden </a:t>
            </a:r>
            <a:r>
              <a:rPr lang="nl-NL" sz="1400" dirty="0">
                <a:effectLst/>
                <a:latin typeface="Calibri"/>
                <a:ea typeface="Times New Roman"/>
                <a:cs typeface="Times New Roman"/>
              </a:rPr>
              <a:t>om een redenering op te bouwen: ‘Dit komt </a:t>
            </a:r>
            <a:r>
              <a:rPr lang="nl-NL" sz="1400" b="1" dirty="0">
                <a:effectLst/>
                <a:latin typeface="Calibri"/>
                <a:ea typeface="Times New Roman"/>
                <a:cs typeface="Times New Roman"/>
              </a:rPr>
              <a:t>doordat</a:t>
            </a:r>
            <a:r>
              <a:rPr lang="nl-NL" sz="1400" dirty="0">
                <a:effectLst/>
                <a:latin typeface="Calibri"/>
                <a:ea typeface="Times New Roman"/>
                <a:cs typeface="Times New Roman"/>
              </a:rPr>
              <a:t> …’ ,</a:t>
            </a:r>
            <a:endParaRPr lang="nl-NL" sz="2000" dirty="0">
              <a:effectLst/>
              <a:latin typeface="Calibri"/>
              <a:ea typeface="Times New Roman"/>
              <a:cs typeface="Times New Roman"/>
            </a:endParaRPr>
          </a:p>
          <a:p>
            <a:pPr>
              <a:lnSpc>
                <a:spcPct val="115000"/>
              </a:lnSpc>
              <a:spcAft>
                <a:spcPts val="1000"/>
              </a:spcAft>
            </a:pPr>
            <a:r>
              <a:rPr lang="nl-NL" sz="1400" dirty="0">
                <a:effectLst/>
                <a:latin typeface="Calibri"/>
                <a:ea typeface="Times New Roman"/>
                <a:cs typeface="Times New Roman"/>
              </a:rPr>
              <a:t>‘.. houdt het andere lampje </a:t>
            </a:r>
            <a:r>
              <a:rPr lang="nl-NL" sz="1400" b="1" dirty="0">
                <a:effectLst/>
                <a:latin typeface="Calibri"/>
                <a:ea typeface="Times New Roman"/>
                <a:cs typeface="Times New Roman"/>
              </a:rPr>
              <a:t>dus</a:t>
            </a:r>
            <a:r>
              <a:rPr lang="nl-NL" sz="1400" dirty="0">
                <a:effectLst/>
                <a:latin typeface="Calibri"/>
                <a:ea typeface="Times New Roman"/>
                <a:cs typeface="Times New Roman"/>
              </a:rPr>
              <a:t> zijn..’.  </a:t>
            </a:r>
            <a:endParaRPr lang="nl-NL" sz="2000" dirty="0">
              <a:effectLst/>
              <a:latin typeface="Calibri"/>
              <a:ea typeface="Times New Roman"/>
              <a:cs typeface="Times New Roman"/>
            </a:endParaRPr>
          </a:p>
          <a:p>
            <a:pPr>
              <a:lnSpc>
                <a:spcPct val="115000"/>
              </a:lnSpc>
              <a:spcAft>
                <a:spcPts val="1000"/>
              </a:spcAft>
            </a:pPr>
            <a:r>
              <a:rPr lang="nl-NL" sz="1400" dirty="0">
                <a:effectLst/>
                <a:latin typeface="Calibri"/>
                <a:ea typeface="Times New Roman"/>
                <a:cs typeface="Times New Roman"/>
              </a:rPr>
              <a:t>Daardoor heeft je tekst een mooie samenhang.  </a:t>
            </a:r>
            <a:endParaRPr lang="nl-NL" sz="2000" dirty="0">
              <a:effectLst/>
              <a:latin typeface="Calibri"/>
              <a:ea typeface="Times New Roman"/>
              <a:cs typeface="Times New Roman"/>
            </a:endParaRPr>
          </a:p>
        </p:txBody>
      </p:sp>
      <p:sp>
        <p:nvSpPr>
          <p:cNvPr id="6" name="Rounded Rectangular Callout 5"/>
          <p:cNvSpPr/>
          <p:nvPr/>
        </p:nvSpPr>
        <p:spPr>
          <a:xfrm>
            <a:off x="3491880" y="3717032"/>
            <a:ext cx="1574785" cy="2491115"/>
          </a:xfrm>
          <a:prstGeom prst="wedgeRoundRectCallout">
            <a:avLst>
              <a:gd name="adj1" fmla="val -38436"/>
              <a:gd name="adj2" fmla="val -66314"/>
              <a:gd name="adj3" fmla="val 16667"/>
            </a:avLst>
          </a:prstGeom>
          <a:gradFill flip="none" rotWithShape="1">
            <a:gsLst>
              <a:gs pos="0">
                <a:srgbClr val="5E9EFF"/>
              </a:gs>
              <a:gs pos="16000">
                <a:srgbClr val="85C2FF"/>
              </a:gs>
              <a:gs pos="49000">
                <a:srgbClr val="C4D6EB">
                  <a:lumMod val="26000"/>
                  <a:lumOff val="74000"/>
                </a:srgbClr>
              </a:gs>
              <a:gs pos="100000">
                <a:srgbClr val="FFEBFA"/>
              </a:gs>
            </a:gsLst>
            <a:lin ang="0" scaled="1"/>
            <a:tileRect/>
          </a:gra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nl-NL" sz="1400" dirty="0">
                <a:effectLst/>
                <a:latin typeface="Calibri"/>
                <a:ea typeface="Times New Roman"/>
                <a:cs typeface="Times New Roman"/>
              </a:rPr>
              <a:t>Je maakt gebruik van de </a:t>
            </a:r>
            <a:r>
              <a:rPr lang="nl-NL" sz="1400" b="1" dirty="0">
                <a:effectLst/>
                <a:latin typeface="Calibri"/>
                <a:ea typeface="Times New Roman"/>
                <a:cs typeface="Times New Roman"/>
              </a:rPr>
              <a:t>vaste woordcombinaties</a:t>
            </a:r>
            <a:r>
              <a:rPr lang="nl-NL" sz="1400" dirty="0">
                <a:effectLst/>
                <a:latin typeface="Calibri"/>
                <a:ea typeface="Times New Roman"/>
                <a:cs typeface="Times New Roman"/>
              </a:rPr>
              <a:t> die horen bij dit onderwerp: ‘de stroomkring wordt verbroken’. </a:t>
            </a:r>
            <a:endParaRPr lang="nl-NL" sz="2000" dirty="0">
              <a:effectLst/>
              <a:latin typeface="Calibri"/>
              <a:ea typeface="Times New Roman"/>
              <a:cs typeface="Times New Roman"/>
            </a:endParaRPr>
          </a:p>
        </p:txBody>
      </p:sp>
      <p:sp>
        <p:nvSpPr>
          <p:cNvPr id="8" name="Rectangle 1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899591" y="704617"/>
            <a:ext cx="6845587" cy="2585323"/>
          </a:xfrm>
          <a:prstGeom prst="rect">
            <a:avLst/>
          </a:prstGeom>
        </p:spPr>
        <p:txBody>
          <a:bodyPr wrap="square">
            <a:spAutoFit/>
          </a:bodyPr>
          <a:lstStyle/>
          <a:p>
            <a:r>
              <a:rPr lang="nl-NL" i="1" dirty="0" smtClean="0"/>
              <a:t>Voorbeeld deconstructie</a:t>
            </a:r>
          </a:p>
          <a:p>
            <a:r>
              <a:rPr lang="nl-NL" b="1" dirty="0" smtClean="0"/>
              <a:t>Conclusie</a:t>
            </a:r>
            <a:endParaRPr lang="nl-NL" b="1" dirty="0"/>
          </a:p>
          <a:p>
            <a:r>
              <a:rPr lang="nl-NL" dirty="0"/>
              <a:t>Uit ons practicum bleek dat als een lampje bij een parallelschakeling wordt uitgeschakeld, de andere aan blijft. Bij de serieschakeling dat als  één lampje wordt uitgedaan, dat de andere dan ook uitgaat. Dit komt doordat bij de serieschakeling de stroomkring word verbroken als er een lampje uitgaat. Bij een parallelschakeling heeft elk lampje een eigen stroomkring. Als de ene uitvalt houd het andere lampje dus zijn eigen stroomkring. </a:t>
            </a:r>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12308" r="65744" b="44838"/>
          <a:stretch/>
        </p:blipFill>
        <p:spPr bwMode="auto">
          <a:xfrm>
            <a:off x="8073398" y="4274252"/>
            <a:ext cx="774065" cy="878840"/>
          </a:xfrm>
          <a:prstGeom prst="rect">
            <a:avLst/>
          </a:prstGeom>
          <a:ln>
            <a:solidFill>
              <a:sysClr val="windowText" lastClr="000000"/>
            </a:solidFill>
          </a:ln>
          <a:extLst>
            <a:ext uri="{53640926-AAD7-44D8-BBD7-CCE9431645EC}">
              <a14:shadowObscured xmlns:a14="http://schemas.microsoft.com/office/drawing/2010/main"/>
            </a:ext>
          </a:extLst>
        </p:spPr>
      </p:pic>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2776108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574788"/>
              </p:ext>
            </p:extLst>
          </p:nvPr>
        </p:nvGraphicFramePr>
        <p:xfrm>
          <a:off x="1" y="-99392"/>
          <a:ext cx="9143999" cy="7386204"/>
        </p:xfrm>
        <a:graphic>
          <a:graphicData uri="http://schemas.openxmlformats.org/drawingml/2006/table">
            <a:tbl>
              <a:tblPr firstRow="1" firstCol="1" bandRow="1">
                <a:tableStyleId>{5C22544A-7EE6-4342-B048-85BDC9FD1C3A}</a:tableStyleId>
              </a:tblPr>
              <a:tblGrid>
                <a:gridCol w="1969376"/>
                <a:gridCol w="2000425"/>
                <a:gridCol w="1734142"/>
                <a:gridCol w="1734142"/>
                <a:gridCol w="1705914"/>
              </a:tblGrid>
              <a:tr h="3024336">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BESCHRIJVEN </a:t>
                      </a:r>
                    </a:p>
                    <a:p>
                      <a:pPr>
                        <a:lnSpc>
                          <a:spcPct val="115000"/>
                        </a:lnSpc>
                        <a:spcAft>
                          <a:spcPts val="0"/>
                        </a:spcAft>
                      </a:pPr>
                      <a:r>
                        <a:rPr lang="nl-NL" sz="1800" dirty="0">
                          <a:effectLst/>
                        </a:rPr>
                        <a:t>op </a:t>
                      </a:r>
                      <a:r>
                        <a:rPr lang="nl-NL" sz="1800" dirty="0" err="1">
                          <a:effectLst/>
                        </a:rPr>
                        <a:t>natuurweten-schappelijke</a:t>
                      </a:r>
                      <a:r>
                        <a:rPr lang="nl-NL" sz="1800" dirty="0">
                          <a:effectLst/>
                        </a:rPr>
                        <a:t> of technische wijze</a:t>
                      </a:r>
                      <a:r>
                        <a:rPr lang="nl-NL" sz="1800" dirty="0" smtClean="0">
                          <a:effectLst/>
                        </a:rPr>
                        <a:t>.</a:t>
                      </a:r>
                      <a:r>
                        <a:rPr lang="nl-NL" sz="1800" dirty="0">
                          <a:effectLst/>
                        </a:rPr>
                        <a:t> </a:t>
                      </a:r>
                      <a:endParaRPr lang="nl-NL" sz="2000" dirty="0">
                        <a:effectLst/>
                        <a:latin typeface="Calibri"/>
                        <a:ea typeface="Times New Roman"/>
                        <a:cs typeface="Times New Roman"/>
                      </a:endParaRPr>
                    </a:p>
                  </a:txBody>
                  <a:tcPr marL="35778" marR="35778" marT="0" marB="0"/>
                </a:tc>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UITLEGGEN/ VERKLAREN</a:t>
                      </a:r>
                    </a:p>
                    <a:p>
                      <a:pPr>
                        <a:lnSpc>
                          <a:spcPct val="115000"/>
                        </a:lnSpc>
                        <a:spcAft>
                          <a:spcPts val="0"/>
                        </a:spcAft>
                      </a:pPr>
                      <a:r>
                        <a:rPr lang="nl-NL" sz="1800" dirty="0">
                          <a:effectLst/>
                        </a:rPr>
                        <a:t>door oorzaken te noemen</a:t>
                      </a:r>
                      <a:r>
                        <a:rPr lang="nl-NL" sz="1800" dirty="0" smtClean="0">
                          <a:effectLst/>
                        </a:rPr>
                        <a:t>.</a:t>
                      </a:r>
                      <a:endParaRPr lang="nl-NL" sz="2000" dirty="0">
                        <a:effectLst/>
                        <a:latin typeface="Calibri"/>
                        <a:ea typeface="Times New Roman"/>
                        <a:cs typeface="Times New Roman"/>
                      </a:endParaRPr>
                    </a:p>
                  </a:txBody>
                  <a:tcPr marL="35778" marR="35778" marT="0" marB="0"/>
                </a:tc>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INSTRUEREN</a:t>
                      </a:r>
                    </a:p>
                    <a:p>
                      <a:pPr>
                        <a:lnSpc>
                          <a:spcPct val="115000"/>
                        </a:lnSpc>
                        <a:spcAft>
                          <a:spcPts val="0"/>
                        </a:spcAft>
                      </a:pPr>
                      <a:r>
                        <a:rPr lang="nl-NL" sz="1800" dirty="0">
                          <a:effectLst/>
                        </a:rPr>
                        <a:t>door aanbrengen van volgorde in acties / gedrag.</a:t>
                      </a:r>
                      <a:endParaRPr lang="nl-NL" sz="2000" dirty="0">
                        <a:effectLst/>
                        <a:latin typeface="Calibri"/>
                        <a:ea typeface="Times New Roman"/>
                        <a:cs typeface="Times New Roman"/>
                      </a:endParaRPr>
                    </a:p>
                  </a:txBody>
                  <a:tcPr marL="35778" marR="35778" marT="0" marB="0"/>
                </a:tc>
                <a:tc>
                  <a:txBody>
                    <a:bodyPr/>
                    <a:lstStyle/>
                    <a:p>
                      <a:pPr>
                        <a:lnSpc>
                          <a:spcPct val="115000"/>
                        </a:lnSpc>
                        <a:spcAft>
                          <a:spcPts val="0"/>
                        </a:spcAft>
                      </a:pPr>
                      <a:r>
                        <a:rPr lang="nl-NL" sz="2000" dirty="0">
                          <a:effectLst/>
                        </a:rPr>
                        <a:t> </a:t>
                      </a:r>
                    </a:p>
                    <a:p>
                      <a:pPr>
                        <a:lnSpc>
                          <a:spcPct val="115000"/>
                        </a:lnSpc>
                        <a:spcAft>
                          <a:spcPts val="0"/>
                        </a:spcAft>
                      </a:pPr>
                      <a:r>
                        <a:rPr lang="nl-NL" sz="2000" dirty="0" smtClean="0">
                          <a:effectLst/>
                        </a:rPr>
                        <a:t>ARGUMEN-TEREN</a:t>
                      </a:r>
                      <a:endParaRPr lang="nl-NL" sz="2000" dirty="0">
                        <a:effectLst/>
                      </a:endParaRPr>
                    </a:p>
                    <a:p>
                      <a:pPr>
                        <a:lnSpc>
                          <a:spcPct val="115000"/>
                        </a:lnSpc>
                        <a:spcAft>
                          <a:spcPts val="0"/>
                        </a:spcAft>
                      </a:pPr>
                      <a:r>
                        <a:rPr lang="nl-NL" sz="1800" dirty="0">
                          <a:effectLst/>
                        </a:rPr>
                        <a:t>door uitwerken van een stellingname om lezers te overtuigen.</a:t>
                      </a:r>
                      <a:endParaRPr lang="nl-NL" sz="2000" dirty="0">
                        <a:effectLst/>
                        <a:latin typeface="Calibri"/>
                        <a:ea typeface="Times New Roman"/>
                        <a:cs typeface="Times New Roman"/>
                      </a:endParaRPr>
                    </a:p>
                  </a:txBody>
                  <a:tcPr marL="35778" marR="35778" marT="0" marB="0"/>
                </a:tc>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VERTELLEN</a:t>
                      </a:r>
                    </a:p>
                    <a:p>
                      <a:pPr>
                        <a:lnSpc>
                          <a:spcPct val="115000"/>
                        </a:lnSpc>
                        <a:spcAft>
                          <a:spcPts val="0"/>
                        </a:spcAft>
                      </a:pPr>
                      <a:r>
                        <a:rPr lang="nl-NL" sz="1800" dirty="0">
                          <a:effectLst/>
                        </a:rPr>
                        <a:t>door volgorde aan te brengen in gebeurtenissen. </a:t>
                      </a:r>
                      <a:endParaRPr lang="nl-NL" sz="2000" dirty="0">
                        <a:effectLst/>
                        <a:latin typeface="Calibri"/>
                        <a:ea typeface="Times New Roman"/>
                        <a:cs typeface="Times New Roman"/>
                      </a:endParaRPr>
                    </a:p>
                  </a:txBody>
                  <a:tcPr marL="35778" marR="35778" marT="0" marB="0"/>
                </a:tc>
              </a:tr>
              <a:tr h="2788298">
                <a:tc>
                  <a:txBody>
                    <a:bodyPr/>
                    <a:lstStyle/>
                    <a:p>
                      <a:pPr marL="342900" lvl="0" indent="-342900">
                        <a:lnSpc>
                          <a:spcPct val="115000"/>
                        </a:lnSpc>
                        <a:spcAft>
                          <a:spcPts val="0"/>
                        </a:spcAft>
                        <a:buFont typeface="+mj-lt"/>
                        <a:buAutoNum type="arabicPeriod"/>
                      </a:pPr>
                      <a:r>
                        <a:rPr lang="nl-NL" sz="1800" dirty="0">
                          <a:solidFill>
                            <a:schemeClr val="tx1"/>
                          </a:solidFill>
                          <a:effectLst/>
                        </a:rPr>
                        <a:t>Classificatie en ordening van het geheel</a:t>
                      </a:r>
                      <a:endParaRPr lang="nl-NL" sz="2000" dirty="0">
                        <a:solidFill>
                          <a:schemeClr val="tx1"/>
                        </a:solidFill>
                        <a:effectLst/>
                      </a:endParaRPr>
                    </a:p>
                    <a:p>
                      <a:pPr marL="342900" lvl="0" indent="-342900">
                        <a:lnSpc>
                          <a:spcPct val="115000"/>
                        </a:lnSpc>
                        <a:spcAft>
                          <a:spcPts val="0"/>
                        </a:spcAft>
                        <a:buFont typeface="+mj-lt"/>
                        <a:buAutoNum type="arabicPeriod"/>
                      </a:pPr>
                      <a:r>
                        <a:rPr lang="nl-NL" sz="1800" dirty="0">
                          <a:solidFill>
                            <a:schemeClr val="tx1"/>
                          </a:solidFill>
                          <a:effectLst/>
                        </a:rPr>
                        <a:t>Beschrijving per type en per kenmerk</a:t>
                      </a:r>
                      <a:endParaRPr lang="nl-NL" sz="2000" dirty="0">
                        <a:solidFill>
                          <a:schemeClr val="tx1"/>
                        </a:solidFill>
                        <a:effectLst/>
                        <a:latin typeface="Calibri"/>
                        <a:ea typeface="Times New Roman"/>
                        <a:cs typeface="Times New Roman"/>
                      </a:endParaRPr>
                    </a:p>
                  </a:txBody>
                  <a:tcPr marL="35778" marR="35778" marT="0" marB="0">
                    <a:solidFill>
                      <a:schemeClr val="bg2"/>
                    </a:solidFill>
                  </a:tcPr>
                </a:tc>
                <a:tc>
                  <a:txBody>
                    <a:bodyPr/>
                    <a:lstStyle/>
                    <a:p>
                      <a:pPr marL="342900" lvl="0" indent="-342900">
                        <a:lnSpc>
                          <a:spcPct val="115000"/>
                        </a:lnSpc>
                        <a:spcAft>
                          <a:spcPts val="0"/>
                        </a:spcAft>
                        <a:buFont typeface="+mj-lt"/>
                        <a:buAutoNum type="arabicPeriod"/>
                      </a:pPr>
                      <a:r>
                        <a:rPr lang="nl-NL" sz="1800" b="1" dirty="0">
                          <a:solidFill>
                            <a:schemeClr val="tx1"/>
                          </a:solidFill>
                          <a:effectLst/>
                        </a:rPr>
                        <a:t>Gebeurtenis/ verschijnsel</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Invloed van verschillende factoren, oorzaken.</a:t>
                      </a:r>
                      <a:endParaRPr lang="nl-NL" sz="2000" b="1" dirty="0">
                        <a:solidFill>
                          <a:schemeClr val="tx1"/>
                        </a:solidFill>
                        <a:effectLst/>
                        <a:latin typeface="Calibri"/>
                        <a:ea typeface="Times New Roman"/>
                        <a:cs typeface="Times New Roman"/>
                      </a:endParaRPr>
                    </a:p>
                  </a:txBody>
                  <a:tcPr marL="35778" marR="35778" marT="0" marB="0">
                    <a:solidFill>
                      <a:schemeClr val="bg2"/>
                    </a:solidFill>
                  </a:tcPr>
                </a:tc>
                <a:tc>
                  <a:txBody>
                    <a:bodyPr/>
                    <a:lstStyle/>
                    <a:p>
                      <a:pPr marL="342900" lvl="0" indent="-342900">
                        <a:lnSpc>
                          <a:spcPct val="115000"/>
                        </a:lnSpc>
                        <a:spcAft>
                          <a:spcPts val="0"/>
                        </a:spcAft>
                        <a:buFont typeface="+mj-lt"/>
                        <a:buAutoNum type="arabicPeriod"/>
                      </a:pPr>
                      <a:r>
                        <a:rPr lang="nl-NL" sz="1800" b="1" dirty="0">
                          <a:solidFill>
                            <a:schemeClr val="tx1"/>
                          </a:solidFill>
                          <a:effectLst/>
                        </a:rPr>
                        <a:t>Doel</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Materialen</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Stappen</a:t>
                      </a:r>
                      <a:endParaRPr lang="nl-NL" sz="2000" b="1" dirty="0">
                        <a:solidFill>
                          <a:schemeClr val="tx1"/>
                        </a:solidFill>
                        <a:effectLst/>
                        <a:latin typeface="Calibri"/>
                        <a:ea typeface="Times New Roman"/>
                        <a:cs typeface="Times New Roman"/>
                      </a:endParaRPr>
                    </a:p>
                  </a:txBody>
                  <a:tcPr marL="35778" marR="35778" marT="0" marB="0">
                    <a:solidFill>
                      <a:schemeClr val="bg2"/>
                    </a:solidFill>
                  </a:tcPr>
                </a:tc>
                <a:tc>
                  <a:txBody>
                    <a:bodyPr/>
                    <a:lstStyle/>
                    <a:p>
                      <a:pPr marL="342900" lvl="0" indent="-342900">
                        <a:lnSpc>
                          <a:spcPct val="115000"/>
                        </a:lnSpc>
                        <a:spcAft>
                          <a:spcPts val="0"/>
                        </a:spcAft>
                        <a:buFont typeface="+mj-lt"/>
                        <a:buAutoNum type="arabicPeriod"/>
                      </a:pPr>
                      <a:r>
                        <a:rPr lang="nl-NL" sz="1800" b="1" dirty="0">
                          <a:solidFill>
                            <a:schemeClr val="tx1"/>
                          </a:solidFill>
                          <a:effectLst/>
                        </a:rPr>
                        <a:t>Stelling</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Argumenten, tegenargumenten en weerlegging daarvan</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Oplossing</a:t>
                      </a:r>
                      <a:endParaRPr lang="nl-NL" sz="2000" b="1" dirty="0">
                        <a:solidFill>
                          <a:schemeClr val="tx1"/>
                        </a:solidFill>
                        <a:effectLst/>
                      </a:endParaRPr>
                    </a:p>
                    <a:p>
                      <a:pPr marL="228600">
                        <a:lnSpc>
                          <a:spcPct val="115000"/>
                        </a:lnSpc>
                        <a:spcAft>
                          <a:spcPts val="0"/>
                        </a:spcAft>
                      </a:pPr>
                      <a:r>
                        <a:rPr lang="nl-NL" sz="1800" b="1" dirty="0">
                          <a:solidFill>
                            <a:schemeClr val="tx1"/>
                          </a:solidFill>
                          <a:effectLst/>
                        </a:rPr>
                        <a:t> </a:t>
                      </a:r>
                      <a:endParaRPr lang="nl-NL" sz="2000" b="1" dirty="0">
                        <a:solidFill>
                          <a:schemeClr val="tx1"/>
                        </a:solidFill>
                        <a:effectLst/>
                        <a:latin typeface="Calibri"/>
                        <a:ea typeface="Times New Roman"/>
                        <a:cs typeface="Times New Roman"/>
                      </a:endParaRPr>
                    </a:p>
                  </a:txBody>
                  <a:tcPr marL="35778" marR="35778" marT="0" marB="0">
                    <a:solidFill>
                      <a:schemeClr val="bg2"/>
                    </a:solidFill>
                  </a:tcPr>
                </a:tc>
                <a:tc>
                  <a:txBody>
                    <a:bodyPr/>
                    <a:lstStyle/>
                    <a:p>
                      <a:pPr marL="342900" lvl="0" indent="-342900">
                        <a:lnSpc>
                          <a:spcPct val="115000"/>
                        </a:lnSpc>
                        <a:spcAft>
                          <a:spcPts val="0"/>
                        </a:spcAft>
                        <a:buFont typeface="+mj-lt"/>
                        <a:buAutoNum type="arabicPeriod"/>
                      </a:pPr>
                      <a:r>
                        <a:rPr lang="nl-NL" sz="1800" b="1" dirty="0">
                          <a:solidFill>
                            <a:schemeClr val="tx1"/>
                          </a:solidFill>
                          <a:effectLst/>
                        </a:rPr>
                        <a:t>Oriëntatie</a:t>
                      </a:r>
                      <a:endParaRPr lang="nl-NL" sz="2000" b="1" dirty="0">
                        <a:solidFill>
                          <a:schemeClr val="tx1"/>
                        </a:solidFill>
                        <a:effectLst/>
                      </a:endParaRPr>
                    </a:p>
                    <a:p>
                      <a:pPr marL="342900" lvl="0" indent="-342900">
                        <a:lnSpc>
                          <a:spcPct val="115000"/>
                        </a:lnSpc>
                        <a:spcAft>
                          <a:spcPts val="0"/>
                        </a:spcAft>
                        <a:buFont typeface="+mj-lt"/>
                        <a:buAutoNum type="arabicPeriod"/>
                      </a:pPr>
                      <a:r>
                        <a:rPr lang="nl-NL" sz="1800" b="1" dirty="0">
                          <a:solidFill>
                            <a:schemeClr val="tx1"/>
                          </a:solidFill>
                          <a:effectLst/>
                        </a:rPr>
                        <a:t>Beschrijving van </a:t>
                      </a:r>
                      <a:r>
                        <a:rPr lang="nl-NL" sz="1800" b="1" dirty="0" err="1">
                          <a:solidFill>
                            <a:schemeClr val="tx1"/>
                          </a:solidFill>
                          <a:effectLst/>
                        </a:rPr>
                        <a:t>gebeur-tenissen</a:t>
                      </a:r>
                      <a:r>
                        <a:rPr lang="nl-NL" sz="1800" b="1" dirty="0">
                          <a:solidFill>
                            <a:schemeClr val="tx1"/>
                          </a:solidFill>
                          <a:effectLst/>
                        </a:rPr>
                        <a:t> in volgorde </a:t>
                      </a:r>
                      <a:endParaRPr lang="nl-NL" sz="2000" b="1" dirty="0">
                        <a:solidFill>
                          <a:schemeClr val="tx1"/>
                        </a:solidFill>
                        <a:effectLst/>
                        <a:latin typeface="Calibri"/>
                        <a:ea typeface="Times New Roman"/>
                        <a:cs typeface="Times New Roman"/>
                      </a:endParaRPr>
                    </a:p>
                  </a:txBody>
                  <a:tcPr marL="35778" marR="35778" marT="0" marB="0">
                    <a:solidFill>
                      <a:schemeClr val="bg2"/>
                    </a:solidFill>
                  </a:tcPr>
                </a:tc>
              </a:tr>
              <a:tr h="1573570">
                <a:tc gridSpan="5">
                  <a:txBody>
                    <a:bodyPr/>
                    <a:lstStyle/>
                    <a:p>
                      <a:pPr algn="ctr">
                        <a:lnSpc>
                          <a:spcPct val="115000"/>
                        </a:lnSpc>
                        <a:spcAft>
                          <a:spcPts val="0"/>
                        </a:spcAft>
                      </a:pPr>
                      <a:r>
                        <a:rPr lang="nl-NL" sz="1200" dirty="0">
                          <a:effectLst/>
                        </a:rPr>
                        <a:t> </a:t>
                      </a:r>
                    </a:p>
                    <a:p>
                      <a:pPr>
                        <a:lnSpc>
                          <a:spcPct val="115000"/>
                        </a:lnSpc>
                        <a:spcAft>
                          <a:spcPts val="0"/>
                        </a:spcAft>
                      </a:pPr>
                      <a:r>
                        <a:rPr lang="nl-NL" sz="2000" dirty="0">
                          <a:effectLst/>
                        </a:rPr>
                        <a:t>Teksten zijn vaak samengesteld uit meerdere van bovenstaande  genres. Dat geldt ook </a:t>
                      </a:r>
                      <a:r>
                        <a:rPr lang="nl-NL" sz="2000" dirty="0" smtClean="0">
                          <a:effectLst/>
                        </a:rPr>
                        <a:t>voor practicumverslagen </a:t>
                      </a:r>
                      <a:r>
                        <a:rPr lang="nl-NL" sz="2000" dirty="0">
                          <a:effectLst/>
                        </a:rPr>
                        <a:t>en werkstukken.   </a:t>
                      </a:r>
                    </a:p>
                    <a:p>
                      <a:pPr>
                        <a:lnSpc>
                          <a:spcPct val="115000"/>
                        </a:lnSpc>
                        <a:spcAft>
                          <a:spcPts val="0"/>
                        </a:spcAft>
                      </a:pPr>
                      <a:r>
                        <a:rPr lang="nl-NL" sz="1200" dirty="0">
                          <a:effectLst/>
                        </a:rPr>
                        <a:t> </a:t>
                      </a:r>
                    </a:p>
                    <a:p>
                      <a:pPr algn="ctr">
                        <a:lnSpc>
                          <a:spcPct val="115000"/>
                        </a:lnSpc>
                        <a:spcAft>
                          <a:spcPts val="0"/>
                        </a:spcAft>
                      </a:pPr>
                      <a:r>
                        <a:rPr lang="nl-NL" sz="1100" dirty="0">
                          <a:effectLst/>
                        </a:rPr>
                        <a:t> </a:t>
                      </a:r>
                      <a:endParaRPr lang="nl-NL" sz="1200" dirty="0">
                        <a:effectLst/>
                      </a:endParaRPr>
                    </a:p>
                    <a:p>
                      <a:pPr algn="ctr">
                        <a:lnSpc>
                          <a:spcPct val="115000"/>
                        </a:lnSpc>
                        <a:spcAft>
                          <a:spcPts val="0"/>
                        </a:spcAft>
                      </a:pPr>
                      <a:r>
                        <a:rPr lang="nl-NL" sz="1100" dirty="0">
                          <a:effectLst/>
                        </a:rPr>
                        <a:t> </a:t>
                      </a:r>
                      <a:endParaRPr lang="nl-NL" sz="1200" dirty="0">
                        <a:effectLst/>
                        <a:latin typeface="Calibri"/>
                        <a:ea typeface="Times New Roman"/>
                        <a:cs typeface="Times New Roman"/>
                      </a:endParaRPr>
                    </a:p>
                  </a:txBody>
                  <a:tcPr marL="35778" marR="35778"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extLst>
      <p:ext uri="{BB962C8B-B14F-4D97-AF65-F5344CB8AC3E}">
        <p14:creationId xmlns:p14="http://schemas.microsoft.com/office/powerpoint/2010/main" val="2629857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lstStyle/>
          <a:p>
            <a:r>
              <a:rPr lang="nl-NL" dirty="0" smtClean="0"/>
              <a:t>Karakteristieke denk- en werkwijzen en practicum(verslagen)</a:t>
            </a:r>
          </a:p>
          <a:p>
            <a:r>
              <a:rPr lang="nl-NL" dirty="0" smtClean="0"/>
              <a:t>Waar vind je vaktaal?</a:t>
            </a:r>
          </a:p>
          <a:p>
            <a:r>
              <a:rPr lang="nl-NL" dirty="0" smtClean="0"/>
              <a:t>Wat moeten leerlingen met vaktaal kunnen?</a:t>
            </a:r>
          </a:p>
          <a:p>
            <a:r>
              <a:rPr lang="nl-NL" dirty="0" smtClean="0"/>
              <a:t>Hoe pak je het aan in de les?</a:t>
            </a:r>
          </a:p>
          <a:p>
            <a:r>
              <a:rPr lang="nl-NL" dirty="0" smtClean="0"/>
              <a:t>Welke theorie bestaat erover?</a:t>
            </a:r>
          </a:p>
          <a:p>
            <a:r>
              <a:rPr lang="nl-NL" dirty="0" smtClean="0"/>
              <a:t>Wat willen we erover leren? </a:t>
            </a:r>
          </a:p>
          <a:p>
            <a:endParaRPr lang="nl-NL"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36296" y="399020"/>
            <a:ext cx="1520825" cy="419100"/>
          </a:xfrm>
          <a:prstGeom prst="rect">
            <a:avLst/>
          </a:prstGeom>
        </p:spPr>
      </p:pic>
    </p:spTree>
    <p:extLst>
      <p:ext uri="{BB962C8B-B14F-4D97-AF65-F5344CB8AC3E}">
        <p14:creationId xmlns:p14="http://schemas.microsoft.com/office/powerpoint/2010/main" val="3027132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7897508" cy="45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3435459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692696"/>
            <a:ext cx="7344816" cy="5293757"/>
          </a:xfrm>
          <a:prstGeom prst="rect">
            <a:avLst/>
          </a:prstGeom>
          <a:noFill/>
        </p:spPr>
        <p:txBody>
          <a:bodyPr wrap="square" rtlCol="0">
            <a:spAutoFit/>
          </a:bodyPr>
          <a:lstStyle/>
          <a:p>
            <a:endParaRPr lang="nl-NL" sz="2000" dirty="0"/>
          </a:p>
          <a:p>
            <a:r>
              <a:rPr lang="nl-NL" sz="2000" dirty="0" smtClean="0"/>
              <a:t>Practicumverslagen als voertuig voor het werken aan interdisciplinariteit:</a:t>
            </a:r>
          </a:p>
          <a:p>
            <a:endParaRPr lang="nl-NL" sz="2000" dirty="0"/>
          </a:p>
          <a:p>
            <a:pPr marL="285750" indent="-285750">
              <a:buFontTx/>
              <a:buChar char="-"/>
            </a:pPr>
            <a:r>
              <a:rPr lang="nl-NL" sz="2000" dirty="0" smtClean="0"/>
              <a:t>Welke soorten practicumverslagen kun je onderscheiden? </a:t>
            </a:r>
          </a:p>
          <a:p>
            <a:pPr marL="285750" indent="-285750">
              <a:buFontTx/>
              <a:buChar char="-"/>
            </a:pPr>
            <a:r>
              <a:rPr lang="nl-NL" sz="2000" dirty="0" smtClean="0"/>
              <a:t>Wat kunnen leerlingen leren van het schrijven?</a:t>
            </a:r>
          </a:p>
          <a:p>
            <a:pPr marL="285750" indent="-285750">
              <a:buFontTx/>
              <a:buChar char="-"/>
            </a:pPr>
            <a:r>
              <a:rPr lang="nl-NL" sz="2000" dirty="0" smtClean="0"/>
              <a:t>Welke practica kunnen we ontwerpen met interdisciplinaire  inhouden ?  </a:t>
            </a:r>
            <a:r>
              <a:rPr lang="nl-NL" sz="2000" i="1" dirty="0" smtClean="0"/>
              <a:t>(Een model voor het oog ontwerpen)</a:t>
            </a:r>
          </a:p>
          <a:p>
            <a:pPr marL="285750" indent="-285750">
              <a:buFontTx/>
              <a:buChar char="-"/>
            </a:pPr>
            <a:r>
              <a:rPr lang="nl-NL" sz="2000" dirty="0" smtClean="0"/>
              <a:t>Hoe geef je leerlingen daarbij instructie en begeleiding? </a:t>
            </a:r>
          </a:p>
          <a:p>
            <a:pPr marL="285750" indent="-285750">
              <a:buFontTx/>
              <a:buChar char="-"/>
            </a:pPr>
            <a:r>
              <a:rPr lang="nl-NL" sz="2000" dirty="0" smtClean="0"/>
              <a:t>Hoe krijg je scherper zicht op de vaktaal in practicumverslagen?  (zodat je leerlingen  gerichte  ondersteuning kan geven)</a:t>
            </a:r>
          </a:p>
          <a:p>
            <a:pPr marL="285750" indent="-285750">
              <a:buFontTx/>
              <a:buChar char="-"/>
            </a:pPr>
            <a:r>
              <a:rPr lang="nl-NL" sz="2000" dirty="0" smtClean="0"/>
              <a:t>Welke werkvormen zijn geschikt om aan vaktaalontwikkeling te werken? </a:t>
            </a:r>
          </a:p>
          <a:p>
            <a:pPr marL="285750" indent="-285750">
              <a:buFontTx/>
              <a:buChar char="-"/>
            </a:pPr>
            <a:endParaRPr lang="nl-NL" sz="2000" dirty="0"/>
          </a:p>
          <a:p>
            <a:pPr marL="285750" indent="-285750">
              <a:buFontTx/>
              <a:buChar char="-"/>
            </a:pPr>
            <a:endParaRPr lang="nl-NL" sz="2000" dirty="0" smtClean="0"/>
          </a:p>
          <a:p>
            <a:endParaRPr lang="nl-NL" sz="2000" dirty="0"/>
          </a:p>
          <a:p>
            <a:endParaRPr lang="nl-NL"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161665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67544" y="197228"/>
            <a:ext cx="7308850" cy="909638"/>
          </a:xfrm>
        </p:spPr>
        <p:txBody>
          <a:bodyPr lIns="91440" tIns="45720" rIns="91440" bIns="45720" anchor="ctr"/>
          <a:lstStyle/>
          <a:p>
            <a:pPr eaLnBrk="1" hangingPunct="1"/>
            <a:r>
              <a:rPr lang="nl-NL" altLang="nl-NL" sz="2000" dirty="0" smtClean="0"/>
              <a:t>Karakteristieke denkwijzen in de Kennisbasis</a:t>
            </a:r>
          </a:p>
        </p:txBody>
      </p:sp>
      <p:sp>
        <p:nvSpPr>
          <p:cNvPr id="3" name="Content Placeholder 2"/>
          <p:cNvSpPr>
            <a:spLocks noGrp="1"/>
          </p:cNvSpPr>
          <p:nvPr>
            <p:ph idx="4294967295"/>
          </p:nvPr>
        </p:nvSpPr>
        <p:spPr/>
        <p:txBody>
          <a:bodyPr lIns="91440" tIns="45720" rIns="91440" bIns="45720">
            <a:normAutofit/>
          </a:bodyPr>
          <a:lstStyle/>
          <a:p>
            <a:pPr marL="304800" indent="-304800" eaLnBrk="1" hangingPunct="1">
              <a:lnSpc>
                <a:spcPct val="70000"/>
              </a:lnSpc>
              <a:buFont typeface="Arial" pitchFamily="34" charset="0"/>
              <a:buNone/>
            </a:pPr>
            <a:r>
              <a:rPr lang="nl-NL" altLang="nl-NL" sz="1400" dirty="0" smtClean="0"/>
              <a:t>	</a:t>
            </a:r>
            <a:r>
              <a:rPr lang="nl-NL" altLang="nl-NL" sz="2400" dirty="0" smtClean="0"/>
              <a:t>1</a:t>
            </a:r>
            <a:r>
              <a:rPr lang="nl-NL" altLang="nl-NL" sz="3600" dirty="0" smtClean="0"/>
              <a:t>. </a:t>
            </a:r>
            <a:r>
              <a:rPr lang="nl-NL" altLang="nl-NL" sz="2800" dirty="0" smtClean="0"/>
              <a:t>patronen</a:t>
            </a:r>
          </a:p>
          <a:p>
            <a:pPr marL="304800" lvl="1" indent="-304800" eaLnBrk="1" hangingPunct="1">
              <a:lnSpc>
                <a:spcPct val="70000"/>
              </a:lnSpc>
              <a:buFont typeface="Arial" pitchFamily="34" charset="0"/>
              <a:buNone/>
            </a:pPr>
            <a:r>
              <a:rPr lang="nl-NL" altLang="nl-NL" dirty="0" smtClean="0"/>
              <a:t>	2. oorzaak en gevolg </a:t>
            </a:r>
          </a:p>
          <a:p>
            <a:pPr marL="304800" lvl="1" indent="-304800" eaLnBrk="1" hangingPunct="1">
              <a:lnSpc>
                <a:spcPct val="70000"/>
              </a:lnSpc>
              <a:buFont typeface="Arial" pitchFamily="34" charset="0"/>
              <a:buNone/>
            </a:pPr>
            <a:r>
              <a:rPr lang="nl-NL" altLang="nl-NL" dirty="0" smtClean="0"/>
              <a:t>	3. schaal, verhouding en hoeveelheid</a:t>
            </a:r>
          </a:p>
          <a:p>
            <a:pPr marL="304800" lvl="1" indent="-304800" eaLnBrk="1" hangingPunct="1">
              <a:lnSpc>
                <a:spcPct val="70000"/>
              </a:lnSpc>
              <a:buFont typeface="Arial" pitchFamily="34" charset="0"/>
              <a:buNone/>
            </a:pPr>
            <a:r>
              <a:rPr lang="nl-NL" altLang="nl-NL" dirty="0" smtClean="0"/>
              <a:t>	4. systeem en systeemmodellen</a:t>
            </a:r>
          </a:p>
          <a:p>
            <a:pPr marL="304800" lvl="1" indent="-304800" eaLnBrk="1" hangingPunct="1">
              <a:lnSpc>
                <a:spcPct val="70000"/>
              </a:lnSpc>
              <a:buFont typeface="Arial" pitchFamily="34" charset="0"/>
              <a:buNone/>
            </a:pPr>
            <a:r>
              <a:rPr lang="nl-NL" altLang="nl-NL" dirty="0" smtClean="0"/>
              <a:t>	5. behoud van energie en materie, transport en kringlopen</a:t>
            </a:r>
          </a:p>
          <a:p>
            <a:pPr marL="304800" lvl="1" indent="-304800" eaLnBrk="1" hangingPunct="1">
              <a:lnSpc>
                <a:spcPct val="70000"/>
              </a:lnSpc>
              <a:buFont typeface="Arial" pitchFamily="34" charset="0"/>
              <a:buNone/>
            </a:pPr>
            <a:r>
              <a:rPr lang="nl-NL" altLang="nl-NL" dirty="0" smtClean="0"/>
              <a:t>	6. structuur en functie</a:t>
            </a:r>
          </a:p>
          <a:p>
            <a:pPr marL="304800" lvl="1" indent="-304800" eaLnBrk="1" hangingPunct="1">
              <a:lnSpc>
                <a:spcPct val="70000"/>
              </a:lnSpc>
              <a:buFont typeface="Arial" pitchFamily="34" charset="0"/>
              <a:buNone/>
            </a:pPr>
            <a:r>
              <a:rPr lang="nl-NL" altLang="nl-NL" dirty="0" smtClean="0"/>
              <a:t>	7. stabiliteit en verandering</a:t>
            </a:r>
          </a:p>
          <a:p>
            <a:pPr marL="304800" lvl="1" indent="-304800" eaLnBrk="1" hangingPunct="1">
              <a:lnSpc>
                <a:spcPct val="70000"/>
              </a:lnSpc>
              <a:buFont typeface="Arial" pitchFamily="34" charset="0"/>
              <a:buNone/>
            </a:pPr>
            <a:r>
              <a:rPr lang="nl-NL" altLang="nl-NL" dirty="0" smtClean="0"/>
              <a:t>	8. duurzaamheid</a:t>
            </a:r>
          </a:p>
          <a:p>
            <a:pPr marL="304800" lvl="1" indent="-304800" eaLnBrk="1" hangingPunct="1">
              <a:lnSpc>
                <a:spcPct val="70000"/>
              </a:lnSpc>
              <a:buFont typeface="Arial" pitchFamily="34" charset="0"/>
              <a:buNone/>
            </a:pPr>
            <a:r>
              <a:rPr lang="nl-NL" altLang="nl-NL" dirty="0" smtClean="0"/>
              <a:t>	9. risico’s en veiligheid</a:t>
            </a:r>
          </a:p>
          <a:p>
            <a:pPr marL="304800" indent="-304800" eaLnBrk="1" hangingPunct="1">
              <a:lnSpc>
                <a:spcPct val="70000"/>
              </a:lnSpc>
              <a:buFont typeface="Arial" pitchFamily="34" charset="0"/>
              <a:buNone/>
            </a:pPr>
            <a:r>
              <a:rPr lang="nl-NL" altLang="nl-NL" sz="2000" b="0" dirty="0" smtClean="0"/>
              <a:t>	</a:t>
            </a:r>
          </a:p>
          <a:p>
            <a:pPr marL="304800" indent="-304800" eaLnBrk="1" hangingPunct="1">
              <a:lnSpc>
                <a:spcPct val="70000"/>
              </a:lnSpc>
              <a:buFont typeface="Arial" pitchFamily="34" charset="0"/>
              <a:buNone/>
            </a:pPr>
            <a:r>
              <a:rPr lang="nl-NL" altLang="nl-NL" sz="1800" b="0" dirty="0" smtClean="0"/>
              <a:t>	</a:t>
            </a:r>
            <a:endParaRPr lang="nl-NL" altLang="nl-NL" sz="4400" b="0"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380312" y="195114"/>
            <a:ext cx="1520825" cy="419100"/>
          </a:xfrm>
          <a:prstGeom prst="rect">
            <a:avLst/>
          </a:prstGeom>
        </p:spPr>
      </p:pic>
    </p:spTree>
    <p:extLst>
      <p:ext uri="{BB962C8B-B14F-4D97-AF65-F5344CB8AC3E}">
        <p14:creationId xmlns:p14="http://schemas.microsoft.com/office/powerpoint/2010/main" val="354748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buNone/>
            </a:pPr>
            <a:r>
              <a:rPr lang="nl-NL" b="1" i="1" dirty="0" smtClean="0"/>
              <a:t>karakteristieke werkwijzen</a:t>
            </a:r>
            <a:endParaRPr lang="nl-NL" b="1" dirty="0"/>
          </a:p>
          <a:p>
            <a:pPr marL="514350" lvl="0" indent="-514350">
              <a:buFont typeface="+mj-lt"/>
              <a:buAutoNum type="alphaLcPeriod"/>
            </a:pPr>
            <a:r>
              <a:rPr lang="nl-NL" dirty="0"/>
              <a:t>Onderzoeken</a:t>
            </a:r>
          </a:p>
          <a:p>
            <a:pPr marL="514350" lvl="0" indent="-514350">
              <a:buFont typeface="+mj-lt"/>
              <a:buAutoNum type="alphaLcPeriod"/>
            </a:pPr>
            <a:r>
              <a:rPr lang="nl-NL" dirty="0"/>
              <a:t>Ontwerpen</a:t>
            </a:r>
          </a:p>
          <a:p>
            <a:pPr marL="514350" lvl="0" indent="-514350">
              <a:buFont typeface="+mj-lt"/>
              <a:buAutoNum type="alphaLcPeriod"/>
            </a:pPr>
            <a:r>
              <a:rPr lang="nl-NL" dirty="0" smtClean="0"/>
              <a:t>Modelgebruik</a:t>
            </a:r>
            <a:endParaRPr lang="nl-NL" dirty="0"/>
          </a:p>
          <a:p>
            <a:pPr marL="514350" lvl="0" indent="-514350">
              <a:buFont typeface="+mj-lt"/>
              <a:buAutoNum type="alphaLcPeriod"/>
            </a:pPr>
            <a:r>
              <a:rPr lang="nl-NL" dirty="0"/>
              <a:t>Informatievaardigheden </a:t>
            </a:r>
          </a:p>
          <a:p>
            <a:pPr marL="514350" lvl="0" indent="-514350">
              <a:buFont typeface="+mj-lt"/>
              <a:buAutoNum type="alphaLcPeriod"/>
            </a:pPr>
            <a:r>
              <a:rPr lang="nl-NL" dirty="0"/>
              <a:t>Reken- en wiskundige vaardigheden</a:t>
            </a:r>
          </a:p>
          <a:p>
            <a:pPr marL="514350" lvl="0" indent="-514350">
              <a:buFont typeface="+mj-lt"/>
              <a:buAutoNum type="alphaLcPeriod"/>
            </a:pPr>
            <a:r>
              <a:rPr lang="nl-NL" dirty="0"/>
              <a:t>Redeneervaardigheden</a:t>
            </a:r>
          </a:p>
          <a:p>
            <a:pPr marL="514350" lvl="0" indent="-514350">
              <a:buFont typeface="+mj-lt"/>
              <a:buAutoNum type="alphaLcPeriod"/>
            </a:pPr>
            <a:r>
              <a:rPr lang="nl-NL" dirty="0"/>
              <a:t>Waarderen en oordelen</a:t>
            </a:r>
          </a:p>
          <a:p>
            <a:pPr marL="0" indent="0">
              <a:buNone/>
            </a:pPr>
            <a:endParaRPr lang="nl-NL" b="1" i="1" dirty="0" smtClean="0"/>
          </a:p>
          <a:p>
            <a:endParaRPr lang="nl-NL"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218144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280920" cy="6463308"/>
          </a:xfrm>
          <a:prstGeom prst="rect">
            <a:avLst/>
          </a:prstGeom>
          <a:noFill/>
        </p:spPr>
        <p:txBody>
          <a:bodyPr wrap="square" rtlCol="0">
            <a:spAutoFit/>
          </a:bodyPr>
          <a:lstStyle/>
          <a:p>
            <a:r>
              <a:rPr lang="nl-NL" dirty="0" smtClean="0"/>
              <a:t>1. Bestudeer het practicumverslag over schakelingen</a:t>
            </a:r>
          </a:p>
          <a:p>
            <a:endParaRPr lang="nl-NL" dirty="0"/>
          </a:p>
          <a:p>
            <a:r>
              <a:rPr lang="nl-NL" dirty="0" smtClean="0"/>
              <a:t>2. Welke karakteristieke werk- en denkwijzen zijn door </a:t>
            </a:r>
            <a:r>
              <a:rPr lang="nl-NL" b="1" dirty="0" smtClean="0"/>
              <a:t>het uitvoeren van het practicum </a:t>
            </a:r>
            <a:r>
              <a:rPr lang="nl-NL" dirty="0" smtClean="0"/>
              <a:t>(misschien) ontwikkeld?  Je kunt uit de lijst of iets anders kiezen. </a:t>
            </a:r>
          </a:p>
          <a:p>
            <a:endParaRPr lang="nl-NL" dirty="0"/>
          </a:p>
          <a:p>
            <a:r>
              <a:rPr lang="nl-NL" dirty="0" smtClean="0"/>
              <a:t>3. Welke karakteristieke werk- en denkwijzen zijn door </a:t>
            </a:r>
            <a:r>
              <a:rPr lang="nl-NL" b="1" dirty="0" smtClean="0"/>
              <a:t>het schrijven van het verslag </a:t>
            </a:r>
            <a:r>
              <a:rPr lang="nl-NL" dirty="0" smtClean="0"/>
              <a:t>(misschien) ontwikkeld?  (deels misschien dezelfde antwoorden als bij 2)</a:t>
            </a:r>
          </a:p>
          <a:p>
            <a:endParaRPr lang="nl-NL" dirty="0"/>
          </a:p>
          <a:p>
            <a:r>
              <a:rPr lang="nl-NL" dirty="0" smtClean="0"/>
              <a:t>4. Is dit een voorbeeld van een verslag van een:</a:t>
            </a:r>
          </a:p>
          <a:p>
            <a:endParaRPr lang="nl-NL" dirty="0"/>
          </a:p>
          <a:p>
            <a:pPr marL="342900" indent="-342900">
              <a:buAutoNum type="alphaUcParenR"/>
            </a:pPr>
            <a:r>
              <a:rPr lang="nl-NL" dirty="0"/>
              <a:t>B</a:t>
            </a:r>
            <a:r>
              <a:rPr lang="nl-NL" dirty="0" smtClean="0"/>
              <a:t>egripspracticum?</a:t>
            </a:r>
          </a:p>
          <a:p>
            <a:pPr marL="342900" indent="-342900">
              <a:buAutoNum type="alphaUcParenR"/>
            </a:pPr>
            <a:r>
              <a:rPr lang="nl-NL" dirty="0" smtClean="0"/>
              <a:t>Vaardighedenpracticum?</a:t>
            </a:r>
          </a:p>
          <a:p>
            <a:pPr marL="342900" indent="-342900">
              <a:buAutoNum type="alphaUcParenR"/>
            </a:pPr>
            <a:r>
              <a:rPr lang="nl-NL" dirty="0" smtClean="0"/>
              <a:t>Onderzoekspracticum?</a:t>
            </a:r>
          </a:p>
          <a:p>
            <a:pPr marL="342900" indent="-342900">
              <a:buAutoNum type="alphaUcParenR"/>
            </a:pPr>
            <a:r>
              <a:rPr lang="nl-NL" dirty="0" smtClean="0"/>
              <a:t>Ontwerpgericht practicum?</a:t>
            </a:r>
          </a:p>
          <a:p>
            <a:pPr marL="342900" indent="-342900">
              <a:buAutoNum type="alphaUcParenR"/>
            </a:pPr>
            <a:r>
              <a:rPr lang="nl-NL" dirty="0" smtClean="0"/>
              <a:t>Een combinatie, namelijk van ………….</a:t>
            </a:r>
          </a:p>
          <a:p>
            <a:endParaRPr lang="nl-NL" dirty="0" smtClean="0"/>
          </a:p>
          <a:p>
            <a:r>
              <a:rPr lang="nl-NL" dirty="0" smtClean="0"/>
              <a:t>Om je keuze op te baseren:</a:t>
            </a:r>
            <a:endParaRPr lang="nl-NL" dirty="0"/>
          </a:p>
          <a:p>
            <a:r>
              <a:rPr lang="nl-NL" dirty="0" smtClean="0">
                <a:hlinkClick r:id="rId2"/>
              </a:rPr>
              <a:t>https://www.york.ac.uk/media/educationalstudies/documents/research/PAAI%20-%20one%20activity%20version.pdf</a:t>
            </a:r>
            <a:endParaRPr lang="nl-NL" dirty="0" smtClean="0"/>
          </a:p>
          <a:p>
            <a:endParaRPr lang="nl-NL" dirty="0" smtClean="0"/>
          </a:p>
          <a:p>
            <a:endParaRPr lang="nl-NL" dirty="0"/>
          </a:p>
          <a:p>
            <a:endParaRPr lang="nl-NL" dirty="0" smtClean="0"/>
          </a:p>
          <a:p>
            <a:endParaRPr lang="nl-NL"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3432178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280920" cy="4801314"/>
          </a:xfrm>
          <a:prstGeom prst="rect">
            <a:avLst/>
          </a:prstGeom>
          <a:noFill/>
        </p:spPr>
        <p:txBody>
          <a:bodyPr wrap="square" rtlCol="0">
            <a:spAutoFit/>
          </a:bodyPr>
          <a:lstStyle/>
          <a:p>
            <a:r>
              <a:rPr lang="nl-NL" dirty="0" smtClean="0"/>
              <a:t>1. Bestudeer het ontwerpgericht practicumverslag </a:t>
            </a:r>
          </a:p>
          <a:p>
            <a:endParaRPr lang="nl-NL" dirty="0"/>
          </a:p>
          <a:p>
            <a:endParaRPr lang="nl-NL" dirty="0"/>
          </a:p>
          <a:p>
            <a:r>
              <a:rPr lang="nl-NL" dirty="0" smtClean="0"/>
              <a:t>3. Welke karakteristieke werk- en denkwijzen zijn door </a:t>
            </a:r>
            <a:r>
              <a:rPr lang="nl-NL" b="1" dirty="0" smtClean="0"/>
              <a:t>het schrijven van het verslag </a:t>
            </a:r>
            <a:r>
              <a:rPr lang="nl-NL" dirty="0" smtClean="0"/>
              <a:t>(misschien) ontwikkeld?  (deels misschien dezelfde antwoorden als bij 2)</a:t>
            </a:r>
          </a:p>
          <a:p>
            <a:endParaRPr lang="nl-NL" dirty="0"/>
          </a:p>
          <a:p>
            <a:r>
              <a:rPr lang="nl-NL" dirty="0" smtClean="0"/>
              <a:t>4. Is dit een voorbeeld van een verslag van een:</a:t>
            </a:r>
          </a:p>
          <a:p>
            <a:endParaRPr lang="nl-NL" dirty="0"/>
          </a:p>
          <a:p>
            <a:pPr marL="342900" indent="-342900">
              <a:buAutoNum type="alphaUcParenR"/>
            </a:pPr>
            <a:r>
              <a:rPr lang="nl-NL" dirty="0"/>
              <a:t>B</a:t>
            </a:r>
            <a:r>
              <a:rPr lang="nl-NL" dirty="0" smtClean="0"/>
              <a:t>egripspracticum?</a:t>
            </a:r>
          </a:p>
          <a:p>
            <a:pPr marL="342900" indent="-342900">
              <a:buAutoNum type="alphaUcParenR"/>
            </a:pPr>
            <a:r>
              <a:rPr lang="nl-NL" dirty="0" smtClean="0"/>
              <a:t>Vaardighedenpracticum?</a:t>
            </a:r>
          </a:p>
          <a:p>
            <a:pPr marL="342900" indent="-342900">
              <a:buAutoNum type="alphaUcParenR"/>
            </a:pPr>
            <a:r>
              <a:rPr lang="nl-NL" dirty="0" smtClean="0"/>
              <a:t>Onderzoekspracticum?</a:t>
            </a:r>
          </a:p>
          <a:p>
            <a:pPr marL="342900" indent="-342900">
              <a:buAutoNum type="alphaUcParenR"/>
            </a:pPr>
            <a:r>
              <a:rPr lang="nl-NL" dirty="0" smtClean="0"/>
              <a:t>Ontwerpgericht practicum?</a:t>
            </a:r>
          </a:p>
          <a:p>
            <a:pPr marL="342900" indent="-342900">
              <a:buAutoNum type="alphaUcParenR"/>
            </a:pPr>
            <a:r>
              <a:rPr lang="nl-NL" dirty="0" smtClean="0"/>
              <a:t>Een combinatie, namelijk van ………….</a:t>
            </a:r>
          </a:p>
          <a:p>
            <a:endParaRPr lang="nl-NL" dirty="0" smtClean="0"/>
          </a:p>
          <a:p>
            <a:endParaRPr lang="nl-NL" dirty="0"/>
          </a:p>
          <a:p>
            <a:endParaRPr lang="nl-NL" dirty="0" smtClean="0"/>
          </a:p>
          <a:p>
            <a:endParaRPr lang="nl-NL"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137453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280920" cy="5632311"/>
          </a:xfrm>
          <a:prstGeom prst="rect">
            <a:avLst/>
          </a:prstGeom>
          <a:noFill/>
        </p:spPr>
        <p:txBody>
          <a:bodyPr wrap="square" rtlCol="0">
            <a:spAutoFit/>
          </a:bodyPr>
          <a:lstStyle/>
          <a:p>
            <a:pPr marL="342900" indent="-342900">
              <a:buAutoNum type="arabicPeriod"/>
            </a:pPr>
            <a:r>
              <a:rPr lang="nl-NL" dirty="0" smtClean="0"/>
              <a:t>Bestudeer de video op </a:t>
            </a:r>
            <a:r>
              <a:rPr lang="nl-NL" dirty="0">
                <a:hlinkClick r:id="rId2"/>
              </a:rPr>
              <a:t>http://</a:t>
            </a:r>
            <a:r>
              <a:rPr lang="nl-NL" dirty="0" smtClean="0">
                <a:hlinkClick r:id="rId2"/>
              </a:rPr>
              <a:t>www.leraar24.nl/video/3329</a:t>
            </a:r>
            <a:endParaRPr lang="nl-NL" dirty="0" smtClean="0"/>
          </a:p>
          <a:p>
            <a:pPr marL="342900" indent="-342900">
              <a:buAutoNum type="arabicPeriod"/>
            </a:pPr>
            <a:endParaRPr lang="nl-NL" dirty="0" smtClean="0"/>
          </a:p>
          <a:p>
            <a:r>
              <a:rPr lang="nl-NL" dirty="0" smtClean="0"/>
              <a:t>2. Welke karakteristieke werk- en denkwijzen zijn door het </a:t>
            </a:r>
            <a:r>
              <a:rPr lang="nl-NL" b="1" dirty="0" smtClean="0"/>
              <a:t>uitvoeren van het practicum </a:t>
            </a:r>
            <a:r>
              <a:rPr lang="nl-NL" dirty="0" smtClean="0"/>
              <a:t>(misschien) ontwikkeld? </a:t>
            </a:r>
          </a:p>
          <a:p>
            <a:endParaRPr lang="nl-NL" dirty="0"/>
          </a:p>
          <a:p>
            <a:r>
              <a:rPr lang="nl-NL" dirty="0" smtClean="0"/>
              <a:t>3. Welke karakteristieke werk- en denkwijzen zijn door </a:t>
            </a:r>
            <a:r>
              <a:rPr lang="nl-NL" b="1" dirty="0" smtClean="0"/>
              <a:t>het schrijven van een verslag over dat practicum </a:t>
            </a:r>
            <a:r>
              <a:rPr lang="nl-NL" dirty="0" smtClean="0"/>
              <a:t>(misschien) ontwikkeld?  (deels misschien dezelfde antwoorden als bij 2)</a:t>
            </a:r>
          </a:p>
          <a:p>
            <a:endParaRPr lang="nl-NL" dirty="0"/>
          </a:p>
          <a:p>
            <a:r>
              <a:rPr lang="nl-NL" dirty="0" smtClean="0"/>
              <a:t>4. Is dit een voorbeeld van een :</a:t>
            </a:r>
          </a:p>
          <a:p>
            <a:endParaRPr lang="nl-NL" dirty="0"/>
          </a:p>
          <a:p>
            <a:pPr marL="342900" indent="-342900">
              <a:buAutoNum type="alphaUcParenR"/>
            </a:pPr>
            <a:r>
              <a:rPr lang="nl-NL" dirty="0"/>
              <a:t>B</a:t>
            </a:r>
            <a:r>
              <a:rPr lang="nl-NL" dirty="0" smtClean="0"/>
              <a:t>egripspracticum?</a:t>
            </a:r>
          </a:p>
          <a:p>
            <a:pPr marL="342900" indent="-342900">
              <a:buAutoNum type="alphaUcParenR"/>
            </a:pPr>
            <a:r>
              <a:rPr lang="nl-NL" dirty="0" smtClean="0"/>
              <a:t>Vaardighedenpracticum?</a:t>
            </a:r>
          </a:p>
          <a:p>
            <a:pPr marL="342900" indent="-342900">
              <a:buAutoNum type="alphaUcParenR"/>
            </a:pPr>
            <a:r>
              <a:rPr lang="nl-NL" dirty="0" smtClean="0"/>
              <a:t>Onderzoekspracticum?</a:t>
            </a:r>
          </a:p>
          <a:p>
            <a:pPr marL="342900" indent="-342900">
              <a:buAutoNum type="alphaUcParenR"/>
            </a:pPr>
            <a:r>
              <a:rPr lang="nl-NL" dirty="0" smtClean="0"/>
              <a:t>Ontwerpgericht practicum?</a:t>
            </a:r>
          </a:p>
          <a:p>
            <a:pPr marL="342900" indent="-342900">
              <a:buAutoNum type="alphaUcParenR"/>
            </a:pPr>
            <a:r>
              <a:rPr lang="nl-NL" dirty="0" smtClean="0"/>
              <a:t>Een combinatie, namelijk van ………….</a:t>
            </a:r>
          </a:p>
          <a:p>
            <a:endParaRPr lang="nl-NL" dirty="0" smtClean="0"/>
          </a:p>
          <a:p>
            <a:endParaRPr lang="nl-NL" dirty="0"/>
          </a:p>
          <a:p>
            <a:endParaRPr lang="nl-NL" dirty="0" smtClean="0"/>
          </a:p>
          <a:p>
            <a:endParaRPr lang="nl-NL"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Tree>
    <p:extLst>
      <p:ext uri="{BB962C8B-B14F-4D97-AF65-F5344CB8AC3E}">
        <p14:creationId xmlns:p14="http://schemas.microsoft.com/office/powerpoint/2010/main" val="81893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7488832" cy="4524315"/>
          </a:xfrm>
          <a:prstGeom prst="rect">
            <a:avLst/>
          </a:prstGeom>
        </p:spPr>
        <p:txBody>
          <a:bodyPr wrap="square">
            <a:spAutoFit/>
          </a:bodyPr>
          <a:lstStyle/>
          <a:p>
            <a:pPr lvl="0"/>
            <a:r>
              <a:rPr lang="nl-NL" sz="3600" dirty="0" smtClean="0"/>
              <a:t>1. Welke </a:t>
            </a:r>
            <a:r>
              <a:rPr lang="nl-NL" sz="3600" dirty="0"/>
              <a:t>problemen hebben </a:t>
            </a:r>
            <a:r>
              <a:rPr lang="nl-NL" sz="3600" dirty="0" smtClean="0"/>
              <a:t>jouw leerlingen met </a:t>
            </a:r>
            <a:r>
              <a:rPr lang="nl-NL" sz="3600" dirty="0"/>
              <a:t>het schrijven van verslagen? </a:t>
            </a:r>
          </a:p>
          <a:p>
            <a:pPr lvl="0"/>
            <a:r>
              <a:rPr lang="nl-NL" sz="3600" dirty="0" smtClean="0"/>
              <a:t>2. Wat </a:t>
            </a:r>
            <a:r>
              <a:rPr lang="nl-NL" sz="3600" dirty="0"/>
              <a:t>is meestal je instructie &amp; begeleiding bij verslagen schrijven? </a:t>
            </a:r>
          </a:p>
          <a:p>
            <a:pPr lvl="0"/>
            <a:r>
              <a:rPr lang="nl-NL" sz="3600" dirty="0" smtClean="0"/>
              <a:t>3. Wat </a:t>
            </a:r>
            <a:r>
              <a:rPr lang="nl-NL" sz="3600" dirty="0"/>
              <a:t>zouden redenen kunnen zijn om te zoeken naar een </a:t>
            </a:r>
            <a:r>
              <a:rPr lang="nl-NL" sz="3600" dirty="0" smtClean="0"/>
              <a:t>verbeterde </a:t>
            </a:r>
            <a:r>
              <a:rPr lang="nl-NL" sz="3600" dirty="0"/>
              <a:t>aanpak? </a:t>
            </a:r>
          </a:p>
        </p:txBody>
      </p:sp>
    </p:spTree>
    <p:extLst>
      <p:ext uri="{BB962C8B-B14F-4D97-AF65-F5344CB8AC3E}">
        <p14:creationId xmlns:p14="http://schemas.microsoft.com/office/powerpoint/2010/main" val="53475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304925"/>
            <a:ext cx="88773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260648"/>
            <a:ext cx="6912768" cy="1477328"/>
          </a:xfrm>
          <a:prstGeom prst="rect">
            <a:avLst/>
          </a:prstGeom>
          <a:noFill/>
        </p:spPr>
        <p:txBody>
          <a:bodyPr wrap="square" rtlCol="0">
            <a:spAutoFit/>
          </a:bodyPr>
          <a:lstStyle/>
          <a:p>
            <a:r>
              <a:rPr lang="nl-NL" b="1" dirty="0" smtClean="0"/>
              <a:t>Inwijden in de vaktaal: </a:t>
            </a:r>
            <a:r>
              <a:rPr lang="nl-NL" dirty="0" smtClean="0"/>
              <a:t>teksten over praktisch werk BUITEN SCHOOL</a:t>
            </a:r>
          </a:p>
          <a:p>
            <a:r>
              <a:rPr lang="nl-NL" dirty="0" smtClean="0"/>
              <a:t>Waar komen deze teksten vandaan?</a:t>
            </a:r>
          </a:p>
          <a:p>
            <a:endParaRPr lang="nl-NL" dirty="0" smtClean="0"/>
          </a:p>
          <a:p>
            <a:endParaRPr lang="nl-NL" dirty="0"/>
          </a:p>
          <a:p>
            <a:r>
              <a:rPr lang="nl-NL" dirty="0" smtClean="0"/>
              <a:t> </a:t>
            </a:r>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57" y="5229200"/>
            <a:ext cx="2982323" cy="1117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164288" y="404664"/>
            <a:ext cx="1520825" cy="419100"/>
          </a:xfrm>
          <a:prstGeom prst="rect">
            <a:avLst/>
          </a:prstGeom>
        </p:spPr>
      </p:pic>
      <p:sp>
        <p:nvSpPr>
          <p:cNvPr id="3" name="Rectangle 2"/>
          <p:cNvSpPr/>
          <p:nvPr/>
        </p:nvSpPr>
        <p:spPr>
          <a:xfrm>
            <a:off x="133350" y="1304925"/>
            <a:ext cx="1126282" cy="3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p:nvSpPr>
        <p:spPr>
          <a:xfrm>
            <a:off x="5489770" y="3573016"/>
            <a:ext cx="1530501" cy="3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4716016" y="1299039"/>
            <a:ext cx="3672408" cy="3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a:off x="268179" y="3573016"/>
            <a:ext cx="3727757" cy="3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1619672" y="4842001"/>
            <a:ext cx="1530501" cy="3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2831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Diavoorstelling (4:3)</PresentationFormat>
  <Paragraphs>166</Paragraphs>
  <Slides>21</Slides>
  <Notes>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Office Theme</vt:lpstr>
      <vt:lpstr>Practicumverslagen en het ontwikkelen van vaktaal /  karakteristieke werk- en denkwijzen  Gerald van Dijk</vt:lpstr>
      <vt:lpstr>PowerPoint-presentatie</vt:lpstr>
      <vt:lpstr>Karakteristieke denkwijzen in de Kennisbasis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Elektronica &amp; Domotica</vt:lpstr>
      <vt:lpstr>In een aanpak volgens de genre-didactiek worden de volgende vragen beantwoord</vt:lpstr>
      <vt:lpstr>PowerPoint-presentatie</vt:lpstr>
      <vt:lpstr>PowerPoint-presentatie</vt:lpstr>
      <vt:lpstr>PowerPoint-presentatie</vt:lpstr>
      <vt:lpstr>PowerPoint-presentatie</vt:lpstr>
    </vt:vector>
  </TitlesOfParts>
  <Company>Hogeschool Utrecht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Practicum, verslagen en karakteristieke werk- en denkwijzen</dc:title>
  <dc:creator>Gerald van Dijk</dc:creator>
  <cp:lastModifiedBy>PD. Autologon7</cp:lastModifiedBy>
  <cp:revision>33</cp:revision>
  <dcterms:created xsi:type="dcterms:W3CDTF">2014-04-03T12:58:06Z</dcterms:created>
  <dcterms:modified xsi:type="dcterms:W3CDTF">2014-04-14T16:52:13Z</dcterms:modified>
</cp:coreProperties>
</file>