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318" r:id="rId9"/>
    <p:sldId id="280" r:id="rId10"/>
    <p:sldId id="259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319" r:id="rId19"/>
    <p:sldId id="317" r:id="rId20"/>
    <p:sldId id="275" r:id="rId21"/>
    <p:sldId id="281" r:id="rId22"/>
    <p:sldId id="282" r:id="rId23"/>
    <p:sldId id="283" r:id="rId24"/>
    <p:sldId id="306" r:id="rId25"/>
    <p:sldId id="307" r:id="rId26"/>
    <p:sldId id="308" r:id="rId27"/>
    <p:sldId id="309" r:id="rId28"/>
    <p:sldId id="311" r:id="rId29"/>
    <p:sldId id="310" r:id="rId30"/>
    <p:sldId id="284" r:id="rId31"/>
    <p:sldId id="302" r:id="rId32"/>
    <p:sldId id="304" r:id="rId33"/>
    <p:sldId id="305" r:id="rId34"/>
    <p:sldId id="313" r:id="rId35"/>
    <p:sldId id="314" r:id="rId36"/>
    <p:sldId id="315" r:id="rId37"/>
    <p:sldId id="312" r:id="rId38"/>
    <p:sldId id="31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7" autoAdjust="0"/>
    <p:restoredTop sz="96261" autoAdjust="0"/>
  </p:normalViewPr>
  <p:slideViewPr>
    <p:cSldViewPr>
      <p:cViewPr varScale="1">
        <p:scale>
          <a:sx n="67" d="100"/>
          <a:sy n="67" d="100"/>
        </p:scale>
        <p:origin x="-85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87A04-15EB-4523-9794-13AD9CF96317}" type="datetimeFigureOut">
              <a:rPr lang="en-US" smtClean="0"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A67A-EEB4-4B0D-A866-955C635AC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3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EABC84A-77EF-4F44-BD6C-708E8345639B}" type="slidenum">
              <a:rPr lang="nl-NL" altLang="en-US" sz="1200" smtClean="0"/>
              <a:pPr eaLnBrk="1" hangingPunct="1">
                <a:defRPr/>
              </a:pPr>
              <a:t>23</a:t>
            </a:fld>
            <a:endParaRPr lang="nl-NL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98F8-D6F2-46E1-B7AD-D12112084BCD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CBD2-D208-40C2-B0D4-CA16C9D78BA1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8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3815-0131-4209-AB5C-ACBD309AFDE7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B193-897C-4F19-B9A4-1F919D6BC166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A7CA-8DE8-4A7D-B3A2-F756FAC8183D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7B46-E4E3-463E-9202-62D83A24D598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6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AB8E-78A4-458D-B69A-C9000E48F4A0}" type="datetime1">
              <a:rPr lang="en-US" smtClean="0"/>
              <a:t>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AD09-1F49-4AA5-8EDD-155730F19E88}" type="datetime1">
              <a:rPr lang="en-US" smtClean="0"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1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A6DBC-F5AB-4A20-8A7C-25284A8F53E0}" type="datetime1">
              <a:rPr lang="en-US" smtClean="0"/>
              <a:t>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67FF-F0CC-4E01-8911-9E037EAECBF8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31074-26AB-45A9-B8B7-6FED02050671}" type="datetime1">
              <a:rPr lang="en-US" smtClean="0"/>
              <a:t>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20A4-67EE-404F-BBA8-0CC593B34024}" type="datetime1">
              <a:rPr lang="en-US" smtClean="0"/>
              <a:t>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C699-EEA0-45BA-91A6-8494CDE5D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../clipboard/media/image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4.wmf"/><Relationship Id="rId15" Type="http://schemas.openxmlformats.org/officeDocument/2006/relationships/image" Target="../media/image29.png"/><Relationship Id="rId4" Type="http://schemas.openxmlformats.org/officeDocument/2006/relationships/oleObject" Target="../embeddings/oleObject2.bin"/><Relationship Id="rId9" Type="http://schemas.openxmlformats.org/officeDocument/2006/relationships/image" Target="../../clipboard/media/image5.png"/><Relationship Id="rId1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../clipboard/media/image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../clipboard/media/image7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4.wmf"/><Relationship Id="rId15" Type="http://schemas.openxmlformats.org/officeDocument/2006/relationships/image" Target="../media/image29.png"/><Relationship Id="rId10" Type="http://schemas.openxmlformats.org/officeDocument/2006/relationships/image" Target="../../clipboard/media/image6.png"/><Relationship Id="rId4" Type="http://schemas.openxmlformats.org/officeDocument/2006/relationships/oleObject" Target="../embeddings/oleObject3.bin"/><Relationship Id="rId9" Type="http://schemas.openxmlformats.org/officeDocument/2006/relationships/image" Target="../../clipboard/media/image5.png"/><Relationship Id="rId1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4.png"/><Relationship Id="rId13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../clipboard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../clipboard/media/image9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11" Type="http://schemas.openxmlformats.org/officeDocument/2006/relationships/image" Target="../../clipboard/media/image8.png"/><Relationship Id="rId5" Type="http://schemas.openxmlformats.org/officeDocument/2006/relationships/image" Target="../media/image14.wmf"/><Relationship Id="rId15" Type="http://schemas.openxmlformats.org/officeDocument/2006/relationships/image" Target="../media/image29.png"/><Relationship Id="rId10" Type="http://schemas.openxmlformats.org/officeDocument/2006/relationships/image" Target="../../clipboard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../clipboard/media/image5.png"/><Relationship Id="rId1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13" Type="http://schemas.openxmlformats.org/officeDocument/2006/relationships/image" Target="../../clipboard/media/image11.png"/><Relationship Id="rId3" Type="http://schemas.openxmlformats.org/officeDocument/2006/relationships/image" Target="../media/image16.png"/><Relationship Id="rId12" Type="http://schemas.openxmlformats.org/officeDocument/2006/relationships/image" Target="../../clipboard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../clipboard/media/image1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11" Type="http://schemas.openxmlformats.org/officeDocument/2006/relationships/image" Target="../../clipboard/media/image6.png"/><Relationship Id="rId5" Type="http://schemas.openxmlformats.org/officeDocument/2006/relationships/image" Target="../media/image14.wmf"/><Relationship Id="rId15" Type="http://schemas.openxmlformats.org/officeDocument/2006/relationships/image" Target="../media/image29.png"/><Relationship Id="rId10" Type="http://schemas.openxmlformats.org/officeDocument/2006/relationships/image" Target="../../clipboard/media/image9.png"/><Relationship Id="rId4" Type="http://schemas.openxmlformats.org/officeDocument/2006/relationships/oleObject" Target="../embeddings/oleObject5.bin"/><Relationship Id="rId9" Type="http://schemas.openxmlformats.org/officeDocument/2006/relationships/image" Target="../../clipboard/media/image4.png"/><Relationship Id="rId1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4.wmf"/><Relationship Id="rId15" Type="http://schemas.openxmlformats.org/officeDocument/2006/relationships/image" Target="../media/image30.png"/><Relationship Id="rId10" Type="http://schemas.openxmlformats.org/officeDocument/2006/relationships/image" Target="../media/image19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1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Graphs and </a:t>
            </a:r>
            <a:r>
              <a:rPr lang="en-US" b="1" dirty="0" smtClean="0"/>
              <a:t>Algorithms (2MMD30)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Lecture 5</a:t>
            </a:r>
          </a:p>
          <a:p>
            <a:endParaRPr lang="en-US" dirty="0" smtClean="0"/>
          </a:p>
          <a:p>
            <a:r>
              <a:rPr lang="en-US" dirty="0" smtClean="0"/>
              <a:t>Introduction to Exponential Time:</a:t>
            </a:r>
          </a:p>
          <a:p>
            <a:r>
              <a:rPr lang="en-US" dirty="0" smtClean="0"/>
              <a:t>Clever Enumeration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en-US" dirty="0" smtClean="0"/>
              <a:t>Vertex Cover</a:t>
            </a:r>
            <a:endParaRPr lang="en-US" alt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2192338" y="288607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76888" y="3678237"/>
            <a:ext cx="358775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2338" y="374967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7988" y="2911475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7988" y="374967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95913" y="4498975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54238" y="471646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82925" y="4757737"/>
            <a:ext cx="360363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6663" y="436721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1588" y="343852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3038475"/>
            <a:ext cx="360363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41825" y="3929062"/>
            <a:ext cx="358775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92650" y="4938712"/>
            <a:ext cx="358775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0025" y="5316537"/>
            <a:ext cx="360363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7938" y="5321300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03588" y="5765800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21250" y="5765800"/>
            <a:ext cx="360363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03863" y="5348287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24588" y="413861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27763" y="3116262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92713" y="321786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4413" y="4756150"/>
            <a:ext cx="358775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40475" y="5321300"/>
            <a:ext cx="360363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7938" y="6197600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11675" y="6270625"/>
            <a:ext cx="360363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576888" y="6207125"/>
            <a:ext cx="358775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73800" y="5838825"/>
            <a:ext cx="360363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6" idx="6"/>
            <a:endCxn id="9" idx="2"/>
          </p:cNvCxnSpPr>
          <p:nvPr/>
        </p:nvCxnSpPr>
        <p:spPr>
          <a:xfrm>
            <a:off x="2552700" y="3065462"/>
            <a:ext cx="395288" cy="2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4"/>
            <a:endCxn id="8" idx="0"/>
          </p:cNvCxnSpPr>
          <p:nvPr/>
        </p:nvCxnSpPr>
        <p:spPr>
          <a:xfrm>
            <a:off x="2371725" y="3246437"/>
            <a:ext cx="0" cy="503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5"/>
            <a:endCxn id="15" idx="1"/>
          </p:cNvCxnSpPr>
          <p:nvPr/>
        </p:nvCxnSpPr>
        <p:spPr>
          <a:xfrm>
            <a:off x="3255963" y="3217862"/>
            <a:ext cx="608012" cy="273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5" idx="2"/>
          </p:cNvCxnSpPr>
          <p:nvPr/>
        </p:nvCxnSpPr>
        <p:spPr>
          <a:xfrm flipV="1">
            <a:off x="2498725" y="3617912"/>
            <a:ext cx="1312863" cy="184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" idx="6"/>
            <a:endCxn id="15" idx="3"/>
          </p:cNvCxnSpPr>
          <p:nvPr/>
        </p:nvCxnSpPr>
        <p:spPr>
          <a:xfrm flipV="1">
            <a:off x="3308350" y="3744912"/>
            <a:ext cx="555625" cy="184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" idx="5"/>
            <a:endCxn id="10" idx="3"/>
          </p:cNvCxnSpPr>
          <p:nvPr/>
        </p:nvCxnSpPr>
        <p:spPr>
          <a:xfrm>
            <a:off x="2498725" y="3192462"/>
            <a:ext cx="501650" cy="865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4"/>
            <a:endCxn id="13" idx="1"/>
          </p:cNvCxnSpPr>
          <p:nvPr/>
        </p:nvCxnSpPr>
        <p:spPr>
          <a:xfrm>
            <a:off x="2371725" y="3246437"/>
            <a:ext cx="763588" cy="1563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5"/>
            <a:endCxn id="19" idx="0"/>
          </p:cNvCxnSpPr>
          <p:nvPr/>
        </p:nvCxnSpPr>
        <p:spPr>
          <a:xfrm>
            <a:off x="2498725" y="3192462"/>
            <a:ext cx="422275" cy="2124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7"/>
            <a:endCxn id="15" idx="4"/>
          </p:cNvCxnSpPr>
          <p:nvPr/>
        </p:nvCxnSpPr>
        <p:spPr>
          <a:xfrm flipV="1">
            <a:off x="2462213" y="3798887"/>
            <a:ext cx="1528762" cy="9699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1" idx="1"/>
            <a:endCxn id="19" idx="5"/>
          </p:cNvCxnSpPr>
          <p:nvPr/>
        </p:nvCxnSpPr>
        <p:spPr>
          <a:xfrm flipH="1" flipV="1">
            <a:off x="3048000" y="5624512"/>
            <a:ext cx="309563" cy="19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4"/>
            <a:endCxn id="21" idx="0"/>
          </p:cNvCxnSpPr>
          <p:nvPr/>
        </p:nvCxnSpPr>
        <p:spPr>
          <a:xfrm>
            <a:off x="3262313" y="5118100"/>
            <a:ext cx="222250" cy="647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4" idx="4"/>
            <a:endCxn id="21" idx="0"/>
          </p:cNvCxnSpPr>
          <p:nvPr/>
        </p:nvCxnSpPr>
        <p:spPr>
          <a:xfrm flipH="1">
            <a:off x="3484563" y="4727575"/>
            <a:ext cx="471487" cy="1038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6"/>
            <a:endCxn id="22" idx="2"/>
          </p:cNvCxnSpPr>
          <p:nvPr/>
        </p:nvCxnSpPr>
        <p:spPr>
          <a:xfrm>
            <a:off x="3663950" y="5946775"/>
            <a:ext cx="1257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0" idx="3"/>
          </p:cNvCxnSpPr>
          <p:nvPr/>
        </p:nvCxnSpPr>
        <p:spPr>
          <a:xfrm flipV="1">
            <a:off x="3663950" y="5627687"/>
            <a:ext cx="206375" cy="319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6"/>
            <a:endCxn id="30" idx="1"/>
          </p:cNvCxnSpPr>
          <p:nvPr/>
        </p:nvCxnSpPr>
        <p:spPr>
          <a:xfrm>
            <a:off x="3663950" y="5946775"/>
            <a:ext cx="900113" cy="376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9" idx="1"/>
            <a:endCxn id="21" idx="5"/>
          </p:cNvCxnSpPr>
          <p:nvPr/>
        </p:nvCxnSpPr>
        <p:spPr>
          <a:xfrm flipH="1" flipV="1">
            <a:off x="3611563" y="6073775"/>
            <a:ext cx="258762" cy="17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0" idx="6"/>
            <a:endCxn id="31" idx="2"/>
          </p:cNvCxnSpPr>
          <p:nvPr/>
        </p:nvCxnSpPr>
        <p:spPr>
          <a:xfrm flipV="1">
            <a:off x="4872038" y="6386512"/>
            <a:ext cx="704850" cy="6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6"/>
            <a:endCxn id="32" idx="3"/>
          </p:cNvCxnSpPr>
          <p:nvPr/>
        </p:nvCxnSpPr>
        <p:spPr>
          <a:xfrm flipV="1">
            <a:off x="5935663" y="6145212"/>
            <a:ext cx="390525" cy="241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3" idx="4"/>
            <a:endCxn id="31" idx="0"/>
          </p:cNvCxnSpPr>
          <p:nvPr/>
        </p:nvCxnSpPr>
        <p:spPr>
          <a:xfrm>
            <a:off x="5684838" y="5708650"/>
            <a:ext cx="71437" cy="498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6"/>
            <a:endCxn id="31" idx="2"/>
          </p:cNvCxnSpPr>
          <p:nvPr/>
        </p:nvCxnSpPr>
        <p:spPr>
          <a:xfrm>
            <a:off x="5281613" y="5946775"/>
            <a:ext cx="295275" cy="439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1" idx="0"/>
            <a:endCxn id="27" idx="4"/>
          </p:cNvCxnSpPr>
          <p:nvPr/>
        </p:nvCxnSpPr>
        <p:spPr>
          <a:xfrm flipV="1">
            <a:off x="5756275" y="5116512"/>
            <a:ext cx="517525" cy="1090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1" idx="1"/>
            <a:endCxn id="18" idx="5"/>
          </p:cNvCxnSpPr>
          <p:nvPr/>
        </p:nvCxnSpPr>
        <p:spPr>
          <a:xfrm flipH="1" flipV="1">
            <a:off x="4999038" y="5245100"/>
            <a:ext cx="630237" cy="1014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1" idx="4"/>
            <a:endCxn id="23" idx="0"/>
          </p:cNvCxnSpPr>
          <p:nvPr/>
        </p:nvCxnSpPr>
        <p:spPr>
          <a:xfrm>
            <a:off x="5576888" y="4857750"/>
            <a:ext cx="107950" cy="4905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1" idx="3"/>
            <a:endCxn id="18" idx="7"/>
          </p:cNvCxnSpPr>
          <p:nvPr/>
        </p:nvCxnSpPr>
        <p:spPr>
          <a:xfrm flipH="1">
            <a:off x="4999038" y="4805362"/>
            <a:ext cx="450850" cy="185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6"/>
            <a:endCxn id="11" idx="1"/>
          </p:cNvCxnSpPr>
          <p:nvPr/>
        </p:nvCxnSpPr>
        <p:spPr>
          <a:xfrm>
            <a:off x="4800600" y="4110037"/>
            <a:ext cx="649288" cy="441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6" idx="4"/>
            <a:endCxn id="17" idx="0"/>
          </p:cNvCxnSpPr>
          <p:nvPr/>
        </p:nvCxnSpPr>
        <p:spPr>
          <a:xfrm flipH="1">
            <a:off x="4621213" y="3398837"/>
            <a:ext cx="55562" cy="530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6"/>
            <a:endCxn id="26" idx="1"/>
          </p:cNvCxnSpPr>
          <p:nvPr/>
        </p:nvCxnSpPr>
        <p:spPr>
          <a:xfrm>
            <a:off x="4856163" y="3217862"/>
            <a:ext cx="388937" cy="52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6" idx="6"/>
            <a:endCxn id="25" idx="2"/>
          </p:cNvCxnSpPr>
          <p:nvPr/>
        </p:nvCxnSpPr>
        <p:spPr>
          <a:xfrm flipV="1">
            <a:off x="5553075" y="3295650"/>
            <a:ext cx="674688" cy="1031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" idx="7"/>
            <a:endCxn id="25" idx="3"/>
          </p:cNvCxnSpPr>
          <p:nvPr/>
        </p:nvCxnSpPr>
        <p:spPr>
          <a:xfrm flipV="1">
            <a:off x="5883275" y="3422650"/>
            <a:ext cx="398463" cy="3079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6"/>
            <a:endCxn id="24" idx="3"/>
          </p:cNvCxnSpPr>
          <p:nvPr/>
        </p:nvCxnSpPr>
        <p:spPr>
          <a:xfrm flipV="1">
            <a:off x="5756275" y="4445000"/>
            <a:ext cx="520700" cy="233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1600200"/>
                <a:ext cx="82092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altLang="en-US" sz="2400" dirty="0" smtClean="0"/>
                  <a:t>A vertex cover of G=(V,E) is a subset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𝑋</m:t>
                    </m:r>
                    <m:r>
                      <a:rPr lang="en-US" altLang="en-US" sz="2400" b="0" i="1" smtClean="0">
                        <a:latin typeface="Cambria Math"/>
                      </a:rPr>
                      <m:t>⊆</m:t>
                    </m:r>
                    <m:r>
                      <a:rPr lang="en-US" alt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such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that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for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every</a:t>
                </a:r>
                <a:r>
                  <a:rPr lang="nl-NL" altLang="en-US" sz="2400" dirty="0" smtClean="0"/>
                  <a:t/>
                </a:r>
                <a:br>
                  <a:rPr lang="nl-NL" altLang="en-US" sz="2400" dirty="0" smtClean="0"/>
                </a:br>
                <a:r>
                  <a:rPr lang="nl-NL" altLang="en-US" sz="2400" dirty="0" err="1" smtClean="0"/>
                  <a:t>edge</a:t>
                </a:r>
                <a:r>
                  <a:rPr lang="nl-NL" alt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∈</m:t>
                    </m:r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alt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𝑢</m:t>
                    </m:r>
                    <m:r>
                      <a:rPr lang="en-US" altLang="en-US" sz="2400" b="0" i="1" smtClean="0">
                        <a:latin typeface="Cambria Math"/>
                      </a:rPr>
                      <m:t>∈</m:t>
                    </m:r>
                    <m:r>
                      <a:rPr lang="en-US" alt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nl-NL" alt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𝑣</m:t>
                    </m:r>
                    <m:r>
                      <a:rPr lang="en-US" alt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400" b="0" i="1" smtClean="0">
                        <a:latin typeface="Cambria Math"/>
                      </a:rPr>
                      <m:t>X</m:t>
                    </m:r>
                  </m:oMath>
                </a14:m>
                <a:r>
                  <a:rPr lang="nl-NL" alt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altLang="en-US" sz="2400" dirty="0" err="1" smtClean="0"/>
                  <a:t>Can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you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find</a:t>
                </a:r>
                <a:r>
                  <a:rPr lang="nl-NL" altLang="en-US" sz="2400" dirty="0" smtClean="0"/>
                  <a:t> a vertex cover of </a:t>
                </a:r>
                <a:r>
                  <a:rPr lang="nl-NL" altLang="en-US" sz="2400" dirty="0" err="1" smtClean="0"/>
                  <a:t>size</a:t>
                </a:r>
                <a:r>
                  <a:rPr lang="nl-NL" altLang="en-US" sz="2400" dirty="0" smtClean="0"/>
                  <a:t> 7 in </a:t>
                </a:r>
                <a:r>
                  <a:rPr lang="nl-NL" altLang="en-US" sz="2400" dirty="0" err="1" smtClean="0"/>
                  <a:t>the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graph</a:t>
                </a:r>
                <a:r>
                  <a:rPr lang="nl-NL" altLang="en-US" sz="2400" dirty="0" smtClean="0"/>
                  <a:t> below?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20923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40" t="-4082" r="-22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92338" y="288607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76888" y="3678237"/>
            <a:ext cx="358775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2338" y="374967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47988" y="2911475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7988" y="374967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95913" y="4498975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54238" y="471646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82925" y="4757737"/>
            <a:ext cx="360363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6663" y="436721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1588" y="3438525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3038475"/>
            <a:ext cx="360363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441825" y="3929062"/>
            <a:ext cx="358775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92650" y="4938712"/>
            <a:ext cx="358775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0025" y="5316537"/>
            <a:ext cx="360363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7938" y="5321300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03588" y="5765800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21250" y="5765800"/>
            <a:ext cx="360363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03863" y="5348287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24588" y="413861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27763" y="3116262"/>
            <a:ext cx="360362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192713" y="3217862"/>
            <a:ext cx="360362" cy="3603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4413" y="4756150"/>
            <a:ext cx="358775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40475" y="5321300"/>
            <a:ext cx="360363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7938" y="6197600"/>
            <a:ext cx="360362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11675" y="6270625"/>
            <a:ext cx="360363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576888" y="6207125"/>
            <a:ext cx="358775" cy="3603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273800" y="5838825"/>
            <a:ext cx="360363" cy="358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6" idx="6"/>
            <a:endCxn id="9" idx="2"/>
          </p:cNvCxnSpPr>
          <p:nvPr/>
        </p:nvCxnSpPr>
        <p:spPr>
          <a:xfrm>
            <a:off x="2552700" y="3065462"/>
            <a:ext cx="395288" cy="2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4"/>
            <a:endCxn id="8" idx="0"/>
          </p:cNvCxnSpPr>
          <p:nvPr/>
        </p:nvCxnSpPr>
        <p:spPr>
          <a:xfrm>
            <a:off x="2371725" y="3246437"/>
            <a:ext cx="0" cy="503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9" idx="5"/>
            <a:endCxn id="15" idx="1"/>
          </p:cNvCxnSpPr>
          <p:nvPr/>
        </p:nvCxnSpPr>
        <p:spPr>
          <a:xfrm>
            <a:off x="3255963" y="3217862"/>
            <a:ext cx="608012" cy="273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8" idx="7"/>
            <a:endCxn id="15" idx="2"/>
          </p:cNvCxnSpPr>
          <p:nvPr/>
        </p:nvCxnSpPr>
        <p:spPr>
          <a:xfrm flipV="1">
            <a:off x="2498725" y="3617912"/>
            <a:ext cx="1312863" cy="184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0" idx="6"/>
            <a:endCxn id="15" idx="3"/>
          </p:cNvCxnSpPr>
          <p:nvPr/>
        </p:nvCxnSpPr>
        <p:spPr>
          <a:xfrm flipV="1">
            <a:off x="3308350" y="3744912"/>
            <a:ext cx="555625" cy="1841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6" idx="5"/>
            <a:endCxn id="10" idx="3"/>
          </p:cNvCxnSpPr>
          <p:nvPr/>
        </p:nvCxnSpPr>
        <p:spPr>
          <a:xfrm>
            <a:off x="2498725" y="3192462"/>
            <a:ext cx="501650" cy="8651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" idx="4"/>
            <a:endCxn id="13" idx="1"/>
          </p:cNvCxnSpPr>
          <p:nvPr/>
        </p:nvCxnSpPr>
        <p:spPr>
          <a:xfrm>
            <a:off x="2371725" y="3246437"/>
            <a:ext cx="763588" cy="15636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5"/>
            <a:endCxn id="19" idx="0"/>
          </p:cNvCxnSpPr>
          <p:nvPr/>
        </p:nvCxnSpPr>
        <p:spPr>
          <a:xfrm>
            <a:off x="2498725" y="3192462"/>
            <a:ext cx="422275" cy="2124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2" idx="7"/>
            <a:endCxn id="15" idx="4"/>
          </p:cNvCxnSpPr>
          <p:nvPr/>
        </p:nvCxnSpPr>
        <p:spPr>
          <a:xfrm flipV="1">
            <a:off x="2462213" y="3798887"/>
            <a:ext cx="1528762" cy="9699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1" idx="1"/>
            <a:endCxn id="19" idx="5"/>
          </p:cNvCxnSpPr>
          <p:nvPr/>
        </p:nvCxnSpPr>
        <p:spPr>
          <a:xfrm flipH="1" flipV="1">
            <a:off x="3048000" y="5624512"/>
            <a:ext cx="309563" cy="19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3" idx="4"/>
            <a:endCxn id="21" idx="0"/>
          </p:cNvCxnSpPr>
          <p:nvPr/>
        </p:nvCxnSpPr>
        <p:spPr>
          <a:xfrm>
            <a:off x="3262313" y="5118100"/>
            <a:ext cx="222250" cy="647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4" idx="4"/>
            <a:endCxn id="21" idx="0"/>
          </p:cNvCxnSpPr>
          <p:nvPr/>
        </p:nvCxnSpPr>
        <p:spPr>
          <a:xfrm flipH="1">
            <a:off x="3484563" y="4727575"/>
            <a:ext cx="471487" cy="1038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1" idx="6"/>
            <a:endCxn id="22" idx="2"/>
          </p:cNvCxnSpPr>
          <p:nvPr/>
        </p:nvCxnSpPr>
        <p:spPr>
          <a:xfrm>
            <a:off x="3663950" y="5946775"/>
            <a:ext cx="1257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6"/>
            <a:endCxn id="20" idx="3"/>
          </p:cNvCxnSpPr>
          <p:nvPr/>
        </p:nvCxnSpPr>
        <p:spPr>
          <a:xfrm flipV="1">
            <a:off x="3663950" y="5627687"/>
            <a:ext cx="206375" cy="319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1" idx="6"/>
            <a:endCxn id="30" idx="1"/>
          </p:cNvCxnSpPr>
          <p:nvPr/>
        </p:nvCxnSpPr>
        <p:spPr>
          <a:xfrm>
            <a:off x="3663950" y="5946775"/>
            <a:ext cx="900113" cy="3762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9" idx="1"/>
            <a:endCxn id="21" idx="5"/>
          </p:cNvCxnSpPr>
          <p:nvPr/>
        </p:nvCxnSpPr>
        <p:spPr>
          <a:xfrm flipH="1" flipV="1">
            <a:off x="3611563" y="6073775"/>
            <a:ext cx="258762" cy="17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0" idx="6"/>
            <a:endCxn id="31" idx="2"/>
          </p:cNvCxnSpPr>
          <p:nvPr/>
        </p:nvCxnSpPr>
        <p:spPr>
          <a:xfrm flipV="1">
            <a:off x="4872038" y="6386512"/>
            <a:ext cx="704850" cy="6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6"/>
            <a:endCxn id="32" idx="3"/>
          </p:cNvCxnSpPr>
          <p:nvPr/>
        </p:nvCxnSpPr>
        <p:spPr>
          <a:xfrm flipV="1">
            <a:off x="5935663" y="6145212"/>
            <a:ext cx="390525" cy="2413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3" idx="4"/>
            <a:endCxn id="31" idx="0"/>
          </p:cNvCxnSpPr>
          <p:nvPr/>
        </p:nvCxnSpPr>
        <p:spPr>
          <a:xfrm>
            <a:off x="5684838" y="5708650"/>
            <a:ext cx="71437" cy="498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2" idx="6"/>
            <a:endCxn id="31" idx="2"/>
          </p:cNvCxnSpPr>
          <p:nvPr/>
        </p:nvCxnSpPr>
        <p:spPr>
          <a:xfrm>
            <a:off x="5281613" y="5946775"/>
            <a:ext cx="295275" cy="439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31" idx="0"/>
            <a:endCxn id="27" idx="4"/>
          </p:cNvCxnSpPr>
          <p:nvPr/>
        </p:nvCxnSpPr>
        <p:spPr>
          <a:xfrm flipV="1">
            <a:off x="5756275" y="5116512"/>
            <a:ext cx="517525" cy="10906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31" idx="1"/>
            <a:endCxn id="18" idx="5"/>
          </p:cNvCxnSpPr>
          <p:nvPr/>
        </p:nvCxnSpPr>
        <p:spPr>
          <a:xfrm flipH="1" flipV="1">
            <a:off x="4999038" y="5245100"/>
            <a:ext cx="630237" cy="1014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1" idx="4"/>
            <a:endCxn id="23" idx="0"/>
          </p:cNvCxnSpPr>
          <p:nvPr/>
        </p:nvCxnSpPr>
        <p:spPr>
          <a:xfrm>
            <a:off x="5576888" y="4857750"/>
            <a:ext cx="107950" cy="4905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1" idx="3"/>
            <a:endCxn id="18" idx="7"/>
          </p:cNvCxnSpPr>
          <p:nvPr/>
        </p:nvCxnSpPr>
        <p:spPr>
          <a:xfrm flipH="1">
            <a:off x="4999038" y="4805362"/>
            <a:ext cx="450850" cy="1857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7" idx="6"/>
            <a:endCxn id="11" idx="1"/>
          </p:cNvCxnSpPr>
          <p:nvPr/>
        </p:nvCxnSpPr>
        <p:spPr>
          <a:xfrm>
            <a:off x="4800600" y="4110037"/>
            <a:ext cx="649288" cy="4413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6" idx="4"/>
            <a:endCxn id="17" idx="0"/>
          </p:cNvCxnSpPr>
          <p:nvPr/>
        </p:nvCxnSpPr>
        <p:spPr>
          <a:xfrm flipH="1">
            <a:off x="4621213" y="3398837"/>
            <a:ext cx="55562" cy="5302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6"/>
            <a:endCxn id="26" idx="1"/>
          </p:cNvCxnSpPr>
          <p:nvPr/>
        </p:nvCxnSpPr>
        <p:spPr>
          <a:xfrm>
            <a:off x="4856163" y="3217862"/>
            <a:ext cx="388937" cy="52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6" idx="6"/>
            <a:endCxn id="25" idx="2"/>
          </p:cNvCxnSpPr>
          <p:nvPr/>
        </p:nvCxnSpPr>
        <p:spPr>
          <a:xfrm flipV="1">
            <a:off x="5553075" y="3295650"/>
            <a:ext cx="674688" cy="1031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" idx="7"/>
            <a:endCxn id="25" idx="3"/>
          </p:cNvCxnSpPr>
          <p:nvPr/>
        </p:nvCxnSpPr>
        <p:spPr>
          <a:xfrm flipV="1">
            <a:off x="5883275" y="3422650"/>
            <a:ext cx="398463" cy="3079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1" idx="6"/>
            <a:endCxn id="24" idx="3"/>
          </p:cNvCxnSpPr>
          <p:nvPr/>
        </p:nvCxnSpPr>
        <p:spPr>
          <a:xfrm flipV="1">
            <a:off x="5756275" y="4445000"/>
            <a:ext cx="520700" cy="2333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81000" y="1600200"/>
                <a:ext cx="82092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altLang="en-US" sz="2400" dirty="0" smtClean="0"/>
                  <a:t>A vertex cover of G=(V,E) is a subset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𝑋</m:t>
                    </m:r>
                    <m:r>
                      <a:rPr lang="en-US" altLang="en-US" sz="2400" b="0" i="1" smtClean="0">
                        <a:latin typeface="Cambria Math"/>
                      </a:rPr>
                      <m:t>⊆</m:t>
                    </m:r>
                    <m:r>
                      <a:rPr lang="en-US" altLang="en-US" sz="24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such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that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for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every</a:t>
                </a:r>
                <a:r>
                  <a:rPr lang="nl-NL" altLang="en-US" sz="2400" dirty="0" smtClean="0"/>
                  <a:t/>
                </a:r>
                <a:br>
                  <a:rPr lang="nl-NL" altLang="en-US" sz="2400" dirty="0" smtClean="0"/>
                </a:br>
                <a:r>
                  <a:rPr lang="nl-NL" altLang="en-US" sz="2400" dirty="0" err="1" smtClean="0"/>
                  <a:t>edge</a:t>
                </a:r>
                <a:r>
                  <a:rPr lang="nl-NL" alt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/>
                      </a:rPr>
                      <m:t>∈</m:t>
                    </m:r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nl-NL" alt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𝑢</m:t>
                    </m:r>
                    <m:r>
                      <a:rPr lang="en-US" altLang="en-US" sz="2400" b="0" i="1" smtClean="0">
                        <a:latin typeface="Cambria Math"/>
                      </a:rPr>
                      <m:t>∈</m:t>
                    </m:r>
                    <m:r>
                      <a:rPr lang="en-US" altLang="en-US" sz="24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nl-NL" alt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𝑣</m:t>
                    </m:r>
                    <m:r>
                      <a:rPr lang="en-US" altLang="en-US" sz="2400" b="0" i="1" smtClean="0"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sz="2400" b="0" i="1" smtClean="0">
                        <a:latin typeface="Cambria Math"/>
                      </a:rPr>
                      <m:t>X</m:t>
                    </m:r>
                  </m:oMath>
                </a14:m>
                <a:r>
                  <a:rPr lang="nl-NL" altLang="en-US" sz="240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 altLang="en-US" sz="2400" dirty="0" err="1" smtClean="0"/>
                  <a:t>Can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you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find</a:t>
                </a:r>
                <a:r>
                  <a:rPr lang="nl-NL" altLang="en-US" sz="2400" dirty="0" smtClean="0"/>
                  <a:t> a vertex cover of </a:t>
                </a:r>
                <a:r>
                  <a:rPr lang="nl-NL" altLang="en-US" sz="2400" dirty="0" err="1" smtClean="0"/>
                  <a:t>size</a:t>
                </a:r>
                <a:r>
                  <a:rPr lang="nl-NL" altLang="en-US" sz="2400" dirty="0" smtClean="0"/>
                  <a:t> 7 in </a:t>
                </a:r>
                <a:r>
                  <a:rPr lang="nl-NL" altLang="en-US" sz="2400" dirty="0" err="1" smtClean="0"/>
                  <a:t>the</a:t>
                </a:r>
                <a:r>
                  <a:rPr lang="nl-NL" altLang="en-US" sz="2400" dirty="0" smtClean="0"/>
                  <a:t> </a:t>
                </a:r>
                <a:r>
                  <a:rPr lang="nl-NL" altLang="en-US" sz="2400" dirty="0" err="1" smtClean="0"/>
                  <a:t>graph</a:t>
                </a:r>
                <a:r>
                  <a:rPr lang="nl-NL" altLang="en-US" sz="2400" dirty="0" smtClean="0"/>
                  <a:t> below?</a:t>
                </a:r>
                <a:endParaRPr lang="en-US" sz="2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820923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40" t="-4082" r="-223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altLang="en-US" dirty="0" smtClean="0"/>
              <a:t>Vertex Cover</a:t>
            </a:r>
            <a:endParaRPr lang="en-US" altLang="en-US" dirty="0" smtClean="0"/>
          </a:p>
        </p:txBody>
      </p:sp>
      <p:sp>
        <p:nvSpPr>
          <p:cNvPr id="65" name="Oval 64"/>
          <p:cNvSpPr/>
          <p:nvPr/>
        </p:nvSpPr>
        <p:spPr>
          <a:xfrm>
            <a:off x="2191870" y="2886635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95445" y="4499535"/>
            <a:ext cx="360362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11120" y="3439085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495332" y="3039035"/>
            <a:ext cx="360363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303120" y="5766360"/>
            <a:ext cx="360362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227295" y="3116822"/>
            <a:ext cx="360362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576420" y="6207685"/>
            <a:ext cx="358775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First algorithm for vertex cover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48497"/>
            <a:ext cx="9067800" cy="17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207"/>
          <p:cNvGrpSpPr>
            <a:grpSpLocks/>
          </p:cNvGrpSpPr>
          <p:nvPr/>
        </p:nvGrpSpPr>
        <p:grpSpPr bwMode="auto">
          <a:xfrm>
            <a:off x="365437" y="1486376"/>
            <a:ext cx="3014662" cy="2392363"/>
            <a:chOff x="3033233" y="1844824"/>
            <a:chExt cx="3266959" cy="2592288"/>
          </a:xfrm>
        </p:grpSpPr>
        <p:sp>
          <p:nvSpPr>
            <p:cNvPr id="271" name="Rectangle 270"/>
            <p:cNvSpPr/>
            <p:nvPr/>
          </p:nvSpPr>
          <p:spPr>
            <a:xfrm>
              <a:off x="3033233" y="1844824"/>
              <a:ext cx="3266959" cy="25922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272" name="Group 271"/>
            <p:cNvGrpSpPr>
              <a:grpSpLocks/>
            </p:cNvGrpSpPr>
            <p:nvPr/>
          </p:nvGrpSpPr>
          <p:grpSpPr bwMode="auto">
            <a:xfrm>
              <a:off x="3177746" y="2018561"/>
              <a:ext cx="2829993" cy="2330823"/>
              <a:chOff x="2155405" y="2156920"/>
              <a:chExt cx="4545385" cy="3743650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2194089" y="2156920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1800" i="1" dirty="0"/>
                  <a:t>v</a:t>
                </a:r>
                <a:endParaRPr lang="en-US" sz="1800" i="1" dirty="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5576188" y="2949855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2194089" y="3021689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2948429" y="2181785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nl-NL" sz="1800" i="1" dirty="0"/>
                  <a:t>w</a:t>
                </a:r>
                <a:endParaRPr lang="en-US" sz="1800" i="1" dirty="0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2948429" y="3021689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5396582" y="3770420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2155405" y="3985922"/>
                <a:ext cx="359210" cy="3619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083824" y="4030127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777374" y="3637804"/>
                <a:ext cx="359210" cy="3619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3813296" y="2709489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4495794" y="2308876"/>
                <a:ext cx="361974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4440531" y="3201275"/>
                <a:ext cx="361974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4691979" y="4209711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2741193" y="4588221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818823" y="4590983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304876" y="5035802"/>
                <a:ext cx="359210" cy="3619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4921320" y="5035802"/>
                <a:ext cx="359210" cy="3619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5504346" y="4618612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6225528" y="3408487"/>
                <a:ext cx="359210" cy="36193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6228292" y="2386235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5192109" y="2488461"/>
                <a:ext cx="361974" cy="3619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6092896" y="4027364"/>
                <a:ext cx="361974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6341580" y="4590983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818823" y="5469567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4512373" y="5541401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5576188" y="5477857"/>
                <a:ext cx="359210" cy="359169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6275264" y="5107636"/>
                <a:ext cx="359210" cy="36193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0" name="Straight Connector 299"/>
              <p:cNvCxnSpPr>
                <a:stCxn id="273" idx="6"/>
                <a:endCxn id="276" idx="2"/>
              </p:cNvCxnSpPr>
              <p:nvPr/>
            </p:nvCxnSpPr>
            <p:spPr>
              <a:xfrm>
                <a:off x="2553299" y="2336504"/>
                <a:ext cx="395130" cy="2486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>
                <a:stCxn id="273" idx="4"/>
                <a:endCxn id="275" idx="0"/>
              </p:cNvCxnSpPr>
              <p:nvPr/>
            </p:nvCxnSpPr>
            <p:spPr>
              <a:xfrm>
                <a:off x="2373693" y="2516090"/>
                <a:ext cx="0" cy="5055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stCxn id="276" idx="5"/>
                <a:endCxn id="282" idx="1"/>
              </p:cNvCxnSpPr>
              <p:nvPr/>
            </p:nvCxnSpPr>
            <p:spPr>
              <a:xfrm>
                <a:off x="3255139" y="2488461"/>
                <a:ext cx="610656" cy="27352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>
                <a:stCxn id="275" idx="7"/>
                <a:endCxn id="282" idx="2"/>
              </p:cNvCxnSpPr>
              <p:nvPr/>
            </p:nvCxnSpPr>
            <p:spPr>
              <a:xfrm flipV="1">
                <a:off x="2500798" y="2889073"/>
                <a:ext cx="1312498" cy="1851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>
                <a:stCxn id="277" idx="6"/>
                <a:endCxn id="282" idx="3"/>
              </p:cNvCxnSpPr>
              <p:nvPr/>
            </p:nvCxnSpPr>
            <p:spPr>
              <a:xfrm flipV="1">
                <a:off x="3307638" y="3016163"/>
                <a:ext cx="558157" cy="1851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273" idx="5"/>
                <a:endCxn id="277" idx="3"/>
              </p:cNvCxnSpPr>
              <p:nvPr/>
            </p:nvCxnSpPr>
            <p:spPr>
              <a:xfrm>
                <a:off x="2500798" y="2463595"/>
                <a:ext cx="500131" cy="8647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273" idx="4"/>
                <a:endCxn id="280" idx="1"/>
              </p:cNvCxnSpPr>
              <p:nvPr/>
            </p:nvCxnSpPr>
            <p:spPr>
              <a:xfrm>
                <a:off x="2373693" y="2516090"/>
                <a:ext cx="762630" cy="156653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273" idx="5"/>
                <a:endCxn id="286" idx="0"/>
              </p:cNvCxnSpPr>
              <p:nvPr/>
            </p:nvCxnSpPr>
            <p:spPr>
              <a:xfrm>
                <a:off x="2500798" y="2463595"/>
                <a:ext cx="419999" cy="21246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stCxn id="279" idx="7"/>
                <a:endCxn id="282" idx="4"/>
              </p:cNvCxnSpPr>
              <p:nvPr/>
            </p:nvCxnSpPr>
            <p:spPr>
              <a:xfrm flipV="1">
                <a:off x="2462114" y="3068658"/>
                <a:ext cx="1530787" cy="96975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288" idx="1"/>
                <a:endCxn id="286" idx="5"/>
              </p:cNvCxnSpPr>
              <p:nvPr/>
            </p:nvCxnSpPr>
            <p:spPr>
              <a:xfrm flipH="1" flipV="1">
                <a:off x="3047902" y="4894896"/>
                <a:ext cx="309473" cy="19339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280" idx="4"/>
                <a:endCxn id="288" idx="0"/>
              </p:cNvCxnSpPr>
              <p:nvPr/>
            </p:nvCxnSpPr>
            <p:spPr>
              <a:xfrm>
                <a:off x="3263428" y="4389297"/>
                <a:ext cx="221052" cy="646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>
                <a:stCxn id="281" idx="4"/>
                <a:endCxn id="288" idx="0"/>
              </p:cNvCxnSpPr>
              <p:nvPr/>
            </p:nvCxnSpPr>
            <p:spPr>
              <a:xfrm flipH="1">
                <a:off x="3484480" y="3999735"/>
                <a:ext cx="472500" cy="103606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288" idx="6"/>
                <a:endCxn id="289" idx="2"/>
              </p:cNvCxnSpPr>
              <p:nvPr/>
            </p:nvCxnSpPr>
            <p:spPr>
              <a:xfrm>
                <a:off x="3664086" y="5215386"/>
                <a:ext cx="1257234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>
                <a:stCxn id="288" idx="6"/>
                <a:endCxn id="287" idx="3"/>
              </p:cNvCxnSpPr>
              <p:nvPr/>
            </p:nvCxnSpPr>
            <p:spPr>
              <a:xfrm flipV="1">
                <a:off x="3664086" y="4897660"/>
                <a:ext cx="207236" cy="31772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>
                <a:stCxn id="288" idx="6"/>
                <a:endCxn id="297" idx="1"/>
              </p:cNvCxnSpPr>
              <p:nvPr/>
            </p:nvCxnSpPr>
            <p:spPr>
              <a:xfrm>
                <a:off x="3664086" y="5215386"/>
                <a:ext cx="900788" cy="37851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296" idx="1"/>
                <a:endCxn id="288" idx="5"/>
              </p:cNvCxnSpPr>
              <p:nvPr/>
            </p:nvCxnSpPr>
            <p:spPr>
              <a:xfrm flipH="1" flipV="1">
                <a:off x="3611585" y="5345240"/>
                <a:ext cx="259736" cy="1768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stCxn id="297" idx="6"/>
                <a:endCxn id="298" idx="2"/>
              </p:cNvCxnSpPr>
              <p:nvPr/>
            </p:nvCxnSpPr>
            <p:spPr>
              <a:xfrm flipV="1">
                <a:off x="4871583" y="5657440"/>
                <a:ext cx="704605" cy="6354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>
                <a:stCxn id="298" idx="6"/>
                <a:endCxn id="299" idx="3"/>
              </p:cNvCxnSpPr>
              <p:nvPr/>
            </p:nvCxnSpPr>
            <p:spPr>
              <a:xfrm flipV="1">
                <a:off x="5935397" y="5417074"/>
                <a:ext cx="392368" cy="24036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>
                <a:stCxn id="290" idx="4"/>
                <a:endCxn id="298" idx="0"/>
              </p:cNvCxnSpPr>
              <p:nvPr/>
            </p:nvCxnSpPr>
            <p:spPr>
              <a:xfrm>
                <a:off x="5683950" y="4977781"/>
                <a:ext cx="71842" cy="50007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>
                <a:stCxn id="289" idx="6"/>
                <a:endCxn id="298" idx="2"/>
              </p:cNvCxnSpPr>
              <p:nvPr/>
            </p:nvCxnSpPr>
            <p:spPr>
              <a:xfrm>
                <a:off x="5280529" y="5215386"/>
                <a:ext cx="295658" cy="4420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>
                <a:stCxn id="298" idx="0"/>
                <a:endCxn id="294" idx="4"/>
              </p:cNvCxnSpPr>
              <p:nvPr/>
            </p:nvCxnSpPr>
            <p:spPr>
              <a:xfrm flipV="1">
                <a:off x="5755792" y="4386533"/>
                <a:ext cx="519473" cy="10913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298" idx="1"/>
                <a:endCxn id="285" idx="5"/>
              </p:cNvCxnSpPr>
              <p:nvPr/>
            </p:nvCxnSpPr>
            <p:spPr>
              <a:xfrm flipH="1" flipV="1">
                <a:off x="4998688" y="4516388"/>
                <a:ext cx="629999" cy="101396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>
                <a:stCxn id="278" idx="4"/>
                <a:endCxn id="290" idx="0"/>
              </p:cNvCxnSpPr>
              <p:nvPr/>
            </p:nvCxnSpPr>
            <p:spPr>
              <a:xfrm>
                <a:off x="5576188" y="4129590"/>
                <a:ext cx="107762" cy="4890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>
                <a:stCxn id="278" idx="3"/>
                <a:endCxn id="285" idx="7"/>
              </p:cNvCxnSpPr>
              <p:nvPr/>
            </p:nvCxnSpPr>
            <p:spPr>
              <a:xfrm flipH="1">
                <a:off x="4998688" y="4077095"/>
                <a:ext cx="450395" cy="1851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>
                <a:stCxn id="284" idx="6"/>
                <a:endCxn id="278" idx="1"/>
              </p:cNvCxnSpPr>
              <p:nvPr/>
            </p:nvCxnSpPr>
            <p:spPr>
              <a:xfrm>
                <a:off x="4802505" y="3380859"/>
                <a:ext cx="646578" cy="4420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>
                <a:stCxn id="283" idx="4"/>
                <a:endCxn id="284" idx="0"/>
              </p:cNvCxnSpPr>
              <p:nvPr/>
            </p:nvCxnSpPr>
            <p:spPr>
              <a:xfrm flipH="1">
                <a:off x="4622899" y="2668045"/>
                <a:ext cx="52501" cy="5332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283" idx="6"/>
                <a:endCxn id="293" idx="1"/>
              </p:cNvCxnSpPr>
              <p:nvPr/>
            </p:nvCxnSpPr>
            <p:spPr>
              <a:xfrm>
                <a:off x="4857768" y="2488461"/>
                <a:ext cx="386841" cy="524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>
                <a:stCxn id="293" idx="6"/>
                <a:endCxn id="292" idx="2"/>
              </p:cNvCxnSpPr>
              <p:nvPr/>
            </p:nvCxnSpPr>
            <p:spPr>
              <a:xfrm flipV="1">
                <a:off x="5554082" y="2565821"/>
                <a:ext cx="674209" cy="10222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274" idx="7"/>
                <a:endCxn id="292" idx="3"/>
              </p:cNvCxnSpPr>
              <p:nvPr/>
            </p:nvCxnSpPr>
            <p:spPr>
              <a:xfrm flipV="1">
                <a:off x="5882897" y="2692912"/>
                <a:ext cx="397894" cy="30943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>
                <a:stCxn id="278" idx="6"/>
                <a:endCxn id="291" idx="3"/>
              </p:cNvCxnSpPr>
              <p:nvPr/>
            </p:nvCxnSpPr>
            <p:spPr>
              <a:xfrm flipV="1">
                <a:off x="5755792" y="3715163"/>
                <a:ext cx="522237" cy="23484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2" name="Straight Arrow Connector 261"/>
          <p:cNvCxnSpPr/>
          <p:nvPr/>
        </p:nvCxnSpPr>
        <p:spPr>
          <a:xfrm flipV="1">
            <a:off x="3442012" y="1383188"/>
            <a:ext cx="868362" cy="1217613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Rectangle 262"/>
          <p:cNvSpPr>
            <a:spLocks noChangeArrowheads="1"/>
          </p:cNvSpPr>
          <p:nvPr/>
        </p:nvSpPr>
        <p:spPr bwMode="auto">
          <a:xfrm>
            <a:off x="76200" y="2476976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 smtClean="0">
                <a:solidFill>
                  <a:srgbClr val="FF0000"/>
                </a:solidFill>
              </a:rPr>
              <a:t>7</a:t>
            </a:r>
            <a:endParaRPr lang="en-US" altLang="en-US" sz="2400" dirty="0"/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4043674" y="832326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 smtClean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  <p:sp>
        <p:nvSpPr>
          <p:cNvPr id="391" name="Rectangle 390"/>
          <p:cNvSpPr/>
          <p:nvPr/>
        </p:nvSpPr>
        <p:spPr bwMode="auto">
          <a:xfrm>
            <a:off x="4376738" y="76200"/>
            <a:ext cx="3014662" cy="2392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3" name="Oval 392"/>
          <p:cNvSpPr/>
          <p:nvPr/>
        </p:nvSpPr>
        <p:spPr bwMode="auto">
          <a:xfrm>
            <a:off x="4532316" y="236538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800" i="1" dirty="0"/>
              <a:t>v</a:t>
            </a:r>
            <a:endParaRPr lang="en-US" sz="1800" i="1" dirty="0"/>
          </a:p>
        </p:txBody>
      </p:sp>
      <p:sp>
        <p:nvSpPr>
          <p:cNvPr id="394" name="Oval 393"/>
          <p:cNvSpPr/>
          <p:nvPr/>
        </p:nvSpPr>
        <p:spPr bwMode="auto">
          <a:xfrm>
            <a:off x="6475420" y="692150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5" name="Oval 394"/>
          <p:cNvSpPr/>
          <p:nvPr/>
        </p:nvSpPr>
        <p:spPr bwMode="auto">
          <a:xfrm>
            <a:off x="4532316" y="733425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6" name="Oval 395"/>
          <p:cNvSpPr/>
          <p:nvPr/>
        </p:nvSpPr>
        <p:spPr bwMode="auto">
          <a:xfrm>
            <a:off x="4965704" y="250825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800" i="1" dirty="0"/>
              <a:t>w</a:t>
            </a:r>
            <a:endParaRPr lang="en-US" sz="1800" i="1" dirty="0"/>
          </a:p>
        </p:txBody>
      </p:sp>
      <p:sp>
        <p:nvSpPr>
          <p:cNvPr id="397" name="Oval 396"/>
          <p:cNvSpPr/>
          <p:nvPr/>
        </p:nvSpPr>
        <p:spPr bwMode="auto">
          <a:xfrm>
            <a:off x="4965704" y="733425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8" name="Oval 397"/>
          <p:cNvSpPr/>
          <p:nvPr/>
        </p:nvSpPr>
        <p:spPr bwMode="auto">
          <a:xfrm>
            <a:off x="6372232" y="1163639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99" name="Oval 398"/>
          <p:cNvSpPr/>
          <p:nvPr/>
        </p:nvSpPr>
        <p:spPr bwMode="auto">
          <a:xfrm>
            <a:off x="4510091" y="1287464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0" name="Oval 399"/>
          <p:cNvSpPr/>
          <p:nvPr/>
        </p:nvSpPr>
        <p:spPr bwMode="auto">
          <a:xfrm>
            <a:off x="5043492" y="1312864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1" name="Oval 400"/>
          <p:cNvSpPr/>
          <p:nvPr/>
        </p:nvSpPr>
        <p:spPr bwMode="auto">
          <a:xfrm>
            <a:off x="5441954" y="1087439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2" name="Oval 401"/>
          <p:cNvSpPr/>
          <p:nvPr/>
        </p:nvSpPr>
        <p:spPr bwMode="auto">
          <a:xfrm>
            <a:off x="5462593" y="554038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3" name="Oval 402"/>
          <p:cNvSpPr/>
          <p:nvPr/>
        </p:nvSpPr>
        <p:spPr bwMode="auto">
          <a:xfrm>
            <a:off x="5854705" y="323850"/>
            <a:ext cx="207963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4" name="Oval 403"/>
          <p:cNvSpPr/>
          <p:nvPr/>
        </p:nvSpPr>
        <p:spPr bwMode="auto">
          <a:xfrm>
            <a:off x="5822955" y="836614"/>
            <a:ext cx="207963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5" name="Oval 404"/>
          <p:cNvSpPr/>
          <p:nvPr/>
        </p:nvSpPr>
        <p:spPr bwMode="auto">
          <a:xfrm>
            <a:off x="5967419" y="141605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6" name="Oval 405"/>
          <p:cNvSpPr/>
          <p:nvPr/>
        </p:nvSpPr>
        <p:spPr bwMode="auto">
          <a:xfrm>
            <a:off x="4846641" y="1633539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7" name="Oval 406"/>
          <p:cNvSpPr/>
          <p:nvPr/>
        </p:nvSpPr>
        <p:spPr bwMode="auto">
          <a:xfrm>
            <a:off x="5465768" y="1635126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8" name="Oval 407"/>
          <p:cNvSpPr/>
          <p:nvPr/>
        </p:nvSpPr>
        <p:spPr bwMode="auto">
          <a:xfrm>
            <a:off x="5170492" y="1890714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09" name="Oval 408"/>
          <p:cNvSpPr/>
          <p:nvPr/>
        </p:nvSpPr>
        <p:spPr bwMode="auto">
          <a:xfrm>
            <a:off x="6099181" y="1890714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0" name="Oval 409"/>
          <p:cNvSpPr/>
          <p:nvPr/>
        </p:nvSpPr>
        <p:spPr bwMode="auto">
          <a:xfrm>
            <a:off x="6434145" y="165100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1" name="Oval 410"/>
          <p:cNvSpPr/>
          <p:nvPr/>
        </p:nvSpPr>
        <p:spPr bwMode="auto">
          <a:xfrm>
            <a:off x="6848483" y="955676"/>
            <a:ext cx="206375" cy="2079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2" name="Oval 411"/>
          <p:cNvSpPr/>
          <p:nvPr/>
        </p:nvSpPr>
        <p:spPr bwMode="auto">
          <a:xfrm>
            <a:off x="6850071" y="368300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3" name="Oval 412"/>
          <p:cNvSpPr/>
          <p:nvPr/>
        </p:nvSpPr>
        <p:spPr bwMode="auto">
          <a:xfrm>
            <a:off x="6254756" y="427038"/>
            <a:ext cx="207963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4" name="Oval 413"/>
          <p:cNvSpPr/>
          <p:nvPr/>
        </p:nvSpPr>
        <p:spPr bwMode="auto">
          <a:xfrm>
            <a:off x="6772282" y="1311276"/>
            <a:ext cx="207963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5" name="Oval 414"/>
          <p:cNvSpPr/>
          <p:nvPr/>
        </p:nvSpPr>
        <p:spPr bwMode="auto">
          <a:xfrm>
            <a:off x="6915158" y="1635126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6" name="Oval 415"/>
          <p:cNvSpPr/>
          <p:nvPr/>
        </p:nvSpPr>
        <p:spPr bwMode="auto">
          <a:xfrm>
            <a:off x="5465768" y="213995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7" name="Oval 416"/>
          <p:cNvSpPr/>
          <p:nvPr/>
        </p:nvSpPr>
        <p:spPr bwMode="auto">
          <a:xfrm>
            <a:off x="5864230" y="2181226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8" name="Oval 417"/>
          <p:cNvSpPr/>
          <p:nvPr/>
        </p:nvSpPr>
        <p:spPr bwMode="auto">
          <a:xfrm>
            <a:off x="6475420" y="2144714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19" name="Oval 418"/>
          <p:cNvSpPr/>
          <p:nvPr/>
        </p:nvSpPr>
        <p:spPr bwMode="auto">
          <a:xfrm>
            <a:off x="6877057" y="1931989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420" name="Straight Connector 419"/>
          <p:cNvCxnSpPr>
            <a:stCxn id="393" idx="6"/>
            <a:endCxn id="396" idx="2"/>
          </p:cNvCxnSpPr>
          <p:nvPr/>
        </p:nvCxnSpPr>
        <p:spPr bwMode="auto">
          <a:xfrm>
            <a:off x="4738691" y="339725"/>
            <a:ext cx="227012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>
            <a:stCxn id="393" idx="4"/>
            <a:endCxn id="395" idx="0"/>
          </p:cNvCxnSpPr>
          <p:nvPr/>
        </p:nvCxnSpPr>
        <p:spPr bwMode="auto">
          <a:xfrm>
            <a:off x="4635503" y="442913"/>
            <a:ext cx="0" cy="290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2" name="Straight Connector 421"/>
          <p:cNvCxnSpPr>
            <a:stCxn id="396" idx="5"/>
            <a:endCxn id="402" idx="1"/>
          </p:cNvCxnSpPr>
          <p:nvPr/>
        </p:nvCxnSpPr>
        <p:spPr bwMode="auto">
          <a:xfrm>
            <a:off x="5141917" y="427038"/>
            <a:ext cx="350838" cy="157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3" name="Straight Connector 422"/>
          <p:cNvCxnSpPr>
            <a:stCxn id="395" idx="7"/>
            <a:endCxn id="402" idx="2"/>
          </p:cNvCxnSpPr>
          <p:nvPr/>
        </p:nvCxnSpPr>
        <p:spPr bwMode="auto">
          <a:xfrm flipV="1">
            <a:off x="4708528" y="657226"/>
            <a:ext cx="754064" cy="106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4" name="Straight Connector 423"/>
          <p:cNvCxnSpPr>
            <a:stCxn id="397" idx="6"/>
            <a:endCxn id="402" idx="3"/>
          </p:cNvCxnSpPr>
          <p:nvPr/>
        </p:nvCxnSpPr>
        <p:spPr bwMode="auto">
          <a:xfrm flipV="1">
            <a:off x="5172079" y="730250"/>
            <a:ext cx="320676" cy="106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>
            <a:stCxn id="393" idx="5"/>
            <a:endCxn id="397" idx="3"/>
          </p:cNvCxnSpPr>
          <p:nvPr/>
        </p:nvCxnSpPr>
        <p:spPr bwMode="auto">
          <a:xfrm>
            <a:off x="4708528" y="412750"/>
            <a:ext cx="287338" cy="4968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6" name="Straight Connector 425"/>
          <p:cNvCxnSpPr>
            <a:stCxn id="393" idx="4"/>
            <a:endCxn id="400" idx="1"/>
          </p:cNvCxnSpPr>
          <p:nvPr/>
        </p:nvCxnSpPr>
        <p:spPr bwMode="auto">
          <a:xfrm>
            <a:off x="4635503" y="442913"/>
            <a:ext cx="438151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7" name="Straight Connector 426"/>
          <p:cNvCxnSpPr>
            <a:stCxn id="393" idx="5"/>
            <a:endCxn id="406" idx="0"/>
          </p:cNvCxnSpPr>
          <p:nvPr/>
        </p:nvCxnSpPr>
        <p:spPr bwMode="auto">
          <a:xfrm>
            <a:off x="4708528" y="412750"/>
            <a:ext cx="241300" cy="1220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8" name="Straight Connector 427"/>
          <p:cNvCxnSpPr>
            <a:stCxn id="399" idx="7"/>
            <a:endCxn id="402" idx="4"/>
          </p:cNvCxnSpPr>
          <p:nvPr/>
        </p:nvCxnSpPr>
        <p:spPr bwMode="auto">
          <a:xfrm flipV="1">
            <a:off x="4686303" y="760413"/>
            <a:ext cx="879477" cy="557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stCxn id="408" idx="1"/>
            <a:endCxn id="406" idx="5"/>
          </p:cNvCxnSpPr>
          <p:nvPr/>
        </p:nvCxnSpPr>
        <p:spPr bwMode="auto">
          <a:xfrm flipH="1" flipV="1">
            <a:off x="5022854" y="1809751"/>
            <a:ext cx="17780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0" name="Straight Connector 429"/>
          <p:cNvCxnSpPr>
            <a:stCxn id="400" idx="4"/>
            <a:endCxn id="408" idx="0"/>
          </p:cNvCxnSpPr>
          <p:nvPr/>
        </p:nvCxnSpPr>
        <p:spPr bwMode="auto">
          <a:xfrm>
            <a:off x="5146679" y="1519239"/>
            <a:ext cx="127000" cy="37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1" name="Straight Connector 430"/>
          <p:cNvCxnSpPr>
            <a:stCxn id="401" idx="4"/>
            <a:endCxn id="408" idx="0"/>
          </p:cNvCxnSpPr>
          <p:nvPr/>
        </p:nvCxnSpPr>
        <p:spPr bwMode="auto">
          <a:xfrm flipH="1">
            <a:off x="5273679" y="1295401"/>
            <a:ext cx="271464" cy="595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2" name="Straight Connector 431"/>
          <p:cNvCxnSpPr>
            <a:stCxn id="408" idx="6"/>
            <a:endCxn id="409" idx="2"/>
          </p:cNvCxnSpPr>
          <p:nvPr/>
        </p:nvCxnSpPr>
        <p:spPr bwMode="auto">
          <a:xfrm>
            <a:off x="5376868" y="1993901"/>
            <a:ext cx="722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3" name="Straight Connector 432"/>
          <p:cNvCxnSpPr>
            <a:stCxn id="408" idx="6"/>
            <a:endCxn id="407" idx="3"/>
          </p:cNvCxnSpPr>
          <p:nvPr/>
        </p:nvCxnSpPr>
        <p:spPr bwMode="auto">
          <a:xfrm flipV="1">
            <a:off x="5376868" y="1811339"/>
            <a:ext cx="119062" cy="1825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4" name="Straight Connector 433"/>
          <p:cNvCxnSpPr>
            <a:stCxn id="408" idx="6"/>
            <a:endCxn id="417" idx="1"/>
          </p:cNvCxnSpPr>
          <p:nvPr/>
        </p:nvCxnSpPr>
        <p:spPr bwMode="auto">
          <a:xfrm>
            <a:off x="5376868" y="1993901"/>
            <a:ext cx="517526" cy="217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434"/>
          <p:cNvCxnSpPr>
            <a:stCxn id="416" idx="1"/>
            <a:endCxn id="408" idx="5"/>
          </p:cNvCxnSpPr>
          <p:nvPr/>
        </p:nvCxnSpPr>
        <p:spPr bwMode="auto">
          <a:xfrm flipH="1" flipV="1">
            <a:off x="5346704" y="2068514"/>
            <a:ext cx="149225" cy="10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6" name="Straight Connector 435"/>
          <p:cNvCxnSpPr>
            <a:stCxn id="417" idx="6"/>
            <a:endCxn id="418" idx="2"/>
          </p:cNvCxnSpPr>
          <p:nvPr/>
        </p:nvCxnSpPr>
        <p:spPr bwMode="auto">
          <a:xfrm flipV="1">
            <a:off x="6070606" y="2247901"/>
            <a:ext cx="404814" cy="36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7" name="Straight Connector 436"/>
          <p:cNvCxnSpPr>
            <a:stCxn id="418" idx="6"/>
            <a:endCxn id="419" idx="3"/>
          </p:cNvCxnSpPr>
          <p:nvPr/>
        </p:nvCxnSpPr>
        <p:spPr bwMode="auto">
          <a:xfrm flipV="1">
            <a:off x="6681795" y="2109789"/>
            <a:ext cx="225426" cy="13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410" idx="4"/>
            <a:endCxn id="418" idx="0"/>
          </p:cNvCxnSpPr>
          <p:nvPr/>
        </p:nvCxnSpPr>
        <p:spPr bwMode="auto">
          <a:xfrm>
            <a:off x="6537332" y="1857376"/>
            <a:ext cx="41275" cy="287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9" name="Straight Connector 438"/>
          <p:cNvCxnSpPr>
            <a:stCxn id="409" idx="6"/>
            <a:endCxn id="418" idx="2"/>
          </p:cNvCxnSpPr>
          <p:nvPr/>
        </p:nvCxnSpPr>
        <p:spPr bwMode="auto">
          <a:xfrm>
            <a:off x="6305556" y="1993901"/>
            <a:ext cx="169863" cy="25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0" name="Straight Connector 439"/>
          <p:cNvCxnSpPr>
            <a:stCxn id="418" idx="0"/>
            <a:endCxn id="414" idx="4"/>
          </p:cNvCxnSpPr>
          <p:nvPr/>
        </p:nvCxnSpPr>
        <p:spPr bwMode="auto">
          <a:xfrm flipV="1">
            <a:off x="6578607" y="1517651"/>
            <a:ext cx="298451" cy="627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418" idx="1"/>
            <a:endCxn id="405" idx="5"/>
          </p:cNvCxnSpPr>
          <p:nvPr/>
        </p:nvCxnSpPr>
        <p:spPr bwMode="auto">
          <a:xfrm flipH="1" flipV="1">
            <a:off x="6143631" y="1592264"/>
            <a:ext cx="361951" cy="5826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2" name="Straight Connector 441"/>
          <p:cNvCxnSpPr>
            <a:stCxn id="398" idx="4"/>
            <a:endCxn id="410" idx="0"/>
          </p:cNvCxnSpPr>
          <p:nvPr/>
        </p:nvCxnSpPr>
        <p:spPr bwMode="auto">
          <a:xfrm>
            <a:off x="6475420" y="1370014"/>
            <a:ext cx="61912" cy="2809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3" name="Straight Connector 442"/>
          <p:cNvCxnSpPr>
            <a:stCxn id="398" idx="3"/>
            <a:endCxn id="405" idx="7"/>
          </p:cNvCxnSpPr>
          <p:nvPr/>
        </p:nvCxnSpPr>
        <p:spPr bwMode="auto">
          <a:xfrm flipH="1">
            <a:off x="6143631" y="1339851"/>
            <a:ext cx="258764" cy="106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4" name="Straight Connector 443"/>
          <p:cNvCxnSpPr>
            <a:stCxn id="404" idx="6"/>
            <a:endCxn id="398" idx="1"/>
          </p:cNvCxnSpPr>
          <p:nvPr/>
        </p:nvCxnSpPr>
        <p:spPr bwMode="auto">
          <a:xfrm>
            <a:off x="6030919" y="939801"/>
            <a:ext cx="371476" cy="25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5" name="Straight Connector 444"/>
          <p:cNvCxnSpPr>
            <a:stCxn id="403" idx="4"/>
            <a:endCxn id="404" idx="0"/>
          </p:cNvCxnSpPr>
          <p:nvPr/>
        </p:nvCxnSpPr>
        <p:spPr bwMode="auto">
          <a:xfrm flipH="1">
            <a:off x="5927731" y="530225"/>
            <a:ext cx="30163" cy="306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stCxn id="403" idx="6"/>
            <a:endCxn id="413" idx="1"/>
          </p:cNvCxnSpPr>
          <p:nvPr/>
        </p:nvCxnSpPr>
        <p:spPr bwMode="auto">
          <a:xfrm>
            <a:off x="6062669" y="427038"/>
            <a:ext cx="222250" cy="30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stCxn id="413" idx="6"/>
            <a:endCxn id="412" idx="2"/>
          </p:cNvCxnSpPr>
          <p:nvPr/>
        </p:nvCxnSpPr>
        <p:spPr bwMode="auto">
          <a:xfrm flipV="1">
            <a:off x="6462719" y="471488"/>
            <a:ext cx="387351" cy="58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stCxn id="394" idx="7"/>
            <a:endCxn id="412" idx="3"/>
          </p:cNvCxnSpPr>
          <p:nvPr/>
        </p:nvCxnSpPr>
        <p:spPr bwMode="auto">
          <a:xfrm flipV="1">
            <a:off x="6651632" y="544514"/>
            <a:ext cx="228600" cy="17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stCxn id="398" idx="6"/>
            <a:endCxn id="411" idx="3"/>
          </p:cNvCxnSpPr>
          <p:nvPr/>
        </p:nvCxnSpPr>
        <p:spPr bwMode="auto">
          <a:xfrm flipV="1">
            <a:off x="6578607" y="1131888"/>
            <a:ext cx="300039" cy="134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0" name="Straight Arrow Connector 449"/>
          <p:cNvCxnSpPr/>
          <p:nvPr/>
        </p:nvCxnSpPr>
        <p:spPr>
          <a:xfrm>
            <a:off x="3472492" y="2801621"/>
            <a:ext cx="715962" cy="93980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ectangle 451"/>
          <p:cNvSpPr/>
          <p:nvPr/>
        </p:nvSpPr>
        <p:spPr bwMode="auto">
          <a:xfrm>
            <a:off x="4376738" y="2675413"/>
            <a:ext cx="3014662" cy="23923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54" name="Oval 453"/>
          <p:cNvSpPr/>
          <p:nvPr/>
        </p:nvSpPr>
        <p:spPr bwMode="auto">
          <a:xfrm>
            <a:off x="4532316" y="283575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800" i="1" dirty="0"/>
              <a:t>v</a:t>
            </a:r>
            <a:endParaRPr lang="en-US" sz="1800" i="1" dirty="0"/>
          </a:p>
        </p:txBody>
      </p:sp>
      <p:sp>
        <p:nvSpPr>
          <p:cNvPr id="455" name="Oval 454"/>
          <p:cNvSpPr/>
          <p:nvPr/>
        </p:nvSpPr>
        <p:spPr bwMode="auto">
          <a:xfrm>
            <a:off x="6475420" y="3291363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56" name="Oval 455"/>
          <p:cNvSpPr/>
          <p:nvPr/>
        </p:nvSpPr>
        <p:spPr bwMode="auto">
          <a:xfrm>
            <a:off x="4532316" y="3332638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57" name="Oval 456"/>
          <p:cNvSpPr/>
          <p:nvPr/>
        </p:nvSpPr>
        <p:spPr bwMode="auto">
          <a:xfrm>
            <a:off x="4965704" y="2850038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nl-NL" sz="1800" i="1" dirty="0"/>
              <a:t>w</a:t>
            </a:r>
            <a:endParaRPr lang="en-US" sz="1800" i="1" dirty="0"/>
          </a:p>
        </p:txBody>
      </p:sp>
      <p:sp>
        <p:nvSpPr>
          <p:cNvPr id="458" name="Oval 457"/>
          <p:cNvSpPr/>
          <p:nvPr/>
        </p:nvSpPr>
        <p:spPr bwMode="auto">
          <a:xfrm>
            <a:off x="4965704" y="3332638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59" name="Oval 458"/>
          <p:cNvSpPr/>
          <p:nvPr/>
        </p:nvSpPr>
        <p:spPr bwMode="auto">
          <a:xfrm>
            <a:off x="6372232" y="3762852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0" name="Oval 459"/>
          <p:cNvSpPr/>
          <p:nvPr/>
        </p:nvSpPr>
        <p:spPr bwMode="auto">
          <a:xfrm>
            <a:off x="4510091" y="3886677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1" name="Oval 460"/>
          <p:cNvSpPr/>
          <p:nvPr/>
        </p:nvSpPr>
        <p:spPr bwMode="auto">
          <a:xfrm>
            <a:off x="5043492" y="3912077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2" name="Oval 461"/>
          <p:cNvSpPr/>
          <p:nvPr/>
        </p:nvSpPr>
        <p:spPr bwMode="auto">
          <a:xfrm>
            <a:off x="5441954" y="3686652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3" name="Oval 462"/>
          <p:cNvSpPr/>
          <p:nvPr/>
        </p:nvSpPr>
        <p:spPr bwMode="auto">
          <a:xfrm>
            <a:off x="5462593" y="315325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4" name="Oval 463"/>
          <p:cNvSpPr/>
          <p:nvPr/>
        </p:nvSpPr>
        <p:spPr bwMode="auto">
          <a:xfrm>
            <a:off x="5854705" y="2923063"/>
            <a:ext cx="207963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5" name="Oval 464"/>
          <p:cNvSpPr/>
          <p:nvPr/>
        </p:nvSpPr>
        <p:spPr bwMode="auto">
          <a:xfrm>
            <a:off x="5822955" y="3435827"/>
            <a:ext cx="207963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6" name="Oval 465"/>
          <p:cNvSpPr/>
          <p:nvPr/>
        </p:nvSpPr>
        <p:spPr bwMode="auto">
          <a:xfrm>
            <a:off x="5967419" y="4015264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7" name="Oval 466"/>
          <p:cNvSpPr/>
          <p:nvPr/>
        </p:nvSpPr>
        <p:spPr bwMode="auto">
          <a:xfrm>
            <a:off x="4846641" y="4232752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8" name="Oval 467"/>
          <p:cNvSpPr/>
          <p:nvPr/>
        </p:nvSpPr>
        <p:spPr bwMode="auto">
          <a:xfrm>
            <a:off x="5465768" y="4234339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69" name="Oval 468"/>
          <p:cNvSpPr/>
          <p:nvPr/>
        </p:nvSpPr>
        <p:spPr bwMode="auto">
          <a:xfrm>
            <a:off x="5170492" y="4489927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0" name="Oval 469"/>
          <p:cNvSpPr/>
          <p:nvPr/>
        </p:nvSpPr>
        <p:spPr bwMode="auto">
          <a:xfrm>
            <a:off x="6099181" y="4489927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1" name="Oval 470"/>
          <p:cNvSpPr/>
          <p:nvPr/>
        </p:nvSpPr>
        <p:spPr bwMode="auto">
          <a:xfrm>
            <a:off x="6434145" y="4250214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2" name="Oval 471"/>
          <p:cNvSpPr/>
          <p:nvPr/>
        </p:nvSpPr>
        <p:spPr bwMode="auto">
          <a:xfrm>
            <a:off x="6848483" y="3554889"/>
            <a:ext cx="206375" cy="2079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3" name="Oval 472"/>
          <p:cNvSpPr/>
          <p:nvPr/>
        </p:nvSpPr>
        <p:spPr bwMode="auto">
          <a:xfrm>
            <a:off x="6850071" y="2967513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4" name="Oval 473"/>
          <p:cNvSpPr/>
          <p:nvPr/>
        </p:nvSpPr>
        <p:spPr bwMode="auto">
          <a:xfrm>
            <a:off x="6254756" y="3026251"/>
            <a:ext cx="207963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5" name="Oval 474"/>
          <p:cNvSpPr/>
          <p:nvPr/>
        </p:nvSpPr>
        <p:spPr bwMode="auto">
          <a:xfrm>
            <a:off x="6772282" y="3910489"/>
            <a:ext cx="207963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6" name="Oval 475"/>
          <p:cNvSpPr/>
          <p:nvPr/>
        </p:nvSpPr>
        <p:spPr bwMode="auto">
          <a:xfrm>
            <a:off x="6915158" y="4234339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7" name="Oval 476"/>
          <p:cNvSpPr/>
          <p:nvPr/>
        </p:nvSpPr>
        <p:spPr bwMode="auto">
          <a:xfrm>
            <a:off x="5465768" y="4739164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8" name="Oval 477"/>
          <p:cNvSpPr/>
          <p:nvPr/>
        </p:nvSpPr>
        <p:spPr bwMode="auto">
          <a:xfrm>
            <a:off x="5864230" y="4780439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79" name="Oval 478"/>
          <p:cNvSpPr/>
          <p:nvPr/>
        </p:nvSpPr>
        <p:spPr bwMode="auto">
          <a:xfrm>
            <a:off x="6475420" y="4743927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480" name="Oval 479"/>
          <p:cNvSpPr/>
          <p:nvPr/>
        </p:nvSpPr>
        <p:spPr bwMode="auto">
          <a:xfrm>
            <a:off x="6877057" y="4531202"/>
            <a:ext cx="206375" cy="20796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481" name="Straight Connector 480"/>
          <p:cNvCxnSpPr>
            <a:stCxn id="454" idx="6"/>
            <a:endCxn id="457" idx="2"/>
          </p:cNvCxnSpPr>
          <p:nvPr/>
        </p:nvCxnSpPr>
        <p:spPr bwMode="auto">
          <a:xfrm>
            <a:off x="4738691" y="2938938"/>
            <a:ext cx="227012" cy="14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>
            <a:stCxn id="454" idx="4"/>
            <a:endCxn id="456" idx="0"/>
          </p:cNvCxnSpPr>
          <p:nvPr/>
        </p:nvCxnSpPr>
        <p:spPr bwMode="auto">
          <a:xfrm>
            <a:off x="4635503" y="3042126"/>
            <a:ext cx="0" cy="2905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3" name="Straight Connector 482"/>
          <p:cNvCxnSpPr>
            <a:stCxn id="457" idx="5"/>
            <a:endCxn id="463" idx="1"/>
          </p:cNvCxnSpPr>
          <p:nvPr/>
        </p:nvCxnSpPr>
        <p:spPr bwMode="auto">
          <a:xfrm>
            <a:off x="5141917" y="3026251"/>
            <a:ext cx="350838" cy="157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4" name="Straight Connector 483"/>
          <p:cNvCxnSpPr>
            <a:stCxn id="456" idx="7"/>
            <a:endCxn id="463" idx="2"/>
          </p:cNvCxnSpPr>
          <p:nvPr/>
        </p:nvCxnSpPr>
        <p:spPr bwMode="auto">
          <a:xfrm flipV="1">
            <a:off x="4708528" y="3256439"/>
            <a:ext cx="754064" cy="106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>
            <a:stCxn id="458" idx="6"/>
            <a:endCxn id="463" idx="3"/>
          </p:cNvCxnSpPr>
          <p:nvPr/>
        </p:nvCxnSpPr>
        <p:spPr bwMode="auto">
          <a:xfrm flipV="1">
            <a:off x="5172079" y="3329463"/>
            <a:ext cx="320676" cy="106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6" name="Straight Connector 485"/>
          <p:cNvCxnSpPr>
            <a:stCxn id="454" idx="5"/>
            <a:endCxn id="458" idx="3"/>
          </p:cNvCxnSpPr>
          <p:nvPr/>
        </p:nvCxnSpPr>
        <p:spPr bwMode="auto">
          <a:xfrm>
            <a:off x="4708528" y="3011963"/>
            <a:ext cx="287338" cy="4968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7" name="Straight Connector 486"/>
          <p:cNvCxnSpPr>
            <a:stCxn id="454" idx="4"/>
            <a:endCxn id="461" idx="1"/>
          </p:cNvCxnSpPr>
          <p:nvPr/>
        </p:nvCxnSpPr>
        <p:spPr bwMode="auto">
          <a:xfrm>
            <a:off x="4635503" y="3042126"/>
            <a:ext cx="438151" cy="900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>
            <a:stCxn id="454" idx="5"/>
            <a:endCxn id="467" idx="0"/>
          </p:cNvCxnSpPr>
          <p:nvPr/>
        </p:nvCxnSpPr>
        <p:spPr bwMode="auto">
          <a:xfrm>
            <a:off x="4708528" y="3011963"/>
            <a:ext cx="241300" cy="12207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9" name="Straight Connector 488"/>
          <p:cNvCxnSpPr>
            <a:stCxn id="460" idx="7"/>
            <a:endCxn id="463" idx="4"/>
          </p:cNvCxnSpPr>
          <p:nvPr/>
        </p:nvCxnSpPr>
        <p:spPr bwMode="auto">
          <a:xfrm flipV="1">
            <a:off x="4686303" y="3359626"/>
            <a:ext cx="879477" cy="5572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>
            <a:stCxn id="469" idx="1"/>
            <a:endCxn id="467" idx="5"/>
          </p:cNvCxnSpPr>
          <p:nvPr/>
        </p:nvCxnSpPr>
        <p:spPr bwMode="auto">
          <a:xfrm flipH="1" flipV="1">
            <a:off x="5022854" y="4408964"/>
            <a:ext cx="177800" cy="111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1" name="Straight Connector 490"/>
          <p:cNvCxnSpPr>
            <a:stCxn id="461" idx="4"/>
            <a:endCxn id="469" idx="0"/>
          </p:cNvCxnSpPr>
          <p:nvPr/>
        </p:nvCxnSpPr>
        <p:spPr bwMode="auto">
          <a:xfrm>
            <a:off x="5146679" y="4118452"/>
            <a:ext cx="127000" cy="371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2" name="Straight Connector 491"/>
          <p:cNvCxnSpPr>
            <a:stCxn id="462" idx="4"/>
            <a:endCxn id="469" idx="0"/>
          </p:cNvCxnSpPr>
          <p:nvPr/>
        </p:nvCxnSpPr>
        <p:spPr bwMode="auto">
          <a:xfrm flipH="1">
            <a:off x="5273679" y="3894614"/>
            <a:ext cx="271464" cy="5953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3" name="Straight Connector 492"/>
          <p:cNvCxnSpPr>
            <a:stCxn id="469" idx="6"/>
            <a:endCxn id="470" idx="2"/>
          </p:cNvCxnSpPr>
          <p:nvPr/>
        </p:nvCxnSpPr>
        <p:spPr bwMode="auto">
          <a:xfrm>
            <a:off x="5376868" y="4593114"/>
            <a:ext cx="722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4" name="Straight Connector 493"/>
          <p:cNvCxnSpPr>
            <a:stCxn id="469" idx="6"/>
            <a:endCxn id="468" idx="3"/>
          </p:cNvCxnSpPr>
          <p:nvPr/>
        </p:nvCxnSpPr>
        <p:spPr bwMode="auto">
          <a:xfrm flipV="1">
            <a:off x="5376868" y="4410552"/>
            <a:ext cx="119062" cy="1825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5" name="Straight Connector 494"/>
          <p:cNvCxnSpPr>
            <a:stCxn id="469" idx="6"/>
            <a:endCxn id="478" idx="1"/>
          </p:cNvCxnSpPr>
          <p:nvPr/>
        </p:nvCxnSpPr>
        <p:spPr bwMode="auto">
          <a:xfrm>
            <a:off x="5376868" y="4593114"/>
            <a:ext cx="517526" cy="217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6" name="Straight Connector 495"/>
          <p:cNvCxnSpPr>
            <a:stCxn id="477" idx="1"/>
            <a:endCxn id="469" idx="5"/>
          </p:cNvCxnSpPr>
          <p:nvPr/>
        </p:nvCxnSpPr>
        <p:spPr bwMode="auto">
          <a:xfrm flipH="1" flipV="1">
            <a:off x="5346704" y="4667727"/>
            <a:ext cx="149225" cy="101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>
            <a:stCxn id="478" idx="6"/>
            <a:endCxn id="479" idx="2"/>
          </p:cNvCxnSpPr>
          <p:nvPr/>
        </p:nvCxnSpPr>
        <p:spPr bwMode="auto">
          <a:xfrm flipV="1">
            <a:off x="6070606" y="4847114"/>
            <a:ext cx="404814" cy="365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8" name="Straight Connector 497"/>
          <p:cNvCxnSpPr>
            <a:stCxn id="479" idx="6"/>
            <a:endCxn id="480" idx="3"/>
          </p:cNvCxnSpPr>
          <p:nvPr/>
        </p:nvCxnSpPr>
        <p:spPr bwMode="auto">
          <a:xfrm flipV="1">
            <a:off x="6681795" y="4709002"/>
            <a:ext cx="225426" cy="138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>
            <a:stCxn id="471" idx="4"/>
            <a:endCxn id="479" idx="0"/>
          </p:cNvCxnSpPr>
          <p:nvPr/>
        </p:nvCxnSpPr>
        <p:spPr bwMode="auto">
          <a:xfrm>
            <a:off x="6537332" y="4456589"/>
            <a:ext cx="41275" cy="2873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>
            <a:stCxn id="470" idx="6"/>
            <a:endCxn id="479" idx="2"/>
          </p:cNvCxnSpPr>
          <p:nvPr/>
        </p:nvCxnSpPr>
        <p:spPr bwMode="auto">
          <a:xfrm>
            <a:off x="6305556" y="4593114"/>
            <a:ext cx="169863" cy="25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>
            <a:stCxn id="479" idx="0"/>
            <a:endCxn id="475" idx="4"/>
          </p:cNvCxnSpPr>
          <p:nvPr/>
        </p:nvCxnSpPr>
        <p:spPr bwMode="auto">
          <a:xfrm flipV="1">
            <a:off x="6578607" y="4116864"/>
            <a:ext cx="298451" cy="6270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2" name="Straight Connector 501"/>
          <p:cNvCxnSpPr>
            <a:stCxn id="479" idx="1"/>
            <a:endCxn id="466" idx="5"/>
          </p:cNvCxnSpPr>
          <p:nvPr/>
        </p:nvCxnSpPr>
        <p:spPr bwMode="auto">
          <a:xfrm flipH="1" flipV="1">
            <a:off x="6143631" y="4191477"/>
            <a:ext cx="361951" cy="5826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3" name="Straight Connector 502"/>
          <p:cNvCxnSpPr>
            <a:stCxn id="459" idx="4"/>
            <a:endCxn id="471" idx="0"/>
          </p:cNvCxnSpPr>
          <p:nvPr/>
        </p:nvCxnSpPr>
        <p:spPr bwMode="auto">
          <a:xfrm>
            <a:off x="6475420" y="3969227"/>
            <a:ext cx="61912" cy="2809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4" name="Straight Connector 503"/>
          <p:cNvCxnSpPr>
            <a:stCxn id="459" idx="3"/>
            <a:endCxn id="466" idx="7"/>
          </p:cNvCxnSpPr>
          <p:nvPr/>
        </p:nvCxnSpPr>
        <p:spPr bwMode="auto">
          <a:xfrm flipH="1">
            <a:off x="6143631" y="3939064"/>
            <a:ext cx="258764" cy="106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>
            <a:stCxn id="465" idx="6"/>
            <a:endCxn id="459" idx="1"/>
          </p:cNvCxnSpPr>
          <p:nvPr/>
        </p:nvCxnSpPr>
        <p:spPr bwMode="auto">
          <a:xfrm>
            <a:off x="6030919" y="3539014"/>
            <a:ext cx="371476" cy="254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6" name="Straight Connector 505"/>
          <p:cNvCxnSpPr>
            <a:stCxn id="464" idx="4"/>
            <a:endCxn id="465" idx="0"/>
          </p:cNvCxnSpPr>
          <p:nvPr/>
        </p:nvCxnSpPr>
        <p:spPr bwMode="auto">
          <a:xfrm flipH="1">
            <a:off x="5927731" y="3129438"/>
            <a:ext cx="30163" cy="3063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7" name="Straight Connector 506"/>
          <p:cNvCxnSpPr>
            <a:stCxn id="464" idx="6"/>
            <a:endCxn id="474" idx="1"/>
          </p:cNvCxnSpPr>
          <p:nvPr/>
        </p:nvCxnSpPr>
        <p:spPr bwMode="auto">
          <a:xfrm>
            <a:off x="6062669" y="3026251"/>
            <a:ext cx="222250" cy="30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>
            <a:stCxn id="474" idx="6"/>
            <a:endCxn id="473" idx="2"/>
          </p:cNvCxnSpPr>
          <p:nvPr/>
        </p:nvCxnSpPr>
        <p:spPr bwMode="auto">
          <a:xfrm flipV="1">
            <a:off x="6462719" y="3070701"/>
            <a:ext cx="387351" cy="587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>
            <a:stCxn id="455" idx="7"/>
            <a:endCxn id="473" idx="3"/>
          </p:cNvCxnSpPr>
          <p:nvPr/>
        </p:nvCxnSpPr>
        <p:spPr bwMode="auto">
          <a:xfrm flipV="1">
            <a:off x="6651632" y="3143727"/>
            <a:ext cx="228600" cy="177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>
            <a:stCxn id="459" idx="6"/>
            <a:endCxn id="472" idx="3"/>
          </p:cNvCxnSpPr>
          <p:nvPr/>
        </p:nvCxnSpPr>
        <p:spPr bwMode="auto">
          <a:xfrm flipV="1">
            <a:off x="6578607" y="3731101"/>
            <a:ext cx="300039" cy="13493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1" name="Rectangle 510"/>
          <p:cNvSpPr>
            <a:spLocks noChangeArrowheads="1"/>
          </p:cNvSpPr>
          <p:nvPr/>
        </p:nvSpPr>
        <p:spPr bwMode="auto">
          <a:xfrm>
            <a:off x="4027005" y="2964974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dirty="0" smtClean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  <p:cxnSp>
        <p:nvCxnSpPr>
          <p:cNvPr id="513" name="Straight Arrow Connector 512"/>
          <p:cNvCxnSpPr/>
          <p:nvPr/>
        </p:nvCxnSpPr>
        <p:spPr>
          <a:xfrm flipV="1">
            <a:off x="7467600" y="2926240"/>
            <a:ext cx="990600" cy="1065372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>
            <a:off x="7467600" y="4051776"/>
            <a:ext cx="990600" cy="93980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 flipV="1">
            <a:off x="7467600" y="258606"/>
            <a:ext cx="990600" cy="1065372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Arrow Connector 515"/>
          <p:cNvCxnSpPr/>
          <p:nvPr/>
        </p:nvCxnSpPr>
        <p:spPr>
          <a:xfrm>
            <a:off x="7467600" y="1384142"/>
            <a:ext cx="990600" cy="93980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587740" y="8786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17" name="TextBox 516"/>
          <p:cNvSpPr txBox="1"/>
          <p:nvPr/>
        </p:nvSpPr>
        <p:spPr>
          <a:xfrm>
            <a:off x="8587740" y="204517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18" name="TextBox 517"/>
          <p:cNvSpPr txBox="1"/>
          <p:nvPr/>
        </p:nvSpPr>
        <p:spPr>
          <a:xfrm>
            <a:off x="8587740" y="26784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19" name="TextBox 518"/>
          <p:cNvSpPr txBox="1"/>
          <p:nvPr/>
        </p:nvSpPr>
        <p:spPr>
          <a:xfrm>
            <a:off x="8568458" y="468070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96" name="Oval 195"/>
          <p:cNvSpPr/>
          <p:nvPr/>
        </p:nvSpPr>
        <p:spPr bwMode="auto">
          <a:xfrm>
            <a:off x="515470" y="166100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97" name="Oval 196"/>
          <p:cNvSpPr/>
          <p:nvPr/>
        </p:nvSpPr>
        <p:spPr bwMode="auto">
          <a:xfrm>
            <a:off x="954555" y="1661001"/>
            <a:ext cx="206375" cy="206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cxnSp>
        <p:nvCxnSpPr>
          <p:cNvPr id="3" name="Straight Connector 2"/>
          <p:cNvCxnSpPr>
            <a:endCxn id="197" idx="2"/>
          </p:cNvCxnSpPr>
          <p:nvPr/>
        </p:nvCxnSpPr>
        <p:spPr>
          <a:xfrm>
            <a:off x="727390" y="1754188"/>
            <a:ext cx="227165" cy="1000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48497"/>
            <a:ext cx="9067800" cy="17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/>
      <p:bldP spid="391" grpId="0" animBg="1"/>
      <p:bldP spid="393" grpId="0" animBg="1"/>
      <p:bldP spid="393" grpId="1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52" grpId="0" animBg="1"/>
      <p:bldP spid="454" grpId="0" animBg="1"/>
      <p:bldP spid="455" grpId="0" animBg="1"/>
      <p:bldP spid="456" grpId="0" animBg="1"/>
      <p:bldP spid="457" grpId="0" animBg="1"/>
      <p:bldP spid="457" grpId="1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511" grpId="0"/>
      <p:bldP spid="53" grpId="0"/>
      <p:bldP spid="517" grpId="0"/>
      <p:bldP spid="518" grpId="0"/>
      <p:bldP spid="519" grpId="0"/>
      <p:bldP spid="196" grpId="0" animBg="1"/>
      <p:bldP spid="196" grpId="1" animBg="1"/>
      <p:bldP spid="197" grpId="0" animBg="1"/>
      <p:bldP spid="19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48497"/>
            <a:ext cx="9067800" cy="17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Bound and Branching tree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957860" y="1371600"/>
            <a:ext cx="3728940" cy="3048000"/>
            <a:chOff x="4957860" y="1371600"/>
            <a:chExt cx="3728940" cy="3048000"/>
          </a:xfrm>
        </p:grpSpPr>
        <p:sp>
          <p:nvSpPr>
            <p:cNvPr id="5" name="Oval 4"/>
            <p:cNvSpPr/>
            <p:nvPr/>
          </p:nvSpPr>
          <p:spPr>
            <a:xfrm>
              <a:off x="7306200" y="137160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20400" y="212979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911990" y="213360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006990" y="281559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75495" y="3461385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466095" y="3451860"/>
              <a:ext cx="308610" cy="308610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957860" y="409765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725050" y="409765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202680" y="4110990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997852" y="409765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377210" y="2773680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144400" y="277368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611000" y="341947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378190" y="341947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221275" y="1635015"/>
              <a:ext cx="3311220" cy="2507835"/>
              <a:chOff x="2182275" y="1635015"/>
              <a:chExt cx="3311220" cy="2507835"/>
            </a:xfrm>
          </p:grpSpPr>
          <p:cxnSp>
            <p:nvCxnSpPr>
              <p:cNvPr id="13" name="Straight Connector 12"/>
              <p:cNvCxnSpPr>
                <a:stCxn id="10" idx="7"/>
                <a:endCxn id="8" idx="4"/>
              </p:cNvCxnSpPr>
              <p:nvPr/>
            </p:nvCxnSpPr>
            <p:spPr>
              <a:xfrm flipV="1">
                <a:off x="2699910" y="3124200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4"/>
                <a:endCxn id="11" idx="1"/>
              </p:cNvCxnSpPr>
              <p:nvPr/>
            </p:nvCxnSpPr>
            <p:spPr>
              <a:xfrm>
                <a:off x="3122295" y="3124200"/>
                <a:ext cx="349995" cy="37285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8" idx="7"/>
                <a:endCxn id="6" idx="3"/>
              </p:cNvCxnSpPr>
              <p:nvPr/>
            </p:nvCxnSpPr>
            <p:spPr>
              <a:xfrm flipV="1">
                <a:off x="3231405" y="2393205"/>
                <a:ext cx="395190" cy="4675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8" idx="7"/>
              </p:cNvCxnSpPr>
              <p:nvPr/>
            </p:nvCxnSpPr>
            <p:spPr>
              <a:xfrm flipV="1">
                <a:off x="2182275" y="3760470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0" idx="4"/>
                <a:endCxn id="29" idx="0"/>
              </p:cNvCxnSpPr>
              <p:nvPr/>
            </p:nvCxnSpPr>
            <p:spPr>
              <a:xfrm>
                <a:off x="2590800" y="3769995"/>
                <a:ext cx="249555" cy="3276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4" idx="0"/>
                <a:endCxn id="11" idx="4"/>
              </p:cNvCxnSpPr>
              <p:nvPr/>
            </p:nvCxnSpPr>
            <p:spPr>
              <a:xfrm flipV="1">
                <a:off x="3317985" y="3760470"/>
                <a:ext cx="263415" cy="3505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1"/>
                <a:endCxn id="11" idx="5"/>
              </p:cNvCxnSpPr>
              <p:nvPr/>
            </p:nvCxnSpPr>
            <p:spPr>
              <a:xfrm flipH="1" flipV="1">
                <a:off x="3690510" y="3715275"/>
                <a:ext cx="313537" cy="42757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2" idx="7"/>
              </p:cNvCxnSpPr>
              <p:nvPr/>
            </p:nvCxnSpPr>
            <p:spPr>
              <a:xfrm flipV="1">
                <a:off x="4601625" y="2436495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endCxn id="43" idx="0"/>
              </p:cNvCxnSpPr>
              <p:nvPr/>
            </p:nvCxnSpPr>
            <p:spPr>
              <a:xfrm>
                <a:off x="5010150" y="2446020"/>
                <a:ext cx="249555" cy="3276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46" idx="7"/>
              </p:cNvCxnSpPr>
              <p:nvPr/>
            </p:nvCxnSpPr>
            <p:spPr>
              <a:xfrm flipV="1">
                <a:off x="4835415" y="3082290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47" idx="0"/>
              </p:cNvCxnSpPr>
              <p:nvPr/>
            </p:nvCxnSpPr>
            <p:spPr>
              <a:xfrm>
                <a:off x="5243940" y="3091815"/>
                <a:ext cx="249555" cy="3276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6" idx="7"/>
                <a:endCxn id="5" idx="3"/>
              </p:cNvCxnSpPr>
              <p:nvPr/>
            </p:nvCxnSpPr>
            <p:spPr>
              <a:xfrm flipV="1">
                <a:off x="3844815" y="1635015"/>
                <a:ext cx="467580" cy="5399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5" idx="5"/>
                <a:endCxn id="7" idx="1"/>
              </p:cNvCxnSpPr>
              <p:nvPr/>
            </p:nvCxnSpPr>
            <p:spPr>
              <a:xfrm>
                <a:off x="4530615" y="1635015"/>
                <a:ext cx="387570" cy="5437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3724801" y="1295400"/>
            <a:ext cx="838199" cy="3124200"/>
            <a:chOff x="3724801" y="1295400"/>
            <a:chExt cx="838199" cy="3124200"/>
          </a:xfrm>
        </p:grpSpPr>
        <p:sp>
          <p:nvSpPr>
            <p:cNvPr id="55" name="Left Brace 54"/>
            <p:cNvSpPr/>
            <p:nvPr/>
          </p:nvSpPr>
          <p:spPr>
            <a:xfrm>
              <a:off x="4029600" y="1295400"/>
              <a:ext cx="533400" cy="3124200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16200000">
              <a:off x="3042530" y="2663471"/>
              <a:ext cx="173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Depth at most k </a:t>
              </a:r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1770529" y="5732930"/>
            <a:ext cx="2341533" cy="457200"/>
          </a:xfrm>
          <a:prstGeom prst="rect">
            <a:avLst/>
          </a:prstGeom>
          <a:solidFill>
            <a:schemeClr val="accent6">
              <a:alpha val="36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19200" y="6501205"/>
            <a:ext cx="3707392" cy="228600"/>
          </a:xfrm>
          <a:prstGeom prst="rect">
            <a:avLst/>
          </a:prstGeom>
          <a:solidFill>
            <a:schemeClr val="dk1">
              <a:alpha val="29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926592" y="4406265"/>
            <a:ext cx="3836408" cy="821937"/>
            <a:chOff x="4926592" y="4406265"/>
            <a:chExt cx="3836408" cy="821937"/>
          </a:xfrm>
        </p:grpSpPr>
        <p:sp>
          <p:nvSpPr>
            <p:cNvPr id="60" name="Left Brace 59"/>
            <p:cNvSpPr/>
            <p:nvPr/>
          </p:nvSpPr>
          <p:spPr>
            <a:xfrm rot="16200000">
              <a:off x="6578096" y="2754761"/>
              <a:ext cx="533400" cy="3836408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3213" y="4858870"/>
              <a:ext cx="2892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Number of leaves at most 2</a:t>
              </a:r>
              <a:r>
                <a:rPr lang="en-US" baseline="30000" dirty="0"/>
                <a:t>k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We spend at most O(</a:t>
                </a:r>
                <a:r>
                  <a:rPr lang="en-US" sz="1800" dirty="0" err="1" smtClean="0"/>
                  <a:t>n+m</a:t>
                </a:r>
                <a:r>
                  <a:rPr lang="en-US" sz="1800" dirty="0" smtClean="0"/>
                  <a:t>) time</a:t>
                </a:r>
                <a:br>
                  <a:rPr lang="en-US" sz="1800" dirty="0" smtClean="0"/>
                </a:br>
                <a:r>
                  <a:rPr lang="en-US" sz="1800" dirty="0" smtClean="0"/>
                  <a:t>per recursive call</a:t>
                </a:r>
              </a:p>
              <a:p>
                <a:r>
                  <a:rPr lang="en-US" sz="1800" dirty="0" smtClean="0"/>
                  <a:t>Recursion depth is at most k</a:t>
                </a:r>
              </a:p>
              <a:p>
                <a:r>
                  <a:rPr lang="en-US" sz="1800" dirty="0" smtClean="0"/>
                  <a:t>Thus, the number of recursive</a:t>
                </a:r>
                <a:br>
                  <a:rPr lang="en-US" sz="1800" dirty="0" smtClean="0"/>
                </a:br>
                <a:r>
                  <a:rPr lang="en-US" sz="1800" dirty="0" smtClean="0"/>
                  <a:t>calls is at most k*#non-rec.</a:t>
                </a:r>
                <a:br>
                  <a:rPr lang="en-US" sz="1800" dirty="0" smtClean="0"/>
                </a:br>
                <a:r>
                  <a:rPr lang="en-US" sz="1800" dirty="0" smtClean="0"/>
                  <a:t>calls.</a:t>
                </a:r>
              </a:p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dirty="0" smtClean="0"/>
                  <a:t> be #non-rec calls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+</m:t>
                    </m:r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latin typeface="Cambria Math"/>
                      </a:rPr>
                      <m:t>𝑘</m:t>
                    </m:r>
                    <m:r>
                      <a:rPr lang="en-US" sz="1800" b="0" i="1" smtClean="0">
                        <a:latin typeface="Cambria Math"/>
                      </a:rPr>
                      <m:t>−1)</m:t>
                    </m:r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6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3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Parameterized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As long as k is constant,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 smtClean="0"/>
                  <a:t> is linear time.</a:t>
                </a:r>
              </a:p>
              <a:p>
                <a:r>
                  <a:rPr lang="en-US" sz="2600" dirty="0" smtClean="0"/>
                  <a:t>In our example n=27, k=7,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27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600" dirty="0" smtClean="0"/>
                      <m:t>134217728</m:t>
                    </m:r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</a:rPr>
                      <m:t>=128</m:t>
                    </m:r>
                  </m:oMath>
                </a14:m>
                <a:endParaRPr lang="en-US" sz="2600" dirty="0" smtClean="0"/>
              </a:p>
              <a:p>
                <a:r>
                  <a:rPr lang="en-US" sz="2600" dirty="0" smtClean="0"/>
                  <a:t>In general, we can often isolate the exponential dependency of the RT in a parameter that is often small.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181600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8600" y="4267200"/>
                <a:ext cx="8763000" cy="1828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dirty="0" smtClean="0"/>
                  <a:t>A </a:t>
                </a:r>
                <a:r>
                  <a:rPr lang="en-US" sz="2200" b="1" dirty="0" smtClean="0"/>
                  <a:t>parameterized problem</a:t>
                </a:r>
                <a:r>
                  <a:rPr lang="en-US" sz="2200" dirty="0" smtClean="0"/>
                  <a:t> is a language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𝐿</m:t>
                    </m:r>
                    <m:r>
                      <a:rPr lang="en-US" sz="2200" b="0" i="1" smtClean="0"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×</m:t>
                    </m:r>
                    <m:r>
                      <a:rPr lang="en-US" sz="2200" b="0" i="1" smtClean="0">
                        <a:latin typeface="Cambria Math"/>
                      </a:rPr>
                      <m:t>ℕ</m:t>
                    </m:r>
                  </m:oMath>
                </a14:m>
                <a:r>
                  <a:rPr lang="en-US" sz="2200" dirty="0" smtClean="0"/>
                  <a:t>. For an instance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∈</m:t>
                    </m:r>
                    <m:r>
                      <m:rPr>
                        <m:lit/>
                      </m:rPr>
                      <a:rPr lang="en-US" sz="2200" b="0" i="1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0,1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200" b="0" i="1" smtClean="0">
                            <a:latin typeface="Cambria Math"/>
                          </a:rPr>
                          <m:t>}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dirty="0" smtClean="0"/>
                  <a:t> is called the </a:t>
                </a:r>
                <a:r>
                  <a:rPr lang="en-US" sz="2200" i="1" dirty="0" smtClean="0"/>
                  <a:t>input</a:t>
                </a:r>
                <a:r>
                  <a:rPr lang="en-US" sz="22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200" dirty="0" smtClean="0"/>
                  <a:t> is called the parameter.</a:t>
                </a:r>
              </a:p>
              <a:p>
                <a:r>
                  <a:rPr lang="en-US" sz="2200" dirty="0" smtClean="0"/>
                  <a:t>A parameterized problem is called </a:t>
                </a:r>
                <a:r>
                  <a:rPr lang="en-US" sz="2200" b="1" dirty="0" smtClean="0"/>
                  <a:t>Fixed Parameter Tractable (FPT) </a:t>
                </a:r>
                <a:r>
                  <a:rPr lang="en-US" sz="2200" dirty="0" smtClean="0"/>
                  <a:t>if there exists an algorithm for it that runs in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200" dirty="0" smtClean="0"/>
                  <a:t>, for some constant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 smtClean="0"/>
                  <a:t> and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(⋅)</m:t>
                    </m:r>
                  </m:oMath>
                </a14:m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67200"/>
                <a:ext cx="8763000" cy="1828800"/>
              </a:xfrm>
              <a:prstGeom prst="rect">
                <a:avLst/>
              </a:prstGeom>
              <a:blipFill rotWithShape="1">
                <a:blip r:embed="rId5"/>
                <a:stretch>
                  <a:fillRect l="-763" r="-347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172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So, vertex cover parameterized by k is FPT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Second algorithm for vertex cover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9529"/>
            <a:ext cx="8991600" cy="22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61776"/>
            <a:ext cx="8001000" cy="4510224"/>
            <a:chOff x="76200" y="1790224"/>
            <a:chExt cx="8854904" cy="4991576"/>
          </a:xfrm>
        </p:grpSpPr>
        <p:grpSp>
          <p:nvGrpSpPr>
            <p:cNvPr id="66" name="Group 65"/>
            <p:cNvGrpSpPr>
              <a:grpSpLocks/>
            </p:cNvGrpSpPr>
            <p:nvPr/>
          </p:nvGrpSpPr>
          <p:grpSpPr bwMode="auto">
            <a:xfrm>
              <a:off x="365437" y="3200400"/>
              <a:ext cx="3014662" cy="2392363"/>
              <a:chOff x="3033233" y="1844824"/>
              <a:chExt cx="3266959" cy="259228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3033233" y="1844824"/>
                <a:ext cx="3266959" cy="25922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8" name="Group 67"/>
              <p:cNvGrpSpPr>
                <a:grpSpLocks/>
              </p:cNvGrpSpPr>
              <p:nvPr/>
            </p:nvGrpSpPr>
            <p:grpSpPr bwMode="auto">
              <a:xfrm>
                <a:off x="3177746" y="2018561"/>
                <a:ext cx="2829993" cy="2330823"/>
                <a:chOff x="2155405" y="2156920"/>
                <a:chExt cx="4545385" cy="3743650"/>
              </a:xfrm>
            </p:grpSpPr>
            <p:sp>
              <p:nvSpPr>
                <p:cNvPr id="69" name="Oval 68"/>
                <p:cNvSpPr/>
                <p:nvPr/>
              </p:nvSpPr>
              <p:spPr>
                <a:xfrm>
                  <a:off x="2194089" y="2156920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nl-NL" sz="1800" i="1" dirty="0"/>
                    <a:t>v</a:t>
                  </a:r>
                  <a:endParaRPr lang="en-US" sz="1800" i="1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576188" y="294985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2194089" y="3021689"/>
                  <a:ext cx="359210" cy="35916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948429" y="2181785"/>
                  <a:ext cx="359210" cy="35916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800" i="1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948429" y="3021689"/>
                  <a:ext cx="359210" cy="35916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396582" y="3770420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2155405" y="398592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3083824" y="4030127"/>
                  <a:ext cx="359210" cy="35916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3777374" y="3637804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3813296" y="2709489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4495794" y="2308876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440531" y="3201275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691979" y="420971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2741193" y="4588221"/>
                  <a:ext cx="359210" cy="359169"/>
                </a:xfrm>
                <a:prstGeom prst="ellipse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818823" y="4590983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304876" y="503580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921320" y="503580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5504346" y="4618612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225528" y="3408487"/>
                  <a:ext cx="359210" cy="36193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228292" y="238623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5192109" y="2488461"/>
                  <a:ext cx="361974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092896" y="4027364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341580" y="4590983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818823" y="546956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512373" y="554140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576188" y="547785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6275264" y="5107636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stCxn id="69" idx="6"/>
                  <a:endCxn id="72" idx="2"/>
                </p:cNvCxnSpPr>
                <p:nvPr/>
              </p:nvCxnSpPr>
              <p:spPr>
                <a:xfrm>
                  <a:off x="2553299" y="2336504"/>
                  <a:ext cx="395130" cy="24866"/>
                </a:xfrm>
                <a:prstGeom prst="line">
                  <a:avLst/>
                </a:prstGeom>
                <a:ln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69" idx="4"/>
                  <a:endCxn id="71" idx="0"/>
                </p:cNvCxnSpPr>
                <p:nvPr/>
              </p:nvCxnSpPr>
              <p:spPr>
                <a:xfrm>
                  <a:off x="2373693" y="2516090"/>
                  <a:ext cx="0" cy="50559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72" idx="5"/>
                  <a:endCxn id="78" idx="1"/>
                </p:cNvCxnSpPr>
                <p:nvPr/>
              </p:nvCxnSpPr>
              <p:spPr>
                <a:xfrm>
                  <a:off x="3255139" y="2488461"/>
                  <a:ext cx="610656" cy="27352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71" idx="7"/>
                  <a:endCxn id="78" idx="2"/>
                </p:cNvCxnSpPr>
                <p:nvPr/>
              </p:nvCxnSpPr>
              <p:spPr>
                <a:xfrm flipV="1">
                  <a:off x="2500798" y="2889073"/>
                  <a:ext cx="1312498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>
                  <a:stCxn id="73" idx="6"/>
                  <a:endCxn id="78" idx="3"/>
                </p:cNvCxnSpPr>
                <p:nvPr/>
              </p:nvCxnSpPr>
              <p:spPr>
                <a:xfrm flipV="1">
                  <a:off x="3307638" y="3016163"/>
                  <a:ext cx="558157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>
                  <a:stCxn id="69" idx="5"/>
                  <a:endCxn id="73" idx="3"/>
                </p:cNvCxnSpPr>
                <p:nvPr/>
              </p:nvCxnSpPr>
              <p:spPr>
                <a:xfrm>
                  <a:off x="2500798" y="2463595"/>
                  <a:ext cx="500131" cy="86477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>
                  <a:stCxn id="69" idx="4"/>
                  <a:endCxn id="76" idx="1"/>
                </p:cNvCxnSpPr>
                <p:nvPr/>
              </p:nvCxnSpPr>
              <p:spPr>
                <a:xfrm>
                  <a:off x="2373693" y="2516090"/>
                  <a:ext cx="762630" cy="156653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>
                  <a:stCxn id="69" idx="5"/>
                  <a:endCxn id="82" idx="0"/>
                </p:cNvCxnSpPr>
                <p:nvPr/>
              </p:nvCxnSpPr>
              <p:spPr>
                <a:xfrm>
                  <a:off x="2500798" y="2463595"/>
                  <a:ext cx="419999" cy="21246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>
                  <a:stCxn id="75" idx="7"/>
                  <a:endCxn id="78" idx="4"/>
                </p:cNvCxnSpPr>
                <p:nvPr/>
              </p:nvCxnSpPr>
              <p:spPr>
                <a:xfrm flipV="1">
                  <a:off x="2462114" y="3068658"/>
                  <a:ext cx="1530787" cy="96975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>
                  <a:stCxn id="84" idx="1"/>
                  <a:endCxn id="82" idx="5"/>
                </p:cNvCxnSpPr>
                <p:nvPr/>
              </p:nvCxnSpPr>
              <p:spPr>
                <a:xfrm flipH="1" flipV="1">
                  <a:off x="3047902" y="4894896"/>
                  <a:ext cx="309473" cy="19339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>
                  <a:stCxn id="76" idx="4"/>
                  <a:endCxn id="84" idx="0"/>
                </p:cNvCxnSpPr>
                <p:nvPr/>
              </p:nvCxnSpPr>
              <p:spPr>
                <a:xfrm>
                  <a:off x="3263428" y="4389297"/>
                  <a:ext cx="221052" cy="6465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77" idx="4"/>
                  <a:endCxn id="84" idx="0"/>
                </p:cNvCxnSpPr>
                <p:nvPr/>
              </p:nvCxnSpPr>
              <p:spPr>
                <a:xfrm flipH="1">
                  <a:off x="3484480" y="3999735"/>
                  <a:ext cx="472500" cy="103606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84" idx="6"/>
                  <a:endCxn id="85" idx="2"/>
                </p:cNvCxnSpPr>
                <p:nvPr/>
              </p:nvCxnSpPr>
              <p:spPr>
                <a:xfrm>
                  <a:off x="3664086" y="5215386"/>
                  <a:ext cx="125723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>
                  <a:stCxn id="84" idx="6"/>
                  <a:endCxn id="83" idx="3"/>
                </p:cNvCxnSpPr>
                <p:nvPr/>
              </p:nvCxnSpPr>
              <p:spPr>
                <a:xfrm flipV="1">
                  <a:off x="3664086" y="4897660"/>
                  <a:ext cx="207236" cy="3177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stCxn id="84" idx="6"/>
                  <a:endCxn id="93" idx="1"/>
                </p:cNvCxnSpPr>
                <p:nvPr/>
              </p:nvCxnSpPr>
              <p:spPr>
                <a:xfrm>
                  <a:off x="3664086" y="5215386"/>
                  <a:ext cx="900788" cy="37851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92" idx="1"/>
                  <a:endCxn id="84" idx="5"/>
                </p:cNvCxnSpPr>
                <p:nvPr/>
              </p:nvCxnSpPr>
              <p:spPr>
                <a:xfrm flipH="1" flipV="1">
                  <a:off x="3611585" y="5345240"/>
                  <a:ext cx="259736" cy="1768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93" idx="6"/>
                  <a:endCxn id="94" idx="2"/>
                </p:cNvCxnSpPr>
                <p:nvPr/>
              </p:nvCxnSpPr>
              <p:spPr>
                <a:xfrm flipV="1">
                  <a:off x="4871583" y="5657440"/>
                  <a:ext cx="704605" cy="635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>
                  <a:stCxn id="94" idx="6"/>
                  <a:endCxn id="95" idx="3"/>
                </p:cNvCxnSpPr>
                <p:nvPr/>
              </p:nvCxnSpPr>
              <p:spPr>
                <a:xfrm flipV="1">
                  <a:off x="5935397" y="5417074"/>
                  <a:ext cx="392368" cy="24036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86" idx="4"/>
                  <a:endCxn id="94" idx="0"/>
                </p:cNvCxnSpPr>
                <p:nvPr/>
              </p:nvCxnSpPr>
              <p:spPr>
                <a:xfrm>
                  <a:off x="5683950" y="4977781"/>
                  <a:ext cx="71842" cy="50007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>
                  <a:stCxn id="85" idx="6"/>
                  <a:endCxn id="94" idx="2"/>
                </p:cNvCxnSpPr>
                <p:nvPr/>
              </p:nvCxnSpPr>
              <p:spPr>
                <a:xfrm>
                  <a:off x="5280529" y="5215386"/>
                  <a:ext cx="295658" cy="4420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>
                  <a:stCxn id="94" idx="0"/>
                  <a:endCxn id="90" idx="4"/>
                </p:cNvCxnSpPr>
                <p:nvPr/>
              </p:nvCxnSpPr>
              <p:spPr>
                <a:xfrm flipV="1">
                  <a:off x="5755792" y="4386533"/>
                  <a:ext cx="519473" cy="10913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>
                  <a:stCxn id="94" idx="1"/>
                  <a:endCxn id="81" idx="5"/>
                </p:cNvCxnSpPr>
                <p:nvPr/>
              </p:nvCxnSpPr>
              <p:spPr>
                <a:xfrm flipH="1" flipV="1">
                  <a:off x="4998688" y="4516388"/>
                  <a:ext cx="629999" cy="10139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74" idx="4"/>
                  <a:endCxn id="86" idx="0"/>
                </p:cNvCxnSpPr>
                <p:nvPr/>
              </p:nvCxnSpPr>
              <p:spPr>
                <a:xfrm>
                  <a:off x="5576188" y="4129590"/>
                  <a:ext cx="107762" cy="4890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74" idx="3"/>
                  <a:endCxn id="81" idx="7"/>
                </p:cNvCxnSpPr>
                <p:nvPr/>
              </p:nvCxnSpPr>
              <p:spPr>
                <a:xfrm flipH="1">
                  <a:off x="4998688" y="4077095"/>
                  <a:ext cx="450395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>
                  <a:stCxn id="80" idx="6"/>
                  <a:endCxn id="74" idx="1"/>
                </p:cNvCxnSpPr>
                <p:nvPr/>
              </p:nvCxnSpPr>
              <p:spPr>
                <a:xfrm>
                  <a:off x="4802505" y="3380859"/>
                  <a:ext cx="646578" cy="4420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stCxn id="79" idx="4"/>
                  <a:endCxn id="80" idx="0"/>
                </p:cNvCxnSpPr>
                <p:nvPr/>
              </p:nvCxnSpPr>
              <p:spPr>
                <a:xfrm flipH="1">
                  <a:off x="4622899" y="2668045"/>
                  <a:ext cx="52501" cy="5332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>
                  <a:stCxn id="79" idx="6"/>
                  <a:endCxn id="89" idx="1"/>
                </p:cNvCxnSpPr>
                <p:nvPr/>
              </p:nvCxnSpPr>
              <p:spPr>
                <a:xfrm>
                  <a:off x="4857768" y="2488461"/>
                  <a:ext cx="386841" cy="5249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>
                  <a:stCxn id="89" idx="6"/>
                  <a:endCxn id="88" idx="2"/>
                </p:cNvCxnSpPr>
                <p:nvPr/>
              </p:nvCxnSpPr>
              <p:spPr>
                <a:xfrm flipV="1">
                  <a:off x="5554082" y="2565821"/>
                  <a:ext cx="674209" cy="1022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>
                  <a:stCxn id="70" idx="7"/>
                  <a:endCxn id="88" idx="3"/>
                </p:cNvCxnSpPr>
                <p:nvPr/>
              </p:nvCxnSpPr>
              <p:spPr>
                <a:xfrm flipV="1">
                  <a:off x="5882897" y="2692912"/>
                  <a:ext cx="397894" cy="3094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>
                  <a:stCxn id="74" idx="6"/>
                  <a:endCxn id="87" idx="3"/>
                </p:cNvCxnSpPr>
                <p:nvPr/>
              </p:nvCxnSpPr>
              <p:spPr>
                <a:xfrm flipV="1">
                  <a:off x="5755792" y="3715163"/>
                  <a:ext cx="522237" cy="23484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6" name="Straight Arrow Connector 125"/>
            <p:cNvCxnSpPr/>
            <p:nvPr/>
          </p:nvCxnSpPr>
          <p:spPr>
            <a:xfrm flipV="1">
              <a:off x="3442012" y="3097212"/>
              <a:ext cx="868362" cy="1217613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76200" y="4191000"/>
              <a:ext cx="3397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en-US" sz="2400" dirty="0" smtClean="0">
                  <a:solidFill>
                    <a:srgbClr val="FF0000"/>
                  </a:solidFill>
                </a:rPr>
                <a:t>7</a:t>
              </a:r>
              <a:endParaRPr lang="en-US" altLang="en-US" sz="2400" dirty="0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4043674" y="2546350"/>
              <a:ext cx="3381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en-US" sz="2400" dirty="0" smtClean="0">
                  <a:solidFill>
                    <a:srgbClr val="FF0000"/>
                  </a:solidFill>
                </a:rPr>
                <a:t>6</a:t>
              </a:r>
              <a:endParaRPr lang="en-US" altLang="en-US" sz="2400" dirty="0"/>
            </a:p>
          </p:txBody>
        </p:sp>
        <p:grpSp>
          <p:nvGrpSpPr>
            <p:cNvPr id="129" name="Group 128"/>
            <p:cNvGrpSpPr>
              <a:grpSpLocks/>
            </p:cNvGrpSpPr>
            <p:nvPr/>
          </p:nvGrpSpPr>
          <p:grpSpPr bwMode="auto">
            <a:xfrm>
              <a:off x="4376738" y="1790224"/>
              <a:ext cx="3014662" cy="2392363"/>
              <a:chOff x="3033233" y="1844824"/>
              <a:chExt cx="3266959" cy="2592288"/>
            </a:xfrm>
          </p:grpSpPr>
          <p:sp>
            <p:nvSpPr>
              <p:cNvPr id="130" name="Rectangle 129"/>
              <p:cNvSpPr/>
              <p:nvPr/>
            </p:nvSpPr>
            <p:spPr>
              <a:xfrm>
                <a:off x="3033233" y="1844824"/>
                <a:ext cx="3266959" cy="25922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31" name="Group 130"/>
              <p:cNvGrpSpPr>
                <a:grpSpLocks/>
              </p:cNvGrpSpPr>
              <p:nvPr/>
            </p:nvGrpSpPr>
            <p:grpSpPr bwMode="auto">
              <a:xfrm>
                <a:off x="3177746" y="2034042"/>
                <a:ext cx="2829993" cy="2315342"/>
                <a:chOff x="2155405" y="2181785"/>
                <a:chExt cx="4545385" cy="3718785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5576188" y="294985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194089" y="3021689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2948429" y="218178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sz="1800" i="1" dirty="0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2948429" y="3021689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5396582" y="3770420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>
                  <a:off x="2155405" y="398592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>
                  <a:off x="3083824" y="403012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3777374" y="3637804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3813296" y="2709489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2" name="Oval 141"/>
                <p:cNvSpPr/>
                <p:nvPr/>
              </p:nvSpPr>
              <p:spPr>
                <a:xfrm>
                  <a:off x="4495794" y="2308876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4440531" y="3201275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4691979" y="420971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2741193" y="458822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3818823" y="4590983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7" name="Oval 146"/>
                <p:cNvSpPr/>
                <p:nvPr/>
              </p:nvSpPr>
              <p:spPr>
                <a:xfrm>
                  <a:off x="3304876" y="503580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4921320" y="503580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5504346" y="4618612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6225528" y="3408487"/>
                  <a:ext cx="359210" cy="36193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6228292" y="238623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5192109" y="2488461"/>
                  <a:ext cx="361974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6092896" y="4027364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6341580" y="4590983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3818823" y="546956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4512373" y="554140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5576188" y="547785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6275264" y="5107636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1" name="Straight Connector 160"/>
                <p:cNvCxnSpPr>
                  <a:stCxn id="135" idx="5"/>
                  <a:endCxn id="141" idx="1"/>
                </p:cNvCxnSpPr>
                <p:nvPr/>
              </p:nvCxnSpPr>
              <p:spPr>
                <a:xfrm>
                  <a:off x="3255139" y="2488461"/>
                  <a:ext cx="610656" cy="27352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34" idx="7"/>
                  <a:endCxn id="141" idx="2"/>
                </p:cNvCxnSpPr>
                <p:nvPr/>
              </p:nvCxnSpPr>
              <p:spPr>
                <a:xfrm flipV="1">
                  <a:off x="2500798" y="2889073"/>
                  <a:ext cx="1312498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>
                  <a:stCxn id="136" idx="6"/>
                  <a:endCxn id="141" idx="3"/>
                </p:cNvCxnSpPr>
                <p:nvPr/>
              </p:nvCxnSpPr>
              <p:spPr>
                <a:xfrm flipV="1">
                  <a:off x="3307638" y="3016163"/>
                  <a:ext cx="558157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>
                  <a:stCxn id="138" idx="7"/>
                  <a:endCxn id="141" idx="4"/>
                </p:cNvCxnSpPr>
                <p:nvPr/>
              </p:nvCxnSpPr>
              <p:spPr>
                <a:xfrm flipV="1">
                  <a:off x="2462114" y="3068658"/>
                  <a:ext cx="1530787" cy="96975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>
                  <a:stCxn id="147" idx="1"/>
                  <a:endCxn id="145" idx="5"/>
                </p:cNvCxnSpPr>
                <p:nvPr/>
              </p:nvCxnSpPr>
              <p:spPr>
                <a:xfrm flipH="1" flipV="1">
                  <a:off x="3047902" y="4894896"/>
                  <a:ext cx="309473" cy="19339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>
                  <a:stCxn id="139" idx="4"/>
                  <a:endCxn id="147" idx="0"/>
                </p:cNvCxnSpPr>
                <p:nvPr/>
              </p:nvCxnSpPr>
              <p:spPr>
                <a:xfrm>
                  <a:off x="3263428" y="4389297"/>
                  <a:ext cx="221052" cy="64650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>
                  <a:stCxn id="140" idx="4"/>
                  <a:endCxn id="147" idx="0"/>
                </p:cNvCxnSpPr>
                <p:nvPr/>
              </p:nvCxnSpPr>
              <p:spPr>
                <a:xfrm flipH="1">
                  <a:off x="3484480" y="3999735"/>
                  <a:ext cx="472500" cy="103606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>
                  <a:stCxn id="147" idx="6"/>
                  <a:endCxn id="148" idx="2"/>
                </p:cNvCxnSpPr>
                <p:nvPr/>
              </p:nvCxnSpPr>
              <p:spPr>
                <a:xfrm>
                  <a:off x="3664086" y="5215386"/>
                  <a:ext cx="125723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>
                  <a:stCxn id="147" idx="6"/>
                  <a:endCxn id="146" idx="3"/>
                </p:cNvCxnSpPr>
                <p:nvPr/>
              </p:nvCxnSpPr>
              <p:spPr>
                <a:xfrm flipV="1">
                  <a:off x="3664086" y="4897660"/>
                  <a:ext cx="207236" cy="3177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147" idx="6"/>
                  <a:endCxn id="156" idx="1"/>
                </p:cNvCxnSpPr>
                <p:nvPr/>
              </p:nvCxnSpPr>
              <p:spPr>
                <a:xfrm>
                  <a:off x="3664086" y="5215386"/>
                  <a:ext cx="900788" cy="37851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>
                  <a:stCxn id="155" idx="1"/>
                  <a:endCxn id="147" idx="5"/>
                </p:cNvCxnSpPr>
                <p:nvPr/>
              </p:nvCxnSpPr>
              <p:spPr>
                <a:xfrm flipH="1" flipV="1">
                  <a:off x="3611585" y="5345240"/>
                  <a:ext cx="259736" cy="1768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>
                  <a:stCxn id="156" idx="6"/>
                  <a:endCxn id="157" idx="2"/>
                </p:cNvCxnSpPr>
                <p:nvPr/>
              </p:nvCxnSpPr>
              <p:spPr>
                <a:xfrm flipV="1">
                  <a:off x="4871583" y="5657440"/>
                  <a:ext cx="704605" cy="635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>
                  <a:stCxn id="157" idx="6"/>
                  <a:endCxn id="158" idx="3"/>
                </p:cNvCxnSpPr>
                <p:nvPr/>
              </p:nvCxnSpPr>
              <p:spPr>
                <a:xfrm flipV="1">
                  <a:off x="5935397" y="5417074"/>
                  <a:ext cx="392368" cy="24036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49" idx="4"/>
                  <a:endCxn id="157" idx="0"/>
                </p:cNvCxnSpPr>
                <p:nvPr/>
              </p:nvCxnSpPr>
              <p:spPr>
                <a:xfrm>
                  <a:off x="5683950" y="4977781"/>
                  <a:ext cx="71842" cy="50007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48" idx="6"/>
                  <a:endCxn id="157" idx="2"/>
                </p:cNvCxnSpPr>
                <p:nvPr/>
              </p:nvCxnSpPr>
              <p:spPr>
                <a:xfrm>
                  <a:off x="5280529" y="5215386"/>
                  <a:ext cx="295658" cy="4420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57" idx="0"/>
                  <a:endCxn id="153" idx="4"/>
                </p:cNvCxnSpPr>
                <p:nvPr/>
              </p:nvCxnSpPr>
              <p:spPr>
                <a:xfrm flipV="1">
                  <a:off x="5755792" y="4386533"/>
                  <a:ext cx="519473" cy="10913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>
                  <a:stCxn id="157" idx="1"/>
                  <a:endCxn id="144" idx="5"/>
                </p:cNvCxnSpPr>
                <p:nvPr/>
              </p:nvCxnSpPr>
              <p:spPr>
                <a:xfrm flipH="1" flipV="1">
                  <a:off x="4998688" y="4516388"/>
                  <a:ext cx="629999" cy="10139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>
                  <a:stCxn id="137" idx="4"/>
                  <a:endCxn id="149" idx="0"/>
                </p:cNvCxnSpPr>
                <p:nvPr/>
              </p:nvCxnSpPr>
              <p:spPr>
                <a:xfrm>
                  <a:off x="5576188" y="4129590"/>
                  <a:ext cx="107762" cy="4890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>
                  <a:stCxn id="137" idx="3"/>
                  <a:endCxn id="144" idx="7"/>
                </p:cNvCxnSpPr>
                <p:nvPr/>
              </p:nvCxnSpPr>
              <p:spPr>
                <a:xfrm flipH="1">
                  <a:off x="4998688" y="4077095"/>
                  <a:ext cx="450395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>
                  <a:stCxn id="143" idx="6"/>
                  <a:endCxn id="137" idx="1"/>
                </p:cNvCxnSpPr>
                <p:nvPr/>
              </p:nvCxnSpPr>
              <p:spPr>
                <a:xfrm>
                  <a:off x="4802505" y="3380859"/>
                  <a:ext cx="646578" cy="4420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>
                  <a:stCxn id="142" idx="4"/>
                  <a:endCxn id="143" idx="0"/>
                </p:cNvCxnSpPr>
                <p:nvPr/>
              </p:nvCxnSpPr>
              <p:spPr>
                <a:xfrm flipH="1">
                  <a:off x="4622899" y="2668045"/>
                  <a:ext cx="52501" cy="5332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>
                  <a:stCxn id="142" idx="6"/>
                  <a:endCxn id="152" idx="1"/>
                </p:cNvCxnSpPr>
                <p:nvPr/>
              </p:nvCxnSpPr>
              <p:spPr>
                <a:xfrm>
                  <a:off x="4857768" y="2488461"/>
                  <a:ext cx="386841" cy="5249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>
                  <a:stCxn id="152" idx="6"/>
                  <a:endCxn id="151" idx="2"/>
                </p:cNvCxnSpPr>
                <p:nvPr/>
              </p:nvCxnSpPr>
              <p:spPr>
                <a:xfrm flipV="1">
                  <a:off x="5554082" y="2565821"/>
                  <a:ext cx="674209" cy="1022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>
                  <a:stCxn id="133" idx="7"/>
                  <a:endCxn id="151" idx="3"/>
                </p:cNvCxnSpPr>
                <p:nvPr/>
              </p:nvCxnSpPr>
              <p:spPr>
                <a:xfrm flipV="1">
                  <a:off x="5882897" y="2692912"/>
                  <a:ext cx="397894" cy="3094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>
                  <a:stCxn id="137" idx="6"/>
                  <a:endCxn id="150" idx="3"/>
                </p:cNvCxnSpPr>
                <p:nvPr/>
              </p:nvCxnSpPr>
              <p:spPr>
                <a:xfrm flipV="1">
                  <a:off x="5755792" y="3715163"/>
                  <a:ext cx="522237" cy="23484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9" name="Straight Arrow Connector 188"/>
            <p:cNvCxnSpPr/>
            <p:nvPr/>
          </p:nvCxnSpPr>
          <p:spPr>
            <a:xfrm>
              <a:off x="3472492" y="4515645"/>
              <a:ext cx="715962" cy="939800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" name="Group 189"/>
            <p:cNvGrpSpPr>
              <a:grpSpLocks/>
            </p:cNvGrpSpPr>
            <p:nvPr/>
          </p:nvGrpSpPr>
          <p:grpSpPr bwMode="auto">
            <a:xfrm>
              <a:off x="4376738" y="4389437"/>
              <a:ext cx="3014662" cy="2392363"/>
              <a:chOff x="3033233" y="1844824"/>
              <a:chExt cx="3266959" cy="2592288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3033233" y="1844824"/>
                <a:ext cx="3266959" cy="25922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92" name="Group 191"/>
              <p:cNvGrpSpPr>
                <a:grpSpLocks/>
              </p:cNvGrpSpPr>
              <p:nvPr/>
            </p:nvGrpSpPr>
            <p:grpSpPr bwMode="auto">
              <a:xfrm>
                <a:off x="3893416" y="2113170"/>
                <a:ext cx="2114324" cy="2236214"/>
                <a:chOff x="3304876" y="2308876"/>
                <a:chExt cx="3395914" cy="3591694"/>
              </a:xfrm>
            </p:grpSpPr>
            <p:sp>
              <p:nvSpPr>
                <p:cNvPr id="194" name="Oval 193"/>
                <p:cNvSpPr/>
                <p:nvPr/>
              </p:nvSpPr>
              <p:spPr>
                <a:xfrm>
                  <a:off x="5576188" y="294985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396582" y="3770420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3777374" y="3637804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>
                <a:xfrm>
                  <a:off x="3813296" y="2709489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Oval 202"/>
                <p:cNvSpPr/>
                <p:nvPr/>
              </p:nvSpPr>
              <p:spPr>
                <a:xfrm>
                  <a:off x="4495794" y="2308876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Oval 203"/>
                <p:cNvSpPr/>
                <p:nvPr/>
              </p:nvSpPr>
              <p:spPr>
                <a:xfrm>
                  <a:off x="4440531" y="3201275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4691979" y="420971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3818823" y="4590983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3304876" y="503580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4921320" y="5035802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5504346" y="4618612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1" name="Oval 210"/>
                <p:cNvSpPr/>
                <p:nvPr/>
              </p:nvSpPr>
              <p:spPr>
                <a:xfrm>
                  <a:off x="6225528" y="3408487"/>
                  <a:ext cx="359210" cy="36193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6228292" y="2386235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5192109" y="2488461"/>
                  <a:ext cx="361974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Oval 213"/>
                <p:cNvSpPr/>
                <p:nvPr/>
              </p:nvSpPr>
              <p:spPr>
                <a:xfrm>
                  <a:off x="6092896" y="4027364"/>
                  <a:ext cx="361974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>
                <a:xfrm>
                  <a:off x="6341580" y="4590983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3818823" y="546956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4512373" y="5541401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5576188" y="5477857"/>
                  <a:ext cx="359210" cy="35916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6275264" y="5107636"/>
                  <a:ext cx="359210" cy="36193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1" name="Straight Connector 230"/>
                <p:cNvCxnSpPr>
                  <a:stCxn id="201" idx="4"/>
                  <a:endCxn id="208" idx="0"/>
                </p:cNvCxnSpPr>
                <p:nvPr/>
              </p:nvCxnSpPr>
              <p:spPr>
                <a:xfrm flipH="1">
                  <a:off x="3484480" y="3999735"/>
                  <a:ext cx="472500" cy="1036067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>
                  <a:stCxn id="208" idx="6"/>
                  <a:endCxn id="209" idx="2"/>
                </p:cNvCxnSpPr>
                <p:nvPr/>
              </p:nvCxnSpPr>
              <p:spPr>
                <a:xfrm>
                  <a:off x="3664086" y="5215386"/>
                  <a:ext cx="1257234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>
                  <a:stCxn id="208" idx="6"/>
                  <a:endCxn id="207" idx="3"/>
                </p:cNvCxnSpPr>
                <p:nvPr/>
              </p:nvCxnSpPr>
              <p:spPr>
                <a:xfrm flipV="1">
                  <a:off x="3664086" y="4897660"/>
                  <a:ext cx="207236" cy="31772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>
                  <a:stCxn id="208" idx="6"/>
                  <a:endCxn id="217" idx="1"/>
                </p:cNvCxnSpPr>
                <p:nvPr/>
              </p:nvCxnSpPr>
              <p:spPr>
                <a:xfrm>
                  <a:off x="3664086" y="5215386"/>
                  <a:ext cx="900788" cy="37851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>
                  <a:stCxn id="216" idx="1"/>
                  <a:endCxn id="208" idx="5"/>
                </p:cNvCxnSpPr>
                <p:nvPr/>
              </p:nvCxnSpPr>
              <p:spPr>
                <a:xfrm flipH="1" flipV="1">
                  <a:off x="3611585" y="5345240"/>
                  <a:ext cx="259736" cy="1768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>
                  <a:stCxn id="217" idx="6"/>
                  <a:endCxn id="218" idx="2"/>
                </p:cNvCxnSpPr>
                <p:nvPr/>
              </p:nvCxnSpPr>
              <p:spPr>
                <a:xfrm flipV="1">
                  <a:off x="4871583" y="5657440"/>
                  <a:ext cx="704605" cy="6354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>
                  <a:stCxn id="218" idx="6"/>
                  <a:endCxn id="219" idx="3"/>
                </p:cNvCxnSpPr>
                <p:nvPr/>
              </p:nvCxnSpPr>
              <p:spPr>
                <a:xfrm flipV="1">
                  <a:off x="5935397" y="5417074"/>
                  <a:ext cx="392368" cy="24036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>
                  <a:stCxn id="210" idx="4"/>
                  <a:endCxn id="218" idx="0"/>
                </p:cNvCxnSpPr>
                <p:nvPr/>
              </p:nvCxnSpPr>
              <p:spPr>
                <a:xfrm>
                  <a:off x="5683950" y="4977781"/>
                  <a:ext cx="71842" cy="50007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>
                  <a:stCxn id="209" idx="6"/>
                  <a:endCxn id="218" idx="2"/>
                </p:cNvCxnSpPr>
                <p:nvPr/>
              </p:nvCxnSpPr>
              <p:spPr>
                <a:xfrm>
                  <a:off x="5280529" y="5215386"/>
                  <a:ext cx="295658" cy="4420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/>
                <p:cNvCxnSpPr>
                  <a:stCxn id="218" idx="0"/>
                  <a:endCxn id="214" idx="4"/>
                </p:cNvCxnSpPr>
                <p:nvPr/>
              </p:nvCxnSpPr>
              <p:spPr>
                <a:xfrm flipV="1">
                  <a:off x="5755792" y="4386533"/>
                  <a:ext cx="519473" cy="10913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>
                  <a:stCxn id="218" idx="1"/>
                  <a:endCxn id="205" idx="5"/>
                </p:cNvCxnSpPr>
                <p:nvPr/>
              </p:nvCxnSpPr>
              <p:spPr>
                <a:xfrm flipH="1" flipV="1">
                  <a:off x="4998688" y="4516388"/>
                  <a:ext cx="629999" cy="10139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>
                  <a:stCxn id="198" idx="4"/>
                  <a:endCxn id="210" idx="0"/>
                </p:cNvCxnSpPr>
                <p:nvPr/>
              </p:nvCxnSpPr>
              <p:spPr>
                <a:xfrm>
                  <a:off x="5576188" y="4129590"/>
                  <a:ext cx="107762" cy="48902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>
                  <a:stCxn id="198" idx="3"/>
                  <a:endCxn id="205" idx="7"/>
                </p:cNvCxnSpPr>
                <p:nvPr/>
              </p:nvCxnSpPr>
              <p:spPr>
                <a:xfrm flipH="1">
                  <a:off x="4998688" y="4077095"/>
                  <a:ext cx="450395" cy="18511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>
                  <a:stCxn id="204" idx="6"/>
                  <a:endCxn id="198" idx="1"/>
                </p:cNvCxnSpPr>
                <p:nvPr/>
              </p:nvCxnSpPr>
              <p:spPr>
                <a:xfrm>
                  <a:off x="4802505" y="3380859"/>
                  <a:ext cx="646578" cy="442055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>
                  <a:stCxn id="203" idx="4"/>
                  <a:endCxn id="204" idx="0"/>
                </p:cNvCxnSpPr>
                <p:nvPr/>
              </p:nvCxnSpPr>
              <p:spPr>
                <a:xfrm flipH="1">
                  <a:off x="4622899" y="2668045"/>
                  <a:ext cx="52501" cy="533229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Straight Connector 245"/>
                <p:cNvCxnSpPr>
                  <a:stCxn id="203" idx="6"/>
                  <a:endCxn id="213" idx="1"/>
                </p:cNvCxnSpPr>
                <p:nvPr/>
              </p:nvCxnSpPr>
              <p:spPr>
                <a:xfrm>
                  <a:off x="4857768" y="2488461"/>
                  <a:ext cx="386841" cy="52493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>
                  <a:stCxn id="213" idx="6"/>
                  <a:endCxn id="212" idx="2"/>
                </p:cNvCxnSpPr>
                <p:nvPr/>
              </p:nvCxnSpPr>
              <p:spPr>
                <a:xfrm flipV="1">
                  <a:off x="5554082" y="2565821"/>
                  <a:ext cx="674209" cy="10222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>
                  <a:stCxn id="194" idx="7"/>
                  <a:endCxn id="212" idx="3"/>
                </p:cNvCxnSpPr>
                <p:nvPr/>
              </p:nvCxnSpPr>
              <p:spPr>
                <a:xfrm flipV="1">
                  <a:off x="5882897" y="2692912"/>
                  <a:ext cx="397894" cy="309438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>
                  <a:stCxn id="198" idx="6"/>
                  <a:endCxn id="211" idx="3"/>
                </p:cNvCxnSpPr>
                <p:nvPr/>
              </p:nvCxnSpPr>
              <p:spPr>
                <a:xfrm flipV="1">
                  <a:off x="5755792" y="3715163"/>
                  <a:ext cx="522237" cy="234841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0" name="Rectangle 249"/>
            <p:cNvSpPr>
              <a:spLocks noChangeArrowheads="1"/>
            </p:cNvSpPr>
            <p:nvPr/>
          </p:nvSpPr>
          <p:spPr bwMode="auto">
            <a:xfrm>
              <a:off x="4027005" y="4678998"/>
              <a:ext cx="374686" cy="51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NL" altLang="en-US" sz="2400" dirty="0" smtClean="0">
                  <a:solidFill>
                    <a:srgbClr val="FF0000"/>
                  </a:solidFill>
                </a:rPr>
                <a:t>2</a:t>
              </a:r>
              <a:endParaRPr lang="en-US" altLang="en-US" sz="2400" dirty="0"/>
            </a:p>
          </p:txBody>
        </p:sp>
        <p:cxnSp>
          <p:nvCxnSpPr>
            <p:cNvPr id="251" name="Straight Arrow Connector 250"/>
            <p:cNvCxnSpPr/>
            <p:nvPr/>
          </p:nvCxnSpPr>
          <p:spPr>
            <a:xfrm flipV="1">
              <a:off x="7467600" y="4640264"/>
              <a:ext cx="990600" cy="1065372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>
              <a:off x="7467600" y="5765800"/>
              <a:ext cx="990600" cy="939800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flipV="1">
              <a:off x="7467600" y="1972630"/>
              <a:ext cx="990600" cy="1065372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/>
            <p:nvPr/>
          </p:nvCxnSpPr>
          <p:spPr>
            <a:xfrm>
              <a:off x="7467600" y="3098166"/>
              <a:ext cx="990600" cy="939800"/>
            </a:xfrm>
            <a:prstGeom prst="straightConnector1">
              <a:avLst/>
            </a:prstGeom>
            <a:ln w="635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TextBox 254"/>
            <p:cNvSpPr txBox="1"/>
            <p:nvPr/>
          </p:nvSpPr>
          <p:spPr>
            <a:xfrm>
              <a:off x="8587740" y="180189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8587740" y="3759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8587740" y="4392453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8568458" y="639472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9529"/>
            <a:ext cx="8991600" cy="22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Bound and Branching tree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0260" y="1371600"/>
            <a:ext cx="3728940" cy="3048000"/>
            <a:chOff x="4957860" y="1371600"/>
            <a:chExt cx="3728940" cy="3048000"/>
          </a:xfrm>
        </p:grpSpPr>
        <p:sp>
          <p:nvSpPr>
            <p:cNvPr id="7" name="Oval 6"/>
            <p:cNvSpPr/>
            <p:nvPr/>
          </p:nvSpPr>
          <p:spPr>
            <a:xfrm>
              <a:off x="7306200" y="137160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620400" y="212979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911990" y="213360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006990" y="281559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75495" y="3461385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466095" y="3451860"/>
              <a:ext cx="308610" cy="308610"/>
            </a:xfrm>
            <a:prstGeom prst="ellipse">
              <a:avLst/>
            </a:prstGeom>
            <a:solidFill>
              <a:schemeClr val="tx1">
                <a:alpha val="42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57860" y="409765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725050" y="409765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02680" y="4110990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997852" y="409765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77210" y="2773680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144400" y="2773680"/>
              <a:ext cx="308610" cy="308610"/>
            </a:xfrm>
            <a:prstGeom prst="ellipse">
              <a:avLst/>
            </a:prstGeom>
            <a:solidFill>
              <a:schemeClr val="dk1">
                <a:alpha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611000" y="341947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378190" y="3419475"/>
              <a:ext cx="308610" cy="308610"/>
            </a:xfrm>
            <a:prstGeom prst="ellipse">
              <a:avLst/>
            </a:prstGeom>
            <a:solidFill>
              <a:schemeClr val="accent6">
                <a:alpha val="43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221275" y="1635015"/>
              <a:ext cx="3311220" cy="2507835"/>
              <a:chOff x="2182275" y="1635015"/>
              <a:chExt cx="3311220" cy="2507835"/>
            </a:xfrm>
          </p:grpSpPr>
          <p:cxnSp>
            <p:nvCxnSpPr>
              <p:cNvPr id="22" name="Straight Connector 21"/>
              <p:cNvCxnSpPr>
                <a:stCxn id="11" idx="7"/>
                <a:endCxn id="10" idx="4"/>
              </p:cNvCxnSpPr>
              <p:nvPr/>
            </p:nvCxnSpPr>
            <p:spPr>
              <a:xfrm flipV="1">
                <a:off x="2699910" y="3124200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0" idx="4"/>
                <a:endCxn id="12" idx="1"/>
              </p:cNvCxnSpPr>
              <p:nvPr/>
            </p:nvCxnSpPr>
            <p:spPr>
              <a:xfrm>
                <a:off x="3122295" y="3124200"/>
                <a:ext cx="349995" cy="37285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0" idx="7"/>
                <a:endCxn id="8" idx="3"/>
              </p:cNvCxnSpPr>
              <p:nvPr/>
            </p:nvCxnSpPr>
            <p:spPr>
              <a:xfrm flipV="1">
                <a:off x="3231405" y="2393205"/>
                <a:ext cx="395190" cy="4675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3" idx="7"/>
              </p:cNvCxnSpPr>
              <p:nvPr/>
            </p:nvCxnSpPr>
            <p:spPr>
              <a:xfrm flipV="1">
                <a:off x="2182275" y="3760470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4"/>
                <a:endCxn id="14" idx="0"/>
              </p:cNvCxnSpPr>
              <p:nvPr/>
            </p:nvCxnSpPr>
            <p:spPr>
              <a:xfrm>
                <a:off x="2590800" y="3769995"/>
                <a:ext cx="249555" cy="3276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5" idx="0"/>
                <a:endCxn id="12" idx="4"/>
              </p:cNvCxnSpPr>
              <p:nvPr/>
            </p:nvCxnSpPr>
            <p:spPr>
              <a:xfrm flipV="1">
                <a:off x="3317985" y="3760470"/>
                <a:ext cx="263415" cy="35052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6" idx="1"/>
                <a:endCxn id="12" idx="5"/>
              </p:cNvCxnSpPr>
              <p:nvPr/>
            </p:nvCxnSpPr>
            <p:spPr>
              <a:xfrm flipH="1" flipV="1">
                <a:off x="3690510" y="3715275"/>
                <a:ext cx="313537" cy="42757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7" idx="7"/>
              </p:cNvCxnSpPr>
              <p:nvPr/>
            </p:nvCxnSpPr>
            <p:spPr>
              <a:xfrm flipV="1">
                <a:off x="4601625" y="2436495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18" idx="0"/>
              </p:cNvCxnSpPr>
              <p:nvPr/>
            </p:nvCxnSpPr>
            <p:spPr>
              <a:xfrm>
                <a:off x="5010150" y="2446020"/>
                <a:ext cx="249555" cy="3276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9" idx="7"/>
              </p:cNvCxnSpPr>
              <p:nvPr/>
            </p:nvCxnSpPr>
            <p:spPr>
              <a:xfrm flipV="1">
                <a:off x="4835415" y="3082290"/>
                <a:ext cx="422385" cy="3823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20" idx="0"/>
              </p:cNvCxnSpPr>
              <p:nvPr/>
            </p:nvCxnSpPr>
            <p:spPr>
              <a:xfrm>
                <a:off x="5243940" y="3091815"/>
                <a:ext cx="249555" cy="3276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8" idx="7"/>
                <a:endCxn id="7" idx="3"/>
              </p:cNvCxnSpPr>
              <p:nvPr/>
            </p:nvCxnSpPr>
            <p:spPr>
              <a:xfrm flipV="1">
                <a:off x="3844815" y="1635015"/>
                <a:ext cx="467580" cy="5399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7" idx="5"/>
                <a:endCxn id="9" idx="1"/>
              </p:cNvCxnSpPr>
              <p:nvPr/>
            </p:nvCxnSpPr>
            <p:spPr>
              <a:xfrm>
                <a:off x="4530615" y="1635015"/>
                <a:ext cx="387570" cy="54378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8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We spend at most O(</a:t>
                </a:r>
                <a:r>
                  <a:rPr lang="en-US" sz="1800" dirty="0" err="1" smtClean="0"/>
                  <a:t>n+m</a:t>
                </a:r>
                <a:r>
                  <a:rPr lang="en-US" sz="1800" dirty="0" smtClean="0"/>
                  <a:t>) time</a:t>
                </a:r>
                <a:br>
                  <a:rPr lang="en-US" sz="1800" dirty="0" smtClean="0"/>
                </a:br>
                <a:r>
                  <a:rPr lang="en-US" sz="1800" dirty="0" smtClean="0"/>
                  <a:t>per recursive call</a:t>
                </a:r>
              </a:p>
              <a:p>
                <a:r>
                  <a:rPr lang="en-US" sz="1800" dirty="0" smtClean="0"/>
                  <a:t>Recursion depth is at most k</a:t>
                </a:r>
              </a:p>
              <a:p>
                <a:r>
                  <a:rPr lang="en-US" sz="1800" dirty="0" smtClean="0"/>
                  <a:t>Thus, the number of recursive</a:t>
                </a:r>
                <a:br>
                  <a:rPr lang="en-US" sz="1800" dirty="0" smtClean="0"/>
                </a:br>
                <a:r>
                  <a:rPr lang="en-US" sz="1800" dirty="0" smtClean="0"/>
                  <a:t>calls is at most k*#non-rec.</a:t>
                </a:r>
                <a:br>
                  <a:rPr lang="en-US" sz="1800" dirty="0" smtClean="0"/>
                </a:br>
                <a:r>
                  <a:rPr lang="en-US" sz="1800" dirty="0" smtClean="0"/>
                  <a:t>calls.</a:t>
                </a:r>
              </a:p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dirty="0" smtClean="0"/>
                  <a:t> be #non-rec calls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𝑇</m:t>
                    </m:r>
                    <m:r>
                      <a:rPr lang="en-US" sz="1800" b="0" i="1" dirty="0" smtClean="0">
                        <a:latin typeface="Cambria Math"/>
                      </a:rPr>
                      <m:t>(0)=1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≥2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</a:rPr>
                          <m:t>𝑑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1.62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837"/>
                <a:ext cx="8229600" cy="4525963"/>
              </a:xfrm>
              <a:blipFill rotWithShape="1">
                <a:blip r:embed="rId2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9529"/>
            <a:ext cx="8991600" cy="22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Bound and Branching tree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8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We spend at most O(</a:t>
                </a:r>
                <a:r>
                  <a:rPr lang="en-US" sz="1800" dirty="0" err="1" smtClean="0"/>
                  <a:t>n+m</a:t>
                </a:r>
                <a:r>
                  <a:rPr lang="en-US" sz="1800" dirty="0" smtClean="0"/>
                  <a:t>) time</a:t>
                </a:r>
                <a:br>
                  <a:rPr lang="en-US" sz="1800" dirty="0" smtClean="0"/>
                </a:br>
                <a:r>
                  <a:rPr lang="en-US" sz="1800" dirty="0" smtClean="0"/>
                  <a:t>per recursive call</a:t>
                </a:r>
              </a:p>
              <a:p>
                <a:r>
                  <a:rPr lang="en-US" sz="1800" dirty="0" smtClean="0"/>
                  <a:t>Recursion depth is at most k</a:t>
                </a:r>
              </a:p>
              <a:p>
                <a:r>
                  <a:rPr lang="en-US" sz="1800" dirty="0" smtClean="0"/>
                  <a:t>Thus, the number of recursive</a:t>
                </a:r>
                <a:br>
                  <a:rPr lang="en-US" sz="1800" dirty="0" smtClean="0"/>
                </a:br>
                <a:r>
                  <a:rPr lang="en-US" sz="1800" dirty="0" smtClean="0"/>
                  <a:t>calls is at most k*#non-rec.</a:t>
                </a:r>
                <a:br>
                  <a:rPr lang="en-US" sz="1800" dirty="0" smtClean="0"/>
                </a:br>
                <a:r>
                  <a:rPr lang="en-US" sz="1800" dirty="0" smtClean="0"/>
                  <a:t>calls.</a:t>
                </a:r>
              </a:p>
              <a:p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dirty="0" smtClean="0"/>
                  <a:t> be #non-rec calls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𝑇</m:t>
                    </m:r>
                    <m:r>
                      <a:rPr lang="en-US" sz="1800" b="0" i="1" dirty="0" smtClean="0">
                        <a:latin typeface="Cambria Math"/>
                      </a:rPr>
                      <m:t>(0)=1</m:t>
                    </m:r>
                  </m:oMath>
                </a14:m>
                <a:endParaRPr lang="en-US" sz="1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18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≥2</m:t>
                            </m:r>
                          </m:lim>
                        </m:limLow>
                      </m:fName>
                      <m:e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  <m:r>
                          <a:rPr lang="en-US" sz="1800" i="1"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</a:rPr>
                          <m:t>𝑑</m:t>
                        </m:r>
                        <m:r>
                          <a:rPr lang="en-US" sz="18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1.62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r>
                      <a:rPr lang="en-US" sz="18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837"/>
                <a:ext cx="8229600" cy="4525963"/>
              </a:xfrm>
              <a:blipFill rotWithShape="1">
                <a:blip r:embed="rId2"/>
                <a:stretch>
                  <a:fillRect l="-444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19600" y="1149730"/>
                <a:ext cx="4800600" cy="2983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How to guess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1.62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 smtClean="0"/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Since it’s a linear recurrence,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≥2</m:t>
                            </m:r>
                          </m:lim>
                        </m:limLow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Dividing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 smtClean="0"/>
                  <a:t> gives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≤1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/>
                  <a:t> satisfying this,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 smtClean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educated guess or a numerical method for guessing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b="0" dirty="0" smtClean="0"/>
                  <a:t> (there is no easy formula).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149730"/>
                <a:ext cx="4800600" cy="2983702"/>
              </a:xfrm>
              <a:prstGeom prst="rect">
                <a:avLst/>
              </a:prstGeom>
              <a:blipFill rotWithShape="1">
                <a:blip r:embed="rId3"/>
                <a:stretch>
                  <a:fillRect l="-761" t="-818" r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9529"/>
            <a:ext cx="8991600" cy="220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814722" y="1795046"/>
            <a:ext cx="2176878" cy="395112"/>
            <a:chOff x="6814722" y="1795046"/>
            <a:chExt cx="2176878" cy="395112"/>
          </a:xfrm>
        </p:grpSpPr>
        <p:sp>
          <p:nvSpPr>
            <p:cNvPr id="3" name="TextBox 2"/>
            <p:cNvSpPr txBox="1"/>
            <p:nvPr/>
          </p:nvSpPr>
          <p:spPr>
            <a:xfrm>
              <a:off x="8264541" y="1795046"/>
              <a:ext cx="727059" cy="338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/>
                <a:t>(want)</a:t>
              </a:r>
              <a:endParaRPr lang="en-US" sz="16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814722" y="1920240"/>
              <a:ext cx="1506318" cy="269918"/>
            </a:xfrm>
            <a:custGeom>
              <a:avLst/>
              <a:gdLst>
                <a:gd name="connsiteX0" fmla="*/ 1506318 w 1506318"/>
                <a:gd name="connsiteY0" fmla="*/ 48768 h 269918"/>
                <a:gd name="connsiteX1" fmla="*/ 1433166 w 1506318"/>
                <a:gd name="connsiteY1" fmla="*/ 36576 h 269918"/>
                <a:gd name="connsiteX2" fmla="*/ 1408782 w 1506318"/>
                <a:gd name="connsiteY2" fmla="*/ 30480 h 269918"/>
                <a:gd name="connsiteX3" fmla="*/ 1323438 w 1506318"/>
                <a:gd name="connsiteY3" fmla="*/ 24384 h 269918"/>
                <a:gd name="connsiteX4" fmla="*/ 1262478 w 1506318"/>
                <a:gd name="connsiteY4" fmla="*/ 12192 h 269918"/>
                <a:gd name="connsiteX5" fmla="*/ 1231998 w 1506318"/>
                <a:gd name="connsiteY5" fmla="*/ 6096 h 269918"/>
                <a:gd name="connsiteX6" fmla="*/ 945486 w 1506318"/>
                <a:gd name="connsiteY6" fmla="*/ 0 h 269918"/>
                <a:gd name="connsiteX7" fmla="*/ 640686 w 1506318"/>
                <a:gd name="connsiteY7" fmla="*/ 6096 h 269918"/>
                <a:gd name="connsiteX8" fmla="*/ 598014 w 1506318"/>
                <a:gd name="connsiteY8" fmla="*/ 12192 h 269918"/>
                <a:gd name="connsiteX9" fmla="*/ 384654 w 1506318"/>
                <a:gd name="connsiteY9" fmla="*/ 18288 h 269918"/>
                <a:gd name="connsiteX10" fmla="*/ 299310 w 1506318"/>
                <a:gd name="connsiteY10" fmla="*/ 36576 h 269918"/>
                <a:gd name="connsiteX11" fmla="*/ 244446 w 1506318"/>
                <a:gd name="connsiteY11" fmla="*/ 42672 h 269918"/>
                <a:gd name="connsiteX12" fmla="*/ 207870 w 1506318"/>
                <a:gd name="connsiteY12" fmla="*/ 54864 h 269918"/>
                <a:gd name="connsiteX13" fmla="*/ 159102 w 1506318"/>
                <a:gd name="connsiteY13" fmla="*/ 67056 h 269918"/>
                <a:gd name="connsiteX14" fmla="*/ 122526 w 1506318"/>
                <a:gd name="connsiteY14" fmla="*/ 91440 h 269918"/>
                <a:gd name="connsiteX15" fmla="*/ 104238 w 1506318"/>
                <a:gd name="connsiteY15" fmla="*/ 103632 h 269918"/>
                <a:gd name="connsiteX16" fmla="*/ 92046 w 1506318"/>
                <a:gd name="connsiteY16" fmla="*/ 121920 h 269918"/>
                <a:gd name="connsiteX17" fmla="*/ 85950 w 1506318"/>
                <a:gd name="connsiteY17" fmla="*/ 158496 h 269918"/>
                <a:gd name="connsiteX18" fmla="*/ 79854 w 1506318"/>
                <a:gd name="connsiteY18" fmla="*/ 188976 h 269918"/>
                <a:gd name="connsiteX19" fmla="*/ 73758 w 1506318"/>
                <a:gd name="connsiteY19" fmla="*/ 225552 h 269918"/>
                <a:gd name="connsiteX20" fmla="*/ 61566 w 1506318"/>
                <a:gd name="connsiteY20" fmla="*/ 249936 h 269918"/>
                <a:gd name="connsiteX21" fmla="*/ 49374 w 1506318"/>
                <a:gd name="connsiteY21" fmla="*/ 268224 h 269918"/>
                <a:gd name="connsiteX22" fmla="*/ 85950 w 1506318"/>
                <a:gd name="connsiteY22" fmla="*/ 262128 h 269918"/>
                <a:gd name="connsiteX23" fmla="*/ 122526 w 1506318"/>
                <a:gd name="connsiteY23" fmla="*/ 225552 h 269918"/>
                <a:gd name="connsiteX24" fmla="*/ 146910 w 1506318"/>
                <a:gd name="connsiteY24" fmla="*/ 188976 h 269918"/>
                <a:gd name="connsiteX25" fmla="*/ 128622 w 1506318"/>
                <a:gd name="connsiteY25" fmla="*/ 182880 h 269918"/>
                <a:gd name="connsiteX26" fmla="*/ 104238 w 1506318"/>
                <a:gd name="connsiteY26" fmla="*/ 219456 h 269918"/>
                <a:gd name="connsiteX27" fmla="*/ 92046 w 1506318"/>
                <a:gd name="connsiteY27" fmla="*/ 237744 h 269918"/>
                <a:gd name="connsiteX28" fmla="*/ 79854 w 1506318"/>
                <a:gd name="connsiteY28" fmla="*/ 256032 h 269918"/>
                <a:gd name="connsiteX29" fmla="*/ 61566 w 1506318"/>
                <a:gd name="connsiteY29" fmla="*/ 268224 h 269918"/>
                <a:gd name="connsiteX30" fmla="*/ 37182 w 1506318"/>
                <a:gd name="connsiteY30" fmla="*/ 237744 h 269918"/>
                <a:gd name="connsiteX31" fmla="*/ 18894 w 1506318"/>
                <a:gd name="connsiteY31" fmla="*/ 225552 h 269918"/>
                <a:gd name="connsiteX32" fmla="*/ 606 w 1506318"/>
                <a:gd name="connsiteY32" fmla="*/ 207264 h 269918"/>
                <a:gd name="connsiteX33" fmla="*/ 43278 w 1506318"/>
                <a:gd name="connsiteY33" fmla="*/ 219456 h 269918"/>
                <a:gd name="connsiteX34" fmla="*/ 61566 w 1506318"/>
                <a:gd name="connsiteY34" fmla="*/ 231648 h 269918"/>
                <a:gd name="connsiteX35" fmla="*/ 73758 w 1506318"/>
                <a:gd name="connsiteY35" fmla="*/ 249936 h 26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06318" h="269918">
                  <a:moveTo>
                    <a:pt x="1506318" y="48768"/>
                  </a:moveTo>
                  <a:cubicBezTo>
                    <a:pt x="1481934" y="44704"/>
                    <a:pt x="1457463" y="41132"/>
                    <a:pt x="1433166" y="36576"/>
                  </a:cubicBezTo>
                  <a:cubicBezTo>
                    <a:pt x="1424931" y="35032"/>
                    <a:pt x="1417109" y="31405"/>
                    <a:pt x="1408782" y="30480"/>
                  </a:cubicBezTo>
                  <a:cubicBezTo>
                    <a:pt x="1380436" y="27330"/>
                    <a:pt x="1351886" y="26416"/>
                    <a:pt x="1323438" y="24384"/>
                  </a:cubicBezTo>
                  <a:cubicBezTo>
                    <a:pt x="1280309" y="13602"/>
                    <a:pt x="1317283" y="22156"/>
                    <a:pt x="1262478" y="12192"/>
                  </a:cubicBezTo>
                  <a:cubicBezTo>
                    <a:pt x="1252284" y="10339"/>
                    <a:pt x="1242352" y="6494"/>
                    <a:pt x="1231998" y="6096"/>
                  </a:cubicBezTo>
                  <a:cubicBezTo>
                    <a:pt x="1136543" y="2425"/>
                    <a:pt x="1040990" y="2032"/>
                    <a:pt x="945486" y="0"/>
                  </a:cubicBezTo>
                  <a:lnTo>
                    <a:pt x="640686" y="6096"/>
                  </a:lnTo>
                  <a:cubicBezTo>
                    <a:pt x="626326" y="6600"/>
                    <a:pt x="612366" y="11509"/>
                    <a:pt x="598014" y="12192"/>
                  </a:cubicBezTo>
                  <a:cubicBezTo>
                    <a:pt x="526946" y="15576"/>
                    <a:pt x="455774" y="16256"/>
                    <a:pt x="384654" y="18288"/>
                  </a:cubicBezTo>
                  <a:cubicBezTo>
                    <a:pt x="323134" y="25978"/>
                    <a:pt x="351428" y="19203"/>
                    <a:pt x="299310" y="36576"/>
                  </a:cubicBezTo>
                  <a:cubicBezTo>
                    <a:pt x="281854" y="42395"/>
                    <a:pt x="262734" y="40640"/>
                    <a:pt x="244446" y="42672"/>
                  </a:cubicBezTo>
                  <a:cubicBezTo>
                    <a:pt x="232254" y="46736"/>
                    <a:pt x="220338" y="51747"/>
                    <a:pt x="207870" y="54864"/>
                  </a:cubicBezTo>
                  <a:lnTo>
                    <a:pt x="159102" y="67056"/>
                  </a:lnTo>
                  <a:lnTo>
                    <a:pt x="122526" y="91440"/>
                  </a:lnTo>
                  <a:lnTo>
                    <a:pt x="104238" y="103632"/>
                  </a:lnTo>
                  <a:cubicBezTo>
                    <a:pt x="100174" y="109728"/>
                    <a:pt x="94363" y="114969"/>
                    <a:pt x="92046" y="121920"/>
                  </a:cubicBezTo>
                  <a:cubicBezTo>
                    <a:pt x="88137" y="133646"/>
                    <a:pt x="88161" y="146335"/>
                    <a:pt x="85950" y="158496"/>
                  </a:cubicBezTo>
                  <a:cubicBezTo>
                    <a:pt x="84097" y="168690"/>
                    <a:pt x="81707" y="178782"/>
                    <a:pt x="79854" y="188976"/>
                  </a:cubicBezTo>
                  <a:cubicBezTo>
                    <a:pt x="77643" y="201137"/>
                    <a:pt x="77310" y="213713"/>
                    <a:pt x="73758" y="225552"/>
                  </a:cubicBezTo>
                  <a:cubicBezTo>
                    <a:pt x="71147" y="234256"/>
                    <a:pt x="66075" y="242046"/>
                    <a:pt x="61566" y="249936"/>
                  </a:cubicBezTo>
                  <a:cubicBezTo>
                    <a:pt x="57931" y="256297"/>
                    <a:pt x="42821" y="264947"/>
                    <a:pt x="49374" y="268224"/>
                  </a:cubicBezTo>
                  <a:cubicBezTo>
                    <a:pt x="60429" y="273752"/>
                    <a:pt x="73758" y="264160"/>
                    <a:pt x="85950" y="262128"/>
                  </a:cubicBezTo>
                  <a:cubicBezTo>
                    <a:pt x="98142" y="249936"/>
                    <a:pt x="112962" y="239898"/>
                    <a:pt x="122526" y="225552"/>
                  </a:cubicBezTo>
                  <a:lnTo>
                    <a:pt x="146910" y="188976"/>
                  </a:lnTo>
                  <a:cubicBezTo>
                    <a:pt x="140814" y="186944"/>
                    <a:pt x="133851" y="179145"/>
                    <a:pt x="128622" y="182880"/>
                  </a:cubicBezTo>
                  <a:cubicBezTo>
                    <a:pt x="116698" y="191397"/>
                    <a:pt x="112366" y="207264"/>
                    <a:pt x="104238" y="219456"/>
                  </a:cubicBezTo>
                  <a:lnTo>
                    <a:pt x="92046" y="237744"/>
                  </a:lnTo>
                  <a:cubicBezTo>
                    <a:pt x="87982" y="243840"/>
                    <a:pt x="85950" y="251968"/>
                    <a:pt x="79854" y="256032"/>
                  </a:cubicBezTo>
                  <a:lnTo>
                    <a:pt x="61566" y="268224"/>
                  </a:lnTo>
                  <a:cubicBezTo>
                    <a:pt x="9155" y="233283"/>
                    <a:pt x="70833" y="279808"/>
                    <a:pt x="37182" y="237744"/>
                  </a:cubicBezTo>
                  <a:cubicBezTo>
                    <a:pt x="32605" y="232023"/>
                    <a:pt x="24522" y="230242"/>
                    <a:pt x="18894" y="225552"/>
                  </a:cubicBezTo>
                  <a:cubicBezTo>
                    <a:pt x="12271" y="220033"/>
                    <a:pt x="-3249" y="214975"/>
                    <a:pt x="606" y="207264"/>
                  </a:cubicBezTo>
                  <a:cubicBezTo>
                    <a:pt x="1699" y="205077"/>
                    <a:pt x="39686" y="218259"/>
                    <a:pt x="43278" y="219456"/>
                  </a:cubicBezTo>
                  <a:cubicBezTo>
                    <a:pt x="49374" y="223520"/>
                    <a:pt x="56385" y="226467"/>
                    <a:pt x="61566" y="231648"/>
                  </a:cubicBezTo>
                  <a:cubicBezTo>
                    <a:pt x="66747" y="236829"/>
                    <a:pt x="73758" y="249936"/>
                    <a:pt x="73758" y="2499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CNF-Sat</a:t>
            </a:r>
          </a:p>
          <a:p>
            <a:r>
              <a:rPr lang="en-US" dirty="0" smtClean="0"/>
              <a:t>3-coloring</a:t>
            </a:r>
          </a:p>
          <a:p>
            <a:r>
              <a:rPr lang="en-US" dirty="0" smtClean="0"/>
              <a:t>Vertex Cover + Definition of FPT</a:t>
            </a:r>
          </a:p>
          <a:p>
            <a:r>
              <a:rPr lang="en-US" dirty="0" smtClean="0"/>
              <a:t>Cluster Editing</a:t>
            </a:r>
          </a:p>
          <a:p>
            <a:r>
              <a:rPr lang="en-US" dirty="0" smtClean="0"/>
              <a:t>Feedback Vertex Set</a:t>
            </a:r>
          </a:p>
          <a:p>
            <a:r>
              <a:rPr lang="en-US" dirty="0" smtClean="0"/>
              <a:t>Subset Sum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Editing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Given graph G=(V,E), a cluster editing of size k is a set of k `modifications’ to G, such that each connected component is a clique (cluster graph),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modification: addition of deletion of an edge.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Models biological questions: partition species in families, where available data contains mistakes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NP-complete.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Example with k=4: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5334000"/>
            <a:ext cx="2473036" cy="1295400"/>
            <a:chOff x="304800" y="5334000"/>
            <a:chExt cx="2473036" cy="1295400"/>
          </a:xfrm>
        </p:grpSpPr>
        <p:sp>
          <p:nvSpPr>
            <p:cNvPr id="5" name="Oval 4"/>
            <p:cNvSpPr/>
            <p:nvPr/>
          </p:nvSpPr>
          <p:spPr>
            <a:xfrm>
              <a:off x="893618" y="5334000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6" name="Oval 5"/>
            <p:cNvSpPr/>
            <p:nvPr/>
          </p:nvSpPr>
          <p:spPr>
            <a:xfrm>
              <a:off x="1835727" y="5334000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8" name="Oval 7"/>
            <p:cNvSpPr/>
            <p:nvPr/>
          </p:nvSpPr>
          <p:spPr>
            <a:xfrm>
              <a:off x="893618" y="6276109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9" name="Oval 8"/>
            <p:cNvSpPr/>
            <p:nvPr/>
          </p:nvSpPr>
          <p:spPr>
            <a:xfrm>
              <a:off x="1835727" y="6276109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0" name="Oval 9"/>
            <p:cNvSpPr/>
            <p:nvPr/>
          </p:nvSpPr>
          <p:spPr>
            <a:xfrm>
              <a:off x="1364673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1" name="Oval 10"/>
            <p:cNvSpPr/>
            <p:nvPr/>
          </p:nvSpPr>
          <p:spPr>
            <a:xfrm>
              <a:off x="2424545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4" name="Straight Connector 13"/>
            <p:cNvCxnSpPr>
              <a:stCxn id="7" idx="7"/>
              <a:endCxn id="5" idx="3"/>
            </p:cNvCxnSpPr>
            <p:nvPr/>
          </p:nvCxnSpPr>
          <p:spPr>
            <a:xfrm flipV="1">
              <a:off x="606353" y="5635553"/>
              <a:ext cx="339003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5"/>
              <a:endCxn id="8" idx="1"/>
            </p:cNvCxnSpPr>
            <p:nvPr/>
          </p:nvCxnSpPr>
          <p:spPr>
            <a:xfrm>
              <a:off x="606353" y="6106608"/>
              <a:ext cx="339003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7"/>
              <a:endCxn id="10" idx="3"/>
            </p:cNvCxnSpPr>
            <p:nvPr/>
          </p:nvCxnSpPr>
          <p:spPr>
            <a:xfrm flipV="1">
              <a:off x="1195171" y="6106608"/>
              <a:ext cx="221240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5" idx="5"/>
              <a:endCxn id="10" idx="1"/>
            </p:cNvCxnSpPr>
            <p:nvPr/>
          </p:nvCxnSpPr>
          <p:spPr>
            <a:xfrm>
              <a:off x="1195171" y="5635553"/>
              <a:ext cx="221240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0" idx="7"/>
              <a:endCxn id="6" idx="3"/>
            </p:cNvCxnSpPr>
            <p:nvPr/>
          </p:nvCxnSpPr>
          <p:spPr>
            <a:xfrm flipV="1">
              <a:off x="1666226" y="5635553"/>
              <a:ext cx="221239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5"/>
              <a:endCxn id="9" idx="1"/>
            </p:cNvCxnSpPr>
            <p:nvPr/>
          </p:nvCxnSpPr>
          <p:spPr>
            <a:xfrm>
              <a:off x="1666226" y="6106608"/>
              <a:ext cx="221239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7"/>
              <a:endCxn id="11" idx="3"/>
            </p:cNvCxnSpPr>
            <p:nvPr/>
          </p:nvCxnSpPr>
          <p:spPr>
            <a:xfrm flipV="1">
              <a:off x="2137280" y="6106608"/>
              <a:ext cx="339003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6" idx="6"/>
              <a:endCxn id="11" idx="1"/>
            </p:cNvCxnSpPr>
            <p:nvPr/>
          </p:nvCxnSpPr>
          <p:spPr>
            <a:xfrm>
              <a:off x="2189018" y="5510646"/>
              <a:ext cx="287265" cy="3461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6"/>
              <a:endCxn id="11" idx="2"/>
            </p:cNvCxnSpPr>
            <p:nvPr/>
          </p:nvCxnSpPr>
          <p:spPr>
            <a:xfrm>
              <a:off x="1717964" y="5981701"/>
              <a:ext cx="7065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318164" y="5334000"/>
            <a:ext cx="2473036" cy="1295400"/>
            <a:chOff x="3318164" y="5334000"/>
            <a:chExt cx="2473036" cy="1295400"/>
          </a:xfrm>
        </p:grpSpPr>
        <p:sp>
          <p:nvSpPr>
            <p:cNvPr id="31" name="Oval 30"/>
            <p:cNvSpPr/>
            <p:nvPr/>
          </p:nvSpPr>
          <p:spPr>
            <a:xfrm>
              <a:off x="3906982" y="5334000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2" name="Oval 31"/>
            <p:cNvSpPr/>
            <p:nvPr/>
          </p:nvSpPr>
          <p:spPr>
            <a:xfrm>
              <a:off x="4849091" y="5334000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3" name="Oval 32"/>
            <p:cNvSpPr/>
            <p:nvPr/>
          </p:nvSpPr>
          <p:spPr>
            <a:xfrm>
              <a:off x="3318164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4" name="Oval 33"/>
            <p:cNvSpPr/>
            <p:nvPr/>
          </p:nvSpPr>
          <p:spPr>
            <a:xfrm>
              <a:off x="3906982" y="6276109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5" name="Oval 34"/>
            <p:cNvSpPr/>
            <p:nvPr/>
          </p:nvSpPr>
          <p:spPr>
            <a:xfrm>
              <a:off x="4849091" y="6276109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6" name="Oval 35"/>
            <p:cNvSpPr/>
            <p:nvPr/>
          </p:nvSpPr>
          <p:spPr>
            <a:xfrm>
              <a:off x="4378037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Oval 36"/>
            <p:cNvSpPr/>
            <p:nvPr/>
          </p:nvSpPr>
          <p:spPr>
            <a:xfrm>
              <a:off x="5437909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38" name="Straight Connector 37"/>
            <p:cNvCxnSpPr>
              <a:stCxn id="33" idx="7"/>
              <a:endCxn id="31" idx="3"/>
            </p:cNvCxnSpPr>
            <p:nvPr/>
          </p:nvCxnSpPr>
          <p:spPr>
            <a:xfrm flipV="1">
              <a:off x="3619717" y="5635553"/>
              <a:ext cx="339003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3" idx="5"/>
              <a:endCxn id="34" idx="1"/>
            </p:cNvCxnSpPr>
            <p:nvPr/>
          </p:nvCxnSpPr>
          <p:spPr>
            <a:xfrm>
              <a:off x="3619717" y="6106608"/>
              <a:ext cx="339003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7"/>
              <a:endCxn id="36" idx="3"/>
            </p:cNvCxnSpPr>
            <p:nvPr/>
          </p:nvCxnSpPr>
          <p:spPr>
            <a:xfrm flipV="1">
              <a:off x="4208535" y="6106608"/>
              <a:ext cx="221240" cy="22123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5"/>
              <a:endCxn id="36" idx="1"/>
            </p:cNvCxnSpPr>
            <p:nvPr/>
          </p:nvCxnSpPr>
          <p:spPr>
            <a:xfrm>
              <a:off x="4208535" y="5635553"/>
              <a:ext cx="221240" cy="22124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7"/>
              <a:endCxn id="32" idx="3"/>
            </p:cNvCxnSpPr>
            <p:nvPr/>
          </p:nvCxnSpPr>
          <p:spPr>
            <a:xfrm flipV="1">
              <a:off x="4679590" y="5635553"/>
              <a:ext cx="221239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6" idx="5"/>
              <a:endCxn id="35" idx="1"/>
            </p:cNvCxnSpPr>
            <p:nvPr/>
          </p:nvCxnSpPr>
          <p:spPr>
            <a:xfrm>
              <a:off x="4679590" y="6106608"/>
              <a:ext cx="221239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5" idx="7"/>
              <a:endCxn id="37" idx="3"/>
            </p:cNvCxnSpPr>
            <p:nvPr/>
          </p:nvCxnSpPr>
          <p:spPr>
            <a:xfrm flipV="1">
              <a:off x="5150644" y="6106608"/>
              <a:ext cx="339003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2" idx="6"/>
              <a:endCxn id="37" idx="1"/>
            </p:cNvCxnSpPr>
            <p:nvPr/>
          </p:nvCxnSpPr>
          <p:spPr>
            <a:xfrm>
              <a:off x="5202382" y="5510646"/>
              <a:ext cx="287265" cy="3461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  <a:endCxn id="37" idx="2"/>
            </p:cNvCxnSpPr>
            <p:nvPr/>
          </p:nvCxnSpPr>
          <p:spPr>
            <a:xfrm>
              <a:off x="4731328" y="5981701"/>
              <a:ext cx="7065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4" idx="0"/>
              <a:endCxn id="31" idx="4"/>
            </p:cNvCxnSpPr>
            <p:nvPr/>
          </p:nvCxnSpPr>
          <p:spPr>
            <a:xfrm flipV="1">
              <a:off x="4083628" y="5687291"/>
              <a:ext cx="0" cy="58881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5" idx="0"/>
              <a:endCxn id="32" idx="4"/>
            </p:cNvCxnSpPr>
            <p:nvPr/>
          </p:nvCxnSpPr>
          <p:spPr>
            <a:xfrm flipV="1">
              <a:off x="5025737" y="5687291"/>
              <a:ext cx="0" cy="58881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66164" y="5334000"/>
            <a:ext cx="2473036" cy="1295400"/>
            <a:chOff x="6366164" y="5334000"/>
            <a:chExt cx="2473036" cy="1295400"/>
          </a:xfrm>
        </p:grpSpPr>
        <p:sp>
          <p:nvSpPr>
            <p:cNvPr id="53" name="Oval 52"/>
            <p:cNvSpPr/>
            <p:nvPr/>
          </p:nvSpPr>
          <p:spPr>
            <a:xfrm>
              <a:off x="6954982" y="5334000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4" name="Oval 53"/>
            <p:cNvSpPr/>
            <p:nvPr/>
          </p:nvSpPr>
          <p:spPr>
            <a:xfrm>
              <a:off x="7897091" y="5334000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5" name="Oval 54"/>
            <p:cNvSpPr/>
            <p:nvPr/>
          </p:nvSpPr>
          <p:spPr>
            <a:xfrm>
              <a:off x="6366164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6" name="Oval 55"/>
            <p:cNvSpPr/>
            <p:nvPr/>
          </p:nvSpPr>
          <p:spPr>
            <a:xfrm>
              <a:off x="6954982" y="6276109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7" name="Oval 56"/>
            <p:cNvSpPr/>
            <p:nvPr/>
          </p:nvSpPr>
          <p:spPr>
            <a:xfrm>
              <a:off x="7897091" y="6276109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8" name="Oval 57"/>
            <p:cNvSpPr/>
            <p:nvPr/>
          </p:nvSpPr>
          <p:spPr>
            <a:xfrm>
              <a:off x="7426037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59" name="Oval 58"/>
            <p:cNvSpPr/>
            <p:nvPr/>
          </p:nvSpPr>
          <p:spPr>
            <a:xfrm>
              <a:off x="8485909" y="5805055"/>
              <a:ext cx="353291" cy="35329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60" name="Straight Connector 59"/>
            <p:cNvCxnSpPr>
              <a:stCxn id="55" idx="7"/>
              <a:endCxn id="53" idx="3"/>
            </p:cNvCxnSpPr>
            <p:nvPr/>
          </p:nvCxnSpPr>
          <p:spPr>
            <a:xfrm flipV="1">
              <a:off x="6667717" y="5635553"/>
              <a:ext cx="339003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5" idx="5"/>
              <a:endCxn id="56" idx="1"/>
            </p:cNvCxnSpPr>
            <p:nvPr/>
          </p:nvCxnSpPr>
          <p:spPr>
            <a:xfrm>
              <a:off x="6667717" y="6106608"/>
              <a:ext cx="339003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8" idx="7"/>
              <a:endCxn id="54" idx="3"/>
            </p:cNvCxnSpPr>
            <p:nvPr/>
          </p:nvCxnSpPr>
          <p:spPr>
            <a:xfrm flipV="1">
              <a:off x="7727590" y="5635553"/>
              <a:ext cx="221239" cy="22124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8" idx="5"/>
              <a:endCxn id="57" idx="1"/>
            </p:cNvCxnSpPr>
            <p:nvPr/>
          </p:nvCxnSpPr>
          <p:spPr>
            <a:xfrm>
              <a:off x="7727590" y="6106608"/>
              <a:ext cx="221239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7" idx="7"/>
              <a:endCxn id="59" idx="3"/>
            </p:cNvCxnSpPr>
            <p:nvPr/>
          </p:nvCxnSpPr>
          <p:spPr>
            <a:xfrm flipV="1">
              <a:off x="8198644" y="6106608"/>
              <a:ext cx="339003" cy="2212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4" idx="6"/>
              <a:endCxn id="59" idx="1"/>
            </p:cNvCxnSpPr>
            <p:nvPr/>
          </p:nvCxnSpPr>
          <p:spPr>
            <a:xfrm>
              <a:off x="8250382" y="5510646"/>
              <a:ext cx="287265" cy="3461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8" idx="6"/>
              <a:endCxn id="59" idx="2"/>
            </p:cNvCxnSpPr>
            <p:nvPr/>
          </p:nvCxnSpPr>
          <p:spPr>
            <a:xfrm>
              <a:off x="7779328" y="5981701"/>
              <a:ext cx="70658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56" idx="0"/>
              <a:endCxn id="53" idx="4"/>
            </p:cNvCxnSpPr>
            <p:nvPr/>
          </p:nvCxnSpPr>
          <p:spPr>
            <a:xfrm flipV="1">
              <a:off x="7131628" y="5687291"/>
              <a:ext cx="0" cy="5888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7" idx="0"/>
              <a:endCxn id="54" idx="4"/>
            </p:cNvCxnSpPr>
            <p:nvPr/>
          </p:nvCxnSpPr>
          <p:spPr>
            <a:xfrm flipV="1">
              <a:off x="8073737" y="5687291"/>
              <a:ext cx="0" cy="58881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>
            <a:off x="2827020" y="5989320"/>
            <a:ext cx="457200" cy="0"/>
          </a:xfrm>
          <a:prstGeom prst="line">
            <a:avLst/>
          </a:prstGeom>
          <a:ln w="666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867400" y="5978128"/>
            <a:ext cx="498764" cy="3572"/>
          </a:xfrm>
          <a:prstGeom prst="line">
            <a:avLst/>
          </a:prstGeom>
          <a:ln w="666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G is a cluster graph if and only it does not contain an induced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If cluster graph, clearly no induced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not cluster graph, there are non-adjacent u and x.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be a shortest path from u to x.</a:t>
                </a:r>
                <a:br>
                  <a:rPr lang="en-US" dirty="0" smtClean="0"/>
                </a:b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an induced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 rotWithShape="1">
                <a:blip r:embed="rId3"/>
                <a:stretch>
                  <a:fillRect l="-1630" t="-175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Cluster Editing via induced P</a:t>
            </a:r>
            <a:r>
              <a:rPr lang="en-US" baseline="-25000" dirty="0" smtClean="0"/>
              <a:t>3</a:t>
            </a:r>
            <a:r>
              <a:rPr lang="en-US" dirty="0" smtClean="0"/>
              <a:t>’s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24400" y="1752600"/>
            <a:ext cx="1752600" cy="304800"/>
            <a:chOff x="3505200" y="2743200"/>
            <a:chExt cx="1752600" cy="304800"/>
          </a:xfrm>
        </p:grpSpPr>
        <p:sp>
          <p:nvSpPr>
            <p:cNvPr id="5" name="Oval 4"/>
            <p:cNvSpPr/>
            <p:nvPr/>
          </p:nvSpPr>
          <p:spPr>
            <a:xfrm>
              <a:off x="35052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5" idx="6"/>
              <a:endCxn id="6" idx="2"/>
            </p:cNvCxnSpPr>
            <p:nvPr/>
          </p:nvCxnSpPr>
          <p:spPr>
            <a:xfrm>
              <a:off x="3810000" y="2895600"/>
              <a:ext cx="457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4572000" y="2895600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31817"/>
            <a:ext cx="8991600" cy="163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G is a cluster graph if and only it does not contain an induced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G has cluster editing of size at most k if and only if at least one of the graphs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 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𝑣𝑤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</a:rPr>
                          <m:t>𝑢𝑤</m:t>
                        </m:r>
                      </m:e>
                    </m:d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>has a cluster editing of size at most k-1.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525963"/>
              </a:xfrm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Cluster Editing via induced P</a:t>
            </a:r>
            <a:r>
              <a:rPr lang="en-US" baseline="-25000" dirty="0" smtClean="0"/>
              <a:t>3</a:t>
            </a:r>
            <a:r>
              <a:rPr lang="en-US" dirty="0" smtClean="0"/>
              <a:t>’s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24400" y="1752600"/>
            <a:ext cx="1752600" cy="304800"/>
            <a:chOff x="3505200" y="2743200"/>
            <a:chExt cx="1752600" cy="304800"/>
          </a:xfrm>
        </p:grpSpPr>
        <p:sp>
          <p:nvSpPr>
            <p:cNvPr id="5" name="Oval 4"/>
            <p:cNvSpPr/>
            <p:nvPr/>
          </p:nvSpPr>
          <p:spPr>
            <a:xfrm>
              <a:off x="35052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9530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cxnSp>
          <p:nvCxnSpPr>
            <p:cNvPr id="9" name="Straight Connector 8"/>
            <p:cNvCxnSpPr>
              <a:stCxn id="5" idx="6"/>
              <a:endCxn id="6" idx="2"/>
            </p:cNvCxnSpPr>
            <p:nvPr/>
          </p:nvCxnSpPr>
          <p:spPr>
            <a:xfrm>
              <a:off x="3810000" y="2895600"/>
              <a:ext cx="4572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4572000" y="2895600"/>
              <a:ext cx="381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57200" y="5737860"/>
                <a:ext cx="8229600" cy="12725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r>
                  <a:rPr lang="en-US" dirty="0" smtClean="0"/>
                  <a:t>Usually we focus on f(k):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37860"/>
                <a:ext cx="8229600" cy="1272540"/>
              </a:xfrm>
              <a:prstGeom prst="rect">
                <a:avLst/>
              </a:prstGeom>
              <a:blipFill rotWithShape="1">
                <a:blip r:embed="rId4"/>
                <a:stretch>
                  <a:fillRect l="-1630" t="-526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4724400" y="5867400"/>
                <a:ext cx="4267200" cy="430530"/>
              </a:xfrm>
              <a:prstGeom prst="wedgeRoundRectCallout">
                <a:avLst>
                  <a:gd name="adj1" fmla="val -23433"/>
                  <a:gd name="adj2" fmla="val 85509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()</m:t>
                    </m:r>
                  </m:oMath>
                </a14:m>
                <a:r>
                  <a:rPr lang="en-US" dirty="0" smtClean="0"/>
                  <a:t> suppresses factors poly in input size</a:t>
                </a:r>
                <a:endParaRPr lang="en-US" dirty="0"/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867400"/>
                <a:ext cx="4267200" cy="430530"/>
              </a:xfrm>
              <a:prstGeom prst="wedgeRoundRectCallout">
                <a:avLst>
                  <a:gd name="adj1" fmla="val -23433"/>
                  <a:gd name="adj2" fmla="val 85509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6A129E7-BF8C-4F62-AABD-CC129E3CABF4}" type="slidenum">
              <a:rPr lang="nl-NL" altLang="en-US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nl-NL" altLang="en-US" sz="1400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Feedback Vertex Set via Iterative 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en-US" sz="2800" dirty="0" smtClean="0"/>
                  <a:t>A feedback vertex set (FVS) of an undirected graph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𝐺</m:t>
                    </m:r>
                    <m:r>
                      <a:rPr lang="en-US" altLang="en-US" sz="2800" b="0" i="1" smtClean="0">
                        <a:latin typeface="Cambria Math"/>
                      </a:rPr>
                      <m:t>=(</m:t>
                    </m:r>
                    <m:r>
                      <a:rPr lang="en-US" altLang="en-US" sz="2800" b="0" i="1" smtClean="0">
                        <a:latin typeface="Cambria Math"/>
                      </a:rPr>
                      <m:t>𝑉</m:t>
                    </m:r>
                    <m:r>
                      <a:rPr lang="en-US" altLang="en-US" sz="2800" b="0" i="1" smtClean="0">
                        <a:latin typeface="Cambria Math"/>
                      </a:rPr>
                      <m:t>,</m:t>
                    </m:r>
                    <m:r>
                      <a:rPr lang="en-US" altLang="en-US" sz="2800" b="0" i="1" smtClean="0">
                        <a:latin typeface="Cambria Math"/>
                      </a:rPr>
                      <m:t>𝐸</m:t>
                    </m:r>
                    <m:r>
                      <a:rPr lang="en-US" alt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800" dirty="0" smtClean="0"/>
                  <a:t> is a subset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𝑋</m:t>
                    </m:r>
                    <m:r>
                      <a:rPr lang="en-US" altLang="en-US" sz="2800" b="0" i="1" smtClean="0">
                        <a:latin typeface="Cambria Math"/>
                      </a:rPr>
                      <m:t>⊆</m:t>
                    </m:r>
                    <m:r>
                      <a:rPr lang="en-US" altLang="en-US" sz="2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en-US" sz="28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/>
                          </a:rPr>
                          <m:t>𝑉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∖</m:t>
                        </m:r>
                        <m:r>
                          <a:rPr lang="en-US" altLang="en-US" sz="2800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en-US" sz="2800" dirty="0" smtClean="0"/>
                  <a:t> is a forest.</a:t>
                </a:r>
              </a:p>
              <a:p>
                <a:pPr eaLnBrk="1" hangingPunct="1"/>
                <a:endParaRPr lang="en-US" altLang="en-US" sz="2800" dirty="0"/>
              </a:p>
              <a:p>
                <a:pPr eaLnBrk="1" hangingPunct="1"/>
                <a:endParaRPr lang="en-US" altLang="en-US" sz="2800" dirty="0" smtClean="0"/>
              </a:p>
              <a:p>
                <a:pPr eaLnBrk="1" hangingPunct="1"/>
                <a:endParaRPr lang="en-US" altLang="en-US" sz="2800" dirty="0"/>
              </a:p>
              <a:p>
                <a:pPr eaLnBrk="1" hangingPunct="1"/>
                <a:endParaRPr lang="en-US" altLang="en-US" sz="2800" dirty="0" smtClean="0"/>
              </a:p>
              <a:p>
                <a:r>
                  <a:rPr lang="en-US" altLang="en-US" sz="2800" dirty="0" smtClean="0"/>
                  <a:t>In operating systems, feedback vertex sets play a prominent role in the study of deadlock recovery. In the wait-for graph of an operating system, each directed cycle corresponds to a deadlock situation. In order to resolve all deadlocks, some blocked processes have to be aborted.</a:t>
                </a:r>
              </a:p>
            </p:txBody>
          </p:sp>
        </mc:Choice>
        <mc:Fallback xmlns="">
          <p:sp>
            <p:nvSpPr>
              <p:cNvPr id="952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3"/>
                <a:stretch>
                  <a:fillRect l="-1071" t="-956" r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256" name="Group 95255"/>
          <p:cNvGrpSpPr/>
          <p:nvPr/>
        </p:nvGrpSpPr>
        <p:grpSpPr>
          <a:xfrm>
            <a:off x="1188720" y="2727960"/>
            <a:ext cx="2240280" cy="1455420"/>
            <a:chOff x="830580" y="3733800"/>
            <a:chExt cx="2240280" cy="1455420"/>
          </a:xfrm>
        </p:grpSpPr>
        <p:sp>
          <p:nvSpPr>
            <p:cNvPr id="2" name="Oval 1"/>
            <p:cNvSpPr/>
            <p:nvPr/>
          </p:nvSpPr>
          <p:spPr>
            <a:xfrm>
              <a:off x="8382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4478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38200" y="42672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432560" y="42748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30580" y="48006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424940" y="48082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0574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68986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42672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674620" y="42748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49780" y="48006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667000" y="48082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255" name="Group 95254"/>
            <p:cNvGrpSpPr/>
            <p:nvPr/>
          </p:nvGrpSpPr>
          <p:grpSpPr>
            <a:xfrm>
              <a:off x="1021080" y="3924300"/>
              <a:ext cx="1859280" cy="1074420"/>
              <a:chOff x="1021080" y="3924300"/>
              <a:chExt cx="1859280" cy="1074420"/>
            </a:xfrm>
          </p:grpSpPr>
          <p:cxnSp>
            <p:nvCxnSpPr>
              <p:cNvPr id="4" name="Straight Connector 3"/>
              <p:cNvCxnSpPr>
                <a:stCxn id="2" idx="6"/>
                <a:endCxn id="6" idx="2"/>
              </p:cNvCxnSpPr>
              <p:nvPr/>
            </p:nvCxnSpPr>
            <p:spPr>
              <a:xfrm>
                <a:off x="1219200" y="3924300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" idx="4"/>
                <a:endCxn id="7" idx="0"/>
              </p:cNvCxnSpPr>
              <p:nvPr/>
            </p:nvCxnSpPr>
            <p:spPr>
              <a:xfrm>
                <a:off x="1028700" y="4114800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7" idx="4"/>
                <a:endCxn id="13" idx="0"/>
              </p:cNvCxnSpPr>
              <p:nvPr/>
            </p:nvCxnSpPr>
            <p:spPr>
              <a:xfrm flipH="1">
                <a:off x="1021080" y="464820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3" idx="6"/>
                <a:endCxn id="14" idx="2"/>
              </p:cNvCxnSpPr>
              <p:nvPr/>
            </p:nvCxnSpPr>
            <p:spPr>
              <a:xfrm>
                <a:off x="1211580" y="4991100"/>
                <a:ext cx="21336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7" idx="6"/>
                <a:endCxn id="8" idx="2"/>
              </p:cNvCxnSpPr>
              <p:nvPr/>
            </p:nvCxnSpPr>
            <p:spPr>
              <a:xfrm>
                <a:off x="1219200" y="4457700"/>
                <a:ext cx="21336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6" idx="6"/>
                <a:endCxn id="15" idx="2"/>
              </p:cNvCxnSpPr>
              <p:nvPr/>
            </p:nvCxnSpPr>
            <p:spPr>
              <a:xfrm>
                <a:off x="1828800" y="3924300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8" idx="6"/>
                <a:endCxn id="17" idx="2"/>
              </p:cNvCxnSpPr>
              <p:nvPr/>
            </p:nvCxnSpPr>
            <p:spPr>
              <a:xfrm flipV="1">
                <a:off x="1813560" y="4457700"/>
                <a:ext cx="24384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33" name="Straight Connector 95232"/>
              <p:cNvCxnSpPr>
                <a:stCxn id="14" idx="6"/>
                <a:endCxn id="19" idx="2"/>
              </p:cNvCxnSpPr>
              <p:nvPr/>
            </p:nvCxnSpPr>
            <p:spPr>
              <a:xfrm flipV="1">
                <a:off x="1805940" y="4991100"/>
                <a:ext cx="24384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38" name="Straight Connector 95237"/>
              <p:cNvCxnSpPr>
                <a:stCxn id="8" idx="4"/>
                <a:endCxn id="14" idx="0"/>
              </p:cNvCxnSpPr>
              <p:nvPr/>
            </p:nvCxnSpPr>
            <p:spPr>
              <a:xfrm flipH="1">
                <a:off x="1615440" y="465582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40" name="Straight Connector 95239"/>
              <p:cNvCxnSpPr>
                <a:stCxn id="17" idx="4"/>
                <a:endCxn id="19" idx="0"/>
              </p:cNvCxnSpPr>
              <p:nvPr/>
            </p:nvCxnSpPr>
            <p:spPr>
              <a:xfrm flipH="1">
                <a:off x="2240280" y="464820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42" name="Straight Connector 95241"/>
              <p:cNvCxnSpPr>
                <a:stCxn id="19" idx="6"/>
                <a:endCxn id="20" idx="2"/>
              </p:cNvCxnSpPr>
              <p:nvPr/>
            </p:nvCxnSpPr>
            <p:spPr>
              <a:xfrm>
                <a:off x="2430780" y="4991100"/>
                <a:ext cx="23622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44" name="Straight Connector 95243"/>
              <p:cNvCxnSpPr>
                <a:stCxn id="18" idx="4"/>
                <a:endCxn id="20" idx="0"/>
              </p:cNvCxnSpPr>
              <p:nvPr/>
            </p:nvCxnSpPr>
            <p:spPr>
              <a:xfrm flipH="1">
                <a:off x="2857500" y="465582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46" name="Straight Connector 95245"/>
              <p:cNvCxnSpPr>
                <a:stCxn id="17" idx="6"/>
                <a:endCxn id="18" idx="2"/>
              </p:cNvCxnSpPr>
              <p:nvPr/>
            </p:nvCxnSpPr>
            <p:spPr>
              <a:xfrm>
                <a:off x="2438400" y="4457700"/>
                <a:ext cx="23622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48" name="Straight Connector 95247"/>
              <p:cNvCxnSpPr>
                <a:stCxn id="6" idx="4"/>
                <a:endCxn id="8" idx="0"/>
              </p:cNvCxnSpPr>
              <p:nvPr/>
            </p:nvCxnSpPr>
            <p:spPr>
              <a:xfrm flipH="1">
                <a:off x="1623060" y="4114800"/>
                <a:ext cx="15240" cy="16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50" name="Straight Connector 95249"/>
              <p:cNvCxnSpPr>
                <a:stCxn id="15" idx="4"/>
                <a:endCxn id="17" idx="0"/>
              </p:cNvCxnSpPr>
              <p:nvPr/>
            </p:nvCxnSpPr>
            <p:spPr>
              <a:xfrm>
                <a:off x="2247900" y="4114800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52" name="Straight Connector 95251"/>
              <p:cNvCxnSpPr>
                <a:stCxn id="18" idx="0"/>
                <a:endCxn id="16" idx="4"/>
              </p:cNvCxnSpPr>
              <p:nvPr/>
            </p:nvCxnSpPr>
            <p:spPr>
              <a:xfrm flipV="1">
                <a:off x="2865120" y="4114800"/>
                <a:ext cx="15240" cy="16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254" name="Straight Connector 95253"/>
              <p:cNvCxnSpPr>
                <a:stCxn id="15" idx="6"/>
                <a:endCxn id="16" idx="2"/>
              </p:cNvCxnSpPr>
              <p:nvPr/>
            </p:nvCxnSpPr>
            <p:spPr>
              <a:xfrm>
                <a:off x="2438400" y="3924300"/>
                <a:ext cx="25146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5258" name="Straight Arrow Connector 95257"/>
          <p:cNvCxnSpPr/>
          <p:nvPr/>
        </p:nvCxnSpPr>
        <p:spPr>
          <a:xfrm>
            <a:off x="3733800" y="3421380"/>
            <a:ext cx="1066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029200" y="2735580"/>
            <a:ext cx="2240280" cy="1455420"/>
            <a:chOff x="830580" y="3733800"/>
            <a:chExt cx="2240280" cy="1455420"/>
          </a:xfrm>
        </p:grpSpPr>
        <p:sp>
          <p:nvSpPr>
            <p:cNvPr id="60" name="Oval 59"/>
            <p:cNvSpPr/>
            <p:nvPr/>
          </p:nvSpPr>
          <p:spPr>
            <a:xfrm>
              <a:off x="8382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4478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838200" y="4267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32560" y="42748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830580" y="48006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424940" y="480822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05740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689860" y="37338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057400" y="42672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674620" y="42748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49780" y="480060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667000" y="4808220"/>
              <a:ext cx="381000" cy="381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021080" y="3924300"/>
              <a:ext cx="1859280" cy="1074420"/>
              <a:chOff x="1021080" y="3924300"/>
              <a:chExt cx="1859280" cy="1074420"/>
            </a:xfrm>
          </p:grpSpPr>
          <p:cxnSp>
            <p:nvCxnSpPr>
              <p:cNvPr id="73" name="Straight Connector 72"/>
              <p:cNvCxnSpPr>
                <a:stCxn id="60" idx="6"/>
                <a:endCxn id="61" idx="2"/>
              </p:cNvCxnSpPr>
              <p:nvPr/>
            </p:nvCxnSpPr>
            <p:spPr>
              <a:xfrm>
                <a:off x="1219200" y="3924300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0" idx="4"/>
                <a:endCxn id="62" idx="0"/>
              </p:cNvCxnSpPr>
              <p:nvPr/>
            </p:nvCxnSpPr>
            <p:spPr>
              <a:xfrm>
                <a:off x="1028700" y="4114800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2" idx="4"/>
                <a:endCxn id="64" idx="0"/>
              </p:cNvCxnSpPr>
              <p:nvPr/>
            </p:nvCxnSpPr>
            <p:spPr>
              <a:xfrm flipH="1">
                <a:off x="1021080" y="464820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4" idx="6"/>
                <a:endCxn id="65" idx="2"/>
              </p:cNvCxnSpPr>
              <p:nvPr/>
            </p:nvCxnSpPr>
            <p:spPr>
              <a:xfrm>
                <a:off x="1211580" y="4991100"/>
                <a:ext cx="21336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2" idx="6"/>
                <a:endCxn id="63" idx="2"/>
              </p:cNvCxnSpPr>
              <p:nvPr/>
            </p:nvCxnSpPr>
            <p:spPr>
              <a:xfrm>
                <a:off x="1219200" y="4457700"/>
                <a:ext cx="21336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61" idx="6"/>
                <a:endCxn id="66" idx="2"/>
              </p:cNvCxnSpPr>
              <p:nvPr/>
            </p:nvCxnSpPr>
            <p:spPr>
              <a:xfrm>
                <a:off x="1828800" y="3924300"/>
                <a:ext cx="2286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63" idx="6"/>
                <a:endCxn id="68" idx="2"/>
              </p:cNvCxnSpPr>
              <p:nvPr/>
            </p:nvCxnSpPr>
            <p:spPr>
              <a:xfrm flipV="1">
                <a:off x="1813560" y="4457700"/>
                <a:ext cx="24384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5" idx="6"/>
                <a:endCxn id="70" idx="2"/>
              </p:cNvCxnSpPr>
              <p:nvPr/>
            </p:nvCxnSpPr>
            <p:spPr>
              <a:xfrm flipV="1">
                <a:off x="1805940" y="4991100"/>
                <a:ext cx="24384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63" idx="4"/>
                <a:endCxn id="65" idx="0"/>
              </p:cNvCxnSpPr>
              <p:nvPr/>
            </p:nvCxnSpPr>
            <p:spPr>
              <a:xfrm flipH="1">
                <a:off x="1615440" y="465582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8" idx="4"/>
                <a:endCxn id="70" idx="0"/>
              </p:cNvCxnSpPr>
              <p:nvPr/>
            </p:nvCxnSpPr>
            <p:spPr>
              <a:xfrm flipH="1">
                <a:off x="2240280" y="464820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0" idx="6"/>
                <a:endCxn id="71" idx="2"/>
              </p:cNvCxnSpPr>
              <p:nvPr/>
            </p:nvCxnSpPr>
            <p:spPr>
              <a:xfrm>
                <a:off x="2430780" y="4991100"/>
                <a:ext cx="23622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69" idx="4"/>
                <a:endCxn id="71" idx="0"/>
              </p:cNvCxnSpPr>
              <p:nvPr/>
            </p:nvCxnSpPr>
            <p:spPr>
              <a:xfrm flipH="1">
                <a:off x="2857500" y="4655820"/>
                <a:ext cx="762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8" idx="6"/>
                <a:endCxn id="69" idx="2"/>
              </p:cNvCxnSpPr>
              <p:nvPr/>
            </p:nvCxnSpPr>
            <p:spPr>
              <a:xfrm>
                <a:off x="2438400" y="4457700"/>
                <a:ext cx="236220" cy="76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61" idx="4"/>
                <a:endCxn id="63" idx="0"/>
              </p:cNvCxnSpPr>
              <p:nvPr/>
            </p:nvCxnSpPr>
            <p:spPr>
              <a:xfrm flipH="1">
                <a:off x="1623060" y="4114800"/>
                <a:ext cx="15240" cy="16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66" idx="4"/>
                <a:endCxn id="68" idx="0"/>
              </p:cNvCxnSpPr>
              <p:nvPr/>
            </p:nvCxnSpPr>
            <p:spPr>
              <a:xfrm>
                <a:off x="2247900" y="4114800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stCxn id="69" idx="0"/>
                <a:endCxn id="67" idx="4"/>
              </p:cNvCxnSpPr>
              <p:nvPr/>
            </p:nvCxnSpPr>
            <p:spPr>
              <a:xfrm flipV="1">
                <a:off x="2865120" y="4114800"/>
                <a:ext cx="15240" cy="1600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stCxn id="66" idx="6"/>
                <a:endCxn id="67" idx="2"/>
              </p:cNvCxnSpPr>
              <p:nvPr/>
            </p:nvCxnSpPr>
            <p:spPr>
              <a:xfrm>
                <a:off x="2438400" y="3924300"/>
                <a:ext cx="25146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356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7100"/>
            <a:ext cx="8966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2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Crux: it helps if we are given a FVS of size k+1</a:t>
            </a:r>
          </a:p>
          <a:p>
            <a:r>
              <a:rPr lang="en-US" sz="2400" dirty="0" smtClean="0"/>
              <a:t>Iterative compression allows us to assume this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5844"/>
              </p:ext>
            </p:extLst>
          </p:nvPr>
        </p:nvGraphicFramePr>
        <p:xfrm>
          <a:off x="5327650" y="1368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1368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Use X to find the minimum FVS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Write the found FVS to X again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-15074" y="91111"/>
            <a:ext cx="302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Iterative compression?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0540" y="59817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7100"/>
            <a:ext cx="8966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727758"/>
              </p:ext>
            </p:extLst>
          </p:nvPr>
        </p:nvGraphicFramePr>
        <p:xfrm>
          <a:off x="5327650" y="1368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1368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Use X to find the minimum FVS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Write the found FVS to X again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  <a:blipFill rotWithShape="1">
                <a:blip r:embed="rId11"/>
                <a:stretch>
                  <a:fillRect l="-925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  <a:blipFill rotWithShape="1">
                <a:blip r:embed="rId12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  <a:blipFill rotWithShape="1">
                <a:blip r:embed="rId13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  <a:blipFill rotWithShape="1">
                <a:blip r:embed="rId14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  <a:blipFill rotWithShape="1">
                <a:blip r:embed="rId15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19400" y="122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Crux: it helps if we are given a FVS of size k+1</a:t>
            </a:r>
          </a:p>
          <a:p>
            <a:r>
              <a:rPr lang="en-US" sz="2400" dirty="0" smtClean="0"/>
              <a:t>Iterative compression allows us to assume this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-15074" y="91111"/>
            <a:ext cx="302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Iterative compression?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57200" y="5943600"/>
            <a:ext cx="179546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" y="59817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7100"/>
            <a:ext cx="8966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20967"/>
              </p:ext>
            </p:extLst>
          </p:nvPr>
        </p:nvGraphicFramePr>
        <p:xfrm>
          <a:off x="5327650" y="1368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1368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Use X to find the minimum FVS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Write the found FVS to X again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  <a:blipFill rotWithShape="1">
                <a:blip r:embed="rId12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  <a:blipFill rotWithShape="1">
                <a:blip r:embed="rId13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  <a:blipFill rotWithShape="1">
                <a:blip r:embed="rId14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  <a:blipFill rotWithShape="1">
                <a:blip r:embed="rId15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  <a:blipFill rotWithShape="1">
                <a:blip r:embed="rId16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19400" y="122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Crux: it helps if we are given a FVS of size k+1</a:t>
            </a:r>
          </a:p>
          <a:p>
            <a:r>
              <a:rPr lang="en-US" sz="2400" dirty="0" smtClean="0"/>
              <a:t>Iterative compression allows us to assume this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-15074" y="91111"/>
            <a:ext cx="302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Iterative compression?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58674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5943600"/>
            <a:ext cx="179546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" y="59817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7100"/>
            <a:ext cx="8966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65933"/>
              </p:ext>
            </p:extLst>
          </p:nvPr>
        </p:nvGraphicFramePr>
        <p:xfrm>
          <a:off x="5327650" y="1368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1368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Use X to find the minimum FVS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Write the found FVS to X again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  <a:blipFill rotWithShape="1">
                <a:blip r:embed="rId7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  <a:blipFill rotWithShape="1">
                <a:blip r:embed="rId13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  <a:blipFill rotWithShape="1">
                <a:blip r:embed="rId14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  <a:blipFill rotWithShape="1">
                <a:blip r:embed="rId15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  <a:blipFill rotWithShape="1">
                <a:blip r:embed="rId16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819400" y="122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Crux: it helps if we are given a FVS of size k+1</a:t>
            </a:r>
          </a:p>
          <a:p>
            <a:r>
              <a:rPr lang="en-US" sz="2400" dirty="0" smtClean="0"/>
              <a:t>Iterative compression allows us to assume this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-15074" y="91111"/>
            <a:ext cx="302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Iterative compression?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04800" y="5791200"/>
            <a:ext cx="2895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58674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5943600"/>
            <a:ext cx="179546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" y="59817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7100"/>
            <a:ext cx="8966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212"/>
              </p:ext>
            </p:extLst>
          </p:nvPr>
        </p:nvGraphicFramePr>
        <p:xfrm>
          <a:off x="5327650" y="1368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1368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Use X to find the minimum FVS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Write the found FVS to X again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  <a:blipFill rotWithShape="1">
                <a:blip r:embed="rId8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  <a:blipFill rotWithShape="1">
                <a:blip r:embed="rId10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  <a:blipFill rotWithShape="1">
                <a:blip r:embed="rId14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  <a:blipFill rotWithShape="1">
                <a:blip r:embed="rId15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/>
              <p:cNvSpPr/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  <a:blipFill rotWithShape="1">
                <a:blip r:embed="rId16"/>
                <a:stretch>
                  <a:fillRect l="-925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819400" y="122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Crux: it helps if we are given a FVS of size k+1</a:t>
            </a:r>
          </a:p>
          <a:p>
            <a:r>
              <a:rPr lang="en-US" sz="2400" dirty="0" smtClean="0"/>
              <a:t>Iterative compression allows us to assume this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-15074" y="91111"/>
            <a:ext cx="302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Iterative compression?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" y="5638800"/>
            <a:ext cx="51816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600" y="5715000"/>
            <a:ext cx="3429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4800" y="5791200"/>
            <a:ext cx="2895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5867400"/>
            <a:ext cx="2362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5943600"/>
            <a:ext cx="179546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0540" y="59817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927100"/>
            <a:ext cx="89662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71009"/>
              </p:ext>
            </p:extLst>
          </p:nvPr>
        </p:nvGraphicFramePr>
        <p:xfrm>
          <a:off x="5327650" y="1368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650" y="1368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   Use X to find the minimum FVS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[{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 Write the found FVS to X again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5590"/>
                <a:ext cx="7924800" cy="10096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90600" y="4694237"/>
            <a:ext cx="8229600" cy="4525963"/>
            <a:chOff x="0" y="5943600"/>
            <a:chExt cx="8229600" cy="452596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0" y="5943600"/>
              <a:ext cx="8229600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/>
                <a:t>                                   determines there exists a FVS of G</a:t>
              </a:r>
              <a:br>
                <a:rPr lang="en-US" sz="2400" dirty="0" smtClean="0"/>
              </a:br>
              <a:r>
                <a:rPr lang="en-US" sz="2400" dirty="0" smtClean="0"/>
                <a:t>                  disjoint from X of size at most k.</a:t>
              </a:r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981700"/>
              <a:ext cx="237172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19800"/>
                <a:ext cx="304800" cy="304800"/>
              </a:xfrm>
              <a:prstGeom prst="ellipse">
                <a:avLst/>
              </a:prstGeom>
              <a:blipFill rotWithShape="1">
                <a:blip r:embed="rId8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19800"/>
                <a:ext cx="304800" cy="304800"/>
              </a:xfrm>
              <a:prstGeom prst="ellipse">
                <a:avLst/>
              </a:prstGeom>
              <a:blipFill rotWithShape="1">
                <a:blip r:embed="rId9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6019800"/>
                <a:ext cx="304800" cy="304800"/>
              </a:xfrm>
              <a:prstGeom prst="ellipse">
                <a:avLst/>
              </a:prstGeom>
              <a:blipFill rotWithShape="1">
                <a:blip r:embed="rId10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0"/>
                <a:ext cx="304800" cy="304800"/>
              </a:xfrm>
              <a:prstGeom prst="ellipse">
                <a:avLst/>
              </a:prstGeom>
              <a:blipFill rotWithShape="1">
                <a:blip r:embed="rId11"/>
                <a:stretch>
                  <a:fillRect l="-9259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6019800"/>
                <a:ext cx="304800" cy="304800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019800"/>
                <a:ext cx="304800" cy="304800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019800"/>
                <a:ext cx="304800" cy="304800"/>
              </a:xfrm>
              <a:prstGeom prst="ellipse">
                <a:avLst/>
              </a:prstGeom>
              <a:blipFill rotWithShape="1">
                <a:blip r:embed="rId14"/>
                <a:stretch>
                  <a:fillRect l="-11111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6019800"/>
                <a:ext cx="304800" cy="304800"/>
              </a:xfrm>
              <a:prstGeom prst="ellipse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819400" y="1222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Crux: it helps if we are given a FVS of size k+1</a:t>
            </a:r>
          </a:p>
          <a:p>
            <a:r>
              <a:rPr lang="en-US" sz="2400" dirty="0" smtClean="0"/>
              <a:t>Iterative compression allows us to assume this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-15074" y="91111"/>
            <a:ext cx="302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Iterative compression?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 NP-complete</a:t>
            </a:r>
          </a:p>
          <a:p>
            <a:r>
              <a:rPr lang="en-US" dirty="0" smtClean="0"/>
              <a:t>How fast can solve in worst-case?</a:t>
            </a:r>
          </a:p>
          <a:p>
            <a:pPr lvl="1"/>
            <a:r>
              <a:rPr lang="en-US" dirty="0" smtClean="0"/>
              <a:t>sometimes all else fails</a:t>
            </a:r>
          </a:p>
          <a:p>
            <a:pPr lvl="1"/>
            <a:r>
              <a:rPr lang="en-US" dirty="0" smtClean="0"/>
              <a:t>Exponential time isn’t too bad sometimes (FPT)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nteresting </a:t>
            </a:r>
            <a:r>
              <a:rPr lang="en-US" dirty="0" err="1" smtClean="0"/>
              <a:t>algorithmics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89471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0" y="4002634"/>
            <a:ext cx="4419600" cy="23366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09126" y="4140084"/>
            <a:ext cx="1919759" cy="206175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863016" y="5170959"/>
            <a:ext cx="411377" cy="618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74393" y="5170959"/>
            <a:ext cx="274251" cy="481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74393" y="4689884"/>
            <a:ext cx="274251" cy="481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48644" y="4689884"/>
            <a:ext cx="274251" cy="4810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108825" y="4552434"/>
            <a:ext cx="342814" cy="4123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51639" y="4552434"/>
            <a:ext cx="411377" cy="549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12900" y="3962400"/>
            <a:ext cx="1311609" cy="666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76200" y="4002634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L3: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not on any cycle so not relevant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L5: the only way to hit the cycle is to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L7: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, all cycles including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also include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 any FVS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can be replaced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Thus we may discard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Delete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, account for the connections via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by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𝑢𝑤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002634"/>
                <a:ext cx="4572000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799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217508" y="3988889"/>
            <a:ext cx="880368" cy="369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W= X\Y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772400" y="5789484"/>
            <a:ext cx="205688" cy="230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552685" y="5709886"/>
            <a:ext cx="229115" cy="2303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562600" y="5277707"/>
            <a:ext cx="1013460" cy="589693"/>
          </a:xfrm>
          <a:custGeom>
            <a:avLst/>
            <a:gdLst>
              <a:gd name="connsiteX0" fmla="*/ 1013460 w 1013460"/>
              <a:gd name="connsiteY0" fmla="*/ 467773 h 589693"/>
              <a:gd name="connsiteX1" fmla="*/ 982980 w 1013460"/>
              <a:gd name="connsiteY1" fmla="*/ 383953 h 589693"/>
              <a:gd name="connsiteX2" fmla="*/ 960120 w 1013460"/>
              <a:gd name="connsiteY2" fmla="*/ 368713 h 589693"/>
              <a:gd name="connsiteX3" fmla="*/ 922020 w 1013460"/>
              <a:gd name="connsiteY3" fmla="*/ 322993 h 589693"/>
              <a:gd name="connsiteX4" fmla="*/ 891540 w 1013460"/>
              <a:gd name="connsiteY4" fmla="*/ 300133 h 589693"/>
              <a:gd name="connsiteX5" fmla="*/ 853440 w 1013460"/>
              <a:gd name="connsiteY5" fmla="*/ 269653 h 589693"/>
              <a:gd name="connsiteX6" fmla="*/ 815340 w 1013460"/>
              <a:gd name="connsiteY6" fmla="*/ 239173 h 589693"/>
              <a:gd name="connsiteX7" fmla="*/ 800100 w 1013460"/>
              <a:gd name="connsiteY7" fmla="*/ 216313 h 589693"/>
              <a:gd name="connsiteX8" fmla="*/ 754380 w 1013460"/>
              <a:gd name="connsiteY8" fmla="*/ 185833 h 589693"/>
              <a:gd name="connsiteX9" fmla="*/ 731520 w 1013460"/>
              <a:gd name="connsiteY9" fmla="*/ 170593 h 589693"/>
              <a:gd name="connsiteX10" fmla="*/ 716280 w 1013460"/>
              <a:gd name="connsiteY10" fmla="*/ 140113 h 589693"/>
              <a:gd name="connsiteX11" fmla="*/ 632460 w 1013460"/>
              <a:gd name="connsiteY11" fmla="*/ 71533 h 589693"/>
              <a:gd name="connsiteX12" fmla="*/ 586740 w 1013460"/>
              <a:gd name="connsiteY12" fmla="*/ 56293 h 589693"/>
              <a:gd name="connsiteX13" fmla="*/ 533400 w 1013460"/>
              <a:gd name="connsiteY13" fmla="*/ 41053 h 589693"/>
              <a:gd name="connsiteX14" fmla="*/ 426720 w 1013460"/>
              <a:gd name="connsiteY14" fmla="*/ 33433 h 589693"/>
              <a:gd name="connsiteX15" fmla="*/ 297180 w 1013460"/>
              <a:gd name="connsiteY15" fmla="*/ 10573 h 589693"/>
              <a:gd name="connsiteX16" fmla="*/ 205740 w 1013460"/>
              <a:gd name="connsiteY16" fmla="*/ 2953 h 589693"/>
              <a:gd name="connsiteX17" fmla="*/ 45720 w 1013460"/>
              <a:gd name="connsiteY17" fmla="*/ 33433 h 589693"/>
              <a:gd name="connsiteX18" fmla="*/ 22860 w 1013460"/>
              <a:gd name="connsiteY18" fmla="*/ 63913 h 589693"/>
              <a:gd name="connsiteX19" fmla="*/ 0 w 1013460"/>
              <a:gd name="connsiteY19" fmla="*/ 155353 h 589693"/>
              <a:gd name="connsiteX20" fmla="*/ 15240 w 1013460"/>
              <a:gd name="connsiteY20" fmla="*/ 246793 h 589693"/>
              <a:gd name="connsiteX21" fmla="*/ 30480 w 1013460"/>
              <a:gd name="connsiteY21" fmla="*/ 269653 h 589693"/>
              <a:gd name="connsiteX22" fmla="*/ 53340 w 1013460"/>
              <a:gd name="connsiteY22" fmla="*/ 284893 h 589693"/>
              <a:gd name="connsiteX23" fmla="*/ 60960 w 1013460"/>
              <a:gd name="connsiteY23" fmla="*/ 307753 h 589693"/>
              <a:gd name="connsiteX24" fmla="*/ 91440 w 1013460"/>
              <a:gd name="connsiteY24" fmla="*/ 322993 h 589693"/>
              <a:gd name="connsiteX25" fmla="*/ 198120 w 1013460"/>
              <a:gd name="connsiteY25" fmla="*/ 338233 h 589693"/>
              <a:gd name="connsiteX26" fmla="*/ 243840 w 1013460"/>
              <a:gd name="connsiteY26" fmla="*/ 345853 h 589693"/>
              <a:gd name="connsiteX27" fmla="*/ 304800 w 1013460"/>
              <a:gd name="connsiteY27" fmla="*/ 361093 h 589693"/>
              <a:gd name="connsiteX28" fmla="*/ 320040 w 1013460"/>
              <a:gd name="connsiteY28" fmla="*/ 383953 h 589693"/>
              <a:gd name="connsiteX29" fmla="*/ 335280 w 1013460"/>
              <a:gd name="connsiteY29" fmla="*/ 521113 h 589693"/>
              <a:gd name="connsiteX30" fmla="*/ 358140 w 1013460"/>
              <a:gd name="connsiteY30" fmla="*/ 551593 h 589693"/>
              <a:gd name="connsiteX31" fmla="*/ 403860 w 1013460"/>
              <a:gd name="connsiteY31" fmla="*/ 589693 h 589693"/>
              <a:gd name="connsiteX32" fmla="*/ 640080 w 1013460"/>
              <a:gd name="connsiteY32" fmla="*/ 582073 h 589693"/>
              <a:gd name="connsiteX33" fmla="*/ 693420 w 1013460"/>
              <a:gd name="connsiteY33" fmla="*/ 551593 h 589693"/>
              <a:gd name="connsiteX34" fmla="*/ 746760 w 1013460"/>
              <a:gd name="connsiteY34" fmla="*/ 543973 h 589693"/>
              <a:gd name="connsiteX35" fmla="*/ 777240 w 1013460"/>
              <a:gd name="connsiteY35" fmla="*/ 536353 h 589693"/>
              <a:gd name="connsiteX36" fmla="*/ 899160 w 1013460"/>
              <a:gd name="connsiteY36" fmla="*/ 543973 h 589693"/>
              <a:gd name="connsiteX37" fmla="*/ 906780 w 1013460"/>
              <a:gd name="connsiteY37" fmla="*/ 566833 h 589693"/>
              <a:gd name="connsiteX38" fmla="*/ 929640 w 1013460"/>
              <a:gd name="connsiteY38" fmla="*/ 574453 h 589693"/>
              <a:gd name="connsiteX39" fmla="*/ 998220 w 1013460"/>
              <a:gd name="connsiteY39" fmla="*/ 566833 h 58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13460" h="589693">
                <a:moveTo>
                  <a:pt x="1013460" y="467773"/>
                </a:moveTo>
                <a:cubicBezTo>
                  <a:pt x="1007821" y="439578"/>
                  <a:pt x="1004799" y="405772"/>
                  <a:pt x="982980" y="383953"/>
                </a:cubicBezTo>
                <a:cubicBezTo>
                  <a:pt x="976504" y="377477"/>
                  <a:pt x="967740" y="373793"/>
                  <a:pt x="960120" y="368713"/>
                </a:cubicBezTo>
                <a:cubicBezTo>
                  <a:pt x="944443" y="345197"/>
                  <a:pt x="944837" y="342550"/>
                  <a:pt x="922020" y="322993"/>
                </a:cubicBezTo>
                <a:cubicBezTo>
                  <a:pt x="912377" y="314728"/>
                  <a:pt x="900520" y="309113"/>
                  <a:pt x="891540" y="300133"/>
                </a:cubicBezTo>
                <a:cubicBezTo>
                  <a:pt x="857073" y="265666"/>
                  <a:pt x="897944" y="284488"/>
                  <a:pt x="853440" y="269653"/>
                </a:cubicBezTo>
                <a:cubicBezTo>
                  <a:pt x="809764" y="204139"/>
                  <a:pt x="867920" y="281237"/>
                  <a:pt x="815340" y="239173"/>
                </a:cubicBezTo>
                <a:cubicBezTo>
                  <a:pt x="808189" y="233452"/>
                  <a:pt x="806992" y="222344"/>
                  <a:pt x="800100" y="216313"/>
                </a:cubicBezTo>
                <a:cubicBezTo>
                  <a:pt x="786316" y="204252"/>
                  <a:pt x="769620" y="195993"/>
                  <a:pt x="754380" y="185833"/>
                </a:cubicBezTo>
                <a:lnTo>
                  <a:pt x="731520" y="170593"/>
                </a:lnTo>
                <a:cubicBezTo>
                  <a:pt x="726440" y="160433"/>
                  <a:pt x="723376" y="148983"/>
                  <a:pt x="716280" y="140113"/>
                </a:cubicBezTo>
                <a:cubicBezTo>
                  <a:pt x="692804" y="110768"/>
                  <a:pt x="666559" y="87032"/>
                  <a:pt x="632460" y="71533"/>
                </a:cubicBezTo>
                <a:cubicBezTo>
                  <a:pt x="617836" y="64886"/>
                  <a:pt x="601980" y="61373"/>
                  <a:pt x="586740" y="56293"/>
                </a:cubicBezTo>
                <a:cubicBezTo>
                  <a:pt x="572291" y="51477"/>
                  <a:pt x="547752" y="42648"/>
                  <a:pt x="533400" y="41053"/>
                </a:cubicBezTo>
                <a:cubicBezTo>
                  <a:pt x="497967" y="37116"/>
                  <a:pt x="462280" y="35973"/>
                  <a:pt x="426720" y="33433"/>
                </a:cubicBezTo>
                <a:cubicBezTo>
                  <a:pt x="358320" y="19753"/>
                  <a:pt x="401395" y="27942"/>
                  <a:pt x="297180" y="10573"/>
                </a:cubicBezTo>
                <a:cubicBezTo>
                  <a:pt x="267011" y="5545"/>
                  <a:pt x="236220" y="5493"/>
                  <a:pt x="205740" y="2953"/>
                </a:cubicBezTo>
                <a:cubicBezTo>
                  <a:pt x="93028" y="9215"/>
                  <a:pt x="92673" y="-21345"/>
                  <a:pt x="45720" y="33433"/>
                </a:cubicBezTo>
                <a:cubicBezTo>
                  <a:pt x="37455" y="43076"/>
                  <a:pt x="30480" y="53753"/>
                  <a:pt x="22860" y="63913"/>
                </a:cubicBezTo>
                <a:cubicBezTo>
                  <a:pt x="2734" y="124290"/>
                  <a:pt x="10261" y="93787"/>
                  <a:pt x="0" y="155353"/>
                </a:cubicBezTo>
                <a:cubicBezTo>
                  <a:pt x="2414" y="177082"/>
                  <a:pt x="2474" y="221261"/>
                  <a:pt x="15240" y="246793"/>
                </a:cubicBezTo>
                <a:cubicBezTo>
                  <a:pt x="19336" y="254984"/>
                  <a:pt x="24004" y="263177"/>
                  <a:pt x="30480" y="269653"/>
                </a:cubicBezTo>
                <a:cubicBezTo>
                  <a:pt x="36956" y="276129"/>
                  <a:pt x="45720" y="279813"/>
                  <a:pt x="53340" y="284893"/>
                </a:cubicBezTo>
                <a:cubicBezTo>
                  <a:pt x="55880" y="292513"/>
                  <a:pt x="55280" y="302073"/>
                  <a:pt x="60960" y="307753"/>
                </a:cubicBezTo>
                <a:cubicBezTo>
                  <a:pt x="68992" y="315785"/>
                  <a:pt x="80999" y="318518"/>
                  <a:pt x="91440" y="322993"/>
                </a:cubicBezTo>
                <a:cubicBezTo>
                  <a:pt x="128021" y="338671"/>
                  <a:pt x="151338" y="332729"/>
                  <a:pt x="198120" y="338233"/>
                </a:cubicBezTo>
                <a:cubicBezTo>
                  <a:pt x="213464" y="340038"/>
                  <a:pt x="228733" y="342616"/>
                  <a:pt x="243840" y="345853"/>
                </a:cubicBezTo>
                <a:cubicBezTo>
                  <a:pt x="264320" y="350242"/>
                  <a:pt x="304800" y="361093"/>
                  <a:pt x="304800" y="361093"/>
                </a:cubicBezTo>
                <a:cubicBezTo>
                  <a:pt x="309880" y="368713"/>
                  <a:pt x="316432" y="375535"/>
                  <a:pt x="320040" y="383953"/>
                </a:cubicBezTo>
                <a:cubicBezTo>
                  <a:pt x="334570" y="417855"/>
                  <a:pt x="332827" y="510073"/>
                  <a:pt x="335280" y="521113"/>
                </a:cubicBezTo>
                <a:cubicBezTo>
                  <a:pt x="338035" y="533511"/>
                  <a:pt x="349875" y="541950"/>
                  <a:pt x="358140" y="551593"/>
                </a:cubicBezTo>
                <a:cubicBezTo>
                  <a:pt x="377697" y="574410"/>
                  <a:pt x="380344" y="574016"/>
                  <a:pt x="403860" y="589693"/>
                </a:cubicBezTo>
                <a:cubicBezTo>
                  <a:pt x="482600" y="587153"/>
                  <a:pt x="561587" y="588801"/>
                  <a:pt x="640080" y="582073"/>
                </a:cubicBezTo>
                <a:cubicBezTo>
                  <a:pt x="672564" y="579289"/>
                  <a:pt x="666097" y="559790"/>
                  <a:pt x="693420" y="551593"/>
                </a:cubicBezTo>
                <a:cubicBezTo>
                  <a:pt x="710623" y="546432"/>
                  <a:pt x="729089" y="547186"/>
                  <a:pt x="746760" y="543973"/>
                </a:cubicBezTo>
                <a:cubicBezTo>
                  <a:pt x="757064" y="542100"/>
                  <a:pt x="767080" y="538893"/>
                  <a:pt x="777240" y="536353"/>
                </a:cubicBezTo>
                <a:cubicBezTo>
                  <a:pt x="817880" y="538893"/>
                  <a:pt x="859523" y="534647"/>
                  <a:pt x="899160" y="543973"/>
                </a:cubicBezTo>
                <a:cubicBezTo>
                  <a:pt x="906979" y="545813"/>
                  <a:pt x="901100" y="561153"/>
                  <a:pt x="906780" y="566833"/>
                </a:cubicBezTo>
                <a:cubicBezTo>
                  <a:pt x="912460" y="572513"/>
                  <a:pt x="922020" y="571913"/>
                  <a:pt x="929640" y="574453"/>
                </a:cubicBezTo>
                <a:cubicBezTo>
                  <a:pt x="972441" y="563753"/>
                  <a:pt x="949647" y="566833"/>
                  <a:pt x="998220" y="566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10400" y="4930421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324600" y="4930421"/>
            <a:ext cx="685800" cy="120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103208" y="4793688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337339" y="4432165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9" name="Straight Connector 8"/>
          <p:cNvCxnSpPr>
            <a:stCxn id="26" idx="7"/>
            <a:endCxn id="32" idx="2"/>
          </p:cNvCxnSpPr>
          <p:nvPr/>
        </p:nvCxnSpPr>
        <p:spPr>
          <a:xfrm flipV="1">
            <a:off x="6298330" y="4552434"/>
            <a:ext cx="1039009" cy="276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2" grpId="1" build="allAtOnce" animBg="1"/>
      <p:bldP spid="3" grpId="0" animBg="1"/>
      <p:bldP spid="3" grpId="1" animBg="1"/>
      <p:bldP spid="4" grpId="0" animBg="1"/>
      <p:bldP spid="5" grpId="0" animBg="1"/>
      <p:bldP spid="5" grpId="1" animBg="1"/>
      <p:bldP spid="26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572000" y="3962400"/>
            <a:ext cx="4419600" cy="2376885"/>
            <a:chOff x="685800" y="4481115"/>
            <a:chExt cx="2455948" cy="1317705"/>
          </a:xfrm>
        </p:grpSpPr>
        <p:sp>
          <p:nvSpPr>
            <p:cNvPr id="13" name="Rectangle 12"/>
            <p:cNvSpPr/>
            <p:nvPr/>
          </p:nvSpPr>
          <p:spPr>
            <a:xfrm>
              <a:off x="685800" y="4503420"/>
              <a:ext cx="2455948" cy="1295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2000" y="4579620"/>
              <a:ext cx="1066800" cy="1143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00200" y="4495800"/>
              <a:ext cx="489216" cy="20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W= X\Y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743200" y="51511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743200" y="48844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95600" y="48844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286000" y="4808220"/>
              <a:ext cx="22860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64473" y="4481115"/>
              <a:ext cx="72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forest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76200" y="4002634"/>
                <a:ext cx="46482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be leaf in forest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≥2 </m:t>
                    </m:r>
                  </m:oMath>
                </a14:m>
                <a:r>
                  <a:rPr lang="en-US" dirty="0" smtClean="0"/>
                  <a:t>nbs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∖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no such neighbor, L3 applies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x has 1 such neighbor, L7 applies.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Now decide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in or not.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it is, simply remove it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If it is not, discard by adding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Finishes correctness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002634"/>
                <a:ext cx="464820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786" t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89471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4678" y="3208020"/>
            <a:ext cx="8526922" cy="533400"/>
          </a:xfrm>
          <a:prstGeom prst="rect">
            <a:avLst/>
          </a:prstGeom>
          <a:solidFill>
            <a:schemeClr val="accent6">
              <a:alpha val="2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562600" y="5277707"/>
            <a:ext cx="1013460" cy="589693"/>
          </a:xfrm>
          <a:custGeom>
            <a:avLst/>
            <a:gdLst>
              <a:gd name="connsiteX0" fmla="*/ 1013460 w 1013460"/>
              <a:gd name="connsiteY0" fmla="*/ 467773 h 589693"/>
              <a:gd name="connsiteX1" fmla="*/ 982980 w 1013460"/>
              <a:gd name="connsiteY1" fmla="*/ 383953 h 589693"/>
              <a:gd name="connsiteX2" fmla="*/ 960120 w 1013460"/>
              <a:gd name="connsiteY2" fmla="*/ 368713 h 589693"/>
              <a:gd name="connsiteX3" fmla="*/ 922020 w 1013460"/>
              <a:gd name="connsiteY3" fmla="*/ 322993 h 589693"/>
              <a:gd name="connsiteX4" fmla="*/ 891540 w 1013460"/>
              <a:gd name="connsiteY4" fmla="*/ 300133 h 589693"/>
              <a:gd name="connsiteX5" fmla="*/ 853440 w 1013460"/>
              <a:gd name="connsiteY5" fmla="*/ 269653 h 589693"/>
              <a:gd name="connsiteX6" fmla="*/ 815340 w 1013460"/>
              <a:gd name="connsiteY6" fmla="*/ 239173 h 589693"/>
              <a:gd name="connsiteX7" fmla="*/ 800100 w 1013460"/>
              <a:gd name="connsiteY7" fmla="*/ 216313 h 589693"/>
              <a:gd name="connsiteX8" fmla="*/ 754380 w 1013460"/>
              <a:gd name="connsiteY8" fmla="*/ 185833 h 589693"/>
              <a:gd name="connsiteX9" fmla="*/ 731520 w 1013460"/>
              <a:gd name="connsiteY9" fmla="*/ 170593 h 589693"/>
              <a:gd name="connsiteX10" fmla="*/ 716280 w 1013460"/>
              <a:gd name="connsiteY10" fmla="*/ 140113 h 589693"/>
              <a:gd name="connsiteX11" fmla="*/ 632460 w 1013460"/>
              <a:gd name="connsiteY11" fmla="*/ 71533 h 589693"/>
              <a:gd name="connsiteX12" fmla="*/ 586740 w 1013460"/>
              <a:gd name="connsiteY12" fmla="*/ 56293 h 589693"/>
              <a:gd name="connsiteX13" fmla="*/ 533400 w 1013460"/>
              <a:gd name="connsiteY13" fmla="*/ 41053 h 589693"/>
              <a:gd name="connsiteX14" fmla="*/ 426720 w 1013460"/>
              <a:gd name="connsiteY14" fmla="*/ 33433 h 589693"/>
              <a:gd name="connsiteX15" fmla="*/ 297180 w 1013460"/>
              <a:gd name="connsiteY15" fmla="*/ 10573 h 589693"/>
              <a:gd name="connsiteX16" fmla="*/ 205740 w 1013460"/>
              <a:gd name="connsiteY16" fmla="*/ 2953 h 589693"/>
              <a:gd name="connsiteX17" fmla="*/ 45720 w 1013460"/>
              <a:gd name="connsiteY17" fmla="*/ 33433 h 589693"/>
              <a:gd name="connsiteX18" fmla="*/ 22860 w 1013460"/>
              <a:gd name="connsiteY18" fmla="*/ 63913 h 589693"/>
              <a:gd name="connsiteX19" fmla="*/ 0 w 1013460"/>
              <a:gd name="connsiteY19" fmla="*/ 155353 h 589693"/>
              <a:gd name="connsiteX20" fmla="*/ 15240 w 1013460"/>
              <a:gd name="connsiteY20" fmla="*/ 246793 h 589693"/>
              <a:gd name="connsiteX21" fmla="*/ 30480 w 1013460"/>
              <a:gd name="connsiteY21" fmla="*/ 269653 h 589693"/>
              <a:gd name="connsiteX22" fmla="*/ 53340 w 1013460"/>
              <a:gd name="connsiteY22" fmla="*/ 284893 h 589693"/>
              <a:gd name="connsiteX23" fmla="*/ 60960 w 1013460"/>
              <a:gd name="connsiteY23" fmla="*/ 307753 h 589693"/>
              <a:gd name="connsiteX24" fmla="*/ 91440 w 1013460"/>
              <a:gd name="connsiteY24" fmla="*/ 322993 h 589693"/>
              <a:gd name="connsiteX25" fmla="*/ 198120 w 1013460"/>
              <a:gd name="connsiteY25" fmla="*/ 338233 h 589693"/>
              <a:gd name="connsiteX26" fmla="*/ 243840 w 1013460"/>
              <a:gd name="connsiteY26" fmla="*/ 345853 h 589693"/>
              <a:gd name="connsiteX27" fmla="*/ 304800 w 1013460"/>
              <a:gd name="connsiteY27" fmla="*/ 361093 h 589693"/>
              <a:gd name="connsiteX28" fmla="*/ 320040 w 1013460"/>
              <a:gd name="connsiteY28" fmla="*/ 383953 h 589693"/>
              <a:gd name="connsiteX29" fmla="*/ 335280 w 1013460"/>
              <a:gd name="connsiteY29" fmla="*/ 521113 h 589693"/>
              <a:gd name="connsiteX30" fmla="*/ 358140 w 1013460"/>
              <a:gd name="connsiteY30" fmla="*/ 551593 h 589693"/>
              <a:gd name="connsiteX31" fmla="*/ 403860 w 1013460"/>
              <a:gd name="connsiteY31" fmla="*/ 589693 h 589693"/>
              <a:gd name="connsiteX32" fmla="*/ 640080 w 1013460"/>
              <a:gd name="connsiteY32" fmla="*/ 582073 h 589693"/>
              <a:gd name="connsiteX33" fmla="*/ 693420 w 1013460"/>
              <a:gd name="connsiteY33" fmla="*/ 551593 h 589693"/>
              <a:gd name="connsiteX34" fmla="*/ 746760 w 1013460"/>
              <a:gd name="connsiteY34" fmla="*/ 543973 h 589693"/>
              <a:gd name="connsiteX35" fmla="*/ 777240 w 1013460"/>
              <a:gd name="connsiteY35" fmla="*/ 536353 h 589693"/>
              <a:gd name="connsiteX36" fmla="*/ 899160 w 1013460"/>
              <a:gd name="connsiteY36" fmla="*/ 543973 h 589693"/>
              <a:gd name="connsiteX37" fmla="*/ 906780 w 1013460"/>
              <a:gd name="connsiteY37" fmla="*/ 566833 h 589693"/>
              <a:gd name="connsiteX38" fmla="*/ 929640 w 1013460"/>
              <a:gd name="connsiteY38" fmla="*/ 574453 h 589693"/>
              <a:gd name="connsiteX39" fmla="*/ 998220 w 1013460"/>
              <a:gd name="connsiteY39" fmla="*/ 566833 h 58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13460" h="589693">
                <a:moveTo>
                  <a:pt x="1013460" y="467773"/>
                </a:moveTo>
                <a:cubicBezTo>
                  <a:pt x="1007821" y="439578"/>
                  <a:pt x="1004799" y="405772"/>
                  <a:pt x="982980" y="383953"/>
                </a:cubicBezTo>
                <a:cubicBezTo>
                  <a:pt x="976504" y="377477"/>
                  <a:pt x="967740" y="373793"/>
                  <a:pt x="960120" y="368713"/>
                </a:cubicBezTo>
                <a:cubicBezTo>
                  <a:pt x="944443" y="345197"/>
                  <a:pt x="944837" y="342550"/>
                  <a:pt x="922020" y="322993"/>
                </a:cubicBezTo>
                <a:cubicBezTo>
                  <a:pt x="912377" y="314728"/>
                  <a:pt x="900520" y="309113"/>
                  <a:pt x="891540" y="300133"/>
                </a:cubicBezTo>
                <a:cubicBezTo>
                  <a:pt x="857073" y="265666"/>
                  <a:pt x="897944" y="284488"/>
                  <a:pt x="853440" y="269653"/>
                </a:cubicBezTo>
                <a:cubicBezTo>
                  <a:pt x="809764" y="204139"/>
                  <a:pt x="867920" y="281237"/>
                  <a:pt x="815340" y="239173"/>
                </a:cubicBezTo>
                <a:cubicBezTo>
                  <a:pt x="808189" y="233452"/>
                  <a:pt x="806992" y="222344"/>
                  <a:pt x="800100" y="216313"/>
                </a:cubicBezTo>
                <a:cubicBezTo>
                  <a:pt x="786316" y="204252"/>
                  <a:pt x="769620" y="195993"/>
                  <a:pt x="754380" y="185833"/>
                </a:cubicBezTo>
                <a:lnTo>
                  <a:pt x="731520" y="170593"/>
                </a:lnTo>
                <a:cubicBezTo>
                  <a:pt x="726440" y="160433"/>
                  <a:pt x="723376" y="148983"/>
                  <a:pt x="716280" y="140113"/>
                </a:cubicBezTo>
                <a:cubicBezTo>
                  <a:pt x="692804" y="110768"/>
                  <a:pt x="666559" y="87032"/>
                  <a:pt x="632460" y="71533"/>
                </a:cubicBezTo>
                <a:cubicBezTo>
                  <a:pt x="617836" y="64886"/>
                  <a:pt x="601980" y="61373"/>
                  <a:pt x="586740" y="56293"/>
                </a:cubicBezTo>
                <a:cubicBezTo>
                  <a:pt x="572291" y="51477"/>
                  <a:pt x="547752" y="42648"/>
                  <a:pt x="533400" y="41053"/>
                </a:cubicBezTo>
                <a:cubicBezTo>
                  <a:pt x="497967" y="37116"/>
                  <a:pt x="462280" y="35973"/>
                  <a:pt x="426720" y="33433"/>
                </a:cubicBezTo>
                <a:cubicBezTo>
                  <a:pt x="358320" y="19753"/>
                  <a:pt x="401395" y="27942"/>
                  <a:pt x="297180" y="10573"/>
                </a:cubicBezTo>
                <a:cubicBezTo>
                  <a:pt x="267011" y="5545"/>
                  <a:pt x="236220" y="5493"/>
                  <a:pt x="205740" y="2953"/>
                </a:cubicBezTo>
                <a:cubicBezTo>
                  <a:pt x="93028" y="9215"/>
                  <a:pt x="92673" y="-21345"/>
                  <a:pt x="45720" y="33433"/>
                </a:cubicBezTo>
                <a:cubicBezTo>
                  <a:pt x="37455" y="43076"/>
                  <a:pt x="30480" y="53753"/>
                  <a:pt x="22860" y="63913"/>
                </a:cubicBezTo>
                <a:cubicBezTo>
                  <a:pt x="2734" y="124290"/>
                  <a:pt x="10261" y="93787"/>
                  <a:pt x="0" y="155353"/>
                </a:cubicBezTo>
                <a:cubicBezTo>
                  <a:pt x="2414" y="177082"/>
                  <a:pt x="2474" y="221261"/>
                  <a:pt x="15240" y="246793"/>
                </a:cubicBezTo>
                <a:cubicBezTo>
                  <a:pt x="19336" y="254984"/>
                  <a:pt x="24004" y="263177"/>
                  <a:pt x="30480" y="269653"/>
                </a:cubicBezTo>
                <a:cubicBezTo>
                  <a:pt x="36956" y="276129"/>
                  <a:pt x="45720" y="279813"/>
                  <a:pt x="53340" y="284893"/>
                </a:cubicBezTo>
                <a:cubicBezTo>
                  <a:pt x="55880" y="292513"/>
                  <a:pt x="55280" y="302073"/>
                  <a:pt x="60960" y="307753"/>
                </a:cubicBezTo>
                <a:cubicBezTo>
                  <a:pt x="68992" y="315785"/>
                  <a:pt x="80999" y="318518"/>
                  <a:pt x="91440" y="322993"/>
                </a:cubicBezTo>
                <a:cubicBezTo>
                  <a:pt x="128021" y="338671"/>
                  <a:pt x="151338" y="332729"/>
                  <a:pt x="198120" y="338233"/>
                </a:cubicBezTo>
                <a:cubicBezTo>
                  <a:pt x="213464" y="340038"/>
                  <a:pt x="228733" y="342616"/>
                  <a:pt x="243840" y="345853"/>
                </a:cubicBezTo>
                <a:cubicBezTo>
                  <a:pt x="264320" y="350242"/>
                  <a:pt x="304800" y="361093"/>
                  <a:pt x="304800" y="361093"/>
                </a:cubicBezTo>
                <a:cubicBezTo>
                  <a:pt x="309880" y="368713"/>
                  <a:pt x="316432" y="375535"/>
                  <a:pt x="320040" y="383953"/>
                </a:cubicBezTo>
                <a:cubicBezTo>
                  <a:pt x="334570" y="417855"/>
                  <a:pt x="332827" y="510073"/>
                  <a:pt x="335280" y="521113"/>
                </a:cubicBezTo>
                <a:cubicBezTo>
                  <a:pt x="338035" y="533511"/>
                  <a:pt x="349875" y="541950"/>
                  <a:pt x="358140" y="551593"/>
                </a:cubicBezTo>
                <a:cubicBezTo>
                  <a:pt x="377697" y="574410"/>
                  <a:pt x="380344" y="574016"/>
                  <a:pt x="403860" y="589693"/>
                </a:cubicBezTo>
                <a:cubicBezTo>
                  <a:pt x="482600" y="587153"/>
                  <a:pt x="561587" y="588801"/>
                  <a:pt x="640080" y="582073"/>
                </a:cubicBezTo>
                <a:cubicBezTo>
                  <a:pt x="672564" y="579289"/>
                  <a:pt x="666097" y="559790"/>
                  <a:pt x="693420" y="551593"/>
                </a:cubicBezTo>
                <a:cubicBezTo>
                  <a:pt x="710623" y="546432"/>
                  <a:pt x="729089" y="547186"/>
                  <a:pt x="746760" y="543973"/>
                </a:cubicBezTo>
                <a:cubicBezTo>
                  <a:pt x="757064" y="542100"/>
                  <a:pt x="767080" y="538893"/>
                  <a:pt x="777240" y="536353"/>
                </a:cubicBezTo>
                <a:cubicBezTo>
                  <a:pt x="817880" y="538893"/>
                  <a:pt x="859523" y="534647"/>
                  <a:pt x="899160" y="543973"/>
                </a:cubicBezTo>
                <a:cubicBezTo>
                  <a:pt x="906979" y="545813"/>
                  <a:pt x="901100" y="561153"/>
                  <a:pt x="906780" y="566833"/>
                </a:cubicBezTo>
                <a:cubicBezTo>
                  <a:pt x="912460" y="572513"/>
                  <a:pt x="922020" y="571913"/>
                  <a:pt x="929640" y="574453"/>
                </a:cubicBezTo>
                <a:cubicBezTo>
                  <a:pt x="972441" y="563753"/>
                  <a:pt x="949647" y="566833"/>
                  <a:pt x="998220" y="566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840980" y="5059245"/>
            <a:ext cx="206175" cy="2061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 flipV="1">
            <a:off x="6477000" y="5162332"/>
            <a:ext cx="136398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400800" y="5162334"/>
            <a:ext cx="1440180" cy="2714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103208" y="4793688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29" name="Straight Connector 28"/>
          <p:cNvCxnSpPr>
            <a:stCxn id="25" idx="7"/>
          </p:cNvCxnSpPr>
          <p:nvPr/>
        </p:nvCxnSpPr>
        <p:spPr>
          <a:xfrm flipV="1">
            <a:off x="6298330" y="4552434"/>
            <a:ext cx="1039009" cy="276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337339" y="4432165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-76200" y="4002634"/>
                <a:ext cx="4785326" cy="3734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Running time: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Does not decrease k every 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surely instance should get easier?!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#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cc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  <m:r>
                      <a:rPr lang="en-US" b="0" i="1" smtClean="0">
                        <a:latin typeface="Cambria Math"/>
                      </a:rPr>
                      <m:t>]) </m:t>
                    </m:r>
                  </m:oMath>
                </a14:m>
                <a:r>
                  <a:rPr lang="en-US" dirty="0" smtClean="0"/>
                  <a:t>does decrease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decreases in first branch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#</m:t>
                    </m:r>
                    <m:r>
                      <m:rPr>
                        <m:sty m:val="p"/>
                      </m:rPr>
                      <a:rPr lang="en-US" i="1">
                        <a:latin typeface="Cambria Math"/>
                      </a:rPr>
                      <m:t>cc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in second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 as in previous analyses, </a:t>
                </a:r>
                <a:r>
                  <a:rPr lang="en-US" dirty="0" err="1" smtClean="0"/>
                  <a:t>algo</a:t>
                </a:r>
                <a:r>
                  <a:rPr lang="en-US" dirty="0" smtClean="0"/>
                  <a:t> runs in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/>
                              </a:rPr>
                              <m:t>#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𝑐𝑐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(4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Total 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002634"/>
                <a:ext cx="4785326" cy="3734548"/>
              </a:xfrm>
              <a:prstGeom prst="rect">
                <a:avLst/>
              </a:prstGeom>
              <a:blipFill rotWithShape="1">
                <a:blip r:embed="rId2"/>
                <a:stretch>
                  <a:fillRect l="-764" t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76200"/>
            <a:ext cx="894715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64678" y="3208020"/>
            <a:ext cx="8526922" cy="533400"/>
          </a:xfrm>
          <a:prstGeom prst="rect">
            <a:avLst/>
          </a:prstGeom>
          <a:solidFill>
            <a:schemeClr val="accent6">
              <a:alpha val="27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572000" y="3962400"/>
            <a:ext cx="4419600" cy="2376885"/>
            <a:chOff x="685800" y="4481115"/>
            <a:chExt cx="2455948" cy="1317705"/>
          </a:xfrm>
        </p:grpSpPr>
        <p:sp>
          <p:nvSpPr>
            <p:cNvPr id="25" name="Rectangle 24"/>
            <p:cNvSpPr/>
            <p:nvPr/>
          </p:nvSpPr>
          <p:spPr>
            <a:xfrm>
              <a:off x="685800" y="4503420"/>
              <a:ext cx="2455948" cy="1295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62000" y="4579620"/>
              <a:ext cx="1066800" cy="1143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4495800"/>
              <a:ext cx="489216" cy="204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W= X\Y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2743200" y="51511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743200" y="48844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895600" y="4884420"/>
              <a:ext cx="152400" cy="266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86000" y="4808220"/>
              <a:ext cx="228600" cy="304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264473" y="4481115"/>
              <a:ext cx="72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forest</a:t>
              </a:r>
              <a:endParaRPr lang="en-US" dirty="0"/>
            </a:p>
          </p:txBody>
        </p:sp>
      </p:grpSp>
      <p:sp>
        <p:nvSpPr>
          <p:cNvPr id="37" name="Freeform 36"/>
          <p:cNvSpPr/>
          <p:nvPr/>
        </p:nvSpPr>
        <p:spPr>
          <a:xfrm>
            <a:off x="5562600" y="5277707"/>
            <a:ext cx="1013460" cy="589693"/>
          </a:xfrm>
          <a:custGeom>
            <a:avLst/>
            <a:gdLst>
              <a:gd name="connsiteX0" fmla="*/ 1013460 w 1013460"/>
              <a:gd name="connsiteY0" fmla="*/ 467773 h 589693"/>
              <a:gd name="connsiteX1" fmla="*/ 982980 w 1013460"/>
              <a:gd name="connsiteY1" fmla="*/ 383953 h 589693"/>
              <a:gd name="connsiteX2" fmla="*/ 960120 w 1013460"/>
              <a:gd name="connsiteY2" fmla="*/ 368713 h 589693"/>
              <a:gd name="connsiteX3" fmla="*/ 922020 w 1013460"/>
              <a:gd name="connsiteY3" fmla="*/ 322993 h 589693"/>
              <a:gd name="connsiteX4" fmla="*/ 891540 w 1013460"/>
              <a:gd name="connsiteY4" fmla="*/ 300133 h 589693"/>
              <a:gd name="connsiteX5" fmla="*/ 853440 w 1013460"/>
              <a:gd name="connsiteY5" fmla="*/ 269653 h 589693"/>
              <a:gd name="connsiteX6" fmla="*/ 815340 w 1013460"/>
              <a:gd name="connsiteY6" fmla="*/ 239173 h 589693"/>
              <a:gd name="connsiteX7" fmla="*/ 800100 w 1013460"/>
              <a:gd name="connsiteY7" fmla="*/ 216313 h 589693"/>
              <a:gd name="connsiteX8" fmla="*/ 754380 w 1013460"/>
              <a:gd name="connsiteY8" fmla="*/ 185833 h 589693"/>
              <a:gd name="connsiteX9" fmla="*/ 731520 w 1013460"/>
              <a:gd name="connsiteY9" fmla="*/ 170593 h 589693"/>
              <a:gd name="connsiteX10" fmla="*/ 716280 w 1013460"/>
              <a:gd name="connsiteY10" fmla="*/ 140113 h 589693"/>
              <a:gd name="connsiteX11" fmla="*/ 632460 w 1013460"/>
              <a:gd name="connsiteY11" fmla="*/ 71533 h 589693"/>
              <a:gd name="connsiteX12" fmla="*/ 586740 w 1013460"/>
              <a:gd name="connsiteY12" fmla="*/ 56293 h 589693"/>
              <a:gd name="connsiteX13" fmla="*/ 533400 w 1013460"/>
              <a:gd name="connsiteY13" fmla="*/ 41053 h 589693"/>
              <a:gd name="connsiteX14" fmla="*/ 426720 w 1013460"/>
              <a:gd name="connsiteY14" fmla="*/ 33433 h 589693"/>
              <a:gd name="connsiteX15" fmla="*/ 297180 w 1013460"/>
              <a:gd name="connsiteY15" fmla="*/ 10573 h 589693"/>
              <a:gd name="connsiteX16" fmla="*/ 205740 w 1013460"/>
              <a:gd name="connsiteY16" fmla="*/ 2953 h 589693"/>
              <a:gd name="connsiteX17" fmla="*/ 45720 w 1013460"/>
              <a:gd name="connsiteY17" fmla="*/ 33433 h 589693"/>
              <a:gd name="connsiteX18" fmla="*/ 22860 w 1013460"/>
              <a:gd name="connsiteY18" fmla="*/ 63913 h 589693"/>
              <a:gd name="connsiteX19" fmla="*/ 0 w 1013460"/>
              <a:gd name="connsiteY19" fmla="*/ 155353 h 589693"/>
              <a:gd name="connsiteX20" fmla="*/ 15240 w 1013460"/>
              <a:gd name="connsiteY20" fmla="*/ 246793 h 589693"/>
              <a:gd name="connsiteX21" fmla="*/ 30480 w 1013460"/>
              <a:gd name="connsiteY21" fmla="*/ 269653 h 589693"/>
              <a:gd name="connsiteX22" fmla="*/ 53340 w 1013460"/>
              <a:gd name="connsiteY22" fmla="*/ 284893 h 589693"/>
              <a:gd name="connsiteX23" fmla="*/ 60960 w 1013460"/>
              <a:gd name="connsiteY23" fmla="*/ 307753 h 589693"/>
              <a:gd name="connsiteX24" fmla="*/ 91440 w 1013460"/>
              <a:gd name="connsiteY24" fmla="*/ 322993 h 589693"/>
              <a:gd name="connsiteX25" fmla="*/ 198120 w 1013460"/>
              <a:gd name="connsiteY25" fmla="*/ 338233 h 589693"/>
              <a:gd name="connsiteX26" fmla="*/ 243840 w 1013460"/>
              <a:gd name="connsiteY26" fmla="*/ 345853 h 589693"/>
              <a:gd name="connsiteX27" fmla="*/ 304800 w 1013460"/>
              <a:gd name="connsiteY27" fmla="*/ 361093 h 589693"/>
              <a:gd name="connsiteX28" fmla="*/ 320040 w 1013460"/>
              <a:gd name="connsiteY28" fmla="*/ 383953 h 589693"/>
              <a:gd name="connsiteX29" fmla="*/ 335280 w 1013460"/>
              <a:gd name="connsiteY29" fmla="*/ 521113 h 589693"/>
              <a:gd name="connsiteX30" fmla="*/ 358140 w 1013460"/>
              <a:gd name="connsiteY30" fmla="*/ 551593 h 589693"/>
              <a:gd name="connsiteX31" fmla="*/ 403860 w 1013460"/>
              <a:gd name="connsiteY31" fmla="*/ 589693 h 589693"/>
              <a:gd name="connsiteX32" fmla="*/ 640080 w 1013460"/>
              <a:gd name="connsiteY32" fmla="*/ 582073 h 589693"/>
              <a:gd name="connsiteX33" fmla="*/ 693420 w 1013460"/>
              <a:gd name="connsiteY33" fmla="*/ 551593 h 589693"/>
              <a:gd name="connsiteX34" fmla="*/ 746760 w 1013460"/>
              <a:gd name="connsiteY34" fmla="*/ 543973 h 589693"/>
              <a:gd name="connsiteX35" fmla="*/ 777240 w 1013460"/>
              <a:gd name="connsiteY35" fmla="*/ 536353 h 589693"/>
              <a:gd name="connsiteX36" fmla="*/ 899160 w 1013460"/>
              <a:gd name="connsiteY36" fmla="*/ 543973 h 589693"/>
              <a:gd name="connsiteX37" fmla="*/ 906780 w 1013460"/>
              <a:gd name="connsiteY37" fmla="*/ 566833 h 589693"/>
              <a:gd name="connsiteX38" fmla="*/ 929640 w 1013460"/>
              <a:gd name="connsiteY38" fmla="*/ 574453 h 589693"/>
              <a:gd name="connsiteX39" fmla="*/ 998220 w 1013460"/>
              <a:gd name="connsiteY39" fmla="*/ 566833 h 58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13460" h="589693">
                <a:moveTo>
                  <a:pt x="1013460" y="467773"/>
                </a:moveTo>
                <a:cubicBezTo>
                  <a:pt x="1007821" y="439578"/>
                  <a:pt x="1004799" y="405772"/>
                  <a:pt x="982980" y="383953"/>
                </a:cubicBezTo>
                <a:cubicBezTo>
                  <a:pt x="976504" y="377477"/>
                  <a:pt x="967740" y="373793"/>
                  <a:pt x="960120" y="368713"/>
                </a:cubicBezTo>
                <a:cubicBezTo>
                  <a:pt x="944443" y="345197"/>
                  <a:pt x="944837" y="342550"/>
                  <a:pt x="922020" y="322993"/>
                </a:cubicBezTo>
                <a:cubicBezTo>
                  <a:pt x="912377" y="314728"/>
                  <a:pt x="900520" y="309113"/>
                  <a:pt x="891540" y="300133"/>
                </a:cubicBezTo>
                <a:cubicBezTo>
                  <a:pt x="857073" y="265666"/>
                  <a:pt x="897944" y="284488"/>
                  <a:pt x="853440" y="269653"/>
                </a:cubicBezTo>
                <a:cubicBezTo>
                  <a:pt x="809764" y="204139"/>
                  <a:pt x="867920" y="281237"/>
                  <a:pt x="815340" y="239173"/>
                </a:cubicBezTo>
                <a:cubicBezTo>
                  <a:pt x="808189" y="233452"/>
                  <a:pt x="806992" y="222344"/>
                  <a:pt x="800100" y="216313"/>
                </a:cubicBezTo>
                <a:cubicBezTo>
                  <a:pt x="786316" y="204252"/>
                  <a:pt x="769620" y="195993"/>
                  <a:pt x="754380" y="185833"/>
                </a:cubicBezTo>
                <a:lnTo>
                  <a:pt x="731520" y="170593"/>
                </a:lnTo>
                <a:cubicBezTo>
                  <a:pt x="726440" y="160433"/>
                  <a:pt x="723376" y="148983"/>
                  <a:pt x="716280" y="140113"/>
                </a:cubicBezTo>
                <a:cubicBezTo>
                  <a:pt x="692804" y="110768"/>
                  <a:pt x="666559" y="87032"/>
                  <a:pt x="632460" y="71533"/>
                </a:cubicBezTo>
                <a:cubicBezTo>
                  <a:pt x="617836" y="64886"/>
                  <a:pt x="601980" y="61373"/>
                  <a:pt x="586740" y="56293"/>
                </a:cubicBezTo>
                <a:cubicBezTo>
                  <a:pt x="572291" y="51477"/>
                  <a:pt x="547752" y="42648"/>
                  <a:pt x="533400" y="41053"/>
                </a:cubicBezTo>
                <a:cubicBezTo>
                  <a:pt x="497967" y="37116"/>
                  <a:pt x="462280" y="35973"/>
                  <a:pt x="426720" y="33433"/>
                </a:cubicBezTo>
                <a:cubicBezTo>
                  <a:pt x="358320" y="19753"/>
                  <a:pt x="401395" y="27942"/>
                  <a:pt x="297180" y="10573"/>
                </a:cubicBezTo>
                <a:cubicBezTo>
                  <a:pt x="267011" y="5545"/>
                  <a:pt x="236220" y="5493"/>
                  <a:pt x="205740" y="2953"/>
                </a:cubicBezTo>
                <a:cubicBezTo>
                  <a:pt x="93028" y="9215"/>
                  <a:pt x="92673" y="-21345"/>
                  <a:pt x="45720" y="33433"/>
                </a:cubicBezTo>
                <a:cubicBezTo>
                  <a:pt x="37455" y="43076"/>
                  <a:pt x="30480" y="53753"/>
                  <a:pt x="22860" y="63913"/>
                </a:cubicBezTo>
                <a:cubicBezTo>
                  <a:pt x="2734" y="124290"/>
                  <a:pt x="10261" y="93787"/>
                  <a:pt x="0" y="155353"/>
                </a:cubicBezTo>
                <a:cubicBezTo>
                  <a:pt x="2414" y="177082"/>
                  <a:pt x="2474" y="221261"/>
                  <a:pt x="15240" y="246793"/>
                </a:cubicBezTo>
                <a:cubicBezTo>
                  <a:pt x="19336" y="254984"/>
                  <a:pt x="24004" y="263177"/>
                  <a:pt x="30480" y="269653"/>
                </a:cubicBezTo>
                <a:cubicBezTo>
                  <a:pt x="36956" y="276129"/>
                  <a:pt x="45720" y="279813"/>
                  <a:pt x="53340" y="284893"/>
                </a:cubicBezTo>
                <a:cubicBezTo>
                  <a:pt x="55880" y="292513"/>
                  <a:pt x="55280" y="302073"/>
                  <a:pt x="60960" y="307753"/>
                </a:cubicBezTo>
                <a:cubicBezTo>
                  <a:pt x="68992" y="315785"/>
                  <a:pt x="80999" y="318518"/>
                  <a:pt x="91440" y="322993"/>
                </a:cubicBezTo>
                <a:cubicBezTo>
                  <a:pt x="128021" y="338671"/>
                  <a:pt x="151338" y="332729"/>
                  <a:pt x="198120" y="338233"/>
                </a:cubicBezTo>
                <a:cubicBezTo>
                  <a:pt x="213464" y="340038"/>
                  <a:pt x="228733" y="342616"/>
                  <a:pt x="243840" y="345853"/>
                </a:cubicBezTo>
                <a:cubicBezTo>
                  <a:pt x="264320" y="350242"/>
                  <a:pt x="304800" y="361093"/>
                  <a:pt x="304800" y="361093"/>
                </a:cubicBezTo>
                <a:cubicBezTo>
                  <a:pt x="309880" y="368713"/>
                  <a:pt x="316432" y="375535"/>
                  <a:pt x="320040" y="383953"/>
                </a:cubicBezTo>
                <a:cubicBezTo>
                  <a:pt x="334570" y="417855"/>
                  <a:pt x="332827" y="510073"/>
                  <a:pt x="335280" y="521113"/>
                </a:cubicBezTo>
                <a:cubicBezTo>
                  <a:pt x="338035" y="533511"/>
                  <a:pt x="349875" y="541950"/>
                  <a:pt x="358140" y="551593"/>
                </a:cubicBezTo>
                <a:cubicBezTo>
                  <a:pt x="377697" y="574410"/>
                  <a:pt x="380344" y="574016"/>
                  <a:pt x="403860" y="589693"/>
                </a:cubicBezTo>
                <a:cubicBezTo>
                  <a:pt x="482600" y="587153"/>
                  <a:pt x="561587" y="588801"/>
                  <a:pt x="640080" y="582073"/>
                </a:cubicBezTo>
                <a:cubicBezTo>
                  <a:pt x="672564" y="579289"/>
                  <a:pt x="666097" y="559790"/>
                  <a:pt x="693420" y="551593"/>
                </a:cubicBezTo>
                <a:cubicBezTo>
                  <a:pt x="710623" y="546432"/>
                  <a:pt x="729089" y="547186"/>
                  <a:pt x="746760" y="543973"/>
                </a:cubicBezTo>
                <a:cubicBezTo>
                  <a:pt x="757064" y="542100"/>
                  <a:pt x="767080" y="538893"/>
                  <a:pt x="777240" y="536353"/>
                </a:cubicBezTo>
                <a:cubicBezTo>
                  <a:pt x="817880" y="538893"/>
                  <a:pt x="859523" y="534647"/>
                  <a:pt x="899160" y="543973"/>
                </a:cubicBezTo>
                <a:cubicBezTo>
                  <a:pt x="906979" y="545813"/>
                  <a:pt x="901100" y="561153"/>
                  <a:pt x="906780" y="566833"/>
                </a:cubicBezTo>
                <a:cubicBezTo>
                  <a:pt x="912460" y="572513"/>
                  <a:pt x="922020" y="571913"/>
                  <a:pt x="929640" y="574453"/>
                </a:cubicBezTo>
                <a:cubicBezTo>
                  <a:pt x="972441" y="563753"/>
                  <a:pt x="949647" y="566833"/>
                  <a:pt x="998220" y="566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40980" y="5059245"/>
            <a:ext cx="206175" cy="2061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39" name="Straight Connector 38"/>
          <p:cNvCxnSpPr>
            <a:stCxn id="38" idx="2"/>
          </p:cNvCxnSpPr>
          <p:nvPr/>
        </p:nvCxnSpPr>
        <p:spPr>
          <a:xfrm flipH="1" flipV="1">
            <a:off x="6477000" y="5162332"/>
            <a:ext cx="136398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800" y="5162334"/>
            <a:ext cx="1440180" cy="2714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103208" y="4793688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42" name="Straight Connector 41"/>
          <p:cNvCxnSpPr>
            <a:stCxn id="41" idx="7"/>
          </p:cNvCxnSpPr>
          <p:nvPr/>
        </p:nvCxnSpPr>
        <p:spPr>
          <a:xfrm flipV="1">
            <a:off x="6298330" y="4552434"/>
            <a:ext cx="1039009" cy="276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337339" y="4432165"/>
            <a:ext cx="228600" cy="2405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Given 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⊆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}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{1 2 3 4 5 6 7 8 9 10 11 12},   t=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50</a:t>
                </a:r>
              </a:p>
              <a:p>
                <a:r>
                  <a:rPr lang="en-US" b="0" dirty="0" smtClean="0">
                    <a:solidFill>
                      <a:schemeClr val="tx1"/>
                    </a:solidFill>
                  </a:rPr>
                  <a:t>We’ll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>
                    <a:solidFill>
                      <a:schemeClr val="tx1"/>
                    </a:solidFill>
                  </a:rPr>
                  <a:t> time 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algorithm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here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nl-NL" dirty="0" smtClean="0"/>
                  <a:t>2SUM: </a:t>
                </a:r>
                <a:r>
                  <a:rPr lang="nl-NL" dirty="0" err="1" smtClean="0"/>
                  <a:t>given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find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such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dirty="0" err="1" smtClean="0">
                    <a:solidFill>
                      <a:schemeClr val="tx1"/>
                    </a:solidFill>
                  </a:rPr>
                  <a:t>that</a:t>
                </a:r>
                <a:r>
                  <a:rPr lang="nl-NL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nl-NL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r>
                  <a:rPr lang="nl-NL" dirty="0" err="1" smtClean="0"/>
                  <a:t>We’ll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see</a:t>
                </a:r>
                <a:r>
                  <a:rPr lang="nl-NL" dirty="0" smtClean="0"/>
                  <a:t>: 2SUM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)</m:t>
                    </m:r>
                  </m:oMath>
                </a14:m>
                <a:r>
                  <a:rPr lang="nl-NL" dirty="0" smtClean="0"/>
                  <a:t> time.</a:t>
                </a:r>
              </a:p>
              <a:p>
                <a:pPr marL="457200" lvl="1" indent="0">
                  <a:buNone/>
                </a:pPr>
                <a:endParaRPr lang="nl-NL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2"/>
                <a:stretch>
                  <a:fillRect l="-1630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90372" y="2670248"/>
            <a:ext cx="5908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 {</a:t>
            </a:r>
            <a:r>
              <a:rPr lang="en-US" sz="3200" dirty="0">
                <a:solidFill>
                  <a:srgbClr val="FF0000"/>
                </a:solidFill>
              </a:rPr>
              <a:t>1 2 3 4 </a:t>
            </a:r>
            <a:r>
              <a:rPr lang="en-US" sz="3200" dirty="0"/>
              <a:t>5 </a:t>
            </a:r>
            <a:r>
              <a:rPr lang="en-US" sz="3200" dirty="0">
                <a:solidFill>
                  <a:srgbClr val="FF0000"/>
                </a:solidFill>
              </a:rPr>
              <a:t>6 7 8 9 10 </a:t>
            </a:r>
            <a:r>
              <a:rPr lang="en-US" sz="3200" dirty="0"/>
              <a:t>11 12},   t= 50</a:t>
            </a:r>
            <a:endParaRPr lang="nl-NL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</a:t>
            </a:r>
            <a:r>
              <a:rPr lang="en-US" dirty="0" smtClean="0"/>
              <a:t>Sum via 2SUM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</p:spPr>
            <p:txBody>
              <a:bodyPr/>
              <a:lstStyle/>
              <a:p>
                <a:r>
                  <a:rPr lang="nl-NL" dirty="0" smtClean="0"/>
                  <a:t>Use as </a:t>
                </a:r>
                <a:r>
                  <a:rPr lang="nl-NL" dirty="0" err="1" smtClean="0"/>
                  <a:t>follows</a:t>
                </a:r>
                <a:r>
                  <a:rPr lang="nl-NL" dirty="0" smtClean="0"/>
                  <a:t>; </a:t>
                </a:r>
                <a:r>
                  <a:rPr lang="nl-NL" dirty="0" err="1" smtClean="0"/>
                  <a:t>suppose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nl-NL" dirty="0" smtClean="0"/>
                  <a:t> even.</a:t>
                </a:r>
                <a:endParaRPr lang="nl-NL" dirty="0"/>
              </a:p>
              <a:p>
                <a:pPr lvl="1"/>
                <a:r>
                  <a:rPr lang="nl-NL" dirty="0" err="1" smtClean="0"/>
                  <a:t>Create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all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⊆{1,…,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nl-NL" dirty="0" smtClean="0"/>
              </a:p>
              <a:p>
                <a:pPr lvl="1"/>
                <a:r>
                  <a:rPr lang="nl-NL" dirty="0" err="1" smtClean="0"/>
                  <a:t>Create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an</a:t>
                </a:r>
                <a:r>
                  <a:rPr lang="nl-NL" dirty="0" smtClean="0"/>
                  <a:t> 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⊆{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/2+1,…,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nl-NL" dirty="0" err="1" smtClean="0"/>
                  <a:t>There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with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iff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there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exists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⊆{1,…,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/2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nl-NL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⊆{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/2+1,…,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nl-NL" dirty="0" smtClean="0"/>
                  <a:t> </a:t>
                </a:r>
                <a:r>
                  <a:rPr lang="nl-NL" dirty="0" err="1" smtClean="0"/>
                  <a:t>such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that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𝑒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nl-N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𝑒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nl-NL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nl-NL" dirty="0" smtClean="0"/>
                  <a:t> is a solution)</a:t>
                </a:r>
              </a:p>
              <a:p>
                <a:r>
                  <a:rPr lang="nl-NL" dirty="0" smtClean="0"/>
                  <a:t>2SUM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nl-NL" dirty="0" smtClean="0"/>
                  <a:t>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r>
                  <a:rPr lang="nl-NL" dirty="0" smtClean="0"/>
                  <a:t>.</a:t>
                </a:r>
                <a:endParaRPr lang="nl-NL" dirty="0"/>
              </a:p>
              <a:p>
                <a:pPr lvl="1"/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915400" cy="4525963"/>
              </a:xfrm>
              <a:blipFill rotWithShape="1">
                <a:blip r:embed="rId2"/>
                <a:stretch>
                  <a:fillRect l="-1573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Time for 2SUM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819400" y="5181600"/>
            <a:ext cx="6296227" cy="1658916"/>
            <a:chOff x="2819400" y="5181600"/>
            <a:chExt cx="6296227" cy="1658916"/>
          </a:xfrm>
        </p:grpSpPr>
        <p:sp>
          <p:nvSpPr>
            <p:cNvPr id="22" name="Rectangle 21"/>
            <p:cNvSpPr/>
            <p:nvPr/>
          </p:nvSpPr>
          <p:spPr>
            <a:xfrm>
              <a:off x="2819400" y="5181600"/>
              <a:ext cx="6296227" cy="165891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63525" y="5534004"/>
              <a:ext cx="117987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Linear</a:t>
              </a:r>
            </a:p>
            <a:p>
              <a:r>
                <a:rPr lang="en-US" sz="2800" b="1" dirty="0" smtClean="0"/>
                <a:t>Search</a:t>
              </a:r>
              <a:endParaRPr lang="en-US" sz="28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447160" y="4559853"/>
            <a:ext cx="2944240" cy="533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5" name="Rounded Rectangle 24"/>
          <p:cNvSpPr/>
          <p:nvPr/>
        </p:nvSpPr>
        <p:spPr>
          <a:xfrm>
            <a:off x="543128" y="4588112"/>
            <a:ext cx="3050786" cy="53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09600" y="4531368"/>
                <a:ext cx="2799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…,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31368"/>
                <a:ext cx="2799056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58509" y="4531368"/>
                <a:ext cx="2799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…,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09" y="4531368"/>
                <a:ext cx="27990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85800" y="5121512"/>
            <a:ext cx="272832" cy="1196210"/>
            <a:chOff x="685800" y="5121512"/>
            <a:chExt cx="272832" cy="1196210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804583" y="5121512"/>
              <a:ext cx="0" cy="629056"/>
            </a:xfrm>
            <a:prstGeom prst="straightConnector1">
              <a:avLst/>
            </a:prstGeom>
            <a:ln w="60325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85800" y="5794502"/>
              <a:ext cx="272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</a:rPr>
                <a:t>i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86762" y="3466288"/>
            <a:ext cx="276038" cy="1105712"/>
            <a:chOff x="6886762" y="3466288"/>
            <a:chExt cx="276038" cy="1105712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7010400" y="3953371"/>
              <a:ext cx="0" cy="618629"/>
            </a:xfrm>
            <a:prstGeom prst="straightConnector1">
              <a:avLst/>
            </a:prstGeom>
            <a:ln w="60325">
              <a:solidFill>
                <a:schemeClr val="accent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886762" y="3466288"/>
              <a:ext cx="276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/>
                  </a:solidFill>
                </a:rPr>
                <a:t>j</a:t>
              </a:r>
              <a:endParaRPr lang="en-US" sz="2800" b="1" dirty="0">
                <a:solidFill>
                  <a:schemeClr val="accent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60888" y="5181600"/>
                <a:ext cx="4400500" cy="1658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&lt;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-&gt; increase i,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-&gt; decrease j,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-&gt; solution</a:t>
                </a:r>
                <a:endParaRPr lang="en-US" sz="24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Declare NO if i or j out of range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888" y="5181600"/>
                <a:ext cx="4400500" cy="1658916"/>
              </a:xfrm>
              <a:prstGeom prst="rect">
                <a:avLst/>
              </a:prstGeom>
              <a:blipFill rotWithShape="1">
                <a:blip r:embed="rId5"/>
                <a:stretch>
                  <a:fillRect l="-1942" t="-2574" r="-1248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" y="1264672"/>
            <a:ext cx="9115627" cy="221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434 -0.000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07656 0.00301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Time for 2SUM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999" y="3733800"/>
                <a:ext cx="8677275" cy="3177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Clearly correct if it returns true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If there exists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 smtClean="0"/>
                  <a:t>,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consider the first moment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or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 b="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say it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, 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800" b="0" dirty="0" smtClean="0"/>
                  <a:t> will be lowered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b="0" dirty="0" smtClean="0"/>
                  <a:t>. Case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𝑗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b="0" dirty="0" smtClean="0"/>
                  <a:t> is similar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Clearly run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 smtClean="0"/>
                  <a:t> time.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733800"/>
                <a:ext cx="8677275" cy="3177216"/>
              </a:xfrm>
              <a:prstGeom prst="rect">
                <a:avLst/>
              </a:prstGeom>
              <a:blipFill rotWithShape="1">
                <a:blip r:embed="rId2"/>
                <a:stretch>
                  <a:fillRect l="-1194" t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" y="1264672"/>
            <a:ext cx="9115627" cy="221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-152400"/>
                <a:ext cx="87630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3600" dirty="0" smtClean="0"/>
                  <a:t>Subset Sum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 smtClean="0"/>
                  <a:t> time and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600" b="0" i="1" smtClean="0">
                                <a:latin typeface="Cambria Math"/>
                              </a:rPr>
                              <m:t>/4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600" dirty="0" smtClean="0"/>
                  <a:t> space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-152400"/>
                <a:ext cx="87630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</p:spPr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4SUM</a:t>
                </a:r>
                <a:r>
                  <a:rPr lang="nl-NL" dirty="0"/>
                  <a:t>: </a:t>
                </a:r>
                <a:r>
                  <a:rPr lang="nl-NL" dirty="0" err="1"/>
                  <a:t>given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/>
                  </a:rPr>
                  <a:t/>
                </a:r>
                <a:br>
                  <a:rPr lang="en-US" i="1" dirty="0">
                    <a:latin typeface="Cambria Math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find</a:t>
                </a:r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nl-NL" dirty="0"/>
                  <a:t> </a:t>
                </a:r>
                <a:r>
                  <a:rPr lang="nl-NL" dirty="0" smtClean="0"/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nl-NL" dirty="0"/>
                  <a:t>. </a:t>
                </a:r>
                <a:endParaRPr lang="nl-NL" dirty="0" smtClean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 err="1" smtClean="0"/>
                  <a:t>We’ll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see</a:t>
                </a:r>
                <a:r>
                  <a:rPr lang="nl-NL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nl-NL" dirty="0" smtClean="0"/>
                  <a:t> time,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space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How </a:t>
                </a:r>
                <a:r>
                  <a:rPr lang="nl-NL" dirty="0" err="1" smtClean="0"/>
                  <a:t>to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use</a:t>
                </a:r>
                <a:r>
                  <a:rPr lang="nl-NL" dirty="0" smtClean="0"/>
                  <a:t>? </a:t>
                </a:r>
                <a:r>
                  <a:rPr lang="nl-NL" dirty="0" err="1" smtClean="0"/>
                  <a:t>Excercise</a:t>
                </a:r>
                <a:r>
                  <a:rPr lang="nl-NL" dirty="0" smtClean="0"/>
                  <a:t> 5.3</a:t>
                </a:r>
                <a:endParaRPr lang="nl-NL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25963"/>
              </a:xfrm>
              <a:blipFill rotWithShape="1">
                <a:blip r:embed="rId3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4800600"/>
                <a:ext cx="8382000" cy="233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Mimicks 2-SUM with L = A+B, R=C+D in space efficient way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Always has a solution at l10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exists </a:t>
                </a:r>
                <a:r>
                  <a:rPr lang="en-US" sz="2400" dirty="0" err="1" smtClean="0"/>
                  <a:t>w,x,y,z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, reaches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dirty="0" smtClean="0"/>
                  <a:t> at some point, 	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 the other queue we move to the correct indices.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382000" cy="2337499"/>
              </a:xfrm>
              <a:prstGeom prst="rect">
                <a:avLst/>
              </a:prstGeom>
              <a:blipFill rotWithShape="1">
                <a:blip r:embed="rId2"/>
                <a:stretch>
                  <a:fillRect l="-945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52400"/>
            <a:ext cx="8026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5867400" y="1358900"/>
            <a:ext cx="3505200" cy="32766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contents of this algorithm will not be </a:t>
            </a:r>
            <a:r>
              <a:rPr lang="en-US" dirty="0" err="1" smtClean="0"/>
              <a:t>examinated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CNF-Sat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Recall the definition of CNF-formula</a:t>
                </a:r>
              </a:p>
              <a:p>
                <a:pPr lvl="1"/>
                <a:r>
                  <a:rPr lang="en-US" b="1" dirty="0" smtClean="0"/>
                  <a:t>literal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𝒍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:r>
                  <a:rPr lang="en-US" dirty="0" smtClean="0"/>
                  <a:t>expression of the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¬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b="1" dirty="0" smtClean="0"/>
                  <a:t>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/>
                  <a:t>: </a:t>
                </a:r>
                <a:r>
                  <a:rPr lang="en-US" dirty="0" smtClean="0"/>
                  <a:t>disjunction of literals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∨¬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CNF-formula: </a:t>
                </a:r>
                <a:r>
                  <a:rPr lang="en-US" dirty="0" smtClean="0"/>
                  <a:t>conjunction of clauses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dirty="0" smtClean="0"/>
                  <a:t>k-CNF-formula: </a:t>
                </a:r>
                <a:r>
                  <a:rPr lang="en-US" dirty="0" smtClean="0"/>
                  <a:t>all clauses of size at most k</a:t>
                </a:r>
              </a:p>
              <a:p>
                <a:r>
                  <a:rPr lang="en-US" b="0" dirty="0" smtClean="0">
                    <a:latin typeface="Cambria Math"/>
                  </a:rPr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(k-)CNF-SAT: is the given (k-)CNF-formula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n denotes #</a:t>
                </a:r>
                <a:r>
                  <a:rPr lang="en-US" dirty="0" err="1" smtClean="0"/>
                  <a:t>vars</a:t>
                </a:r>
                <a:r>
                  <a:rPr lang="en-US" dirty="0" smtClean="0"/>
                  <a:t>, m denotes #clauses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 rotWithShape="1">
                <a:blip r:embed="rId2"/>
                <a:stretch>
                  <a:fillRect l="-1481" t="-2353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CNF-Sat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 smtClean="0"/>
                  <a:t>Easy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𝑛𝑚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algorithm: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Footnote*: nothing substantially better is known!</a:t>
                </a:r>
              </a:p>
              <a:p>
                <a:pPr lvl="1"/>
                <a:r>
                  <a:rPr lang="en-US" dirty="0" smtClean="0"/>
                  <a:t>(the `Strong Exponential Time Hypothesis’ even states O(1.99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n+m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c</a:t>
                </a:r>
                <a:r>
                  <a:rPr lang="en-US" dirty="0" smtClean="0"/>
                  <a:t>) is not possible).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 rotWithShape="1">
                <a:blip r:embed="rId2"/>
                <a:stretch>
                  <a:fillRect l="-1544" t="-1617" r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438400"/>
            <a:ext cx="8966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473428"/>
            <a:ext cx="339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*footnotes will not be </a:t>
            </a:r>
            <a:r>
              <a:rPr lang="en-US" dirty="0" err="1" smtClean="0"/>
              <a:t>examinated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3-coloring in O(2</a:t>
            </a:r>
            <a:r>
              <a:rPr lang="en-US" baseline="30000" dirty="0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n+m</a:t>
            </a:r>
            <a:r>
              <a:rPr lang="en-US" dirty="0" smtClean="0"/>
              <a:t>))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k-coloring of G=(V,E):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,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09800"/>
            <a:ext cx="899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04800" y="4166530"/>
            <a:ext cx="2681315" cy="2561490"/>
            <a:chOff x="304800" y="4166530"/>
            <a:chExt cx="2681315" cy="2561490"/>
          </a:xfrm>
        </p:grpSpPr>
        <p:grpSp>
          <p:nvGrpSpPr>
            <p:cNvPr id="3093" name="Group 3092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7" idx="1"/>
                <a:endCxn id="14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0"/>
                <a:endCxn id="13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6"/>
                <a:endCxn id="12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2" idx="4"/>
                <a:endCxn id="11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7" idx="6"/>
                <a:endCxn id="11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7"/>
                <a:endCxn id="16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2" name="Straight Connector 3071"/>
              <p:cNvCxnSpPr>
                <a:stCxn id="17" idx="5"/>
                <a:endCxn id="11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5" name="Straight Connector 3074"/>
              <p:cNvCxnSpPr>
                <a:stCxn id="14" idx="6"/>
                <a:endCxn id="15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7" name="Straight Connector 3076"/>
              <p:cNvCxnSpPr>
                <a:stCxn id="13" idx="4"/>
                <a:endCxn id="19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9" name="Straight Connector 3078"/>
              <p:cNvCxnSpPr>
                <a:stCxn id="12" idx="2"/>
                <a:endCxn id="18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1" name="Straight Connector 3080"/>
              <p:cNvCxnSpPr>
                <a:stCxn id="15" idx="6"/>
                <a:endCxn id="18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3" name="Straight Connector 3082"/>
              <p:cNvCxnSpPr>
                <a:stCxn id="15" idx="6"/>
                <a:endCxn id="17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5" name="Straight Connector 3084"/>
              <p:cNvCxnSpPr>
                <a:stCxn id="17" idx="1"/>
                <a:endCxn id="19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7" name="Straight Connector 3086"/>
              <p:cNvCxnSpPr>
                <a:stCxn id="19" idx="4"/>
                <a:endCxn id="16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9" name="Straight Connector 3088"/>
              <p:cNvCxnSpPr>
                <a:stCxn id="16" idx="7"/>
                <a:endCxn id="18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97" name="Straight Connector 3096"/>
            <p:cNvCxnSpPr>
              <a:stCxn id="15" idx="4"/>
              <a:endCxn id="7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9" name="Straight Connector 3098"/>
            <p:cNvCxnSpPr>
              <a:stCxn id="18" idx="4"/>
              <a:endCxn id="11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1" name="Straight Connector 3100"/>
            <p:cNvCxnSpPr>
              <a:stCxn id="16" idx="6"/>
              <a:endCxn id="17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3" name="Straight Connector 3102"/>
            <p:cNvCxnSpPr>
              <a:stCxn id="19" idx="6"/>
              <a:endCxn id="18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/>
        </p:nvGrpSpPr>
        <p:grpSpPr>
          <a:xfrm>
            <a:off x="5638800" y="4648200"/>
            <a:ext cx="2232110" cy="2027179"/>
            <a:chOff x="754005" y="4700840"/>
            <a:chExt cx="2232110" cy="2027179"/>
          </a:xfrm>
        </p:grpSpPr>
        <p:grpSp>
          <p:nvGrpSpPr>
            <p:cNvPr id="175" name="Group 174"/>
            <p:cNvGrpSpPr/>
            <p:nvPr/>
          </p:nvGrpSpPr>
          <p:grpSpPr>
            <a:xfrm>
              <a:off x="754005" y="4700840"/>
              <a:ext cx="2232110" cy="2027179"/>
              <a:chOff x="1066800" y="3534510"/>
              <a:chExt cx="3407757" cy="3094890"/>
            </a:xfrm>
          </p:grpSpPr>
          <p:sp>
            <p:nvSpPr>
              <p:cNvPr id="180" name="Oval 179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92"/>
              <p:cNvCxnSpPr>
                <a:stCxn id="182" idx="4"/>
                <a:endCxn id="181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80" idx="6"/>
                <a:endCxn id="181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180" idx="7"/>
                <a:endCxn id="186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87" idx="5"/>
                <a:endCxn id="181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185" idx="6"/>
                <a:endCxn id="187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187" idx="1"/>
                <a:endCxn id="189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189" idx="4"/>
                <a:endCxn id="186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Straight Connector 175"/>
            <p:cNvCxnSpPr>
              <a:stCxn id="185" idx="4"/>
              <a:endCxn id="180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6" idx="6"/>
              <a:endCxn id="187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>
            <a:off x="3733800" y="5410200"/>
            <a:ext cx="1081115" cy="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26060" y="4191000"/>
            <a:ext cx="164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Not 2-colorable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82244" y="5175002"/>
            <a:ext cx="249558" cy="24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28357" y="4169118"/>
            <a:ext cx="249558" cy="24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177243" y="5050952"/>
            <a:ext cx="249558" cy="2495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endCxn id="59" idx="4"/>
          </p:cNvCxnSpPr>
          <p:nvPr/>
        </p:nvCxnSpPr>
        <p:spPr>
          <a:xfrm flipH="1" flipV="1">
            <a:off x="5302022" y="5300511"/>
            <a:ext cx="360973" cy="121458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9" idx="6"/>
            <a:endCxn id="185" idx="2"/>
          </p:cNvCxnSpPr>
          <p:nvPr/>
        </p:nvCxnSpPr>
        <p:spPr>
          <a:xfrm>
            <a:off x="5426801" y="5175731"/>
            <a:ext cx="277267" cy="5989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8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  <p:bldP spid="6" grpId="0"/>
      <p:bldP spid="57" grpId="0" animBg="1"/>
      <p:bldP spid="57" grpId="1" animBg="1"/>
      <p:bldP spid="58" grpId="0" animBg="1"/>
      <p:bldP spid="58" grpId="1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3-coloring in O(2</a:t>
            </a:r>
            <a:r>
              <a:rPr lang="en-US" baseline="30000" dirty="0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n+m</a:t>
            </a:r>
            <a:r>
              <a:rPr lang="en-US" dirty="0" smtClean="0"/>
              <a:t>))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k-coloring of G=(V,E):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,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09800"/>
            <a:ext cx="899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04800" y="4166530"/>
            <a:ext cx="2681315" cy="2561490"/>
            <a:chOff x="304800" y="4166530"/>
            <a:chExt cx="2681315" cy="2561490"/>
          </a:xfrm>
        </p:grpSpPr>
        <p:grpSp>
          <p:nvGrpSpPr>
            <p:cNvPr id="3093" name="Group 3092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7" idx="1"/>
                <a:endCxn id="14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0"/>
                <a:endCxn id="13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6"/>
                <a:endCxn id="12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2" idx="4"/>
                <a:endCxn id="11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7" idx="6"/>
                <a:endCxn id="11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7"/>
                <a:endCxn id="16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2" name="Straight Connector 3071"/>
              <p:cNvCxnSpPr>
                <a:stCxn id="17" idx="5"/>
                <a:endCxn id="11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5" name="Straight Connector 3074"/>
              <p:cNvCxnSpPr>
                <a:stCxn id="14" idx="6"/>
                <a:endCxn id="15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7" name="Straight Connector 3076"/>
              <p:cNvCxnSpPr>
                <a:stCxn id="13" idx="4"/>
                <a:endCxn id="19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9" name="Straight Connector 3078"/>
              <p:cNvCxnSpPr>
                <a:stCxn id="12" idx="2"/>
                <a:endCxn id="18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1" name="Straight Connector 3080"/>
              <p:cNvCxnSpPr>
                <a:stCxn id="15" idx="6"/>
                <a:endCxn id="18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3" name="Straight Connector 3082"/>
              <p:cNvCxnSpPr>
                <a:stCxn id="15" idx="6"/>
                <a:endCxn id="17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5" name="Straight Connector 3084"/>
              <p:cNvCxnSpPr>
                <a:stCxn id="17" idx="1"/>
                <a:endCxn id="19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7" name="Straight Connector 3086"/>
              <p:cNvCxnSpPr>
                <a:stCxn id="19" idx="4"/>
                <a:endCxn id="16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9" name="Straight Connector 3088"/>
              <p:cNvCxnSpPr>
                <a:stCxn id="16" idx="7"/>
                <a:endCxn id="18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97" name="Straight Connector 3096"/>
            <p:cNvCxnSpPr>
              <a:stCxn id="15" idx="4"/>
              <a:endCxn id="7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9" name="Straight Connector 3098"/>
            <p:cNvCxnSpPr>
              <a:stCxn id="18" idx="4"/>
              <a:endCxn id="11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1" name="Straight Connector 3100"/>
            <p:cNvCxnSpPr>
              <a:stCxn id="16" idx="6"/>
              <a:endCxn id="17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3" name="Straight Connector 3102"/>
            <p:cNvCxnSpPr>
              <a:stCxn id="19" idx="6"/>
              <a:endCxn id="18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>
            <a:off x="3733800" y="5410200"/>
            <a:ext cx="1081115" cy="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1411" y="4171610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2-colorable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10200" y="4191000"/>
            <a:ext cx="2681315" cy="2560851"/>
            <a:chOff x="304800" y="4166530"/>
            <a:chExt cx="2681315" cy="2560851"/>
          </a:xfrm>
        </p:grpSpPr>
        <p:grpSp>
          <p:nvGrpSpPr>
            <p:cNvPr id="57" name="Group 56"/>
            <p:cNvGrpSpPr/>
            <p:nvPr/>
          </p:nvGrpSpPr>
          <p:grpSpPr>
            <a:xfrm>
              <a:off x="304800" y="4166530"/>
              <a:ext cx="2681315" cy="2560851"/>
              <a:chOff x="381000" y="2718779"/>
              <a:chExt cx="4093557" cy="3909646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62" idx="1"/>
                <a:endCxn id="66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6" idx="0"/>
                <a:endCxn id="65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5" idx="6"/>
                <a:endCxn id="64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65" idx="4"/>
                <a:endCxn id="71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4" idx="2"/>
                <a:endCxn id="70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9" idx="1"/>
                <a:endCxn id="71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>
              <a:stCxn id="71" idx="6"/>
              <a:endCxn id="70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3-coloring in O(2</a:t>
            </a:r>
            <a:r>
              <a:rPr lang="en-US" baseline="30000" dirty="0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n+m</a:t>
            </a:r>
            <a:r>
              <a:rPr lang="en-US" dirty="0" smtClean="0"/>
              <a:t>))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k-coloring of G=(V,E):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,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09800"/>
            <a:ext cx="899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04800" y="4166530"/>
            <a:ext cx="2681315" cy="2561490"/>
            <a:chOff x="304800" y="4166530"/>
            <a:chExt cx="2681315" cy="2561490"/>
          </a:xfrm>
        </p:grpSpPr>
        <p:grpSp>
          <p:nvGrpSpPr>
            <p:cNvPr id="3093" name="Group 3092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7" idx="1"/>
                <a:endCxn id="14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0"/>
                <a:endCxn id="13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6"/>
                <a:endCxn id="12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2" idx="4"/>
                <a:endCxn id="11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7" idx="6"/>
                <a:endCxn id="11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7"/>
                <a:endCxn id="16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2" name="Straight Connector 3071"/>
              <p:cNvCxnSpPr>
                <a:stCxn id="17" idx="5"/>
                <a:endCxn id="11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5" name="Straight Connector 3074"/>
              <p:cNvCxnSpPr>
                <a:stCxn id="14" idx="6"/>
                <a:endCxn id="15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7" name="Straight Connector 3076"/>
              <p:cNvCxnSpPr>
                <a:stCxn id="13" idx="4"/>
                <a:endCxn id="19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9" name="Straight Connector 3078"/>
              <p:cNvCxnSpPr>
                <a:stCxn id="12" idx="2"/>
                <a:endCxn id="18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1" name="Straight Connector 3080"/>
              <p:cNvCxnSpPr>
                <a:stCxn id="15" idx="6"/>
                <a:endCxn id="18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3" name="Straight Connector 3082"/>
              <p:cNvCxnSpPr>
                <a:stCxn id="15" idx="6"/>
                <a:endCxn id="17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5" name="Straight Connector 3084"/>
              <p:cNvCxnSpPr>
                <a:stCxn id="17" idx="1"/>
                <a:endCxn id="19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7" name="Straight Connector 3086"/>
              <p:cNvCxnSpPr>
                <a:stCxn id="19" idx="4"/>
                <a:endCxn id="16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9" name="Straight Connector 3088"/>
              <p:cNvCxnSpPr>
                <a:stCxn id="16" idx="7"/>
                <a:endCxn id="18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97" name="Straight Connector 3096"/>
            <p:cNvCxnSpPr>
              <a:stCxn id="15" idx="4"/>
              <a:endCxn id="7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9" name="Straight Connector 3098"/>
            <p:cNvCxnSpPr>
              <a:stCxn id="18" idx="4"/>
              <a:endCxn id="11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1" name="Straight Connector 3100"/>
            <p:cNvCxnSpPr>
              <a:stCxn id="16" idx="6"/>
              <a:endCxn id="17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3" name="Straight Connector 3102"/>
            <p:cNvCxnSpPr>
              <a:stCxn id="19" idx="6"/>
              <a:endCxn id="18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>
            <a:off x="3733800" y="5410200"/>
            <a:ext cx="1081115" cy="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1411" y="4171610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2-colorable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410200" y="4191000"/>
            <a:ext cx="2681315" cy="2560851"/>
            <a:chOff x="304800" y="4166530"/>
            <a:chExt cx="2681315" cy="2560851"/>
          </a:xfrm>
        </p:grpSpPr>
        <p:grpSp>
          <p:nvGrpSpPr>
            <p:cNvPr id="57" name="Group 56"/>
            <p:cNvGrpSpPr/>
            <p:nvPr/>
          </p:nvGrpSpPr>
          <p:grpSpPr>
            <a:xfrm>
              <a:off x="304800" y="4166530"/>
              <a:ext cx="2681315" cy="2560851"/>
              <a:chOff x="381000" y="2718779"/>
              <a:chExt cx="4093557" cy="3909646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62" idx="1"/>
                <a:endCxn id="66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6" idx="0"/>
                <a:endCxn id="65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5" idx="6"/>
                <a:endCxn id="64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65" idx="4"/>
                <a:endCxn id="71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4" idx="2"/>
                <a:endCxn id="70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9" idx="1"/>
                <a:endCxn id="71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>
              <a:stCxn id="71" idx="6"/>
              <a:endCxn id="70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3-coloring in O(2</a:t>
            </a:r>
            <a:r>
              <a:rPr lang="en-US" baseline="30000" dirty="0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n+m</a:t>
            </a:r>
            <a:r>
              <a:rPr lang="en-US" dirty="0" smtClean="0"/>
              <a:t>))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k-coloring of G=(V,E):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,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09800"/>
            <a:ext cx="89979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04800" y="4166530"/>
            <a:ext cx="2681315" cy="2561490"/>
            <a:chOff x="304800" y="4166530"/>
            <a:chExt cx="2681315" cy="2561490"/>
          </a:xfrm>
        </p:grpSpPr>
        <p:grpSp>
          <p:nvGrpSpPr>
            <p:cNvPr id="3093" name="Group 3092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stCxn id="7" idx="1"/>
                <a:endCxn id="14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4" idx="0"/>
                <a:endCxn id="13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3" idx="6"/>
                <a:endCxn id="12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2" idx="4"/>
                <a:endCxn id="11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7" idx="6"/>
                <a:endCxn id="11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7"/>
                <a:endCxn id="16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2" name="Straight Connector 3071"/>
              <p:cNvCxnSpPr>
                <a:stCxn id="17" idx="5"/>
                <a:endCxn id="11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5" name="Straight Connector 3074"/>
              <p:cNvCxnSpPr>
                <a:stCxn id="14" idx="6"/>
                <a:endCxn id="15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7" name="Straight Connector 3076"/>
              <p:cNvCxnSpPr>
                <a:stCxn id="13" idx="4"/>
                <a:endCxn id="19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9" name="Straight Connector 3078"/>
              <p:cNvCxnSpPr>
                <a:stCxn id="12" idx="2"/>
                <a:endCxn id="18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1" name="Straight Connector 3080"/>
              <p:cNvCxnSpPr>
                <a:stCxn id="15" idx="6"/>
                <a:endCxn id="18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3" name="Straight Connector 3082"/>
              <p:cNvCxnSpPr>
                <a:stCxn id="15" idx="6"/>
                <a:endCxn id="17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5" name="Straight Connector 3084"/>
              <p:cNvCxnSpPr>
                <a:stCxn id="17" idx="1"/>
                <a:endCxn id="19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7" name="Straight Connector 3086"/>
              <p:cNvCxnSpPr>
                <a:stCxn id="19" idx="4"/>
                <a:endCxn id="16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9" name="Straight Connector 3088"/>
              <p:cNvCxnSpPr>
                <a:stCxn id="16" idx="7"/>
                <a:endCxn id="18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97" name="Straight Connector 3096"/>
            <p:cNvCxnSpPr>
              <a:stCxn id="15" idx="4"/>
              <a:endCxn id="7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99" name="Straight Connector 3098"/>
            <p:cNvCxnSpPr>
              <a:stCxn id="18" idx="4"/>
              <a:endCxn id="11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1" name="Straight Connector 3100"/>
            <p:cNvCxnSpPr>
              <a:stCxn id="16" idx="6"/>
              <a:endCxn id="17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03" name="Straight Connector 3102"/>
            <p:cNvCxnSpPr>
              <a:stCxn id="19" idx="6"/>
              <a:endCxn id="18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" name="Straight Arrow Connector 3"/>
          <p:cNvCxnSpPr/>
          <p:nvPr/>
        </p:nvCxnSpPr>
        <p:spPr>
          <a:xfrm>
            <a:off x="3733800" y="5410200"/>
            <a:ext cx="1081115" cy="0"/>
          </a:xfrm>
          <a:prstGeom prst="straightConnector1">
            <a:avLst/>
          </a:prstGeom>
          <a:ln w="635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5410200" y="4191000"/>
            <a:ext cx="2681315" cy="2561490"/>
            <a:chOff x="304800" y="4166530"/>
            <a:chExt cx="2681315" cy="2561490"/>
          </a:xfrm>
        </p:grpSpPr>
        <p:grpSp>
          <p:nvGrpSpPr>
            <p:cNvPr id="57" name="Group 56"/>
            <p:cNvGrpSpPr/>
            <p:nvPr/>
          </p:nvGrpSpPr>
          <p:grpSpPr>
            <a:xfrm>
              <a:off x="304800" y="4166530"/>
              <a:ext cx="2681315" cy="2561490"/>
              <a:chOff x="381000" y="2718779"/>
              <a:chExt cx="4093557" cy="3910621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066800" y="62474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68430" y="6248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93557" y="406009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249001" y="271877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1000" y="40679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166445" y="424082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600200" y="544146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66290" y="5447325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37525" y="425157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233245" y="353451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>
                <a:stCxn id="62" idx="1"/>
                <a:endCxn id="66" idx="4"/>
              </p:cNvCxnSpPr>
              <p:nvPr/>
            </p:nvCxnSpPr>
            <p:spPr>
              <a:xfrm flipH="1" flipV="1">
                <a:off x="571500" y="4448910"/>
                <a:ext cx="551096" cy="18543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6" idx="0"/>
                <a:endCxn id="65" idx="2"/>
              </p:cNvCxnSpPr>
              <p:nvPr/>
            </p:nvCxnSpPr>
            <p:spPr>
              <a:xfrm flipV="1">
                <a:off x="571500" y="2909279"/>
                <a:ext cx="1677501" cy="11586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5" idx="6"/>
                <a:endCxn id="64" idx="0"/>
              </p:cNvCxnSpPr>
              <p:nvPr/>
            </p:nvCxnSpPr>
            <p:spPr>
              <a:xfrm>
                <a:off x="2630001" y="2909279"/>
                <a:ext cx="1654056" cy="11508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4" idx="4"/>
                <a:endCxn id="63" idx="7"/>
              </p:cNvCxnSpPr>
              <p:nvPr/>
            </p:nvCxnSpPr>
            <p:spPr>
              <a:xfrm flipH="1">
                <a:off x="3693634" y="4441095"/>
                <a:ext cx="590423" cy="186310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2" idx="6"/>
                <a:endCxn id="63" idx="2"/>
              </p:cNvCxnSpPr>
              <p:nvPr/>
            </p:nvCxnSpPr>
            <p:spPr>
              <a:xfrm>
                <a:off x="1447800" y="6437925"/>
                <a:ext cx="1920630" cy="97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62" idx="7"/>
                <a:endCxn id="68" idx="3"/>
              </p:cNvCxnSpPr>
              <p:nvPr/>
            </p:nvCxnSpPr>
            <p:spPr>
              <a:xfrm flipV="1">
                <a:off x="1392004" y="5766664"/>
                <a:ext cx="263992" cy="53655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69" idx="5"/>
                <a:endCxn id="63" idx="1"/>
              </p:cNvCxnSpPr>
              <p:nvPr/>
            </p:nvCxnSpPr>
            <p:spPr>
              <a:xfrm>
                <a:off x="3191494" y="5772529"/>
                <a:ext cx="232732" cy="531667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66" idx="6"/>
                <a:endCxn id="67" idx="2"/>
              </p:cNvCxnSpPr>
              <p:nvPr/>
            </p:nvCxnSpPr>
            <p:spPr>
              <a:xfrm>
                <a:off x="762000" y="4258410"/>
                <a:ext cx="404445" cy="17291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65" idx="4"/>
                <a:endCxn id="71" idx="0"/>
              </p:cNvCxnSpPr>
              <p:nvPr/>
            </p:nvCxnSpPr>
            <p:spPr>
              <a:xfrm flipH="1">
                <a:off x="2423745" y="3099779"/>
                <a:ext cx="15756" cy="43473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stCxn id="64" idx="2"/>
                <a:endCxn id="70" idx="7"/>
              </p:cNvCxnSpPr>
              <p:nvPr/>
            </p:nvCxnSpPr>
            <p:spPr>
              <a:xfrm flipH="1">
                <a:off x="3562729" y="4250595"/>
                <a:ext cx="530828" cy="5677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67" idx="6"/>
                <a:endCxn id="70" idx="2"/>
              </p:cNvCxnSpPr>
              <p:nvPr/>
            </p:nvCxnSpPr>
            <p:spPr>
              <a:xfrm>
                <a:off x="1547445" y="4431326"/>
                <a:ext cx="1690080" cy="10744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67" idx="6"/>
                <a:endCxn id="69" idx="1"/>
              </p:cNvCxnSpPr>
              <p:nvPr/>
            </p:nvCxnSpPr>
            <p:spPr>
              <a:xfrm>
                <a:off x="1547445" y="4431326"/>
                <a:ext cx="1374641" cy="1071795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stCxn id="69" idx="1"/>
                <a:endCxn id="71" idx="4"/>
              </p:cNvCxnSpPr>
              <p:nvPr/>
            </p:nvCxnSpPr>
            <p:spPr>
              <a:xfrm flipH="1" flipV="1">
                <a:off x="2423745" y="3915510"/>
                <a:ext cx="498341" cy="1587611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1" idx="4"/>
                <a:endCxn id="68" idx="7"/>
              </p:cNvCxnSpPr>
              <p:nvPr/>
            </p:nvCxnSpPr>
            <p:spPr>
              <a:xfrm flipH="1">
                <a:off x="1925404" y="3915510"/>
                <a:ext cx="498341" cy="158174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68" idx="7"/>
                <a:endCxn id="70" idx="2"/>
              </p:cNvCxnSpPr>
              <p:nvPr/>
            </p:nvCxnSpPr>
            <p:spPr>
              <a:xfrm flipV="1">
                <a:off x="1925404" y="4442070"/>
                <a:ext cx="1312121" cy="1055186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/>
            <p:cNvCxnSpPr>
              <a:stCxn id="67" idx="4"/>
              <a:endCxn id="62" idx="0"/>
            </p:cNvCxnSpPr>
            <p:nvPr/>
          </p:nvCxnSpPr>
          <p:spPr>
            <a:xfrm flipH="1">
              <a:off x="878784" y="5413042"/>
              <a:ext cx="65268" cy="1064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0" idx="4"/>
              <a:endCxn id="63" idx="0"/>
            </p:cNvCxnSpPr>
            <p:nvPr/>
          </p:nvCxnSpPr>
          <p:spPr>
            <a:xfrm>
              <a:off x="2300627" y="5420079"/>
              <a:ext cx="85744" cy="10583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8" idx="6"/>
              <a:endCxn id="69" idx="2"/>
            </p:cNvCxnSpPr>
            <p:nvPr/>
          </p:nvCxnSpPr>
          <p:spPr>
            <a:xfrm>
              <a:off x="1352944" y="6074688"/>
              <a:ext cx="579742" cy="3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1" idx="6"/>
              <a:endCxn id="70" idx="1"/>
            </p:cNvCxnSpPr>
            <p:nvPr/>
          </p:nvCxnSpPr>
          <p:spPr>
            <a:xfrm>
              <a:off x="1767594" y="4825620"/>
              <a:ext cx="444801" cy="3814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4931411" y="4171610"/>
            <a:ext cx="124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2-colorable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C699-EEA0-45BA-91A6-8494CDE5DF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2268</Words>
  <Application>Microsoft Office PowerPoint</Application>
  <PresentationFormat>On-screen Show (4:3)</PresentationFormat>
  <Paragraphs>340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Equation</vt:lpstr>
      <vt:lpstr> Graphs and Algorithms (2MMD30)</vt:lpstr>
      <vt:lpstr>Overview of Today</vt:lpstr>
      <vt:lpstr>Exponential time</vt:lpstr>
      <vt:lpstr>CNF-Sat</vt:lpstr>
      <vt:lpstr>CNF-Sat</vt:lpstr>
      <vt:lpstr>3-coloring in O(2n(n+m)) time</vt:lpstr>
      <vt:lpstr>3-coloring in O(2n(n+m)) time</vt:lpstr>
      <vt:lpstr>3-coloring in O(2n(n+m)) time</vt:lpstr>
      <vt:lpstr>3-coloring in O(2n(n+m)) time</vt:lpstr>
      <vt:lpstr>Vertex Cover</vt:lpstr>
      <vt:lpstr>Vertex Cover</vt:lpstr>
      <vt:lpstr>First algorithm for vertex cover</vt:lpstr>
      <vt:lpstr>PowerPoint Presentation</vt:lpstr>
      <vt:lpstr>Time Bound and Branching tree</vt:lpstr>
      <vt:lpstr>Parameterized Complexity</vt:lpstr>
      <vt:lpstr>Second algorithm for vertex cover</vt:lpstr>
      <vt:lpstr>PowerPoint Presentation</vt:lpstr>
      <vt:lpstr>Time Bound and Branching tree</vt:lpstr>
      <vt:lpstr>Time Bound and Branching tree</vt:lpstr>
      <vt:lpstr>Cluster Editing</vt:lpstr>
      <vt:lpstr>Cluster Editing via induced P3’s</vt:lpstr>
      <vt:lpstr>Cluster Editing via induced P3’s</vt:lpstr>
      <vt:lpstr>Feedback Vertex Set via Iterative Compression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Subset Sum</vt:lpstr>
      <vt:lpstr>Subset Sum via 2SUM</vt:lpstr>
      <vt:lpstr>Linear Time for 2SUM</vt:lpstr>
      <vt:lpstr>Linear Time for 2SUM</vt:lpstr>
      <vt:lpstr>Subset Sum in O(2^(n/2) ) time and  O(2^(n/4) ) space</vt:lpstr>
      <vt:lpstr>PowerPoint Presentation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and Algorithms (2MMD30)</dc:title>
  <dc:creator>Nederlof, J.</dc:creator>
  <cp:lastModifiedBy>Nederlof, J.</cp:lastModifiedBy>
  <cp:revision>100</cp:revision>
  <dcterms:created xsi:type="dcterms:W3CDTF">2016-02-22T08:23:49Z</dcterms:created>
  <dcterms:modified xsi:type="dcterms:W3CDTF">2016-02-25T22:14:53Z</dcterms:modified>
</cp:coreProperties>
</file>