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9" r:id="rId4"/>
    <p:sldId id="274" r:id="rId5"/>
    <p:sldId id="275" r:id="rId6"/>
    <p:sldId id="259" r:id="rId7"/>
    <p:sldId id="280" r:id="rId8"/>
    <p:sldId id="260" r:id="rId9"/>
    <p:sldId id="282" r:id="rId10"/>
    <p:sldId id="303" r:id="rId11"/>
    <p:sldId id="300" r:id="rId12"/>
    <p:sldId id="301" r:id="rId13"/>
    <p:sldId id="292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9" autoAdjust="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36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microsoft.com/office/2007/relationships/hdphoto" Target="../media/hdphoto3.wdp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microsoft.com/office/2007/relationships/hdphoto" Target="../media/hdphoto4.wdp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856" y="411513"/>
            <a:ext cx="8778144" cy="2183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Subset Sum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(and related problems)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14589" y="2139914"/>
            <a:ext cx="3811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Jesper Nederlof </a:t>
            </a:r>
            <a:r>
              <a:rPr lang="en-US" i="1" dirty="0" smtClean="0"/>
              <a:t>(Eindhoven University)</a:t>
            </a:r>
          </a:p>
          <a:p>
            <a:pPr algn="ctr"/>
            <a:endParaRPr lang="en-US" i="1" dirty="0"/>
          </a:p>
          <a:p>
            <a:pPr algn="ctr"/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91489" y="3520439"/>
            <a:ext cx="89610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Based </a:t>
            </a:r>
            <a:r>
              <a:rPr lang="en-US" sz="2000" i="1" dirty="0" smtClean="0"/>
              <a:t>on</a:t>
            </a:r>
          </a:p>
          <a:p>
            <a:endParaRPr lang="en-US" sz="2000" b="1" i="1" dirty="0"/>
          </a:p>
          <a:p>
            <a:r>
              <a:rPr lang="en-US" sz="2000" b="1" dirty="0" smtClean="0"/>
              <a:t>[Part 1]</a:t>
            </a:r>
          </a:p>
          <a:p>
            <a:r>
              <a:rPr lang="en-US" sz="2000" b="1" dirty="0"/>
              <a:t>Bansal, Garg, N, Vyas </a:t>
            </a:r>
            <a:r>
              <a:rPr lang="en-US" sz="2000" i="1" dirty="0"/>
              <a:t>        Faster Space-Efficient Algorithms for Subset Sum, k-Sum, 			and Related Problems </a:t>
            </a:r>
            <a:r>
              <a:rPr lang="en-US" sz="2000" dirty="0">
                <a:solidFill>
                  <a:schemeClr val="accent1"/>
                </a:solidFill>
              </a:rPr>
              <a:t>[STOC’17, SICOMP’18</a:t>
            </a:r>
            <a:r>
              <a:rPr lang="en-US" sz="2000" dirty="0" smtClean="0">
                <a:solidFill>
                  <a:schemeClr val="accent1"/>
                </a:solidFill>
              </a:rPr>
              <a:t>]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[Part 2]</a:t>
            </a:r>
            <a:endParaRPr lang="en-US" sz="2000" b="1" dirty="0"/>
          </a:p>
          <a:p>
            <a:r>
              <a:rPr lang="en-US" sz="2000" b="1" dirty="0" smtClean="0"/>
              <a:t>Austrin</a:t>
            </a:r>
            <a:r>
              <a:rPr lang="en-US" sz="2000" b="1" dirty="0"/>
              <a:t>, </a:t>
            </a:r>
            <a:r>
              <a:rPr lang="en-US" sz="2000" b="1" dirty="0" smtClean="0"/>
              <a:t>Kaski, Koivisto, N</a:t>
            </a:r>
            <a:r>
              <a:rPr lang="en-US" sz="2000" i="1" dirty="0" smtClean="0"/>
              <a:t> Subset </a:t>
            </a:r>
            <a:r>
              <a:rPr lang="en-US" sz="2000" i="1" dirty="0"/>
              <a:t>Sum in the Absence of </a:t>
            </a:r>
            <a:r>
              <a:rPr lang="en-US" sz="2000" i="1" dirty="0" smtClean="0"/>
              <a:t>Concentration	</a:t>
            </a:r>
            <a:r>
              <a:rPr lang="en-US" sz="2000" dirty="0" smtClean="0">
                <a:solidFill>
                  <a:schemeClr val="accent1"/>
                </a:solidFill>
              </a:rPr>
              <a:t>[STACS 2015]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/>
              <a:t>Austrin, </a:t>
            </a:r>
            <a:r>
              <a:rPr lang="en-US" sz="2000" b="1" dirty="0"/>
              <a:t>Kaski, </a:t>
            </a:r>
            <a:r>
              <a:rPr lang="en-US" sz="2000" b="1" dirty="0" smtClean="0"/>
              <a:t>Koivisto</a:t>
            </a:r>
            <a:r>
              <a:rPr lang="en-US" sz="2000" b="1" dirty="0"/>
              <a:t>, </a:t>
            </a:r>
            <a:r>
              <a:rPr lang="en-US" sz="2000" b="1" dirty="0" smtClean="0"/>
              <a:t>N</a:t>
            </a:r>
            <a:r>
              <a:rPr lang="en-US" sz="2000" i="1" dirty="0" smtClean="0"/>
              <a:t> Dense </a:t>
            </a:r>
            <a:r>
              <a:rPr lang="en-US" sz="2000" i="1" dirty="0"/>
              <a:t>Subset Sum May Be the </a:t>
            </a:r>
            <a:r>
              <a:rPr lang="en-US" sz="2000" i="1" dirty="0" smtClean="0"/>
              <a:t>Hardest	</a:t>
            </a:r>
            <a:r>
              <a:rPr lang="en-US" sz="2000" dirty="0" smtClean="0">
                <a:solidFill>
                  <a:schemeClr val="accent1"/>
                </a:solidFill>
              </a:rPr>
              <a:t>[STACS 2016]</a:t>
            </a:r>
            <a:endParaRPr lang="en-US" sz="2000" dirty="0">
              <a:solidFill>
                <a:schemeClr val="accent1"/>
              </a:solidFill>
            </a:endParaRPr>
          </a:p>
          <a:p>
            <a:endParaRPr lang="en-US" sz="2000" b="1" dirty="0" smtClean="0"/>
          </a:p>
          <a:p>
            <a:endParaRPr lang="en-US" sz="2000" i="1" dirty="0"/>
          </a:p>
          <a:p>
            <a:pPr algn="ctr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881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2 </a:t>
            </a:r>
            <a:r>
              <a:rPr lang="en-US" dirty="0" smtClean="0">
                <a:solidFill>
                  <a:schemeClr val="accent1"/>
                </a:solidFill>
              </a:rPr>
              <a:t>[AKK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, STACS’15,16]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06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dirty="0" smtClean="0"/>
                  <a:t>Goal: Solve Subset Sum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0.49999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/>
                  <a:t> time.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 smtClean="0"/>
                  <a:t>We are still not there yet 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</a:t>
                </a:r>
              </a:p>
              <a:p>
                <a:pPr marL="0" indent="0">
                  <a:buNone/>
                </a:pPr>
                <a:endParaRPr lang="en-US" sz="2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2600" dirty="0" smtClean="0">
                    <a:sym typeface="Wingdings" panose="05000000000000000000" pitchFamily="2" charset="2"/>
                  </a:rPr>
                  <a:t>Some recent progress: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0.3113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2600" dirty="0" smtClean="0">
                    <a:sym typeface="Wingdings" panose="05000000000000000000" pitchFamily="2" charset="2"/>
                  </a:rPr>
                  <a:t> `cryptography time’ </a:t>
                </a:r>
                <a:r>
                  <a:rPr lang="en-US" sz="2600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[HJ, EUROCRYPT’10]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𝑂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0.49999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p>
                    </m:sSup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2600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time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max</m:t>
                            </m:r>
                          </m:e>
                          <m:lim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𝑋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⊆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: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≤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0.49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endParaRPr lang="en-US" sz="2600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2600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[AKK</a:t>
                </a:r>
                <a:r>
                  <a:rPr lang="en-US" sz="2600" b="1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N</a:t>
                </a:r>
                <a:r>
                  <a:rPr lang="en-US" sz="2600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, STACS’16]</a:t>
                </a:r>
              </a:p>
              <a:p>
                <a:pPr lvl="1"/>
                <a:r>
                  <a:rPr lang="en-US" sz="2200" dirty="0" smtClean="0">
                    <a:sym typeface="Wingdings" panose="05000000000000000000" pitchFamily="2" charset="2"/>
                  </a:rPr>
                  <a:t>Algorithm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0.49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200" dirty="0" smtClean="0">
                    <a:sym typeface="Wingdings" panose="05000000000000000000" pitchFamily="2" charset="2"/>
                  </a:rPr>
                  <a:t> ‘almost solutions’ if it fails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0604"/>
              </a:xfrm>
              <a:blipFill rotWithShape="0">
                <a:blip r:embed="rId2"/>
                <a:stretch>
                  <a:fillRect l="-1333" t="-1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3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3104916" y="5537619"/>
            <a:ext cx="1818369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889612" y="3917108"/>
            <a:ext cx="3201226" cy="2628408"/>
            <a:chOff x="4889612" y="3917108"/>
            <a:chExt cx="3201226" cy="2628408"/>
          </a:xfrm>
        </p:grpSpPr>
        <p:pic>
          <p:nvPicPr>
            <p:cNvPr id="12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735" y="5308007"/>
              <a:ext cx="740817" cy="461574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608595">
              <a:off x="5325823" y="4545349"/>
              <a:ext cx="740817" cy="461574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0021" y="6083942"/>
              <a:ext cx="740817" cy="461574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608595">
              <a:off x="4889612" y="5908200"/>
              <a:ext cx="740817" cy="461574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053770">
              <a:off x="5911601" y="4056730"/>
              <a:ext cx="740817" cy="461573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585555">
              <a:off x="4919823" y="5255387"/>
              <a:ext cx="740817" cy="461573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C:\Users\jnederlo\Dropbox\Werk\Presentaties\ESA16setcover\haystack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590" y="3976479"/>
            <a:ext cx="3367350" cy="311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" y="1366151"/>
                <a:ext cx="8000908" cy="2293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Seek for a set in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𝒮</m:t>
                    </m:r>
                    <m:r>
                      <a:rPr lang="en-US" sz="2600" i="1" smtClean="0">
                        <a:latin typeface="Cambria Math"/>
                      </a:rPr>
                      <m:t>⊆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600" dirty="0"/>
                  <a:t> as follows: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List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600" dirty="0"/>
                  <a:t>, check if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𝐴</m:t>
                    </m:r>
                    <m:r>
                      <a:rPr lang="en-US" sz="2600" i="1">
                        <a:latin typeface="Cambria Math"/>
                      </a:rPr>
                      <m:t>∪</m:t>
                    </m:r>
                    <m:r>
                      <m:rPr>
                        <m:sty m:val="p"/>
                      </m:rPr>
                      <a:rPr lang="en-US" sz="2600" i="1">
                        <a:latin typeface="Cambria Math"/>
                      </a:rPr>
                      <m:t>B</m:t>
                    </m:r>
                    <m:r>
                      <a:rPr lang="en-US" sz="2600" i="1">
                        <a:latin typeface="Cambria Math"/>
                      </a:rPr>
                      <m:t>∈</m:t>
                    </m:r>
                    <m:r>
                      <a:rPr lang="en-US" sz="2600" i="1">
                        <a:latin typeface="Cambria Math"/>
                      </a:rPr>
                      <m:t>𝒮</m:t>
                    </m:r>
                  </m:oMath>
                </a14:m>
                <a:r>
                  <a:rPr lang="en-US" sz="2600" dirty="0"/>
                  <a:t> for all pairs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𝐴</m:t>
                    </m:r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a:rPr lang="en-US" sz="26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dirty="0"/>
                  <a:t> listed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𝑆</m:t>
                    </m:r>
                    <m:r>
                      <a:rPr lang="en-US" sz="2600" i="1" dirty="0">
                        <a:latin typeface="Cambria Math"/>
                      </a:rPr>
                      <m:t>∈</m:t>
                    </m:r>
                    <m:r>
                      <a:rPr lang="en-US" sz="2600" i="1" dirty="0">
                        <a:latin typeface="Cambria Math"/>
                      </a:rPr>
                      <m:t>𝒮</m:t>
                    </m:r>
                  </m:oMath>
                </a14:m>
                <a:r>
                  <a:rPr lang="en-US" sz="2600" dirty="0"/>
                  <a:t> gives rise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en-US" sz="2600" i="1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/>
                  <a:t> pairs (representatives</a:t>
                </a:r>
                <a:r>
                  <a:rPr lang="en-US" sz="2600" dirty="0" smtClean="0"/>
                  <a:t>)</a:t>
                </a:r>
                <a:endParaRPr lang="en-US" sz="2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Thus we can restrict our search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1/2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/>
                  <a:t> fraction of pairs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66151"/>
                <a:ext cx="8000908" cy="2293513"/>
              </a:xfrm>
              <a:prstGeom prst="rect">
                <a:avLst/>
              </a:prstGeom>
              <a:blipFill rotWithShape="0">
                <a:blip r:embed="rId6"/>
                <a:stretch>
                  <a:fillRect l="-1143" r="-381" b="-6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132444" y="3976479"/>
            <a:ext cx="2879707" cy="2805321"/>
            <a:chOff x="6132444" y="3976479"/>
            <a:chExt cx="2879707" cy="2805321"/>
          </a:xfrm>
        </p:grpSpPr>
        <p:sp>
          <p:nvSpPr>
            <p:cNvPr id="20" name="Oval 19"/>
            <p:cNvSpPr/>
            <p:nvPr/>
          </p:nvSpPr>
          <p:spPr>
            <a:xfrm>
              <a:off x="6132444" y="4776136"/>
              <a:ext cx="2102485" cy="2005664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7620000" y="4287516"/>
              <a:ext cx="470838" cy="66548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543800" y="3976479"/>
              <a:ext cx="1468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Only consider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19200" y="4126468"/>
            <a:ext cx="1572103" cy="1981730"/>
            <a:chOff x="1219200" y="4126468"/>
            <a:chExt cx="1572103" cy="1981730"/>
          </a:xfrm>
        </p:grpSpPr>
        <p:pic>
          <p:nvPicPr>
            <p:cNvPr id="1027" name="Picture 3" descr="C:\Users\jnederlo\Dropbox\Werk\Presentaties\ESA16setcover\needle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6139" y="5131222"/>
              <a:ext cx="471429" cy="293728"/>
            </a:xfrm>
            <a:prstGeom prst="rect">
              <a:avLst/>
            </a:prstGeom>
            <a:noFill/>
            <a:effectLst>
              <a:glow rad="228600">
                <a:schemeClr val="accent2">
                  <a:alpha val="79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jnederlo\Dropbox\Werk\Presentaties\ESA16setcover\haystack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864149"/>
              <a:ext cx="1346940" cy="1244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963832" y="4126468"/>
              <a:ext cx="827471" cy="924955"/>
              <a:chOff x="1963832" y="4126468"/>
              <a:chExt cx="827471" cy="924955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H="1">
                <a:off x="2286000" y="4495800"/>
                <a:ext cx="91568" cy="5556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1963832" y="4126468"/>
                <a:ext cx="827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needle</a:t>
                </a:r>
                <a:endParaRPr lang="en-US" dirty="0"/>
              </a:p>
            </p:txBody>
          </p:sp>
        </p:grp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Representation Method </a:t>
            </a:r>
            <a:r>
              <a:rPr lang="en-US" sz="4000" dirty="0" smtClean="0">
                <a:solidFill>
                  <a:schemeClr val="accent1"/>
                </a:solidFill>
              </a:rPr>
              <a:t>[HJ’10]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Representation Method </a:t>
            </a:r>
            <a:r>
              <a:rPr lang="en-US" sz="4000" dirty="0" smtClean="0">
                <a:solidFill>
                  <a:schemeClr val="accent1"/>
                </a:solidFill>
              </a:rPr>
              <a:t>[HJ’10]</a:t>
            </a:r>
            <a:endParaRPr lang="en-US" sz="4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399" y="1366151"/>
                <a:ext cx="8900111" cy="5632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Seek for a set in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𝒮</m:t>
                    </m:r>
                    <m:r>
                      <a:rPr lang="en-US" sz="2600" b="0" i="1" smtClean="0">
                        <a:latin typeface="Cambria Math"/>
                      </a:rPr>
                      <m:t>⊆ 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b="0" i="1" smtClean="0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600" dirty="0" smtClean="0"/>
                  <a:t> as follows: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List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600" dirty="0" smtClean="0"/>
                  <a:t>, check 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∪</m:t>
                    </m:r>
                    <m:r>
                      <m:rPr>
                        <m:sty m:val="p"/>
                      </m:rPr>
                      <a:rPr lang="en-US" sz="2600" b="0" i="1" smtClean="0">
                        <a:latin typeface="Cambria Math"/>
                      </a:rPr>
                      <m:t>B</m:t>
                    </m:r>
                    <m:r>
                      <a:rPr lang="en-US" sz="2600" b="0" i="1" smtClean="0">
                        <a:latin typeface="Cambria Math"/>
                      </a:rPr>
                      <m:t>∈</m:t>
                    </m:r>
                    <m:r>
                      <a:rPr lang="en-US" sz="2600" b="0" i="1" smtClean="0">
                        <a:latin typeface="Cambria Math"/>
                      </a:rPr>
                      <m:t>𝒮</m:t>
                    </m:r>
                  </m:oMath>
                </a14:m>
                <a:r>
                  <a:rPr lang="en-US" sz="2600" b="0" dirty="0" smtClean="0"/>
                  <a:t> for all pairs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𝐴</m:t>
                    </m:r>
                    <m:r>
                      <a:rPr lang="en-US" sz="2600" b="0" i="1" smtClean="0">
                        <a:latin typeface="Cambria Math"/>
                      </a:rPr>
                      <m:t>,</m:t>
                    </m:r>
                    <m:r>
                      <a:rPr lang="en-US" sz="2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600" b="0" dirty="0" smtClean="0"/>
                  <a:t> listed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𝑆</m:t>
                    </m:r>
                    <m:r>
                      <a:rPr lang="en-US" sz="2600" b="0" i="1" dirty="0" smtClean="0">
                        <a:latin typeface="Cambria Math"/>
                      </a:rPr>
                      <m:t>∈</m:t>
                    </m:r>
                    <m:r>
                      <a:rPr lang="en-US" sz="2600" b="0" i="1" dirty="0" smtClean="0">
                        <a:latin typeface="Cambria Math"/>
                      </a:rPr>
                      <m:t>𝒮</m:t>
                    </m:r>
                  </m:oMath>
                </a14:m>
                <a:r>
                  <a:rPr lang="en-US" sz="2600" dirty="0" smtClean="0"/>
                  <a:t> gives rise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>
                                <a:latin typeface="Cambria Math"/>
                              </a:rPr>
                              <m:t>[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 smtClean="0"/>
                  <a:t> pairs (representatives)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Thus we can restrict our search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 smtClean="0"/>
                  <a:t> fraction of pairs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Seems bad idea: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/2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≥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sz="2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f</a:t>
                </a:r>
                <a:r>
                  <a:rPr lang="en-US" sz="2600" dirty="0" smtClean="0"/>
                  <a:t>or Subset Sum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restrict search space to only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 smtClean="0"/>
                  <a:t> candidates for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6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for fixed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dirty="0" smtClean="0"/>
                  <a:t>quickly enumerate and check </a:t>
                </a:r>
                <a:r>
                  <a:rPr lang="en-US" sz="2600" dirty="0"/>
                  <a:t>candidates for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Specifically, pick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 smtClean="0"/>
                  <a:t>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600" b="0" dirty="0" smtClean="0"/>
                  <a:t>Check all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600" b="0" dirty="0" smtClean="0"/>
                  <a:t>,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600" b="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1366151"/>
                <a:ext cx="8900111" cy="5632504"/>
              </a:xfrm>
              <a:prstGeom prst="rect">
                <a:avLst/>
              </a:prstGeom>
              <a:blipFill rotWithShape="0">
                <a:blip r:embed="rId2"/>
                <a:stretch>
                  <a:fillRect l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6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80470"/>
                <a:ext cx="8961068" cy="544033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000" b="1" dirty="0" smtClean="0"/>
                  <a:t>Crypto people have many cool algorithmic ideas</a:t>
                </a:r>
              </a:p>
              <a:p>
                <a:r>
                  <a:rPr lang="en-US" sz="2800" dirty="0" smtClean="0"/>
                  <a:t>Cycle finding is a great tool low space </a:t>
                </a:r>
                <a:r>
                  <a:rPr lang="en-US" sz="2800" dirty="0" err="1" smtClean="0"/>
                  <a:t>algo’s</a:t>
                </a:r>
                <a:endParaRPr lang="en-US" sz="2800" dirty="0" smtClean="0"/>
              </a:p>
              <a:p>
                <a:r>
                  <a:rPr lang="en-US" sz="2800" dirty="0" smtClean="0"/>
                  <a:t>Representation method gives </a:t>
                </a:r>
                <a:r>
                  <a:rPr lang="en-US" sz="2800" dirty="0" err="1" smtClean="0"/>
                  <a:t>unchampioned</a:t>
                </a:r>
                <a:r>
                  <a:rPr lang="en-US" sz="2800" dirty="0" smtClean="0"/>
                  <a:t> run times</a:t>
                </a:r>
              </a:p>
              <a:p>
                <a:pPr lvl="1"/>
                <a:r>
                  <a:rPr lang="en-US" sz="2400" dirty="0" smtClean="0"/>
                  <a:t>Also used to solve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-element Set Cover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time,</a:t>
                </a:r>
                <a:br>
                  <a:rPr lang="en-US" sz="2400" dirty="0" smtClean="0"/>
                </a:br>
                <a:r>
                  <a:rPr lang="en-US" sz="2400" dirty="0" smtClean="0"/>
                  <a:t>if the target Set Cover is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 smtClean="0"/>
              </a:p>
              <a:p>
                <a:endParaRPr lang="en-US" sz="2600" dirty="0" smtClean="0"/>
              </a:p>
              <a:p>
                <a:r>
                  <a:rPr lang="en-US" sz="2600" dirty="0" smtClean="0"/>
                  <a:t>Win/win approach for many/few distinct sums based on smoothness subset sum distribution</a:t>
                </a:r>
              </a:p>
              <a:p>
                <a:pPr lvl="1"/>
                <a:r>
                  <a:rPr lang="en-US" sz="2600" dirty="0" smtClean="0"/>
                  <a:t>To improve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p>
                        <m:r>
                          <a:rPr lang="en-US" sz="26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/>
                  <a:t> time for Subset Sum it remains</a:t>
                </a:r>
                <a:br>
                  <a:rPr lang="en-US" sz="2600" dirty="0" smtClean="0"/>
                </a:br>
                <a:r>
                  <a:rPr lang="en-US" sz="2600" dirty="0" smtClean="0"/>
                  <a:t>to `win’ in the case of few sums</a:t>
                </a:r>
              </a:p>
              <a:p>
                <a:pPr marL="0" indent="0">
                  <a:buNone/>
                </a:pPr>
                <a:r>
                  <a:rPr lang="en-US" sz="3000" dirty="0">
                    <a:solidFill>
                      <a:srgbClr val="00B050"/>
                    </a:solidFill>
                  </a:rPr>
                  <a:t>	</a:t>
                </a:r>
                <a:r>
                  <a:rPr lang="en-US" sz="3000" dirty="0" smtClean="0">
                    <a:solidFill>
                      <a:srgbClr val="00B050"/>
                    </a:solidFill>
                  </a:rPr>
                  <a:t>				      Thanks for listening!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80470"/>
                <a:ext cx="8961068" cy="5440333"/>
              </a:xfrm>
              <a:blipFill rotWithShape="0">
                <a:blip r:embed="rId2"/>
                <a:stretch>
                  <a:fillRect l="-1565" t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67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143025"/>
                <a:ext cx="8778190" cy="4297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Given</a:t>
                </a:r>
                <a:r>
                  <a:rPr lang="en-US" sz="2800" dirty="0" smtClean="0"/>
                  <a:t> integers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b="1" dirty="0" smtClean="0"/>
                  <a:t>find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⊆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nary>
                  </m:oMath>
                </a14:m>
                <a:endParaRPr lang="en-US" sz="2800" dirty="0" smtClean="0"/>
              </a:p>
              <a:p>
                <a:pPr marL="514350" indent="-514350"/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𝑂</m:t>
                    </m:r>
                    <m:r>
                      <a:rPr lang="en-US" sz="3000" i="1">
                        <a:latin typeface="Cambria Math"/>
                      </a:rPr>
                      <m:t>(</m:t>
                    </m:r>
                    <m:r>
                      <a:rPr lang="en-US" sz="3000" i="1">
                        <a:latin typeface="Cambria Math"/>
                      </a:rPr>
                      <m:t>𝑛𝑡</m:t>
                    </m:r>
                    <m:r>
                      <a:rPr lang="en-US" sz="3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3000" i="1" dirty="0">
                    <a:latin typeface="Cambria Math"/>
                  </a:rPr>
                  <a:t> </a:t>
                </a:r>
                <a:r>
                  <a:rPr lang="en-US" sz="3000" dirty="0">
                    <a:latin typeface="Cambria Math"/>
                  </a:rPr>
                  <a:t>time </a:t>
                </a:r>
                <a:r>
                  <a:rPr lang="en-US" sz="3000" dirty="0" smtClean="0">
                    <a:latin typeface="Cambria Math"/>
                  </a:rPr>
                  <a:t>by DP</a:t>
                </a:r>
                <a:endParaRPr lang="en-US" sz="3000" dirty="0">
                  <a:latin typeface="Cambria Math"/>
                </a:endParaRPr>
              </a:p>
              <a:p>
                <a:pPr marL="914400" lvl="1" indent="-514350"/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60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2600" dirty="0" smtClean="0">
                    <a:latin typeface="Cambria Math" panose="02040503050406030204" pitchFamily="18" charset="0"/>
                  </a:rPr>
                  <a:t>time, poly space </a:t>
                </a:r>
                <a:r>
                  <a:rPr lang="en-US" sz="2600" dirty="0" smtClean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[L</a:t>
                </a:r>
                <a:r>
                  <a:rPr lang="en-US" sz="2600" b="1" dirty="0" smtClean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N</a:t>
                </a:r>
                <a:r>
                  <a:rPr lang="en-US" sz="2600" dirty="0" smtClean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, STOC’10]</a:t>
                </a:r>
              </a:p>
              <a:p>
                <a:pPr marL="914400" lvl="1" indent="-514350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 dirty="0">
                            <a:latin typeface="Cambria Math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𝑛</m:t>
                        </m:r>
                        <m:r>
                          <a:rPr lang="en-US" sz="2600" i="1">
                            <a:latin typeface="Cambria Math"/>
                          </a:rPr>
                          <m:t>+</m:t>
                        </m:r>
                        <m:r>
                          <a:rPr lang="en-US" sz="26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600" dirty="0">
                    <a:latin typeface="Cambria Math"/>
                  </a:rPr>
                  <a:t> </a:t>
                </a:r>
                <a:r>
                  <a:rPr lang="en-US" sz="2600" dirty="0" smtClean="0">
                    <a:latin typeface="Cambria Math"/>
                  </a:rPr>
                  <a:t>time, 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/>
                          </a:rPr>
                          <m:t>𝑂</m:t>
                        </m:r>
                      </m:e>
                    </m:acc>
                    <m:r>
                      <a:rPr lang="en-US" sz="2600" i="1">
                        <a:latin typeface="Cambria Math"/>
                      </a:rPr>
                      <m:t>(</m:t>
                    </m:r>
                    <m:r>
                      <a:rPr lang="en-US" sz="2600" i="1">
                        <a:latin typeface="Cambria Math"/>
                      </a:rPr>
                      <m:t>𝑛𝑡</m:t>
                    </m:r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Cambria Math"/>
                  </a:rPr>
                  <a:t> </a:t>
                </a:r>
                <a:r>
                  <a:rPr lang="en-US" sz="2600" dirty="0" smtClean="0">
                    <a:latin typeface="Cambria Math"/>
                  </a:rPr>
                  <a:t>time poly space </a:t>
                </a:r>
                <a:r>
                  <a:rPr lang="en-US" sz="2600" dirty="0" smtClean="0">
                    <a:solidFill>
                      <a:schemeClr val="accent1"/>
                    </a:solidFill>
                    <a:latin typeface="Cambria Math"/>
                  </a:rPr>
                  <a:t>[B SODA’17]</a:t>
                </a:r>
              </a:p>
              <a:p>
                <a:pPr marL="914400" lvl="1" indent="-514350"/>
                <a:r>
                  <a:rPr lang="en-US" sz="2600" dirty="0" smtClean="0"/>
                  <a:t>not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>
                    <a:latin typeface="Cambria Math"/>
                  </a:rPr>
                  <a:t> </a:t>
                </a:r>
                <a:r>
                  <a:rPr lang="en-US" sz="2600" dirty="0" smtClean="0">
                    <a:latin typeface="Cambria Math"/>
                  </a:rPr>
                  <a:t>time under SETH </a:t>
                </a:r>
                <a:r>
                  <a:rPr lang="en-US" sz="2600" dirty="0" smtClean="0">
                    <a:solidFill>
                      <a:schemeClr val="accent1"/>
                    </a:solidFill>
                    <a:latin typeface="Cambria Math"/>
                  </a:rPr>
                  <a:t>[ABHS, SODA’19]</a:t>
                </a:r>
                <a:endParaRPr lang="en-US" sz="2600" dirty="0">
                  <a:solidFill>
                    <a:schemeClr val="accent1"/>
                  </a:solidFill>
                  <a:latin typeface="Cambria Math"/>
                </a:endParaRPr>
              </a:p>
              <a:p>
                <a:pPr marL="514350" indent="-514350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(2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time, </a:t>
                </a:r>
                <a:r>
                  <a:rPr lang="en-US" sz="2800" dirty="0" smtClean="0"/>
                  <a:t>poly space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 smtClean="0"/>
                  <a:t>omits poly factors in input)</a:t>
                </a:r>
                <a:endParaRPr lang="en-US" sz="2800" b="0" i="1" dirty="0" smtClean="0">
                  <a:latin typeface="Cambria Math"/>
                </a:endParaRPr>
              </a:p>
              <a:p>
                <a:pPr marL="514350" indent="-514350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(2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time,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space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[HS, JACM’72]</a:t>
                </a:r>
              </a:p>
              <a:p>
                <a:pPr marL="914400" lvl="1" indent="-514350"/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600" i="1">
                            <a:latin typeface="Cambria Math"/>
                          </a:rPr>
                          <m:t>(2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𝑛</m:t>
                        </m:r>
                        <m:r>
                          <a:rPr lang="en-US" sz="2600" i="1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/>
                  <a:t> time,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𝑛</m:t>
                        </m:r>
                        <m:r>
                          <a:rPr lang="en-US" sz="2600" i="1">
                            <a:latin typeface="Cambria Math"/>
                          </a:rPr>
                          <m:t>/4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 smtClean="0"/>
                  <a:t> space </a:t>
                </a:r>
                <a:r>
                  <a:rPr lang="en-US" sz="2600" dirty="0" smtClean="0">
                    <a:solidFill>
                      <a:schemeClr val="accent1"/>
                    </a:solidFill>
                  </a:rPr>
                  <a:t>[SS, SICOMP81</a:t>
                </a:r>
                <a:r>
                  <a:rPr lang="en-US" sz="2600" dirty="0">
                    <a:solidFill>
                      <a:schemeClr val="accent1"/>
                    </a:solidFill>
                  </a:rPr>
                  <a:t>]</a:t>
                </a:r>
                <a:endParaRPr lang="en-US" sz="2600" dirty="0" smtClean="0">
                  <a:solidFill>
                    <a:schemeClr val="accent1"/>
                  </a:solidFill>
                </a:endParaRPr>
              </a:p>
              <a:p>
                <a:pPr marL="514350" indent="-514350"/>
                <a:endParaRPr lang="en-US" sz="3000" dirty="0" smtClean="0"/>
              </a:p>
              <a:p>
                <a:pPr marL="514350" indent="-514350"/>
                <a:endParaRPr lang="en-US" sz="3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143025"/>
                <a:ext cx="8778190" cy="4297653"/>
              </a:xfrm>
              <a:blipFill rotWithShape="0">
                <a:blip r:embed="rId2"/>
                <a:stretch>
                  <a:fillRect l="-1389" t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65806" y="5277030"/>
            <a:ext cx="8595266" cy="13715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621" y="5166341"/>
                <a:ext cx="8686754" cy="148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bg1"/>
                    </a:solidFill>
                  </a:rPr>
                  <a:t>Theorem: There is a Monte Carlo algorithm for Subset Sum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0.86</m:t>
                        </m:r>
                        <m:r>
                          <a:rPr lang="en-US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000" dirty="0" smtClean="0">
                    <a:solidFill>
                      <a:schemeClr val="bg1"/>
                    </a:solidFill>
                  </a:rPr>
                  <a:t> time and poly space</a:t>
                </a:r>
                <a:r>
                  <a:rPr lang="en-US" sz="3000" dirty="0">
                    <a:solidFill>
                      <a:schemeClr val="bg1"/>
                    </a:solidFill>
                  </a:rPr>
                  <a:t>,</a:t>
                </a:r>
                <a:r>
                  <a:rPr lang="en-US" sz="3000" dirty="0" smtClean="0">
                    <a:solidFill>
                      <a:schemeClr val="bg1"/>
                    </a:solidFill>
                  </a:rPr>
                  <a:t/>
                </a:r>
                <a:br>
                  <a:rPr lang="en-US" sz="3000" dirty="0" smtClean="0">
                    <a:solidFill>
                      <a:schemeClr val="bg1"/>
                    </a:solidFill>
                  </a:rPr>
                </a:br>
                <a:r>
                  <a:rPr lang="en-US" sz="3000" dirty="0" smtClean="0">
                    <a:solidFill>
                      <a:schemeClr val="bg1"/>
                    </a:solidFill>
                  </a:rPr>
                  <a:t>assuming </a:t>
                </a:r>
                <a:r>
                  <a:rPr lang="en-US" sz="3000" dirty="0">
                    <a:solidFill>
                      <a:schemeClr val="bg1"/>
                    </a:solidFill>
                  </a:rPr>
                  <a:t>random read-only access to random </a:t>
                </a:r>
                <a:r>
                  <a:rPr lang="en-US" sz="3000" dirty="0" smtClean="0">
                    <a:solidFill>
                      <a:schemeClr val="bg1"/>
                    </a:solidFill>
                  </a:rPr>
                  <a:t>bits  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21" y="5166341"/>
                <a:ext cx="8686754" cy="1487780"/>
              </a:xfrm>
              <a:prstGeom prst="rect">
                <a:avLst/>
              </a:prstGeom>
              <a:blipFill rotWithShape="0">
                <a:blip r:embed="rId3"/>
                <a:stretch>
                  <a:fillRect l="-1684" t="-4898" r="-491" b="-1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ular Callout 23"/>
          <p:cNvSpPr/>
          <p:nvPr/>
        </p:nvSpPr>
        <p:spPr>
          <a:xfrm>
            <a:off x="3840488" y="1600219"/>
            <a:ext cx="5216887" cy="3566121"/>
          </a:xfrm>
          <a:prstGeom prst="wedgeRectCallout">
            <a:avLst>
              <a:gd name="adj1" fmla="val -23521"/>
              <a:gd name="adj2" fmla="val 76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6660" y="6198524"/>
            <a:ext cx="8499012" cy="36575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80561" y="1685401"/>
            <a:ext cx="104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>
                    <a:lumMod val="85000"/>
                  </a:schemeClr>
                </a:solidFill>
              </a:rPr>
              <a:t>Algo</a:t>
            </a:r>
            <a:endParaRPr lang="en-US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 descr="C:\Users\jnederlo\Dropbox\Werk\Presentaties\simons\The_Oracl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2" r="20292"/>
          <a:stretch/>
        </p:blipFill>
        <p:spPr bwMode="auto">
          <a:xfrm>
            <a:off x="6775390" y="1660674"/>
            <a:ext cx="1164657" cy="85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6800790" y="0"/>
            <a:ext cx="2443453" cy="1660674"/>
            <a:chOff x="6700497" y="0"/>
            <a:chExt cx="2443453" cy="1660674"/>
          </a:xfrm>
        </p:grpSpPr>
        <p:sp>
          <p:nvSpPr>
            <p:cNvPr id="10" name="Cloud Callout 9"/>
            <p:cNvSpPr/>
            <p:nvPr/>
          </p:nvSpPr>
          <p:spPr>
            <a:xfrm>
              <a:off x="6700497" y="0"/>
              <a:ext cx="2443453" cy="1660674"/>
            </a:xfrm>
            <a:prstGeom prst="cloudCallo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87659" y="320074"/>
              <a:ext cx="1690535" cy="9143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010011110010000010100001100001101010010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20634" y="3941493"/>
            <a:ext cx="1737341" cy="584775"/>
            <a:chOff x="5120634" y="3941493"/>
            <a:chExt cx="1737341" cy="58477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5120634" y="4434829"/>
              <a:ext cx="173734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577829" y="3941493"/>
              <a:ext cx="7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0/1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20634" y="2661347"/>
            <a:ext cx="1737341" cy="584775"/>
            <a:chOff x="5120634" y="2661347"/>
            <a:chExt cx="1737341" cy="58477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5120634" y="3209981"/>
              <a:ext cx="173734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210336" y="2661347"/>
              <a:ext cx="14730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i’th</a:t>
              </a:r>
              <a:r>
                <a:rPr lang="en-US" sz="3200" dirty="0" smtClean="0"/>
                <a:t> bit?</a:t>
              </a:r>
              <a:endParaRPr 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66536" y="3611878"/>
                <a:ext cx="201388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</a:rPr>
                      <m:t>𝑝𝑜𝑙𝑦</m:t>
                    </m:r>
                    <m:r>
                      <a:rPr lang="en-US" sz="2600" b="0" i="1" dirty="0" smtClean="0">
                        <a:latin typeface="Cambria Math"/>
                      </a:rPr>
                      <m:t>(</m:t>
                    </m:r>
                    <m:r>
                      <a:rPr lang="en-US" sz="2600" b="0" i="1" dirty="0" smtClean="0">
                        <a:latin typeface="Cambria Math"/>
                      </a:rPr>
                      <m:t>𝑛</m:t>
                    </m:r>
                    <m:r>
                      <a:rPr lang="en-US" sz="26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 smtClean="0"/>
                  <a:t> time</a:t>
                </a:r>
                <a:endParaRPr lang="en-US" sz="2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36" y="3611878"/>
                <a:ext cx="2013885" cy="492443"/>
              </a:xfrm>
              <a:prstGeom prst="rect">
                <a:avLst/>
              </a:prstGeom>
              <a:blipFill rotWithShape="1">
                <a:blip r:embed="rId5"/>
                <a:stretch>
                  <a:fillRect t="-8642" r="-4242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2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6" grpId="0" animBg="1"/>
      <p:bldP spid="6" grpId="1" animBg="1"/>
      <p:bldP spid="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325883"/>
                <a:ext cx="8778190" cy="51206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Given</a:t>
                </a:r>
                <a:r>
                  <a:rPr lang="en-US" sz="2800" dirty="0"/>
                  <a:t> two </a:t>
                </a:r>
                <a:r>
                  <a:rPr lang="en-US" sz="2800" dirty="0" smtClean="0"/>
                  <a:t>lists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𝑚</m:t>
                    </m:r>
                    <m:r>
                      <a:rPr lang="en-US" sz="2800" b="0" i="1" dirty="0" smtClean="0">
                        <a:latin typeface="Cambria Math"/>
                      </a:rPr>
                      <m:t>≤</m:t>
                    </m:r>
                    <m:r>
                      <a:rPr lang="en-US" sz="2800" b="0" i="1" dirty="0" smtClean="0">
                        <a:latin typeface="Cambria Math"/>
                      </a:rPr>
                      <m:t>𝑝𝑜𝑙𝑦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dirty="0" smtClean="0"/>
                  <a:t>Asked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do they share a common value?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800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US" sz="2800" dirty="0"/>
                      <m:t>1, 9, 2, 4, 9, 4, 6, 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m:t>5</m:t>
                    </m:r>
                    <m:r>
                      <m:rPr>
                        <m:nor/>
                      </m:rPr>
                      <a:rPr lang="en-US" sz="2800" dirty="0"/>
                      <m:t>, 2)</m:t>
                    </m:r>
                  </m:oMath>
                </a14:m>
                <a:r>
                  <a:rPr lang="en-US" sz="28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m:rPr>
                        <m:nor/>
                      </m:rPr>
                      <a:rPr lang="en-US" sz="2800" dirty="0"/>
                      <m:t>7, 8, 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m:t>5</m:t>
                    </m:r>
                    <m:r>
                      <m:rPr>
                        <m:nor/>
                      </m:rPr>
                      <a:rPr lang="en-US" sz="2800" dirty="0"/>
                      <m:t>, 0, 3, 7, 3, 0, 8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smtClean="0"/>
                  <a:t>Define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∈[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/>
                                  </a:rPr>
                                  <m:t>​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8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2800" b="0" i="1" dirty="0" smtClean="0">
                    <a:latin typeface="Cambria Math"/>
                  </a:rPr>
                  <a:t> </a:t>
                </a:r>
                <a:r>
                  <a:rPr lang="en-US" sz="2800" b="0" dirty="0" smtClean="0">
                    <a:latin typeface="Cambria Math"/>
                  </a:rPr>
                  <a:t>i.e</a:t>
                </a:r>
                <a:r>
                  <a:rPr lang="en-US" sz="2800" b="0" i="1" dirty="0" smtClean="0">
                    <a:latin typeface="Cambria Math"/>
                  </a:rPr>
                  <a:t> 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=1+4⋅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i="1" dirty="0" smtClean="0">
                    <a:latin typeface="Cambria Math"/>
                  </a:rPr>
                  <a:t/>
                </a:r>
                <a:br>
                  <a:rPr lang="en-US" sz="2800" b="0" i="1" dirty="0" smtClean="0">
                    <a:latin typeface="Cambria Math"/>
                  </a:rPr>
                </a:br>
                <a:r>
                  <a:rPr lang="en-US" sz="2800" b="0" i="1" dirty="0" smtClean="0">
                    <a:latin typeface="Cambria Math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800" b="0" i="1" dirty="0" smtClean="0">
                    <a:latin typeface="Cambria Math"/>
                  </a:rPr>
                  <a:t/>
                </a:r>
                <a:br>
                  <a:rPr lang="en-US" sz="2800" b="0" i="1" dirty="0" smtClean="0">
                    <a:latin typeface="Cambria Math"/>
                  </a:rPr>
                </a:br>
                <a:r>
                  <a:rPr lang="en-US" sz="2800" dirty="0" smtClean="0">
                    <a:latin typeface="+mj-lt"/>
                  </a:rPr>
                  <a:t>Counts number of </a:t>
                </a:r>
                <a:r>
                  <a:rPr lang="en-US" sz="2800" i="1" dirty="0" smtClean="0">
                    <a:latin typeface="+mj-lt"/>
                  </a:rPr>
                  <a:t>pseudo-solutions</a:t>
                </a:r>
                <a:endParaRPr lang="en-US" sz="2400" i="1" dirty="0" smtClean="0">
                  <a:latin typeface="+mj-lt"/>
                </a:endParaRP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325883"/>
                <a:ext cx="8778190" cy="5120604"/>
              </a:xfrm>
              <a:blipFill rotWithShape="0">
                <a:blip r:embed="rId2"/>
                <a:stretch>
                  <a:fillRect l="-1389" t="-1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err="1" smtClean="0"/>
              <a:t>Disjointness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4307" y="5238282"/>
            <a:ext cx="8415326" cy="1482522"/>
            <a:chOff x="365806" y="3154683"/>
            <a:chExt cx="8689736" cy="1482522"/>
          </a:xfrm>
        </p:grpSpPr>
        <p:sp>
          <p:nvSpPr>
            <p:cNvPr id="7" name="Rectangle 6"/>
            <p:cNvSpPr/>
            <p:nvPr/>
          </p:nvSpPr>
          <p:spPr>
            <a:xfrm>
              <a:off x="365806" y="3215978"/>
              <a:ext cx="8595266" cy="142122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68788" y="3154683"/>
                  <a:ext cx="8686754" cy="1470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Theorem: There is an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</m:acc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ad>
                            <m:radPr>
                              <m:degHide m:val="on"/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rad>
                        </m:e>
                      </m:d>
                    </m:oMath>
                  </a14:m>
                  <a:r>
                    <a:rPr lang="en-US" sz="2800" dirty="0" smtClean="0">
                      <a:solidFill>
                        <a:schemeClr val="bg1"/>
                      </a:solidFill>
                    </a:rPr>
                    <a:t> time,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800" dirty="0" smtClean="0">
                      <a:solidFill>
                        <a:schemeClr val="bg1"/>
                      </a:solidFill>
                    </a:rPr>
                    <a:t> space algorithm for List </a:t>
                  </a:r>
                  <a:r>
                    <a:rPr lang="en-US" sz="2800" dirty="0" err="1" smtClean="0">
                      <a:solidFill>
                        <a:schemeClr val="bg1"/>
                      </a:solidFill>
                    </a:rPr>
                    <a:t>Disjointness</a:t>
                  </a:r>
                  <a:r>
                    <a:rPr lang="en-US" sz="2800" dirty="0" smtClean="0">
                      <a:solidFill>
                        <a:schemeClr val="bg1"/>
                      </a:solidFill>
                    </a:rPr>
                    <a:t>, if given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</m:t>
                      </m:r>
                    </m:oMath>
                  </a14:m>
                  <a:endParaRPr lang="en-US" sz="2800" dirty="0">
                    <a:solidFill>
                      <a:schemeClr val="bg1"/>
                    </a:solidFill>
                  </a:endParaRPr>
                </a:p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assuming </a:t>
                  </a:r>
                  <a:r>
                    <a:rPr lang="en-US" sz="2800" dirty="0">
                      <a:solidFill>
                        <a:schemeClr val="bg1"/>
                      </a:solidFill>
                    </a:rPr>
                    <a:t>random read-only access to random </a:t>
                  </a:r>
                  <a:r>
                    <a:rPr lang="en-US" sz="2800" dirty="0" smtClean="0">
                      <a:solidFill>
                        <a:schemeClr val="bg1"/>
                      </a:solidFill>
                    </a:rPr>
                    <a:t>bits  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788" y="3154683"/>
                  <a:ext cx="8686754" cy="147027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49" t="-1660" b="-91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491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Cycle Finding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41385"/>
                <a:ext cx="8595311" cy="200473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b="0" dirty="0" smtClean="0"/>
                  <a:t>Define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:=</m:t>
                    </m:r>
                    <m:d>
                      <m:dPr>
                        <m:begChr m:val="{"/>
                        <m:endChr m:val="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We are interested* in distinct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285750" indent="-285750"/>
                <a:r>
                  <a:rPr lang="en-US" sz="2800" dirty="0" smtClean="0"/>
                  <a:t>View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as digraph (with arcs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sz="2800" dirty="0" smtClean="0"/>
                  <a:t>)</a:t>
                </a:r>
              </a:p>
              <a:p>
                <a:pPr marL="285750" indent="-285750"/>
                <a:endParaRPr lang="en-US" sz="2800" dirty="0"/>
              </a:p>
              <a:p>
                <a:pPr marL="285750" indent="-285750"/>
                <a:endParaRPr lang="en-US" sz="2800" dirty="0" smtClean="0"/>
              </a:p>
              <a:p>
                <a:pPr marL="400050" lvl="1" indent="0">
                  <a:buNone/>
                </a:pPr>
                <a:endParaRPr lang="en-US" dirty="0"/>
              </a:p>
              <a:p>
                <a:pPr marL="285750" indent="-285750"/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41385"/>
                <a:ext cx="8595311" cy="2004737"/>
              </a:xfrm>
              <a:blipFill rotWithShape="0">
                <a:blip r:embed="rId2"/>
                <a:stretch>
                  <a:fillRect l="-1418" b="-2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823001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94587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66171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37757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09341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80927" y="4160512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80926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09342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37757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>
            <a:off x="1188756" y="4343390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7" idx="2"/>
          </p:cNvCxnSpPr>
          <p:nvPr/>
        </p:nvCxnSpPr>
        <p:spPr>
          <a:xfrm>
            <a:off x="2560342" y="4343390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6"/>
            <a:endCxn id="8" idx="2"/>
          </p:cNvCxnSpPr>
          <p:nvPr/>
        </p:nvCxnSpPr>
        <p:spPr>
          <a:xfrm>
            <a:off x="3931926" y="4343390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5303512" y="4343390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6"/>
            <a:endCxn id="10" idx="2"/>
          </p:cNvCxnSpPr>
          <p:nvPr/>
        </p:nvCxnSpPr>
        <p:spPr>
          <a:xfrm>
            <a:off x="6675096" y="4343390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flipH="1">
            <a:off x="7863804" y="4526268"/>
            <a:ext cx="1" cy="1005829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12" idx="6"/>
          </p:cNvCxnSpPr>
          <p:nvPr/>
        </p:nvCxnSpPr>
        <p:spPr>
          <a:xfrm flipH="1">
            <a:off x="6675097" y="5714975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13" idx="6"/>
          </p:cNvCxnSpPr>
          <p:nvPr/>
        </p:nvCxnSpPr>
        <p:spPr>
          <a:xfrm flipH="1">
            <a:off x="5303512" y="5714975"/>
            <a:ext cx="1005830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0"/>
            <a:endCxn id="8" idx="4"/>
          </p:cNvCxnSpPr>
          <p:nvPr/>
        </p:nvCxnSpPr>
        <p:spPr>
          <a:xfrm flipV="1">
            <a:off x="5120635" y="4526268"/>
            <a:ext cx="0" cy="1005829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3001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194587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6"/>
            <a:endCxn id="24" idx="2"/>
          </p:cNvCxnSpPr>
          <p:nvPr/>
        </p:nvCxnSpPr>
        <p:spPr>
          <a:xfrm>
            <a:off x="1188756" y="5714975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7"/>
            <a:endCxn id="7" idx="3"/>
          </p:cNvCxnSpPr>
          <p:nvPr/>
        </p:nvCxnSpPr>
        <p:spPr>
          <a:xfrm flipV="1">
            <a:off x="2506778" y="4472704"/>
            <a:ext cx="1112957" cy="1112957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31562" y="4434829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66172" y="5532097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931925" y="5700104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83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3" grpId="0" animBg="1"/>
      <p:bldP spid="24" grpId="0" animBg="1"/>
      <p:bldP spid="35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Cycle Finding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43" y="3835802"/>
            <a:ext cx="621322" cy="31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823001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94587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66171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37757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09341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80927" y="4154254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80926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09342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37757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>
            <a:off x="1188756" y="4337132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7" idx="2"/>
          </p:cNvCxnSpPr>
          <p:nvPr/>
        </p:nvCxnSpPr>
        <p:spPr>
          <a:xfrm>
            <a:off x="2560342" y="4337132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6"/>
            <a:endCxn id="8" idx="2"/>
          </p:cNvCxnSpPr>
          <p:nvPr/>
        </p:nvCxnSpPr>
        <p:spPr>
          <a:xfrm>
            <a:off x="3931926" y="4337132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5303512" y="4337132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6"/>
            <a:endCxn id="10" idx="2"/>
          </p:cNvCxnSpPr>
          <p:nvPr/>
        </p:nvCxnSpPr>
        <p:spPr>
          <a:xfrm>
            <a:off x="6675096" y="4337132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flipH="1">
            <a:off x="7863804" y="4520010"/>
            <a:ext cx="1" cy="1005829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12" idx="6"/>
          </p:cNvCxnSpPr>
          <p:nvPr/>
        </p:nvCxnSpPr>
        <p:spPr>
          <a:xfrm flipH="1">
            <a:off x="6675097" y="5708717"/>
            <a:ext cx="1005829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13" idx="6"/>
          </p:cNvCxnSpPr>
          <p:nvPr/>
        </p:nvCxnSpPr>
        <p:spPr>
          <a:xfrm flipH="1">
            <a:off x="5303512" y="5708717"/>
            <a:ext cx="1005830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0"/>
            <a:endCxn id="8" idx="4"/>
          </p:cNvCxnSpPr>
          <p:nvPr/>
        </p:nvCxnSpPr>
        <p:spPr>
          <a:xfrm flipV="1">
            <a:off x="5120635" y="4520010"/>
            <a:ext cx="0" cy="1005829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3001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194587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6"/>
            <a:endCxn id="24" idx="2"/>
          </p:cNvCxnSpPr>
          <p:nvPr/>
        </p:nvCxnSpPr>
        <p:spPr>
          <a:xfrm>
            <a:off x="1188756" y="5708717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7"/>
            <a:endCxn id="7" idx="3"/>
          </p:cNvCxnSpPr>
          <p:nvPr/>
        </p:nvCxnSpPr>
        <p:spPr>
          <a:xfrm flipV="1">
            <a:off x="2506778" y="4466446"/>
            <a:ext cx="1112957" cy="1112957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78" b="8940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40" y="3239864"/>
            <a:ext cx="298951" cy="90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44" y="3827564"/>
            <a:ext cx="621322" cy="31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641462" y="3499685"/>
            <a:ext cx="298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63439" y="5617278"/>
            <a:ext cx="303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562" y="4428571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66172" y="5525839"/>
            <a:ext cx="365755" cy="36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931925" y="5693846"/>
            <a:ext cx="1005831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41385"/>
                <a:ext cx="8595311" cy="200473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b="0" dirty="0" smtClean="0"/>
                  <a:t>Define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:=</m:t>
                    </m:r>
                    <m:d>
                      <m:dPr>
                        <m:begChr m:val="{"/>
                        <m:endChr m:val="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We are interested* in distinct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285750" indent="-285750"/>
                <a:r>
                  <a:rPr lang="en-US" sz="2800" dirty="0" smtClean="0"/>
                  <a:t>View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as digraph (with arcs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sz="2800" dirty="0" smtClean="0"/>
                  <a:t>)</a:t>
                </a:r>
              </a:p>
              <a:p>
                <a:pPr marL="285750" indent="-285750"/>
                <a:endParaRPr lang="en-US" sz="2800" dirty="0"/>
              </a:p>
              <a:p>
                <a:pPr marL="285750" indent="-285750"/>
                <a:endParaRPr lang="en-US" sz="2800" dirty="0" smtClean="0"/>
              </a:p>
              <a:p>
                <a:pPr marL="400050" lvl="1" indent="0">
                  <a:buNone/>
                </a:pPr>
                <a:endParaRPr lang="en-US" dirty="0"/>
              </a:p>
              <a:p>
                <a:pPr marL="285750" indent="-285750"/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41385"/>
                <a:ext cx="8595311" cy="2004737"/>
              </a:xfrm>
              <a:blipFill rotWithShape="0">
                <a:blip r:embed="rId6"/>
                <a:stretch>
                  <a:fillRect l="-1418" b="-2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0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115 L 0.28368 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4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116 L 0.16268 -0.0020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68 -0.00208 L 0.30261 -0.0020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68 0.00069 L 0.58368 0.0006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68 0.00069 L 0.66371 0.00069 C 0.69948 0.00069 0.74375 0.09236 0.74375 0.1669 L 0.74375 0.33403 " pathEditMode="fixed" rAng="0" ptsTypes="FfFF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166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61 -0.00208 L 0.46268 -0.0020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375 0.33402 L 0.44375 0.3340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8 -0.00208 L 0.61268 -0.0020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268 -0.00208 L 0.76268 -0.0020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75 0.33402 L 0.44375 0.20911 C 0.44375 0.1529 0.48507 0.08396 0.51875 0.08396 L 0.59375 0.08396 " pathEditMode="relative" rAng="0" ptsTypes="FfFF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12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375 0.08396 L 0.66875 0.08396 C 0.70208 0.08396 0.74375 0.14156 0.74375 0.18898 L 0.74375 0.294 " pathEditMode="relative" rAng="0" ptsTypes="FfFF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050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268 -0.00208 L 0.76268 0.2912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16267 -0.00324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-16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268 0.291 L 0.61268 0.29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67 -0.00324 L 0.3026 -0.00324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268 0.291 L 0.46268 0.291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6 -0.00324 L 0.46267 -0.00324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8 0.291 L 0.46268 0.02452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in the Middle </a:t>
            </a:r>
            <a:r>
              <a:rPr lang="en-US" dirty="0" smtClean="0">
                <a:solidFill>
                  <a:schemeClr val="accent1"/>
                </a:solidFill>
              </a:rPr>
              <a:t>[HS JACM 72]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94785" y="2686884"/>
            <a:ext cx="2182240" cy="5618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>
                <a:off x="485574" y="3791865"/>
                <a:ext cx="3781626" cy="73281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⊆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74" y="3791865"/>
                <a:ext cx="3781626" cy="732816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le 32"/>
              <p:cNvSpPr/>
              <p:nvPr/>
            </p:nvSpPr>
            <p:spPr>
              <a:xfrm>
                <a:off x="4419600" y="3791864"/>
                <a:ext cx="4419600" cy="73281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⊆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791864"/>
                <a:ext cx="4419600" cy="732817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>
          <a:xfrm>
            <a:off x="2565771" y="2667428"/>
            <a:ext cx="1828800" cy="5618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85227" y="2639169"/>
                <a:ext cx="4178965" cy="561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/2+1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227" y="2639169"/>
                <a:ext cx="4178965" cy="561885"/>
              </a:xfrm>
              <a:prstGeom prst="rect">
                <a:avLst/>
              </a:prstGeom>
              <a:blipFill rotWithShape="1">
                <a:blip r:embed="rId4"/>
                <a:stretch>
                  <a:fillRect t="-978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2585227" y="3233810"/>
            <a:ext cx="3358373" cy="518147"/>
            <a:chOff x="2585227" y="3428999"/>
            <a:chExt cx="3358373" cy="838200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2585227" y="3428999"/>
              <a:ext cx="462775" cy="838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711701" y="3428999"/>
              <a:ext cx="231899" cy="838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57200" y="4663415"/>
                <a:ext cx="8534400" cy="114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000" dirty="0" smtClean="0"/>
                  <a:t>LD instance solved in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𝑂</m:t>
                    </m:r>
                    <m:r>
                      <a:rPr lang="en-US" sz="30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func>
                      <m:func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/>
                          </a:rPr>
                          <m:t>polylog</m:t>
                        </m:r>
                      </m:fName>
                      <m:e>
                        <m:r>
                          <a:rPr lang="en-US" sz="30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/2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000" dirty="0" smtClean="0"/>
                  <a:t> time, which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/>
                          </a:rPr>
                          <m:t>O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000" dirty="0" smtClean="0"/>
                  <a:t>. Also uses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3000" dirty="0" smtClean="0"/>
                  <a:t> space</a:t>
                </a:r>
              </a:p>
              <a:p>
                <a:endParaRPr lang="en-US" sz="3000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63415"/>
                <a:ext cx="8534400" cy="1142999"/>
              </a:xfrm>
              <a:prstGeom prst="rect">
                <a:avLst/>
              </a:prstGeom>
              <a:blipFill rotWithShape="1">
                <a:blip r:embed="rId6"/>
                <a:stretch>
                  <a:fillRect l="-1429" t="-4813" b="-8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14227" y="2523263"/>
                <a:ext cx="198677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6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sz="5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27" y="2523263"/>
                <a:ext cx="1986773" cy="9541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213642" y="2471811"/>
                <a:ext cx="198677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600" b="0" i="1" smtClean="0">
                          <a:solidFill>
                            <a:schemeClr val="accent6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5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642" y="2471811"/>
                <a:ext cx="1986773" cy="95410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25"/>
                <a:ext cx="8229600" cy="166683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. Denote w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≔ 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Reduce SSS 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/>
                  <a:t> integers to List </a:t>
                </a:r>
                <a:r>
                  <a:rPr lang="en-US" sz="2800" dirty="0" err="1" smtClean="0"/>
                  <a:t>Disjointness</a:t>
                </a:r>
                <a:r>
                  <a:rPr lang="en-US" sz="2800" dirty="0" smtClean="0"/>
                  <a:t> on lists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</a:rPr>
                      <m:t>; </m:t>
                    </m:r>
                  </m:oMath>
                </a14:m>
                <a:r>
                  <a:rPr lang="en-US" sz="2800" dirty="0" smtClean="0"/>
                  <a:t>run the sorting </a:t>
                </a:r>
                <a:r>
                  <a:rPr lang="en-US" sz="2800" dirty="0" err="1" smtClean="0"/>
                  <a:t>algo</a:t>
                </a:r>
                <a:endParaRPr lang="en-US" sz="2800" dirty="0"/>
              </a:p>
            </p:txBody>
          </p:sp>
        </mc:Choice>
        <mc:Fallback xmlns="">
          <p:sp>
            <p:nvSpPr>
              <p:cNvPr id="1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25"/>
                <a:ext cx="8229600" cy="1666838"/>
              </a:xfrm>
              <a:blipFill rotWithShape="0">
                <a:blip r:embed="rId9"/>
                <a:stretch>
                  <a:fillRect l="-1333" t="-3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05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6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in the Middle </a:t>
            </a:r>
            <a:r>
              <a:rPr lang="en-US" dirty="0">
                <a:solidFill>
                  <a:schemeClr val="accent1"/>
                </a:solidFill>
              </a:rPr>
              <a:t>[HS JACM 72]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25"/>
                <a:ext cx="8229600" cy="166683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. Denote w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≔ 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Reduce SSS 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/>
                  <a:t> integers to List </a:t>
                </a:r>
                <a:r>
                  <a:rPr lang="en-US" sz="2800" dirty="0" err="1" smtClean="0"/>
                  <a:t>Disjointness</a:t>
                </a:r>
                <a:r>
                  <a:rPr lang="en-US" sz="2800" dirty="0" smtClean="0"/>
                  <a:t> on lists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</a:rPr>
                      <m:t>; </m:t>
                    </m:r>
                  </m:oMath>
                </a14:m>
                <a:r>
                  <a:rPr lang="en-US" sz="2800" dirty="0" smtClean="0"/>
                  <a:t>run the s</a:t>
                </a:r>
                <a:r>
                  <a:rPr lang="en-US" sz="2800" strike="sngStrike" dirty="0" smtClean="0"/>
                  <a:t>orting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algo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25"/>
                <a:ext cx="8229600" cy="1666838"/>
              </a:xfrm>
              <a:blipFill rotWithShape="0">
                <a:blip r:embed="rId2"/>
                <a:stretch>
                  <a:fillRect l="-1333" t="-3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457200" y="4571976"/>
                <a:ext cx="8686800" cy="17830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800" dirty="0" smtClean="0"/>
                  <a:t> space,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time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lit/>
                          </m:rPr>
                          <a:rPr lang="en-US" sz="2800" b="0" i="1" smtClean="0">
                            <a:latin typeface="Cambria Math"/>
                          </a:rPr>
                          <m:t>{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𝑌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⊆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𝐿</m:t>
                        </m:r>
                        <m:r>
                          <a:rPr lang="en-US" sz="2800" b="0" i="1" smtClean="0">
                            <a:latin typeface="Cambria Math"/>
                          </a:rPr>
                          <m:t>: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𝑌</m:t>
                            </m:r>
                          </m:e>
                        </m:d>
                        <m:r>
                          <m:rPr>
                            <m:lit/>
                          </m:rPr>
                          <a:rPr lang="en-US" sz="2800" b="0" i="1" smtClean="0">
                            <a:latin typeface="Cambria Math"/>
                          </a:rPr>
                          <m:t>}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-&gt;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time </a:t>
                </a:r>
                <a:r>
                  <a:rPr lang="en-US" sz="2800" dirty="0" smtClean="0">
                    <a:sym typeface="Wingdings" panose="05000000000000000000" pitchFamily="2" charset="2"/>
                  </a:rPr>
                  <a:t></a:t>
                </a:r>
                <a:endParaRPr lang="en-US" sz="2800" dirty="0" smtClean="0"/>
              </a:p>
              <a:p>
                <a:r>
                  <a:rPr lang="en-US" sz="2800" dirty="0" smtClean="0"/>
                  <a:t>How do instances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0.99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look?</a:t>
                </a:r>
              </a:p>
              <a:p>
                <a:endParaRPr lang="en-US" sz="2800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71976"/>
                <a:ext cx="8686800" cy="1783072"/>
              </a:xfrm>
              <a:prstGeom prst="rect">
                <a:avLst/>
              </a:prstGeom>
              <a:blipFill rotWithShape="0">
                <a:blip r:embed="rId3"/>
                <a:stretch>
                  <a:fillRect l="-1263" b="-30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139603" y="2086834"/>
            <a:ext cx="1160507" cy="490315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new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94785" y="2686884"/>
            <a:ext cx="2182240" cy="5618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le 19"/>
              <p:cNvSpPr/>
              <p:nvPr/>
            </p:nvSpPr>
            <p:spPr>
              <a:xfrm>
                <a:off x="485574" y="3791865"/>
                <a:ext cx="3781626" cy="73281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⊆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ounded 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74" y="3791865"/>
                <a:ext cx="3781626" cy="732816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4419600" y="3791864"/>
                <a:ext cx="4419600" cy="73281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⊆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791864"/>
                <a:ext cx="4419600" cy="732817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565771" y="2667428"/>
            <a:ext cx="1828800" cy="5618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85227" y="2639169"/>
                <a:ext cx="4178965" cy="561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/2+1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227" y="2639169"/>
                <a:ext cx="4178965" cy="561885"/>
              </a:xfrm>
              <a:prstGeom prst="rect">
                <a:avLst/>
              </a:prstGeom>
              <a:blipFill rotWithShape="1">
                <a:blip r:embed="rId6"/>
                <a:stretch>
                  <a:fillRect t="-978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2585227" y="3233810"/>
            <a:ext cx="3358373" cy="518147"/>
            <a:chOff x="2585227" y="3428999"/>
            <a:chExt cx="3358373" cy="838200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2585227" y="3428999"/>
              <a:ext cx="462775" cy="838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711701" y="3428999"/>
              <a:ext cx="231899" cy="838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14227" y="2523263"/>
                <a:ext cx="198677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6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sz="56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27" y="2523263"/>
                <a:ext cx="1986773" cy="9541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13642" y="2471811"/>
                <a:ext cx="198677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600" b="0" i="1" smtClean="0">
                          <a:solidFill>
                            <a:schemeClr val="accent6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5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642" y="2471811"/>
                <a:ext cx="1986773" cy="95410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10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1422998"/>
                  </p:ext>
                </p:extLst>
              </p:nvPr>
            </p:nvGraphicFramePr>
            <p:xfrm>
              <a:off x="274365" y="2473700"/>
              <a:ext cx="8320950" cy="4338543"/>
            </p:xfrm>
            <a:graphic>
              <a:graphicData uri="http://schemas.openxmlformats.org/drawingml/2006/table">
                <a:tbl>
                  <a:tblPr firstRow="1">
                    <a:tableStyleId>{073A0DAA-6AF3-43AB-8588-CEC1D06C72B9}</a:tableStyleId>
                  </a:tblPr>
                  <a:tblGrid>
                    <a:gridCol w="1324336"/>
                    <a:gridCol w="1144519"/>
                    <a:gridCol w="2651731"/>
                    <a:gridCol w="3200364"/>
                  </a:tblGrid>
                  <a:tr h="52945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𝑳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|{</m:t>
                                </m:r>
                                <m:r>
                                  <a:rPr lang="en-US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  <m:d>
                                  <m:dPr>
                                    <m:ctrlP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</m:d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: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𝑿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⊆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  <m:r>
                                  <m:rPr>
                                    <m:lit/>
                                  </m:r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}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sz="2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Histogram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922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0 0 0 0 0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457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1 2 4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8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32⋅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429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1 2 3 4 5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6⋅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4⋅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6⋅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=76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1422998"/>
                  </p:ext>
                </p:extLst>
              </p:nvPr>
            </p:nvGraphicFramePr>
            <p:xfrm>
              <a:off x="274365" y="2473700"/>
              <a:ext cx="8320950" cy="4338543"/>
            </p:xfrm>
            <a:graphic>
              <a:graphicData uri="http://schemas.openxmlformats.org/drawingml/2006/table">
                <a:tbl>
                  <a:tblPr firstRow="1">
                    <a:tableStyleId>{073A0DAA-6AF3-43AB-8588-CEC1D06C72B9}</a:tableStyleId>
                  </a:tblPr>
                  <a:tblGrid>
                    <a:gridCol w="1324336"/>
                    <a:gridCol w="1144519"/>
                    <a:gridCol w="2651731"/>
                    <a:gridCol w="3200364"/>
                  </a:tblGrid>
                  <a:tr h="529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345" r="-529032" b="-718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5426" t="-10345" r="-510638" b="-718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3103" t="-10345" r="-120690" b="-718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Histogram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9223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0 0 0 0 0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5426" t="-63576" r="-510638" b="-313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457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1 2 4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8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5426" t="-103347" r="-510638" b="-98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4291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1 2 3 4 5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15426" t="-207692" r="-510638" b="-4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5"/>
          <a:stretch/>
        </p:blipFill>
        <p:spPr>
          <a:xfrm>
            <a:off x="5535436" y="2900794"/>
            <a:ext cx="3334197" cy="385936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82827" y="274638"/>
            <a:ext cx="91439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Smoothness Subset </a:t>
            </a:r>
            <a:r>
              <a:rPr lang="en-US" sz="3600" dirty="0" smtClean="0"/>
              <a:t>Sums </a:t>
            </a:r>
            <a:r>
              <a:rPr lang="en-US" sz="3600" dirty="0" smtClean="0">
                <a:solidFill>
                  <a:schemeClr val="accent1"/>
                </a:solidFill>
              </a:rPr>
              <a:t>[AKK</a:t>
            </a:r>
            <a:r>
              <a:rPr lang="en-US" sz="3600" b="1" dirty="0" smtClean="0">
                <a:solidFill>
                  <a:schemeClr val="accent1"/>
                </a:solidFill>
              </a:rPr>
              <a:t>N</a:t>
            </a:r>
            <a:r>
              <a:rPr lang="en-US" sz="3600" dirty="0" smtClean="0">
                <a:solidFill>
                  <a:schemeClr val="accent1"/>
                </a:solidFill>
              </a:rPr>
              <a:t>, STACS’16]</a:t>
            </a:r>
            <a:endParaRPr lang="en-US" sz="3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2142" y="1234464"/>
                <a:ext cx="8352016" cy="64007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200" b="1" dirty="0" smtClean="0"/>
                  <a:t>Lemma</a:t>
                </a:r>
                <a:r>
                  <a:rPr lang="en-US" sz="3200" dirty="0" smtClean="0"/>
                  <a:t>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⋅|{</m:t>
                    </m:r>
                    <m:r>
                      <a:rPr lang="en-US" sz="3200" i="1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:</m:t>
                    </m:r>
                    <m:r>
                      <a:rPr lang="en-US" sz="3200" i="1">
                        <a:latin typeface="Cambria Math"/>
                      </a:rPr>
                      <m:t>𝑋</m:t>
                    </m:r>
                    <m:r>
                      <a:rPr lang="en-US" sz="3200" i="1">
                        <a:latin typeface="Cambria Math"/>
                      </a:rPr>
                      <m:t>⊆</m:t>
                    </m:r>
                    <m:r>
                      <a:rPr lang="en-US" sz="3200" i="1">
                        <a:latin typeface="Cambria Math"/>
                      </a:rPr>
                      <m:t>𝐿</m:t>
                    </m:r>
                    <m:r>
                      <m:rPr>
                        <m:lit/>
                      </m:rPr>
                      <a:rPr lang="en-US" sz="3200" i="1">
                        <a:latin typeface="Cambria Math"/>
                      </a:rPr>
                      <m:t>}</m:t>
                    </m:r>
                    <m:r>
                      <a:rPr lang="en-US" sz="3200" i="1">
                        <a:latin typeface="Cambria Math"/>
                      </a:rPr>
                      <m:t>|≤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  <m:r>
                          <a:rPr lang="en-US" sz="3200" i="1"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2" y="1234464"/>
                <a:ext cx="8352016" cy="6400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3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82827" y="274638"/>
            <a:ext cx="91439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Smoothness Subset </a:t>
            </a:r>
            <a:r>
              <a:rPr lang="en-US" sz="3600" dirty="0" smtClean="0"/>
              <a:t>Sums </a:t>
            </a:r>
            <a:r>
              <a:rPr lang="en-US" sz="3600" dirty="0" smtClean="0">
                <a:solidFill>
                  <a:schemeClr val="accent1"/>
                </a:solidFill>
              </a:rPr>
              <a:t>[AKK</a:t>
            </a:r>
            <a:r>
              <a:rPr lang="en-US" sz="3600" b="1" dirty="0" smtClean="0">
                <a:solidFill>
                  <a:schemeClr val="accent1"/>
                </a:solidFill>
              </a:rPr>
              <a:t>N</a:t>
            </a:r>
            <a:r>
              <a:rPr lang="en-US" sz="3600" dirty="0" smtClean="0">
                <a:solidFill>
                  <a:schemeClr val="accent1"/>
                </a:solidFill>
              </a:rPr>
              <a:t>, STACS’16]</a:t>
            </a:r>
            <a:endParaRPr lang="en-US" sz="3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4367" y="4617707"/>
                <a:ext cx="8319790" cy="91439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/>
                  <a:t>Lemma: Can solve instance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O</m:t>
                        </m:r>
                      </m:e>
                      <m:sup>
                        <m:r>
                          <a:rPr lang="en-US" sz="280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: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⊆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)</a:t>
                </a:r>
                <a:r>
                  <a:rPr lang="en-US" sz="2800" dirty="0" smtClean="0"/>
                  <a:t> and poly space.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 </a:t>
                </a:r>
                <a:r>
                  <a:rPr lang="en-US" sz="2800" dirty="0" smtClean="0"/>
                  <a:t> 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" y="4617707"/>
                <a:ext cx="8319790" cy="914390"/>
              </a:xfrm>
              <a:prstGeom prst="rect">
                <a:avLst/>
              </a:prstGeom>
              <a:blipFill rotWithShape="0">
                <a:blip r:embed="rId2"/>
                <a:stretch>
                  <a:fillRect l="-1315" t="-6494" b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84" y="5623536"/>
                <a:ext cx="815357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Hash numbers mod a prime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d>
                                <m:r>
                                  <a:rPr lang="en-US" sz="2800" i="1">
                                    <a:latin typeface="Cambria Math"/>
                                  </a:rPr>
                                  <m:t>: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⊆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sz="2800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Run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b="0" dirty="0" smtClean="0"/>
                  <a:t>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𝑂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(1)</m:t>
                    </m:r>
                  </m:oMath>
                </a14:m>
                <a:r>
                  <a:rPr lang="en-US" sz="2800" dirty="0" smtClean="0"/>
                  <a:t> space DFT </a:t>
                </a:r>
                <a:r>
                  <a:rPr lang="en-US" sz="2800" dirty="0" err="1" smtClean="0"/>
                  <a:t>algo</a:t>
                </a:r>
                <a:r>
                  <a:rPr lang="en-US" sz="2800" dirty="0" smtClean="0"/>
                  <a:t>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[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LN, STOC’10]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84" y="5623536"/>
                <a:ext cx="8153579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345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2142" y="1234464"/>
                <a:ext cx="8352016" cy="64007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200" b="1" dirty="0" smtClean="0"/>
                  <a:t>Lemma</a:t>
                </a:r>
                <a:r>
                  <a:rPr lang="en-US" sz="3200" dirty="0" smtClean="0"/>
                  <a:t>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⋅|{</m:t>
                    </m:r>
                    <m:r>
                      <a:rPr lang="en-US" sz="3200" i="1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:</m:t>
                    </m:r>
                    <m:r>
                      <a:rPr lang="en-US" sz="3200" i="1">
                        <a:latin typeface="Cambria Math"/>
                      </a:rPr>
                      <m:t>𝑋</m:t>
                    </m:r>
                    <m:r>
                      <a:rPr lang="en-US" sz="3200" i="1">
                        <a:latin typeface="Cambria Math"/>
                      </a:rPr>
                      <m:t>⊆</m:t>
                    </m:r>
                    <m:r>
                      <a:rPr lang="en-US" sz="3200" i="1">
                        <a:latin typeface="Cambria Math"/>
                      </a:rPr>
                      <m:t>𝐿</m:t>
                    </m:r>
                    <m:r>
                      <m:rPr>
                        <m:lit/>
                      </m:rPr>
                      <a:rPr lang="en-US" sz="3200" i="1">
                        <a:latin typeface="Cambria Math"/>
                      </a:rPr>
                      <m:t>}</m:t>
                    </m:r>
                    <m:r>
                      <a:rPr lang="en-US" sz="3200" i="1">
                        <a:latin typeface="Cambria Math"/>
                      </a:rPr>
                      <m:t>|≤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  <m:r>
                          <a:rPr lang="en-US" sz="3200" i="1"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2" y="1234464"/>
                <a:ext cx="8352016" cy="6400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4367" y="2013386"/>
                <a:ext cx="8686706" cy="2418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, then either</a:t>
                </a:r>
              </a:p>
              <a:p>
                <a:r>
                  <a:rPr lang="en-US" sz="280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|{</m:t>
                    </m:r>
                    <m:r>
                      <a:rPr lang="en-US" sz="2800" i="1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:</m:t>
                    </m:r>
                    <m:r>
                      <a:rPr lang="en-US" sz="2800" i="1">
                        <a:latin typeface="Cambria Math"/>
                      </a:rPr>
                      <m:t>𝑋</m:t>
                    </m:r>
                    <m:r>
                      <a:rPr lang="en-US" sz="2800" i="1">
                        <a:latin typeface="Cambria Math"/>
                      </a:rPr>
                      <m:t>⊆</m:t>
                    </m:r>
                    <m:r>
                      <a:rPr lang="en-US" sz="2800" i="1">
                        <a:latin typeface="Cambria Math"/>
                      </a:rPr>
                      <m:t>𝐿</m:t>
                    </m:r>
                    <m:r>
                      <m:rPr>
                        <m:lit/>
                      </m:rPr>
                      <a:rPr lang="en-US" sz="2800" i="1">
                        <a:latin typeface="Cambria Math"/>
                      </a:rPr>
                      <m:t>}</m:t>
                    </m:r>
                    <m:r>
                      <a:rPr lang="en-US" sz="2800" i="1">
                        <a:latin typeface="Cambria Math"/>
                      </a:rPr>
                      <m:t>|≤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2800" dirty="0" smtClean="0"/>
                  <a:t> or</a:t>
                </a:r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|{</m:t>
                    </m:r>
                    <m:r>
                      <a:rPr lang="en-US" sz="2800" i="1"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: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>
                        <a:latin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lit/>
                      </m:rPr>
                      <a:rPr lang="en-US" sz="2800" i="1">
                        <a:latin typeface="Cambria Math"/>
                      </a:rPr>
                      <m:t>}</m:t>
                    </m:r>
                    <m:r>
                      <a:rPr lang="en-US" sz="2800" i="1">
                        <a:latin typeface="Cambria Math"/>
                      </a:rPr>
                      <m:t>|≤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1.99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2800" dirty="0" smtClean="0"/>
                  <a:t>.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But 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: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⊆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1.999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" y="2013386"/>
                <a:ext cx="8686706" cy="2418932"/>
              </a:xfrm>
              <a:prstGeom prst="rect">
                <a:avLst/>
              </a:prstGeom>
              <a:blipFill rotWithShape="0">
                <a:blip r:embed="rId5"/>
                <a:stretch>
                  <a:fillRect l="-1404" t="-2267" b="-6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70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269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Office-thema</vt:lpstr>
      <vt:lpstr>Subset Sum (and related problems)   </vt:lpstr>
      <vt:lpstr>Subset Sum</vt:lpstr>
      <vt:lpstr>List Disjointness</vt:lpstr>
      <vt:lpstr>Floyd’s Cycle Finding</vt:lpstr>
      <vt:lpstr>Floyd’s Cycle Finding</vt:lpstr>
      <vt:lpstr>Meet in the Middle [HS JACM 72]</vt:lpstr>
      <vt:lpstr>Meet in the Middle [HS JACM 72]</vt:lpstr>
      <vt:lpstr>Smoothness Subset Sums [AKKN, STACS’16]</vt:lpstr>
      <vt:lpstr>Smoothness Subset Sums [AKKN, STACS’16]</vt:lpstr>
      <vt:lpstr>Part 2 [AKKN, STACS’15,16]</vt:lpstr>
      <vt:lpstr>Representation Method [HJ’10]</vt:lpstr>
      <vt:lpstr>Representation Method [HJ’10]</vt:lpstr>
      <vt:lpstr>Concluding 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Nederlof, J.</dc:creator>
  <cp:lastModifiedBy>Nederlof, J.</cp:lastModifiedBy>
  <cp:revision>226</cp:revision>
  <dcterms:created xsi:type="dcterms:W3CDTF">2016-11-22T12:35:15Z</dcterms:created>
  <dcterms:modified xsi:type="dcterms:W3CDTF">2019-05-29T18:27:18Z</dcterms:modified>
</cp:coreProperties>
</file>