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26"/>
  </p:notesMasterIdLst>
  <p:handoutMasterIdLst>
    <p:handoutMasterId r:id="rId27"/>
  </p:handoutMasterIdLst>
  <p:sldIdLst>
    <p:sldId id="290" r:id="rId2"/>
    <p:sldId id="572" r:id="rId3"/>
    <p:sldId id="585" r:id="rId4"/>
    <p:sldId id="581" r:id="rId5"/>
    <p:sldId id="573" r:id="rId6"/>
    <p:sldId id="575" r:id="rId7"/>
    <p:sldId id="576" r:id="rId8"/>
    <p:sldId id="586" r:id="rId9"/>
    <p:sldId id="574" r:id="rId10"/>
    <p:sldId id="577" r:id="rId11"/>
    <p:sldId id="578" r:id="rId12"/>
    <p:sldId id="580" r:id="rId13"/>
    <p:sldId id="582" r:id="rId14"/>
    <p:sldId id="579" r:id="rId15"/>
    <p:sldId id="565" r:id="rId16"/>
    <p:sldId id="566" r:id="rId17"/>
    <p:sldId id="571" r:id="rId18"/>
    <p:sldId id="568" r:id="rId19"/>
    <p:sldId id="583" r:id="rId20"/>
    <p:sldId id="587" r:id="rId21"/>
    <p:sldId id="584" r:id="rId22"/>
    <p:sldId id="569" r:id="rId23"/>
    <p:sldId id="564" r:id="rId24"/>
    <p:sldId id="588" r:id="rId25"/>
  </p:sldIdLst>
  <p:sldSz cx="9144000" cy="5143500" type="screen16x9"/>
  <p:notesSz cx="6858000" cy="9144000"/>
  <p:embeddedFontLst>
    <p:embeddedFont>
      <p:font typeface="Abel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  <p:embeddedFont>
      <p:font typeface="Oswald Regular" panose="020B0604020202020204" charset="0"/>
      <p:regular r:id="rId34"/>
      <p:bold r:id="rId35"/>
    </p:embeddedFont>
    <p:embeddedFont>
      <p:font typeface="Passion One" panose="020B0604020202020204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4EF5004D-878D-40C7-B757-F843F99A299C}">
          <p14:sldIdLst>
            <p14:sldId id="290"/>
            <p14:sldId id="572"/>
            <p14:sldId id="585"/>
            <p14:sldId id="581"/>
            <p14:sldId id="573"/>
            <p14:sldId id="575"/>
            <p14:sldId id="576"/>
            <p14:sldId id="586"/>
            <p14:sldId id="574"/>
            <p14:sldId id="577"/>
            <p14:sldId id="578"/>
            <p14:sldId id="580"/>
            <p14:sldId id="582"/>
            <p14:sldId id="579"/>
            <p14:sldId id="565"/>
            <p14:sldId id="566"/>
            <p14:sldId id="571"/>
            <p14:sldId id="568"/>
            <p14:sldId id="583"/>
            <p14:sldId id="587"/>
            <p14:sldId id="584"/>
            <p14:sldId id="569"/>
            <p14:sldId id="564"/>
            <p14:sldId id="58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CC99"/>
    <a:srgbClr val="669900"/>
    <a:srgbClr val="00CC66"/>
    <a:srgbClr val="008000"/>
    <a:srgbClr val="5B72B7"/>
    <a:srgbClr val="F9E9D9"/>
    <a:srgbClr val="009900"/>
    <a:srgbClr val="F17080"/>
    <a:srgbClr val="FFDB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EFA7F9-EA55-4B6E-9FCC-4CDCE3D41D0B}">
  <a:tblStyle styleId="{84EFA7F9-EA55-4B6E-9FCC-4CDCE3D41D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29" autoAdjust="0"/>
  </p:normalViewPr>
  <p:slideViewPr>
    <p:cSldViewPr snapToGrid="0">
      <p:cViewPr>
        <p:scale>
          <a:sx n="125" d="100"/>
          <a:sy n="125" d="100"/>
        </p:scale>
        <p:origin x="1110" y="13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12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197080291970802E-2"/>
          <c:y val="2.2162192346888918E-2"/>
          <c:w val="0.89294403892944041"/>
          <c:h val="0.83747725612281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350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E9-41D4-8BEB-F130F4DB4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3453824"/>
        <c:axId val="403455360"/>
      </c:lineChart>
      <c:catAx>
        <c:axId val="403453824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one"/>
        <c:crossAx val="403455360"/>
        <c:crosses val="autoZero"/>
        <c:auto val="1"/>
        <c:lblAlgn val="ctr"/>
        <c:lblOffset val="100"/>
        <c:tickMarkSkip val="1"/>
        <c:noMultiLvlLbl val="0"/>
      </c:catAx>
      <c:valAx>
        <c:axId val="40345536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03453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7D-4B86-AD37-C0238FFE4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821696"/>
        <c:axId val="403823232"/>
      </c:lineChart>
      <c:catAx>
        <c:axId val="403821696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one"/>
        <c:crossAx val="403823232"/>
        <c:crosses val="autoZero"/>
        <c:auto val="1"/>
        <c:lblAlgn val="ctr"/>
        <c:lblOffset val="100"/>
        <c:noMultiLvlLbl val="0"/>
      </c:catAx>
      <c:valAx>
        <c:axId val="40382323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03821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6D-46B9-BCE3-92454EA8C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535744"/>
        <c:axId val="403537280"/>
      </c:lineChart>
      <c:catAx>
        <c:axId val="403535744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one"/>
        <c:crossAx val="403537280"/>
        <c:crosses val="autoZero"/>
        <c:auto val="1"/>
        <c:lblAlgn val="ctr"/>
        <c:lblOffset val="100"/>
        <c:noMultiLvlLbl val="0"/>
      </c:catAx>
      <c:valAx>
        <c:axId val="40353728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03535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197080291970802E-2"/>
          <c:y val="2.2162192346888918E-2"/>
          <c:w val="0.89294403892944041"/>
          <c:h val="0.83747725612281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715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0D-41F8-AF8F-5A6A0C7050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0D-41F8-AF8F-5A6A0C7050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0D-41F8-AF8F-5A6A0C7050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3493248"/>
        <c:axId val="403494784"/>
      </c:lineChart>
      <c:catAx>
        <c:axId val="403493248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one"/>
        <c:crossAx val="403494784"/>
        <c:crosses val="autoZero"/>
        <c:auto val="1"/>
        <c:lblAlgn val="ctr"/>
        <c:lblOffset val="100"/>
        <c:tickMarkSkip val="1"/>
        <c:noMultiLvlLbl val="0"/>
      </c:catAx>
      <c:valAx>
        <c:axId val="40349478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03493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E3D9D0-B46A-4546-B596-1FB08A0EA5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C10D2C-36BB-4FED-8D6E-6D85DEEF91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520E4-E1AD-44AC-8264-C00A423E7426}" type="datetimeFigureOut">
              <a:rPr lang="nl-NL" smtClean="0"/>
              <a:t>30-9-2021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7D4825-D2E6-4795-AD20-65BEA9319B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10D1A-11F8-42EF-8318-E0B7E5A2EB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D6C61-8229-4A16-ADC4-57C592D91A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8106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FA22-3E76-4302-9C0F-678FBCB11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Standard</a:t>
            </a:r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11523-AE6D-42BB-BCD9-D486A93A31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1185863"/>
            <a:ext cx="8521700" cy="3816000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873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FA22-3E76-4302-9C0F-678FBCB11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Standard</a:t>
            </a:r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11523-AE6D-42BB-BCD9-D486A93A31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1185863"/>
            <a:ext cx="4464602" cy="3670300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AF558CC-B98E-4478-B17A-B2A65371B6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14900" y="1168400"/>
            <a:ext cx="3917950" cy="3697288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175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FA22-3E76-4302-9C0F-678FBCB11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Standard</a:t>
            </a:r>
            <a:endParaRPr lang="nl-NL" dirty="0"/>
          </a:p>
        </p:txBody>
      </p:sp>
      <p:sp>
        <p:nvSpPr>
          <p:cNvPr id="4" name="Google Shape;53;p11">
            <a:extLst>
              <a:ext uri="{FF2B5EF4-FFF2-40B4-BE49-F238E27FC236}">
                <a16:creationId xmlns:a16="http://schemas.microsoft.com/office/drawing/2014/main" id="{A5942F54-1D43-41EC-BA89-06E4E8610D2B}"/>
              </a:ext>
            </a:extLst>
          </p:cNvPr>
          <p:cNvSpPr/>
          <p:nvPr userDrawn="1"/>
        </p:nvSpPr>
        <p:spPr>
          <a:xfrm>
            <a:off x="311700" y="2215686"/>
            <a:ext cx="5229900" cy="1056000"/>
          </a:xfrm>
          <a:prstGeom prst="rect">
            <a:avLst/>
          </a:prstGeom>
          <a:solidFill>
            <a:srgbClr val="5B72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54;p11">
                <a:extLst>
                  <a:ext uri="{FF2B5EF4-FFF2-40B4-BE49-F238E27FC236}">
                    <a16:creationId xmlns:a16="http://schemas.microsoft.com/office/drawing/2014/main" id="{7F08B8DC-BCC5-4BF9-8FDE-370A287A5691}"/>
                  </a:ext>
                </a:extLst>
              </p:cNvPr>
              <p:cNvSpPr txBox="1">
                <a:spLocks noGrp="1"/>
              </p:cNvSpPr>
              <p:nvPr>
                <p:ph type="subTitle" idx="10" hasCustomPrompt="1"/>
              </p:nvPr>
            </p:nvSpPr>
            <p:spPr>
              <a:xfrm>
                <a:off x="409872" y="2503396"/>
                <a:ext cx="4765200" cy="3651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9E9D9"/>
                  </a:buClr>
                  <a:buSzPts val="1200"/>
                  <a:buNone/>
                  <a:defRPr sz="1600">
                    <a:solidFill>
                      <a:srgbClr val="F9E9D9"/>
                    </a:solidFill>
                  </a:defRPr>
                </a:lvl1pPr>
                <a:lvl2pPr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9E9D9"/>
                  </a:buClr>
                  <a:buSzPts val="1200"/>
                  <a:buNone/>
                  <a:defRPr sz="1200">
                    <a:solidFill>
                      <a:srgbClr val="F9E9D9"/>
                    </a:solidFill>
                  </a:defRPr>
                </a:lvl2pPr>
                <a:lvl3pPr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9E9D9"/>
                  </a:buClr>
                  <a:buSzPts val="1200"/>
                  <a:buNone/>
                  <a:defRPr sz="1200">
                    <a:solidFill>
                      <a:srgbClr val="F9E9D9"/>
                    </a:solidFill>
                  </a:defRPr>
                </a:lvl3pPr>
                <a:lvl4pPr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9E9D9"/>
                  </a:buClr>
                  <a:buSzPts val="1200"/>
                  <a:buNone/>
                  <a:defRPr sz="1200">
                    <a:solidFill>
                      <a:srgbClr val="F9E9D9"/>
                    </a:solidFill>
                  </a:defRPr>
                </a:lvl4pPr>
                <a:lvl5pPr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9E9D9"/>
                  </a:buClr>
                  <a:buSzPts val="1200"/>
                  <a:buNone/>
                  <a:defRPr sz="1200">
                    <a:solidFill>
                      <a:srgbClr val="F9E9D9"/>
                    </a:solidFill>
                  </a:defRPr>
                </a:lvl5pPr>
                <a:lvl6pPr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9E9D9"/>
                  </a:buClr>
                  <a:buSzPts val="1200"/>
                  <a:buNone/>
                  <a:defRPr sz="1200">
                    <a:solidFill>
                      <a:srgbClr val="F9E9D9"/>
                    </a:solidFill>
                  </a:defRPr>
                </a:lvl6pPr>
                <a:lvl7pPr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9E9D9"/>
                  </a:buClr>
                  <a:buSzPts val="1200"/>
                  <a:buNone/>
                  <a:defRPr sz="1200">
                    <a:solidFill>
                      <a:srgbClr val="F9E9D9"/>
                    </a:solidFill>
                  </a:defRPr>
                </a:lvl7pPr>
                <a:lvl8pPr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9E9D9"/>
                  </a:buClr>
                  <a:buSzPts val="1200"/>
                  <a:buNone/>
                  <a:defRPr sz="1200">
                    <a:solidFill>
                      <a:srgbClr val="F9E9D9"/>
                    </a:solidFill>
                  </a:defRPr>
                </a:lvl8pPr>
                <a:lvl9pPr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9E9D9"/>
                  </a:buClr>
                  <a:buSzPts val="1200"/>
                  <a:buNone/>
                  <a:defRPr sz="1200">
                    <a:solidFill>
                      <a:srgbClr val="F9E9D9"/>
                    </a:solidFill>
                  </a:defRPr>
                </a:lvl9pPr>
              </a:lstStyle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1708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1708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1708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be </a:t>
                </a:r>
                <a:r>
                  <a:rPr lang="en-US" dirty="0" err="1"/>
                  <a:t>adsfasfasfasffa</a:t>
                </a:r>
                <a:r>
                  <a:rPr lang="en-US" dirty="0"/>
                  <a:t> </a:t>
                </a:r>
                <a:endParaRPr dirty="0"/>
              </a:p>
            </p:txBody>
          </p:sp>
        </mc:Choice>
        <mc:Fallback xmlns="">
          <p:sp>
            <p:nvSpPr>
              <p:cNvPr id="5" name="Google Shape;54;p11">
                <a:extLst>
                  <a:ext uri="{FF2B5EF4-FFF2-40B4-BE49-F238E27FC236}">
                    <a16:creationId xmlns:a16="http://schemas.microsoft.com/office/drawing/2014/main" id="{7F08B8DC-BCC5-4BF9-8FDE-370A287A5691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0" hasCustomPrompt="1"/>
              </p:nvPr>
            </p:nvSpPr>
            <p:spPr>
              <a:xfrm>
                <a:off x="409872" y="2503396"/>
                <a:ext cx="4765200" cy="365100"/>
              </a:xfrm>
              <a:prstGeom prst="rect">
                <a:avLst/>
              </a:prstGeom>
              <a:blipFill>
                <a:blip r:embed="rId2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1272C026-63BF-41B0-AE4D-B2B7F6FA85E9}"/>
              </a:ext>
            </a:extLst>
          </p:cNvPr>
          <p:cNvSpPr txBox="1">
            <a:spLocks/>
          </p:cNvSpPr>
          <p:nvPr userDrawn="1"/>
        </p:nvSpPr>
        <p:spPr>
          <a:xfrm>
            <a:off x="311700" y="2087814"/>
            <a:ext cx="138667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Passion One"/>
              <a:buNone/>
              <a:defRPr sz="2800" b="0" i="0" u="none" strike="noStrike" cap="none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 b="0" i="0" u="none" strike="noStrike" cap="none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 b="0" i="0" u="none" strike="noStrike" cap="none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 b="0" i="0" u="none" strike="noStrike" cap="none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 b="0" i="0" u="none" strike="noStrike" cap="none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 b="0" i="0" u="none" strike="noStrike" cap="none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 b="0" i="0" u="none" strike="noStrike" cap="none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 b="0" i="0" u="none" strike="noStrike" cap="none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 b="0" i="0" u="none" strike="noStrike" cap="none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rPr lang="en-US" sz="2400" dirty="0">
                <a:solidFill>
                  <a:srgbClr val="FFDB65"/>
                </a:solidFill>
              </a:rPr>
              <a:t>Theorem</a:t>
            </a:r>
            <a:endParaRPr lang="nl-NL" sz="2400" dirty="0">
              <a:solidFill>
                <a:srgbClr val="FFDB65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7629AB0-0F5A-488C-803C-069A6BB0CF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1150" y="1252538"/>
            <a:ext cx="8559524" cy="89431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985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30-9-2021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30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9E9D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Passion One"/>
              <a:buNone/>
              <a:defRPr sz="280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r>
              <a:rPr lang="en-US" dirty="0" err="1"/>
              <a:t>asdsd</a:t>
            </a: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0" r:id="rId3"/>
    <p:sldLayoutId id="214748367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0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00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0" Type="http://schemas.openxmlformats.org/officeDocument/2006/relationships/image" Target="../media/image29.png"/><Relationship Id="rId9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3" Type="http://schemas.openxmlformats.org/officeDocument/2006/relationships/image" Target="../media/image380.png"/><Relationship Id="rId7" Type="http://schemas.openxmlformats.org/officeDocument/2006/relationships/chart" Target="../charts/chart3.xml"/><Relationship Id="rId12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11" Type="http://schemas.openxmlformats.org/officeDocument/2006/relationships/image" Target="../media/image30.png"/><Relationship Id="rId5" Type="http://schemas.openxmlformats.org/officeDocument/2006/relationships/chart" Target="../charts/chart1.xml"/><Relationship Id="rId15" Type="http://schemas.openxmlformats.org/officeDocument/2006/relationships/chart" Target="../charts/chart4.xml"/><Relationship Id="rId10" Type="http://schemas.openxmlformats.org/officeDocument/2006/relationships/image" Target="../media/image41.png"/><Relationship Id="rId4" Type="http://schemas.openxmlformats.org/officeDocument/2006/relationships/image" Target="../media/image39.png"/><Relationship Id="rId9" Type="http://schemas.openxmlformats.org/officeDocument/2006/relationships/image" Target="../media/image40.png"/><Relationship Id="rId1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7" Type="http://schemas.openxmlformats.org/officeDocument/2006/relationships/image" Target="../media/image5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7" Type="http://schemas.openxmlformats.org/officeDocument/2006/relationships/image" Target="../media/image3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10" Type="http://schemas.openxmlformats.org/officeDocument/2006/relationships/image" Target="../media/image46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1.png"/><Relationship Id="rId4" Type="http://schemas.openxmlformats.org/officeDocument/2006/relationships/image" Target="../media/image2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7" Type="http://schemas.openxmlformats.org/officeDocument/2006/relationships/image" Target="../media/image3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0.png"/><Relationship Id="rId4" Type="http://schemas.openxmlformats.org/officeDocument/2006/relationships/image" Target="../media/image3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3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1.png"/><Relationship Id="rId4" Type="http://schemas.openxmlformats.org/officeDocument/2006/relationships/image" Target="../media/image2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C2983-38C4-44DC-9383-CD500B48F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77074"/>
            <a:ext cx="8520600" cy="1180229"/>
          </a:xfrm>
        </p:spPr>
        <p:txBody>
          <a:bodyPr/>
          <a:lstStyle/>
          <a:p>
            <a:r>
              <a:rPr lang="en-US" dirty="0"/>
              <a:t> Improved (exponential time) algorithms: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A case study for Subset Sum and Bin Packing</a:t>
            </a:r>
            <a:b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b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b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b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br>
              <a:rPr lang="en-US" dirty="0"/>
            </a:br>
            <a:endParaRPr lang="nl-NL" sz="20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DB705E-B7E5-4AFD-B82B-18438DBDDA19}"/>
              </a:ext>
            </a:extLst>
          </p:cNvPr>
          <p:cNvGrpSpPr/>
          <p:nvPr/>
        </p:nvGrpSpPr>
        <p:grpSpPr>
          <a:xfrm>
            <a:off x="4198937" y="1045733"/>
            <a:ext cx="8309728" cy="1904899"/>
            <a:chOff x="4203775" y="2929068"/>
            <a:chExt cx="8309728" cy="190489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D2FF0E-4451-489D-BEAA-B7A4F0A3732A}"/>
                </a:ext>
              </a:extLst>
            </p:cNvPr>
            <p:cNvSpPr txBox="1"/>
            <p:nvPr/>
          </p:nvSpPr>
          <p:spPr>
            <a:xfrm>
              <a:off x="4203775" y="4310747"/>
              <a:ext cx="8309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10000"/>
                    </a:schemeClr>
                  </a:solidFill>
                  <a:latin typeface="Abel" panose="020B0604020202020204" charset="0"/>
                </a:rPr>
                <a:t>Jesper Nederlof</a:t>
              </a:r>
            </a:p>
            <a:p>
              <a:pPr algn="ctr"/>
              <a:r>
                <a:rPr lang="en-US" dirty="0">
                  <a:solidFill>
                    <a:schemeClr val="bg1">
                      <a:lumMod val="10000"/>
                    </a:schemeClr>
                  </a:solidFill>
                  <a:latin typeface="Abel" panose="020B0604020202020204" charset="0"/>
                </a:rPr>
                <a:t>(Utrecht University)</a:t>
              </a:r>
            </a:p>
          </p:txBody>
        </p:sp>
        <p:pic>
          <p:nvPicPr>
            <p:cNvPr id="22" name="Picture 21" descr="A person wearing glasses and smiling at the camera&#10;&#10;Description automatically generated">
              <a:extLst>
                <a:ext uri="{FF2B5EF4-FFF2-40B4-BE49-F238E27FC236}">
                  <a16:creationId xmlns:a16="http://schemas.microsoft.com/office/drawing/2014/main" id="{CF0BF090-837C-4478-BBA0-4A9EB9EA2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7680" y="2929068"/>
              <a:ext cx="991864" cy="1387222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1DDF72A-42C8-4F57-AF5A-99C4B9CF0AA9}"/>
              </a:ext>
            </a:extLst>
          </p:cNvPr>
          <p:cNvSpPr txBox="1"/>
          <p:nvPr/>
        </p:nvSpPr>
        <p:spPr>
          <a:xfrm>
            <a:off x="364106" y="1190187"/>
            <a:ext cx="708045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Contains material from</a:t>
            </a:r>
          </a:p>
          <a:p>
            <a:pPr>
              <a:buClr>
                <a:schemeClr val="bg1">
                  <a:lumMod val="75000"/>
                </a:schemeClr>
              </a:buClr>
            </a:pPr>
            <a:endParaRPr lang="en-US" sz="2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[1]  </a:t>
            </a:r>
            <a:r>
              <a:rPr lang="nl-NL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Jesper Nederlof, Jakub Pawlewicz, Céline M. F. Swennenhuis, Karol </a:t>
            </a:r>
            <a:r>
              <a:rPr lang="nl-NL" sz="16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Wegrzycki</a:t>
            </a:r>
            <a:br>
              <a:rPr lang="nl-N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       A </a:t>
            </a:r>
            <a:r>
              <a:rPr lang="nl-NL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Faster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nl-NL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Exponential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Time </a:t>
            </a:r>
            <a:r>
              <a:rPr lang="nl-NL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Algorithm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nl-NL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for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Bin </a:t>
            </a:r>
            <a:r>
              <a:rPr lang="nl-NL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Packing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nl-NL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With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a Constant </a:t>
            </a:r>
            <a:r>
              <a:rPr lang="nl-NL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Number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of Bins 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      via Additive </a:t>
            </a:r>
            <a:r>
              <a:rPr lang="nl-NL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Combinatorics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(SODA 2021)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[2]  </a:t>
            </a:r>
            <a:r>
              <a:rPr lang="nl-NL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Jesper Nederlof, Karol </a:t>
            </a:r>
            <a:r>
              <a:rPr lang="nl-NL" sz="16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Wegrzycki</a:t>
            </a:r>
            <a:br>
              <a:rPr lang="nl-N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      </a:t>
            </a:r>
            <a:r>
              <a:rPr lang="nl-NL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Improving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nl-NL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Schroeppel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nl-NL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and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nl-NL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Shamir's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nl-NL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algorithm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nl-NL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for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subset </a:t>
            </a:r>
            <a:r>
              <a:rPr lang="nl-NL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sum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via </a:t>
            </a:r>
            <a:r>
              <a:rPr lang="nl-NL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orthogonal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nl-NL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vectors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      (STOC 2021)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[3] </a:t>
            </a:r>
            <a:r>
              <a:rPr lang="nl-NL" sz="16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</a:t>
            </a:r>
            <a:r>
              <a:rPr lang="nl-NL" sz="16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Nikhil</a:t>
            </a:r>
            <a:r>
              <a:rPr lang="nl-NL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Bansal, </a:t>
            </a:r>
            <a:r>
              <a:rPr lang="nl-NL" sz="16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Shashwat</a:t>
            </a:r>
            <a:r>
              <a:rPr lang="nl-NL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nl-NL" sz="16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Garg</a:t>
            </a:r>
            <a:r>
              <a:rPr lang="nl-NL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Jesper Nederlof, </a:t>
            </a:r>
            <a:r>
              <a:rPr lang="nl-NL" sz="16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Nikhil</a:t>
            </a:r>
            <a:r>
              <a:rPr lang="nl-NL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nl-NL" sz="16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Vyas</a:t>
            </a:r>
            <a:br>
              <a:rPr lang="nl-N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       </a:t>
            </a:r>
            <a:r>
              <a:rPr lang="nl-NL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Faster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nl-NL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space-efficient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nl-NL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algorithms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nl-NL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for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subset </a:t>
            </a:r>
            <a:r>
              <a:rPr lang="nl-NL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sum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nl-NL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and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k-</a:t>
            </a:r>
            <a:r>
              <a:rPr lang="nl-NL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sum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(STOC 2017)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[4] </a:t>
            </a:r>
            <a:r>
              <a:rPr lang="nl-NL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Per Austrin, Petteri Kaski, </a:t>
            </a:r>
            <a:r>
              <a:rPr lang="nl-NL" sz="16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Mikko</a:t>
            </a:r>
            <a:r>
              <a:rPr lang="nl-NL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nl-NL" sz="16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Koivisto</a:t>
            </a:r>
            <a:r>
              <a:rPr lang="nl-NL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Jesper Nederlof</a:t>
            </a:r>
            <a:br>
              <a:rPr lang="nl-N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      </a:t>
            </a:r>
            <a:r>
              <a:rPr lang="nl-NL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Dense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Subset </a:t>
            </a:r>
            <a:r>
              <a:rPr lang="nl-NL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Sum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May Be </a:t>
            </a:r>
            <a:r>
              <a:rPr lang="nl-NL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the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nl-NL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Hardest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(STACS 2016)</a:t>
            </a:r>
          </a:p>
        </p:txBody>
      </p:sp>
    </p:spTree>
    <p:extLst>
      <p:ext uri="{BB962C8B-B14F-4D97-AF65-F5344CB8AC3E}">
        <p14:creationId xmlns:p14="http://schemas.microsoft.com/office/powerpoint/2010/main" val="131883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A957395-FE88-4924-A748-C9BBB89CDECB}"/>
              </a:ext>
            </a:extLst>
          </p:cNvPr>
          <p:cNvSpPr/>
          <p:nvPr/>
        </p:nvSpPr>
        <p:spPr>
          <a:xfrm>
            <a:off x="643242" y="3928532"/>
            <a:ext cx="3623959" cy="1036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BDDEE1-59A6-43C1-849F-F2710A0995BA}"/>
                  </a:ext>
                </a:extLst>
              </p:cNvPr>
              <p:cNvSpPr txBox="1"/>
              <p:nvPr/>
            </p:nvSpPr>
            <p:spPr>
              <a:xfrm>
                <a:off x="450852" y="3879346"/>
                <a:ext cx="3943348" cy="10852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Exist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/4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600" b="0" dirty="0">
                    <a:solidFill>
                      <a:schemeClr val="tx1"/>
                    </a:solidFill>
                    <a:latin typeface="+mn-lt"/>
                  </a:rPr>
                  <a:t>solution pairs in </a:t>
                </a:r>
                <a:r>
                  <a:rPr lang="en-US" sz="1600" b="0" dirty="0">
                    <a:solidFill>
                      <a:schemeClr val="tx1"/>
                    </a:solidFill>
                    <a:latin typeface="+mj-lt"/>
                  </a:rPr>
                  <a:t>WOV</a:t>
                </a:r>
                <a:r>
                  <a:rPr lang="en-US" sz="1600" b="0" dirty="0">
                    <a:solidFill>
                      <a:schemeClr val="tx1"/>
                    </a:solidFill>
                    <a:latin typeface="+mn-lt"/>
                  </a:rPr>
                  <a:t> instance</a:t>
                </a:r>
              </a:p>
              <a:p>
                <a:pPr marL="152400" indent="0">
                  <a:buNone/>
                </a:pPr>
                <a:r>
                  <a:rPr lang="en-US" sz="1600" b="0" dirty="0">
                    <a:solidFill>
                      <a:schemeClr val="tx1"/>
                    </a:solidFill>
                    <a:latin typeface="+mn-lt"/>
                  </a:rPr>
                  <a:t>Naïve: Subsample both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latin typeface="+mn-lt"/>
                  </a:rPr>
                  <a:t> with prob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/4</m:t>
                        </m:r>
                      </m:sup>
                    </m:sSup>
                  </m:oMath>
                </a14:m>
                <a:endParaRPr lang="en-US" sz="1600" b="0" dirty="0">
                  <a:solidFill>
                    <a:schemeClr val="tx1"/>
                  </a:solidFill>
                  <a:latin typeface="+mn-lt"/>
                </a:endParaRPr>
              </a:p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Want to get lists of size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/4</m:t>
                            </m:r>
                          </m:den>
                        </m:f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1600" b="0" dirty="0">
                    <a:solidFill>
                      <a:schemeClr val="bg2"/>
                    </a:solidFill>
                    <a:latin typeface="+mn-lt"/>
                  </a:rPr>
                  <a:t> </a:t>
                </a:r>
                <a:endParaRPr lang="en-US" sz="1600" b="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BDDEE1-59A6-43C1-849F-F2710A099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52" y="3879346"/>
                <a:ext cx="3943348" cy="1085233"/>
              </a:xfrm>
              <a:prstGeom prst="rect">
                <a:avLst/>
              </a:prstGeom>
              <a:blipFill>
                <a:blip r:embed="rId4"/>
                <a:stretch>
                  <a:fillRect b="-168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AF9CE1A-1008-4D91-963C-E2998ADBCAB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01083" y="1058858"/>
                <a:ext cx="4193117" cy="3670300"/>
              </a:xfrm>
            </p:spPr>
            <p:txBody>
              <a:bodyPr/>
              <a:lstStyle/>
              <a:p>
                <a:pPr marL="152400" indent="0">
                  <a:buNone/>
                </a:pPr>
                <a:r>
                  <a:rPr lang="en-US" dirty="0"/>
                  <a:t>Let’s assume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dirty="0"/>
              </a:p>
              <a:p>
                <a:pPr marL="152400" indent="0">
                  <a:buNone/>
                </a:pPr>
                <a:r>
                  <a:rPr lang="en-US" dirty="0"/>
                  <a:t>Naïve reduction to </a:t>
                </a:r>
                <a:r>
                  <a:rPr lang="en-US" dirty="0">
                    <a:solidFill>
                      <a:schemeClr val="bg2"/>
                    </a:solidFill>
                    <a:latin typeface="+mj-lt"/>
                  </a:rPr>
                  <a:t>2</a:t>
                </a:r>
                <a:r>
                  <a:rPr lang="en-US" dirty="0">
                    <a:latin typeface="+mj-lt"/>
                  </a:rPr>
                  <a:t>-SUM</a:t>
                </a:r>
              </a:p>
              <a:p>
                <a:pPr marL="1524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≔ 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nl-NL" dirty="0">
                  <a:solidFill>
                    <a:schemeClr val="bg2"/>
                  </a:solidFill>
                  <a:latin typeface="+mj-lt"/>
                </a:endParaRPr>
              </a:p>
              <a:p>
                <a:pPr marL="152400" indent="0">
                  <a:buNone/>
                </a:pPr>
                <a:endParaRPr lang="nl-NL" dirty="0">
                  <a:solidFill>
                    <a:schemeClr val="tx1"/>
                  </a:solidFill>
                  <a:latin typeface="+mn-lt"/>
                </a:endParaRPr>
              </a:p>
              <a:p>
                <a:pPr marL="152400" indent="0">
                  <a:buNone/>
                </a:pP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Several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problems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:</a:t>
                </a:r>
              </a:p>
              <a:p>
                <a:pPr marL="152400" indent="0">
                  <a:buNone/>
                </a:pPr>
                <a:r>
                  <a:rPr lang="nl-NL" dirty="0">
                    <a:solidFill>
                      <a:schemeClr val="tx2"/>
                    </a:solidFill>
                    <a:latin typeface="+mn-lt"/>
                  </a:rPr>
                  <a:t>1. 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Solution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to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>
                    <a:solidFill>
                      <a:schemeClr val="tx2"/>
                    </a:solidFill>
                    <a:latin typeface="+mj-lt"/>
                  </a:rPr>
                  <a:t>2</a:t>
                </a:r>
                <a:r>
                  <a:rPr lang="nl-NL" dirty="0">
                    <a:solidFill>
                      <a:schemeClr val="tx1"/>
                    </a:solidFill>
                    <a:latin typeface="+mj-lt"/>
                  </a:rPr>
                  <a:t>-SUM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may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not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give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solution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to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>
                    <a:solidFill>
                      <a:schemeClr val="tx1"/>
                    </a:solidFill>
                    <a:latin typeface="+mj-lt"/>
                  </a:rPr>
                  <a:t>SSS</a:t>
                </a:r>
              </a:p>
              <a:p>
                <a:pPr marL="152400" indent="0">
                  <a:buNone/>
                </a:pPr>
                <a:endParaRPr lang="nl-NL" dirty="0">
                  <a:solidFill>
                    <a:schemeClr val="tx1"/>
                  </a:solidFill>
                  <a:latin typeface="+mj-lt"/>
                </a:endParaRPr>
              </a:p>
              <a:p>
                <a:pPr marL="152400" indent="0">
                  <a:buNone/>
                </a:pPr>
                <a:r>
                  <a:rPr lang="nl-NL" dirty="0">
                    <a:solidFill>
                      <a:schemeClr val="tx2"/>
                    </a:solidFill>
                    <a:latin typeface="+mn-lt"/>
                  </a:rPr>
                  <a:t>2.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/4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0.8113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AF9CE1A-1008-4D91-963C-E2998ADBCA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01083" y="1058858"/>
                <a:ext cx="4193117" cy="36703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B9F63E5-6328-4CB2-B196-287B0AE3A9C4}"/>
              </a:ext>
            </a:extLst>
          </p:cNvPr>
          <p:cNvGrpSpPr/>
          <p:nvPr/>
        </p:nvGrpSpPr>
        <p:grpSpPr>
          <a:xfrm>
            <a:off x="450852" y="3134277"/>
            <a:ext cx="4121141" cy="460832"/>
            <a:chOff x="450852" y="3134277"/>
            <a:chExt cx="4121141" cy="4608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1EE46F-0BDD-4770-9733-B05899328BAC}"/>
                </a:ext>
              </a:extLst>
            </p:cNvPr>
            <p:cNvSpPr/>
            <p:nvPr/>
          </p:nvSpPr>
          <p:spPr>
            <a:xfrm>
              <a:off x="643242" y="3196033"/>
              <a:ext cx="3599687" cy="3600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1B3A098-2BF2-40E5-8495-AA6198A7D4B7}"/>
                    </a:ext>
                  </a:extLst>
                </p:cNvPr>
                <p:cNvSpPr txBox="1"/>
                <p:nvPr/>
              </p:nvSpPr>
              <p:spPr>
                <a:xfrm>
                  <a:off x="450852" y="3134277"/>
                  <a:ext cx="4121141" cy="4608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152400" indent="0">
                    <a:buNone/>
                  </a:pPr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</a:rPr>
                    <a:t>Reduce to </a:t>
                  </a:r>
                  <a:r>
                    <a:rPr lang="en-US" sz="1600" dirty="0">
                      <a:solidFill>
                        <a:schemeClr val="tx1"/>
                      </a:solidFill>
                      <a:latin typeface="+mj-lt"/>
                    </a:rPr>
                    <a:t>WOV by setting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:=</m:t>
                      </m:r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ℬ</m:t>
                      </m:r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ctrlPr>
                            <a:rPr lang="en-US" sz="1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6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den>
                          </m:f>
                        </m:e>
                      </m:d>
                    </m:oMath>
                  </a14:m>
                  <a:endParaRPr lang="en-US" sz="1600" b="0" dirty="0">
                    <a:solidFill>
                      <a:schemeClr val="bg2"/>
                    </a:solidFill>
                    <a:latin typeface="+mj-lt"/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1B3A098-2BF2-40E5-8495-AA6198A7D4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852" y="3134277"/>
                  <a:ext cx="4121141" cy="460832"/>
                </a:xfrm>
                <a:prstGeom prst="rect">
                  <a:avLst/>
                </a:prstGeom>
                <a:blipFill>
                  <a:blip r:embed="rId5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1EF4FB-6BE6-4969-848F-33641B3BE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Method for Subset Sum</a:t>
            </a:r>
            <a:endParaRPr lang="nl-N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0ED175-D4AC-41E7-9C0B-FC0ACBFACD25}"/>
                  </a:ext>
                </a:extLst>
              </p:cNvPr>
              <p:cNvSpPr txBox="1"/>
              <p:nvPr/>
            </p:nvSpPr>
            <p:spPr>
              <a:xfrm>
                <a:off x="4267202" y="1131613"/>
                <a:ext cx="5638799" cy="1693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Weighted Orthogonal Vectors (WOV)</a:t>
                </a:r>
              </a:p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Given</a:t>
                </a:r>
                <a:r>
                  <a:rPr lang="en-US" sz="1600" dirty="0">
                    <a:latin typeface="+mj-lt"/>
                  </a:rPr>
                  <a:t>  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integers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         f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amilies</a:t>
                </a:r>
                <a:r>
                  <a:rPr lang="en-US" sz="16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⊆ 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/4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1600" dirty="0">
                    <a:latin typeface="+mn-lt"/>
                  </a:rPr>
                  <a:t>,</a:t>
                </a:r>
                <a:r>
                  <a:rPr lang="nl-NL" sz="1600" dirty="0">
                    <a:latin typeface="+mj-lt"/>
                  </a:rPr>
                  <a:t> </a:t>
                </a:r>
                <a:r>
                  <a:rPr lang="nl-NL" sz="1600" dirty="0">
                    <a:solidFill>
                      <a:schemeClr val="tx1"/>
                    </a:solidFill>
                    <a:latin typeface="+mn-lt"/>
                  </a:rPr>
                  <a:t>integer</a:t>
                </a:r>
                <a:r>
                  <a:rPr lang="nl-NL" sz="16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nl-NL" sz="1600" dirty="0">
                    <a:solidFill>
                      <a:schemeClr val="bg2"/>
                    </a:solidFill>
                    <a:latin typeface="+mj-lt"/>
                  </a:rPr>
                  <a:t> </a:t>
                </a:r>
              </a:p>
              <a:p>
                <a:pPr marL="152400" indent="0">
                  <a:buNone/>
                </a:pPr>
                <a:r>
                  <a:rPr lang="nl-NL" sz="1600" dirty="0" err="1">
                    <a:solidFill>
                      <a:schemeClr val="tx1"/>
                    </a:solidFill>
                    <a:latin typeface="+mj-lt"/>
                  </a:rPr>
                  <a:t>Asked</a:t>
                </a:r>
                <a:r>
                  <a:rPr lang="nl-NL" sz="16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sz="1600" b="0" dirty="0">
                    <a:latin typeface="+mn-lt"/>
                  </a:rPr>
                  <a:t> </a:t>
                </a:r>
                <a:r>
                  <a:rPr lang="en-US" sz="1600" b="0" dirty="0">
                    <a:solidFill>
                      <a:schemeClr val="tx1"/>
                    </a:solidFill>
                    <a:latin typeface="+mn-lt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latin typeface="+mn-lt"/>
                  </a:rPr>
                  <a:t> and</a:t>
                </a:r>
                <a:br>
                  <a:rPr lang="en-US" sz="1600" b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1600" b="0" dirty="0">
                    <a:solidFill>
                      <a:schemeClr val="tx1"/>
                    </a:solidFill>
                    <a:latin typeface="+mn-lt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600" b="0" dirty="0">
                  <a:latin typeface="+mn-lt"/>
                </a:endParaRPr>
              </a:p>
              <a:p>
                <a:pPr marL="152400" indent="0">
                  <a:buNone/>
                </a:pPr>
                <a:endParaRPr lang="en-US" sz="1600" dirty="0">
                  <a:latin typeface="+mn-lt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0ED175-D4AC-41E7-9C0B-FC0ACBFAC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2" y="1131613"/>
                <a:ext cx="5638799" cy="1693412"/>
              </a:xfrm>
              <a:prstGeom prst="rect">
                <a:avLst/>
              </a:prstGeom>
              <a:blipFill>
                <a:blip r:embed="rId6"/>
                <a:stretch>
                  <a:fillRect t="-108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736E9F4-E63D-49B9-BD5F-E89837E09444}"/>
              </a:ext>
            </a:extLst>
          </p:cNvPr>
          <p:cNvGrpSpPr/>
          <p:nvPr/>
        </p:nvGrpSpPr>
        <p:grpSpPr>
          <a:xfrm>
            <a:off x="4394200" y="1058858"/>
            <a:ext cx="4639733" cy="1947791"/>
            <a:chOff x="4394200" y="1058858"/>
            <a:chExt cx="4639733" cy="194779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D698003-4093-485D-BF6B-B019B5E640AE}"/>
                </a:ext>
              </a:extLst>
            </p:cNvPr>
            <p:cNvCxnSpPr>
              <a:cxnSpLocks/>
            </p:cNvCxnSpPr>
            <p:nvPr/>
          </p:nvCxnSpPr>
          <p:spPr>
            <a:xfrm>
              <a:off x="4407461" y="1058858"/>
              <a:ext cx="0" cy="1947791"/>
            </a:xfrm>
            <a:prstGeom prst="line">
              <a:avLst/>
            </a:prstGeom>
            <a:ln w="444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579D50F-5192-49E2-BF50-A45C1781A27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200" y="3006649"/>
              <a:ext cx="4639733" cy="0"/>
            </a:xfrm>
            <a:prstGeom prst="line">
              <a:avLst/>
            </a:prstGeom>
            <a:ln w="444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7E2B562-3155-4065-AE99-D9BF34ACE3D7}"/>
              </a:ext>
            </a:extLst>
          </p:cNvPr>
          <p:cNvSpPr/>
          <p:nvPr/>
        </p:nvSpPr>
        <p:spPr>
          <a:xfrm>
            <a:off x="4407461" y="3190407"/>
            <a:ext cx="4626472" cy="1774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EF3E09-80B7-486A-BF1C-08A1C76BBA9F}"/>
                  </a:ext>
                </a:extLst>
              </p:cNvPr>
              <p:cNvSpPr txBox="1"/>
              <p:nvPr/>
            </p:nvSpPr>
            <p:spPr>
              <a:xfrm>
                <a:off x="4248097" y="3136351"/>
                <a:ext cx="4694819" cy="2311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Assumption: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6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/4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latin typeface="+mj-lt"/>
                  </a:rPr>
                  <a:t>  </a:t>
                </a:r>
                <a:r>
                  <a:rPr lang="en-US" sz="1600" b="0" dirty="0">
                    <a:solidFill>
                      <a:srgbClr val="C00000"/>
                    </a:solidFill>
                    <a:latin typeface="+mj-lt"/>
                  </a:rPr>
                  <a:t>(highly non-trivial!)</a:t>
                </a:r>
              </a:p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Idea:</a:t>
                </a:r>
              </a:p>
              <a:p>
                <a:pPr marL="495300" indent="-342900">
                  <a:buClr>
                    <a:schemeClr val="tx2"/>
                  </a:buClr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Pick random prime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, sample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b>
                      <m:sSub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tx1"/>
                  </a:solidFill>
                  <a:latin typeface="+mn-lt"/>
                </a:endParaRPr>
              </a:p>
              <a:p>
                <a:pPr marL="495300" indent="-342900">
                  <a:buClr>
                    <a:schemeClr val="tx2"/>
                  </a:buClr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′≔{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sSub>
                      <m:sSub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600" dirty="0">
                  <a:solidFill>
                    <a:schemeClr val="bg2"/>
                  </a:solidFill>
                  <a:latin typeface="+mn-lt"/>
                </a:endParaRPr>
              </a:p>
              <a:p>
                <a:pPr marL="152400">
                  <a:buClr>
                    <a:schemeClr val="tx2"/>
                  </a:buClr>
                </a:pPr>
                <a:r>
                  <a:rPr lang="en-US" sz="1600" dirty="0">
                    <a:solidFill>
                      <a:schemeClr val="bg2"/>
                    </a:solidFill>
                    <a:latin typeface="+mn-lt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′ ≔{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sSub>
                      <m:sSub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600" dirty="0">
                  <a:solidFill>
                    <a:schemeClr val="bg2"/>
                  </a:solidFill>
                  <a:latin typeface="+mn-lt"/>
                </a:endParaRPr>
              </a:p>
              <a:p>
                <a:pPr marL="152400">
                  <a:buClr>
                    <a:schemeClr val="tx2"/>
                  </a:buClr>
                </a:pPr>
                <a:r>
                  <a:rPr lang="en-US" sz="1600" dirty="0">
                    <a:solidFill>
                      <a:schemeClr val="bg2"/>
                    </a:solidFill>
                    <a:latin typeface="+mj-lt"/>
                  </a:rPr>
                  <a:t>3.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    Solve </a:t>
                </a: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WOV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instance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′, 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′,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bg2"/>
                  </a:solidFill>
                  <a:latin typeface="+mn-lt"/>
                </a:endParaRPr>
              </a:p>
              <a:p>
                <a:pPr marL="495300" indent="-342900">
                  <a:buFont typeface="+mj-lt"/>
                  <a:buAutoNum type="arabicPeriod"/>
                </a:pPr>
                <a:endParaRPr lang="en-US" sz="1600" dirty="0">
                  <a:solidFill>
                    <a:schemeClr val="tx1"/>
                  </a:solidFill>
                  <a:latin typeface="+mj-lt"/>
                </a:endParaRPr>
              </a:p>
              <a:p>
                <a:pPr marL="152400" indent="0">
                  <a:buNone/>
                </a:pPr>
                <a:endParaRPr lang="en-US" sz="1600" b="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EF3E09-80B7-486A-BF1C-08A1C76BB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097" y="3136351"/>
                <a:ext cx="4694819" cy="2311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ACE9FF9B-FB77-4DE8-93E2-E4A3AF20C55E}"/>
              </a:ext>
            </a:extLst>
          </p:cNvPr>
          <p:cNvGrpSpPr/>
          <p:nvPr/>
        </p:nvGrpSpPr>
        <p:grpSpPr>
          <a:xfrm>
            <a:off x="6554552" y="-43272"/>
            <a:ext cx="8577739" cy="991127"/>
            <a:chOff x="6554552" y="-43272"/>
            <a:chExt cx="8577739" cy="99112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17CE347-2898-40EC-A432-18FEE3C24025}"/>
                </a:ext>
              </a:extLst>
            </p:cNvPr>
            <p:cNvSpPr/>
            <p:nvPr/>
          </p:nvSpPr>
          <p:spPr>
            <a:xfrm>
              <a:off x="6554552" y="0"/>
              <a:ext cx="2589448" cy="94785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itle 1">
                  <a:extLst>
                    <a:ext uri="{FF2B5EF4-FFF2-40B4-BE49-F238E27FC236}">
                      <a16:creationId xmlns:a16="http://schemas.microsoft.com/office/drawing/2014/main" id="{60503D00-2F43-4E76-BF13-1E2EA914D1A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611691" y="-43272"/>
                  <a:ext cx="8520600" cy="572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2800"/>
                    <a:buFont typeface="Passion One"/>
                    <a:buNone/>
                    <a:defRPr sz="2800" b="0" i="0" u="none" strike="noStrike" cap="none">
                      <a:solidFill>
                        <a:srgbClr val="5B72B7"/>
                      </a:solidFill>
                      <a:latin typeface="Passion One"/>
                      <a:ea typeface="Passion One"/>
                      <a:cs typeface="Passion One"/>
                      <a:sym typeface="Passion One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2800"/>
                    <a:buFont typeface="Oswald Regular"/>
                    <a:buNone/>
                    <a:defRPr sz="2800" b="0" i="0" u="none" strike="noStrike" cap="none">
                      <a:solidFill>
                        <a:srgbClr val="5B72B7"/>
                      </a:solidFill>
                      <a:latin typeface="Oswald Regular"/>
                      <a:ea typeface="Oswald Regular"/>
                      <a:cs typeface="Oswald Regular"/>
                      <a:sym typeface="Oswald Regular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2800"/>
                    <a:buFont typeface="Oswald Regular"/>
                    <a:buNone/>
                    <a:defRPr sz="2800" b="0" i="0" u="none" strike="noStrike" cap="none">
                      <a:solidFill>
                        <a:srgbClr val="5B72B7"/>
                      </a:solidFill>
                      <a:latin typeface="Oswald Regular"/>
                      <a:ea typeface="Oswald Regular"/>
                      <a:cs typeface="Oswald Regular"/>
                      <a:sym typeface="Oswald Regular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2800"/>
                    <a:buFont typeface="Oswald Regular"/>
                    <a:buNone/>
                    <a:defRPr sz="2800" b="0" i="0" u="none" strike="noStrike" cap="none">
                      <a:solidFill>
                        <a:srgbClr val="5B72B7"/>
                      </a:solidFill>
                      <a:latin typeface="Oswald Regular"/>
                      <a:ea typeface="Oswald Regular"/>
                      <a:cs typeface="Oswald Regular"/>
                      <a:sym typeface="Oswald Regular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2800"/>
                    <a:buFont typeface="Oswald Regular"/>
                    <a:buNone/>
                    <a:defRPr sz="2800" b="0" i="0" u="none" strike="noStrike" cap="none">
                      <a:solidFill>
                        <a:srgbClr val="5B72B7"/>
                      </a:solidFill>
                      <a:latin typeface="Oswald Regular"/>
                      <a:ea typeface="Oswald Regular"/>
                      <a:cs typeface="Oswald Regular"/>
                      <a:sym typeface="Oswald Regular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2800"/>
                    <a:buFont typeface="Oswald Regular"/>
                    <a:buNone/>
                    <a:defRPr sz="2800" b="0" i="0" u="none" strike="noStrike" cap="none">
                      <a:solidFill>
                        <a:srgbClr val="5B72B7"/>
                      </a:solidFill>
                      <a:latin typeface="Oswald Regular"/>
                      <a:ea typeface="Oswald Regular"/>
                      <a:cs typeface="Oswald Regular"/>
                      <a:sym typeface="Oswald Regular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2800"/>
                    <a:buFont typeface="Oswald Regular"/>
                    <a:buNone/>
                    <a:defRPr sz="2800" b="0" i="0" u="none" strike="noStrike" cap="none">
                      <a:solidFill>
                        <a:srgbClr val="5B72B7"/>
                      </a:solidFill>
                      <a:latin typeface="Oswald Regular"/>
                      <a:ea typeface="Oswald Regular"/>
                      <a:cs typeface="Oswald Regular"/>
                      <a:sym typeface="Oswald Regular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2800"/>
                    <a:buFont typeface="Oswald Regular"/>
                    <a:buNone/>
                    <a:defRPr sz="2800" b="0" i="0" u="none" strike="noStrike" cap="none">
                      <a:solidFill>
                        <a:srgbClr val="5B72B7"/>
                      </a:solidFill>
                      <a:latin typeface="Oswald Regular"/>
                      <a:ea typeface="Oswald Regular"/>
                      <a:cs typeface="Oswald Regular"/>
                      <a:sym typeface="Oswald Regular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2800"/>
                    <a:buFont typeface="Oswald Regular"/>
                    <a:buNone/>
                    <a:defRPr sz="2800" b="0" i="0" u="none" strike="noStrike" cap="none">
                      <a:solidFill>
                        <a:srgbClr val="5B72B7"/>
                      </a:solidFill>
                      <a:latin typeface="Oswald Regular"/>
                      <a:ea typeface="Oswald Regular"/>
                      <a:cs typeface="Oswald Regular"/>
                      <a:sym typeface="Oswald Regular"/>
                    </a:defRPr>
                  </a:lvl9pPr>
                </a:lstStyle>
                <a:p>
                  <a:r>
                    <a:rPr lang="en-US" sz="2600" dirty="0">
                      <a:solidFill>
                        <a:schemeClr val="bg1">
                          <a:lumMod val="10000"/>
                        </a:schemeClr>
                      </a:solidFill>
                    </a:rPr>
                    <a:t>Notation:</a:t>
                  </a:r>
                </a:p>
                <a:p>
                  <a:r>
                    <a:rPr lang="en-US" sz="2600" b="0" dirty="0">
                      <a:solidFill>
                        <a:schemeClr val="bg2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≔{</m:t>
                      </m:r>
                      <m:r>
                        <a:rPr lang="en-US" sz="1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en-US" sz="1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nl-NL" sz="1800" dirty="0">
                    <a:solidFill>
                      <a:schemeClr val="bg1">
                        <a:lumMod val="1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19" name="Title 1">
                  <a:extLst>
                    <a:ext uri="{FF2B5EF4-FFF2-40B4-BE49-F238E27FC236}">
                      <a16:creationId xmlns:a16="http://schemas.microsoft.com/office/drawing/2014/main" id="{60503D00-2F43-4E76-BF13-1E2EA914D1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1691" y="-43272"/>
                  <a:ext cx="8520600" cy="572700"/>
                </a:xfrm>
                <a:prstGeom prst="rect">
                  <a:avLst/>
                </a:prstGeom>
                <a:blipFill>
                  <a:blip r:embed="rId8"/>
                  <a:stretch>
                    <a:fillRect l="-1288" t="-3191" b="-659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9E81FD-E983-46E8-8F2B-500D5581A274}"/>
                  </a:ext>
                </a:extLst>
              </p:cNvPr>
              <p:cNvSpPr txBox="1"/>
              <p:nvPr/>
            </p:nvSpPr>
            <p:spPr>
              <a:xfrm>
                <a:off x="4269318" y="2545817"/>
                <a:ext cx="5145611" cy="46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WOV 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in</a:t>
                </a:r>
                <a:r>
                  <a:rPr lang="en-US" sz="1600" dirty="0">
                    <a:solidFill>
                      <a:schemeClr val="bg2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16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ℬ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⋅2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/4</m:t>
                            </m:r>
                          </m:den>
                        </m:f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latin typeface="+mn-lt"/>
                  </a:rPr>
                  <a:t> time, small space</a:t>
                </a:r>
                <a:r>
                  <a:rPr lang="en-US" sz="1600" b="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[2] </a:t>
                </a:r>
                <a:endParaRPr lang="en-US" sz="1600" b="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9E81FD-E983-46E8-8F2B-500D5581A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318" y="2545817"/>
                <a:ext cx="5145611" cy="4608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40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charRg st="67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charRg st="73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charRg st="127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charRg st="160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charRg st="205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AF9CE1A-1008-4D91-963C-E2998ADBCAB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01083" y="1058857"/>
                <a:ext cx="4193117" cy="3966295"/>
              </a:xfrm>
            </p:spPr>
            <p:txBody>
              <a:bodyPr/>
              <a:lstStyle/>
              <a:p>
                <a:pPr marL="152400" indent="0">
                  <a:buNone/>
                </a:pPr>
                <a:r>
                  <a:rPr lang="en-US" dirty="0"/>
                  <a:t>We have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ℬ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nl-NL" dirty="0">
                  <a:solidFill>
                    <a:schemeClr val="tx1"/>
                  </a:solidFill>
                  <a:latin typeface="+mn-lt"/>
                </a:endParaRPr>
              </a:p>
              <a:p>
                <a:pPr marL="152400" indent="0">
                  <a:buNone/>
                </a:pP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By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the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assumption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, </a:t>
                </a:r>
                <a:r>
                  <a:rPr lang="nl-NL" dirty="0">
                    <a:solidFill>
                      <a:schemeClr val="tx1"/>
                    </a:solidFill>
                    <a:latin typeface="+mj-lt"/>
                  </a:rPr>
                  <a:t>WOV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instance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is yes-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instance</a:t>
                </a:r>
                <a:endParaRPr lang="nl-NL" dirty="0">
                  <a:solidFill>
                    <a:schemeClr val="tx1"/>
                  </a:solidFill>
                  <a:latin typeface="+mn-lt"/>
                </a:endParaRPr>
              </a:p>
              <a:p>
                <a:pPr marL="152400" indent="0">
                  <a:buNone/>
                </a:pPr>
                <a:endParaRPr lang="nl-NL" dirty="0">
                  <a:solidFill>
                    <a:schemeClr val="tx1"/>
                  </a:solidFill>
                  <a:latin typeface="+mn-lt"/>
                </a:endParaRPr>
              </a:p>
              <a:p>
                <a:pPr marL="152400" indent="0">
                  <a:buNone/>
                </a:pP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In random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instances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, </a:t>
                </a:r>
                <a:r>
                  <a:rPr lang="nl-NL" dirty="0">
                    <a:solidFill>
                      <a:schemeClr val="tx1"/>
                    </a:solidFill>
                    <a:latin typeface="+mj-lt"/>
                  </a:rPr>
                  <a:t>WOV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instance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in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linear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time</a:t>
                </a:r>
              </a:p>
              <a:p>
                <a:pPr marL="152400" indent="0">
                  <a:buNone/>
                </a:pPr>
                <a:endParaRPr lang="nl-NL" dirty="0">
                  <a:solidFill>
                    <a:schemeClr val="tx1"/>
                  </a:solidFill>
                  <a:latin typeface="+mn-lt"/>
                </a:endParaRPr>
              </a:p>
              <a:p>
                <a:pPr marL="152400" indent="0">
                  <a:buNone/>
                </a:pP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In worst-case,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can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justify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the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assumption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(</a:t>
                </a:r>
                <a:r>
                  <a:rPr lang="nl-NL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[4]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  <a:p>
                <a:pPr marL="152400" indent="0">
                  <a:buNone/>
                </a:pP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Then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,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using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the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>
                    <a:solidFill>
                      <a:schemeClr val="tx1"/>
                    </a:solidFill>
                    <a:latin typeface="+mj-lt"/>
                  </a:rPr>
                  <a:t>WOV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algorithm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from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[2],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we get</a:t>
                </a:r>
              </a:p>
              <a:p>
                <a:pPr marL="15240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r>
                  <a:rPr lang="nl-NL" dirty="0">
                    <a:solidFill>
                      <a:schemeClr val="bg2"/>
                    </a:solidFill>
                    <a:latin typeface="+mn-lt"/>
                  </a:rPr>
                  <a:t> 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time,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0.3113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space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algorithm</a:t>
                </a:r>
                <a:endParaRPr lang="nl-NL" dirty="0">
                  <a:solidFill>
                    <a:schemeClr val="tx1"/>
                  </a:solidFill>
                  <a:latin typeface="+mn-lt"/>
                </a:endParaRPr>
              </a:p>
              <a:p>
                <a:pPr marL="152400" indent="0">
                  <a:buNone/>
                </a:pPr>
                <a:endParaRPr lang="nl-NL" dirty="0">
                  <a:solidFill>
                    <a:schemeClr val="tx1"/>
                  </a:solidFill>
                  <a:latin typeface="+mn-lt"/>
                </a:endParaRPr>
              </a:p>
              <a:p>
                <a:pPr marL="152400" indent="0">
                  <a:buNone/>
                </a:pP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In </a:t>
                </a:r>
                <a:r>
                  <a:rPr lang="nl-NL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[2]</a:t>
                </a:r>
                <a:r>
                  <a:rPr lang="nl-NL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we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combined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this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with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>
                    <a:solidFill>
                      <a:schemeClr val="bg2"/>
                    </a:solidFill>
                    <a:latin typeface="+mj-lt"/>
                  </a:rPr>
                  <a:t>4</a:t>
                </a:r>
                <a:r>
                  <a:rPr lang="nl-NL" dirty="0">
                    <a:solidFill>
                      <a:schemeClr val="tx1"/>
                    </a:solidFill>
                    <a:latin typeface="+mj-lt"/>
                  </a:rPr>
                  <a:t>-SUM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approach:</a:t>
                </a:r>
              </a:p>
              <a:p>
                <a:pPr marL="152400" indent="0">
                  <a:buNone/>
                </a:pPr>
                <a:endParaRPr lang="nl-NL" dirty="0">
                  <a:solidFill>
                    <a:schemeClr val="tx1"/>
                  </a:solidFill>
                  <a:latin typeface="+mn-lt"/>
                </a:endParaRPr>
              </a:p>
              <a:p>
                <a:pPr marL="152400" indent="0">
                  <a:buNone/>
                </a:pPr>
                <a:endParaRPr lang="nl-NL" dirty="0">
                  <a:solidFill>
                    <a:schemeClr val="tx1"/>
                  </a:solidFill>
                  <a:latin typeface="+mn-lt"/>
                </a:endParaRPr>
              </a:p>
              <a:p>
                <a:pPr marL="152400" indent="0">
                  <a:buNone/>
                </a:pPr>
                <a:endParaRPr lang="nl-NL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AF9CE1A-1008-4D91-963C-E2998ADBCA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01083" y="1058857"/>
                <a:ext cx="4193117" cy="396629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E1EF4FB-6BE6-4969-848F-33641B3BE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Method for Subset Sum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0ED175-D4AC-41E7-9C0B-FC0ACBFACD25}"/>
                  </a:ext>
                </a:extLst>
              </p:cNvPr>
              <p:cNvSpPr txBox="1"/>
              <p:nvPr/>
            </p:nvSpPr>
            <p:spPr>
              <a:xfrm>
                <a:off x="4267202" y="1131613"/>
                <a:ext cx="5638799" cy="1693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Weighted Orthogonal Vectors (WOV)</a:t>
                </a:r>
              </a:p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Given</a:t>
                </a:r>
                <a:r>
                  <a:rPr lang="en-US" sz="1600" dirty="0">
                    <a:latin typeface="+mj-lt"/>
                  </a:rPr>
                  <a:t>  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integers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         f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amilies</a:t>
                </a:r>
                <a:r>
                  <a:rPr lang="en-US" sz="16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⊆ 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/4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1600" dirty="0">
                    <a:latin typeface="+mn-lt"/>
                  </a:rPr>
                  <a:t>,</a:t>
                </a:r>
                <a:r>
                  <a:rPr lang="nl-NL" sz="1600" dirty="0">
                    <a:latin typeface="+mj-lt"/>
                  </a:rPr>
                  <a:t> </a:t>
                </a:r>
                <a:r>
                  <a:rPr lang="nl-NL" sz="1600" dirty="0">
                    <a:solidFill>
                      <a:schemeClr val="tx1"/>
                    </a:solidFill>
                    <a:latin typeface="+mn-lt"/>
                  </a:rPr>
                  <a:t>integer</a:t>
                </a:r>
                <a:r>
                  <a:rPr lang="nl-NL" sz="16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nl-NL" sz="1600" dirty="0">
                    <a:solidFill>
                      <a:schemeClr val="bg2"/>
                    </a:solidFill>
                    <a:latin typeface="+mj-lt"/>
                  </a:rPr>
                  <a:t> </a:t>
                </a:r>
              </a:p>
              <a:p>
                <a:pPr marL="152400" indent="0">
                  <a:buNone/>
                </a:pPr>
                <a:r>
                  <a:rPr lang="nl-NL" sz="1600" dirty="0" err="1">
                    <a:solidFill>
                      <a:schemeClr val="tx1"/>
                    </a:solidFill>
                    <a:latin typeface="+mj-lt"/>
                  </a:rPr>
                  <a:t>Asked</a:t>
                </a:r>
                <a:r>
                  <a:rPr lang="nl-NL" sz="16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sz="1600" b="0" dirty="0">
                    <a:latin typeface="+mn-lt"/>
                  </a:rPr>
                  <a:t> </a:t>
                </a:r>
                <a:r>
                  <a:rPr lang="en-US" sz="1600" b="0" dirty="0">
                    <a:solidFill>
                      <a:schemeClr val="tx1"/>
                    </a:solidFill>
                    <a:latin typeface="+mn-lt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latin typeface="+mn-lt"/>
                  </a:rPr>
                  <a:t> and</a:t>
                </a:r>
                <a:br>
                  <a:rPr lang="en-US" sz="1600" b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1600" b="0" dirty="0">
                    <a:solidFill>
                      <a:schemeClr val="tx1"/>
                    </a:solidFill>
                    <a:latin typeface="+mn-lt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600" b="0" dirty="0">
                  <a:latin typeface="+mn-lt"/>
                </a:endParaRPr>
              </a:p>
              <a:p>
                <a:pPr marL="152400" indent="0">
                  <a:buNone/>
                </a:pPr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0ED175-D4AC-41E7-9C0B-FC0ACBFAC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2" y="1131613"/>
                <a:ext cx="5638799" cy="1693412"/>
              </a:xfrm>
              <a:prstGeom prst="rect">
                <a:avLst/>
              </a:prstGeom>
              <a:blipFill>
                <a:blip r:embed="rId3"/>
                <a:stretch>
                  <a:fillRect t="-108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698003-4093-485D-BF6B-B019B5E640AE}"/>
              </a:ext>
            </a:extLst>
          </p:cNvPr>
          <p:cNvCxnSpPr>
            <a:cxnSpLocks/>
          </p:cNvCxnSpPr>
          <p:nvPr/>
        </p:nvCxnSpPr>
        <p:spPr>
          <a:xfrm>
            <a:off x="4407461" y="1058858"/>
            <a:ext cx="0" cy="1947791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22C536-4672-438C-A08F-F35B0992BB6A}"/>
                  </a:ext>
                </a:extLst>
              </p:cNvPr>
              <p:cNvSpPr txBox="1"/>
              <p:nvPr/>
            </p:nvSpPr>
            <p:spPr>
              <a:xfrm>
                <a:off x="4269318" y="2545817"/>
                <a:ext cx="5145611" cy="46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WOV 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in</a:t>
                </a:r>
                <a:r>
                  <a:rPr lang="en-US" sz="1600" dirty="0">
                    <a:solidFill>
                      <a:schemeClr val="bg2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16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ℬ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⋅2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/4</m:t>
                            </m:r>
                          </m:den>
                        </m:f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latin typeface="+mn-lt"/>
                  </a:rPr>
                  <a:t> time, small space</a:t>
                </a:r>
                <a:r>
                  <a:rPr lang="en-US" sz="1600" b="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[2] </a:t>
                </a:r>
                <a:endParaRPr lang="en-US" sz="1600" b="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22C536-4672-438C-A08F-F35B0992B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318" y="2545817"/>
                <a:ext cx="5145611" cy="4608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579D50F-5192-49E2-BF50-A45C1781A27F}"/>
              </a:ext>
            </a:extLst>
          </p:cNvPr>
          <p:cNvCxnSpPr>
            <a:cxnSpLocks/>
          </p:cNvCxnSpPr>
          <p:nvPr/>
        </p:nvCxnSpPr>
        <p:spPr>
          <a:xfrm>
            <a:off x="4394200" y="3006649"/>
            <a:ext cx="4639733" cy="0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7E2B562-3155-4065-AE99-D9BF34ACE3D7}"/>
              </a:ext>
            </a:extLst>
          </p:cNvPr>
          <p:cNvSpPr/>
          <p:nvPr/>
        </p:nvSpPr>
        <p:spPr>
          <a:xfrm>
            <a:off x="4407461" y="3190407"/>
            <a:ext cx="4626472" cy="1774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EF3E09-80B7-486A-BF1C-08A1C76BBA9F}"/>
                  </a:ext>
                </a:extLst>
              </p:cNvPr>
              <p:cNvSpPr txBox="1"/>
              <p:nvPr/>
            </p:nvSpPr>
            <p:spPr>
              <a:xfrm>
                <a:off x="4248097" y="3136351"/>
                <a:ext cx="4694819" cy="2311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Assumption: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6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/4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latin typeface="+mj-lt"/>
                  </a:rPr>
                  <a:t>  </a:t>
                </a:r>
                <a:r>
                  <a:rPr lang="en-US" sz="1600" b="0" dirty="0">
                    <a:solidFill>
                      <a:srgbClr val="C00000"/>
                    </a:solidFill>
                    <a:latin typeface="+mj-lt"/>
                  </a:rPr>
                  <a:t>(highly non-trivial!)</a:t>
                </a:r>
              </a:p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Idea:</a:t>
                </a:r>
              </a:p>
              <a:p>
                <a:pPr marL="495300" indent="-342900">
                  <a:buClr>
                    <a:schemeClr val="tx2"/>
                  </a:buClr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Pick random prime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, sample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b>
                      <m:sSub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tx1"/>
                  </a:solidFill>
                  <a:latin typeface="+mn-lt"/>
                </a:endParaRPr>
              </a:p>
              <a:p>
                <a:pPr marL="495300" indent="-342900">
                  <a:buClr>
                    <a:schemeClr val="tx2"/>
                  </a:buClr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′≔{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sSub>
                      <m:sSub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600" dirty="0">
                  <a:solidFill>
                    <a:schemeClr val="bg2"/>
                  </a:solidFill>
                  <a:latin typeface="+mn-lt"/>
                </a:endParaRPr>
              </a:p>
              <a:p>
                <a:pPr marL="152400">
                  <a:buClr>
                    <a:schemeClr val="tx2"/>
                  </a:buClr>
                </a:pPr>
                <a:r>
                  <a:rPr lang="en-US" sz="1600" dirty="0">
                    <a:solidFill>
                      <a:schemeClr val="bg2"/>
                    </a:solidFill>
                    <a:latin typeface="+mn-lt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′ ≔{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sSub>
                      <m:sSub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600" dirty="0">
                  <a:solidFill>
                    <a:schemeClr val="bg2"/>
                  </a:solidFill>
                  <a:latin typeface="+mn-lt"/>
                </a:endParaRPr>
              </a:p>
              <a:p>
                <a:pPr marL="152400">
                  <a:buClr>
                    <a:schemeClr val="tx2"/>
                  </a:buClr>
                </a:pPr>
                <a:r>
                  <a:rPr lang="en-US" sz="1600" dirty="0">
                    <a:solidFill>
                      <a:schemeClr val="bg2"/>
                    </a:solidFill>
                    <a:latin typeface="+mj-lt"/>
                  </a:rPr>
                  <a:t>3.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    Solve </a:t>
                </a: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WOV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instance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′, 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′,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bg2"/>
                  </a:solidFill>
                  <a:latin typeface="+mn-lt"/>
                </a:endParaRPr>
              </a:p>
              <a:p>
                <a:pPr marL="495300" indent="-342900">
                  <a:buFont typeface="+mj-lt"/>
                  <a:buAutoNum type="arabicPeriod"/>
                </a:pPr>
                <a:endParaRPr lang="en-US" sz="1600" dirty="0">
                  <a:solidFill>
                    <a:schemeClr val="tx1"/>
                  </a:solidFill>
                  <a:latin typeface="+mj-lt"/>
                </a:endParaRPr>
              </a:p>
              <a:p>
                <a:pPr marL="152400" indent="0">
                  <a:buNone/>
                </a:pPr>
                <a:endParaRPr lang="en-US" sz="1600" b="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EF3E09-80B7-486A-BF1C-08A1C76BB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097" y="3136351"/>
                <a:ext cx="4694819" cy="2311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7720493E-4854-4954-BC02-A893D182C06D}"/>
              </a:ext>
            </a:extLst>
          </p:cNvPr>
          <p:cNvGrpSpPr/>
          <p:nvPr/>
        </p:nvGrpSpPr>
        <p:grpSpPr>
          <a:xfrm>
            <a:off x="424747" y="4657753"/>
            <a:ext cx="4998650" cy="374357"/>
            <a:chOff x="424747" y="4657753"/>
            <a:chExt cx="4998650" cy="37435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BC154A8-A2B5-4756-9F52-61CD41994790}"/>
                </a:ext>
              </a:extLst>
            </p:cNvPr>
            <p:cNvSpPr/>
            <p:nvPr/>
          </p:nvSpPr>
          <p:spPr>
            <a:xfrm>
              <a:off x="424747" y="4657753"/>
              <a:ext cx="3599687" cy="3600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00ED5FB-9062-44DC-B5CE-6F5B0B2A8483}"/>
                    </a:ext>
                  </a:extLst>
                </p:cNvPr>
                <p:cNvSpPr txBox="1"/>
                <p:nvPr/>
              </p:nvSpPr>
              <p:spPr>
                <a:xfrm>
                  <a:off x="471073" y="4684322"/>
                  <a:ext cx="4952324" cy="3477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(2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  <a:latin typeface="+mj-lt"/>
                    </a:rPr>
                    <a:t> </a:t>
                  </a:r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</a:rPr>
                    <a:t>time,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0.249999</m:t>
                          </m:r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600" dirty="0">
                      <a:solidFill>
                        <a:schemeClr val="bg2"/>
                      </a:solidFill>
                      <a:latin typeface="+mj-lt"/>
                    </a:rPr>
                    <a:t> </a:t>
                  </a:r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</a:rPr>
                    <a:t>space</a:t>
                  </a:r>
                  <a:endParaRPr lang="nl-NL" sz="1600" dirty="0"/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00ED5FB-9062-44DC-B5CE-6F5B0B2A84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073" y="4684322"/>
                  <a:ext cx="4952324" cy="347788"/>
                </a:xfrm>
                <a:prstGeom prst="rect">
                  <a:avLst/>
                </a:prstGeom>
                <a:blipFill>
                  <a:blip r:embed="rId6"/>
                  <a:stretch>
                    <a:fillRect t="-1754" b="-22807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7DAC7DD-784D-47F2-98D5-0FAB05B5C602}"/>
              </a:ext>
            </a:extLst>
          </p:cNvPr>
          <p:cNvGrpSpPr/>
          <p:nvPr/>
        </p:nvGrpSpPr>
        <p:grpSpPr>
          <a:xfrm>
            <a:off x="6554552" y="-43272"/>
            <a:ext cx="8577739" cy="991127"/>
            <a:chOff x="6554552" y="-43272"/>
            <a:chExt cx="8577739" cy="991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DAB289-7BFB-468E-BC5C-D3067173B37D}"/>
                </a:ext>
              </a:extLst>
            </p:cNvPr>
            <p:cNvSpPr/>
            <p:nvPr/>
          </p:nvSpPr>
          <p:spPr>
            <a:xfrm>
              <a:off x="6554552" y="0"/>
              <a:ext cx="2589448" cy="94785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itle 1">
                  <a:extLst>
                    <a:ext uri="{FF2B5EF4-FFF2-40B4-BE49-F238E27FC236}">
                      <a16:creationId xmlns:a16="http://schemas.microsoft.com/office/drawing/2014/main" id="{F28A87C2-8476-43CF-9CC3-81220014C8D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611691" y="-43272"/>
                  <a:ext cx="8520600" cy="572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2800"/>
                    <a:buFont typeface="Passion One"/>
                    <a:buNone/>
                    <a:defRPr sz="2800" b="0" i="0" u="none" strike="noStrike" cap="none">
                      <a:solidFill>
                        <a:srgbClr val="5B72B7"/>
                      </a:solidFill>
                      <a:latin typeface="Passion One"/>
                      <a:ea typeface="Passion One"/>
                      <a:cs typeface="Passion One"/>
                      <a:sym typeface="Passion One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2800"/>
                    <a:buFont typeface="Oswald Regular"/>
                    <a:buNone/>
                    <a:defRPr sz="2800" b="0" i="0" u="none" strike="noStrike" cap="none">
                      <a:solidFill>
                        <a:srgbClr val="5B72B7"/>
                      </a:solidFill>
                      <a:latin typeface="Oswald Regular"/>
                      <a:ea typeface="Oswald Regular"/>
                      <a:cs typeface="Oswald Regular"/>
                      <a:sym typeface="Oswald Regular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2800"/>
                    <a:buFont typeface="Oswald Regular"/>
                    <a:buNone/>
                    <a:defRPr sz="2800" b="0" i="0" u="none" strike="noStrike" cap="none">
                      <a:solidFill>
                        <a:srgbClr val="5B72B7"/>
                      </a:solidFill>
                      <a:latin typeface="Oswald Regular"/>
                      <a:ea typeface="Oswald Regular"/>
                      <a:cs typeface="Oswald Regular"/>
                      <a:sym typeface="Oswald Regular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2800"/>
                    <a:buFont typeface="Oswald Regular"/>
                    <a:buNone/>
                    <a:defRPr sz="2800" b="0" i="0" u="none" strike="noStrike" cap="none">
                      <a:solidFill>
                        <a:srgbClr val="5B72B7"/>
                      </a:solidFill>
                      <a:latin typeface="Oswald Regular"/>
                      <a:ea typeface="Oswald Regular"/>
                      <a:cs typeface="Oswald Regular"/>
                      <a:sym typeface="Oswald Regular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2800"/>
                    <a:buFont typeface="Oswald Regular"/>
                    <a:buNone/>
                    <a:defRPr sz="2800" b="0" i="0" u="none" strike="noStrike" cap="none">
                      <a:solidFill>
                        <a:srgbClr val="5B72B7"/>
                      </a:solidFill>
                      <a:latin typeface="Oswald Regular"/>
                      <a:ea typeface="Oswald Regular"/>
                      <a:cs typeface="Oswald Regular"/>
                      <a:sym typeface="Oswald Regular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2800"/>
                    <a:buFont typeface="Oswald Regular"/>
                    <a:buNone/>
                    <a:defRPr sz="2800" b="0" i="0" u="none" strike="noStrike" cap="none">
                      <a:solidFill>
                        <a:srgbClr val="5B72B7"/>
                      </a:solidFill>
                      <a:latin typeface="Oswald Regular"/>
                      <a:ea typeface="Oswald Regular"/>
                      <a:cs typeface="Oswald Regular"/>
                      <a:sym typeface="Oswald Regular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2800"/>
                    <a:buFont typeface="Oswald Regular"/>
                    <a:buNone/>
                    <a:defRPr sz="2800" b="0" i="0" u="none" strike="noStrike" cap="none">
                      <a:solidFill>
                        <a:srgbClr val="5B72B7"/>
                      </a:solidFill>
                      <a:latin typeface="Oswald Regular"/>
                      <a:ea typeface="Oswald Regular"/>
                      <a:cs typeface="Oswald Regular"/>
                      <a:sym typeface="Oswald Regular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2800"/>
                    <a:buFont typeface="Oswald Regular"/>
                    <a:buNone/>
                    <a:defRPr sz="2800" b="0" i="0" u="none" strike="noStrike" cap="none">
                      <a:solidFill>
                        <a:srgbClr val="5B72B7"/>
                      </a:solidFill>
                      <a:latin typeface="Oswald Regular"/>
                      <a:ea typeface="Oswald Regular"/>
                      <a:cs typeface="Oswald Regular"/>
                      <a:sym typeface="Oswald Regular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2800"/>
                    <a:buFont typeface="Oswald Regular"/>
                    <a:buNone/>
                    <a:defRPr sz="2800" b="0" i="0" u="none" strike="noStrike" cap="none">
                      <a:solidFill>
                        <a:srgbClr val="5B72B7"/>
                      </a:solidFill>
                      <a:latin typeface="Oswald Regular"/>
                      <a:ea typeface="Oswald Regular"/>
                      <a:cs typeface="Oswald Regular"/>
                      <a:sym typeface="Oswald Regular"/>
                    </a:defRPr>
                  </a:lvl9pPr>
                </a:lstStyle>
                <a:p>
                  <a:r>
                    <a:rPr lang="en-US" sz="2600" dirty="0">
                      <a:solidFill>
                        <a:schemeClr val="bg1">
                          <a:lumMod val="10000"/>
                        </a:schemeClr>
                      </a:solidFill>
                    </a:rPr>
                    <a:t>Notation:</a:t>
                  </a:r>
                </a:p>
                <a:p>
                  <a:r>
                    <a:rPr lang="en-US" sz="2600" b="0" dirty="0">
                      <a:solidFill>
                        <a:schemeClr val="bg2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≔{</m:t>
                      </m:r>
                      <m:r>
                        <a:rPr lang="en-US" sz="1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en-US" sz="1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nl-NL" sz="1800" dirty="0">
                    <a:solidFill>
                      <a:schemeClr val="bg1">
                        <a:lumMod val="1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19" name="Title 1">
                  <a:extLst>
                    <a:ext uri="{FF2B5EF4-FFF2-40B4-BE49-F238E27FC236}">
                      <a16:creationId xmlns:a16="http://schemas.microsoft.com/office/drawing/2014/main" id="{F28A87C2-8476-43CF-9CC3-81220014C8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1691" y="-43272"/>
                  <a:ext cx="8520600" cy="572700"/>
                </a:xfrm>
                <a:prstGeom prst="rect">
                  <a:avLst/>
                </a:prstGeom>
                <a:blipFill>
                  <a:blip r:embed="rId5"/>
                  <a:stretch>
                    <a:fillRect l="-1288" t="-3191" b="-659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7119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AF9CE1A-1008-4D91-963C-E2998ADBCAB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01083" y="1058857"/>
                <a:ext cx="4193117" cy="3966295"/>
              </a:xfrm>
            </p:spPr>
            <p:txBody>
              <a:bodyPr/>
              <a:lstStyle/>
              <a:p>
                <a:pPr marL="152400" indent="0">
                  <a:buNone/>
                </a:pPr>
                <a:r>
                  <a:rPr lang="en-US" dirty="0"/>
                  <a:t>We have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ℬ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nl-NL" dirty="0">
                  <a:solidFill>
                    <a:schemeClr val="tx1"/>
                  </a:solidFill>
                  <a:latin typeface="+mn-lt"/>
                </a:endParaRPr>
              </a:p>
              <a:p>
                <a:pPr marL="152400" indent="0">
                  <a:buNone/>
                </a:pP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By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the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assumption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, </a:t>
                </a:r>
                <a:r>
                  <a:rPr lang="nl-NL" dirty="0">
                    <a:solidFill>
                      <a:schemeClr val="tx1"/>
                    </a:solidFill>
                    <a:latin typeface="+mj-lt"/>
                  </a:rPr>
                  <a:t>WOV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instance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is yes-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instance</a:t>
                </a:r>
                <a:endParaRPr lang="nl-NL" dirty="0">
                  <a:solidFill>
                    <a:schemeClr val="tx1"/>
                  </a:solidFill>
                  <a:latin typeface="+mn-lt"/>
                </a:endParaRPr>
              </a:p>
              <a:p>
                <a:pPr marL="152400" indent="0">
                  <a:buNone/>
                </a:pPr>
                <a:endParaRPr lang="nl-NL" dirty="0">
                  <a:solidFill>
                    <a:schemeClr val="tx1"/>
                  </a:solidFill>
                  <a:latin typeface="+mn-lt"/>
                </a:endParaRPr>
              </a:p>
              <a:p>
                <a:pPr marL="152400" indent="0">
                  <a:buNone/>
                </a:pP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In random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instances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, </a:t>
                </a:r>
                <a:r>
                  <a:rPr lang="nl-NL" dirty="0">
                    <a:solidFill>
                      <a:schemeClr val="tx1"/>
                    </a:solidFill>
                    <a:latin typeface="+mj-lt"/>
                  </a:rPr>
                  <a:t>WOV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instance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in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linear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time</a:t>
                </a:r>
              </a:p>
              <a:p>
                <a:pPr marL="152400" indent="0">
                  <a:buNone/>
                </a:pPr>
                <a:endParaRPr lang="nl-NL" dirty="0">
                  <a:solidFill>
                    <a:schemeClr val="tx1"/>
                  </a:solidFill>
                  <a:latin typeface="+mn-lt"/>
                </a:endParaRPr>
              </a:p>
              <a:p>
                <a:pPr marL="152400" indent="0">
                  <a:buNone/>
                </a:pP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In worst-case,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can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justify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the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assumption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(</a:t>
                </a:r>
                <a:r>
                  <a:rPr lang="nl-NL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[4]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  <a:p>
                <a:pPr marL="152400" indent="0">
                  <a:buNone/>
                </a:pP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Then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,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using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the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>
                    <a:solidFill>
                      <a:schemeClr val="tx1"/>
                    </a:solidFill>
                    <a:latin typeface="+mj-lt"/>
                  </a:rPr>
                  <a:t>WOV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algorithm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from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[2],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we get</a:t>
                </a:r>
              </a:p>
              <a:p>
                <a:pPr marL="15240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r>
                  <a:rPr lang="nl-NL" dirty="0">
                    <a:solidFill>
                      <a:schemeClr val="bg2"/>
                    </a:solidFill>
                    <a:latin typeface="+mn-lt"/>
                  </a:rPr>
                  <a:t> 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time,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0.3113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space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algorithm</a:t>
                </a:r>
                <a:endParaRPr lang="nl-NL" dirty="0">
                  <a:solidFill>
                    <a:schemeClr val="tx1"/>
                  </a:solidFill>
                  <a:latin typeface="+mn-lt"/>
                </a:endParaRPr>
              </a:p>
              <a:p>
                <a:pPr marL="152400" indent="0">
                  <a:buNone/>
                </a:pPr>
                <a:endParaRPr lang="nl-NL" dirty="0">
                  <a:solidFill>
                    <a:schemeClr val="tx1"/>
                  </a:solidFill>
                  <a:latin typeface="+mn-lt"/>
                </a:endParaRPr>
              </a:p>
              <a:p>
                <a:pPr marL="152400" indent="0">
                  <a:buNone/>
                </a:pP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In </a:t>
                </a:r>
                <a:r>
                  <a:rPr lang="nl-NL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[4]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: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Instances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with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0.997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can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be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  <a:latin typeface="+mn-lt"/>
                  </a:rPr>
                  <a:t>solved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0.4999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>
                    <a:solidFill>
                      <a:schemeClr val="bg2"/>
                    </a:solidFill>
                    <a:latin typeface="+mn-lt"/>
                  </a:rPr>
                  <a:t> </a:t>
                </a:r>
                <a:r>
                  <a:rPr lang="nl-NL" dirty="0">
                    <a:solidFill>
                      <a:schemeClr val="tx1"/>
                    </a:solidFill>
                    <a:latin typeface="+mn-lt"/>
                  </a:rPr>
                  <a:t>time</a:t>
                </a:r>
              </a:p>
              <a:p>
                <a:pPr marL="152400" indent="0">
                  <a:buNone/>
                </a:pPr>
                <a:endParaRPr lang="nl-NL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AF9CE1A-1008-4D91-963C-E2998ADBCA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01083" y="1058857"/>
                <a:ext cx="4193117" cy="3966295"/>
              </a:xfrm>
              <a:blipFill>
                <a:blip r:embed="rId2"/>
                <a:stretch>
                  <a:fillRect b="-92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E1EF4FB-6BE6-4969-848F-33641B3BE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Method for Subset Sum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0ED175-D4AC-41E7-9C0B-FC0ACBFACD25}"/>
                  </a:ext>
                </a:extLst>
              </p:cNvPr>
              <p:cNvSpPr txBox="1"/>
              <p:nvPr/>
            </p:nvSpPr>
            <p:spPr>
              <a:xfrm>
                <a:off x="4267202" y="1131613"/>
                <a:ext cx="5638799" cy="1693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Weighted Orthogonal Vectors (WOV)</a:t>
                </a:r>
              </a:p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Given</a:t>
                </a:r>
                <a:r>
                  <a:rPr lang="en-US" sz="1600" dirty="0">
                    <a:latin typeface="+mj-lt"/>
                  </a:rPr>
                  <a:t>  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integers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         f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amilies</a:t>
                </a:r>
                <a:r>
                  <a:rPr lang="en-US" sz="16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⊆ 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/4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1600" dirty="0">
                    <a:latin typeface="+mn-lt"/>
                  </a:rPr>
                  <a:t>,</a:t>
                </a:r>
                <a:r>
                  <a:rPr lang="nl-NL" sz="1600" dirty="0">
                    <a:latin typeface="+mj-lt"/>
                  </a:rPr>
                  <a:t> </a:t>
                </a:r>
                <a:r>
                  <a:rPr lang="nl-NL" sz="1600" dirty="0">
                    <a:solidFill>
                      <a:schemeClr val="tx1"/>
                    </a:solidFill>
                    <a:latin typeface="+mn-lt"/>
                  </a:rPr>
                  <a:t>integer</a:t>
                </a:r>
                <a:r>
                  <a:rPr lang="nl-NL" sz="16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nl-NL" sz="1600" dirty="0">
                    <a:solidFill>
                      <a:schemeClr val="bg2"/>
                    </a:solidFill>
                    <a:latin typeface="+mj-lt"/>
                  </a:rPr>
                  <a:t> </a:t>
                </a:r>
              </a:p>
              <a:p>
                <a:pPr marL="152400" indent="0">
                  <a:buNone/>
                </a:pPr>
                <a:r>
                  <a:rPr lang="nl-NL" sz="1600" dirty="0" err="1">
                    <a:solidFill>
                      <a:schemeClr val="tx1"/>
                    </a:solidFill>
                    <a:latin typeface="+mj-lt"/>
                  </a:rPr>
                  <a:t>Asked</a:t>
                </a:r>
                <a:r>
                  <a:rPr lang="nl-NL" sz="16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sz="1600" b="0" dirty="0">
                    <a:latin typeface="+mn-lt"/>
                  </a:rPr>
                  <a:t> </a:t>
                </a:r>
                <a:r>
                  <a:rPr lang="en-US" sz="1600" b="0" dirty="0">
                    <a:solidFill>
                      <a:schemeClr val="tx1"/>
                    </a:solidFill>
                    <a:latin typeface="+mn-lt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latin typeface="+mn-lt"/>
                  </a:rPr>
                  <a:t> and</a:t>
                </a:r>
                <a:br>
                  <a:rPr lang="en-US" sz="1600" b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1600" b="0" dirty="0">
                    <a:solidFill>
                      <a:schemeClr val="tx1"/>
                    </a:solidFill>
                    <a:latin typeface="+mn-lt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600" b="0" dirty="0">
                  <a:latin typeface="+mn-lt"/>
                </a:endParaRPr>
              </a:p>
              <a:p>
                <a:pPr marL="152400" indent="0">
                  <a:buNone/>
                </a:pPr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0ED175-D4AC-41E7-9C0B-FC0ACBFAC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2" y="1131613"/>
                <a:ext cx="5638799" cy="1693412"/>
              </a:xfrm>
              <a:prstGeom prst="rect">
                <a:avLst/>
              </a:prstGeom>
              <a:blipFill>
                <a:blip r:embed="rId3"/>
                <a:stretch>
                  <a:fillRect t="-108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698003-4093-485D-BF6B-B019B5E640AE}"/>
              </a:ext>
            </a:extLst>
          </p:cNvPr>
          <p:cNvCxnSpPr>
            <a:cxnSpLocks/>
          </p:cNvCxnSpPr>
          <p:nvPr/>
        </p:nvCxnSpPr>
        <p:spPr>
          <a:xfrm>
            <a:off x="4407461" y="1058858"/>
            <a:ext cx="0" cy="1947791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22C536-4672-438C-A08F-F35B0992BB6A}"/>
                  </a:ext>
                </a:extLst>
              </p:cNvPr>
              <p:cNvSpPr txBox="1"/>
              <p:nvPr/>
            </p:nvSpPr>
            <p:spPr>
              <a:xfrm>
                <a:off x="4269318" y="2545817"/>
                <a:ext cx="5145611" cy="46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WOV 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in</a:t>
                </a:r>
                <a:r>
                  <a:rPr lang="en-US" sz="1600" dirty="0">
                    <a:solidFill>
                      <a:schemeClr val="bg2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16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ℬ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⋅2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/4</m:t>
                            </m:r>
                          </m:den>
                        </m:f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latin typeface="+mn-lt"/>
                  </a:rPr>
                  <a:t> time, small space</a:t>
                </a:r>
                <a:r>
                  <a:rPr lang="en-US" sz="1600" b="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[2] </a:t>
                </a:r>
                <a:endParaRPr lang="en-US" sz="1600" b="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22C536-4672-438C-A08F-F35B0992B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318" y="2545817"/>
                <a:ext cx="5145611" cy="4608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579D50F-5192-49E2-BF50-A45C1781A27F}"/>
              </a:ext>
            </a:extLst>
          </p:cNvPr>
          <p:cNvCxnSpPr>
            <a:cxnSpLocks/>
          </p:cNvCxnSpPr>
          <p:nvPr/>
        </p:nvCxnSpPr>
        <p:spPr>
          <a:xfrm>
            <a:off x="4394200" y="3006649"/>
            <a:ext cx="4639733" cy="0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7E2B562-3155-4065-AE99-D9BF34ACE3D7}"/>
              </a:ext>
            </a:extLst>
          </p:cNvPr>
          <p:cNvSpPr/>
          <p:nvPr/>
        </p:nvSpPr>
        <p:spPr>
          <a:xfrm>
            <a:off x="4407461" y="3190407"/>
            <a:ext cx="4626472" cy="1774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EF3E09-80B7-486A-BF1C-08A1C76BBA9F}"/>
                  </a:ext>
                </a:extLst>
              </p:cNvPr>
              <p:cNvSpPr txBox="1"/>
              <p:nvPr/>
            </p:nvSpPr>
            <p:spPr>
              <a:xfrm>
                <a:off x="4248097" y="3136351"/>
                <a:ext cx="4694819" cy="2311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Assumption: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6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/4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latin typeface="+mj-lt"/>
                  </a:rPr>
                  <a:t>  </a:t>
                </a:r>
                <a:r>
                  <a:rPr lang="en-US" sz="1600" b="0" dirty="0">
                    <a:solidFill>
                      <a:srgbClr val="C00000"/>
                    </a:solidFill>
                    <a:latin typeface="+mj-lt"/>
                  </a:rPr>
                  <a:t>(highly non-trivial!)</a:t>
                </a:r>
              </a:p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Idea:</a:t>
                </a:r>
              </a:p>
              <a:p>
                <a:pPr marL="495300" indent="-342900">
                  <a:buClr>
                    <a:schemeClr val="tx2"/>
                  </a:buClr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Pick random prime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, sample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b>
                      <m:sSub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tx1"/>
                  </a:solidFill>
                  <a:latin typeface="+mn-lt"/>
                </a:endParaRPr>
              </a:p>
              <a:p>
                <a:pPr marL="495300" indent="-342900">
                  <a:buClr>
                    <a:schemeClr val="tx2"/>
                  </a:buClr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′≔{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sSub>
                      <m:sSub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600" dirty="0">
                  <a:solidFill>
                    <a:schemeClr val="bg2"/>
                  </a:solidFill>
                  <a:latin typeface="+mn-lt"/>
                </a:endParaRPr>
              </a:p>
              <a:p>
                <a:pPr marL="152400">
                  <a:buClr>
                    <a:schemeClr val="tx2"/>
                  </a:buClr>
                </a:pPr>
                <a:r>
                  <a:rPr lang="en-US" sz="1600" dirty="0">
                    <a:solidFill>
                      <a:schemeClr val="bg2"/>
                    </a:solidFill>
                    <a:latin typeface="+mn-lt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′ ≔{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sSub>
                      <m:sSub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600" dirty="0">
                  <a:solidFill>
                    <a:schemeClr val="bg2"/>
                  </a:solidFill>
                  <a:latin typeface="+mn-lt"/>
                </a:endParaRPr>
              </a:p>
              <a:p>
                <a:pPr marL="152400">
                  <a:buClr>
                    <a:schemeClr val="tx2"/>
                  </a:buClr>
                </a:pPr>
                <a:r>
                  <a:rPr lang="en-US" sz="1600" dirty="0">
                    <a:solidFill>
                      <a:schemeClr val="bg2"/>
                    </a:solidFill>
                    <a:latin typeface="+mj-lt"/>
                  </a:rPr>
                  <a:t>3.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    Solve </a:t>
                </a: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WOV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instance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′, 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′,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bg2"/>
                  </a:solidFill>
                  <a:latin typeface="+mn-lt"/>
                </a:endParaRPr>
              </a:p>
              <a:p>
                <a:pPr marL="495300" indent="-342900">
                  <a:buFont typeface="+mj-lt"/>
                  <a:buAutoNum type="arabicPeriod"/>
                </a:pPr>
                <a:endParaRPr lang="en-US" sz="1600" dirty="0">
                  <a:solidFill>
                    <a:schemeClr val="tx1"/>
                  </a:solidFill>
                  <a:latin typeface="+mj-lt"/>
                </a:endParaRPr>
              </a:p>
              <a:p>
                <a:pPr marL="152400" indent="0">
                  <a:buNone/>
                </a:pPr>
                <a:endParaRPr lang="en-US" sz="1600" b="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EF3E09-80B7-486A-BF1C-08A1C76BB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097" y="3136351"/>
                <a:ext cx="4694819" cy="2311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2DAB289-7BFB-468E-BC5C-D3067173B37D}"/>
              </a:ext>
            </a:extLst>
          </p:cNvPr>
          <p:cNvSpPr/>
          <p:nvPr/>
        </p:nvSpPr>
        <p:spPr>
          <a:xfrm>
            <a:off x="6554552" y="0"/>
            <a:ext cx="2589448" cy="94785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F28A87C2-8476-43CF-9CC3-81220014C8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11691" y="-43272"/>
                <a:ext cx="8520600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2800"/>
                  <a:buFont typeface="Passion One"/>
                  <a:buNone/>
                  <a:defRPr sz="2800" b="0" i="0" u="none" strike="noStrike" cap="none">
                    <a:solidFill>
                      <a:srgbClr val="5B72B7"/>
                    </a:solidFill>
                    <a:latin typeface="Passion One"/>
                    <a:ea typeface="Passion One"/>
                    <a:cs typeface="Passion One"/>
                    <a:sym typeface="Passion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2800"/>
                  <a:buFont typeface="Oswald Regular"/>
                  <a:buNone/>
                  <a:defRPr sz="2800" b="0" i="0" u="none" strike="noStrike" cap="none">
                    <a:solidFill>
                      <a:srgbClr val="5B72B7"/>
                    </a:solidFill>
                    <a:latin typeface="Oswald Regular"/>
                    <a:ea typeface="Oswald Regular"/>
                    <a:cs typeface="Oswald Regular"/>
                    <a:sym typeface="Oswald Regular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2800"/>
                  <a:buFont typeface="Oswald Regular"/>
                  <a:buNone/>
                  <a:defRPr sz="2800" b="0" i="0" u="none" strike="noStrike" cap="none">
                    <a:solidFill>
                      <a:srgbClr val="5B72B7"/>
                    </a:solidFill>
                    <a:latin typeface="Oswald Regular"/>
                    <a:ea typeface="Oswald Regular"/>
                    <a:cs typeface="Oswald Regular"/>
                    <a:sym typeface="Oswald Regular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2800"/>
                  <a:buFont typeface="Oswald Regular"/>
                  <a:buNone/>
                  <a:defRPr sz="2800" b="0" i="0" u="none" strike="noStrike" cap="none">
                    <a:solidFill>
                      <a:srgbClr val="5B72B7"/>
                    </a:solidFill>
                    <a:latin typeface="Oswald Regular"/>
                    <a:ea typeface="Oswald Regular"/>
                    <a:cs typeface="Oswald Regular"/>
                    <a:sym typeface="Oswald Regular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2800"/>
                  <a:buFont typeface="Oswald Regular"/>
                  <a:buNone/>
                  <a:defRPr sz="2800" b="0" i="0" u="none" strike="noStrike" cap="none">
                    <a:solidFill>
                      <a:srgbClr val="5B72B7"/>
                    </a:solidFill>
                    <a:latin typeface="Oswald Regular"/>
                    <a:ea typeface="Oswald Regular"/>
                    <a:cs typeface="Oswald Regular"/>
                    <a:sym typeface="Oswald Regular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2800"/>
                  <a:buFont typeface="Oswald Regular"/>
                  <a:buNone/>
                  <a:defRPr sz="2800" b="0" i="0" u="none" strike="noStrike" cap="none">
                    <a:solidFill>
                      <a:srgbClr val="5B72B7"/>
                    </a:solidFill>
                    <a:latin typeface="Oswald Regular"/>
                    <a:ea typeface="Oswald Regular"/>
                    <a:cs typeface="Oswald Regular"/>
                    <a:sym typeface="Oswald Regular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2800"/>
                  <a:buFont typeface="Oswald Regular"/>
                  <a:buNone/>
                  <a:defRPr sz="2800" b="0" i="0" u="none" strike="noStrike" cap="none">
                    <a:solidFill>
                      <a:srgbClr val="5B72B7"/>
                    </a:solidFill>
                    <a:latin typeface="Oswald Regular"/>
                    <a:ea typeface="Oswald Regular"/>
                    <a:cs typeface="Oswald Regular"/>
                    <a:sym typeface="Oswald Regular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2800"/>
                  <a:buFont typeface="Oswald Regular"/>
                  <a:buNone/>
                  <a:defRPr sz="2800" b="0" i="0" u="none" strike="noStrike" cap="none">
                    <a:solidFill>
                      <a:srgbClr val="5B72B7"/>
                    </a:solidFill>
                    <a:latin typeface="Oswald Regular"/>
                    <a:ea typeface="Oswald Regular"/>
                    <a:cs typeface="Oswald Regular"/>
                    <a:sym typeface="Oswald Regular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2800"/>
                  <a:buFont typeface="Oswald Regular"/>
                  <a:buNone/>
                  <a:defRPr sz="2800" b="0" i="0" u="none" strike="noStrike" cap="none">
                    <a:solidFill>
                      <a:srgbClr val="5B72B7"/>
                    </a:solidFill>
                    <a:latin typeface="Oswald Regular"/>
                    <a:ea typeface="Oswald Regular"/>
                    <a:cs typeface="Oswald Regular"/>
                    <a:sym typeface="Oswald Regular"/>
                  </a:defRPr>
                </a:lvl9pPr>
              </a:lstStyle>
              <a:p>
                <a:r>
                  <a:rPr lang="en-US" sz="2600" dirty="0">
                    <a:solidFill>
                      <a:schemeClr val="bg1">
                        <a:lumMod val="10000"/>
                      </a:schemeClr>
                    </a:solidFill>
                  </a:rPr>
                  <a:t>Notation:</a:t>
                </a:r>
              </a:p>
              <a:p>
                <a:r>
                  <a:rPr lang="en-US" sz="2600" b="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≔{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nl-NL" sz="1800" dirty="0"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F28A87C2-8476-43CF-9CC3-81220014C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691" y="-43272"/>
                <a:ext cx="8520600" cy="572700"/>
              </a:xfrm>
              <a:prstGeom prst="rect">
                <a:avLst/>
              </a:prstGeom>
              <a:blipFill>
                <a:blip r:embed="rId6"/>
                <a:stretch>
                  <a:fillRect l="-1288" t="-3191" b="-659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129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265DD-77F1-4460-A6BF-F8E20C46C86B}"/>
              </a:ext>
            </a:extLst>
          </p:cNvPr>
          <p:cNvSpPr/>
          <p:nvPr/>
        </p:nvSpPr>
        <p:spPr>
          <a:xfrm>
            <a:off x="2531175" y="1533752"/>
            <a:ext cx="4361227" cy="207599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101600">
              <a:srgbClr val="FFFF66">
                <a:alpha val="6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92A75F-7DCF-48E0-8955-545D63123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711" y="1659140"/>
            <a:ext cx="2076015" cy="14357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3557C9-F57C-4524-8FB8-65BDBF2ACF3F}"/>
              </a:ext>
            </a:extLst>
          </p:cNvPr>
          <p:cNvSpPr/>
          <p:nvPr/>
        </p:nvSpPr>
        <p:spPr>
          <a:xfrm>
            <a:off x="2551678" y="3012639"/>
            <a:ext cx="4361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800" b="1" kern="1200" dirty="0">
                <a:solidFill>
                  <a:srgbClr val="C0504D"/>
                </a:solidFill>
                <a:latin typeface="Calibri"/>
                <a:ea typeface="+mn-ea"/>
                <a:cs typeface="+mn-cs"/>
              </a:rPr>
              <a:t>Additive combinatorics</a:t>
            </a:r>
          </a:p>
          <a:p>
            <a:pPr algn="ctr">
              <a:buClrTx/>
            </a:pPr>
            <a:r>
              <a:rPr lang="en-US" sz="1800" b="1" kern="1200" dirty="0">
                <a:solidFill>
                  <a:srgbClr val="C0504D"/>
                </a:solidFill>
                <a:latin typeface="Calibri"/>
                <a:ea typeface="+mn-ea"/>
                <a:cs typeface="+mn-cs"/>
              </a:rPr>
              <a:t>(#Distinct Sums vs anti-concentration)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BFE76B-21A1-40AD-B614-396CE5A1903E}"/>
              </a:ext>
            </a:extLst>
          </p:cNvPr>
          <p:cNvSpPr txBox="1"/>
          <p:nvPr/>
        </p:nvSpPr>
        <p:spPr>
          <a:xfrm>
            <a:off x="2425788" y="392519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</a:pPr>
            <a:r>
              <a:rPr lang="nl-NL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[4] </a:t>
            </a:r>
            <a:r>
              <a:rPr lang="nl-NL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Per Austrin, Petteri Kaski, </a:t>
            </a:r>
            <a:r>
              <a:rPr lang="nl-NL" sz="14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Mikko</a:t>
            </a:r>
            <a:r>
              <a:rPr lang="nl-NL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nl-NL" sz="14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Koivisto</a:t>
            </a:r>
            <a:r>
              <a:rPr lang="nl-NL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Jesper Nederlof</a:t>
            </a:r>
            <a:br>
              <a:rPr lang="nl-NL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nl-NL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      </a:t>
            </a:r>
            <a:r>
              <a:rPr lang="nl-NL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Dense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Subset </a:t>
            </a:r>
            <a:r>
              <a:rPr lang="nl-NL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Sum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May Be </a:t>
            </a:r>
            <a:r>
              <a:rPr lang="nl-NL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the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nl-NL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Hardest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(STACS 2016)</a:t>
            </a:r>
          </a:p>
        </p:txBody>
      </p:sp>
    </p:spTree>
    <p:extLst>
      <p:ext uri="{BB962C8B-B14F-4D97-AF65-F5344CB8AC3E}">
        <p14:creationId xmlns:p14="http://schemas.microsoft.com/office/powerpoint/2010/main" val="4139317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FFCA1-235D-46DF-AFBF-A69F86AE5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Combinatorics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9E09221-DAAE-4ECE-AC71-9C183C6EA3AB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11149" y="1185863"/>
                <a:ext cx="8520599" cy="3670300"/>
              </a:xfrm>
            </p:spPr>
            <p:txBody>
              <a:bodyPr/>
              <a:lstStyle/>
              <a:p>
                <a:pPr marL="152400" indent="0"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Let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sz="18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1800" dirty="0"/>
                  <a:t> </a:t>
                </a:r>
                <a:r>
                  <a:rPr lang="nl-NL" sz="1800" dirty="0" err="1"/>
                  <a:t>be</a:t>
                </a:r>
                <a:r>
                  <a:rPr lang="nl-NL" sz="1800" dirty="0"/>
                  <a:t> </a:t>
                </a:r>
                <a:r>
                  <a:rPr lang="nl-NL" sz="1800" dirty="0" err="1"/>
                  <a:t>the</a:t>
                </a:r>
                <a:r>
                  <a:rPr lang="nl-NL" sz="1800" dirty="0"/>
                  <a:t> input </a:t>
                </a:r>
                <a:r>
                  <a:rPr lang="nl-NL" sz="1800" dirty="0" err="1"/>
                  <a:t>weights</a:t>
                </a:r>
                <a:r>
                  <a:rPr lang="nl-NL" sz="1800" dirty="0"/>
                  <a:t> of </a:t>
                </a:r>
                <a:r>
                  <a:rPr lang="nl-NL" sz="1800" dirty="0" err="1"/>
                  <a:t>the</a:t>
                </a:r>
                <a:r>
                  <a:rPr lang="nl-NL" sz="1800" dirty="0"/>
                  <a:t> </a:t>
                </a:r>
                <a:r>
                  <a:rPr lang="nl-NL" sz="1800" dirty="0">
                    <a:latin typeface="+mj-lt"/>
                  </a:rPr>
                  <a:t>Subset </a:t>
                </a:r>
                <a:r>
                  <a:rPr lang="nl-NL" sz="1800" dirty="0" err="1">
                    <a:latin typeface="+mj-lt"/>
                  </a:rPr>
                  <a:t>Sum</a:t>
                </a:r>
                <a:r>
                  <a:rPr lang="nl-NL" sz="1800" dirty="0"/>
                  <a:t> or </a:t>
                </a:r>
                <a:r>
                  <a:rPr lang="nl-NL" sz="1800" dirty="0">
                    <a:latin typeface="+mj-lt"/>
                  </a:rPr>
                  <a:t>Bin </a:t>
                </a:r>
                <a:r>
                  <a:rPr lang="nl-NL" sz="1800" dirty="0" err="1">
                    <a:latin typeface="+mj-lt"/>
                  </a:rPr>
                  <a:t>Packing</a:t>
                </a:r>
                <a:r>
                  <a:rPr lang="nl-NL" sz="1800" dirty="0">
                    <a:latin typeface="+mj-lt"/>
                  </a:rPr>
                  <a:t> </a:t>
                </a:r>
                <a:r>
                  <a:rPr lang="nl-NL" sz="1800" dirty="0" err="1"/>
                  <a:t>instance</a:t>
                </a:r>
                <a:endParaRPr lang="nl-NL" sz="1800" dirty="0"/>
              </a:p>
              <a:p>
                <a:pPr marL="152400" indent="0">
                  <a:buNone/>
                </a:pPr>
                <a:r>
                  <a:rPr lang="nl-NL" sz="1800" dirty="0" err="1"/>
                  <a:t>With</a:t>
                </a:r>
                <a:r>
                  <a:rPr lang="nl-NL" sz="1800" dirty="0"/>
                  <a:t> </a:t>
                </a:r>
                <a:r>
                  <a:rPr lang="nl-NL" sz="1800" dirty="0" err="1"/>
                  <a:t>the</a:t>
                </a:r>
                <a:r>
                  <a:rPr lang="nl-NL" sz="1800" dirty="0"/>
                  <a:t> input </a:t>
                </a:r>
                <a:r>
                  <a:rPr lang="nl-NL" sz="1800" dirty="0" err="1"/>
                  <a:t>weight</a:t>
                </a:r>
                <a:r>
                  <a:rPr lang="nl-NL" sz="1800" dirty="0"/>
                  <a:t> vector </a:t>
                </a:r>
                <a14:m>
                  <m:oMath xmlns:m="http://schemas.openxmlformats.org/officeDocument/2006/math">
                    <m:r>
                      <a:rPr lang="nl-NL" sz="18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nl-NL" sz="1800" dirty="0"/>
                  <a:t> we </a:t>
                </a:r>
                <a:r>
                  <a:rPr lang="nl-NL" sz="1800" dirty="0" err="1"/>
                  <a:t>associate</a:t>
                </a:r>
                <a:r>
                  <a:rPr lang="nl-NL" sz="1800" dirty="0"/>
                  <a:t> </a:t>
                </a:r>
                <a:r>
                  <a:rPr lang="nl-NL" sz="1800" dirty="0" err="1"/>
                  <a:t>two</a:t>
                </a:r>
                <a:r>
                  <a:rPr lang="nl-NL" sz="1800" dirty="0"/>
                  <a:t> </a:t>
                </a:r>
                <a:r>
                  <a:rPr lang="nl-NL" sz="1800" dirty="0" err="1"/>
                  <a:t>quantities</a:t>
                </a:r>
                <a:r>
                  <a:rPr lang="nl-NL" sz="1800" dirty="0"/>
                  <a:t>:</a:t>
                </a:r>
              </a:p>
              <a:p>
                <a:pPr marL="152400" indent="0">
                  <a:buNone/>
                </a:pPr>
                <a:endParaRPr lang="nl-NL" sz="1800" dirty="0"/>
              </a:p>
              <a:p>
                <a:pPr marL="152400" indent="0">
                  <a:buNone/>
                </a:pPr>
                <a:r>
                  <a:rPr lang="nl-NL" sz="1800" dirty="0"/>
                  <a:t>The </a:t>
                </a:r>
                <a:r>
                  <a:rPr lang="nl-NL" sz="1800" dirty="0" err="1">
                    <a:solidFill>
                      <a:srgbClr val="00B050"/>
                    </a:solidFill>
                  </a:rPr>
                  <a:t>number</a:t>
                </a:r>
                <a:r>
                  <a:rPr lang="nl-NL" sz="1800" dirty="0">
                    <a:solidFill>
                      <a:srgbClr val="00B050"/>
                    </a:solidFill>
                  </a:rPr>
                  <a:t> of </a:t>
                </a:r>
                <a:r>
                  <a:rPr lang="nl-NL" sz="1800" dirty="0" err="1">
                    <a:solidFill>
                      <a:srgbClr val="00B050"/>
                    </a:solidFill>
                  </a:rPr>
                  <a:t>distinct</a:t>
                </a:r>
                <a:r>
                  <a:rPr lang="nl-NL" sz="1800" dirty="0">
                    <a:solidFill>
                      <a:srgbClr val="00B050"/>
                    </a:solidFill>
                  </a:rPr>
                  <a:t> </a:t>
                </a:r>
                <a:r>
                  <a:rPr lang="nl-NL" sz="1800" dirty="0" err="1">
                    <a:solidFill>
                      <a:srgbClr val="00B050"/>
                    </a:solidFill>
                  </a:rPr>
                  <a:t>sums</a:t>
                </a:r>
                <a:r>
                  <a:rPr lang="nl-NL" sz="1800" dirty="0"/>
                  <a:t>:</a:t>
                </a:r>
              </a:p>
              <a:p>
                <a:pPr marL="152400" indent="0">
                  <a:buNone/>
                </a:pPr>
                <a:r>
                  <a:rPr lang="en-US" sz="1600" b="0" dirty="0">
                    <a:solidFill>
                      <a:schemeClr val="bg2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≔           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16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⊆</m:t>
                            </m:r>
                            <m:r>
                              <m:rPr>
                                <m:lit/>
                              </m:r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1,…,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m:rPr>
                                <m:lit/>
                              </m:r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</m:d>
                      </m:e>
                    </m:d>
                  </m:oMath>
                </a14:m>
                <a:endParaRPr lang="nl-NL" sz="1800" dirty="0"/>
              </a:p>
              <a:p>
                <a:pPr marL="152400" indent="0">
                  <a:buNone/>
                </a:pPr>
                <a:r>
                  <a:rPr lang="nl-NL" sz="1800" dirty="0" err="1"/>
                  <a:t>Many</a:t>
                </a:r>
                <a:r>
                  <a:rPr lang="nl-NL" sz="1800" dirty="0"/>
                  <a:t> pseudo-</a:t>
                </a:r>
                <a:r>
                  <a:rPr lang="nl-NL" sz="1800" dirty="0" err="1"/>
                  <a:t>polynomial</a:t>
                </a:r>
                <a:r>
                  <a:rPr lang="nl-NL" sz="1800" dirty="0"/>
                  <a:t> time </a:t>
                </a:r>
                <a:r>
                  <a:rPr lang="nl-NL" sz="1800" dirty="0" err="1"/>
                  <a:t>DP’s</a:t>
                </a:r>
                <a:r>
                  <a:rPr lang="nl-NL" sz="1800" dirty="0"/>
                  <a:t> </a:t>
                </a:r>
                <a:r>
                  <a:rPr lang="nl-NL" sz="1800" dirty="0" err="1"/>
                  <a:t>can</a:t>
                </a:r>
                <a:r>
                  <a:rPr lang="nl-NL" sz="1800" dirty="0"/>
                  <a:t> </a:t>
                </a:r>
                <a:r>
                  <a:rPr lang="nl-NL" sz="1800" dirty="0" err="1"/>
                  <a:t>be</a:t>
                </a:r>
                <a:r>
                  <a:rPr lang="nl-NL" sz="1800" dirty="0"/>
                  <a:t> </a:t>
                </a:r>
                <a:r>
                  <a:rPr lang="nl-NL" sz="1800" dirty="0" err="1"/>
                  <a:t>adjusted</a:t>
                </a:r>
                <a:r>
                  <a:rPr lang="nl-NL" sz="1800" dirty="0"/>
                  <a:t> </a:t>
                </a:r>
                <a:r>
                  <a:rPr lang="nl-NL" sz="1800" dirty="0" err="1"/>
                  <a:t>to</a:t>
                </a:r>
                <a:r>
                  <a:rPr lang="nl-NL" sz="1800" dirty="0"/>
                  <a:t> run in time polynomial 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NL" sz="1800" dirty="0"/>
              </a:p>
              <a:p>
                <a:pPr marL="152400" indent="0">
                  <a:buNone/>
                </a:pPr>
                <a:endParaRPr lang="nl-NL" sz="1800" dirty="0"/>
              </a:p>
              <a:p>
                <a:pPr marL="152400" indent="0">
                  <a:buNone/>
                </a:pPr>
                <a:r>
                  <a:rPr lang="nl-NL" sz="1800" dirty="0"/>
                  <a:t>The </a:t>
                </a:r>
                <a:r>
                  <a:rPr lang="nl-NL" sz="1800" dirty="0" err="1">
                    <a:solidFill>
                      <a:srgbClr val="00B050"/>
                    </a:solidFill>
                  </a:rPr>
                  <a:t>largest</a:t>
                </a:r>
                <a:r>
                  <a:rPr lang="nl-NL" sz="1800" dirty="0">
                    <a:solidFill>
                      <a:srgbClr val="00B050"/>
                    </a:solidFill>
                  </a:rPr>
                  <a:t> bin </a:t>
                </a:r>
                <a:r>
                  <a:rPr lang="nl-NL" sz="1800" dirty="0" err="1">
                    <a:solidFill>
                      <a:srgbClr val="00B050"/>
                    </a:solidFill>
                  </a:rPr>
                  <a:t>size</a:t>
                </a:r>
                <a:r>
                  <a:rPr lang="nl-NL" sz="1800" dirty="0"/>
                  <a:t>:</a:t>
                </a:r>
              </a:p>
              <a:p>
                <a:pPr marL="152400" indent="0">
                  <a:buNone/>
                </a:pPr>
                <a:r>
                  <a:rPr lang="nl-NL" sz="1800" b="0" dirty="0">
                    <a:solidFill>
                      <a:schemeClr val="bg2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lim>
                        </m:limLow>
                      </m:fName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lit/>
                          </m:r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endParaRPr lang="nl-NL" sz="1600" dirty="0"/>
              </a:p>
              <a:p>
                <a:pPr marL="152400" indent="0">
                  <a:buNone/>
                </a:pPr>
                <a:r>
                  <a:rPr lang="nl-NL" sz="1600" dirty="0" err="1">
                    <a:latin typeface="+mn-lt"/>
                  </a:rPr>
                  <a:t>Instances</a:t>
                </a:r>
                <a:r>
                  <a:rPr lang="nl-NL" sz="1600" dirty="0">
                    <a:latin typeface="+mn-lt"/>
                  </a:rPr>
                  <a:t> of </a:t>
                </a:r>
                <a:r>
                  <a:rPr lang="nl-NL" sz="1600" dirty="0">
                    <a:latin typeface="+mj-lt"/>
                  </a:rPr>
                  <a:t>Subset </a:t>
                </a:r>
                <a:r>
                  <a:rPr lang="nl-NL" sz="1600" dirty="0" err="1">
                    <a:latin typeface="+mj-lt"/>
                  </a:rPr>
                  <a:t>Sum</a:t>
                </a:r>
                <a:r>
                  <a:rPr lang="nl-NL" sz="1600" dirty="0"/>
                  <a:t> </a:t>
                </a:r>
                <a:r>
                  <a:rPr lang="nl-NL" sz="1600" dirty="0" err="1"/>
                  <a:t>and</a:t>
                </a:r>
                <a:r>
                  <a:rPr lang="nl-NL" sz="1600" dirty="0"/>
                  <a:t> </a:t>
                </a:r>
                <a:r>
                  <a:rPr lang="nl-NL" sz="1600" dirty="0">
                    <a:latin typeface="+mj-lt"/>
                  </a:rPr>
                  <a:t>Bin </a:t>
                </a:r>
                <a:r>
                  <a:rPr lang="nl-NL" sz="1600" dirty="0" err="1">
                    <a:latin typeface="+mj-lt"/>
                  </a:rPr>
                  <a:t>Packing</a:t>
                </a:r>
                <a:r>
                  <a:rPr lang="nl-NL" sz="1600" dirty="0">
                    <a:latin typeface="+mn-lt"/>
                  </a:rPr>
                  <a:t> </a:t>
                </a:r>
                <a:r>
                  <a:rPr lang="nl-NL" sz="1600" dirty="0" err="1">
                    <a:latin typeface="+mn-lt"/>
                  </a:rPr>
                  <a:t>with</a:t>
                </a:r>
                <a:r>
                  <a:rPr lang="nl-NL" sz="1600" dirty="0">
                    <a:latin typeface="+mn-lt"/>
                  </a:rPr>
                  <a:t> small</a:t>
                </a:r>
                <a:r>
                  <a:rPr lang="en-US" sz="1600" dirty="0">
                    <a:latin typeface="+mn-lt"/>
                  </a:rPr>
                  <a:t> largest bin size can be solved faster in some settings</a:t>
                </a:r>
              </a:p>
              <a:p>
                <a:pPr marL="152400" indent="0">
                  <a:buNone/>
                </a:pPr>
                <a:r>
                  <a:rPr lang="en-US" dirty="0">
                    <a:latin typeface="+mn-lt"/>
                  </a:rPr>
                  <a:t>For example, the rep method can solve Subset Sum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0.3399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nl-NL">
                        <a:solidFill>
                          <a:schemeClr val="bg2"/>
                        </a:solidFill>
                      </a:rPr>
                      <m:t> </m:t>
                    </m:r>
                  </m:oMath>
                </a14:m>
                <a:r>
                  <a:rPr lang="nl-NL" sz="1800" dirty="0">
                    <a:latin typeface="+mn-lt"/>
                  </a:rPr>
                  <a:t>time</a:t>
                </a:r>
              </a:p>
              <a:p>
                <a:pPr marL="152400" indent="0">
                  <a:buNone/>
                </a:pPr>
                <a:endParaRPr lang="nl-NL" sz="18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9E09221-DAAE-4ECE-AC71-9C183C6EA3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11149" y="1185863"/>
                <a:ext cx="8520599" cy="3670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6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8D662F-9157-431F-BB6C-C7D5F5CC7BF1}"/>
              </a:ext>
            </a:extLst>
          </p:cNvPr>
          <p:cNvSpPr/>
          <p:nvPr/>
        </p:nvSpPr>
        <p:spPr>
          <a:xfrm>
            <a:off x="5649869" y="148005"/>
            <a:ext cx="3371530" cy="535398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3E6ADBD-132C-4791-8976-21D5096FA7E3}"/>
                  </a:ext>
                </a:extLst>
              </p:cNvPr>
              <p:cNvSpPr/>
              <p:nvPr/>
            </p:nvSpPr>
            <p:spPr>
              <a:xfrm>
                <a:off x="4970458" y="121254"/>
                <a:ext cx="4560483" cy="589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                    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≔         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⊆</m:t>
                            </m:r>
                            <m:r>
                              <m:rPr>
                                <m:lit/>
                              </m:r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1,…,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m:rPr>
                                <m:lit/>
                              </m:r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</a:endParaRPr>
              </a:p>
              <a:p>
                <a:pPr marL="152400" indent="0">
                  <a:buNone/>
                </a:pPr>
                <a:r>
                  <a:rPr lang="en-US" b="0" dirty="0">
                    <a:solidFill>
                      <a:schemeClr val="bg2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lit/>
                          </m:r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m:rPr>
                            <m:lit/>
                          </m:r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3E6ADBD-132C-4791-8976-21D5096FA7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458" y="121254"/>
                <a:ext cx="4560483" cy="5895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7528B87-FBB3-4B9E-92DA-7F890079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Additive Combinatorics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302E6-76E8-404B-97D6-53456278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923A3864-DA56-48B6-9A1A-A30C5B227757}"/>
                  </a:ext>
                </a:extLst>
              </p:cNvPr>
              <p:cNvSpPr/>
              <p:nvPr/>
            </p:nvSpPr>
            <p:spPr>
              <a:xfrm>
                <a:off x="413041" y="1031637"/>
                <a:ext cx="3054060" cy="924417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7A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22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2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nl-NL" sz="2200" dirty="0">
                    <a:solidFill>
                      <a:schemeClr val="tx1"/>
                    </a:solidFill>
                  </a:rPr>
                  <a:t>small</a:t>
                </a:r>
                <a:br>
                  <a:rPr lang="nl-NL" sz="2200" dirty="0">
                    <a:solidFill>
                      <a:schemeClr val="tx1"/>
                    </a:solidFill>
                    <a:latin typeface="+mj-lt"/>
                  </a:rPr>
                </a:br>
                <a:r>
                  <a:rPr lang="nl-NL" sz="22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nl-NL" sz="2200" dirty="0" err="1">
                    <a:solidFill>
                      <a:schemeClr val="tx1"/>
                    </a:solidFill>
                    <a:latin typeface="+mj-lt"/>
                  </a:rPr>
                  <a:t>Algorithm</a:t>
                </a:r>
                <a:r>
                  <a:rPr lang="nl-NL" sz="2200" dirty="0">
                    <a:solidFill>
                      <a:schemeClr val="tx1"/>
                    </a:solidFill>
                    <a:latin typeface="+mj-lt"/>
                  </a:rPr>
                  <a:t> A</a:t>
                </a:r>
                <a:r>
                  <a:rPr lang="nl-NL" sz="2200" dirty="0">
                    <a:solidFill>
                      <a:schemeClr val="tx1"/>
                    </a:solidFill>
                  </a:rPr>
                  <a:t> </a:t>
                </a:r>
                <a:r>
                  <a:rPr lang="nl-NL" sz="2200" dirty="0" err="1">
                    <a:solidFill>
                      <a:schemeClr val="tx1"/>
                    </a:solidFill>
                  </a:rPr>
                  <a:t>fast</a:t>
                </a:r>
                <a:r>
                  <a:rPr lang="nl-NL" sz="2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923A3864-DA56-48B6-9A1A-A30C5B227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41" y="1031637"/>
                <a:ext cx="3054060" cy="924417"/>
              </a:xfrm>
              <a:prstGeom prst="roundRect">
                <a:avLst/>
              </a:prstGeom>
              <a:blipFill>
                <a:blip r:embed="rId8"/>
                <a:stretch>
                  <a:fillRect b="-3226"/>
                </a:stretch>
              </a:blipFill>
              <a:ln w="19050">
                <a:solidFill>
                  <a:srgbClr val="007A37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A9750C7D-09EE-4EB8-8F32-4931E6BA188C}"/>
              </a:ext>
            </a:extLst>
          </p:cNvPr>
          <p:cNvSpPr/>
          <p:nvPr/>
        </p:nvSpPr>
        <p:spPr>
          <a:xfrm>
            <a:off x="3650017" y="1031637"/>
            <a:ext cx="3054060" cy="9244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1F242A5-1DE9-46A5-B05C-A4EBD0022257}"/>
                  </a:ext>
                </a:extLst>
              </p:cNvPr>
              <p:cNvSpPr/>
              <p:nvPr/>
            </p:nvSpPr>
            <p:spPr>
              <a:xfrm>
                <a:off x="4183826" y="1154069"/>
                <a:ext cx="198644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+mn-l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sz="2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+mn-lt"/>
                  </a:rPr>
                  <a:t> small</a:t>
                </a:r>
              </a:p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200" dirty="0">
                    <a:solidFill>
                      <a:schemeClr val="tx1"/>
                    </a:solidFill>
                    <a:latin typeface="+mj-lt"/>
                  </a:rPr>
                  <a:t>Algorithm B</a:t>
                </a:r>
                <a:r>
                  <a:rPr lang="en-US" sz="2200" dirty="0">
                    <a:solidFill>
                      <a:schemeClr val="tx1"/>
                    </a:solidFill>
                    <a:latin typeface="+mn-lt"/>
                  </a:rPr>
                  <a:t> fast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1F242A5-1DE9-46A5-B05C-A4EBD00222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826" y="1154069"/>
                <a:ext cx="1986441" cy="769441"/>
              </a:xfrm>
              <a:prstGeom prst="rect">
                <a:avLst/>
              </a:prstGeom>
              <a:blipFill>
                <a:blip r:embed="rId9"/>
                <a:stretch>
                  <a:fillRect l="-613" t="-3937" r="-3374" b="-1496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1723BF01-401F-41CB-99B7-917CEC58F1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5991323"/>
                  </p:ext>
                </p:extLst>
              </p:nvPr>
            </p:nvGraphicFramePr>
            <p:xfrm>
              <a:off x="416640" y="1975104"/>
              <a:ext cx="4618910" cy="3144881"/>
            </p:xfrm>
            <a:graphic>
              <a:graphicData uri="http://schemas.openxmlformats.org/drawingml/2006/table">
                <a:tbl>
                  <a:tblPr firstRow="1">
                    <a:tableStyleId>{073A0DAA-6AF3-43AB-8588-CEC1D06C72B9}</a:tableStyleId>
                  </a:tblPr>
                  <a:tblGrid>
                    <a:gridCol w="12596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4553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53337">
                      <a:extLst>
                        <a:ext uri="{9D8B030D-6E8A-4147-A177-3AD203B41FA5}">
                          <a16:colId xmlns:a16="http://schemas.microsoft.com/office/drawing/2014/main" val="250908266"/>
                        </a:ext>
                      </a:extLst>
                    </a:gridCol>
                    <a:gridCol w="660400">
                      <a:extLst>
                        <a:ext uri="{9D8B030D-6E8A-4147-A177-3AD203B41FA5}">
                          <a16:colId xmlns:a16="http://schemas.microsoft.com/office/drawing/2014/main" val="268794792"/>
                        </a:ext>
                      </a:extLst>
                    </a:gridCol>
                  </a:tblGrid>
                  <a:tr h="17729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0" smtClean="0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b>
                                    <m:r>
                                      <a:rPr lang="en-US" sz="18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…,</m:t>
                                </m:r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Histogram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399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0 0 0 0 0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i="1" smtClean="0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en-US" sz="1100" dirty="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0" i="1" dirty="0" smtClean="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215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1 2 4</m:t>
                                </m:r>
                                <m:r>
                                  <a:rPr lang="en-US" sz="1400" i="1" baseline="0" dirty="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i="1" dirty="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1400" i="1" baseline="0" dirty="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i="1" dirty="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</a:rPr>
                            <a:t>32</a:t>
                          </a:r>
                          <a:endParaRPr lang="en-US" sz="1100" dirty="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</a:rPr>
                            <a:t>1</a:t>
                          </a:r>
                          <a:endParaRPr lang="en-US" sz="1100" dirty="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404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1 2 3 4 5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</a:rPr>
                            <a:t>16</a:t>
                          </a:r>
                          <a:endParaRPr lang="en-US" sz="1100" dirty="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1723BF01-401F-41CB-99B7-917CEC58F1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5991323"/>
                  </p:ext>
                </p:extLst>
              </p:nvPr>
            </p:nvGraphicFramePr>
            <p:xfrm>
              <a:off x="416640" y="1975104"/>
              <a:ext cx="4618910" cy="3144881"/>
            </p:xfrm>
            <a:graphic>
              <a:graphicData uri="http://schemas.openxmlformats.org/drawingml/2006/table">
                <a:tbl>
                  <a:tblPr firstRow="1">
                    <a:tableStyleId>{073A0DAA-6AF3-43AB-8588-CEC1D06C72B9}</a:tableStyleId>
                  </a:tblPr>
                  <a:tblGrid>
                    <a:gridCol w="12596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4553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53337">
                      <a:extLst>
                        <a:ext uri="{9D8B030D-6E8A-4147-A177-3AD203B41FA5}">
                          <a16:colId xmlns:a16="http://schemas.microsoft.com/office/drawing/2014/main" val="250908266"/>
                        </a:ext>
                      </a:extLst>
                    </a:gridCol>
                    <a:gridCol w="660400">
                      <a:extLst>
                        <a:ext uri="{9D8B030D-6E8A-4147-A177-3AD203B41FA5}">
                          <a16:colId xmlns:a16="http://schemas.microsoft.com/office/drawing/2014/main" val="268794792"/>
                        </a:ext>
                      </a:extLst>
                    </a:gridCol>
                  </a:tblGrid>
                  <a:tr h="342900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marL="68580" marR="68580" marT="34290" marB="3429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3" t="-10714" r="-267633" b="-8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Histogram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marL="68580" marR="68580" marT="34290" marB="3429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8411" t="-10714" r="-103738" b="-8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marL="68580" marR="68580" marT="34290" marB="3429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97248" t="-10714" r="-1835" b="-8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39966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3" t="-50820" r="-267633" b="-2786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8411" t="-50820" r="-103738" b="-2786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97248" t="-50820" r="-1835" b="-2786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21577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3" t="-110180" r="-267633" b="-103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</a:rPr>
                            <a:t>32</a:t>
                          </a:r>
                          <a:endParaRPr lang="en-US" sz="1100" dirty="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</a:rPr>
                            <a:t>1</a:t>
                          </a:r>
                          <a:endParaRPr lang="en-US" sz="1100" dirty="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40438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3" t="-205263" r="-267633" b="-1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</a:rPr>
                            <a:t>16</a:t>
                          </a:r>
                          <a:endParaRPr lang="en-US" sz="1100" dirty="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AFEDF71-1335-40A1-BEA5-D78B24E3BE2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68" b="32375"/>
          <a:stretch/>
        </p:blipFill>
        <p:spPr>
          <a:xfrm>
            <a:off x="1723414" y="2259248"/>
            <a:ext cx="2006336" cy="2894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F610D0-A0F6-4E55-B086-84D414041772}"/>
                  </a:ext>
                </a:extLst>
              </p:cNvPr>
              <p:cNvSpPr txBox="1"/>
              <p:nvPr/>
            </p:nvSpPr>
            <p:spPr>
              <a:xfrm>
                <a:off x="5086350" y="2008066"/>
                <a:ext cx="42545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Want to show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not both large</a:t>
                </a:r>
              </a:p>
              <a:p>
                <a:endParaRPr lang="en-US" sz="1600" dirty="0">
                  <a:solidFill>
                    <a:schemeClr val="tx1"/>
                  </a:solidFill>
                  <a:latin typeface="+mn-lt"/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One direction: Upper bound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sz="1600" b="0" dirty="0">
                  <a:solidFill>
                    <a:schemeClr val="bg2"/>
                  </a:solidFill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Trivial upper bound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, will see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tx1"/>
                  </a:solidFill>
                  <a:latin typeface="+mn-lt"/>
                </a:endParaRPr>
              </a:p>
              <a:p>
                <a:endParaRPr lang="en-US" sz="1600" dirty="0">
                  <a:solidFill>
                    <a:schemeClr val="tx1"/>
                  </a:solidFill>
                  <a:latin typeface="+mn-lt"/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Puzzle: maximize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br>
                  <a:rPr lang="en-US" sz="160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has 3,4 or 5 integers: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1,2,3 	    gives 7x2 = 14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1,1,3,3	    gives 9x4 = 36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1,1,3,3,9  gives 18x4 = 64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Which sequence of length 2?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Repeated powers of 3 roughly maximize product?!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F610D0-A0F6-4E55-B086-84D414041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50" y="2008066"/>
                <a:ext cx="4254500" cy="3046988"/>
              </a:xfrm>
              <a:prstGeom prst="rect">
                <a:avLst/>
              </a:prstGeom>
              <a:blipFill>
                <a:blip r:embed="rId6"/>
                <a:stretch>
                  <a:fillRect l="-716" t="-400" b="-18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AD894F3-D8C7-4AB3-B80A-2A1E21FAEB26}"/>
              </a:ext>
            </a:extLst>
          </p:cNvPr>
          <p:cNvSpPr/>
          <p:nvPr/>
        </p:nvSpPr>
        <p:spPr>
          <a:xfrm>
            <a:off x="413040" y="3058224"/>
            <a:ext cx="4618909" cy="1014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97751E-53C4-4E4D-8FEF-EC896D4158C9}"/>
              </a:ext>
            </a:extLst>
          </p:cNvPr>
          <p:cNvSpPr/>
          <p:nvPr/>
        </p:nvSpPr>
        <p:spPr>
          <a:xfrm>
            <a:off x="413040" y="4094553"/>
            <a:ext cx="4618909" cy="1024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06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" grpId="0"/>
      <p:bldP spid="5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28B87-FBB3-4B9E-92DA-7F890079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Uniquely Decodable Code Pairs (UDCP’s)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302E6-76E8-404B-97D6-53456278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C02B693-3C21-4C15-9809-5EC179E618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1700" y="1019125"/>
                <a:ext cx="8520600" cy="3416400"/>
              </a:xfrm>
            </p:spPr>
            <p:txBody>
              <a:bodyPr/>
              <a:lstStyle/>
              <a:p>
                <a:endParaRPr lang="en-US" sz="16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1600" i="1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sz="1600" i="1">
                        <a:latin typeface="Cambria Math"/>
                      </a:rPr>
                      <m:t>{</m:t>
                    </m:r>
                    <m:r>
                      <a:rPr lang="en-US" sz="1600" i="1">
                        <a:latin typeface="Cambria Math"/>
                      </a:rPr>
                      <m:t>10,01</m:t>
                    </m:r>
                    <m:r>
                      <m:rPr>
                        <m:lit/>
                      </m:rPr>
                      <a:rPr lang="en-US" sz="1600" i="1">
                        <a:latin typeface="Cambria Math"/>
                      </a:rPr>
                      <m:t>}</m:t>
                    </m:r>
                    <m:r>
                      <a:rPr lang="en-US" sz="1600" i="1">
                        <a:latin typeface="Cambria Math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sz="1600" i="1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sz="1600" i="1">
                        <a:latin typeface="Cambria Math"/>
                      </a:rPr>
                      <m:t>{</m:t>
                    </m:r>
                    <m:r>
                      <a:rPr lang="en-US" sz="1600" i="1">
                        <a:latin typeface="Cambria Math"/>
                      </a:rPr>
                      <m:t>00,01,11</m:t>
                    </m:r>
                    <m:r>
                      <m:rPr>
                        <m:lit/>
                      </m:rPr>
                      <a:rPr lang="en-US" sz="160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1600" dirty="0"/>
                  <a:t> is UDCP:</a:t>
                </a:r>
                <a:br>
                  <a:rPr lang="en-US" sz="1600" dirty="0"/>
                </a:br>
                <a:r>
                  <a:rPr lang="en-US" sz="1600" dirty="0"/>
                  <a:t>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1600" i="1">
                        <a:latin typeface="Cambria Math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sz="1600" i="1">
                        <a:latin typeface="Cambria Math"/>
                      </a:rPr>
                      <m:t>={10,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/>
                      </a:rPr>
                      <m:t>11,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/>
                      </a:rPr>
                      <m:t>21,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/>
                      </a:rPr>
                      <m:t>01,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/>
                      </a:rPr>
                      <m:t>02,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/>
                      </a:rPr>
                      <m:t>12}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C02B693-3C21-4C15-9809-5EC179E618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700" y="1019125"/>
                <a:ext cx="8520600" cy="3416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24D5D275-66D0-4AF3-A506-765BE2081F0C}"/>
              </a:ext>
            </a:extLst>
          </p:cNvPr>
          <p:cNvGrpSpPr/>
          <p:nvPr/>
        </p:nvGrpSpPr>
        <p:grpSpPr>
          <a:xfrm>
            <a:off x="350753" y="894482"/>
            <a:ext cx="6542034" cy="442097"/>
            <a:chOff x="303065" y="1919253"/>
            <a:chExt cx="5064624" cy="44209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BFD69F-BCB5-498B-8FA8-F86BEA55C672}"/>
                </a:ext>
              </a:extLst>
            </p:cNvPr>
            <p:cNvSpPr/>
            <p:nvPr/>
          </p:nvSpPr>
          <p:spPr>
            <a:xfrm>
              <a:off x="371244" y="2038612"/>
              <a:ext cx="4466598" cy="285841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Placeholder 3">
                  <a:extLst>
                    <a:ext uri="{FF2B5EF4-FFF2-40B4-BE49-F238E27FC236}">
                      <a16:creationId xmlns:a16="http://schemas.microsoft.com/office/drawing/2014/main" id="{E8E1C6C4-B05A-465A-A5D9-60A7D2EEAD6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03065" y="1919253"/>
                  <a:ext cx="5064624" cy="4420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0480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●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1pPr>
                  <a:lvl2pPr marL="914400" marR="0" lvl="1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○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2pPr>
                  <a:lvl3pPr marL="1371600" marR="0" lvl="2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■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3pPr>
                  <a:lvl4pPr marL="1828800" marR="0" lvl="3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●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4pPr>
                  <a:lvl5pPr marL="2286000" marR="0" lvl="4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○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5pPr>
                  <a:lvl6pPr marL="2743200" marR="0" lvl="5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■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6pPr>
                  <a:lvl7pPr marL="3200400" marR="0" lvl="6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●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7pPr>
                  <a:lvl8pPr marL="3657600" marR="0" lvl="7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○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8pPr>
                  <a:lvl9pPr marL="4114800" marR="0" lvl="8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1600"/>
                    </a:spcAft>
                    <a:buClr>
                      <a:srgbClr val="5B72B7"/>
                    </a:buClr>
                    <a:buSzPts val="1200"/>
                    <a:buFont typeface="Abel"/>
                    <a:buChar char="■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1600" dirty="0">
                      <a:solidFill>
                        <a:schemeClr val="bg1"/>
                      </a:solidFill>
                      <a:latin typeface="+mj-lt"/>
                    </a:rPr>
                    <a:t>Def (UDCP):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+mn-lt"/>
                    </a:rPr>
                    <a:t> </a:t>
                  </a:r>
                  <a:r>
                    <a:rPr lang="en-US" sz="1600" dirty="0">
                      <a:solidFill>
                        <a:schemeClr val="bg1"/>
                      </a:solidFill>
                    </a:rPr>
                    <a:t>A UDCP is a pair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en-US" sz="1600" i="1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ℬ</m:t>
                      </m:r>
                      <m:r>
                        <a:rPr lang="en-US" sz="1600" i="1">
                          <a:solidFill>
                            <a:schemeClr val="tx2"/>
                          </a:solidFill>
                          <a:latin typeface="Cambria Math"/>
                        </a:rPr>
                        <m:t>⊆</m:t>
                      </m:r>
                      <m:r>
                        <m:rPr>
                          <m:lit/>
                        </m:rPr>
                        <a:rPr lang="en-US" sz="1600" i="1">
                          <a:solidFill>
                            <a:schemeClr val="tx2"/>
                          </a:solidFill>
                          <a:latin typeface="Cambria Math"/>
                        </a:rPr>
                        <m:t>{</m:t>
                      </m:r>
                      <m:r>
                        <a:rPr lang="en-US" sz="1600" i="1">
                          <a:solidFill>
                            <a:schemeClr val="tx2"/>
                          </a:solidFill>
                          <a:latin typeface="Cambria Math"/>
                        </a:rPr>
                        <m:t>0,1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16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}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sz="16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sz="1600" dirty="0" err="1">
                      <a:solidFill>
                        <a:schemeClr val="bg1"/>
                      </a:solidFill>
                    </a:rPr>
                    <a:t>s.t.</a:t>
                  </a:r>
                  <a:r>
                    <a:rPr lang="en-US" sz="1600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  <m:r>
                            <a:rPr lang="en-US" sz="16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ℬ</m:t>
                          </m:r>
                        </m:e>
                      </m:d>
                      <m:r>
                        <a:rPr lang="en-US" sz="16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d>
                      <m:r>
                        <a:rPr lang="en-US" sz="1600" i="1">
                          <a:solidFill>
                            <a:schemeClr val="tx2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ℬ</m:t>
                      </m:r>
                      <m:r>
                        <a:rPr lang="en-US" sz="1600" i="1">
                          <a:solidFill>
                            <a:schemeClr val="tx2"/>
                          </a:solidFill>
                          <a:latin typeface="Cambria Math"/>
                        </a:rPr>
                        <m:t>|</m:t>
                      </m:r>
                    </m:oMath>
                  </a14:m>
                  <a:r>
                    <a:rPr lang="en-US" sz="1600" dirty="0">
                      <a:solidFill>
                        <a:schemeClr val="bg1"/>
                      </a:solidFill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Text Placeholder 3">
                  <a:extLst>
                    <a:ext uri="{FF2B5EF4-FFF2-40B4-BE49-F238E27FC236}">
                      <a16:creationId xmlns:a16="http://schemas.microsoft.com/office/drawing/2014/main" id="{E8E1C6C4-B05A-465A-A5D9-60A7D2EEAD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065" y="1919253"/>
                  <a:ext cx="5064624" cy="442097"/>
                </a:xfrm>
                <a:prstGeom prst="rect">
                  <a:avLst/>
                </a:prstGeom>
                <a:blipFill>
                  <a:blip r:embed="rId3"/>
                  <a:stretch>
                    <a:fillRect l="-559" b="-111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ular Callout 1">
                <a:extLst>
                  <a:ext uri="{FF2B5EF4-FFF2-40B4-BE49-F238E27FC236}">
                    <a16:creationId xmlns:a16="http://schemas.microsoft.com/office/drawing/2014/main" id="{BA77D8A8-A254-4721-AC8E-25F95D7A825C}"/>
                  </a:ext>
                </a:extLst>
              </p:cNvPr>
              <p:cNvSpPr/>
              <p:nvPr/>
            </p:nvSpPr>
            <p:spPr>
              <a:xfrm>
                <a:off x="5355890" y="1414463"/>
                <a:ext cx="3173748" cy="497624"/>
              </a:xfrm>
              <a:prstGeom prst="wedgeRectCallout">
                <a:avLst>
                  <a:gd name="adj1" fmla="val -108312"/>
                  <a:gd name="adj2" fmla="val -85606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5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1500" i="1">
                        <a:solidFill>
                          <a:schemeClr val="bg2"/>
                        </a:solidFill>
                        <a:latin typeface="Cambria Math"/>
                      </a:rPr>
                      <m:t>+</m:t>
                    </m:r>
                    <m:r>
                      <a:rPr lang="en-US" sz="15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sz="15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500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sz="1500">
                        <a:solidFill>
                          <a:schemeClr val="bg2"/>
                        </a:solidFill>
                        <a:latin typeface="Cambria Math"/>
                      </a:rPr>
                      <m:t>{</m:t>
                    </m:r>
                    <m:r>
                      <m:rPr>
                        <m:sty m:val="p"/>
                      </m:rPr>
                      <a:rPr lang="en-US" sz="15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500">
                        <a:solidFill>
                          <a:schemeClr val="bg2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15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1500">
                        <a:solidFill>
                          <a:schemeClr val="bg2"/>
                        </a:solidFill>
                        <a:latin typeface="Cambria Math"/>
                      </a:rPr>
                      <m:t>:</m:t>
                    </m:r>
                    <m:r>
                      <a:rPr lang="en-US" sz="15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5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5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15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5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5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5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m:rPr>
                        <m:lit/>
                      </m:rPr>
                      <a:rPr lang="en-US" sz="1500">
                        <a:solidFill>
                          <a:schemeClr val="bg2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1500" dirty="0"/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5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500" smtClean="0">
                        <a:solidFill>
                          <a:schemeClr val="bg2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15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sz="1500" dirty="0"/>
                  <a:t> is addition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i="1"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500" dirty="0"/>
                  <a:t>.</a:t>
                </a:r>
              </a:p>
            </p:txBody>
          </p:sp>
        </mc:Choice>
        <mc:Fallback xmlns="">
          <p:sp>
            <p:nvSpPr>
              <p:cNvPr id="16" name="Rectangular Callout 1">
                <a:extLst>
                  <a:ext uri="{FF2B5EF4-FFF2-40B4-BE49-F238E27FC236}">
                    <a16:creationId xmlns:a16="http://schemas.microsoft.com/office/drawing/2014/main" id="{BA77D8A8-A254-4721-AC8E-25F95D7A82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890" y="1414463"/>
                <a:ext cx="3173748" cy="497624"/>
              </a:xfrm>
              <a:prstGeom prst="wedgeRectCallout">
                <a:avLst>
                  <a:gd name="adj1" fmla="val -108312"/>
                  <a:gd name="adj2" fmla="val -85606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D61DE207-C963-458D-83E3-8AE8B00DF7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4205347"/>
              </p:ext>
            </p:extLst>
          </p:nvPr>
        </p:nvGraphicFramePr>
        <p:xfrm>
          <a:off x="5413401" y="2989582"/>
          <a:ext cx="1957388" cy="1289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31AF8CF4-1D90-4BE9-85D6-DA80D755A8B8}"/>
              </a:ext>
            </a:extLst>
          </p:cNvPr>
          <p:cNvGrpSpPr/>
          <p:nvPr/>
        </p:nvGrpSpPr>
        <p:grpSpPr>
          <a:xfrm>
            <a:off x="2857500" y="3867150"/>
            <a:ext cx="2286000" cy="1257300"/>
            <a:chOff x="2286000" y="5181600"/>
            <a:chExt cx="3048000" cy="1676400"/>
          </a:xfrm>
        </p:grpSpPr>
        <p:sp>
          <p:nvSpPr>
            <p:cNvPr id="20" name="Oval Callout 33">
              <a:extLst>
                <a:ext uri="{FF2B5EF4-FFF2-40B4-BE49-F238E27FC236}">
                  <a16:creationId xmlns:a16="http://schemas.microsoft.com/office/drawing/2014/main" id="{584CDD14-DF4F-4174-BEF2-4E5214CF13C4}"/>
                </a:ext>
              </a:extLst>
            </p:cNvPr>
            <p:cNvSpPr/>
            <p:nvPr/>
          </p:nvSpPr>
          <p:spPr>
            <a:xfrm>
              <a:off x="2286000" y="5181600"/>
              <a:ext cx="3048000" cy="1676400"/>
            </a:xfrm>
            <a:prstGeom prst="wedgeEllipseCallout">
              <a:avLst>
                <a:gd name="adj1" fmla="val -52646"/>
                <a:gd name="adj2" fmla="val -3878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accent1"/>
                </a:solidFill>
              </a:endParaRPr>
            </a:p>
          </p:txBody>
        </p:sp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id="{5AB823B0-6322-4A8D-AF80-CFFDD9DB6C8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07226582"/>
                </p:ext>
              </p:extLst>
            </p:nvPr>
          </p:nvGraphicFramePr>
          <p:xfrm>
            <a:off x="2662343" y="5243948"/>
            <a:ext cx="2362200" cy="1447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E017B20-BA05-42B8-B915-04AEF9A3E00C}"/>
                </a:ext>
              </a:extLst>
            </p:cNvPr>
            <p:cNvSpPr txBox="1"/>
            <p:nvPr/>
          </p:nvSpPr>
          <p:spPr>
            <a:xfrm>
              <a:off x="2811775" y="5442652"/>
              <a:ext cx="2080056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chemeClr val="tx1"/>
                  </a:solidFill>
                </a:rPr>
                <a:t>0   1    1    0    1    1   0 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FF2091F-A6BD-4E94-ABBC-149F1AE20D28}"/>
                </a:ext>
              </a:extLst>
            </p:cNvPr>
            <p:cNvGrpSpPr/>
            <p:nvPr/>
          </p:nvGrpSpPr>
          <p:grpSpPr>
            <a:xfrm>
              <a:off x="2571672" y="5765924"/>
              <a:ext cx="368920" cy="871955"/>
              <a:chOff x="2109815" y="1905000"/>
              <a:chExt cx="368920" cy="87195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F705E26-0510-4EA3-A309-C9DCF6F64EDA}"/>
                  </a:ext>
                </a:extLst>
              </p:cNvPr>
              <p:cNvSpPr txBox="1"/>
              <p:nvPr/>
            </p:nvSpPr>
            <p:spPr>
              <a:xfrm>
                <a:off x="2132058" y="2438400"/>
                <a:ext cx="346677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chemeClr val="bg1">
                        <a:lumMod val="1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4FCC128-E58D-4013-BEB9-F2928EF9187B}"/>
                  </a:ext>
                </a:extLst>
              </p:cNvPr>
              <p:cNvSpPr txBox="1"/>
              <p:nvPr/>
            </p:nvSpPr>
            <p:spPr>
              <a:xfrm>
                <a:off x="2109815" y="1905000"/>
                <a:ext cx="346677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chemeClr val="bg1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50703C9-C664-4B2C-9C2B-9209C384A7DB}"/>
              </a:ext>
            </a:extLst>
          </p:cNvPr>
          <p:cNvGrpSpPr/>
          <p:nvPr/>
        </p:nvGrpSpPr>
        <p:grpSpPr>
          <a:xfrm>
            <a:off x="2668811" y="1981200"/>
            <a:ext cx="2286000" cy="1305699"/>
            <a:chOff x="2034414" y="2438400"/>
            <a:chExt cx="3048000" cy="174093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D4A7B70-1E95-4198-BEF9-F1FB2792BA94}"/>
                </a:ext>
              </a:extLst>
            </p:cNvPr>
            <p:cNvGrpSpPr/>
            <p:nvPr/>
          </p:nvGrpSpPr>
          <p:grpSpPr>
            <a:xfrm>
              <a:off x="2034414" y="2438400"/>
              <a:ext cx="3048000" cy="1740932"/>
              <a:chOff x="2034414" y="2438400"/>
              <a:chExt cx="3048000" cy="1740932"/>
            </a:xfrm>
          </p:grpSpPr>
          <p:sp>
            <p:nvSpPr>
              <p:cNvPr id="32" name="Oval Callout 19">
                <a:extLst>
                  <a:ext uri="{FF2B5EF4-FFF2-40B4-BE49-F238E27FC236}">
                    <a16:creationId xmlns:a16="http://schemas.microsoft.com/office/drawing/2014/main" id="{BA787FA5-314D-4BF1-9BFA-237E3D346D78}"/>
                  </a:ext>
                </a:extLst>
              </p:cNvPr>
              <p:cNvSpPr/>
              <p:nvPr/>
            </p:nvSpPr>
            <p:spPr>
              <a:xfrm>
                <a:off x="2034414" y="2438400"/>
                <a:ext cx="3048000" cy="1740932"/>
              </a:xfrm>
              <a:prstGeom prst="wedgeEllipseCallout">
                <a:avLst>
                  <a:gd name="adj1" fmla="val -46889"/>
                  <a:gd name="adj2" fmla="val 54876"/>
                </a:avLst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graphicFrame>
            <p:nvGraphicFramePr>
              <p:cNvPr id="33" name="Chart 32">
                <a:extLst>
                  <a:ext uri="{FF2B5EF4-FFF2-40B4-BE49-F238E27FC236}">
                    <a16:creationId xmlns:a16="http://schemas.microsoft.com/office/drawing/2014/main" id="{6F1F3CA2-ECD9-43C5-9E61-E1557F916FA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08753240"/>
                  </p:ext>
                </p:extLst>
              </p:nvPr>
            </p:nvGraphicFramePr>
            <p:xfrm>
              <a:off x="2410757" y="2620696"/>
              <a:ext cx="2362200" cy="14478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ACEA21C-66E4-4DB0-B1F2-E61381794951}"/>
                </a:ext>
              </a:extLst>
            </p:cNvPr>
            <p:cNvSpPr txBox="1"/>
            <p:nvPr/>
          </p:nvSpPr>
          <p:spPr>
            <a:xfrm>
              <a:off x="2560189" y="2819400"/>
              <a:ext cx="2129216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chemeClr val="bg2"/>
                  </a:solidFill>
                </a:rPr>
                <a:t>1   0    1     0    0   1    1 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8B34853-96F0-49AB-869D-3E978B4E00DA}"/>
                </a:ext>
              </a:extLst>
            </p:cNvPr>
            <p:cNvGrpSpPr/>
            <p:nvPr/>
          </p:nvGrpSpPr>
          <p:grpSpPr>
            <a:xfrm>
              <a:off x="2320086" y="3142672"/>
              <a:ext cx="368920" cy="871955"/>
              <a:chOff x="2109815" y="1905000"/>
              <a:chExt cx="368920" cy="871955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4D69443-502A-4AAD-855F-960DFD6468DB}"/>
                  </a:ext>
                </a:extLst>
              </p:cNvPr>
              <p:cNvSpPr txBox="1"/>
              <p:nvPr/>
            </p:nvSpPr>
            <p:spPr>
              <a:xfrm>
                <a:off x="2132058" y="2438400"/>
                <a:ext cx="346677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E0FB95F-5CC7-46BA-99A7-FDD150C0F487}"/>
                  </a:ext>
                </a:extLst>
              </p:cNvPr>
              <p:cNvSpPr txBox="1"/>
              <p:nvPr/>
            </p:nvSpPr>
            <p:spPr>
              <a:xfrm>
                <a:off x="2109815" y="1905000"/>
                <a:ext cx="346677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1</a:t>
                </a:r>
              </a:p>
            </p:txBody>
          </p:sp>
        </p:grp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B537460-216E-4364-A4A8-BB8B32B81E2B}"/>
              </a:ext>
            </a:extLst>
          </p:cNvPr>
          <p:cNvCxnSpPr/>
          <p:nvPr/>
        </p:nvCxnSpPr>
        <p:spPr>
          <a:xfrm>
            <a:off x="3178022" y="3691666"/>
            <a:ext cx="1980342" cy="0"/>
          </a:xfrm>
          <a:prstGeom prst="straightConnector1">
            <a:avLst/>
          </a:prstGeom>
          <a:ln w="63500">
            <a:solidFill>
              <a:schemeClr val="bg1">
                <a:lumMod val="1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1BEB9F1-0D3E-4231-AFC8-C19CF8805B14}"/>
              </a:ext>
            </a:extLst>
          </p:cNvPr>
          <p:cNvGrpSpPr/>
          <p:nvPr/>
        </p:nvGrpSpPr>
        <p:grpSpPr>
          <a:xfrm>
            <a:off x="1129691" y="3874786"/>
            <a:ext cx="1080530" cy="810067"/>
            <a:chOff x="-17746" y="5191780"/>
            <a:chExt cx="1440707" cy="10800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5FB6418A-A0F7-4C5F-AA68-D7F361150B63}"/>
                    </a:ext>
                  </a:extLst>
                </p:cNvPr>
                <p:cNvSpPr/>
                <p:nvPr/>
              </p:nvSpPr>
              <p:spPr>
                <a:xfrm>
                  <a:off x="-17746" y="5191780"/>
                  <a:ext cx="601191" cy="553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ℬ</m:t>
                        </m:r>
                      </m:oMath>
                    </m:oMathPara>
                  </a14:m>
                  <a:endParaRPr lang="en-US" sz="21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5FB6418A-A0F7-4C5F-AA68-D7F361150B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7746" y="5191780"/>
                  <a:ext cx="601191" cy="55399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073AD99-BA10-4644-838E-358E44C53495}"/>
                </a:ext>
              </a:extLst>
            </p:cNvPr>
            <p:cNvSpPr txBox="1"/>
            <p:nvPr/>
          </p:nvSpPr>
          <p:spPr>
            <a:xfrm>
              <a:off x="533401" y="5286984"/>
              <a:ext cx="889560" cy="9848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tx1"/>
                  </a:solidFill>
                </a:rPr>
                <a:t>0011001</a:t>
              </a:r>
            </a:p>
            <a:p>
              <a:r>
                <a:rPr lang="en-US" sz="1050" dirty="0">
                  <a:solidFill>
                    <a:schemeClr val="tx1"/>
                  </a:solidFill>
                </a:rPr>
                <a:t>1010101</a:t>
              </a:r>
            </a:p>
            <a:p>
              <a:r>
                <a:rPr lang="en-US" sz="1050" dirty="0">
                  <a:solidFill>
                    <a:schemeClr val="tx1"/>
                  </a:solidFill>
                </a:rPr>
                <a:t>0011011</a:t>
              </a:r>
            </a:p>
            <a:p>
              <a:r>
                <a:rPr lang="en-US" sz="1050" dirty="0">
                  <a:solidFill>
                    <a:schemeClr val="tx1"/>
                  </a:solidFill>
                </a:rPr>
                <a:t>0110110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3868BA5-4477-464F-8DFC-8BFDFE6E819C}"/>
              </a:ext>
            </a:extLst>
          </p:cNvPr>
          <p:cNvGrpSpPr/>
          <p:nvPr/>
        </p:nvGrpSpPr>
        <p:grpSpPr>
          <a:xfrm>
            <a:off x="1143000" y="2160285"/>
            <a:ext cx="1067221" cy="1302111"/>
            <a:chOff x="0" y="2677180"/>
            <a:chExt cx="1422960" cy="17361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EFD21D4E-F025-4449-8BF9-74808F0E3442}"/>
                    </a:ext>
                  </a:extLst>
                </p:cNvPr>
                <p:cNvSpPr/>
                <p:nvPr/>
              </p:nvSpPr>
              <p:spPr>
                <a:xfrm>
                  <a:off x="0" y="2677180"/>
                  <a:ext cx="681297" cy="553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oMath>
                    </m:oMathPara>
                  </a14:m>
                  <a:endParaRPr lang="en-US" sz="21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EFD21D4E-F025-4449-8BF9-74808F0E34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2677180"/>
                  <a:ext cx="681297" cy="55399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4FFC279-2039-4381-A3C5-B52AF1620158}"/>
                </a:ext>
              </a:extLst>
            </p:cNvPr>
            <p:cNvSpPr txBox="1"/>
            <p:nvPr/>
          </p:nvSpPr>
          <p:spPr>
            <a:xfrm>
              <a:off x="533400" y="2782112"/>
              <a:ext cx="889560" cy="1631216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2"/>
                  </a:solidFill>
                </a:rPr>
                <a:t>1011100</a:t>
              </a:r>
            </a:p>
            <a:p>
              <a:r>
                <a:rPr lang="en-US" sz="1050" dirty="0">
                  <a:solidFill>
                    <a:schemeClr val="bg2"/>
                  </a:solidFill>
                </a:rPr>
                <a:t>1101101</a:t>
              </a:r>
            </a:p>
            <a:p>
              <a:r>
                <a:rPr lang="en-US" sz="1050" dirty="0">
                  <a:solidFill>
                    <a:schemeClr val="bg2"/>
                  </a:solidFill>
                </a:rPr>
                <a:t>0000000</a:t>
              </a:r>
            </a:p>
            <a:p>
              <a:r>
                <a:rPr lang="en-US" sz="1050" dirty="0">
                  <a:solidFill>
                    <a:schemeClr val="bg2"/>
                  </a:solidFill>
                </a:rPr>
                <a:t>1010011</a:t>
              </a:r>
            </a:p>
            <a:p>
              <a:r>
                <a:rPr lang="en-US" sz="1050" dirty="0">
                  <a:solidFill>
                    <a:schemeClr val="bg2"/>
                  </a:solidFill>
                </a:rPr>
                <a:t>0101010</a:t>
              </a:r>
            </a:p>
            <a:p>
              <a:r>
                <a:rPr lang="en-US" sz="1050" dirty="0">
                  <a:solidFill>
                    <a:schemeClr val="bg2"/>
                  </a:solidFill>
                </a:rPr>
                <a:t>1111101</a:t>
              </a:r>
            </a:p>
            <a:p>
              <a:r>
                <a:rPr lang="en-US" sz="1050" dirty="0">
                  <a:solidFill>
                    <a:schemeClr val="bg2"/>
                  </a:solidFill>
                </a:rPr>
                <a:t>1100111</a:t>
              </a:r>
            </a:p>
          </p:txBody>
        </p:sp>
      </p:grpSp>
      <p:pic>
        <p:nvPicPr>
          <p:cNvPr id="41" name="Picture 3" descr="C:\Users\jnederlo\AppData\Local\Microsoft\Windows\INetCache\IE\0KWHA4D2\large-Abstract-person-66.6-10974[1].gif">
            <a:extLst>
              <a:ext uri="{FF2B5EF4-FFF2-40B4-BE49-F238E27FC236}">
                <a16:creationId xmlns:a16="http://schemas.microsoft.com/office/drawing/2014/main" id="{F72FA187-28D7-41B5-8FBD-F46841A32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9000"/>
                    </a14:imgEffect>
                    <a14:imgEffect>
                      <a14:brightnessContrast bright="-52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144" y="3135214"/>
            <a:ext cx="723323" cy="84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9E9EB3F-F9EF-4B57-A337-78EB0C3B80ED}"/>
              </a:ext>
            </a:extLst>
          </p:cNvPr>
          <p:cNvSpPr txBox="1"/>
          <p:nvPr/>
        </p:nvSpPr>
        <p:spPr>
          <a:xfrm>
            <a:off x="7703956" y="2836079"/>
            <a:ext cx="51488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accent5">
                    <a:lumMod val="50000"/>
                  </a:schemeClr>
                </a:solidFill>
              </a:rPr>
              <a:t>??</a:t>
            </a:r>
          </a:p>
        </p:txBody>
      </p:sp>
      <p:pic>
        <p:nvPicPr>
          <p:cNvPr id="43" name="Picture 5" descr="C:\Users\jnederlo\AppData\Local\Microsoft\Windows\INetCache\IE\7LEI44AR\large-Abstract-person-166.6-10974[1].gif">
            <a:extLst>
              <a:ext uri="{FF2B5EF4-FFF2-40B4-BE49-F238E27FC236}">
                <a16:creationId xmlns:a16="http://schemas.microsoft.com/office/drawing/2014/main" id="{DA1E09EB-5EFB-41CB-AB33-B7D75214E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186453"/>
            <a:ext cx="520425" cy="60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jnederlo\AppData\Local\Microsoft\Windows\INetCache\IE\0KWHA4D2\large-Abstract-person-66.6-10974[1].gif">
            <a:extLst>
              <a:ext uri="{FF2B5EF4-FFF2-40B4-BE49-F238E27FC236}">
                <a16:creationId xmlns:a16="http://schemas.microsoft.com/office/drawing/2014/main" id="{761B940E-E1E7-4E9F-B1FE-BA13A4D99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888467"/>
            <a:ext cx="520425" cy="60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331A2A37-6BA8-4BEE-9DAC-66A243CA8EFE}"/>
              </a:ext>
            </a:extLst>
          </p:cNvPr>
          <p:cNvGrpSpPr/>
          <p:nvPr/>
        </p:nvGrpSpPr>
        <p:grpSpPr>
          <a:xfrm>
            <a:off x="5277830" y="3543320"/>
            <a:ext cx="276690" cy="641266"/>
            <a:chOff x="5162472" y="4905400"/>
            <a:chExt cx="368919" cy="855023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FED1EA-7334-4771-B278-8D74AD878D8A}"/>
                </a:ext>
              </a:extLst>
            </p:cNvPr>
            <p:cNvSpPr txBox="1"/>
            <p:nvPr/>
          </p:nvSpPr>
          <p:spPr>
            <a:xfrm>
              <a:off x="5176248" y="4905400"/>
              <a:ext cx="346677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2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4D5973C-57B3-4659-9CAD-E79D4C567AF4}"/>
                </a:ext>
              </a:extLst>
            </p:cNvPr>
            <p:cNvSpPr txBox="1"/>
            <p:nvPr/>
          </p:nvSpPr>
          <p:spPr>
            <a:xfrm>
              <a:off x="5184715" y="5421868"/>
              <a:ext cx="346676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F6163C1-B2ED-4AA8-B2F8-CF4DE8098E89}"/>
                </a:ext>
              </a:extLst>
            </p:cNvPr>
            <p:cNvSpPr txBox="1"/>
            <p:nvPr/>
          </p:nvSpPr>
          <p:spPr>
            <a:xfrm>
              <a:off x="5162472" y="5159402"/>
              <a:ext cx="346676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1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9DC2996-3CEF-470F-B7FE-143B859385EC}"/>
              </a:ext>
            </a:extLst>
          </p:cNvPr>
          <p:cNvSpPr txBox="1"/>
          <p:nvPr/>
        </p:nvSpPr>
        <p:spPr>
          <a:xfrm>
            <a:off x="1543050" y="3947324"/>
            <a:ext cx="667170" cy="7386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0011001</a:t>
            </a:r>
          </a:p>
          <a:p>
            <a:r>
              <a:rPr lang="en-US" sz="1050" dirty="0">
                <a:solidFill>
                  <a:schemeClr val="tx1"/>
                </a:solidFill>
              </a:rPr>
              <a:t>1010101</a:t>
            </a:r>
          </a:p>
          <a:p>
            <a:r>
              <a:rPr lang="en-US" sz="1050" dirty="0">
                <a:solidFill>
                  <a:schemeClr val="tx1"/>
                </a:solidFill>
              </a:rPr>
              <a:t>0011011</a:t>
            </a:r>
          </a:p>
          <a:p>
            <a:r>
              <a:rPr lang="en-US" sz="1050" b="1" dirty="0">
                <a:solidFill>
                  <a:schemeClr val="tx1"/>
                </a:solidFill>
              </a:rPr>
              <a:t>0110110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3E4F562-EAED-44DE-9486-0B51B21B3DED}"/>
              </a:ext>
            </a:extLst>
          </p:cNvPr>
          <p:cNvSpPr txBox="1"/>
          <p:nvPr/>
        </p:nvSpPr>
        <p:spPr>
          <a:xfrm>
            <a:off x="1543050" y="2240504"/>
            <a:ext cx="667170" cy="1223412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</a:rPr>
              <a:t>1011100</a:t>
            </a:r>
          </a:p>
          <a:p>
            <a:r>
              <a:rPr lang="en-US" sz="1050" dirty="0">
                <a:solidFill>
                  <a:schemeClr val="bg2"/>
                </a:solidFill>
              </a:rPr>
              <a:t>1101101</a:t>
            </a:r>
          </a:p>
          <a:p>
            <a:r>
              <a:rPr lang="en-US" sz="1050" dirty="0">
                <a:solidFill>
                  <a:schemeClr val="bg2"/>
                </a:solidFill>
              </a:rPr>
              <a:t>0000000</a:t>
            </a:r>
          </a:p>
          <a:p>
            <a:r>
              <a:rPr lang="en-US" sz="1050" b="1" dirty="0">
                <a:solidFill>
                  <a:schemeClr val="bg2"/>
                </a:solidFill>
              </a:rPr>
              <a:t>1010011</a:t>
            </a:r>
          </a:p>
          <a:p>
            <a:r>
              <a:rPr lang="en-US" sz="1050" dirty="0">
                <a:solidFill>
                  <a:schemeClr val="bg2"/>
                </a:solidFill>
              </a:rPr>
              <a:t>0101010</a:t>
            </a:r>
          </a:p>
          <a:p>
            <a:r>
              <a:rPr lang="en-US" sz="1050" dirty="0">
                <a:solidFill>
                  <a:schemeClr val="bg2"/>
                </a:solidFill>
              </a:rPr>
              <a:t>1111101</a:t>
            </a:r>
          </a:p>
          <a:p>
            <a:r>
              <a:rPr lang="en-US" sz="1050" dirty="0">
                <a:solidFill>
                  <a:schemeClr val="bg2"/>
                </a:solidFill>
              </a:rPr>
              <a:t>1100111</a:t>
            </a:r>
          </a:p>
        </p:txBody>
      </p:sp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1CF0AF28-BE85-487B-8C4C-47076FBB41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8370372"/>
              </p:ext>
            </p:extLst>
          </p:nvPr>
        </p:nvGraphicFramePr>
        <p:xfrm>
          <a:off x="5413401" y="2989837"/>
          <a:ext cx="1957388" cy="1289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  <p:extLst>
      <p:ext uri="{BB962C8B-B14F-4D97-AF65-F5344CB8AC3E}">
        <p14:creationId xmlns:p14="http://schemas.microsoft.com/office/powerpoint/2010/main" val="32327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Graphic spid="17" grpId="0">
        <p:bldAsOne/>
      </p:bldGraphic>
      <p:bldP spid="42" grpId="0"/>
      <p:bldP spid="49" grpId="0" animBg="1"/>
      <p:bldP spid="50" grpId="0" animBg="1"/>
      <p:bldGraphic spid="5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28B87-FBB3-4B9E-92DA-7F890079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Uniquely Decodable Code Pairs (UDCP’s)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302E6-76E8-404B-97D6-53456278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C02B693-3C21-4C15-9809-5EC179E618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1700" y="1019125"/>
                <a:ext cx="8520600" cy="3416400"/>
              </a:xfrm>
            </p:spPr>
            <p:txBody>
              <a:bodyPr/>
              <a:lstStyle/>
              <a:p>
                <a:endParaRPr lang="en-US" sz="16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1600" i="1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sz="1600" i="1">
                        <a:latin typeface="Cambria Math"/>
                      </a:rPr>
                      <m:t>{</m:t>
                    </m:r>
                    <m:r>
                      <a:rPr lang="en-US" sz="1600" i="1">
                        <a:latin typeface="Cambria Math"/>
                      </a:rPr>
                      <m:t>10,01</m:t>
                    </m:r>
                    <m:r>
                      <m:rPr>
                        <m:lit/>
                      </m:rPr>
                      <a:rPr lang="en-US" sz="1600" i="1">
                        <a:latin typeface="Cambria Math"/>
                      </a:rPr>
                      <m:t>}</m:t>
                    </m:r>
                    <m:r>
                      <a:rPr lang="en-US" sz="1600" i="1">
                        <a:latin typeface="Cambria Math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sz="1600" i="1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sz="1600" i="1">
                        <a:latin typeface="Cambria Math"/>
                      </a:rPr>
                      <m:t>{</m:t>
                    </m:r>
                    <m:r>
                      <a:rPr lang="en-US" sz="1600" i="1">
                        <a:latin typeface="Cambria Math"/>
                      </a:rPr>
                      <m:t>00,01,11</m:t>
                    </m:r>
                    <m:r>
                      <m:rPr>
                        <m:lit/>
                      </m:rPr>
                      <a:rPr lang="en-US" sz="160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1600" dirty="0"/>
                  <a:t> is UDCP:</a:t>
                </a:r>
                <a:br>
                  <a:rPr lang="en-US" sz="1600" dirty="0"/>
                </a:br>
                <a:r>
                  <a:rPr lang="en-US" sz="1600" dirty="0"/>
                  <a:t>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1600" i="1">
                        <a:latin typeface="Cambria Math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sz="1600" i="1">
                        <a:latin typeface="Cambria Math"/>
                      </a:rPr>
                      <m:t>={10,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/>
                      </a:rPr>
                      <m:t>11,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/>
                      </a:rPr>
                      <m:t>21,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/>
                      </a:rPr>
                      <m:t>01,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/>
                      </a:rPr>
                      <m:t>02,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/>
                      </a:rPr>
                      <m:t>12}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C02B693-3C21-4C15-9809-5EC179E618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700" y="1019125"/>
                <a:ext cx="8520600" cy="3416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24D5D275-66D0-4AF3-A506-765BE2081F0C}"/>
              </a:ext>
            </a:extLst>
          </p:cNvPr>
          <p:cNvGrpSpPr/>
          <p:nvPr/>
        </p:nvGrpSpPr>
        <p:grpSpPr>
          <a:xfrm>
            <a:off x="350753" y="894482"/>
            <a:ext cx="6542034" cy="442097"/>
            <a:chOff x="303065" y="1919253"/>
            <a:chExt cx="5064624" cy="44209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BFD69F-BCB5-498B-8FA8-F86BEA55C672}"/>
                </a:ext>
              </a:extLst>
            </p:cNvPr>
            <p:cNvSpPr/>
            <p:nvPr/>
          </p:nvSpPr>
          <p:spPr>
            <a:xfrm>
              <a:off x="371244" y="2038612"/>
              <a:ext cx="4466598" cy="285841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Placeholder 3">
                  <a:extLst>
                    <a:ext uri="{FF2B5EF4-FFF2-40B4-BE49-F238E27FC236}">
                      <a16:creationId xmlns:a16="http://schemas.microsoft.com/office/drawing/2014/main" id="{E8E1C6C4-B05A-465A-A5D9-60A7D2EEAD6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03065" y="1919253"/>
                  <a:ext cx="5064624" cy="4420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0480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●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1pPr>
                  <a:lvl2pPr marL="914400" marR="0" lvl="1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○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2pPr>
                  <a:lvl3pPr marL="1371600" marR="0" lvl="2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■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3pPr>
                  <a:lvl4pPr marL="1828800" marR="0" lvl="3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●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4pPr>
                  <a:lvl5pPr marL="2286000" marR="0" lvl="4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○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5pPr>
                  <a:lvl6pPr marL="2743200" marR="0" lvl="5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■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6pPr>
                  <a:lvl7pPr marL="3200400" marR="0" lvl="6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●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7pPr>
                  <a:lvl8pPr marL="3657600" marR="0" lvl="7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○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8pPr>
                  <a:lvl9pPr marL="4114800" marR="0" lvl="8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1600"/>
                    </a:spcAft>
                    <a:buClr>
                      <a:srgbClr val="5B72B7"/>
                    </a:buClr>
                    <a:buSzPts val="1200"/>
                    <a:buFont typeface="Abel"/>
                    <a:buChar char="■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1600" dirty="0">
                      <a:solidFill>
                        <a:schemeClr val="bg1"/>
                      </a:solidFill>
                      <a:latin typeface="+mj-lt"/>
                    </a:rPr>
                    <a:t>Def (UDCP):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+mn-lt"/>
                    </a:rPr>
                    <a:t> </a:t>
                  </a:r>
                  <a:r>
                    <a:rPr lang="en-US" sz="1600" dirty="0">
                      <a:solidFill>
                        <a:schemeClr val="bg1"/>
                      </a:solidFill>
                    </a:rPr>
                    <a:t>A UDCP is a pair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en-US" sz="1600" i="1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ℬ</m:t>
                      </m:r>
                      <m:r>
                        <a:rPr lang="en-US" sz="1600" i="1">
                          <a:solidFill>
                            <a:schemeClr val="tx2"/>
                          </a:solidFill>
                          <a:latin typeface="Cambria Math"/>
                        </a:rPr>
                        <m:t>⊆</m:t>
                      </m:r>
                      <m:r>
                        <m:rPr>
                          <m:lit/>
                        </m:rPr>
                        <a:rPr lang="en-US" sz="1600" i="1">
                          <a:solidFill>
                            <a:schemeClr val="tx2"/>
                          </a:solidFill>
                          <a:latin typeface="Cambria Math"/>
                        </a:rPr>
                        <m:t>{</m:t>
                      </m:r>
                      <m:r>
                        <a:rPr lang="en-US" sz="1600" i="1">
                          <a:solidFill>
                            <a:schemeClr val="tx2"/>
                          </a:solidFill>
                          <a:latin typeface="Cambria Math"/>
                        </a:rPr>
                        <m:t>0,1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16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}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sz="16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sz="1600" dirty="0" err="1">
                      <a:solidFill>
                        <a:schemeClr val="bg1"/>
                      </a:solidFill>
                    </a:rPr>
                    <a:t>s.t.</a:t>
                  </a:r>
                  <a:r>
                    <a:rPr lang="en-US" sz="1600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  <m:r>
                            <a:rPr lang="en-US" sz="16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ℬ</m:t>
                          </m:r>
                        </m:e>
                      </m:d>
                      <m:r>
                        <a:rPr lang="en-US" sz="16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d>
                      <m:r>
                        <a:rPr lang="en-US" sz="1600" i="1">
                          <a:solidFill>
                            <a:schemeClr val="tx2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ℬ</m:t>
                      </m:r>
                      <m:r>
                        <a:rPr lang="en-US" sz="1600" i="1">
                          <a:solidFill>
                            <a:schemeClr val="tx2"/>
                          </a:solidFill>
                          <a:latin typeface="Cambria Math"/>
                        </a:rPr>
                        <m:t>|</m:t>
                      </m:r>
                    </m:oMath>
                  </a14:m>
                  <a:r>
                    <a:rPr lang="en-US" sz="1600" dirty="0">
                      <a:solidFill>
                        <a:schemeClr val="bg1"/>
                      </a:solidFill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Text Placeholder 3">
                  <a:extLst>
                    <a:ext uri="{FF2B5EF4-FFF2-40B4-BE49-F238E27FC236}">
                      <a16:creationId xmlns:a16="http://schemas.microsoft.com/office/drawing/2014/main" id="{E8E1C6C4-B05A-465A-A5D9-60A7D2EEAD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065" y="1919253"/>
                  <a:ext cx="5064624" cy="442097"/>
                </a:xfrm>
                <a:prstGeom prst="rect">
                  <a:avLst/>
                </a:prstGeom>
                <a:blipFill>
                  <a:blip r:embed="rId3"/>
                  <a:stretch>
                    <a:fillRect l="-559" b="-111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ular Callout 1">
                <a:extLst>
                  <a:ext uri="{FF2B5EF4-FFF2-40B4-BE49-F238E27FC236}">
                    <a16:creationId xmlns:a16="http://schemas.microsoft.com/office/drawing/2014/main" id="{BA77D8A8-A254-4721-AC8E-25F95D7A825C}"/>
                  </a:ext>
                </a:extLst>
              </p:cNvPr>
              <p:cNvSpPr/>
              <p:nvPr/>
            </p:nvSpPr>
            <p:spPr>
              <a:xfrm>
                <a:off x="5355890" y="1414463"/>
                <a:ext cx="3173748" cy="497624"/>
              </a:xfrm>
              <a:prstGeom prst="wedgeRectCallout">
                <a:avLst>
                  <a:gd name="adj1" fmla="val -108312"/>
                  <a:gd name="adj2" fmla="val -85606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5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1500" i="1">
                        <a:solidFill>
                          <a:schemeClr val="bg2"/>
                        </a:solidFill>
                        <a:latin typeface="Cambria Math"/>
                      </a:rPr>
                      <m:t>+</m:t>
                    </m:r>
                    <m:r>
                      <a:rPr lang="en-US" sz="15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sz="15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500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sz="1500">
                        <a:solidFill>
                          <a:schemeClr val="bg2"/>
                        </a:solidFill>
                        <a:latin typeface="Cambria Math"/>
                      </a:rPr>
                      <m:t>{</m:t>
                    </m:r>
                    <m:r>
                      <m:rPr>
                        <m:sty m:val="p"/>
                      </m:rPr>
                      <a:rPr lang="en-US" sz="15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500">
                        <a:solidFill>
                          <a:schemeClr val="bg2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15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1500">
                        <a:solidFill>
                          <a:schemeClr val="bg2"/>
                        </a:solidFill>
                        <a:latin typeface="Cambria Math"/>
                      </a:rPr>
                      <m:t>:</m:t>
                    </m:r>
                    <m:r>
                      <a:rPr lang="en-US" sz="15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5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5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15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5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5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5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m:rPr>
                        <m:lit/>
                      </m:rPr>
                      <a:rPr lang="en-US" sz="1500">
                        <a:solidFill>
                          <a:schemeClr val="bg2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1500" dirty="0"/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5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500" smtClean="0">
                        <a:solidFill>
                          <a:schemeClr val="bg2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15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sz="1500" dirty="0"/>
                  <a:t> is addition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i="1"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500" dirty="0"/>
                  <a:t>.</a:t>
                </a:r>
              </a:p>
            </p:txBody>
          </p:sp>
        </mc:Choice>
        <mc:Fallback xmlns="">
          <p:sp>
            <p:nvSpPr>
              <p:cNvPr id="16" name="Rectangular Callout 1">
                <a:extLst>
                  <a:ext uri="{FF2B5EF4-FFF2-40B4-BE49-F238E27FC236}">
                    <a16:creationId xmlns:a16="http://schemas.microsoft.com/office/drawing/2014/main" id="{BA77D8A8-A254-4721-AC8E-25F95D7A82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890" y="1414463"/>
                <a:ext cx="3173748" cy="497624"/>
              </a:xfrm>
              <a:prstGeom prst="wedgeRectCallout">
                <a:avLst>
                  <a:gd name="adj1" fmla="val -108312"/>
                  <a:gd name="adj2" fmla="val -85606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81C8F5-3D26-4B8C-B0E2-471705FBC202}"/>
                  </a:ext>
                </a:extLst>
              </p:cNvPr>
              <p:cNvSpPr txBox="1"/>
              <p:nvPr/>
            </p:nvSpPr>
            <p:spPr>
              <a:xfrm>
                <a:off x="350753" y="2419548"/>
                <a:ext cx="5181418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Observation: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form UDCP,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nl-NL" sz="1600" dirty="0">
                  <a:solidFill>
                    <a:schemeClr val="tx1"/>
                  </a:solidFill>
                  <a:latin typeface="+mn-lt"/>
                </a:endParaRPr>
              </a:p>
              <a:p>
                <a:endParaRPr lang="nl-NL" sz="1600" dirty="0">
                  <a:solidFill>
                    <a:schemeClr val="tx1"/>
                  </a:solidFill>
                  <a:latin typeface="+mn-lt"/>
                </a:endParaRPr>
              </a:p>
              <a:p>
                <a:r>
                  <a:rPr lang="nl-NL" sz="1600" dirty="0" err="1">
                    <a:solidFill>
                      <a:schemeClr val="tx1"/>
                    </a:solidFill>
                    <a:latin typeface="+mn-lt"/>
                  </a:rPr>
                  <a:t>Why</a:t>
                </a:r>
                <a:r>
                  <a:rPr lang="nl-NL" sz="1600" dirty="0">
                    <a:solidFill>
                      <a:schemeClr val="tx1"/>
                    </a:solidFill>
                    <a:latin typeface="+mn-lt"/>
                  </a:rPr>
                  <a:t>?</a:t>
                </a:r>
              </a:p>
              <a:p>
                <a:endParaRPr lang="nl-NL" sz="1600" dirty="0">
                  <a:solidFill>
                    <a:schemeClr val="tx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ℬ</m:t>
                      </m:r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r>
                        <m:rPr>
                          <m:lit/>
                        </m:rP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0,1,2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l-NL" sz="1600" dirty="0">
                  <a:solidFill>
                    <a:schemeClr val="bg2"/>
                  </a:solidFill>
                  <a:latin typeface="+mn-lt"/>
                </a:endParaRPr>
              </a:p>
              <a:p>
                <a:endParaRPr lang="nl-NL" sz="1600" dirty="0">
                  <a:solidFill>
                    <a:schemeClr val="bg2"/>
                  </a:solidFill>
                  <a:latin typeface="+mn-lt"/>
                </a:endParaRPr>
              </a:p>
              <a:p>
                <a:r>
                  <a:rPr lang="nl-NL" sz="1600" dirty="0">
                    <a:solidFill>
                      <a:schemeClr val="tx1"/>
                    </a:solidFill>
                    <a:latin typeface="+mn-lt"/>
                  </a:rPr>
                  <a:t>Best </a:t>
                </a:r>
                <a:r>
                  <a:rPr lang="nl-NL" sz="1600" dirty="0" err="1">
                    <a:solidFill>
                      <a:schemeClr val="tx1"/>
                    </a:solidFill>
                    <a:latin typeface="+mn-lt"/>
                  </a:rPr>
                  <a:t>known</a:t>
                </a:r>
                <a:r>
                  <a:rPr lang="nl-NL" sz="1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sz="1600" dirty="0" err="1">
                    <a:solidFill>
                      <a:schemeClr val="tx1"/>
                    </a:solidFill>
                    <a:latin typeface="+mn-lt"/>
                  </a:rPr>
                  <a:t>bounds</a:t>
                </a:r>
                <a:r>
                  <a:rPr lang="nl-NL" sz="1600" dirty="0">
                    <a:solidFill>
                      <a:schemeClr val="tx1"/>
                    </a:solidFill>
                    <a:latin typeface="+mn-lt"/>
                  </a:rPr>
                  <a:t>:</a:t>
                </a:r>
              </a:p>
              <a:p>
                <a:r>
                  <a:rPr lang="nl-NL" sz="1600" dirty="0">
                    <a:solidFill>
                      <a:schemeClr val="tx1"/>
                    </a:solidFill>
                    <a:latin typeface="+mn-lt"/>
                  </a:rPr>
                  <a:t>	</a:t>
                </a:r>
                <a:r>
                  <a:rPr lang="nl-NL" sz="1600" dirty="0" err="1">
                    <a:solidFill>
                      <a:schemeClr val="tx1"/>
                    </a:solidFill>
                    <a:latin typeface="+mn-lt"/>
                  </a:rPr>
                  <a:t>Exist</a:t>
                </a:r>
                <a:r>
                  <a:rPr lang="nl-NL" sz="1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nl-NL" sz="1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sz="1600" dirty="0" err="1">
                    <a:solidFill>
                      <a:schemeClr val="tx1"/>
                    </a:solidFill>
                    <a:latin typeface="+mn-lt"/>
                  </a:rPr>
                  <a:t>with</a:t>
                </a:r>
                <a:r>
                  <a:rPr lang="nl-NL" sz="1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1.31781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nl-NL" sz="1600" dirty="0">
                  <a:solidFill>
                    <a:schemeClr val="tx1"/>
                  </a:solidFill>
                  <a:latin typeface="+mn-lt"/>
                </a:endParaRPr>
              </a:p>
              <a:p>
                <a:r>
                  <a:rPr lang="nl-NL" sz="1600" dirty="0">
                    <a:solidFill>
                      <a:schemeClr val="tx1"/>
                    </a:solidFill>
                    <a:latin typeface="+mn-lt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1.5 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l-NL" sz="1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sz="1600" dirty="0" err="1">
                    <a:solidFill>
                      <a:schemeClr val="tx1"/>
                    </a:solidFill>
                    <a:latin typeface="+mn-lt"/>
                  </a:rPr>
                  <a:t>for</a:t>
                </a:r>
                <a:r>
                  <a:rPr lang="nl-NL" sz="1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sz="1600" dirty="0" err="1">
                    <a:solidFill>
                      <a:schemeClr val="tx1"/>
                    </a:solidFill>
                    <a:latin typeface="+mn-lt"/>
                  </a:rPr>
                  <a:t>any</a:t>
                </a:r>
                <a:r>
                  <a:rPr lang="nl-NL" sz="1600" dirty="0">
                    <a:solidFill>
                      <a:schemeClr val="tx1"/>
                    </a:solidFill>
                    <a:latin typeface="+mn-lt"/>
                  </a:rPr>
                  <a:t> UDCP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endParaRPr lang="nl-NL" sz="1600" dirty="0">
                  <a:solidFill>
                    <a:schemeClr val="bg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81C8F5-3D26-4B8C-B0E2-471705FBC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53" y="2419548"/>
                <a:ext cx="5181418" cy="2308324"/>
              </a:xfrm>
              <a:prstGeom prst="rect">
                <a:avLst/>
              </a:prstGeom>
              <a:blipFill>
                <a:blip r:embed="rId5"/>
                <a:stretch>
                  <a:fillRect l="-706" t="-528" b="-290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23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B0B134-1C7B-4F25-BF0B-9B1118F4587C}"/>
              </a:ext>
            </a:extLst>
          </p:cNvPr>
          <p:cNvSpPr/>
          <p:nvPr/>
        </p:nvSpPr>
        <p:spPr>
          <a:xfrm>
            <a:off x="5654977" y="56059"/>
            <a:ext cx="3371530" cy="535398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6EE6846-CBB2-4DE6-A9CA-F23036DA65E2}"/>
                  </a:ext>
                </a:extLst>
              </p:cNvPr>
              <p:cNvSpPr/>
              <p:nvPr/>
            </p:nvSpPr>
            <p:spPr>
              <a:xfrm>
                <a:off x="4975566" y="29308"/>
                <a:ext cx="4560483" cy="589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                    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≔         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⊆</m:t>
                            </m:r>
                            <m:r>
                              <m:rPr>
                                <m:lit/>
                              </m:r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1,…,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m:rPr>
                                <m:lit/>
                              </m:r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</a:endParaRPr>
              </a:p>
              <a:p>
                <a:pPr marL="152400" indent="0">
                  <a:buNone/>
                </a:pPr>
                <a:r>
                  <a:rPr lang="en-US" b="0" dirty="0">
                    <a:solidFill>
                      <a:schemeClr val="bg2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lit/>
                          </m:r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m:rPr>
                            <m:lit/>
                          </m:r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6EE6846-CBB2-4DE6-A9CA-F23036DA6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566" y="29308"/>
                <a:ext cx="4560483" cy="5895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7528B87-FBB3-4B9E-92DA-7F890079B9E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Bounding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l-NL" dirty="0">
                    <a:solidFill>
                      <a:schemeClr val="bg2"/>
                    </a:solidFill>
                  </a:rPr>
                  <a:t> </a:t>
                </a:r>
                <a:r>
                  <a:rPr lang="nl-NL" dirty="0"/>
                  <a:t>via </a:t>
                </a:r>
                <a:r>
                  <a:rPr lang="nl-NL" dirty="0" err="1"/>
                  <a:t>UDCP’s</a:t>
                </a:r>
                <a:endParaRPr lang="nl-N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7528B87-FBB3-4B9E-92DA-7F890079B9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31" t="-2128" b="-2872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302E6-76E8-404B-97D6-53456278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024A5752-8C12-4012-B761-78F7B22492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1700" y="1152474"/>
                <a:ext cx="8520600" cy="3844975"/>
              </a:xfrm>
            </p:spPr>
            <p:txBody>
              <a:bodyPr/>
              <a:lstStyle/>
              <a:p>
                <a:endParaRPr lang="en-US" sz="1600" b="0" dirty="0">
                  <a:solidFill>
                    <a:schemeClr val="bg2"/>
                  </a:solidFill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Instead of a subset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</a:rPr>
                  <a:t>we use a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=⟨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endParaRPr lang="nl-NL" sz="1600" dirty="0"/>
              </a:p>
              <a:p>
                <a:r>
                  <a:rPr lang="nl-NL" sz="1600" dirty="0"/>
                  <a:t>Construct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l-NL" sz="1600" dirty="0"/>
                  <a:t> </a:t>
                </a:r>
                <a:r>
                  <a:rPr lang="nl-NL" sz="1600" dirty="0" err="1"/>
                  <a:t>by</a:t>
                </a:r>
                <a:r>
                  <a:rPr lang="nl-NL" sz="1600" dirty="0"/>
                  <a:t> </a:t>
                </a:r>
                <a:r>
                  <a:rPr lang="en-US" sz="1600" dirty="0"/>
                  <a:t>selecting for each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/>
                  <a:t> one element from </a:t>
                </a:r>
              </a:p>
              <a:p>
                <a:pPr marL="152400" indent="0">
                  <a:buNone/>
                </a:pPr>
                <a:r>
                  <a:rPr lang="en-US" sz="1600" dirty="0"/>
                  <a:t>	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16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:  </m:t>
                    </m:r>
                    <m:d>
                      <m:dPr>
                        <m:begChr m:val="⟨"/>
                        <m:endChr m:val="⟩"/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lit/>
                      </m:rP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nl-NL" sz="1600" dirty="0"/>
              </a:p>
              <a:p>
                <a:r>
                  <a:rPr lang="nl-NL" sz="1600" dirty="0"/>
                  <a:t>Construct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  <m:r>
                          <m:rPr>
                            <m:lit/>
                          </m:r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l-NL" sz="1600" dirty="0"/>
                  <a:t> </a:t>
                </a:r>
                <a:r>
                  <a:rPr lang="nl-NL" sz="1600" dirty="0" err="1"/>
                  <a:t>by</a:t>
                </a:r>
                <a:r>
                  <a:rPr lang="nl-NL" sz="1600" dirty="0"/>
                  <a:t> fixing a </a:t>
                </a:r>
                <a:r>
                  <a:rPr lang="nl-NL" sz="1600" dirty="0" err="1"/>
                  <a:t>value</a:t>
                </a:r>
                <a:r>
                  <a:rPr lang="nl-NL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1600" dirty="0"/>
                  <a:t> and</a:t>
                </a:r>
                <a:br>
                  <a:rPr lang="nl-NL" sz="1600" dirty="0"/>
                </a:br>
                <a:r>
                  <a:rPr lang="nl-NL" sz="1600" dirty="0">
                    <a:solidFill>
                      <a:schemeClr val="bg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:    </m:t>
                    </m:r>
                    <m:d>
                      <m:dPr>
                        <m:begChr m:val="⟨"/>
                        <m:endChr m:val="⟩"/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nl-NL" sz="1600" dirty="0">
                  <a:solidFill>
                    <a:schemeClr val="bg2"/>
                  </a:solidFill>
                </a:endParaRPr>
              </a:p>
              <a:p>
                <a:endParaRPr lang="nl-NL" sz="1600" dirty="0">
                  <a:solidFill>
                    <a:schemeClr val="bg2"/>
                  </a:solidFill>
                </a:endParaRPr>
              </a:p>
              <a:p>
                <a:r>
                  <a:rPr lang="nl-NL" sz="1600" dirty="0">
                    <a:solidFill>
                      <a:schemeClr val="tx1"/>
                    </a:solidFill>
                  </a:rPr>
                  <a:t>We </a:t>
                </a:r>
                <a:r>
                  <a:rPr lang="nl-NL" sz="1600" dirty="0" err="1">
                    <a:solidFill>
                      <a:schemeClr val="tx1"/>
                    </a:solidFill>
                  </a:rPr>
                  <a:t>can</a:t>
                </a:r>
                <a:r>
                  <a:rPr lang="nl-NL" sz="1600" dirty="0">
                    <a:solidFill>
                      <a:schemeClr val="tx1"/>
                    </a:solidFill>
                  </a:rPr>
                  <a:t> </a:t>
                </a:r>
                <a:r>
                  <a:rPr lang="nl-NL" sz="1600" dirty="0" err="1">
                    <a:solidFill>
                      <a:schemeClr val="tx1"/>
                    </a:solidFill>
                  </a:rPr>
                  <a:t>assume</a:t>
                </a:r>
                <a:r>
                  <a:rPr lang="nl-NL" sz="160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1600" dirty="0">
                    <a:solidFill>
                      <a:schemeClr val="tx1"/>
                    </a:solidFill>
                  </a:rPr>
                  <a:t> </a:t>
                </a:r>
                <a:r>
                  <a:rPr lang="nl-NL" sz="1600" dirty="0" err="1">
                    <a:solidFill>
                      <a:schemeClr val="tx1"/>
                    </a:solidFill>
                  </a:rPr>
                  <a:t>and</a:t>
                </a:r>
                <a:r>
                  <a:rPr lang="nl-NL" sz="160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nl-NL" sz="1600" dirty="0">
                  <a:solidFill>
                    <a:schemeClr val="bg2"/>
                  </a:solidFill>
                </a:endParaRPr>
              </a:p>
              <a:p>
                <a:r>
                  <a:rPr lang="nl-NL" sz="1600" dirty="0" err="1">
                    <a:solidFill>
                      <a:schemeClr val="tx1"/>
                    </a:solidFill>
                  </a:rPr>
                  <a:t>Sufficient</a:t>
                </a:r>
                <a:r>
                  <a:rPr lang="nl-NL" sz="1600" dirty="0">
                    <a:solidFill>
                      <a:schemeClr val="tx1"/>
                    </a:solidFill>
                  </a:rPr>
                  <a:t> </a:t>
                </a:r>
                <a:r>
                  <a:rPr lang="nl-NL" sz="1600" dirty="0" err="1">
                    <a:solidFill>
                      <a:schemeClr val="tx1"/>
                    </a:solidFill>
                  </a:rPr>
                  <a:t>to</a:t>
                </a:r>
                <a:r>
                  <a:rPr lang="nl-NL" sz="1600" dirty="0">
                    <a:solidFill>
                      <a:schemeClr val="tx1"/>
                    </a:solidFill>
                  </a:rPr>
                  <a:t> show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nl-NL" sz="1600" dirty="0">
                    <a:solidFill>
                      <a:schemeClr val="tx1"/>
                    </a:solidFill>
                  </a:rPr>
                  <a:t> form a UDCP: </a:t>
                </a:r>
              </a:p>
              <a:p>
                <a:endParaRPr lang="nl-NL" sz="1600" dirty="0">
                  <a:solidFill>
                    <a:schemeClr val="tx1"/>
                  </a:solidFill>
                </a:endParaRPr>
              </a:p>
              <a:p>
                <a:endParaRPr lang="nl-NL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024A5752-8C12-4012-B761-78F7B22492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700" y="1152474"/>
                <a:ext cx="8520600" cy="3844975"/>
              </a:xfr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91B72F7-BC10-435D-8D8D-E21CDB17808B}"/>
                  </a:ext>
                </a:extLst>
              </p:cNvPr>
              <p:cNvSpPr/>
              <p:nvPr/>
            </p:nvSpPr>
            <p:spPr>
              <a:xfrm>
                <a:off x="869950" y="4043850"/>
                <a:ext cx="71882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nl-NL" sz="1600" dirty="0">
                    <a:solidFill>
                      <a:schemeClr val="tx1"/>
                    </a:solidFill>
                    <a:latin typeface="+mn-lt"/>
                  </a:rPr>
                  <a:t>○  </a:t>
                </a:r>
                <a:r>
                  <a:rPr lang="nl-NL" sz="1600" dirty="0" err="1">
                    <a:solidFill>
                      <a:schemeClr val="tx1"/>
                    </a:solidFill>
                    <a:latin typeface="+mn-lt"/>
                  </a:rPr>
                  <a:t>Suppose</a:t>
                </a:r>
                <a:r>
                  <a:rPr lang="nl-NL" sz="1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l-NL" sz="1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sz="1600" dirty="0" err="1">
                    <a:solidFill>
                      <a:schemeClr val="tx1"/>
                    </a:solidFill>
                    <a:latin typeface="+mn-lt"/>
                  </a:rPr>
                  <a:t>and</a:t>
                </a:r>
                <a:r>
                  <a:rPr lang="nl-NL" sz="1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l-NL" sz="1600" dirty="0">
                    <a:solidFill>
                      <a:schemeClr val="tx1"/>
                    </a:solidFill>
                    <a:latin typeface="+mn-lt"/>
                  </a:rPr>
                  <a:t>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bg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91B72F7-BC10-435D-8D8D-E21CDB1780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50" y="4043850"/>
                <a:ext cx="7188200" cy="338554"/>
              </a:xfrm>
              <a:prstGeom prst="rect">
                <a:avLst/>
              </a:prstGeom>
              <a:blipFill>
                <a:blip r:embed="rId4"/>
                <a:stretch>
                  <a:fillRect l="-509" t="-7143" b="-232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837A040-99F2-44FE-888B-3DEB014F8C3D}"/>
                  </a:ext>
                </a:extLst>
              </p:cNvPr>
              <p:cNvSpPr/>
              <p:nvPr/>
            </p:nvSpPr>
            <p:spPr>
              <a:xfrm>
                <a:off x="869950" y="4382404"/>
                <a:ext cx="606425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nl-NL" sz="1600" dirty="0">
                    <a:solidFill>
                      <a:schemeClr val="tx1"/>
                    </a:solidFill>
                    <a:latin typeface="+mn-lt"/>
                  </a:rPr>
                  <a:t>○  </a:t>
                </a:r>
                <a:r>
                  <a:rPr lang="nl-NL" sz="1600" dirty="0" err="1">
                    <a:solidFill>
                      <a:schemeClr val="tx1"/>
                    </a:solidFill>
                    <a:latin typeface="+mn-lt"/>
                  </a:rPr>
                  <a:t>Then</a:t>
                </a:r>
                <a:r>
                  <a:rPr lang="nl-NL" sz="1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nl-NL" sz="1600" dirty="0">
                  <a:solidFill>
                    <a:schemeClr val="bg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837A040-99F2-44FE-888B-3DEB014F8C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50" y="4382404"/>
                <a:ext cx="6064250" cy="338554"/>
              </a:xfrm>
              <a:prstGeom prst="rect">
                <a:avLst/>
              </a:prstGeom>
              <a:blipFill>
                <a:blip r:embed="rId5"/>
                <a:stretch>
                  <a:fillRect l="-603" t="-7273" b="-2545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E2295AB-5B2F-46AA-8F38-CA57E7C418A4}"/>
                  </a:ext>
                </a:extLst>
              </p:cNvPr>
              <p:cNvSpPr/>
              <p:nvPr/>
            </p:nvSpPr>
            <p:spPr>
              <a:xfrm>
                <a:off x="876300" y="4693554"/>
                <a:ext cx="606425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nl-NL" sz="1600" dirty="0">
                    <a:solidFill>
                      <a:schemeClr val="tx1"/>
                    </a:solidFill>
                    <a:latin typeface="+mn-lt"/>
                  </a:rPr>
                  <a:t>○  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1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sz="1600" dirty="0" err="1">
                    <a:solidFill>
                      <a:schemeClr val="tx1"/>
                    </a:solidFill>
                    <a:latin typeface="+mn-lt"/>
                  </a:rPr>
                  <a:t>and</a:t>
                </a:r>
                <a:r>
                  <a:rPr lang="nl-NL" sz="1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sz="1600" dirty="0" err="1">
                    <a:solidFill>
                      <a:schemeClr val="tx1"/>
                    </a:solidFill>
                    <a:latin typeface="+mn-lt"/>
                  </a:rPr>
                  <a:t>therefore</a:t>
                </a:r>
                <a:r>
                  <a:rPr lang="nl-NL" sz="1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sz="1600" dirty="0" err="1">
                    <a:solidFill>
                      <a:schemeClr val="tx1"/>
                    </a:solidFill>
                    <a:latin typeface="+mn-lt"/>
                  </a:rPr>
                  <a:t>also</a:t>
                </a:r>
                <a:r>
                  <a:rPr lang="nl-NL" sz="1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nl-NL" sz="1600" dirty="0">
                  <a:solidFill>
                    <a:schemeClr val="bg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E2295AB-5B2F-46AA-8F38-CA57E7C41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4693554"/>
                <a:ext cx="6064250" cy="338554"/>
              </a:xfrm>
              <a:prstGeom prst="rect">
                <a:avLst/>
              </a:prstGeom>
              <a:blipFill>
                <a:blip r:embed="rId6"/>
                <a:stretch>
                  <a:fillRect l="-603" t="-7273" b="-2545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20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14E6E01-C764-4D41-9F3E-0C09F5B9D055}"/>
              </a:ext>
            </a:extLst>
          </p:cNvPr>
          <p:cNvSpPr/>
          <p:nvPr/>
        </p:nvSpPr>
        <p:spPr>
          <a:xfrm>
            <a:off x="405476" y="1811787"/>
            <a:ext cx="5244393" cy="376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0D0A1B-52AD-43C6-B90A-7CD4169FDAEA}"/>
                  </a:ext>
                </a:extLst>
              </p:cNvPr>
              <p:cNvSpPr txBox="1"/>
              <p:nvPr/>
            </p:nvSpPr>
            <p:spPr>
              <a:xfrm>
                <a:off x="358239" y="1818576"/>
                <a:ext cx="991352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18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0.86</m:t>
                        </m:r>
                        <m:r>
                          <a:rPr lang="en-US" sz="18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latin typeface="+mn-lt"/>
                  </a:rPr>
                  <a:t>time, poly space algorithm for </a:t>
                </a:r>
                <a:r>
                  <a:rPr lang="en-US" sz="1800" dirty="0">
                    <a:solidFill>
                      <a:schemeClr val="tx1"/>
                    </a:solidFill>
                    <a:latin typeface="+mj-lt"/>
                  </a:rPr>
                  <a:t>Subset Sum 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[3]</a:t>
                </a:r>
                <a:r>
                  <a:rPr lang="en-US" sz="1800" dirty="0">
                    <a:solidFill>
                      <a:schemeClr val="bg2"/>
                    </a:solidFill>
                    <a:latin typeface="+mj-lt"/>
                  </a:rPr>
                  <a:t> </a:t>
                </a:r>
              </a:p>
              <a:p>
                <a:endParaRPr lang="en-US" sz="1800" dirty="0">
                  <a:solidFill>
                    <a:schemeClr val="bg2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0D0A1B-52AD-43C6-B90A-7CD4169FD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39" y="1818576"/>
                <a:ext cx="9913521" cy="646331"/>
              </a:xfrm>
              <a:prstGeom prst="rect">
                <a:avLst/>
              </a:prstGeom>
              <a:blipFill>
                <a:blip r:embed="rId2"/>
                <a:stretch>
                  <a:fillRect t="-377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378D662F-9157-431F-BB6C-C7D5F5CC7BF1}"/>
              </a:ext>
            </a:extLst>
          </p:cNvPr>
          <p:cNvSpPr/>
          <p:nvPr/>
        </p:nvSpPr>
        <p:spPr>
          <a:xfrm>
            <a:off x="5649869" y="148005"/>
            <a:ext cx="3371530" cy="535398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3E6ADBD-132C-4791-8976-21D5096FA7E3}"/>
                  </a:ext>
                </a:extLst>
              </p:cNvPr>
              <p:cNvSpPr/>
              <p:nvPr/>
            </p:nvSpPr>
            <p:spPr>
              <a:xfrm>
                <a:off x="4970458" y="121254"/>
                <a:ext cx="4560483" cy="589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                    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≔         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⊆</m:t>
                            </m:r>
                            <m:r>
                              <m:rPr>
                                <m:lit/>
                              </m:r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1,…,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m:rPr>
                                <m:lit/>
                              </m:r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</a:endParaRPr>
              </a:p>
              <a:p>
                <a:pPr marL="152400" indent="0">
                  <a:buNone/>
                </a:pPr>
                <a:r>
                  <a:rPr lang="en-US" b="0" dirty="0">
                    <a:solidFill>
                      <a:schemeClr val="bg2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lit/>
                          </m:r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m:rPr>
                            <m:lit/>
                          </m:r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3E6ADBD-132C-4791-8976-21D5096FA7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458" y="121254"/>
                <a:ext cx="4560483" cy="5895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7528B87-FBB3-4B9E-92DA-7F890079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Additive Combinatorics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302E6-76E8-404B-97D6-53456278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923A3864-DA56-48B6-9A1A-A30C5B227757}"/>
                  </a:ext>
                </a:extLst>
              </p:cNvPr>
              <p:cNvSpPr/>
              <p:nvPr/>
            </p:nvSpPr>
            <p:spPr>
              <a:xfrm>
                <a:off x="413041" y="1031637"/>
                <a:ext cx="3054060" cy="72858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7A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22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2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nl-NL" sz="2200" dirty="0">
                    <a:solidFill>
                      <a:schemeClr val="tx1"/>
                    </a:solidFill>
                  </a:rPr>
                  <a:t>small</a:t>
                </a:r>
                <a:br>
                  <a:rPr lang="nl-NL" sz="2200" dirty="0">
                    <a:solidFill>
                      <a:schemeClr val="tx1"/>
                    </a:solidFill>
                    <a:latin typeface="+mj-lt"/>
                  </a:rPr>
                </a:br>
                <a:r>
                  <a:rPr lang="nl-NL" sz="22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nl-NL" sz="2200" dirty="0" err="1">
                    <a:solidFill>
                      <a:schemeClr val="tx1"/>
                    </a:solidFill>
                    <a:latin typeface="+mj-lt"/>
                  </a:rPr>
                  <a:t>Algorithm</a:t>
                </a:r>
                <a:r>
                  <a:rPr lang="nl-NL" sz="2200" dirty="0">
                    <a:solidFill>
                      <a:schemeClr val="tx1"/>
                    </a:solidFill>
                    <a:latin typeface="+mj-lt"/>
                  </a:rPr>
                  <a:t> A</a:t>
                </a:r>
                <a:r>
                  <a:rPr lang="nl-NL" sz="2200" dirty="0">
                    <a:solidFill>
                      <a:schemeClr val="tx1"/>
                    </a:solidFill>
                  </a:rPr>
                  <a:t> </a:t>
                </a:r>
                <a:r>
                  <a:rPr lang="nl-NL" sz="2200" dirty="0" err="1">
                    <a:solidFill>
                      <a:schemeClr val="tx1"/>
                    </a:solidFill>
                  </a:rPr>
                  <a:t>fast</a:t>
                </a:r>
                <a:r>
                  <a:rPr lang="nl-NL" sz="2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923A3864-DA56-48B6-9A1A-A30C5B227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41" y="1031637"/>
                <a:ext cx="3054060" cy="728583"/>
              </a:xfrm>
              <a:prstGeom prst="roundRect">
                <a:avLst/>
              </a:prstGeom>
              <a:blipFill>
                <a:blip r:embed="rId8"/>
                <a:stretch>
                  <a:fillRect t="-6504" b="-17073"/>
                </a:stretch>
              </a:blipFill>
              <a:ln w="19050">
                <a:solidFill>
                  <a:srgbClr val="007A37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A9750C7D-09EE-4EB8-8F32-4931E6BA188C}"/>
              </a:ext>
            </a:extLst>
          </p:cNvPr>
          <p:cNvSpPr/>
          <p:nvPr/>
        </p:nvSpPr>
        <p:spPr>
          <a:xfrm>
            <a:off x="3650017" y="1031637"/>
            <a:ext cx="3054060" cy="719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1F242A5-1DE9-46A5-B05C-A4EBD0022257}"/>
                  </a:ext>
                </a:extLst>
              </p:cNvPr>
              <p:cNvSpPr/>
              <p:nvPr/>
            </p:nvSpPr>
            <p:spPr>
              <a:xfrm>
                <a:off x="4183826" y="1008949"/>
                <a:ext cx="198644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+mn-l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sz="2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+mn-lt"/>
                  </a:rPr>
                  <a:t> small</a:t>
                </a:r>
              </a:p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200" dirty="0">
                    <a:solidFill>
                      <a:schemeClr val="tx1"/>
                    </a:solidFill>
                    <a:latin typeface="+mj-lt"/>
                  </a:rPr>
                  <a:t>Algorithm B</a:t>
                </a:r>
                <a:r>
                  <a:rPr lang="en-US" sz="2200" dirty="0">
                    <a:solidFill>
                      <a:schemeClr val="tx1"/>
                    </a:solidFill>
                    <a:latin typeface="+mn-lt"/>
                  </a:rPr>
                  <a:t> fast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1F242A5-1DE9-46A5-B05C-A4EBD00222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826" y="1008949"/>
                <a:ext cx="1986441" cy="769441"/>
              </a:xfrm>
              <a:prstGeom prst="rect">
                <a:avLst/>
              </a:prstGeom>
              <a:blipFill>
                <a:blip r:embed="rId9"/>
                <a:stretch>
                  <a:fillRect l="-613" t="-4762" r="-3374" b="-1507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9E2CB4-D83A-4C7D-AC7D-6F57CA63FF9D}"/>
                  </a:ext>
                </a:extLst>
              </p:cNvPr>
              <p:cNvSpPr txBox="1"/>
              <p:nvPr/>
            </p:nvSpPr>
            <p:spPr>
              <a:xfrm>
                <a:off x="358239" y="2206796"/>
                <a:ext cx="9219241" cy="4420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chemeClr val="tx1"/>
                    </a:solidFill>
                    <a:latin typeface="+mj-lt"/>
                  </a:rPr>
                  <a:t>Algorithm A: </a:t>
                </a:r>
                <a:r>
                  <a:rPr lang="en-US" sz="1800" dirty="0">
                    <a:solidFill>
                      <a:schemeClr val="tx1"/>
                    </a:solidFill>
                    <a:latin typeface="+mn-lt"/>
                  </a:rPr>
                  <a:t>Variant of pseudo-polynomial time DP 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[based on DFT, LN’STOC10]</a:t>
                </a:r>
              </a:p>
              <a:p>
                <a:r>
                  <a:rPr lang="en-US" sz="1800" dirty="0">
                    <a:solidFill>
                      <a:schemeClr val="tx1"/>
                    </a:solidFill>
                    <a:latin typeface="+mn-lt"/>
                  </a:rPr>
                  <a:t>  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+mn-lt"/>
                  </a:rPr>
                  <a:t> and polynomial space; fast enough 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0.86 </m:t>
                        </m:r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+mn-lt"/>
                </a:endParaRPr>
              </a:p>
              <a:p>
                <a:endParaRPr lang="en-US" sz="1800" dirty="0">
                  <a:solidFill>
                    <a:schemeClr val="tx1"/>
                  </a:solidFill>
                  <a:latin typeface="+mn-lt"/>
                </a:endParaRPr>
              </a:p>
              <a:p>
                <a:r>
                  <a:rPr lang="en-US" sz="1800" dirty="0">
                    <a:solidFill>
                      <a:schemeClr val="tx1"/>
                    </a:solidFill>
                    <a:latin typeface="+mn-lt"/>
                  </a:rPr>
                  <a:t>Split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+mn-lt"/>
                  </a:rPr>
                  <a:t> in 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+mn-lt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latin typeface="+mn-lt"/>
                  </a:rPr>
                  <a:t>of length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sz="1800" dirty="0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  <a:p>
                <a:r>
                  <a:rPr lang="en-US" sz="1800" dirty="0">
                    <a:solidFill>
                      <a:schemeClr val="tx1"/>
                    </a:solidFill>
                    <a:latin typeface="+mn-lt"/>
                  </a:rPr>
                  <a:t>Observe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+mn-lt"/>
                  </a:rPr>
                  <a:t>; thus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0.36</m:t>
                        </m:r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  <a:latin typeface="+mn-lt"/>
                </a:endParaRPr>
              </a:p>
              <a:p>
                <a:endParaRPr lang="en-US" sz="1800" dirty="0">
                  <a:solidFill>
                    <a:schemeClr val="tx1"/>
                  </a:solidFill>
                  <a:latin typeface="+mn-lt"/>
                </a:endParaRPr>
              </a:p>
              <a:p>
                <a:r>
                  <a:rPr lang="en-US" sz="1800" dirty="0">
                    <a:solidFill>
                      <a:schemeClr val="tx1"/>
                    </a:solidFill>
                    <a:latin typeface="+mj-lt"/>
                  </a:rPr>
                  <a:t>Algorithm B: </a:t>
                </a:r>
                <a:r>
                  <a:rPr lang="en-US" sz="1800" dirty="0">
                    <a:solidFill>
                      <a:schemeClr val="tx1"/>
                    </a:solidFill>
                    <a:latin typeface="+mn-lt"/>
                  </a:rPr>
                  <a:t>Floyd’s cycle finding algorithm 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[as analyzed in 3]</a:t>
                </a:r>
              </a:p>
              <a:p>
                <a:r>
                  <a:rPr lang="en-US" sz="1800" dirty="0">
                    <a:solidFill>
                      <a:schemeClr val="tx1"/>
                    </a:solidFill>
                    <a:latin typeface="+mn-lt"/>
                  </a:rPr>
                  <a:t>  Solves </a:t>
                </a:r>
                <a:r>
                  <a:rPr lang="en-US" sz="1800" dirty="0">
                    <a:solidFill>
                      <a:schemeClr val="bg2"/>
                    </a:solidFill>
                    <a:latin typeface="+mj-lt"/>
                  </a:rPr>
                  <a:t>2</a:t>
                </a:r>
                <a:r>
                  <a:rPr lang="en-US" sz="1800" dirty="0">
                    <a:solidFill>
                      <a:schemeClr val="tx1"/>
                    </a:solidFill>
                    <a:latin typeface="+mj-lt"/>
                  </a:rPr>
                  <a:t>-SUM </a:t>
                </a:r>
                <a:r>
                  <a:rPr lang="en-US" sz="1800" dirty="0">
                    <a:solidFill>
                      <a:schemeClr val="tx1"/>
                    </a:solidFill>
                    <a:latin typeface="+mn-lt"/>
                  </a:rPr>
                  <a:t>in time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ad>
                          <m:radPr>
                            <m:degHide m:val="on"/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  <m:sup/>
                                  <m:e>
                                    <m:r>
                                      <a:rPr lang="en-US" sz="1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𝑓𝑟</m:t>
                                    </m:r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r>
                                          <a:rPr lang="en-US" sz="18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𝒜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𝑓𝑟</m:t>
                                </m:r>
                                <m:r>
                                  <a:rPr lang="en-US" sz="1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1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𝒜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d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+mn-lt"/>
                  </a:rPr>
                  <a:t> space (assuming ….)</a:t>
                </a:r>
              </a:p>
              <a:p>
                <a:r>
                  <a:rPr lang="en-US" sz="1800" dirty="0">
                    <a:solidFill>
                      <a:schemeClr val="tx1"/>
                    </a:solidFill>
                    <a:latin typeface="+mn-lt"/>
                  </a:rPr>
                  <a:t> 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/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𝑓𝑟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1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𝒜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  <m:sup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sSup>
                      <m:sSup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0.36</m:t>
                        </m:r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1.99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  <a:p>
                <a:endParaRPr lang="en-US" sz="1800" dirty="0">
                  <a:solidFill>
                    <a:schemeClr val="tx1"/>
                  </a:solidFill>
                  <a:latin typeface="+mn-lt"/>
                </a:endParaRPr>
              </a:p>
              <a:p>
                <a:endParaRPr lang="en-US" sz="1800" dirty="0">
                  <a:solidFill>
                    <a:schemeClr val="tx1"/>
                  </a:solidFill>
                  <a:latin typeface="+mn-lt"/>
                </a:endParaRPr>
              </a:p>
              <a:p>
                <a:endParaRPr lang="en-US" sz="1800" dirty="0">
                  <a:solidFill>
                    <a:schemeClr val="tx1"/>
                  </a:solidFill>
                  <a:latin typeface="+mn-lt"/>
                </a:endParaRPr>
              </a:p>
              <a:p>
                <a:endParaRPr lang="en-US" sz="1800" dirty="0">
                  <a:solidFill>
                    <a:schemeClr val="tx1"/>
                  </a:solidFill>
                  <a:latin typeface="+mn-lt"/>
                </a:endParaRPr>
              </a:p>
              <a:p>
                <a:r>
                  <a:rPr lang="en-US" sz="1800" dirty="0">
                    <a:solidFill>
                      <a:schemeClr val="tx1"/>
                    </a:solidFill>
                    <a:latin typeface="+mn-lt"/>
                  </a:rPr>
                  <a:t>  </a:t>
                </a:r>
                <a:endParaRPr lang="nl-NL" sz="1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9E2CB4-D83A-4C7D-AC7D-6F57CA63F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39" y="2206796"/>
                <a:ext cx="9219241" cy="4420313"/>
              </a:xfrm>
              <a:prstGeom prst="rect">
                <a:avLst/>
              </a:prstGeom>
              <a:blipFill>
                <a:blip r:embed="rId10"/>
                <a:stretch>
                  <a:fillRect l="-595" t="-6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54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>
            <a:extLst>
              <a:ext uri="{FF2B5EF4-FFF2-40B4-BE49-F238E27FC236}">
                <a16:creationId xmlns:a16="http://schemas.microsoft.com/office/drawing/2014/main" id="{D8E04E35-8939-479B-BCF3-1061558B8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/>
              <a:t>Wall of NP-completeness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3901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00CB20A-264E-495A-A35A-5D9463A7D82D}"/>
              </a:ext>
            </a:extLst>
          </p:cNvPr>
          <p:cNvSpPr/>
          <p:nvPr/>
        </p:nvSpPr>
        <p:spPr>
          <a:xfrm>
            <a:off x="709783" y="4058956"/>
            <a:ext cx="3353238" cy="309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7F26E5-6174-4D0A-AA07-50E2A917E2B7}"/>
              </a:ext>
            </a:extLst>
          </p:cNvPr>
          <p:cNvSpPr/>
          <p:nvPr/>
        </p:nvSpPr>
        <p:spPr>
          <a:xfrm>
            <a:off x="728283" y="3253941"/>
            <a:ext cx="3091149" cy="309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F2FEBB-0E67-4E50-BD27-CCDCE11245AA}"/>
              </a:ext>
            </a:extLst>
          </p:cNvPr>
          <p:cNvSpPr/>
          <p:nvPr/>
        </p:nvSpPr>
        <p:spPr>
          <a:xfrm>
            <a:off x="736375" y="2401090"/>
            <a:ext cx="3091149" cy="309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FCF0BF-A046-4E2E-A3C3-A646A12ACB78}"/>
              </a:ext>
            </a:extLst>
          </p:cNvPr>
          <p:cNvSpPr/>
          <p:nvPr/>
        </p:nvSpPr>
        <p:spPr>
          <a:xfrm>
            <a:off x="4436120" y="2666474"/>
            <a:ext cx="3091149" cy="309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Placeholder 3">
                <a:extLst>
                  <a:ext uri="{FF2B5EF4-FFF2-40B4-BE49-F238E27FC236}">
                    <a16:creationId xmlns:a16="http://schemas.microsoft.com/office/drawing/2014/main" id="{B875C392-68D4-49FD-96D2-6B041D42E7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95390" y="2030123"/>
                <a:ext cx="8134350" cy="2258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b="0" dirty="0">
                    <a:solidFill>
                      <a:schemeClr val="tx1"/>
                    </a:solidFill>
                    <a:latin typeface="+mj-lt"/>
                  </a:rPr>
                  <a:t>E.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1600" dirty="0"/>
                  <a:t>     </a:t>
                </a:r>
                <a:r>
                  <a:rPr lang="nl-NL" sz="1600" dirty="0">
                    <a:solidFill>
                      <a:schemeClr val="tx1"/>
                    </a:solidFill>
                    <a:latin typeface="+mn-lt"/>
                  </a:rPr>
                  <a:t>time </a:t>
                </a:r>
                <a:r>
                  <a:rPr lang="nl-NL" sz="16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(pseudo-</a:t>
                </a:r>
                <a:r>
                  <a:rPr lang="nl-NL" sz="1600" dirty="0" err="1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polynomial</a:t>
                </a:r>
                <a:r>
                  <a:rPr lang="nl-NL" sz="16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 DP)</a:t>
                </a:r>
              </a:p>
              <a:p>
                <a:pPr marL="0" indent="0">
                  <a:buNone/>
                </a:pPr>
                <a:r>
                  <a:rPr lang="en-US" sz="1600" b="0" dirty="0">
                    <a:solidFill>
                      <a:schemeClr val="tx1"/>
                    </a:solidFill>
                    <a:latin typeface="+mj-lt"/>
                  </a:rPr>
                  <a:t>F.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1600" dirty="0"/>
                  <a:t>      </a:t>
                </a:r>
                <a:r>
                  <a:rPr lang="nl-NL" sz="1600" dirty="0">
                    <a:solidFill>
                      <a:schemeClr val="tx1"/>
                    </a:solidFill>
                    <a:latin typeface="+mn-lt"/>
                  </a:rPr>
                  <a:t>time </a:t>
                </a:r>
                <a:r>
                  <a:rPr lang="nl-NL" sz="16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(DP over subsets)</a:t>
                </a:r>
              </a:p>
              <a:p>
                <a:pPr marL="0" indent="0">
                  <a:buNone/>
                </a:pPr>
                <a:r>
                  <a:rPr lang="en-US" sz="1600" b="0" dirty="0">
                    <a:solidFill>
                      <a:schemeClr val="bg1">
                        <a:lumMod val="50000"/>
                      </a:schemeClr>
                    </a:solidFill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2−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</a:rPr>
                  <a:t>for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</a:rPr>
                  <a:t> 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[2]</a:t>
                </a:r>
              </a:p>
            </p:txBody>
          </p:sp>
        </mc:Choice>
        <mc:Fallback>
          <p:sp>
            <p:nvSpPr>
              <p:cNvPr id="10" name="Text Placeholder 3">
                <a:extLst>
                  <a:ext uri="{FF2B5EF4-FFF2-40B4-BE49-F238E27FC236}">
                    <a16:creationId xmlns:a16="http://schemas.microsoft.com/office/drawing/2014/main" id="{B875C392-68D4-49FD-96D2-6B041D42E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390" y="2030123"/>
                <a:ext cx="8134350" cy="2258288"/>
              </a:xfrm>
              <a:prstGeom prst="rect">
                <a:avLst/>
              </a:prstGeom>
              <a:blipFill>
                <a:blip r:embed="rId2"/>
                <a:stretch>
                  <a:fillRect l="-4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Placeholder 3">
                <a:extLst>
                  <a:ext uri="{FF2B5EF4-FFF2-40B4-BE49-F238E27FC236}">
                    <a16:creationId xmlns:a16="http://schemas.microsoft.com/office/drawing/2014/main" id="{177AF49C-BCB0-46A7-A65A-7787A5B705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645" y="2038215"/>
                <a:ext cx="8134350" cy="2258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A.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time, poly space 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(brute-force)</a:t>
                </a:r>
                <a:r>
                  <a:rPr lang="en-US" sz="1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1600" b="0" dirty="0">
                    <a:solidFill>
                      <a:schemeClr val="bg2"/>
                    </a:solidFill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0.86</m:t>
                        </m:r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time, poly space 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[1]</a:t>
                </a:r>
                <a:r>
                  <a:rPr lang="en-US" sz="1600" dirty="0">
                    <a:solidFill>
                      <a:schemeClr val="bg2"/>
                    </a:solidFill>
                    <a:latin typeface="+mj-lt"/>
                  </a:rPr>
                  <a:t> </a:t>
                </a:r>
                <a:endParaRPr lang="en-US" sz="1600" dirty="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B.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1600" dirty="0">
                    <a:solidFill>
                      <a:schemeClr val="tx1"/>
                    </a:solidFill>
                  </a:rPr>
                  <a:t> time </a:t>
                </a:r>
                <a:r>
                  <a:rPr lang="nl-NL" sz="1600" dirty="0" err="1">
                    <a:solidFill>
                      <a:schemeClr val="tx1"/>
                    </a:solidFill>
                  </a:rPr>
                  <a:t>and</a:t>
                </a:r>
                <a:r>
                  <a:rPr lang="nl-NL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1600" dirty="0">
                    <a:solidFill>
                      <a:schemeClr val="tx1"/>
                    </a:solidFill>
                  </a:rPr>
                  <a:t> space</a:t>
                </a:r>
              </a:p>
              <a:p>
                <a:pPr marL="0" indent="0">
                  <a:buNone/>
                </a:pPr>
                <a:r>
                  <a:rPr lang="nl-NL" sz="1600" dirty="0">
                    <a:solidFill>
                      <a:schemeClr val="tx1"/>
                    </a:solidFill>
                  </a:rPr>
                  <a:t>      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reduction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to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 2-SUM; 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Horowich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Sahni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bg2">
                        <a:lumMod val="75000"/>
                      </a:schemeClr>
                    </a:solidFill>
                    <a:latin typeface="+mj-lt"/>
                  </a:rPr>
                  <a:t>      OPEN 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[4]</a:t>
                </a: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endParaRPr lang="en-US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C.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1600" dirty="0">
                    <a:solidFill>
                      <a:schemeClr val="tx1"/>
                    </a:solidFill>
                  </a:rPr>
                  <a:t> time,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p>
                        <m:r>
                          <a:rPr lang="en-US" sz="16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/4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1600" dirty="0">
                    <a:solidFill>
                      <a:schemeClr val="tx1"/>
                    </a:solidFill>
                  </a:rPr>
                  <a:t> space</a:t>
                </a:r>
              </a:p>
              <a:p>
                <a:pPr marL="0" indent="0">
                  <a:buNone/>
                </a:pPr>
                <a:r>
                  <a:rPr lang="nl-NL" sz="1400" dirty="0">
                    <a:solidFill>
                      <a:schemeClr val="tx1"/>
                    </a:solidFill>
                  </a:rPr>
                  <a:t>      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reduction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to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 4-SUM; 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Schroeppel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 &amp; 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Shamir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1600" b="0" dirty="0">
                    <a:solidFill>
                      <a:schemeClr val="bg2"/>
                    </a:solidFill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time,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0.249999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  <a:latin typeface="+mj-lt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space</a:t>
                </a: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[3]</a:t>
                </a: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D.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1600" dirty="0"/>
                  <a:t>  </a:t>
                </a:r>
                <a:r>
                  <a:rPr lang="nl-NL" sz="1600" dirty="0">
                    <a:solidFill>
                      <a:schemeClr val="tx1"/>
                    </a:solidFill>
                  </a:rPr>
                  <a:t>time 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(pseudo-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polynomial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 DP)</a:t>
                </a:r>
              </a:p>
              <a:p>
                <a:pPr marL="0" indent="0">
                  <a:buNone/>
                </a:pPr>
                <a:r>
                  <a:rPr lang="nl-NL" sz="1400" dirty="0">
                    <a:solidFill>
                      <a:schemeClr val="tx1"/>
                    </a:solidFill>
                  </a:rPr>
                  <a:t>       </a:t>
                </a:r>
                <a:endParaRPr lang="nl-NL" sz="16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nl-NL" sz="16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600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9" name="Text Placeholder 3">
                <a:extLst>
                  <a:ext uri="{FF2B5EF4-FFF2-40B4-BE49-F238E27FC236}">
                    <a16:creationId xmlns:a16="http://schemas.microsoft.com/office/drawing/2014/main" id="{177AF49C-BCB0-46A7-A65A-7787A5B70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45" y="2038215"/>
                <a:ext cx="8134350" cy="2258288"/>
              </a:xfrm>
              <a:prstGeom prst="rect">
                <a:avLst/>
              </a:prstGeom>
              <a:blipFill>
                <a:blip r:embed="rId3"/>
                <a:stretch>
                  <a:fillRect l="-450" b="-207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DEF7CED-8D57-4EEA-96CA-346CB85A1F4D}"/>
              </a:ext>
            </a:extLst>
          </p:cNvPr>
          <p:cNvGrpSpPr/>
          <p:nvPr/>
        </p:nvGrpSpPr>
        <p:grpSpPr>
          <a:xfrm>
            <a:off x="339000" y="117262"/>
            <a:ext cx="11858371" cy="1788556"/>
            <a:chOff x="339000" y="857253"/>
            <a:chExt cx="11858371" cy="22838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 Placeholder 3">
                  <a:extLst>
                    <a:ext uri="{FF2B5EF4-FFF2-40B4-BE49-F238E27FC236}">
                      <a16:creationId xmlns:a16="http://schemas.microsoft.com/office/drawing/2014/main" id="{89897F67-C639-4E24-B5A6-9ADE484D641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39000" y="882794"/>
                  <a:ext cx="8134350" cy="2258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0480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●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1pPr>
                  <a:lvl2pPr marL="914400" marR="0" lvl="1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○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2pPr>
                  <a:lvl3pPr marL="1371600" marR="0" lvl="2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■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3pPr>
                  <a:lvl4pPr marL="1828800" marR="0" lvl="3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●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4pPr>
                  <a:lvl5pPr marL="2286000" marR="0" lvl="4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○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5pPr>
                  <a:lvl6pPr marL="2743200" marR="0" lvl="5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■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6pPr>
                  <a:lvl7pPr marL="3200400" marR="0" lvl="6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●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7pPr>
                  <a:lvl8pPr marL="3657600" marR="0" lvl="7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○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8pPr>
                  <a:lvl9pPr marL="4114800" marR="0" lvl="8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1600"/>
                    </a:spcAft>
                    <a:buClr>
                      <a:srgbClr val="5B72B7"/>
                    </a:buClr>
                    <a:buSzPts val="1200"/>
                    <a:buFont typeface="Abel"/>
                    <a:buChar char="■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9pPr>
                </a:lstStyle>
                <a:p>
                  <a:pPr marL="0" indent="0">
                    <a:buFont typeface="Abel"/>
                    <a:buNone/>
                  </a:pPr>
                  <a:r>
                    <a:rPr lang="en-US" sz="2600" b="1" dirty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</a:rPr>
                    <a:t>Subset Sum</a:t>
                  </a:r>
                </a:p>
                <a:p>
                  <a:pPr marL="0" indent="0">
                    <a:buFont typeface="Abel"/>
                    <a:buNone/>
                  </a:pPr>
                  <a:r>
                    <a:rPr lang="en-US" sz="1600" b="1" dirty="0">
                      <a:solidFill>
                        <a:schemeClr val="tx1"/>
                      </a:solidFill>
                      <a:latin typeface="+mj-lt"/>
                    </a:rPr>
                    <a:t>Given </a:t>
                  </a:r>
                  <a:r>
                    <a:rPr lang="en-US" sz="1600" dirty="0">
                      <a:solidFill>
                        <a:schemeClr val="tx1"/>
                      </a:solidFill>
                    </a:rPr>
                    <a:t>integers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</a:rPr>
                    <a:t>,</a:t>
                  </a:r>
                  <a:br>
                    <a:rPr lang="en-US" sz="1600" dirty="0">
                      <a:solidFill>
                        <a:schemeClr val="tx1"/>
                      </a:solidFill>
                    </a:rPr>
                  </a:br>
                  <a:r>
                    <a:rPr lang="en-US" sz="1600" dirty="0">
                      <a:solidFill>
                        <a:schemeClr val="tx1"/>
                      </a:solidFill>
                    </a:rPr>
                    <a:t>           target </a:t>
                  </a:r>
                  <a14:m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Abel"/>
                    <a:buNone/>
                  </a:pPr>
                  <a:r>
                    <a:rPr lang="en-US" sz="1600" b="1" dirty="0">
                      <a:latin typeface="+mj-lt"/>
                    </a:rPr>
                    <a:t>Asked</a:t>
                  </a:r>
                  <a:r>
                    <a:rPr lang="en-US" sz="1600" b="1" dirty="0"/>
                    <a:t> </a:t>
                  </a:r>
                  <a:r>
                    <a:rPr lang="en-US" sz="1600" dirty="0"/>
                    <a:t>subset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r>
                        <m:rPr>
                          <m:lit/>
                        </m:rP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…,</m:t>
                      </m:r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lit/>
                        </m:rP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sz="1600" dirty="0">
                    <a:solidFill>
                      <a:schemeClr val="bg2"/>
                    </a:solidFill>
                  </a:endParaRPr>
                </a:p>
                <a:p>
                  <a:pPr marL="0" indent="0">
                    <a:buFont typeface="Abel"/>
                    <a:buNone/>
                  </a:pPr>
                  <a:r>
                    <a:rPr lang="en-US" sz="1600" dirty="0">
                      <a:solidFill>
                        <a:schemeClr val="bg2"/>
                      </a:solidFill>
                    </a:rPr>
                    <a:t>             </a:t>
                  </a:r>
                  <a:r>
                    <a:rPr lang="en-US" sz="1600" dirty="0"/>
                    <a:t>such that </a:t>
                  </a:r>
                  <a14:m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endParaRPr lang="en-US" sz="16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 Placeholder 3">
                  <a:extLst>
                    <a:ext uri="{FF2B5EF4-FFF2-40B4-BE49-F238E27FC236}">
                      <a16:creationId xmlns:a16="http://schemas.microsoft.com/office/drawing/2014/main" id="{89897F67-C639-4E24-B5A6-9ADE484D64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000" y="882794"/>
                  <a:ext cx="8134350" cy="2258288"/>
                </a:xfrm>
                <a:prstGeom prst="rect">
                  <a:avLst/>
                </a:prstGeom>
                <a:blipFill>
                  <a:blip r:embed="rId4"/>
                  <a:stretch>
                    <a:fillRect l="-134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Placeholder 3">
                  <a:extLst>
                    <a:ext uri="{FF2B5EF4-FFF2-40B4-BE49-F238E27FC236}">
                      <a16:creationId xmlns:a16="http://schemas.microsoft.com/office/drawing/2014/main" id="{7B5D5358-4D25-41EB-BCDA-1DF0E49F14A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063021" y="857253"/>
                  <a:ext cx="8134350" cy="2258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0480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●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1pPr>
                  <a:lvl2pPr marL="914400" marR="0" lvl="1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○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2pPr>
                  <a:lvl3pPr marL="1371600" marR="0" lvl="2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■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3pPr>
                  <a:lvl4pPr marL="1828800" marR="0" lvl="3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●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4pPr>
                  <a:lvl5pPr marL="2286000" marR="0" lvl="4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○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5pPr>
                  <a:lvl6pPr marL="2743200" marR="0" lvl="5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■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6pPr>
                  <a:lvl7pPr marL="3200400" marR="0" lvl="6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●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7pPr>
                  <a:lvl8pPr marL="3657600" marR="0" lvl="7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○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8pPr>
                  <a:lvl9pPr marL="4114800" marR="0" lvl="8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1600"/>
                    </a:spcAft>
                    <a:buClr>
                      <a:srgbClr val="5B72B7"/>
                    </a:buClr>
                    <a:buSzPts val="1200"/>
                    <a:buFont typeface="Abel"/>
                    <a:buChar char="■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9pPr>
                </a:lstStyle>
                <a:p>
                  <a:pPr marL="0" indent="0">
                    <a:buFont typeface="Abel"/>
                    <a:buNone/>
                  </a:pPr>
                  <a:r>
                    <a:rPr lang="en-US" sz="2600" b="1" dirty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</a:rPr>
                    <a:t>Bin Packing</a:t>
                  </a:r>
                </a:p>
                <a:p>
                  <a:pPr marL="0" indent="0">
                    <a:buNone/>
                  </a:pPr>
                  <a:r>
                    <a:rPr lang="en-US" sz="1600" b="1" dirty="0">
                      <a:solidFill>
                        <a:schemeClr val="tx1"/>
                      </a:solidFill>
                      <a:latin typeface="+mj-lt"/>
                    </a:rPr>
                    <a:t>Given </a:t>
                  </a:r>
                  <a:r>
                    <a:rPr lang="en-US" sz="1600" dirty="0">
                      <a:solidFill>
                        <a:schemeClr val="tx1"/>
                      </a:solidFill>
                    </a:rPr>
                    <a:t>integers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</a:rPr>
                    <a:t>,</a:t>
                  </a:r>
                  <a:br>
                    <a:rPr lang="en-US" sz="1600" dirty="0">
                      <a:solidFill>
                        <a:schemeClr val="tx1"/>
                      </a:solidFill>
                    </a:rPr>
                  </a:br>
                  <a:r>
                    <a:rPr lang="en-US" sz="1600" dirty="0">
                      <a:solidFill>
                        <a:schemeClr val="tx1"/>
                      </a:solidFill>
                    </a:rPr>
                    <a:t>           capacity </a:t>
                  </a:r>
                  <a14:m>
                    <m:oMath xmlns:m="http://schemas.openxmlformats.org/officeDocument/2006/math">
                      <m:r>
                        <a:rPr lang="en-US" sz="16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</a:rPr>
                    <a:t>,  number of bins </a:t>
                  </a:r>
                  <a14:m>
                    <m:oMath xmlns:m="http://schemas.openxmlformats.org/officeDocument/2006/math">
                      <m:r>
                        <a:rPr lang="en-US" sz="1600" i="1" dirty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None/>
                  </a:pPr>
                  <a:r>
                    <a:rPr lang="en-US" sz="1600" b="1" dirty="0">
                      <a:latin typeface="+mj-lt"/>
                    </a:rPr>
                    <a:t>Asked</a:t>
                  </a:r>
                  <a:r>
                    <a:rPr lang="en-US" sz="1600" b="1" dirty="0"/>
                    <a:t> </a:t>
                  </a:r>
                  <a:r>
                    <a:rPr lang="en-US" sz="1600" dirty="0"/>
                    <a:t>partition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en-US" sz="1600" dirty="0"/>
                    <a:t> of </a:t>
                  </a:r>
                  <a14:m>
                    <m:oMath xmlns:m="http://schemas.openxmlformats.org/officeDocument/2006/math">
                      <m:r>
                        <m:rPr>
                          <m:lit/>
                        </m:rPr>
                        <a:rPr lang="en-US" sz="16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16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1,…,</m:t>
                      </m:r>
                      <m:r>
                        <a:rPr lang="en-US" sz="16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lit/>
                        </m:rPr>
                        <a:rPr lang="en-US" sz="16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br>
                    <a:rPr lang="en-US" sz="1600" dirty="0"/>
                  </a:br>
                  <a:r>
                    <a:rPr lang="en-US" sz="1600" dirty="0"/>
                    <a:t>            such that for each </a:t>
                  </a:r>
                  <a14:m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a14:m>
                  <a:r>
                    <a:rPr lang="en-US" sz="1600" dirty="0"/>
                    <a:t>: </a:t>
                  </a:r>
                  <a14:m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US" sz="16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 Placeholder 3">
                  <a:extLst>
                    <a:ext uri="{FF2B5EF4-FFF2-40B4-BE49-F238E27FC236}">
                      <a16:creationId xmlns:a16="http://schemas.microsoft.com/office/drawing/2014/main" id="{7B5D5358-4D25-41EB-BCDA-1DF0E49F14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3021" y="857253"/>
                  <a:ext cx="8134350" cy="2258288"/>
                </a:xfrm>
                <a:prstGeom prst="rect">
                  <a:avLst/>
                </a:prstGeom>
                <a:blipFill>
                  <a:blip r:embed="rId5"/>
                  <a:stretch>
                    <a:fillRect l="-1349" b="-296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9A5BDB-3768-4311-99B0-BED1671AEC20}"/>
              </a:ext>
            </a:extLst>
          </p:cNvPr>
          <p:cNvCxnSpPr>
            <a:cxnSpLocks/>
          </p:cNvCxnSpPr>
          <p:nvPr/>
        </p:nvCxnSpPr>
        <p:spPr>
          <a:xfrm>
            <a:off x="254466" y="2030123"/>
            <a:ext cx="8218884" cy="0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FA6871-F45C-48D2-A368-702C32AD7BC1}"/>
              </a:ext>
            </a:extLst>
          </p:cNvPr>
          <p:cNvCxnSpPr>
            <a:cxnSpLocks/>
          </p:cNvCxnSpPr>
          <p:nvPr/>
        </p:nvCxnSpPr>
        <p:spPr>
          <a:xfrm>
            <a:off x="4102661" y="117261"/>
            <a:ext cx="0" cy="4713684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850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14E6E01-C764-4D41-9F3E-0C09F5B9D055}"/>
              </a:ext>
            </a:extLst>
          </p:cNvPr>
          <p:cNvSpPr/>
          <p:nvPr/>
        </p:nvSpPr>
        <p:spPr>
          <a:xfrm>
            <a:off x="405476" y="2078487"/>
            <a:ext cx="5244393" cy="376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0D0A1B-52AD-43C6-B90A-7CD4169FDAEA}"/>
                  </a:ext>
                </a:extLst>
              </p:cNvPr>
              <p:cNvSpPr txBox="1"/>
              <p:nvPr/>
            </p:nvSpPr>
            <p:spPr>
              <a:xfrm>
                <a:off x="358239" y="2085276"/>
                <a:ext cx="7434391" cy="2585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18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2−</m:t>
                            </m:r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latin typeface="+mn-lt"/>
                  </a:rPr>
                  <a:t>time algorithm for </a:t>
                </a:r>
                <a:r>
                  <a:rPr lang="en-US" sz="1800" dirty="0">
                    <a:solidFill>
                      <a:schemeClr val="tx1"/>
                    </a:solidFill>
                    <a:latin typeface="+mj-lt"/>
                  </a:rPr>
                  <a:t>Bin Packing 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[3]</a:t>
                </a:r>
                <a:r>
                  <a:rPr lang="en-US" sz="1800" dirty="0">
                    <a:solidFill>
                      <a:schemeClr val="bg2"/>
                    </a:solidFill>
                    <a:latin typeface="+mj-lt"/>
                  </a:rPr>
                  <a:t> </a:t>
                </a:r>
              </a:p>
              <a:p>
                <a:endParaRPr lang="en-US" sz="1800" dirty="0">
                  <a:solidFill>
                    <a:schemeClr val="bg2"/>
                  </a:solidFill>
                  <a:latin typeface="+mj-lt"/>
                </a:endParaRPr>
              </a:p>
              <a:p>
                <a:r>
                  <a:rPr lang="en-US" sz="1800" dirty="0">
                    <a:solidFill>
                      <a:schemeClr val="tx1"/>
                    </a:solidFill>
                    <a:latin typeface="+mj-lt"/>
                  </a:rPr>
                  <a:t>Algorithm A: </a:t>
                </a:r>
                <a:r>
                  <a:rPr lang="en-US" sz="1800" dirty="0">
                    <a:solidFill>
                      <a:schemeClr val="tx1"/>
                    </a:solidFill>
                    <a:latin typeface="+mn-lt"/>
                  </a:rPr>
                  <a:t>Variant of pseudo-polynomial time DP</a:t>
                </a:r>
              </a:p>
              <a:p>
                <a:r>
                  <a:rPr lang="en-US" sz="1800" dirty="0">
                    <a:solidFill>
                      <a:schemeClr val="tx1"/>
                    </a:solidFill>
                    <a:latin typeface="+mn-lt"/>
                  </a:rPr>
                  <a:t>   Runs in time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+mn-lt"/>
                  </a:rPr>
                  <a:t> time </a:t>
                </a:r>
              </a:p>
              <a:p>
                <a:endParaRPr lang="en-US" sz="1800" dirty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en-US" sz="1800" dirty="0">
                    <a:solidFill>
                      <a:schemeClr val="tx1"/>
                    </a:solidFill>
                    <a:latin typeface="+mj-lt"/>
                  </a:rPr>
                  <a:t>Algorithm B: </a:t>
                </a:r>
                <a:r>
                  <a:rPr lang="en-US" sz="1800" dirty="0">
                    <a:solidFill>
                      <a:schemeClr val="tx1"/>
                    </a:solidFill>
                    <a:latin typeface="+mn-lt"/>
                  </a:rPr>
                  <a:t>DP over subsets (variant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l-NL" sz="1800" dirty="0">
                    <a:solidFill>
                      <a:schemeClr val="tx1"/>
                    </a:solidFill>
                    <a:latin typeface="+mn-lt"/>
                  </a:rPr>
                  <a:t> time </a:t>
                </a:r>
                <a:r>
                  <a:rPr lang="nl-NL" sz="1800" dirty="0" err="1">
                    <a:solidFill>
                      <a:schemeClr val="tx1"/>
                    </a:solidFill>
                    <a:latin typeface="+mn-lt"/>
                  </a:rPr>
                  <a:t>algorithm</a:t>
                </a:r>
                <a:r>
                  <a:rPr lang="nl-NL" sz="1800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  <a:p>
                <a:r>
                  <a:rPr lang="nl-NL" sz="1800" dirty="0">
                    <a:solidFill>
                      <a:schemeClr val="tx1"/>
                    </a:solidFill>
                    <a:latin typeface="+mn-lt"/>
                  </a:rPr>
                  <a:t>  </a:t>
                </a:r>
                <a:r>
                  <a:rPr lang="en-US" sz="1800" dirty="0">
                    <a:solidFill>
                      <a:schemeClr val="tx1"/>
                    </a:solidFill>
                    <a:latin typeface="+mn-lt"/>
                  </a:rPr>
                  <a:t>Runs in time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2"/>
                        </a:solidFill>
                        <a:latin typeface="+mn-lt"/>
                      </a:rPr>
                      <m:t>𝑂</m:t>
                    </m:r>
                    <m:r>
                      <a:rPr lang="en-US" sz="1800" i="1">
                        <a:solidFill>
                          <a:schemeClr val="bg2"/>
                        </a:solidFill>
                        <a:latin typeface="+mn-lt"/>
                      </a:rPr>
                      <m:t>(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+mn-lt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+mn-lt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+mn-lt"/>
                              </a:rPr>
                              <m:t>2−</m:t>
                            </m:r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+mn-lt"/>
                              </a:rPr>
                              <m:t>𝑓</m:t>
                            </m:r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+mn-lt"/>
                              </a:rPr>
                              <m:t>(</m:t>
                            </m:r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+mn-lt"/>
                              </a:rPr>
                              <m:t>𝜖</m:t>
                            </m:r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+mn-lt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+mn-lt"/>
                          </a:rPr>
                          <m:t>𝑛</m:t>
                        </m:r>
                      </m:sup>
                    </m:sSup>
                    <m:r>
                      <a:rPr lang="en-US" sz="1800" i="1">
                        <a:solidFill>
                          <a:schemeClr val="bg2"/>
                        </a:solidFill>
                        <a:latin typeface="+mn-lt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+mn-lt"/>
                  </a:rPr>
                  <a:t> time 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+mn-lt"/>
                      </a:rPr>
                      <m:t>𝛽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+mn-lt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+mn-lt"/>
                          </a:rPr>
                          <m:t>𝑤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bg2"/>
                        </a:solidFill>
                        <a:latin typeface="+mn-lt"/>
                      </a:rPr>
                      <m:t>≤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+mn-lt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+mn-lt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+mn-lt"/>
                              </a:rPr>
                              <m:t>2−</m:t>
                            </m:r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+mn-lt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+mn-lt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+mn-lt"/>
                  </a:rPr>
                  <a:t>,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+mn-lt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+mn-lt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+mn-lt"/>
                          </a:rPr>
                          <m:t>𝜖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bg2"/>
                        </a:solidFill>
                        <a:latin typeface="+mn-lt"/>
                      </a:rPr>
                      <m:t>&gt;0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nl-NL" sz="1800" dirty="0">
                  <a:solidFill>
                    <a:schemeClr val="tx1"/>
                  </a:solidFill>
                  <a:latin typeface="+mn-lt"/>
                </a:endParaRPr>
              </a:p>
              <a:p>
                <a:endParaRPr lang="nl-NL" sz="1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0D0A1B-52AD-43C6-B90A-7CD4169FD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39" y="2085276"/>
                <a:ext cx="7434391" cy="2585323"/>
              </a:xfrm>
              <a:prstGeom prst="rect">
                <a:avLst/>
              </a:prstGeom>
              <a:blipFill>
                <a:blip r:embed="rId2"/>
                <a:stretch>
                  <a:fillRect l="-738" t="-94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378D662F-9157-431F-BB6C-C7D5F5CC7BF1}"/>
              </a:ext>
            </a:extLst>
          </p:cNvPr>
          <p:cNvSpPr/>
          <p:nvPr/>
        </p:nvSpPr>
        <p:spPr>
          <a:xfrm>
            <a:off x="5649869" y="148005"/>
            <a:ext cx="3371530" cy="535398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3E6ADBD-132C-4791-8976-21D5096FA7E3}"/>
                  </a:ext>
                </a:extLst>
              </p:cNvPr>
              <p:cNvSpPr/>
              <p:nvPr/>
            </p:nvSpPr>
            <p:spPr>
              <a:xfrm>
                <a:off x="4970458" y="121254"/>
                <a:ext cx="4560483" cy="589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                    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≔         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⊆</m:t>
                            </m:r>
                            <m:r>
                              <m:rPr>
                                <m:lit/>
                              </m:r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1,…,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m:rPr>
                                <m:lit/>
                              </m:r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</a:endParaRPr>
              </a:p>
              <a:p>
                <a:pPr marL="152400" indent="0">
                  <a:buNone/>
                </a:pPr>
                <a:r>
                  <a:rPr lang="en-US" b="0" dirty="0">
                    <a:solidFill>
                      <a:schemeClr val="bg2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lit/>
                          </m:r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m:rPr>
                            <m:lit/>
                          </m:r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3E6ADBD-132C-4791-8976-21D5096FA7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458" y="121254"/>
                <a:ext cx="4560483" cy="5895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7528B87-FBB3-4B9E-92DA-7F890079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Additive Combinatorics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302E6-76E8-404B-97D6-53456278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97751E-53C4-4E4D-8FEF-EC896D4158C9}"/>
              </a:ext>
            </a:extLst>
          </p:cNvPr>
          <p:cNvSpPr/>
          <p:nvPr/>
        </p:nvSpPr>
        <p:spPr>
          <a:xfrm>
            <a:off x="413040" y="4094553"/>
            <a:ext cx="4618909" cy="1024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9A62B87-020B-49B0-89CB-B21AF8184BD3}"/>
                  </a:ext>
                </a:extLst>
              </p:cNvPr>
              <p:cNvSpPr/>
              <p:nvPr/>
            </p:nvSpPr>
            <p:spPr>
              <a:xfrm>
                <a:off x="413041" y="1031637"/>
                <a:ext cx="3054060" cy="72858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7A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22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2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nl-NL" sz="2200" dirty="0">
                    <a:solidFill>
                      <a:schemeClr val="tx1"/>
                    </a:solidFill>
                  </a:rPr>
                  <a:t>small</a:t>
                </a:r>
                <a:br>
                  <a:rPr lang="nl-NL" sz="2200" dirty="0">
                    <a:solidFill>
                      <a:schemeClr val="tx1"/>
                    </a:solidFill>
                    <a:latin typeface="+mj-lt"/>
                  </a:rPr>
                </a:br>
                <a:r>
                  <a:rPr lang="nl-NL" sz="22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nl-NL" sz="2200" dirty="0" err="1">
                    <a:solidFill>
                      <a:schemeClr val="tx1"/>
                    </a:solidFill>
                    <a:latin typeface="+mj-lt"/>
                  </a:rPr>
                  <a:t>Algorithm</a:t>
                </a:r>
                <a:r>
                  <a:rPr lang="nl-NL" sz="2200" dirty="0">
                    <a:solidFill>
                      <a:schemeClr val="tx1"/>
                    </a:solidFill>
                    <a:latin typeface="+mj-lt"/>
                  </a:rPr>
                  <a:t> A</a:t>
                </a:r>
                <a:r>
                  <a:rPr lang="nl-NL" sz="2200" dirty="0">
                    <a:solidFill>
                      <a:schemeClr val="tx1"/>
                    </a:solidFill>
                  </a:rPr>
                  <a:t> </a:t>
                </a:r>
                <a:r>
                  <a:rPr lang="nl-NL" sz="2200" dirty="0" err="1">
                    <a:solidFill>
                      <a:schemeClr val="tx1"/>
                    </a:solidFill>
                  </a:rPr>
                  <a:t>fast</a:t>
                </a:r>
                <a:r>
                  <a:rPr lang="nl-NL" sz="2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9A62B87-020B-49B0-89CB-B21AF8184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41" y="1031637"/>
                <a:ext cx="3054060" cy="728583"/>
              </a:xfrm>
              <a:prstGeom prst="roundRect">
                <a:avLst/>
              </a:prstGeom>
              <a:blipFill>
                <a:blip r:embed="rId8"/>
                <a:stretch>
                  <a:fillRect t="-6504" b="-17073"/>
                </a:stretch>
              </a:blipFill>
              <a:ln w="19050">
                <a:solidFill>
                  <a:srgbClr val="007A37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930E1F7-8A89-48AF-9D5E-A0F36604F2D6}"/>
              </a:ext>
            </a:extLst>
          </p:cNvPr>
          <p:cNvSpPr/>
          <p:nvPr/>
        </p:nvSpPr>
        <p:spPr>
          <a:xfrm>
            <a:off x="3650017" y="1031637"/>
            <a:ext cx="3054060" cy="719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1B39845-F581-4512-8D7B-538ED5D09A82}"/>
                  </a:ext>
                </a:extLst>
              </p:cNvPr>
              <p:cNvSpPr/>
              <p:nvPr/>
            </p:nvSpPr>
            <p:spPr>
              <a:xfrm>
                <a:off x="4183826" y="1008949"/>
                <a:ext cx="198644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+mn-l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sz="2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+mn-lt"/>
                  </a:rPr>
                  <a:t> small</a:t>
                </a:r>
              </a:p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200" dirty="0">
                    <a:solidFill>
                      <a:schemeClr val="tx1"/>
                    </a:solidFill>
                    <a:latin typeface="+mj-lt"/>
                  </a:rPr>
                  <a:t>Algorithm B</a:t>
                </a:r>
                <a:r>
                  <a:rPr lang="en-US" sz="2200" dirty="0">
                    <a:solidFill>
                      <a:schemeClr val="tx1"/>
                    </a:solidFill>
                    <a:latin typeface="+mn-lt"/>
                  </a:rPr>
                  <a:t> fast</a:t>
                </a: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1B39845-F581-4512-8D7B-538ED5D09A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826" y="1008949"/>
                <a:ext cx="1986441" cy="769441"/>
              </a:xfrm>
              <a:prstGeom prst="rect">
                <a:avLst/>
              </a:prstGeom>
              <a:blipFill>
                <a:blip r:embed="rId9"/>
                <a:stretch>
                  <a:fillRect l="-613" t="-4762" r="-3374" b="-1507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0998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A6BB1C5-F185-4A74-BE70-425EC6A78FAB}"/>
              </a:ext>
            </a:extLst>
          </p:cNvPr>
          <p:cNvGrpSpPr/>
          <p:nvPr/>
        </p:nvGrpSpPr>
        <p:grpSpPr>
          <a:xfrm>
            <a:off x="1562391" y="1969966"/>
            <a:ext cx="4330408" cy="1072635"/>
            <a:chOff x="908341" y="1969966"/>
            <a:chExt cx="4330408" cy="1072635"/>
          </a:xfrm>
        </p:grpSpPr>
        <p:sp>
          <p:nvSpPr>
            <p:cNvPr id="78" name="Google Shape;53;p11">
              <a:extLst>
                <a:ext uri="{FF2B5EF4-FFF2-40B4-BE49-F238E27FC236}">
                  <a16:creationId xmlns:a16="http://schemas.microsoft.com/office/drawing/2014/main" id="{12E58C8B-ED71-4870-BA2B-D4C470008A56}"/>
                </a:ext>
              </a:extLst>
            </p:cNvPr>
            <p:cNvSpPr/>
            <p:nvPr/>
          </p:nvSpPr>
          <p:spPr>
            <a:xfrm>
              <a:off x="908341" y="2039301"/>
              <a:ext cx="4184359" cy="665799"/>
            </a:xfrm>
            <a:prstGeom prst="rect">
              <a:avLst/>
            </a:prstGeom>
            <a:solidFill>
              <a:srgbClr val="5B7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itle 1">
                  <a:extLst>
                    <a:ext uri="{FF2B5EF4-FFF2-40B4-BE49-F238E27FC236}">
                      <a16:creationId xmlns:a16="http://schemas.microsoft.com/office/drawing/2014/main" id="{A9A0B739-0110-4F8D-AEE4-D308A0580B2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53430" y="1969966"/>
                  <a:ext cx="4285319" cy="10726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2800"/>
                    <a:buFont typeface="Passion One"/>
                    <a:buNone/>
                    <a:defRPr sz="2800" b="0" i="0" u="none" strike="noStrike" cap="none">
                      <a:solidFill>
                        <a:srgbClr val="5B72B7"/>
                      </a:solidFill>
                      <a:latin typeface="Passion One"/>
                      <a:ea typeface="Passion One"/>
                      <a:cs typeface="Passion One"/>
                      <a:sym typeface="Passion One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2800"/>
                    <a:buFont typeface="Oswald Regular"/>
                    <a:buNone/>
                    <a:defRPr sz="2800" b="0" i="0" u="none" strike="noStrike" cap="none">
                      <a:solidFill>
                        <a:srgbClr val="5B72B7"/>
                      </a:solidFill>
                      <a:latin typeface="Oswald Regular"/>
                      <a:ea typeface="Oswald Regular"/>
                      <a:cs typeface="Oswald Regular"/>
                      <a:sym typeface="Oswald Regular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2800"/>
                    <a:buFont typeface="Oswald Regular"/>
                    <a:buNone/>
                    <a:defRPr sz="2800" b="0" i="0" u="none" strike="noStrike" cap="none">
                      <a:solidFill>
                        <a:srgbClr val="5B72B7"/>
                      </a:solidFill>
                      <a:latin typeface="Oswald Regular"/>
                      <a:ea typeface="Oswald Regular"/>
                      <a:cs typeface="Oswald Regular"/>
                      <a:sym typeface="Oswald Regular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2800"/>
                    <a:buFont typeface="Oswald Regular"/>
                    <a:buNone/>
                    <a:defRPr sz="2800" b="0" i="0" u="none" strike="noStrike" cap="none">
                      <a:solidFill>
                        <a:srgbClr val="5B72B7"/>
                      </a:solidFill>
                      <a:latin typeface="Oswald Regular"/>
                      <a:ea typeface="Oswald Regular"/>
                      <a:cs typeface="Oswald Regular"/>
                      <a:sym typeface="Oswald Regular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2800"/>
                    <a:buFont typeface="Oswald Regular"/>
                    <a:buNone/>
                    <a:defRPr sz="2800" b="0" i="0" u="none" strike="noStrike" cap="none">
                      <a:solidFill>
                        <a:srgbClr val="5B72B7"/>
                      </a:solidFill>
                      <a:latin typeface="Oswald Regular"/>
                      <a:ea typeface="Oswald Regular"/>
                      <a:cs typeface="Oswald Regular"/>
                      <a:sym typeface="Oswald Regular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2800"/>
                    <a:buFont typeface="Oswald Regular"/>
                    <a:buNone/>
                    <a:defRPr sz="2800" b="0" i="0" u="none" strike="noStrike" cap="none">
                      <a:solidFill>
                        <a:srgbClr val="5B72B7"/>
                      </a:solidFill>
                      <a:latin typeface="Oswald Regular"/>
                      <a:ea typeface="Oswald Regular"/>
                      <a:cs typeface="Oswald Regular"/>
                      <a:sym typeface="Oswald Regular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2800"/>
                    <a:buFont typeface="Oswald Regular"/>
                    <a:buNone/>
                    <a:defRPr sz="2800" b="0" i="0" u="none" strike="noStrike" cap="none">
                      <a:solidFill>
                        <a:srgbClr val="5B72B7"/>
                      </a:solidFill>
                      <a:latin typeface="Oswald Regular"/>
                      <a:ea typeface="Oswald Regular"/>
                      <a:cs typeface="Oswald Regular"/>
                      <a:sym typeface="Oswald Regular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2800"/>
                    <a:buFont typeface="Oswald Regular"/>
                    <a:buNone/>
                    <a:defRPr sz="2800" b="0" i="0" u="none" strike="noStrike" cap="none">
                      <a:solidFill>
                        <a:srgbClr val="5B72B7"/>
                      </a:solidFill>
                      <a:latin typeface="Oswald Regular"/>
                      <a:ea typeface="Oswald Regular"/>
                      <a:cs typeface="Oswald Regular"/>
                      <a:sym typeface="Oswald Regular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2800"/>
                    <a:buFont typeface="Oswald Regular"/>
                    <a:buNone/>
                    <a:defRPr sz="2800" b="0" i="0" u="none" strike="noStrike" cap="none">
                      <a:solidFill>
                        <a:srgbClr val="5B72B7"/>
                      </a:solidFill>
                      <a:latin typeface="Oswald Regular"/>
                      <a:ea typeface="Oswald Regular"/>
                      <a:cs typeface="Oswald Regular"/>
                      <a:sym typeface="Oswald Regular"/>
                    </a:defRPr>
                  </a:lvl9pPr>
                </a:lstStyle>
                <a:p>
                  <a:r>
                    <a:rPr lang="en-US" sz="2000" dirty="0">
                      <a:solidFill>
                        <a:schemeClr val="accent1"/>
                      </a:solidFill>
                      <a:latin typeface="+mj-lt"/>
                    </a:rPr>
                    <a:t>Thm. 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+mn-lt"/>
                    </a:rPr>
                    <a:t>For all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a14:m>
                  <a:r>
                    <a:rPr lang="nl-NL" sz="1600" dirty="0">
                      <a:solidFill>
                        <a:schemeClr val="bg1"/>
                      </a:solidFill>
                      <a:latin typeface="+mn-lt"/>
                    </a:rPr>
                    <a:t>,</a:t>
                  </a:r>
                  <a:r>
                    <a:rPr lang="nl-NL" sz="1600" dirty="0">
                      <a:solidFill>
                        <a:schemeClr val="bg2"/>
                      </a:solidFill>
                      <a:latin typeface="+mn-lt"/>
                    </a:rPr>
                    <a:t> </a:t>
                  </a:r>
                  <a:r>
                    <a:rPr lang="nl-NL" sz="1600" dirty="0">
                      <a:solidFill>
                        <a:schemeClr val="bg1"/>
                      </a:solidFill>
                      <a:latin typeface="+mn-lt"/>
                    </a:rPr>
                    <a:t>there </a:t>
                  </a:r>
                  <a:r>
                    <a:rPr lang="nl-NL" sz="1600" dirty="0" err="1">
                      <a:solidFill>
                        <a:schemeClr val="bg1"/>
                      </a:solidFill>
                      <a:latin typeface="+mn-lt"/>
                    </a:rPr>
                    <a:t>exists</a:t>
                  </a:r>
                  <a:r>
                    <a:rPr lang="nl-NL" sz="1600" dirty="0">
                      <a:solidFill>
                        <a:schemeClr val="bg1"/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a14:m>
                  <a:r>
                    <a:rPr lang="nl-NL" sz="1600" dirty="0">
                      <a:solidFill>
                        <a:schemeClr val="bg1"/>
                      </a:solidFill>
                      <a:latin typeface="+mn-lt"/>
                    </a:rPr>
                    <a:t> </a:t>
                  </a:r>
                  <a:r>
                    <a:rPr lang="nl-NL" sz="1600" dirty="0" err="1">
                      <a:solidFill>
                        <a:schemeClr val="bg1"/>
                      </a:solidFill>
                      <a:latin typeface="+mn-lt"/>
                    </a:rPr>
                    <a:t>such</a:t>
                  </a:r>
                  <a:r>
                    <a:rPr lang="nl-NL" sz="1600" dirty="0">
                      <a:solidFill>
                        <a:schemeClr val="bg1"/>
                      </a:solidFill>
                      <a:latin typeface="+mn-lt"/>
                    </a:rPr>
                    <a:t> </a:t>
                  </a:r>
                  <a:r>
                    <a:rPr lang="nl-NL" sz="1600" dirty="0" err="1">
                      <a:solidFill>
                        <a:schemeClr val="bg1"/>
                      </a:solidFill>
                      <a:latin typeface="+mn-lt"/>
                    </a:rPr>
                    <a:t>that</a:t>
                  </a:r>
                  <a:r>
                    <a:rPr lang="nl-NL" sz="1600" dirty="0">
                      <a:solidFill>
                        <a:schemeClr val="bg1"/>
                      </a:solidFill>
                      <a:latin typeface="+mn-lt"/>
                    </a:rPr>
                    <a:t>:</a:t>
                  </a:r>
                </a:p>
                <a:p>
                  <a:r>
                    <a:rPr lang="nl-NL" sz="1600" dirty="0">
                      <a:solidFill>
                        <a:schemeClr val="bg1"/>
                      </a:solidFill>
                      <a:latin typeface="+mn-lt"/>
                    </a:rPr>
                    <a:t>	</a:t>
                  </a:r>
                  <a:r>
                    <a:rPr lang="nl-NL" sz="1600" dirty="0" err="1">
                      <a:solidFill>
                        <a:schemeClr val="bg1"/>
                      </a:solidFill>
                      <a:latin typeface="+mn-lt"/>
                    </a:rPr>
                    <a:t>if</a:t>
                  </a:r>
                  <a:r>
                    <a:rPr lang="nl-NL" sz="1600" dirty="0">
                      <a:solidFill>
                        <a:schemeClr val="bg2"/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nl-NL" sz="1600" dirty="0">
                      <a:solidFill>
                        <a:schemeClr val="bg1"/>
                      </a:solidFill>
                      <a:latin typeface="+mn-lt"/>
                    </a:rPr>
                    <a:t>, </a:t>
                  </a:r>
                  <a:r>
                    <a:rPr lang="nl-NL" sz="1600" dirty="0" err="1">
                      <a:solidFill>
                        <a:schemeClr val="bg1"/>
                      </a:solidFill>
                      <a:latin typeface="+mn-lt"/>
                    </a:rPr>
                    <a:t>then</a:t>
                  </a:r>
                  <a:r>
                    <a:rPr lang="nl-NL" sz="1600" dirty="0">
                      <a:solidFill>
                        <a:schemeClr val="bg1"/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nl-NL" sz="1600" dirty="0">
                      <a:solidFill>
                        <a:schemeClr val="bg1"/>
                      </a:solidFill>
                      <a:latin typeface="+mn-lt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9" name="Title 1">
                  <a:extLst>
                    <a:ext uri="{FF2B5EF4-FFF2-40B4-BE49-F238E27FC236}">
                      <a16:creationId xmlns:a16="http://schemas.microsoft.com/office/drawing/2014/main" id="{A9A0B739-0110-4F8D-AEE4-D308A0580B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3430" y="1969966"/>
                  <a:ext cx="4285319" cy="1072635"/>
                </a:xfrm>
                <a:prstGeom prst="rect">
                  <a:avLst/>
                </a:prstGeom>
                <a:blipFill>
                  <a:blip r:embed="rId2"/>
                  <a:stretch>
                    <a:fillRect l="-156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7528B87-FBB3-4B9E-92DA-7F890079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Additive Combinatorics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302E6-76E8-404B-97D6-53456278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1DAE28F6-8C4C-47E8-97EB-836FFBC9BE91}"/>
                  </a:ext>
                </a:extLst>
              </p:cNvPr>
              <p:cNvSpPr/>
              <p:nvPr/>
            </p:nvSpPr>
            <p:spPr>
              <a:xfrm>
                <a:off x="413041" y="1031637"/>
                <a:ext cx="3054060" cy="924417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7A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22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sSup>
                      <m:sSupPr>
                        <m:ctrlPr>
                          <a:rPr lang="en-US" sz="2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0.99</m:t>
                            </m:r>
                            <m:r>
                              <a:rPr lang="en-US" sz="2200" b="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b="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sup>
                    </m:sSup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nl-NL" sz="2200" dirty="0">
                    <a:solidFill>
                      <a:schemeClr val="tx1"/>
                    </a:solidFill>
                    <a:latin typeface="+mj-lt"/>
                  </a:rPr>
                  <a:t> Algorithm A</a:t>
                </a:r>
                <a:r>
                  <a:rPr lang="nl-NL" sz="2200" dirty="0">
                    <a:solidFill>
                      <a:schemeClr val="tx1"/>
                    </a:solidFill>
                  </a:rPr>
                  <a:t> </a:t>
                </a:r>
                <a:r>
                  <a:rPr lang="nl-NL" sz="2200" dirty="0" err="1">
                    <a:solidFill>
                      <a:schemeClr val="tx1"/>
                    </a:solidFill>
                  </a:rPr>
                  <a:t>fast</a:t>
                </a:r>
                <a:r>
                  <a:rPr lang="nl-NL" sz="2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1DAE28F6-8C4C-47E8-97EB-836FFBC9BE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41" y="1031637"/>
                <a:ext cx="3054060" cy="924417"/>
              </a:xfrm>
              <a:prstGeom prst="roundRect">
                <a:avLst/>
              </a:prstGeom>
              <a:blipFill>
                <a:blip r:embed="rId3"/>
                <a:stretch>
                  <a:fillRect b="-9677"/>
                </a:stretch>
              </a:blipFill>
              <a:ln w="19050">
                <a:solidFill>
                  <a:srgbClr val="007A37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847DFC91-7235-46B4-B202-F68F32E617DD}"/>
              </a:ext>
            </a:extLst>
          </p:cNvPr>
          <p:cNvSpPr/>
          <p:nvPr/>
        </p:nvSpPr>
        <p:spPr>
          <a:xfrm>
            <a:off x="3650017" y="1031637"/>
            <a:ext cx="3054060" cy="9244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2B2DE465-DE9F-44FE-A46E-87F9ACCCF606}"/>
                  </a:ext>
                </a:extLst>
              </p:cNvPr>
              <p:cNvSpPr/>
              <p:nvPr/>
            </p:nvSpPr>
            <p:spPr>
              <a:xfrm>
                <a:off x="4038305" y="1154069"/>
                <a:ext cx="2277483" cy="7923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+mn-l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sz="2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sz="2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  <m:r>
                          <a:rPr lang="en-US" sz="2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200" dirty="0">
                  <a:solidFill>
                    <a:schemeClr val="tx1"/>
                  </a:solidFill>
                  <a:latin typeface="+mn-lt"/>
                </a:endParaRPr>
              </a:p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200" dirty="0">
                    <a:solidFill>
                      <a:schemeClr val="tx1"/>
                    </a:solidFill>
                    <a:latin typeface="+mj-lt"/>
                  </a:rPr>
                  <a:t>Algorithm B</a:t>
                </a:r>
                <a:r>
                  <a:rPr lang="en-US" sz="2200" dirty="0">
                    <a:solidFill>
                      <a:schemeClr val="tx1"/>
                    </a:solidFill>
                    <a:latin typeface="+mn-lt"/>
                  </a:rPr>
                  <a:t> fast</a:t>
                </a: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2B2DE465-DE9F-44FE-A46E-87F9ACCCF6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305" y="1154069"/>
                <a:ext cx="2277483" cy="792396"/>
              </a:xfrm>
              <a:prstGeom prst="rect">
                <a:avLst/>
              </a:prstGeom>
              <a:blipFill>
                <a:blip r:embed="rId4"/>
                <a:stretch>
                  <a:fillRect l="-2941" t="-769" b="-1538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F0E1A515-2F93-4F8C-BE5C-3912E9D860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1165" y="2774435"/>
                <a:ext cx="8520600" cy="2476488"/>
              </a:xfrm>
            </p:spPr>
            <p:txBody>
              <a:bodyPr/>
              <a:lstStyle/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bg1">
                        <a:lumMod val="10000"/>
                      </a:schemeClr>
                    </a:solidFill>
                    <a:latin typeface="+mj-lt"/>
                  </a:rPr>
                  <a:t>Proof sketch:</a:t>
                </a:r>
              </a:p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Use same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as before. But for some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we construct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roughly as follows:</a:t>
                </a:r>
              </a:p>
              <a:p>
                <a:pPr marL="152400" indent="0">
                  <a:buNone/>
                </a:pPr>
                <a:endParaRPr lang="en-US" sz="1600" dirty="0">
                  <a:solidFill>
                    <a:schemeClr val="tx1"/>
                  </a:solidFill>
                </a:endParaRPr>
              </a:p>
              <a:p>
                <a:pPr marL="152400" indent="0">
                  <a:buNone/>
                </a:pPr>
                <a:r>
                  <a:rPr lang="en-US" sz="1600" b="0" dirty="0">
                    <a:solidFill>
                      <a:schemeClr val="bg2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≔ </m:t>
                    </m:r>
                    <m:r>
                      <m:rPr>
                        <m:lit/>
                      </m:rP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"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𝑠𝑜𝑚𝑒𝑤h𝑎𝑡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𝑟𝑎𝑛𝑑𝑜𝑚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m:rPr>
                        <m:lit/>
                      </m:rP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marL="152400" indent="0">
                  <a:buNone/>
                </a:pPr>
                <a:endParaRPr lang="en-US" sz="1600" dirty="0">
                  <a:solidFill>
                    <a:schemeClr val="tx1"/>
                  </a:solidFill>
                </a:endParaRPr>
              </a:p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We still have the property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ℬ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⋅|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1600" dirty="0">
                  <a:solidFill>
                    <a:schemeClr val="bg2"/>
                  </a:solidFill>
                </a:endParaRPr>
              </a:p>
              <a:p>
                <a:pPr marL="152400" indent="0">
                  <a:buNone/>
                </a:pPr>
                <a:r>
                  <a:rPr lang="en-US" sz="1600" b="0" dirty="0">
                    <a:solidFill>
                      <a:schemeClr val="tx1"/>
                    </a:solidFill>
                  </a:rPr>
                  <a:t>Use the bound</a:t>
                </a:r>
                <a:r>
                  <a:rPr lang="en-US" sz="1600" b="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≤|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′|/|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′|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; Quite some technical work to control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F0E1A515-2F93-4F8C-BE5C-3912E9D86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165" y="2774435"/>
                <a:ext cx="8520600" cy="2476488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FE733F0-CA45-41FD-B0C7-B1C4C64AAD1C}"/>
                  </a:ext>
                </a:extLst>
              </p:cNvPr>
              <p:cNvSpPr/>
              <p:nvPr/>
            </p:nvSpPr>
            <p:spPr>
              <a:xfrm>
                <a:off x="6072702" y="2033715"/>
                <a:ext cx="2927635" cy="698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There exist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</a:rPr>
                  <a:t>with</a:t>
                </a:r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1.99999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:r>
                  <a:rPr lang="nl-NL" dirty="0" err="1">
                    <a:solidFill>
                      <a:schemeClr val="tx1"/>
                    </a:solidFill>
                  </a:rPr>
                  <a:t>and</a:t>
                </a:r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0.2563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 [Wiman’17]! 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FE733F0-CA45-41FD-B0C7-B1C4C64AAD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702" y="2033715"/>
                <a:ext cx="2927635" cy="698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47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A6BB1C5-F185-4A74-BE70-425EC6A78FAB}"/>
              </a:ext>
            </a:extLst>
          </p:cNvPr>
          <p:cNvGrpSpPr/>
          <p:nvPr/>
        </p:nvGrpSpPr>
        <p:grpSpPr>
          <a:xfrm>
            <a:off x="1562391" y="1969966"/>
            <a:ext cx="4330408" cy="1072635"/>
            <a:chOff x="908341" y="1969966"/>
            <a:chExt cx="4330408" cy="1072635"/>
          </a:xfrm>
        </p:grpSpPr>
        <p:sp>
          <p:nvSpPr>
            <p:cNvPr id="78" name="Google Shape;53;p11">
              <a:extLst>
                <a:ext uri="{FF2B5EF4-FFF2-40B4-BE49-F238E27FC236}">
                  <a16:creationId xmlns:a16="http://schemas.microsoft.com/office/drawing/2014/main" id="{12E58C8B-ED71-4870-BA2B-D4C470008A56}"/>
                </a:ext>
              </a:extLst>
            </p:cNvPr>
            <p:cNvSpPr/>
            <p:nvPr/>
          </p:nvSpPr>
          <p:spPr>
            <a:xfrm>
              <a:off x="908341" y="2039301"/>
              <a:ext cx="4184359" cy="665799"/>
            </a:xfrm>
            <a:prstGeom prst="rect">
              <a:avLst/>
            </a:prstGeom>
            <a:solidFill>
              <a:srgbClr val="5B7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itle 1">
                  <a:extLst>
                    <a:ext uri="{FF2B5EF4-FFF2-40B4-BE49-F238E27FC236}">
                      <a16:creationId xmlns:a16="http://schemas.microsoft.com/office/drawing/2014/main" id="{A9A0B739-0110-4F8D-AEE4-D308A0580B2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53430" y="1969966"/>
                  <a:ext cx="4285319" cy="10726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2800"/>
                    <a:buFont typeface="Passion One"/>
                    <a:buNone/>
                    <a:defRPr sz="2800" b="0" i="0" u="none" strike="noStrike" cap="none">
                      <a:solidFill>
                        <a:srgbClr val="5B72B7"/>
                      </a:solidFill>
                      <a:latin typeface="Passion One"/>
                      <a:ea typeface="Passion One"/>
                      <a:cs typeface="Passion One"/>
                      <a:sym typeface="Passion One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2800"/>
                    <a:buFont typeface="Oswald Regular"/>
                    <a:buNone/>
                    <a:defRPr sz="2800" b="0" i="0" u="none" strike="noStrike" cap="none">
                      <a:solidFill>
                        <a:srgbClr val="5B72B7"/>
                      </a:solidFill>
                      <a:latin typeface="Oswald Regular"/>
                      <a:ea typeface="Oswald Regular"/>
                      <a:cs typeface="Oswald Regular"/>
                      <a:sym typeface="Oswald Regular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2800"/>
                    <a:buFont typeface="Oswald Regular"/>
                    <a:buNone/>
                    <a:defRPr sz="2800" b="0" i="0" u="none" strike="noStrike" cap="none">
                      <a:solidFill>
                        <a:srgbClr val="5B72B7"/>
                      </a:solidFill>
                      <a:latin typeface="Oswald Regular"/>
                      <a:ea typeface="Oswald Regular"/>
                      <a:cs typeface="Oswald Regular"/>
                      <a:sym typeface="Oswald Regular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2800"/>
                    <a:buFont typeface="Oswald Regular"/>
                    <a:buNone/>
                    <a:defRPr sz="2800" b="0" i="0" u="none" strike="noStrike" cap="none">
                      <a:solidFill>
                        <a:srgbClr val="5B72B7"/>
                      </a:solidFill>
                      <a:latin typeface="Oswald Regular"/>
                      <a:ea typeface="Oswald Regular"/>
                      <a:cs typeface="Oswald Regular"/>
                      <a:sym typeface="Oswald Regular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2800"/>
                    <a:buFont typeface="Oswald Regular"/>
                    <a:buNone/>
                    <a:defRPr sz="2800" b="0" i="0" u="none" strike="noStrike" cap="none">
                      <a:solidFill>
                        <a:srgbClr val="5B72B7"/>
                      </a:solidFill>
                      <a:latin typeface="Oswald Regular"/>
                      <a:ea typeface="Oswald Regular"/>
                      <a:cs typeface="Oswald Regular"/>
                      <a:sym typeface="Oswald Regular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2800"/>
                    <a:buFont typeface="Oswald Regular"/>
                    <a:buNone/>
                    <a:defRPr sz="2800" b="0" i="0" u="none" strike="noStrike" cap="none">
                      <a:solidFill>
                        <a:srgbClr val="5B72B7"/>
                      </a:solidFill>
                      <a:latin typeface="Oswald Regular"/>
                      <a:ea typeface="Oswald Regular"/>
                      <a:cs typeface="Oswald Regular"/>
                      <a:sym typeface="Oswald Regular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2800"/>
                    <a:buFont typeface="Oswald Regular"/>
                    <a:buNone/>
                    <a:defRPr sz="2800" b="0" i="0" u="none" strike="noStrike" cap="none">
                      <a:solidFill>
                        <a:srgbClr val="5B72B7"/>
                      </a:solidFill>
                      <a:latin typeface="Oswald Regular"/>
                      <a:ea typeface="Oswald Regular"/>
                      <a:cs typeface="Oswald Regular"/>
                      <a:sym typeface="Oswald Regular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2800"/>
                    <a:buFont typeface="Oswald Regular"/>
                    <a:buNone/>
                    <a:defRPr sz="2800" b="0" i="0" u="none" strike="noStrike" cap="none">
                      <a:solidFill>
                        <a:srgbClr val="5B72B7"/>
                      </a:solidFill>
                      <a:latin typeface="Oswald Regular"/>
                      <a:ea typeface="Oswald Regular"/>
                      <a:cs typeface="Oswald Regular"/>
                      <a:sym typeface="Oswald Regular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2800"/>
                    <a:buFont typeface="Oswald Regular"/>
                    <a:buNone/>
                    <a:defRPr sz="2800" b="0" i="0" u="none" strike="noStrike" cap="none">
                      <a:solidFill>
                        <a:srgbClr val="5B72B7"/>
                      </a:solidFill>
                      <a:latin typeface="Oswald Regular"/>
                      <a:ea typeface="Oswald Regular"/>
                      <a:cs typeface="Oswald Regular"/>
                      <a:sym typeface="Oswald Regular"/>
                    </a:defRPr>
                  </a:lvl9pPr>
                </a:lstStyle>
                <a:p>
                  <a:r>
                    <a:rPr lang="en-US" sz="2000" dirty="0">
                      <a:solidFill>
                        <a:schemeClr val="accent1"/>
                      </a:solidFill>
                      <a:latin typeface="+mj-lt"/>
                    </a:rPr>
                    <a:t>Thm. 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+mn-lt"/>
                    </a:rPr>
                    <a:t>For all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a14:m>
                  <a:r>
                    <a:rPr lang="nl-NL" sz="1600" dirty="0">
                      <a:solidFill>
                        <a:schemeClr val="bg1"/>
                      </a:solidFill>
                      <a:latin typeface="+mn-lt"/>
                    </a:rPr>
                    <a:t>,</a:t>
                  </a:r>
                  <a:r>
                    <a:rPr lang="nl-NL" sz="1600" dirty="0">
                      <a:solidFill>
                        <a:schemeClr val="bg2"/>
                      </a:solidFill>
                      <a:latin typeface="+mn-lt"/>
                    </a:rPr>
                    <a:t> </a:t>
                  </a:r>
                  <a:r>
                    <a:rPr lang="nl-NL" sz="1600" dirty="0">
                      <a:solidFill>
                        <a:schemeClr val="bg1"/>
                      </a:solidFill>
                      <a:latin typeface="+mn-lt"/>
                    </a:rPr>
                    <a:t>there </a:t>
                  </a:r>
                  <a:r>
                    <a:rPr lang="nl-NL" sz="1600" dirty="0" err="1">
                      <a:solidFill>
                        <a:schemeClr val="bg1"/>
                      </a:solidFill>
                      <a:latin typeface="+mn-lt"/>
                    </a:rPr>
                    <a:t>exists</a:t>
                  </a:r>
                  <a:r>
                    <a:rPr lang="nl-NL" sz="1600" dirty="0">
                      <a:solidFill>
                        <a:schemeClr val="bg1"/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a14:m>
                  <a:r>
                    <a:rPr lang="nl-NL" sz="1600" dirty="0">
                      <a:solidFill>
                        <a:schemeClr val="bg1"/>
                      </a:solidFill>
                      <a:latin typeface="+mn-lt"/>
                    </a:rPr>
                    <a:t> </a:t>
                  </a:r>
                  <a:r>
                    <a:rPr lang="nl-NL" sz="1600" dirty="0" err="1">
                      <a:solidFill>
                        <a:schemeClr val="bg1"/>
                      </a:solidFill>
                      <a:latin typeface="+mn-lt"/>
                    </a:rPr>
                    <a:t>such</a:t>
                  </a:r>
                  <a:r>
                    <a:rPr lang="nl-NL" sz="1600" dirty="0">
                      <a:solidFill>
                        <a:schemeClr val="bg1"/>
                      </a:solidFill>
                      <a:latin typeface="+mn-lt"/>
                    </a:rPr>
                    <a:t> </a:t>
                  </a:r>
                  <a:r>
                    <a:rPr lang="nl-NL" sz="1600" dirty="0" err="1">
                      <a:solidFill>
                        <a:schemeClr val="bg1"/>
                      </a:solidFill>
                      <a:latin typeface="+mn-lt"/>
                    </a:rPr>
                    <a:t>that</a:t>
                  </a:r>
                  <a:r>
                    <a:rPr lang="nl-NL" sz="1600" dirty="0">
                      <a:solidFill>
                        <a:schemeClr val="bg1"/>
                      </a:solidFill>
                      <a:latin typeface="+mn-lt"/>
                    </a:rPr>
                    <a:t>:</a:t>
                  </a:r>
                </a:p>
                <a:p>
                  <a:r>
                    <a:rPr lang="nl-NL" sz="1600" dirty="0">
                      <a:solidFill>
                        <a:schemeClr val="bg1"/>
                      </a:solidFill>
                      <a:latin typeface="+mn-lt"/>
                    </a:rPr>
                    <a:t>	</a:t>
                  </a:r>
                  <a:r>
                    <a:rPr lang="nl-NL" sz="1600" dirty="0" err="1">
                      <a:solidFill>
                        <a:schemeClr val="bg1"/>
                      </a:solidFill>
                      <a:latin typeface="+mn-lt"/>
                    </a:rPr>
                    <a:t>if</a:t>
                  </a:r>
                  <a:r>
                    <a:rPr lang="nl-NL" sz="1600" dirty="0">
                      <a:solidFill>
                        <a:schemeClr val="bg2"/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nl-NL" sz="1600" dirty="0">
                      <a:solidFill>
                        <a:schemeClr val="bg1"/>
                      </a:solidFill>
                      <a:latin typeface="+mn-lt"/>
                    </a:rPr>
                    <a:t>, </a:t>
                  </a:r>
                  <a:r>
                    <a:rPr lang="nl-NL" sz="1600" dirty="0" err="1">
                      <a:solidFill>
                        <a:schemeClr val="bg1"/>
                      </a:solidFill>
                      <a:latin typeface="+mn-lt"/>
                    </a:rPr>
                    <a:t>then</a:t>
                  </a:r>
                  <a:r>
                    <a:rPr lang="nl-NL" sz="1600" dirty="0">
                      <a:solidFill>
                        <a:schemeClr val="bg1"/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nl-NL" sz="1600" dirty="0">
                      <a:solidFill>
                        <a:schemeClr val="bg1"/>
                      </a:solidFill>
                      <a:latin typeface="+mn-lt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9" name="Title 1">
                  <a:extLst>
                    <a:ext uri="{FF2B5EF4-FFF2-40B4-BE49-F238E27FC236}">
                      <a16:creationId xmlns:a16="http://schemas.microsoft.com/office/drawing/2014/main" id="{A9A0B739-0110-4F8D-AEE4-D308A0580B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3430" y="1969966"/>
                  <a:ext cx="4285319" cy="1072635"/>
                </a:xfrm>
                <a:prstGeom prst="rect">
                  <a:avLst/>
                </a:prstGeom>
                <a:blipFill>
                  <a:blip r:embed="rId2"/>
                  <a:stretch>
                    <a:fillRect l="-156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7528B87-FBB3-4B9E-92DA-7F890079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Additive Combinatorics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302E6-76E8-404B-97D6-53456278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1DAE28F6-8C4C-47E8-97EB-836FFBC9BE91}"/>
                  </a:ext>
                </a:extLst>
              </p:cNvPr>
              <p:cNvSpPr/>
              <p:nvPr/>
            </p:nvSpPr>
            <p:spPr>
              <a:xfrm>
                <a:off x="413041" y="1031637"/>
                <a:ext cx="3054060" cy="924417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7A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22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sSup>
                      <m:sSupPr>
                        <m:ctrlPr>
                          <a:rPr lang="en-US" sz="2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0.99</m:t>
                            </m:r>
                            <m:r>
                              <a:rPr lang="en-US" sz="2200" b="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b="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sup>
                    </m:sSup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nl-NL" sz="2200" dirty="0">
                    <a:solidFill>
                      <a:schemeClr val="tx1"/>
                    </a:solidFill>
                    <a:latin typeface="+mj-lt"/>
                  </a:rPr>
                  <a:t> Algorithm A</a:t>
                </a:r>
                <a:r>
                  <a:rPr lang="nl-NL" sz="2200" dirty="0">
                    <a:solidFill>
                      <a:schemeClr val="tx1"/>
                    </a:solidFill>
                  </a:rPr>
                  <a:t> </a:t>
                </a:r>
                <a:r>
                  <a:rPr lang="nl-NL" sz="2200" dirty="0" err="1">
                    <a:solidFill>
                      <a:schemeClr val="tx1"/>
                    </a:solidFill>
                  </a:rPr>
                  <a:t>fast</a:t>
                </a:r>
                <a:r>
                  <a:rPr lang="nl-NL" sz="2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1DAE28F6-8C4C-47E8-97EB-836FFBC9BE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41" y="1031637"/>
                <a:ext cx="3054060" cy="924417"/>
              </a:xfrm>
              <a:prstGeom prst="roundRect">
                <a:avLst/>
              </a:prstGeom>
              <a:blipFill>
                <a:blip r:embed="rId3"/>
                <a:stretch>
                  <a:fillRect b="-9677"/>
                </a:stretch>
              </a:blipFill>
              <a:ln w="19050">
                <a:solidFill>
                  <a:srgbClr val="007A37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847DFC91-7235-46B4-B202-F68F32E617DD}"/>
              </a:ext>
            </a:extLst>
          </p:cNvPr>
          <p:cNvSpPr/>
          <p:nvPr/>
        </p:nvSpPr>
        <p:spPr>
          <a:xfrm>
            <a:off x="3650017" y="1031637"/>
            <a:ext cx="3054060" cy="9244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2B2DE465-DE9F-44FE-A46E-87F9ACCCF606}"/>
                  </a:ext>
                </a:extLst>
              </p:cNvPr>
              <p:cNvSpPr/>
              <p:nvPr/>
            </p:nvSpPr>
            <p:spPr>
              <a:xfrm>
                <a:off x="4038305" y="1154069"/>
                <a:ext cx="2277483" cy="7923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+mn-l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sz="2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sz="2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  <m:r>
                          <a:rPr lang="en-US" sz="2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200" dirty="0">
                  <a:solidFill>
                    <a:schemeClr val="tx1"/>
                  </a:solidFill>
                  <a:latin typeface="+mn-lt"/>
                </a:endParaRPr>
              </a:p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200" dirty="0">
                    <a:solidFill>
                      <a:schemeClr val="tx1"/>
                    </a:solidFill>
                    <a:latin typeface="+mj-lt"/>
                  </a:rPr>
                  <a:t>Algorithm B</a:t>
                </a:r>
                <a:r>
                  <a:rPr lang="en-US" sz="2200" dirty="0">
                    <a:solidFill>
                      <a:schemeClr val="tx1"/>
                    </a:solidFill>
                    <a:latin typeface="+mn-lt"/>
                  </a:rPr>
                  <a:t> fast</a:t>
                </a: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2B2DE465-DE9F-44FE-A46E-87F9ACCCF6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305" y="1154069"/>
                <a:ext cx="2277483" cy="792396"/>
              </a:xfrm>
              <a:prstGeom prst="rect">
                <a:avLst/>
              </a:prstGeom>
              <a:blipFill>
                <a:blip r:embed="rId4"/>
                <a:stretch>
                  <a:fillRect l="-2941" t="-769" b="-1538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F0E1A515-2F93-4F8C-BE5C-3912E9D860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1165" y="2774435"/>
                <a:ext cx="8520600" cy="2476488"/>
              </a:xfrm>
            </p:spPr>
            <p:txBody>
              <a:bodyPr/>
              <a:lstStyle/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This implies our main result for tight instances with balanced solution: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≔0.99/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: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 </a:t>
                </a:r>
                <a:r>
                  <a:rPr lang="nl-NL" sz="1600" dirty="0" err="1">
                    <a:solidFill>
                      <a:schemeClr val="tx1"/>
                    </a:solidFill>
                    <a:latin typeface="+mj-lt"/>
                  </a:rPr>
                  <a:t>Algorithm</a:t>
                </a:r>
                <a:r>
                  <a:rPr lang="nl-NL" sz="1600" dirty="0">
                    <a:solidFill>
                      <a:schemeClr val="tx1"/>
                    </a:solidFill>
                    <a:latin typeface="+mj-lt"/>
                  </a:rPr>
                  <a:t> A</a:t>
                </a:r>
                <a:r>
                  <a:rPr lang="nl-NL" sz="1600" dirty="0">
                    <a:solidFill>
                      <a:schemeClr val="tx1"/>
                    </a:solidFill>
                  </a:rPr>
                  <a:t> runs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0.99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1600" dirty="0">
                    <a:solidFill>
                      <a:schemeClr val="tx1"/>
                    </a:solidFill>
                  </a:rPr>
                  <a:t> time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</a:t>
                </a:r>
                <a:r>
                  <a:rPr lang="nl-NL" sz="1600" dirty="0">
                    <a:solidFill>
                      <a:schemeClr val="tx1"/>
                    </a:solidFill>
                  </a:rPr>
                  <a:t> </a:t>
                </a:r>
                <a:r>
                  <a:rPr lang="nl-NL" sz="1600" dirty="0" err="1">
                    <a:solidFill>
                      <a:schemeClr val="tx1"/>
                    </a:solidFill>
                  </a:rPr>
                  <a:t>theorem</a:t>
                </a:r>
                <a:r>
                  <a:rPr lang="nl-NL" sz="1600" dirty="0">
                    <a:solidFill>
                      <a:schemeClr val="tx1"/>
                    </a:solidFill>
                  </a:rPr>
                  <a:t> </a:t>
                </a:r>
                <a:r>
                  <a:rPr lang="nl-NL" sz="1600" dirty="0" err="1">
                    <a:solidFill>
                      <a:schemeClr val="tx1"/>
                    </a:solidFill>
                  </a:rPr>
                  <a:t>implies</a:t>
                </a:r>
                <a:r>
                  <a:rPr lang="nl-NL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and </a:t>
                </a:r>
                <a:r>
                  <a:rPr lang="nl-NL" sz="1600" dirty="0" err="1">
                    <a:solidFill>
                      <a:schemeClr val="tx1"/>
                    </a:solidFill>
                    <a:latin typeface="+mj-lt"/>
                  </a:rPr>
                  <a:t>Algorithm</a:t>
                </a:r>
                <a:r>
                  <a:rPr lang="nl-NL" sz="1600" dirty="0">
                    <a:solidFill>
                      <a:schemeClr val="tx1"/>
                    </a:solidFill>
                    <a:latin typeface="+mj-lt"/>
                  </a:rPr>
                  <a:t> B</a:t>
                </a:r>
                <a:r>
                  <a:rPr lang="nl-NL" sz="1600" dirty="0">
                    <a:solidFill>
                      <a:schemeClr val="tx1"/>
                    </a:solidFill>
                  </a:rPr>
                  <a:t> runs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sSubSup>
                          <m:sSubSup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1600" dirty="0">
                    <a:solidFill>
                      <a:schemeClr val="tx1"/>
                    </a:solidFill>
                  </a:rPr>
                  <a:t> time</a:t>
                </a:r>
              </a:p>
              <a:p>
                <a:endParaRPr lang="nl-NL" sz="1600" dirty="0">
                  <a:solidFill>
                    <a:schemeClr val="tx1"/>
                  </a:solidFill>
                </a:endParaRPr>
              </a:p>
              <a:p>
                <a:pPr marL="152400" indent="0">
                  <a:buNone/>
                </a:pPr>
                <a:r>
                  <a:rPr lang="nl-NL" sz="1600" dirty="0" err="1">
                    <a:solidFill>
                      <a:schemeClr val="tx1"/>
                    </a:solidFill>
                  </a:rPr>
                  <a:t>Proof</a:t>
                </a:r>
                <a:r>
                  <a:rPr lang="nl-NL" sz="1600" dirty="0">
                    <a:solidFill>
                      <a:schemeClr val="tx1"/>
                    </a:solidFill>
                  </a:rPr>
                  <a:t> of </a:t>
                </a:r>
                <a:r>
                  <a:rPr lang="nl-NL" sz="1600" dirty="0" err="1">
                    <a:solidFill>
                      <a:schemeClr val="tx1"/>
                    </a:solidFill>
                  </a:rPr>
                  <a:t>theorem</a:t>
                </a:r>
                <a:r>
                  <a:rPr lang="nl-NL" sz="1600" dirty="0">
                    <a:solidFill>
                      <a:schemeClr val="tx1"/>
                    </a:solidFill>
                  </a:rPr>
                  <a:t> is </a:t>
                </a:r>
                <a:r>
                  <a:rPr lang="nl-NL" sz="1600" dirty="0" err="1">
                    <a:solidFill>
                      <a:schemeClr val="tx1"/>
                    </a:solidFill>
                  </a:rPr>
                  <a:t>not</a:t>
                </a:r>
                <a:r>
                  <a:rPr lang="nl-NL" sz="1600" dirty="0">
                    <a:solidFill>
                      <a:schemeClr val="tx1"/>
                    </a:solidFill>
                  </a:rPr>
                  <a:t> easy (&gt;10 pages)</a:t>
                </a:r>
              </a:p>
              <a:p>
                <a:pPr marL="152400" indent="0">
                  <a:buNone/>
                </a:pPr>
                <a:r>
                  <a:rPr lang="nl-NL" sz="1600" dirty="0" err="1">
                    <a:solidFill>
                      <a:schemeClr val="tx1"/>
                    </a:solidFill>
                  </a:rPr>
                  <a:t>Improvement</a:t>
                </a:r>
                <a:r>
                  <a:rPr lang="nl-NL" sz="1600" dirty="0">
                    <a:solidFill>
                      <a:schemeClr val="tx1"/>
                    </a:solidFill>
                  </a:rPr>
                  <a:t> </a:t>
                </a:r>
                <a:r>
                  <a:rPr lang="nl-NL" sz="1600" dirty="0" err="1">
                    <a:solidFill>
                      <a:schemeClr val="tx1"/>
                    </a:solidFill>
                  </a:rPr>
                  <a:t>to</a:t>
                </a:r>
                <a:r>
                  <a:rPr lang="nl-NL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≈1/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1600" dirty="0">
                    <a:solidFill>
                      <a:schemeClr val="tx1"/>
                    </a:solidFill>
                  </a:rPr>
                  <a:t>  </a:t>
                </a:r>
                <a:r>
                  <a:rPr lang="nl-NL" sz="1600" dirty="0">
                    <a:solidFill>
                      <a:schemeClr val="bg1">
                        <a:lumMod val="50000"/>
                      </a:schemeClr>
                    </a:solidFill>
                  </a:rPr>
                  <a:t>[Vishesh Jain, Ashwin Sah, Mehtaab Sawhney, Advances in Combinatorics’21]</a:t>
                </a:r>
              </a:p>
            </p:txBody>
          </p:sp>
        </mc:Choice>
        <mc:Fallback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F0E1A515-2F93-4F8C-BE5C-3912E9D86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165" y="2774435"/>
                <a:ext cx="8520600" cy="2476488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DE6B1BBA-3928-49D5-898C-1D520B3DD8D9}"/>
              </a:ext>
            </a:extLst>
          </p:cNvPr>
          <p:cNvSpPr/>
          <p:nvPr/>
        </p:nvSpPr>
        <p:spPr>
          <a:xfrm>
            <a:off x="5649869" y="148005"/>
            <a:ext cx="3371530" cy="535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4CC4ED0-9C0D-4A61-9973-71B597632FED}"/>
                  </a:ext>
                </a:extLst>
              </p:cNvPr>
              <p:cNvSpPr/>
              <p:nvPr/>
            </p:nvSpPr>
            <p:spPr>
              <a:xfrm>
                <a:off x="4970458" y="121254"/>
                <a:ext cx="4560483" cy="589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                    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≔         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⊆</m:t>
                            </m:r>
                            <m:r>
                              <m:rPr>
                                <m:lit/>
                              </m:r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1,…,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m:rPr>
                                <m:lit/>
                              </m:r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</a:endParaRPr>
              </a:p>
              <a:p>
                <a:pPr marL="152400" indent="0">
                  <a:buNone/>
                </a:pPr>
                <a:r>
                  <a:rPr lang="en-US" b="0" dirty="0">
                    <a:solidFill>
                      <a:schemeClr val="bg2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lit/>
                          </m:r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m:rPr>
                            <m:lit/>
                          </m:r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4CC4ED0-9C0D-4A61-9973-71B597632F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458" y="121254"/>
                <a:ext cx="4560483" cy="5895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16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076C8-D6C1-4C1B-A85B-7029AD72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EED9C-DB71-469D-ABD0-86FDD8F3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24</a:t>
            </a:fld>
            <a:endParaRPr lang="nl-NL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F70F57B-CAEE-453F-99C6-C1CB9E69F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99" y="854674"/>
            <a:ext cx="7475220" cy="231157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A6E3038-E4E7-454C-B39F-7879E3903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68" y="3166249"/>
            <a:ext cx="6517001" cy="1729652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6ECBE203-16F5-4025-A23C-B3844B3E07C4}"/>
              </a:ext>
            </a:extLst>
          </p:cNvPr>
          <p:cNvSpPr txBox="1"/>
          <p:nvPr/>
        </p:nvSpPr>
        <p:spPr>
          <a:xfrm rot="19522174">
            <a:off x="7206110" y="3953334"/>
            <a:ext cx="2125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Thanks!!</a:t>
            </a:r>
            <a:endParaRPr lang="nl-NL" sz="4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720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113">
            <a:extLst>
              <a:ext uri="{FF2B5EF4-FFF2-40B4-BE49-F238E27FC236}">
                <a16:creationId xmlns:a16="http://schemas.microsoft.com/office/drawing/2014/main" id="{0D25CC83-7832-454A-910D-0CEC557E173D}"/>
              </a:ext>
            </a:extLst>
          </p:cNvPr>
          <p:cNvSpPr/>
          <p:nvPr/>
        </p:nvSpPr>
        <p:spPr>
          <a:xfrm>
            <a:off x="42725" y="2446548"/>
            <a:ext cx="9087204" cy="2256624"/>
          </a:xfrm>
          <a:custGeom>
            <a:avLst/>
            <a:gdLst>
              <a:gd name="connsiteX0" fmla="*/ 0 w 1557219"/>
              <a:gd name="connsiteY0" fmla="*/ 0 h 2922727"/>
              <a:gd name="connsiteX1" fmla="*/ 1557219 w 1557219"/>
              <a:gd name="connsiteY1" fmla="*/ 0 h 2922727"/>
              <a:gd name="connsiteX2" fmla="*/ 1557219 w 1557219"/>
              <a:gd name="connsiteY2" fmla="*/ 2922727 h 2922727"/>
              <a:gd name="connsiteX3" fmla="*/ 0 w 1557219"/>
              <a:gd name="connsiteY3" fmla="*/ 2922727 h 292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7219" h="2922727">
                <a:moveTo>
                  <a:pt x="0" y="0"/>
                </a:moveTo>
                <a:lnTo>
                  <a:pt x="1557219" y="0"/>
                </a:lnTo>
                <a:lnTo>
                  <a:pt x="1557219" y="2922727"/>
                </a:lnTo>
                <a:lnTo>
                  <a:pt x="0" y="2922727"/>
                </a:lnTo>
                <a:close/>
              </a:path>
            </a:pathLst>
          </a:custGeom>
          <a:pattFill prst="horzBrick">
            <a:fgClr>
              <a:sysClr val="window" lastClr="FFFFFF">
                <a:lumMod val="85000"/>
              </a:sysClr>
            </a:fgClr>
            <a:bgClr>
              <a:sysClr val="window" lastClr="FFFFFF"/>
            </a:bgClr>
          </a:patt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C3F9FD3-DC92-4E77-9D8A-4A5CA997A978}"/>
              </a:ext>
            </a:extLst>
          </p:cNvPr>
          <p:cNvGrpSpPr/>
          <p:nvPr/>
        </p:nvGrpSpPr>
        <p:grpSpPr>
          <a:xfrm>
            <a:off x="63808" y="2699775"/>
            <a:ext cx="5314369" cy="1149145"/>
            <a:chOff x="1287500" y="1716906"/>
            <a:chExt cx="5688467" cy="1230038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0AD9B661-6E24-4F9F-B4E2-967784B6C256}"/>
                </a:ext>
              </a:extLst>
            </p:cNvPr>
            <p:cNvGrpSpPr/>
            <p:nvPr/>
          </p:nvGrpSpPr>
          <p:grpSpPr>
            <a:xfrm>
              <a:off x="5769483" y="1725739"/>
              <a:ext cx="1206484" cy="1158854"/>
              <a:chOff x="6574797" y="2040804"/>
              <a:chExt cx="1275349" cy="1640736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A4B9489A-17CB-47BE-ADB6-B9CDB3974D48}"/>
                  </a:ext>
                </a:extLst>
              </p:cNvPr>
              <p:cNvSpPr/>
              <p:nvPr/>
            </p:nvSpPr>
            <p:spPr>
              <a:xfrm>
                <a:off x="6621438" y="2040804"/>
                <a:ext cx="1193465" cy="1640736"/>
              </a:xfrm>
              <a:prstGeom prst="rect">
                <a:avLst/>
              </a:prstGeom>
              <a:pattFill prst="horzBrick">
                <a:fgClr>
                  <a:sysClr val="window" lastClr="FFFFFF"/>
                </a:fgClr>
                <a:bgClr>
                  <a:srgbClr val="C0504D">
                    <a:lumMod val="20000"/>
                    <a:lumOff val="80000"/>
                  </a:srgbClr>
                </a:bgClr>
              </a:pattFill>
              <a:ln w="0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mbria Math" panose="02040503050406030204" pitchFamily="18" charset="0"/>
                  <a:cs typeface="+mn-cs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DAE1749-835B-498D-A19A-8B344BB1B942}"/>
                  </a:ext>
                </a:extLst>
              </p:cNvPr>
              <p:cNvSpPr txBox="1"/>
              <p:nvPr/>
            </p:nvSpPr>
            <p:spPr>
              <a:xfrm>
                <a:off x="6574797" y="2727136"/>
                <a:ext cx="1275349" cy="646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Set Cover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 Conjecture</a:t>
                </a:r>
                <a:endParaRPr kumimoji="0" lang="nl-N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Cambria Math" panose="02040503050406030204" pitchFamily="18" charset="0"/>
                  <a:cs typeface="+mn-cs"/>
                </a:endParaRP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9F1C4344-1203-42B2-82A9-D57F98C933CF}"/>
                </a:ext>
              </a:extLst>
            </p:cNvPr>
            <p:cNvGrpSpPr/>
            <p:nvPr/>
          </p:nvGrpSpPr>
          <p:grpSpPr>
            <a:xfrm>
              <a:off x="1287500" y="1716906"/>
              <a:ext cx="933141" cy="1230038"/>
              <a:chOff x="4822897" y="2022994"/>
              <a:chExt cx="1350987" cy="1599477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9DAB287F-0616-4519-983D-65527AD113B2}"/>
                  </a:ext>
                </a:extLst>
              </p:cNvPr>
              <p:cNvSpPr/>
              <p:nvPr/>
            </p:nvSpPr>
            <p:spPr>
              <a:xfrm>
                <a:off x="4822897" y="2022994"/>
                <a:ext cx="1224974" cy="1599477"/>
              </a:xfrm>
              <a:prstGeom prst="rect">
                <a:avLst/>
              </a:prstGeom>
              <a:pattFill prst="horzBrick">
                <a:fgClr>
                  <a:sysClr val="window" lastClr="FFFFFF"/>
                </a:fgClr>
                <a:bgClr>
                  <a:srgbClr val="C0504D">
                    <a:lumMod val="40000"/>
                    <a:lumOff val="60000"/>
                  </a:srgbClr>
                </a:bgClr>
              </a:pattFill>
              <a:ln w="0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mbria Math" panose="02040503050406030204" pitchFamily="18" charset="0"/>
                  <a:cs typeface="+mn-cs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27CF48-A3C5-4FBA-8A6B-E2EC6CF96ADC}"/>
                  </a:ext>
                </a:extLst>
              </p:cNvPr>
              <p:cNvSpPr txBox="1"/>
              <p:nvPr/>
            </p:nvSpPr>
            <p:spPr>
              <a:xfrm>
                <a:off x="4873471" y="2664832"/>
                <a:ext cx="1300413" cy="899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Strong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ETH</a:t>
                </a:r>
                <a:endParaRPr kumimoji="0" lang="nl-N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Cambria Math" panose="02040503050406030204" pitchFamily="18" charset="0"/>
                  <a:cs typeface="+mn-cs"/>
                </a:endParaRPr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C234B18-5166-48DD-85AA-34CD8C6B8E63}"/>
              </a:ext>
            </a:extLst>
          </p:cNvPr>
          <p:cNvGrpSpPr/>
          <p:nvPr/>
        </p:nvGrpSpPr>
        <p:grpSpPr>
          <a:xfrm>
            <a:off x="55330" y="3729764"/>
            <a:ext cx="9075701" cy="988067"/>
            <a:chOff x="1278425" y="2819400"/>
            <a:chExt cx="9714573" cy="1057621"/>
          </a:xfrm>
        </p:grpSpPr>
        <p:sp>
          <p:nvSpPr>
            <p:cNvPr id="78" name="Freeform 124">
              <a:extLst>
                <a:ext uri="{FF2B5EF4-FFF2-40B4-BE49-F238E27FC236}">
                  <a16:creationId xmlns:a16="http://schemas.microsoft.com/office/drawing/2014/main" id="{B929B2F8-08AF-45DD-9CFE-8D0B94404C6C}"/>
                </a:ext>
              </a:extLst>
            </p:cNvPr>
            <p:cNvSpPr/>
            <p:nvPr/>
          </p:nvSpPr>
          <p:spPr>
            <a:xfrm>
              <a:off x="1278425" y="2819572"/>
              <a:ext cx="9714573" cy="1057449"/>
            </a:xfrm>
            <a:custGeom>
              <a:avLst/>
              <a:gdLst>
                <a:gd name="connsiteX0" fmla="*/ 0 w 7064828"/>
                <a:gd name="connsiteY0" fmla="*/ 696686 h 858896"/>
                <a:gd name="connsiteX1" fmla="*/ 783771 w 7064828"/>
                <a:gd name="connsiteY1" fmla="*/ 413657 h 858896"/>
                <a:gd name="connsiteX2" fmla="*/ 2286000 w 7064828"/>
                <a:gd name="connsiteY2" fmla="*/ 762000 h 858896"/>
                <a:gd name="connsiteX3" fmla="*/ 3788228 w 7064828"/>
                <a:gd name="connsiteY3" fmla="*/ 228600 h 858896"/>
                <a:gd name="connsiteX4" fmla="*/ 5279571 w 7064828"/>
                <a:gd name="connsiteY4" fmla="*/ 849086 h 858896"/>
                <a:gd name="connsiteX5" fmla="*/ 6640286 w 7064828"/>
                <a:gd name="connsiteY5" fmla="*/ 566057 h 858896"/>
                <a:gd name="connsiteX6" fmla="*/ 7064828 w 7064828"/>
                <a:gd name="connsiteY6" fmla="*/ 0 h 858896"/>
                <a:gd name="connsiteX0" fmla="*/ 0 w 7096275"/>
                <a:gd name="connsiteY0" fmla="*/ 735619 h 897829"/>
                <a:gd name="connsiteX1" fmla="*/ 783771 w 7096275"/>
                <a:gd name="connsiteY1" fmla="*/ 452590 h 897829"/>
                <a:gd name="connsiteX2" fmla="*/ 2286000 w 7096275"/>
                <a:gd name="connsiteY2" fmla="*/ 800933 h 897829"/>
                <a:gd name="connsiteX3" fmla="*/ 3788228 w 7096275"/>
                <a:gd name="connsiteY3" fmla="*/ 267533 h 897829"/>
                <a:gd name="connsiteX4" fmla="*/ 5279571 w 7096275"/>
                <a:gd name="connsiteY4" fmla="*/ 888019 h 897829"/>
                <a:gd name="connsiteX5" fmla="*/ 6640286 w 7096275"/>
                <a:gd name="connsiteY5" fmla="*/ 604990 h 897829"/>
                <a:gd name="connsiteX6" fmla="*/ 7064828 w 7096275"/>
                <a:gd name="connsiteY6" fmla="*/ 38933 h 897829"/>
                <a:gd name="connsiteX7" fmla="*/ 7064828 w 7096275"/>
                <a:gd name="connsiteY7" fmla="*/ 49819 h 897829"/>
                <a:gd name="connsiteX0" fmla="*/ 0 w 7096275"/>
                <a:gd name="connsiteY0" fmla="*/ 701862 h 1093748"/>
                <a:gd name="connsiteX1" fmla="*/ 783771 w 7096275"/>
                <a:gd name="connsiteY1" fmla="*/ 418833 h 1093748"/>
                <a:gd name="connsiteX2" fmla="*/ 2286000 w 7096275"/>
                <a:gd name="connsiteY2" fmla="*/ 767176 h 1093748"/>
                <a:gd name="connsiteX3" fmla="*/ 3788228 w 7096275"/>
                <a:gd name="connsiteY3" fmla="*/ 233776 h 1093748"/>
                <a:gd name="connsiteX4" fmla="*/ 5279571 w 7096275"/>
                <a:gd name="connsiteY4" fmla="*/ 854262 h 1093748"/>
                <a:gd name="connsiteX5" fmla="*/ 6640286 w 7096275"/>
                <a:gd name="connsiteY5" fmla="*/ 571233 h 1093748"/>
                <a:gd name="connsiteX6" fmla="*/ 7064828 w 7096275"/>
                <a:gd name="connsiteY6" fmla="*/ 5176 h 1093748"/>
                <a:gd name="connsiteX7" fmla="*/ 7064828 w 7096275"/>
                <a:gd name="connsiteY7" fmla="*/ 1093748 h 1093748"/>
                <a:gd name="connsiteX0" fmla="*/ 0 w 7081343"/>
                <a:gd name="connsiteY0" fmla="*/ 691022 h 1082908"/>
                <a:gd name="connsiteX1" fmla="*/ 783771 w 7081343"/>
                <a:gd name="connsiteY1" fmla="*/ 407993 h 1082908"/>
                <a:gd name="connsiteX2" fmla="*/ 2286000 w 7081343"/>
                <a:gd name="connsiteY2" fmla="*/ 756336 h 1082908"/>
                <a:gd name="connsiteX3" fmla="*/ 3788228 w 7081343"/>
                <a:gd name="connsiteY3" fmla="*/ 222936 h 1082908"/>
                <a:gd name="connsiteX4" fmla="*/ 5279571 w 7081343"/>
                <a:gd name="connsiteY4" fmla="*/ 843422 h 1082908"/>
                <a:gd name="connsiteX5" fmla="*/ 6640286 w 7081343"/>
                <a:gd name="connsiteY5" fmla="*/ 560393 h 1082908"/>
                <a:gd name="connsiteX6" fmla="*/ 7043057 w 7081343"/>
                <a:gd name="connsiteY6" fmla="*/ 5222 h 1082908"/>
                <a:gd name="connsiteX7" fmla="*/ 7064828 w 7081343"/>
                <a:gd name="connsiteY7" fmla="*/ 1082908 h 1082908"/>
                <a:gd name="connsiteX0" fmla="*/ 0 w 7064828"/>
                <a:gd name="connsiteY0" fmla="*/ 685853 h 1077739"/>
                <a:gd name="connsiteX1" fmla="*/ 783771 w 7064828"/>
                <a:gd name="connsiteY1" fmla="*/ 402824 h 1077739"/>
                <a:gd name="connsiteX2" fmla="*/ 2286000 w 7064828"/>
                <a:gd name="connsiteY2" fmla="*/ 751167 h 1077739"/>
                <a:gd name="connsiteX3" fmla="*/ 3788228 w 7064828"/>
                <a:gd name="connsiteY3" fmla="*/ 217767 h 1077739"/>
                <a:gd name="connsiteX4" fmla="*/ 5279571 w 7064828"/>
                <a:gd name="connsiteY4" fmla="*/ 838253 h 1077739"/>
                <a:gd name="connsiteX5" fmla="*/ 6640286 w 7064828"/>
                <a:gd name="connsiteY5" fmla="*/ 555224 h 1077739"/>
                <a:gd name="connsiteX6" fmla="*/ 7043057 w 7064828"/>
                <a:gd name="connsiteY6" fmla="*/ 53 h 1077739"/>
                <a:gd name="connsiteX7" fmla="*/ 7064828 w 7064828"/>
                <a:gd name="connsiteY7" fmla="*/ 1077739 h 1077739"/>
                <a:gd name="connsiteX0" fmla="*/ 0 w 7050110"/>
                <a:gd name="connsiteY0" fmla="*/ 685855 h 1016781"/>
                <a:gd name="connsiteX1" fmla="*/ 783771 w 7050110"/>
                <a:gd name="connsiteY1" fmla="*/ 402826 h 1016781"/>
                <a:gd name="connsiteX2" fmla="*/ 2286000 w 7050110"/>
                <a:gd name="connsiteY2" fmla="*/ 751169 h 1016781"/>
                <a:gd name="connsiteX3" fmla="*/ 3788228 w 7050110"/>
                <a:gd name="connsiteY3" fmla="*/ 217769 h 1016781"/>
                <a:gd name="connsiteX4" fmla="*/ 5279571 w 7050110"/>
                <a:gd name="connsiteY4" fmla="*/ 838255 h 1016781"/>
                <a:gd name="connsiteX5" fmla="*/ 6640286 w 7050110"/>
                <a:gd name="connsiteY5" fmla="*/ 555226 h 1016781"/>
                <a:gd name="connsiteX6" fmla="*/ 7043057 w 7050110"/>
                <a:gd name="connsiteY6" fmla="*/ 55 h 1016781"/>
                <a:gd name="connsiteX7" fmla="*/ 7049588 w 7050110"/>
                <a:gd name="connsiteY7" fmla="*/ 1016781 h 1016781"/>
                <a:gd name="connsiteX0" fmla="*/ 0 w 7058297"/>
                <a:gd name="connsiteY0" fmla="*/ 685855 h 1093038"/>
                <a:gd name="connsiteX1" fmla="*/ 783771 w 7058297"/>
                <a:gd name="connsiteY1" fmla="*/ 402826 h 1093038"/>
                <a:gd name="connsiteX2" fmla="*/ 2286000 w 7058297"/>
                <a:gd name="connsiteY2" fmla="*/ 751169 h 1093038"/>
                <a:gd name="connsiteX3" fmla="*/ 3788228 w 7058297"/>
                <a:gd name="connsiteY3" fmla="*/ 217769 h 1093038"/>
                <a:gd name="connsiteX4" fmla="*/ 5279571 w 7058297"/>
                <a:gd name="connsiteY4" fmla="*/ 838255 h 1093038"/>
                <a:gd name="connsiteX5" fmla="*/ 6640286 w 7058297"/>
                <a:gd name="connsiteY5" fmla="*/ 555226 h 1093038"/>
                <a:gd name="connsiteX6" fmla="*/ 7043057 w 7058297"/>
                <a:gd name="connsiteY6" fmla="*/ 55 h 1093038"/>
                <a:gd name="connsiteX7" fmla="*/ 7049588 w 7058297"/>
                <a:gd name="connsiteY7" fmla="*/ 1016781 h 1093038"/>
                <a:gd name="connsiteX8" fmla="*/ 7058297 w 7058297"/>
                <a:gd name="connsiteY8" fmla="*/ 1020046 h 1093038"/>
                <a:gd name="connsiteX0" fmla="*/ 0 w 7050110"/>
                <a:gd name="connsiteY0" fmla="*/ 685855 h 1070308"/>
                <a:gd name="connsiteX1" fmla="*/ 783771 w 7050110"/>
                <a:gd name="connsiteY1" fmla="*/ 402826 h 1070308"/>
                <a:gd name="connsiteX2" fmla="*/ 2286000 w 7050110"/>
                <a:gd name="connsiteY2" fmla="*/ 751169 h 1070308"/>
                <a:gd name="connsiteX3" fmla="*/ 3788228 w 7050110"/>
                <a:gd name="connsiteY3" fmla="*/ 217769 h 1070308"/>
                <a:gd name="connsiteX4" fmla="*/ 5279571 w 7050110"/>
                <a:gd name="connsiteY4" fmla="*/ 838255 h 1070308"/>
                <a:gd name="connsiteX5" fmla="*/ 6640286 w 7050110"/>
                <a:gd name="connsiteY5" fmla="*/ 555226 h 1070308"/>
                <a:gd name="connsiteX6" fmla="*/ 7043057 w 7050110"/>
                <a:gd name="connsiteY6" fmla="*/ 55 h 1070308"/>
                <a:gd name="connsiteX7" fmla="*/ 7049588 w 7050110"/>
                <a:gd name="connsiteY7" fmla="*/ 1016781 h 1070308"/>
                <a:gd name="connsiteX8" fmla="*/ 3568337 w 7050110"/>
                <a:gd name="connsiteY8" fmla="*/ 898126 h 1070308"/>
                <a:gd name="connsiteX0" fmla="*/ 0 w 7050095"/>
                <a:gd name="connsiteY0" fmla="*/ 685855 h 1070308"/>
                <a:gd name="connsiteX1" fmla="*/ 783771 w 7050095"/>
                <a:gd name="connsiteY1" fmla="*/ 402826 h 1070308"/>
                <a:gd name="connsiteX2" fmla="*/ 2286000 w 7050095"/>
                <a:gd name="connsiteY2" fmla="*/ 751169 h 1070308"/>
                <a:gd name="connsiteX3" fmla="*/ 3788228 w 7050095"/>
                <a:gd name="connsiteY3" fmla="*/ 217769 h 1070308"/>
                <a:gd name="connsiteX4" fmla="*/ 5279571 w 7050095"/>
                <a:gd name="connsiteY4" fmla="*/ 838255 h 1070308"/>
                <a:gd name="connsiteX5" fmla="*/ 6640286 w 7050095"/>
                <a:gd name="connsiteY5" fmla="*/ 555226 h 1070308"/>
                <a:gd name="connsiteX6" fmla="*/ 7043057 w 7050095"/>
                <a:gd name="connsiteY6" fmla="*/ 55 h 1070308"/>
                <a:gd name="connsiteX7" fmla="*/ 7049588 w 7050095"/>
                <a:gd name="connsiteY7" fmla="*/ 1016781 h 1070308"/>
                <a:gd name="connsiteX8" fmla="*/ 3568337 w 7050095"/>
                <a:gd name="connsiteY8" fmla="*/ 898126 h 1070308"/>
                <a:gd name="connsiteX0" fmla="*/ 0 w 7050095"/>
                <a:gd name="connsiteY0" fmla="*/ 685855 h 1070308"/>
                <a:gd name="connsiteX1" fmla="*/ 783771 w 7050095"/>
                <a:gd name="connsiteY1" fmla="*/ 402826 h 1070308"/>
                <a:gd name="connsiteX2" fmla="*/ 2286000 w 7050095"/>
                <a:gd name="connsiteY2" fmla="*/ 751169 h 1070308"/>
                <a:gd name="connsiteX3" fmla="*/ 3788228 w 7050095"/>
                <a:gd name="connsiteY3" fmla="*/ 217769 h 1070308"/>
                <a:gd name="connsiteX4" fmla="*/ 5279571 w 7050095"/>
                <a:gd name="connsiteY4" fmla="*/ 838255 h 1070308"/>
                <a:gd name="connsiteX5" fmla="*/ 6640286 w 7050095"/>
                <a:gd name="connsiteY5" fmla="*/ 555226 h 1070308"/>
                <a:gd name="connsiteX6" fmla="*/ 7043057 w 7050095"/>
                <a:gd name="connsiteY6" fmla="*/ 55 h 1070308"/>
                <a:gd name="connsiteX7" fmla="*/ 7049588 w 7050095"/>
                <a:gd name="connsiteY7" fmla="*/ 1016781 h 1070308"/>
                <a:gd name="connsiteX8" fmla="*/ 3568337 w 7050095"/>
                <a:gd name="connsiteY8" fmla="*/ 898126 h 1070308"/>
                <a:gd name="connsiteX0" fmla="*/ 0 w 7050095"/>
                <a:gd name="connsiteY0" fmla="*/ 685855 h 1095104"/>
                <a:gd name="connsiteX1" fmla="*/ 783771 w 7050095"/>
                <a:gd name="connsiteY1" fmla="*/ 402826 h 1095104"/>
                <a:gd name="connsiteX2" fmla="*/ 2286000 w 7050095"/>
                <a:gd name="connsiteY2" fmla="*/ 751169 h 1095104"/>
                <a:gd name="connsiteX3" fmla="*/ 3788228 w 7050095"/>
                <a:gd name="connsiteY3" fmla="*/ 217769 h 1095104"/>
                <a:gd name="connsiteX4" fmla="*/ 5279571 w 7050095"/>
                <a:gd name="connsiteY4" fmla="*/ 838255 h 1095104"/>
                <a:gd name="connsiteX5" fmla="*/ 6640286 w 7050095"/>
                <a:gd name="connsiteY5" fmla="*/ 555226 h 1095104"/>
                <a:gd name="connsiteX6" fmla="*/ 7043057 w 7050095"/>
                <a:gd name="connsiteY6" fmla="*/ 55 h 1095104"/>
                <a:gd name="connsiteX7" fmla="*/ 7049588 w 7050095"/>
                <a:gd name="connsiteY7" fmla="*/ 1016781 h 1095104"/>
                <a:gd name="connsiteX8" fmla="*/ 3255917 w 7050095"/>
                <a:gd name="connsiteY8" fmla="*/ 1027666 h 1095104"/>
                <a:gd name="connsiteX0" fmla="*/ 0 w 7050095"/>
                <a:gd name="connsiteY0" fmla="*/ 685855 h 1027666"/>
                <a:gd name="connsiteX1" fmla="*/ 783771 w 7050095"/>
                <a:gd name="connsiteY1" fmla="*/ 402826 h 1027666"/>
                <a:gd name="connsiteX2" fmla="*/ 2286000 w 7050095"/>
                <a:gd name="connsiteY2" fmla="*/ 751169 h 1027666"/>
                <a:gd name="connsiteX3" fmla="*/ 3788228 w 7050095"/>
                <a:gd name="connsiteY3" fmla="*/ 217769 h 1027666"/>
                <a:gd name="connsiteX4" fmla="*/ 5279571 w 7050095"/>
                <a:gd name="connsiteY4" fmla="*/ 838255 h 1027666"/>
                <a:gd name="connsiteX5" fmla="*/ 6640286 w 7050095"/>
                <a:gd name="connsiteY5" fmla="*/ 555226 h 1027666"/>
                <a:gd name="connsiteX6" fmla="*/ 7043057 w 7050095"/>
                <a:gd name="connsiteY6" fmla="*/ 55 h 1027666"/>
                <a:gd name="connsiteX7" fmla="*/ 7049588 w 7050095"/>
                <a:gd name="connsiteY7" fmla="*/ 1016781 h 1027666"/>
                <a:gd name="connsiteX8" fmla="*/ 3255917 w 7050095"/>
                <a:gd name="connsiteY8" fmla="*/ 1027666 h 1027666"/>
                <a:gd name="connsiteX0" fmla="*/ 0 w 7050095"/>
                <a:gd name="connsiteY0" fmla="*/ 685855 h 1042082"/>
                <a:gd name="connsiteX1" fmla="*/ 783771 w 7050095"/>
                <a:gd name="connsiteY1" fmla="*/ 402826 h 1042082"/>
                <a:gd name="connsiteX2" fmla="*/ 2286000 w 7050095"/>
                <a:gd name="connsiteY2" fmla="*/ 751169 h 1042082"/>
                <a:gd name="connsiteX3" fmla="*/ 3788228 w 7050095"/>
                <a:gd name="connsiteY3" fmla="*/ 217769 h 1042082"/>
                <a:gd name="connsiteX4" fmla="*/ 5279571 w 7050095"/>
                <a:gd name="connsiteY4" fmla="*/ 838255 h 1042082"/>
                <a:gd name="connsiteX5" fmla="*/ 6640286 w 7050095"/>
                <a:gd name="connsiteY5" fmla="*/ 555226 h 1042082"/>
                <a:gd name="connsiteX6" fmla="*/ 7043057 w 7050095"/>
                <a:gd name="connsiteY6" fmla="*/ 55 h 1042082"/>
                <a:gd name="connsiteX7" fmla="*/ 7049588 w 7050095"/>
                <a:gd name="connsiteY7" fmla="*/ 1039006 h 1042082"/>
                <a:gd name="connsiteX8" fmla="*/ 3255917 w 7050095"/>
                <a:gd name="connsiteY8" fmla="*/ 1027666 h 1042082"/>
                <a:gd name="connsiteX0" fmla="*/ 0 w 7050095"/>
                <a:gd name="connsiteY0" fmla="*/ 685855 h 1042876"/>
                <a:gd name="connsiteX1" fmla="*/ 783771 w 7050095"/>
                <a:gd name="connsiteY1" fmla="*/ 402826 h 1042876"/>
                <a:gd name="connsiteX2" fmla="*/ 2286000 w 7050095"/>
                <a:gd name="connsiteY2" fmla="*/ 751169 h 1042876"/>
                <a:gd name="connsiteX3" fmla="*/ 3788228 w 7050095"/>
                <a:gd name="connsiteY3" fmla="*/ 217769 h 1042876"/>
                <a:gd name="connsiteX4" fmla="*/ 5279571 w 7050095"/>
                <a:gd name="connsiteY4" fmla="*/ 838255 h 1042876"/>
                <a:gd name="connsiteX5" fmla="*/ 6640286 w 7050095"/>
                <a:gd name="connsiteY5" fmla="*/ 555226 h 1042876"/>
                <a:gd name="connsiteX6" fmla="*/ 7043057 w 7050095"/>
                <a:gd name="connsiteY6" fmla="*/ 55 h 1042876"/>
                <a:gd name="connsiteX7" fmla="*/ 7049588 w 7050095"/>
                <a:gd name="connsiteY7" fmla="*/ 1039006 h 1042876"/>
                <a:gd name="connsiteX8" fmla="*/ 17417 w 7050095"/>
                <a:gd name="connsiteY8" fmla="*/ 1034016 h 1042876"/>
                <a:gd name="connsiteX0" fmla="*/ 0 w 7050095"/>
                <a:gd name="connsiteY0" fmla="*/ 685855 h 1042434"/>
                <a:gd name="connsiteX1" fmla="*/ 783771 w 7050095"/>
                <a:gd name="connsiteY1" fmla="*/ 402826 h 1042434"/>
                <a:gd name="connsiteX2" fmla="*/ 2286000 w 7050095"/>
                <a:gd name="connsiteY2" fmla="*/ 751169 h 1042434"/>
                <a:gd name="connsiteX3" fmla="*/ 3788228 w 7050095"/>
                <a:gd name="connsiteY3" fmla="*/ 217769 h 1042434"/>
                <a:gd name="connsiteX4" fmla="*/ 5279571 w 7050095"/>
                <a:gd name="connsiteY4" fmla="*/ 838255 h 1042434"/>
                <a:gd name="connsiteX5" fmla="*/ 6640286 w 7050095"/>
                <a:gd name="connsiteY5" fmla="*/ 555226 h 1042434"/>
                <a:gd name="connsiteX6" fmla="*/ 7043057 w 7050095"/>
                <a:gd name="connsiteY6" fmla="*/ 55 h 1042434"/>
                <a:gd name="connsiteX7" fmla="*/ 7049588 w 7050095"/>
                <a:gd name="connsiteY7" fmla="*/ 1039006 h 1042434"/>
                <a:gd name="connsiteX8" fmla="*/ 4717 w 7050095"/>
                <a:gd name="connsiteY8" fmla="*/ 1030841 h 1042434"/>
                <a:gd name="connsiteX0" fmla="*/ 517307 w 7567402"/>
                <a:gd name="connsiteY0" fmla="*/ 685855 h 1042434"/>
                <a:gd name="connsiteX1" fmla="*/ 1301078 w 7567402"/>
                <a:gd name="connsiteY1" fmla="*/ 402826 h 1042434"/>
                <a:gd name="connsiteX2" fmla="*/ 2803307 w 7567402"/>
                <a:gd name="connsiteY2" fmla="*/ 751169 h 1042434"/>
                <a:gd name="connsiteX3" fmla="*/ 4305535 w 7567402"/>
                <a:gd name="connsiteY3" fmla="*/ 217769 h 1042434"/>
                <a:gd name="connsiteX4" fmla="*/ 5796878 w 7567402"/>
                <a:gd name="connsiteY4" fmla="*/ 838255 h 1042434"/>
                <a:gd name="connsiteX5" fmla="*/ 7157593 w 7567402"/>
                <a:gd name="connsiteY5" fmla="*/ 555226 h 1042434"/>
                <a:gd name="connsiteX6" fmla="*/ 7560364 w 7567402"/>
                <a:gd name="connsiteY6" fmla="*/ 55 h 1042434"/>
                <a:gd name="connsiteX7" fmla="*/ 7566895 w 7567402"/>
                <a:gd name="connsiteY7" fmla="*/ 1039006 h 1042434"/>
                <a:gd name="connsiteX8" fmla="*/ 522024 w 7567402"/>
                <a:gd name="connsiteY8" fmla="*/ 1030841 h 1042434"/>
                <a:gd name="connsiteX9" fmla="*/ 521390 w 7567402"/>
                <a:gd name="connsiteY9" fmla="*/ 1031475 h 1042434"/>
                <a:gd name="connsiteX0" fmla="*/ 518132 w 7568227"/>
                <a:gd name="connsiteY0" fmla="*/ 685855 h 1042434"/>
                <a:gd name="connsiteX1" fmla="*/ 1301903 w 7568227"/>
                <a:gd name="connsiteY1" fmla="*/ 402826 h 1042434"/>
                <a:gd name="connsiteX2" fmla="*/ 2804132 w 7568227"/>
                <a:gd name="connsiteY2" fmla="*/ 751169 h 1042434"/>
                <a:gd name="connsiteX3" fmla="*/ 4306360 w 7568227"/>
                <a:gd name="connsiteY3" fmla="*/ 217769 h 1042434"/>
                <a:gd name="connsiteX4" fmla="*/ 5797703 w 7568227"/>
                <a:gd name="connsiteY4" fmla="*/ 838255 h 1042434"/>
                <a:gd name="connsiteX5" fmla="*/ 7158418 w 7568227"/>
                <a:gd name="connsiteY5" fmla="*/ 555226 h 1042434"/>
                <a:gd name="connsiteX6" fmla="*/ 7561189 w 7568227"/>
                <a:gd name="connsiteY6" fmla="*/ 55 h 1042434"/>
                <a:gd name="connsiteX7" fmla="*/ 7567720 w 7568227"/>
                <a:gd name="connsiteY7" fmla="*/ 1039006 h 1042434"/>
                <a:gd name="connsiteX8" fmla="*/ 522849 w 7568227"/>
                <a:gd name="connsiteY8" fmla="*/ 1030841 h 1042434"/>
                <a:gd name="connsiteX9" fmla="*/ 519040 w 7568227"/>
                <a:gd name="connsiteY9" fmla="*/ 688575 h 1042434"/>
                <a:gd name="connsiteX0" fmla="*/ 0 w 7050095"/>
                <a:gd name="connsiteY0" fmla="*/ 685855 h 1042434"/>
                <a:gd name="connsiteX1" fmla="*/ 783771 w 7050095"/>
                <a:gd name="connsiteY1" fmla="*/ 402826 h 1042434"/>
                <a:gd name="connsiteX2" fmla="*/ 2286000 w 7050095"/>
                <a:gd name="connsiteY2" fmla="*/ 751169 h 1042434"/>
                <a:gd name="connsiteX3" fmla="*/ 3788228 w 7050095"/>
                <a:gd name="connsiteY3" fmla="*/ 217769 h 1042434"/>
                <a:gd name="connsiteX4" fmla="*/ 5279571 w 7050095"/>
                <a:gd name="connsiteY4" fmla="*/ 838255 h 1042434"/>
                <a:gd name="connsiteX5" fmla="*/ 6640286 w 7050095"/>
                <a:gd name="connsiteY5" fmla="*/ 555226 h 1042434"/>
                <a:gd name="connsiteX6" fmla="*/ 7043057 w 7050095"/>
                <a:gd name="connsiteY6" fmla="*/ 55 h 1042434"/>
                <a:gd name="connsiteX7" fmla="*/ 7049588 w 7050095"/>
                <a:gd name="connsiteY7" fmla="*/ 1039006 h 1042434"/>
                <a:gd name="connsiteX8" fmla="*/ 4717 w 7050095"/>
                <a:gd name="connsiteY8" fmla="*/ 1030841 h 1042434"/>
                <a:gd name="connsiteX9" fmla="*/ 908 w 7050095"/>
                <a:gd name="connsiteY9" fmla="*/ 688575 h 1042434"/>
                <a:gd name="connsiteX0" fmla="*/ 0 w 7050095"/>
                <a:gd name="connsiteY0" fmla="*/ 685855 h 1042434"/>
                <a:gd name="connsiteX1" fmla="*/ 783771 w 7050095"/>
                <a:gd name="connsiteY1" fmla="*/ 402826 h 1042434"/>
                <a:gd name="connsiteX2" fmla="*/ 2286000 w 7050095"/>
                <a:gd name="connsiteY2" fmla="*/ 751169 h 1042434"/>
                <a:gd name="connsiteX3" fmla="*/ 3788228 w 7050095"/>
                <a:gd name="connsiteY3" fmla="*/ 217769 h 1042434"/>
                <a:gd name="connsiteX4" fmla="*/ 5279571 w 7050095"/>
                <a:gd name="connsiteY4" fmla="*/ 838255 h 1042434"/>
                <a:gd name="connsiteX5" fmla="*/ 6595836 w 7050095"/>
                <a:gd name="connsiteY5" fmla="*/ 771126 h 1042434"/>
                <a:gd name="connsiteX6" fmla="*/ 7043057 w 7050095"/>
                <a:gd name="connsiteY6" fmla="*/ 55 h 1042434"/>
                <a:gd name="connsiteX7" fmla="*/ 7049588 w 7050095"/>
                <a:gd name="connsiteY7" fmla="*/ 1039006 h 1042434"/>
                <a:gd name="connsiteX8" fmla="*/ 4717 w 7050095"/>
                <a:gd name="connsiteY8" fmla="*/ 1030841 h 1042434"/>
                <a:gd name="connsiteX9" fmla="*/ 908 w 7050095"/>
                <a:gd name="connsiteY9" fmla="*/ 688575 h 1042434"/>
                <a:gd name="connsiteX0" fmla="*/ 8617 w 7058712"/>
                <a:gd name="connsiteY0" fmla="*/ 685855 h 1042434"/>
                <a:gd name="connsiteX1" fmla="*/ 792388 w 7058712"/>
                <a:gd name="connsiteY1" fmla="*/ 402826 h 1042434"/>
                <a:gd name="connsiteX2" fmla="*/ 2294617 w 7058712"/>
                <a:gd name="connsiteY2" fmla="*/ 751169 h 1042434"/>
                <a:gd name="connsiteX3" fmla="*/ 3796845 w 7058712"/>
                <a:gd name="connsiteY3" fmla="*/ 217769 h 1042434"/>
                <a:gd name="connsiteX4" fmla="*/ 5288188 w 7058712"/>
                <a:gd name="connsiteY4" fmla="*/ 838255 h 1042434"/>
                <a:gd name="connsiteX5" fmla="*/ 6604453 w 7058712"/>
                <a:gd name="connsiteY5" fmla="*/ 771126 h 1042434"/>
                <a:gd name="connsiteX6" fmla="*/ 7051674 w 7058712"/>
                <a:gd name="connsiteY6" fmla="*/ 55 h 1042434"/>
                <a:gd name="connsiteX7" fmla="*/ 7058205 w 7058712"/>
                <a:gd name="connsiteY7" fmla="*/ 1039006 h 1042434"/>
                <a:gd name="connsiteX8" fmla="*/ 13334 w 7058712"/>
                <a:gd name="connsiteY8" fmla="*/ 1030841 h 1042434"/>
                <a:gd name="connsiteX9" fmla="*/ 0 w 7058712"/>
                <a:gd name="connsiteY9" fmla="*/ 570833 h 1042434"/>
                <a:gd name="connsiteX0" fmla="*/ 0 w 7078670"/>
                <a:gd name="connsiteY0" fmla="*/ 562761 h 1042434"/>
                <a:gd name="connsiteX1" fmla="*/ 812346 w 7078670"/>
                <a:gd name="connsiteY1" fmla="*/ 402826 h 1042434"/>
                <a:gd name="connsiteX2" fmla="*/ 2314575 w 7078670"/>
                <a:gd name="connsiteY2" fmla="*/ 751169 h 1042434"/>
                <a:gd name="connsiteX3" fmla="*/ 3816803 w 7078670"/>
                <a:gd name="connsiteY3" fmla="*/ 217769 h 1042434"/>
                <a:gd name="connsiteX4" fmla="*/ 5308146 w 7078670"/>
                <a:gd name="connsiteY4" fmla="*/ 838255 h 1042434"/>
                <a:gd name="connsiteX5" fmla="*/ 6624411 w 7078670"/>
                <a:gd name="connsiteY5" fmla="*/ 771126 h 1042434"/>
                <a:gd name="connsiteX6" fmla="*/ 7071632 w 7078670"/>
                <a:gd name="connsiteY6" fmla="*/ 55 h 1042434"/>
                <a:gd name="connsiteX7" fmla="*/ 7078163 w 7078670"/>
                <a:gd name="connsiteY7" fmla="*/ 1039006 h 1042434"/>
                <a:gd name="connsiteX8" fmla="*/ 33292 w 7078670"/>
                <a:gd name="connsiteY8" fmla="*/ 1030841 h 1042434"/>
                <a:gd name="connsiteX9" fmla="*/ 19958 w 7078670"/>
                <a:gd name="connsiteY9" fmla="*/ 570833 h 1042434"/>
                <a:gd name="connsiteX0" fmla="*/ 0 w 7078670"/>
                <a:gd name="connsiteY0" fmla="*/ 562761 h 1042434"/>
                <a:gd name="connsiteX1" fmla="*/ 812346 w 7078670"/>
                <a:gd name="connsiteY1" fmla="*/ 402826 h 1042434"/>
                <a:gd name="connsiteX2" fmla="*/ 2314575 w 7078670"/>
                <a:gd name="connsiteY2" fmla="*/ 751169 h 1042434"/>
                <a:gd name="connsiteX3" fmla="*/ 3816803 w 7078670"/>
                <a:gd name="connsiteY3" fmla="*/ 217769 h 1042434"/>
                <a:gd name="connsiteX4" fmla="*/ 5308146 w 7078670"/>
                <a:gd name="connsiteY4" fmla="*/ 838255 h 1042434"/>
                <a:gd name="connsiteX5" fmla="*/ 6624411 w 7078670"/>
                <a:gd name="connsiteY5" fmla="*/ 771126 h 1042434"/>
                <a:gd name="connsiteX6" fmla="*/ 7071632 w 7078670"/>
                <a:gd name="connsiteY6" fmla="*/ 55 h 1042434"/>
                <a:gd name="connsiteX7" fmla="*/ 7078163 w 7078670"/>
                <a:gd name="connsiteY7" fmla="*/ 1039006 h 1042434"/>
                <a:gd name="connsiteX8" fmla="*/ 33292 w 7078670"/>
                <a:gd name="connsiteY8" fmla="*/ 1030841 h 1042434"/>
                <a:gd name="connsiteX9" fmla="*/ 908 w 7078670"/>
                <a:gd name="connsiteY9" fmla="*/ 562805 h 1042434"/>
                <a:gd name="connsiteX0" fmla="*/ 0 w 7078670"/>
                <a:gd name="connsiteY0" fmla="*/ 562761 h 1042434"/>
                <a:gd name="connsiteX1" fmla="*/ 812346 w 7078670"/>
                <a:gd name="connsiteY1" fmla="*/ 402826 h 1042434"/>
                <a:gd name="connsiteX2" fmla="*/ 2314575 w 7078670"/>
                <a:gd name="connsiteY2" fmla="*/ 751169 h 1042434"/>
                <a:gd name="connsiteX3" fmla="*/ 3816803 w 7078670"/>
                <a:gd name="connsiteY3" fmla="*/ 217769 h 1042434"/>
                <a:gd name="connsiteX4" fmla="*/ 5308146 w 7078670"/>
                <a:gd name="connsiteY4" fmla="*/ 838255 h 1042434"/>
                <a:gd name="connsiteX5" fmla="*/ 6624411 w 7078670"/>
                <a:gd name="connsiteY5" fmla="*/ 771126 h 1042434"/>
                <a:gd name="connsiteX6" fmla="*/ 7071632 w 7078670"/>
                <a:gd name="connsiteY6" fmla="*/ 55 h 1042434"/>
                <a:gd name="connsiteX7" fmla="*/ 7078163 w 7078670"/>
                <a:gd name="connsiteY7" fmla="*/ 1039006 h 1042434"/>
                <a:gd name="connsiteX8" fmla="*/ 33292 w 7078670"/>
                <a:gd name="connsiteY8" fmla="*/ 1030841 h 1042434"/>
                <a:gd name="connsiteX9" fmla="*/ 26308 w 7078670"/>
                <a:gd name="connsiteY9" fmla="*/ 563697 h 1042434"/>
                <a:gd name="connsiteX0" fmla="*/ 0 w 7056445"/>
                <a:gd name="connsiteY0" fmla="*/ 564545 h 1042434"/>
                <a:gd name="connsiteX1" fmla="*/ 790121 w 7056445"/>
                <a:gd name="connsiteY1" fmla="*/ 402826 h 1042434"/>
                <a:gd name="connsiteX2" fmla="*/ 2292350 w 7056445"/>
                <a:gd name="connsiteY2" fmla="*/ 751169 h 1042434"/>
                <a:gd name="connsiteX3" fmla="*/ 3794578 w 7056445"/>
                <a:gd name="connsiteY3" fmla="*/ 217769 h 1042434"/>
                <a:gd name="connsiteX4" fmla="*/ 5285921 w 7056445"/>
                <a:gd name="connsiteY4" fmla="*/ 838255 h 1042434"/>
                <a:gd name="connsiteX5" fmla="*/ 6602186 w 7056445"/>
                <a:gd name="connsiteY5" fmla="*/ 771126 h 1042434"/>
                <a:gd name="connsiteX6" fmla="*/ 7049407 w 7056445"/>
                <a:gd name="connsiteY6" fmla="*/ 55 h 1042434"/>
                <a:gd name="connsiteX7" fmla="*/ 7055938 w 7056445"/>
                <a:gd name="connsiteY7" fmla="*/ 1039006 h 1042434"/>
                <a:gd name="connsiteX8" fmla="*/ 11067 w 7056445"/>
                <a:gd name="connsiteY8" fmla="*/ 1030841 h 1042434"/>
                <a:gd name="connsiteX9" fmla="*/ 4083 w 7056445"/>
                <a:gd name="connsiteY9" fmla="*/ 563697 h 1042434"/>
                <a:gd name="connsiteX0" fmla="*/ 0 w 7056445"/>
                <a:gd name="connsiteY0" fmla="*/ 564545 h 1042434"/>
                <a:gd name="connsiteX1" fmla="*/ 790121 w 7056445"/>
                <a:gd name="connsiteY1" fmla="*/ 402826 h 1042434"/>
                <a:gd name="connsiteX2" fmla="*/ 2292350 w 7056445"/>
                <a:gd name="connsiteY2" fmla="*/ 751169 h 1042434"/>
                <a:gd name="connsiteX3" fmla="*/ 3794578 w 7056445"/>
                <a:gd name="connsiteY3" fmla="*/ 217769 h 1042434"/>
                <a:gd name="connsiteX4" fmla="*/ 5285921 w 7056445"/>
                <a:gd name="connsiteY4" fmla="*/ 838255 h 1042434"/>
                <a:gd name="connsiteX5" fmla="*/ 6602186 w 7056445"/>
                <a:gd name="connsiteY5" fmla="*/ 771126 h 1042434"/>
                <a:gd name="connsiteX6" fmla="*/ 7049407 w 7056445"/>
                <a:gd name="connsiteY6" fmla="*/ 55 h 1042434"/>
                <a:gd name="connsiteX7" fmla="*/ 7055938 w 7056445"/>
                <a:gd name="connsiteY7" fmla="*/ 1039006 h 1042434"/>
                <a:gd name="connsiteX8" fmla="*/ 11067 w 7056445"/>
                <a:gd name="connsiteY8" fmla="*/ 1030841 h 1042434"/>
                <a:gd name="connsiteX9" fmla="*/ 13608 w 7056445"/>
                <a:gd name="connsiteY9" fmla="*/ 564589 h 1042434"/>
                <a:gd name="connsiteX0" fmla="*/ 0 w 7056445"/>
                <a:gd name="connsiteY0" fmla="*/ 564545 h 1042434"/>
                <a:gd name="connsiteX1" fmla="*/ 790121 w 7056445"/>
                <a:gd name="connsiteY1" fmla="*/ 402826 h 1042434"/>
                <a:gd name="connsiteX2" fmla="*/ 2292350 w 7056445"/>
                <a:gd name="connsiteY2" fmla="*/ 751169 h 1042434"/>
                <a:gd name="connsiteX3" fmla="*/ 3794578 w 7056445"/>
                <a:gd name="connsiteY3" fmla="*/ 217769 h 1042434"/>
                <a:gd name="connsiteX4" fmla="*/ 5285921 w 7056445"/>
                <a:gd name="connsiteY4" fmla="*/ 838255 h 1042434"/>
                <a:gd name="connsiteX5" fmla="*/ 6602186 w 7056445"/>
                <a:gd name="connsiteY5" fmla="*/ 771126 h 1042434"/>
                <a:gd name="connsiteX6" fmla="*/ 7049407 w 7056445"/>
                <a:gd name="connsiteY6" fmla="*/ 55 h 1042434"/>
                <a:gd name="connsiteX7" fmla="*/ 7055938 w 7056445"/>
                <a:gd name="connsiteY7" fmla="*/ 1039006 h 1042434"/>
                <a:gd name="connsiteX8" fmla="*/ 11067 w 7056445"/>
                <a:gd name="connsiteY8" fmla="*/ 1030841 h 1042434"/>
                <a:gd name="connsiteX9" fmla="*/ 13608 w 7056445"/>
                <a:gd name="connsiteY9" fmla="*/ 564589 h 1042434"/>
                <a:gd name="connsiteX0" fmla="*/ 100632 w 7052302"/>
                <a:gd name="connsiteY0" fmla="*/ 543138 h 1042434"/>
                <a:gd name="connsiteX1" fmla="*/ 785978 w 7052302"/>
                <a:gd name="connsiteY1" fmla="*/ 402826 h 1042434"/>
                <a:gd name="connsiteX2" fmla="*/ 2288207 w 7052302"/>
                <a:gd name="connsiteY2" fmla="*/ 751169 h 1042434"/>
                <a:gd name="connsiteX3" fmla="*/ 3790435 w 7052302"/>
                <a:gd name="connsiteY3" fmla="*/ 217769 h 1042434"/>
                <a:gd name="connsiteX4" fmla="*/ 5281778 w 7052302"/>
                <a:gd name="connsiteY4" fmla="*/ 838255 h 1042434"/>
                <a:gd name="connsiteX5" fmla="*/ 6598043 w 7052302"/>
                <a:gd name="connsiteY5" fmla="*/ 771126 h 1042434"/>
                <a:gd name="connsiteX6" fmla="*/ 7045264 w 7052302"/>
                <a:gd name="connsiteY6" fmla="*/ 55 h 1042434"/>
                <a:gd name="connsiteX7" fmla="*/ 7051795 w 7052302"/>
                <a:gd name="connsiteY7" fmla="*/ 1039006 h 1042434"/>
                <a:gd name="connsiteX8" fmla="*/ 6924 w 7052302"/>
                <a:gd name="connsiteY8" fmla="*/ 1030841 h 1042434"/>
                <a:gd name="connsiteX9" fmla="*/ 9465 w 7052302"/>
                <a:gd name="connsiteY9" fmla="*/ 564589 h 1042434"/>
                <a:gd name="connsiteX0" fmla="*/ 96018 w 7047688"/>
                <a:gd name="connsiteY0" fmla="*/ 543138 h 1042434"/>
                <a:gd name="connsiteX1" fmla="*/ 781364 w 7047688"/>
                <a:gd name="connsiteY1" fmla="*/ 402826 h 1042434"/>
                <a:gd name="connsiteX2" fmla="*/ 2283593 w 7047688"/>
                <a:gd name="connsiteY2" fmla="*/ 751169 h 1042434"/>
                <a:gd name="connsiteX3" fmla="*/ 3785821 w 7047688"/>
                <a:gd name="connsiteY3" fmla="*/ 217769 h 1042434"/>
                <a:gd name="connsiteX4" fmla="*/ 5277164 w 7047688"/>
                <a:gd name="connsiteY4" fmla="*/ 838255 h 1042434"/>
                <a:gd name="connsiteX5" fmla="*/ 6593429 w 7047688"/>
                <a:gd name="connsiteY5" fmla="*/ 771126 h 1042434"/>
                <a:gd name="connsiteX6" fmla="*/ 7040650 w 7047688"/>
                <a:gd name="connsiteY6" fmla="*/ 55 h 1042434"/>
                <a:gd name="connsiteX7" fmla="*/ 7047181 w 7047688"/>
                <a:gd name="connsiteY7" fmla="*/ 1039006 h 1042434"/>
                <a:gd name="connsiteX8" fmla="*/ 2310 w 7047688"/>
                <a:gd name="connsiteY8" fmla="*/ 1030841 h 1042434"/>
                <a:gd name="connsiteX9" fmla="*/ 4851 w 7047688"/>
                <a:gd name="connsiteY9" fmla="*/ 564589 h 1042434"/>
                <a:gd name="connsiteX0" fmla="*/ 99067 w 7050737"/>
                <a:gd name="connsiteY0" fmla="*/ 543138 h 1042434"/>
                <a:gd name="connsiteX1" fmla="*/ 784413 w 7050737"/>
                <a:gd name="connsiteY1" fmla="*/ 402826 h 1042434"/>
                <a:gd name="connsiteX2" fmla="*/ 2286642 w 7050737"/>
                <a:gd name="connsiteY2" fmla="*/ 751169 h 1042434"/>
                <a:gd name="connsiteX3" fmla="*/ 3788870 w 7050737"/>
                <a:gd name="connsiteY3" fmla="*/ 217769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84413 w 7050737"/>
                <a:gd name="connsiteY1" fmla="*/ 402826 h 1042434"/>
                <a:gd name="connsiteX2" fmla="*/ 2286642 w 7050737"/>
                <a:gd name="connsiteY2" fmla="*/ 751169 h 1042434"/>
                <a:gd name="connsiteX3" fmla="*/ 3788870 w 7050737"/>
                <a:gd name="connsiteY3" fmla="*/ 217769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90763 w 7050737"/>
                <a:gd name="connsiteY1" fmla="*/ 459913 h 1042434"/>
                <a:gd name="connsiteX2" fmla="*/ 2286642 w 7050737"/>
                <a:gd name="connsiteY2" fmla="*/ 751169 h 1042434"/>
                <a:gd name="connsiteX3" fmla="*/ 3788870 w 7050737"/>
                <a:gd name="connsiteY3" fmla="*/ 217769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90763 w 7050737"/>
                <a:gd name="connsiteY1" fmla="*/ 459913 h 1042434"/>
                <a:gd name="connsiteX2" fmla="*/ 2242192 w 7050737"/>
                <a:gd name="connsiteY2" fmla="*/ 579908 h 1042434"/>
                <a:gd name="connsiteX3" fmla="*/ 3788870 w 7050737"/>
                <a:gd name="connsiteY3" fmla="*/ 217769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65363 w 7050737"/>
                <a:gd name="connsiteY1" fmla="*/ 331467 h 1042434"/>
                <a:gd name="connsiteX2" fmla="*/ 2242192 w 7050737"/>
                <a:gd name="connsiteY2" fmla="*/ 579908 h 1042434"/>
                <a:gd name="connsiteX3" fmla="*/ 3788870 w 7050737"/>
                <a:gd name="connsiteY3" fmla="*/ 217769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65363 w 7050737"/>
                <a:gd name="connsiteY1" fmla="*/ 331467 h 1042434"/>
                <a:gd name="connsiteX2" fmla="*/ 2242192 w 7050737"/>
                <a:gd name="connsiteY2" fmla="*/ 579908 h 1042434"/>
                <a:gd name="connsiteX3" fmla="*/ 2326387 w 7050737"/>
                <a:gd name="connsiteY3" fmla="*/ 494352 h 1042434"/>
                <a:gd name="connsiteX4" fmla="*/ 3788870 w 7050737"/>
                <a:gd name="connsiteY4" fmla="*/ 217769 h 1042434"/>
                <a:gd name="connsiteX5" fmla="*/ 5280213 w 7050737"/>
                <a:gd name="connsiteY5" fmla="*/ 838255 h 1042434"/>
                <a:gd name="connsiteX6" fmla="*/ 6596478 w 7050737"/>
                <a:gd name="connsiteY6" fmla="*/ 771126 h 1042434"/>
                <a:gd name="connsiteX7" fmla="*/ 7043699 w 7050737"/>
                <a:gd name="connsiteY7" fmla="*/ 55 h 1042434"/>
                <a:gd name="connsiteX8" fmla="*/ 7050230 w 7050737"/>
                <a:gd name="connsiteY8" fmla="*/ 1039006 h 1042434"/>
                <a:gd name="connsiteX9" fmla="*/ 5359 w 7050737"/>
                <a:gd name="connsiteY9" fmla="*/ 1030841 h 1042434"/>
                <a:gd name="connsiteX10" fmla="*/ 756 w 7050737"/>
                <a:gd name="connsiteY10" fmla="*/ 564589 h 1042434"/>
                <a:gd name="connsiteX0" fmla="*/ 3817 w 7050737"/>
                <a:gd name="connsiteY0" fmla="*/ 563208 h 1042434"/>
                <a:gd name="connsiteX1" fmla="*/ 765363 w 7050737"/>
                <a:gd name="connsiteY1" fmla="*/ 331467 h 1042434"/>
                <a:gd name="connsiteX2" fmla="*/ 2242192 w 7050737"/>
                <a:gd name="connsiteY2" fmla="*/ 579908 h 1042434"/>
                <a:gd name="connsiteX3" fmla="*/ 3788870 w 7050737"/>
                <a:gd name="connsiteY3" fmla="*/ 217769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65363 w 7050737"/>
                <a:gd name="connsiteY1" fmla="*/ 331467 h 1042434"/>
                <a:gd name="connsiteX2" fmla="*/ 2223142 w 7050737"/>
                <a:gd name="connsiteY2" fmla="*/ 465734 h 1042434"/>
                <a:gd name="connsiteX3" fmla="*/ 3788870 w 7050737"/>
                <a:gd name="connsiteY3" fmla="*/ 217769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65363 w 7050737"/>
                <a:gd name="connsiteY1" fmla="*/ 331467 h 1042434"/>
                <a:gd name="connsiteX2" fmla="*/ 2223142 w 7050737"/>
                <a:gd name="connsiteY2" fmla="*/ 465734 h 1042434"/>
                <a:gd name="connsiteX3" fmla="*/ 3776170 w 7050737"/>
                <a:gd name="connsiteY3" fmla="*/ 335511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65363 w 7050737"/>
                <a:gd name="connsiteY1" fmla="*/ 331467 h 1042434"/>
                <a:gd name="connsiteX2" fmla="*/ 2223142 w 7050737"/>
                <a:gd name="connsiteY2" fmla="*/ 465734 h 1042434"/>
                <a:gd name="connsiteX3" fmla="*/ 3776170 w 7050737"/>
                <a:gd name="connsiteY3" fmla="*/ 335511 h 1042434"/>
                <a:gd name="connsiteX4" fmla="*/ 5280213 w 7050737"/>
                <a:gd name="connsiteY4" fmla="*/ 558172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65363 w 7050737"/>
                <a:gd name="connsiteY1" fmla="*/ 331467 h 1042434"/>
                <a:gd name="connsiteX2" fmla="*/ 2223142 w 7050737"/>
                <a:gd name="connsiteY2" fmla="*/ 465734 h 1042434"/>
                <a:gd name="connsiteX3" fmla="*/ 3776170 w 7050737"/>
                <a:gd name="connsiteY3" fmla="*/ 335511 h 1042434"/>
                <a:gd name="connsiteX4" fmla="*/ 5280213 w 7050737"/>
                <a:gd name="connsiteY4" fmla="*/ 558172 h 1042434"/>
                <a:gd name="connsiteX5" fmla="*/ 6596478 w 7050737"/>
                <a:gd name="connsiteY5" fmla="*/ 549914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233"/>
                <a:gd name="connsiteY0" fmla="*/ 249252 h 728478"/>
                <a:gd name="connsiteX1" fmla="*/ 765363 w 7050233"/>
                <a:gd name="connsiteY1" fmla="*/ 17511 h 728478"/>
                <a:gd name="connsiteX2" fmla="*/ 2223142 w 7050233"/>
                <a:gd name="connsiteY2" fmla="*/ 151778 h 728478"/>
                <a:gd name="connsiteX3" fmla="*/ 3776170 w 7050233"/>
                <a:gd name="connsiteY3" fmla="*/ 21555 h 728478"/>
                <a:gd name="connsiteX4" fmla="*/ 5280213 w 7050233"/>
                <a:gd name="connsiteY4" fmla="*/ 244216 h 728478"/>
                <a:gd name="connsiteX5" fmla="*/ 6596478 w 7050233"/>
                <a:gd name="connsiteY5" fmla="*/ 235958 h 728478"/>
                <a:gd name="connsiteX6" fmla="*/ 7030999 w 7050233"/>
                <a:gd name="connsiteY6" fmla="*/ 78 h 728478"/>
                <a:gd name="connsiteX7" fmla="*/ 7050230 w 7050233"/>
                <a:gd name="connsiteY7" fmla="*/ 725050 h 728478"/>
                <a:gd name="connsiteX8" fmla="*/ 5359 w 7050233"/>
                <a:gd name="connsiteY8" fmla="*/ 716885 h 728478"/>
                <a:gd name="connsiteX9" fmla="*/ 756 w 7050233"/>
                <a:gd name="connsiteY9" fmla="*/ 250633 h 728478"/>
                <a:gd name="connsiteX0" fmla="*/ 3817 w 7050233"/>
                <a:gd name="connsiteY0" fmla="*/ 249252 h 728478"/>
                <a:gd name="connsiteX1" fmla="*/ 788223 w 7050233"/>
                <a:gd name="connsiteY1" fmla="*/ 73171 h 728478"/>
                <a:gd name="connsiteX2" fmla="*/ 2223142 w 7050233"/>
                <a:gd name="connsiteY2" fmla="*/ 151778 h 728478"/>
                <a:gd name="connsiteX3" fmla="*/ 3776170 w 7050233"/>
                <a:gd name="connsiteY3" fmla="*/ 21555 h 728478"/>
                <a:gd name="connsiteX4" fmla="*/ 5280213 w 7050233"/>
                <a:gd name="connsiteY4" fmla="*/ 244216 h 728478"/>
                <a:gd name="connsiteX5" fmla="*/ 6596478 w 7050233"/>
                <a:gd name="connsiteY5" fmla="*/ 235958 h 728478"/>
                <a:gd name="connsiteX6" fmla="*/ 7030999 w 7050233"/>
                <a:gd name="connsiteY6" fmla="*/ 78 h 728478"/>
                <a:gd name="connsiteX7" fmla="*/ 7050230 w 7050233"/>
                <a:gd name="connsiteY7" fmla="*/ 725050 h 728478"/>
                <a:gd name="connsiteX8" fmla="*/ 5359 w 7050233"/>
                <a:gd name="connsiteY8" fmla="*/ 716885 h 728478"/>
                <a:gd name="connsiteX9" fmla="*/ 756 w 7050233"/>
                <a:gd name="connsiteY9" fmla="*/ 250633 h 728478"/>
                <a:gd name="connsiteX0" fmla="*/ 3817 w 7050233"/>
                <a:gd name="connsiteY0" fmla="*/ 249252 h 728478"/>
                <a:gd name="connsiteX1" fmla="*/ 788223 w 7050233"/>
                <a:gd name="connsiteY1" fmla="*/ 73171 h 728478"/>
                <a:gd name="connsiteX2" fmla="*/ 2223142 w 7050233"/>
                <a:gd name="connsiteY2" fmla="*/ 151778 h 728478"/>
                <a:gd name="connsiteX3" fmla="*/ 3738070 w 7050233"/>
                <a:gd name="connsiteY3" fmla="*/ 85778 h 728478"/>
                <a:gd name="connsiteX4" fmla="*/ 5280213 w 7050233"/>
                <a:gd name="connsiteY4" fmla="*/ 244216 h 728478"/>
                <a:gd name="connsiteX5" fmla="*/ 6596478 w 7050233"/>
                <a:gd name="connsiteY5" fmla="*/ 235958 h 728478"/>
                <a:gd name="connsiteX6" fmla="*/ 7030999 w 7050233"/>
                <a:gd name="connsiteY6" fmla="*/ 78 h 728478"/>
                <a:gd name="connsiteX7" fmla="*/ 7050230 w 7050233"/>
                <a:gd name="connsiteY7" fmla="*/ 725050 h 728478"/>
                <a:gd name="connsiteX8" fmla="*/ 5359 w 7050233"/>
                <a:gd name="connsiteY8" fmla="*/ 716885 h 728478"/>
                <a:gd name="connsiteX9" fmla="*/ 756 w 7050233"/>
                <a:gd name="connsiteY9" fmla="*/ 250633 h 728478"/>
                <a:gd name="connsiteX0" fmla="*/ 3817 w 7050233"/>
                <a:gd name="connsiteY0" fmla="*/ 249252 h 728478"/>
                <a:gd name="connsiteX1" fmla="*/ 788223 w 7050233"/>
                <a:gd name="connsiteY1" fmla="*/ 86015 h 728478"/>
                <a:gd name="connsiteX2" fmla="*/ 2223142 w 7050233"/>
                <a:gd name="connsiteY2" fmla="*/ 151778 h 728478"/>
                <a:gd name="connsiteX3" fmla="*/ 3738070 w 7050233"/>
                <a:gd name="connsiteY3" fmla="*/ 85778 h 728478"/>
                <a:gd name="connsiteX4" fmla="*/ 5280213 w 7050233"/>
                <a:gd name="connsiteY4" fmla="*/ 244216 h 728478"/>
                <a:gd name="connsiteX5" fmla="*/ 6596478 w 7050233"/>
                <a:gd name="connsiteY5" fmla="*/ 235958 h 728478"/>
                <a:gd name="connsiteX6" fmla="*/ 7030999 w 7050233"/>
                <a:gd name="connsiteY6" fmla="*/ 78 h 728478"/>
                <a:gd name="connsiteX7" fmla="*/ 7050230 w 7050233"/>
                <a:gd name="connsiteY7" fmla="*/ 725050 h 728478"/>
                <a:gd name="connsiteX8" fmla="*/ 5359 w 7050233"/>
                <a:gd name="connsiteY8" fmla="*/ 716885 h 728478"/>
                <a:gd name="connsiteX9" fmla="*/ 756 w 7050233"/>
                <a:gd name="connsiteY9" fmla="*/ 250633 h 728478"/>
                <a:gd name="connsiteX0" fmla="*/ 3817 w 7050233"/>
                <a:gd name="connsiteY0" fmla="*/ 180755 h 659981"/>
                <a:gd name="connsiteX1" fmla="*/ 788223 w 7050233"/>
                <a:gd name="connsiteY1" fmla="*/ 17518 h 659981"/>
                <a:gd name="connsiteX2" fmla="*/ 2223142 w 7050233"/>
                <a:gd name="connsiteY2" fmla="*/ 83281 h 659981"/>
                <a:gd name="connsiteX3" fmla="*/ 3738070 w 7050233"/>
                <a:gd name="connsiteY3" fmla="*/ 17281 h 659981"/>
                <a:gd name="connsiteX4" fmla="*/ 5280213 w 7050233"/>
                <a:gd name="connsiteY4" fmla="*/ 175719 h 659981"/>
                <a:gd name="connsiteX5" fmla="*/ 6596478 w 7050233"/>
                <a:gd name="connsiteY5" fmla="*/ 167461 h 659981"/>
                <a:gd name="connsiteX6" fmla="*/ 7030999 w 7050233"/>
                <a:gd name="connsiteY6" fmla="*/ 86 h 659981"/>
                <a:gd name="connsiteX7" fmla="*/ 7050230 w 7050233"/>
                <a:gd name="connsiteY7" fmla="*/ 656553 h 659981"/>
                <a:gd name="connsiteX8" fmla="*/ 5359 w 7050233"/>
                <a:gd name="connsiteY8" fmla="*/ 648388 h 659981"/>
                <a:gd name="connsiteX9" fmla="*/ 756 w 7050233"/>
                <a:gd name="connsiteY9" fmla="*/ 182136 h 659981"/>
                <a:gd name="connsiteX0" fmla="*/ 3817 w 7050233"/>
                <a:gd name="connsiteY0" fmla="*/ 180755 h 659981"/>
                <a:gd name="connsiteX1" fmla="*/ 788223 w 7050233"/>
                <a:gd name="connsiteY1" fmla="*/ 17518 h 659981"/>
                <a:gd name="connsiteX2" fmla="*/ 2223142 w 7050233"/>
                <a:gd name="connsiteY2" fmla="*/ 83281 h 659981"/>
                <a:gd name="connsiteX3" fmla="*/ 3738070 w 7050233"/>
                <a:gd name="connsiteY3" fmla="*/ 17281 h 659981"/>
                <a:gd name="connsiteX4" fmla="*/ 5280213 w 7050233"/>
                <a:gd name="connsiteY4" fmla="*/ 175719 h 659981"/>
                <a:gd name="connsiteX5" fmla="*/ 6596478 w 7050233"/>
                <a:gd name="connsiteY5" fmla="*/ 167461 h 659981"/>
                <a:gd name="connsiteX6" fmla="*/ 7030999 w 7050233"/>
                <a:gd name="connsiteY6" fmla="*/ 86 h 659981"/>
                <a:gd name="connsiteX7" fmla="*/ 7050230 w 7050233"/>
                <a:gd name="connsiteY7" fmla="*/ 656553 h 659981"/>
                <a:gd name="connsiteX8" fmla="*/ 5359 w 7050233"/>
                <a:gd name="connsiteY8" fmla="*/ 648388 h 659981"/>
                <a:gd name="connsiteX9" fmla="*/ 756 w 7050233"/>
                <a:gd name="connsiteY9" fmla="*/ 182136 h 659981"/>
                <a:gd name="connsiteX0" fmla="*/ 3817 w 7050233"/>
                <a:gd name="connsiteY0" fmla="*/ 180755 h 659981"/>
                <a:gd name="connsiteX1" fmla="*/ 788223 w 7050233"/>
                <a:gd name="connsiteY1" fmla="*/ 17518 h 659981"/>
                <a:gd name="connsiteX2" fmla="*/ 2223142 w 7050233"/>
                <a:gd name="connsiteY2" fmla="*/ 83281 h 659981"/>
                <a:gd name="connsiteX3" fmla="*/ 3738070 w 7050233"/>
                <a:gd name="connsiteY3" fmla="*/ 17281 h 659981"/>
                <a:gd name="connsiteX4" fmla="*/ 5280213 w 7050233"/>
                <a:gd name="connsiteY4" fmla="*/ 175719 h 659981"/>
                <a:gd name="connsiteX5" fmla="*/ 6581238 w 7050233"/>
                <a:gd name="connsiteY5" fmla="*/ 208136 h 659981"/>
                <a:gd name="connsiteX6" fmla="*/ 7030999 w 7050233"/>
                <a:gd name="connsiteY6" fmla="*/ 86 h 659981"/>
                <a:gd name="connsiteX7" fmla="*/ 7050230 w 7050233"/>
                <a:gd name="connsiteY7" fmla="*/ 656553 h 659981"/>
                <a:gd name="connsiteX8" fmla="*/ 5359 w 7050233"/>
                <a:gd name="connsiteY8" fmla="*/ 648388 h 659981"/>
                <a:gd name="connsiteX9" fmla="*/ 756 w 7050233"/>
                <a:gd name="connsiteY9" fmla="*/ 182136 h 659981"/>
                <a:gd name="connsiteX0" fmla="*/ 3817 w 7050233"/>
                <a:gd name="connsiteY0" fmla="*/ 212989 h 692215"/>
                <a:gd name="connsiteX1" fmla="*/ 788223 w 7050233"/>
                <a:gd name="connsiteY1" fmla="*/ 49752 h 692215"/>
                <a:gd name="connsiteX2" fmla="*/ 2223142 w 7050233"/>
                <a:gd name="connsiteY2" fmla="*/ 115515 h 692215"/>
                <a:gd name="connsiteX3" fmla="*/ 3823795 w 7050233"/>
                <a:gd name="connsiteY3" fmla="*/ 1348 h 692215"/>
                <a:gd name="connsiteX4" fmla="*/ 5280213 w 7050233"/>
                <a:gd name="connsiteY4" fmla="*/ 207953 h 692215"/>
                <a:gd name="connsiteX5" fmla="*/ 6581238 w 7050233"/>
                <a:gd name="connsiteY5" fmla="*/ 240370 h 692215"/>
                <a:gd name="connsiteX6" fmla="*/ 7030999 w 7050233"/>
                <a:gd name="connsiteY6" fmla="*/ 32320 h 692215"/>
                <a:gd name="connsiteX7" fmla="*/ 7050230 w 7050233"/>
                <a:gd name="connsiteY7" fmla="*/ 688787 h 692215"/>
                <a:gd name="connsiteX8" fmla="*/ 5359 w 7050233"/>
                <a:gd name="connsiteY8" fmla="*/ 680622 h 692215"/>
                <a:gd name="connsiteX9" fmla="*/ 756 w 7050233"/>
                <a:gd name="connsiteY9" fmla="*/ 214370 h 692215"/>
                <a:gd name="connsiteX0" fmla="*/ 3817 w 7050233"/>
                <a:gd name="connsiteY0" fmla="*/ 213327 h 692553"/>
                <a:gd name="connsiteX1" fmla="*/ 2223142 w 7050233"/>
                <a:gd name="connsiteY1" fmla="*/ 115853 h 692553"/>
                <a:gd name="connsiteX2" fmla="*/ 3823795 w 7050233"/>
                <a:gd name="connsiteY2" fmla="*/ 1686 h 692553"/>
                <a:gd name="connsiteX3" fmla="*/ 5280213 w 7050233"/>
                <a:gd name="connsiteY3" fmla="*/ 208291 h 692553"/>
                <a:gd name="connsiteX4" fmla="*/ 6581238 w 7050233"/>
                <a:gd name="connsiteY4" fmla="*/ 240708 h 692553"/>
                <a:gd name="connsiteX5" fmla="*/ 7030999 w 7050233"/>
                <a:gd name="connsiteY5" fmla="*/ 32658 h 692553"/>
                <a:gd name="connsiteX6" fmla="*/ 7050230 w 7050233"/>
                <a:gd name="connsiteY6" fmla="*/ 689125 h 692553"/>
                <a:gd name="connsiteX7" fmla="*/ 5359 w 7050233"/>
                <a:gd name="connsiteY7" fmla="*/ 680960 h 692553"/>
                <a:gd name="connsiteX8" fmla="*/ 756 w 7050233"/>
                <a:gd name="connsiteY8" fmla="*/ 214708 h 692553"/>
                <a:gd name="connsiteX0" fmla="*/ 3817 w 7050233"/>
                <a:gd name="connsiteY0" fmla="*/ 213327 h 692553"/>
                <a:gd name="connsiteX1" fmla="*/ 2223142 w 7050233"/>
                <a:gd name="connsiteY1" fmla="*/ 115853 h 692553"/>
                <a:gd name="connsiteX2" fmla="*/ 3823795 w 7050233"/>
                <a:gd name="connsiteY2" fmla="*/ 1686 h 692553"/>
                <a:gd name="connsiteX3" fmla="*/ 5280213 w 7050233"/>
                <a:gd name="connsiteY3" fmla="*/ 208291 h 692553"/>
                <a:gd name="connsiteX4" fmla="*/ 6581238 w 7050233"/>
                <a:gd name="connsiteY4" fmla="*/ 240708 h 692553"/>
                <a:gd name="connsiteX5" fmla="*/ 7030999 w 7050233"/>
                <a:gd name="connsiteY5" fmla="*/ 32658 h 692553"/>
                <a:gd name="connsiteX6" fmla="*/ 7050230 w 7050233"/>
                <a:gd name="connsiteY6" fmla="*/ 689125 h 692553"/>
                <a:gd name="connsiteX7" fmla="*/ 5359 w 7050233"/>
                <a:gd name="connsiteY7" fmla="*/ 680960 h 692553"/>
                <a:gd name="connsiteX8" fmla="*/ 756 w 7050233"/>
                <a:gd name="connsiteY8" fmla="*/ 50333 h 692553"/>
                <a:gd name="connsiteX0" fmla="*/ 2223142 w 7050233"/>
                <a:gd name="connsiteY0" fmla="*/ 115853 h 692553"/>
                <a:gd name="connsiteX1" fmla="*/ 3823795 w 7050233"/>
                <a:gd name="connsiteY1" fmla="*/ 1686 h 692553"/>
                <a:gd name="connsiteX2" fmla="*/ 5280213 w 7050233"/>
                <a:gd name="connsiteY2" fmla="*/ 208291 h 692553"/>
                <a:gd name="connsiteX3" fmla="*/ 6581238 w 7050233"/>
                <a:gd name="connsiteY3" fmla="*/ 240708 h 692553"/>
                <a:gd name="connsiteX4" fmla="*/ 7030999 w 7050233"/>
                <a:gd name="connsiteY4" fmla="*/ 32658 h 692553"/>
                <a:gd name="connsiteX5" fmla="*/ 7050230 w 7050233"/>
                <a:gd name="connsiteY5" fmla="*/ 689125 h 692553"/>
                <a:gd name="connsiteX6" fmla="*/ 5359 w 7050233"/>
                <a:gd name="connsiteY6" fmla="*/ 680960 h 692553"/>
                <a:gd name="connsiteX7" fmla="*/ 756 w 7050233"/>
                <a:gd name="connsiteY7" fmla="*/ 50333 h 692553"/>
                <a:gd name="connsiteX0" fmla="*/ 5038184 w 7050233"/>
                <a:gd name="connsiteY0" fmla="*/ 37337 h 707079"/>
                <a:gd name="connsiteX1" fmla="*/ 3823795 w 7050233"/>
                <a:gd name="connsiteY1" fmla="*/ 16212 h 707079"/>
                <a:gd name="connsiteX2" fmla="*/ 5280213 w 7050233"/>
                <a:gd name="connsiteY2" fmla="*/ 222817 h 707079"/>
                <a:gd name="connsiteX3" fmla="*/ 6581238 w 7050233"/>
                <a:gd name="connsiteY3" fmla="*/ 255234 h 707079"/>
                <a:gd name="connsiteX4" fmla="*/ 7030999 w 7050233"/>
                <a:gd name="connsiteY4" fmla="*/ 47184 h 707079"/>
                <a:gd name="connsiteX5" fmla="*/ 7050230 w 7050233"/>
                <a:gd name="connsiteY5" fmla="*/ 703651 h 707079"/>
                <a:gd name="connsiteX6" fmla="*/ 5359 w 7050233"/>
                <a:gd name="connsiteY6" fmla="*/ 695486 h 707079"/>
                <a:gd name="connsiteX7" fmla="*/ 756 w 7050233"/>
                <a:gd name="connsiteY7" fmla="*/ 64859 h 707079"/>
                <a:gd name="connsiteX0" fmla="*/ 3823795 w 7050233"/>
                <a:gd name="connsiteY0" fmla="*/ 0 h 690867"/>
                <a:gd name="connsiteX1" fmla="*/ 5280213 w 7050233"/>
                <a:gd name="connsiteY1" fmla="*/ 206605 h 690867"/>
                <a:gd name="connsiteX2" fmla="*/ 6581238 w 7050233"/>
                <a:gd name="connsiteY2" fmla="*/ 239022 h 690867"/>
                <a:gd name="connsiteX3" fmla="*/ 7030999 w 7050233"/>
                <a:gd name="connsiteY3" fmla="*/ 30972 h 690867"/>
                <a:gd name="connsiteX4" fmla="*/ 7050230 w 7050233"/>
                <a:gd name="connsiteY4" fmla="*/ 687439 h 690867"/>
                <a:gd name="connsiteX5" fmla="*/ 5359 w 7050233"/>
                <a:gd name="connsiteY5" fmla="*/ 679274 h 690867"/>
                <a:gd name="connsiteX6" fmla="*/ 756 w 7050233"/>
                <a:gd name="connsiteY6" fmla="*/ 48647 h 690867"/>
                <a:gd name="connsiteX0" fmla="*/ 5280213 w 7050233"/>
                <a:gd name="connsiteY0" fmla="*/ 175719 h 659981"/>
                <a:gd name="connsiteX1" fmla="*/ 6581238 w 7050233"/>
                <a:gd name="connsiteY1" fmla="*/ 208136 h 659981"/>
                <a:gd name="connsiteX2" fmla="*/ 7030999 w 7050233"/>
                <a:gd name="connsiteY2" fmla="*/ 86 h 659981"/>
                <a:gd name="connsiteX3" fmla="*/ 7050230 w 7050233"/>
                <a:gd name="connsiteY3" fmla="*/ 656553 h 659981"/>
                <a:gd name="connsiteX4" fmla="*/ 5359 w 7050233"/>
                <a:gd name="connsiteY4" fmla="*/ 648388 h 659981"/>
                <a:gd name="connsiteX5" fmla="*/ 756 w 7050233"/>
                <a:gd name="connsiteY5" fmla="*/ 17761 h 659981"/>
                <a:gd name="connsiteX0" fmla="*/ 6581238 w 7050233"/>
                <a:gd name="connsiteY0" fmla="*/ 208136 h 659981"/>
                <a:gd name="connsiteX1" fmla="*/ 7030999 w 7050233"/>
                <a:gd name="connsiteY1" fmla="*/ 86 h 659981"/>
                <a:gd name="connsiteX2" fmla="*/ 7050230 w 7050233"/>
                <a:gd name="connsiteY2" fmla="*/ 656553 h 659981"/>
                <a:gd name="connsiteX3" fmla="*/ 5359 w 7050233"/>
                <a:gd name="connsiteY3" fmla="*/ 648388 h 659981"/>
                <a:gd name="connsiteX4" fmla="*/ 756 w 7050233"/>
                <a:gd name="connsiteY4" fmla="*/ 17761 h 659981"/>
                <a:gd name="connsiteX0" fmla="*/ 4152575 w 7050233"/>
                <a:gd name="connsiteY0" fmla="*/ 22052 h 659981"/>
                <a:gd name="connsiteX1" fmla="*/ 7030999 w 7050233"/>
                <a:gd name="connsiteY1" fmla="*/ 86 h 659981"/>
                <a:gd name="connsiteX2" fmla="*/ 7050230 w 7050233"/>
                <a:gd name="connsiteY2" fmla="*/ 656553 h 659981"/>
                <a:gd name="connsiteX3" fmla="*/ 5359 w 7050233"/>
                <a:gd name="connsiteY3" fmla="*/ 648388 h 659981"/>
                <a:gd name="connsiteX4" fmla="*/ 756 w 7050233"/>
                <a:gd name="connsiteY4" fmla="*/ 17761 h 659981"/>
                <a:gd name="connsiteX0" fmla="*/ 7030999 w 7050233"/>
                <a:gd name="connsiteY0" fmla="*/ 86 h 659981"/>
                <a:gd name="connsiteX1" fmla="*/ 7050230 w 7050233"/>
                <a:gd name="connsiteY1" fmla="*/ 656553 h 659981"/>
                <a:gd name="connsiteX2" fmla="*/ 5359 w 7050233"/>
                <a:gd name="connsiteY2" fmla="*/ 648388 h 659981"/>
                <a:gd name="connsiteX3" fmla="*/ 756 w 7050233"/>
                <a:gd name="connsiteY3" fmla="*/ 17761 h 659981"/>
                <a:gd name="connsiteX0" fmla="*/ 7075158 w 7076898"/>
                <a:gd name="connsiteY0" fmla="*/ 87 h 647576"/>
                <a:gd name="connsiteX1" fmla="*/ 7050230 w 7076898"/>
                <a:gd name="connsiteY1" fmla="*/ 644148 h 647576"/>
                <a:gd name="connsiteX2" fmla="*/ 5359 w 7076898"/>
                <a:gd name="connsiteY2" fmla="*/ 635983 h 647576"/>
                <a:gd name="connsiteX3" fmla="*/ 756 w 7076898"/>
                <a:gd name="connsiteY3" fmla="*/ 5356 h 647576"/>
                <a:gd name="connsiteX0" fmla="*/ 7064118 w 7066490"/>
                <a:gd name="connsiteY0" fmla="*/ 87 h 647576"/>
                <a:gd name="connsiteX1" fmla="*/ 7050230 w 7066490"/>
                <a:gd name="connsiteY1" fmla="*/ 644148 h 647576"/>
                <a:gd name="connsiteX2" fmla="*/ 5359 w 7066490"/>
                <a:gd name="connsiteY2" fmla="*/ 635983 h 647576"/>
                <a:gd name="connsiteX3" fmla="*/ 756 w 7066490"/>
                <a:gd name="connsiteY3" fmla="*/ 5356 h 647576"/>
                <a:gd name="connsiteX0" fmla="*/ 7053079 w 7056794"/>
                <a:gd name="connsiteY0" fmla="*/ 87 h 647576"/>
                <a:gd name="connsiteX1" fmla="*/ 7050230 w 7056794"/>
                <a:gd name="connsiteY1" fmla="*/ 644148 h 647576"/>
                <a:gd name="connsiteX2" fmla="*/ 5359 w 7056794"/>
                <a:gd name="connsiteY2" fmla="*/ 635983 h 647576"/>
                <a:gd name="connsiteX3" fmla="*/ 756 w 7056794"/>
                <a:gd name="connsiteY3" fmla="*/ 5356 h 64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56794" h="647576">
                  <a:moveTo>
                    <a:pt x="7053079" y="87"/>
                  </a:moveTo>
                  <a:cubicBezTo>
                    <a:pt x="7062876" y="-8622"/>
                    <a:pt x="7050196" y="641880"/>
                    <a:pt x="7050230" y="644148"/>
                  </a:cubicBezTo>
                  <a:cubicBezTo>
                    <a:pt x="7055945" y="655397"/>
                    <a:pt x="3545" y="635303"/>
                    <a:pt x="5359" y="635983"/>
                  </a:cubicBezTo>
                  <a:cubicBezTo>
                    <a:pt x="-492" y="647428"/>
                    <a:pt x="-700" y="3217"/>
                    <a:pt x="756" y="5356"/>
                  </a:cubicBezTo>
                </a:path>
              </a:pathLst>
            </a:custGeom>
            <a:pattFill prst="horzBrick">
              <a:fgClr>
                <a:srgbClr val="C0504D">
                  <a:lumMod val="20000"/>
                  <a:lumOff val="80000"/>
                </a:srgbClr>
              </a:fgClr>
              <a:bgClr>
                <a:srgbClr val="C0504D">
                  <a:lumMod val="60000"/>
                  <a:lumOff val="40000"/>
                </a:srgbClr>
              </a:bgClr>
            </a:pattFill>
            <a:ln w="0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284C148-EB3D-4518-B83D-C768F7DD6DE4}"/>
                </a:ext>
              </a:extLst>
            </p:cNvPr>
            <p:cNvSpPr txBox="1"/>
            <p:nvPr/>
          </p:nvSpPr>
          <p:spPr>
            <a:xfrm>
              <a:off x="3647209" y="2819400"/>
              <a:ext cx="951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Cambria Math" panose="02040503050406030204" pitchFamily="18" charset="0"/>
                  <a:cs typeface="+mn-cs"/>
                </a:rPr>
                <a:t>ETH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14437C11-76CE-4249-BD7B-70957DA842EB}"/>
              </a:ext>
            </a:extLst>
          </p:cNvPr>
          <p:cNvSpPr txBox="1"/>
          <p:nvPr/>
        </p:nvSpPr>
        <p:spPr>
          <a:xfrm>
            <a:off x="2474246" y="2025347"/>
            <a:ext cx="49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Cambria Math" panose="02040503050406030204" pitchFamily="18" charset="0"/>
                <a:cs typeface="+mn-cs"/>
              </a:rPr>
              <a:t>TSP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7C026B4-6C2E-403E-B79B-CC1075097382}"/>
              </a:ext>
            </a:extLst>
          </p:cNvPr>
          <p:cNvGrpSpPr/>
          <p:nvPr/>
        </p:nvGrpSpPr>
        <p:grpSpPr>
          <a:xfrm>
            <a:off x="23704" y="2021232"/>
            <a:ext cx="9207750" cy="387984"/>
            <a:chOff x="1244573" y="990600"/>
            <a:chExt cx="9855919" cy="415296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6D3AF78-DFD7-4851-8A21-C83EB0463E6B}"/>
                </a:ext>
              </a:extLst>
            </p:cNvPr>
            <p:cNvSpPr txBox="1"/>
            <p:nvPr/>
          </p:nvSpPr>
          <p:spPr>
            <a:xfrm>
              <a:off x="1244573" y="995003"/>
              <a:ext cx="918320" cy="395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800" kern="1200" dirty="0">
                  <a:solidFill>
                    <a:schemeClr val="bg1">
                      <a:lumMod val="75000"/>
                    </a:schemeClr>
                  </a:solidFill>
                  <a:latin typeface="+mj-lt"/>
                  <a:ea typeface="Cambria Math" panose="02040503050406030204" pitchFamily="18" charset="0"/>
                  <a:cs typeface="+mn-cs"/>
                </a:rPr>
                <a:t>CNF-Sat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D1456B8-6348-4783-9B9E-DD00B0EB3009}"/>
                </a:ext>
              </a:extLst>
            </p:cNvPr>
            <p:cNvSpPr txBox="1"/>
            <p:nvPr/>
          </p:nvSpPr>
          <p:spPr>
            <a:xfrm>
              <a:off x="5835850" y="990600"/>
              <a:ext cx="1101916" cy="395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800" kern="1200" dirty="0">
                  <a:solidFill>
                    <a:schemeClr val="bg1">
                      <a:lumMod val="75000"/>
                    </a:schemeClr>
                  </a:solidFill>
                  <a:latin typeface="+mj-lt"/>
                  <a:ea typeface="Cambria Math" panose="02040503050406030204" pitchFamily="18" charset="0"/>
                  <a:cs typeface="+mn-cs"/>
                </a:rPr>
                <a:t>Set-Cover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8BDCB73-1B47-4DC8-B8C0-E7AB78943F01}"/>
                </a:ext>
              </a:extLst>
            </p:cNvPr>
            <p:cNvSpPr txBox="1"/>
            <p:nvPr/>
          </p:nvSpPr>
          <p:spPr>
            <a:xfrm>
              <a:off x="7785100" y="995003"/>
              <a:ext cx="974944" cy="395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800" kern="1200" dirty="0">
                  <a:solidFill>
                    <a:schemeClr val="bg1">
                      <a:lumMod val="75000"/>
                    </a:schemeClr>
                  </a:solidFill>
                  <a:latin typeface="+mj-lt"/>
                  <a:ea typeface="Cambria Math" panose="02040503050406030204" pitchFamily="18" charset="0"/>
                  <a:cs typeface="+mn-cs"/>
                </a:rPr>
                <a:t>Max-Cut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5039991-3C09-4A00-958A-91754B2A23DC}"/>
                </a:ext>
              </a:extLst>
            </p:cNvPr>
            <p:cNvSpPr txBox="1"/>
            <p:nvPr/>
          </p:nvSpPr>
          <p:spPr>
            <a:xfrm>
              <a:off x="9801254" y="1010566"/>
              <a:ext cx="1299238" cy="395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800" kern="1200" dirty="0">
                  <a:solidFill>
                    <a:schemeClr val="bg1">
                      <a:lumMod val="75000"/>
                    </a:schemeClr>
                  </a:solidFill>
                  <a:latin typeface="+mj-lt"/>
                  <a:ea typeface="Cambria Math" panose="02040503050406030204" pitchFamily="18" charset="0"/>
                  <a:cs typeface="+mn-cs"/>
                </a:rPr>
                <a:t>Subset-Sum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449DB18-CB25-4AD9-86C2-C5F1283ABB25}"/>
                </a:ext>
              </a:extLst>
            </p:cNvPr>
            <p:cNvSpPr txBox="1"/>
            <p:nvPr/>
          </p:nvSpPr>
          <p:spPr>
            <a:xfrm>
              <a:off x="7178563" y="995003"/>
              <a:ext cx="592310" cy="395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800" kern="1200" dirty="0">
                  <a:solidFill>
                    <a:schemeClr val="bg1">
                      <a:lumMod val="75000"/>
                    </a:schemeClr>
                  </a:solidFill>
                  <a:latin typeface="+mj-lt"/>
                  <a:ea typeface="Cambria Math" panose="02040503050406030204" pitchFamily="18" charset="0"/>
                  <a:cs typeface="+mn-cs"/>
                </a:rPr>
                <a:t>BILP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E0A60F7-BDF2-45E7-8C57-CEA6C1E05369}"/>
                </a:ext>
              </a:extLst>
            </p:cNvPr>
            <p:cNvSpPr txBox="1"/>
            <p:nvPr/>
          </p:nvSpPr>
          <p:spPr>
            <a:xfrm>
              <a:off x="2342893" y="995003"/>
              <a:ext cx="424156" cy="395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800" kern="1200" dirty="0">
                  <a:solidFill>
                    <a:schemeClr val="bg1">
                      <a:lumMod val="75000"/>
                    </a:schemeClr>
                  </a:solidFill>
                  <a:latin typeface="+mj-lt"/>
                  <a:ea typeface="Cambria Math" panose="02040503050406030204" pitchFamily="18" charset="0"/>
                  <a:cs typeface="+mn-cs"/>
                </a:rPr>
                <a:t>VC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2F0CD65-2C30-4F50-AA19-1661C37943C3}"/>
                </a:ext>
              </a:extLst>
            </p:cNvPr>
            <p:cNvSpPr txBox="1"/>
            <p:nvPr/>
          </p:nvSpPr>
          <p:spPr>
            <a:xfrm>
              <a:off x="2956432" y="995003"/>
              <a:ext cx="521960" cy="395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800" kern="1200" dirty="0">
                  <a:solidFill>
                    <a:schemeClr val="bg1">
                      <a:lumMod val="75000"/>
                    </a:schemeClr>
                  </a:solidFill>
                  <a:latin typeface="+mj-lt"/>
                  <a:ea typeface="Cambria Math" panose="02040503050406030204" pitchFamily="18" charset="0"/>
                  <a:cs typeface="+mn-cs"/>
                </a:rPr>
                <a:t>FVS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09474E4-5FAC-4761-A513-DBC28829CA38}"/>
                </a:ext>
              </a:extLst>
            </p:cNvPr>
            <p:cNvSpPr txBox="1"/>
            <p:nvPr/>
          </p:nvSpPr>
          <p:spPr>
            <a:xfrm>
              <a:off x="8699381" y="995003"/>
              <a:ext cx="1244331" cy="395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800" kern="1200" dirty="0">
                  <a:solidFill>
                    <a:schemeClr val="bg1">
                      <a:lumMod val="75000"/>
                    </a:schemeClr>
                  </a:solidFill>
                  <a:latin typeface="+mj-lt"/>
                  <a:ea typeface="Cambria Math" panose="02040503050406030204" pitchFamily="18" charset="0"/>
                  <a:cs typeface="+mn-cs"/>
                </a:rPr>
                <a:t>Bin Packing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9F4E120-D1F7-421D-90EF-D50B017C214D}"/>
                </a:ext>
              </a:extLst>
            </p:cNvPr>
            <p:cNvSpPr txBox="1"/>
            <p:nvPr/>
          </p:nvSpPr>
          <p:spPr>
            <a:xfrm>
              <a:off x="4919493" y="995003"/>
              <a:ext cx="602605" cy="395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800" kern="1200" dirty="0">
                  <a:solidFill>
                    <a:schemeClr val="bg1">
                      <a:lumMod val="75000"/>
                    </a:schemeClr>
                  </a:solidFill>
                  <a:latin typeface="+mj-lt"/>
                  <a:ea typeface="Cambria Math" panose="02040503050406030204" pitchFamily="18" charset="0"/>
                  <a:cs typeface="+mn-cs"/>
                </a:rPr>
                <a:t>3DM</a:t>
              </a:r>
            </a:p>
          </p:txBody>
        </p:sp>
      </p:grpSp>
      <p:sp>
        <p:nvSpPr>
          <p:cNvPr id="91" name="Freeform 122">
            <a:extLst>
              <a:ext uri="{FF2B5EF4-FFF2-40B4-BE49-F238E27FC236}">
                <a16:creationId xmlns:a16="http://schemas.microsoft.com/office/drawing/2014/main" id="{B9DCEC16-9749-49AF-9FD6-BEA94E23BB8F}"/>
              </a:ext>
            </a:extLst>
          </p:cNvPr>
          <p:cNvSpPr/>
          <p:nvPr/>
        </p:nvSpPr>
        <p:spPr>
          <a:xfrm rot="10800000">
            <a:off x="56323" y="2448367"/>
            <a:ext cx="9061991" cy="759776"/>
          </a:xfrm>
          <a:custGeom>
            <a:avLst/>
            <a:gdLst>
              <a:gd name="connsiteX0" fmla="*/ 1530428 w 1552167"/>
              <a:gd name="connsiteY0" fmla="*/ 205661 h 205678"/>
              <a:gd name="connsiteX1" fmla="*/ 57223 w 1552167"/>
              <a:gd name="connsiteY1" fmla="*/ 201321 h 205678"/>
              <a:gd name="connsiteX2" fmla="*/ 0 w 1552167"/>
              <a:gd name="connsiteY2" fmla="*/ 201118 h 205678"/>
              <a:gd name="connsiteX3" fmla="*/ 0 w 1552167"/>
              <a:gd name="connsiteY3" fmla="*/ 13836 h 205678"/>
              <a:gd name="connsiteX4" fmla="*/ 204054 w 1552167"/>
              <a:gd name="connsiteY4" fmla="*/ 10225 h 205678"/>
              <a:gd name="connsiteX5" fmla="*/ 1534243 w 1552167"/>
              <a:gd name="connsiteY5" fmla="*/ 11520 h 205678"/>
              <a:gd name="connsiteX6" fmla="*/ 1552164 w 1552167"/>
              <a:gd name="connsiteY6" fmla="*/ 205486 h 205678"/>
              <a:gd name="connsiteX7" fmla="*/ 1530428 w 1552167"/>
              <a:gd name="connsiteY7" fmla="*/ 205661 h 205678"/>
              <a:gd name="connsiteX0" fmla="*/ 1475837 w 1552164"/>
              <a:gd name="connsiteY0" fmla="*/ 935816 h 935816"/>
              <a:gd name="connsiteX1" fmla="*/ 57223 w 1552164"/>
              <a:gd name="connsiteY1" fmla="*/ 201321 h 935816"/>
              <a:gd name="connsiteX2" fmla="*/ 0 w 1552164"/>
              <a:gd name="connsiteY2" fmla="*/ 201118 h 935816"/>
              <a:gd name="connsiteX3" fmla="*/ 0 w 1552164"/>
              <a:gd name="connsiteY3" fmla="*/ 13836 h 935816"/>
              <a:gd name="connsiteX4" fmla="*/ 204054 w 1552164"/>
              <a:gd name="connsiteY4" fmla="*/ 10225 h 935816"/>
              <a:gd name="connsiteX5" fmla="*/ 1534243 w 1552164"/>
              <a:gd name="connsiteY5" fmla="*/ 11520 h 935816"/>
              <a:gd name="connsiteX6" fmla="*/ 1552164 w 1552164"/>
              <a:gd name="connsiteY6" fmla="*/ 205486 h 935816"/>
              <a:gd name="connsiteX7" fmla="*/ 1475837 w 1552164"/>
              <a:gd name="connsiteY7" fmla="*/ 935816 h 935816"/>
              <a:gd name="connsiteX0" fmla="*/ 1552164 w 1552164"/>
              <a:gd name="connsiteY0" fmla="*/ 205486 h 218684"/>
              <a:gd name="connsiteX1" fmla="*/ 57223 w 1552164"/>
              <a:gd name="connsiteY1" fmla="*/ 201321 h 218684"/>
              <a:gd name="connsiteX2" fmla="*/ 0 w 1552164"/>
              <a:gd name="connsiteY2" fmla="*/ 201118 h 218684"/>
              <a:gd name="connsiteX3" fmla="*/ 0 w 1552164"/>
              <a:gd name="connsiteY3" fmla="*/ 13836 h 218684"/>
              <a:gd name="connsiteX4" fmla="*/ 204054 w 1552164"/>
              <a:gd name="connsiteY4" fmla="*/ 10225 h 218684"/>
              <a:gd name="connsiteX5" fmla="*/ 1534243 w 1552164"/>
              <a:gd name="connsiteY5" fmla="*/ 11520 h 218684"/>
              <a:gd name="connsiteX6" fmla="*/ 1552164 w 1552164"/>
              <a:gd name="connsiteY6" fmla="*/ 205486 h 218684"/>
              <a:gd name="connsiteX0" fmla="*/ 3947346 w 3947346"/>
              <a:gd name="connsiteY0" fmla="*/ 185014 h 205311"/>
              <a:gd name="connsiteX1" fmla="*/ 57223 w 3947346"/>
              <a:gd name="connsiteY1" fmla="*/ 201321 h 205311"/>
              <a:gd name="connsiteX2" fmla="*/ 0 w 3947346"/>
              <a:gd name="connsiteY2" fmla="*/ 201118 h 205311"/>
              <a:gd name="connsiteX3" fmla="*/ 0 w 3947346"/>
              <a:gd name="connsiteY3" fmla="*/ 13836 h 205311"/>
              <a:gd name="connsiteX4" fmla="*/ 204054 w 3947346"/>
              <a:gd name="connsiteY4" fmla="*/ 10225 h 205311"/>
              <a:gd name="connsiteX5" fmla="*/ 1534243 w 3947346"/>
              <a:gd name="connsiteY5" fmla="*/ 11520 h 205311"/>
              <a:gd name="connsiteX6" fmla="*/ 3947346 w 3947346"/>
              <a:gd name="connsiteY6" fmla="*/ 185014 h 205311"/>
              <a:gd name="connsiteX0" fmla="*/ 10218492 w 10218492"/>
              <a:gd name="connsiteY0" fmla="*/ 185014 h 205311"/>
              <a:gd name="connsiteX1" fmla="*/ 6328369 w 10218492"/>
              <a:gd name="connsiteY1" fmla="*/ 201321 h 205311"/>
              <a:gd name="connsiteX2" fmla="*/ 0 w 10218492"/>
              <a:gd name="connsiteY2" fmla="*/ 160175 h 205311"/>
              <a:gd name="connsiteX3" fmla="*/ 6271146 w 10218492"/>
              <a:gd name="connsiteY3" fmla="*/ 13836 h 205311"/>
              <a:gd name="connsiteX4" fmla="*/ 6475200 w 10218492"/>
              <a:gd name="connsiteY4" fmla="*/ 10225 h 205311"/>
              <a:gd name="connsiteX5" fmla="*/ 7805389 w 10218492"/>
              <a:gd name="connsiteY5" fmla="*/ 11520 h 205311"/>
              <a:gd name="connsiteX6" fmla="*/ 10218492 w 10218492"/>
              <a:gd name="connsiteY6" fmla="*/ 185014 h 205311"/>
              <a:gd name="connsiteX0" fmla="*/ 10218492 w 10218492"/>
              <a:gd name="connsiteY0" fmla="*/ 185014 h 195978"/>
              <a:gd name="connsiteX1" fmla="*/ 0 w 10218492"/>
              <a:gd name="connsiteY1" fmla="*/ 160175 h 195978"/>
              <a:gd name="connsiteX2" fmla="*/ 6271146 w 10218492"/>
              <a:gd name="connsiteY2" fmla="*/ 13836 h 195978"/>
              <a:gd name="connsiteX3" fmla="*/ 6475200 w 10218492"/>
              <a:gd name="connsiteY3" fmla="*/ 10225 h 195978"/>
              <a:gd name="connsiteX4" fmla="*/ 7805389 w 10218492"/>
              <a:gd name="connsiteY4" fmla="*/ 11520 h 195978"/>
              <a:gd name="connsiteX5" fmla="*/ 10218492 w 10218492"/>
              <a:gd name="connsiteY5" fmla="*/ 185014 h 195978"/>
              <a:gd name="connsiteX0" fmla="*/ 10191196 w 10191196"/>
              <a:gd name="connsiteY0" fmla="*/ 185014 h 202863"/>
              <a:gd name="connsiteX1" fmla="*/ 0 w 10191196"/>
              <a:gd name="connsiteY1" fmla="*/ 180647 h 202863"/>
              <a:gd name="connsiteX2" fmla="*/ 6243850 w 10191196"/>
              <a:gd name="connsiteY2" fmla="*/ 13836 h 202863"/>
              <a:gd name="connsiteX3" fmla="*/ 6447904 w 10191196"/>
              <a:gd name="connsiteY3" fmla="*/ 10225 h 202863"/>
              <a:gd name="connsiteX4" fmla="*/ 7778093 w 10191196"/>
              <a:gd name="connsiteY4" fmla="*/ 11520 h 202863"/>
              <a:gd name="connsiteX5" fmla="*/ 10191196 w 10191196"/>
              <a:gd name="connsiteY5" fmla="*/ 185014 h 202863"/>
              <a:gd name="connsiteX0" fmla="*/ 10191196 w 10222831"/>
              <a:gd name="connsiteY0" fmla="*/ 181657 h 199506"/>
              <a:gd name="connsiteX1" fmla="*/ 0 w 10222831"/>
              <a:gd name="connsiteY1" fmla="*/ 177290 h 199506"/>
              <a:gd name="connsiteX2" fmla="*/ 6243850 w 10222831"/>
              <a:gd name="connsiteY2" fmla="*/ 10479 h 199506"/>
              <a:gd name="connsiteX3" fmla="*/ 6447904 w 10222831"/>
              <a:gd name="connsiteY3" fmla="*/ 6868 h 199506"/>
              <a:gd name="connsiteX4" fmla="*/ 10221043 w 10222831"/>
              <a:gd name="connsiteY4" fmla="*/ 14987 h 199506"/>
              <a:gd name="connsiteX5" fmla="*/ 10191196 w 10222831"/>
              <a:gd name="connsiteY5" fmla="*/ 181657 h 199506"/>
              <a:gd name="connsiteX0" fmla="*/ 10225315 w 10227204"/>
              <a:gd name="connsiteY0" fmla="*/ 181657 h 199506"/>
              <a:gd name="connsiteX1" fmla="*/ 0 w 10227204"/>
              <a:gd name="connsiteY1" fmla="*/ 177290 h 199506"/>
              <a:gd name="connsiteX2" fmla="*/ 6243850 w 10227204"/>
              <a:gd name="connsiteY2" fmla="*/ 10479 h 199506"/>
              <a:gd name="connsiteX3" fmla="*/ 6447904 w 10227204"/>
              <a:gd name="connsiteY3" fmla="*/ 6868 h 199506"/>
              <a:gd name="connsiteX4" fmla="*/ 10221043 w 10227204"/>
              <a:gd name="connsiteY4" fmla="*/ 14987 h 199506"/>
              <a:gd name="connsiteX5" fmla="*/ 10225315 w 10227204"/>
              <a:gd name="connsiteY5" fmla="*/ 181657 h 199506"/>
              <a:gd name="connsiteX0" fmla="*/ 10238963 w 10240852"/>
              <a:gd name="connsiteY0" fmla="*/ 191649 h 209498"/>
              <a:gd name="connsiteX1" fmla="*/ 13648 w 10240852"/>
              <a:gd name="connsiteY1" fmla="*/ 187282 h 209498"/>
              <a:gd name="connsiteX2" fmla="*/ 0 w 10240852"/>
              <a:gd name="connsiteY2" fmla="*/ 0 h 209498"/>
              <a:gd name="connsiteX3" fmla="*/ 6461552 w 10240852"/>
              <a:gd name="connsiteY3" fmla="*/ 16860 h 209498"/>
              <a:gd name="connsiteX4" fmla="*/ 10234691 w 10240852"/>
              <a:gd name="connsiteY4" fmla="*/ 24979 h 209498"/>
              <a:gd name="connsiteX5" fmla="*/ 10238963 w 10240852"/>
              <a:gd name="connsiteY5" fmla="*/ 191649 h 209498"/>
              <a:gd name="connsiteX0" fmla="*/ 10271035 w 10272924"/>
              <a:gd name="connsiteY0" fmla="*/ 191649 h 209498"/>
              <a:gd name="connsiteX1" fmla="*/ 0 w 10272924"/>
              <a:gd name="connsiteY1" fmla="*/ 187282 h 209498"/>
              <a:gd name="connsiteX2" fmla="*/ 32072 w 10272924"/>
              <a:gd name="connsiteY2" fmla="*/ 0 h 209498"/>
              <a:gd name="connsiteX3" fmla="*/ 6493624 w 10272924"/>
              <a:gd name="connsiteY3" fmla="*/ 16860 h 209498"/>
              <a:gd name="connsiteX4" fmla="*/ 10266763 w 10272924"/>
              <a:gd name="connsiteY4" fmla="*/ 24979 h 209498"/>
              <a:gd name="connsiteX5" fmla="*/ 10271035 w 10272924"/>
              <a:gd name="connsiteY5" fmla="*/ 191649 h 209498"/>
              <a:gd name="connsiteX0" fmla="*/ 10271035 w 10272924"/>
              <a:gd name="connsiteY0" fmla="*/ 191649 h 209498"/>
              <a:gd name="connsiteX1" fmla="*/ 0 w 10272924"/>
              <a:gd name="connsiteY1" fmla="*/ 187282 h 209498"/>
              <a:gd name="connsiteX2" fmla="*/ 13022 w 10272924"/>
              <a:gd name="connsiteY2" fmla="*/ 0 h 209498"/>
              <a:gd name="connsiteX3" fmla="*/ 6493624 w 10272924"/>
              <a:gd name="connsiteY3" fmla="*/ 16860 h 209498"/>
              <a:gd name="connsiteX4" fmla="*/ 10266763 w 10272924"/>
              <a:gd name="connsiteY4" fmla="*/ 24979 h 209498"/>
              <a:gd name="connsiteX5" fmla="*/ 10271035 w 10272924"/>
              <a:gd name="connsiteY5" fmla="*/ 191649 h 209498"/>
              <a:gd name="connsiteX0" fmla="*/ 10258013 w 10259902"/>
              <a:gd name="connsiteY0" fmla="*/ 191649 h 207828"/>
              <a:gd name="connsiteX1" fmla="*/ 9838 w 10259902"/>
              <a:gd name="connsiteY1" fmla="*/ 183472 h 207828"/>
              <a:gd name="connsiteX2" fmla="*/ 0 w 10259902"/>
              <a:gd name="connsiteY2" fmla="*/ 0 h 207828"/>
              <a:gd name="connsiteX3" fmla="*/ 6480602 w 10259902"/>
              <a:gd name="connsiteY3" fmla="*/ 16860 h 207828"/>
              <a:gd name="connsiteX4" fmla="*/ 10253741 w 10259902"/>
              <a:gd name="connsiteY4" fmla="*/ 24979 h 207828"/>
              <a:gd name="connsiteX5" fmla="*/ 10258013 w 10259902"/>
              <a:gd name="connsiteY5" fmla="*/ 191649 h 207828"/>
              <a:gd name="connsiteX0" fmla="*/ 10258013 w 10259902"/>
              <a:gd name="connsiteY0" fmla="*/ 191649 h 207828"/>
              <a:gd name="connsiteX1" fmla="*/ 9838 w 10259902"/>
              <a:gd name="connsiteY1" fmla="*/ 183472 h 207828"/>
              <a:gd name="connsiteX2" fmla="*/ 0 w 10259902"/>
              <a:gd name="connsiteY2" fmla="*/ 0 h 207828"/>
              <a:gd name="connsiteX3" fmla="*/ 6480602 w 10259902"/>
              <a:gd name="connsiteY3" fmla="*/ 16860 h 207828"/>
              <a:gd name="connsiteX4" fmla="*/ 7575354 w 10259902"/>
              <a:gd name="connsiteY4" fmla="*/ 12594 h 207828"/>
              <a:gd name="connsiteX5" fmla="*/ 10253741 w 10259902"/>
              <a:gd name="connsiteY5" fmla="*/ 24979 h 207828"/>
              <a:gd name="connsiteX6" fmla="*/ 10258013 w 10259902"/>
              <a:gd name="connsiteY6" fmla="*/ 191649 h 207828"/>
              <a:gd name="connsiteX0" fmla="*/ 10258013 w 10259902"/>
              <a:gd name="connsiteY0" fmla="*/ 191649 h 207828"/>
              <a:gd name="connsiteX1" fmla="*/ 9838 w 10259902"/>
              <a:gd name="connsiteY1" fmla="*/ 183472 h 207828"/>
              <a:gd name="connsiteX2" fmla="*/ 0 w 10259902"/>
              <a:gd name="connsiteY2" fmla="*/ 0 h 207828"/>
              <a:gd name="connsiteX3" fmla="*/ 6480602 w 10259902"/>
              <a:gd name="connsiteY3" fmla="*/ 16860 h 207828"/>
              <a:gd name="connsiteX4" fmla="*/ 7575354 w 10259902"/>
              <a:gd name="connsiteY4" fmla="*/ 12594 h 207828"/>
              <a:gd name="connsiteX5" fmla="*/ 9347004 w 10259902"/>
              <a:gd name="connsiteY5" fmla="*/ 26176 h 207828"/>
              <a:gd name="connsiteX6" fmla="*/ 10253741 w 10259902"/>
              <a:gd name="connsiteY6" fmla="*/ 24979 h 207828"/>
              <a:gd name="connsiteX7" fmla="*/ 10258013 w 10259902"/>
              <a:gd name="connsiteY7" fmla="*/ 191649 h 207828"/>
              <a:gd name="connsiteX0" fmla="*/ 10258013 w 10259902"/>
              <a:gd name="connsiteY0" fmla="*/ 610282 h 626461"/>
              <a:gd name="connsiteX1" fmla="*/ 9838 w 10259902"/>
              <a:gd name="connsiteY1" fmla="*/ 602105 h 626461"/>
              <a:gd name="connsiteX2" fmla="*/ 0 w 10259902"/>
              <a:gd name="connsiteY2" fmla="*/ 418633 h 626461"/>
              <a:gd name="connsiteX3" fmla="*/ 6480602 w 10259902"/>
              <a:gd name="connsiteY3" fmla="*/ 435493 h 626461"/>
              <a:gd name="connsiteX4" fmla="*/ 7575354 w 10259902"/>
              <a:gd name="connsiteY4" fmla="*/ 431227 h 626461"/>
              <a:gd name="connsiteX5" fmla="*/ 9347004 w 10259902"/>
              <a:gd name="connsiteY5" fmla="*/ 444809 h 626461"/>
              <a:gd name="connsiteX6" fmla="*/ 10253741 w 10259902"/>
              <a:gd name="connsiteY6" fmla="*/ 443612 h 626461"/>
              <a:gd name="connsiteX7" fmla="*/ 10258013 w 10259902"/>
              <a:gd name="connsiteY7" fmla="*/ 610282 h 626461"/>
              <a:gd name="connsiteX0" fmla="*/ 10258013 w 10259902"/>
              <a:gd name="connsiteY0" fmla="*/ 552835 h 569014"/>
              <a:gd name="connsiteX1" fmla="*/ 9838 w 10259902"/>
              <a:gd name="connsiteY1" fmla="*/ 544658 h 569014"/>
              <a:gd name="connsiteX2" fmla="*/ 0 w 10259902"/>
              <a:gd name="connsiteY2" fmla="*/ 361186 h 569014"/>
              <a:gd name="connsiteX3" fmla="*/ 6480602 w 10259902"/>
              <a:gd name="connsiteY3" fmla="*/ 378046 h 569014"/>
              <a:gd name="connsiteX4" fmla="*/ 7575354 w 10259902"/>
              <a:gd name="connsiteY4" fmla="*/ 373780 h 569014"/>
              <a:gd name="connsiteX5" fmla="*/ 8083354 w 10259902"/>
              <a:gd name="connsiteY5" fmla="*/ 12 h 569014"/>
              <a:gd name="connsiteX6" fmla="*/ 9347004 w 10259902"/>
              <a:gd name="connsiteY6" fmla="*/ 387362 h 569014"/>
              <a:gd name="connsiteX7" fmla="*/ 10253741 w 10259902"/>
              <a:gd name="connsiteY7" fmla="*/ 386165 h 569014"/>
              <a:gd name="connsiteX8" fmla="*/ 10258013 w 10259902"/>
              <a:gd name="connsiteY8" fmla="*/ 552835 h 569014"/>
              <a:gd name="connsiteX0" fmla="*/ 10258013 w 10259902"/>
              <a:gd name="connsiteY0" fmla="*/ 556377 h 572556"/>
              <a:gd name="connsiteX1" fmla="*/ 9838 w 10259902"/>
              <a:gd name="connsiteY1" fmla="*/ 548200 h 572556"/>
              <a:gd name="connsiteX2" fmla="*/ 0 w 10259902"/>
              <a:gd name="connsiteY2" fmla="*/ 364728 h 572556"/>
              <a:gd name="connsiteX3" fmla="*/ 6480602 w 10259902"/>
              <a:gd name="connsiteY3" fmla="*/ 381588 h 572556"/>
              <a:gd name="connsiteX4" fmla="*/ 7575354 w 10259902"/>
              <a:gd name="connsiteY4" fmla="*/ 377322 h 572556"/>
              <a:gd name="connsiteX5" fmla="*/ 8083354 w 10259902"/>
              <a:gd name="connsiteY5" fmla="*/ 3554 h 572556"/>
              <a:gd name="connsiteX6" fmla="*/ 8724704 w 10259902"/>
              <a:gd name="connsiteY6" fmla="*/ 200404 h 572556"/>
              <a:gd name="connsiteX7" fmla="*/ 9347004 w 10259902"/>
              <a:gd name="connsiteY7" fmla="*/ 390904 h 572556"/>
              <a:gd name="connsiteX8" fmla="*/ 10253741 w 10259902"/>
              <a:gd name="connsiteY8" fmla="*/ 389707 h 572556"/>
              <a:gd name="connsiteX9" fmla="*/ 10258013 w 10259902"/>
              <a:gd name="connsiteY9" fmla="*/ 556377 h 572556"/>
              <a:gd name="connsiteX0" fmla="*/ 10258013 w 10259902"/>
              <a:gd name="connsiteY0" fmla="*/ 779296 h 795475"/>
              <a:gd name="connsiteX1" fmla="*/ 9838 w 10259902"/>
              <a:gd name="connsiteY1" fmla="*/ 771119 h 795475"/>
              <a:gd name="connsiteX2" fmla="*/ 0 w 10259902"/>
              <a:gd name="connsiteY2" fmla="*/ 587647 h 795475"/>
              <a:gd name="connsiteX3" fmla="*/ 6480602 w 10259902"/>
              <a:gd name="connsiteY3" fmla="*/ 604507 h 795475"/>
              <a:gd name="connsiteX4" fmla="*/ 7575354 w 10259902"/>
              <a:gd name="connsiteY4" fmla="*/ 600241 h 795475"/>
              <a:gd name="connsiteX5" fmla="*/ 8083354 w 10259902"/>
              <a:gd name="connsiteY5" fmla="*/ 226473 h 795475"/>
              <a:gd name="connsiteX6" fmla="*/ 8756454 w 10259902"/>
              <a:gd name="connsiteY6" fmla="*/ 10573 h 795475"/>
              <a:gd name="connsiteX7" fmla="*/ 9347004 w 10259902"/>
              <a:gd name="connsiteY7" fmla="*/ 613823 h 795475"/>
              <a:gd name="connsiteX8" fmla="*/ 10253741 w 10259902"/>
              <a:gd name="connsiteY8" fmla="*/ 612626 h 795475"/>
              <a:gd name="connsiteX9" fmla="*/ 10258013 w 10259902"/>
              <a:gd name="connsiteY9" fmla="*/ 779296 h 795475"/>
              <a:gd name="connsiteX0" fmla="*/ 10258013 w 10259902"/>
              <a:gd name="connsiteY0" fmla="*/ 779296 h 795475"/>
              <a:gd name="connsiteX1" fmla="*/ 9838 w 10259902"/>
              <a:gd name="connsiteY1" fmla="*/ 771119 h 795475"/>
              <a:gd name="connsiteX2" fmla="*/ 0 w 10259902"/>
              <a:gd name="connsiteY2" fmla="*/ 587647 h 795475"/>
              <a:gd name="connsiteX3" fmla="*/ 6480602 w 10259902"/>
              <a:gd name="connsiteY3" fmla="*/ 604507 h 795475"/>
              <a:gd name="connsiteX4" fmla="*/ 7575354 w 10259902"/>
              <a:gd name="connsiteY4" fmla="*/ 600241 h 795475"/>
              <a:gd name="connsiteX5" fmla="*/ 8083354 w 10259902"/>
              <a:gd name="connsiteY5" fmla="*/ 226473 h 795475"/>
              <a:gd name="connsiteX6" fmla="*/ 8756454 w 10259902"/>
              <a:gd name="connsiteY6" fmla="*/ 10573 h 795475"/>
              <a:gd name="connsiteX7" fmla="*/ 9347004 w 10259902"/>
              <a:gd name="connsiteY7" fmla="*/ 613823 h 795475"/>
              <a:gd name="connsiteX8" fmla="*/ 10253741 w 10259902"/>
              <a:gd name="connsiteY8" fmla="*/ 612626 h 795475"/>
              <a:gd name="connsiteX9" fmla="*/ 10258013 w 10259902"/>
              <a:gd name="connsiteY9" fmla="*/ 779296 h 795475"/>
              <a:gd name="connsiteX0" fmla="*/ 10258013 w 10259902"/>
              <a:gd name="connsiteY0" fmla="*/ 777963 h 794142"/>
              <a:gd name="connsiteX1" fmla="*/ 9838 w 10259902"/>
              <a:gd name="connsiteY1" fmla="*/ 769786 h 794142"/>
              <a:gd name="connsiteX2" fmla="*/ 0 w 10259902"/>
              <a:gd name="connsiteY2" fmla="*/ 586314 h 794142"/>
              <a:gd name="connsiteX3" fmla="*/ 6480602 w 10259902"/>
              <a:gd name="connsiteY3" fmla="*/ 603174 h 794142"/>
              <a:gd name="connsiteX4" fmla="*/ 7575354 w 10259902"/>
              <a:gd name="connsiteY4" fmla="*/ 598908 h 794142"/>
              <a:gd name="connsiteX5" fmla="*/ 8083354 w 10259902"/>
              <a:gd name="connsiteY5" fmla="*/ 225140 h 794142"/>
              <a:gd name="connsiteX6" fmla="*/ 8756454 w 10259902"/>
              <a:gd name="connsiteY6" fmla="*/ 9240 h 794142"/>
              <a:gd name="connsiteX7" fmla="*/ 9347004 w 10259902"/>
              <a:gd name="connsiteY7" fmla="*/ 612490 h 794142"/>
              <a:gd name="connsiteX8" fmla="*/ 10253741 w 10259902"/>
              <a:gd name="connsiteY8" fmla="*/ 611293 h 794142"/>
              <a:gd name="connsiteX9" fmla="*/ 10258013 w 10259902"/>
              <a:gd name="connsiteY9" fmla="*/ 777963 h 794142"/>
              <a:gd name="connsiteX0" fmla="*/ 10258013 w 10259902"/>
              <a:gd name="connsiteY0" fmla="*/ 778879 h 795058"/>
              <a:gd name="connsiteX1" fmla="*/ 9838 w 10259902"/>
              <a:gd name="connsiteY1" fmla="*/ 770702 h 795058"/>
              <a:gd name="connsiteX2" fmla="*/ 0 w 10259902"/>
              <a:gd name="connsiteY2" fmla="*/ 587230 h 795058"/>
              <a:gd name="connsiteX3" fmla="*/ 6480602 w 10259902"/>
              <a:gd name="connsiteY3" fmla="*/ 604090 h 795058"/>
              <a:gd name="connsiteX4" fmla="*/ 7575354 w 10259902"/>
              <a:gd name="connsiteY4" fmla="*/ 599824 h 795058"/>
              <a:gd name="connsiteX5" fmla="*/ 8083354 w 10259902"/>
              <a:gd name="connsiteY5" fmla="*/ 226056 h 795058"/>
              <a:gd name="connsiteX6" fmla="*/ 8756454 w 10259902"/>
              <a:gd name="connsiteY6" fmla="*/ 10156 h 795058"/>
              <a:gd name="connsiteX7" fmla="*/ 9347004 w 10259902"/>
              <a:gd name="connsiteY7" fmla="*/ 613406 h 795058"/>
              <a:gd name="connsiteX8" fmla="*/ 10253741 w 10259902"/>
              <a:gd name="connsiteY8" fmla="*/ 612209 h 795058"/>
              <a:gd name="connsiteX9" fmla="*/ 10258013 w 10259902"/>
              <a:gd name="connsiteY9" fmla="*/ 778879 h 795058"/>
              <a:gd name="connsiteX0" fmla="*/ 10258013 w 10259902"/>
              <a:gd name="connsiteY0" fmla="*/ 778493 h 794672"/>
              <a:gd name="connsiteX1" fmla="*/ 9838 w 10259902"/>
              <a:gd name="connsiteY1" fmla="*/ 770316 h 794672"/>
              <a:gd name="connsiteX2" fmla="*/ 0 w 10259902"/>
              <a:gd name="connsiteY2" fmla="*/ 586844 h 794672"/>
              <a:gd name="connsiteX3" fmla="*/ 6480602 w 10259902"/>
              <a:gd name="connsiteY3" fmla="*/ 603704 h 794672"/>
              <a:gd name="connsiteX4" fmla="*/ 7575354 w 10259902"/>
              <a:gd name="connsiteY4" fmla="*/ 599438 h 794672"/>
              <a:gd name="connsiteX5" fmla="*/ 8083354 w 10259902"/>
              <a:gd name="connsiteY5" fmla="*/ 225670 h 794672"/>
              <a:gd name="connsiteX6" fmla="*/ 8756454 w 10259902"/>
              <a:gd name="connsiteY6" fmla="*/ 9770 h 794672"/>
              <a:gd name="connsiteX7" fmla="*/ 9347004 w 10259902"/>
              <a:gd name="connsiteY7" fmla="*/ 613020 h 794672"/>
              <a:gd name="connsiteX8" fmla="*/ 10253741 w 10259902"/>
              <a:gd name="connsiteY8" fmla="*/ 611823 h 794672"/>
              <a:gd name="connsiteX9" fmla="*/ 10258013 w 10259902"/>
              <a:gd name="connsiteY9" fmla="*/ 778493 h 794672"/>
              <a:gd name="connsiteX0" fmla="*/ 10258013 w 10259902"/>
              <a:gd name="connsiteY0" fmla="*/ 778690 h 794869"/>
              <a:gd name="connsiteX1" fmla="*/ 9838 w 10259902"/>
              <a:gd name="connsiteY1" fmla="*/ 770513 h 794869"/>
              <a:gd name="connsiteX2" fmla="*/ 0 w 10259902"/>
              <a:gd name="connsiteY2" fmla="*/ 587041 h 794869"/>
              <a:gd name="connsiteX3" fmla="*/ 6480602 w 10259902"/>
              <a:gd name="connsiteY3" fmla="*/ 603901 h 794869"/>
              <a:gd name="connsiteX4" fmla="*/ 7575354 w 10259902"/>
              <a:gd name="connsiteY4" fmla="*/ 599635 h 794869"/>
              <a:gd name="connsiteX5" fmla="*/ 7975404 w 10259902"/>
              <a:gd name="connsiteY5" fmla="*/ 219517 h 794869"/>
              <a:gd name="connsiteX6" fmla="*/ 8756454 w 10259902"/>
              <a:gd name="connsiteY6" fmla="*/ 9967 h 794869"/>
              <a:gd name="connsiteX7" fmla="*/ 9347004 w 10259902"/>
              <a:gd name="connsiteY7" fmla="*/ 613217 h 794869"/>
              <a:gd name="connsiteX8" fmla="*/ 10253741 w 10259902"/>
              <a:gd name="connsiteY8" fmla="*/ 612020 h 794869"/>
              <a:gd name="connsiteX9" fmla="*/ 10258013 w 10259902"/>
              <a:gd name="connsiteY9" fmla="*/ 778690 h 794869"/>
              <a:gd name="connsiteX0" fmla="*/ 10258013 w 10259902"/>
              <a:gd name="connsiteY0" fmla="*/ 800770 h 816949"/>
              <a:gd name="connsiteX1" fmla="*/ 9838 w 10259902"/>
              <a:gd name="connsiteY1" fmla="*/ 792593 h 816949"/>
              <a:gd name="connsiteX2" fmla="*/ 0 w 10259902"/>
              <a:gd name="connsiteY2" fmla="*/ 609121 h 816949"/>
              <a:gd name="connsiteX3" fmla="*/ 6480602 w 10259902"/>
              <a:gd name="connsiteY3" fmla="*/ 625981 h 816949"/>
              <a:gd name="connsiteX4" fmla="*/ 7575354 w 10259902"/>
              <a:gd name="connsiteY4" fmla="*/ 621715 h 816949"/>
              <a:gd name="connsiteX5" fmla="*/ 7975404 w 10259902"/>
              <a:gd name="connsiteY5" fmla="*/ 241597 h 816949"/>
              <a:gd name="connsiteX6" fmla="*/ 8667554 w 10259902"/>
              <a:gd name="connsiteY6" fmla="*/ 12997 h 816949"/>
              <a:gd name="connsiteX7" fmla="*/ 9347004 w 10259902"/>
              <a:gd name="connsiteY7" fmla="*/ 635297 h 816949"/>
              <a:gd name="connsiteX8" fmla="*/ 10253741 w 10259902"/>
              <a:gd name="connsiteY8" fmla="*/ 634100 h 816949"/>
              <a:gd name="connsiteX9" fmla="*/ 10258013 w 10259902"/>
              <a:gd name="connsiteY9" fmla="*/ 800770 h 816949"/>
              <a:gd name="connsiteX0" fmla="*/ 10258013 w 10259902"/>
              <a:gd name="connsiteY0" fmla="*/ 800770 h 816949"/>
              <a:gd name="connsiteX1" fmla="*/ 9838 w 10259902"/>
              <a:gd name="connsiteY1" fmla="*/ 792593 h 816949"/>
              <a:gd name="connsiteX2" fmla="*/ 0 w 10259902"/>
              <a:gd name="connsiteY2" fmla="*/ 609121 h 816949"/>
              <a:gd name="connsiteX3" fmla="*/ 5556054 w 10259902"/>
              <a:gd name="connsiteY3" fmla="*/ 622597 h 816949"/>
              <a:gd name="connsiteX4" fmla="*/ 6480602 w 10259902"/>
              <a:gd name="connsiteY4" fmla="*/ 625981 h 816949"/>
              <a:gd name="connsiteX5" fmla="*/ 7575354 w 10259902"/>
              <a:gd name="connsiteY5" fmla="*/ 621715 h 816949"/>
              <a:gd name="connsiteX6" fmla="*/ 7975404 w 10259902"/>
              <a:gd name="connsiteY6" fmla="*/ 241597 h 816949"/>
              <a:gd name="connsiteX7" fmla="*/ 8667554 w 10259902"/>
              <a:gd name="connsiteY7" fmla="*/ 12997 h 816949"/>
              <a:gd name="connsiteX8" fmla="*/ 9347004 w 10259902"/>
              <a:gd name="connsiteY8" fmla="*/ 635297 h 816949"/>
              <a:gd name="connsiteX9" fmla="*/ 10253741 w 10259902"/>
              <a:gd name="connsiteY9" fmla="*/ 634100 h 816949"/>
              <a:gd name="connsiteX10" fmla="*/ 10258013 w 10259902"/>
              <a:gd name="connsiteY10" fmla="*/ 800770 h 816949"/>
              <a:gd name="connsiteX0" fmla="*/ 10258013 w 10259902"/>
              <a:gd name="connsiteY0" fmla="*/ 800770 h 816949"/>
              <a:gd name="connsiteX1" fmla="*/ 9838 w 10259902"/>
              <a:gd name="connsiteY1" fmla="*/ 792593 h 816949"/>
              <a:gd name="connsiteX2" fmla="*/ 0 w 10259902"/>
              <a:gd name="connsiteY2" fmla="*/ 609121 h 816949"/>
              <a:gd name="connsiteX3" fmla="*/ 5556054 w 10259902"/>
              <a:gd name="connsiteY3" fmla="*/ 622597 h 816949"/>
              <a:gd name="connsiteX4" fmla="*/ 6480602 w 10259902"/>
              <a:gd name="connsiteY4" fmla="*/ 625981 h 816949"/>
              <a:gd name="connsiteX5" fmla="*/ 7575354 w 10259902"/>
              <a:gd name="connsiteY5" fmla="*/ 621715 h 816949"/>
              <a:gd name="connsiteX6" fmla="*/ 7975404 w 10259902"/>
              <a:gd name="connsiteY6" fmla="*/ 241597 h 816949"/>
              <a:gd name="connsiteX7" fmla="*/ 8667554 w 10259902"/>
              <a:gd name="connsiteY7" fmla="*/ 12997 h 816949"/>
              <a:gd name="connsiteX8" fmla="*/ 9347004 w 10259902"/>
              <a:gd name="connsiteY8" fmla="*/ 635297 h 816949"/>
              <a:gd name="connsiteX9" fmla="*/ 10253741 w 10259902"/>
              <a:gd name="connsiteY9" fmla="*/ 634100 h 816949"/>
              <a:gd name="connsiteX10" fmla="*/ 10258013 w 10259902"/>
              <a:gd name="connsiteY10" fmla="*/ 800770 h 816949"/>
              <a:gd name="connsiteX0" fmla="*/ 10258013 w 10259902"/>
              <a:gd name="connsiteY0" fmla="*/ 800770 h 816949"/>
              <a:gd name="connsiteX1" fmla="*/ 9838 w 10259902"/>
              <a:gd name="connsiteY1" fmla="*/ 792593 h 816949"/>
              <a:gd name="connsiteX2" fmla="*/ 0 w 10259902"/>
              <a:gd name="connsiteY2" fmla="*/ 609121 h 816949"/>
              <a:gd name="connsiteX3" fmla="*/ 5556054 w 10259902"/>
              <a:gd name="connsiteY3" fmla="*/ 622597 h 816949"/>
              <a:gd name="connsiteX4" fmla="*/ 6480602 w 10259902"/>
              <a:gd name="connsiteY4" fmla="*/ 625981 h 816949"/>
              <a:gd name="connsiteX5" fmla="*/ 7575354 w 10259902"/>
              <a:gd name="connsiteY5" fmla="*/ 621715 h 816949"/>
              <a:gd name="connsiteX6" fmla="*/ 7975404 w 10259902"/>
              <a:gd name="connsiteY6" fmla="*/ 241597 h 816949"/>
              <a:gd name="connsiteX7" fmla="*/ 8667554 w 10259902"/>
              <a:gd name="connsiteY7" fmla="*/ 12997 h 816949"/>
              <a:gd name="connsiteX8" fmla="*/ 9347004 w 10259902"/>
              <a:gd name="connsiteY8" fmla="*/ 635297 h 816949"/>
              <a:gd name="connsiteX9" fmla="*/ 10253741 w 10259902"/>
              <a:gd name="connsiteY9" fmla="*/ 634100 h 816949"/>
              <a:gd name="connsiteX10" fmla="*/ 10258013 w 10259902"/>
              <a:gd name="connsiteY10" fmla="*/ 800770 h 816949"/>
              <a:gd name="connsiteX0" fmla="*/ 10258013 w 10259902"/>
              <a:gd name="connsiteY0" fmla="*/ 800770 h 816949"/>
              <a:gd name="connsiteX1" fmla="*/ 9838 w 10259902"/>
              <a:gd name="connsiteY1" fmla="*/ 792593 h 816949"/>
              <a:gd name="connsiteX2" fmla="*/ 0 w 10259902"/>
              <a:gd name="connsiteY2" fmla="*/ 609121 h 816949"/>
              <a:gd name="connsiteX3" fmla="*/ 5556054 w 10259902"/>
              <a:gd name="connsiteY3" fmla="*/ 622597 h 816949"/>
              <a:gd name="connsiteX4" fmla="*/ 6480602 w 10259902"/>
              <a:gd name="connsiteY4" fmla="*/ 625981 h 816949"/>
              <a:gd name="connsiteX5" fmla="*/ 7575354 w 10259902"/>
              <a:gd name="connsiteY5" fmla="*/ 621715 h 816949"/>
              <a:gd name="connsiteX6" fmla="*/ 7975404 w 10259902"/>
              <a:gd name="connsiteY6" fmla="*/ 241597 h 816949"/>
              <a:gd name="connsiteX7" fmla="*/ 8667554 w 10259902"/>
              <a:gd name="connsiteY7" fmla="*/ 12997 h 816949"/>
              <a:gd name="connsiteX8" fmla="*/ 9347004 w 10259902"/>
              <a:gd name="connsiteY8" fmla="*/ 635297 h 816949"/>
              <a:gd name="connsiteX9" fmla="*/ 10253741 w 10259902"/>
              <a:gd name="connsiteY9" fmla="*/ 634100 h 816949"/>
              <a:gd name="connsiteX10" fmla="*/ 10258013 w 10259902"/>
              <a:gd name="connsiteY10" fmla="*/ 800770 h 816949"/>
              <a:gd name="connsiteX0" fmla="*/ 10258013 w 10259902"/>
              <a:gd name="connsiteY0" fmla="*/ 800770 h 816949"/>
              <a:gd name="connsiteX1" fmla="*/ 9838 w 10259902"/>
              <a:gd name="connsiteY1" fmla="*/ 792593 h 816949"/>
              <a:gd name="connsiteX2" fmla="*/ 0 w 10259902"/>
              <a:gd name="connsiteY2" fmla="*/ 609121 h 816949"/>
              <a:gd name="connsiteX3" fmla="*/ 4235254 w 10259902"/>
              <a:gd name="connsiteY3" fmla="*/ 628947 h 816949"/>
              <a:gd name="connsiteX4" fmla="*/ 5556054 w 10259902"/>
              <a:gd name="connsiteY4" fmla="*/ 622597 h 816949"/>
              <a:gd name="connsiteX5" fmla="*/ 6480602 w 10259902"/>
              <a:gd name="connsiteY5" fmla="*/ 625981 h 816949"/>
              <a:gd name="connsiteX6" fmla="*/ 7575354 w 10259902"/>
              <a:gd name="connsiteY6" fmla="*/ 621715 h 816949"/>
              <a:gd name="connsiteX7" fmla="*/ 7975404 w 10259902"/>
              <a:gd name="connsiteY7" fmla="*/ 241597 h 816949"/>
              <a:gd name="connsiteX8" fmla="*/ 8667554 w 10259902"/>
              <a:gd name="connsiteY8" fmla="*/ 12997 h 816949"/>
              <a:gd name="connsiteX9" fmla="*/ 9347004 w 10259902"/>
              <a:gd name="connsiteY9" fmla="*/ 635297 h 816949"/>
              <a:gd name="connsiteX10" fmla="*/ 10253741 w 10259902"/>
              <a:gd name="connsiteY10" fmla="*/ 634100 h 816949"/>
              <a:gd name="connsiteX11" fmla="*/ 10258013 w 10259902"/>
              <a:gd name="connsiteY11" fmla="*/ 800770 h 816949"/>
              <a:gd name="connsiteX0" fmla="*/ 10258013 w 10259902"/>
              <a:gd name="connsiteY0" fmla="*/ 800770 h 816949"/>
              <a:gd name="connsiteX1" fmla="*/ 9838 w 10259902"/>
              <a:gd name="connsiteY1" fmla="*/ 792593 h 816949"/>
              <a:gd name="connsiteX2" fmla="*/ 0 w 10259902"/>
              <a:gd name="connsiteY2" fmla="*/ 609121 h 816949"/>
              <a:gd name="connsiteX3" fmla="*/ 3162104 w 10259902"/>
              <a:gd name="connsiteY3" fmla="*/ 616247 h 816949"/>
              <a:gd name="connsiteX4" fmla="*/ 4235254 w 10259902"/>
              <a:gd name="connsiteY4" fmla="*/ 628947 h 816949"/>
              <a:gd name="connsiteX5" fmla="*/ 5556054 w 10259902"/>
              <a:gd name="connsiteY5" fmla="*/ 622597 h 816949"/>
              <a:gd name="connsiteX6" fmla="*/ 6480602 w 10259902"/>
              <a:gd name="connsiteY6" fmla="*/ 625981 h 816949"/>
              <a:gd name="connsiteX7" fmla="*/ 7575354 w 10259902"/>
              <a:gd name="connsiteY7" fmla="*/ 621715 h 816949"/>
              <a:gd name="connsiteX8" fmla="*/ 7975404 w 10259902"/>
              <a:gd name="connsiteY8" fmla="*/ 241597 h 816949"/>
              <a:gd name="connsiteX9" fmla="*/ 8667554 w 10259902"/>
              <a:gd name="connsiteY9" fmla="*/ 12997 h 816949"/>
              <a:gd name="connsiteX10" fmla="*/ 9347004 w 10259902"/>
              <a:gd name="connsiteY10" fmla="*/ 635297 h 816949"/>
              <a:gd name="connsiteX11" fmla="*/ 10253741 w 10259902"/>
              <a:gd name="connsiteY11" fmla="*/ 634100 h 816949"/>
              <a:gd name="connsiteX12" fmla="*/ 10258013 w 10259902"/>
              <a:gd name="connsiteY12" fmla="*/ 800770 h 816949"/>
              <a:gd name="connsiteX0" fmla="*/ 10258013 w 10259902"/>
              <a:gd name="connsiteY0" fmla="*/ 800770 h 816949"/>
              <a:gd name="connsiteX1" fmla="*/ 9838 w 10259902"/>
              <a:gd name="connsiteY1" fmla="*/ 792593 h 816949"/>
              <a:gd name="connsiteX2" fmla="*/ 0 w 10259902"/>
              <a:gd name="connsiteY2" fmla="*/ 609121 h 816949"/>
              <a:gd name="connsiteX3" fmla="*/ 3162104 w 10259902"/>
              <a:gd name="connsiteY3" fmla="*/ 616247 h 816949"/>
              <a:gd name="connsiteX4" fmla="*/ 2108004 w 10259902"/>
              <a:gd name="connsiteY4" fmla="*/ 590847 h 816949"/>
              <a:gd name="connsiteX5" fmla="*/ 4235254 w 10259902"/>
              <a:gd name="connsiteY5" fmla="*/ 628947 h 816949"/>
              <a:gd name="connsiteX6" fmla="*/ 5556054 w 10259902"/>
              <a:gd name="connsiteY6" fmla="*/ 622597 h 816949"/>
              <a:gd name="connsiteX7" fmla="*/ 6480602 w 10259902"/>
              <a:gd name="connsiteY7" fmla="*/ 625981 h 816949"/>
              <a:gd name="connsiteX8" fmla="*/ 7575354 w 10259902"/>
              <a:gd name="connsiteY8" fmla="*/ 621715 h 816949"/>
              <a:gd name="connsiteX9" fmla="*/ 7975404 w 10259902"/>
              <a:gd name="connsiteY9" fmla="*/ 241597 h 816949"/>
              <a:gd name="connsiteX10" fmla="*/ 8667554 w 10259902"/>
              <a:gd name="connsiteY10" fmla="*/ 12997 h 816949"/>
              <a:gd name="connsiteX11" fmla="*/ 9347004 w 10259902"/>
              <a:gd name="connsiteY11" fmla="*/ 635297 h 816949"/>
              <a:gd name="connsiteX12" fmla="*/ 10253741 w 10259902"/>
              <a:gd name="connsiteY12" fmla="*/ 634100 h 816949"/>
              <a:gd name="connsiteX13" fmla="*/ 10258013 w 10259902"/>
              <a:gd name="connsiteY13" fmla="*/ 800770 h 816949"/>
              <a:gd name="connsiteX0" fmla="*/ 10258013 w 10259902"/>
              <a:gd name="connsiteY0" fmla="*/ 800770 h 816949"/>
              <a:gd name="connsiteX1" fmla="*/ 9838 w 10259902"/>
              <a:gd name="connsiteY1" fmla="*/ 792593 h 816949"/>
              <a:gd name="connsiteX2" fmla="*/ 0 w 10259902"/>
              <a:gd name="connsiteY2" fmla="*/ 609121 h 816949"/>
              <a:gd name="connsiteX3" fmla="*/ 1460304 w 10259902"/>
              <a:gd name="connsiteY3" fmla="*/ 609897 h 816949"/>
              <a:gd name="connsiteX4" fmla="*/ 3162104 w 10259902"/>
              <a:gd name="connsiteY4" fmla="*/ 616247 h 816949"/>
              <a:gd name="connsiteX5" fmla="*/ 2108004 w 10259902"/>
              <a:gd name="connsiteY5" fmla="*/ 590847 h 816949"/>
              <a:gd name="connsiteX6" fmla="*/ 4235254 w 10259902"/>
              <a:gd name="connsiteY6" fmla="*/ 628947 h 816949"/>
              <a:gd name="connsiteX7" fmla="*/ 5556054 w 10259902"/>
              <a:gd name="connsiteY7" fmla="*/ 622597 h 816949"/>
              <a:gd name="connsiteX8" fmla="*/ 6480602 w 10259902"/>
              <a:gd name="connsiteY8" fmla="*/ 625981 h 816949"/>
              <a:gd name="connsiteX9" fmla="*/ 7575354 w 10259902"/>
              <a:gd name="connsiteY9" fmla="*/ 621715 h 816949"/>
              <a:gd name="connsiteX10" fmla="*/ 7975404 w 10259902"/>
              <a:gd name="connsiteY10" fmla="*/ 241597 h 816949"/>
              <a:gd name="connsiteX11" fmla="*/ 8667554 w 10259902"/>
              <a:gd name="connsiteY11" fmla="*/ 12997 h 816949"/>
              <a:gd name="connsiteX12" fmla="*/ 9347004 w 10259902"/>
              <a:gd name="connsiteY12" fmla="*/ 635297 h 816949"/>
              <a:gd name="connsiteX13" fmla="*/ 10253741 w 10259902"/>
              <a:gd name="connsiteY13" fmla="*/ 634100 h 816949"/>
              <a:gd name="connsiteX14" fmla="*/ 10258013 w 10259902"/>
              <a:gd name="connsiteY14" fmla="*/ 800770 h 816949"/>
              <a:gd name="connsiteX0" fmla="*/ 10258013 w 10259902"/>
              <a:gd name="connsiteY0" fmla="*/ 800770 h 816949"/>
              <a:gd name="connsiteX1" fmla="*/ 9838 w 10259902"/>
              <a:gd name="connsiteY1" fmla="*/ 792593 h 816949"/>
              <a:gd name="connsiteX2" fmla="*/ 0 w 10259902"/>
              <a:gd name="connsiteY2" fmla="*/ 609121 h 816949"/>
              <a:gd name="connsiteX3" fmla="*/ 1460304 w 10259902"/>
              <a:gd name="connsiteY3" fmla="*/ 609897 h 816949"/>
              <a:gd name="connsiteX4" fmla="*/ 3327204 w 10259902"/>
              <a:gd name="connsiteY4" fmla="*/ 628947 h 816949"/>
              <a:gd name="connsiteX5" fmla="*/ 2108004 w 10259902"/>
              <a:gd name="connsiteY5" fmla="*/ 590847 h 816949"/>
              <a:gd name="connsiteX6" fmla="*/ 4235254 w 10259902"/>
              <a:gd name="connsiteY6" fmla="*/ 628947 h 816949"/>
              <a:gd name="connsiteX7" fmla="*/ 5556054 w 10259902"/>
              <a:gd name="connsiteY7" fmla="*/ 622597 h 816949"/>
              <a:gd name="connsiteX8" fmla="*/ 6480602 w 10259902"/>
              <a:gd name="connsiteY8" fmla="*/ 625981 h 816949"/>
              <a:gd name="connsiteX9" fmla="*/ 7575354 w 10259902"/>
              <a:gd name="connsiteY9" fmla="*/ 621715 h 816949"/>
              <a:gd name="connsiteX10" fmla="*/ 7975404 w 10259902"/>
              <a:gd name="connsiteY10" fmla="*/ 241597 h 816949"/>
              <a:gd name="connsiteX11" fmla="*/ 8667554 w 10259902"/>
              <a:gd name="connsiteY11" fmla="*/ 12997 h 816949"/>
              <a:gd name="connsiteX12" fmla="*/ 9347004 w 10259902"/>
              <a:gd name="connsiteY12" fmla="*/ 635297 h 816949"/>
              <a:gd name="connsiteX13" fmla="*/ 10253741 w 10259902"/>
              <a:gd name="connsiteY13" fmla="*/ 634100 h 816949"/>
              <a:gd name="connsiteX14" fmla="*/ 10258013 w 10259902"/>
              <a:gd name="connsiteY14" fmla="*/ 800770 h 816949"/>
              <a:gd name="connsiteX0" fmla="*/ 10258013 w 10259902"/>
              <a:gd name="connsiteY0" fmla="*/ 800770 h 816949"/>
              <a:gd name="connsiteX1" fmla="*/ 9838 w 10259902"/>
              <a:gd name="connsiteY1" fmla="*/ 792593 h 816949"/>
              <a:gd name="connsiteX2" fmla="*/ 0 w 10259902"/>
              <a:gd name="connsiteY2" fmla="*/ 609121 h 816949"/>
              <a:gd name="connsiteX3" fmla="*/ 1460304 w 10259902"/>
              <a:gd name="connsiteY3" fmla="*/ 609897 h 816949"/>
              <a:gd name="connsiteX4" fmla="*/ 3327204 w 10259902"/>
              <a:gd name="connsiteY4" fmla="*/ 628947 h 816949"/>
              <a:gd name="connsiteX5" fmla="*/ 2108004 w 10259902"/>
              <a:gd name="connsiteY5" fmla="*/ 590847 h 816949"/>
              <a:gd name="connsiteX6" fmla="*/ 4235254 w 10259902"/>
              <a:gd name="connsiteY6" fmla="*/ 628947 h 816949"/>
              <a:gd name="connsiteX7" fmla="*/ 5556054 w 10259902"/>
              <a:gd name="connsiteY7" fmla="*/ 622597 h 816949"/>
              <a:gd name="connsiteX8" fmla="*/ 6480602 w 10259902"/>
              <a:gd name="connsiteY8" fmla="*/ 625981 h 816949"/>
              <a:gd name="connsiteX9" fmla="*/ 7575354 w 10259902"/>
              <a:gd name="connsiteY9" fmla="*/ 621715 h 816949"/>
              <a:gd name="connsiteX10" fmla="*/ 7975404 w 10259902"/>
              <a:gd name="connsiteY10" fmla="*/ 241597 h 816949"/>
              <a:gd name="connsiteX11" fmla="*/ 8667554 w 10259902"/>
              <a:gd name="connsiteY11" fmla="*/ 12997 h 816949"/>
              <a:gd name="connsiteX12" fmla="*/ 9347004 w 10259902"/>
              <a:gd name="connsiteY12" fmla="*/ 635297 h 816949"/>
              <a:gd name="connsiteX13" fmla="*/ 10253741 w 10259902"/>
              <a:gd name="connsiteY13" fmla="*/ 634100 h 816949"/>
              <a:gd name="connsiteX14" fmla="*/ 10258013 w 10259902"/>
              <a:gd name="connsiteY14" fmla="*/ 800770 h 816949"/>
              <a:gd name="connsiteX0" fmla="*/ 10258013 w 10259902"/>
              <a:gd name="connsiteY0" fmla="*/ 800770 h 816949"/>
              <a:gd name="connsiteX1" fmla="*/ 9838 w 10259902"/>
              <a:gd name="connsiteY1" fmla="*/ 792593 h 816949"/>
              <a:gd name="connsiteX2" fmla="*/ 0 w 10259902"/>
              <a:gd name="connsiteY2" fmla="*/ 609121 h 816949"/>
              <a:gd name="connsiteX3" fmla="*/ 1460304 w 10259902"/>
              <a:gd name="connsiteY3" fmla="*/ 609897 h 816949"/>
              <a:gd name="connsiteX4" fmla="*/ 3327204 w 10259902"/>
              <a:gd name="connsiteY4" fmla="*/ 628947 h 816949"/>
              <a:gd name="connsiteX5" fmla="*/ 2108004 w 10259902"/>
              <a:gd name="connsiteY5" fmla="*/ 590847 h 816949"/>
              <a:gd name="connsiteX6" fmla="*/ 4235254 w 10259902"/>
              <a:gd name="connsiteY6" fmla="*/ 628947 h 816949"/>
              <a:gd name="connsiteX7" fmla="*/ 5556054 w 10259902"/>
              <a:gd name="connsiteY7" fmla="*/ 622597 h 816949"/>
              <a:gd name="connsiteX8" fmla="*/ 6480602 w 10259902"/>
              <a:gd name="connsiteY8" fmla="*/ 625981 h 816949"/>
              <a:gd name="connsiteX9" fmla="*/ 7575354 w 10259902"/>
              <a:gd name="connsiteY9" fmla="*/ 621715 h 816949"/>
              <a:gd name="connsiteX10" fmla="*/ 7975404 w 10259902"/>
              <a:gd name="connsiteY10" fmla="*/ 241597 h 816949"/>
              <a:gd name="connsiteX11" fmla="*/ 8667554 w 10259902"/>
              <a:gd name="connsiteY11" fmla="*/ 12997 h 816949"/>
              <a:gd name="connsiteX12" fmla="*/ 9347004 w 10259902"/>
              <a:gd name="connsiteY12" fmla="*/ 635297 h 816949"/>
              <a:gd name="connsiteX13" fmla="*/ 10253741 w 10259902"/>
              <a:gd name="connsiteY13" fmla="*/ 634100 h 816949"/>
              <a:gd name="connsiteX14" fmla="*/ 10258013 w 10259902"/>
              <a:gd name="connsiteY14" fmla="*/ 800770 h 816949"/>
              <a:gd name="connsiteX0" fmla="*/ 10258013 w 10259902"/>
              <a:gd name="connsiteY0" fmla="*/ 800770 h 816949"/>
              <a:gd name="connsiteX1" fmla="*/ 9838 w 10259902"/>
              <a:gd name="connsiteY1" fmla="*/ 792593 h 816949"/>
              <a:gd name="connsiteX2" fmla="*/ 0 w 10259902"/>
              <a:gd name="connsiteY2" fmla="*/ 609121 h 816949"/>
              <a:gd name="connsiteX3" fmla="*/ 1460304 w 10259902"/>
              <a:gd name="connsiteY3" fmla="*/ 609897 h 816949"/>
              <a:gd name="connsiteX4" fmla="*/ 3327204 w 10259902"/>
              <a:gd name="connsiteY4" fmla="*/ 628947 h 816949"/>
              <a:gd name="connsiteX5" fmla="*/ 4235254 w 10259902"/>
              <a:gd name="connsiteY5" fmla="*/ 628947 h 816949"/>
              <a:gd name="connsiteX6" fmla="*/ 5556054 w 10259902"/>
              <a:gd name="connsiteY6" fmla="*/ 622597 h 816949"/>
              <a:gd name="connsiteX7" fmla="*/ 6480602 w 10259902"/>
              <a:gd name="connsiteY7" fmla="*/ 625981 h 816949"/>
              <a:gd name="connsiteX8" fmla="*/ 7575354 w 10259902"/>
              <a:gd name="connsiteY8" fmla="*/ 621715 h 816949"/>
              <a:gd name="connsiteX9" fmla="*/ 7975404 w 10259902"/>
              <a:gd name="connsiteY9" fmla="*/ 241597 h 816949"/>
              <a:gd name="connsiteX10" fmla="*/ 8667554 w 10259902"/>
              <a:gd name="connsiteY10" fmla="*/ 12997 h 816949"/>
              <a:gd name="connsiteX11" fmla="*/ 9347004 w 10259902"/>
              <a:gd name="connsiteY11" fmla="*/ 635297 h 816949"/>
              <a:gd name="connsiteX12" fmla="*/ 10253741 w 10259902"/>
              <a:gd name="connsiteY12" fmla="*/ 634100 h 816949"/>
              <a:gd name="connsiteX13" fmla="*/ 10258013 w 10259902"/>
              <a:gd name="connsiteY13" fmla="*/ 800770 h 816949"/>
              <a:gd name="connsiteX0" fmla="*/ 10258013 w 10259902"/>
              <a:gd name="connsiteY0" fmla="*/ 800770 h 816949"/>
              <a:gd name="connsiteX1" fmla="*/ 9838 w 10259902"/>
              <a:gd name="connsiteY1" fmla="*/ 792593 h 816949"/>
              <a:gd name="connsiteX2" fmla="*/ 0 w 10259902"/>
              <a:gd name="connsiteY2" fmla="*/ 609121 h 816949"/>
              <a:gd name="connsiteX3" fmla="*/ 1460304 w 10259902"/>
              <a:gd name="connsiteY3" fmla="*/ 609897 h 816949"/>
              <a:gd name="connsiteX4" fmla="*/ 3327204 w 10259902"/>
              <a:gd name="connsiteY4" fmla="*/ 628947 h 816949"/>
              <a:gd name="connsiteX5" fmla="*/ 4235254 w 10259902"/>
              <a:gd name="connsiteY5" fmla="*/ 628947 h 816949"/>
              <a:gd name="connsiteX6" fmla="*/ 5556054 w 10259902"/>
              <a:gd name="connsiteY6" fmla="*/ 622597 h 816949"/>
              <a:gd name="connsiteX7" fmla="*/ 6480602 w 10259902"/>
              <a:gd name="connsiteY7" fmla="*/ 625981 h 816949"/>
              <a:gd name="connsiteX8" fmla="*/ 7575354 w 10259902"/>
              <a:gd name="connsiteY8" fmla="*/ 621715 h 816949"/>
              <a:gd name="connsiteX9" fmla="*/ 7975404 w 10259902"/>
              <a:gd name="connsiteY9" fmla="*/ 241597 h 816949"/>
              <a:gd name="connsiteX10" fmla="*/ 8667554 w 10259902"/>
              <a:gd name="connsiteY10" fmla="*/ 12997 h 816949"/>
              <a:gd name="connsiteX11" fmla="*/ 9347004 w 10259902"/>
              <a:gd name="connsiteY11" fmla="*/ 635297 h 816949"/>
              <a:gd name="connsiteX12" fmla="*/ 10253741 w 10259902"/>
              <a:gd name="connsiteY12" fmla="*/ 634100 h 816949"/>
              <a:gd name="connsiteX13" fmla="*/ 10258013 w 10259902"/>
              <a:gd name="connsiteY13" fmla="*/ 800770 h 816949"/>
              <a:gd name="connsiteX0" fmla="*/ 10258013 w 10259902"/>
              <a:gd name="connsiteY0" fmla="*/ 800770 h 816949"/>
              <a:gd name="connsiteX1" fmla="*/ 9838 w 10259902"/>
              <a:gd name="connsiteY1" fmla="*/ 792593 h 816949"/>
              <a:gd name="connsiteX2" fmla="*/ 0 w 10259902"/>
              <a:gd name="connsiteY2" fmla="*/ 609121 h 816949"/>
              <a:gd name="connsiteX3" fmla="*/ 1460304 w 10259902"/>
              <a:gd name="connsiteY3" fmla="*/ 609897 h 816949"/>
              <a:gd name="connsiteX4" fmla="*/ 3327204 w 10259902"/>
              <a:gd name="connsiteY4" fmla="*/ 628947 h 816949"/>
              <a:gd name="connsiteX5" fmla="*/ 4235254 w 10259902"/>
              <a:gd name="connsiteY5" fmla="*/ 628947 h 816949"/>
              <a:gd name="connsiteX6" fmla="*/ 5556054 w 10259902"/>
              <a:gd name="connsiteY6" fmla="*/ 622597 h 816949"/>
              <a:gd name="connsiteX7" fmla="*/ 6480602 w 10259902"/>
              <a:gd name="connsiteY7" fmla="*/ 625981 h 816949"/>
              <a:gd name="connsiteX8" fmla="*/ 7575354 w 10259902"/>
              <a:gd name="connsiteY8" fmla="*/ 621715 h 816949"/>
              <a:gd name="connsiteX9" fmla="*/ 7975404 w 10259902"/>
              <a:gd name="connsiteY9" fmla="*/ 241597 h 816949"/>
              <a:gd name="connsiteX10" fmla="*/ 8667554 w 10259902"/>
              <a:gd name="connsiteY10" fmla="*/ 12997 h 816949"/>
              <a:gd name="connsiteX11" fmla="*/ 9347004 w 10259902"/>
              <a:gd name="connsiteY11" fmla="*/ 635297 h 816949"/>
              <a:gd name="connsiteX12" fmla="*/ 10253741 w 10259902"/>
              <a:gd name="connsiteY12" fmla="*/ 634100 h 816949"/>
              <a:gd name="connsiteX13" fmla="*/ 10258013 w 10259902"/>
              <a:gd name="connsiteY13" fmla="*/ 800770 h 816949"/>
              <a:gd name="connsiteX0" fmla="*/ 10258013 w 10259902"/>
              <a:gd name="connsiteY0" fmla="*/ 800770 h 816949"/>
              <a:gd name="connsiteX1" fmla="*/ 9838 w 10259902"/>
              <a:gd name="connsiteY1" fmla="*/ 792593 h 816949"/>
              <a:gd name="connsiteX2" fmla="*/ 0 w 10259902"/>
              <a:gd name="connsiteY2" fmla="*/ 609121 h 816949"/>
              <a:gd name="connsiteX3" fmla="*/ 1460304 w 10259902"/>
              <a:gd name="connsiteY3" fmla="*/ 609897 h 816949"/>
              <a:gd name="connsiteX4" fmla="*/ 3327204 w 10259902"/>
              <a:gd name="connsiteY4" fmla="*/ 628947 h 816949"/>
              <a:gd name="connsiteX5" fmla="*/ 4235254 w 10259902"/>
              <a:gd name="connsiteY5" fmla="*/ 628947 h 816949"/>
              <a:gd name="connsiteX6" fmla="*/ 5556054 w 10259902"/>
              <a:gd name="connsiteY6" fmla="*/ 622597 h 816949"/>
              <a:gd name="connsiteX7" fmla="*/ 6480602 w 10259902"/>
              <a:gd name="connsiteY7" fmla="*/ 625981 h 816949"/>
              <a:gd name="connsiteX8" fmla="*/ 7575354 w 10259902"/>
              <a:gd name="connsiteY8" fmla="*/ 621715 h 816949"/>
              <a:gd name="connsiteX9" fmla="*/ 7975404 w 10259902"/>
              <a:gd name="connsiteY9" fmla="*/ 241597 h 816949"/>
              <a:gd name="connsiteX10" fmla="*/ 8667554 w 10259902"/>
              <a:gd name="connsiteY10" fmla="*/ 12997 h 816949"/>
              <a:gd name="connsiteX11" fmla="*/ 9347004 w 10259902"/>
              <a:gd name="connsiteY11" fmla="*/ 635297 h 816949"/>
              <a:gd name="connsiteX12" fmla="*/ 10253741 w 10259902"/>
              <a:gd name="connsiteY12" fmla="*/ 634100 h 816949"/>
              <a:gd name="connsiteX13" fmla="*/ 10258013 w 10259902"/>
              <a:gd name="connsiteY13" fmla="*/ 800770 h 816949"/>
              <a:gd name="connsiteX0" fmla="*/ 10258013 w 10259902"/>
              <a:gd name="connsiteY0" fmla="*/ 800770 h 816949"/>
              <a:gd name="connsiteX1" fmla="*/ 9838 w 10259902"/>
              <a:gd name="connsiteY1" fmla="*/ 792593 h 816949"/>
              <a:gd name="connsiteX2" fmla="*/ 0 w 10259902"/>
              <a:gd name="connsiteY2" fmla="*/ 609121 h 816949"/>
              <a:gd name="connsiteX3" fmla="*/ 1460304 w 10259902"/>
              <a:gd name="connsiteY3" fmla="*/ 609897 h 816949"/>
              <a:gd name="connsiteX4" fmla="*/ 3327204 w 10259902"/>
              <a:gd name="connsiteY4" fmla="*/ 628947 h 816949"/>
              <a:gd name="connsiteX5" fmla="*/ 4235254 w 10259902"/>
              <a:gd name="connsiteY5" fmla="*/ 628947 h 816949"/>
              <a:gd name="connsiteX6" fmla="*/ 5556054 w 10259902"/>
              <a:gd name="connsiteY6" fmla="*/ 622597 h 816949"/>
              <a:gd name="connsiteX7" fmla="*/ 6480602 w 10259902"/>
              <a:gd name="connsiteY7" fmla="*/ 625981 h 816949"/>
              <a:gd name="connsiteX8" fmla="*/ 7575354 w 10259902"/>
              <a:gd name="connsiteY8" fmla="*/ 621715 h 816949"/>
              <a:gd name="connsiteX9" fmla="*/ 7975404 w 10259902"/>
              <a:gd name="connsiteY9" fmla="*/ 241597 h 816949"/>
              <a:gd name="connsiteX10" fmla="*/ 8667554 w 10259902"/>
              <a:gd name="connsiteY10" fmla="*/ 12997 h 816949"/>
              <a:gd name="connsiteX11" fmla="*/ 9347004 w 10259902"/>
              <a:gd name="connsiteY11" fmla="*/ 635297 h 816949"/>
              <a:gd name="connsiteX12" fmla="*/ 10253741 w 10259902"/>
              <a:gd name="connsiteY12" fmla="*/ 634100 h 816949"/>
              <a:gd name="connsiteX13" fmla="*/ 10258013 w 10259902"/>
              <a:gd name="connsiteY13" fmla="*/ 800770 h 816949"/>
              <a:gd name="connsiteX0" fmla="*/ 10258013 w 10259902"/>
              <a:gd name="connsiteY0" fmla="*/ 800770 h 816949"/>
              <a:gd name="connsiteX1" fmla="*/ 9838 w 10259902"/>
              <a:gd name="connsiteY1" fmla="*/ 792593 h 816949"/>
              <a:gd name="connsiteX2" fmla="*/ 0 w 10259902"/>
              <a:gd name="connsiteY2" fmla="*/ 609121 h 816949"/>
              <a:gd name="connsiteX3" fmla="*/ 1314254 w 10259902"/>
              <a:gd name="connsiteY3" fmla="*/ 495597 h 816949"/>
              <a:gd name="connsiteX4" fmla="*/ 3327204 w 10259902"/>
              <a:gd name="connsiteY4" fmla="*/ 628947 h 816949"/>
              <a:gd name="connsiteX5" fmla="*/ 4235254 w 10259902"/>
              <a:gd name="connsiteY5" fmla="*/ 628947 h 816949"/>
              <a:gd name="connsiteX6" fmla="*/ 5556054 w 10259902"/>
              <a:gd name="connsiteY6" fmla="*/ 622597 h 816949"/>
              <a:gd name="connsiteX7" fmla="*/ 6480602 w 10259902"/>
              <a:gd name="connsiteY7" fmla="*/ 625981 h 816949"/>
              <a:gd name="connsiteX8" fmla="*/ 7575354 w 10259902"/>
              <a:gd name="connsiteY8" fmla="*/ 621715 h 816949"/>
              <a:gd name="connsiteX9" fmla="*/ 7975404 w 10259902"/>
              <a:gd name="connsiteY9" fmla="*/ 241597 h 816949"/>
              <a:gd name="connsiteX10" fmla="*/ 8667554 w 10259902"/>
              <a:gd name="connsiteY10" fmla="*/ 12997 h 816949"/>
              <a:gd name="connsiteX11" fmla="*/ 9347004 w 10259902"/>
              <a:gd name="connsiteY11" fmla="*/ 635297 h 816949"/>
              <a:gd name="connsiteX12" fmla="*/ 10253741 w 10259902"/>
              <a:gd name="connsiteY12" fmla="*/ 634100 h 816949"/>
              <a:gd name="connsiteX13" fmla="*/ 10258013 w 10259902"/>
              <a:gd name="connsiteY13" fmla="*/ 800770 h 816949"/>
              <a:gd name="connsiteX0" fmla="*/ 10251663 w 10253552"/>
              <a:gd name="connsiteY0" fmla="*/ 800770 h 816949"/>
              <a:gd name="connsiteX1" fmla="*/ 3488 w 10253552"/>
              <a:gd name="connsiteY1" fmla="*/ 792593 h 816949"/>
              <a:gd name="connsiteX2" fmla="*/ 0 w 10253552"/>
              <a:gd name="connsiteY2" fmla="*/ 253521 h 816949"/>
              <a:gd name="connsiteX3" fmla="*/ 1307904 w 10253552"/>
              <a:gd name="connsiteY3" fmla="*/ 495597 h 816949"/>
              <a:gd name="connsiteX4" fmla="*/ 3320854 w 10253552"/>
              <a:gd name="connsiteY4" fmla="*/ 628947 h 816949"/>
              <a:gd name="connsiteX5" fmla="*/ 4228904 w 10253552"/>
              <a:gd name="connsiteY5" fmla="*/ 628947 h 816949"/>
              <a:gd name="connsiteX6" fmla="*/ 5549704 w 10253552"/>
              <a:gd name="connsiteY6" fmla="*/ 622597 h 816949"/>
              <a:gd name="connsiteX7" fmla="*/ 6474252 w 10253552"/>
              <a:gd name="connsiteY7" fmla="*/ 625981 h 816949"/>
              <a:gd name="connsiteX8" fmla="*/ 7569004 w 10253552"/>
              <a:gd name="connsiteY8" fmla="*/ 621715 h 816949"/>
              <a:gd name="connsiteX9" fmla="*/ 7969054 w 10253552"/>
              <a:gd name="connsiteY9" fmla="*/ 241597 h 816949"/>
              <a:gd name="connsiteX10" fmla="*/ 8661204 w 10253552"/>
              <a:gd name="connsiteY10" fmla="*/ 12997 h 816949"/>
              <a:gd name="connsiteX11" fmla="*/ 9340654 w 10253552"/>
              <a:gd name="connsiteY11" fmla="*/ 635297 h 816949"/>
              <a:gd name="connsiteX12" fmla="*/ 10247391 w 10253552"/>
              <a:gd name="connsiteY12" fmla="*/ 634100 h 816949"/>
              <a:gd name="connsiteX13" fmla="*/ 10251663 w 10253552"/>
              <a:gd name="connsiteY13" fmla="*/ 800770 h 816949"/>
              <a:gd name="connsiteX0" fmla="*/ 10251663 w 10253552"/>
              <a:gd name="connsiteY0" fmla="*/ 800770 h 816949"/>
              <a:gd name="connsiteX1" fmla="*/ 3488 w 10253552"/>
              <a:gd name="connsiteY1" fmla="*/ 792593 h 816949"/>
              <a:gd name="connsiteX2" fmla="*/ 0 w 10253552"/>
              <a:gd name="connsiteY2" fmla="*/ 253521 h 816949"/>
              <a:gd name="connsiteX3" fmla="*/ 1307904 w 10253552"/>
              <a:gd name="connsiteY3" fmla="*/ 495597 h 816949"/>
              <a:gd name="connsiteX4" fmla="*/ 3320854 w 10253552"/>
              <a:gd name="connsiteY4" fmla="*/ 628947 h 816949"/>
              <a:gd name="connsiteX5" fmla="*/ 4228904 w 10253552"/>
              <a:gd name="connsiteY5" fmla="*/ 628947 h 816949"/>
              <a:gd name="connsiteX6" fmla="*/ 5549704 w 10253552"/>
              <a:gd name="connsiteY6" fmla="*/ 622597 h 816949"/>
              <a:gd name="connsiteX7" fmla="*/ 6474252 w 10253552"/>
              <a:gd name="connsiteY7" fmla="*/ 625981 h 816949"/>
              <a:gd name="connsiteX8" fmla="*/ 7569004 w 10253552"/>
              <a:gd name="connsiteY8" fmla="*/ 621715 h 816949"/>
              <a:gd name="connsiteX9" fmla="*/ 7969054 w 10253552"/>
              <a:gd name="connsiteY9" fmla="*/ 241597 h 816949"/>
              <a:gd name="connsiteX10" fmla="*/ 8661204 w 10253552"/>
              <a:gd name="connsiteY10" fmla="*/ 12997 h 816949"/>
              <a:gd name="connsiteX11" fmla="*/ 9340654 w 10253552"/>
              <a:gd name="connsiteY11" fmla="*/ 635297 h 816949"/>
              <a:gd name="connsiteX12" fmla="*/ 10247391 w 10253552"/>
              <a:gd name="connsiteY12" fmla="*/ 634100 h 816949"/>
              <a:gd name="connsiteX13" fmla="*/ 10251663 w 10253552"/>
              <a:gd name="connsiteY13" fmla="*/ 800770 h 816949"/>
              <a:gd name="connsiteX0" fmla="*/ 10251663 w 10253552"/>
              <a:gd name="connsiteY0" fmla="*/ 800770 h 816949"/>
              <a:gd name="connsiteX1" fmla="*/ 3488 w 10253552"/>
              <a:gd name="connsiteY1" fmla="*/ 792593 h 816949"/>
              <a:gd name="connsiteX2" fmla="*/ 0 w 10253552"/>
              <a:gd name="connsiteY2" fmla="*/ 253521 h 816949"/>
              <a:gd name="connsiteX3" fmla="*/ 1307904 w 10253552"/>
              <a:gd name="connsiteY3" fmla="*/ 495597 h 816949"/>
              <a:gd name="connsiteX4" fmla="*/ 3320854 w 10253552"/>
              <a:gd name="connsiteY4" fmla="*/ 628947 h 816949"/>
              <a:gd name="connsiteX5" fmla="*/ 4228904 w 10253552"/>
              <a:gd name="connsiteY5" fmla="*/ 628947 h 816949"/>
              <a:gd name="connsiteX6" fmla="*/ 5549704 w 10253552"/>
              <a:gd name="connsiteY6" fmla="*/ 622597 h 816949"/>
              <a:gd name="connsiteX7" fmla="*/ 6474252 w 10253552"/>
              <a:gd name="connsiteY7" fmla="*/ 625981 h 816949"/>
              <a:gd name="connsiteX8" fmla="*/ 7569004 w 10253552"/>
              <a:gd name="connsiteY8" fmla="*/ 621715 h 816949"/>
              <a:gd name="connsiteX9" fmla="*/ 7969054 w 10253552"/>
              <a:gd name="connsiteY9" fmla="*/ 241597 h 816949"/>
              <a:gd name="connsiteX10" fmla="*/ 8661204 w 10253552"/>
              <a:gd name="connsiteY10" fmla="*/ 12997 h 816949"/>
              <a:gd name="connsiteX11" fmla="*/ 9340654 w 10253552"/>
              <a:gd name="connsiteY11" fmla="*/ 635297 h 816949"/>
              <a:gd name="connsiteX12" fmla="*/ 10247391 w 10253552"/>
              <a:gd name="connsiteY12" fmla="*/ 634100 h 816949"/>
              <a:gd name="connsiteX13" fmla="*/ 10251663 w 10253552"/>
              <a:gd name="connsiteY13" fmla="*/ 800770 h 816949"/>
              <a:gd name="connsiteX0" fmla="*/ 10251663 w 10253552"/>
              <a:gd name="connsiteY0" fmla="*/ 800770 h 816949"/>
              <a:gd name="connsiteX1" fmla="*/ 3488 w 10253552"/>
              <a:gd name="connsiteY1" fmla="*/ 792593 h 816949"/>
              <a:gd name="connsiteX2" fmla="*/ 0 w 10253552"/>
              <a:gd name="connsiteY2" fmla="*/ 253521 h 816949"/>
              <a:gd name="connsiteX3" fmla="*/ 1307904 w 10253552"/>
              <a:gd name="connsiteY3" fmla="*/ 495597 h 816949"/>
              <a:gd name="connsiteX4" fmla="*/ 3320854 w 10253552"/>
              <a:gd name="connsiteY4" fmla="*/ 628947 h 816949"/>
              <a:gd name="connsiteX5" fmla="*/ 4228904 w 10253552"/>
              <a:gd name="connsiteY5" fmla="*/ 628947 h 816949"/>
              <a:gd name="connsiteX6" fmla="*/ 5549704 w 10253552"/>
              <a:gd name="connsiteY6" fmla="*/ 622597 h 816949"/>
              <a:gd name="connsiteX7" fmla="*/ 6474252 w 10253552"/>
              <a:gd name="connsiteY7" fmla="*/ 625981 h 816949"/>
              <a:gd name="connsiteX8" fmla="*/ 7569004 w 10253552"/>
              <a:gd name="connsiteY8" fmla="*/ 621715 h 816949"/>
              <a:gd name="connsiteX9" fmla="*/ 7969054 w 10253552"/>
              <a:gd name="connsiteY9" fmla="*/ 241597 h 816949"/>
              <a:gd name="connsiteX10" fmla="*/ 8661204 w 10253552"/>
              <a:gd name="connsiteY10" fmla="*/ 12997 h 816949"/>
              <a:gd name="connsiteX11" fmla="*/ 9340654 w 10253552"/>
              <a:gd name="connsiteY11" fmla="*/ 635297 h 816949"/>
              <a:gd name="connsiteX12" fmla="*/ 10247391 w 10253552"/>
              <a:gd name="connsiteY12" fmla="*/ 634100 h 816949"/>
              <a:gd name="connsiteX13" fmla="*/ 10251663 w 10253552"/>
              <a:gd name="connsiteY13" fmla="*/ 800770 h 816949"/>
              <a:gd name="connsiteX0" fmla="*/ 10251663 w 10253552"/>
              <a:gd name="connsiteY0" fmla="*/ 800770 h 816949"/>
              <a:gd name="connsiteX1" fmla="*/ 3488 w 10253552"/>
              <a:gd name="connsiteY1" fmla="*/ 792593 h 816949"/>
              <a:gd name="connsiteX2" fmla="*/ 0 w 10253552"/>
              <a:gd name="connsiteY2" fmla="*/ 253521 h 816949"/>
              <a:gd name="connsiteX3" fmla="*/ 1619054 w 10253552"/>
              <a:gd name="connsiteY3" fmla="*/ 489247 h 816949"/>
              <a:gd name="connsiteX4" fmla="*/ 3320854 w 10253552"/>
              <a:gd name="connsiteY4" fmla="*/ 628947 h 816949"/>
              <a:gd name="connsiteX5" fmla="*/ 4228904 w 10253552"/>
              <a:gd name="connsiteY5" fmla="*/ 628947 h 816949"/>
              <a:gd name="connsiteX6" fmla="*/ 5549704 w 10253552"/>
              <a:gd name="connsiteY6" fmla="*/ 622597 h 816949"/>
              <a:gd name="connsiteX7" fmla="*/ 6474252 w 10253552"/>
              <a:gd name="connsiteY7" fmla="*/ 625981 h 816949"/>
              <a:gd name="connsiteX8" fmla="*/ 7569004 w 10253552"/>
              <a:gd name="connsiteY8" fmla="*/ 621715 h 816949"/>
              <a:gd name="connsiteX9" fmla="*/ 7969054 w 10253552"/>
              <a:gd name="connsiteY9" fmla="*/ 241597 h 816949"/>
              <a:gd name="connsiteX10" fmla="*/ 8661204 w 10253552"/>
              <a:gd name="connsiteY10" fmla="*/ 12997 h 816949"/>
              <a:gd name="connsiteX11" fmla="*/ 9340654 w 10253552"/>
              <a:gd name="connsiteY11" fmla="*/ 635297 h 816949"/>
              <a:gd name="connsiteX12" fmla="*/ 10247391 w 10253552"/>
              <a:gd name="connsiteY12" fmla="*/ 634100 h 816949"/>
              <a:gd name="connsiteX13" fmla="*/ 10251663 w 10253552"/>
              <a:gd name="connsiteY13" fmla="*/ 800770 h 816949"/>
              <a:gd name="connsiteX0" fmla="*/ 10251663 w 10253552"/>
              <a:gd name="connsiteY0" fmla="*/ 800770 h 816949"/>
              <a:gd name="connsiteX1" fmla="*/ 3488 w 10253552"/>
              <a:gd name="connsiteY1" fmla="*/ 792593 h 816949"/>
              <a:gd name="connsiteX2" fmla="*/ 0 w 10253552"/>
              <a:gd name="connsiteY2" fmla="*/ 253521 h 816949"/>
              <a:gd name="connsiteX3" fmla="*/ 1619054 w 10253552"/>
              <a:gd name="connsiteY3" fmla="*/ 489247 h 816949"/>
              <a:gd name="connsiteX4" fmla="*/ 3320854 w 10253552"/>
              <a:gd name="connsiteY4" fmla="*/ 628947 h 816949"/>
              <a:gd name="connsiteX5" fmla="*/ 4228904 w 10253552"/>
              <a:gd name="connsiteY5" fmla="*/ 628947 h 816949"/>
              <a:gd name="connsiteX6" fmla="*/ 5549704 w 10253552"/>
              <a:gd name="connsiteY6" fmla="*/ 622597 h 816949"/>
              <a:gd name="connsiteX7" fmla="*/ 6474252 w 10253552"/>
              <a:gd name="connsiteY7" fmla="*/ 625981 h 816949"/>
              <a:gd name="connsiteX8" fmla="*/ 7569004 w 10253552"/>
              <a:gd name="connsiteY8" fmla="*/ 621715 h 816949"/>
              <a:gd name="connsiteX9" fmla="*/ 7969054 w 10253552"/>
              <a:gd name="connsiteY9" fmla="*/ 241597 h 816949"/>
              <a:gd name="connsiteX10" fmla="*/ 8661204 w 10253552"/>
              <a:gd name="connsiteY10" fmla="*/ 12997 h 816949"/>
              <a:gd name="connsiteX11" fmla="*/ 9340654 w 10253552"/>
              <a:gd name="connsiteY11" fmla="*/ 635297 h 816949"/>
              <a:gd name="connsiteX12" fmla="*/ 10247391 w 10253552"/>
              <a:gd name="connsiteY12" fmla="*/ 634100 h 816949"/>
              <a:gd name="connsiteX13" fmla="*/ 10251663 w 10253552"/>
              <a:gd name="connsiteY13" fmla="*/ 800770 h 816949"/>
              <a:gd name="connsiteX0" fmla="*/ 10251663 w 10253552"/>
              <a:gd name="connsiteY0" fmla="*/ 803125 h 819304"/>
              <a:gd name="connsiteX1" fmla="*/ 3488 w 10253552"/>
              <a:gd name="connsiteY1" fmla="*/ 794948 h 819304"/>
              <a:gd name="connsiteX2" fmla="*/ 0 w 10253552"/>
              <a:gd name="connsiteY2" fmla="*/ 255876 h 819304"/>
              <a:gd name="connsiteX3" fmla="*/ 1619054 w 10253552"/>
              <a:gd name="connsiteY3" fmla="*/ 491602 h 819304"/>
              <a:gd name="connsiteX4" fmla="*/ 3320854 w 10253552"/>
              <a:gd name="connsiteY4" fmla="*/ 631302 h 819304"/>
              <a:gd name="connsiteX5" fmla="*/ 4228904 w 10253552"/>
              <a:gd name="connsiteY5" fmla="*/ 631302 h 819304"/>
              <a:gd name="connsiteX6" fmla="*/ 5549704 w 10253552"/>
              <a:gd name="connsiteY6" fmla="*/ 624952 h 819304"/>
              <a:gd name="connsiteX7" fmla="*/ 6474252 w 10253552"/>
              <a:gd name="connsiteY7" fmla="*/ 628336 h 819304"/>
              <a:gd name="connsiteX8" fmla="*/ 7569004 w 10253552"/>
              <a:gd name="connsiteY8" fmla="*/ 624070 h 819304"/>
              <a:gd name="connsiteX9" fmla="*/ 7759504 w 10253552"/>
              <a:gd name="connsiteY9" fmla="*/ 205852 h 819304"/>
              <a:gd name="connsiteX10" fmla="*/ 8661204 w 10253552"/>
              <a:gd name="connsiteY10" fmla="*/ 15352 h 819304"/>
              <a:gd name="connsiteX11" fmla="*/ 9340654 w 10253552"/>
              <a:gd name="connsiteY11" fmla="*/ 637652 h 819304"/>
              <a:gd name="connsiteX12" fmla="*/ 10247391 w 10253552"/>
              <a:gd name="connsiteY12" fmla="*/ 636455 h 819304"/>
              <a:gd name="connsiteX13" fmla="*/ 10251663 w 10253552"/>
              <a:gd name="connsiteY13" fmla="*/ 803125 h 819304"/>
              <a:gd name="connsiteX0" fmla="*/ 10251663 w 10253552"/>
              <a:gd name="connsiteY0" fmla="*/ 798781 h 814960"/>
              <a:gd name="connsiteX1" fmla="*/ 3488 w 10253552"/>
              <a:gd name="connsiteY1" fmla="*/ 790604 h 814960"/>
              <a:gd name="connsiteX2" fmla="*/ 0 w 10253552"/>
              <a:gd name="connsiteY2" fmla="*/ 251532 h 814960"/>
              <a:gd name="connsiteX3" fmla="*/ 1619054 w 10253552"/>
              <a:gd name="connsiteY3" fmla="*/ 487258 h 814960"/>
              <a:gd name="connsiteX4" fmla="*/ 3320854 w 10253552"/>
              <a:gd name="connsiteY4" fmla="*/ 626958 h 814960"/>
              <a:gd name="connsiteX5" fmla="*/ 4228904 w 10253552"/>
              <a:gd name="connsiteY5" fmla="*/ 626958 h 814960"/>
              <a:gd name="connsiteX6" fmla="*/ 5549704 w 10253552"/>
              <a:gd name="connsiteY6" fmla="*/ 620608 h 814960"/>
              <a:gd name="connsiteX7" fmla="*/ 6474252 w 10253552"/>
              <a:gd name="connsiteY7" fmla="*/ 623992 h 814960"/>
              <a:gd name="connsiteX8" fmla="*/ 7569004 w 10253552"/>
              <a:gd name="connsiteY8" fmla="*/ 619726 h 814960"/>
              <a:gd name="connsiteX9" fmla="*/ 7759504 w 10253552"/>
              <a:gd name="connsiteY9" fmla="*/ 284058 h 814960"/>
              <a:gd name="connsiteX10" fmla="*/ 8661204 w 10253552"/>
              <a:gd name="connsiteY10" fmla="*/ 11008 h 814960"/>
              <a:gd name="connsiteX11" fmla="*/ 9340654 w 10253552"/>
              <a:gd name="connsiteY11" fmla="*/ 633308 h 814960"/>
              <a:gd name="connsiteX12" fmla="*/ 10247391 w 10253552"/>
              <a:gd name="connsiteY12" fmla="*/ 632111 h 814960"/>
              <a:gd name="connsiteX13" fmla="*/ 10251663 w 10253552"/>
              <a:gd name="connsiteY13" fmla="*/ 798781 h 814960"/>
              <a:gd name="connsiteX0" fmla="*/ 10251663 w 10253552"/>
              <a:gd name="connsiteY0" fmla="*/ 798781 h 814960"/>
              <a:gd name="connsiteX1" fmla="*/ 3488 w 10253552"/>
              <a:gd name="connsiteY1" fmla="*/ 790604 h 814960"/>
              <a:gd name="connsiteX2" fmla="*/ 0 w 10253552"/>
              <a:gd name="connsiteY2" fmla="*/ 251532 h 814960"/>
              <a:gd name="connsiteX3" fmla="*/ 1619054 w 10253552"/>
              <a:gd name="connsiteY3" fmla="*/ 487258 h 814960"/>
              <a:gd name="connsiteX4" fmla="*/ 3320854 w 10253552"/>
              <a:gd name="connsiteY4" fmla="*/ 626958 h 814960"/>
              <a:gd name="connsiteX5" fmla="*/ 4228904 w 10253552"/>
              <a:gd name="connsiteY5" fmla="*/ 626958 h 814960"/>
              <a:gd name="connsiteX6" fmla="*/ 5549704 w 10253552"/>
              <a:gd name="connsiteY6" fmla="*/ 620608 h 814960"/>
              <a:gd name="connsiteX7" fmla="*/ 6474252 w 10253552"/>
              <a:gd name="connsiteY7" fmla="*/ 623992 h 814960"/>
              <a:gd name="connsiteX8" fmla="*/ 7770821 w 10253552"/>
              <a:gd name="connsiteY8" fmla="*/ 619726 h 814960"/>
              <a:gd name="connsiteX9" fmla="*/ 7759504 w 10253552"/>
              <a:gd name="connsiteY9" fmla="*/ 284058 h 814960"/>
              <a:gd name="connsiteX10" fmla="*/ 8661204 w 10253552"/>
              <a:gd name="connsiteY10" fmla="*/ 11008 h 814960"/>
              <a:gd name="connsiteX11" fmla="*/ 9340654 w 10253552"/>
              <a:gd name="connsiteY11" fmla="*/ 633308 h 814960"/>
              <a:gd name="connsiteX12" fmla="*/ 10247391 w 10253552"/>
              <a:gd name="connsiteY12" fmla="*/ 632111 h 814960"/>
              <a:gd name="connsiteX13" fmla="*/ 10251663 w 10253552"/>
              <a:gd name="connsiteY13" fmla="*/ 798781 h 814960"/>
              <a:gd name="connsiteX0" fmla="*/ 10251663 w 10253552"/>
              <a:gd name="connsiteY0" fmla="*/ 797081 h 813260"/>
              <a:gd name="connsiteX1" fmla="*/ 3488 w 10253552"/>
              <a:gd name="connsiteY1" fmla="*/ 788904 h 813260"/>
              <a:gd name="connsiteX2" fmla="*/ 0 w 10253552"/>
              <a:gd name="connsiteY2" fmla="*/ 249832 h 813260"/>
              <a:gd name="connsiteX3" fmla="*/ 1619054 w 10253552"/>
              <a:gd name="connsiteY3" fmla="*/ 485558 h 813260"/>
              <a:gd name="connsiteX4" fmla="*/ 3320854 w 10253552"/>
              <a:gd name="connsiteY4" fmla="*/ 625258 h 813260"/>
              <a:gd name="connsiteX5" fmla="*/ 4228904 w 10253552"/>
              <a:gd name="connsiteY5" fmla="*/ 625258 h 813260"/>
              <a:gd name="connsiteX6" fmla="*/ 5549704 w 10253552"/>
              <a:gd name="connsiteY6" fmla="*/ 618908 h 813260"/>
              <a:gd name="connsiteX7" fmla="*/ 6474252 w 10253552"/>
              <a:gd name="connsiteY7" fmla="*/ 622292 h 813260"/>
              <a:gd name="connsiteX8" fmla="*/ 7770821 w 10253552"/>
              <a:gd name="connsiteY8" fmla="*/ 618026 h 813260"/>
              <a:gd name="connsiteX9" fmla="*/ 8025052 w 10253552"/>
              <a:gd name="connsiteY9" fmla="*/ 282358 h 813260"/>
              <a:gd name="connsiteX10" fmla="*/ 8661204 w 10253552"/>
              <a:gd name="connsiteY10" fmla="*/ 9308 h 813260"/>
              <a:gd name="connsiteX11" fmla="*/ 9340654 w 10253552"/>
              <a:gd name="connsiteY11" fmla="*/ 631608 h 813260"/>
              <a:gd name="connsiteX12" fmla="*/ 10247391 w 10253552"/>
              <a:gd name="connsiteY12" fmla="*/ 630411 h 813260"/>
              <a:gd name="connsiteX13" fmla="*/ 10251663 w 10253552"/>
              <a:gd name="connsiteY13" fmla="*/ 797081 h 813260"/>
              <a:gd name="connsiteX0" fmla="*/ 10251663 w 10253552"/>
              <a:gd name="connsiteY0" fmla="*/ 797081 h 813260"/>
              <a:gd name="connsiteX1" fmla="*/ 3488 w 10253552"/>
              <a:gd name="connsiteY1" fmla="*/ 788904 h 813260"/>
              <a:gd name="connsiteX2" fmla="*/ 0 w 10253552"/>
              <a:gd name="connsiteY2" fmla="*/ 249832 h 813260"/>
              <a:gd name="connsiteX3" fmla="*/ 840781 w 10253552"/>
              <a:gd name="connsiteY3" fmla="*/ 296608 h 813260"/>
              <a:gd name="connsiteX4" fmla="*/ 1619054 w 10253552"/>
              <a:gd name="connsiteY4" fmla="*/ 485558 h 813260"/>
              <a:gd name="connsiteX5" fmla="*/ 3320854 w 10253552"/>
              <a:gd name="connsiteY5" fmla="*/ 625258 h 813260"/>
              <a:gd name="connsiteX6" fmla="*/ 4228904 w 10253552"/>
              <a:gd name="connsiteY6" fmla="*/ 625258 h 813260"/>
              <a:gd name="connsiteX7" fmla="*/ 5549704 w 10253552"/>
              <a:gd name="connsiteY7" fmla="*/ 618908 h 813260"/>
              <a:gd name="connsiteX8" fmla="*/ 6474252 w 10253552"/>
              <a:gd name="connsiteY8" fmla="*/ 622292 h 813260"/>
              <a:gd name="connsiteX9" fmla="*/ 7770821 w 10253552"/>
              <a:gd name="connsiteY9" fmla="*/ 618026 h 813260"/>
              <a:gd name="connsiteX10" fmla="*/ 8025052 w 10253552"/>
              <a:gd name="connsiteY10" fmla="*/ 282358 h 813260"/>
              <a:gd name="connsiteX11" fmla="*/ 8661204 w 10253552"/>
              <a:gd name="connsiteY11" fmla="*/ 9308 h 813260"/>
              <a:gd name="connsiteX12" fmla="*/ 9340654 w 10253552"/>
              <a:gd name="connsiteY12" fmla="*/ 631608 h 813260"/>
              <a:gd name="connsiteX13" fmla="*/ 10247391 w 10253552"/>
              <a:gd name="connsiteY13" fmla="*/ 630411 h 813260"/>
              <a:gd name="connsiteX14" fmla="*/ 10251663 w 10253552"/>
              <a:gd name="connsiteY14" fmla="*/ 797081 h 813260"/>
              <a:gd name="connsiteX0" fmla="*/ 10251663 w 10253552"/>
              <a:gd name="connsiteY0" fmla="*/ 797081 h 813260"/>
              <a:gd name="connsiteX1" fmla="*/ 3488 w 10253552"/>
              <a:gd name="connsiteY1" fmla="*/ 788904 h 813260"/>
              <a:gd name="connsiteX2" fmla="*/ 0 w 10253552"/>
              <a:gd name="connsiteY2" fmla="*/ 249832 h 813260"/>
              <a:gd name="connsiteX3" fmla="*/ 840781 w 10253552"/>
              <a:gd name="connsiteY3" fmla="*/ 296608 h 813260"/>
              <a:gd name="connsiteX4" fmla="*/ 1619054 w 10253552"/>
              <a:gd name="connsiteY4" fmla="*/ 485558 h 813260"/>
              <a:gd name="connsiteX5" fmla="*/ 3320854 w 10253552"/>
              <a:gd name="connsiteY5" fmla="*/ 625258 h 813260"/>
              <a:gd name="connsiteX6" fmla="*/ 4228904 w 10253552"/>
              <a:gd name="connsiteY6" fmla="*/ 625258 h 813260"/>
              <a:gd name="connsiteX7" fmla="*/ 5549704 w 10253552"/>
              <a:gd name="connsiteY7" fmla="*/ 618908 h 813260"/>
              <a:gd name="connsiteX8" fmla="*/ 6474252 w 10253552"/>
              <a:gd name="connsiteY8" fmla="*/ 622292 h 813260"/>
              <a:gd name="connsiteX9" fmla="*/ 7770821 w 10253552"/>
              <a:gd name="connsiteY9" fmla="*/ 618026 h 813260"/>
              <a:gd name="connsiteX10" fmla="*/ 8025052 w 10253552"/>
              <a:gd name="connsiteY10" fmla="*/ 282358 h 813260"/>
              <a:gd name="connsiteX11" fmla="*/ 8661204 w 10253552"/>
              <a:gd name="connsiteY11" fmla="*/ 9308 h 813260"/>
              <a:gd name="connsiteX12" fmla="*/ 9340654 w 10253552"/>
              <a:gd name="connsiteY12" fmla="*/ 631608 h 813260"/>
              <a:gd name="connsiteX13" fmla="*/ 10247391 w 10253552"/>
              <a:gd name="connsiteY13" fmla="*/ 630411 h 813260"/>
              <a:gd name="connsiteX14" fmla="*/ 10251663 w 10253552"/>
              <a:gd name="connsiteY14" fmla="*/ 797081 h 813260"/>
              <a:gd name="connsiteX0" fmla="*/ 10251663 w 10253552"/>
              <a:gd name="connsiteY0" fmla="*/ 797081 h 813260"/>
              <a:gd name="connsiteX1" fmla="*/ 3488 w 10253552"/>
              <a:gd name="connsiteY1" fmla="*/ 788904 h 813260"/>
              <a:gd name="connsiteX2" fmla="*/ 0 w 10253552"/>
              <a:gd name="connsiteY2" fmla="*/ 249832 h 813260"/>
              <a:gd name="connsiteX3" fmla="*/ 840781 w 10253552"/>
              <a:gd name="connsiteY3" fmla="*/ 296608 h 813260"/>
              <a:gd name="connsiteX4" fmla="*/ 1619054 w 10253552"/>
              <a:gd name="connsiteY4" fmla="*/ 485558 h 813260"/>
              <a:gd name="connsiteX5" fmla="*/ 3320854 w 10253552"/>
              <a:gd name="connsiteY5" fmla="*/ 625258 h 813260"/>
              <a:gd name="connsiteX6" fmla="*/ 4228904 w 10253552"/>
              <a:gd name="connsiteY6" fmla="*/ 625258 h 813260"/>
              <a:gd name="connsiteX7" fmla="*/ 5549704 w 10253552"/>
              <a:gd name="connsiteY7" fmla="*/ 618908 h 813260"/>
              <a:gd name="connsiteX8" fmla="*/ 6474252 w 10253552"/>
              <a:gd name="connsiteY8" fmla="*/ 622292 h 813260"/>
              <a:gd name="connsiteX9" fmla="*/ 7770821 w 10253552"/>
              <a:gd name="connsiteY9" fmla="*/ 618026 h 813260"/>
              <a:gd name="connsiteX10" fmla="*/ 8025052 w 10253552"/>
              <a:gd name="connsiteY10" fmla="*/ 282358 h 813260"/>
              <a:gd name="connsiteX11" fmla="*/ 8661204 w 10253552"/>
              <a:gd name="connsiteY11" fmla="*/ 9308 h 813260"/>
              <a:gd name="connsiteX12" fmla="*/ 9340654 w 10253552"/>
              <a:gd name="connsiteY12" fmla="*/ 631608 h 813260"/>
              <a:gd name="connsiteX13" fmla="*/ 10247391 w 10253552"/>
              <a:gd name="connsiteY13" fmla="*/ 630411 h 813260"/>
              <a:gd name="connsiteX14" fmla="*/ 10251663 w 10253552"/>
              <a:gd name="connsiteY14" fmla="*/ 797081 h 813260"/>
              <a:gd name="connsiteX0" fmla="*/ 10251663 w 10253552"/>
              <a:gd name="connsiteY0" fmla="*/ 797081 h 813260"/>
              <a:gd name="connsiteX1" fmla="*/ 3488 w 10253552"/>
              <a:gd name="connsiteY1" fmla="*/ 788904 h 813260"/>
              <a:gd name="connsiteX2" fmla="*/ 0 w 10253552"/>
              <a:gd name="connsiteY2" fmla="*/ 249832 h 813260"/>
              <a:gd name="connsiteX3" fmla="*/ 214089 w 10253552"/>
              <a:gd name="connsiteY3" fmla="*/ 176028 h 813260"/>
              <a:gd name="connsiteX4" fmla="*/ 840781 w 10253552"/>
              <a:gd name="connsiteY4" fmla="*/ 296608 h 813260"/>
              <a:gd name="connsiteX5" fmla="*/ 1619054 w 10253552"/>
              <a:gd name="connsiteY5" fmla="*/ 485558 h 813260"/>
              <a:gd name="connsiteX6" fmla="*/ 3320854 w 10253552"/>
              <a:gd name="connsiteY6" fmla="*/ 625258 h 813260"/>
              <a:gd name="connsiteX7" fmla="*/ 4228904 w 10253552"/>
              <a:gd name="connsiteY7" fmla="*/ 625258 h 813260"/>
              <a:gd name="connsiteX8" fmla="*/ 5549704 w 10253552"/>
              <a:gd name="connsiteY8" fmla="*/ 618908 h 813260"/>
              <a:gd name="connsiteX9" fmla="*/ 6474252 w 10253552"/>
              <a:gd name="connsiteY9" fmla="*/ 622292 h 813260"/>
              <a:gd name="connsiteX10" fmla="*/ 7770821 w 10253552"/>
              <a:gd name="connsiteY10" fmla="*/ 618026 h 813260"/>
              <a:gd name="connsiteX11" fmla="*/ 8025052 w 10253552"/>
              <a:gd name="connsiteY11" fmla="*/ 282358 h 813260"/>
              <a:gd name="connsiteX12" fmla="*/ 8661204 w 10253552"/>
              <a:gd name="connsiteY12" fmla="*/ 9308 h 813260"/>
              <a:gd name="connsiteX13" fmla="*/ 9340654 w 10253552"/>
              <a:gd name="connsiteY13" fmla="*/ 631608 h 813260"/>
              <a:gd name="connsiteX14" fmla="*/ 10247391 w 10253552"/>
              <a:gd name="connsiteY14" fmla="*/ 630411 h 813260"/>
              <a:gd name="connsiteX15" fmla="*/ 10251663 w 10253552"/>
              <a:gd name="connsiteY15" fmla="*/ 797081 h 813260"/>
              <a:gd name="connsiteX0" fmla="*/ 10251663 w 10253552"/>
              <a:gd name="connsiteY0" fmla="*/ 797081 h 813260"/>
              <a:gd name="connsiteX1" fmla="*/ 3488 w 10253552"/>
              <a:gd name="connsiteY1" fmla="*/ 788904 h 813260"/>
              <a:gd name="connsiteX2" fmla="*/ 0 w 10253552"/>
              <a:gd name="connsiteY2" fmla="*/ 249832 h 813260"/>
              <a:gd name="connsiteX3" fmla="*/ 384040 w 10253552"/>
              <a:gd name="connsiteY3" fmla="*/ 186077 h 813260"/>
              <a:gd name="connsiteX4" fmla="*/ 840781 w 10253552"/>
              <a:gd name="connsiteY4" fmla="*/ 296608 h 813260"/>
              <a:gd name="connsiteX5" fmla="*/ 1619054 w 10253552"/>
              <a:gd name="connsiteY5" fmla="*/ 485558 h 813260"/>
              <a:gd name="connsiteX6" fmla="*/ 3320854 w 10253552"/>
              <a:gd name="connsiteY6" fmla="*/ 625258 h 813260"/>
              <a:gd name="connsiteX7" fmla="*/ 4228904 w 10253552"/>
              <a:gd name="connsiteY7" fmla="*/ 625258 h 813260"/>
              <a:gd name="connsiteX8" fmla="*/ 5549704 w 10253552"/>
              <a:gd name="connsiteY8" fmla="*/ 618908 h 813260"/>
              <a:gd name="connsiteX9" fmla="*/ 6474252 w 10253552"/>
              <a:gd name="connsiteY9" fmla="*/ 622292 h 813260"/>
              <a:gd name="connsiteX10" fmla="*/ 7770821 w 10253552"/>
              <a:gd name="connsiteY10" fmla="*/ 618026 h 813260"/>
              <a:gd name="connsiteX11" fmla="*/ 8025052 w 10253552"/>
              <a:gd name="connsiteY11" fmla="*/ 282358 h 813260"/>
              <a:gd name="connsiteX12" fmla="*/ 8661204 w 10253552"/>
              <a:gd name="connsiteY12" fmla="*/ 9308 h 813260"/>
              <a:gd name="connsiteX13" fmla="*/ 9340654 w 10253552"/>
              <a:gd name="connsiteY13" fmla="*/ 631608 h 813260"/>
              <a:gd name="connsiteX14" fmla="*/ 10247391 w 10253552"/>
              <a:gd name="connsiteY14" fmla="*/ 630411 h 813260"/>
              <a:gd name="connsiteX15" fmla="*/ 10251663 w 10253552"/>
              <a:gd name="connsiteY15" fmla="*/ 797081 h 813260"/>
              <a:gd name="connsiteX0" fmla="*/ 10251663 w 10253552"/>
              <a:gd name="connsiteY0" fmla="*/ 810603 h 826782"/>
              <a:gd name="connsiteX1" fmla="*/ 3488 w 10253552"/>
              <a:gd name="connsiteY1" fmla="*/ 802426 h 826782"/>
              <a:gd name="connsiteX2" fmla="*/ 0 w 10253552"/>
              <a:gd name="connsiteY2" fmla="*/ 263354 h 826782"/>
              <a:gd name="connsiteX3" fmla="*/ 384040 w 10253552"/>
              <a:gd name="connsiteY3" fmla="*/ 199599 h 826782"/>
              <a:gd name="connsiteX4" fmla="*/ 840781 w 10253552"/>
              <a:gd name="connsiteY4" fmla="*/ 310130 h 826782"/>
              <a:gd name="connsiteX5" fmla="*/ 1619054 w 10253552"/>
              <a:gd name="connsiteY5" fmla="*/ 499080 h 826782"/>
              <a:gd name="connsiteX6" fmla="*/ 3320854 w 10253552"/>
              <a:gd name="connsiteY6" fmla="*/ 638780 h 826782"/>
              <a:gd name="connsiteX7" fmla="*/ 4228904 w 10253552"/>
              <a:gd name="connsiteY7" fmla="*/ 638780 h 826782"/>
              <a:gd name="connsiteX8" fmla="*/ 5549704 w 10253552"/>
              <a:gd name="connsiteY8" fmla="*/ 632430 h 826782"/>
              <a:gd name="connsiteX9" fmla="*/ 6474252 w 10253552"/>
              <a:gd name="connsiteY9" fmla="*/ 635814 h 826782"/>
              <a:gd name="connsiteX10" fmla="*/ 7770821 w 10253552"/>
              <a:gd name="connsiteY10" fmla="*/ 631548 h 826782"/>
              <a:gd name="connsiteX11" fmla="*/ 8025052 w 10253552"/>
              <a:gd name="connsiteY11" fmla="*/ 295880 h 826782"/>
              <a:gd name="connsiteX12" fmla="*/ 8661204 w 10253552"/>
              <a:gd name="connsiteY12" fmla="*/ 22830 h 826782"/>
              <a:gd name="connsiteX13" fmla="*/ 9340654 w 10253552"/>
              <a:gd name="connsiteY13" fmla="*/ 645130 h 826782"/>
              <a:gd name="connsiteX14" fmla="*/ 10247391 w 10253552"/>
              <a:gd name="connsiteY14" fmla="*/ 643933 h 826782"/>
              <a:gd name="connsiteX15" fmla="*/ 10251663 w 10253552"/>
              <a:gd name="connsiteY15" fmla="*/ 810603 h 826782"/>
              <a:gd name="connsiteX0" fmla="*/ 10251663 w 10253552"/>
              <a:gd name="connsiteY0" fmla="*/ 797081 h 813260"/>
              <a:gd name="connsiteX1" fmla="*/ 3488 w 10253552"/>
              <a:gd name="connsiteY1" fmla="*/ 788904 h 813260"/>
              <a:gd name="connsiteX2" fmla="*/ 0 w 10253552"/>
              <a:gd name="connsiteY2" fmla="*/ 249832 h 813260"/>
              <a:gd name="connsiteX3" fmla="*/ 426528 w 10253552"/>
              <a:gd name="connsiteY3" fmla="*/ 226270 h 813260"/>
              <a:gd name="connsiteX4" fmla="*/ 840781 w 10253552"/>
              <a:gd name="connsiteY4" fmla="*/ 296608 h 813260"/>
              <a:gd name="connsiteX5" fmla="*/ 1619054 w 10253552"/>
              <a:gd name="connsiteY5" fmla="*/ 485558 h 813260"/>
              <a:gd name="connsiteX6" fmla="*/ 3320854 w 10253552"/>
              <a:gd name="connsiteY6" fmla="*/ 625258 h 813260"/>
              <a:gd name="connsiteX7" fmla="*/ 4228904 w 10253552"/>
              <a:gd name="connsiteY7" fmla="*/ 625258 h 813260"/>
              <a:gd name="connsiteX8" fmla="*/ 5549704 w 10253552"/>
              <a:gd name="connsiteY8" fmla="*/ 618908 h 813260"/>
              <a:gd name="connsiteX9" fmla="*/ 6474252 w 10253552"/>
              <a:gd name="connsiteY9" fmla="*/ 622292 h 813260"/>
              <a:gd name="connsiteX10" fmla="*/ 7770821 w 10253552"/>
              <a:gd name="connsiteY10" fmla="*/ 618026 h 813260"/>
              <a:gd name="connsiteX11" fmla="*/ 8025052 w 10253552"/>
              <a:gd name="connsiteY11" fmla="*/ 282358 h 813260"/>
              <a:gd name="connsiteX12" fmla="*/ 8661204 w 10253552"/>
              <a:gd name="connsiteY12" fmla="*/ 9308 h 813260"/>
              <a:gd name="connsiteX13" fmla="*/ 9340654 w 10253552"/>
              <a:gd name="connsiteY13" fmla="*/ 631608 h 813260"/>
              <a:gd name="connsiteX14" fmla="*/ 10247391 w 10253552"/>
              <a:gd name="connsiteY14" fmla="*/ 630411 h 813260"/>
              <a:gd name="connsiteX15" fmla="*/ 10251663 w 10253552"/>
              <a:gd name="connsiteY15" fmla="*/ 797081 h 813260"/>
              <a:gd name="connsiteX0" fmla="*/ 10251663 w 10253552"/>
              <a:gd name="connsiteY0" fmla="*/ 797081 h 813260"/>
              <a:gd name="connsiteX1" fmla="*/ 3488 w 10253552"/>
              <a:gd name="connsiteY1" fmla="*/ 788904 h 813260"/>
              <a:gd name="connsiteX2" fmla="*/ 0 w 10253552"/>
              <a:gd name="connsiteY2" fmla="*/ 249832 h 813260"/>
              <a:gd name="connsiteX3" fmla="*/ 426528 w 10253552"/>
              <a:gd name="connsiteY3" fmla="*/ 226270 h 813260"/>
              <a:gd name="connsiteX4" fmla="*/ 840781 w 10253552"/>
              <a:gd name="connsiteY4" fmla="*/ 296608 h 813260"/>
              <a:gd name="connsiteX5" fmla="*/ 1619054 w 10253552"/>
              <a:gd name="connsiteY5" fmla="*/ 485558 h 813260"/>
              <a:gd name="connsiteX6" fmla="*/ 3320854 w 10253552"/>
              <a:gd name="connsiteY6" fmla="*/ 625258 h 813260"/>
              <a:gd name="connsiteX7" fmla="*/ 4228904 w 10253552"/>
              <a:gd name="connsiteY7" fmla="*/ 625258 h 813260"/>
              <a:gd name="connsiteX8" fmla="*/ 5549704 w 10253552"/>
              <a:gd name="connsiteY8" fmla="*/ 618908 h 813260"/>
              <a:gd name="connsiteX9" fmla="*/ 6474252 w 10253552"/>
              <a:gd name="connsiteY9" fmla="*/ 622292 h 813260"/>
              <a:gd name="connsiteX10" fmla="*/ 7770821 w 10253552"/>
              <a:gd name="connsiteY10" fmla="*/ 618026 h 813260"/>
              <a:gd name="connsiteX11" fmla="*/ 8025052 w 10253552"/>
              <a:gd name="connsiteY11" fmla="*/ 282358 h 813260"/>
              <a:gd name="connsiteX12" fmla="*/ 8661204 w 10253552"/>
              <a:gd name="connsiteY12" fmla="*/ 9308 h 813260"/>
              <a:gd name="connsiteX13" fmla="*/ 9340654 w 10253552"/>
              <a:gd name="connsiteY13" fmla="*/ 631608 h 813260"/>
              <a:gd name="connsiteX14" fmla="*/ 10247391 w 10253552"/>
              <a:gd name="connsiteY14" fmla="*/ 630411 h 813260"/>
              <a:gd name="connsiteX15" fmla="*/ 10251663 w 10253552"/>
              <a:gd name="connsiteY15" fmla="*/ 797081 h 813260"/>
              <a:gd name="connsiteX0" fmla="*/ 10251663 w 10253552"/>
              <a:gd name="connsiteY0" fmla="*/ 797081 h 813260"/>
              <a:gd name="connsiteX1" fmla="*/ 3488 w 10253552"/>
              <a:gd name="connsiteY1" fmla="*/ 788904 h 813260"/>
              <a:gd name="connsiteX2" fmla="*/ 0 w 10253552"/>
              <a:gd name="connsiteY2" fmla="*/ 249832 h 813260"/>
              <a:gd name="connsiteX3" fmla="*/ 426528 w 10253552"/>
              <a:gd name="connsiteY3" fmla="*/ 226270 h 813260"/>
              <a:gd name="connsiteX4" fmla="*/ 840781 w 10253552"/>
              <a:gd name="connsiteY4" fmla="*/ 296608 h 813260"/>
              <a:gd name="connsiteX5" fmla="*/ 1619054 w 10253552"/>
              <a:gd name="connsiteY5" fmla="*/ 485558 h 813260"/>
              <a:gd name="connsiteX6" fmla="*/ 3320854 w 10253552"/>
              <a:gd name="connsiteY6" fmla="*/ 625258 h 813260"/>
              <a:gd name="connsiteX7" fmla="*/ 4228904 w 10253552"/>
              <a:gd name="connsiteY7" fmla="*/ 625258 h 813260"/>
              <a:gd name="connsiteX8" fmla="*/ 5549704 w 10253552"/>
              <a:gd name="connsiteY8" fmla="*/ 618908 h 813260"/>
              <a:gd name="connsiteX9" fmla="*/ 6474252 w 10253552"/>
              <a:gd name="connsiteY9" fmla="*/ 622292 h 813260"/>
              <a:gd name="connsiteX10" fmla="*/ 7770821 w 10253552"/>
              <a:gd name="connsiteY10" fmla="*/ 618026 h 813260"/>
              <a:gd name="connsiteX11" fmla="*/ 8025052 w 10253552"/>
              <a:gd name="connsiteY11" fmla="*/ 282358 h 813260"/>
              <a:gd name="connsiteX12" fmla="*/ 8661204 w 10253552"/>
              <a:gd name="connsiteY12" fmla="*/ 9308 h 813260"/>
              <a:gd name="connsiteX13" fmla="*/ 9340654 w 10253552"/>
              <a:gd name="connsiteY13" fmla="*/ 631608 h 813260"/>
              <a:gd name="connsiteX14" fmla="*/ 10247391 w 10253552"/>
              <a:gd name="connsiteY14" fmla="*/ 630411 h 813260"/>
              <a:gd name="connsiteX15" fmla="*/ 10251663 w 10253552"/>
              <a:gd name="connsiteY15" fmla="*/ 797081 h 813260"/>
              <a:gd name="connsiteX0" fmla="*/ 10251663 w 10253552"/>
              <a:gd name="connsiteY0" fmla="*/ 797081 h 813260"/>
              <a:gd name="connsiteX1" fmla="*/ 3488 w 10253552"/>
              <a:gd name="connsiteY1" fmla="*/ 788904 h 813260"/>
              <a:gd name="connsiteX2" fmla="*/ 0 w 10253552"/>
              <a:gd name="connsiteY2" fmla="*/ 249832 h 813260"/>
              <a:gd name="connsiteX3" fmla="*/ 426528 w 10253552"/>
              <a:gd name="connsiteY3" fmla="*/ 226270 h 813260"/>
              <a:gd name="connsiteX4" fmla="*/ 840781 w 10253552"/>
              <a:gd name="connsiteY4" fmla="*/ 296608 h 813260"/>
              <a:gd name="connsiteX5" fmla="*/ 1619054 w 10253552"/>
              <a:gd name="connsiteY5" fmla="*/ 485558 h 813260"/>
              <a:gd name="connsiteX6" fmla="*/ 3320854 w 10253552"/>
              <a:gd name="connsiteY6" fmla="*/ 625258 h 813260"/>
              <a:gd name="connsiteX7" fmla="*/ 4228904 w 10253552"/>
              <a:gd name="connsiteY7" fmla="*/ 625258 h 813260"/>
              <a:gd name="connsiteX8" fmla="*/ 5549704 w 10253552"/>
              <a:gd name="connsiteY8" fmla="*/ 618908 h 813260"/>
              <a:gd name="connsiteX9" fmla="*/ 6474252 w 10253552"/>
              <a:gd name="connsiteY9" fmla="*/ 622292 h 813260"/>
              <a:gd name="connsiteX10" fmla="*/ 7770821 w 10253552"/>
              <a:gd name="connsiteY10" fmla="*/ 618026 h 813260"/>
              <a:gd name="connsiteX11" fmla="*/ 8025052 w 10253552"/>
              <a:gd name="connsiteY11" fmla="*/ 282358 h 813260"/>
              <a:gd name="connsiteX12" fmla="*/ 8661204 w 10253552"/>
              <a:gd name="connsiteY12" fmla="*/ 9308 h 813260"/>
              <a:gd name="connsiteX13" fmla="*/ 9340654 w 10253552"/>
              <a:gd name="connsiteY13" fmla="*/ 631608 h 813260"/>
              <a:gd name="connsiteX14" fmla="*/ 10247391 w 10253552"/>
              <a:gd name="connsiteY14" fmla="*/ 630411 h 813260"/>
              <a:gd name="connsiteX15" fmla="*/ 10251663 w 10253552"/>
              <a:gd name="connsiteY15" fmla="*/ 797081 h 813260"/>
              <a:gd name="connsiteX0" fmla="*/ 10251663 w 10253552"/>
              <a:gd name="connsiteY0" fmla="*/ 797081 h 813260"/>
              <a:gd name="connsiteX1" fmla="*/ 3488 w 10253552"/>
              <a:gd name="connsiteY1" fmla="*/ 788904 h 813260"/>
              <a:gd name="connsiteX2" fmla="*/ 0 w 10253552"/>
              <a:gd name="connsiteY2" fmla="*/ 249832 h 813260"/>
              <a:gd name="connsiteX3" fmla="*/ 426528 w 10253552"/>
              <a:gd name="connsiteY3" fmla="*/ 226270 h 813260"/>
              <a:gd name="connsiteX4" fmla="*/ 840781 w 10253552"/>
              <a:gd name="connsiteY4" fmla="*/ 296608 h 813260"/>
              <a:gd name="connsiteX5" fmla="*/ 1619054 w 10253552"/>
              <a:gd name="connsiteY5" fmla="*/ 485558 h 813260"/>
              <a:gd name="connsiteX6" fmla="*/ 3320854 w 10253552"/>
              <a:gd name="connsiteY6" fmla="*/ 625258 h 813260"/>
              <a:gd name="connsiteX7" fmla="*/ 4228904 w 10253552"/>
              <a:gd name="connsiteY7" fmla="*/ 625258 h 813260"/>
              <a:gd name="connsiteX8" fmla="*/ 5549704 w 10253552"/>
              <a:gd name="connsiteY8" fmla="*/ 618908 h 813260"/>
              <a:gd name="connsiteX9" fmla="*/ 6474252 w 10253552"/>
              <a:gd name="connsiteY9" fmla="*/ 622292 h 813260"/>
              <a:gd name="connsiteX10" fmla="*/ 7770821 w 10253552"/>
              <a:gd name="connsiteY10" fmla="*/ 618026 h 813260"/>
              <a:gd name="connsiteX11" fmla="*/ 8025052 w 10253552"/>
              <a:gd name="connsiteY11" fmla="*/ 282358 h 813260"/>
              <a:gd name="connsiteX12" fmla="*/ 8661204 w 10253552"/>
              <a:gd name="connsiteY12" fmla="*/ 9308 h 813260"/>
              <a:gd name="connsiteX13" fmla="*/ 9340654 w 10253552"/>
              <a:gd name="connsiteY13" fmla="*/ 631608 h 813260"/>
              <a:gd name="connsiteX14" fmla="*/ 10247391 w 10253552"/>
              <a:gd name="connsiteY14" fmla="*/ 630411 h 813260"/>
              <a:gd name="connsiteX15" fmla="*/ 10251663 w 10253552"/>
              <a:gd name="connsiteY15" fmla="*/ 797081 h 813260"/>
              <a:gd name="connsiteX0" fmla="*/ 10251663 w 10253552"/>
              <a:gd name="connsiteY0" fmla="*/ 797081 h 813260"/>
              <a:gd name="connsiteX1" fmla="*/ 3488 w 10253552"/>
              <a:gd name="connsiteY1" fmla="*/ 788904 h 813260"/>
              <a:gd name="connsiteX2" fmla="*/ 0 w 10253552"/>
              <a:gd name="connsiteY2" fmla="*/ 249832 h 813260"/>
              <a:gd name="connsiteX3" fmla="*/ 426528 w 10253552"/>
              <a:gd name="connsiteY3" fmla="*/ 226270 h 813260"/>
              <a:gd name="connsiteX4" fmla="*/ 840781 w 10253552"/>
              <a:gd name="connsiteY4" fmla="*/ 296608 h 813260"/>
              <a:gd name="connsiteX5" fmla="*/ 1619054 w 10253552"/>
              <a:gd name="connsiteY5" fmla="*/ 485558 h 813260"/>
              <a:gd name="connsiteX6" fmla="*/ 3320854 w 10253552"/>
              <a:gd name="connsiteY6" fmla="*/ 625258 h 813260"/>
              <a:gd name="connsiteX7" fmla="*/ 4228904 w 10253552"/>
              <a:gd name="connsiteY7" fmla="*/ 625258 h 813260"/>
              <a:gd name="connsiteX8" fmla="*/ 5549704 w 10253552"/>
              <a:gd name="connsiteY8" fmla="*/ 618908 h 813260"/>
              <a:gd name="connsiteX9" fmla="*/ 6474252 w 10253552"/>
              <a:gd name="connsiteY9" fmla="*/ 622292 h 813260"/>
              <a:gd name="connsiteX10" fmla="*/ 7770821 w 10253552"/>
              <a:gd name="connsiteY10" fmla="*/ 618026 h 813260"/>
              <a:gd name="connsiteX11" fmla="*/ 8025052 w 10253552"/>
              <a:gd name="connsiteY11" fmla="*/ 282358 h 813260"/>
              <a:gd name="connsiteX12" fmla="*/ 8661204 w 10253552"/>
              <a:gd name="connsiteY12" fmla="*/ 9308 h 813260"/>
              <a:gd name="connsiteX13" fmla="*/ 9340654 w 10253552"/>
              <a:gd name="connsiteY13" fmla="*/ 631608 h 813260"/>
              <a:gd name="connsiteX14" fmla="*/ 10247391 w 10253552"/>
              <a:gd name="connsiteY14" fmla="*/ 630411 h 813260"/>
              <a:gd name="connsiteX15" fmla="*/ 10251663 w 10253552"/>
              <a:gd name="connsiteY15" fmla="*/ 797081 h 813260"/>
              <a:gd name="connsiteX0" fmla="*/ 10251663 w 10253552"/>
              <a:gd name="connsiteY0" fmla="*/ 797081 h 813260"/>
              <a:gd name="connsiteX1" fmla="*/ 3488 w 10253552"/>
              <a:gd name="connsiteY1" fmla="*/ 788904 h 813260"/>
              <a:gd name="connsiteX2" fmla="*/ 0 w 10253552"/>
              <a:gd name="connsiteY2" fmla="*/ 249832 h 813260"/>
              <a:gd name="connsiteX3" fmla="*/ 426528 w 10253552"/>
              <a:gd name="connsiteY3" fmla="*/ 226270 h 813260"/>
              <a:gd name="connsiteX4" fmla="*/ 840781 w 10253552"/>
              <a:gd name="connsiteY4" fmla="*/ 296608 h 813260"/>
              <a:gd name="connsiteX5" fmla="*/ 1619054 w 10253552"/>
              <a:gd name="connsiteY5" fmla="*/ 485558 h 813260"/>
              <a:gd name="connsiteX6" fmla="*/ 3320854 w 10253552"/>
              <a:gd name="connsiteY6" fmla="*/ 625258 h 813260"/>
              <a:gd name="connsiteX7" fmla="*/ 4228904 w 10253552"/>
              <a:gd name="connsiteY7" fmla="*/ 625258 h 813260"/>
              <a:gd name="connsiteX8" fmla="*/ 5549704 w 10253552"/>
              <a:gd name="connsiteY8" fmla="*/ 618908 h 813260"/>
              <a:gd name="connsiteX9" fmla="*/ 6474252 w 10253552"/>
              <a:gd name="connsiteY9" fmla="*/ 622292 h 813260"/>
              <a:gd name="connsiteX10" fmla="*/ 7770821 w 10253552"/>
              <a:gd name="connsiteY10" fmla="*/ 618026 h 813260"/>
              <a:gd name="connsiteX11" fmla="*/ 8025052 w 10253552"/>
              <a:gd name="connsiteY11" fmla="*/ 282358 h 813260"/>
              <a:gd name="connsiteX12" fmla="*/ 8661204 w 10253552"/>
              <a:gd name="connsiteY12" fmla="*/ 9308 h 813260"/>
              <a:gd name="connsiteX13" fmla="*/ 9340654 w 10253552"/>
              <a:gd name="connsiteY13" fmla="*/ 631608 h 813260"/>
              <a:gd name="connsiteX14" fmla="*/ 10247391 w 10253552"/>
              <a:gd name="connsiteY14" fmla="*/ 630411 h 813260"/>
              <a:gd name="connsiteX15" fmla="*/ 10251663 w 10253552"/>
              <a:gd name="connsiteY15" fmla="*/ 797081 h 81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53552" h="813260">
                <a:moveTo>
                  <a:pt x="10251663" y="797081"/>
                </a:moveTo>
                <a:cubicBezTo>
                  <a:pt x="8950765" y="821857"/>
                  <a:pt x="661379" y="817434"/>
                  <a:pt x="3488" y="788904"/>
                </a:cubicBezTo>
                <a:cubicBezTo>
                  <a:pt x="2325" y="609213"/>
                  <a:pt x="1163" y="429523"/>
                  <a:pt x="0" y="249832"/>
                </a:cubicBezTo>
                <a:cubicBezTo>
                  <a:pt x="35100" y="147686"/>
                  <a:pt x="286398" y="218474"/>
                  <a:pt x="426528" y="226270"/>
                </a:cubicBezTo>
                <a:cubicBezTo>
                  <a:pt x="598524" y="-67385"/>
                  <a:pt x="606620" y="245020"/>
                  <a:pt x="840781" y="296608"/>
                </a:cubicBezTo>
                <a:cubicBezTo>
                  <a:pt x="1110623" y="335896"/>
                  <a:pt x="1205709" y="430783"/>
                  <a:pt x="1619054" y="485558"/>
                </a:cubicBezTo>
                <a:cubicBezTo>
                  <a:pt x="2032399" y="540333"/>
                  <a:pt x="3074936" y="-308053"/>
                  <a:pt x="3320854" y="625258"/>
                </a:cubicBezTo>
                <a:lnTo>
                  <a:pt x="4228904" y="625258"/>
                </a:lnTo>
                <a:cubicBezTo>
                  <a:pt x="5200265" y="361883"/>
                  <a:pt x="5109437" y="621025"/>
                  <a:pt x="5549704" y="618908"/>
                </a:cubicBezTo>
                <a:cubicBezTo>
                  <a:pt x="5972187" y="-53064"/>
                  <a:pt x="6172419" y="259214"/>
                  <a:pt x="6474252" y="622292"/>
                </a:cubicBezTo>
                <a:cubicBezTo>
                  <a:pt x="6906442" y="620870"/>
                  <a:pt x="6934999" y="287852"/>
                  <a:pt x="7770821" y="618026"/>
                </a:cubicBezTo>
                <a:cubicBezTo>
                  <a:pt x="8037946" y="555020"/>
                  <a:pt x="7876655" y="383811"/>
                  <a:pt x="8025052" y="282358"/>
                </a:cubicBezTo>
                <a:cubicBezTo>
                  <a:pt x="8173449" y="180905"/>
                  <a:pt x="8441937" y="-48900"/>
                  <a:pt x="8661204" y="9308"/>
                </a:cubicBezTo>
                <a:cubicBezTo>
                  <a:pt x="8880471" y="67516"/>
                  <a:pt x="9085815" y="600058"/>
                  <a:pt x="9340654" y="631608"/>
                </a:cubicBezTo>
                <a:cubicBezTo>
                  <a:pt x="9719789" y="579254"/>
                  <a:pt x="9846289" y="526901"/>
                  <a:pt x="10247391" y="630411"/>
                </a:cubicBezTo>
                <a:cubicBezTo>
                  <a:pt x="10258060" y="628155"/>
                  <a:pt x="10251626" y="796494"/>
                  <a:pt x="10251663" y="797081"/>
                </a:cubicBezTo>
                <a:close/>
              </a:path>
            </a:pathLst>
          </a:cu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glow rad="139700">
              <a:srgbClr val="FFFF66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92" name="Freeform 123">
            <a:extLst>
              <a:ext uri="{FF2B5EF4-FFF2-40B4-BE49-F238E27FC236}">
                <a16:creationId xmlns:a16="http://schemas.microsoft.com/office/drawing/2014/main" id="{5BEF31E3-86E0-46E3-B6F2-65CE960C48DB}"/>
              </a:ext>
            </a:extLst>
          </p:cNvPr>
          <p:cNvSpPr/>
          <p:nvPr/>
        </p:nvSpPr>
        <p:spPr>
          <a:xfrm rot="10800000">
            <a:off x="46458" y="2376869"/>
            <a:ext cx="9061991" cy="759776"/>
          </a:xfrm>
          <a:custGeom>
            <a:avLst/>
            <a:gdLst>
              <a:gd name="connsiteX0" fmla="*/ 1530428 w 1552167"/>
              <a:gd name="connsiteY0" fmla="*/ 205661 h 205678"/>
              <a:gd name="connsiteX1" fmla="*/ 57223 w 1552167"/>
              <a:gd name="connsiteY1" fmla="*/ 201321 h 205678"/>
              <a:gd name="connsiteX2" fmla="*/ 0 w 1552167"/>
              <a:gd name="connsiteY2" fmla="*/ 201118 h 205678"/>
              <a:gd name="connsiteX3" fmla="*/ 0 w 1552167"/>
              <a:gd name="connsiteY3" fmla="*/ 13836 h 205678"/>
              <a:gd name="connsiteX4" fmla="*/ 204054 w 1552167"/>
              <a:gd name="connsiteY4" fmla="*/ 10225 h 205678"/>
              <a:gd name="connsiteX5" fmla="*/ 1534243 w 1552167"/>
              <a:gd name="connsiteY5" fmla="*/ 11520 h 205678"/>
              <a:gd name="connsiteX6" fmla="*/ 1552164 w 1552167"/>
              <a:gd name="connsiteY6" fmla="*/ 205486 h 205678"/>
              <a:gd name="connsiteX7" fmla="*/ 1530428 w 1552167"/>
              <a:gd name="connsiteY7" fmla="*/ 205661 h 205678"/>
              <a:gd name="connsiteX0" fmla="*/ 1475837 w 1552164"/>
              <a:gd name="connsiteY0" fmla="*/ 935816 h 935816"/>
              <a:gd name="connsiteX1" fmla="*/ 57223 w 1552164"/>
              <a:gd name="connsiteY1" fmla="*/ 201321 h 935816"/>
              <a:gd name="connsiteX2" fmla="*/ 0 w 1552164"/>
              <a:gd name="connsiteY2" fmla="*/ 201118 h 935816"/>
              <a:gd name="connsiteX3" fmla="*/ 0 w 1552164"/>
              <a:gd name="connsiteY3" fmla="*/ 13836 h 935816"/>
              <a:gd name="connsiteX4" fmla="*/ 204054 w 1552164"/>
              <a:gd name="connsiteY4" fmla="*/ 10225 h 935816"/>
              <a:gd name="connsiteX5" fmla="*/ 1534243 w 1552164"/>
              <a:gd name="connsiteY5" fmla="*/ 11520 h 935816"/>
              <a:gd name="connsiteX6" fmla="*/ 1552164 w 1552164"/>
              <a:gd name="connsiteY6" fmla="*/ 205486 h 935816"/>
              <a:gd name="connsiteX7" fmla="*/ 1475837 w 1552164"/>
              <a:gd name="connsiteY7" fmla="*/ 935816 h 935816"/>
              <a:gd name="connsiteX0" fmla="*/ 1552164 w 1552164"/>
              <a:gd name="connsiteY0" fmla="*/ 205486 h 218684"/>
              <a:gd name="connsiteX1" fmla="*/ 57223 w 1552164"/>
              <a:gd name="connsiteY1" fmla="*/ 201321 h 218684"/>
              <a:gd name="connsiteX2" fmla="*/ 0 w 1552164"/>
              <a:gd name="connsiteY2" fmla="*/ 201118 h 218684"/>
              <a:gd name="connsiteX3" fmla="*/ 0 w 1552164"/>
              <a:gd name="connsiteY3" fmla="*/ 13836 h 218684"/>
              <a:gd name="connsiteX4" fmla="*/ 204054 w 1552164"/>
              <a:gd name="connsiteY4" fmla="*/ 10225 h 218684"/>
              <a:gd name="connsiteX5" fmla="*/ 1534243 w 1552164"/>
              <a:gd name="connsiteY5" fmla="*/ 11520 h 218684"/>
              <a:gd name="connsiteX6" fmla="*/ 1552164 w 1552164"/>
              <a:gd name="connsiteY6" fmla="*/ 205486 h 218684"/>
              <a:gd name="connsiteX0" fmla="*/ 3947346 w 3947346"/>
              <a:gd name="connsiteY0" fmla="*/ 185014 h 205311"/>
              <a:gd name="connsiteX1" fmla="*/ 57223 w 3947346"/>
              <a:gd name="connsiteY1" fmla="*/ 201321 h 205311"/>
              <a:gd name="connsiteX2" fmla="*/ 0 w 3947346"/>
              <a:gd name="connsiteY2" fmla="*/ 201118 h 205311"/>
              <a:gd name="connsiteX3" fmla="*/ 0 w 3947346"/>
              <a:gd name="connsiteY3" fmla="*/ 13836 h 205311"/>
              <a:gd name="connsiteX4" fmla="*/ 204054 w 3947346"/>
              <a:gd name="connsiteY4" fmla="*/ 10225 h 205311"/>
              <a:gd name="connsiteX5" fmla="*/ 1534243 w 3947346"/>
              <a:gd name="connsiteY5" fmla="*/ 11520 h 205311"/>
              <a:gd name="connsiteX6" fmla="*/ 3947346 w 3947346"/>
              <a:gd name="connsiteY6" fmla="*/ 185014 h 205311"/>
              <a:gd name="connsiteX0" fmla="*/ 10218492 w 10218492"/>
              <a:gd name="connsiteY0" fmla="*/ 185014 h 205311"/>
              <a:gd name="connsiteX1" fmla="*/ 6328369 w 10218492"/>
              <a:gd name="connsiteY1" fmla="*/ 201321 h 205311"/>
              <a:gd name="connsiteX2" fmla="*/ 0 w 10218492"/>
              <a:gd name="connsiteY2" fmla="*/ 160175 h 205311"/>
              <a:gd name="connsiteX3" fmla="*/ 6271146 w 10218492"/>
              <a:gd name="connsiteY3" fmla="*/ 13836 h 205311"/>
              <a:gd name="connsiteX4" fmla="*/ 6475200 w 10218492"/>
              <a:gd name="connsiteY4" fmla="*/ 10225 h 205311"/>
              <a:gd name="connsiteX5" fmla="*/ 7805389 w 10218492"/>
              <a:gd name="connsiteY5" fmla="*/ 11520 h 205311"/>
              <a:gd name="connsiteX6" fmla="*/ 10218492 w 10218492"/>
              <a:gd name="connsiteY6" fmla="*/ 185014 h 205311"/>
              <a:gd name="connsiteX0" fmla="*/ 10218492 w 10218492"/>
              <a:gd name="connsiteY0" fmla="*/ 185014 h 195978"/>
              <a:gd name="connsiteX1" fmla="*/ 0 w 10218492"/>
              <a:gd name="connsiteY1" fmla="*/ 160175 h 195978"/>
              <a:gd name="connsiteX2" fmla="*/ 6271146 w 10218492"/>
              <a:gd name="connsiteY2" fmla="*/ 13836 h 195978"/>
              <a:gd name="connsiteX3" fmla="*/ 6475200 w 10218492"/>
              <a:gd name="connsiteY3" fmla="*/ 10225 h 195978"/>
              <a:gd name="connsiteX4" fmla="*/ 7805389 w 10218492"/>
              <a:gd name="connsiteY4" fmla="*/ 11520 h 195978"/>
              <a:gd name="connsiteX5" fmla="*/ 10218492 w 10218492"/>
              <a:gd name="connsiteY5" fmla="*/ 185014 h 195978"/>
              <a:gd name="connsiteX0" fmla="*/ 10191196 w 10191196"/>
              <a:gd name="connsiteY0" fmla="*/ 185014 h 202863"/>
              <a:gd name="connsiteX1" fmla="*/ 0 w 10191196"/>
              <a:gd name="connsiteY1" fmla="*/ 180647 h 202863"/>
              <a:gd name="connsiteX2" fmla="*/ 6243850 w 10191196"/>
              <a:gd name="connsiteY2" fmla="*/ 13836 h 202863"/>
              <a:gd name="connsiteX3" fmla="*/ 6447904 w 10191196"/>
              <a:gd name="connsiteY3" fmla="*/ 10225 h 202863"/>
              <a:gd name="connsiteX4" fmla="*/ 7778093 w 10191196"/>
              <a:gd name="connsiteY4" fmla="*/ 11520 h 202863"/>
              <a:gd name="connsiteX5" fmla="*/ 10191196 w 10191196"/>
              <a:gd name="connsiteY5" fmla="*/ 185014 h 202863"/>
              <a:gd name="connsiteX0" fmla="*/ 10191196 w 10222831"/>
              <a:gd name="connsiteY0" fmla="*/ 181657 h 199506"/>
              <a:gd name="connsiteX1" fmla="*/ 0 w 10222831"/>
              <a:gd name="connsiteY1" fmla="*/ 177290 h 199506"/>
              <a:gd name="connsiteX2" fmla="*/ 6243850 w 10222831"/>
              <a:gd name="connsiteY2" fmla="*/ 10479 h 199506"/>
              <a:gd name="connsiteX3" fmla="*/ 6447904 w 10222831"/>
              <a:gd name="connsiteY3" fmla="*/ 6868 h 199506"/>
              <a:gd name="connsiteX4" fmla="*/ 10221043 w 10222831"/>
              <a:gd name="connsiteY4" fmla="*/ 14987 h 199506"/>
              <a:gd name="connsiteX5" fmla="*/ 10191196 w 10222831"/>
              <a:gd name="connsiteY5" fmla="*/ 181657 h 199506"/>
              <a:gd name="connsiteX0" fmla="*/ 10225315 w 10227204"/>
              <a:gd name="connsiteY0" fmla="*/ 181657 h 199506"/>
              <a:gd name="connsiteX1" fmla="*/ 0 w 10227204"/>
              <a:gd name="connsiteY1" fmla="*/ 177290 h 199506"/>
              <a:gd name="connsiteX2" fmla="*/ 6243850 w 10227204"/>
              <a:gd name="connsiteY2" fmla="*/ 10479 h 199506"/>
              <a:gd name="connsiteX3" fmla="*/ 6447904 w 10227204"/>
              <a:gd name="connsiteY3" fmla="*/ 6868 h 199506"/>
              <a:gd name="connsiteX4" fmla="*/ 10221043 w 10227204"/>
              <a:gd name="connsiteY4" fmla="*/ 14987 h 199506"/>
              <a:gd name="connsiteX5" fmla="*/ 10225315 w 10227204"/>
              <a:gd name="connsiteY5" fmla="*/ 181657 h 199506"/>
              <a:gd name="connsiteX0" fmla="*/ 10238963 w 10240852"/>
              <a:gd name="connsiteY0" fmla="*/ 191649 h 209498"/>
              <a:gd name="connsiteX1" fmla="*/ 13648 w 10240852"/>
              <a:gd name="connsiteY1" fmla="*/ 187282 h 209498"/>
              <a:gd name="connsiteX2" fmla="*/ 0 w 10240852"/>
              <a:gd name="connsiteY2" fmla="*/ 0 h 209498"/>
              <a:gd name="connsiteX3" fmla="*/ 6461552 w 10240852"/>
              <a:gd name="connsiteY3" fmla="*/ 16860 h 209498"/>
              <a:gd name="connsiteX4" fmla="*/ 10234691 w 10240852"/>
              <a:gd name="connsiteY4" fmla="*/ 24979 h 209498"/>
              <a:gd name="connsiteX5" fmla="*/ 10238963 w 10240852"/>
              <a:gd name="connsiteY5" fmla="*/ 191649 h 209498"/>
              <a:gd name="connsiteX0" fmla="*/ 10271035 w 10272924"/>
              <a:gd name="connsiteY0" fmla="*/ 191649 h 209498"/>
              <a:gd name="connsiteX1" fmla="*/ 0 w 10272924"/>
              <a:gd name="connsiteY1" fmla="*/ 187282 h 209498"/>
              <a:gd name="connsiteX2" fmla="*/ 32072 w 10272924"/>
              <a:gd name="connsiteY2" fmla="*/ 0 h 209498"/>
              <a:gd name="connsiteX3" fmla="*/ 6493624 w 10272924"/>
              <a:gd name="connsiteY3" fmla="*/ 16860 h 209498"/>
              <a:gd name="connsiteX4" fmla="*/ 10266763 w 10272924"/>
              <a:gd name="connsiteY4" fmla="*/ 24979 h 209498"/>
              <a:gd name="connsiteX5" fmla="*/ 10271035 w 10272924"/>
              <a:gd name="connsiteY5" fmla="*/ 191649 h 209498"/>
              <a:gd name="connsiteX0" fmla="*/ 10271035 w 10272924"/>
              <a:gd name="connsiteY0" fmla="*/ 191649 h 209498"/>
              <a:gd name="connsiteX1" fmla="*/ 0 w 10272924"/>
              <a:gd name="connsiteY1" fmla="*/ 187282 h 209498"/>
              <a:gd name="connsiteX2" fmla="*/ 13022 w 10272924"/>
              <a:gd name="connsiteY2" fmla="*/ 0 h 209498"/>
              <a:gd name="connsiteX3" fmla="*/ 6493624 w 10272924"/>
              <a:gd name="connsiteY3" fmla="*/ 16860 h 209498"/>
              <a:gd name="connsiteX4" fmla="*/ 10266763 w 10272924"/>
              <a:gd name="connsiteY4" fmla="*/ 24979 h 209498"/>
              <a:gd name="connsiteX5" fmla="*/ 10271035 w 10272924"/>
              <a:gd name="connsiteY5" fmla="*/ 191649 h 209498"/>
              <a:gd name="connsiteX0" fmla="*/ 10258013 w 10259902"/>
              <a:gd name="connsiteY0" fmla="*/ 191649 h 207828"/>
              <a:gd name="connsiteX1" fmla="*/ 9838 w 10259902"/>
              <a:gd name="connsiteY1" fmla="*/ 183472 h 207828"/>
              <a:gd name="connsiteX2" fmla="*/ 0 w 10259902"/>
              <a:gd name="connsiteY2" fmla="*/ 0 h 207828"/>
              <a:gd name="connsiteX3" fmla="*/ 6480602 w 10259902"/>
              <a:gd name="connsiteY3" fmla="*/ 16860 h 207828"/>
              <a:gd name="connsiteX4" fmla="*/ 10253741 w 10259902"/>
              <a:gd name="connsiteY4" fmla="*/ 24979 h 207828"/>
              <a:gd name="connsiteX5" fmla="*/ 10258013 w 10259902"/>
              <a:gd name="connsiteY5" fmla="*/ 191649 h 207828"/>
              <a:gd name="connsiteX0" fmla="*/ 10258013 w 10259902"/>
              <a:gd name="connsiteY0" fmla="*/ 191649 h 207828"/>
              <a:gd name="connsiteX1" fmla="*/ 9838 w 10259902"/>
              <a:gd name="connsiteY1" fmla="*/ 183472 h 207828"/>
              <a:gd name="connsiteX2" fmla="*/ 0 w 10259902"/>
              <a:gd name="connsiteY2" fmla="*/ 0 h 207828"/>
              <a:gd name="connsiteX3" fmla="*/ 6480602 w 10259902"/>
              <a:gd name="connsiteY3" fmla="*/ 16860 h 207828"/>
              <a:gd name="connsiteX4" fmla="*/ 7575354 w 10259902"/>
              <a:gd name="connsiteY4" fmla="*/ 12594 h 207828"/>
              <a:gd name="connsiteX5" fmla="*/ 10253741 w 10259902"/>
              <a:gd name="connsiteY5" fmla="*/ 24979 h 207828"/>
              <a:gd name="connsiteX6" fmla="*/ 10258013 w 10259902"/>
              <a:gd name="connsiteY6" fmla="*/ 191649 h 207828"/>
              <a:gd name="connsiteX0" fmla="*/ 10258013 w 10259902"/>
              <a:gd name="connsiteY0" fmla="*/ 191649 h 207828"/>
              <a:gd name="connsiteX1" fmla="*/ 9838 w 10259902"/>
              <a:gd name="connsiteY1" fmla="*/ 183472 h 207828"/>
              <a:gd name="connsiteX2" fmla="*/ 0 w 10259902"/>
              <a:gd name="connsiteY2" fmla="*/ 0 h 207828"/>
              <a:gd name="connsiteX3" fmla="*/ 6480602 w 10259902"/>
              <a:gd name="connsiteY3" fmla="*/ 16860 h 207828"/>
              <a:gd name="connsiteX4" fmla="*/ 7575354 w 10259902"/>
              <a:gd name="connsiteY4" fmla="*/ 12594 h 207828"/>
              <a:gd name="connsiteX5" fmla="*/ 9347004 w 10259902"/>
              <a:gd name="connsiteY5" fmla="*/ 26176 h 207828"/>
              <a:gd name="connsiteX6" fmla="*/ 10253741 w 10259902"/>
              <a:gd name="connsiteY6" fmla="*/ 24979 h 207828"/>
              <a:gd name="connsiteX7" fmla="*/ 10258013 w 10259902"/>
              <a:gd name="connsiteY7" fmla="*/ 191649 h 207828"/>
              <a:gd name="connsiteX0" fmla="*/ 10258013 w 10259902"/>
              <a:gd name="connsiteY0" fmla="*/ 610282 h 626461"/>
              <a:gd name="connsiteX1" fmla="*/ 9838 w 10259902"/>
              <a:gd name="connsiteY1" fmla="*/ 602105 h 626461"/>
              <a:gd name="connsiteX2" fmla="*/ 0 w 10259902"/>
              <a:gd name="connsiteY2" fmla="*/ 418633 h 626461"/>
              <a:gd name="connsiteX3" fmla="*/ 6480602 w 10259902"/>
              <a:gd name="connsiteY3" fmla="*/ 435493 h 626461"/>
              <a:gd name="connsiteX4" fmla="*/ 7575354 w 10259902"/>
              <a:gd name="connsiteY4" fmla="*/ 431227 h 626461"/>
              <a:gd name="connsiteX5" fmla="*/ 9347004 w 10259902"/>
              <a:gd name="connsiteY5" fmla="*/ 444809 h 626461"/>
              <a:gd name="connsiteX6" fmla="*/ 10253741 w 10259902"/>
              <a:gd name="connsiteY6" fmla="*/ 443612 h 626461"/>
              <a:gd name="connsiteX7" fmla="*/ 10258013 w 10259902"/>
              <a:gd name="connsiteY7" fmla="*/ 610282 h 626461"/>
              <a:gd name="connsiteX0" fmla="*/ 10258013 w 10259902"/>
              <a:gd name="connsiteY0" fmla="*/ 552835 h 569014"/>
              <a:gd name="connsiteX1" fmla="*/ 9838 w 10259902"/>
              <a:gd name="connsiteY1" fmla="*/ 544658 h 569014"/>
              <a:gd name="connsiteX2" fmla="*/ 0 w 10259902"/>
              <a:gd name="connsiteY2" fmla="*/ 361186 h 569014"/>
              <a:gd name="connsiteX3" fmla="*/ 6480602 w 10259902"/>
              <a:gd name="connsiteY3" fmla="*/ 378046 h 569014"/>
              <a:gd name="connsiteX4" fmla="*/ 7575354 w 10259902"/>
              <a:gd name="connsiteY4" fmla="*/ 373780 h 569014"/>
              <a:gd name="connsiteX5" fmla="*/ 8083354 w 10259902"/>
              <a:gd name="connsiteY5" fmla="*/ 12 h 569014"/>
              <a:gd name="connsiteX6" fmla="*/ 9347004 w 10259902"/>
              <a:gd name="connsiteY6" fmla="*/ 387362 h 569014"/>
              <a:gd name="connsiteX7" fmla="*/ 10253741 w 10259902"/>
              <a:gd name="connsiteY7" fmla="*/ 386165 h 569014"/>
              <a:gd name="connsiteX8" fmla="*/ 10258013 w 10259902"/>
              <a:gd name="connsiteY8" fmla="*/ 552835 h 569014"/>
              <a:gd name="connsiteX0" fmla="*/ 10258013 w 10259902"/>
              <a:gd name="connsiteY0" fmla="*/ 556377 h 572556"/>
              <a:gd name="connsiteX1" fmla="*/ 9838 w 10259902"/>
              <a:gd name="connsiteY1" fmla="*/ 548200 h 572556"/>
              <a:gd name="connsiteX2" fmla="*/ 0 w 10259902"/>
              <a:gd name="connsiteY2" fmla="*/ 364728 h 572556"/>
              <a:gd name="connsiteX3" fmla="*/ 6480602 w 10259902"/>
              <a:gd name="connsiteY3" fmla="*/ 381588 h 572556"/>
              <a:gd name="connsiteX4" fmla="*/ 7575354 w 10259902"/>
              <a:gd name="connsiteY4" fmla="*/ 377322 h 572556"/>
              <a:gd name="connsiteX5" fmla="*/ 8083354 w 10259902"/>
              <a:gd name="connsiteY5" fmla="*/ 3554 h 572556"/>
              <a:gd name="connsiteX6" fmla="*/ 8724704 w 10259902"/>
              <a:gd name="connsiteY6" fmla="*/ 200404 h 572556"/>
              <a:gd name="connsiteX7" fmla="*/ 9347004 w 10259902"/>
              <a:gd name="connsiteY7" fmla="*/ 390904 h 572556"/>
              <a:gd name="connsiteX8" fmla="*/ 10253741 w 10259902"/>
              <a:gd name="connsiteY8" fmla="*/ 389707 h 572556"/>
              <a:gd name="connsiteX9" fmla="*/ 10258013 w 10259902"/>
              <a:gd name="connsiteY9" fmla="*/ 556377 h 572556"/>
              <a:gd name="connsiteX0" fmla="*/ 10258013 w 10259902"/>
              <a:gd name="connsiteY0" fmla="*/ 779296 h 795475"/>
              <a:gd name="connsiteX1" fmla="*/ 9838 w 10259902"/>
              <a:gd name="connsiteY1" fmla="*/ 771119 h 795475"/>
              <a:gd name="connsiteX2" fmla="*/ 0 w 10259902"/>
              <a:gd name="connsiteY2" fmla="*/ 587647 h 795475"/>
              <a:gd name="connsiteX3" fmla="*/ 6480602 w 10259902"/>
              <a:gd name="connsiteY3" fmla="*/ 604507 h 795475"/>
              <a:gd name="connsiteX4" fmla="*/ 7575354 w 10259902"/>
              <a:gd name="connsiteY4" fmla="*/ 600241 h 795475"/>
              <a:gd name="connsiteX5" fmla="*/ 8083354 w 10259902"/>
              <a:gd name="connsiteY5" fmla="*/ 226473 h 795475"/>
              <a:gd name="connsiteX6" fmla="*/ 8756454 w 10259902"/>
              <a:gd name="connsiteY6" fmla="*/ 10573 h 795475"/>
              <a:gd name="connsiteX7" fmla="*/ 9347004 w 10259902"/>
              <a:gd name="connsiteY7" fmla="*/ 613823 h 795475"/>
              <a:gd name="connsiteX8" fmla="*/ 10253741 w 10259902"/>
              <a:gd name="connsiteY8" fmla="*/ 612626 h 795475"/>
              <a:gd name="connsiteX9" fmla="*/ 10258013 w 10259902"/>
              <a:gd name="connsiteY9" fmla="*/ 779296 h 795475"/>
              <a:gd name="connsiteX0" fmla="*/ 10258013 w 10259902"/>
              <a:gd name="connsiteY0" fmla="*/ 779296 h 795475"/>
              <a:gd name="connsiteX1" fmla="*/ 9838 w 10259902"/>
              <a:gd name="connsiteY1" fmla="*/ 771119 h 795475"/>
              <a:gd name="connsiteX2" fmla="*/ 0 w 10259902"/>
              <a:gd name="connsiteY2" fmla="*/ 587647 h 795475"/>
              <a:gd name="connsiteX3" fmla="*/ 6480602 w 10259902"/>
              <a:gd name="connsiteY3" fmla="*/ 604507 h 795475"/>
              <a:gd name="connsiteX4" fmla="*/ 7575354 w 10259902"/>
              <a:gd name="connsiteY4" fmla="*/ 600241 h 795475"/>
              <a:gd name="connsiteX5" fmla="*/ 8083354 w 10259902"/>
              <a:gd name="connsiteY5" fmla="*/ 226473 h 795475"/>
              <a:gd name="connsiteX6" fmla="*/ 8756454 w 10259902"/>
              <a:gd name="connsiteY6" fmla="*/ 10573 h 795475"/>
              <a:gd name="connsiteX7" fmla="*/ 9347004 w 10259902"/>
              <a:gd name="connsiteY7" fmla="*/ 613823 h 795475"/>
              <a:gd name="connsiteX8" fmla="*/ 10253741 w 10259902"/>
              <a:gd name="connsiteY8" fmla="*/ 612626 h 795475"/>
              <a:gd name="connsiteX9" fmla="*/ 10258013 w 10259902"/>
              <a:gd name="connsiteY9" fmla="*/ 779296 h 795475"/>
              <a:gd name="connsiteX0" fmla="*/ 10258013 w 10259902"/>
              <a:gd name="connsiteY0" fmla="*/ 777963 h 794142"/>
              <a:gd name="connsiteX1" fmla="*/ 9838 w 10259902"/>
              <a:gd name="connsiteY1" fmla="*/ 769786 h 794142"/>
              <a:gd name="connsiteX2" fmla="*/ 0 w 10259902"/>
              <a:gd name="connsiteY2" fmla="*/ 586314 h 794142"/>
              <a:gd name="connsiteX3" fmla="*/ 6480602 w 10259902"/>
              <a:gd name="connsiteY3" fmla="*/ 603174 h 794142"/>
              <a:gd name="connsiteX4" fmla="*/ 7575354 w 10259902"/>
              <a:gd name="connsiteY4" fmla="*/ 598908 h 794142"/>
              <a:gd name="connsiteX5" fmla="*/ 8083354 w 10259902"/>
              <a:gd name="connsiteY5" fmla="*/ 225140 h 794142"/>
              <a:gd name="connsiteX6" fmla="*/ 8756454 w 10259902"/>
              <a:gd name="connsiteY6" fmla="*/ 9240 h 794142"/>
              <a:gd name="connsiteX7" fmla="*/ 9347004 w 10259902"/>
              <a:gd name="connsiteY7" fmla="*/ 612490 h 794142"/>
              <a:gd name="connsiteX8" fmla="*/ 10253741 w 10259902"/>
              <a:gd name="connsiteY8" fmla="*/ 611293 h 794142"/>
              <a:gd name="connsiteX9" fmla="*/ 10258013 w 10259902"/>
              <a:gd name="connsiteY9" fmla="*/ 777963 h 794142"/>
              <a:gd name="connsiteX0" fmla="*/ 10258013 w 10259902"/>
              <a:gd name="connsiteY0" fmla="*/ 778879 h 795058"/>
              <a:gd name="connsiteX1" fmla="*/ 9838 w 10259902"/>
              <a:gd name="connsiteY1" fmla="*/ 770702 h 795058"/>
              <a:gd name="connsiteX2" fmla="*/ 0 w 10259902"/>
              <a:gd name="connsiteY2" fmla="*/ 587230 h 795058"/>
              <a:gd name="connsiteX3" fmla="*/ 6480602 w 10259902"/>
              <a:gd name="connsiteY3" fmla="*/ 604090 h 795058"/>
              <a:gd name="connsiteX4" fmla="*/ 7575354 w 10259902"/>
              <a:gd name="connsiteY4" fmla="*/ 599824 h 795058"/>
              <a:gd name="connsiteX5" fmla="*/ 8083354 w 10259902"/>
              <a:gd name="connsiteY5" fmla="*/ 226056 h 795058"/>
              <a:gd name="connsiteX6" fmla="*/ 8756454 w 10259902"/>
              <a:gd name="connsiteY6" fmla="*/ 10156 h 795058"/>
              <a:gd name="connsiteX7" fmla="*/ 9347004 w 10259902"/>
              <a:gd name="connsiteY7" fmla="*/ 613406 h 795058"/>
              <a:gd name="connsiteX8" fmla="*/ 10253741 w 10259902"/>
              <a:gd name="connsiteY8" fmla="*/ 612209 h 795058"/>
              <a:gd name="connsiteX9" fmla="*/ 10258013 w 10259902"/>
              <a:gd name="connsiteY9" fmla="*/ 778879 h 795058"/>
              <a:gd name="connsiteX0" fmla="*/ 10258013 w 10259902"/>
              <a:gd name="connsiteY0" fmla="*/ 778493 h 794672"/>
              <a:gd name="connsiteX1" fmla="*/ 9838 w 10259902"/>
              <a:gd name="connsiteY1" fmla="*/ 770316 h 794672"/>
              <a:gd name="connsiteX2" fmla="*/ 0 w 10259902"/>
              <a:gd name="connsiteY2" fmla="*/ 586844 h 794672"/>
              <a:gd name="connsiteX3" fmla="*/ 6480602 w 10259902"/>
              <a:gd name="connsiteY3" fmla="*/ 603704 h 794672"/>
              <a:gd name="connsiteX4" fmla="*/ 7575354 w 10259902"/>
              <a:gd name="connsiteY4" fmla="*/ 599438 h 794672"/>
              <a:gd name="connsiteX5" fmla="*/ 8083354 w 10259902"/>
              <a:gd name="connsiteY5" fmla="*/ 225670 h 794672"/>
              <a:gd name="connsiteX6" fmla="*/ 8756454 w 10259902"/>
              <a:gd name="connsiteY6" fmla="*/ 9770 h 794672"/>
              <a:gd name="connsiteX7" fmla="*/ 9347004 w 10259902"/>
              <a:gd name="connsiteY7" fmla="*/ 613020 h 794672"/>
              <a:gd name="connsiteX8" fmla="*/ 10253741 w 10259902"/>
              <a:gd name="connsiteY8" fmla="*/ 611823 h 794672"/>
              <a:gd name="connsiteX9" fmla="*/ 10258013 w 10259902"/>
              <a:gd name="connsiteY9" fmla="*/ 778493 h 794672"/>
              <a:gd name="connsiteX0" fmla="*/ 10258013 w 10259902"/>
              <a:gd name="connsiteY0" fmla="*/ 778690 h 794869"/>
              <a:gd name="connsiteX1" fmla="*/ 9838 w 10259902"/>
              <a:gd name="connsiteY1" fmla="*/ 770513 h 794869"/>
              <a:gd name="connsiteX2" fmla="*/ 0 w 10259902"/>
              <a:gd name="connsiteY2" fmla="*/ 587041 h 794869"/>
              <a:gd name="connsiteX3" fmla="*/ 6480602 w 10259902"/>
              <a:gd name="connsiteY3" fmla="*/ 603901 h 794869"/>
              <a:gd name="connsiteX4" fmla="*/ 7575354 w 10259902"/>
              <a:gd name="connsiteY4" fmla="*/ 599635 h 794869"/>
              <a:gd name="connsiteX5" fmla="*/ 7975404 w 10259902"/>
              <a:gd name="connsiteY5" fmla="*/ 219517 h 794869"/>
              <a:gd name="connsiteX6" fmla="*/ 8756454 w 10259902"/>
              <a:gd name="connsiteY6" fmla="*/ 9967 h 794869"/>
              <a:gd name="connsiteX7" fmla="*/ 9347004 w 10259902"/>
              <a:gd name="connsiteY7" fmla="*/ 613217 h 794869"/>
              <a:gd name="connsiteX8" fmla="*/ 10253741 w 10259902"/>
              <a:gd name="connsiteY8" fmla="*/ 612020 h 794869"/>
              <a:gd name="connsiteX9" fmla="*/ 10258013 w 10259902"/>
              <a:gd name="connsiteY9" fmla="*/ 778690 h 794869"/>
              <a:gd name="connsiteX0" fmla="*/ 10258013 w 10259902"/>
              <a:gd name="connsiteY0" fmla="*/ 800770 h 816949"/>
              <a:gd name="connsiteX1" fmla="*/ 9838 w 10259902"/>
              <a:gd name="connsiteY1" fmla="*/ 792593 h 816949"/>
              <a:gd name="connsiteX2" fmla="*/ 0 w 10259902"/>
              <a:gd name="connsiteY2" fmla="*/ 609121 h 816949"/>
              <a:gd name="connsiteX3" fmla="*/ 6480602 w 10259902"/>
              <a:gd name="connsiteY3" fmla="*/ 625981 h 816949"/>
              <a:gd name="connsiteX4" fmla="*/ 7575354 w 10259902"/>
              <a:gd name="connsiteY4" fmla="*/ 621715 h 816949"/>
              <a:gd name="connsiteX5" fmla="*/ 7975404 w 10259902"/>
              <a:gd name="connsiteY5" fmla="*/ 241597 h 816949"/>
              <a:gd name="connsiteX6" fmla="*/ 8667554 w 10259902"/>
              <a:gd name="connsiteY6" fmla="*/ 12997 h 816949"/>
              <a:gd name="connsiteX7" fmla="*/ 9347004 w 10259902"/>
              <a:gd name="connsiteY7" fmla="*/ 635297 h 816949"/>
              <a:gd name="connsiteX8" fmla="*/ 10253741 w 10259902"/>
              <a:gd name="connsiteY8" fmla="*/ 634100 h 816949"/>
              <a:gd name="connsiteX9" fmla="*/ 10258013 w 10259902"/>
              <a:gd name="connsiteY9" fmla="*/ 800770 h 816949"/>
              <a:gd name="connsiteX0" fmla="*/ 10258013 w 10259902"/>
              <a:gd name="connsiteY0" fmla="*/ 800770 h 816949"/>
              <a:gd name="connsiteX1" fmla="*/ 9838 w 10259902"/>
              <a:gd name="connsiteY1" fmla="*/ 792593 h 816949"/>
              <a:gd name="connsiteX2" fmla="*/ 0 w 10259902"/>
              <a:gd name="connsiteY2" fmla="*/ 609121 h 816949"/>
              <a:gd name="connsiteX3" fmla="*/ 5556054 w 10259902"/>
              <a:gd name="connsiteY3" fmla="*/ 622597 h 816949"/>
              <a:gd name="connsiteX4" fmla="*/ 6480602 w 10259902"/>
              <a:gd name="connsiteY4" fmla="*/ 625981 h 816949"/>
              <a:gd name="connsiteX5" fmla="*/ 7575354 w 10259902"/>
              <a:gd name="connsiteY5" fmla="*/ 621715 h 816949"/>
              <a:gd name="connsiteX6" fmla="*/ 7975404 w 10259902"/>
              <a:gd name="connsiteY6" fmla="*/ 241597 h 816949"/>
              <a:gd name="connsiteX7" fmla="*/ 8667554 w 10259902"/>
              <a:gd name="connsiteY7" fmla="*/ 12997 h 816949"/>
              <a:gd name="connsiteX8" fmla="*/ 9347004 w 10259902"/>
              <a:gd name="connsiteY8" fmla="*/ 635297 h 816949"/>
              <a:gd name="connsiteX9" fmla="*/ 10253741 w 10259902"/>
              <a:gd name="connsiteY9" fmla="*/ 634100 h 816949"/>
              <a:gd name="connsiteX10" fmla="*/ 10258013 w 10259902"/>
              <a:gd name="connsiteY10" fmla="*/ 800770 h 816949"/>
              <a:gd name="connsiteX0" fmla="*/ 10258013 w 10259902"/>
              <a:gd name="connsiteY0" fmla="*/ 800770 h 816949"/>
              <a:gd name="connsiteX1" fmla="*/ 9838 w 10259902"/>
              <a:gd name="connsiteY1" fmla="*/ 792593 h 816949"/>
              <a:gd name="connsiteX2" fmla="*/ 0 w 10259902"/>
              <a:gd name="connsiteY2" fmla="*/ 609121 h 816949"/>
              <a:gd name="connsiteX3" fmla="*/ 5556054 w 10259902"/>
              <a:gd name="connsiteY3" fmla="*/ 622597 h 816949"/>
              <a:gd name="connsiteX4" fmla="*/ 6480602 w 10259902"/>
              <a:gd name="connsiteY4" fmla="*/ 625981 h 816949"/>
              <a:gd name="connsiteX5" fmla="*/ 7575354 w 10259902"/>
              <a:gd name="connsiteY5" fmla="*/ 621715 h 816949"/>
              <a:gd name="connsiteX6" fmla="*/ 7975404 w 10259902"/>
              <a:gd name="connsiteY6" fmla="*/ 241597 h 816949"/>
              <a:gd name="connsiteX7" fmla="*/ 8667554 w 10259902"/>
              <a:gd name="connsiteY7" fmla="*/ 12997 h 816949"/>
              <a:gd name="connsiteX8" fmla="*/ 9347004 w 10259902"/>
              <a:gd name="connsiteY8" fmla="*/ 635297 h 816949"/>
              <a:gd name="connsiteX9" fmla="*/ 10253741 w 10259902"/>
              <a:gd name="connsiteY9" fmla="*/ 634100 h 816949"/>
              <a:gd name="connsiteX10" fmla="*/ 10258013 w 10259902"/>
              <a:gd name="connsiteY10" fmla="*/ 800770 h 816949"/>
              <a:gd name="connsiteX0" fmla="*/ 10258013 w 10259902"/>
              <a:gd name="connsiteY0" fmla="*/ 800770 h 816949"/>
              <a:gd name="connsiteX1" fmla="*/ 9838 w 10259902"/>
              <a:gd name="connsiteY1" fmla="*/ 792593 h 816949"/>
              <a:gd name="connsiteX2" fmla="*/ 0 w 10259902"/>
              <a:gd name="connsiteY2" fmla="*/ 609121 h 816949"/>
              <a:gd name="connsiteX3" fmla="*/ 5556054 w 10259902"/>
              <a:gd name="connsiteY3" fmla="*/ 622597 h 816949"/>
              <a:gd name="connsiteX4" fmla="*/ 6480602 w 10259902"/>
              <a:gd name="connsiteY4" fmla="*/ 625981 h 816949"/>
              <a:gd name="connsiteX5" fmla="*/ 7575354 w 10259902"/>
              <a:gd name="connsiteY5" fmla="*/ 621715 h 816949"/>
              <a:gd name="connsiteX6" fmla="*/ 7975404 w 10259902"/>
              <a:gd name="connsiteY6" fmla="*/ 241597 h 816949"/>
              <a:gd name="connsiteX7" fmla="*/ 8667554 w 10259902"/>
              <a:gd name="connsiteY7" fmla="*/ 12997 h 816949"/>
              <a:gd name="connsiteX8" fmla="*/ 9347004 w 10259902"/>
              <a:gd name="connsiteY8" fmla="*/ 635297 h 816949"/>
              <a:gd name="connsiteX9" fmla="*/ 10253741 w 10259902"/>
              <a:gd name="connsiteY9" fmla="*/ 634100 h 816949"/>
              <a:gd name="connsiteX10" fmla="*/ 10258013 w 10259902"/>
              <a:gd name="connsiteY10" fmla="*/ 800770 h 816949"/>
              <a:gd name="connsiteX0" fmla="*/ 10258013 w 10259902"/>
              <a:gd name="connsiteY0" fmla="*/ 800770 h 816949"/>
              <a:gd name="connsiteX1" fmla="*/ 9838 w 10259902"/>
              <a:gd name="connsiteY1" fmla="*/ 792593 h 816949"/>
              <a:gd name="connsiteX2" fmla="*/ 0 w 10259902"/>
              <a:gd name="connsiteY2" fmla="*/ 609121 h 816949"/>
              <a:gd name="connsiteX3" fmla="*/ 5556054 w 10259902"/>
              <a:gd name="connsiteY3" fmla="*/ 622597 h 816949"/>
              <a:gd name="connsiteX4" fmla="*/ 6480602 w 10259902"/>
              <a:gd name="connsiteY4" fmla="*/ 625981 h 816949"/>
              <a:gd name="connsiteX5" fmla="*/ 7575354 w 10259902"/>
              <a:gd name="connsiteY5" fmla="*/ 621715 h 816949"/>
              <a:gd name="connsiteX6" fmla="*/ 7975404 w 10259902"/>
              <a:gd name="connsiteY6" fmla="*/ 241597 h 816949"/>
              <a:gd name="connsiteX7" fmla="*/ 8667554 w 10259902"/>
              <a:gd name="connsiteY7" fmla="*/ 12997 h 816949"/>
              <a:gd name="connsiteX8" fmla="*/ 9347004 w 10259902"/>
              <a:gd name="connsiteY8" fmla="*/ 635297 h 816949"/>
              <a:gd name="connsiteX9" fmla="*/ 10253741 w 10259902"/>
              <a:gd name="connsiteY9" fmla="*/ 634100 h 816949"/>
              <a:gd name="connsiteX10" fmla="*/ 10258013 w 10259902"/>
              <a:gd name="connsiteY10" fmla="*/ 800770 h 816949"/>
              <a:gd name="connsiteX0" fmla="*/ 10258013 w 10259902"/>
              <a:gd name="connsiteY0" fmla="*/ 800770 h 816949"/>
              <a:gd name="connsiteX1" fmla="*/ 9838 w 10259902"/>
              <a:gd name="connsiteY1" fmla="*/ 792593 h 816949"/>
              <a:gd name="connsiteX2" fmla="*/ 0 w 10259902"/>
              <a:gd name="connsiteY2" fmla="*/ 609121 h 816949"/>
              <a:gd name="connsiteX3" fmla="*/ 4235254 w 10259902"/>
              <a:gd name="connsiteY3" fmla="*/ 628947 h 816949"/>
              <a:gd name="connsiteX4" fmla="*/ 5556054 w 10259902"/>
              <a:gd name="connsiteY4" fmla="*/ 622597 h 816949"/>
              <a:gd name="connsiteX5" fmla="*/ 6480602 w 10259902"/>
              <a:gd name="connsiteY5" fmla="*/ 625981 h 816949"/>
              <a:gd name="connsiteX6" fmla="*/ 7575354 w 10259902"/>
              <a:gd name="connsiteY6" fmla="*/ 621715 h 816949"/>
              <a:gd name="connsiteX7" fmla="*/ 7975404 w 10259902"/>
              <a:gd name="connsiteY7" fmla="*/ 241597 h 816949"/>
              <a:gd name="connsiteX8" fmla="*/ 8667554 w 10259902"/>
              <a:gd name="connsiteY8" fmla="*/ 12997 h 816949"/>
              <a:gd name="connsiteX9" fmla="*/ 9347004 w 10259902"/>
              <a:gd name="connsiteY9" fmla="*/ 635297 h 816949"/>
              <a:gd name="connsiteX10" fmla="*/ 10253741 w 10259902"/>
              <a:gd name="connsiteY10" fmla="*/ 634100 h 816949"/>
              <a:gd name="connsiteX11" fmla="*/ 10258013 w 10259902"/>
              <a:gd name="connsiteY11" fmla="*/ 800770 h 816949"/>
              <a:gd name="connsiteX0" fmla="*/ 10258013 w 10259902"/>
              <a:gd name="connsiteY0" fmla="*/ 800770 h 816949"/>
              <a:gd name="connsiteX1" fmla="*/ 9838 w 10259902"/>
              <a:gd name="connsiteY1" fmla="*/ 792593 h 816949"/>
              <a:gd name="connsiteX2" fmla="*/ 0 w 10259902"/>
              <a:gd name="connsiteY2" fmla="*/ 609121 h 816949"/>
              <a:gd name="connsiteX3" fmla="*/ 3162104 w 10259902"/>
              <a:gd name="connsiteY3" fmla="*/ 616247 h 816949"/>
              <a:gd name="connsiteX4" fmla="*/ 4235254 w 10259902"/>
              <a:gd name="connsiteY4" fmla="*/ 628947 h 816949"/>
              <a:gd name="connsiteX5" fmla="*/ 5556054 w 10259902"/>
              <a:gd name="connsiteY5" fmla="*/ 622597 h 816949"/>
              <a:gd name="connsiteX6" fmla="*/ 6480602 w 10259902"/>
              <a:gd name="connsiteY6" fmla="*/ 625981 h 816949"/>
              <a:gd name="connsiteX7" fmla="*/ 7575354 w 10259902"/>
              <a:gd name="connsiteY7" fmla="*/ 621715 h 816949"/>
              <a:gd name="connsiteX8" fmla="*/ 7975404 w 10259902"/>
              <a:gd name="connsiteY8" fmla="*/ 241597 h 816949"/>
              <a:gd name="connsiteX9" fmla="*/ 8667554 w 10259902"/>
              <a:gd name="connsiteY9" fmla="*/ 12997 h 816949"/>
              <a:gd name="connsiteX10" fmla="*/ 9347004 w 10259902"/>
              <a:gd name="connsiteY10" fmla="*/ 635297 h 816949"/>
              <a:gd name="connsiteX11" fmla="*/ 10253741 w 10259902"/>
              <a:gd name="connsiteY11" fmla="*/ 634100 h 816949"/>
              <a:gd name="connsiteX12" fmla="*/ 10258013 w 10259902"/>
              <a:gd name="connsiteY12" fmla="*/ 800770 h 816949"/>
              <a:gd name="connsiteX0" fmla="*/ 10258013 w 10259902"/>
              <a:gd name="connsiteY0" fmla="*/ 800770 h 816949"/>
              <a:gd name="connsiteX1" fmla="*/ 9838 w 10259902"/>
              <a:gd name="connsiteY1" fmla="*/ 792593 h 816949"/>
              <a:gd name="connsiteX2" fmla="*/ 0 w 10259902"/>
              <a:gd name="connsiteY2" fmla="*/ 609121 h 816949"/>
              <a:gd name="connsiteX3" fmla="*/ 3162104 w 10259902"/>
              <a:gd name="connsiteY3" fmla="*/ 616247 h 816949"/>
              <a:gd name="connsiteX4" fmla="*/ 2108004 w 10259902"/>
              <a:gd name="connsiteY4" fmla="*/ 590847 h 816949"/>
              <a:gd name="connsiteX5" fmla="*/ 4235254 w 10259902"/>
              <a:gd name="connsiteY5" fmla="*/ 628947 h 816949"/>
              <a:gd name="connsiteX6" fmla="*/ 5556054 w 10259902"/>
              <a:gd name="connsiteY6" fmla="*/ 622597 h 816949"/>
              <a:gd name="connsiteX7" fmla="*/ 6480602 w 10259902"/>
              <a:gd name="connsiteY7" fmla="*/ 625981 h 816949"/>
              <a:gd name="connsiteX8" fmla="*/ 7575354 w 10259902"/>
              <a:gd name="connsiteY8" fmla="*/ 621715 h 816949"/>
              <a:gd name="connsiteX9" fmla="*/ 7975404 w 10259902"/>
              <a:gd name="connsiteY9" fmla="*/ 241597 h 816949"/>
              <a:gd name="connsiteX10" fmla="*/ 8667554 w 10259902"/>
              <a:gd name="connsiteY10" fmla="*/ 12997 h 816949"/>
              <a:gd name="connsiteX11" fmla="*/ 9347004 w 10259902"/>
              <a:gd name="connsiteY11" fmla="*/ 635297 h 816949"/>
              <a:gd name="connsiteX12" fmla="*/ 10253741 w 10259902"/>
              <a:gd name="connsiteY12" fmla="*/ 634100 h 816949"/>
              <a:gd name="connsiteX13" fmla="*/ 10258013 w 10259902"/>
              <a:gd name="connsiteY13" fmla="*/ 800770 h 816949"/>
              <a:gd name="connsiteX0" fmla="*/ 10258013 w 10259902"/>
              <a:gd name="connsiteY0" fmla="*/ 800770 h 816949"/>
              <a:gd name="connsiteX1" fmla="*/ 9838 w 10259902"/>
              <a:gd name="connsiteY1" fmla="*/ 792593 h 816949"/>
              <a:gd name="connsiteX2" fmla="*/ 0 w 10259902"/>
              <a:gd name="connsiteY2" fmla="*/ 609121 h 816949"/>
              <a:gd name="connsiteX3" fmla="*/ 1460304 w 10259902"/>
              <a:gd name="connsiteY3" fmla="*/ 609897 h 816949"/>
              <a:gd name="connsiteX4" fmla="*/ 3162104 w 10259902"/>
              <a:gd name="connsiteY4" fmla="*/ 616247 h 816949"/>
              <a:gd name="connsiteX5" fmla="*/ 2108004 w 10259902"/>
              <a:gd name="connsiteY5" fmla="*/ 590847 h 816949"/>
              <a:gd name="connsiteX6" fmla="*/ 4235254 w 10259902"/>
              <a:gd name="connsiteY6" fmla="*/ 628947 h 816949"/>
              <a:gd name="connsiteX7" fmla="*/ 5556054 w 10259902"/>
              <a:gd name="connsiteY7" fmla="*/ 622597 h 816949"/>
              <a:gd name="connsiteX8" fmla="*/ 6480602 w 10259902"/>
              <a:gd name="connsiteY8" fmla="*/ 625981 h 816949"/>
              <a:gd name="connsiteX9" fmla="*/ 7575354 w 10259902"/>
              <a:gd name="connsiteY9" fmla="*/ 621715 h 816949"/>
              <a:gd name="connsiteX10" fmla="*/ 7975404 w 10259902"/>
              <a:gd name="connsiteY10" fmla="*/ 241597 h 816949"/>
              <a:gd name="connsiteX11" fmla="*/ 8667554 w 10259902"/>
              <a:gd name="connsiteY11" fmla="*/ 12997 h 816949"/>
              <a:gd name="connsiteX12" fmla="*/ 9347004 w 10259902"/>
              <a:gd name="connsiteY12" fmla="*/ 635297 h 816949"/>
              <a:gd name="connsiteX13" fmla="*/ 10253741 w 10259902"/>
              <a:gd name="connsiteY13" fmla="*/ 634100 h 816949"/>
              <a:gd name="connsiteX14" fmla="*/ 10258013 w 10259902"/>
              <a:gd name="connsiteY14" fmla="*/ 800770 h 816949"/>
              <a:gd name="connsiteX0" fmla="*/ 10258013 w 10259902"/>
              <a:gd name="connsiteY0" fmla="*/ 800770 h 816949"/>
              <a:gd name="connsiteX1" fmla="*/ 9838 w 10259902"/>
              <a:gd name="connsiteY1" fmla="*/ 792593 h 816949"/>
              <a:gd name="connsiteX2" fmla="*/ 0 w 10259902"/>
              <a:gd name="connsiteY2" fmla="*/ 609121 h 816949"/>
              <a:gd name="connsiteX3" fmla="*/ 1460304 w 10259902"/>
              <a:gd name="connsiteY3" fmla="*/ 609897 h 816949"/>
              <a:gd name="connsiteX4" fmla="*/ 3327204 w 10259902"/>
              <a:gd name="connsiteY4" fmla="*/ 628947 h 816949"/>
              <a:gd name="connsiteX5" fmla="*/ 2108004 w 10259902"/>
              <a:gd name="connsiteY5" fmla="*/ 590847 h 816949"/>
              <a:gd name="connsiteX6" fmla="*/ 4235254 w 10259902"/>
              <a:gd name="connsiteY6" fmla="*/ 628947 h 816949"/>
              <a:gd name="connsiteX7" fmla="*/ 5556054 w 10259902"/>
              <a:gd name="connsiteY7" fmla="*/ 622597 h 816949"/>
              <a:gd name="connsiteX8" fmla="*/ 6480602 w 10259902"/>
              <a:gd name="connsiteY8" fmla="*/ 625981 h 816949"/>
              <a:gd name="connsiteX9" fmla="*/ 7575354 w 10259902"/>
              <a:gd name="connsiteY9" fmla="*/ 621715 h 816949"/>
              <a:gd name="connsiteX10" fmla="*/ 7975404 w 10259902"/>
              <a:gd name="connsiteY10" fmla="*/ 241597 h 816949"/>
              <a:gd name="connsiteX11" fmla="*/ 8667554 w 10259902"/>
              <a:gd name="connsiteY11" fmla="*/ 12997 h 816949"/>
              <a:gd name="connsiteX12" fmla="*/ 9347004 w 10259902"/>
              <a:gd name="connsiteY12" fmla="*/ 635297 h 816949"/>
              <a:gd name="connsiteX13" fmla="*/ 10253741 w 10259902"/>
              <a:gd name="connsiteY13" fmla="*/ 634100 h 816949"/>
              <a:gd name="connsiteX14" fmla="*/ 10258013 w 10259902"/>
              <a:gd name="connsiteY14" fmla="*/ 800770 h 816949"/>
              <a:gd name="connsiteX0" fmla="*/ 10258013 w 10259902"/>
              <a:gd name="connsiteY0" fmla="*/ 800770 h 816949"/>
              <a:gd name="connsiteX1" fmla="*/ 9838 w 10259902"/>
              <a:gd name="connsiteY1" fmla="*/ 792593 h 816949"/>
              <a:gd name="connsiteX2" fmla="*/ 0 w 10259902"/>
              <a:gd name="connsiteY2" fmla="*/ 609121 h 816949"/>
              <a:gd name="connsiteX3" fmla="*/ 1460304 w 10259902"/>
              <a:gd name="connsiteY3" fmla="*/ 609897 h 816949"/>
              <a:gd name="connsiteX4" fmla="*/ 3327204 w 10259902"/>
              <a:gd name="connsiteY4" fmla="*/ 628947 h 816949"/>
              <a:gd name="connsiteX5" fmla="*/ 2108004 w 10259902"/>
              <a:gd name="connsiteY5" fmla="*/ 590847 h 816949"/>
              <a:gd name="connsiteX6" fmla="*/ 4235254 w 10259902"/>
              <a:gd name="connsiteY6" fmla="*/ 628947 h 816949"/>
              <a:gd name="connsiteX7" fmla="*/ 5556054 w 10259902"/>
              <a:gd name="connsiteY7" fmla="*/ 622597 h 816949"/>
              <a:gd name="connsiteX8" fmla="*/ 6480602 w 10259902"/>
              <a:gd name="connsiteY8" fmla="*/ 625981 h 816949"/>
              <a:gd name="connsiteX9" fmla="*/ 7575354 w 10259902"/>
              <a:gd name="connsiteY9" fmla="*/ 621715 h 816949"/>
              <a:gd name="connsiteX10" fmla="*/ 7975404 w 10259902"/>
              <a:gd name="connsiteY10" fmla="*/ 241597 h 816949"/>
              <a:gd name="connsiteX11" fmla="*/ 8667554 w 10259902"/>
              <a:gd name="connsiteY11" fmla="*/ 12997 h 816949"/>
              <a:gd name="connsiteX12" fmla="*/ 9347004 w 10259902"/>
              <a:gd name="connsiteY12" fmla="*/ 635297 h 816949"/>
              <a:gd name="connsiteX13" fmla="*/ 10253741 w 10259902"/>
              <a:gd name="connsiteY13" fmla="*/ 634100 h 816949"/>
              <a:gd name="connsiteX14" fmla="*/ 10258013 w 10259902"/>
              <a:gd name="connsiteY14" fmla="*/ 800770 h 816949"/>
              <a:gd name="connsiteX0" fmla="*/ 10258013 w 10259902"/>
              <a:gd name="connsiteY0" fmla="*/ 800770 h 816949"/>
              <a:gd name="connsiteX1" fmla="*/ 9838 w 10259902"/>
              <a:gd name="connsiteY1" fmla="*/ 792593 h 816949"/>
              <a:gd name="connsiteX2" fmla="*/ 0 w 10259902"/>
              <a:gd name="connsiteY2" fmla="*/ 609121 h 816949"/>
              <a:gd name="connsiteX3" fmla="*/ 1460304 w 10259902"/>
              <a:gd name="connsiteY3" fmla="*/ 609897 h 816949"/>
              <a:gd name="connsiteX4" fmla="*/ 3327204 w 10259902"/>
              <a:gd name="connsiteY4" fmla="*/ 628947 h 816949"/>
              <a:gd name="connsiteX5" fmla="*/ 2108004 w 10259902"/>
              <a:gd name="connsiteY5" fmla="*/ 590847 h 816949"/>
              <a:gd name="connsiteX6" fmla="*/ 4235254 w 10259902"/>
              <a:gd name="connsiteY6" fmla="*/ 628947 h 816949"/>
              <a:gd name="connsiteX7" fmla="*/ 5556054 w 10259902"/>
              <a:gd name="connsiteY7" fmla="*/ 622597 h 816949"/>
              <a:gd name="connsiteX8" fmla="*/ 6480602 w 10259902"/>
              <a:gd name="connsiteY8" fmla="*/ 625981 h 816949"/>
              <a:gd name="connsiteX9" fmla="*/ 7575354 w 10259902"/>
              <a:gd name="connsiteY9" fmla="*/ 621715 h 816949"/>
              <a:gd name="connsiteX10" fmla="*/ 7975404 w 10259902"/>
              <a:gd name="connsiteY10" fmla="*/ 241597 h 816949"/>
              <a:gd name="connsiteX11" fmla="*/ 8667554 w 10259902"/>
              <a:gd name="connsiteY11" fmla="*/ 12997 h 816949"/>
              <a:gd name="connsiteX12" fmla="*/ 9347004 w 10259902"/>
              <a:gd name="connsiteY12" fmla="*/ 635297 h 816949"/>
              <a:gd name="connsiteX13" fmla="*/ 10253741 w 10259902"/>
              <a:gd name="connsiteY13" fmla="*/ 634100 h 816949"/>
              <a:gd name="connsiteX14" fmla="*/ 10258013 w 10259902"/>
              <a:gd name="connsiteY14" fmla="*/ 800770 h 816949"/>
              <a:gd name="connsiteX0" fmla="*/ 10258013 w 10259902"/>
              <a:gd name="connsiteY0" fmla="*/ 800770 h 816949"/>
              <a:gd name="connsiteX1" fmla="*/ 9838 w 10259902"/>
              <a:gd name="connsiteY1" fmla="*/ 792593 h 816949"/>
              <a:gd name="connsiteX2" fmla="*/ 0 w 10259902"/>
              <a:gd name="connsiteY2" fmla="*/ 609121 h 816949"/>
              <a:gd name="connsiteX3" fmla="*/ 1460304 w 10259902"/>
              <a:gd name="connsiteY3" fmla="*/ 609897 h 816949"/>
              <a:gd name="connsiteX4" fmla="*/ 3327204 w 10259902"/>
              <a:gd name="connsiteY4" fmla="*/ 628947 h 816949"/>
              <a:gd name="connsiteX5" fmla="*/ 4235254 w 10259902"/>
              <a:gd name="connsiteY5" fmla="*/ 628947 h 816949"/>
              <a:gd name="connsiteX6" fmla="*/ 5556054 w 10259902"/>
              <a:gd name="connsiteY6" fmla="*/ 622597 h 816949"/>
              <a:gd name="connsiteX7" fmla="*/ 6480602 w 10259902"/>
              <a:gd name="connsiteY7" fmla="*/ 625981 h 816949"/>
              <a:gd name="connsiteX8" fmla="*/ 7575354 w 10259902"/>
              <a:gd name="connsiteY8" fmla="*/ 621715 h 816949"/>
              <a:gd name="connsiteX9" fmla="*/ 7975404 w 10259902"/>
              <a:gd name="connsiteY9" fmla="*/ 241597 h 816949"/>
              <a:gd name="connsiteX10" fmla="*/ 8667554 w 10259902"/>
              <a:gd name="connsiteY10" fmla="*/ 12997 h 816949"/>
              <a:gd name="connsiteX11" fmla="*/ 9347004 w 10259902"/>
              <a:gd name="connsiteY11" fmla="*/ 635297 h 816949"/>
              <a:gd name="connsiteX12" fmla="*/ 10253741 w 10259902"/>
              <a:gd name="connsiteY12" fmla="*/ 634100 h 816949"/>
              <a:gd name="connsiteX13" fmla="*/ 10258013 w 10259902"/>
              <a:gd name="connsiteY13" fmla="*/ 800770 h 816949"/>
              <a:gd name="connsiteX0" fmla="*/ 10258013 w 10259902"/>
              <a:gd name="connsiteY0" fmla="*/ 800770 h 816949"/>
              <a:gd name="connsiteX1" fmla="*/ 9838 w 10259902"/>
              <a:gd name="connsiteY1" fmla="*/ 792593 h 816949"/>
              <a:gd name="connsiteX2" fmla="*/ 0 w 10259902"/>
              <a:gd name="connsiteY2" fmla="*/ 609121 h 816949"/>
              <a:gd name="connsiteX3" fmla="*/ 1460304 w 10259902"/>
              <a:gd name="connsiteY3" fmla="*/ 609897 h 816949"/>
              <a:gd name="connsiteX4" fmla="*/ 3327204 w 10259902"/>
              <a:gd name="connsiteY4" fmla="*/ 628947 h 816949"/>
              <a:gd name="connsiteX5" fmla="*/ 4235254 w 10259902"/>
              <a:gd name="connsiteY5" fmla="*/ 628947 h 816949"/>
              <a:gd name="connsiteX6" fmla="*/ 5556054 w 10259902"/>
              <a:gd name="connsiteY6" fmla="*/ 622597 h 816949"/>
              <a:gd name="connsiteX7" fmla="*/ 6480602 w 10259902"/>
              <a:gd name="connsiteY7" fmla="*/ 625981 h 816949"/>
              <a:gd name="connsiteX8" fmla="*/ 7575354 w 10259902"/>
              <a:gd name="connsiteY8" fmla="*/ 621715 h 816949"/>
              <a:gd name="connsiteX9" fmla="*/ 7975404 w 10259902"/>
              <a:gd name="connsiteY9" fmla="*/ 241597 h 816949"/>
              <a:gd name="connsiteX10" fmla="*/ 8667554 w 10259902"/>
              <a:gd name="connsiteY10" fmla="*/ 12997 h 816949"/>
              <a:gd name="connsiteX11" fmla="*/ 9347004 w 10259902"/>
              <a:gd name="connsiteY11" fmla="*/ 635297 h 816949"/>
              <a:gd name="connsiteX12" fmla="*/ 10253741 w 10259902"/>
              <a:gd name="connsiteY12" fmla="*/ 634100 h 816949"/>
              <a:gd name="connsiteX13" fmla="*/ 10258013 w 10259902"/>
              <a:gd name="connsiteY13" fmla="*/ 800770 h 816949"/>
              <a:gd name="connsiteX0" fmla="*/ 10258013 w 10259902"/>
              <a:gd name="connsiteY0" fmla="*/ 800770 h 816949"/>
              <a:gd name="connsiteX1" fmla="*/ 9838 w 10259902"/>
              <a:gd name="connsiteY1" fmla="*/ 792593 h 816949"/>
              <a:gd name="connsiteX2" fmla="*/ 0 w 10259902"/>
              <a:gd name="connsiteY2" fmla="*/ 609121 h 816949"/>
              <a:gd name="connsiteX3" fmla="*/ 1460304 w 10259902"/>
              <a:gd name="connsiteY3" fmla="*/ 609897 h 816949"/>
              <a:gd name="connsiteX4" fmla="*/ 3327204 w 10259902"/>
              <a:gd name="connsiteY4" fmla="*/ 628947 h 816949"/>
              <a:gd name="connsiteX5" fmla="*/ 4235254 w 10259902"/>
              <a:gd name="connsiteY5" fmla="*/ 628947 h 816949"/>
              <a:gd name="connsiteX6" fmla="*/ 5556054 w 10259902"/>
              <a:gd name="connsiteY6" fmla="*/ 622597 h 816949"/>
              <a:gd name="connsiteX7" fmla="*/ 6480602 w 10259902"/>
              <a:gd name="connsiteY7" fmla="*/ 625981 h 816949"/>
              <a:gd name="connsiteX8" fmla="*/ 7575354 w 10259902"/>
              <a:gd name="connsiteY8" fmla="*/ 621715 h 816949"/>
              <a:gd name="connsiteX9" fmla="*/ 7975404 w 10259902"/>
              <a:gd name="connsiteY9" fmla="*/ 241597 h 816949"/>
              <a:gd name="connsiteX10" fmla="*/ 8667554 w 10259902"/>
              <a:gd name="connsiteY10" fmla="*/ 12997 h 816949"/>
              <a:gd name="connsiteX11" fmla="*/ 9347004 w 10259902"/>
              <a:gd name="connsiteY11" fmla="*/ 635297 h 816949"/>
              <a:gd name="connsiteX12" fmla="*/ 10253741 w 10259902"/>
              <a:gd name="connsiteY12" fmla="*/ 634100 h 816949"/>
              <a:gd name="connsiteX13" fmla="*/ 10258013 w 10259902"/>
              <a:gd name="connsiteY13" fmla="*/ 800770 h 816949"/>
              <a:gd name="connsiteX0" fmla="*/ 10258013 w 10259902"/>
              <a:gd name="connsiteY0" fmla="*/ 800770 h 816949"/>
              <a:gd name="connsiteX1" fmla="*/ 9838 w 10259902"/>
              <a:gd name="connsiteY1" fmla="*/ 792593 h 816949"/>
              <a:gd name="connsiteX2" fmla="*/ 0 w 10259902"/>
              <a:gd name="connsiteY2" fmla="*/ 609121 h 816949"/>
              <a:gd name="connsiteX3" fmla="*/ 1460304 w 10259902"/>
              <a:gd name="connsiteY3" fmla="*/ 609897 h 816949"/>
              <a:gd name="connsiteX4" fmla="*/ 3327204 w 10259902"/>
              <a:gd name="connsiteY4" fmla="*/ 628947 h 816949"/>
              <a:gd name="connsiteX5" fmla="*/ 4235254 w 10259902"/>
              <a:gd name="connsiteY5" fmla="*/ 628947 h 816949"/>
              <a:gd name="connsiteX6" fmla="*/ 5556054 w 10259902"/>
              <a:gd name="connsiteY6" fmla="*/ 622597 h 816949"/>
              <a:gd name="connsiteX7" fmla="*/ 6480602 w 10259902"/>
              <a:gd name="connsiteY7" fmla="*/ 625981 h 816949"/>
              <a:gd name="connsiteX8" fmla="*/ 7575354 w 10259902"/>
              <a:gd name="connsiteY8" fmla="*/ 621715 h 816949"/>
              <a:gd name="connsiteX9" fmla="*/ 7975404 w 10259902"/>
              <a:gd name="connsiteY9" fmla="*/ 241597 h 816949"/>
              <a:gd name="connsiteX10" fmla="*/ 8667554 w 10259902"/>
              <a:gd name="connsiteY10" fmla="*/ 12997 h 816949"/>
              <a:gd name="connsiteX11" fmla="*/ 9347004 w 10259902"/>
              <a:gd name="connsiteY11" fmla="*/ 635297 h 816949"/>
              <a:gd name="connsiteX12" fmla="*/ 10253741 w 10259902"/>
              <a:gd name="connsiteY12" fmla="*/ 634100 h 816949"/>
              <a:gd name="connsiteX13" fmla="*/ 10258013 w 10259902"/>
              <a:gd name="connsiteY13" fmla="*/ 800770 h 816949"/>
              <a:gd name="connsiteX0" fmla="*/ 10258013 w 10259902"/>
              <a:gd name="connsiteY0" fmla="*/ 800770 h 816949"/>
              <a:gd name="connsiteX1" fmla="*/ 9838 w 10259902"/>
              <a:gd name="connsiteY1" fmla="*/ 792593 h 816949"/>
              <a:gd name="connsiteX2" fmla="*/ 0 w 10259902"/>
              <a:gd name="connsiteY2" fmla="*/ 609121 h 816949"/>
              <a:gd name="connsiteX3" fmla="*/ 1460304 w 10259902"/>
              <a:gd name="connsiteY3" fmla="*/ 609897 h 816949"/>
              <a:gd name="connsiteX4" fmla="*/ 3327204 w 10259902"/>
              <a:gd name="connsiteY4" fmla="*/ 628947 h 816949"/>
              <a:gd name="connsiteX5" fmla="*/ 4235254 w 10259902"/>
              <a:gd name="connsiteY5" fmla="*/ 628947 h 816949"/>
              <a:gd name="connsiteX6" fmla="*/ 5556054 w 10259902"/>
              <a:gd name="connsiteY6" fmla="*/ 622597 h 816949"/>
              <a:gd name="connsiteX7" fmla="*/ 6480602 w 10259902"/>
              <a:gd name="connsiteY7" fmla="*/ 625981 h 816949"/>
              <a:gd name="connsiteX8" fmla="*/ 7575354 w 10259902"/>
              <a:gd name="connsiteY8" fmla="*/ 621715 h 816949"/>
              <a:gd name="connsiteX9" fmla="*/ 7975404 w 10259902"/>
              <a:gd name="connsiteY9" fmla="*/ 241597 h 816949"/>
              <a:gd name="connsiteX10" fmla="*/ 8667554 w 10259902"/>
              <a:gd name="connsiteY10" fmla="*/ 12997 h 816949"/>
              <a:gd name="connsiteX11" fmla="*/ 9347004 w 10259902"/>
              <a:gd name="connsiteY11" fmla="*/ 635297 h 816949"/>
              <a:gd name="connsiteX12" fmla="*/ 10253741 w 10259902"/>
              <a:gd name="connsiteY12" fmla="*/ 634100 h 816949"/>
              <a:gd name="connsiteX13" fmla="*/ 10258013 w 10259902"/>
              <a:gd name="connsiteY13" fmla="*/ 800770 h 816949"/>
              <a:gd name="connsiteX0" fmla="*/ 10258013 w 10259902"/>
              <a:gd name="connsiteY0" fmla="*/ 800770 h 816949"/>
              <a:gd name="connsiteX1" fmla="*/ 9838 w 10259902"/>
              <a:gd name="connsiteY1" fmla="*/ 792593 h 816949"/>
              <a:gd name="connsiteX2" fmla="*/ 0 w 10259902"/>
              <a:gd name="connsiteY2" fmla="*/ 609121 h 816949"/>
              <a:gd name="connsiteX3" fmla="*/ 1314254 w 10259902"/>
              <a:gd name="connsiteY3" fmla="*/ 495597 h 816949"/>
              <a:gd name="connsiteX4" fmla="*/ 3327204 w 10259902"/>
              <a:gd name="connsiteY4" fmla="*/ 628947 h 816949"/>
              <a:gd name="connsiteX5" fmla="*/ 4235254 w 10259902"/>
              <a:gd name="connsiteY5" fmla="*/ 628947 h 816949"/>
              <a:gd name="connsiteX6" fmla="*/ 5556054 w 10259902"/>
              <a:gd name="connsiteY6" fmla="*/ 622597 h 816949"/>
              <a:gd name="connsiteX7" fmla="*/ 6480602 w 10259902"/>
              <a:gd name="connsiteY7" fmla="*/ 625981 h 816949"/>
              <a:gd name="connsiteX8" fmla="*/ 7575354 w 10259902"/>
              <a:gd name="connsiteY8" fmla="*/ 621715 h 816949"/>
              <a:gd name="connsiteX9" fmla="*/ 7975404 w 10259902"/>
              <a:gd name="connsiteY9" fmla="*/ 241597 h 816949"/>
              <a:gd name="connsiteX10" fmla="*/ 8667554 w 10259902"/>
              <a:gd name="connsiteY10" fmla="*/ 12997 h 816949"/>
              <a:gd name="connsiteX11" fmla="*/ 9347004 w 10259902"/>
              <a:gd name="connsiteY11" fmla="*/ 635297 h 816949"/>
              <a:gd name="connsiteX12" fmla="*/ 10253741 w 10259902"/>
              <a:gd name="connsiteY12" fmla="*/ 634100 h 816949"/>
              <a:gd name="connsiteX13" fmla="*/ 10258013 w 10259902"/>
              <a:gd name="connsiteY13" fmla="*/ 800770 h 816949"/>
              <a:gd name="connsiteX0" fmla="*/ 10251663 w 10253552"/>
              <a:gd name="connsiteY0" fmla="*/ 800770 h 816949"/>
              <a:gd name="connsiteX1" fmla="*/ 3488 w 10253552"/>
              <a:gd name="connsiteY1" fmla="*/ 792593 h 816949"/>
              <a:gd name="connsiteX2" fmla="*/ 0 w 10253552"/>
              <a:gd name="connsiteY2" fmla="*/ 253521 h 816949"/>
              <a:gd name="connsiteX3" fmla="*/ 1307904 w 10253552"/>
              <a:gd name="connsiteY3" fmla="*/ 495597 h 816949"/>
              <a:gd name="connsiteX4" fmla="*/ 3320854 w 10253552"/>
              <a:gd name="connsiteY4" fmla="*/ 628947 h 816949"/>
              <a:gd name="connsiteX5" fmla="*/ 4228904 w 10253552"/>
              <a:gd name="connsiteY5" fmla="*/ 628947 h 816949"/>
              <a:gd name="connsiteX6" fmla="*/ 5549704 w 10253552"/>
              <a:gd name="connsiteY6" fmla="*/ 622597 h 816949"/>
              <a:gd name="connsiteX7" fmla="*/ 6474252 w 10253552"/>
              <a:gd name="connsiteY7" fmla="*/ 625981 h 816949"/>
              <a:gd name="connsiteX8" fmla="*/ 7569004 w 10253552"/>
              <a:gd name="connsiteY8" fmla="*/ 621715 h 816949"/>
              <a:gd name="connsiteX9" fmla="*/ 7969054 w 10253552"/>
              <a:gd name="connsiteY9" fmla="*/ 241597 h 816949"/>
              <a:gd name="connsiteX10" fmla="*/ 8661204 w 10253552"/>
              <a:gd name="connsiteY10" fmla="*/ 12997 h 816949"/>
              <a:gd name="connsiteX11" fmla="*/ 9340654 w 10253552"/>
              <a:gd name="connsiteY11" fmla="*/ 635297 h 816949"/>
              <a:gd name="connsiteX12" fmla="*/ 10247391 w 10253552"/>
              <a:gd name="connsiteY12" fmla="*/ 634100 h 816949"/>
              <a:gd name="connsiteX13" fmla="*/ 10251663 w 10253552"/>
              <a:gd name="connsiteY13" fmla="*/ 800770 h 816949"/>
              <a:gd name="connsiteX0" fmla="*/ 10251663 w 10253552"/>
              <a:gd name="connsiteY0" fmla="*/ 800770 h 816949"/>
              <a:gd name="connsiteX1" fmla="*/ 3488 w 10253552"/>
              <a:gd name="connsiteY1" fmla="*/ 792593 h 816949"/>
              <a:gd name="connsiteX2" fmla="*/ 0 w 10253552"/>
              <a:gd name="connsiteY2" fmla="*/ 253521 h 816949"/>
              <a:gd name="connsiteX3" fmla="*/ 1307904 w 10253552"/>
              <a:gd name="connsiteY3" fmla="*/ 495597 h 816949"/>
              <a:gd name="connsiteX4" fmla="*/ 3320854 w 10253552"/>
              <a:gd name="connsiteY4" fmla="*/ 628947 h 816949"/>
              <a:gd name="connsiteX5" fmla="*/ 4228904 w 10253552"/>
              <a:gd name="connsiteY5" fmla="*/ 628947 h 816949"/>
              <a:gd name="connsiteX6" fmla="*/ 5549704 w 10253552"/>
              <a:gd name="connsiteY6" fmla="*/ 622597 h 816949"/>
              <a:gd name="connsiteX7" fmla="*/ 6474252 w 10253552"/>
              <a:gd name="connsiteY7" fmla="*/ 625981 h 816949"/>
              <a:gd name="connsiteX8" fmla="*/ 7569004 w 10253552"/>
              <a:gd name="connsiteY8" fmla="*/ 621715 h 816949"/>
              <a:gd name="connsiteX9" fmla="*/ 7969054 w 10253552"/>
              <a:gd name="connsiteY9" fmla="*/ 241597 h 816949"/>
              <a:gd name="connsiteX10" fmla="*/ 8661204 w 10253552"/>
              <a:gd name="connsiteY10" fmla="*/ 12997 h 816949"/>
              <a:gd name="connsiteX11" fmla="*/ 9340654 w 10253552"/>
              <a:gd name="connsiteY11" fmla="*/ 635297 h 816949"/>
              <a:gd name="connsiteX12" fmla="*/ 10247391 w 10253552"/>
              <a:gd name="connsiteY12" fmla="*/ 634100 h 816949"/>
              <a:gd name="connsiteX13" fmla="*/ 10251663 w 10253552"/>
              <a:gd name="connsiteY13" fmla="*/ 800770 h 816949"/>
              <a:gd name="connsiteX0" fmla="*/ 10251663 w 10253552"/>
              <a:gd name="connsiteY0" fmla="*/ 800770 h 816949"/>
              <a:gd name="connsiteX1" fmla="*/ 3488 w 10253552"/>
              <a:gd name="connsiteY1" fmla="*/ 792593 h 816949"/>
              <a:gd name="connsiteX2" fmla="*/ 0 w 10253552"/>
              <a:gd name="connsiteY2" fmla="*/ 253521 h 816949"/>
              <a:gd name="connsiteX3" fmla="*/ 1307904 w 10253552"/>
              <a:gd name="connsiteY3" fmla="*/ 495597 h 816949"/>
              <a:gd name="connsiteX4" fmla="*/ 3320854 w 10253552"/>
              <a:gd name="connsiteY4" fmla="*/ 628947 h 816949"/>
              <a:gd name="connsiteX5" fmla="*/ 4228904 w 10253552"/>
              <a:gd name="connsiteY5" fmla="*/ 628947 h 816949"/>
              <a:gd name="connsiteX6" fmla="*/ 5549704 w 10253552"/>
              <a:gd name="connsiteY6" fmla="*/ 622597 h 816949"/>
              <a:gd name="connsiteX7" fmla="*/ 6474252 w 10253552"/>
              <a:gd name="connsiteY7" fmla="*/ 625981 h 816949"/>
              <a:gd name="connsiteX8" fmla="*/ 7569004 w 10253552"/>
              <a:gd name="connsiteY8" fmla="*/ 621715 h 816949"/>
              <a:gd name="connsiteX9" fmla="*/ 7969054 w 10253552"/>
              <a:gd name="connsiteY9" fmla="*/ 241597 h 816949"/>
              <a:gd name="connsiteX10" fmla="*/ 8661204 w 10253552"/>
              <a:gd name="connsiteY10" fmla="*/ 12997 h 816949"/>
              <a:gd name="connsiteX11" fmla="*/ 9340654 w 10253552"/>
              <a:gd name="connsiteY11" fmla="*/ 635297 h 816949"/>
              <a:gd name="connsiteX12" fmla="*/ 10247391 w 10253552"/>
              <a:gd name="connsiteY12" fmla="*/ 634100 h 816949"/>
              <a:gd name="connsiteX13" fmla="*/ 10251663 w 10253552"/>
              <a:gd name="connsiteY13" fmla="*/ 800770 h 816949"/>
              <a:gd name="connsiteX0" fmla="*/ 10251663 w 10253552"/>
              <a:gd name="connsiteY0" fmla="*/ 800770 h 816949"/>
              <a:gd name="connsiteX1" fmla="*/ 3488 w 10253552"/>
              <a:gd name="connsiteY1" fmla="*/ 792593 h 816949"/>
              <a:gd name="connsiteX2" fmla="*/ 0 w 10253552"/>
              <a:gd name="connsiteY2" fmla="*/ 253521 h 816949"/>
              <a:gd name="connsiteX3" fmla="*/ 1307904 w 10253552"/>
              <a:gd name="connsiteY3" fmla="*/ 495597 h 816949"/>
              <a:gd name="connsiteX4" fmla="*/ 3320854 w 10253552"/>
              <a:gd name="connsiteY4" fmla="*/ 628947 h 816949"/>
              <a:gd name="connsiteX5" fmla="*/ 4228904 w 10253552"/>
              <a:gd name="connsiteY5" fmla="*/ 628947 h 816949"/>
              <a:gd name="connsiteX6" fmla="*/ 5549704 w 10253552"/>
              <a:gd name="connsiteY6" fmla="*/ 622597 h 816949"/>
              <a:gd name="connsiteX7" fmla="*/ 6474252 w 10253552"/>
              <a:gd name="connsiteY7" fmla="*/ 625981 h 816949"/>
              <a:gd name="connsiteX8" fmla="*/ 7569004 w 10253552"/>
              <a:gd name="connsiteY8" fmla="*/ 621715 h 816949"/>
              <a:gd name="connsiteX9" fmla="*/ 7969054 w 10253552"/>
              <a:gd name="connsiteY9" fmla="*/ 241597 h 816949"/>
              <a:gd name="connsiteX10" fmla="*/ 8661204 w 10253552"/>
              <a:gd name="connsiteY10" fmla="*/ 12997 h 816949"/>
              <a:gd name="connsiteX11" fmla="*/ 9340654 w 10253552"/>
              <a:gd name="connsiteY11" fmla="*/ 635297 h 816949"/>
              <a:gd name="connsiteX12" fmla="*/ 10247391 w 10253552"/>
              <a:gd name="connsiteY12" fmla="*/ 634100 h 816949"/>
              <a:gd name="connsiteX13" fmla="*/ 10251663 w 10253552"/>
              <a:gd name="connsiteY13" fmla="*/ 800770 h 816949"/>
              <a:gd name="connsiteX0" fmla="*/ 10251663 w 10253552"/>
              <a:gd name="connsiteY0" fmla="*/ 800770 h 816949"/>
              <a:gd name="connsiteX1" fmla="*/ 3488 w 10253552"/>
              <a:gd name="connsiteY1" fmla="*/ 792593 h 816949"/>
              <a:gd name="connsiteX2" fmla="*/ 0 w 10253552"/>
              <a:gd name="connsiteY2" fmla="*/ 253521 h 816949"/>
              <a:gd name="connsiteX3" fmla="*/ 1619054 w 10253552"/>
              <a:gd name="connsiteY3" fmla="*/ 489247 h 816949"/>
              <a:gd name="connsiteX4" fmla="*/ 3320854 w 10253552"/>
              <a:gd name="connsiteY4" fmla="*/ 628947 h 816949"/>
              <a:gd name="connsiteX5" fmla="*/ 4228904 w 10253552"/>
              <a:gd name="connsiteY5" fmla="*/ 628947 h 816949"/>
              <a:gd name="connsiteX6" fmla="*/ 5549704 w 10253552"/>
              <a:gd name="connsiteY6" fmla="*/ 622597 h 816949"/>
              <a:gd name="connsiteX7" fmla="*/ 6474252 w 10253552"/>
              <a:gd name="connsiteY7" fmla="*/ 625981 h 816949"/>
              <a:gd name="connsiteX8" fmla="*/ 7569004 w 10253552"/>
              <a:gd name="connsiteY8" fmla="*/ 621715 h 816949"/>
              <a:gd name="connsiteX9" fmla="*/ 7969054 w 10253552"/>
              <a:gd name="connsiteY9" fmla="*/ 241597 h 816949"/>
              <a:gd name="connsiteX10" fmla="*/ 8661204 w 10253552"/>
              <a:gd name="connsiteY10" fmla="*/ 12997 h 816949"/>
              <a:gd name="connsiteX11" fmla="*/ 9340654 w 10253552"/>
              <a:gd name="connsiteY11" fmla="*/ 635297 h 816949"/>
              <a:gd name="connsiteX12" fmla="*/ 10247391 w 10253552"/>
              <a:gd name="connsiteY12" fmla="*/ 634100 h 816949"/>
              <a:gd name="connsiteX13" fmla="*/ 10251663 w 10253552"/>
              <a:gd name="connsiteY13" fmla="*/ 800770 h 816949"/>
              <a:gd name="connsiteX0" fmla="*/ 10251663 w 10253552"/>
              <a:gd name="connsiteY0" fmla="*/ 800770 h 816949"/>
              <a:gd name="connsiteX1" fmla="*/ 3488 w 10253552"/>
              <a:gd name="connsiteY1" fmla="*/ 792593 h 816949"/>
              <a:gd name="connsiteX2" fmla="*/ 0 w 10253552"/>
              <a:gd name="connsiteY2" fmla="*/ 253521 h 816949"/>
              <a:gd name="connsiteX3" fmla="*/ 1619054 w 10253552"/>
              <a:gd name="connsiteY3" fmla="*/ 489247 h 816949"/>
              <a:gd name="connsiteX4" fmla="*/ 3320854 w 10253552"/>
              <a:gd name="connsiteY4" fmla="*/ 628947 h 816949"/>
              <a:gd name="connsiteX5" fmla="*/ 4228904 w 10253552"/>
              <a:gd name="connsiteY5" fmla="*/ 628947 h 816949"/>
              <a:gd name="connsiteX6" fmla="*/ 5549704 w 10253552"/>
              <a:gd name="connsiteY6" fmla="*/ 622597 h 816949"/>
              <a:gd name="connsiteX7" fmla="*/ 6474252 w 10253552"/>
              <a:gd name="connsiteY7" fmla="*/ 625981 h 816949"/>
              <a:gd name="connsiteX8" fmla="*/ 7569004 w 10253552"/>
              <a:gd name="connsiteY8" fmla="*/ 621715 h 816949"/>
              <a:gd name="connsiteX9" fmla="*/ 7969054 w 10253552"/>
              <a:gd name="connsiteY9" fmla="*/ 241597 h 816949"/>
              <a:gd name="connsiteX10" fmla="*/ 8661204 w 10253552"/>
              <a:gd name="connsiteY10" fmla="*/ 12997 h 816949"/>
              <a:gd name="connsiteX11" fmla="*/ 9340654 w 10253552"/>
              <a:gd name="connsiteY11" fmla="*/ 635297 h 816949"/>
              <a:gd name="connsiteX12" fmla="*/ 10247391 w 10253552"/>
              <a:gd name="connsiteY12" fmla="*/ 634100 h 816949"/>
              <a:gd name="connsiteX13" fmla="*/ 10251663 w 10253552"/>
              <a:gd name="connsiteY13" fmla="*/ 800770 h 816949"/>
              <a:gd name="connsiteX0" fmla="*/ 10251663 w 10253552"/>
              <a:gd name="connsiteY0" fmla="*/ 803125 h 819304"/>
              <a:gd name="connsiteX1" fmla="*/ 3488 w 10253552"/>
              <a:gd name="connsiteY1" fmla="*/ 794948 h 819304"/>
              <a:gd name="connsiteX2" fmla="*/ 0 w 10253552"/>
              <a:gd name="connsiteY2" fmla="*/ 255876 h 819304"/>
              <a:gd name="connsiteX3" fmla="*/ 1619054 w 10253552"/>
              <a:gd name="connsiteY3" fmla="*/ 491602 h 819304"/>
              <a:gd name="connsiteX4" fmla="*/ 3320854 w 10253552"/>
              <a:gd name="connsiteY4" fmla="*/ 631302 h 819304"/>
              <a:gd name="connsiteX5" fmla="*/ 4228904 w 10253552"/>
              <a:gd name="connsiteY5" fmla="*/ 631302 h 819304"/>
              <a:gd name="connsiteX6" fmla="*/ 5549704 w 10253552"/>
              <a:gd name="connsiteY6" fmla="*/ 624952 h 819304"/>
              <a:gd name="connsiteX7" fmla="*/ 6474252 w 10253552"/>
              <a:gd name="connsiteY7" fmla="*/ 628336 h 819304"/>
              <a:gd name="connsiteX8" fmla="*/ 7569004 w 10253552"/>
              <a:gd name="connsiteY8" fmla="*/ 624070 h 819304"/>
              <a:gd name="connsiteX9" fmla="*/ 7759504 w 10253552"/>
              <a:gd name="connsiteY9" fmla="*/ 205852 h 819304"/>
              <a:gd name="connsiteX10" fmla="*/ 8661204 w 10253552"/>
              <a:gd name="connsiteY10" fmla="*/ 15352 h 819304"/>
              <a:gd name="connsiteX11" fmla="*/ 9340654 w 10253552"/>
              <a:gd name="connsiteY11" fmla="*/ 637652 h 819304"/>
              <a:gd name="connsiteX12" fmla="*/ 10247391 w 10253552"/>
              <a:gd name="connsiteY12" fmla="*/ 636455 h 819304"/>
              <a:gd name="connsiteX13" fmla="*/ 10251663 w 10253552"/>
              <a:gd name="connsiteY13" fmla="*/ 803125 h 819304"/>
              <a:gd name="connsiteX0" fmla="*/ 10251663 w 10253552"/>
              <a:gd name="connsiteY0" fmla="*/ 798781 h 814960"/>
              <a:gd name="connsiteX1" fmla="*/ 3488 w 10253552"/>
              <a:gd name="connsiteY1" fmla="*/ 790604 h 814960"/>
              <a:gd name="connsiteX2" fmla="*/ 0 w 10253552"/>
              <a:gd name="connsiteY2" fmla="*/ 251532 h 814960"/>
              <a:gd name="connsiteX3" fmla="*/ 1619054 w 10253552"/>
              <a:gd name="connsiteY3" fmla="*/ 487258 h 814960"/>
              <a:gd name="connsiteX4" fmla="*/ 3320854 w 10253552"/>
              <a:gd name="connsiteY4" fmla="*/ 626958 h 814960"/>
              <a:gd name="connsiteX5" fmla="*/ 4228904 w 10253552"/>
              <a:gd name="connsiteY5" fmla="*/ 626958 h 814960"/>
              <a:gd name="connsiteX6" fmla="*/ 5549704 w 10253552"/>
              <a:gd name="connsiteY6" fmla="*/ 620608 h 814960"/>
              <a:gd name="connsiteX7" fmla="*/ 6474252 w 10253552"/>
              <a:gd name="connsiteY7" fmla="*/ 623992 h 814960"/>
              <a:gd name="connsiteX8" fmla="*/ 7569004 w 10253552"/>
              <a:gd name="connsiteY8" fmla="*/ 619726 h 814960"/>
              <a:gd name="connsiteX9" fmla="*/ 7759504 w 10253552"/>
              <a:gd name="connsiteY9" fmla="*/ 284058 h 814960"/>
              <a:gd name="connsiteX10" fmla="*/ 8661204 w 10253552"/>
              <a:gd name="connsiteY10" fmla="*/ 11008 h 814960"/>
              <a:gd name="connsiteX11" fmla="*/ 9340654 w 10253552"/>
              <a:gd name="connsiteY11" fmla="*/ 633308 h 814960"/>
              <a:gd name="connsiteX12" fmla="*/ 10247391 w 10253552"/>
              <a:gd name="connsiteY12" fmla="*/ 632111 h 814960"/>
              <a:gd name="connsiteX13" fmla="*/ 10251663 w 10253552"/>
              <a:gd name="connsiteY13" fmla="*/ 798781 h 814960"/>
              <a:gd name="connsiteX0" fmla="*/ 10251663 w 10253552"/>
              <a:gd name="connsiteY0" fmla="*/ 798781 h 814960"/>
              <a:gd name="connsiteX1" fmla="*/ 3488 w 10253552"/>
              <a:gd name="connsiteY1" fmla="*/ 790604 h 814960"/>
              <a:gd name="connsiteX2" fmla="*/ 0 w 10253552"/>
              <a:gd name="connsiteY2" fmla="*/ 251532 h 814960"/>
              <a:gd name="connsiteX3" fmla="*/ 1619054 w 10253552"/>
              <a:gd name="connsiteY3" fmla="*/ 487258 h 814960"/>
              <a:gd name="connsiteX4" fmla="*/ 3320854 w 10253552"/>
              <a:gd name="connsiteY4" fmla="*/ 626958 h 814960"/>
              <a:gd name="connsiteX5" fmla="*/ 4228904 w 10253552"/>
              <a:gd name="connsiteY5" fmla="*/ 626958 h 814960"/>
              <a:gd name="connsiteX6" fmla="*/ 5549704 w 10253552"/>
              <a:gd name="connsiteY6" fmla="*/ 620608 h 814960"/>
              <a:gd name="connsiteX7" fmla="*/ 6474252 w 10253552"/>
              <a:gd name="connsiteY7" fmla="*/ 623992 h 814960"/>
              <a:gd name="connsiteX8" fmla="*/ 7770821 w 10253552"/>
              <a:gd name="connsiteY8" fmla="*/ 619726 h 814960"/>
              <a:gd name="connsiteX9" fmla="*/ 7759504 w 10253552"/>
              <a:gd name="connsiteY9" fmla="*/ 284058 h 814960"/>
              <a:gd name="connsiteX10" fmla="*/ 8661204 w 10253552"/>
              <a:gd name="connsiteY10" fmla="*/ 11008 h 814960"/>
              <a:gd name="connsiteX11" fmla="*/ 9340654 w 10253552"/>
              <a:gd name="connsiteY11" fmla="*/ 633308 h 814960"/>
              <a:gd name="connsiteX12" fmla="*/ 10247391 w 10253552"/>
              <a:gd name="connsiteY12" fmla="*/ 632111 h 814960"/>
              <a:gd name="connsiteX13" fmla="*/ 10251663 w 10253552"/>
              <a:gd name="connsiteY13" fmla="*/ 798781 h 814960"/>
              <a:gd name="connsiteX0" fmla="*/ 10251663 w 10253552"/>
              <a:gd name="connsiteY0" fmla="*/ 797081 h 813260"/>
              <a:gd name="connsiteX1" fmla="*/ 3488 w 10253552"/>
              <a:gd name="connsiteY1" fmla="*/ 788904 h 813260"/>
              <a:gd name="connsiteX2" fmla="*/ 0 w 10253552"/>
              <a:gd name="connsiteY2" fmla="*/ 249832 h 813260"/>
              <a:gd name="connsiteX3" fmla="*/ 1619054 w 10253552"/>
              <a:gd name="connsiteY3" fmla="*/ 485558 h 813260"/>
              <a:gd name="connsiteX4" fmla="*/ 3320854 w 10253552"/>
              <a:gd name="connsiteY4" fmla="*/ 625258 h 813260"/>
              <a:gd name="connsiteX5" fmla="*/ 4228904 w 10253552"/>
              <a:gd name="connsiteY5" fmla="*/ 625258 h 813260"/>
              <a:gd name="connsiteX6" fmla="*/ 5549704 w 10253552"/>
              <a:gd name="connsiteY6" fmla="*/ 618908 h 813260"/>
              <a:gd name="connsiteX7" fmla="*/ 6474252 w 10253552"/>
              <a:gd name="connsiteY7" fmla="*/ 622292 h 813260"/>
              <a:gd name="connsiteX8" fmla="*/ 7770821 w 10253552"/>
              <a:gd name="connsiteY8" fmla="*/ 618026 h 813260"/>
              <a:gd name="connsiteX9" fmla="*/ 8025052 w 10253552"/>
              <a:gd name="connsiteY9" fmla="*/ 282358 h 813260"/>
              <a:gd name="connsiteX10" fmla="*/ 8661204 w 10253552"/>
              <a:gd name="connsiteY10" fmla="*/ 9308 h 813260"/>
              <a:gd name="connsiteX11" fmla="*/ 9340654 w 10253552"/>
              <a:gd name="connsiteY11" fmla="*/ 631608 h 813260"/>
              <a:gd name="connsiteX12" fmla="*/ 10247391 w 10253552"/>
              <a:gd name="connsiteY12" fmla="*/ 630411 h 813260"/>
              <a:gd name="connsiteX13" fmla="*/ 10251663 w 10253552"/>
              <a:gd name="connsiteY13" fmla="*/ 797081 h 81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253552" h="813260">
                <a:moveTo>
                  <a:pt x="10251663" y="797081"/>
                </a:moveTo>
                <a:cubicBezTo>
                  <a:pt x="8950765" y="821857"/>
                  <a:pt x="661379" y="817434"/>
                  <a:pt x="3488" y="788904"/>
                </a:cubicBezTo>
                <a:cubicBezTo>
                  <a:pt x="2325" y="609213"/>
                  <a:pt x="1163" y="429523"/>
                  <a:pt x="0" y="249832"/>
                </a:cubicBezTo>
                <a:cubicBezTo>
                  <a:pt x="1299568" y="254324"/>
                  <a:pt x="1358704" y="491908"/>
                  <a:pt x="1619054" y="485558"/>
                </a:cubicBezTo>
                <a:cubicBezTo>
                  <a:pt x="1879404" y="479208"/>
                  <a:pt x="3181154" y="-66892"/>
                  <a:pt x="3320854" y="625258"/>
                </a:cubicBezTo>
                <a:lnTo>
                  <a:pt x="4228904" y="625258"/>
                </a:lnTo>
                <a:lnTo>
                  <a:pt x="5549704" y="618908"/>
                </a:lnTo>
                <a:cubicBezTo>
                  <a:pt x="5972187" y="-53064"/>
                  <a:pt x="6172419" y="259214"/>
                  <a:pt x="6474252" y="622292"/>
                </a:cubicBezTo>
                <a:lnTo>
                  <a:pt x="7770821" y="618026"/>
                </a:lnTo>
                <a:cubicBezTo>
                  <a:pt x="8037946" y="555020"/>
                  <a:pt x="7876655" y="383811"/>
                  <a:pt x="8025052" y="282358"/>
                </a:cubicBezTo>
                <a:cubicBezTo>
                  <a:pt x="8173449" y="180905"/>
                  <a:pt x="8441937" y="-48900"/>
                  <a:pt x="8661204" y="9308"/>
                </a:cubicBezTo>
                <a:cubicBezTo>
                  <a:pt x="8880471" y="67516"/>
                  <a:pt x="9085815" y="600058"/>
                  <a:pt x="9340654" y="631608"/>
                </a:cubicBezTo>
                <a:lnTo>
                  <a:pt x="10247391" y="630411"/>
                </a:lnTo>
                <a:cubicBezTo>
                  <a:pt x="10258060" y="628155"/>
                  <a:pt x="10251626" y="796494"/>
                  <a:pt x="10251663" y="797081"/>
                </a:cubicBezTo>
                <a:close/>
              </a:path>
            </a:pathLst>
          </a:custGeom>
          <a:solidFill>
            <a:srgbClr val="9BBB59"/>
          </a:solidFill>
          <a:ln w="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93" name="Freeform 128">
            <a:extLst>
              <a:ext uri="{FF2B5EF4-FFF2-40B4-BE49-F238E27FC236}">
                <a16:creationId xmlns:a16="http://schemas.microsoft.com/office/drawing/2014/main" id="{6FC726DC-7EF1-4D80-8D1B-83BE2BA0B8BC}"/>
              </a:ext>
            </a:extLst>
          </p:cNvPr>
          <p:cNvSpPr/>
          <p:nvPr/>
        </p:nvSpPr>
        <p:spPr>
          <a:xfrm>
            <a:off x="63217" y="2860991"/>
            <a:ext cx="9024019" cy="715495"/>
          </a:xfrm>
          <a:custGeom>
            <a:avLst/>
            <a:gdLst>
              <a:gd name="connsiteX0" fmla="*/ 0 w 10267950"/>
              <a:gd name="connsiteY0" fmla="*/ 0 h 791831"/>
              <a:gd name="connsiteX1" fmla="*/ 1524000 w 10267950"/>
              <a:gd name="connsiteY1" fmla="*/ 723900 h 791831"/>
              <a:gd name="connsiteX2" fmla="*/ 2324100 w 10267950"/>
              <a:gd name="connsiteY2" fmla="*/ 622300 h 791831"/>
              <a:gd name="connsiteX3" fmla="*/ 3003550 w 10267950"/>
              <a:gd name="connsiteY3" fmla="*/ 336550 h 791831"/>
              <a:gd name="connsiteX4" fmla="*/ 4051300 w 10267950"/>
              <a:gd name="connsiteY4" fmla="*/ 539750 h 791831"/>
              <a:gd name="connsiteX5" fmla="*/ 5308600 w 10267950"/>
              <a:gd name="connsiteY5" fmla="*/ 387350 h 791831"/>
              <a:gd name="connsiteX6" fmla="*/ 6521450 w 10267950"/>
              <a:gd name="connsiteY6" fmla="*/ 285750 h 791831"/>
              <a:gd name="connsiteX7" fmla="*/ 7327900 w 10267950"/>
              <a:gd name="connsiteY7" fmla="*/ 723900 h 791831"/>
              <a:gd name="connsiteX8" fmla="*/ 8108950 w 10267950"/>
              <a:gd name="connsiteY8" fmla="*/ 406400 h 791831"/>
              <a:gd name="connsiteX9" fmla="*/ 9188450 w 10267950"/>
              <a:gd name="connsiteY9" fmla="*/ 749300 h 791831"/>
              <a:gd name="connsiteX10" fmla="*/ 10267950 w 10267950"/>
              <a:gd name="connsiteY10" fmla="*/ 774700 h 791831"/>
              <a:gd name="connsiteX0" fmla="*/ 0 w 10267950"/>
              <a:gd name="connsiteY0" fmla="*/ 0 h 791831"/>
              <a:gd name="connsiteX1" fmla="*/ 1524000 w 10267950"/>
              <a:gd name="connsiteY1" fmla="*/ 723900 h 791831"/>
              <a:gd name="connsiteX2" fmla="*/ 2324100 w 10267950"/>
              <a:gd name="connsiteY2" fmla="*/ 622300 h 791831"/>
              <a:gd name="connsiteX3" fmla="*/ 3003550 w 10267950"/>
              <a:gd name="connsiteY3" fmla="*/ 336550 h 791831"/>
              <a:gd name="connsiteX4" fmla="*/ 4051300 w 10267950"/>
              <a:gd name="connsiteY4" fmla="*/ 539750 h 791831"/>
              <a:gd name="connsiteX5" fmla="*/ 5308600 w 10267950"/>
              <a:gd name="connsiteY5" fmla="*/ 387350 h 791831"/>
              <a:gd name="connsiteX6" fmla="*/ 6521450 w 10267950"/>
              <a:gd name="connsiteY6" fmla="*/ 285750 h 791831"/>
              <a:gd name="connsiteX7" fmla="*/ 7327900 w 10267950"/>
              <a:gd name="connsiteY7" fmla="*/ 723900 h 791831"/>
              <a:gd name="connsiteX8" fmla="*/ 8108950 w 10267950"/>
              <a:gd name="connsiteY8" fmla="*/ 406400 h 791831"/>
              <a:gd name="connsiteX9" fmla="*/ 9188450 w 10267950"/>
              <a:gd name="connsiteY9" fmla="*/ 749300 h 791831"/>
              <a:gd name="connsiteX10" fmla="*/ 10267950 w 10267950"/>
              <a:gd name="connsiteY10" fmla="*/ 774700 h 791831"/>
              <a:gd name="connsiteX0" fmla="*/ 0 w 10267950"/>
              <a:gd name="connsiteY0" fmla="*/ 0 h 791831"/>
              <a:gd name="connsiteX1" fmla="*/ 1524000 w 10267950"/>
              <a:gd name="connsiteY1" fmla="*/ 723900 h 791831"/>
              <a:gd name="connsiteX2" fmla="*/ 2324100 w 10267950"/>
              <a:gd name="connsiteY2" fmla="*/ 622300 h 791831"/>
              <a:gd name="connsiteX3" fmla="*/ 3003550 w 10267950"/>
              <a:gd name="connsiteY3" fmla="*/ 336550 h 791831"/>
              <a:gd name="connsiteX4" fmla="*/ 4051300 w 10267950"/>
              <a:gd name="connsiteY4" fmla="*/ 539750 h 791831"/>
              <a:gd name="connsiteX5" fmla="*/ 5308600 w 10267950"/>
              <a:gd name="connsiteY5" fmla="*/ 387350 h 791831"/>
              <a:gd name="connsiteX6" fmla="*/ 6521450 w 10267950"/>
              <a:gd name="connsiteY6" fmla="*/ 285750 h 791831"/>
              <a:gd name="connsiteX7" fmla="*/ 7327900 w 10267950"/>
              <a:gd name="connsiteY7" fmla="*/ 723900 h 791831"/>
              <a:gd name="connsiteX8" fmla="*/ 8108950 w 10267950"/>
              <a:gd name="connsiteY8" fmla="*/ 406400 h 791831"/>
              <a:gd name="connsiteX9" fmla="*/ 9188450 w 10267950"/>
              <a:gd name="connsiteY9" fmla="*/ 749300 h 791831"/>
              <a:gd name="connsiteX10" fmla="*/ 10267950 w 10267950"/>
              <a:gd name="connsiteY10" fmla="*/ 774700 h 791831"/>
              <a:gd name="connsiteX0" fmla="*/ 0 w 10267950"/>
              <a:gd name="connsiteY0" fmla="*/ 0 h 791831"/>
              <a:gd name="connsiteX1" fmla="*/ 1524000 w 10267950"/>
              <a:gd name="connsiteY1" fmla="*/ 723900 h 791831"/>
              <a:gd name="connsiteX2" fmla="*/ 2324100 w 10267950"/>
              <a:gd name="connsiteY2" fmla="*/ 622300 h 791831"/>
              <a:gd name="connsiteX3" fmla="*/ 3003550 w 10267950"/>
              <a:gd name="connsiteY3" fmla="*/ 336550 h 791831"/>
              <a:gd name="connsiteX4" fmla="*/ 4051300 w 10267950"/>
              <a:gd name="connsiteY4" fmla="*/ 539750 h 791831"/>
              <a:gd name="connsiteX5" fmla="*/ 5308600 w 10267950"/>
              <a:gd name="connsiteY5" fmla="*/ 387350 h 791831"/>
              <a:gd name="connsiteX6" fmla="*/ 6521450 w 10267950"/>
              <a:gd name="connsiteY6" fmla="*/ 285750 h 791831"/>
              <a:gd name="connsiteX7" fmla="*/ 7327900 w 10267950"/>
              <a:gd name="connsiteY7" fmla="*/ 723900 h 791831"/>
              <a:gd name="connsiteX8" fmla="*/ 8108950 w 10267950"/>
              <a:gd name="connsiteY8" fmla="*/ 406400 h 791831"/>
              <a:gd name="connsiteX9" fmla="*/ 9188450 w 10267950"/>
              <a:gd name="connsiteY9" fmla="*/ 749300 h 791831"/>
              <a:gd name="connsiteX10" fmla="*/ 10267950 w 10267950"/>
              <a:gd name="connsiteY10" fmla="*/ 774700 h 791831"/>
              <a:gd name="connsiteX0" fmla="*/ 0 w 10267950"/>
              <a:gd name="connsiteY0" fmla="*/ 0 h 791831"/>
              <a:gd name="connsiteX1" fmla="*/ 1524000 w 10267950"/>
              <a:gd name="connsiteY1" fmla="*/ 723900 h 791831"/>
              <a:gd name="connsiteX2" fmla="*/ 2324100 w 10267950"/>
              <a:gd name="connsiteY2" fmla="*/ 622300 h 791831"/>
              <a:gd name="connsiteX3" fmla="*/ 3003550 w 10267950"/>
              <a:gd name="connsiteY3" fmla="*/ 336550 h 791831"/>
              <a:gd name="connsiteX4" fmla="*/ 4051300 w 10267950"/>
              <a:gd name="connsiteY4" fmla="*/ 539750 h 791831"/>
              <a:gd name="connsiteX5" fmla="*/ 5429250 w 10267950"/>
              <a:gd name="connsiteY5" fmla="*/ 400050 h 791831"/>
              <a:gd name="connsiteX6" fmla="*/ 6521450 w 10267950"/>
              <a:gd name="connsiteY6" fmla="*/ 285750 h 791831"/>
              <a:gd name="connsiteX7" fmla="*/ 7327900 w 10267950"/>
              <a:gd name="connsiteY7" fmla="*/ 723900 h 791831"/>
              <a:gd name="connsiteX8" fmla="*/ 8108950 w 10267950"/>
              <a:gd name="connsiteY8" fmla="*/ 406400 h 791831"/>
              <a:gd name="connsiteX9" fmla="*/ 9188450 w 10267950"/>
              <a:gd name="connsiteY9" fmla="*/ 749300 h 791831"/>
              <a:gd name="connsiteX10" fmla="*/ 10267950 w 10267950"/>
              <a:gd name="connsiteY10" fmla="*/ 774700 h 791831"/>
              <a:gd name="connsiteX0" fmla="*/ 0 w 10267950"/>
              <a:gd name="connsiteY0" fmla="*/ 0 h 791831"/>
              <a:gd name="connsiteX1" fmla="*/ 1524000 w 10267950"/>
              <a:gd name="connsiteY1" fmla="*/ 723900 h 791831"/>
              <a:gd name="connsiteX2" fmla="*/ 2324100 w 10267950"/>
              <a:gd name="connsiteY2" fmla="*/ 622300 h 791831"/>
              <a:gd name="connsiteX3" fmla="*/ 3003550 w 10267950"/>
              <a:gd name="connsiteY3" fmla="*/ 336550 h 791831"/>
              <a:gd name="connsiteX4" fmla="*/ 4051300 w 10267950"/>
              <a:gd name="connsiteY4" fmla="*/ 539750 h 791831"/>
              <a:gd name="connsiteX5" fmla="*/ 5546091 w 10267950"/>
              <a:gd name="connsiteY5" fmla="*/ 480437 h 791831"/>
              <a:gd name="connsiteX6" fmla="*/ 6521450 w 10267950"/>
              <a:gd name="connsiteY6" fmla="*/ 285750 h 791831"/>
              <a:gd name="connsiteX7" fmla="*/ 7327900 w 10267950"/>
              <a:gd name="connsiteY7" fmla="*/ 723900 h 791831"/>
              <a:gd name="connsiteX8" fmla="*/ 8108950 w 10267950"/>
              <a:gd name="connsiteY8" fmla="*/ 406400 h 791831"/>
              <a:gd name="connsiteX9" fmla="*/ 9188450 w 10267950"/>
              <a:gd name="connsiteY9" fmla="*/ 749300 h 791831"/>
              <a:gd name="connsiteX10" fmla="*/ 10267950 w 10267950"/>
              <a:gd name="connsiteY10" fmla="*/ 774700 h 791831"/>
              <a:gd name="connsiteX0" fmla="*/ 0 w 10267950"/>
              <a:gd name="connsiteY0" fmla="*/ 0 h 791831"/>
              <a:gd name="connsiteX1" fmla="*/ 1524000 w 10267950"/>
              <a:gd name="connsiteY1" fmla="*/ 723900 h 791831"/>
              <a:gd name="connsiteX2" fmla="*/ 2324100 w 10267950"/>
              <a:gd name="connsiteY2" fmla="*/ 622300 h 791831"/>
              <a:gd name="connsiteX3" fmla="*/ 3047485 w 10267950"/>
              <a:gd name="connsiteY3" fmla="*/ 149514 h 791831"/>
              <a:gd name="connsiteX4" fmla="*/ 4051300 w 10267950"/>
              <a:gd name="connsiteY4" fmla="*/ 539750 h 791831"/>
              <a:gd name="connsiteX5" fmla="*/ 5546091 w 10267950"/>
              <a:gd name="connsiteY5" fmla="*/ 480437 h 791831"/>
              <a:gd name="connsiteX6" fmla="*/ 6521450 w 10267950"/>
              <a:gd name="connsiteY6" fmla="*/ 285750 h 791831"/>
              <a:gd name="connsiteX7" fmla="*/ 7327900 w 10267950"/>
              <a:gd name="connsiteY7" fmla="*/ 723900 h 791831"/>
              <a:gd name="connsiteX8" fmla="*/ 8108950 w 10267950"/>
              <a:gd name="connsiteY8" fmla="*/ 406400 h 791831"/>
              <a:gd name="connsiteX9" fmla="*/ 9188450 w 10267950"/>
              <a:gd name="connsiteY9" fmla="*/ 749300 h 791831"/>
              <a:gd name="connsiteX10" fmla="*/ 10267950 w 10267950"/>
              <a:gd name="connsiteY10" fmla="*/ 774700 h 791831"/>
              <a:gd name="connsiteX0" fmla="*/ 0 w 10267950"/>
              <a:gd name="connsiteY0" fmla="*/ 0 h 791831"/>
              <a:gd name="connsiteX1" fmla="*/ 1524000 w 10267950"/>
              <a:gd name="connsiteY1" fmla="*/ 723900 h 791831"/>
              <a:gd name="connsiteX2" fmla="*/ 2324100 w 10267950"/>
              <a:gd name="connsiteY2" fmla="*/ 622300 h 791831"/>
              <a:gd name="connsiteX3" fmla="*/ 3047485 w 10267950"/>
              <a:gd name="connsiteY3" fmla="*/ 149514 h 791831"/>
              <a:gd name="connsiteX4" fmla="*/ 4084252 w 10267950"/>
              <a:gd name="connsiteY4" fmla="*/ 342323 h 791831"/>
              <a:gd name="connsiteX5" fmla="*/ 5546091 w 10267950"/>
              <a:gd name="connsiteY5" fmla="*/ 480437 h 791831"/>
              <a:gd name="connsiteX6" fmla="*/ 6521450 w 10267950"/>
              <a:gd name="connsiteY6" fmla="*/ 285750 h 791831"/>
              <a:gd name="connsiteX7" fmla="*/ 7327900 w 10267950"/>
              <a:gd name="connsiteY7" fmla="*/ 723900 h 791831"/>
              <a:gd name="connsiteX8" fmla="*/ 8108950 w 10267950"/>
              <a:gd name="connsiteY8" fmla="*/ 406400 h 791831"/>
              <a:gd name="connsiteX9" fmla="*/ 9188450 w 10267950"/>
              <a:gd name="connsiteY9" fmla="*/ 749300 h 791831"/>
              <a:gd name="connsiteX10" fmla="*/ 10267950 w 10267950"/>
              <a:gd name="connsiteY10" fmla="*/ 774700 h 791831"/>
              <a:gd name="connsiteX0" fmla="*/ 0 w 10267950"/>
              <a:gd name="connsiteY0" fmla="*/ 0 h 791831"/>
              <a:gd name="connsiteX1" fmla="*/ 1524000 w 10267950"/>
              <a:gd name="connsiteY1" fmla="*/ 723900 h 791831"/>
              <a:gd name="connsiteX2" fmla="*/ 2324100 w 10267950"/>
              <a:gd name="connsiteY2" fmla="*/ 622300 h 791831"/>
              <a:gd name="connsiteX3" fmla="*/ 3047485 w 10267950"/>
              <a:gd name="connsiteY3" fmla="*/ 149514 h 791831"/>
              <a:gd name="connsiteX4" fmla="*/ 4084252 w 10267950"/>
              <a:gd name="connsiteY4" fmla="*/ 342323 h 791831"/>
              <a:gd name="connsiteX5" fmla="*/ 5513139 w 10267950"/>
              <a:gd name="connsiteY5" fmla="*/ 366137 h 791831"/>
              <a:gd name="connsiteX6" fmla="*/ 6521450 w 10267950"/>
              <a:gd name="connsiteY6" fmla="*/ 285750 h 791831"/>
              <a:gd name="connsiteX7" fmla="*/ 7327900 w 10267950"/>
              <a:gd name="connsiteY7" fmla="*/ 723900 h 791831"/>
              <a:gd name="connsiteX8" fmla="*/ 8108950 w 10267950"/>
              <a:gd name="connsiteY8" fmla="*/ 406400 h 791831"/>
              <a:gd name="connsiteX9" fmla="*/ 9188450 w 10267950"/>
              <a:gd name="connsiteY9" fmla="*/ 749300 h 791831"/>
              <a:gd name="connsiteX10" fmla="*/ 10267950 w 10267950"/>
              <a:gd name="connsiteY10" fmla="*/ 774700 h 791831"/>
              <a:gd name="connsiteX0" fmla="*/ 0 w 10267950"/>
              <a:gd name="connsiteY0" fmla="*/ 0 h 777741"/>
              <a:gd name="connsiteX1" fmla="*/ 1524000 w 10267950"/>
              <a:gd name="connsiteY1" fmla="*/ 723900 h 777741"/>
              <a:gd name="connsiteX2" fmla="*/ 2324100 w 10267950"/>
              <a:gd name="connsiteY2" fmla="*/ 622300 h 777741"/>
              <a:gd name="connsiteX3" fmla="*/ 3047485 w 10267950"/>
              <a:gd name="connsiteY3" fmla="*/ 149514 h 777741"/>
              <a:gd name="connsiteX4" fmla="*/ 4084252 w 10267950"/>
              <a:gd name="connsiteY4" fmla="*/ 342323 h 777741"/>
              <a:gd name="connsiteX5" fmla="*/ 5513139 w 10267950"/>
              <a:gd name="connsiteY5" fmla="*/ 366137 h 777741"/>
              <a:gd name="connsiteX6" fmla="*/ 6521450 w 10267950"/>
              <a:gd name="connsiteY6" fmla="*/ 285750 h 777741"/>
              <a:gd name="connsiteX7" fmla="*/ 7327900 w 10267950"/>
              <a:gd name="connsiteY7" fmla="*/ 723900 h 777741"/>
              <a:gd name="connsiteX8" fmla="*/ 8108950 w 10267950"/>
              <a:gd name="connsiteY8" fmla="*/ 406400 h 777741"/>
              <a:gd name="connsiteX9" fmla="*/ 9210418 w 10267950"/>
              <a:gd name="connsiteY9" fmla="*/ 666173 h 777741"/>
              <a:gd name="connsiteX10" fmla="*/ 10267950 w 10267950"/>
              <a:gd name="connsiteY10" fmla="*/ 774700 h 777741"/>
              <a:gd name="connsiteX0" fmla="*/ 0 w 10224014"/>
              <a:gd name="connsiteY0" fmla="*/ 0 h 765861"/>
              <a:gd name="connsiteX1" fmla="*/ 1524000 w 10224014"/>
              <a:gd name="connsiteY1" fmla="*/ 723900 h 765861"/>
              <a:gd name="connsiteX2" fmla="*/ 2324100 w 10224014"/>
              <a:gd name="connsiteY2" fmla="*/ 622300 h 765861"/>
              <a:gd name="connsiteX3" fmla="*/ 3047485 w 10224014"/>
              <a:gd name="connsiteY3" fmla="*/ 149514 h 765861"/>
              <a:gd name="connsiteX4" fmla="*/ 4084252 w 10224014"/>
              <a:gd name="connsiteY4" fmla="*/ 342323 h 765861"/>
              <a:gd name="connsiteX5" fmla="*/ 5513139 w 10224014"/>
              <a:gd name="connsiteY5" fmla="*/ 366137 h 765861"/>
              <a:gd name="connsiteX6" fmla="*/ 6521450 w 10224014"/>
              <a:gd name="connsiteY6" fmla="*/ 285750 h 765861"/>
              <a:gd name="connsiteX7" fmla="*/ 7327900 w 10224014"/>
              <a:gd name="connsiteY7" fmla="*/ 723900 h 765861"/>
              <a:gd name="connsiteX8" fmla="*/ 8108950 w 10224014"/>
              <a:gd name="connsiteY8" fmla="*/ 406400 h 765861"/>
              <a:gd name="connsiteX9" fmla="*/ 9210418 w 10224014"/>
              <a:gd name="connsiteY9" fmla="*/ 666173 h 765861"/>
              <a:gd name="connsiteX10" fmla="*/ 10224014 w 10224014"/>
              <a:gd name="connsiteY10" fmla="*/ 629227 h 765861"/>
              <a:gd name="connsiteX0" fmla="*/ 0 w 10224014"/>
              <a:gd name="connsiteY0" fmla="*/ 0 h 765861"/>
              <a:gd name="connsiteX1" fmla="*/ 1524000 w 10224014"/>
              <a:gd name="connsiteY1" fmla="*/ 723900 h 765861"/>
              <a:gd name="connsiteX2" fmla="*/ 2324100 w 10224014"/>
              <a:gd name="connsiteY2" fmla="*/ 622300 h 765861"/>
              <a:gd name="connsiteX3" fmla="*/ 3047485 w 10224014"/>
              <a:gd name="connsiteY3" fmla="*/ 149514 h 765861"/>
              <a:gd name="connsiteX4" fmla="*/ 4084252 w 10224014"/>
              <a:gd name="connsiteY4" fmla="*/ 342323 h 765861"/>
              <a:gd name="connsiteX5" fmla="*/ 5472865 w 10224014"/>
              <a:gd name="connsiteY5" fmla="*/ 289937 h 765861"/>
              <a:gd name="connsiteX6" fmla="*/ 6521450 w 10224014"/>
              <a:gd name="connsiteY6" fmla="*/ 285750 h 765861"/>
              <a:gd name="connsiteX7" fmla="*/ 7327900 w 10224014"/>
              <a:gd name="connsiteY7" fmla="*/ 723900 h 765861"/>
              <a:gd name="connsiteX8" fmla="*/ 8108950 w 10224014"/>
              <a:gd name="connsiteY8" fmla="*/ 406400 h 765861"/>
              <a:gd name="connsiteX9" fmla="*/ 9210418 w 10224014"/>
              <a:gd name="connsiteY9" fmla="*/ 666173 h 765861"/>
              <a:gd name="connsiteX10" fmla="*/ 10224014 w 10224014"/>
              <a:gd name="connsiteY10" fmla="*/ 629227 h 765861"/>
              <a:gd name="connsiteX0" fmla="*/ 0 w 10210589"/>
              <a:gd name="connsiteY0" fmla="*/ 0 h 765861"/>
              <a:gd name="connsiteX1" fmla="*/ 1524000 w 10210589"/>
              <a:gd name="connsiteY1" fmla="*/ 723900 h 765861"/>
              <a:gd name="connsiteX2" fmla="*/ 2324100 w 10210589"/>
              <a:gd name="connsiteY2" fmla="*/ 622300 h 765861"/>
              <a:gd name="connsiteX3" fmla="*/ 3047485 w 10210589"/>
              <a:gd name="connsiteY3" fmla="*/ 149514 h 765861"/>
              <a:gd name="connsiteX4" fmla="*/ 4084252 w 10210589"/>
              <a:gd name="connsiteY4" fmla="*/ 342323 h 765861"/>
              <a:gd name="connsiteX5" fmla="*/ 5472865 w 10210589"/>
              <a:gd name="connsiteY5" fmla="*/ 289937 h 765861"/>
              <a:gd name="connsiteX6" fmla="*/ 6521450 w 10210589"/>
              <a:gd name="connsiteY6" fmla="*/ 285750 h 765861"/>
              <a:gd name="connsiteX7" fmla="*/ 7327900 w 10210589"/>
              <a:gd name="connsiteY7" fmla="*/ 723900 h 765861"/>
              <a:gd name="connsiteX8" fmla="*/ 8108950 w 10210589"/>
              <a:gd name="connsiteY8" fmla="*/ 406400 h 765861"/>
              <a:gd name="connsiteX9" fmla="*/ 9210418 w 10210589"/>
              <a:gd name="connsiteY9" fmla="*/ 666173 h 765861"/>
              <a:gd name="connsiteX10" fmla="*/ 10210589 w 10210589"/>
              <a:gd name="connsiteY10" fmla="*/ 337127 h 765861"/>
              <a:gd name="connsiteX0" fmla="*/ 0 w 10210589"/>
              <a:gd name="connsiteY0" fmla="*/ 0 h 765861"/>
              <a:gd name="connsiteX1" fmla="*/ 1524000 w 10210589"/>
              <a:gd name="connsiteY1" fmla="*/ 723900 h 765861"/>
              <a:gd name="connsiteX2" fmla="*/ 2324100 w 10210589"/>
              <a:gd name="connsiteY2" fmla="*/ 622300 h 765861"/>
              <a:gd name="connsiteX3" fmla="*/ 3047485 w 10210589"/>
              <a:gd name="connsiteY3" fmla="*/ 149514 h 765861"/>
              <a:gd name="connsiteX4" fmla="*/ 4084252 w 10210589"/>
              <a:gd name="connsiteY4" fmla="*/ 342323 h 765861"/>
              <a:gd name="connsiteX5" fmla="*/ 5472865 w 10210589"/>
              <a:gd name="connsiteY5" fmla="*/ 289937 h 765861"/>
              <a:gd name="connsiteX6" fmla="*/ 6521450 w 10210589"/>
              <a:gd name="connsiteY6" fmla="*/ 285750 h 765861"/>
              <a:gd name="connsiteX7" fmla="*/ 7327900 w 10210589"/>
              <a:gd name="connsiteY7" fmla="*/ 723900 h 765861"/>
              <a:gd name="connsiteX8" fmla="*/ 8108950 w 10210589"/>
              <a:gd name="connsiteY8" fmla="*/ 406400 h 765861"/>
              <a:gd name="connsiteX9" fmla="*/ 8941920 w 10210589"/>
              <a:gd name="connsiteY9" fmla="*/ 297873 h 765861"/>
              <a:gd name="connsiteX10" fmla="*/ 10210589 w 10210589"/>
              <a:gd name="connsiteY10" fmla="*/ 337127 h 765861"/>
              <a:gd name="connsiteX0" fmla="*/ 0 w 10210589"/>
              <a:gd name="connsiteY0" fmla="*/ 0 h 765861"/>
              <a:gd name="connsiteX1" fmla="*/ 1524000 w 10210589"/>
              <a:gd name="connsiteY1" fmla="*/ 723900 h 765861"/>
              <a:gd name="connsiteX2" fmla="*/ 2324100 w 10210589"/>
              <a:gd name="connsiteY2" fmla="*/ 622300 h 765861"/>
              <a:gd name="connsiteX3" fmla="*/ 3047485 w 10210589"/>
              <a:gd name="connsiteY3" fmla="*/ 149514 h 765861"/>
              <a:gd name="connsiteX4" fmla="*/ 4084252 w 10210589"/>
              <a:gd name="connsiteY4" fmla="*/ 342323 h 765861"/>
              <a:gd name="connsiteX5" fmla="*/ 5472865 w 10210589"/>
              <a:gd name="connsiteY5" fmla="*/ 289937 h 765861"/>
              <a:gd name="connsiteX6" fmla="*/ 6521450 w 10210589"/>
              <a:gd name="connsiteY6" fmla="*/ 285750 h 765861"/>
              <a:gd name="connsiteX7" fmla="*/ 7327900 w 10210589"/>
              <a:gd name="connsiteY7" fmla="*/ 723900 h 765861"/>
              <a:gd name="connsiteX8" fmla="*/ 8229774 w 10210589"/>
              <a:gd name="connsiteY8" fmla="*/ 88900 h 765861"/>
              <a:gd name="connsiteX9" fmla="*/ 8941920 w 10210589"/>
              <a:gd name="connsiteY9" fmla="*/ 297873 h 765861"/>
              <a:gd name="connsiteX10" fmla="*/ 10210589 w 10210589"/>
              <a:gd name="connsiteY10" fmla="*/ 337127 h 76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10589" h="765861">
                <a:moveTo>
                  <a:pt x="0" y="0"/>
                </a:moveTo>
                <a:cubicBezTo>
                  <a:pt x="1216025" y="24341"/>
                  <a:pt x="1136650" y="620183"/>
                  <a:pt x="1524000" y="723900"/>
                </a:cubicBezTo>
                <a:cubicBezTo>
                  <a:pt x="1911350" y="827617"/>
                  <a:pt x="2070186" y="718031"/>
                  <a:pt x="2324100" y="622300"/>
                </a:cubicBezTo>
                <a:cubicBezTo>
                  <a:pt x="2578014" y="526569"/>
                  <a:pt x="2754126" y="196177"/>
                  <a:pt x="3047485" y="149514"/>
                </a:cubicBezTo>
                <a:cubicBezTo>
                  <a:pt x="3340844" y="102851"/>
                  <a:pt x="3680022" y="318919"/>
                  <a:pt x="4084252" y="342323"/>
                </a:cubicBezTo>
                <a:cubicBezTo>
                  <a:pt x="4488482" y="365727"/>
                  <a:pt x="5066665" y="299366"/>
                  <a:pt x="5472865" y="289937"/>
                </a:cubicBezTo>
                <a:cubicBezTo>
                  <a:pt x="5879065" y="280508"/>
                  <a:pt x="6212278" y="213423"/>
                  <a:pt x="6521450" y="285750"/>
                </a:cubicBezTo>
                <a:cubicBezTo>
                  <a:pt x="6830623" y="358077"/>
                  <a:pt x="7043179" y="756708"/>
                  <a:pt x="7327900" y="723900"/>
                </a:cubicBezTo>
                <a:cubicBezTo>
                  <a:pt x="7612621" y="691092"/>
                  <a:pt x="7960771" y="159905"/>
                  <a:pt x="8229774" y="88900"/>
                </a:cubicBezTo>
                <a:cubicBezTo>
                  <a:pt x="8498777" y="17896"/>
                  <a:pt x="8582087" y="236490"/>
                  <a:pt x="8941920" y="297873"/>
                </a:cubicBezTo>
                <a:cubicBezTo>
                  <a:pt x="9301753" y="359256"/>
                  <a:pt x="9850755" y="355118"/>
                  <a:pt x="10210589" y="337127"/>
                </a:cubicBezTo>
              </a:path>
            </a:pathLst>
          </a:custGeom>
          <a:noFill/>
          <a:ln w="38100" cap="flat" cmpd="sng" algn="ctr">
            <a:solidFill>
              <a:sysClr val="window" lastClr="FFFFFF"/>
            </a:solidFill>
            <a:prstDash val="solid"/>
          </a:ln>
          <a:effectLst>
            <a:glow rad="101600">
              <a:srgbClr val="FFFF66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4B3623-3BA8-487D-9BF4-DDD78C9E6B6D}"/>
              </a:ext>
            </a:extLst>
          </p:cNvPr>
          <p:cNvGrpSpPr/>
          <p:nvPr/>
        </p:nvGrpSpPr>
        <p:grpSpPr>
          <a:xfrm>
            <a:off x="41962" y="4205113"/>
            <a:ext cx="9060504" cy="512718"/>
            <a:chOff x="1264116" y="3328211"/>
            <a:chExt cx="9698307" cy="548810"/>
          </a:xfrm>
        </p:grpSpPr>
        <p:sp>
          <p:nvSpPr>
            <p:cNvPr id="97" name="Freeform 126">
              <a:extLst>
                <a:ext uri="{FF2B5EF4-FFF2-40B4-BE49-F238E27FC236}">
                  <a16:creationId xmlns:a16="http://schemas.microsoft.com/office/drawing/2014/main" id="{B678DAEE-A008-4227-A97A-F01F5D3329C0}"/>
                </a:ext>
              </a:extLst>
            </p:cNvPr>
            <p:cNvSpPr/>
            <p:nvPr/>
          </p:nvSpPr>
          <p:spPr>
            <a:xfrm>
              <a:off x="1264116" y="3329954"/>
              <a:ext cx="9698307" cy="547067"/>
            </a:xfrm>
            <a:custGeom>
              <a:avLst/>
              <a:gdLst>
                <a:gd name="connsiteX0" fmla="*/ 8107 w 1550768"/>
                <a:gd name="connsiteY0" fmla="*/ 1 h 548810"/>
                <a:gd name="connsiteX1" fmla="*/ 1550768 w 1550768"/>
                <a:gd name="connsiteY1" fmla="*/ 1743 h 548810"/>
                <a:gd name="connsiteX2" fmla="*/ 1550768 w 1550768"/>
                <a:gd name="connsiteY2" fmla="*/ 548810 h 548810"/>
                <a:gd name="connsiteX3" fmla="*/ 1496570 w 1550768"/>
                <a:gd name="connsiteY3" fmla="*/ 548734 h 548810"/>
                <a:gd name="connsiteX4" fmla="*/ 1808 w 1550768"/>
                <a:gd name="connsiteY4" fmla="*/ 546662 h 548810"/>
                <a:gd name="connsiteX5" fmla="*/ 8107 w 1550768"/>
                <a:gd name="connsiteY5" fmla="*/ 1 h 548810"/>
                <a:gd name="connsiteX0" fmla="*/ 2913 w 1551767"/>
                <a:gd name="connsiteY0" fmla="*/ 5082 h 547067"/>
                <a:gd name="connsiteX1" fmla="*/ 1551767 w 1551767"/>
                <a:gd name="connsiteY1" fmla="*/ 0 h 547067"/>
                <a:gd name="connsiteX2" fmla="*/ 1551767 w 1551767"/>
                <a:gd name="connsiteY2" fmla="*/ 547067 h 547067"/>
                <a:gd name="connsiteX3" fmla="*/ 1497569 w 1551767"/>
                <a:gd name="connsiteY3" fmla="*/ 546991 h 547067"/>
                <a:gd name="connsiteX4" fmla="*/ 2807 w 1551767"/>
                <a:gd name="connsiteY4" fmla="*/ 544919 h 547067"/>
                <a:gd name="connsiteX5" fmla="*/ 2913 w 1551767"/>
                <a:gd name="connsiteY5" fmla="*/ 5082 h 547067"/>
                <a:gd name="connsiteX0" fmla="*/ 386 w 1553369"/>
                <a:gd name="connsiteY0" fmla="*/ 5082 h 547067"/>
                <a:gd name="connsiteX1" fmla="*/ 1553369 w 1553369"/>
                <a:gd name="connsiteY1" fmla="*/ 0 h 547067"/>
                <a:gd name="connsiteX2" fmla="*/ 1553369 w 1553369"/>
                <a:gd name="connsiteY2" fmla="*/ 547067 h 547067"/>
                <a:gd name="connsiteX3" fmla="*/ 1499171 w 1553369"/>
                <a:gd name="connsiteY3" fmla="*/ 546991 h 547067"/>
                <a:gd name="connsiteX4" fmla="*/ 4409 w 1553369"/>
                <a:gd name="connsiteY4" fmla="*/ 544919 h 547067"/>
                <a:gd name="connsiteX5" fmla="*/ 386 w 1553369"/>
                <a:gd name="connsiteY5" fmla="*/ 5082 h 54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3369" h="547067">
                  <a:moveTo>
                    <a:pt x="386" y="5082"/>
                  </a:moveTo>
                  <a:lnTo>
                    <a:pt x="1553369" y="0"/>
                  </a:lnTo>
                  <a:lnTo>
                    <a:pt x="1553369" y="547067"/>
                  </a:lnTo>
                  <a:lnTo>
                    <a:pt x="1499171" y="546991"/>
                  </a:lnTo>
                  <a:lnTo>
                    <a:pt x="4409" y="544919"/>
                  </a:lnTo>
                  <a:cubicBezTo>
                    <a:pt x="-2040" y="552337"/>
                    <a:pt x="531" y="4996"/>
                    <a:pt x="386" y="5082"/>
                  </a:cubicBezTo>
                  <a:close/>
                </a:path>
              </a:pathLst>
            </a:custGeom>
            <a:pattFill prst="horzBrick">
              <a:fgClr>
                <a:srgbClr val="C0504D">
                  <a:lumMod val="60000"/>
                  <a:lumOff val="40000"/>
                </a:srgbClr>
              </a:fgClr>
              <a:bgClr>
                <a:srgbClr val="C0504D"/>
              </a:bgClr>
            </a:pattFill>
            <a:ln w="0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9847F04-D83A-4BDF-90D8-5A9360DF7986}"/>
                </a:ext>
              </a:extLst>
            </p:cNvPr>
            <p:cNvSpPr/>
            <p:nvPr/>
          </p:nvSpPr>
          <p:spPr>
            <a:xfrm>
              <a:off x="3584205" y="3328211"/>
              <a:ext cx="10845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Cambria Math" panose="02040503050406030204" pitchFamily="18" charset="0"/>
                  <a:cs typeface="+mn-cs"/>
                </a:rPr>
                <a:t>P ≠ NP</a:t>
              </a:r>
              <a:endPara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4512586-A09F-47EB-A52E-C4E0E3BF28EF}"/>
              </a:ext>
            </a:extLst>
          </p:cNvPr>
          <p:cNvGrpSpPr/>
          <p:nvPr/>
        </p:nvGrpSpPr>
        <p:grpSpPr>
          <a:xfrm>
            <a:off x="2997727" y="2383341"/>
            <a:ext cx="461495" cy="345043"/>
            <a:chOff x="4417557" y="1336633"/>
            <a:chExt cx="493981" cy="369332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4A36C13F-1F51-4595-BD6F-F015BD10D10F}"/>
                </a:ext>
              </a:extLst>
            </p:cNvPr>
            <p:cNvSpPr txBox="1"/>
            <p:nvPr/>
          </p:nvSpPr>
          <p:spPr>
            <a:xfrm>
              <a:off x="4495799" y="1368596"/>
              <a:ext cx="319217" cy="269783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6B6D2F88-19E8-4132-8C6A-B3136FD837DE}"/>
                    </a:ext>
                  </a:extLst>
                </p:cNvPr>
                <p:cNvSpPr/>
                <p:nvPr/>
              </p:nvSpPr>
              <p:spPr>
                <a:xfrm>
                  <a:off x="4417557" y="1336633"/>
                  <a:ext cx="49398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9BBB5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9BBB5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e>
                          <m:sup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9BBB5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𝒏</m:t>
                            </m:r>
                          </m:sup>
                        </m:sSup>
                      </m:oMath>
                    </m:oMathPara>
                  </a14:m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1" name="Rectangle 2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7557" y="1336633"/>
                  <a:ext cx="493981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6" name="Title 1">
            <a:extLst>
              <a:ext uri="{FF2B5EF4-FFF2-40B4-BE49-F238E27FC236}">
                <a16:creationId xmlns:a16="http://schemas.microsoft.com/office/drawing/2014/main" id="{D8E04E35-8939-479B-BCF3-1061558B8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/>
              <a:t>Wall of NP-completeness</a:t>
            </a:r>
            <a:endParaRPr lang="nl-NL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54D3842-BEF3-4A1E-A658-5D97BFCE7272}"/>
              </a:ext>
            </a:extLst>
          </p:cNvPr>
          <p:cNvGrpSpPr/>
          <p:nvPr/>
        </p:nvGrpSpPr>
        <p:grpSpPr>
          <a:xfrm>
            <a:off x="6988251" y="2017581"/>
            <a:ext cx="2243203" cy="383871"/>
            <a:chOff x="6988251" y="2017581"/>
            <a:chExt cx="2243203" cy="38387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62AD8F9-B789-4483-85E6-61BC42B4BFD1}"/>
                </a:ext>
              </a:extLst>
            </p:cNvPr>
            <p:cNvSpPr txBox="1"/>
            <p:nvPr/>
          </p:nvSpPr>
          <p:spPr>
            <a:xfrm>
              <a:off x="8017660" y="2032121"/>
              <a:ext cx="1213794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800" kern="1200" dirty="0">
                  <a:solidFill>
                    <a:schemeClr val="tx2"/>
                  </a:solidFill>
                  <a:latin typeface="+mj-lt"/>
                  <a:ea typeface="Cambria Math" panose="02040503050406030204" pitchFamily="18" charset="0"/>
                  <a:cs typeface="+mn-cs"/>
                </a:rPr>
                <a:t>Subset-Sum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505A8A1-EEDB-4A86-8E35-0486356C19CB}"/>
                </a:ext>
              </a:extLst>
            </p:cNvPr>
            <p:cNvSpPr txBox="1"/>
            <p:nvPr/>
          </p:nvSpPr>
          <p:spPr>
            <a:xfrm>
              <a:off x="6988251" y="2017581"/>
              <a:ext cx="1162498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800" kern="1200" dirty="0">
                  <a:solidFill>
                    <a:schemeClr val="tx2"/>
                  </a:solidFill>
                  <a:latin typeface="+mj-lt"/>
                  <a:ea typeface="Cambria Math" panose="02040503050406030204" pitchFamily="18" charset="0"/>
                  <a:cs typeface="+mn-cs"/>
                </a:rPr>
                <a:t>Bin Packing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250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3">
                <a:extLst>
                  <a:ext uri="{FF2B5EF4-FFF2-40B4-BE49-F238E27FC236}">
                    <a16:creationId xmlns:a16="http://schemas.microsoft.com/office/drawing/2014/main" id="{89897F67-C639-4E24-B5A6-9ADE484D64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9000" y="142802"/>
                <a:ext cx="8134350" cy="2258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Font typeface="Abel"/>
                  <a:buNone/>
                </a:pPr>
                <a:r>
                  <a:rPr lang="en-US" sz="26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Subset Sum</a:t>
                </a:r>
              </a:p>
              <a:p>
                <a:pPr marL="0" indent="0">
                  <a:buFont typeface="Abel"/>
                  <a:buNone/>
                </a:pPr>
                <a:r>
                  <a:rPr lang="en-US" sz="1600" b="1" dirty="0">
                    <a:solidFill>
                      <a:schemeClr val="tx1"/>
                    </a:solidFill>
                    <a:latin typeface="+mj-lt"/>
                  </a:rPr>
                  <a:t>Given </a:t>
                </a:r>
                <a:r>
                  <a:rPr lang="en-US" sz="1600" dirty="0">
                    <a:solidFill>
                      <a:schemeClr val="tx1"/>
                    </a:solidFill>
                  </a:rPr>
                  <a:t>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           target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bel"/>
                  <a:buNone/>
                </a:pPr>
                <a:r>
                  <a:rPr lang="en-US" sz="1600" b="1" dirty="0">
                    <a:latin typeface="+mj-lt"/>
                  </a:rPr>
                  <a:t>Asked</a:t>
                </a:r>
                <a:r>
                  <a:rPr lang="en-US" sz="1600" b="1" dirty="0"/>
                  <a:t> </a:t>
                </a:r>
                <a:r>
                  <a:rPr lang="en-US" sz="1600" dirty="0"/>
                  <a:t>subset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lit/>
                      </m:rP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600" dirty="0">
                  <a:solidFill>
                    <a:schemeClr val="bg2"/>
                  </a:solidFill>
                </a:endParaRPr>
              </a:p>
              <a:p>
                <a:pPr marL="0" indent="0">
                  <a:buFont typeface="Abel"/>
                  <a:buNone/>
                </a:pPr>
                <a:r>
                  <a:rPr lang="en-US" sz="1600" dirty="0">
                    <a:solidFill>
                      <a:schemeClr val="bg2"/>
                    </a:solidFill>
                  </a:rPr>
                  <a:t>             </a:t>
                </a:r>
                <a:r>
                  <a:rPr lang="en-US" sz="1600" dirty="0"/>
                  <a:t>such that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600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3" name="Text Placeholder 3">
                <a:extLst>
                  <a:ext uri="{FF2B5EF4-FFF2-40B4-BE49-F238E27FC236}">
                    <a16:creationId xmlns:a16="http://schemas.microsoft.com/office/drawing/2014/main" id="{89897F67-C639-4E24-B5A6-9ADE484D6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00" y="142802"/>
                <a:ext cx="8134350" cy="2258288"/>
              </a:xfrm>
              <a:prstGeom prst="rect">
                <a:avLst/>
              </a:prstGeom>
              <a:blipFill>
                <a:blip r:embed="rId2"/>
                <a:stretch>
                  <a:fillRect l="-13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B5D5358-4D25-41EB-BCDA-1DF0E49F14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63021" y="117261"/>
                <a:ext cx="8134350" cy="2258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Font typeface="Abel"/>
                  <a:buNone/>
                </a:pPr>
                <a:r>
                  <a:rPr lang="en-US" sz="26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Bin Packing</a:t>
                </a:r>
              </a:p>
              <a:p>
                <a:pPr marL="0" indent="0">
                  <a:buNone/>
                </a:pPr>
                <a:r>
                  <a:rPr lang="en-US" sz="1600" b="1" dirty="0">
                    <a:solidFill>
                      <a:schemeClr val="tx1"/>
                    </a:solidFill>
                    <a:latin typeface="+mj-lt"/>
                  </a:rPr>
                  <a:t>Given </a:t>
                </a:r>
                <a:r>
                  <a:rPr lang="en-US" sz="1600" dirty="0">
                    <a:solidFill>
                      <a:schemeClr val="tx1"/>
                    </a:solidFill>
                  </a:rPr>
                  <a:t>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           capacity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  number of bins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1600" b="1" dirty="0">
                    <a:latin typeface="+mj-lt"/>
                  </a:rPr>
                  <a:t>Asked</a:t>
                </a:r>
                <a:r>
                  <a:rPr lang="en-US" sz="1600" b="1" dirty="0"/>
                  <a:t> </a:t>
                </a:r>
                <a:r>
                  <a:rPr lang="en-US" sz="1600" dirty="0"/>
                  <a:t>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600" dirty="0"/>
                  <a:t> of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lit/>
                      </m:rP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br>
                  <a:rPr lang="en-US" sz="1600" dirty="0"/>
                </a:br>
                <a:r>
                  <a:rPr lang="en-US" sz="1600" dirty="0"/>
                  <a:t>            such that for each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1600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B5D5358-4D25-41EB-BCDA-1DF0E49F1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021" y="117261"/>
                <a:ext cx="8134350" cy="2258288"/>
              </a:xfrm>
              <a:prstGeom prst="rect">
                <a:avLst/>
              </a:prstGeom>
              <a:blipFill>
                <a:blip r:embed="rId3"/>
                <a:stretch>
                  <a:fillRect l="-1349" b="-29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9A5BDB-3768-4311-99B0-BED1671AEC20}"/>
              </a:ext>
            </a:extLst>
          </p:cNvPr>
          <p:cNvCxnSpPr>
            <a:cxnSpLocks/>
          </p:cNvCxnSpPr>
          <p:nvPr/>
        </p:nvCxnSpPr>
        <p:spPr>
          <a:xfrm>
            <a:off x="254466" y="2030123"/>
            <a:ext cx="8218884" cy="0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FA6871-F45C-48D2-A368-702C32AD7BC1}"/>
              </a:ext>
            </a:extLst>
          </p:cNvPr>
          <p:cNvCxnSpPr>
            <a:cxnSpLocks/>
          </p:cNvCxnSpPr>
          <p:nvPr/>
        </p:nvCxnSpPr>
        <p:spPr>
          <a:xfrm>
            <a:off x="4102661" y="117261"/>
            <a:ext cx="0" cy="1912862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07F100-40AB-4D0B-934D-416897C5B9A1}"/>
              </a:ext>
            </a:extLst>
          </p:cNvPr>
          <p:cNvGrpSpPr/>
          <p:nvPr/>
        </p:nvGrpSpPr>
        <p:grpSpPr>
          <a:xfrm>
            <a:off x="254467" y="2484175"/>
            <a:ext cx="4121582" cy="2159806"/>
            <a:chOff x="1304561" y="1095860"/>
            <a:chExt cx="3340841" cy="175067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24F221-31D9-4C1E-99AF-85F11947C6CF}"/>
                </a:ext>
              </a:extLst>
            </p:cNvPr>
            <p:cNvSpPr/>
            <p:nvPr/>
          </p:nvSpPr>
          <p:spPr>
            <a:xfrm>
              <a:off x="1304561" y="1187300"/>
              <a:ext cx="3101410" cy="165923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glow rad="101600">
                <a:srgbClr val="FFFF66">
                  <a:alpha val="6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" name="Picture 2" descr="C:\Users\jnederlo\Dropbox\Werk\Presentaties\ESA16setcover\haystack.gif">
              <a:extLst>
                <a:ext uri="{FF2B5EF4-FFF2-40B4-BE49-F238E27FC236}">
                  <a16:creationId xmlns:a16="http://schemas.microsoft.com/office/drawing/2014/main" id="{2F2E3F71-E9FA-44C6-94CC-ACDFA9AD8C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1469" y="1095860"/>
              <a:ext cx="1437883" cy="1328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77717CD-1ABB-40DE-BA49-B2DB59A8F533}"/>
                </a:ext>
              </a:extLst>
            </p:cNvPr>
            <p:cNvCxnSpPr/>
            <p:nvPr/>
          </p:nvCxnSpPr>
          <p:spPr>
            <a:xfrm flipV="1">
              <a:off x="2406669" y="1999839"/>
              <a:ext cx="559866" cy="15957"/>
            </a:xfrm>
            <a:prstGeom prst="straightConnector1">
              <a:avLst/>
            </a:prstGeom>
            <a:noFill/>
            <a:ln w="571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 w="lg" len="lg"/>
            </a:ln>
            <a:effectLst/>
          </p:spPr>
        </p:cxnSp>
        <p:pic>
          <p:nvPicPr>
            <p:cNvPr id="23" name="Picture 2" descr="C:\Users\jnederlo\Dropbox\Werk\Presentaties\ESA16setcover\haystack.gif">
              <a:extLst>
                <a:ext uri="{FF2B5EF4-FFF2-40B4-BE49-F238E27FC236}">
                  <a16:creationId xmlns:a16="http://schemas.microsoft.com/office/drawing/2014/main" id="{1B697589-1BC5-4BA6-854C-8DC24CE5C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724" y="1517093"/>
              <a:ext cx="885599" cy="817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0F47574-A732-4D00-ABE8-784C9D32067B}"/>
                </a:ext>
              </a:extLst>
            </p:cNvPr>
            <p:cNvGrpSpPr/>
            <p:nvPr/>
          </p:nvGrpSpPr>
          <p:grpSpPr>
            <a:xfrm>
              <a:off x="1886379" y="1239882"/>
              <a:ext cx="2483950" cy="930344"/>
              <a:chOff x="1886379" y="1058422"/>
              <a:chExt cx="2483950" cy="930344"/>
            </a:xfrm>
          </p:grpSpPr>
          <p:pic>
            <p:nvPicPr>
              <p:cNvPr id="28" name="Picture 3" descr="C:\Users\jnederlo\Dropbox\Werk\Presentaties\ESA16setcover\needle.jpg">
                <a:extLst>
                  <a:ext uri="{FF2B5EF4-FFF2-40B4-BE49-F238E27FC236}">
                    <a16:creationId xmlns:a16="http://schemas.microsoft.com/office/drawing/2014/main" id="{6E430F3D-2FA5-4AD3-AF4E-D4E726490A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6763" y="1460341"/>
                <a:ext cx="316334" cy="197096"/>
              </a:xfrm>
              <a:prstGeom prst="rect">
                <a:avLst/>
              </a:prstGeom>
              <a:noFill/>
              <a:effectLst>
                <a:glow rad="76200">
                  <a:srgbClr val="FFFF66">
                    <a:alpha val="79000"/>
                  </a:srgb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3" descr="C:\Users\jnederlo\Dropbox\Werk\Presentaties\ESA16setcover\needle.jpg">
                <a:extLst>
                  <a:ext uri="{FF2B5EF4-FFF2-40B4-BE49-F238E27FC236}">
                    <a16:creationId xmlns:a16="http://schemas.microsoft.com/office/drawing/2014/main" id="{B50EB9EE-69F4-4DFC-9BA5-3690ADA935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608595">
                <a:off x="3003382" y="1716627"/>
                <a:ext cx="316334" cy="197096"/>
              </a:xfrm>
              <a:prstGeom prst="rect">
                <a:avLst/>
              </a:prstGeom>
              <a:noFill/>
              <a:effectLst>
                <a:glow rad="76200">
                  <a:srgbClr val="FFFF66">
                    <a:alpha val="79000"/>
                  </a:srgb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3" descr="C:\Users\jnederlo\Dropbox\Werk\Presentaties\ESA16setcover\needle.jpg">
                <a:extLst>
                  <a:ext uri="{FF2B5EF4-FFF2-40B4-BE49-F238E27FC236}">
                    <a16:creationId xmlns:a16="http://schemas.microsoft.com/office/drawing/2014/main" id="{9B12CD62-C341-4636-A0EC-00D95453B4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585555">
                <a:off x="3016283" y="1437871"/>
                <a:ext cx="316334" cy="197095"/>
              </a:xfrm>
              <a:prstGeom prst="rect">
                <a:avLst/>
              </a:prstGeom>
              <a:noFill/>
              <a:effectLst>
                <a:glow rad="76200">
                  <a:srgbClr val="FFFF66">
                    <a:alpha val="79000"/>
                  </a:srgb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" descr="C:\Users\jnederlo\Dropbox\Werk\Presentaties\ESA16setcover\needle.jpg">
                <a:extLst>
                  <a:ext uri="{FF2B5EF4-FFF2-40B4-BE49-F238E27FC236}">
                    <a16:creationId xmlns:a16="http://schemas.microsoft.com/office/drawing/2014/main" id="{0423CFBB-0271-4325-86DD-E3AC6DD7B8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58123">
                <a:off x="3735849" y="1058422"/>
                <a:ext cx="316334" cy="197095"/>
              </a:xfrm>
              <a:prstGeom prst="rect">
                <a:avLst/>
              </a:prstGeom>
              <a:noFill/>
              <a:effectLst>
                <a:glow rad="76200">
                  <a:srgbClr val="FFFF66">
                    <a:alpha val="79000"/>
                  </a:srgb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3" descr="C:\Users\jnederlo\Dropbox\Werk\Presentaties\ESA16setcover\needle.jpg">
                <a:extLst>
                  <a:ext uri="{FF2B5EF4-FFF2-40B4-BE49-F238E27FC236}">
                    <a16:creationId xmlns:a16="http://schemas.microsoft.com/office/drawing/2014/main" id="{F8FE15FE-FFC7-4940-AD30-3455463673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608595">
                <a:off x="3189648" y="1134681"/>
                <a:ext cx="316334" cy="197096"/>
              </a:xfrm>
              <a:prstGeom prst="rect">
                <a:avLst/>
              </a:prstGeom>
              <a:noFill/>
              <a:effectLst>
                <a:glow rad="76200">
                  <a:srgbClr val="FFFF66">
                    <a:alpha val="79000"/>
                  </a:srgb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3" descr="C:\Users\jnederlo\Dropbox\Werk\Presentaties\ESA16setcover\needle.jpg">
                <a:extLst>
                  <a:ext uri="{FF2B5EF4-FFF2-40B4-BE49-F238E27FC236}">
                    <a16:creationId xmlns:a16="http://schemas.microsoft.com/office/drawing/2014/main" id="{A2FDB819-AB9C-4133-BA4D-7595FA8666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3995" y="1791670"/>
                <a:ext cx="316334" cy="197096"/>
              </a:xfrm>
              <a:prstGeom prst="rect">
                <a:avLst/>
              </a:prstGeom>
              <a:noFill/>
              <a:effectLst>
                <a:glow rad="76200">
                  <a:srgbClr val="FFFF66">
                    <a:alpha val="79000"/>
                  </a:srgb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3" descr="C:\Users\jnederlo\Dropbox\Werk\Presentaties\ESA16setcover\needle.jpg">
                <a:extLst>
                  <a:ext uri="{FF2B5EF4-FFF2-40B4-BE49-F238E27FC236}">
                    <a16:creationId xmlns:a16="http://schemas.microsoft.com/office/drawing/2014/main" id="{4A806217-B10B-4366-AF78-A4B2F6CD56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6379" y="1511230"/>
                <a:ext cx="309960" cy="193122"/>
              </a:xfrm>
              <a:prstGeom prst="rect">
                <a:avLst/>
              </a:prstGeom>
              <a:noFill/>
              <a:effectLst>
                <a:glow rad="76200">
                  <a:srgbClr val="FFFF66">
                    <a:alpha val="79000"/>
                  </a:srgb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19FC5F0-10CD-45C0-A052-206FF44C1F72}"/>
                </a:ext>
              </a:extLst>
            </p:cNvPr>
            <p:cNvCxnSpPr/>
            <p:nvPr/>
          </p:nvCxnSpPr>
          <p:spPr>
            <a:xfrm flipH="1">
              <a:off x="2154848" y="1535244"/>
              <a:ext cx="20561" cy="17590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>
                  <a:lumMod val="75000"/>
                </a:sysClr>
              </a:solidFill>
              <a:prstDash val="solid"/>
              <a:tailEnd type="triangle" w="med" len="sm"/>
            </a:ln>
            <a:effectLst/>
          </p:spPr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FFC16C3-DD8A-48BF-8414-0FA1415B660D}"/>
                </a:ext>
              </a:extLst>
            </p:cNvPr>
            <p:cNvSpPr txBox="1"/>
            <p:nvPr/>
          </p:nvSpPr>
          <p:spPr>
            <a:xfrm>
              <a:off x="1928760" y="1235560"/>
              <a:ext cx="827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800" kern="1200" dirty="0">
                  <a:solidFill>
                    <a:prstClr val="white">
                      <a:lumMod val="65000"/>
                    </a:prstClr>
                  </a:solidFill>
                  <a:latin typeface="Calibri"/>
                  <a:ea typeface="+mn-ea"/>
                  <a:cs typeface="+mn-cs"/>
                </a:rPr>
                <a:t>needle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A4ED284-FBE1-4EE4-B3B4-4EBF65CB9EE3}"/>
                </a:ext>
              </a:extLst>
            </p:cNvPr>
            <p:cNvSpPr/>
            <p:nvPr/>
          </p:nvSpPr>
          <p:spPr>
            <a:xfrm>
              <a:off x="1828699" y="2357782"/>
              <a:ext cx="281670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800" b="1" kern="1200" dirty="0">
                  <a:solidFill>
                    <a:srgbClr val="C0504D"/>
                  </a:solidFill>
                  <a:latin typeface="Calibri"/>
                  <a:ea typeface="+mn-ea"/>
                  <a:cs typeface="+mn-cs"/>
                </a:rPr>
                <a:t>Representation Method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0F2AF8D-1CE8-4763-8F59-B3A9B3A84E34}"/>
              </a:ext>
            </a:extLst>
          </p:cNvPr>
          <p:cNvGrpSpPr/>
          <p:nvPr/>
        </p:nvGrpSpPr>
        <p:grpSpPr>
          <a:xfrm>
            <a:off x="4367724" y="2596984"/>
            <a:ext cx="4381730" cy="2089646"/>
            <a:chOff x="4367724" y="2561412"/>
            <a:chExt cx="4381730" cy="2125218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2FC7D93-3558-44EA-8E75-0615B900EAAF}"/>
                </a:ext>
              </a:extLst>
            </p:cNvPr>
            <p:cNvSpPr/>
            <p:nvPr/>
          </p:nvSpPr>
          <p:spPr>
            <a:xfrm>
              <a:off x="4367724" y="2561412"/>
              <a:ext cx="4361227" cy="207599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glow rad="101600">
                <a:srgbClr val="FFFF66">
                  <a:alpha val="6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6392912-6DE6-439B-9FF0-33CD95832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47260" y="2686800"/>
              <a:ext cx="2076015" cy="1435774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5E2C5AB-D4E1-440B-BAE1-3BE036162473}"/>
                </a:ext>
              </a:extLst>
            </p:cNvPr>
            <p:cNvSpPr/>
            <p:nvPr/>
          </p:nvSpPr>
          <p:spPr>
            <a:xfrm>
              <a:off x="4388227" y="4040299"/>
              <a:ext cx="436122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800" b="1" kern="1200" dirty="0">
                  <a:solidFill>
                    <a:srgbClr val="C0504D"/>
                  </a:solidFill>
                  <a:latin typeface="Calibri"/>
                  <a:ea typeface="+mn-ea"/>
                  <a:cs typeface="+mn-cs"/>
                </a:rPr>
                <a:t>Additive combinatorics</a:t>
              </a:r>
            </a:p>
            <a:p>
              <a:pPr>
                <a:buClrTx/>
              </a:pPr>
              <a:r>
                <a:rPr lang="en-US" sz="1800" b="1" kern="1200" dirty="0">
                  <a:solidFill>
                    <a:srgbClr val="C0504D"/>
                  </a:solidFill>
                  <a:latin typeface="Calibri"/>
                  <a:ea typeface="+mn-ea"/>
                  <a:cs typeface="+mn-cs"/>
                </a:rPr>
                <a:t>(#Distinct Sums vs anti-concentration)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881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00CB20A-264E-495A-A35A-5D9463A7D82D}"/>
              </a:ext>
            </a:extLst>
          </p:cNvPr>
          <p:cNvSpPr/>
          <p:nvPr/>
        </p:nvSpPr>
        <p:spPr>
          <a:xfrm>
            <a:off x="709783" y="4058956"/>
            <a:ext cx="3353238" cy="309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7F26E5-6174-4D0A-AA07-50E2A917E2B7}"/>
              </a:ext>
            </a:extLst>
          </p:cNvPr>
          <p:cNvSpPr/>
          <p:nvPr/>
        </p:nvSpPr>
        <p:spPr>
          <a:xfrm>
            <a:off x="728283" y="3253941"/>
            <a:ext cx="3091149" cy="309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F2FEBB-0E67-4E50-BD27-CCDCE11245AA}"/>
              </a:ext>
            </a:extLst>
          </p:cNvPr>
          <p:cNvSpPr/>
          <p:nvPr/>
        </p:nvSpPr>
        <p:spPr>
          <a:xfrm>
            <a:off x="736375" y="2401090"/>
            <a:ext cx="3091149" cy="309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FCF0BF-A046-4E2E-A3C3-A646A12ACB78}"/>
              </a:ext>
            </a:extLst>
          </p:cNvPr>
          <p:cNvSpPr/>
          <p:nvPr/>
        </p:nvSpPr>
        <p:spPr>
          <a:xfrm>
            <a:off x="4436120" y="2666474"/>
            <a:ext cx="3091149" cy="309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Placeholder 3">
                <a:extLst>
                  <a:ext uri="{FF2B5EF4-FFF2-40B4-BE49-F238E27FC236}">
                    <a16:creationId xmlns:a16="http://schemas.microsoft.com/office/drawing/2014/main" id="{B875C392-68D4-49FD-96D2-6B041D42E7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95390" y="2030123"/>
                <a:ext cx="8134350" cy="2258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b="0" dirty="0">
                    <a:solidFill>
                      <a:schemeClr val="tx1"/>
                    </a:solidFill>
                    <a:latin typeface="+mj-lt"/>
                  </a:rPr>
                  <a:t>E.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1600" dirty="0"/>
                  <a:t>     </a:t>
                </a:r>
                <a:r>
                  <a:rPr lang="nl-NL" sz="1600" dirty="0">
                    <a:solidFill>
                      <a:schemeClr val="tx1"/>
                    </a:solidFill>
                    <a:latin typeface="+mn-lt"/>
                  </a:rPr>
                  <a:t>time </a:t>
                </a:r>
                <a:r>
                  <a:rPr lang="nl-NL" sz="16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(pseudo-</a:t>
                </a:r>
                <a:r>
                  <a:rPr lang="nl-NL" sz="1600" dirty="0" err="1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polynomial</a:t>
                </a:r>
                <a:r>
                  <a:rPr lang="nl-NL" sz="16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 DP)</a:t>
                </a:r>
              </a:p>
              <a:p>
                <a:pPr marL="0" indent="0">
                  <a:buNone/>
                </a:pPr>
                <a:r>
                  <a:rPr lang="en-US" sz="1600" b="0" dirty="0">
                    <a:solidFill>
                      <a:schemeClr val="tx1"/>
                    </a:solidFill>
                    <a:latin typeface="+mj-lt"/>
                  </a:rPr>
                  <a:t>F.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1600" dirty="0"/>
                  <a:t>      </a:t>
                </a:r>
                <a:r>
                  <a:rPr lang="nl-NL" sz="1600" dirty="0">
                    <a:solidFill>
                      <a:schemeClr val="tx1"/>
                    </a:solidFill>
                    <a:latin typeface="+mn-lt"/>
                  </a:rPr>
                  <a:t>time </a:t>
                </a:r>
                <a:r>
                  <a:rPr lang="nl-NL" sz="16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(DP over subsets)</a:t>
                </a:r>
              </a:p>
              <a:p>
                <a:pPr marL="0" indent="0">
                  <a:buNone/>
                </a:pPr>
                <a:r>
                  <a:rPr lang="en-US" sz="1600" b="0" dirty="0">
                    <a:solidFill>
                      <a:schemeClr val="bg1">
                        <a:lumMod val="50000"/>
                      </a:schemeClr>
                    </a:solidFill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2−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</a:rPr>
                  <a:t>for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</a:rPr>
                  <a:t> 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[2]</a:t>
                </a:r>
              </a:p>
            </p:txBody>
          </p:sp>
        </mc:Choice>
        <mc:Fallback>
          <p:sp>
            <p:nvSpPr>
              <p:cNvPr id="10" name="Text Placeholder 3">
                <a:extLst>
                  <a:ext uri="{FF2B5EF4-FFF2-40B4-BE49-F238E27FC236}">
                    <a16:creationId xmlns:a16="http://schemas.microsoft.com/office/drawing/2014/main" id="{B875C392-68D4-49FD-96D2-6B041D42E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390" y="2030123"/>
                <a:ext cx="8134350" cy="2258288"/>
              </a:xfrm>
              <a:prstGeom prst="rect">
                <a:avLst/>
              </a:prstGeom>
              <a:blipFill>
                <a:blip r:embed="rId2"/>
                <a:stretch>
                  <a:fillRect l="-4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Placeholder 3">
                <a:extLst>
                  <a:ext uri="{FF2B5EF4-FFF2-40B4-BE49-F238E27FC236}">
                    <a16:creationId xmlns:a16="http://schemas.microsoft.com/office/drawing/2014/main" id="{177AF49C-BCB0-46A7-A65A-7787A5B705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645" y="2038215"/>
                <a:ext cx="8134350" cy="2258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A.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time, poly space 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(brute-force)</a:t>
                </a:r>
                <a:r>
                  <a:rPr lang="en-US" sz="1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1600" b="0" dirty="0">
                    <a:solidFill>
                      <a:schemeClr val="bg2"/>
                    </a:solidFill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0.86</m:t>
                        </m:r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time, poly space 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[1]</a:t>
                </a:r>
                <a:r>
                  <a:rPr lang="en-US" sz="1600" dirty="0">
                    <a:solidFill>
                      <a:schemeClr val="bg2"/>
                    </a:solidFill>
                    <a:latin typeface="+mj-lt"/>
                  </a:rPr>
                  <a:t> </a:t>
                </a:r>
                <a:endParaRPr lang="en-US" sz="1600" dirty="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B.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1600" dirty="0">
                    <a:solidFill>
                      <a:schemeClr val="tx1"/>
                    </a:solidFill>
                  </a:rPr>
                  <a:t> time </a:t>
                </a:r>
                <a:r>
                  <a:rPr lang="nl-NL" sz="1600" dirty="0" err="1">
                    <a:solidFill>
                      <a:schemeClr val="tx1"/>
                    </a:solidFill>
                  </a:rPr>
                  <a:t>and</a:t>
                </a:r>
                <a:r>
                  <a:rPr lang="nl-NL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1600" dirty="0">
                    <a:solidFill>
                      <a:schemeClr val="tx1"/>
                    </a:solidFill>
                  </a:rPr>
                  <a:t> space</a:t>
                </a:r>
              </a:p>
              <a:p>
                <a:pPr marL="0" indent="0">
                  <a:buNone/>
                </a:pPr>
                <a:r>
                  <a:rPr lang="nl-NL" sz="1600" dirty="0">
                    <a:solidFill>
                      <a:schemeClr val="tx1"/>
                    </a:solidFill>
                  </a:rPr>
                  <a:t>      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reduction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to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 2-SUM; 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Horowich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Sahni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bg2">
                        <a:lumMod val="75000"/>
                      </a:schemeClr>
                    </a:solidFill>
                    <a:latin typeface="+mj-lt"/>
                  </a:rPr>
                  <a:t>      OPEN 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[4]</a:t>
                </a: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endParaRPr lang="en-US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C.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1600" dirty="0">
                    <a:solidFill>
                      <a:schemeClr val="tx1"/>
                    </a:solidFill>
                  </a:rPr>
                  <a:t> time,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p>
                        <m:r>
                          <a:rPr lang="en-US" sz="16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/4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1600" dirty="0">
                    <a:solidFill>
                      <a:schemeClr val="tx1"/>
                    </a:solidFill>
                  </a:rPr>
                  <a:t> space</a:t>
                </a:r>
              </a:p>
              <a:p>
                <a:pPr marL="0" indent="0">
                  <a:buNone/>
                </a:pPr>
                <a:r>
                  <a:rPr lang="nl-NL" sz="1400" dirty="0">
                    <a:solidFill>
                      <a:schemeClr val="tx1"/>
                    </a:solidFill>
                  </a:rPr>
                  <a:t>      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reduction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to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 4-SUM; 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Schroeppel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 &amp; 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Shamir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1600" b="0" dirty="0">
                    <a:solidFill>
                      <a:schemeClr val="bg2"/>
                    </a:solidFill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time,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0.249999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  <a:latin typeface="+mj-lt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space</a:t>
                </a: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[3]</a:t>
                </a: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D.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1600" dirty="0"/>
                  <a:t>  </a:t>
                </a:r>
                <a:r>
                  <a:rPr lang="nl-NL" sz="1600" dirty="0">
                    <a:solidFill>
                      <a:schemeClr val="tx1"/>
                    </a:solidFill>
                  </a:rPr>
                  <a:t>time 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(pseudo-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polynomial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 DP)</a:t>
                </a:r>
              </a:p>
              <a:p>
                <a:pPr marL="0" indent="0">
                  <a:buNone/>
                </a:pPr>
                <a:r>
                  <a:rPr lang="nl-NL" sz="1400" dirty="0">
                    <a:solidFill>
                      <a:schemeClr val="tx1"/>
                    </a:solidFill>
                  </a:rPr>
                  <a:t>       </a:t>
                </a:r>
                <a:endParaRPr lang="nl-NL" sz="16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nl-NL" sz="16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600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9" name="Text Placeholder 3">
                <a:extLst>
                  <a:ext uri="{FF2B5EF4-FFF2-40B4-BE49-F238E27FC236}">
                    <a16:creationId xmlns:a16="http://schemas.microsoft.com/office/drawing/2014/main" id="{177AF49C-BCB0-46A7-A65A-7787A5B70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45" y="2038215"/>
                <a:ext cx="8134350" cy="2258288"/>
              </a:xfrm>
              <a:prstGeom prst="rect">
                <a:avLst/>
              </a:prstGeom>
              <a:blipFill>
                <a:blip r:embed="rId3"/>
                <a:stretch>
                  <a:fillRect l="-450" b="-207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DEF7CED-8D57-4EEA-96CA-346CB85A1F4D}"/>
              </a:ext>
            </a:extLst>
          </p:cNvPr>
          <p:cNvGrpSpPr/>
          <p:nvPr/>
        </p:nvGrpSpPr>
        <p:grpSpPr>
          <a:xfrm>
            <a:off x="339000" y="117262"/>
            <a:ext cx="11858371" cy="1788556"/>
            <a:chOff x="339000" y="857253"/>
            <a:chExt cx="11858371" cy="22838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 Placeholder 3">
                  <a:extLst>
                    <a:ext uri="{FF2B5EF4-FFF2-40B4-BE49-F238E27FC236}">
                      <a16:creationId xmlns:a16="http://schemas.microsoft.com/office/drawing/2014/main" id="{89897F67-C639-4E24-B5A6-9ADE484D641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39000" y="882794"/>
                  <a:ext cx="8134350" cy="2258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0480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●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1pPr>
                  <a:lvl2pPr marL="914400" marR="0" lvl="1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○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2pPr>
                  <a:lvl3pPr marL="1371600" marR="0" lvl="2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■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3pPr>
                  <a:lvl4pPr marL="1828800" marR="0" lvl="3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●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4pPr>
                  <a:lvl5pPr marL="2286000" marR="0" lvl="4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○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5pPr>
                  <a:lvl6pPr marL="2743200" marR="0" lvl="5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■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6pPr>
                  <a:lvl7pPr marL="3200400" marR="0" lvl="6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●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7pPr>
                  <a:lvl8pPr marL="3657600" marR="0" lvl="7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○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8pPr>
                  <a:lvl9pPr marL="4114800" marR="0" lvl="8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1600"/>
                    </a:spcAft>
                    <a:buClr>
                      <a:srgbClr val="5B72B7"/>
                    </a:buClr>
                    <a:buSzPts val="1200"/>
                    <a:buFont typeface="Abel"/>
                    <a:buChar char="■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9pPr>
                </a:lstStyle>
                <a:p>
                  <a:pPr marL="0" indent="0">
                    <a:buFont typeface="Abel"/>
                    <a:buNone/>
                  </a:pPr>
                  <a:r>
                    <a:rPr lang="en-US" sz="2600" b="1" dirty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</a:rPr>
                    <a:t>Subset Sum</a:t>
                  </a:r>
                </a:p>
                <a:p>
                  <a:pPr marL="0" indent="0">
                    <a:buFont typeface="Abel"/>
                    <a:buNone/>
                  </a:pPr>
                  <a:r>
                    <a:rPr lang="en-US" sz="1600" b="1" dirty="0">
                      <a:solidFill>
                        <a:schemeClr val="tx1"/>
                      </a:solidFill>
                      <a:latin typeface="+mj-lt"/>
                    </a:rPr>
                    <a:t>Given </a:t>
                  </a:r>
                  <a:r>
                    <a:rPr lang="en-US" sz="1600" dirty="0">
                      <a:solidFill>
                        <a:schemeClr val="tx1"/>
                      </a:solidFill>
                    </a:rPr>
                    <a:t>integers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</a:rPr>
                    <a:t>,</a:t>
                  </a:r>
                  <a:br>
                    <a:rPr lang="en-US" sz="1600" dirty="0">
                      <a:solidFill>
                        <a:schemeClr val="tx1"/>
                      </a:solidFill>
                    </a:rPr>
                  </a:br>
                  <a:r>
                    <a:rPr lang="en-US" sz="1600" dirty="0">
                      <a:solidFill>
                        <a:schemeClr val="tx1"/>
                      </a:solidFill>
                    </a:rPr>
                    <a:t>           target </a:t>
                  </a:r>
                  <a14:m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Abel"/>
                    <a:buNone/>
                  </a:pPr>
                  <a:r>
                    <a:rPr lang="en-US" sz="1600" b="1" dirty="0">
                      <a:latin typeface="+mj-lt"/>
                    </a:rPr>
                    <a:t>Asked</a:t>
                  </a:r>
                  <a:r>
                    <a:rPr lang="en-US" sz="1600" b="1" dirty="0"/>
                    <a:t> </a:t>
                  </a:r>
                  <a:r>
                    <a:rPr lang="en-US" sz="1600" dirty="0"/>
                    <a:t>subset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r>
                        <m:rPr>
                          <m:lit/>
                        </m:rP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…,</m:t>
                      </m:r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lit/>
                        </m:rP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sz="1600" dirty="0">
                    <a:solidFill>
                      <a:schemeClr val="bg2"/>
                    </a:solidFill>
                  </a:endParaRPr>
                </a:p>
                <a:p>
                  <a:pPr marL="0" indent="0">
                    <a:buFont typeface="Abel"/>
                    <a:buNone/>
                  </a:pPr>
                  <a:r>
                    <a:rPr lang="en-US" sz="1600" dirty="0">
                      <a:solidFill>
                        <a:schemeClr val="bg2"/>
                      </a:solidFill>
                    </a:rPr>
                    <a:t>             </a:t>
                  </a:r>
                  <a:r>
                    <a:rPr lang="en-US" sz="1600" dirty="0"/>
                    <a:t>such that </a:t>
                  </a:r>
                  <a14:m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endParaRPr lang="en-US" sz="16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 Placeholder 3">
                  <a:extLst>
                    <a:ext uri="{FF2B5EF4-FFF2-40B4-BE49-F238E27FC236}">
                      <a16:creationId xmlns:a16="http://schemas.microsoft.com/office/drawing/2014/main" id="{89897F67-C639-4E24-B5A6-9ADE484D64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000" y="882794"/>
                  <a:ext cx="8134350" cy="2258288"/>
                </a:xfrm>
                <a:prstGeom prst="rect">
                  <a:avLst/>
                </a:prstGeom>
                <a:blipFill>
                  <a:blip r:embed="rId4"/>
                  <a:stretch>
                    <a:fillRect l="-134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Placeholder 3">
                  <a:extLst>
                    <a:ext uri="{FF2B5EF4-FFF2-40B4-BE49-F238E27FC236}">
                      <a16:creationId xmlns:a16="http://schemas.microsoft.com/office/drawing/2014/main" id="{7B5D5358-4D25-41EB-BCDA-1DF0E49F14A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063021" y="857253"/>
                  <a:ext cx="8134350" cy="2258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0480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●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1pPr>
                  <a:lvl2pPr marL="914400" marR="0" lvl="1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○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2pPr>
                  <a:lvl3pPr marL="1371600" marR="0" lvl="2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■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3pPr>
                  <a:lvl4pPr marL="1828800" marR="0" lvl="3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●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4pPr>
                  <a:lvl5pPr marL="2286000" marR="0" lvl="4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○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5pPr>
                  <a:lvl6pPr marL="2743200" marR="0" lvl="5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■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6pPr>
                  <a:lvl7pPr marL="3200400" marR="0" lvl="6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●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7pPr>
                  <a:lvl8pPr marL="3657600" marR="0" lvl="7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○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8pPr>
                  <a:lvl9pPr marL="4114800" marR="0" lvl="8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1600"/>
                    </a:spcAft>
                    <a:buClr>
                      <a:srgbClr val="5B72B7"/>
                    </a:buClr>
                    <a:buSzPts val="1200"/>
                    <a:buFont typeface="Abel"/>
                    <a:buChar char="■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9pPr>
                </a:lstStyle>
                <a:p>
                  <a:pPr marL="0" indent="0">
                    <a:buFont typeface="Abel"/>
                    <a:buNone/>
                  </a:pPr>
                  <a:r>
                    <a:rPr lang="en-US" sz="2600" b="1" dirty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</a:rPr>
                    <a:t>Bin Packing</a:t>
                  </a:r>
                </a:p>
                <a:p>
                  <a:pPr marL="0" indent="0">
                    <a:buNone/>
                  </a:pPr>
                  <a:r>
                    <a:rPr lang="en-US" sz="1600" b="1" dirty="0">
                      <a:solidFill>
                        <a:schemeClr val="tx1"/>
                      </a:solidFill>
                      <a:latin typeface="+mj-lt"/>
                    </a:rPr>
                    <a:t>Given </a:t>
                  </a:r>
                  <a:r>
                    <a:rPr lang="en-US" sz="1600" dirty="0">
                      <a:solidFill>
                        <a:schemeClr val="tx1"/>
                      </a:solidFill>
                    </a:rPr>
                    <a:t>integers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</a:rPr>
                    <a:t>,</a:t>
                  </a:r>
                  <a:br>
                    <a:rPr lang="en-US" sz="1600" dirty="0">
                      <a:solidFill>
                        <a:schemeClr val="tx1"/>
                      </a:solidFill>
                    </a:rPr>
                  </a:br>
                  <a:r>
                    <a:rPr lang="en-US" sz="1600" dirty="0">
                      <a:solidFill>
                        <a:schemeClr val="tx1"/>
                      </a:solidFill>
                    </a:rPr>
                    <a:t>           capacity </a:t>
                  </a:r>
                  <a14:m>
                    <m:oMath xmlns:m="http://schemas.openxmlformats.org/officeDocument/2006/math">
                      <m:r>
                        <a:rPr lang="en-US" sz="16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</a:rPr>
                    <a:t>,  number of bins </a:t>
                  </a:r>
                  <a14:m>
                    <m:oMath xmlns:m="http://schemas.openxmlformats.org/officeDocument/2006/math">
                      <m:r>
                        <a:rPr lang="en-US" sz="1600" i="1" dirty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None/>
                  </a:pPr>
                  <a:r>
                    <a:rPr lang="en-US" sz="1600" b="1" dirty="0">
                      <a:latin typeface="+mj-lt"/>
                    </a:rPr>
                    <a:t>Asked</a:t>
                  </a:r>
                  <a:r>
                    <a:rPr lang="en-US" sz="1600" b="1" dirty="0"/>
                    <a:t> </a:t>
                  </a:r>
                  <a:r>
                    <a:rPr lang="en-US" sz="1600" dirty="0"/>
                    <a:t>partition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en-US" sz="1600" dirty="0"/>
                    <a:t> of </a:t>
                  </a:r>
                  <a14:m>
                    <m:oMath xmlns:m="http://schemas.openxmlformats.org/officeDocument/2006/math">
                      <m:r>
                        <m:rPr>
                          <m:lit/>
                        </m:rPr>
                        <a:rPr lang="en-US" sz="16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16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1,…,</m:t>
                      </m:r>
                      <m:r>
                        <a:rPr lang="en-US" sz="16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lit/>
                        </m:rPr>
                        <a:rPr lang="en-US" sz="16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br>
                    <a:rPr lang="en-US" sz="1600" dirty="0"/>
                  </a:br>
                  <a:r>
                    <a:rPr lang="en-US" sz="1600" dirty="0"/>
                    <a:t>            such that for each </a:t>
                  </a:r>
                  <a14:m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a14:m>
                  <a:r>
                    <a:rPr lang="en-US" sz="1600" dirty="0"/>
                    <a:t>: </a:t>
                  </a:r>
                  <a14:m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US" sz="16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 Placeholder 3">
                  <a:extLst>
                    <a:ext uri="{FF2B5EF4-FFF2-40B4-BE49-F238E27FC236}">
                      <a16:creationId xmlns:a16="http://schemas.microsoft.com/office/drawing/2014/main" id="{7B5D5358-4D25-41EB-BCDA-1DF0E49F14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3021" y="857253"/>
                  <a:ext cx="8134350" cy="2258288"/>
                </a:xfrm>
                <a:prstGeom prst="rect">
                  <a:avLst/>
                </a:prstGeom>
                <a:blipFill>
                  <a:blip r:embed="rId5"/>
                  <a:stretch>
                    <a:fillRect l="-1349" b="-296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9A5BDB-3768-4311-99B0-BED1671AEC20}"/>
              </a:ext>
            </a:extLst>
          </p:cNvPr>
          <p:cNvCxnSpPr>
            <a:cxnSpLocks/>
          </p:cNvCxnSpPr>
          <p:nvPr/>
        </p:nvCxnSpPr>
        <p:spPr>
          <a:xfrm>
            <a:off x="254466" y="2030123"/>
            <a:ext cx="8218884" cy="0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FA6871-F45C-48D2-A368-702C32AD7BC1}"/>
              </a:ext>
            </a:extLst>
          </p:cNvPr>
          <p:cNvCxnSpPr>
            <a:cxnSpLocks/>
          </p:cNvCxnSpPr>
          <p:nvPr/>
        </p:nvCxnSpPr>
        <p:spPr>
          <a:xfrm>
            <a:off x="4102661" y="117261"/>
            <a:ext cx="0" cy="4713684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29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6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BF2FEBB-0E67-4E50-BD27-CCDCE11245AA}"/>
              </a:ext>
            </a:extLst>
          </p:cNvPr>
          <p:cNvSpPr/>
          <p:nvPr/>
        </p:nvSpPr>
        <p:spPr>
          <a:xfrm>
            <a:off x="736375" y="2401090"/>
            <a:ext cx="3091149" cy="309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7F26E5-6174-4D0A-AA07-50E2A917E2B7}"/>
              </a:ext>
            </a:extLst>
          </p:cNvPr>
          <p:cNvSpPr/>
          <p:nvPr/>
        </p:nvSpPr>
        <p:spPr>
          <a:xfrm>
            <a:off x="728283" y="3253941"/>
            <a:ext cx="3091149" cy="309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0CB20A-264E-495A-A35A-5D9463A7D82D}"/>
              </a:ext>
            </a:extLst>
          </p:cNvPr>
          <p:cNvSpPr/>
          <p:nvPr/>
        </p:nvSpPr>
        <p:spPr>
          <a:xfrm>
            <a:off x="709783" y="4058956"/>
            <a:ext cx="3353238" cy="309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3">
                <a:extLst>
                  <a:ext uri="{FF2B5EF4-FFF2-40B4-BE49-F238E27FC236}">
                    <a16:creationId xmlns:a16="http://schemas.microsoft.com/office/drawing/2014/main" id="{177AF49C-BCB0-46A7-A65A-7787A5B705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645" y="2038215"/>
                <a:ext cx="3746656" cy="2258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A.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time, poly space 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(brute-force)</a:t>
                </a:r>
                <a:r>
                  <a:rPr lang="en-US" sz="1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1600" b="0" dirty="0">
                    <a:solidFill>
                      <a:schemeClr val="bg2"/>
                    </a:solidFill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0.86</m:t>
                        </m:r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time, poly space 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[1]</a:t>
                </a:r>
                <a:r>
                  <a:rPr lang="en-US" sz="1600" dirty="0">
                    <a:solidFill>
                      <a:schemeClr val="bg2"/>
                    </a:solidFill>
                    <a:latin typeface="+mj-lt"/>
                  </a:rPr>
                  <a:t> </a:t>
                </a:r>
                <a:endParaRPr lang="en-US" sz="1600" dirty="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B.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1600" dirty="0">
                    <a:solidFill>
                      <a:schemeClr val="tx1"/>
                    </a:solidFill>
                  </a:rPr>
                  <a:t> time </a:t>
                </a:r>
                <a:r>
                  <a:rPr lang="nl-NL" sz="1600" dirty="0" err="1">
                    <a:solidFill>
                      <a:schemeClr val="tx1"/>
                    </a:solidFill>
                  </a:rPr>
                  <a:t>and</a:t>
                </a:r>
                <a:r>
                  <a:rPr lang="nl-NL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1600" dirty="0">
                    <a:solidFill>
                      <a:schemeClr val="tx1"/>
                    </a:solidFill>
                  </a:rPr>
                  <a:t> space</a:t>
                </a:r>
              </a:p>
              <a:p>
                <a:pPr marL="0" indent="0">
                  <a:buNone/>
                </a:pPr>
                <a:r>
                  <a:rPr lang="nl-NL" sz="1600" dirty="0">
                    <a:solidFill>
                      <a:schemeClr val="tx1"/>
                    </a:solidFill>
                  </a:rPr>
                  <a:t>      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reduction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to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 2-SUM; 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Horowich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Sahni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bg2">
                        <a:lumMod val="75000"/>
                      </a:schemeClr>
                    </a:solidFill>
                    <a:latin typeface="+mj-lt"/>
                  </a:rPr>
                  <a:t>      OPEN 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[4]</a:t>
                </a: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endParaRPr lang="en-US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C.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1600" dirty="0">
                    <a:solidFill>
                      <a:schemeClr val="tx1"/>
                    </a:solidFill>
                  </a:rPr>
                  <a:t> time,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p>
                        <m:r>
                          <a:rPr lang="en-US" sz="16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/4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1600" dirty="0">
                    <a:solidFill>
                      <a:schemeClr val="tx1"/>
                    </a:solidFill>
                  </a:rPr>
                  <a:t> space</a:t>
                </a:r>
              </a:p>
              <a:p>
                <a:pPr marL="0" indent="0">
                  <a:buNone/>
                </a:pPr>
                <a:r>
                  <a:rPr lang="nl-NL" sz="1400" dirty="0">
                    <a:solidFill>
                      <a:schemeClr val="tx1"/>
                    </a:solidFill>
                  </a:rPr>
                  <a:t>      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reduction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to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 4-SUM; 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Schroeppel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 &amp; 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Shamir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1600" b="0" dirty="0">
                    <a:solidFill>
                      <a:schemeClr val="bg2"/>
                    </a:solidFill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time,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0.249999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  <a:latin typeface="+mj-lt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space</a:t>
                </a: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[3]</a:t>
                </a: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D.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1600" dirty="0"/>
                  <a:t>  </a:t>
                </a:r>
                <a:r>
                  <a:rPr lang="nl-NL" sz="1600" dirty="0">
                    <a:solidFill>
                      <a:schemeClr val="tx1"/>
                    </a:solidFill>
                  </a:rPr>
                  <a:t>time 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(pseudo-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polynomial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 DP)</a:t>
                </a:r>
              </a:p>
              <a:p>
                <a:pPr marL="0" indent="0">
                  <a:buNone/>
                </a:pPr>
                <a:r>
                  <a:rPr lang="nl-NL" sz="1400" dirty="0">
                    <a:solidFill>
                      <a:schemeClr val="tx1"/>
                    </a:solidFill>
                  </a:rPr>
                  <a:t>       </a:t>
                </a:r>
                <a:endParaRPr lang="nl-NL" sz="16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nl-NL" sz="16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6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9" name="Text Placeholder 3">
                <a:extLst>
                  <a:ext uri="{FF2B5EF4-FFF2-40B4-BE49-F238E27FC236}">
                    <a16:creationId xmlns:a16="http://schemas.microsoft.com/office/drawing/2014/main" id="{177AF49C-BCB0-46A7-A65A-7787A5B70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45" y="2038215"/>
                <a:ext cx="3746656" cy="2258288"/>
              </a:xfrm>
              <a:prstGeom prst="rect">
                <a:avLst/>
              </a:prstGeom>
              <a:blipFill>
                <a:blip r:embed="rId2"/>
                <a:stretch>
                  <a:fillRect l="-976" b="-207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3">
                <a:extLst>
                  <a:ext uri="{FF2B5EF4-FFF2-40B4-BE49-F238E27FC236}">
                    <a16:creationId xmlns:a16="http://schemas.microsoft.com/office/drawing/2014/main" id="{89897F67-C639-4E24-B5A6-9ADE484D64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9000" y="142802"/>
                <a:ext cx="8134350" cy="2258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Font typeface="Abel"/>
                  <a:buNone/>
                </a:pPr>
                <a:r>
                  <a:rPr lang="en-US" sz="26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Subset Sum</a:t>
                </a:r>
              </a:p>
              <a:p>
                <a:pPr marL="0" indent="0">
                  <a:buFont typeface="Abel"/>
                  <a:buNone/>
                </a:pPr>
                <a:r>
                  <a:rPr lang="en-US" sz="1600" b="1" dirty="0">
                    <a:solidFill>
                      <a:schemeClr val="tx1"/>
                    </a:solidFill>
                    <a:latin typeface="+mj-lt"/>
                  </a:rPr>
                  <a:t>Given </a:t>
                </a:r>
                <a:r>
                  <a:rPr lang="en-US" sz="1600" dirty="0">
                    <a:solidFill>
                      <a:schemeClr val="tx1"/>
                    </a:solidFill>
                  </a:rPr>
                  <a:t>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           target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bel"/>
                  <a:buNone/>
                </a:pPr>
                <a:r>
                  <a:rPr lang="en-US" sz="1600" b="1" dirty="0">
                    <a:latin typeface="+mj-lt"/>
                  </a:rPr>
                  <a:t>Asked</a:t>
                </a:r>
                <a:r>
                  <a:rPr lang="en-US" sz="1600" b="1" dirty="0"/>
                  <a:t> </a:t>
                </a:r>
                <a:r>
                  <a:rPr lang="en-US" sz="1600" dirty="0"/>
                  <a:t>subset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lit/>
                      </m:rP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600" dirty="0">
                  <a:solidFill>
                    <a:schemeClr val="bg2"/>
                  </a:solidFill>
                </a:endParaRPr>
              </a:p>
              <a:p>
                <a:pPr marL="0" indent="0">
                  <a:buFont typeface="Abel"/>
                  <a:buNone/>
                </a:pPr>
                <a:r>
                  <a:rPr lang="en-US" sz="1600" dirty="0">
                    <a:solidFill>
                      <a:schemeClr val="bg2"/>
                    </a:solidFill>
                  </a:rPr>
                  <a:t>             </a:t>
                </a:r>
                <a:r>
                  <a:rPr lang="en-US" sz="1600" dirty="0"/>
                  <a:t>such that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6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" name="Text Placeholder 3">
                <a:extLst>
                  <a:ext uri="{FF2B5EF4-FFF2-40B4-BE49-F238E27FC236}">
                    <a16:creationId xmlns:a16="http://schemas.microsoft.com/office/drawing/2014/main" id="{89897F67-C639-4E24-B5A6-9ADE484D6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00" y="142802"/>
                <a:ext cx="8134350" cy="2258288"/>
              </a:xfrm>
              <a:prstGeom prst="rect">
                <a:avLst/>
              </a:prstGeom>
              <a:blipFill>
                <a:blip r:embed="rId3"/>
                <a:stretch>
                  <a:fillRect l="-13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9A5BDB-3768-4311-99B0-BED1671AEC20}"/>
              </a:ext>
            </a:extLst>
          </p:cNvPr>
          <p:cNvCxnSpPr>
            <a:cxnSpLocks/>
          </p:cNvCxnSpPr>
          <p:nvPr/>
        </p:nvCxnSpPr>
        <p:spPr>
          <a:xfrm>
            <a:off x="254466" y="2030123"/>
            <a:ext cx="3848195" cy="0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FA6871-F45C-48D2-A368-702C32AD7BC1}"/>
              </a:ext>
            </a:extLst>
          </p:cNvPr>
          <p:cNvCxnSpPr>
            <a:cxnSpLocks/>
          </p:cNvCxnSpPr>
          <p:nvPr/>
        </p:nvCxnSpPr>
        <p:spPr>
          <a:xfrm>
            <a:off x="4102661" y="117261"/>
            <a:ext cx="0" cy="4713684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277AE91A-503B-46E0-969D-B1D9741A52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142301" y="142802"/>
                <a:ext cx="8520600" cy="572700"/>
              </a:xfrm>
            </p:spPr>
            <p:txBody>
              <a:bodyPr/>
              <a:lstStyle/>
              <a:p>
                <a:r>
                  <a:rPr lang="en-US" sz="2600" dirty="0"/>
                  <a:t>SSS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600" dirty="0">
                    <a:solidFill>
                      <a:schemeClr val="bg2"/>
                    </a:solidFill>
                  </a:rPr>
                  <a:t> </a:t>
                </a:r>
                <a:r>
                  <a:rPr lang="nl-NL" sz="2600" dirty="0"/>
                  <a:t>time</a:t>
                </a:r>
              </a:p>
            </p:txBody>
          </p:sp>
        </mc:Choice>
        <mc:Fallback xmlns="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277AE91A-503B-46E0-969D-B1D9741A52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42301" y="142802"/>
                <a:ext cx="8520600" cy="572700"/>
              </a:xfrm>
              <a:blipFill>
                <a:blip r:embed="rId4"/>
                <a:stretch>
                  <a:fillRect l="-1288" b="-2340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Placeholder 2">
                <a:extLst>
                  <a:ext uri="{FF2B5EF4-FFF2-40B4-BE49-F238E27FC236}">
                    <a16:creationId xmlns:a16="http://schemas.microsoft.com/office/drawing/2014/main" id="{6EC9D286-68AE-4DC7-806F-06E534A9F38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029609" y="609594"/>
                <a:ext cx="5393791" cy="4391103"/>
              </a:xfrm>
            </p:spPr>
            <p:txBody>
              <a:bodyPr/>
              <a:lstStyle/>
              <a:p>
                <a:pPr marL="15240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+mj-lt"/>
                  </a:rPr>
                  <a:t>k</a:t>
                </a:r>
                <a:r>
                  <a:rPr lang="en-US" dirty="0">
                    <a:latin typeface="+mj-lt"/>
                  </a:rPr>
                  <a:t>-SUM</a:t>
                </a:r>
              </a:p>
              <a:p>
                <a:pPr marL="152400" indent="0">
                  <a:buNone/>
                </a:pPr>
                <a:r>
                  <a:rPr lang="en-US" dirty="0">
                    <a:latin typeface="+mj-lt"/>
                  </a:rPr>
                  <a:t>Given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dirty="0">
                    <a:latin typeface="+mn-lt"/>
                  </a:rPr>
                  <a:t>, </a:t>
                </a:r>
                <a:r>
                  <a:rPr lang="nl-NL" dirty="0" err="1">
                    <a:latin typeface="+mn-lt"/>
                  </a:rPr>
                  <a:t>such</a:t>
                </a:r>
                <a:r>
                  <a:rPr lang="nl-NL" dirty="0">
                    <a:latin typeface="+mn-lt"/>
                  </a:rPr>
                  <a:t> </a:t>
                </a:r>
                <a:r>
                  <a:rPr lang="nl-NL" dirty="0" err="1">
                    <a:latin typeface="+mn-lt"/>
                  </a:rPr>
                  <a:t>that</a:t>
                </a:r>
                <a:r>
                  <a:rPr lang="nl-NL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nl-NL" dirty="0">
                  <a:latin typeface="+mj-lt"/>
                </a:endParaRPr>
              </a:p>
              <a:p>
                <a:pPr marL="152400" indent="0">
                  <a:buNone/>
                </a:pPr>
                <a:r>
                  <a:rPr lang="nl-NL" dirty="0">
                    <a:latin typeface="+mj-lt"/>
                  </a:rPr>
                  <a:t>            </a:t>
                </a:r>
                <a:r>
                  <a:rPr lang="nl-NL" dirty="0">
                    <a:latin typeface="+mn-lt"/>
                  </a:rPr>
                  <a:t>integer</a:t>
                </a:r>
                <a:r>
                  <a:rPr lang="nl-NL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nl-NL" dirty="0">
                    <a:solidFill>
                      <a:schemeClr val="bg2"/>
                    </a:solidFill>
                    <a:latin typeface="+mj-lt"/>
                  </a:rPr>
                  <a:t> </a:t>
                </a:r>
              </a:p>
              <a:p>
                <a:pPr marL="152400" indent="0">
                  <a:buNone/>
                </a:pPr>
                <a:r>
                  <a:rPr lang="nl-NL" dirty="0" err="1">
                    <a:latin typeface="+mj-lt"/>
                  </a:rPr>
                  <a:t>Asked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n-lt"/>
                  </a:rPr>
                  <a:t>elements</a:t>
                </a:r>
                <a:r>
                  <a:rPr lang="nl-NL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bg2"/>
                    </a:solidFill>
                    <a:latin typeface="+mn-lt"/>
                  </a:rPr>
                  <a:t> </a:t>
                </a:r>
                <a:r>
                  <a:rPr lang="en-US" b="0" dirty="0">
                    <a:latin typeface="+mn-lt"/>
                  </a:rPr>
                  <a:t>summing 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>
                  <a:latin typeface="+mn-lt"/>
                </a:endParaRPr>
              </a:p>
              <a:p>
                <a:pPr marL="152400" indent="0">
                  <a:buNone/>
                </a:pPr>
                <a:endParaRPr lang="en-US" dirty="0">
                  <a:latin typeface="+mn-lt"/>
                </a:endParaRPr>
              </a:p>
              <a:p>
                <a:pPr marL="152400" indent="0">
                  <a:buNone/>
                </a:pPr>
                <a:r>
                  <a:rPr lang="en-US" b="0" dirty="0">
                    <a:solidFill>
                      <a:schemeClr val="bg2"/>
                    </a:solidFill>
                    <a:latin typeface="+mj-lt"/>
                  </a:rPr>
                  <a:t>2</a:t>
                </a:r>
                <a:r>
                  <a:rPr lang="en-US" b="0" dirty="0">
                    <a:latin typeface="+mj-lt"/>
                  </a:rPr>
                  <a:t>-SUM </a:t>
                </a:r>
                <a:r>
                  <a:rPr lang="en-US" b="0" dirty="0">
                    <a:latin typeface="+mn-lt"/>
                  </a:rPr>
                  <a:t>in</a:t>
                </a:r>
                <a:r>
                  <a:rPr lang="en-US" b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latin typeface="+mn-lt"/>
                  </a:rPr>
                  <a:t> time:</a:t>
                </a:r>
              </a:p>
              <a:p>
                <a:r>
                  <a:rPr lang="en-US" dirty="0">
                    <a:latin typeface="+mn-lt"/>
                  </a:rPr>
                  <a:t>Sort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Keep pointers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chemeClr val="bg2"/>
                  </a:solidFill>
                  <a:latin typeface="+mn-lt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Compare </a:t>
                </a:r>
                <a:r>
                  <a:rPr lang="en-US" b="0" dirty="0">
                    <a:solidFill>
                      <a:schemeClr val="bg2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0" dirty="0">
                    <a:latin typeface="+mn-lt"/>
                  </a:rPr>
                  <a:t> 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b="0" dirty="0">
                    <a:latin typeface="+mn-lt"/>
                  </a:rPr>
                  <a:t>, move pointer accordingly</a:t>
                </a:r>
              </a:p>
              <a:p>
                <a:endParaRPr lang="en-US" dirty="0">
                  <a:latin typeface="+mn-lt"/>
                </a:endParaRPr>
              </a:p>
              <a:p>
                <a:pPr marL="152400" indent="0">
                  <a:buNone/>
                </a:pPr>
                <a:r>
                  <a:rPr lang="en-US" dirty="0">
                    <a:latin typeface="+mn-lt"/>
                  </a:rPr>
                  <a:t>Given </a:t>
                </a:r>
                <a:r>
                  <a:rPr lang="en-US" dirty="0">
                    <a:latin typeface="+mj-lt"/>
                  </a:rPr>
                  <a:t>SSS</a:t>
                </a:r>
                <a:r>
                  <a:rPr lang="en-US" dirty="0">
                    <a:latin typeface="+mn-lt"/>
                  </a:rPr>
                  <a:t> instance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latin typeface="+mn-lt"/>
                  </a:rPr>
                  <a:t> define</a:t>
                </a:r>
              </a:p>
              <a:p>
                <a:pPr marL="152400" indent="0"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1,…,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+mn-lt"/>
                </a:endParaRPr>
              </a:p>
              <a:p>
                <a:pPr marL="152400" indent="0">
                  <a:buNone/>
                </a:pPr>
                <a:r>
                  <a:rPr lang="en-US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lit/>
                              </m:r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</m:oMath>
                </a14:m>
                <a:endParaRPr lang="en-US" dirty="0">
                  <a:latin typeface="+mn-lt"/>
                </a:endParaRPr>
              </a:p>
              <a:p>
                <a:pPr marL="152400" indent="0">
                  <a:buNone/>
                </a:pPr>
                <a:endParaRPr lang="nl-NL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 Placeholder 2">
                <a:extLst>
                  <a:ext uri="{FF2B5EF4-FFF2-40B4-BE49-F238E27FC236}">
                    <a16:creationId xmlns:a16="http://schemas.microsoft.com/office/drawing/2014/main" id="{6EC9D286-68AE-4DC7-806F-06E534A9F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029609" y="609594"/>
                <a:ext cx="5393791" cy="4391103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E6F7F491-A269-4C49-BC66-2EC44CBD9974}"/>
              </a:ext>
            </a:extLst>
          </p:cNvPr>
          <p:cNvSpPr/>
          <p:nvPr/>
        </p:nvSpPr>
        <p:spPr>
          <a:xfrm>
            <a:off x="434211" y="2145519"/>
            <a:ext cx="3628809" cy="573980"/>
          </a:xfrm>
          <a:prstGeom prst="rect">
            <a:avLst/>
          </a:prstGeom>
          <a:solidFill>
            <a:srgbClr val="FFFF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915020-23F1-4C3B-9C10-0CFAFEC8F037}"/>
              </a:ext>
            </a:extLst>
          </p:cNvPr>
          <p:cNvSpPr/>
          <p:nvPr/>
        </p:nvSpPr>
        <p:spPr>
          <a:xfrm>
            <a:off x="434210" y="3573899"/>
            <a:ext cx="3628809" cy="1139650"/>
          </a:xfrm>
          <a:prstGeom prst="rect">
            <a:avLst/>
          </a:prstGeom>
          <a:solidFill>
            <a:srgbClr val="FFFF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769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BF2FEBB-0E67-4E50-BD27-CCDCE11245AA}"/>
              </a:ext>
            </a:extLst>
          </p:cNvPr>
          <p:cNvSpPr/>
          <p:nvPr/>
        </p:nvSpPr>
        <p:spPr>
          <a:xfrm>
            <a:off x="736375" y="2401090"/>
            <a:ext cx="3091149" cy="309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7F26E5-6174-4D0A-AA07-50E2A917E2B7}"/>
              </a:ext>
            </a:extLst>
          </p:cNvPr>
          <p:cNvSpPr/>
          <p:nvPr/>
        </p:nvSpPr>
        <p:spPr>
          <a:xfrm>
            <a:off x="728283" y="3253941"/>
            <a:ext cx="3091149" cy="309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0CB20A-264E-495A-A35A-5D9463A7D82D}"/>
              </a:ext>
            </a:extLst>
          </p:cNvPr>
          <p:cNvSpPr/>
          <p:nvPr/>
        </p:nvSpPr>
        <p:spPr>
          <a:xfrm>
            <a:off x="709783" y="4058956"/>
            <a:ext cx="3353238" cy="309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3">
                <a:extLst>
                  <a:ext uri="{FF2B5EF4-FFF2-40B4-BE49-F238E27FC236}">
                    <a16:creationId xmlns:a16="http://schemas.microsoft.com/office/drawing/2014/main" id="{177AF49C-BCB0-46A7-A65A-7787A5B705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645" y="2038215"/>
                <a:ext cx="3746656" cy="2258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A.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time, poly space 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(brute-force)</a:t>
                </a:r>
                <a:r>
                  <a:rPr lang="en-US" sz="1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1600" b="0" dirty="0">
                    <a:solidFill>
                      <a:schemeClr val="bg2"/>
                    </a:solidFill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0.86</m:t>
                        </m:r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time, poly space 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[1]</a:t>
                </a:r>
                <a:r>
                  <a:rPr lang="en-US" sz="1600" dirty="0">
                    <a:solidFill>
                      <a:schemeClr val="bg2"/>
                    </a:solidFill>
                    <a:latin typeface="+mj-lt"/>
                  </a:rPr>
                  <a:t> </a:t>
                </a:r>
                <a:endParaRPr lang="en-US" sz="1600" dirty="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B.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1600" dirty="0">
                    <a:solidFill>
                      <a:schemeClr val="tx1"/>
                    </a:solidFill>
                  </a:rPr>
                  <a:t> time </a:t>
                </a:r>
                <a:r>
                  <a:rPr lang="nl-NL" sz="1600" dirty="0" err="1">
                    <a:solidFill>
                      <a:schemeClr val="tx1"/>
                    </a:solidFill>
                  </a:rPr>
                  <a:t>and</a:t>
                </a:r>
                <a:r>
                  <a:rPr lang="nl-NL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1600" dirty="0">
                    <a:solidFill>
                      <a:schemeClr val="tx1"/>
                    </a:solidFill>
                  </a:rPr>
                  <a:t> space</a:t>
                </a:r>
              </a:p>
              <a:p>
                <a:pPr marL="0" indent="0">
                  <a:buNone/>
                </a:pPr>
                <a:r>
                  <a:rPr lang="nl-NL" sz="1600" dirty="0">
                    <a:solidFill>
                      <a:schemeClr val="tx1"/>
                    </a:solidFill>
                  </a:rPr>
                  <a:t>      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reduction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to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 2-SUM; 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Horowich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Sahni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bg2">
                        <a:lumMod val="75000"/>
                      </a:schemeClr>
                    </a:solidFill>
                    <a:latin typeface="+mj-lt"/>
                  </a:rPr>
                  <a:t>      OPEN 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[4]</a:t>
                </a: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endParaRPr lang="en-US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C.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1600" dirty="0">
                    <a:solidFill>
                      <a:schemeClr val="tx1"/>
                    </a:solidFill>
                  </a:rPr>
                  <a:t> time,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p>
                        <m:r>
                          <a:rPr lang="en-US" sz="16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/4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1600" dirty="0">
                    <a:solidFill>
                      <a:schemeClr val="tx1"/>
                    </a:solidFill>
                  </a:rPr>
                  <a:t> space</a:t>
                </a:r>
              </a:p>
              <a:p>
                <a:pPr marL="0" indent="0">
                  <a:buNone/>
                </a:pPr>
                <a:r>
                  <a:rPr lang="nl-NL" sz="1400" dirty="0">
                    <a:solidFill>
                      <a:schemeClr val="tx1"/>
                    </a:solidFill>
                  </a:rPr>
                  <a:t>      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reduction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to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 4-SUM; 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Schroeppel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 &amp; 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Shamir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1600" b="0" dirty="0">
                    <a:solidFill>
                      <a:schemeClr val="bg2"/>
                    </a:solidFill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time,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0.249999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  <a:latin typeface="+mj-lt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space</a:t>
                </a: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[3]</a:t>
                </a: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D.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1600" dirty="0"/>
                  <a:t>  </a:t>
                </a:r>
                <a:r>
                  <a:rPr lang="nl-NL" sz="1600" dirty="0">
                    <a:solidFill>
                      <a:schemeClr val="tx1"/>
                    </a:solidFill>
                  </a:rPr>
                  <a:t>time 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(pseudo-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polynomial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 DP)</a:t>
                </a:r>
              </a:p>
              <a:p>
                <a:pPr marL="0" indent="0">
                  <a:buNone/>
                </a:pPr>
                <a:r>
                  <a:rPr lang="nl-NL" sz="1400" dirty="0">
                    <a:solidFill>
                      <a:schemeClr val="tx1"/>
                    </a:solidFill>
                  </a:rPr>
                  <a:t>       </a:t>
                </a:r>
                <a:endParaRPr lang="nl-NL" sz="16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nl-NL" sz="16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6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9" name="Text Placeholder 3">
                <a:extLst>
                  <a:ext uri="{FF2B5EF4-FFF2-40B4-BE49-F238E27FC236}">
                    <a16:creationId xmlns:a16="http://schemas.microsoft.com/office/drawing/2014/main" id="{177AF49C-BCB0-46A7-A65A-7787A5B70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45" y="2038215"/>
                <a:ext cx="3746656" cy="2258288"/>
              </a:xfrm>
              <a:prstGeom prst="rect">
                <a:avLst/>
              </a:prstGeom>
              <a:blipFill>
                <a:blip r:embed="rId2"/>
                <a:stretch>
                  <a:fillRect l="-976" b="-207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3">
                <a:extLst>
                  <a:ext uri="{FF2B5EF4-FFF2-40B4-BE49-F238E27FC236}">
                    <a16:creationId xmlns:a16="http://schemas.microsoft.com/office/drawing/2014/main" id="{89897F67-C639-4E24-B5A6-9ADE484D64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9000" y="142802"/>
                <a:ext cx="8134350" cy="2258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Font typeface="Abel"/>
                  <a:buNone/>
                </a:pPr>
                <a:r>
                  <a:rPr lang="en-US" sz="26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Subset Sum</a:t>
                </a:r>
              </a:p>
              <a:p>
                <a:pPr marL="0" indent="0">
                  <a:buFont typeface="Abel"/>
                  <a:buNone/>
                </a:pPr>
                <a:r>
                  <a:rPr lang="en-US" sz="1600" b="1" dirty="0">
                    <a:solidFill>
                      <a:schemeClr val="tx1"/>
                    </a:solidFill>
                    <a:latin typeface="+mj-lt"/>
                  </a:rPr>
                  <a:t>Given </a:t>
                </a:r>
                <a:r>
                  <a:rPr lang="en-US" sz="1600" dirty="0">
                    <a:solidFill>
                      <a:schemeClr val="tx1"/>
                    </a:solidFill>
                  </a:rPr>
                  <a:t>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           target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bel"/>
                  <a:buNone/>
                </a:pPr>
                <a:r>
                  <a:rPr lang="en-US" sz="1600" b="1" dirty="0">
                    <a:latin typeface="+mj-lt"/>
                  </a:rPr>
                  <a:t>Asked</a:t>
                </a:r>
                <a:r>
                  <a:rPr lang="en-US" sz="1600" b="1" dirty="0"/>
                  <a:t> </a:t>
                </a:r>
                <a:r>
                  <a:rPr lang="en-US" sz="1600" dirty="0"/>
                  <a:t>subset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lit/>
                      </m:rP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600" dirty="0">
                  <a:solidFill>
                    <a:schemeClr val="bg2"/>
                  </a:solidFill>
                </a:endParaRPr>
              </a:p>
              <a:p>
                <a:pPr marL="0" indent="0">
                  <a:buFont typeface="Abel"/>
                  <a:buNone/>
                </a:pPr>
                <a:r>
                  <a:rPr lang="en-US" sz="1600" dirty="0">
                    <a:solidFill>
                      <a:schemeClr val="bg2"/>
                    </a:solidFill>
                  </a:rPr>
                  <a:t>             </a:t>
                </a:r>
                <a:r>
                  <a:rPr lang="en-US" sz="1600" dirty="0"/>
                  <a:t>such that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6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" name="Text Placeholder 3">
                <a:extLst>
                  <a:ext uri="{FF2B5EF4-FFF2-40B4-BE49-F238E27FC236}">
                    <a16:creationId xmlns:a16="http://schemas.microsoft.com/office/drawing/2014/main" id="{89897F67-C639-4E24-B5A6-9ADE484D6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00" y="142802"/>
                <a:ext cx="8134350" cy="2258288"/>
              </a:xfrm>
              <a:prstGeom prst="rect">
                <a:avLst/>
              </a:prstGeom>
              <a:blipFill>
                <a:blip r:embed="rId3"/>
                <a:stretch>
                  <a:fillRect l="-13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9A5BDB-3768-4311-99B0-BED1671AEC20}"/>
              </a:ext>
            </a:extLst>
          </p:cNvPr>
          <p:cNvCxnSpPr>
            <a:cxnSpLocks/>
          </p:cNvCxnSpPr>
          <p:nvPr/>
        </p:nvCxnSpPr>
        <p:spPr>
          <a:xfrm>
            <a:off x="254466" y="2030123"/>
            <a:ext cx="3848195" cy="0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FA6871-F45C-48D2-A368-702C32AD7BC1}"/>
              </a:ext>
            </a:extLst>
          </p:cNvPr>
          <p:cNvCxnSpPr>
            <a:cxnSpLocks/>
          </p:cNvCxnSpPr>
          <p:nvPr/>
        </p:nvCxnSpPr>
        <p:spPr>
          <a:xfrm>
            <a:off x="4102661" y="117261"/>
            <a:ext cx="0" cy="4713684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277AE91A-503B-46E0-969D-B1D9741A52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142301" y="142802"/>
                <a:ext cx="8520600" cy="572700"/>
              </a:xfrm>
            </p:spPr>
            <p:txBody>
              <a:bodyPr/>
              <a:lstStyle/>
              <a:p>
                <a:r>
                  <a:rPr lang="en-US" sz="2600" dirty="0"/>
                  <a:t>SSS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600" dirty="0">
                    <a:solidFill>
                      <a:schemeClr val="bg2"/>
                    </a:solidFill>
                  </a:rPr>
                  <a:t> </a:t>
                </a:r>
                <a:r>
                  <a:rPr lang="nl-NL" sz="2600" dirty="0"/>
                  <a:t>time,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2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/4</m:t>
                        </m:r>
                      </m:sup>
                    </m:sSup>
                    <m:r>
                      <a:rPr lang="en-US" sz="2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600" dirty="0">
                    <a:solidFill>
                      <a:schemeClr val="bg2"/>
                    </a:solidFill>
                  </a:rPr>
                  <a:t> </a:t>
                </a:r>
                <a:r>
                  <a:rPr lang="nl-NL" sz="2600" dirty="0">
                    <a:solidFill>
                      <a:schemeClr val="tx1"/>
                    </a:solidFill>
                  </a:rPr>
                  <a:t>space</a:t>
                </a:r>
              </a:p>
            </p:txBody>
          </p:sp>
        </mc:Choice>
        <mc:Fallback xmlns="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277AE91A-503B-46E0-969D-B1D9741A52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42301" y="142802"/>
                <a:ext cx="8520600" cy="572700"/>
              </a:xfrm>
              <a:blipFill>
                <a:blip r:embed="rId4"/>
                <a:stretch>
                  <a:fillRect l="-1288" b="-2340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Placeholder 2">
                <a:extLst>
                  <a:ext uri="{FF2B5EF4-FFF2-40B4-BE49-F238E27FC236}">
                    <a16:creationId xmlns:a16="http://schemas.microsoft.com/office/drawing/2014/main" id="{6EC9D286-68AE-4DC7-806F-06E534A9F38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029609" y="609594"/>
                <a:ext cx="5393791" cy="4391103"/>
              </a:xfrm>
            </p:spPr>
            <p:txBody>
              <a:bodyPr/>
              <a:lstStyle/>
              <a:p>
                <a:pPr marL="15240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+mj-lt"/>
                  </a:rPr>
                  <a:t>k</a:t>
                </a:r>
                <a:r>
                  <a:rPr lang="en-US" dirty="0">
                    <a:latin typeface="+mj-lt"/>
                  </a:rPr>
                  <a:t>-SUM</a:t>
                </a:r>
              </a:p>
              <a:p>
                <a:pPr marL="152400" indent="0">
                  <a:buNone/>
                </a:pPr>
                <a:r>
                  <a:rPr lang="en-US" dirty="0">
                    <a:latin typeface="+mj-lt"/>
                  </a:rPr>
                  <a:t>Given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dirty="0">
                    <a:latin typeface="+mn-lt"/>
                  </a:rPr>
                  <a:t>, </a:t>
                </a:r>
                <a:r>
                  <a:rPr lang="nl-NL" dirty="0" err="1">
                    <a:latin typeface="+mn-lt"/>
                  </a:rPr>
                  <a:t>such</a:t>
                </a:r>
                <a:r>
                  <a:rPr lang="nl-NL" dirty="0">
                    <a:latin typeface="+mn-lt"/>
                  </a:rPr>
                  <a:t> </a:t>
                </a:r>
                <a:r>
                  <a:rPr lang="nl-NL" dirty="0" err="1">
                    <a:latin typeface="+mn-lt"/>
                  </a:rPr>
                  <a:t>that</a:t>
                </a:r>
                <a:r>
                  <a:rPr lang="nl-NL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nl-NL" dirty="0">
                  <a:latin typeface="+mj-lt"/>
                </a:endParaRPr>
              </a:p>
              <a:p>
                <a:pPr marL="152400" indent="0">
                  <a:buNone/>
                </a:pPr>
                <a:r>
                  <a:rPr lang="nl-NL" dirty="0">
                    <a:latin typeface="+mj-lt"/>
                  </a:rPr>
                  <a:t>            </a:t>
                </a:r>
                <a:r>
                  <a:rPr lang="nl-NL" dirty="0">
                    <a:latin typeface="+mn-lt"/>
                  </a:rPr>
                  <a:t>integer</a:t>
                </a:r>
                <a:r>
                  <a:rPr lang="nl-NL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nl-NL" dirty="0">
                    <a:solidFill>
                      <a:schemeClr val="bg2"/>
                    </a:solidFill>
                    <a:latin typeface="+mj-lt"/>
                  </a:rPr>
                  <a:t> </a:t>
                </a:r>
              </a:p>
              <a:p>
                <a:pPr marL="152400" indent="0">
                  <a:buNone/>
                </a:pPr>
                <a:r>
                  <a:rPr lang="nl-NL" dirty="0" err="1">
                    <a:latin typeface="+mj-lt"/>
                  </a:rPr>
                  <a:t>Asked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n-lt"/>
                  </a:rPr>
                  <a:t>elements</a:t>
                </a:r>
                <a:r>
                  <a:rPr lang="nl-NL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bg2"/>
                    </a:solidFill>
                    <a:latin typeface="+mn-lt"/>
                  </a:rPr>
                  <a:t> </a:t>
                </a:r>
                <a:r>
                  <a:rPr lang="en-US" b="0" dirty="0">
                    <a:latin typeface="+mn-lt"/>
                  </a:rPr>
                  <a:t>summing 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>
                  <a:latin typeface="+mn-lt"/>
                </a:endParaRPr>
              </a:p>
              <a:p>
                <a:pPr marL="152400" indent="0">
                  <a:buNone/>
                </a:pPr>
                <a:endParaRPr lang="en-US" dirty="0">
                  <a:latin typeface="+mn-lt"/>
                </a:endParaRPr>
              </a:p>
              <a:p>
                <a:pPr marL="152400" indent="0">
                  <a:buNone/>
                </a:pPr>
                <a:r>
                  <a:rPr lang="en-US" b="0" dirty="0">
                    <a:solidFill>
                      <a:schemeClr val="bg2"/>
                    </a:solidFill>
                    <a:latin typeface="+mj-lt"/>
                  </a:rPr>
                  <a:t>4</a:t>
                </a:r>
                <a:r>
                  <a:rPr lang="en-US" b="0" dirty="0">
                    <a:latin typeface="+mj-lt"/>
                  </a:rPr>
                  <a:t>-SUM </a:t>
                </a:r>
                <a:r>
                  <a:rPr lang="en-US" b="0" dirty="0">
                    <a:latin typeface="+mn-lt"/>
                  </a:rPr>
                  <a:t>in</a:t>
                </a:r>
                <a:r>
                  <a:rPr lang="en-US" b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latin typeface="+mn-lt"/>
                  </a:rPr>
                  <a:t> time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latin typeface="+mn-lt"/>
                  </a:rPr>
                  <a:t> space:</a:t>
                </a:r>
              </a:p>
              <a:p>
                <a:r>
                  <a:rPr lang="en-US" dirty="0">
                    <a:latin typeface="+mn-lt"/>
                  </a:rPr>
                  <a:t>Simulate </a:t>
                </a:r>
                <a:r>
                  <a:rPr lang="en-US" dirty="0">
                    <a:solidFill>
                      <a:schemeClr val="bg2"/>
                    </a:solidFill>
                    <a:latin typeface="+mj-lt"/>
                  </a:rPr>
                  <a:t>2</a:t>
                </a:r>
                <a:r>
                  <a:rPr lang="en-US" dirty="0">
                    <a:latin typeface="+mj-lt"/>
                  </a:rPr>
                  <a:t>-SUM </a:t>
                </a:r>
                <a:r>
                  <a:rPr lang="en-US" dirty="0">
                    <a:latin typeface="+mn-lt"/>
                  </a:rPr>
                  <a:t>algorithm on instance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b="0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Use a priority queue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+mn-lt"/>
                  </a:rPr>
                  <a:t> </a:t>
                </a:r>
                <a:r>
                  <a:rPr lang="en-US" dirty="0">
                    <a:latin typeface="+mn-lt"/>
                  </a:rPr>
                  <a:t>to </a:t>
                </a:r>
                <a:endParaRPr lang="en-US" b="0" dirty="0">
                  <a:latin typeface="+mn-lt"/>
                </a:endParaRPr>
              </a:p>
              <a:p>
                <a:pPr lvl="1"/>
                <a:r>
                  <a:rPr lang="en-US" dirty="0">
                    <a:latin typeface="+mn-lt"/>
                  </a:rPr>
                  <a:t>Enumerate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>
                    <a:latin typeface="+mn-lt"/>
                  </a:rPr>
                  <a:t> is ascending   order</a:t>
                </a:r>
              </a:p>
              <a:p>
                <a:pPr lvl="1"/>
                <a:r>
                  <a:rPr lang="en-US" dirty="0">
                    <a:latin typeface="+mn-lt"/>
                  </a:rPr>
                  <a:t>Enumerate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b="0" dirty="0">
                    <a:latin typeface="+mn-lt"/>
                  </a:rPr>
                  <a:t> is descending order</a:t>
                </a:r>
              </a:p>
              <a:p>
                <a:pPr marL="152400" indent="0">
                  <a:buNone/>
                </a:pPr>
                <a:endParaRPr lang="en-US" dirty="0">
                  <a:latin typeface="+mn-lt"/>
                </a:endParaRPr>
              </a:p>
              <a:p>
                <a:pPr marL="152400" indent="0">
                  <a:buNone/>
                </a:pPr>
                <a:r>
                  <a:rPr lang="en-US" dirty="0">
                    <a:latin typeface="+mn-lt"/>
                  </a:rPr>
                  <a:t>Reduce </a:t>
                </a:r>
                <a:r>
                  <a:rPr lang="en-US" dirty="0">
                    <a:latin typeface="+mj-lt"/>
                  </a:rPr>
                  <a:t>SSS</a:t>
                </a:r>
                <a:r>
                  <a:rPr lang="en-US" dirty="0">
                    <a:latin typeface="+mn-lt"/>
                  </a:rPr>
                  <a:t> on n items to </a:t>
                </a:r>
                <a:r>
                  <a:rPr lang="en-US" dirty="0">
                    <a:solidFill>
                      <a:schemeClr val="bg2"/>
                    </a:solidFill>
                    <a:latin typeface="+mj-lt"/>
                  </a:rPr>
                  <a:t>4</a:t>
                </a:r>
                <a:r>
                  <a:rPr lang="en-US" dirty="0">
                    <a:latin typeface="+mj-lt"/>
                  </a:rPr>
                  <a:t>-SUM</a:t>
                </a:r>
                <a:r>
                  <a:rPr lang="en-US" dirty="0">
                    <a:latin typeface="+mn-lt"/>
                  </a:rPr>
                  <a:t> with list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/4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 marL="152400" indent="0">
                  <a:buNone/>
                </a:pPr>
                <a:endParaRPr lang="en-US" dirty="0">
                  <a:latin typeface="+mn-lt"/>
                </a:endParaRPr>
              </a:p>
              <a:p>
                <a:pPr marL="152400" indent="0">
                  <a:buNone/>
                </a:pPr>
                <a:endParaRPr lang="nl-NL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 Placeholder 2">
                <a:extLst>
                  <a:ext uri="{FF2B5EF4-FFF2-40B4-BE49-F238E27FC236}">
                    <a16:creationId xmlns:a16="http://schemas.microsoft.com/office/drawing/2014/main" id="{6EC9D286-68AE-4DC7-806F-06E534A9F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029609" y="609594"/>
                <a:ext cx="5393791" cy="4391103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B99BB0D6-4F6E-4497-94A2-EF59D78ACA67}"/>
              </a:ext>
            </a:extLst>
          </p:cNvPr>
          <p:cNvSpPr/>
          <p:nvPr/>
        </p:nvSpPr>
        <p:spPr>
          <a:xfrm>
            <a:off x="434211" y="2131624"/>
            <a:ext cx="3628809" cy="1442275"/>
          </a:xfrm>
          <a:prstGeom prst="rect">
            <a:avLst/>
          </a:prstGeom>
          <a:solidFill>
            <a:srgbClr val="FFFF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F7F80A-6A55-4AA9-A250-5ECAE9A64ABC}"/>
              </a:ext>
            </a:extLst>
          </p:cNvPr>
          <p:cNvSpPr/>
          <p:nvPr/>
        </p:nvSpPr>
        <p:spPr>
          <a:xfrm>
            <a:off x="434210" y="4046150"/>
            <a:ext cx="3628809" cy="683074"/>
          </a:xfrm>
          <a:prstGeom prst="rect">
            <a:avLst/>
          </a:prstGeom>
          <a:solidFill>
            <a:srgbClr val="FFFF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039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BF2FEBB-0E67-4E50-BD27-CCDCE11245AA}"/>
              </a:ext>
            </a:extLst>
          </p:cNvPr>
          <p:cNvSpPr/>
          <p:nvPr/>
        </p:nvSpPr>
        <p:spPr>
          <a:xfrm>
            <a:off x="736375" y="2401090"/>
            <a:ext cx="3091149" cy="309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7F26E5-6174-4D0A-AA07-50E2A917E2B7}"/>
              </a:ext>
            </a:extLst>
          </p:cNvPr>
          <p:cNvSpPr/>
          <p:nvPr/>
        </p:nvSpPr>
        <p:spPr>
          <a:xfrm>
            <a:off x="728283" y="3253941"/>
            <a:ext cx="3091149" cy="309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0CB20A-264E-495A-A35A-5D9463A7D82D}"/>
              </a:ext>
            </a:extLst>
          </p:cNvPr>
          <p:cNvSpPr/>
          <p:nvPr/>
        </p:nvSpPr>
        <p:spPr>
          <a:xfrm>
            <a:off x="709783" y="4058956"/>
            <a:ext cx="3353238" cy="309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3">
                <a:extLst>
                  <a:ext uri="{FF2B5EF4-FFF2-40B4-BE49-F238E27FC236}">
                    <a16:creationId xmlns:a16="http://schemas.microsoft.com/office/drawing/2014/main" id="{177AF49C-BCB0-46A7-A65A-7787A5B705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645" y="2038215"/>
                <a:ext cx="3746656" cy="2258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A.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time, poly space 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(brute-force)</a:t>
                </a:r>
                <a:r>
                  <a:rPr lang="en-US" sz="1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1600" b="0" dirty="0">
                    <a:solidFill>
                      <a:schemeClr val="bg2"/>
                    </a:solidFill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0.86</m:t>
                        </m:r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time, poly space 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[1]</a:t>
                </a:r>
                <a:r>
                  <a:rPr lang="en-US" sz="1600" dirty="0">
                    <a:solidFill>
                      <a:schemeClr val="bg2"/>
                    </a:solidFill>
                    <a:latin typeface="+mj-lt"/>
                  </a:rPr>
                  <a:t> </a:t>
                </a:r>
                <a:endParaRPr lang="en-US" sz="1600" dirty="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B.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1600" dirty="0">
                    <a:solidFill>
                      <a:schemeClr val="tx1"/>
                    </a:solidFill>
                  </a:rPr>
                  <a:t> time </a:t>
                </a:r>
                <a:r>
                  <a:rPr lang="nl-NL" sz="1600" dirty="0" err="1">
                    <a:solidFill>
                      <a:schemeClr val="tx1"/>
                    </a:solidFill>
                  </a:rPr>
                  <a:t>and</a:t>
                </a:r>
                <a:r>
                  <a:rPr lang="nl-NL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1600" dirty="0">
                    <a:solidFill>
                      <a:schemeClr val="tx1"/>
                    </a:solidFill>
                  </a:rPr>
                  <a:t> space</a:t>
                </a:r>
              </a:p>
              <a:p>
                <a:pPr marL="0" indent="0">
                  <a:buNone/>
                </a:pPr>
                <a:r>
                  <a:rPr lang="nl-NL" sz="1600" dirty="0">
                    <a:solidFill>
                      <a:schemeClr val="tx1"/>
                    </a:solidFill>
                  </a:rPr>
                  <a:t>      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reduction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to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 2-SUM; 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Horowich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Sahni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bg2">
                        <a:lumMod val="75000"/>
                      </a:schemeClr>
                    </a:solidFill>
                    <a:latin typeface="+mj-lt"/>
                  </a:rPr>
                  <a:t>      OPEN 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[4]</a:t>
                </a: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endParaRPr lang="en-US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C.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1600" dirty="0">
                    <a:solidFill>
                      <a:schemeClr val="tx1"/>
                    </a:solidFill>
                  </a:rPr>
                  <a:t> time,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p>
                        <m:r>
                          <a:rPr lang="en-US" sz="16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/4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1600" dirty="0">
                    <a:solidFill>
                      <a:schemeClr val="tx1"/>
                    </a:solidFill>
                  </a:rPr>
                  <a:t> space</a:t>
                </a:r>
              </a:p>
              <a:p>
                <a:pPr marL="0" indent="0">
                  <a:buNone/>
                </a:pPr>
                <a:r>
                  <a:rPr lang="nl-NL" sz="1400" dirty="0">
                    <a:solidFill>
                      <a:schemeClr val="tx1"/>
                    </a:solidFill>
                  </a:rPr>
                  <a:t>      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reduction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to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 4-SUM; 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Schroeppel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 &amp; 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Shamir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1600" b="0" dirty="0">
                    <a:solidFill>
                      <a:schemeClr val="bg2"/>
                    </a:solidFill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time,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0.249999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  <a:latin typeface="+mj-lt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space</a:t>
                </a: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[3]</a:t>
                </a: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D.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1600" dirty="0"/>
                  <a:t>  </a:t>
                </a:r>
                <a:r>
                  <a:rPr lang="nl-NL" sz="1600" dirty="0">
                    <a:solidFill>
                      <a:schemeClr val="tx1"/>
                    </a:solidFill>
                  </a:rPr>
                  <a:t>time 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(pseudo-</a:t>
                </a:r>
                <a:r>
                  <a:rPr lang="nl-NL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polynomial</a:t>
                </a:r>
                <a:r>
                  <a:rPr lang="nl-NL" sz="1400" dirty="0">
                    <a:solidFill>
                      <a:schemeClr val="bg1">
                        <a:lumMod val="50000"/>
                      </a:schemeClr>
                    </a:solidFill>
                  </a:rPr>
                  <a:t> DP)</a:t>
                </a:r>
              </a:p>
              <a:p>
                <a:pPr marL="0" indent="0">
                  <a:buNone/>
                </a:pPr>
                <a:r>
                  <a:rPr lang="nl-NL" sz="1400" dirty="0">
                    <a:solidFill>
                      <a:schemeClr val="tx1"/>
                    </a:solidFill>
                  </a:rPr>
                  <a:t>       </a:t>
                </a:r>
                <a:endParaRPr lang="nl-NL" sz="16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nl-NL" sz="16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6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9" name="Text Placeholder 3">
                <a:extLst>
                  <a:ext uri="{FF2B5EF4-FFF2-40B4-BE49-F238E27FC236}">
                    <a16:creationId xmlns:a16="http://schemas.microsoft.com/office/drawing/2014/main" id="{177AF49C-BCB0-46A7-A65A-7787A5B70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45" y="2038215"/>
                <a:ext cx="3746656" cy="2258288"/>
              </a:xfrm>
              <a:prstGeom prst="rect">
                <a:avLst/>
              </a:prstGeom>
              <a:blipFill>
                <a:blip r:embed="rId2"/>
                <a:stretch>
                  <a:fillRect l="-976" b="-207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3">
                <a:extLst>
                  <a:ext uri="{FF2B5EF4-FFF2-40B4-BE49-F238E27FC236}">
                    <a16:creationId xmlns:a16="http://schemas.microsoft.com/office/drawing/2014/main" id="{89897F67-C639-4E24-B5A6-9ADE484D64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9000" y="142802"/>
                <a:ext cx="8134350" cy="2258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Font typeface="Abel"/>
                  <a:buNone/>
                </a:pPr>
                <a:r>
                  <a:rPr lang="en-US" sz="26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Subset Sum</a:t>
                </a:r>
              </a:p>
              <a:p>
                <a:pPr marL="0" indent="0">
                  <a:buFont typeface="Abel"/>
                  <a:buNone/>
                </a:pPr>
                <a:r>
                  <a:rPr lang="en-US" sz="1600" b="1" dirty="0">
                    <a:solidFill>
                      <a:schemeClr val="tx1"/>
                    </a:solidFill>
                    <a:latin typeface="+mj-lt"/>
                  </a:rPr>
                  <a:t>Given </a:t>
                </a:r>
                <a:r>
                  <a:rPr lang="en-US" sz="1600" dirty="0">
                    <a:solidFill>
                      <a:schemeClr val="tx1"/>
                    </a:solidFill>
                  </a:rPr>
                  <a:t>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           target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bel"/>
                  <a:buNone/>
                </a:pPr>
                <a:r>
                  <a:rPr lang="en-US" sz="1600" b="1" dirty="0">
                    <a:latin typeface="+mj-lt"/>
                  </a:rPr>
                  <a:t>Asked</a:t>
                </a:r>
                <a:r>
                  <a:rPr lang="en-US" sz="1600" b="1" dirty="0"/>
                  <a:t> </a:t>
                </a:r>
                <a:r>
                  <a:rPr lang="en-US" sz="1600" dirty="0"/>
                  <a:t>subset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lit/>
                      </m:rP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600" dirty="0">
                  <a:solidFill>
                    <a:schemeClr val="bg2"/>
                  </a:solidFill>
                </a:endParaRPr>
              </a:p>
              <a:p>
                <a:pPr marL="0" indent="0">
                  <a:buFont typeface="Abel"/>
                  <a:buNone/>
                </a:pPr>
                <a:r>
                  <a:rPr lang="en-US" sz="1600" dirty="0">
                    <a:solidFill>
                      <a:schemeClr val="bg2"/>
                    </a:solidFill>
                  </a:rPr>
                  <a:t>             </a:t>
                </a:r>
                <a:r>
                  <a:rPr lang="en-US" sz="1600" dirty="0"/>
                  <a:t>such that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6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" name="Text Placeholder 3">
                <a:extLst>
                  <a:ext uri="{FF2B5EF4-FFF2-40B4-BE49-F238E27FC236}">
                    <a16:creationId xmlns:a16="http://schemas.microsoft.com/office/drawing/2014/main" id="{89897F67-C639-4E24-B5A6-9ADE484D6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00" y="142802"/>
                <a:ext cx="8134350" cy="2258288"/>
              </a:xfrm>
              <a:prstGeom prst="rect">
                <a:avLst/>
              </a:prstGeom>
              <a:blipFill>
                <a:blip r:embed="rId3"/>
                <a:stretch>
                  <a:fillRect l="-13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9A5BDB-3768-4311-99B0-BED1671AEC20}"/>
              </a:ext>
            </a:extLst>
          </p:cNvPr>
          <p:cNvCxnSpPr>
            <a:cxnSpLocks/>
          </p:cNvCxnSpPr>
          <p:nvPr/>
        </p:nvCxnSpPr>
        <p:spPr>
          <a:xfrm>
            <a:off x="254466" y="2030123"/>
            <a:ext cx="3848195" cy="0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FA6871-F45C-48D2-A368-702C32AD7BC1}"/>
              </a:ext>
            </a:extLst>
          </p:cNvPr>
          <p:cNvCxnSpPr>
            <a:cxnSpLocks/>
          </p:cNvCxnSpPr>
          <p:nvPr/>
        </p:nvCxnSpPr>
        <p:spPr>
          <a:xfrm>
            <a:off x="4102661" y="117261"/>
            <a:ext cx="0" cy="4713684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277AE91A-503B-46E0-969D-B1D9741A52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142301" y="142802"/>
                <a:ext cx="8520600" cy="572700"/>
              </a:xfrm>
            </p:spPr>
            <p:txBody>
              <a:bodyPr/>
              <a:lstStyle/>
              <a:p>
                <a:r>
                  <a:rPr lang="en-US" sz="2600" dirty="0"/>
                  <a:t>SSS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600" dirty="0">
                    <a:solidFill>
                      <a:schemeClr val="bg2"/>
                    </a:solidFill>
                  </a:rPr>
                  <a:t> </a:t>
                </a:r>
                <a:r>
                  <a:rPr lang="nl-NL" sz="2600" dirty="0"/>
                  <a:t>time,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2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/4</m:t>
                        </m:r>
                      </m:sup>
                    </m:sSup>
                    <m:r>
                      <a:rPr lang="en-US" sz="2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600" dirty="0">
                    <a:solidFill>
                      <a:schemeClr val="bg2"/>
                    </a:solidFill>
                  </a:rPr>
                  <a:t> </a:t>
                </a:r>
                <a:r>
                  <a:rPr lang="nl-NL" sz="2600" dirty="0">
                    <a:solidFill>
                      <a:schemeClr val="tx1"/>
                    </a:solidFill>
                  </a:rPr>
                  <a:t>space</a:t>
                </a:r>
              </a:p>
            </p:txBody>
          </p:sp>
        </mc:Choice>
        <mc:Fallback xmlns="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277AE91A-503B-46E0-969D-B1D9741A52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42301" y="142802"/>
                <a:ext cx="8520600" cy="572700"/>
              </a:xfrm>
              <a:blipFill>
                <a:blip r:embed="rId4"/>
                <a:stretch>
                  <a:fillRect l="-1288" b="-2340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Placeholder 2">
                <a:extLst>
                  <a:ext uri="{FF2B5EF4-FFF2-40B4-BE49-F238E27FC236}">
                    <a16:creationId xmlns:a16="http://schemas.microsoft.com/office/drawing/2014/main" id="{6EC9D286-68AE-4DC7-806F-06E534A9F38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029609" y="609594"/>
                <a:ext cx="5393791" cy="4391103"/>
              </a:xfrm>
            </p:spPr>
            <p:txBody>
              <a:bodyPr/>
              <a:lstStyle/>
              <a:p>
                <a:pPr marL="15240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+mj-lt"/>
                  </a:rPr>
                  <a:t>k</a:t>
                </a:r>
                <a:r>
                  <a:rPr lang="en-US" dirty="0">
                    <a:latin typeface="+mj-lt"/>
                  </a:rPr>
                  <a:t>-SUM</a:t>
                </a:r>
              </a:p>
              <a:p>
                <a:pPr marL="152400" indent="0">
                  <a:buNone/>
                </a:pPr>
                <a:r>
                  <a:rPr lang="en-US" dirty="0">
                    <a:latin typeface="+mj-lt"/>
                  </a:rPr>
                  <a:t>Given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dirty="0">
                    <a:latin typeface="+mn-lt"/>
                  </a:rPr>
                  <a:t>, </a:t>
                </a:r>
                <a:r>
                  <a:rPr lang="nl-NL" dirty="0" err="1">
                    <a:latin typeface="+mn-lt"/>
                  </a:rPr>
                  <a:t>such</a:t>
                </a:r>
                <a:r>
                  <a:rPr lang="nl-NL" dirty="0">
                    <a:latin typeface="+mn-lt"/>
                  </a:rPr>
                  <a:t> </a:t>
                </a:r>
                <a:r>
                  <a:rPr lang="nl-NL" dirty="0" err="1">
                    <a:latin typeface="+mn-lt"/>
                  </a:rPr>
                  <a:t>that</a:t>
                </a:r>
                <a:r>
                  <a:rPr lang="nl-NL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nl-NL" dirty="0">
                  <a:latin typeface="+mj-lt"/>
                </a:endParaRPr>
              </a:p>
              <a:p>
                <a:pPr marL="152400" indent="0">
                  <a:buNone/>
                </a:pPr>
                <a:r>
                  <a:rPr lang="nl-NL" dirty="0">
                    <a:latin typeface="+mj-lt"/>
                  </a:rPr>
                  <a:t>            </a:t>
                </a:r>
                <a:r>
                  <a:rPr lang="nl-NL" dirty="0">
                    <a:latin typeface="+mn-lt"/>
                  </a:rPr>
                  <a:t>integer</a:t>
                </a:r>
                <a:r>
                  <a:rPr lang="nl-NL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nl-NL" dirty="0">
                    <a:solidFill>
                      <a:schemeClr val="bg2"/>
                    </a:solidFill>
                    <a:latin typeface="+mj-lt"/>
                  </a:rPr>
                  <a:t> </a:t>
                </a:r>
              </a:p>
              <a:p>
                <a:pPr marL="152400" indent="0">
                  <a:buNone/>
                </a:pPr>
                <a:r>
                  <a:rPr lang="nl-NL" dirty="0" err="1">
                    <a:latin typeface="+mj-lt"/>
                  </a:rPr>
                  <a:t>Asked</a:t>
                </a:r>
                <a:r>
                  <a:rPr lang="nl-NL" dirty="0">
                    <a:latin typeface="+mj-lt"/>
                  </a:rPr>
                  <a:t> </a:t>
                </a:r>
                <a:r>
                  <a:rPr lang="nl-NL" dirty="0" err="1">
                    <a:latin typeface="+mn-lt"/>
                  </a:rPr>
                  <a:t>elements</a:t>
                </a:r>
                <a:r>
                  <a:rPr lang="nl-NL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bg2"/>
                    </a:solidFill>
                    <a:latin typeface="+mn-lt"/>
                  </a:rPr>
                  <a:t> </a:t>
                </a:r>
                <a:r>
                  <a:rPr lang="en-US" b="0" dirty="0">
                    <a:latin typeface="+mn-lt"/>
                  </a:rPr>
                  <a:t>summing 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>
                  <a:latin typeface="+mn-lt"/>
                </a:endParaRPr>
              </a:p>
              <a:p>
                <a:pPr marL="152400" indent="0">
                  <a:buNone/>
                </a:pPr>
                <a:endParaRPr lang="en-US" dirty="0">
                  <a:latin typeface="+mn-lt"/>
                </a:endParaRPr>
              </a:p>
              <a:p>
                <a:pPr marL="152400" indent="0">
                  <a:buNone/>
                </a:pPr>
                <a:r>
                  <a:rPr lang="en-US" b="0" dirty="0">
                    <a:solidFill>
                      <a:schemeClr val="bg2"/>
                    </a:solidFill>
                    <a:latin typeface="+mj-lt"/>
                  </a:rPr>
                  <a:t>4</a:t>
                </a:r>
                <a:r>
                  <a:rPr lang="en-US" b="0" dirty="0">
                    <a:latin typeface="+mj-lt"/>
                  </a:rPr>
                  <a:t>-SUM </a:t>
                </a:r>
                <a:r>
                  <a:rPr lang="en-US" b="0" dirty="0">
                    <a:latin typeface="+mn-lt"/>
                  </a:rPr>
                  <a:t>in</a:t>
                </a:r>
                <a:r>
                  <a:rPr lang="en-US" b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latin typeface="+mn-lt"/>
                  </a:rPr>
                  <a:t> time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latin typeface="+mn-lt"/>
                  </a:rPr>
                  <a:t> space:</a:t>
                </a:r>
              </a:p>
              <a:p>
                <a:r>
                  <a:rPr lang="en-US" dirty="0">
                    <a:latin typeface="+mn-lt"/>
                  </a:rPr>
                  <a:t>Simulate </a:t>
                </a:r>
                <a:r>
                  <a:rPr lang="en-US" dirty="0">
                    <a:solidFill>
                      <a:schemeClr val="bg2"/>
                    </a:solidFill>
                    <a:latin typeface="+mj-lt"/>
                  </a:rPr>
                  <a:t>2</a:t>
                </a:r>
                <a:r>
                  <a:rPr lang="en-US" dirty="0">
                    <a:latin typeface="+mj-lt"/>
                  </a:rPr>
                  <a:t>-SUM </a:t>
                </a:r>
                <a:r>
                  <a:rPr lang="en-US" dirty="0">
                    <a:latin typeface="+mn-lt"/>
                  </a:rPr>
                  <a:t>algorithm on instance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b="0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Use a priority queue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+mn-lt"/>
                  </a:rPr>
                  <a:t> </a:t>
                </a:r>
                <a:r>
                  <a:rPr lang="en-US" dirty="0">
                    <a:latin typeface="+mn-lt"/>
                  </a:rPr>
                  <a:t>to </a:t>
                </a:r>
                <a:endParaRPr lang="en-US" b="0" dirty="0">
                  <a:latin typeface="+mn-lt"/>
                </a:endParaRPr>
              </a:p>
              <a:p>
                <a:pPr lvl="1"/>
                <a:r>
                  <a:rPr lang="en-US" dirty="0">
                    <a:latin typeface="+mn-lt"/>
                  </a:rPr>
                  <a:t>Enumerate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>
                    <a:latin typeface="+mn-lt"/>
                  </a:rPr>
                  <a:t> is ascending   order</a:t>
                </a:r>
              </a:p>
              <a:p>
                <a:pPr lvl="1"/>
                <a:r>
                  <a:rPr lang="en-US" dirty="0">
                    <a:latin typeface="+mn-lt"/>
                  </a:rPr>
                  <a:t>Enumerate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b="0" dirty="0">
                    <a:latin typeface="+mn-lt"/>
                  </a:rPr>
                  <a:t> is descending order</a:t>
                </a:r>
              </a:p>
              <a:p>
                <a:pPr marL="152400" indent="0">
                  <a:buNone/>
                </a:pPr>
                <a:endParaRPr lang="en-US" dirty="0">
                  <a:latin typeface="+mn-lt"/>
                </a:endParaRPr>
              </a:p>
              <a:p>
                <a:pPr marL="152400" indent="0">
                  <a:buNone/>
                </a:pPr>
                <a:r>
                  <a:rPr lang="en-US" dirty="0">
                    <a:latin typeface="+mn-lt"/>
                  </a:rPr>
                  <a:t>Reduce </a:t>
                </a:r>
                <a:r>
                  <a:rPr lang="en-US" dirty="0">
                    <a:latin typeface="+mj-lt"/>
                  </a:rPr>
                  <a:t>SSS</a:t>
                </a:r>
                <a:r>
                  <a:rPr lang="en-US" dirty="0">
                    <a:latin typeface="+mn-lt"/>
                  </a:rPr>
                  <a:t> on n items to </a:t>
                </a:r>
                <a:r>
                  <a:rPr lang="en-US" dirty="0">
                    <a:solidFill>
                      <a:schemeClr val="bg2"/>
                    </a:solidFill>
                    <a:latin typeface="+mj-lt"/>
                  </a:rPr>
                  <a:t>4</a:t>
                </a:r>
                <a:r>
                  <a:rPr lang="en-US" dirty="0">
                    <a:latin typeface="+mj-lt"/>
                  </a:rPr>
                  <a:t>-SUM</a:t>
                </a:r>
                <a:r>
                  <a:rPr lang="en-US" dirty="0">
                    <a:latin typeface="+mn-lt"/>
                  </a:rPr>
                  <a:t> with list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/4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 marL="152400" indent="0">
                  <a:buNone/>
                </a:pPr>
                <a:endParaRPr lang="en-US" dirty="0">
                  <a:latin typeface="+mn-lt"/>
                </a:endParaRPr>
              </a:p>
              <a:p>
                <a:pPr marL="152400" indent="0">
                  <a:buNone/>
                </a:pPr>
                <a:endParaRPr lang="nl-NL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 Placeholder 2">
                <a:extLst>
                  <a:ext uri="{FF2B5EF4-FFF2-40B4-BE49-F238E27FC236}">
                    <a16:creationId xmlns:a16="http://schemas.microsoft.com/office/drawing/2014/main" id="{6EC9D286-68AE-4DC7-806F-06E534A9F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029609" y="609594"/>
                <a:ext cx="5393791" cy="4391103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B99BB0D6-4F6E-4497-94A2-EF59D78ACA67}"/>
              </a:ext>
            </a:extLst>
          </p:cNvPr>
          <p:cNvSpPr/>
          <p:nvPr/>
        </p:nvSpPr>
        <p:spPr>
          <a:xfrm>
            <a:off x="434211" y="2131624"/>
            <a:ext cx="3628809" cy="1927332"/>
          </a:xfrm>
          <a:prstGeom prst="rect">
            <a:avLst/>
          </a:prstGeom>
          <a:solidFill>
            <a:srgbClr val="FFFF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F7F80A-6A55-4AA9-A250-5ECAE9A64ABC}"/>
              </a:ext>
            </a:extLst>
          </p:cNvPr>
          <p:cNvSpPr/>
          <p:nvPr/>
        </p:nvSpPr>
        <p:spPr>
          <a:xfrm>
            <a:off x="434210" y="4416534"/>
            <a:ext cx="3628809" cy="312690"/>
          </a:xfrm>
          <a:prstGeom prst="rect">
            <a:avLst/>
          </a:prstGeom>
          <a:solidFill>
            <a:srgbClr val="FFFF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69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068AC3F-AF2C-4945-A3A7-F7AB425CB029}"/>
              </a:ext>
            </a:extLst>
          </p:cNvPr>
          <p:cNvGrpSpPr/>
          <p:nvPr/>
        </p:nvGrpSpPr>
        <p:grpSpPr>
          <a:xfrm>
            <a:off x="2286000" y="1017725"/>
            <a:ext cx="4749106" cy="2488643"/>
            <a:chOff x="1304561" y="1095860"/>
            <a:chExt cx="3340841" cy="175067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DC9EFAA-751A-40AD-A8BB-1802A8AFE00D}"/>
                </a:ext>
              </a:extLst>
            </p:cNvPr>
            <p:cNvSpPr/>
            <p:nvPr/>
          </p:nvSpPr>
          <p:spPr>
            <a:xfrm>
              <a:off x="1304561" y="1187300"/>
              <a:ext cx="3101410" cy="165923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glow rad="101600">
                <a:srgbClr val="FFFF66">
                  <a:alpha val="6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Picture 2" descr="C:\Users\jnederlo\Dropbox\Werk\Presentaties\ESA16setcover\haystack.gif">
              <a:extLst>
                <a:ext uri="{FF2B5EF4-FFF2-40B4-BE49-F238E27FC236}">
                  <a16:creationId xmlns:a16="http://schemas.microsoft.com/office/drawing/2014/main" id="{BD5D0EDA-CDDE-453E-8BF9-7923CC833F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1469" y="1095860"/>
              <a:ext cx="1437883" cy="1328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0C5531B-25A2-4368-99F0-E398EA16D667}"/>
                </a:ext>
              </a:extLst>
            </p:cNvPr>
            <p:cNvCxnSpPr/>
            <p:nvPr/>
          </p:nvCxnSpPr>
          <p:spPr>
            <a:xfrm flipV="1">
              <a:off x="2406669" y="1999839"/>
              <a:ext cx="559866" cy="15957"/>
            </a:xfrm>
            <a:prstGeom prst="straightConnector1">
              <a:avLst/>
            </a:prstGeom>
            <a:noFill/>
            <a:ln w="571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 w="lg" len="lg"/>
            </a:ln>
            <a:effectLst/>
          </p:spPr>
        </p:cxnSp>
        <p:pic>
          <p:nvPicPr>
            <p:cNvPr id="27" name="Picture 2" descr="C:\Users\jnederlo\Dropbox\Werk\Presentaties\ESA16setcover\haystack.gif">
              <a:extLst>
                <a:ext uri="{FF2B5EF4-FFF2-40B4-BE49-F238E27FC236}">
                  <a16:creationId xmlns:a16="http://schemas.microsoft.com/office/drawing/2014/main" id="{1607BC39-6D35-48B1-A2ED-B7FC41366B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724" y="1517093"/>
              <a:ext cx="885599" cy="817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575C4AA-888C-4C77-B2A3-436B4B1EE9DC}"/>
                </a:ext>
              </a:extLst>
            </p:cNvPr>
            <p:cNvGrpSpPr/>
            <p:nvPr/>
          </p:nvGrpSpPr>
          <p:grpSpPr>
            <a:xfrm>
              <a:off x="1886379" y="1239882"/>
              <a:ext cx="2483950" cy="930344"/>
              <a:chOff x="1886379" y="1058422"/>
              <a:chExt cx="2483950" cy="930344"/>
            </a:xfrm>
          </p:grpSpPr>
          <p:pic>
            <p:nvPicPr>
              <p:cNvPr id="29" name="Picture 3" descr="C:\Users\jnederlo\Dropbox\Werk\Presentaties\ESA16setcover\needle.jpg">
                <a:extLst>
                  <a:ext uri="{FF2B5EF4-FFF2-40B4-BE49-F238E27FC236}">
                    <a16:creationId xmlns:a16="http://schemas.microsoft.com/office/drawing/2014/main" id="{A91F87F9-0364-46FC-96E5-76B8441D7B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6763" y="1460341"/>
                <a:ext cx="316334" cy="197096"/>
              </a:xfrm>
              <a:prstGeom prst="rect">
                <a:avLst/>
              </a:prstGeom>
              <a:noFill/>
              <a:effectLst>
                <a:glow rad="76200">
                  <a:srgbClr val="FFFF66">
                    <a:alpha val="79000"/>
                  </a:srgb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3" descr="C:\Users\jnederlo\Dropbox\Werk\Presentaties\ESA16setcover\needle.jpg">
                <a:extLst>
                  <a:ext uri="{FF2B5EF4-FFF2-40B4-BE49-F238E27FC236}">
                    <a16:creationId xmlns:a16="http://schemas.microsoft.com/office/drawing/2014/main" id="{CC03648A-9B6F-41F3-92C5-8C9FB2EC53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608595">
                <a:off x="3003382" y="1716627"/>
                <a:ext cx="316334" cy="197096"/>
              </a:xfrm>
              <a:prstGeom prst="rect">
                <a:avLst/>
              </a:prstGeom>
              <a:noFill/>
              <a:effectLst>
                <a:glow rad="76200">
                  <a:srgbClr val="FFFF66">
                    <a:alpha val="79000"/>
                  </a:srgb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" descr="C:\Users\jnederlo\Dropbox\Werk\Presentaties\ESA16setcover\needle.jpg">
                <a:extLst>
                  <a:ext uri="{FF2B5EF4-FFF2-40B4-BE49-F238E27FC236}">
                    <a16:creationId xmlns:a16="http://schemas.microsoft.com/office/drawing/2014/main" id="{22585DFD-7BA2-48E3-8FFB-F6A15F0A18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585555">
                <a:off x="3016283" y="1437871"/>
                <a:ext cx="316334" cy="197095"/>
              </a:xfrm>
              <a:prstGeom prst="rect">
                <a:avLst/>
              </a:prstGeom>
              <a:noFill/>
              <a:effectLst>
                <a:glow rad="76200">
                  <a:srgbClr val="FFFF66">
                    <a:alpha val="79000"/>
                  </a:srgb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3" descr="C:\Users\jnederlo\Dropbox\Werk\Presentaties\ESA16setcover\needle.jpg">
                <a:extLst>
                  <a:ext uri="{FF2B5EF4-FFF2-40B4-BE49-F238E27FC236}">
                    <a16:creationId xmlns:a16="http://schemas.microsoft.com/office/drawing/2014/main" id="{62A95793-7C5E-483E-8723-99C58373D9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58123">
                <a:off x="3735849" y="1058422"/>
                <a:ext cx="316334" cy="197095"/>
              </a:xfrm>
              <a:prstGeom prst="rect">
                <a:avLst/>
              </a:prstGeom>
              <a:noFill/>
              <a:effectLst>
                <a:glow rad="76200">
                  <a:srgbClr val="FFFF66">
                    <a:alpha val="79000"/>
                  </a:srgb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3" descr="C:\Users\jnederlo\Dropbox\Werk\Presentaties\ESA16setcover\needle.jpg">
                <a:extLst>
                  <a:ext uri="{FF2B5EF4-FFF2-40B4-BE49-F238E27FC236}">
                    <a16:creationId xmlns:a16="http://schemas.microsoft.com/office/drawing/2014/main" id="{23361416-1182-4F83-980B-9DEDEBC3C3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608595">
                <a:off x="3189648" y="1134681"/>
                <a:ext cx="316334" cy="197096"/>
              </a:xfrm>
              <a:prstGeom prst="rect">
                <a:avLst/>
              </a:prstGeom>
              <a:noFill/>
              <a:effectLst>
                <a:glow rad="76200">
                  <a:srgbClr val="FFFF66">
                    <a:alpha val="79000"/>
                  </a:srgb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3" descr="C:\Users\jnederlo\Dropbox\Werk\Presentaties\ESA16setcover\needle.jpg">
                <a:extLst>
                  <a:ext uri="{FF2B5EF4-FFF2-40B4-BE49-F238E27FC236}">
                    <a16:creationId xmlns:a16="http://schemas.microsoft.com/office/drawing/2014/main" id="{71A175D6-B957-41FE-9951-9FABC3BC35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3995" y="1791670"/>
                <a:ext cx="316334" cy="197096"/>
              </a:xfrm>
              <a:prstGeom prst="rect">
                <a:avLst/>
              </a:prstGeom>
              <a:noFill/>
              <a:effectLst>
                <a:glow rad="76200">
                  <a:srgbClr val="FFFF66">
                    <a:alpha val="79000"/>
                  </a:srgb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3" descr="C:\Users\jnederlo\Dropbox\Werk\Presentaties\ESA16setcover\needle.jpg">
                <a:extLst>
                  <a:ext uri="{FF2B5EF4-FFF2-40B4-BE49-F238E27FC236}">
                    <a16:creationId xmlns:a16="http://schemas.microsoft.com/office/drawing/2014/main" id="{8ABFBEBB-3CD7-443E-BFBB-A1104B801E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6379" y="1511230"/>
                <a:ext cx="309960" cy="193122"/>
              </a:xfrm>
              <a:prstGeom prst="rect">
                <a:avLst/>
              </a:prstGeom>
              <a:noFill/>
              <a:effectLst>
                <a:glow rad="76200">
                  <a:srgbClr val="FFFF66">
                    <a:alpha val="79000"/>
                  </a:srgb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3FBC4F0-705F-4096-BB80-781412F8CB2C}"/>
                </a:ext>
              </a:extLst>
            </p:cNvPr>
            <p:cNvCxnSpPr/>
            <p:nvPr/>
          </p:nvCxnSpPr>
          <p:spPr>
            <a:xfrm flipH="1">
              <a:off x="2154848" y="1535244"/>
              <a:ext cx="20561" cy="17590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>
                  <a:lumMod val="75000"/>
                </a:sysClr>
              </a:solidFill>
              <a:prstDash val="solid"/>
              <a:tailEnd type="triangle" w="med" len="sm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9EF0556-1E1B-4FC6-8CE3-335629B7AFE7}"/>
                </a:ext>
              </a:extLst>
            </p:cNvPr>
            <p:cNvSpPr txBox="1"/>
            <p:nvPr/>
          </p:nvSpPr>
          <p:spPr>
            <a:xfrm>
              <a:off x="1928760" y="1235560"/>
              <a:ext cx="827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800" kern="1200" dirty="0">
                  <a:solidFill>
                    <a:prstClr val="white">
                      <a:lumMod val="65000"/>
                    </a:prstClr>
                  </a:solidFill>
                  <a:latin typeface="Calibri"/>
                  <a:ea typeface="+mn-ea"/>
                  <a:cs typeface="+mn-cs"/>
                </a:rPr>
                <a:t>needle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3C66D7-725F-4B43-986F-6D72C9ACAC0D}"/>
                </a:ext>
              </a:extLst>
            </p:cNvPr>
            <p:cNvSpPr/>
            <p:nvPr/>
          </p:nvSpPr>
          <p:spPr>
            <a:xfrm>
              <a:off x="1828699" y="2357782"/>
              <a:ext cx="281670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800" b="1" kern="1200" dirty="0">
                  <a:solidFill>
                    <a:srgbClr val="C0504D"/>
                  </a:solidFill>
                  <a:latin typeface="Calibri"/>
                  <a:ea typeface="+mn-ea"/>
                  <a:cs typeface="+mn-cs"/>
                </a:rPr>
                <a:t>Representation Method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D0A5C31-8451-4097-AA8F-01FAC384AF95}"/>
              </a:ext>
            </a:extLst>
          </p:cNvPr>
          <p:cNvSpPr txBox="1"/>
          <p:nvPr/>
        </p:nvSpPr>
        <p:spPr>
          <a:xfrm>
            <a:off x="2286000" y="367538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Nick Howgrave-Graham, Antoine </a:t>
            </a:r>
            <a:r>
              <a:rPr lang="nl-NL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Joux</a:t>
            </a:r>
            <a:r>
              <a:rPr lang="nl-NL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</a:t>
            </a:r>
          </a:p>
          <a:p>
            <a:pPr algn="l"/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New </a:t>
            </a:r>
            <a:r>
              <a:rPr lang="nl-NL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Generic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Algorithms </a:t>
            </a:r>
            <a:r>
              <a:rPr lang="nl-NL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for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Hard </a:t>
            </a:r>
            <a:r>
              <a:rPr lang="nl-NL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Knapsacks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EUROCRYPT 2010</a:t>
            </a:r>
          </a:p>
        </p:txBody>
      </p:sp>
    </p:spTree>
    <p:extLst>
      <p:ext uri="{BB962C8B-B14F-4D97-AF65-F5344CB8AC3E}">
        <p14:creationId xmlns:p14="http://schemas.microsoft.com/office/powerpoint/2010/main" val="425178760"/>
      </p:ext>
    </p:extLst>
  </p:cSld>
  <p:clrMapOvr>
    <a:masterClrMapping/>
  </p:clrMapOvr>
</p:sld>
</file>

<file path=ppt/theme/theme1.xml><?xml version="1.0" encoding="utf-8"?>
<a:theme xmlns:a="http://schemas.openxmlformats.org/drawingml/2006/main" name="Math Lesson by Slidesgo">
  <a:themeElements>
    <a:clrScheme name="Custom 1">
      <a:dk1>
        <a:srgbClr val="5B72B7"/>
      </a:dk1>
      <a:lt1>
        <a:srgbClr val="F9E9D9"/>
      </a:lt1>
      <a:dk2>
        <a:srgbClr val="F17080"/>
      </a:dk2>
      <a:lt2>
        <a:srgbClr val="F17080"/>
      </a:lt2>
      <a:accent1>
        <a:srgbClr val="FFDB65"/>
      </a:accent1>
      <a:accent2>
        <a:srgbClr val="5F247D"/>
      </a:accent2>
      <a:accent3>
        <a:srgbClr val="A10065"/>
      </a:accent3>
      <a:accent4>
        <a:srgbClr val="DC931A"/>
      </a:accent4>
      <a:accent5>
        <a:srgbClr val="CCCE1E"/>
      </a:accent5>
      <a:accent6>
        <a:srgbClr val="118F40"/>
      </a:accent6>
      <a:hlink>
        <a:srgbClr val="0000FF"/>
      </a:hlink>
      <a:folHlink>
        <a:srgbClr val="800080"/>
      </a:folHlink>
    </a:clrScheme>
    <a:fontScheme name="Jesper">
      <a:majorFont>
        <a:latin typeface="Passion One"/>
        <a:ea typeface=""/>
        <a:cs typeface=""/>
      </a:majorFont>
      <a:minorFont>
        <a:latin typeface="A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3310</Words>
  <Application>Microsoft Office PowerPoint</Application>
  <PresentationFormat>On-screen Show (16:9)</PresentationFormat>
  <Paragraphs>423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Cambria Math</vt:lpstr>
      <vt:lpstr>Abel</vt:lpstr>
      <vt:lpstr>Calibri</vt:lpstr>
      <vt:lpstr>Oswald Regular</vt:lpstr>
      <vt:lpstr>Passion One</vt:lpstr>
      <vt:lpstr>Math Lesson by Slidesgo</vt:lpstr>
      <vt:lpstr> Improved (exponential time) algorithms:  A case study for Subset Sum and Bin Packing      </vt:lpstr>
      <vt:lpstr>Wall of NP-completeness</vt:lpstr>
      <vt:lpstr>Wall of NP-completeness</vt:lpstr>
      <vt:lpstr>PowerPoint Presentation</vt:lpstr>
      <vt:lpstr>PowerPoint Presentation</vt:lpstr>
      <vt:lpstr>SSS in 〖O^∗ (2〗^(n/2)) time</vt:lpstr>
      <vt:lpstr>SSS in 〖O^∗ (2〗^(n/2)) time, 〖O^∗ (2〗^(n/4)) space</vt:lpstr>
      <vt:lpstr>SSS in 〖O^∗ (2〗^(n/2)) time, 〖O^∗ (2〗^(n/4)) space</vt:lpstr>
      <vt:lpstr>PowerPoint Presentation</vt:lpstr>
      <vt:lpstr>Representation Method for Subset Sum</vt:lpstr>
      <vt:lpstr>Representation Method for Subset Sum</vt:lpstr>
      <vt:lpstr>Representation Method for Subset Sum</vt:lpstr>
      <vt:lpstr>PowerPoint Presentation</vt:lpstr>
      <vt:lpstr>Additive Combinatorics</vt:lpstr>
      <vt:lpstr>Exploiting Additive Combinatorics</vt:lpstr>
      <vt:lpstr>Uniquely Decodable Code Pairs (UDCP’s)</vt:lpstr>
      <vt:lpstr>Uniquely Decodable Code Pairs (UDCP’s)</vt:lpstr>
      <vt:lpstr>Bounding α(w)⋅β(w)≤3^n via UDCP’s</vt:lpstr>
      <vt:lpstr>Exploiting Additive Combinatorics</vt:lpstr>
      <vt:lpstr>PowerPoint Presentation</vt:lpstr>
      <vt:lpstr>Exploiting Additive Combinatorics</vt:lpstr>
      <vt:lpstr>Some Additive Combinatorics</vt:lpstr>
      <vt:lpstr>Some Additive Combinatorics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LESSON</dc:title>
  <dc:creator>Nederlof, J. (Jesper)</dc:creator>
  <cp:lastModifiedBy>Nederlof, J. (Jesper)</cp:lastModifiedBy>
  <cp:revision>261</cp:revision>
  <dcterms:modified xsi:type="dcterms:W3CDTF">2021-09-30T20:03:05Z</dcterms:modified>
</cp:coreProperties>
</file>