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4"/>
  </p:notesMasterIdLst>
  <p:handoutMasterIdLst>
    <p:handoutMasterId r:id="rId25"/>
  </p:handoutMasterIdLst>
  <p:sldIdLst>
    <p:sldId id="805" r:id="rId3"/>
    <p:sldId id="799" r:id="rId4"/>
    <p:sldId id="806" r:id="rId5"/>
    <p:sldId id="764" r:id="rId6"/>
    <p:sldId id="748" r:id="rId7"/>
    <p:sldId id="749" r:id="rId8"/>
    <p:sldId id="750" r:id="rId9"/>
    <p:sldId id="751" r:id="rId10"/>
    <p:sldId id="807" r:id="rId11"/>
    <p:sldId id="753" r:id="rId12"/>
    <p:sldId id="755" r:id="rId13"/>
    <p:sldId id="756" r:id="rId14"/>
    <p:sldId id="757" r:id="rId15"/>
    <p:sldId id="765" r:id="rId16"/>
    <p:sldId id="779" r:id="rId17"/>
    <p:sldId id="767" r:id="rId18"/>
    <p:sldId id="780" r:id="rId19"/>
    <p:sldId id="771" r:id="rId20"/>
    <p:sldId id="776" r:id="rId21"/>
    <p:sldId id="772" r:id="rId22"/>
    <p:sldId id="773" r:id="rId23"/>
  </p:sldIdLst>
  <p:sldSz cx="9144000" cy="6858000" type="screen4x3"/>
  <p:notesSz cx="6858000" cy="9144000"/>
  <p:custDataLst>
    <p:tags r:id="rId26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602"/>
    <a:srgbClr val="00652C"/>
    <a:srgbClr val="0063AC"/>
    <a:srgbClr val="8E6A6A"/>
    <a:srgbClr val="633E42"/>
    <a:srgbClr val="EBFDF1"/>
    <a:srgbClr val="DBE5F2"/>
    <a:srgbClr val="00853B"/>
    <a:srgbClr val="D9EADE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36" autoAdjust="0"/>
    <p:restoredTop sz="99761" autoAdjust="0"/>
  </p:normalViewPr>
  <p:slideViewPr>
    <p:cSldViewPr>
      <p:cViewPr varScale="1">
        <p:scale>
          <a:sx n="90" d="100"/>
          <a:sy n="90" d="100"/>
        </p:scale>
        <p:origin x="207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8E717B-142F-4944-9BA3-D7B9823DE4FB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824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8C1E55-C40E-A44B-AD08-D335074D9787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8353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A719D1-F180-4446-83CF-D6811F99641C}" type="slidenum">
              <a:rPr lang="de-DE">
                <a:solidFill>
                  <a:srgbClr val="000000"/>
                </a:solidFill>
              </a:rPr>
              <a:pPr/>
              <a:t>1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73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B0712-AA93-5D45-B6D5-E969B3FB6F86}" type="slidenum">
              <a:rPr lang="de-DE"/>
              <a:pPr/>
              <a:t>10</a:t>
            </a:fld>
            <a:endParaRPr lang="de-DE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52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B0712-AA93-5D45-B6D5-E969B3FB6F86}" type="slidenum">
              <a:rPr lang="de-DE"/>
              <a:pPr/>
              <a:t>11</a:t>
            </a:fld>
            <a:endParaRPr lang="de-DE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552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B0712-AA93-5D45-B6D5-E969B3FB6F86}" type="slidenum">
              <a:rPr lang="de-DE"/>
              <a:pPr/>
              <a:t>12</a:t>
            </a:fld>
            <a:endParaRPr lang="de-DE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03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B0712-AA93-5D45-B6D5-E969B3FB6F86}" type="slidenum">
              <a:rPr lang="de-DE"/>
              <a:pPr/>
              <a:t>13</a:t>
            </a:fld>
            <a:endParaRPr lang="de-DE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076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B0712-AA93-5D45-B6D5-E969B3FB6F86}" type="slidenum">
              <a:rPr lang="de-DE"/>
              <a:pPr/>
              <a:t>14</a:t>
            </a:fld>
            <a:endParaRPr lang="de-DE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172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B0712-AA93-5D45-B6D5-E969B3FB6F86}" type="slidenum">
              <a:rPr lang="de-DE"/>
              <a:pPr/>
              <a:t>15</a:t>
            </a:fld>
            <a:endParaRPr lang="de-DE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861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B0712-AA93-5D45-B6D5-E969B3FB6F86}" type="slidenum">
              <a:rPr lang="de-DE"/>
              <a:pPr/>
              <a:t>16</a:t>
            </a:fld>
            <a:endParaRPr lang="de-DE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22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B0712-AA93-5D45-B6D5-E969B3FB6F86}" type="slidenum">
              <a:rPr lang="de-DE"/>
              <a:pPr/>
              <a:t>17</a:t>
            </a:fld>
            <a:endParaRPr lang="de-DE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761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B0712-AA93-5D45-B6D5-E969B3FB6F86}" type="slidenum">
              <a:rPr lang="de-DE"/>
              <a:pPr/>
              <a:t>18</a:t>
            </a:fld>
            <a:endParaRPr lang="de-DE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73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B0712-AA93-5D45-B6D5-E969B3FB6F86}" type="slidenum">
              <a:rPr lang="de-DE"/>
              <a:pPr/>
              <a:t>19</a:t>
            </a:fld>
            <a:endParaRPr lang="de-DE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81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87771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B0712-AA93-5D45-B6D5-E969B3FB6F86}" type="slidenum">
              <a:rPr lang="de-DE"/>
              <a:pPr/>
              <a:t>20</a:t>
            </a:fld>
            <a:endParaRPr lang="de-DE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156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B0712-AA93-5D45-B6D5-E969B3FB6F86}" type="slidenum">
              <a:rPr lang="de-DE"/>
              <a:pPr/>
              <a:t>21</a:t>
            </a:fld>
            <a:endParaRPr lang="de-DE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0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587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B0712-AA93-5D45-B6D5-E969B3FB6F86}" type="slidenum">
              <a:rPr lang="de-DE"/>
              <a:pPr/>
              <a:t>4</a:t>
            </a:fld>
            <a:endParaRPr lang="de-DE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11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B0712-AA93-5D45-B6D5-E969B3FB6F86}" type="slidenum">
              <a:rPr lang="de-DE"/>
              <a:pPr/>
              <a:t>5</a:t>
            </a:fld>
            <a:endParaRPr lang="de-DE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48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B0712-AA93-5D45-B6D5-E969B3FB6F86}" type="slidenum">
              <a:rPr lang="de-DE"/>
              <a:pPr/>
              <a:t>6</a:t>
            </a:fld>
            <a:endParaRPr lang="de-DE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9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B0712-AA93-5D45-B6D5-E969B3FB6F86}" type="slidenum">
              <a:rPr lang="de-DE"/>
              <a:pPr/>
              <a:t>7</a:t>
            </a:fld>
            <a:endParaRPr lang="de-DE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B0712-AA93-5D45-B6D5-E969B3FB6F86}" type="slidenum">
              <a:rPr lang="de-DE"/>
              <a:pPr/>
              <a:t>8</a:t>
            </a:fld>
            <a:endParaRPr lang="de-DE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35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B0712-AA93-5D45-B6D5-E969B3FB6F86}" type="slidenum">
              <a:rPr lang="de-DE"/>
              <a:pPr/>
              <a:t>9</a:t>
            </a:fld>
            <a:endParaRPr lang="de-DE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8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16DB4-A495-FA44-B9FB-0A69335412AF}" type="datetime4">
              <a:rPr lang="en-US"/>
              <a:pPr/>
              <a:t>April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C3974-0E8B-484B-91A8-CC48102CBB94}" type="slidenum">
              <a:rPr lang="de-DE"/>
              <a:pPr/>
              <a:t>‹#›</a:t>
            </a:fld>
            <a:r>
              <a:rPr lang="de-DE"/>
              <a:t>/19</a:t>
            </a:r>
          </a:p>
        </p:txBody>
      </p:sp>
    </p:spTree>
    <p:extLst>
      <p:ext uri="{BB962C8B-B14F-4D97-AF65-F5344CB8AC3E}">
        <p14:creationId xmlns:p14="http://schemas.microsoft.com/office/powerpoint/2010/main" val="76551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0"/>
            <a:ext cx="2058988" cy="6126163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29325" cy="6126163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16DB4-A495-FA44-B9FB-0A69335412AF}" type="datetime4">
              <a:rPr lang="en-US"/>
              <a:pPr/>
              <a:t>April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3B89F-1BB6-AE4E-AEA2-CF0047E54B03}" type="slidenum">
              <a:rPr lang="de-DE"/>
              <a:pPr/>
              <a:t>‹#›</a:t>
            </a:fld>
            <a:r>
              <a:rPr lang="de-DE"/>
              <a:t>/19</a:t>
            </a:r>
          </a:p>
        </p:txBody>
      </p:sp>
    </p:spTree>
    <p:extLst>
      <p:ext uri="{BB962C8B-B14F-4D97-AF65-F5344CB8AC3E}">
        <p14:creationId xmlns:p14="http://schemas.microsoft.com/office/powerpoint/2010/main" val="78523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4278300" y="3668217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794633"/>
            <a:ext cx="8520600" cy="261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4221097"/>
            <a:ext cx="8520600" cy="97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666666"/>
                </a:solidFill>
              </a:rPr>
              <a:pPr/>
              <a:t>‹#›</a:t>
            </a:fld>
            <a:endParaRPr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073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924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666666"/>
                </a:solidFill>
              </a:rPr>
              <a:pPr/>
              <a:t>‹#›</a:t>
            </a:fld>
            <a:endParaRPr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476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666666"/>
                </a:solidFill>
              </a:rPr>
              <a:pPr/>
              <a:t>‹#›</a:t>
            </a:fld>
            <a:endParaRPr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78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666666"/>
                </a:solidFill>
              </a:rPr>
              <a:pPr/>
              <a:t>‹#›</a:t>
            </a:fld>
            <a:endParaRPr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3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842400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987833"/>
            <a:ext cx="2808000" cy="410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666666"/>
                </a:solidFill>
              </a:rPr>
              <a:pPr/>
              <a:t>‹#›</a:t>
            </a:fld>
            <a:endParaRPr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905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3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6838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032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133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38" name="Shape 38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834132"/>
            <a:ext cx="4045200" cy="2069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3974833"/>
            <a:ext cx="4045200" cy="179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702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5644967"/>
            <a:ext cx="5998800" cy="7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666666"/>
                </a:solidFill>
              </a:rPr>
              <a:pPr/>
              <a:t>‹#›</a:t>
            </a:fld>
            <a:endParaRPr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65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16DB4-A495-FA44-B9FB-0A69335412AF}" type="datetime4">
              <a:rPr lang="en-US"/>
              <a:pPr/>
              <a:t>April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3A3F1-7EEF-3F49-83D7-9214F851D2DF}" type="slidenum">
              <a:rPr lang="de-DE"/>
              <a:pPr/>
              <a:t>‹#›</a:t>
            </a:fld>
            <a:r>
              <a:rPr lang="de-DE"/>
              <a:t>/19</a:t>
            </a:r>
          </a:p>
        </p:txBody>
      </p:sp>
    </p:spTree>
    <p:extLst>
      <p:ext uri="{BB962C8B-B14F-4D97-AF65-F5344CB8AC3E}">
        <p14:creationId xmlns:p14="http://schemas.microsoft.com/office/powerpoint/2010/main" val="240410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557233"/>
            <a:ext cx="8520600" cy="2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4299000"/>
            <a:ext cx="8520600" cy="1428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666666"/>
                </a:solidFill>
              </a:rPr>
              <a:pPr/>
              <a:t>‹#›</a:t>
            </a:fld>
            <a:endParaRPr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8023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180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16DB4-A495-FA44-B9FB-0A69335412AF}" type="datetime4">
              <a:rPr lang="en-US"/>
              <a:pPr/>
              <a:t>April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1FA00-77B9-C147-8D38-6ADFDD534077}" type="slidenum">
              <a:rPr lang="de-DE"/>
              <a:pPr/>
              <a:t>‹#›</a:t>
            </a:fld>
            <a:r>
              <a:rPr lang="de-DE"/>
              <a:t>/19</a:t>
            </a:r>
          </a:p>
        </p:txBody>
      </p:sp>
    </p:spTree>
    <p:extLst>
      <p:ext uri="{BB962C8B-B14F-4D97-AF65-F5344CB8AC3E}">
        <p14:creationId xmlns:p14="http://schemas.microsoft.com/office/powerpoint/2010/main" val="39331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16DB4-A495-FA44-B9FB-0A69335412AF}" type="datetime4">
              <a:rPr lang="en-US"/>
              <a:pPr/>
              <a:t>April 12,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12F56-A9A7-1E4C-8DF9-36AD2F5FB447}" type="slidenum">
              <a:rPr lang="de-DE"/>
              <a:pPr/>
              <a:t>‹#›</a:t>
            </a:fld>
            <a:r>
              <a:rPr lang="de-DE"/>
              <a:t>/19</a:t>
            </a:r>
          </a:p>
        </p:txBody>
      </p:sp>
    </p:spTree>
    <p:extLst>
      <p:ext uri="{BB962C8B-B14F-4D97-AF65-F5344CB8AC3E}">
        <p14:creationId xmlns:p14="http://schemas.microsoft.com/office/powerpoint/2010/main" val="73892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16DB4-A495-FA44-B9FB-0A69335412AF}" type="datetime4">
              <a:rPr lang="en-US"/>
              <a:pPr/>
              <a:t>April 12,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7B173-FD7F-9143-BF43-F8C0EF70A7CE}" type="slidenum">
              <a:rPr lang="de-DE"/>
              <a:pPr/>
              <a:t>‹#›</a:t>
            </a:fld>
            <a:r>
              <a:rPr lang="de-DE"/>
              <a:t>/19</a:t>
            </a:r>
          </a:p>
        </p:txBody>
      </p:sp>
    </p:spTree>
    <p:extLst>
      <p:ext uri="{BB962C8B-B14F-4D97-AF65-F5344CB8AC3E}">
        <p14:creationId xmlns:p14="http://schemas.microsoft.com/office/powerpoint/2010/main" val="86355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16DB4-A495-FA44-B9FB-0A69335412AF}" type="datetime4">
              <a:rPr lang="en-US"/>
              <a:pPr/>
              <a:t>April 12,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66AA3-0C82-1E4F-8AD7-0EDA7DF2AB65}" type="slidenum">
              <a:rPr lang="de-DE"/>
              <a:pPr/>
              <a:t>‹#›</a:t>
            </a:fld>
            <a:r>
              <a:rPr lang="de-DE"/>
              <a:t>/19</a:t>
            </a:r>
          </a:p>
        </p:txBody>
      </p:sp>
    </p:spTree>
    <p:extLst>
      <p:ext uri="{BB962C8B-B14F-4D97-AF65-F5344CB8AC3E}">
        <p14:creationId xmlns:p14="http://schemas.microsoft.com/office/powerpoint/2010/main" val="206721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16DB4-A495-FA44-B9FB-0A69335412AF}" type="datetime4">
              <a:rPr lang="en-US"/>
              <a:pPr/>
              <a:t>April 12,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7132C-C7E6-F84A-A498-3214CFF928EB}" type="slidenum">
              <a:rPr lang="de-DE"/>
              <a:pPr/>
              <a:t>‹#›</a:t>
            </a:fld>
            <a:r>
              <a:rPr lang="de-DE"/>
              <a:t>/19</a:t>
            </a:r>
          </a:p>
        </p:txBody>
      </p:sp>
    </p:spTree>
    <p:extLst>
      <p:ext uri="{BB962C8B-B14F-4D97-AF65-F5344CB8AC3E}">
        <p14:creationId xmlns:p14="http://schemas.microsoft.com/office/powerpoint/2010/main" val="97945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16DB4-A495-FA44-B9FB-0A69335412AF}" type="datetime4">
              <a:rPr lang="en-US"/>
              <a:pPr/>
              <a:t>April 12,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3CB98-6892-D74B-AFC1-4267ED657C26}" type="slidenum">
              <a:rPr lang="de-DE"/>
              <a:pPr/>
              <a:t>‹#›</a:t>
            </a:fld>
            <a:r>
              <a:rPr lang="de-DE"/>
              <a:t>/19</a:t>
            </a:r>
          </a:p>
        </p:txBody>
      </p:sp>
    </p:spTree>
    <p:extLst>
      <p:ext uri="{BB962C8B-B14F-4D97-AF65-F5344CB8AC3E}">
        <p14:creationId xmlns:p14="http://schemas.microsoft.com/office/powerpoint/2010/main" val="404853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16DB4-A495-FA44-B9FB-0A69335412AF}" type="datetime4">
              <a:rPr lang="en-US"/>
              <a:pPr/>
              <a:t>April 12,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09390-5074-2844-9A57-EC336AF852D5}" type="slidenum">
              <a:rPr lang="de-DE"/>
              <a:pPr/>
              <a:t>‹#›</a:t>
            </a:fld>
            <a:r>
              <a:rPr lang="de-DE"/>
              <a:t>/19</a:t>
            </a:r>
          </a:p>
        </p:txBody>
      </p:sp>
    </p:spTree>
    <p:extLst>
      <p:ext uri="{BB962C8B-B14F-4D97-AF65-F5344CB8AC3E}">
        <p14:creationId xmlns:p14="http://schemas.microsoft.com/office/powerpoint/2010/main" val="394321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7651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Folientitel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04025" y="6524625"/>
            <a:ext cx="1439863" cy="3333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0316DB4-A495-FA44-B9FB-0A69335412AF}" type="datetime4">
              <a:rPr lang="en-US"/>
              <a:pPr/>
              <a:t>April 12, 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524625"/>
            <a:ext cx="4103687" cy="3333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de-DE"/>
              <a:t>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16688"/>
            <a:ext cx="971550" cy="3333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C529E5-7090-CE4E-B230-496A0A41E5A2}" type="slidenum">
              <a:rPr lang="de-DE"/>
              <a:pPr/>
              <a:t>‹#›</a:t>
            </a:fld>
            <a:r>
              <a:rPr lang="de-DE" dirty="0" smtClean="0"/>
              <a:t>/14</a:t>
            </a:r>
            <a:endParaRPr lang="de-DE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666666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44179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2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6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6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9.png"/><Relationship Id="rId10" Type="http://schemas.openxmlformats.org/officeDocument/2006/relationships/image" Target="../media/image41.png"/><Relationship Id="rId4" Type="http://schemas.openxmlformats.org/officeDocument/2006/relationships/image" Target="../media/image8.png"/><Relationship Id="rId9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7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18" Type="http://schemas.openxmlformats.org/officeDocument/2006/relationships/image" Target="../media/image23.png"/><Relationship Id="rId26" Type="http://schemas.openxmlformats.org/officeDocument/2006/relationships/image" Target="../media/image62.png"/><Relationship Id="rId3" Type="http://schemas.openxmlformats.org/officeDocument/2006/relationships/image" Target="../media/image47.png"/><Relationship Id="rId21" Type="http://schemas.openxmlformats.org/officeDocument/2006/relationships/image" Target="../media/image29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17" Type="http://schemas.openxmlformats.org/officeDocument/2006/relationships/image" Target="../media/image22.png"/><Relationship Id="rId25" Type="http://schemas.openxmlformats.org/officeDocument/2006/relationships/image" Target="../media/image61.pn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60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24" Type="http://schemas.openxmlformats.org/officeDocument/2006/relationships/image" Target="../media/image31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23" Type="http://schemas.openxmlformats.org/officeDocument/2006/relationships/image" Target="../media/image30.png"/><Relationship Id="rId10" Type="http://schemas.openxmlformats.org/officeDocument/2006/relationships/image" Target="../media/image54.png"/><Relationship Id="rId19" Type="http://schemas.openxmlformats.org/officeDocument/2006/relationships/image" Target="../media/image26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Relationship Id="rId22" Type="http://schemas.openxmlformats.org/officeDocument/2006/relationships/image" Target="../media/image4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5.png"/><Relationship Id="rId7" Type="http://schemas.openxmlformats.org/officeDocument/2006/relationships/image" Target="../media/image7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5.png"/><Relationship Id="rId7" Type="http://schemas.openxmlformats.org/officeDocument/2006/relationships/image" Target="../media/image76.png"/><Relationship Id="rId12" Type="http://schemas.openxmlformats.org/officeDocument/2006/relationships/image" Target="../media/image8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0.png"/><Relationship Id="rId5" Type="http://schemas.openxmlformats.org/officeDocument/2006/relationships/image" Target="../media/image8.png"/><Relationship Id="rId10" Type="http://schemas.openxmlformats.org/officeDocument/2006/relationships/image" Target="../media/image79.png"/><Relationship Id="rId4" Type="http://schemas.openxmlformats.org/officeDocument/2006/relationships/image" Target="../media/image6.png"/><Relationship Id="rId9" Type="http://schemas.openxmlformats.org/officeDocument/2006/relationships/image" Target="../media/image7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5.png"/><Relationship Id="rId7" Type="http://schemas.openxmlformats.org/officeDocument/2006/relationships/image" Target="../media/image7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32.png"/><Relationship Id="rId5" Type="http://schemas.openxmlformats.org/officeDocument/2006/relationships/image" Target="../media/image8.png"/><Relationship Id="rId10" Type="http://schemas.openxmlformats.org/officeDocument/2006/relationships/image" Target="../media/image63.png"/><Relationship Id="rId4" Type="http://schemas.openxmlformats.org/officeDocument/2006/relationships/image" Target="../media/image6.png"/><Relationship Id="rId9" Type="http://schemas.openxmlformats.org/officeDocument/2006/relationships/image" Target="../media/image8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8.png"/><Relationship Id="rId8" Type="http://schemas.openxmlformats.org/officeDocument/2006/relationships/image" Target="../media/image15.png"/><Relationship Id="rId12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9.png"/><Relationship Id="rId6" Type="http://schemas.openxmlformats.org/officeDocument/2006/relationships/image" Target="../media/image13.png"/><Relationship Id="rId10" Type="http://schemas.openxmlformats.org/officeDocument/2006/relationships/image" Target="../media/image8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10" Type="http://schemas.openxmlformats.org/officeDocument/2006/relationships/image" Target="../media/image172.png"/><Relationship Id="rId4" Type="http://schemas.openxmlformats.org/officeDocument/2006/relationships/image" Target="../media/image18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73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3" Type="http://schemas.openxmlformats.org/officeDocument/2006/relationships/image" Target="../media/image6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310.png"/><Relationship Id="rId5" Type="http://schemas.openxmlformats.org/officeDocument/2006/relationships/image" Target="../media/image9.png"/><Relationship Id="rId10" Type="http://schemas.openxmlformats.org/officeDocument/2006/relationships/image" Target="../media/image5.png"/><Relationship Id="rId4" Type="http://schemas.openxmlformats.org/officeDocument/2006/relationships/image" Target="../media/image8.png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0.png"/><Relationship Id="rId3" Type="http://schemas.openxmlformats.org/officeDocument/2006/relationships/image" Target="../media/image610.png"/><Relationship Id="rId7" Type="http://schemas.openxmlformats.org/officeDocument/2006/relationships/image" Target="../media/image7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0.png"/><Relationship Id="rId5" Type="http://schemas.openxmlformats.org/officeDocument/2006/relationships/image" Target="../media/image910.png"/><Relationship Id="rId4" Type="http://schemas.openxmlformats.org/officeDocument/2006/relationships/image" Target="../media/image8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87144" y="760290"/>
            <a:ext cx="8604448" cy="1212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“(</a:t>
            </a:r>
            <a:r>
              <a:rPr lang="en-US" sz="2800" b="1" dirty="0" smtClean="0">
                <a:solidFill>
                  <a:srgbClr val="000000"/>
                </a:solidFill>
              </a:rPr>
              <a:t>More) </a:t>
            </a:r>
            <a:r>
              <a:rPr lang="en-US" sz="2800" b="1" dirty="0">
                <a:solidFill>
                  <a:srgbClr val="000000"/>
                </a:solidFill>
              </a:rPr>
              <a:t>Consequences of Falsifying SETH 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and </a:t>
            </a:r>
            <a:r>
              <a:rPr lang="en-US" sz="2800" b="1" dirty="0">
                <a:solidFill>
                  <a:srgbClr val="000000"/>
                </a:solidFill>
              </a:rPr>
              <a:t>the Orthogonal Vectors </a:t>
            </a:r>
            <a:r>
              <a:rPr lang="en-US" sz="2800" b="1" dirty="0" smtClean="0">
                <a:solidFill>
                  <a:srgbClr val="000000"/>
                </a:solidFill>
              </a:rPr>
              <a:t>Conjecture” 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88032" y="4251865"/>
            <a:ext cx="8604448" cy="39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800" b="1" dirty="0" smtClean="0">
                <a:solidFill>
                  <a:srgbClr val="000000"/>
                </a:solidFill>
              </a:rPr>
              <a:t>Jesper Nederlof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7144" y="5569495"/>
            <a:ext cx="86044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rgbClr val="000000"/>
                </a:solidFill>
              </a:rPr>
              <a:t>(Slides partly by Karl Bringmann and Holger Dell)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6887650"/>
            <a:ext cx="860444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000000"/>
                </a:solidFill>
              </a:rPr>
              <a:t>Dauer</a:t>
            </a:r>
            <a:r>
              <a:rPr lang="en-US" sz="1600" dirty="0" smtClean="0">
                <a:solidFill>
                  <a:srgbClr val="000000"/>
                </a:solidFill>
              </a:rPr>
              <a:t>: </a:t>
            </a:r>
            <a:r>
              <a:rPr lang="mr-IN" sz="1600" dirty="0" smtClean="0">
                <a:solidFill>
                  <a:srgbClr val="000000"/>
                </a:solidFill>
              </a:rPr>
              <a:t>…</a:t>
            </a:r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87144" y="4953526"/>
            <a:ext cx="860444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joint work with </a:t>
            </a:r>
            <a:r>
              <a:rPr lang="en-US" sz="1600" dirty="0" smtClean="0">
                <a:solidFill>
                  <a:srgbClr val="000000"/>
                </a:solidFill>
              </a:rPr>
              <a:t>Karl Bringmann, Amir </a:t>
            </a:r>
            <a:r>
              <a:rPr lang="en-US" sz="1600" dirty="0">
                <a:solidFill>
                  <a:srgbClr val="000000"/>
                </a:solidFill>
              </a:rPr>
              <a:t>Abboud, </a:t>
            </a:r>
            <a:r>
              <a:rPr lang="en-US" sz="1600" dirty="0" smtClean="0">
                <a:solidFill>
                  <a:srgbClr val="000000"/>
                </a:solidFill>
              </a:rPr>
              <a:t>Holger Dell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99992" y="2404978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or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39544" y="2848522"/>
            <a:ext cx="8604448" cy="652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“A Sample of Fine-grained Complexity”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4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pitals"/>
              </a:rPr>
              <a:t>Reason 1: Decades of Effort </a:t>
            </a:r>
            <a:endParaRPr lang="en-US" dirty="0">
              <a:cs typeface="Capitals"/>
            </a:endParaRPr>
          </a:p>
        </p:txBody>
      </p:sp>
      <p:sp>
        <p:nvSpPr>
          <p:cNvPr id="18" name="Rounded Rectangle 40"/>
          <p:cNvSpPr/>
          <p:nvPr/>
        </p:nvSpPr>
        <p:spPr>
          <a:xfrm>
            <a:off x="398714" y="908720"/>
            <a:ext cx="1368152" cy="504056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8"/>
              <p:cNvSpPr txBox="1"/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OV,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0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blipFill rotWithShape="0">
                <a:blip r:embed="rId3"/>
                <a:stretch>
                  <a:fillRect t="-1563" b="-26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ounded Rectangle 40"/>
          <p:cNvSpPr/>
          <p:nvPr/>
        </p:nvSpPr>
        <p:spPr>
          <a:xfrm>
            <a:off x="395536" y="2543090"/>
            <a:ext cx="1368152" cy="741894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18"/>
              <p:cNvSpPr txBox="1"/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SAT,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blipFill rotWithShape="0">
                <a:blip r:embed="rId4"/>
                <a:stretch>
                  <a:fillRect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18"/>
          <p:cNvSpPr txBox="1"/>
          <p:nvPr/>
        </p:nvSpPr>
        <p:spPr>
          <a:xfrm>
            <a:off x="398714" y="2865877"/>
            <a:ext cx="1368152" cy="394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800" dirty="0" smtClean="0"/>
              <a:t>SETH</a:t>
            </a:r>
            <a:endParaRPr lang="en-US" sz="18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18"/>
              <p:cNvSpPr txBox="1"/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⟹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18"/>
              <p:cNvSpPr txBox="1"/>
              <p:nvPr/>
            </p:nvSpPr>
            <p:spPr>
              <a:xfrm>
                <a:off x="2390303" y="1911799"/>
                <a:ext cx="6286153" cy="3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800" dirty="0" smtClean="0"/>
                  <a:t>Fastest known algorithms for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1800" dirty="0" smtClean="0"/>
                  <a:t>-SAT:</a:t>
                </a:r>
                <a:endParaRPr lang="en-US" sz="1800" dirty="0">
                  <a:solidFill>
                    <a:srgbClr val="AC1602"/>
                  </a:solidFill>
                </a:endParaRPr>
              </a:p>
            </p:txBody>
          </p:sp>
        </mc:Choice>
        <mc:Fallback>
          <p:sp>
            <p:nvSpPr>
              <p:cNvPr id="46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303" y="1911799"/>
                <a:ext cx="6286153" cy="394210"/>
              </a:xfrm>
              <a:prstGeom prst="rect">
                <a:avLst/>
              </a:prstGeom>
              <a:blipFill rotWithShape="0">
                <a:blip r:embed="rId6"/>
                <a:stretch>
                  <a:fillRect l="-776" t="-1563" b="-26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18"/>
              <p:cNvSpPr txBox="1"/>
              <p:nvPr/>
            </p:nvSpPr>
            <p:spPr>
              <a:xfrm>
                <a:off x="2746353" y="2305299"/>
                <a:ext cx="5844527" cy="410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AC1602"/>
                        </a:solidFill>
                        <a:latin typeface="Cambria Math" charset="0"/>
                      </a:rPr>
                      <m:t>𝑂</m:t>
                    </m:r>
                    <m:r>
                      <a:rPr lang="en-US" sz="1800" b="0" i="1" smtClean="0">
                        <a:solidFill>
                          <a:srgbClr val="AC1602"/>
                        </a:solidFill>
                        <a:latin typeface="Cambria Math" charset="0"/>
                      </a:rPr>
                      <m:t>(</m:t>
                    </m:r>
                    <m:sSup>
                      <m:sSupPr>
                        <m:ctrlP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2</m:t>
                        </m:r>
                      </m:e>
                      <m:sup>
                        <m:d>
                          <m:dPr>
                            <m:ctrlPr>
                              <a:rPr lang="en-US" sz="1800" b="0" i="1" smtClean="0">
                                <a:solidFill>
                                  <a:srgbClr val="AC16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solidFill>
                                  <a:srgbClr val="AC1602"/>
                                </a:solidFill>
                                <a:latin typeface="Cambria Math" charset="0"/>
                              </a:rPr>
                              <m:t>1−</m:t>
                            </m:r>
                            <m:r>
                              <a:rPr lang="en-US" sz="1800" b="0" i="1" smtClean="0">
                                <a:solidFill>
                                  <a:srgbClr val="AC1602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sz="1800" b="0" i="1" smtClean="0">
                                <a:solidFill>
                                  <a:srgbClr val="AC1602"/>
                                </a:solidFill>
                                <a:latin typeface="Cambria Math" charset="0"/>
                              </a:rPr>
                              <m:t>/</m:t>
                            </m:r>
                            <m:r>
                              <a:rPr lang="en-US" sz="1800" b="0" i="1" smtClean="0">
                                <a:solidFill>
                                  <a:srgbClr val="AC1602"/>
                                </a:solidFill>
                                <a:latin typeface="Cambria Math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𝑛</m:t>
                        </m:r>
                      </m:sup>
                    </m:sSup>
                    <m:r>
                      <a:rPr lang="en-US" sz="1800" b="0" i="1" smtClean="0">
                        <a:solidFill>
                          <a:srgbClr val="AC1602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sz="1800" dirty="0" smtClean="0">
                    <a:solidFill>
                      <a:srgbClr val="AC1602"/>
                    </a:solidFill>
                  </a:rPr>
                  <a:t>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for some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𝑐</m:t>
                    </m:r>
                    <m:r>
                      <a:rPr lang="en-US" sz="180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&gt;0</m:t>
                    </m:r>
                  </m:oMath>
                </a14:m>
                <a:endParaRPr lang="en-US" sz="1800" dirty="0">
                  <a:solidFill>
                    <a:srgbClr val="AC1602"/>
                  </a:solidFill>
                </a:endParaRPr>
              </a:p>
            </p:txBody>
          </p:sp>
        </mc:Choice>
        <mc:Fallback>
          <p:sp>
            <p:nvSpPr>
              <p:cNvPr id="22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6353" y="2305299"/>
                <a:ext cx="5844527" cy="410690"/>
              </a:xfrm>
              <a:prstGeom prst="rect">
                <a:avLst/>
              </a:prstGeom>
              <a:blipFill rotWithShape="0">
                <a:blip r:embed="rId7"/>
                <a:stretch>
                  <a:fillRect b="-2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18"/>
          <p:cNvSpPr txBox="1"/>
          <p:nvPr/>
        </p:nvSpPr>
        <p:spPr>
          <a:xfrm>
            <a:off x="2390303" y="3011513"/>
            <a:ext cx="628615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dirty="0" smtClean="0"/>
              <a:t>Not for lack of trying:</a:t>
            </a:r>
            <a:endParaRPr lang="en-US" sz="1800" dirty="0">
              <a:solidFill>
                <a:srgbClr val="AC1602"/>
              </a:solidFill>
            </a:endParaRPr>
          </a:p>
        </p:txBody>
      </p:sp>
      <p:sp>
        <p:nvSpPr>
          <p:cNvPr id="26" name="TextBox 18"/>
          <p:cNvSpPr txBox="1"/>
          <p:nvPr/>
        </p:nvSpPr>
        <p:spPr>
          <a:xfrm>
            <a:off x="5554665" y="2382461"/>
            <a:ext cx="159449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[PPSZ’98]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TextBox 18"/>
          <p:cNvSpPr txBox="1"/>
          <p:nvPr/>
        </p:nvSpPr>
        <p:spPr>
          <a:xfrm>
            <a:off x="4748538" y="3003532"/>
            <a:ext cx="38423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[MS’85,S’92,K’99,PPZ’97,S’99,DGHKKPRS’02,</a:t>
            </a:r>
          </a:p>
          <a:p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HSSW’02,BS’03,MS’11,CSTT’13,H’14,</a:t>
            </a:r>
            <a:r>
              <a:rPr lang="mr-IN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18"/>
              <p:cNvSpPr txBox="1"/>
              <p:nvPr/>
            </p:nvSpPr>
            <p:spPr>
              <a:xfrm>
                <a:off x="2390303" y="3868364"/>
                <a:ext cx="6286153" cy="3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800" dirty="0" smtClean="0"/>
                  <a:t>OV is at least as hard as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1800" dirty="0" smtClean="0"/>
                  <a:t>-SAT</a:t>
                </a:r>
                <a:endParaRPr lang="en-US" sz="1800" dirty="0">
                  <a:solidFill>
                    <a:srgbClr val="AC1602"/>
                  </a:solidFill>
                </a:endParaRPr>
              </a:p>
            </p:txBody>
          </p:sp>
        </mc:Choice>
        <mc:Fallback>
          <p:sp>
            <p:nvSpPr>
              <p:cNvPr id="32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303" y="3868364"/>
                <a:ext cx="6286153" cy="394210"/>
              </a:xfrm>
              <a:prstGeom prst="rect">
                <a:avLst/>
              </a:prstGeom>
              <a:blipFill rotWithShape="0">
                <a:blip r:embed="rId8"/>
                <a:stretch>
                  <a:fillRect l="-776" t="-1563" b="-26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18"/>
          <p:cNvSpPr txBox="1"/>
          <p:nvPr/>
        </p:nvSpPr>
        <p:spPr>
          <a:xfrm>
            <a:off x="2390303" y="1090574"/>
            <a:ext cx="6286153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i="1" dirty="0" smtClean="0"/>
              <a:t>Many people tried</a:t>
            </a:r>
            <a:endParaRPr lang="en-US" sz="1800" i="1" dirty="0">
              <a:solidFill>
                <a:srgbClr val="AC16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08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pitals"/>
              </a:rPr>
              <a:t>Reason 2: Restricted Algorithms</a:t>
            </a:r>
            <a:endParaRPr lang="en-US" dirty="0">
              <a:cs typeface="Capitals"/>
            </a:endParaRPr>
          </a:p>
        </p:txBody>
      </p:sp>
      <p:sp>
        <p:nvSpPr>
          <p:cNvPr id="18" name="Rounded Rectangle 40"/>
          <p:cNvSpPr/>
          <p:nvPr/>
        </p:nvSpPr>
        <p:spPr>
          <a:xfrm>
            <a:off x="398714" y="908720"/>
            <a:ext cx="1368152" cy="504056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8"/>
              <p:cNvSpPr txBox="1"/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OV,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0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blipFill rotWithShape="0">
                <a:blip r:embed="rId3"/>
                <a:stretch>
                  <a:fillRect t="-1563" b="-26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ounded Rectangle 40"/>
          <p:cNvSpPr/>
          <p:nvPr/>
        </p:nvSpPr>
        <p:spPr>
          <a:xfrm>
            <a:off x="395536" y="2543090"/>
            <a:ext cx="1368152" cy="741894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18"/>
              <p:cNvSpPr txBox="1"/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SAT,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blipFill rotWithShape="0">
                <a:blip r:embed="rId4"/>
                <a:stretch>
                  <a:fillRect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18"/>
          <p:cNvSpPr txBox="1"/>
          <p:nvPr/>
        </p:nvSpPr>
        <p:spPr>
          <a:xfrm>
            <a:off x="398714" y="2865877"/>
            <a:ext cx="1368152" cy="394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800" dirty="0" smtClean="0"/>
              <a:t>SETH</a:t>
            </a:r>
            <a:endParaRPr lang="en-US" sz="18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18"/>
              <p:cNvSpPr txBox="1"/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⟹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18"/>
              <p:cNvSpPr txBox="1"/>
              <p:nvPr/>
            </p:nvSpPr>
            <p:spPr>
              <a:xfrm>
                <a:off x="2267476" y="2714704"/>
                <a:ext cx="6841028" cy="3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800" dirty="0" smtClean="0"/>
                  <a:t>Standard framework for refuting a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1800" dirty="0" smtClean="0"/>
                  <a:t>-SAT instance: </a:t>
                </a:r>
                <a:r>
                  <a:rPr lang="en-US" sz="1800" i="1" dirty="0" smtClean="0"/>
                  <a:t>Resolution</a:t>
                </a:r>
                <a:endParaRPr lang="en-US" sz="1800" i="1" dirty="0">
                  <a:solidFill>
                    <a:srgbClr val="AC1602"/>
                  </a:solidFill>
                </a:endParaRPr>
              </a:p>
            </p:txBody>
          </p:sp>
        </mc:Choice>
        <mc:Fallback>
          <p:sp>
            <p:nvSpPr>
              <p:cNvPr id="46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476" y="2714704"/>
                <a:ext cx="6841028" cy="394210"/>
              </a:xfrm>
              <a:prstGeom prst="rect">
                <a:avLst/>
              </a:prstGeom>
              <a:blipFill rotWithShape="0">
                <a:blip r:embed="rId6"/>
                <a:stretch>
                  <a:fillRect l="-802"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18"/>
          <p:cNvSpPr txBox="1"/>
          <p:nvPr/>
        </p:nvSpPr>
        <p:spPr>
          <a:xfrm>
            <a:off x="2267476" y="3290653"/>
            <a:ext cx="604867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SETH holds for regular resolution and tree-like resolution</a:t>
            </a:r>
            <a:endParaRPr lang="en-US" sz="1800" dirty="0">
              <a:solidFill>
                <a:srgbClr val="AC1602"/>
              </a:solidFill>
            </a:endParaRPr>
          </a:p>
        </p:txBody>
      </p:sp>
      <p:sp>
        <p:nvSpPr>
          <p:cNvPr id="26" name="TextBox 18"/>
          <p:cNvSpPr txBox="1"/>
          <p:nvPr/>
        </p:nvSpPr>
        <p:spPr>
          <a:xfrm>
            <a:off x="7081691" y="3647984"/>
            <a:ext cx="159449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[BI’13,BT’16]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8"/>
          <p:cNvSpPr txBox="1"/>
          <p:nvPr/>
        </p:nvSpPr>
        <p:spPr>
          <a:xfrm>
            <a:off x="2267476" y="5812580"/>
            <a:ext cx="604867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OVH holds for formulas and branching programs</a:t>
            </a:r>
            <a:endParaRPr lang="en-US" sz="1800" dirty="0">
              <a:solidFill>
                <a:srgbClr val="AC1602"/>
              </a:solidFill>
            </a:endParaRPr>
          </a:p>
        </p:txBody>
      </p:sp>
      <p:sp>
        <p:nvSpPr>
          <p:cNvPr id="17" name="TextBox 18"/>
          <p:cNvSpPr txBox="1"/>
          <p:nvPr/>
        </p:nvSpPr>
        <p:spPr>
          <a:xfrm>
            <a:off x="7081691" y="5891373"/>
            <a:ext cx="159449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KW’18+]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18"/>
              <p:cNvSpPr txBox="1"/>
              <p:nvPr/>
            </p:nvSpPr>
            <p:spPr>
              <a:xfrm>
                <a:off x="6623826" y="1708124"/>
                <a:ext cx="792356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𝑎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∨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𝑏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3826" y="1708124"/>
                <a:ext cx="792356" cy="4247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18"/>
              <p:cNvSpPr txBox="1"/>
              <p:nvPr/>
            </p:nvSpPr>
            <p:spPr>
              <a:xfrm>
                <a:off x="7524328" y="1708124"/>
                <a:ext cx="1008112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𝑐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∨¬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𝑏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708124"/>
                <a:ext cx="1008112" cy="4247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18"/>
              <p:cNvSpPr txBox="1"/>
              <p:nvPr/>
            </p:nvSpPr>
            <p:spPr>
              <a:xfrm>
                <a:off x="7092280" y="2098509"/>
                <a:ext cx="1008112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𝑎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∨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𝑐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2098509"/>
                <a:ext cx="1008112" cy="4247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Gerade Verbindung 2"/>
          <p:cNvCxnSpPr/>
          <p:nvPr/>
        </p:nvCxnSpPr>
        <p:spPr>
          <a:xfrm>
            <a:off x="6732240" y="2132856"/>
            <a:ext cx="1656184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18"/>
          <p:cNvSpPr txBox="1"/>
          <p:nvPr/>
        </p:nvSpPr>
        <p:spPr>
          <a:xfrm>
            <a:off x="2267476" y="1118722"/>
            <a:ext cx="628615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i="1" dirty="0" smtClean="0"/>
              <a:t>Hypotheses hold for algorithms of some specific form</a:t>
            </a:r>
            <a:endParaRPr lang="en-US" sz="1800" i="1" dirty="0">
              <a:solidFill>
                <a:srgbClr val="AC1602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67744" y="4579481"/>
            <a:ext cx="6408712" cy="757130"/>
            <a:chOff x="2267744" y="4579481"/>
            <a:chExt cx="6408712" cy="757130"/>
          </a:xfrm>
        </p:grpSpPr>
        <p:sp>
          <p:nvSpPr>
            <p:cNvPr id="27" name="TextBox 18"/>
            <p:cNvSpPr txBox="1"/>
            <p:nvPr/>
          </p:nvSpPr>
          <p:spPr>
            <a:xfrm>
              <a:off x="2267744" y="4579481"/>
              <a:ext cx="6048672" cy="7571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800" dirty="0" smtClean="0"/>
                <a:t>A weak version of S</a:t>
              </a:r>
              <a:r>
                <a:rPr lang="en-US" sz="1800" dirty="0" smtClean="0">
                  <a:solidFill>
                    <a:schemeClr val="tx1"/>
                  </a:solidFill>
                </a:rPr>
                <a:t>ETH holds for `witness compression’ algorithms</a:t>
              </a:r>
              <a:endParaRPr lang="en-US" sz="1800" dirty="0">
                <a:solidFill>
                  <a:srgbClr val="AC1602"/>
                </a:solidFill>
              </a:endParaRPr>
            </a:p>
          </p:txBody>
        </p:sp>
        <p:sp>
          <p:nvSpPr>
            <p:cNvPr id="32" name="TextBox 18"/>
            <p:cNvSpPr txBox="1"/>
            <p:nvPr/>
          </p:nvSpPr>
          <p:spPr>
            <a:xfrm>
              <a:off x="7081959" y="4936812"/>
              <a:ext cx="159449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3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[PP’10,D’13]</a:t>
              </a:r>
              <a:endParaRPr lang="en-US" sz="13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131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pitals"/>
              </a:rPr>
              <a:t>Reason 3: Circuit Lower Bounds</a:t>
            </a:r>
            <a:endParaRPr lang="en-US" dirty="0">
              <a:cs typeface="Capitals"/>
            </a:endParaRPr>
          </a:p>
        </p:txBody>
      </p:sp>
      <p:sp>
        <p:nvSpPr>
          <p:cNvPr id="18" name="Rounded Rectangle 40"/>
          <p:cNvSpPr/>
          <p:nvPr/>
        </p:nvSpPr>
        <p:spPr>
          <a:xfrm>
            <a:off x="398714" y="908720"/>
            <a:ext cx="1368152" cy="504056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8"/>
              <p:cNvSpPr txBox="1"/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OV,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0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blipFill rotWithShape="0">
                <a:blip r:embed="rId3"/>
                <a:stretch>
                  <a:fillRect t="-1563" b="-26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ounded Rectangle 40"/>
          <p:cNvSpPr/>
          <p:nvPr/>
        </p:nvSpPr>
        <p:spPr>
          <a:xfrm>
            <a:off x="395536" y="2543090"/>
            <a:ext cx="1368152" cy="741894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18"/>
              <p:cNvSpPr txBox="1"/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SAT,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blipFill rotWithShape="0">
                <a:blip r:embed="rId4"/>
                <a:stretch>
                  <a:fillRect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18"/>
          <p:cNvSpPr txBox="1"/>
          <p:nvPr/>
        </p:nvSpPr>
        <p:spPr>
          <a:xfrm>
            <a:off x="398714" y="2865877"/>
            <a:ext cx="1368152" cy="394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800" dirty="0" smtClean="0"/>
              <a:t>SETH</a:t>
            </a:r>
            <a:endParaRPr lang="en-US" sz="18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18"/>
              <p:cNvSpPr txBox="1"/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⟹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18"/>
          <p:cNvSpPr txBox="1"/>
          <p:nvPr/>
        </p:nvSpPr>
        <p:spPr>
          <a:xfrm>
            <a:off x="2653707" y="2343048"/>
            <a:ext cx="215598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dirty="0" smtClean="0"/>
              <a:t>If SETH fails then:</a:t>
            </a:r>
            <a:endParaRPr lang="en-US" sz="1800" i="1" dirty="0">
              <a:solidFill>
                <a:srgbClr val="AC1602"/>
              </a:solidFill>
            </a:endParaRPr>
          </a:p>
        </p:txBody>
      </p:sp>
      <p:sp>
        <p:nvSpPr>
          <p:cNvPr id="26" name="TextBox 18"/>
          <p:cNvSpPr txBox="1"/>
          <p:nvPr/>
        </p:nvSpPr>
        <p:spPr>
          <a:xfrm>
            <a:off x="6671368" y="2397382"/>
            <a:ext cx="159449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[W’13,JMV’15]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8"/>
          <p:cNvSpPr txBox="1"/>
          <p:nvPr/>
        </p:nvSpPr>
        <p:spPr>
          <a:xfrm>
            <a:off x="3203848" y="3682862"/>
            <a:ext cx="483485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800" dirty="0" smtClean="0"/>
              <a:t>is very likely, but seems difficult to prove</a:t>
            </a:r>
            <a:endParaRPr lang="en-US" sz="1800" i="1" dirty="0">
              <a:solidFill>
                <a:srgbClr val="AC1602"/>
              </a:solidFill>
            </a:endParaRPr>
          </a:p>
        </p:txBody>
      </p:sp>
      <p:sp>
        <p:nvSpPr>
          <p:cNvPr id="2" name="Geschweifte Klammer links 1"/>
          <p:cNvSpPr/>
          <p:nvPr/>
        </p:nvSpPr>
        <p:spPr>
          <a:xfrm rot="16200000">
            <a:off x="5538740" y="1094288"/>
            <a:ext cx="165075" cy="4834857"/>
          </a:xfrm>
          <a:prstGeom prst="leftBrac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18"/>
          <p:cNvSpPr txBox="1"/>
          <p:nvPr/>
        </p:nvSpPr>
        <p:spPr>
          <a:xfrm>
            <a:off x="3059833" y="2860431"/>
            <a:ext cx="520603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dirty="0" smtClean="0"/>
              <a:t>NEXP is not contained in linear-size VSP-circuits</a:t>
            </a:r>
            <a:endParaRPr lang="en-US" sz="1800" i="1" dirty="0">
              <a:solidFill>
                <a:srgbClr val="AC1602"/>
              </a:solidFill>
            </a:endParaRPr>
          </a:p>
        </p:txBody>
      </p:sp>
      <p:sp>
        <p:nvSpPr>
          <p:cNvPr id="23" name="TextBox 18"/>
          <p:cNvSpPr txBox="1"/>
          <p:nvPr/>
        </p:nvSpPr>
        <p:spPr>
          <a:xfrm>
            <a:off x="2653707" y="1145568"/>
            <a:ext cx="6286153" cy="726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i="1" dirty="0" smtClean="0"/>
              <a:t>Falsifying these hypotheses is difficult, </a:t>
            </a:r>
          </a:p>
          <a:p>
            <a:pPr>
              <a:lnSpc>
                <a:spcPct val="120000"/>
              </a:lnSpc>
            </a:pPr>
            <a:r>
              <a:rPr lang="en-US" sz="1800" i="1" dirty="0" smtClean="0"/>
              <a:t>since it would imply difficult-to-prove statements</a:t>
            </a:r>
            <a:endParaRPr lang="en-US" sz="1800" i="1" dirty="0">
              <a:solidFill>
                <a:srgbClr val="AC16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53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erade Verbindung mit Pfeil 35"/>
          <p:cNvCxnSpPr/>
          <p:nvPr/>
        </p:nvCxnSpPr>
        <p:spPr>
          <a:xfrm flipV="1">
            <a:off x="4243452" y="5031631"/>
            <a:ext cx="418558" cy="504500"/>
          </a:xfrm>
          <a:prstGeom prst="straightConnector1">
            <a:avLst/>
          </a:prstGeom>
          <a:ln>
            <a:solidFill>
              <a:srgbClr val="AC160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 flipH="1" flipV="1">
            <a:off x="5940152" y="3119264"/>
            <a:ext cx="576064" cy="222034"/>
          </a:xfrm>
          <a:prstGeom prst="straightConnector1">
            <a:avLst/>
          </a:prstGeom>
          <a:ln>
            <a:solidFill>
              <a:srgbClr val="AC160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139" name="Rectangle 11"/>
          <p:cNvSpPr>
            <a:spLocks noGrp="1" noChangeArrowheads="1"/>
          </p:cNvSpPr>
          <p:nvPr>
            <p:ph type="title"/>
          </p:nvPr>
        </p:nvSpPr>
        <p:spPr>
          <a:xfrm>
            <a:off x="468312" y="0"/>
            <a:ext cx="8424167" cy="765175"/>
          </a:xfrm>
        </p:spPr>
        <p:txBody>
          <a:bodyPr/>
          <a:lstStyle/>
          <a:p>
            <a:r>
              <a:rPr lang="en-US" dirty="0" smtClean="0">
                <a:cs typeface="Capitals"/>
              </a:rPr>
              <a:t>Reason 4: Implications of </a:t>
            </a:r>
            <a:r>
              <a:rPr lang="en-US" b="0" i="1" u="sng" dirty="0" smtClean="0">
                <a:solidFill>
                  <a:srgbClr val="FF0000"/>
                </a:solidFill>
                <a:cs typeface="Capitals"/>
              </a:rPr>
              <a:t>falsifying</a:t>
            </a:r>
            <a:r>
              <a:rPr lang="en-US" dirty="0" smtClean="0">
                <a:solidFill>
                  <a:srgbClr val="FF0000"/>
                </a:solidFill>
                <a:cs typeface="Capitals"/>
              </a:rPr>
              <a:t> </a:t>
            </a:r>
            <a:r>
              <a:rPr lang="en-US" dirty="0" smtClean="0">
                <a:cs typeface="Capitals"/>
              </a:rPr>
              <a:t>hypotheses</a:t>
            </a:r>
            <a:endParaRPr lang="en-US" dirty="0">
              <a:cs typeface="Capitals"/>
            </a:endParaRPr>
          </a:p>
        </p:txBody>
      </p:sp>
      <p:sp>
        <p:nvSpPr>
          <p:cNvPr id="18" name="Rounded Rectangle 40"/>
          <p:cNvSpPr/>
          <p:nvPr/>
        </p:nvSpPr>
        <p:spPr>
          <a:xfrm>
            <a:off x="398714" y="908720"/>
            <a:ext cx="1368152" cy="504056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8"/>
              <p:cNvSpPr txBox="1"/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OV,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0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blipFill rotWithShape="0">
                <a:blip r:embed="rId3"/>
                <a:stretch>
                  <a:fillRect t="-1563" b="-26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ounded Rectangle 40"/>
          <p:cNvSpPr/>
          <p:nvPr/>
        </p:nvSpPr>
        <p:spPr>
          <a:xfrm>
            <a:off x="395536" y="2543090"/>
            <a:ext cx="1368152" cy="741894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18"/>
              <p:cNvSpPr txBox="1"/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SAT,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blipFill rotWithShape="0">
                <a:blip r:embed="rId4"/>
                <a:stretch>
                  <a:fillRect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18"/>
          <p:cNvSpPr txBox="1"/>
          <p:nvPr/>
        </p:nvSpPr>
        <p:spPr>
          <a:xfrm>
            <a:off x="398714" y="2865877"/>
            <a:ext cx="1368152" cy="394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800" dirty="0" smtClean="0"/>
              <a:t>SETH</a:t>
            </a:r>
            <a:endParaRPr lang="en-US" sz="18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18"/>
              <p:cNvSpPr txBox="1"/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⟹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18"/>
              <p:cNvSpPr txBox="1"/>
              <p:nvPr/>
            </p:nvSpPr>
            <p:spPr>
              <a:xfrm>
                <a:off x="2195736" y="1879439"/>
                <a:ext cx="6480720" cy="467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800" dirty="0" smtClean="0"/>
                  <a:t>If SETH fails then 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1800" i="1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𝑂</m:t>
                        </m:r>
                      </m:e>
                      <m:sup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sz="1800" i="1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i="1">
                                <a:solidFill>
                                  <a:srgbClr val="AC16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b="0" i="1" smtClean="0">
                                    <a:solidFill>
                                      <a:srgbClr val="AC160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b="0" i="1" smtClean="0">
                                    <a:solidFill>
                                      <a:srgbClr val="AC1602"/>
                                    </a:solidFill>
                                    <a:latin typeface="Cambria Math" charset="0"/>
                                  </a:rPr>
                                  <m:t>2−</m:t>
                                </m:r>
                                <m:r>
                                  <a:rPr lang="en-US" sz="1800" b="0" i="1" smtClean="0">
                                    <a:solidFill>
                                      <a:srgbClr val="AC1602"/>
                                    </a:solidFill>
                                    <a:latin typeface="Cambria Math" charset="0"/>
                                  </a:rPr>
                                  <m:t>𝜀</m:t>
                                </m:r>
                              </m:e>
                            </m:d>
                          </m:e>
                          <m:sup>
                            <m:r>
                              <a:rPr lang="en-US" sz="1800" i="1">
                                <a:solidFill>
                                  <a:srgbClr val="AC1602"/>
                                </a:solidFill>
                                <a:latin typeface="Cambria Math" charset="0"/>
                              </a:rPr>
                              <m:t>𝑛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800" dirty="0" smtClean="0"/>
                  <a:t>-time algorithms for:</a:t>
                </a:r>
                <a:endParaRPr lang="en-US" sz="1800" i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46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879439"/>
                <a:ext cx="6480720" cy="467500"/>
              </a:xfrm>
              <a:prstGeom prst="rect">
                <a:avLst/>
              </a:prstGeom>
              <a:blipFill rotWithShape="0">
                <a:blip r:embed="rId6"/>
                <a:stretch>
                  <a:fillRect l="-753" b="-11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8"/>
          <p:cNvSpPr txBox="1"/>
          <p:nvPr/>
        </p:nvSpPr>
        <p:spPr>
          <a:xfrm>
            <a:off x="2623526" y="2413312"/>
            <a:ext cx="5998915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800" dirty="0" smtClean="0"/>
              <a:t>Hitting Set, Set Splitting, NAE-SAT</a:t>
            </a:r>
            <a:r>
              <a:rPr lang="en-US" sz="18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en-US" sz="1800" dirty="0" smtClean="0"/>
              <a:t>SAT on restricted circuit classes</a:t>
            </a:r>
            <a:r>
              <a:rPr lang="mr-IN" sz="1800" dirty="0" smtClean="0"/>
              <a:t>…</a:t>
            </a:r>
            <a:endParaRPr lang="en-US" sz="1800" b="1" dirty="0">
              <a:solidFill>
                <a:srgbClr val="AC1602"/>
              </a:solidFill>
            </a:endParaRPr>
          </a:p>
        </p:txBody>
      </p:sp>
      <p:sp>
        <p:nvSpPr>
          <p:cNvPr id="16" name="TextBox 18"/>
          <p:cNvSpPr txBox="1"/>
          <p:nvPr/>
        </p:nvSpPr>
        <p:spPr>
          <a:xfrm>
            <a:off x="6783402" y="2552794"/>
            <a:ext cx="208823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[CDLMNOPSW‘16]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8"/>
          <p:cNvSpPr txBox="1"/>
          <p:nvPr/>
        </p:nvSpPr>
        <p:spPr>
          <a:xfrm>
            <a:off x="2195736" y="3685121"/>
            <a:ext cx="648072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dirty="0" smtClean="0"/>
              <a:t>If OVH fails then:</a:t>
            </a:r>
            <a:endParaRPr lang="en-US" sz="1800" i="1" dirty="0">
              <a:solidFill>
                <a:srgbClr val="AC160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623526" y="4146986"/>
                <a:ext cx="5998915" cy="7630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800" dirty="0" smtClean="0"/>
                  <a:t>F</a:t>
                </a:r>
                <a:r>
                  <a:rPr lang="de-DE" sz="1800" dirty="0" err="1" smtClean="0"/>
                  <a:t>irst</a:t>
                </a:r>
                <a:r>
                  <a:rPr lang="de-DE" sz="1800" dirty="0" smtClean="0"/>
                  <a:t>-order </a:t>
                </a:r>
                <a:r>
                  <a:rPr lang="de-DE" sz="1800" dirty="0" err="1" smtClean="0"/>
                  <a:t>model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checking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with</a:t>
                </a:r>
                <a:r>
                  <a:rPr lang="de-DE" sz="1800" dirty="0" smtClean="0"/>
                  <a:t> </a:t>
                </a:r>
                <a14:m>
                  <m:oMath xmlns:m="http://schemas.openxmlformats.org/officeDocument/2006/math">
                    <m:r>
                      <a:rPr lang="de-DE" sz="1800" i="1">
                        <a:latin typeface="Cambria Math" charset="0"/>
                      </a:rPr>
                      <m:t>𝑘</m:t>
                    </m:r>
                    <m:r>
                      <a:rPr lang="de-DE" sz="1800" i="1">
                        <a:latin typeface="Cambria Math" charset="0"/>
                      </a:rPr>
                      <m:t>≥3</m:t>
                    </m:r>
                  </m:oMath>
                </a14:m>
                <a:r>
                  <a:rPr lang="de-DE" sz="1800" dirty="0" smtClean="0"/>
                  <a:t> quantifiers</a:t>
                </a:r>
                <a14:m>
                  <m:oMath xmlns:m="http://schemas.openxmlformats.org/officeDocument/2006/math">
                    <m:r>
                      <a:rPr lang="de-DE" sz="1800" i="1">
                        <a:latin typeface="Cambria Math" charset="0"/>
                      </a:rPr>
                      <m:t> </m:t>
                    </m:r>
                  </m:oMath>
                </a14:m>
                <a:r>
                  <a:rPr lang="de-DE" sz="1800" dirty="0" err="1" smtClean="0"/>
                  <a:t>is</a:t>
                </a:r>
                <a:r>
                  <a:rPr lang="de-DE" sz="1800" dirty="0" smtClean="0"/>
                  <a:t> </a:t>
                </a:r>
              </a:p>
              <a:p>
                <a:pPr>
                  <a:lnSpc>
                    <a:spcPct val="120000"/>
                  </a:lnSpc>
                </a:pPr>
                <a:r>
                  <a:rPr lang="de-DE" sz="1800" dirty="0" smtClean="0"/>
                  <a:t>in time </a:t>
                </a:r>
                <a14:m>
                  <m:oMath xmlns:m="http://schemas.openxmlformats.org/officeDocument/2006/math">
                    <m:r>
                      <a:rPr lang="de-DE" sz="1800" i="1" smtClean="0">
                        <a:solidFill>
                          <a:srgbClr val="AC1602"/>
                        </a:solidFill>
                        <a:latin typeface="Cambria Math" charset="0"/>
                      </a:rPr>
                      <m:t>𝑂</m:t>
                    </m:r>
                    <m:r>
                      <a:rPr lang="de-DE" sz="1800" i="1" smtClean="0">
                        <a:solidFill>
                          <a:srgbClr val="AC1602"/>
                        </a:solidFill>
                        <a:latin typeface="Cambria Math" charset="0"/>
                      </a:rPr>
                      <m:t>(</m:t>
                    </m:r>
                    <m:sSup>
                      <m:sSupPr>
                        <m:ctrlPr>
                          <a:rPr lang="de-DE" sz="1800" i="1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𝑚</m:t>
                        </m:r>
                      </m:e>
                      <m:sup>
                        <m:r>
                          <a:rPr lang="de-DE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𝑘</m:t>
                        </m:r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−1</m:t>
                        </m:r>
                        <m:r>
                          <a:rPr lang="de-DE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−</m:t>
                        </m:r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𝜀</m:t>
                        </m:r>
                      </m:sup>
                    </m:sSup>
                    <m:r>
                      <a:rPr lang="de-DE" sz="1800" i="1">
                        <a:solidFill>
                          <a:srgbClr val="AC1602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sz="1800" dirty="0" smtClean="0"/>
                  <a:t> on structures of total size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charset="0"/>
                      </a:rPr>
                      <m:t>𝑚</m:t>
                    </m:r>
                  </m:oMath>
                </a14:m>
                <a:r>
                  <a:rPr lang="en-US" sz="1800" dirty="0" smtClean="0"/>
                  <a:t>.</a:t>
                </a:r>
                <a:endParaRPr lang="en-US" sz="1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526" y="4146986"/>
                <a:ext cx="5998915" cy="763029"/>
              </a:xfrm>
              <a:prstGeom prst="rect">
                <a:avLst/>
              </a:prstGeom>
              <a:blipFill rotWithShape="0">
                <a:blip r:embed="rId7"/>
                <a:stretch>
                  <a:fillRect l="-813" t="-41600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18"/>
          <p:cNvSpPr txBox="1"/>
          <p:nvPr/>
        </p:nvSpPr>
        <p:spPr>
          <a:xfrm>
            <a:off x="6777565" y="3751293"/>
            <a:ext cx="208823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[GIKW‘17]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64"/>
              <p:cNvSpPr txBox="1"/>
              <p:nvPr/>
            </p:nvSpPr>
            <p:spPr>
              <a:xfrm>
                <a:off x="5126607" y="5084137"/>
                <a:ext cx="40539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 smtClean="0"/>
                  <a:t>e.g. 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charset="0"/>
                      </a:rPr>
                      <m:t>∃</m:t>
                    </m:r>
                    <m:r>
                      <a:rPr lang="de-DE" sz="1600" b="0" i="1" smtClean="0">
                        <a:latin typeface="Cambria Math" charset="0"/>
                      </a:rPr>
                      <m:t>𝑢</m:t>
                    </m:r>
                    <m:r>
                      <a:rPr lang="de-DE" sz="1600" b="0" i="1" smtClean="0">
                        <a:latin typeface="Cambria Math" charset="0"/>
                      </a:rPr>
                      <m:t>∃</m:t>
                    </m:r>
                    <m:r>
                      <a:rPr lang="de-DE" sz="1600" b="0" i="1" smtClean="0">
                        <a:latin typeface="Cambria Math" charset="0"/>
                      </a:rPr>
                      <m:t>𝑣</m:t>
                    </m:r>
                    <m:r>
                      <a:rPr lang="de-DE" sz="1600" b="0" i="1" smtClean="0">
                        <a:latin typeface="Cambria Math" charset="0"/>
                      </a:rPr>
                      <m:t>∃</m:t>
                    </m:r>
                    <m:r>
                      <a:rPr lang="de-DE" sz="1600" b="0" i="1" smtClean="0">
                        <a:latin typeface="Cambria Math" charset="0"/>
                      </a:rPr>
                      <m:t>𝑤</m:t>
                    </m:r>
                    <m:r>
                      <a:rPr lang="de-DE" sz="1600" b="0" i="1" smtClean="0">
                        <a:latin typeface="Cambria Math" charset="0"/>
                      </a:rPr>
                      <m:t>:</m:t>
                    </m:r>
                    <m:r>
                      <a:rPr lang="de-DE" sz="1600" b="0" i="1" smtClean="0">
                        <a:latin typeface="Cambria Math" charset="0"/>
                      </a:rPr>
                      <m:t>𝐸</m:t>
                    </m:r>
                    <m:d>
                      <m:d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charset="0"/>
                          </a:rPr>
                          <m:t>𝑢</m:t>
                        </m:r>
                        <m:r>
                          <a:rPr lang="de-DE" sz="1600" b="0" i="1" smtClean="0">
                            <a:latin typeface="Cambria Math" charset="0"/>
                          </a:rPr>
                          <m:t>,</m:t>
                        </m:r>
                        <m:r>
                          <a:rPr lang="de-DE" sz="1600" b="0" i="1" smtClean="0">
                            <a:latin typeface="Cambria Math" charset="0"/>
                          </a:rPr>
                          <m:t>𝑣</m:t>
                        </m:r>
                      </m:e>
                    </m:d>
                    <m:r>
                      <a:rPr lang="de-DE" sz="1600" b="0" i="1" smtClean="0">
                        <a:latin typeface="Cambria Math" charset="0"/>
                      </a:rPr>
                      <m:t>∧</m:t>
                    </m:r>
                    <m:r>
                      <a:rPr lang="de-DE" sz="1600" b="0" i="1" smtClean="0">
                        <a:latin typeface="Cambria Math" charset="0"/>
                      </a:rPr>
                      <m:t>𝐸</m:t>
                    </m:r>
                    <m:d>
                      <m:d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charset="0"/>
                          </a:rPr>
                          <m:t>𝑣</m:t>
                        </m:r>
                        <m:r>
                          <a:rPr lang="de-DE" sz="1600" b="0" i="1" smtClean="0">
                            <a:latin typeface="Cambria Math" charset="0"/>
                          </a:rPr>
                          <m:t>,</m:t>
                        </m:r>
                        <m:r>
                          <a:rPr lang="de-DE" sz="1600" b="0" i="1" smtClean="0">
                            <a:latin typeface="Cambria Math" charset="0"/>
                          </a:rPr>
                          <m:t>𝑤</m:t>
                        </m:r>
                      </m:e>
                    </m:d>
                    <m:r>
                      <a:rPr lang="de-DE" sz="1600" b="0" i="1" smtClean="0">
                        <a:latin typeface="Cambria Math" charset="0"/>
                      </a:rPr>
                      <m:t>∧</m:t>
                    </m:r>
                    <m:r>
                      <a:rPr lang="de-DE" sz="1600" b="0" i="1" smtClean="0">
                        <a:latin typeface="Cambria Math" charset="0"/>
                      </a:rPr>
                      <m:t>𝐸</m:t>
                    </m:r>
                    <m:r>
                      <a:rPr lang="de-DE" sz="1600" b="0" i="1" smtClean="0">
                        <a:latin typeface="Cambria Math" charset="0"/>
                      </a:rPr>
                      <m:t>(</m:t>
                    </m:r>
                    <m:r>
                      <a:rPr lang="de-DE" sz="1600" b="0" i="1" smtClean="0">
                        <a:latin typeface="Cambria Math" charset="0"/>
                      </a:rPr>
                      <m:t>𝑢</m:t>
                    </m:r>
                    <m:r>
                      <a:rPr lang="de-DE" sz="1600" b="0" i="1" smtClean="0">
                        <a:latin typeface="Cambria Math" charset="0"/>
                      </a:rPr>
                      <m:t>,</m:t>
                    </m:r>
                    <m:r>
                      <a:rPr lang="de-DE" sz="1600" b="0" i="1" smtClean="0">
                        <a:latin typeface="Cambria Math" charset="0"/>
                      </a:rPr>
                      <m:t>𝑤</m:t>
                    </m:r>
                    <m:r>
                      <a:rPr lang="de-DE" sz="1600" b="0" i="1" smtClean="0">
                        <a:latin typeface="Cambria Math" charset="0"/>
                      </a:rPr>
                      <m:t>)</m:t>
                    </m:r>
                  </m:oMath>
                </a14:m>
                <a:endParaRPr lang="en-US" sz="1600" b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23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607" y="5084137"/>
                <a:ext cx="4053905" cy="338554"/>
              </a:xfrm>
              <a:prstGeom prst="rect">
                <a:avLst/>
              </a:prstGeom>
              <a:blipFill rotWithShape="0">
                <a:blip r:embed="rId8"/>
                <a:stretch>
                  <a:fillRect l="-902"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64"/>
              <p:cNvSpPr txBox="1"/>
              <p:nvPr/>
            </p:nvSpPr>
            <p:spPr>
              <a:xfrm>
                <a:off x="5558656" y="5408240"/>
                <a:ext cx="30963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 smtClean="0"/>
                  <a:t>„</a:t>
                </a:r>
                <a:r>
                  <a:rPr lang="de-DE" sz="1600" dirty="0" err="1" smtClean="0"/>
                  <a:t>does</a:t>
                </a:r>
                <a:r>
                  <a:rPr lang="de-DE" sz="1600" dirty="0" smtClean="0"/>
                  <a:t> </a:t>
                </a:r>
                <a14:m>
                  <m:oMath xmlns:m="http://schemas.openxmlformats.org/officeDocument/2006/math">
                    <m:r>
                      <a:rPr lang="de-DE" sz="1600" i="1" dirty="0" smtClean="0">
                        <a:latin typeface="Cambria Math" charset="0"/>
                      </a:rPr>
                      <m:t>𝐺</m:t>
                    </m:r>
                  </m:oMath>
                </a14:m>
                <a:r>
                  <a:rPr lang="de-DE" sz="1600" dirty="0" smtClean="0"/>
                  <a:t> </a:t>
                </a:r>
                <a:r>
                  <a:rPr lang="de-DE" sz="1600" dirty="0" err="1" smtClean="0"/>
                  <a:t>contain</a:t>
                </a:r>
                <a:r>
                  <a:rPr lang="de-DE" sz="1600" dirty="0" smtClean="0"/>
                  <a:t> a </a:t>
                </a:r>
                <a:r>
                  <a:rPr lang="de-DE" sz="1600" dirty="0" err="1" smtClean="0"/>
                  <a:t>triangle</a:t>
                </a:r>
                <a:r>
                  <a:rPr lang="de-DE" sz="1600" dirty="0" smtClean="0"/>
                  <a:t>?“</a:t>
                </a:r>
                <a:endParaRPr lang="en-US" sz="1600" b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24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656" y="5408240"/>
                <a:ext cx="3096344" cy="338554"/>
              </a:xfrm>
              <a:prstGeom prst="rect">
                <a:avLst/>
              </a:prstGeom>
              <a:blipFill rotWithShape="0">
                <a:blip r:embed="rId9"/>
                <a:stretch>
                  <a:fillRect l="-1181"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64"/>
              <p:cNvSpPr txBox="1"/>
              <p:nvPr/>
            </p:nvSpPr>
            <p:spPr>
              <a:xfrm>
                <a:off x="5558656" y="5867187"/>
                <a:ext cx="30963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 charset="0"/>
                        </a:rPr>
                        <m:t>∀</m:t>
                      </m:r>
                      <m:r>
                        <a:rPr lang="de-DE" sz="1600" b="0" i="1" smtClean="0">
                          <a:latin typeface="Cambria Math" charset="0"/>
                        </a:rPr>
                        <m:t>𝑢</m:t>
                      </m:r>
                      <m:r>
                        <a:rPr lang="de-DE" sz="1600" b="0" i="1" smtClean="0">
                          <a:latin typeface="Cambria Math" charset="0"/>
                        </a:rPr>
                        <m:t>∀</m:t>
                      </m:r>
                      <m:r>
                        <a:rPr lang="de-DE" sz="1600" b="0" i="1" smtClean="0">
                          <a:latin typeface="Cambria Math" charset="0"/>
                        </a:rPr>
                        <m:t>𝑣</m:t>
                      </m:r>
                      <m:r>
                        <a:rPr lang="de-DE" sz="1600" b="0" i="1" smtClean="0">
                          <a:latin typeface="Cambria Math" charset="0"/>
                        </a:rPr>
                        <m:t>∃</m:t>
                      </m:r>
                      <m:r>
                        <a:rPr lang="de-DE" sz="1600" b="0" i="1" smtClean="0">
                          <a:latin typeface="Cambria Math" charset="0"/>
                        </a:rPr>
                        <m:t>𝑤</m:t>
                      </m:r>
                      <m:r>
                        <a:rPr lang="de-DE" sz="1600" b="0" i="1" smtClean="0">
                          <a:latin typeface="Cambria Math" charset="0"/>
                        </a:rPr>
                        <m:t>:</m:t>
                      </m:r>
                      <m:r>
                        <a:rPr lang="de-DE" sz="1600" b="0" i="1" smtClean="0">
                          <a:latin typeface="Cambria Math" charset="0"/>
                        </a:rPr>
                        <m:t>𝐸</m:t>
                      </m:r>
                      <m:d>
                        <m:dPr>
                          <m:ctrlPr>
                            <a:rPr lang="de-DE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b="0" i="1" smtClean="0">
                              <a:latin typeface="Cambria Math" charset="0"/>
                            </a:rPr>
                            <m:t>𝑢</m:t>
                          </m:r>
                          <m:r>
                            <a:rPr lang="de-DE" sz="16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de-DE" sz="1600" b="0" i="1" smtClean="0">
                              <a:latin typeface="Cambria Math" charset="0"/>
                            </a:rPr>
                            <m:t>𝑤</m:t>
                          </m:r>
                        </m:e>
                      </m:d>
                      <m:r>
                        <a:rPr lang="de-DE" sz="1600" b="0" i="1" smtClean="0">
                          <a:latin typeface="Cambria Math" charset="0"/>
                        </a:rPr>
                        <m:t>∧</m:t>
                      </m:r>
                      <m:r>
                        <a:rPr lang="de-DE" sz="1600" b="0" i="1" smtClean="0">
                          <a:latin typeface="Cambria Math" charset="0"/>
                        </a:rPr>
                        <m:t>𝐸</m:t>
                      </m:r>
                      <m:d>
                        <m:dPr>
                          <m:ctrlPr>
                            <a:rPr lang="de-DE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b="0" i="1" smtClean="0">
                              <a:latin typeface="Cambria Math" charset="0"/>
                            </a:rPr>
                            <m:t>𝑤</m:t>
                          </m:r>
                          <m:r>
                            <a:rPr lang="de-DE" sz="16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de-DE" sz="1600" b="0" i="1" smtClean="0">
                              <a:latin typeface="Cambria Math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en-US" sz="1600" b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2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656" y="5867187"/>
                <a:ext cx="3096344" cy="33855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64"/>
              <p:cNvSpPr txBox="1"/>
              <p:nvPr/>
            </p:nvSpPr>
            <p:spPr>
              <a:xfrm>
                <a:off x="5558656" y="6186790"/>
                <a:ext cx="30963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 smtClean="0"/>
                  <a:t>„</a:t>
                </a:r>
                <a:r>
                  <a:rPr lang="de-DE" sz="1600" dirty="0" err="1" smtClean="0"/>
                  <a:t>does</a:t>
                </a:r>
                <a:r>
                  <a:rPr lang="de-DE" sz="1600" dirty="0" smtClean="0"/>
                  <a:t> </a:t>
                </a:r>
                <a14:m>
                  <m:oMath xmlns:m="http://schemas.openxmlformats.org/officeDocument/2006/math">
                    <m:r>
                      <a:rPr lang="de-DE" sz="1600" i="1" dirty="0" smtClean="0">
                        <a:latin typeface="Cambria Math" charset="0"/>
                      </a:rPr>
                      <m:t>𝐺</m:t>
                    </m:r>
                  </m:oMath>
                </a14:m>
                <a:r>
                  <a:rPr lang="de-DE" sz="1600" dirty="0" smtClean="0"/>
                  <a:t> </a:t>
                </a:r>
                <a:r>
                  <a:rPr lang="de-DE" sz="1600" dirty="0" err="1" smtClean="0"/>
                  <a:t>have</a:t>
                </a:r>
                <a:r>
                  <a:rPr lang="de-DE" sz="1600" dirty="0" smtClean="0"/>
                  <a:t> </a:t>
                </a:r>
                <a:r>
                  <a:rPr lang="de-DE" sz="1600" dirty="0" err="1" smtClean="0"/>
                  <a:t>diameter</a:t>
                </a:r>
                <a:r>
                  <a:rPr lang="de-DE" sz="1600" dirty="0" smtClean="0"/>
                  <a:t>=2?“</a:t>
                </a:r>
                <a:endParaRPr lang="en-US" sz="1600" b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27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656" y="6186790"/>
                <a:ext cx="3096344" cy="338554"/>
              </a:xfrm>
              <a:prstGeom prst="rect">
                <a:avLst/>
              </a:prstGeom>
              <a:blipFill rotWithShape="0">
                <a:blip r:embed="rId11"/>
                <a:stretch>
                  <a:fillRect l="-1181"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18"/>
          <p:cNvSpPr txBox="1"/>
          <p:nvPr/>
        </p:nvSpPr>
        <p:spPr>
          <a:xfrm>
            <a:off x="2195736" y="1060052"/>
            <a:ext cx="6670061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i="1" dirty="0" smtClean="0"/>
              <a:t>Falsifying these hypotheses implies other `amazing’ algorithms</a:t>
            </a:r>
            <a:endParaRPr lang="en-US" sz="1800" i="1" dirty="0">
              <a:solidFill>
                <a:srgbClr val="AC1602"/>
              </a:solidFill>
            </a:endParaRPr>
          </a:p>
        </p:txBody>
      </p:sp>
      <p:grpSp>
        <p:nvGrpSpPr>
          <p:cNvPr id="5" name="Gruppierung 4"/>
          <p:cNvGrpSpPr/>
          <p:nvPr/>
        </p:nvGrpSpPr>
        <p:grpSpPr>
          <a:xfrm>
            <a:off x="6372199" y="3208189"/>
            <a:ext cx="1418704" cy="580851"/>
            <a:chOff x="4139952" y="3170442"/>
            <a:chExt cx="1418704" cy="580851"/>
          </a:xfrm>
        </p:grpSpPr>
        <p:sp>
          <p:nvSpPr>
            <p:cNvPr id="3" name="Oval 2"/>
            <p:cNvSpPr/>
            <p:nvPr/>
          </p:nvSpPr>
          <p:spPr>
            <a:xfrm>
              <a:off x="4139952" y="3170442"/>
              <a:ext cx="1418704" cy="580851"/>
            </a:xfrm>
            <a:prstGeom prst="ellipse">
              <a:avLst/>
            </a:prstGeom>
            <a:solidFill>
              <a:srgbClr val="EBFDF1"/>
            </a:solidFill>
            <a:ln w="19050">
              <a:solidFill>
                <a:srgbClr val="AC16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18"/>
                <p:cNvSpPr txBox="1"/>
                <p:nvPr/>
              </p:nvSpPr>
              <p:spPr>
                <a:xfrm>
                  <a:off x="4143131" y="3232529"/>
                  <a:ext cx="1415525" cy="4276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2000" dirty="0" smtClean="0">
                      <a:solidFill>
                        <a:srgbClr val="AC1602"/>
                      </a:solidFill>
                    </a:rPr>
                    <a:t>add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solidFill>
                                <a:srgbClr val="AC160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rgbClr val="AC1602"/>
                              </a:solidFill>
                              <a:latin typeface="Cambria Math" charset="0"/>
                            </a:rPr>
                            <m:t>TC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AC1602"/>
                              </a:solidFill>
                              <a:latin typeface="Cambria Math" charset="0"/>
                            </a:rPr>
                            <m:t>0</m:t>
                          </m:r>
                        </m:sup>
                      </m:sSup>
                    </m:oMath>
                  </a14:m>
                  <a:endParaRPr lang="en-US" sz="2000" b="1" dirty="0">
                    <a:solidFill>
                      <a:srgbClr val="AC1602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43131" y="3232529"/>
                  <a:ext cx="1415525" cy="427618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b="-239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Gruppierung 3"/>
          <p:cNvGrpSpPr/>
          <p:nvPr/>
        </p:nvGrpSpPr>
        <p:grpSpPr>
          <a:xfrm>
            <a:off x="2339752" y="5327127"/>
            <a:ext cx="2376264" cy="1080119"/>
            <a:chOff x="2339752" y="5327127"/>
            <a:chExt cx="2376264" cy="1080119"/>
          </a:xfrm>
        </p:grpSpPr>
        <p:sp>
          <p:nvSpPr>
            <p:cNvPr id="34" name="Oval 33"/>
            <p:cNvSpPr/>
            <p:nvPr/>
          </p:nvSpPr>
          <p:spPr>
            <a:xfrm>
              <a:off x="2339752" y="5327127"/>
              <a:ext cx="2376264" cy="1080119"/>
            </a:xfrm>
            <a:prstGeom prst="ellipse">
              <a:avLst/>
            </a:prstGeom>
            <a:solidFill>
              <a:srgbClr val="EBFDF1"/>
            </a:solidFill>
            <a:ln w="19050">
              <a:solidFill>
                <a:srgbClr val="AC16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18"/>
            <p:cNvSpPr txBox="1"/>
            <p:nvPr/>
          </p:nvSpPr>
          <p:spPr>
            <a:xfrm>
              <a:off x="2524058" y="5448743"/>
              <a:ext cx="19759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smtClean="0">
                  <a:solidFill>
                    <a:srgbClr val="AC1602"/>
                  </a:solidFill>
                </a:rPr>
                <a:t>add a weighted, dense problem</a:t>
              </a:r>
              <a:endParaRPr lang="en-US" sz="2000" b="1" dirty="0">
                <a:solidFill>
                  <a:srgbClr val="AC160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708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1" grpId="0"/>
      <p:bldP spid="23" grpId="0"/>
      <p:bldP spid="24" grpId="0"/>
      <p:bldP spid="25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pitals"/>
              </a:rPr>
              <a:t>Our Contributions</a:t>
            </a:r>
            <a:endParaRPr lang="en-US" dirty="0">
              <a:cs typeface="Capitals"/>
            </a:endParaRPr>
          </a:p>
        </p:txBody>
      </p:sp>
      <p:sp>
        <p:nvSpPr>
          <p:cNvPr id="18" name="Rounded Rectangle 40"/>
          <p:cNvSpPr/>
          <p:nvPr/>
        </p:nvSpPr>
        <p:spPr>
          <a:xfrm>
            <a:off x="398714" y="908720"/>
            <a:ext cx="1368152" cy="504056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8"/>
              <p:cNvSpPr txBox="1"/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OV,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0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blipFill rotWithShape="0">
                <a:blip r:embed="rId3"/>
                <a:stretch>
                  <a:fillRect t="-1563" b="-26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ounded Rectangle 40"/>
          <p:cNvSpPr/>
          <p:nvPr/>
        </p:nvSpPr>
        <p:spPr>
          <a:xfrm>
            <a:off x="395536" y="2543090"/>
            <a:ext cx="1368152" cy="741894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18"/>
              <p:cNvSpPr txBox="1"/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SAT,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blipFill rotWithShape="0">
                <a:blip r:embed="rId4"/>
                <a:stretch>
                  <a:fillRect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18"/>
          <p:cNvSpPr txBox="1"/>
          <p:nvPr/>
        </p:nvSpPr>
        <p:spPr>
          <a:xfrm>
            <a:off x="398714" y="2865877"/>
            <a:ext cx="1368152" cy="394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800" dirty="0" smtClean="0"/>
              <a:t>SETH</a:t>
            </a:r>
            <a:endParaRPr lang="en-US" sz="18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18"/>
              <p:cNvSpPr txBox="1"/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⟹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18"/>
          <p:cNvSpPr txBox="1"/>
          <p:nvPr/>
        </p:nvSpPr>
        <p:spPr>
          <a:xfrm>
            <a:off x="2199994" y="2315398"/>
            <a:ext cx="482491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dirty="0" smtClean="0"/>
              <a:t>If SETH fails then:</a:t>
            </a:r>
            <a:endParaRPr lang="en-US" sz="1800" i="1" dirty="0">
              <a:solidFill>
                <a:srgbClr val="AC160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8"/>
              <p:cNvSpPr txBox="1"/>
              <p:nvPr/>
            </p:nvSpPr>
            <p:spPr>
              <a:xfrm>
                <a:off x="2627784" y="2675438"/>
                <a:ext cx="6192688" cy="467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800" dirty="0" smtClean="0"/>
                  <a:t>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𝑂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sz="1800" i="1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i="1">
                                <a:solidFill>
                                  <a:srgbClr val="AC16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rgbClr val="AC160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rgbClr val="AC1602"/>
                                    </a:solidFill>
                                    <a:latin typeface="Cambria Math" charset="0"/>
                                  </a:rPr>
                                  <m:t>2−</m:t>
                                </m:r>
                                <m:r>
                                  <a:rPr lang="en-US" sz="1800" i="1">
                                    <a:solidFill>
                                      <a:srgbClr val="AC1602"/>
                                    </a:solidFill>
                                    <a:latin typeface="Cambria Math" charset="0"/>
                                  </a:rPr>
                                  <m:t>𝜀</m:t>
                                </m:r>
                              </m:e>
                            </m:d>
                          </m:e>
                          <m:sup>
                            <m:r>
                              <a:rPr lang="en-US" sz="1800" i="1">
                                <a:solidFill>
                                  <a:srgbClr val="AC1602"/>
                                </a:solidFill>
                                <a:latin typeface="Cambria Math" charset="0"/>
                              </a:rPr>
                              <m:t>𝑛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800" dirty="0"/>
                  <a:t>-time algorithms for sparse-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800">
                            <a:latin typeface="Cambria Math" charset="0"/>
                          </a:rPr>
                          <m:t>TC</m:t>
                        </m:r>
                      </m:e>
                      <m:sup>
                        <m:r>
                          <a:rPr lang="en-US" sz="1800" i="1">
                            <a:latin typeface="Cambria Math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1800" dirty="0"/>
                  <a:t>-SAT</a:t>
                </a:r>
                <a:endParaRPr lang="en-US" sz="1800" b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14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675438"/>
                <a:ext cx="6192688" cy="467500"/>
              </a:xfrm>
              <a:prstGeom prst="rect">
                <a:avLst/>
              </a:prstGeom>
              <a:blipFill rotWithShape="0">
                <a:blip r:embed="rId6"/>
                <a:stretch>
                  <a:fillRect l="-787" b="-11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8"/>
          <p:cNvSpPr txBox="1"/>
          <p:nvPr/>
        </p:nvSpPr>
        <p:spPr>
          <a:xfrm>
            <a:off x="6804248" y="256292"/>
            <a:ext cx="208823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[ABDN‘18]</a:t>
            </a:r>
            <a:endParaRPr lang="en-US" sz="13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8"/>
          <p:cNvSpPr txBox="1"/>
          <p:nvPr/>
        </p:nvSpPr>
        <p:spPr>
          <a:xfrm>
            <a:off x="2199994" y="3611542"/>
            <a:ext cx="482491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dirty="0" smtClean="0"/>
              <a:t>If OVH fails then:</a:t>
            </a:r>
            <a:endParaRPr lang="en-US" sz="1800" i="1" dirty="0">
              <a:solidFill>
                <a:srgbClr val="AC160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627783" y="3971582"/>
                <a:ext cx="6120681" cy="467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800" dirty="0" smtClean="0"/>
                  <a:t>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𝑂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sz="1800" i="1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i="1">
                                <a:solidFill>
                                  <a:srgbClr val="AC16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rgbClr val="AC160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rgbClr val="AC1602"/>
                                    </a:solidFill>
                                    <a:latin typeface="Cambria Math" charset="0"/>
                                  </a:rPr>
                                  <m:t>2−</m:t>
                                </m:r>
                                <m:r>
                                  <a:rPr lang="en-US" sz="1800" i="1">
                                    <a:solidFill>
                                      <a:srgbClr val="AC1602"/>
                                    </a:solidFill>
                                    <a:latin typeface="Cambria Math" charset="0"/>
                                  </a:rPr>
                                  <m:t>𝜀</m:t>
                                </m:r>
                              </m:e>
                            </m:d>
                          </m:e>
                          <m:sup>
                            <m:r>
                              <a:rPr lang="en-US" sz="1800" i="1">
                                <a:solidFill>
                                  <a:srgbClr val="AC1602"/>
                                </a:solidFill>
                                <a:latin typeface="Cambria Math" charset="0"/>
                              </a:rPr>
                              <m:t>𝑛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800" dirty="0"/>
                  <a:t>-time algorithms for sparse-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800">
                            <a:latin typeface="Cambria Math" charset="0"/>
                          </a:rPr>
                          <m:t>TC</m:t>
                        </m:r>
                      </m:e>
                      <m:sup>
                        <m:r>
                          <a:rPr lang="en-US" sz="1800" i="1">
                            <a:latin typeface="Cambria Math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1800" dirty="0"/>
                  <a:t>-SAT</a:t>
                </a:r>
                <a:endParaRPr lang="en-US" sz="1800" b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3" y="3971582"/>
                <a:ext cx="6120681" cy="467500"/>
              </a:xfrm>
              <a:prstGeom prst="rect">
                <a:avLst/>
              </a:prstGeom>
              <a:blipFill rotWithShape="0">
                <a:blip r:embed="rId7"/>
                <a:stretch>
                  <a:fillRect l="-797" r="-697"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18"/>
              <p:cNvSpPr txBox="1"/>
              <p:nvPr/>
            </p:nvSpPr>
            <p:spPr>
              <a:xfrm>
                <a:off x="2627784" y="4777281"/>
                <a:ext cx="6192688" cy="806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800" dirty="0" smtClean="0"/>
                  <a:t>there are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AC1602"/>
                        </a:solidFill>
                        <a:latin typeface="Cambria Math" charset="0"/>
                      </a:rPr>
                      <m:t>𝑂</m:t>
                    </m:r>
                    <m:d>
                      <m:dPr>
                        <m:ctrlPr>
                          <a:rPr lang="en-US" sz="1800" i="1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i="1">
                                <a:solidFill>
                                  <a:srgbClr val="AC16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solidFill>
                                  <a:srgbClr val="AC1602"/>
                                </a:solidFill>
                                <a:latin typeface="Cambria Math" charset="0"/>
                              </a:rPr>
                              <m:t>𝑛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1800" b="0" i="1" smtClean="0">
                                    <a:solidFill>
                                      <a:srgbClr val="AC160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b="0" i="1" smtClean="0">
                                    <a:solidFill>
                                      <a:srgbClr val="AC1602"/>
                                    </a:solidFill>
                                    <a:latin typeface="Cambria Math" charset="0"/>
                                  </a:rPr>
                                  <m:t>1−</m:t>
                                </m:r>
                                <m:r>
                                  <a:rPr lang="en-US" sz="1800" b="0" i="1" smtClean="0">
                                    <a:solidFill>
                                      <a:srgbClr val="AC1602"/>
                                    </a:solidFill>
                                    <a:latin typeface="Cambria Math" charset="0"/>
                                  </a:rPr>
                                  <m:t>𝜀</m:t>
                                </m:r>
                              </m:e>
                            </m:d>
                            <m:r>
                              <a:rPr lang="en-US" sz="1800" b="0" i="1" smtClean="0">
                                <a:solidFill>
                                  <a:srgbClr val="AC1602"/>
                                </a:solidFill>
                                <a:latin typeface="Cambria Math" charset="0"/>
                              </a:rPr>
                              <m:t>𝑘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800" dirty="0"/>
                  <a:t>-time algorithms </a:t>
                </a:r>
                <a:r>
                  <a:rPr lang="en-US" sz="1800" dirty="0" smtClean="0"/>
                  <a:t>for weighted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charset="0"/>
                      </a:rPr>
                      <m:t>𝑘</m:t>
                    </m:r>
                  </m:oMath>
                </a14:m>
                <a:r>
                  <a:rPr lang="en-US" sz="1800" dirty="0" smtClean="0"/>
                  <a:t>-Clique</a:t>
                </a:r>
                <a:br>
                  <a:rPr lang="en-US" sz="1800" dirty="0" smtClean="0"/>
                </a:br>
                <a:r>
                  <a:rPr lang="en-US" sz="1800" i="1" dirty="0" smtClean="0"/>
                  <a:t>(even in hypergraphs)</a:t>
                </a:r>
                <a:endParaRPr lang="en-US" sz="1800" b="1" i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22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4777281"/>
                <a:ext cx="6192688" cy="806118"/>
              </a:xfrm>
              <a:prstGeom prst="rect">
                <a:avLst/>
              </a:prstGeom>
              <a:blipFill rotWithShape="0">
                <a:blip r:embed="rId9"/>
                <a:stretch>
                  <a:fillRect l="-787"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18"/>
          <p:cNvSpPr txBox="1"/>
          <p:nvPr/>
        </p:nvSpPr>
        <p:spPr>
          <a:xfrm>
            <a:off x="2199994" y="1451302"/>
            <a:ext cx="611642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dirty="0" smtClean="0"/>
              <a:t>We find more consequences of falsifying SETH/OVH</a:t>
            </a:r>
            <a:endParaRPr lang="en-US" sz="1800" i="1" dirty="0">
              <a:solidFill>
                <a:srgbClr val="AC16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08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Box 18"/>
          <p:cNvSpPr txBox="1"/>
          <p:nvPr/>
        </p:nvSpPr>
        <p:spPr>
          <a:xfrm>
            <a:off x="0" y="2732976"/>
            <a:ext cx="9143999" cy="69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600" b="1" smtClean="0"/>
              <a:t>Circuit-SAT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1870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Abgerundete rechteckige Legende 74"/>
          <p:cNvSpPr/>
          <p:nvPr/>
        </p:nvSpPr>
        <p:spPr>
          <a:xfrm>
            <a:off x="6277214" y="691852"/>
            <a:ext cx="2397721" cy="1897365"/>
          </a:xfrm>
          <a:prstGeom prst="wedgeRoundRectCallout">
            <a:avLst>
              <a:gd name="adj1" fmla="val -48982"/>
              <a:gd name="adj2" fmla="val -20225"/>
              <a:gd name="adj3" fmla="val 16667"/>
            </a:avLst>
          </a:prstGeom>
          <a:solidFill>
            <a:srgbClr val="D9EADE"/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000" rtlCol="0" anchor="ctr"/>
          <a:lstStyle/>
          <a:p>
            <a:pPr algn="ctr"/>
            <a:endParaRPr lang="en-US"/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pitals"/>
              </a:rPr>
              <a:t>Circuit-SAT</a:t>
            </a:r>
            <a:endParaRPr lang="en-US" dirty="0">
              <a:cs typeface="Capital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64"/>
              <p:cNvSpPr txBox="1"/>
              <p:nvPr/>
            </p:nvSpPr>
            <p:spPr>
              <a:xfrm>
                <a:off x="6349176" y="2843644"/>
                <a:ext cx="6480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9176" y="2843644"/>
                <a:ext cx="64802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64"/>
              <p:cNvSpPr txBox="1"/>
              <p:nvPr/>
            </p:nvSpPr>
            <p:spPr>
              <a:xfrm>
                <a:off x="6853302" y="2843644"/>
                <a:ext cx="6480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3302" y="2843644"/>
                <a:ext cx="64802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64"/>
              <p:cNvSpPr txBox="1"/>
              <p:nvPr/>
            </p:nvSpPr>
            <p:spPr>
              <a:xfrm>
                <a:off x="8005453" y="2843644"/>
                <a:ext cx="6480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5453" y="2843644"/>
                <a:ext cx="64802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64"/>
              <p:cNvSpPr txBox="1"/>
              <p:nvPr/>
            </p:nvSpPr>
            <p:spPr>
              <a:xfrm>
                <a:off x="7443058" y="2843644"/>
                <a:ext cx="6480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…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058" y="2843644"/>
                <a:ext cx="648025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Gerade Verbindung mit Pfeil 31"/>
          <p:cNvCxnSpPr/>
          <p:nvPr/>
        </p:nvCxnSpPr>
        <p:spPr>
          <a:xfrm flipV="1">
            <a:off x="6668198" y="2592681"/>
            <a:ext cx="0" cy="3383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 flipV="1">
            <a:off x="7162337" y="2592681"/>
            <a:ext cx="0" cy="3383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flipV="1">
            <a:off x="8293392" y="2592681"/>
            <a:ext cx="0" cy="3383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 flipV="1">
            <a:off x="7501327" y="403821"/>
            <a:ext cx="0" cy="3383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64"/>
              <p:cNvSpPr txBox="1"/>
              <p:nvPr/>
            </p:nvSpPr>
            <p:spPr>
              <a:xfrm>
                <a:off x="6012160" y="1064890"/>
                <a:ext cx="12157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1064890"/>
                <a:ext cx="1215799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Oval 36"/>
          <p:cNvSpPr/>
          <p:nvPr/>
        </p:nvSpPr>
        <p:spPr>
          <a:xfrm>
            <a:off x="7354494" y="761390"/>
            <a:ext cx="322723" cy="33154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18"/>
              <p:cNvSpPr txBox="1"/>
              <p:nvPr/>
            </p:nvSpPr>
            <p:spPr>
              <a:xfrm>
                <a:off x="7266430" y="723601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DE" sz="1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∧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6430" y="723601"/>
                <a:ext cx="50405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Oval 38"/>
          <p:cNvSpPr/>
          <p:nvPr/>
        </p:nvSpPr>
        <p:spPr>
          <a:xfrm>
            <a:off x="6896433" y="1359838"/>
            <a:ext cx="322723" cy="33154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18"/>
              <p:cNvSpPr txBox="1"/>
              <p:nvPr/>
            </p:nvSpPr>
            <p:spPr>
              <a:xfrm>
                <a:off x="6808369" y="1322049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DE" sz="18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∨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369" y="1322049"/>
                <a:ext cx="504056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Oval 47"/>
          <p:cNvSpPr/>
          <p:nvPr/>
        </p:nvSpPr>
        <p:spPr>
          <a:xfrm>
            <a:off x="7824620" y="1354389"/>
            <a:ext cx="322723" cy="33154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18"/>
              <p:cNvSpPr txBox="1"/>
              <p:nvPr/>
            </p:nvSpPr>
            <p:spPr>
              <a:xfrm>
                <a:off x="7736556" y="1316600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∨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6556" y="1316600"/>
                <a:ext cx="50405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Gerade Verbindung mit Pfeil 57"/>
          <p:cNvCxnSpPr>
            <a:endCxn id="37" idx="4"/>
          </p:cNvCxnSpPr>
          <p:nvPr/>
        </p:nvCxnSpPr>
        <p:spPr>
          <a:xfrm flipV="1">
            <a:off x="7176281" y="1092934"/>
            <a:ext cx="339575" cy="3174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endCxn id="37" idx="4"/>
          </p:cNvCxnSpPr>
          <p:nvPr/>
        </p:nvCxnSpPr>
        <p:spPr>
          <a:xfrm flipH="1" flipV="1">
            <a:off x="7515856" y="1092934"/>
            <a:ext cx="342695" cy="3257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18"/>
              <p:cNvSpPr txBox="1"/>
              <p:nvPr/>
            </p:nvSpPr>
            <p:spPr>
              <a:xfrm>
                <a:off x="670484" y="853980"/>
                <a:ext cx="5070012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1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𝒞</m:t>
                    </m:r>
                  </m:oMath>
                </a14:m>
                <a:r>
                  <a:rPr lang="en-US" sz="1800" dirty="0" smtClean="0"/>
                  <a:t> = class of circuits</a:t>
                </a:r>
                <a:endParaRPr lang="en-US" sz="1800" i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62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484" y="853980"/>
                <a:ext cx="5070012" cy="424732"/>
              </a:xfrm>
              <a:prstGeom prst="rect">
                <a:avLst/>
              </a:prstGeom>
              <a:blipFill rotWithShape="0">
                <a:blip r:embed="rId11"/>
                <a:stretch>
                  <a:fillRect b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18"/>
              <p:cNvSpPr txBox="1"/>
              <p:nvPr/>
            </p:nvSpPr>
            <p:spPr>
              <a:xfrm>
                <a:off x="670484" y="1278712"/>
                <a:ext cx="877180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𝒞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-SAT: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3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484" y="1278712"/>
                <a:ext cx="877180" cy="424732"/>
              </a:xfrm>
              <a:prstGeom prst="rect">
                <a:avLst/>
              </a:prstGeom>
              <a:blipFill rotWithShape="0">
                <a:blip r:embed="rId12"/>
                <a:stretch>
                  <a:fillRect t="-1449" r="-5556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18"/>
              <p:cNvSpPr txBox="1"/>
              <p:nvPr/>
            </p:nvSpPr>
            <p:spPr>
              <a:xfrm>
                <a:off x="1507293" y="1278712"/>
                <a:ext cx="4045594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Given a circuit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𝐶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∈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𝒞</m:t>
                    </m:r>
                  </m:oMath>
                </a14:m>
                <a:r>
                  <a:rPr lang="en-US" sz="1800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on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𝑛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variables,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is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𝐶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800" dirty="0" err="1" smtClean="0">
                    <a:solidFill>
                      <a:schemeClr val="tx1"/>
                    </a:solidFill>
                  </a:rPr>
                  <a:t>satisfiable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? 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5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7293" y="1278712"/>
                <a:ext cx="4045594" cy="757130"/>
              </a:xfrm>
              <a:prstGeom prst="rect">
                <a:avLst/>
              </a:prstGeom>
              <a:blipFill rotWithShape="0">
                <a:blip r:embed="rId13"/>
                <a:stretch>
                  <a:fillRect l="-1205" t="-806" b="-8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18"/>
              <p:cNvSpPr txBox="1"/>
              <p:nvPr/>
            </p:nvSpPr>
            <p:spPr>
              <a:xfrm>
                <a:off x="670484" y="2093126"/>
                <a:ext cx="5070012" cy="3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𝜔</m:t>
                    </m:r>
                    <m:r>
                      <a:rPr lang="en-US" sz="1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en-US" sz="1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𝒞</m:t>
                    </m:r>
                    <m:r>
                      <a:rPr lang="en-US" sz="1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en-US" sz="1800" dirty="0" smtClean="0"/>
                  <a:t> = </a:t>
                </a:r>
                <a:r>
                  <a:rPr lang="en-US" sz="1800" dirty="0" err="1" smtClean="0"/>
                  <a:t>inf</a:t>
                </a:r>
                <a:r>
                  <a:rPr lang="en-US" sz="1800" dirty="0" smtClean="0"/>
                  <a:t>{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charset="0"/>
                      </a:rPr>
                      <m:t>𝑤</m:t>
                    </m:r>
                  </m:oMath>
                </a14:m>
                <a:r>
                  <a:rPr lang="en-US" sz="1800" dirty="0" smtClean="0"/>
                  <a:t> |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charset="0"/>
                        <a:ea typeface="Cambria Math" charset="0"/>
                        <a:cs typeface="Cambria Math" charset="0"/>
                      </a:rPr>
                      <m:t>𝒞</m:t>
                    </m:r>
                  </m:oMath>
                </a14:m>
                <a:r>
                  <a:rPr lang="en-US" sz="1800" dirty="0"/>
                  <a:t>-SAT </a:t>
                </a:r>
                <a:r>
                  <a:rPr lang="en-US" sz="1800" dirty="0" smtClean="0"/>
                  <a:t>is in time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𝑂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∗</m:t>
                        </m:r>
                      </m:sup>
                    </m:sSup>
                    <m:r>
                      <a:rPr lang="en-US" sz="1800" b="0" i="1" smtClean="0">
                        <a:latin typeface="Cambria Math" charset="0"/>
                      </a:rPr>
                      <m:t>(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𝑤</m:t>
                        </m:r>
                        <m:r>
                          <a:rPr lang="en-US" sz="1800" b="0" i="1" smtClean="0">
                            <a:latin typeface="Cambria Math" charset="0"/>
                          </a:rPr>
                          <m:t>⋅</m:t>
                        </m:r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sup>
                    </m:sSup>
                    <m:r>
                      <a:rPr lang="en-US" sz="1800" b="0" i="1" smtClean="0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sz="1800" dirty="0" smtClean="0"/>
                  <a:t> }</a:t>
                </a:r>
                <a:endParaRPr lang="en-US" sz="1800" i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66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484" y="2093126"/>
                <a:ext cx="5070012" cy="394210"/>
              </a:xfrm>
              <a:prstGeom prst="rect">
                <a:avLst/>
              </a:prstGeom>
              <a:blipFill rotWithShape="0">
                <a:blip r:embed="rId14"/>
                <a:stretch>
                  <a:fillRect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Gerade Verbindung mit Pfeil 45"/>
          <p:cNvCxnSpPr>
            <a:endCxn id="40" idx="2"/>
          </p:cNvCxnSpPr>
          <p:nvPr/>
        </p:nvCxnSpPr>
        <p:spPr>
          <a:xfrm flipV="1">
            <a:off x="6668198" y="1691381"/>
            <a:ext cx="392199" cy="9013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/>
          <p:nvPr/>
        </p:nvCxnSpPr>
        <p:spPr>
          <a:xfrm flipH="1" flipV="1">
            <a:off x="7060397" y="1685933"/>
            <a:ext cx="101940" cy="9067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endCxn id="39" idx="4"/>
          </p:cNvCxnSpPr>
          <p:nvPr/>
        </p:nvCxnSpPr>
        <p:spPr>
          <a:xfrm flipH="1" flipV="1">
            <a:off x="7057795" y="1691382"/>
            <a:ext cx="1235597" cy="9012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endCxn id="48" idx="4"/>
          </p:cNvCxnSpPr>
          <p:nvPr/>
        </p:nvCxnSpPr>
        <p:spPr>
          <a:xfrm flipV="1">
            <a:off x="7162337" y="1685933"/>
            <a:ext cx="823645" cy="9067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>
            <a:endCxn id="48" idx="4"/>
          </p:cNvCxnSpPr>
          <p:nvPr/>
        </p:nvCxnSpPr>
        <p:spPr>
          <a:xfrm flipH="1" flipV="1">
            <a:off x="7985982" y="1685933"/>
            <a:ext cx="307410" cy="9067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7983379" y="1953252"/>
            <a:ext cx="322723" cy="33154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18"/>
              <p:cNvSpPr txBox="1"/>
              <p:nvPr/>
            </p:nvSpPr>
            <p:spPr>
              <a:xfrm>
                <a:off x="7895315" y="1915463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¬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1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5315" y="1915463"/>
                <a:ext cx="504056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Oval 72"/>
          <p:cNvSpPr/>
          <p:nvPr/>
        </p:nvSpPr>
        <p:spPr>
          <a:xfrm>
            <a:off x="6953585" y="1999182"/>
            <a:ext cx="322723" cy="33154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18"/>
              <p:cNvSpPr txBox="1"/>
              <p:nvPr/>
            </p:nvSpPr>
            <p:spPr>
              <a:xfrm>
                <a:off x="6865521" y="1961393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¬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521" y="1961393"/>
                <a:ext cx="504056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18"/>
              <p:cNvSpPr txBox="1"/>
              <p:nvPr/>
            </p:nvSpPr>
            <p:spPr>
              <a:xfrm>
                <a:off x="2304934" y="2564904"/>
                <a:ext cx="2627106" cy="5250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mr-IN" sz="18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mr-IN" sz="18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mr-IN" sz="18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𝑑</m:t>
                              </m:r>
                              <m:r>
                                <a:rPr lang="en-US" sz="18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>
                            <a:rPr lang="en-US" sz="18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𝜔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𝑑</m:t>
                              </m:r>
                              <m:r>
                                <m:rPr>
                                  <m:nor/>
                                </m:rPr>
                                <a:rPr lang="en-US" sz="18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180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CNF</m:t>
                              </m:r>
                            </m:e>
                          </m:d>
                        </m:e>
                      </m:func>
                      <m:r>
                        <a:rPr lang="en-US" sz="18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=1</m:t>
                      </m:r>
                    </m:oMath>
                  </m:oMathPara>
                </a14:m>
                <a:endParaRPr lang="en-US" sz="1800" i="1" dirty="0">
                  <a:solidFill>
                    <a:srgbClr val="AC1602"/>
                  </a:solidFill>
                </a:endParaRPr>
              </a:p>
            </p:txBody>
          </p:sp>
        </mc:Choice>
        <mc:Fallback>
          <p:sp>
            <p:nvSpPr>
              <p:cNvPr id="76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934" y="2564904"/>
                <a:ext cx="2627106" cy="525080"/>
              </a:xfrm>
              <a:prstGeom prst="rect">
                <a:avLst/>
              </a:prstGeom>
              <a:blipFill rotWithShape="0">
                <a:blip r:embed="rId17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Box 18"/>
          <p:cNvSpPr txBox="1"/>
          <p:nvPr/>
        </p:nvSpPr>
        <p:spPr>
          <a:xfrm>
            <a:off x="666587" y="2602742"/>
            <a:ext cx="877180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SETH:</a:t>
            </a: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18"/>
              <p:cNvSpPr txBox="1"/>
              <p:nvPr/>
            </p:nvSpPr>
            <p:spPr>
              <a:xfrm>
                <a:off x="2232926" y="3238505"/>
                <a:ext cx="4427306" cy="550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mr-IN" sz="18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mr-IN" sz="18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mr-IN" sz="18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𝑑</m:t>
                              </m:r>
                              <m:r>
                                <a:rPr lang="en-US" sz="18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,</m:t>
                              </m:r>
                              <m:r>
                                <a:rPr lang="en-US" sz="18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𝑐</m:t>
                              </m:r>
                              <m:r>
                                <a:rPr lang="en-US" sz="18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>
                            <a:rPr lang="en-US" sz="18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𝜔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8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18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sparse</m:t>
                              </m:r>
                              <m:r>
                                <a:rPr lang="en-US" sz="18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 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𝑑</m:t>
                              </m:r>
                              <m:r>
                                <m:rPr>
                                  <m:nor/>
                                </m:rPr>
                                <a:rPr lang="en-US" sz="18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180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CNF</m:t>
                              </m:r>
                            </m:e>
                          </m:d>
                        </m:e>
                      </m:func>
                      <m:r>
                        <a:rPr lang="en-US" sz="18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=1</m:t>
                      </m:r>
                    </m:oMath>
                  </m:oMathPara>
                </a14:m>
                <a:endParaRPr lang="en-US" sz="1800" i="1" dirty="0">
                  <a:solidFill>
                    <a:srgbClr val="AC1602"/>
                  </a:solidFill>
                </a:endParaRPr>
              </a:p>
            </p:txBody>
          </p:sp>
        </mc:Choice>
        <mc:Fallback>
          <p:sp>
            <p:nvSpPr>
              <p:cNvPr id="78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2926" y="3238505"/>
                <a:ext cx="4427306" cy="550535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18"/>
              <p:cNvSpPr txBox="1"/>
              <p:nvPr/>
            </p:nvSpPr>
            <p:spPr>
              <a:xfrm>
                <a:off x="774672" y="3269741"/>
                <a:ext cx="760451" cy="498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⟺</m:t>
                      </m:r>
                    </m:oMath>
                  </m:oMathPara>
                </a14:m>
                <a:endParaRPr lang="en-US" sz="2200" i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7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672" y="3269741"/>
                <a:ext cx="760451" cy="498598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18"/>
          <p:cNvSpPr txBox="1"/>
          <p:nvPr/>
        </p:nvSpPr>
        <p:spPr>
          <a:xfrm>
            <a:off x="654046" y="3642846"/>
            <a:ext cx="10068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[IPZ’01]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1" name="TextBox 18"/>
          <p:cNvSpPr txBox="1"/>
          <p:nvPr/>
        </p:nvSpPr>
        <p:spPr>
          <a:xfrm>
            <a:off x="527011" y="2996952"/>
            <a:ext cx="12961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sparsification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lemma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18"/>
              <p:cNvSpPr txBox="1"/>
              <p:nvPr/>
            </p:nvSpPr>
            <p:spPr>
              <a:xfrm>
                <a:off x="1790605" y="3912706"/>
                <a:ext cx="5652453" cy="550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mr-IN" sz="18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mr-IN" sz="18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mr-IN" sz="18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8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𝑐</m:t>
                              </m:r>
                              <m:r>
                                <a:rPr lang="en-US" sz="18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,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𝛿</m:t>
                              </m:r>
                              <m:r>
                                <a:rPr lang="en-US" sz="18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>
                            <a:rPr lang="en-US" sz="18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𝜔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solidFill>
                                    <a:schemeClr val="bg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800" b="0" i="0" smtClean="0">
                                  <a:solidFill>
                                    <a:schemeClr val="bg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1800" b="0" i="0" smtClean="0">
                                  <a:solidFill>
                                    <a:schemeClr val="bg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sparse</m:t>
                              </m:r>
                              <m:r>
                                <m:rPr>
                                  <m:nor/>
                                </m:rPr>
                                <a:rPr lang="en-US" sz="1800" b="0" i="0" smtClean="0">
                                  <a:solidFill>
                                    <a:schemeClr val="bg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1800" b="0" i="0" smtClean="0">
                                  <a:solidFill>
                                    <a:schemeClr val="bg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depth</m:t>
                              </m:r>
                              <m:r>
                                <m:rPr>
                                  <m:nor/>
                                </m:rPr>
                                <a:rPr lang="en-US" sz="1800" b="0" i="0" smtClean="0">
                                  <a:solidFill>
                                    <a:schemeClr val="bg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1800" b="0" i="1" smtClean="0">
                                  <a:solidFill>
                                    <a:schemeClr val="bg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d</m:t>
                              </m:r>
                              <m:r>
                                <a:rPr lang="en-US" sz="1800" b="0" i="1" smtClean="0">
                                  <a:solidFill>
                                    <a:schemeClr val="bg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 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1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bg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∨,∧,¬,</m:t>
                                  </m:r>
                                  <m:r>
                                    <a:rPr lang="en-US" sz="1800" b="0" i="1" smtClean="0">
                                      <a:solidFill>
                                        <a:schemeClr val="bg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𝑇𝐻𝑅</m:t>
                                  </m:r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en-US" sz="1800" b="0" i="0" smtClean="0">
                                  <a:solidFill>
                                    <a:schemeClr val="bg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1800" i="0" smtClean="0">
                                  <a:solidFill>
                                    <a:schemeClr val="bg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c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bg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ircuit</m:t>
                              </m:r>
                              <m:r>
                                <a:rPr lang="en-US" sz="1800" b="0" i="1" smtClean="0">
                                  <a:solidFill>
                                    <a:schemeClr val="bg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 </m:t>
                              </m:r>
                            </m:e>
                          </m:d>
                        </m:e>
                      </m:func>
                      <m:r>
                        <a:rPr lang="en-US" sz="18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=1</m:t>
                      </m:r>
                    </m:oMath>
                  </m:oMathPara>
                </a14:m>
                <a:endParaRPr lang="en-US" sz="1800" i="1" dirty="0">
                  <a:solidFill>
                    <a:srgbClr val="AC1602"/>
                  </a:solidFill>
                </a:endParaRPr>
              </a:p>
            </p:txBody>
          </p:sp>
        </mc:Choice>
        <mc:Fallback>
          <p:sp>
            <p:nvSpPr>
              <p:cNvPr id="43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605" y="3912706"/>
                <a:ext cx="5652453" cy="550535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18"/>
              <p:cNvSpPr txBox="1"/>
              <p:nvPr/>
            </p:nvSpPr>
            <p:spPr>
              <a:xfrm>
                <a:off x="773114" y="3928700"/>
                <a:ext cx="760451" cy="498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AC160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⟺</m:t>
                      </m:r>
                    </m:oMath>
                  </m:oMathPara>
                </a14:m>
                <a:endParaRPr lang="en-US" sz="2200" i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44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114" y="3928700"/>
                <a:ext cx="760451" cy="498598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18"/>
          <p:cNvSpPr txBox="1"/>
          <p:nvPr/>
        </p:nvSpPr>
        <p:spPr>
          <a:xfrm>
            <a:off x="611560" y="4288740"/>
            <a:ext cx="105662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ABDN‘18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18"/>
              <p:cNvSpPr txBox="1"/>
              <p:nvPr/>
            </p:nvSpPr>
            <p:spPr>
              <a:xfrm>
                <a:off x="7164288" y="3965633"/>
                <a:ext cx="1731173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..sparse</a:t>
                </a:r>
                <a:r>
                  <a:rPr lang="en-US" sz="1800" i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TC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18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3965633"/>
                <a:ext cx="1731173" cy="394147"/>
              </a:xfrm>
              <a:prstGeom prst="rect">
                <a:avLst/>
              </a:prstGeom>
              <a:blipFill rotWithShape="0">
                <a:blip r:embed="rId22"/>
                <a:stretch>
                  <a:fillRect t="-1563" b="-26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18"/>
              <p:cNvSpPr txBox="1"/>
              <p:nvPr/>
            </p:nvSpPr>
            <p:spPr>
              <a:xfrm>
                <a:off x="2627783" y="3958890"/>
                <a:ext cx="4180585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𝑐</m:t>
                      </m:r>
                      <m:r>
                        <m:rPr>
                          <m:nor/>
                        </m:rPr>
                        <a:rPr lang="en-US" sz="18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sz="1800">
                          <a:latin typeface="Cambria Math" charset="0"/>
                          <a:ea typeface="Cambria Math" charset="0"/>
                          <a:cs typeface="Cambria Math" charset="0"/>
                        </a:rPr>
                        <m:t>sparse</m:t>
                      </m:r>
                      <m:r>
                        <m:rPr>
                          <m:nor/>
                        </m:rPr>
                        <a:rPr lang="en-US" sz="180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>
                          <a:latin typeface="Cambria Math" charset="0"/>
                          <a:ea typeface="Cambria Math" charset="0"/>
                          <a:cs typeface="Cambria Math" charset="0"/>
                        </a:rPr>
                        <m:t>depth</m:t>
                      </m:r>
                      <m:r>
                        <m:rPr>
                          <m:nor/>
                        </m:rPr>
                        <a:rPr lang="en-US" sz="18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δ</m:t>
                      </m:r>
                      <m:r>
                        <a:rPr lang="en-US" sz="18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∨,∧,¬,</m:t>
                          </m:r>
                          <m:r>
                            <a:rPr lang="en-US" sz="18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𝑇𝐻𝑅</m:t>
                          </m:r>
                        </m:e>
                      </m:d>
                      <m:r>
                        <m:rPr>
                          <m:nor/>
                        </m:rPr>
                        <a:rPr lang="en-US" sz="18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charset="0"/>
                          <a:ea typeface="Cambria Math" charset="0"/>
                          <a:cs typeface="Cambria Math" charset="0"/>
                        </a:rPr>
                        <m:t>circuit</m:t>
                      </m:r>
                    </m:oMath>
                  </m:oMathPara>
                </a14:m>
                <a:endParaRPr lang="en-US" sz="1800" i="1" dirty="0">
                  <a:solidFill>
                    <a:srgbClr val="AC1602"/>
                  </a:solidFill>
                </a:endParaRPr>
              </a:p>
            </p:txBody>
          </p:sp>
        </mc:Choice>
        <mc:Fallback>
          <p:sp>
            <p:nvSpPr>
              <p:cNvPr id="50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3" y="3958890"/>
                <a:ext cx="4180585" cy="424732"/>
              </a:xfrm>
              <a:prstGeom prst="rect">
                <a:avLst/>
              </a:prstGeom>
              <a:blipFill rotWithShape="0">
                <a:blip r:embed="rId23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18"/>
              <p:cNvSpPr txBox="1"/>
              <p:nvPr/>
            </p:nvSpPr>
            <p:spPr>
              <a:xfrm>
                <a:off x="1790605" y="4937256"/>
                <a:ext cx="6618644" cy="550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mr-IN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mr-IN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mr-IN" sz="1800" b="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𝑐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,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𝛿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𝜔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sparse</m:t>
                              </m:r>
                              <m:r>
                                <m:rPr>
                                  <m:nor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depth</m:t>
                              </m:r>
                              <m:r>
                                <m:rPr>
                                  <m:nor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1800" b="0" i="1" smtClean="0">
                                      <a:solidFill>
                                        <a:srgbClr val="AC1602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AC1602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𝛿</m:t>
                                  </m:r>
                                  <m:func>
                                    <m:funcPr>
                                      <m:ctrlPr>
                                        <a:rPr lang="en-US" sz="1800" i="1">
                                          <a:solidFill>
                                            <a:srgbClr val="AC1602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solidFill>
                                            <a:srgbClr val="AC1602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AC1602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𝑛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en-US" sz="1800" b="0" i="1" smtClean="0">
                                  <a:solidFill>
                                    <a:srgbClr val="AC1602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 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∨,∧,¬,</m:t>
                                  </m:r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𝑇𝐻𝑅</m:t>
                                  </m:r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180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c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ircuit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 </m:t>
                              </m:r>
                            </m:e>
                          </m:d>
                        </m:e>
                      </m:func>
                      <m:r>
                        <a:rPr lang="en-US" sz="1800" b="0" i="0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&lt;1</m:t>
                      </m:r>
                    </m:oMath>
                  </m:oMathPara>
                </a14:m>
                <a:endParaRPr lang="en-US" sz="18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1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605" y="4937256"/>
                <a:ext cx="6618644" cy="550535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18"/>
              <p:cNvSpPr txBox="1"/>
              <p:nvPr/>
            </p:nvSpPr>
            <p:spPr>
              <a:xfrm>
                <a:off x="763236" y="4963225"/>
                <a:ext cx="760451" cy="498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AC160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⟹</m:t>
                      </m:r>
                    </m:oMath>
                  </m:oMathPara>
                </a14:m>
                <a:endParaRPr lang="en-US" sz="2200" i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52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236" y="4963225"/>
                <a:ext cx="760451" cy="498598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18"/>
              <p:cNvSpPr txBox="1"/>
              <p:nvPr/>
            </p:nvSpPr>
            <p:spPr>
              <a:xfrm>
                <a:off x="6300805" y="5407386"/>
                <a:ext cx="2599390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.. sparse</a:t>
                </a:r>
                <a:r>
                  <a:rPr lang="en-US" sz="1800" i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TC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1</m:t>
                        </m:r>
                      </m:sup>
                    </m:sSup>
                  </m:oMath>
                </a14:m>
                <a:endParaRPr lang="en-US" sz="18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805" y="5407386"/>
                <a:ext cx="2599390" cy="424732"/>
              </a:xfrm>
              <a:prstGeom prst="rect">
                <a:avLst/>
              </a:prstGeom>
              <a:blipFill rotWithShape="0">
                <a:blip r:embed="rId26"/>
                <a:stretch>
                  <a:fillRect b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18"/>
          <p:cNvSpPr txBox="1"/>
          <p:nvPr/>
        </p:nvSpPr>
        <p:spPr>
          <a:xfrm>
            <a:off x="601682" y="5323265"/>
            <a:ext cx="105662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ABDN‘18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TextBox 18"/>
          <p:cNvSpPr txBox="1"/>
          <p:nvPr/>
        </p:nvSpPr>
        <p:spPr>
          <a:xfrm>
            <a:off x="611560" y="4725144"/>
            <a:ext cx="2308494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OVH fails: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6084004"/>
            <a:ext cx="6887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Proof techniques: Refined Cook-Levin; Depth reduction </a:t>
            </a:r>
            <a:r>
              <a:rPr lang="en-US" sz="1800" dirty="0" smtClean="0"/>
              <a:t>by </a:t>
            </a:r>
            <a:r>
              <a:rPr lang="en-US" sz="1800" dirty="0" smtClean="0"/>
              <a:t>Valiant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4730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6" grpId="0"/>
      <p:bldP spid="77" grpId="0"/>
      <p:bldP spid="78" grpId="0"/>
      <p:bldP spid="79" grpId="0"/>
      <p:bldP spid="80" grpId="0"/>
      <p:bldP spid="81" grpId="0"/>
      <p:bldP spid="43" grpId="0"/>
      <p:bldP spid="44" grpId="0"/>
      <p:bldP spid="45" grpId="0"/>
      <p:bldP spid="47" grpId="0"/>
      <p:bldP spid="50" grpId="0"/>
      <p:bldP spid="51" grpId="0"/>
      <p:bldP spid="52" grpId="0"/>
      <p:bldP spid="53" grpId="0"/>
      <p:bldP spid="54" grpId="0"/>
      <p:bldP spid="55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Box 18"/>
          <p:cNvSpPr txBox="1"/>
          <p:nvPr/>
        </p:nvSpPr>
        <p:spPr>
          <a:xfrm>
            <a:off x="0" y="2732976"/>
            <a:ext cx="9143999" cy="69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600" b="1" dirty="0" smtClean="0"/>
              <a:t>Weighted k-Clique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1107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pitals"/>
              </a:rPr>
              <a:t>Weighted k-Clique</a:t>
            </a:r>
            <a:endParaRPr lang="en-US" dirty="0">
              <a:cs typeface="Capitals"/>
            </a:endParaRPr>
          </a:p>
        </p:txBody>
      </p:sp>
      <p:sp>
        <p:nvSpPr>
          <p:cNvPr id="56" name="Rounded Rectangle 40"/>
          <p:cNvSpPr/>
          <p:nvPr/>
        </p:nvSpPr>
        <p:spPr>
          <a:xfrm>
            <a:off x="3183898" y="908720"/>
            <a:ext cx="1368152" cy="504056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18"/>
              <p:cNvSpPr txBox="1"/>
              <p:nvPr/>
            </p:nvSpPr>
            <p:spPr>
              <a:xfrm>
                <a:off x="3180720" y="948382"/>
                <a:ext cx="1368152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APSP,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7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720" y="948382"/>
                <a:ext cx="1368152" cy="424732"/>
              </a:xfrm>
              <a:prstGeom prst="rect">
                <a:avLst/>
              </a:prstGeom>
              <a:blipFill rotWithShape="0">
                <a:blip r:embed="rId3"/>
                <a:stretch>
                  <a:fillRect t="-1449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ounded Rectangle 40"/>
          <p:cNvSpPr/>
          <p:nvPr/>
        </p:nvSpPr>
        <p:spPr>
          <a:xfrm>
            <a:off x="398714" y="908720"/>
            <a:ext cx="1368152" cy="504056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18"/>
              <p:cNvSpPr txBox="1"/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OV,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2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blipFill rotWithShape="0">
                <a:blip r:embed="rId4"/>
                <a:stretch>
                  <a:fillRect t="-1563" b="-26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Rounded Rectangle 40"/>
          <p:cNvSpPr/>
          <p:nvPr/>
        </p:nvSpPr>
        <p:spPr>
          <a:xfrm>
            <a:off x="395536" y="2543090"/>
            <a:ext cx="1368152" cy="741894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18"/>
              <p:cNvSpPr txBox="1"/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SAT,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2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blipFill rotWithShape="0">
                <a:blip r:embed="rId5"/>
                <a:stretch>
                  <a:fillRect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18"/>
          <p:cNvSpPr txBox="1"/>
          <p:nvPr/>
        </p:nvSpPr>
        <p:spPr>
          <a:xfrm>
            <a:off x="398714" y="2865877"/>
            <a:ext cx="1368152" cy="394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800" dirty="0" smtClean="0"/>
              <a:t>SETH</a:t>
            </a:r>
            <a:endParaRPr lang="en-US" sz="18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18"/>
              <p:cNvSpPr txBox="1"/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⟹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4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ounded Rectangle 40"/>
          <p:cNvSpPr/>
          <p:nvPr/>
        </p:nvSpPr>
        <p:spPr>
          <a:xfrm>
            <a:off x="3180720" y="2517690"/>
            <a:ext cx="1368152" cy="767294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>
            <a:glow rad="228600">
              <a:srgbClr val="00853B">
                <a:alpha val="40000"/>
              </a:srgbClr>
            </a:glo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18"/>
              <p:cNvSpPr txBox="1"/>
              <p:nvPr/>
            </p:nvSpPr>
            <p:spPr>
              <a:xfrm>
                <a:off x="3193611" y="2523009"/>
                <a:ext cx="1368152" cy="726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Neg-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charset="0"/>
                      </a:rPr>
                      <m:t>𝑘</m:t>
                    </m:r>
                  </m:oMath>
                </a14:m>
                <a:r>
                  <a:rPr lang="en-US" sz="1800" dirty="0" smtClean="0"/>
                  <a:t>-Clique,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𝑘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6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611" y="2523009"/>
                <a:ext cx="1368152" cy="726609"/>
              </a:xfrm>
              <a:prstGeom prst="rect">
                <a:avLst/>
              </a:prstGeom>
              <a:blipFill rotWithShape="0">
                <a:blip r:embed="rId7"/>
                <a:stretch>
                  <a:fillRect t="-840" b="-13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18"/>
              <p:cNvSpPr txBox="1"/>
              <p:nvPr/>
            </p:nvSpPr>
            <p:spPr>
              <a:xfrm rot="16200000">
                <a:off x="3564382" y="1594149"/>
                <a:ext cx="608410" cy="609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⟹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8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564382" y="1594149"/>
                <a:ext cx="608410" cy="60939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18"/>
          <p:cNvSpPr txBox="1"/>
          <p:nvPr/>
        </p:nvSpPr>
        <p:spPr>
          <a:xfrm>
            <a:off x="3923928" y="1803181"/>
            <a:ext cx="105662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[VWW’10]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7648455" y="1988840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6352311" y="1795702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280303" y="2708920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7443977" y="2864775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8296527" y="2276872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6635653" y="1052736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7720463" y="1124744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Gerade Verbindung 106"/>
          <p:cNvCxnSpPr/>
          <p:nvPr/>
        </p:nvCxnSpPr>
        <p:spPr>
          <a:xfrm>
            <a:off x="6496327" y="2816932"/>
            <a:ext cx="947650" cy="1558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/>
          <p:cNvCxnSpPr>
            <a:endCxn id="100" idx="2"/>
          </p:cNvCxnSpPr>
          <p:nvPr/>
        </p:nvCxnSpPr>
        <p:spPr>
          <a:xfrm flipV="1">
            <a:off x="6464691" y="2096852"/>
            <a:ext cx="1183764" cy="6437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108"/>
          <p:cNvCxnSpPr>
            <a:endCxn id="100" idx="4"/>
          </p:cNvCxnSpPr>
          <p:nvPr/>
        </p:nvCxnSpPr>
        <p:spPr>
          <a:xfrm flipV="1">
            <a:off x="7551989" y="2204864"/>
            <a:ext cx="204478" cy="6599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109"/>
          <p:cNvCxnSpPr>
            <a:endCxn id="100" idx="5"/>
          </p:cNvCxnSpPr>
          <p:nvPr/>
        </p:nvCxnSpPr>
        <p:spPr>
          <a:xfrm flipH="1" flipV="1">
            <a:off x="7832843" y="2173228"/>
            <a:ext cx="495320" cy="1352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0"/>
          <p:cNvCxnSpPr>
            <a:stCxn id="100" idx="1"/>
          </p:cNvCxnSpPr>
          <p:nvPr/>
        </p:nvCxnSpPr>
        <p:spPr>
          <a:xfrm flipH="1" flipV="1">
            <a:off x="6568335" y="1903714"/>
            <a:ext cx="1111756" cy="116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111"/>
          <p:cNvCxnSpPr/>
          <p:nvPr/>
        </p:nvCxnSpPr>
        <p:spPr>
          <a:xfrm flipV="1">
            <a:off x="6388315" y="2011726"/>
            <a:ext cx="72008" cy="697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112"/>
          <p:cNvCxnSpPr/>
          <p:nvPr/>
        </p:nvCxnSpPr>
        <p:spPr>
          <a:xfrm flipV="1">
            <a:off x="6460323" y="1237124"/>
            <a:ext cx="206966" cy="558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/>
          <p:nvPr/>
        </p:nvCxnSpPr>
        <p:spPr>
          <a:xfrm flipH="1" flipV="1">
            <a:off x="6851677" y="1160748"/>
            <a:ext cx="86878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114"/>
          <p:cNvCxnSpPr>
            <a:stCxn id="100" idx="0"/>
          </p:cNvCxnSpPr>
          <p:nvPr/>
        </p:nvCxnSpPr>
        <p:spPr>
          <a:xfrm flipH="1" flipV="1">
            <a:off x="6820041" y="1237124"/>
            <a:ext cx="936426" cy="7517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Gerade Verbindung 115"/>
          <p:cNvCxnSpPr>
            <a:stCxn id="100" idx="0"/>
          </p:cNvCxnSpPr>
          <p:nvPr/>
        </p:nvCxnSpPr>
        <p:spPr>
          <a:xfrm flipV="1">
            <a:off x="7756467" y="1340768"/>
            <a:ext cx="72008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116"/>
          <p:cNvCxnSpPr/>
          <p:nvPr/>
        </p:nvCxnSpPr>
        <p:spPr>
          <a:xfrm flipH="1" flipV="1">
            <a:off x="7904851" y="1309132"/>
            <a:ext cx="499688" cy="9677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117"/>
          <p:cNvCxnSpPr/>
          <p:nvPr/>
        </p:nvCxnSpPr>
        <p:spPr>
          <a:xfrm flipH="1">
            <a:off x="7628365" y="2384884"/>
            <a:ext cx="668162" cy="5115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118"/>
          <p:cNvCxnSpPr/>
          <p:nvPr/>
        </p:nvCxnSpPr>
        <p:spPr>
          <a:xfrm>
            <a:off x="6536699" y="1980090"/>
            <a:ext cx="938914" cy="916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Gerade Verbindung 119"/>
          <p:cNvCxnSpPr/>
          <p:nvPr/>
        </p:nvCxnSpPr>
        <p:spPr>
          <a:xfrm flipH="1">
            <a:off x="6536699" y="1309132"/>
            <a:ext cx="1215400" cy="5182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18"/>
          <p:cNvSpPr txBox="1"/>
          <p:nvPr/>
        </p:nvSpPr>
        <p:spPr>
          <a:xfrm>
            <a:off x="6689696" y="2885310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/>
              <a:t>-5</a:t>
            </a:r>
            <a:endParaRPr lang="en-US" sz="1600" dirty="0"/>
          </a:p>
        </p:txBody>
      </p:sp>
      <p:sp>
        <p:nvSpPr>
          <p:cNvPr id="122" name="TextBox 18"/>
          <p:cNvSpPr txBox="1"/>
          <p:nvPr/>
        </p:nvSpPr>
        <p:spPr>
          <a:xfrm>
            <a:off x="6044390" y="2204864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3</a:t>
            </a:r>
          </a:p>
        </p:txBody>
      </p:sp>
      <p:sp>
        <p:nvSpPr>
          <p:cNvPr id="123" name="TextBox 18"/>
          <p:cNvSpPr txBox="1"/>
          <p:nvPr/>
        </p:nvSpPr>
        <p:spPr>
          <a:xfrm>
            <a:off x="7072391" y="2420888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/>
              <a:t>-1</a:t>
            </a:r>
            <a:endParaRPr lang="en-US" sz="1600" dirty="0"/>
          </a:p>
        </p:txBody>
      </p:sp>
      <p:sp>
        <p:nvSpPr>
          <p:cNvPr id="124" name="TextBox 18"/>
          <p:cNvSpPr txBox="1"/>
          <p:nvPr/>
        </p:nvSpPr>
        <p:spPr>
          <a:xfrm>
            <a:off x="6928375" y="2060848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25" name="TextBox 18"/>
          <p:cNvSpPr txBox="1"/>
          <p:nvPr/>
        </p:nvSpPr>
        <p:spPr>
          <a:xfrm>
            <a:off x="7556558" y="2276872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26" name="TextBox 18"/>
          <p:cNvSpPr txBox="1"/>
          <p:nvPr/>
        </p:nvSpPr>
        <p:spPr>
          <a:xfrm>
            <a:off x="6928375" y="1700808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127" name="TextBox 18"/>
          <p:cNvSpPr txBox="1"/>
          <p:nvPr/>
        </p:nvSpPr>
        <p:spPr>
          <a:xfrm>
            <a:off x="7340534" y="1506270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28" name="TextBox 18"/>
          <p:cNvSpPr txBox="1"/>
          <p:nvPr/>
        </p:nvSpPr>
        <p:spPr>
          <a:xfrm>
            <a:off x="6568335" y="1412776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/>
              <a:t>-2</a:t>
            </a:r>
            <a:endParaRPr lang="en-US" sz="1600" dirty="0"/>
          </a:p>
        </p:txBody>
      </p:sp>
      <p:sp>
        <p:nvSpPr>
          <p:cNvPr id="129" name="TextBox 18"/>
          <p:cNvSpPr txBox="1"/>
          <p:nvPr/>
        </p:nvSpPr>
        <p:spPr>
          <a:xfrm>
            <a:off x="7700574" y="1628800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30" name="TextBox 18"/>
          <p:cNvSpPr txBox="1"/>
          <p:nvPr/>
        </p:nvSpPr>
        <p:spPr>
          <a:xfrm>
            <a:off x="8080503" y="1556792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131" name="TextBox 18"/>
          <p:cNvSpPr txBox="1"/>
          <p:nvPr/>
        </p:nvSpPr>
        <p:spPr>
          <a:xfrm>
            <a:off x="7844590" y="2586390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132" name="TextBox 18"/>
          <p:cNvSpPr txBox="1"/>
          <p:nvPr/>
        </p:nvSpPr>
        <p:spPr>
          <a:xfrm>
            <a:off x="7080775" y="908720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33" name="TextBox 18"/>
          <p:cNvSpPr txBox="1"/>
          <p:nvPr/>
        </p:nvSpPr>
        <p:spPr>
          <a:xfrm>
            <a:off x="6188406" y="1268760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/>
              <a:t>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145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pitals"/>
              </a:rPr>
              <a:t>Weighted k-Clique</a:t>
            </a:r>
            <a:endParaRPr lang="en-US" dirty="0">
              <a:cs typeface="Capitals"/>
            </a:endParaRPr>
          </a:p>
        </p:txBody>
      </p:sp>
      <p:sp>
        <p:nvSpPr>
          <p:cNvPr id="56" name="Rounded Rectangle 40"/>
          <p:cNvSpPr/>
          <p:nvPr/>
        </p:nvSpPr>
        <p:spPr>
          <a:xfrm>
            <a:off x="3183898" y="908720"/>
            <a:ext cx="1368152" cy="504056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18"/>
              <p:cNvSpPr txBox="1"/>
              <p:nvPr/>
            </p:nvSpPr>
            <p:spPr>
              <a:xfrm>
                <a:off x="3180720" y="948382"/>
                <a:ext cx="1368152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APSP,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7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720" y="948382"/>
                <a:ext cx="1368152" cy="424732"/>
              </a:xfrm>
              <a:prstGeom prst="rect">
                <a:avLst/>
              </a:prstGeom>
              <a:blipFill rotWithShape="0">
                <a:blip r:embed="rId3"/>
                <a:stretch>
                  <a:fillRect t="-1449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ounded Rectangle 40"/>
          <p:cNvSpPr/>
          <p:nvPr/>
        </p:nvSpPr>
        <p:spPr>
          <a:xfrm>
            <a:off x="398714" y="908720"/>
            <a:ext cx="1368152" cy="504056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18"/>
              <p:cNvSpPr txBox="1"/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OV,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2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blipFill rotWithShape="0">
                <a:blip r:embed="rId4"/>
                <a:stretch>
                  <a:fillRect t="-1563" b="-26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Rounded Rectangle 40"/>
          <p:cNvSpPr/>
          <p:nvPr/>
        </p:nvSpPr>
        <p:spPr>
          <a:xfrm>
            <a:off x="395536" y="2543090"/>
            <a:ext cx="1368152" cy="741894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18"/>
              <p:cNvSpPr txBox="1"/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SAT,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2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blipFill rotWithShape="0">
                <a:blip r:embed="rId5"/>
                <a:stretch>
                  <a:fillRect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18"/>
          <p:cNvSpPr txBox="1"/>
          <p:nvPr/>
        </p:nvSpPr>
        <p:spPr>
          <a:xfrm>
            <a:off x="398714" y="2865877"/>
            <a:ext cx="1368152" cy="394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800" dirty="0" smtClean="0"/>
              <a:t>SETH</a:t>
            </a:r>
            <a:endParaRPr lang="en-US" sz="18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18"/>
              <p:cNvSpPr txBox="1"/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⟹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4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ounded Rectangle 40"/>
          <p:cNvSpPr/>
          <p:nvPr/>
        </p:nvSpPr>
        <p:spPr>
          <a:xfrm>
            <a:off x="3180720" y="2517690"/>
            <a:ext cx="1368152" cy="767294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>
            <a:glow rad="228600">
              <a:srgbClr val="00853B">
                <a:alpha val="40000"/>
              </a:srgbClr>
            </a:glo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18"/>
              <p:cNvSpPr txBox="1"/>
              <p:nvPr/>
            </p:nvSpPr>
            <p:spPr>
              <a:xfrm>
                <a:off x="3193611" y="2523009"/>
                <a:ext cx="1368152" cy="726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Neg-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charset="0"/>
                      </a:rPr>
                      <m:t>𝑘</m:t>
                    </m:r>
                  </m:oMath>
                </a14:m>
                <a:r>
                  <a:rPr lang="en-US" sz="1800" dirty="0" smtClean="0"/>
                  <a:t>-Clique,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𝑘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6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611" y="2523009"/>
                <a:ext cx="1368152" cy="726609"/>
              </a:xfrm>
              <a:prstGeom prst="rect">
                <a:avLst/>
              </a:prstGeom>
              <a:blipFill rotWithShape="0">
                <a:blip r:embed="rId7"/>
                <a:stretch>
                  <a:fillRect t="-840" b="-13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18"/>
              <p:cNvSpPr txBox="1"/>
              <p:nvPr/>
            </p:nvSpPr>
            <p:spPr>
              <a:xfrm rot="16200000">
                <a:off x="3564382" y="1594149"/>
                <a:ext cx="608410" cy="609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⟹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8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564382" y="1594149"/>
                <a:ext cx="608410" cy="60939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18"/>
          <p:cNvSpPr txBox="1"/>
          <p:nvPr/>
        </p:nvSpPr>
        <p:spPr>
          <a:xfrm>
            <a:off x="3923928" y="1803181"/>
            <a:ext cx="105662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[VWW’10]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Abgerundete rechteckige Legende 94"/>
          <p:cNvSpPr/>
          <p:nvPr/>
        </p:nvSpPr>
        <p:spPr>
          <a:xfrm>
            <a:off x="1343601" y="3677058"/>
            <a:ext cx="6408712" cy="2520280"/>
          </a:xfrm>
          <a:prstGeom prst="wedgeRoundRectCallout">
            <a:avLst>
              <a:gd name="adj1" fmla="val -48982"/>
              <a:gd name="adj2" fmla="val -20225"/>
              <a:gd name="adj3" fmla="val 16667"/>
            </a:avLst>
          </a:prstGeom>
          <a:solidFill>
            <a:srgbClr val="EBFDF1"/>
          </a:solidFill>
          <a:ln w="19050">
            <a:solidFill>
              <a:srgbClr val="00853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000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18"/>
              <p:cNvSpPr txBox="1"/>
              <p:nvPr/>
            </p:nvSpPr>
            <p:spPr>
              <a:xfrm>
                <a:off x="1574433" y="3893082"/>
                <a:ext cx="4752528" cy="3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de-DE" sz="1800" b="1" dirty="0" smtClean="0"/>
                  <a:t>Problem Negative-</a:t>
                </a:r>
                <a14:m>
                  <m:oMath xmlns:m="http://schemas.openxmlformats.org/officeDocument/2006/math">
                    <m:r>
                      <a:rPr lang="de-DE" sz="1800" b="1" i="1" dirty="0" smtClean="0">
                        <a:latin typeface="Cambria Math" charset="0"/>
                      </a:rPr>
                      <m:t>𝒌</m:t>
                    </m:r>
                  </m:oMath>
                </a14:m>
                <a:r>
                  <a:rPr lang="de-DE" sz="1800" b="1" dirty="0" smtClean="0"/>
                  <a:t>-Clique:</a:t>
                </a:r>
                <a:endParaRPr lang="en-US" sz="1800" b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96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433" y="3893082"/>
                <a:ext cx="4752528" cy="394210"/>
              </a:xfrm>
              <a:prstGeom prst="rect">
                <a:avLst/>
              </a:prstGeom>
              <a:blipFill rotWithShape="0">
                <a:blip r:embed="rId9"/>
                <a:stretch>
                  <a:fillRect l="-1026" t="-1563" b="-26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18"/>
              <p:cNvSpPr txBox="1"/>
              <p:nvPr/>
            </p:nvSpPr>
            <p:spPr>
              <a:xfrm>
                <a:off x="1574433" y="5189226"/>
                <a:ext cx="4752528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de-DE" sz="1800" b="1" dirty="0" err="1" smtClean="0"/>
                  <a:t>Neg</a:t>
                </a:r>
                <a:r>
                  <a:rPr lang="de-DE" sz="1800" b="1" dirty="0" smtClean="0"/>
                  <a:t>-</a:t>
                </a:r>
                <a14:m>
                  <m:oMath xmlns:m="http://schemas.openxmlformats.org/officeDocument/2006/math">
                    <m:r>
                      <a:rPr lang="de-DE" sz="1800" b="1" i="1" dirty="0" smtClean="0">
                        <a:latin typeface="Cambria Math" charset="0"/>
                      </a:rPr>
                      <m:t>𝒌</m:t>
                    </m:r>
                  </m:oMath>
                </a14:m>
                <a:r>
                  <a:rPr lang="de-DE" sz="1800" b="1" dirty="0" smtClean="0"/>
                  <a:t>-Clique-Hypothesis:</a:t>
                </a:r>
                <a:endParaRPr lang="en-US" sz="1800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97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433" y="5189226"/>
                <a:ext cx="4752528" cy="424732"/>
              </a:xfrm>
              <a:prstGeom prst="rect">
                <a:avLst/>
              </a:prstGeom>
              <a:blipFill rotWithShape="0">
                <a:blip r:embed="rId10"/>
                <a:stretch>
                  <a:fillRect l="-1026" b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18"/>
              <p:cNvSpPr txBox="1"/>
              <p:nvPr/>
            </p:nvSpPr>
            <p:spPr>
              <a:xfrm>
                <a:off x="1846530" y="5565798"/>
                <a:ext cx="5905783" cy="3983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de-DE" sz="1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∀</m:t>
                    </m:r>
                    <m:r>
                      <a:rPr lang="de-DE" sz="1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𝜀</m:t>
                    </m:r>
                    <m:r>
                      <a:rPr lang="en-US" sz="1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&gt;0,</m:t>
                    </m:r>
                    <m:r>
                      <a:rPr lang="en-US" sz="1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𝑘</m:t>
                    </m:r>
                    <m:r>
                      <a:rPr lang="en-US" sz="1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≥3:</m:t>
                    </m:r>
                  </m:oMath>
                </a14:m>
                <a:r>
                  <a:rPr lang="de-DE" sz="1800" dirty="0" smtClean="0"/>
                  <a:t> </a:t>
                </a:r>
                <a:r>
                  <a:rPr lang="en-US" sz="1800" dirty="0"/>
                  <a:t>Neg-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charset="0"/>
                      </a:rPr>
                      <m:t>𝑘</m:t>
                    </m:r>
                  </m:oMath>
                </a14:m>
                <a:r>
                  <a:rPr lang="en-US" sz="1800" dirty="0"/>
                  <a:t>-Clique </a:t>
                </a:r>
                <a:r>
                  <a:rPr lang="de-DE" sz="1800" dirty="0" err="1" smtClean="0"/>
                  <a:t>has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no</a:t>
                </a:r>
                <a:r>
                  <a:rPr lang="de-DE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AC1602"/>
                        </a:solidFill>
                        <a:latin typeface="Cambria Math" charset="0"/>
                      </a:rPr>
                      <m:t>𝑂</m:t>
                    </m:r>
                    <m:r>
                      <a:rPr lang="en-US" sz="1800" b="0" i="1" smtClean="0">
                        <a:solidFill>
                          <a:srgbClr val="AC1602"/>
                        </a:solidFill>
                        <a:latin typeface="Cambria Math" charset="0"/>
                      </a:rPr>
                      <m:t>(</m:t>
                    </m:r>
                    <m:sSup>
                      <m:sSupPr>
                        <m:ctrlP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𝑘</m:t>
                        </m:r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−</m:t>
                        </m:r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𝜀</m:t>
                        </m:r>
                      </m:sup>
                    </m:sSup>
                    <m:r>
                      <a:rPr lang="en-US" sz="1800" b="0" i="1" smtClean="0">
                        <a:solidFill>
                          <a:srgbClr val="AC1602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sz="1800" dirty="0" smtClean="0"/>
                  <a:t> </a:t>
                </a:r>
                <a:r>
                  <a:rPr lang="de-DE" sz="1800" dirty="0" err="1" smtClean="0"/>
                  <a:t>algorithm</a:t>
                </a:r>
                <a:endParaRPr lang="en-US" sz="1800" b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98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530" y="5565798"/>
                <a:ext cx="5905783" cy="398379"/>
              </a:xfrm>
              <a:prstGeom prst="rect">
                <a:avLst/>
              </a:prstGeom>
              <a:blipFill rotWithShape="0">
                <a:blip r:embed="rId11"/>
                <a:stretch>
                  <a:fillRect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18"/>
              <p:cNvSpPr txBox="1"/>
              <p:nvPr/>
            </p:nvSpPr>
            <p:spPr>
              <a:xfrm>
                <a:off x="1847657" y="4264626"/>
                <a:ext cx="5688632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de-DE" sz="1800" dirty="0" err="1" smtClean="0">
                    <a:solidFill>
                      <a:schemeClr val="tx1"/>
                    </a:solidFill>
                  </a:rPr>
                  <a:t>Given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800" dirty="0" err="1" smtClean="0">
                    <a:solidFill>
                      <a:schemeClr val="tx1"/>
                    </a:solidFill>
                  </a:rPr>
                  <a:t>edge-weighted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800" dirty="0" err="1" smtClean="0">
                    <a:solidFill>
                      <a:schemeClr val="tx1"/>
                    </a:solidFill>
                  </a:rPr>
                  <a:t>graph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e-DE" sz="180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𝐺</m:t>
                    </m:r>
                  </m:oMath>
                </a14:m>
                <a:endParaRPr lang="en-US" sz="180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is there a k-Clique with negative total edge-weight?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657" y="4264626"/>
                <a:ext cx="5688632" cy="757130"/>
              </a:xfrm>
              <a:prstGeom prst="rect">
                <a:avLst/>
              </a:prstGeom>
              <a:blipFill rotWithShape="0">
                <a:blip r:embed="rId12"/>
                <a:stretch>
                  <a:fillRect l="-857" t="-806" b="-8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Oval 99"/>
          <p:cNvSpPr/>
          <p:nvPr/>
        </p:nvSpPr>
        <p:spPr>
          <a:xfrm>
            <a:off x="7648455" y="1988840"/>
            <a:ext cx="216024" cy="216024"/>
          </a:xfrm>
          <a:prstGeom prst="ellipse">
            <a:avLst/>
          </a:prstGeom>
          <a:solidFill>
            <a:srgbClr val="8E6A6A"/>
          </a:solidFill>
          <a:ln w="19050">
            <a:solidFill>
              <a:srgbClr val="AC16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6352311" y="1795702"/>
            <a:ext cx="216024" cy="216024"/>
          </a:xfrm>
          <a:prstGeom prst="ellipse">
            <a:avLst/>
          </a:prstGeom>
          <a:solidFill>
            <a:srgbClr val="8E6A6A"/>
          </a:solidFill>
          <a:ln w="19050">
            <a:solidFill>
              <a:srgbClr val="AC16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280303" y="2708920"/>
            <a:ext cx="216024" cy="216024"/>
          </a:xfrm>
          <a:prstGeom prst="ellipse">
            <a:avLst/>
          </a:prstGeom>
          <a:solidFill>
            <a:srgbClr val="8E6A6A"/>
          </a:solidFill>
          <a:ln w="19050">
            <a:solidFill>
              <a:srgbClr val="AC16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7443977" y="2864775"/>
            <a:ext cx="216024" cy="216024"/>
          </a:xfrm>
          <a:prstGeom prst="ellipse">
            <a:avLst/>
          </a:prstGeom>
          <a:solidFill>
            <a:srgbClr val="8E6A6A"/>
          </a:solidFill>
          <a:ln w="19050">
            <a:solidFill>
              <a:srgbClr val="AC16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8296527" y="2276872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6635653" y="1052736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7720463" y="1124744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Gerade Verbindung 106"/>
          <p:cNvCxnSpPr/>
          <p:nvPr/>
        </p:nvCxnSpPr>
        <p:spPr>
          <a:xfrm>
            <a:off x="6496327" y="2816932"/>
            <a:ext cx="947650" cy="155855"/>
          </a:xfrm>
          <a:prstGeom prst="line">
            <a:avLst/>
          </a:prstGeom>
          <a:ln>
            <a:solidFill>
              <a:srgbClr val="AC160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/>
          <p:cNvCxnSpPr>
            <a:endCxn id="100" idx="2"/>
          </p:cNvCxnSpPr>
          <p:nvPr/>
        </p:nvCxnSpPr>
        <p:spPr>
          <a:xfrm flipV="1">
            <a:off x="6464691" y="2096852"/>
            <a:ext cx="1183764" cy="643704"/>
          </a:xfrm>
          <a:prstGeom prst="line">
            <a:avLst/>
          </a:prstGeom>
          <a:ln>
            <a:solidFill>
              <a:srgbClr val="AC160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108"/>
          <p:cNvCxnSpPr>
            <a:endCxn id="100" idx="4"/>
          </p:cNvCxnSpPr>
          <p:nvPr/>
        </p:nvCxnSpPr>
        <p:spPr>
          <a:xfrm flipV="1">
            <a:off x="7551989" y="2204864"/>
            <a:ext cx="204478" cy="659911"/>
          </a:xfrm>
          <a:prstGeom prst="line">
            <a:avLst/>
          </a:prstGeom>
          <a:ln>
            <a:solidFill>
              <a:srgbClr val="AC160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109"/>
          <p:cNvCxnSpPr>
            <a:endCxn id="100" idx="5"/>
          </p:cNvCxnSpPr>
          <p:nvPr/>
        </p:nvCxnSpPr>
        <p:spPr>
          <a:xfrm flipH="1" flipV="1">
            <a:off x="7832843" y="2173228"/>
            <a:ext cx="495320" cy="1352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0"/>
          <p:cNvCxnSpPr>
            <a:stCxn id="100" idx="1"/>
          </p:cNvCxnSpPr>
          <p:nvPr/>
        </p:nvCxnSpPr>
        <p:spPr>
          <a:xfrm flipH="1" flipV="1">
            <a:off x="6568335" y="1903714"/>
            <a:ext cx="1111756" cy="116762"/>
          </a:xfrm>
          <a:prstGeom prst="line">
            <a:avLst/>
          </a:prstGeom>
          <a:ln>
            <a:solidFill>
              <a:srgbClr val="AC160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111"/>
          <p:cNvCxnSpPr/>
          <p:nvPr/>
        </p:nvCxnSpPr>
        <p:spPr>
          <a:xfrm flipV="1">
            <a:off x="6388315" y="2011726"/>
            <a:ext cx="72008" cy="697194"/>
          </a:xfrm>
          <a:prstGeom prst="line">
            <a:avLst/>
          </a:prstGeom>
          <a:ln>
            <a:solidFill>
              <a:srgbClr val="AC160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112"/>
          <p:cNvCxnSpPr/>
          <p:nvPr/>
        </p:nvCxnSpPr>
        <p:spPr>
          <a:xfrm flipV="1">
            <a:off x="6460323" y="1237124"/>
            <a:ext cx="206966" cy="558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/>
          <p:nvPr/>
        </p:nvCxnSpPr>
        <p:spPr>
          <a:xfrm flipH="1" flipV="1">
            <a:off x="6851677" y="1160748"/>
            <a:ext cx="86878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114"/>
          <p:cNvCxnSpPr>
            <a:stCxn id="100" idx="0"/>
          </p:cNvCxnSpPr>
          <p:nvPr/>
        </p:nvCxnSpPr>
        <p:spPr>
          <a:xfrm flipH="1" flipV="1">
            <a:off x="6820041" y="1237124"/>
            <a:ext cx="936426" cy="7517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Gerade Verbindung 115"/>
          <p:cNvCxnSpPr>
            <a:stCxn id="100" idx="0"/>
          </p:cNvCxnSpPr>
          <p:nvPr/>
        </p:nvCxnSpPr>
        <p:spPr>
          <a:xfrm flipV="1">
            <a:off x="7756467" y="1340768"/>
            <a:ext cx="72008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116"/>
          <p:cNvCxnSpPr/>
          <p:nvPr/>
        </p:nvCxnSpPr>
        <p:spPr>
          <a:xfrm flipH="1" flipV="1">
            <a:off x="7904851" y="1309132"/>
            <a:ext cx="499688" cy="9677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117"/>
          <p:cNvCxnSpPr/>
          <p:nvPr/>
        </p:nvCxnSpPr>
        <p:spPr>
          <a:xfrm flipH="1">
            <a:off x="7628365" y="2384884"/>
            <a:ext cx="668162" cy="5115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118"/>
          <p:cNvCxnSpPr/>
          <p:nvPr/>
        </p:nvCxnSpPr>
        <p:spPr>
          <a:xfrm>
            <a:off x="6536699" y="1980090"/>
            <a:ext cx="938914" cy="916321"/>
          </a:xfrm>
          <a:prstGeom prst="line">
            <a:avLst/>
          </a:prstGeom>
          <a:ln>
            <a:solidFill>
              <a:srgbClr val="AC160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Gerade Verbindung 119"/>
          <p:cNvCxnSpPr/>
          <p:nvPr/>
        </p:nvCxnSpPr>
        <p:spPr>
          <a:xfrm flipH="1">
            <a:off x="6536699" y="1309132"/>
            <a:ext cx="1215400" cy="5182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18"/>
          <p:cNvSpPr txBox="1"/>
          <p:nvPr/>
        </p:nvSpPr>
        <p:spPr>
          <a:xfrm>
            <a:off x="6689696" y="2885310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/>
              <a:t>-5</a:t>
            </a:r>
            <a:endParaRPr lang="en-US" sz="1600" dirty="0"/>
          </a:p>
        </p:txBody>
      </p:sp>
      <p:sp>
        <p:nvSpPr>
          <p:cNvPr id="122" name="TextBox 18"/>
          <p:cNvSpPr txBox="1"/>
          <p:nvPr/>
        </p:nvSpPr>
        <p:spPr>
          <a:xfrm>
            <a:off x="6044390" y="2204864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3</a:t>
            </a:r>
          </a:p>
        </p:txBody>
      </p:sp>
      <p:sp>
        <p:nvSpPr>
          <p:cNvPr id="123" name="TextBox 18"/>
          <p:cNvSpPr txBox="1"/>
          <p:nvPr/>
        </p:nvSpPr>
        <p:spPr>
          <a:xfrm>
            <a:off x="7072391" y="2420888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/>
              <a:t>-1</a:t>
            </a:r>
            <a:endParaRPr lang="en-US" sz="1600" dirty="0"/>
          </a:p>
        </p:txBody>
      </p:sp>
      <p:sp>
        <p:nvSpPr>
          <p:cNvPr id="124" name="TextBox 18"/>
          <p:cNvSpPr txBox="1"/>
          <p:nvPr/>
        </p:nvSpPr>
        <p:spPr>
          <a:xfrm>
            <a:off x="6928375" y="2060848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25" name="TextBox 18"/>
          <p:cNvSpPr txBox="1"/>
          <p:nvPr/>
        </p:nvSpPr>
        <p:spPr>
          <a:xfrm>
            <a:off x="7556558" y="2276872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26" name="TextBox 18"/>
          <p:cNvSpPr txBox="1"/>
          <p:nvPr/>
        </p:nvSpPr>
        <p:spPr>
          <a:xfrm>
            <a:off x="6928375" y="1700808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127" name="TextBox 18"/>
          <p:cNvSpPr txBox="1"/>
          <p:nvPr/>
        </p:nvSpPr>
        <p:spPr>
          <a:xfrm>
            <a:off x="7340534" y="1506270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28" name="TextBox 18"/>
          <p:cNvSpPr txBox="1"/>
          <p:nvPr/>
        </p:nvSpPr>
        <p:spPr>
          <a:xfrm>
            <a:off x="6568335" y="1412776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/>
              <a:t>-2</a:t>
            </a:r>
            <a:endParaRPr lang="en-US" sz="1600" dirty="0"/>
          </a:p>
        </p:txBody>
      </p:sp>
      <p:sp>
        <p:nvSpPr>
          <p:cNvPr id="129" name="TextBox 18"/>
          <p:cNvSpPr txBox="1"/>
          <p:nvPr/>
        </p:nvSpPr>
        <p:spPr>
          <a:xfrm>
            <a:off x="7700574" y="1628800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30" name="TextBox 18"/>
          <p:cNvSpPr txBox="1"/>
          <p:nvPr/>
        </p:nvSpPr>
        <p:spPr>
          <a:xfrm>
            <a:off x="8080503" y="1556792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131" name="TextBox 18"/>
          <p:cNvSpPr txBox="1"/>
          <p:nvPr/>
        </p:nvSpPr>
        <p:spPr>
          <a:xfrm>
            <a:off x="7844590" y="2586390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132" name="TextBox 18"/>
          <p:cNvSpPr txBox="1"/>
          <p:nvPr/>
        </p:nvSpPr>
        <p:spPr>
          <a:xfrm>
            <a:off x="7080775" y="908720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33" name="TextBox 18"/>
          <p:cNvSpPr txBox="1"/>
          <p:nvPr/>
        </p:nvSpPr>
        <p:spPr>
          <a:xfrm>
            <a:off x="6188406" y="1268760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/>
              <a:t>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8258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/>
      <p:bldP spid="97" grpId="0"/>
      <p:bldP spid="98" grpId="0"/>
      <p:bldP spid="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/>
        </p:nvSpPr>
        <p:spPr>
          <a:xfrm>
            <a:off x="0" y="857375"/>
            <a:ext cx="3139500" cy="5143500"/>
          </a:xfrm>
          <a:prstGeom prst="rect">
            <a:avLst/>
          </a:prstGeom>
          <a:solidFill>
            <a:srgbClr val="03CC40">
              <a:alpha val="22690"/>
            </a:srgbClr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" sz="3000" ker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Polynomial</a:t>
            </a:r>
            <a:br>
              <a:rPr lang="en" sz="3000" ker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 sz="3000" ker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time</a:t>
            </a:r>
            <a:endParaRPr sz="3000" kern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0" name="Shape 70"/>
          <p:cNvSpPr txBox="1"/>
          <p:nvPr/>
        </p:nvSpPr>
        <p:spPr>
          <a:xfrm>
            <a:off x="3716050" y="857250"/>
            <a:ext cx="5427600" cy="5143500"/>
          </a:xfrm>
          <a:prstGeom prst="rect">
            <a:avLst/>
          </a:prstGeom>
          <a:solidFill>
            <a:srgbClr val="D84315">
              <a:alpha val="46540"/>
            </a:srgbClr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" sz="3000" kern="0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Not in polynomial time</a:t>
            </a:r>
            <a:br>
              <a:rPr lang="en" sz="3000" kern="0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 sz="3000" kern="0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unless P=NP</a:t>
            </a:r>
            <a:endParaRPr sz="30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1" name="Shape 71"/>
          <p:cNvSpPr txBox="1"/>
          <p:nvPr/>
        </p:nvSpPr>
        <p:spPr>
          <a:xfrm>
            <a:off x="3139450" y="857375"/>
            <a:ext cx="576600" cy="5143500"/>
          </a:xfrm>
          <a:prstGeom prst="rect">
            <a:avLst/>
          </a:prstGeom>
          <a:solidFill>
            <a:srgbClr val="F4BE0C">
              <a:alpha val="2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991325"/>
            <a:ext cx="8520600" cy="5727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 smtClean="0"/>
              <a:t>Classic Complexity Theory</a:t>
            </a:r>
            <a:endParaRPr dirty="0"/>
          </a:p>
        </p:txBody>
      </p:sp>
      <p:sp>
        <p:nvSpPr>
          <p:cNvPr id="74" name="Shape 74"/>
          <p:cNvSpPr/>
          <p:nvPr/>
        </p:nvSpPr>
        <p:spPr>
          <a:xfrm>
            <a:off x="7083300" y="1860625"/>
            <a:ext cx="1165800" cy="3768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" ker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Satisfiability</a:t>
            </a:r>
            <a:endParaRPr kern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7554950" y="2925375"/>
            <a:ext cx="1246800" cy="482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" ker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Travelling</a:t>
            </a:r>
            <a:br>
              <a:rPr lang="en" ker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 ker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Salesperson</a:t>
            </a:r>
            <a:endParaRPr kern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5544775" y="3156000"/>
            <a:ext cx="948300" cy="393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" ker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Clique</a:t>
            </a:r>
            <a:endParaRPr kern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4425750" y="1860625"/>
            <a:ext cx="1491900" cy="572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" ker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Integer Linear Programming</a:t>
            </a:r>
            <a:endParaRPr kern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917500" y="2049025"/>
            <a:ext cx="2260800" cy="1106975"/>
            <a:chOff x="5917500" y="2049025"/>
            <a:chExt cx="2260800" cy="1106975"/>
          </a:xfrm>
        </p:grpSpPr>
        <p:cxnSp>
          <p:nvCxnSpPr>
            <p:cNvPr id="77" name="Shape 77"/>
            <p:cNvCxnSpPr>
              <a:stCxn id="76" idx="0"/>
            </p:cNvCxnSpPr>
            <p:nvPr/>
          </p:nvCxnSpPr>
          <p:spPr>
            <a:xfrm rot="10800000" flipH="1">
              <a:off x="6018925" y="2188800"/>
              <a:ext cx="1117800" cy="9672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stealth" w="med" len="med"/>
              <a:tailEnd type="stealth" w="med" len="med"/>
            </a:ln>
          </p:spPr>
        </p:cxnSp>
        <p:cxnSp>
          <p:nvCxnSpPr>
            <p:cNvPr id="78" name="Shape 78"/>
            <p:cNvCxnSpPr>
              <a:stCxn id="74" idx="2"/>
              <a:endCxn id="75" idx="0"/>
            </p:cNvCxnSpPr>
            <p:nvPr/>
          </p:nvCxnSpPr>
          <p:spPr>
            <a:xfrm>
              <a:off x="7666200" y="2237425"/>
              <a:ext cx="512100" cy="6879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stealth" w="med" len="med"/>
              <a:tailEnd type="stealth" w="med" len="med"/>
            </a:ln>
          </p:spPr>
        </p:cxnSp>
        <p:cxnSp>
          <p:nvCxnSpPr>
            <p:cNvPr id="80" name="Shape 80"/>
            <p:cNvCxnSpPr>
              <a:stCxn id="74" idx="1"/>
              <a:endCxn id="79" idx="3"/>
            </p:cNvCxnSpPr>
            <p:nvPr/>
          </p:nvCxnSpPr>
          <p:spPr>
            <a:xfrm flipH="1">
              <a:off x="5917500" y="2049025"/>
              <a:ext cx="1165800" cy="981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stealth" w="med" len="med"/>
              <a:tailEnd type="stealth" w="med" len="med"/>
            </a:ln>
          </p:spPr>
        </p:cxnSp>
      </p:grpSp>
      <p:sp>
        <p:nvSpPr>
          <p:cNvPr id="81" name="Shape 81"/>
          <p:cNvSpPr/>
          <p:nvPr/>
        </p:nvSpPr>
        <p:spPr>
          <a:xfrm>
            <a:off x="1297100" y="4007925"/>
            <a:ext cx="1372200" cy="572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" ker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Linear Programming</a:t>
            </a:r>
            <a:endParaRPr kern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937800" y="1962775"/>
            <a:ext cx="1104300" cy="572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" ker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Maximum Matching</a:t>
            </a:r>
            <a:endParaRPr kern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171174" y="2985350"/>
            <a:ext cx="1664521" cy="572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" ker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Longest common subsequence</a:t>
            </a:r>
            <a:endParaRPr kern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59778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pitals"/>
              </a:rPr>
              <a:t>Weighted k-Clique</a:t>
            </a:r>
            <a:endParaRPr lang="en-US" dirty="0">
              <a:cs typeface="Capitals"/>
            </a:endParaRPr>
          </a:p>
        </p:txBody>
      </p:sp>
      <p:sp>
        <p:nvSpPr>
          <p:cNvPr id="56" name="Rounded Rectangle 40"/>
          <p:cNvSpPr/>
          <p:nvPr/>
        </p:nvSpPr>
        <p:spPr>
          <a:xfrm>
            <a:off x="3183898" y="908720"/>
            <a:ext cx="1368152" cy="504056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18"/>
              <p:cNvSpPr txBox="1"/>
              <p:nvPr/>
            </p:nvSpPr>
            <p:spPr>
              <a:xfrm>
                <a:off x="3180720" y="948382"/>
                <a:ext cx="1368152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APSP,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7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720" y="948382"/>
                <a:ext cx="1368152" cy="424732"/>
              </a:xfrm>
              <a:prstGeom prst="rect">
                <a:avLst/>
              </a:prstGeom>
              <a:blipFill rotWithShape="0">
                <a:blip r:embed="rId3"/>
                <a:stretch>
                  <a:fillRect t="-1449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ounded Rectangle 40"/>
          <p:cNvSpPr/>
          <p:nvPr/>
        </p:nvSpPr>
        <p:spPr>
          <a:xfrm>
            <a:off x="398714" y="908720"/>
            <a:ext cx="1368152" cy="504056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18"/>
              <p:cNvSpPr txBox="1"/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OV,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2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blipFill rotWithShape="0">
                <a:blip r:embed="rId4"/>
                <a:stretch>
                  <a:fillRect t="-1563" b="-26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Rounded Rectangle 40"/>
          <p:cNvSpPr/>
          <p:nvPr/>
        </p:nvSpPr>
        <p:spPr>
          <a:xfrm>
            <a:off x="395536" y="2543090"/>
            <a:ext cx="1368152" cy="741894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18"/>
              <p:cNvSpPr txBox="1"/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SAT,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2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blipFill rotWithShape="0">
                <a:blip r:embed="rId5"/>
                <a:stretch>
                  <a:fillRect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18"/>
          <p:cNvSpPr txBox="1"/>
          <p:nvPr/>
        </p:nvSpPr>
        <p:spPr>
          <a:xfrm>
            <a:off x="398714" y="2865877"/>
            <a:ext cx="1368152" cy="394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800" dirty="0" smtClean="0"/>
              <a:t>SETH</a:t>
            </a:r>
            <a:endParaRPr lang="en-US" sz="18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18"/>
              <p:cNvSpPr txBox="1"/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⟹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4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ounded Rectangle 40"/>
          <p:cNvSpPr/>
          <p:nvPr/>
        </p:nvSpPr>
        <p:spPr>
          <a:xfrm>
            <a:off x="3180720" y="2517690"/>
            <a:ext cx="1368152" cy="767294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>
            <a:glow rad="228600">
              <a:srgbClr val="00853B">
                <a:alpha val="40000"/>
              </a:srgbClr>
            </a:glo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18"/>
              <p:cNvSpPr txBox="1"/>
              <p:nvPr/>
            </p:nvSpPr>
            <p:spPr>
              <a:xfrm>
                <a:off x="3193611" y="2523009"/>
                <a:ext cx="1368152" cy="726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Neg-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charset="0"/>
                      </a:rPr>
                      <m:t>𝑘</m:t>
                    </m:r>
                  </m:oMath>
                </a14:m>
                <a:r>
                  <a:rPr lang="en-US" sz="1800" dirty="0" smtClean="0"/>
                  <a:t>-Clique,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𝑘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6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611" y="2523009"/>
                <a:ext cx="1368152" cy="726609"/>
              </a:xfrm>
              <a:prstGeom prst="rect">
                <a:avLst/>
              </a:prstGeom>
              <a:blipFill rotWithShape="0">
                <a:blip r:embed="rId7"/>
                <a:stretch>
                  <a:fillRect t="-840" b="-13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18"/>
              <p:cNvSpPr txBox="1"/>
              <p:nvPr/>
            </p:nvSpPr>
            <p:spPr>
              <a:xfrm rot="16200000">
                <a:off x="3564382" y="1594149"/>
                <a:ext cx="608410" cy="609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⟹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8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564382" y="1594149"/>
                <a:ext cx="608410" cy="60939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18"/>
          <p:cNvSpPr txBox="1"/>
          <p:nvPr/>
        </p:nvSpPr>
        <p:spPr>
          <a:xfrm>
            <a:off x="3923928" y="1803181"/>
            <a:ext cx="105662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[VWW’10]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18"/>
              <p:cNvSpPr txBox="1"/>
              <p:nvPr/>
            </p:nvSpPr>
            <p:spPr>
              <a:xfrm rot="13218007">
                <a:off x="2063572" y="1510921"/>
                <a:ext cx="60841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0" smtClean="0">
                          <a:solidFill>
                            <a:srgbClr val="AC160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⟹</m:t>
                      </m:r>
                    </m:oMath>
                  </m:oMathPara>
                </a14:m>
                <a:endParaRPr lang="en-US" sz="4000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34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3218007">
                <a:off x="2063572" y="1510921"/>
                <a:ext cx="608410" cy="83099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18"/>
          <p:cNvSpPr txBox="1"/>
          <p:nvPr/>
        </p:nvSpPr>
        <p:spPr>
          <a:xfrm>
            <a:off x="1912063" y="2175688"/>
            <a:ext cx="105662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ABDN‘18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18"/>
              <p:cNvSpPr txBox="1"/>
              <p:nvPr/>
            </p:nvSpPr>
            <p:spPr>
              <a:xfrm>
                <a:off x="1074180" y="4510340"/>
                <a:ext cx="6090108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800" dirty="0"/>
                  <a:t>falsifying OV implies </a:t>
                </a:r>
                <a:r>
                  <a:rPr lang="en-US" sz="1800" dirty="0" smtClean="0"/>
                  <a:t>amazing algorithm </a:t>
                </a:r>
                <a:r>
                  <a:rPr lang="en-US" sz="1800" dirty="0"/>
                  <a:t>for Neg-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charset="0"/>
                      </a:rPr>
                      <m:t>𝑘</m:t>
                    </m:r>
                  </m:oMath>
                </a14:m>
                <a:r>
                  <a:rPr lang="en-US" sz="1800" dirty="0"/>
                  <a:t>-Clique </a:t>
                </a:r>
                <a:endParaRPr lang="en-US" sz="1800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36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180" y="4510340"/>
                <a:ext cx="6090108" cy="424732"/>
              </a:xfrm>
              <a:prstGeom prst="rect">
                <a:avLst/>
              </a:prstGeom>
              <a:blipFill rotWithShape="0">
                <a:blip r:embed="rId10"/>
                <a:stretch>
                  <a:fillRect l="-801" t="-1429" b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18"/>
          <p:cNvSpPr txBox="1"/>
          <p:nvPr/>
        </p:nvSpPr>
        <p:spPr>
          <a:xfrm>
            <a:off x="1074180" y="3969666"/>
            <a:ext cx="568863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dirty="0" smtClean="0"/>
              <a:t>relates two fine-grained hypotheses</a:t>
            </a:r>
            <a:endParaRPr lang="en-US" sz="1800" dirty="0">
              <a:solidFill>
                <a:srgbClr val="AC1602"/>
              </a:solidFill>
            </a:endParaRPr>
          </a:p>
        </p:txBody>
      </p:sp>
      <p:sp>
        <p:nvSpPr>
          <p:cNvPr id="558" name="Oval 557"/>
          <p:cNvSpPr/>
          <p:nvPr/>
        </p:nvSpPr>
        <p:spPr>
          <a:xfrm>
            <a:off x="7648455" y="1988840"/>
            <a:ext cx="216024" cy="216024"/>
          </a:xfrm>
          <a:prstGeom prst="ellipse">
            <a:avLst/>
          </a:prstGeom>
          <a:solidFill>
            <a:srgbClr val="8E6A6A"/>
          </a:solidFill>
          <a:ln w="19050">
            <a:solidFill>
              <a:srgbClr val="AC16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Oval 558"/>
          <p:cNvSpPr/>
          <p:nvPr/>
        </p:nvSpPr>
        <p:spPr>
          <a:xfrm>
            <a:off x="6352311" y="1795702"/>
            <a:ext cx="216024" cy="216024"/>
          </a:xfrm>
          <a:prstGeom prst="ellipse">
            <a:avLst/>
          </a:prstGeom>
          <a:solidFill>
            <a:srgbClr val="8E6A6A"/>
          </a:solidFill>
          <a:ln w="19050">
            <a:solidFill>
              <a:srgbClr val="AC16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val 559"/>
          <p:cNvSpPr/>
          <p:nvPr/>
        </p:nvSpPr>
        <p:spPr>
          <a:xfrm>
            <a:off x="6280303" y="2708920"/>
            <a:ext cx="216024" cy="216024"/>
          </a:xfrm>
          <a:prstGeom prst="ellipse">
            <a:avLst/>
          </a:prstGeom>
          <a:solidFill>
            <a:srgbClr val="8E6A6A"/>
          </a:solidFill>
          <a:ln w="19050">
            <a:solidFill>
              <a:srgbClr val="AC16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Oval 560"/>
          <p:cNvSpPr/>
          <p:nvPr/>
        </p:nvSpPr>
        <p:spPr>
          <a:xfrm>
            <a:off x="7443977" y="2864775"/>
            <a:ext cx="216024" cy="216024"/>
          </a:xfrm>
          <a:prstGeom prst="ellipse">
            <a:avLst/>
          </a:prstGeom>
          <a:solidFill>
            <a:srgbClr val="8E6A6A"/>
          </a:solidFill>
          <a:ln w="19050">
            <a:solidFill>
              <a:srgbClr val="AC16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Oval 561"/>
          <p:cNvSpPr/>
          <p:nvPr/>
        </p:nvSpPr>
        <p:spPr>
          <a:xfrm>
            <a:off x="8296527" y="2276872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Oval 562"/>
          <p:cNvSpPr/>
          <p:nvPr/>
        </p:nvSpPr>
        <p:spPr>
          <a:xfrm>
            <a:off x="6635653" y="1052736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Oval 563"/>
          <p:cNvSpPr/>
          <p:nvPr/>
        </p:nvSpPr>
        <p:spPr>
          <a:xfrm>
            <a:off x="7720463" y="1124744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5" name="Gerade Verbindung 564"/>
          <p:cNvCxnSpPr/>
          <p:nvPr/>
        </p:nvCxnSpPr>
        <p:spPr>
          <a:xfrm>
            <a:off x="6496327" y="2816932"/>
            <a:ext cx="947650" cy="155855"/>
          </a:xfrm>
          <a:prstGeom prst="line">
            <a:avLst/>
          </a:prstGeom>
          <a:ln>
            <a:solidFill>
              <a:srgbClr val="AC160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6" name="Gerade Verbindung 565"/>
          <p:cNvCxnSpPr/>
          <p:nvPr/>
        </p:nvCxnSpPr>
        <p:spPr>
          <a:xfrm flipV="1">
            <a:off x="6464691" y="2096852"/>
            <a:ext cx="1183764" cy="643704"/>
          </a:xfrm>
          <a:prstGeom prst="line">
            <a:avLst/>
          </a:prstGeom>
          <a:ln>
            <a:solidFill>
              <a:srgbClr val="AC160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7" name="Gerade Verbindung 566"/>
          <p:cNvCxnSpPr/>
          <p:nvPr/>
        </p:nvCxnSpPr>
        <p:spPr>
          <a:xfrm flipV="1">
            <a:off x="7551989" y="2204864"/>
            <a:ext cx="204478" cy="659911"/>
          </a:xfrm>
          <a:prstGeom prst="line">
            <a:avLst/>
          </a:prstGeom>
          <a:ln>
            <a:solidFill>
              <a:srgbClr val="AC160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8" name="Gerade Verbindung 567"/>
          <p:cNvCxnSpPr/>
          <p:nvPr/>
        </p:nvCxnSpPr>
        <p:spPr>
          <a:xfrm flipH="1" flipV="1">
            <a:off x="7832843" y="2173228"/>
            <a:ext cx="495320" cy="1352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9" name="Gerade Verbindung 568"/>
          <p:cNvCxnSpPr/>
          <p:nvPr/>
        </p:nvCxnSpPr>
        <p:spPr>
          <a:xfrm flipH="1" flipV="1">
            <a:off x="6568335" y="1903714"/>
            <a:ext cx="1111756" cy="116762"/>
          </a:xfrm>
          <a:prstGeom prst="line">
            <a:avLst/>
          </a:prstGeom>
          <a:ln>
            <a:solidFill>
              <a:srgbClr val="AC160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0" name="Gerade Verbindung 569"/>
          <p:cNvCxnSpPr/>
          <p:nvPr/>
        </p:nvCxnSpPr>
        <p:spPr>
          <a:xfrm flipV="1">
            <a:off x="6388315" y="2011726"/>
            <a:ext cx="72008" cy="697194"/>
          </a:xfrm>
          <a:prstGeom prst="line">
            <a:avLst/>
          </a:prstGeom>
          <a:ln>
            <a:solidFill>
              <a:srgbClr val="AC160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1" name="Gerade Verbindung 570"/>
          <p:cNvCxnSpPr/>
          <p:nvPr/>
        </p:nvCxnSpPr>
        <p:spPr>
          <a:xfrm flipV="1">
            <a:off x="6460323" y="1237124"/>
            <a:ext cx="206966" cy="558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2" name="Gerade Verbindung 571"/>
          <p:cNvCxnSpPr/>
          <p:nvPr/>
        </p:nvCxnSpPr>
        <p:spPr>
          <a:xfrm flipH="1" flipV="1">
            <a:off x="6851677" y="1160748"/>
            <a:ext cx="86878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3" name="Gerade Verbindung 572"/>
          <p:cNvCxnSpPr/>
          <p:nvPr/>
        </p:nvCxnSpPr>
        <p:spPr>
          <a:xfrm flipH="1" flipV="1">
            <a:off x="6820041" y="1237124"/>
            <a:ext cx="936426" cy="7517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4" name="Gerade Verbindung 573"/>
          <p:cNvCxnSpPr/>
          <p:nvPr/>
        </p:nvCxnSpPr>
        <p:spPr>
          <a:xfrm flipV="1">
            <a:off x="7756467" y="1340768"/>
            <a:ext cx="72008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5" name="Gerade Verbindung 574"/>
          <p:cNvCxnSpPr/>
          <p:nvPr/>
        </p:nvCxnSpPr>
        <p:spPr>
          <a:xfrm flipH="1" flipV="1">
            <a:off x="7904851" y="1309132"/>
            <a:ext cx="499688" cy="9677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6" name="Gerade Verbindung 575"/>
          <p:cNvCxnSpPr/>
          <p:nvPr/>
        </p:nvCxnSpPr>
        <p:spPr>
          <a:xfrm flipH="1">
            <a:off x="7628365" y="2384884"/>
            <a:ext cx="668162" cy="5115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7" name="Gerade Verbindung 576"/>
          <p:cNvCxnSpPr/>
          <p:nvPr/>
        </p:nvCxnSpPr>
        <p:spPr>
          <a:xfrm>
            <a:off x="6536699" y="1980090"/>
            <a:ext cx="938914" cy="916321"/>
          </a:xfrm>
          <a:prstGeom prst="line">
            <a:avLst/>
          </a:prstGeom>
          <a:ln>
            <a:solidFill>
              <a:srgbClr val="AC160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8" name="Gerade Verbindung 577"/>
          <p:cNvCxnSpPr/>
          <p:nvPr/>
        </p:nvCxnSpPr>
        <p:spPr>
          <a:xfrm flipH="1">
            <a:off x="6536699" y="1309132"/>
            <a:ext cx="1215400" cy="5182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9" name="TextBox 18"/>
          <p:cNvSpPr txBox="1"/>
          <p:nvPr/>
        </p:nvSpPr>
        <p:spPr>
          <a:xfrm>
            <a:off x="6689696" y="2885310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/>
              <a:t>-5</a:t>
            </a:r>
            <a:endParaRPr lang="en-US" sz="1600" dirty="0"/>
          </a:p>
        </p:txBody>
      </p:sp>
      <p:sp>
        <p:nvSpPr>
          <p:cNvPr id="580" name="TextBox 18"/>
          <p:cNvSpPr txBox="1"/>
          <p:nvPr/>
        </p:nvSpPr>
        <p:spPr>
          <a:xfrm>
            <a:off x="6044390" y="2204864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3</a:t>
            </a:r>
          </a:p>
        </p:txBody>
      </p:sp>
      <p:sp>
        <p:nvSpPr>
          <p:cNvPr id="581" name="TextBox 18"/>
          <p:cNvSpPr txBox="1"/>
          <p:nvPr/>
        </p:nvSpPr>
        <p:spPr>
          <a:xfrm>
            <a:off x="7072391" y="2420888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/>
              <a:t>-1</a:t>
            </a:r>
            <a:endParaRPr lang="en-US" sz="1600" dirty="0"/>
          </a:p>
        </p:txBody>
      </p:sp>
      <p:sp>
        <p:nvSpPr>
          <p:cNvPr id="582" name="TextBox 18"/>
          <p:cNvSpPr txBox="1"/>
          <p:nvPr/>
        </p:nvSpPr>
        <p:spPr>
          <a:xfrm>
            <a:off x="6928375" y="2060848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83" name="TextBox 18"/>
          <p:cNvSpPr txBox="1"/>
          <p:nvPr/>
        </p:nvSpPr>
        <p:spPr>
          <a:xfrm>
            <a:off x="7556558" y="2276872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84" name="TextBox 18"/>
          <p:cNvSpPr txBox="1"/>
          <p:nvPr/>
        </p:nvSpPr>
        <p:spPr>
          <a:xfrm>
            <a:off x="6928375" y="1700808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585" name="TextBox 18"/>
          <p:cNvSpPr txBox="1"/>
          <p:nvPr/>
        </p:nvSpPr>
        <p:spPr>
          <a:xfrm>
            <a:off x="7340534" y="1506270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586" name="TextBox 18"/>
          <p:cNvSpPr txBox="1"/>
          <p:nvPr/>
        </p:nvSpPr>
        <p:spPr>
          <a:xfrm>
            <a:off x="6568335" y="1412776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/>
              <a:t>-2</a:t>
            </a:r>
            <a:endParaRPr lang="en-US" sz="1600" dirty="0"/>
          </a:p>
        </p:txBody>
      </p:sp>
      <p:sp>
        <p:nvSpPr>
          <p:cNvPr id="587" name="TextBox 18"/>
          <p:cNvSpPr txBox="1"/>
          <p:nvPr/>
        </p:nvSpPr>
        <p:spPr>
          <a:xfrm>
            <a:off x="7700574" y="1628800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588" name="TextBox 18"/>
          <p:cNvSpPr txBox="1"/>
          <p:nvPr/>
        </p:nvSpPr>
        <p:spPr>
          <a:xfrm>
            <a:off x="8080503" y="1556792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589" name="TextBox 18"/>
          <p:cNvSpPr txBox="1"/>
          <p:nvPr/>
        </p:nvSpPr>
        <p:spPr>
          <a:xfrm>
            <a:off x="7844590" y="2586390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590" name="TextBox 18"/>
          <p:cNvSpPr txBox="1"/>
          <p:nvPr/>
        </p:nvSpPr>
        <p:spPr>
          <a:xfrm>
            <a:off x="7080775" y="908720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591" name="TextBox 18"/>
          <p:cNvSpPr txBox="1"/>
          <p:nvPr/>
        </p:nvSpPr>
        <p:spPr>
          <a:xfrm>
            <a:off x="6188406" y="1268760"/>
            <a:ext cx="45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/>
              <a:t>1</a:t>
            </a:r>
            <a:endParaRPr lang="en-US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18"/>
              <p:cNvSpPr txBox="1"/>
              <p:nvPr/>
            </p:nvSpPr>
            <p:spPr>
              <a:xfrm>
                <a:off x="1074180" y="5164508"/>
                <a:ext cx="7530268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800" dirty="0" smtClean="0"/>
                  <a:t>Proof </a:t>
                </a:r>
                <a:r>
                  <a:rPr lang="en-US" sz="1800" dirty="0" smtClean="0"/>
                  <a:t>technique: </a:t>
                </a:r>
                <a:r>
                  <a:rPr lang="en-US" sz="1800" dirty="0" smtClean="0"/>
                  <a:t>chain of tight </a:t>
                </a:r>
                <a:r>
                  <a:rPr lang="en-US" sz="1800" dirty="0" smtClean="0"/>
                  <a:t>reductions</a:t>
                </a:r>
                <a:endParaRPr lang="en-US" sz="1800" dirty="0"/>
              </a:p>
              <a:p>
                <a:pPr>
                  <a:lnSpc>
                    <a:spcPct val="120000"/>
                  </a:lnSpc>
                </a:pPr>
                <a:r>
                  <a:rPr lang="en-US" sz="1800" dirty="0" smtClean="0"/>
                  <a:t>	</a:t>
                </a:r>
                <a:r>
                  <a:rPr lang="en-US" sz="1800" dirty="0" err="1" smtClean="0"/>
                  <a:t>Neg</a:t>
                </a:r>
                <a:r>
                  <a:rPr lang="en-US" sz="1800" dirty="0" smtClean="0"/>
                  <a:t>-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800" dirty="0" smtClean="0"/>
                  <a:t>-Clique -&gt; Exact-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800" dirty="0" smtClean="0"/>
                  <a:t>-Clique-&gt; Clique in Hypergraphs -&gt; OV </a:t>
                </a:r>
                <a:endParaRPr lang="en-US" sz="1800" dirty="0">
                  <a:solidFill>
                    <a:srgbClr val="AC1602"/>
                  </a:solidFill>
                </a:endParaRPr>
              </a:p>
            </p:txBody>
          </p:sp>
        </mc:Choice>
        <mc:Fallback>
          <p:sp>
            <p:nvSpPr>
              <p:cNvPr id="54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180" y="5164508"/>
                <a:ext cx="7530268" cy="757130"/>
              </a:xfrm>
              <a:prstGeom prst="rect">
                <a:avLst/>
              </a:prstGeom>
              <a:blipFill rotWithShape="0">
                <a:blip r:embed="rId11"/>
                <a:stretch>
                  <a:fillRect l="-648" r="-1134" b="-8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766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5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0"/>
          <p:cNvSpPr/>
          <p:nvPr/>
        </p:nvSpPr>
        <p:spPr>
          <a:xfrm>
            <a:off x="539552" y="3284984"/>
            <a:ext cx="7200800" cy="2880320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pitals"/>
              </a:rPr>
              <a:t>Concluding Remarks</a:t>
            </a:r>
            <a:endParaRPr lang="en-US" dirty="0">
              <a:cs typeface="Capitals"/>
            </a:endParaRPr>
          </a:p>
        </p:txBody>
      </p:sp>
      <p:sp>
        <p:nvSpPr>
          <p:cNvPr id="34" name="TextBox 18"/>
          <p:cNvSpPr txBox="1"/>
          <p:nvPr/>
        </p:nvSpPr>
        <p:spPr>
          <a:xfrm>
            <a:off x="768660" y="692696"/>
            <a:ext cx="783578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dirty="0" smtClean="0"/>
              <a:t>Fine-grained complexity is a currently very popular subject</a:t>
            </a:r>
            <a:endParaRPr lang="en-US" sz="1800" i="1" dirty="0">
              <a:solidFill>
                <a:srgbClr val="AC1602"/>
              </a:solidFill>
            </a:endParaRPr>
          </a:p>
        </p:txBody>
      </p:sp>
      <p:sp>
        <p:nvSpPr>
          <p:cNvPr id="37" name="TextBox 18"/>
          <p:cNvSpPr txBox="1"/>
          <p:nvPr/>
        </p:nvSpPr>
        <p:spPr>
          <a:xfrm>
            <a:off x="771116" y="1325640"/>
            <a:ext cx="633424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dirty="0" smtClean="0"/>
              <a:t>Hypotheses are very productive (often lead to faster algorithms if no connection to hypotheses can be made)</a:t>
            </a:r>
            <a:endParaRPr lang="en-US" sz="1800" i="1" dirty="0">
              <a:solidFill>
                <a:srgbClr val="AC1602"/>
              </a:solidFill>
            </a:endParaRPr>
          </a:p>
        </p:txBody>
      </p:sp>
      <p:sp>
        <p:nvSpPr>
          <p:cNvPr id="38" name="TextBox 18"/>
          <p:cNvSpPr txBox="1"/>
          <p:nvPr/>
        </p:nvSpPr>
        <p:spPr>
          <a:xfrm>
            <a:off x="915540" y="3801405"/>
            <a:ext cx="482491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dirty="0" smtClean="0"/>
              <a:t>If SETH fails then:</a:t>
            </a:r>
            <a:endParaRPr lang="en-US" sz="1800" i="1" dirty="0">
              <a:solidFill>
                <a:srgbClr val="AC160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18"/>
              <p:cNvSpPr txBox="1"/>
              <p:nvPr/>
            </p:nvSpPr>
            <p:spPr>
              <a:xfrm>
                <a:off x="1343330" y="4169467"/>
                <a:ext cx="6192688" cy="467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800" dirty="0" smtClean="0"/>
                  <a:t>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𝑂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i="1">
                                <a:solidFill>
                                  <a:srgbClr val="AC16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rgbClr val="AC160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rgbClr val="AC1602"/>
                                    </a:solidFill>
                                    <a:latin typeface="Cambria Math" charset="0"/>
                                  </a:rPr>
                                  <m:t>2−</m:t>
                                </m:r>
                                <m:r>
                                  <a:rPr lang="en-US" sz="1800" i="1">
                                    <a:solidFill>
                                      <a:srgbClr val="AC1602"/>
                                    </a:solidFill>
                                    <a:latin typeface="Cambria Math" charset="0"/>
                                  </a:rPr>
                                  <m:t>𝜀</m:t>
                                </m:r>
                              </m:e>
                            </m:d>
                          </m:e>
                          <m:sup>
                            <m:r>
                              <a:rPr lang="en-US" sz="1800" i="1">
                                <a:solidFill>
                                  <a:srgbClr val="AC1602"/>
                                </a:solidFill>
                                <a:latin typeface="Cambria Math" charset="0"/>
                              </a:rPr>
                              <m:t>𝑛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800" dirty="0"/>
                  <a:t>-time algorithms for </a:t>
                </a:r>
                <a:r>
                  <a:rPr lang="en-US" sz="1800" dirty="0" smtClean="0"/>
                  <a:t>sparse-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800">
                            <a:latin typeface="Cambria Math" charset="0"/>
                          </a:rPr>
                          <m:t>TC</m:t>
                        </m:r>
                      </m:e>
                      <m:sup>
                        <m:r>
                          <a:rPr lang="en-US" sz="1800" i="1">
                            <a:latin typeface="Cambria Math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1800" dirty="0" smtClean="0"/>
                  <a:t>-SAT</a:t>
                </a:r>
                <a:endParaRPr lang="en-US" sz="1800" b="1" dirty="0">
                  <a:solidFill>
                    <a:srgbClr val="AC1602"/>
                  </a:solidFill>
                </a:endParaRPr>
              </a:p>
            </p:txBody>
          </p:sp>
        </mc:Choice>
        <mc:Fallback>
          <p:sp>
            <p:nvSpPr>
              <p:cNvPr id="3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330" y="4169467"/>
                <a:ext cx="6192688" cy="467500"/>
              </a:xfrm>
              <a:prstGeom prst="rect">
                <a:avLst/>
              </a:prstGeom>
              <a:blipFill rotWithShape="0">
                <a:blip r:embed="rId3"/>
                <a:stretch>
                  <a:fillRect l="-787" b="-11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18"/>
          <p:cNvSpPr txBox="1"/>
          <p:nvPr/>
        </p:nvSpPr>
        <p:spPr>
          <a:xfrm>
            <a:off x="915540" y="4653136"/>
            <a:ext cx="482491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dirty="0" smtClean="0"/>
              <a:t>If OVH fails then:</a:t>
            </a:r>
            <a:endParaRPr lang="en-US" sz="1800" i="1" dirty="0">
              <a:solidFill>
                <a:srgbClr val="AC160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18"/>
              <p:cNvSpPr txBox="1"/>
              <p:nvPr/>
            </p:nvSpPr>
            <p:spPr>
              <a:xfrm>
                <a:off x="1343330" y="5030696"/>
                <a:ext cx="6268954" cy="467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800" dirty="0" smtClean="0"/>
                  <a:t>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𝑂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sz="1800" i="1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i="1">
                                <a:solidFill>
                                  <a:srgbClr val="AC16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rgbClr val="AC160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rgbClr val="AC1602"/>
                                    </a:solidFill>
                                    <a:latin typeface="Cambria Math" charset="0"/>
                                  </a:rPr>
                                  <m:t>2−</m:t>
                                </m:r>
                                <m:r>
                                  <a:rPr lang="en-US" sz="1800" i="1">
                                    <a:solidFill>
                                      <a:srgbClr val="AC1602"/>
                                    </a:solidFill>
                                    <a:latin typeface="Cambria Math" charset="0"/>
                                  </a:rPr>
                                  <m:t>𝜀</m:t>
                                </m:r>
                              </m:e>
                            </m:d>
                          </m:e>
                          <m:sup>
                            <m:r>
                              <a:rPr lang="en-US" sz="1800" i="1">
                                <a:solidFill>
                                  <a:srgbClr val="AC1602"/>
                                </a:solidFill>
                                <a:latin typeface="Cambria Math" charset="0"/>
                              </a:rPr>
                              <m:t>𝑛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800" dirty="0"/>
                  <a:t>-time algorithms for sparse-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800">
                            <a:latin typeface="Cambria Math" charset="0"/>
                          </a:rPr>
                          <m:t>TC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1800" dirty="0"/>
                  <a:t>-</a:t>
                </a:r>
                <a:r>
                  <a:rPr lang="en-US" sz="1800" dirty="0" smtClean="0"/>
                  <a:t>SAT</a:t>
                </a:r>
                <a:endParaRPr lang="en-US" sz="1800" b="1" dirty="0">
                  <a:solidFill>
                    <a:srgbClr val="AC1602"/>
                  </a:solidFill>
                </a:endParaRPr>
              </a:p>
            </p:txBody>
          </p:sp>
        </mc:Choice>
        <mc:Fallback>
          <p:sp>
            <p:nvSpPr>
              <p:cNvPr id="41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330" y="5030696"/>
                <a:ext cx="6268954" cy="467500"/>
              </a:xfrm>
              <a:prstGeom prst="rect">
                <a:avLst/>
              </a:prstGeom>
              <a:blipFill rotWithShape="0">
                <a:blip r:embed="rId4"/>
                <a:stretch>
                  <a:fillRect l="-777" b="-11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18"/>
              <p:cNvSpPr txBox="1"/>
              <p:nvPr/>
            </p:nvSpPr>
            <p:spPr>
              <a:xfrm>
                <a:off x="1343330" y="5562222"/>
                <a:ext cx="6484978" cy="473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800" dirty="0" smtClean="0"/>
                  <a:t>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𝑂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sz="1800" i="1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i="1">
                                <a:solidFill>
                                  <a:srgbClr val="AC16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solidFill>
                                  <a:srgbClr val="AC1602"/>
                                </a:solidFill>
                                <a:latin typeface="Cambria Math" charset="0"/>
                              </a:rPr>
                              <m:t>𝑛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1800" b="0" i="1" smtClean="0">
                                    <a:solidFill>
                                      <a:srgbClr val="AC160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b="0" i="1" smtClean="0">
                                    <a:solidFill>
                                      <a:srgbClr val="AC1602"/>
                                    </a:solidFill>
                                    <a:latin typeface="Cambria Math" charset="0"/>
                                  </a:rPr>
                                  <m:t>1−</m:t>
                                </m:r>
                                <m:r>
                                  <a:rPr lang="en-US" sz="1800" b="0" i="1" smtClean="0">
                                    <a:solidFill>
                                      <a:srgbClr val="AC1602"/>
                                    </a:solidFill>
                                    <a:latin typeface="Cambria Math" charset="0"/>
                                  </a:rPr>
                                  <m:t>𝜀</m:t>
                                </m:r>
                              </m:e>
                            </m:d>
                            <m:r>
                              <a:rPr lang="en-US" sz="1800" b="0" i="1" smtClean="0">
                                <a:solidFill>
                                  <a:srgbClr val="AC1602"/>
                                </a:solidFill>
                                <a:latin typeface="Cambria Math" charset="0"/>
                              </a:rPr>
                              <m:t>𝑘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800" dirty="0"/>
                  <a:t>-time algorithms </a:t>
                </a:r>
                <a:r>
                  <a:rPr lang="en-US" sz="1800" dirty="0" smtClean="0"/>
                  <a:t>for weighted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charset="0"/>
                      </a:rPr>
                      <m:t>𝑘</m:t>
                    </m:r>
                  </m:oMath>
                </a14:m>
                <a:r>
                  <a:rPr lang="en-US" sz="1800" dirty="0" smtClean="0"/>
                  <a:t>-Clique</a:t>
                </a:r>
                <a:endParaRPr lang="en-US" sz="1800" b="1" dirty="0">
                  <a:solidFill>
                    <a:srgbClr val="AC1602"/>
                  </a:solidFill>
                </a:endParaRPr>
              </a:p>
            </p:txBody>
          </p:sp>
        </mc:Choice>
        <mc:Fallback>
          <p:sp>
            <p:nvSpPr>
              <p:cNvPr id="42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330" y="5562222"/>
                <a:ext cx="6484978" cy="473719"/>
              </a:xfrm>
              <a:prstGeom prst="rect">
                <a:avLst/>
              </a:prstGeom>
              <a:blipFill rotWithShape="0">
                <a:blip r:embed="rId5"/>
                <a:stretch>
                  <a:fillRect l="-752" b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8"/>
              <p:cNvSpPr txBox="1"/>
              <p:nvPr/>
            </p:nvSpPr>
            <p:spPr>
              <a:xfrm>
                <a:off x="760892" y="2080678"/>
                <a:ext cx="6334248" cy="1132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800" dirty="0" smtClean="0"/>
                  <a:t>Two of these hypotheses are</a:t>
                </a:r>
              </a:p>
              <a:p>
                <a:pPr marL="285750" indent="-28575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 SETH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(2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 smtClean="0"/>
                  <a:t> is best 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1800" dirty="0" smtClean="0"/>
                  <a:t>-CNF-SAT) and</a:t>
                </a:r>
              </a:p>
              <a:p>
                <a:pPr marL="285750" indent="-28575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 OVH   (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poly</m:t>
                        </m:r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800" dirty="0" smtClean="0"/>
                  <a:t> is best for OV)</a:t>
                </a:r>
                <a:endParaRPr lang="en-US" sz="1800" i="1" dirty="0">
                  <a:solidFill>
                    <a:srgbClr val="AC1602"/>
                  </a:solidFill>
                </a:endParaRPr>
              </a:p>
            </p:txBody>
          </p:sp>
        </mc:Choice>
        <mc:Fallback>
          <p:sp>
            <p:nvSpPr>
              <p:cNvPr id="13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92" y="2080678"/>
                <a:ext cx="6334248" cy="1132298"/>
              </a:xfrm>
              <a:prstGeom prst="rect">
                <a:avLst/>
              </a:prstGeom>
              <a:blipFill rotWithShape="0">
                <a:blip r:embed="rId6"/>
                <a:stretch>
                  <a:fillRect l="-866" b="-4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895380" y="342900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This work*: 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>
          <a:xfrm>
            <a:off x="11112" y="6309320"/>
            <a:ext cx="91328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*Amir </a:t>
            </a:r>
            <a:r>
              <a:rPr lang="en-US" dirty="0">
                <a:solidFill>
                  <a:srgbClr val="333333"/>
                </a:solidFill>
                <a:latin typeface="Helvetica" panose="020B0604020202020204" pitchFamily="34" charset="0"/>
              </a:rPr>
              <a:t>Abboud and Karl Bringmann and Holger Dell and </a:t>
            </a:r>
            <a:r>
              <a:rPr lang="en-US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JN: </a:t>
            </a:r>
            <a:r>
              <a:rPr lang="en-US" i="1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 </a:t>
            </a:r>
            <a:r>
              <a:rPr lang="en-US" i="1" dirty="0">
                <a:solidFill>
                  <a:srgbClr val="333333"/>
                </a:solidFill>
                <a:latin typeface="Helvetica" panose="020B0604020202020204" pitchFamily="34" charset="0"/>
              </a:rPr>
              <a:t>More Consequences of Falsifying SETH and the Orthogonal Vectors Conjecture.</a:t>
            </a:r>
            <a:r>
              <a:rPr lang="en-US" dirty="0">
                <a:solidFill>
                  <a:srgbClr val="333333"/>
                </a:solidFill>
                <a:latin typeface="Helvetica" panose="020B0604020202020204" pitchFamily="34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In the conference proceedings of</a:t>
            </a:r>
            <a:r>
              <a:rPr lang="en-US" dirty="0">
                <a:solidFill>
                  <a:srgbClr val="333333"/>
                </a:solidFill>
                <a:latin typeface="Helvetica" panose="020B0604020202020204" pitchFamily="34" charset="0"/>
              </a:rPr>
              <a:t> </a:t>
            </a:r>
            <a:r>
              <a:rPr lang="en-US" i="1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STOC 2018.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46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38" grpId="0"/>
      <p:bldP spid="39" grpId="0"/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0" y="857251"/>
            <a:ext cx="9144000" cy="5475000"/>
          </a:xfrm>
          <a:prstGeom prst="rect">
            <a:avLst/>
          </a:prstGeom>
          <a:gradFill>
            <a:gsLst>
              <a:gs pos="0">
                <a:srgbClr val="03CC40">
                  <a:alpha val="22745"/>
                </a:srgbClr>
              </a:gs>
              <a:gs pos="39000">
                <a:srgbClr val="F4BE0C">
                  <a:alpha val="27450"/>
                </a:srgbClr>
              </a:gs>
              <a:gs pos="63000">
                <a:srgbClr val="D84315">
                  <a:alpha val="46666"/>
                </a:srgbClr>
              </a:gs>
              <a:gs pos="100000">
                <a:srgbClr val="D84315">
                  <a:alpha val="46666"/>
                </a:srgbClr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sz="18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991325"/>
            <a:ext cx="8520600" cy="5727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Fine-grained </a:t>
            </a:r>
            <a:r>
              <a:rPr lang="en" dirty="0" smtClean="0"/>
              <a:t>Complexity</a:t>
            </a:r>
            <a:endParaRPr dirty="0"/>
          </a:p>
        </p:txBody>
      </p:sp>
      <p:sp>
        <p:nvSpPr>
          <p:cNvPr id="114" name="Shape 114"/>
          <p:cNvSpPr txBox="1"/>
          <p:nvPr/>
        </p:nvSpPr>
        <p:spPr>
          <a:xfrm>
            <a:off x="623275" y="4763738"/>
            <a:ext cx="675300" cy="6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800" b="1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rPr>
              <a:t>O(n)</a:t>
            </a:r>
            <a:endParaRPr sz="1800" b="1">
              <a:solidFill>
                <a:schemeClr val="tx2">
                  <a:lumMod val="10000"/>
                </a:schemeClr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1445475" y="4763738"/>
            <a:ext cx="819000" cy="6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800" b="1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rPr>
              <a:t>O(n</a:t>
            </a:r>
            <a:r>
              <a:rPr lang="en" sz="1800" b="1" baseline="30000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rPr>
              <a:t>2</a:t>
            </a:r>
            <a:r>
              <a:rPr lang="en" sz="1800" b="1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rPr>
              <a:t>)</a:t>
            </a:r>
            <a:endParaRPr sz="1800" b="1">
              <a:solidFill>
                <a:schemeClr val="tx2">
                  <a:lumMod val="10000"/>
                </a:schemeClr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3292500" y="2299957"/>
            <a:ext cx="789300" cy="6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800" b="1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rPr>
              <a:t>O(n</a:t>
            </a:r>
            <a:r>
              <a:rPr lang="en" sz="1800" b="1" baseline="30000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rPr>
              <a:t>k</a:t>
            </a:r>
            <a:r>
              <a:rPr lang="en" sz="1800" b="1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rPr>
              <a:t>)</a:t>
            </a:r>
            <a:endParaRPr sz="1800" b="1">
              <a:solidFill>
                <a:schemeClr val="tx2">
                  <a:lumMod val="10000"/>
                </a:schemeClr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x="545675" y="3661494"/>
            <a:ext cx="1045200" cy="6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800" b="1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rPr>
              <a:t>O(2</a:t>
            </a:r>
            <a:r>
              <a:rPr lang="en" sz="1800" b="1" baseline="30000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rPr>
              <a:t>k</a:t>
            </a:r>
            <a:r>
              <a:rPr lang="en" sz="1800" b="1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rPr>
              <a:t>n)</a:t>
            </a:r>
            <a:endParaRPr sz="1800" b="1">
              <a:solidFill>
                <a:schemeClr val="tx2">
                  <a:lumMod val="10000"/>
                </a:schemeClr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533400" y="4357450"/>
            <a:ext cx="2662500" cy="572700"/>
          </a:xfrm>
          <a:prstGeom prst="roundRect">
            <a:avLst>
              <a:gd name="adj" fmla="val 21042"/>
            </a:avLst>
          </a:prstGeom>
          <a:solidFill>
            <a:srgbClr val="D9D9D9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2400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rPr>
              <a:t>Complexity in P</a:t>
            </a:r>
            <a:endParaRPr sz="2400">
              <a:solidFill>
                <a:schemeClr val="tx2">
                  <a:lumMod val="10000"/>
                </a:schemeClr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124" name="Shape 124"/>
          <p:cNvCxnSpPr/>
          <p:nvPr/>
        </p:nvCxnSpPr>
        <p:spPr>
          <a:xfrm rot="10800000">
            <a:off x="408525" y="2401650"/>
            <a:ext cx="0" cy="29610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228600" y="1944775"/>
            <a:ext cx="408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2400" b="1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rPr>
              <a:t>k</a:t>
            </a:r>
            <a:endParaRPr sz="2400" b="1">
              <a:solidFill>
                <a:schemeClr val="tx2">
                  <a:lumMod val="10000"/>
                </a:schemeClr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126" name="Shape 126"/>
          <p:cNvCxnSpPr/>
          <p:nvPr/>
        </p:nvCxnSpPr>
        <p:spPr>
          <a:xfrm>
            <a:off x="408525" y="5371025"/>
            <a:ext cx="8344200" cy="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27" name="Shape 127"/>
          <p:cNvSpPr txBox="1"/>
          <p:nvPr/>
        </p:nvSpPr>
        <p:spPr>
          <a:xfrm>
            <a:off x="8752725" y="5040600"/>
            <a:ext cx="408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2400" b="1" dirty="0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rPr>
              <a:t>n</a:t>
            </a:r>
            <a:endParaRPr sz="2400" b="1" dirty="0">
              <a:solidFill>
                <a:schemeClr val="tx2">
                  <a:lumMod val="10000"/>
                </a:schemeClr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9" name="Shape 129"/>
          <p:cNvSpPr txBox="1"/>
          <p:nvPr/>
        </p:nvSpPr>
        <p:spPr>
          <a:xfrm>
            <a:off x="2411375" y="4763738"/>
            <a:ext cx="819000" cy="6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1800" b="1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rPr>
              <a:t>...</a:t>
            </a:r>
            <a:endParaRPr sz="1800" b="1">
              <a:solidFill>
                <a:schemeClr val="tx2">
                  <a:lumMod val="10000"/>
                </a:schemeClr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0" name="Shape 130"/>
          <p:cNvSpPr/>
          <p:nvPr/>
        </p:nvSpPr>
        <p:spPr>
          <a:xfrm rot="811269">
            <a:off x="679558" y="3033663"/>
            <a:ext cx="2525189" cy="799454"/>
          </a:xfrm>
          <a:prstGeom prst="roundRect">
            <a:avLst>
              <a:gd name="adj" fmla="val 21042"/>
            </a:avLst>
          </a:prstGeom>
          <a:solidFill>
            <a:srgbClr val="D9D9D9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2400" dirty="0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rPr>
              <a:t>Fixed-parameter </a:t>
            </a:r>
            <a:r>
              <a:rPr lang="en" sz="2400" dirty="0" smtClean="0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rPr>
              <a:t>tractable (FPT</a:t>
            </a:r>
            <a:r>
              <a:rPr lang="en" sz="2400" dirty="0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rPr>
              <a:t>)</a:t>
            </a:r>
            <a:endParaRPr sz="2400" dirty="0">
              <a:solidFill>
                <a:schemeClr val="tx2">
                  <a:lumMod val="10000"/>
                </a:schemeClr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658525" y="4357500"/>
            <a:ext cx="4873915" cy="1058450"/>
            <a:chOff x="3658525" y="4357500"/>
            <a:chExt cx="4873915" cy="1058450"/>
          </a:xfrm>
        </p:grpSpPr>
        <p:sp>
          <p:nvSpPr>
            <p:cNvPr id="116" name="Shape 116"/>
            <p:cNvSpPr txBox="1"/>
            <p:nvPr/>
          </p:nvSpPr>
          <p:spPr>
            <a:xfrm>
              <a:off x="7906950" y="4763738"/>
              <a:ext cx="510900" cy="652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800" b="1">
                  <a:solidFill>
                    <a:schemeClr val="tx2">
                      <a:lumMod val="10000"/>
                    </a:schemeClr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n!</a:t>
              </a:r>
              <a:endParaRPr sz="1800" b="1" baseline="30000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118" name="Shape 118"/>
            <p:cNvSpPr txBox="1"/>
            <p:nvPr/>
          </p:nvSpPr>
          <p:spPr>
            <a:xfrm>
              <a:off x="3658525" y="4763750"/>
              <a:ext cx="1045200" cy="652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800" b="1">
                  <a:solidFill>
                    <a:schemeClr val="tx2">
                      <a:lumMod val="10000"/>
                    </a:schemeClr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O*(2</a:t>
              </a:r>
              <a:r>
                <a:rPr lang="en" sz="1800" b="1" baseline="30000">
                  <a:solidFill>
                    <a:schemeClr val="tx2">
                      <a:lumMod val="10000"/>
                    </a:schemeClr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√n</a:t>
              </a:r>
              <a:r>
                <a:rPr lang="en" sz="1800" b="1">
                  <a:solidFill>
                    <a:schemeClr val="tx2">
                      <a:lumMod val="10000"/>
                    </a:schemeClr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)</a:t>
              </a:r>
              <a:endParaRPr sz="1800" b="1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119" name="Shape 119"/>
            <p:cNvSpPr txBox="1"/>
            <p:nvPr/>
          </p:nvSpPr>
          <p:spPr>
            <a:xfrm>
              <a:off x="4797349" y="4763750"/>
              <a:ext cx="1155300" cy="652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800" b="1">
                  <a:solidFill>
                    <a:schemeClr val="tx2">
                      <a:lumMod val="10000"/>
                    </a:schemeClr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O*(1.34</a:t>
              </a:r>
              <a:r>
                <a:rPr lang="en" sz="1800" b="1" baseline="30000">
                  <a:solidFill>
                    <a:schemeClr val="tx2">
                      <a:lumMod val="10000"/>
                    </a:schemeClr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n</a:t>
              </a:r>
              <a:r>
                <a:rPr lang="en" sz="1800" b="1">
                  <a:solidFill>
                    <a:schemeClr val="tx2">
                      <a:lumMod val="10000"/>
                    </a:schemeClr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)</a:t>
              </a:r>
              <a:endParaRPr sz="1800" b="1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120" name="Shape 120"/>
            <p:cNvSpPr txBox="1"/>
            <p:nvPr/>
          </p:nvSpPr>
          <p:spPr>
            <a:xfrm>
              <a:off x="5910688" y="4763738"/>
              <a:ext cx="943500" cy="652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800" b="1">
                  <a:solidFill>
                    <a:schemeClr val="tx2">
                      <a:lumMod val="10000"/>
                    </a:schemeClr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O*(2</a:t>
              </a:r>
              <a:r>
                <a:rPr lang="en" sz="1800" b="1" baseline="30000">
                  <a:solidFill>
                    <a:schemeClr val="tx2">
                      <a:lumMod val="10000"/>
                    </a:schemeClr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n</a:t>
              </a:r>
              <a:r>
                <a:rPr lang="en" sz="1800" b="1">
                  <a:solidFill>
                    <a:schemeClr val="tx2">
                      <a:lumMod val="10000"/>
                    </a:schemeClr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)</a:t>
              </a:r>
              <a:endParaRPr sz="1800" b="1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122" name="Shape 122"/>
            <p:cNvSpPr txBox="1"/>
            <p:nvPr/>
          </p:nvSpPr>
          <p:spPr>
            <a:xfrm>
              <a:off x="7024019" y="4763738"/>
              <a:ext cx="713100" cy="652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1800" b="1">
                  <a:solidFill>
                    <a:schemeClr val="tx2">
                      <a:lumMod val="10000"/>
                    </a:schemeClr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2</a:t>
              </a:r>
              <a:r>
                <a:rPr lang="en" sz="1800" b="1" baseline="30000">
                  <a:solidFill>
                    <a:schemeClr val="tx2">
                      <a:lumMod val="10000"/>
                    </a:schemeClr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O(n)</a:t>
              </a:r>
              <a:endParaRPr sz="1800" b="1" baseline="30000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>
              <a:off x="4211960" y="4357500"/>
              <a:ext cx="4320480" cy="507300"/>
            </a:xfrm>
            <a:prstGeom prst="roundRect">
              <a:avLst>
                <a:gd name="adj" fmla="val 21042"/>
              </a:avLst>
            </a:prstGeom>
            <a:solidFill>
              <a:srgbClr val="D9D9D9">
                <a:alpha val="573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2400" dirty="0" smtClean="0">
                  <a:solidFill>
                    <a:schemeClr val="tx2">
                      <a:lumMod val="10000"/>
                    </a:schemeClr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Exponential Time Algorithms</a:t>
              </a:r>
              <a:endParaRPr sz="2400" dirty="0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sp>
        <p:nvSpPr>
          <p:cNvPr id="132" name="Shape 132"/>
          <p:cNvSpPr/>
          <p:nvPr/>
        </p:nvSpPr>
        <p:spPr>
          <a:xfrm>
            <a:off x="3956491" y="1831387"/>
            <a:ext cx="1954200" cy="799500"/>
          </a:xfrm>
          <a:prstGeom prst="roundRect">
            <a:avLst>
              <a:gd name="adj" fmla="val 21042"/>
            </a:avLst>
          </a:prstGeom>
          <a:solidFill>
            <a:srgbClr val="D9D9D9">
              <a:alpha val="573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2400" dirty="0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rPr>
              <a:t>Multivariate</a:t>
            </a:r>
            <a:br>
              <a:rPr lang="en" sz="2400" dirty="0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 sz="2400" dirty="0">
                <a:solidFill>
                  <a:schemeClr val="tx2">
                    <a:lumMod val="10000"/>
                  </a:schemeClr>
                </a:solidFill>
                <a:latin typeface="Proxima Nova"/>
                <a:ea typeface="Proxima Nova"/>
                <a:cs typeface="Proxima Nova"/>
                <a:sym typeface="Proxima Nova"/>
              </a:rPr>
              <a:t>Complexity</a:t>
            </a:r>
            <a:endParaRPr sz="2400" dirty="0">
              <a:solidFill>
                <a:schemeClr val="tx2">
                  <a:lumMod val="10000"/>
                </a:schemeClr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ular Callout 2"/>
              <p:cNvSpPr/>
              <p:nvPr/>
            </p:nvSpPr>
            <p:spPr>
              <a:xfrm>
                <a:off x="3419872" y="5690269"/>
                <a:ext cx="5400600" cy="576064"/>
              </a:xfrm>
              <a:prstGeom prst="wedgeRectCallout">
                <a:avLst>
                  <a:gd name="adj1" fmla="val -38863"/>
                  <a:gd name="adj2" fmla="val -130378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200" b="0" i="1" smtClean="0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p>
                        <m:r>
                          <a:rPr lang="en-US" sz="2200" b="0" i="1" smtClean="0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200" b="0" i="1" smtClean="0">
                        <a:solidFill>
                          <a:schemeClr val="tx2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r>
                  <a:rPr lang="en-US" sz="2200" dirty="0" smtClean="0">
                    <a:solidFill>
                      <a:schemeClr val="tx2">
                        <a:lumMod val="10000"/>
                      </a:schemeClr>
                    </a:solidFill>
                  </a:rPr>
                  <a:t> suppresses factors poly in input size</a:t>
                </a:r>
                <a:endParaRPr lang="en-US" sz="2200" dirty="0">
                  <a:solidFill>
                    <a:schemeClr val="tx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Rectangular Callou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5690269"/>
                <a:ext cx="5400600" cy="576064"/>
              </a:xfrm>
              <a:prstGeom prst="wedgeRectCallout">
                <a:avLst>
                  <a:gd name="adj1" fmla="val -38863"/>
                  <a:gd name="adj2" fmla="val -130378"/>
                </a:avLst>
              </a:prstGeom>
              <a:blipFill rotWithShape="0">
                <a:blip r:embed="rId3"/>
                <a:stretch>
                  <a:fillRect r="-899" b="-3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777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4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pitals"/>
              </a:rPr>
              <a:t>Fine-Grained Complexity</a:t>
            </a:r>
            <a:endParaRPr lang="en-US" dirty="0">
              <a:cs typeface="Capitals"/>
            </a:endParaRPr>
          </a:p>
        </p:txBody>
      </p:sp>
      <p:sp>
        <p:nvSpPr>
          <p:cNvPr id="14" name="Rounded Rectangle 40"/>
          <p:cNvSpPr/>
          <p:nvPr/>
        </p:nvSpPr>
        <p:spPr>
          <a:xfrm>
            <a:off x="3183898" y="908720"/>
            <a:ext cx="1368152" cy="504056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8"/>
              <p:cNvSpPr txBox="1"/>
              <p:nvPr/>
            </p:nvSpPr>
            <p:spPr>
              <a:xfrm>
                <a:off x="3180720" y="948382"/>
                <a:ext cx="1368152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APSP,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5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720" y="948382"/>
                <a:ext cx="1368152" cy="424732"/>
              </a:xfrm>
              <a:prstGeom prst="rect">
                <a:avLst/>
              </a:prstGeom>
              <a:blipFill rotWithShape="0">
                <a:blip r:embed="rId3"/>
                <a:stretch>
                  <a:fillRect t="-1449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ounded Rectangle 40"/>
          <p:cNvSpPr/>
          <p:nvPr/>
        </p:nvSpPr>
        <p:spPr>
          <a:xfrm>
            <a:off x="398714" y="908720"/>
            <a:ext cx="1368152" cy="504056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8"/>
              <p:cNvSpPr txBox="1"/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OV,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0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blipFill rotWithShape="0">
                <a:blip r:embed="rId4"/>
                <a:stretch>
                  <a:fillRect t="-1563" b="-26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ounded Rectangle 40"/>
          <p:cNvSpPr/>
          <p:nvPr/>
        </p:nvSpPr>
        <p:spPr>
          <a:xfrm>
            <a:off x="5969082" y="908720"/>
            <a:ext cx="1368152" cy="504056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18"/>
              <p:cNvSpPr txBox="1"/>
              <p:nvPr/>
            </p:nvSpPr>
            <p:spPr>
              <a:xfrm>
                <a:off x="5965904" y="948382"/>
                <a:ext cx="1368152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3SUM,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3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5904" y="948382"/>
                <a:ext cx="1368152" cy="424732"/>
              </a:xfrm>
              <a:prstGeom prst="rect">
                <a:avLst/>
              </a:prstGeom>
              <a:blipFill rotWithShape="0">
                <a:blip r:embed="rId5"/>
                <a:stretch>
                  <a:fillRect t="-1449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ounded Rectangle 40"/>
          <p:cNvSpPr/>
          <p:nvPr/>
        </p:nvSpPr>
        <p:spPr>
          <a:xfrm>
            <a:off x="395536" y="2543090"/>
            <a:ext cx="1368152" cy="741894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18"/>
              <p:cNvSpPr txBox="1"/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SAT,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blipFill rotWithShape="0">
                <a:blip r:embed="rId6"/>
                <a:stretch>
                  <a:fillRect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18"/>
          <p:cNvSpPr txBox="1"/>
          <p:nvPr/>
        </p:nvSpPr>
        <p:spPr>
          <a:xfrm>
            <a:off x="398714" y="2865877"/>
            <a:ext cx="1368152" cy="394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800" dirty="0" smtClean="0"/>
              <a:t>SETH</a:t>
            </a:r>
            <a:endParaRPr lang="en-US" sz="18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18"/>
              <p:cNvSpPr txBox="1"/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⟹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378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bgerundete rechteckige Legende 25"/>
          <p:cNvSpPr/>
          <p:nvPr/>
        </p:nvSpPr>
        <p:spPr>
          <a:xfrm>
            <a:off x="2008642" y="836712"/>
            <a:ext cx="6624736" cy="2736304"/>
          </a:xfrm>
          <a:prstGeom prst="wedgeRoundRectCallout">
            <a:avLst>
              <a:gd name="adj1" fmla="val -46792"/>
              <a:gd name="adj2" fmla="val 24597"/>
              <a:gd name="adj3" fmla="val 16667"/>
            </a:avLst>
          </a:prstGeom>
          <a:solidFill>
            <a:srgbClr val="EBFDF1"/>
          </a:solidFill>
          <a:ln w="19050">
            <a:solidFill>
              <a:srgbClr val="00853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000" rtlCol="0" anchor="ctr"/>
          <a:lstStyle/>
          <a:p>
            <a:pPr algn="ctr"/>
            <a:endParaRPr lang="en-US"/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pitals"/>
              </a:rPr>
              <a:t>Fine-Grained Complexity</a:t>
            </a:r>
            <a:endParaRPr lang="en-US" dirty="0">
              <a:cs typeface="Capital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8"/>
              <p:cNvSpPr txBox="1"/>
              <p:nvPr/>
            </p:nvSpPr>
            <p:spPr>
              <a:xfrm>
                <a:off x="2239474" y="1052736"/>
                <a:ext cx="6048672" cy="3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de-DE" sz="1800" b="1" dirty="0" smtClean="0"/>
                  <a:t>Problem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de-DE" sz="1800" b="1" dirty="0" smtClean="0"/>
                  <a:t>-SAT:</a:t>
                </a:r>
                <a:endParaRPr lang="en-US" sz="1800" b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16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474" y="1052736"/>
                <a:ext cx="6048672" cy="394210"/>
              </a:xfrm>
              <a:prstGeom prst="rect">
                <a:avLst/>
              </a:prstGeom>
              <a:blipFill rotWithShape="0">
                <a:blip r:embed="rId11"/>
                <a:stretch>
                  <a:fillRect l="-806" t="-1563" b="-26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8"/>
          <p:cNvSpPr txBox="1"/>
          <p:nvPr/>
        </p:nvSpPr>
        <p:spPr>
          <a:xfrm>
            <a:off x="2239474" y="2461367"/>
            <a:ext cx="6048672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800" b="1" dirty="0" smtClean="0"/>
              <a:t>Strong </a:t>
            </a:r>
            <a:r>
              <a:rPr lang="de-DE" sz="1800" b="1" dirty="0" err="1" smtClean="0"/>
              <a:t>Exponential</a:t>
            </a:r>
            <a:r>
              <a:rPr lang="de-DE" sz="1800" b="1" dirty="0" smtClean="0"/>
              <a:t> Time Hypothesis:</a:t>
            </a:r>
            <a:endParaRPr lang="en-US" sz="1800" b="1" dirty="0">
              <a:solidFill>
                <a:srgbClr val="AC160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511571" y="2837939"/>
                <a:ext cx="6048672" cy="4470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de-DE" sz="1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∀</m:t>
                    </m:r>
                    <m:r>
                      <a:rPr lang="de-DE" sz="1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𝜀</m:t>
                    </m:r>
                    <m:r>
                      <a:rPr lang="en-US" sz="1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&gt;0 ∃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𝑑</m:t>
                    </m:r>
                    <m:r>
                      <a:rPr lang="en-US" sz="1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:</m:t>
                    </m:r>
                  </m:oMath>
                </a14:m>
                <a:r>
                  <a:rPr lang="de-DE" sz="1800" dirty="0" smtClean="0"/>
                  <a:t> 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de-DE" sz="1800" dirty="0" smtClean="0"/>
                  <a:t>-SAT </a:t>
                </a:r>
                <a:r>
                  <a:rPr lang="de-DE" sz="1800" dirty="0" err="1" smtClean="0"/>
                  <a:t>has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no</a:t>
                </a:r>
                <a:r>
                  <a:rPr lang="de-DE" sz="18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𝑂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800" b="0" i="1" smtClean="0">
                        <a:solidFill>
                          <a:srgbClr val="AC1602"/>
                        </a:solidFill>
                        <a:latin typeface="Cambria Math" charset="0"/>
                      </a:rPr>
                      <m:t>(</m:t>
                    </m:r>
                    <m:sSup>
                      <m:sSupPr>
                        <m:ctrlP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2</m:t>
                        </m:r>
                      </m:e>
                      <m:sup>
                        <m:d>
                          <m:dPr>
                            <m:ctrlPr>
                              <a:rPr lang="en-US" sz="1800" b="0" i="1" smtClean="0">
                                <a:solidFill>
                                  <a:srgbClr val="AC16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solidFill>
                                  <a:srgbClr val="AC1602"/>
                                </a:solidFill>
                                <a:latin typeface="Cambria Math" charset="0"/>
                              </a:rPr>
                              <m:t>1−</m:t>
                            </m:r>
                            <m:r>
                              <a:rPr lang="en-US" sz="1800" b="0" i="1" smtClean="0">
                                <a:solidFill>
                                  <a:srgbClr val="AC1602"/>
                                </a:solidFill>
                                <a:latin typeface="Cambria Math" charset="0"/>
                              </a:rPr>
                              <m:t>𝜀</m:t>
                            </m:r>
                          </m:e>
                        </m:d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𝑛</m:t>
                        </m:r>
                      </m:sup>
                    </m:sSup>
                    <m:r>
                      <a:rPr lang="en-US" sz="1800" b="0" i="1" smtClean="0">
                        <a:solidFill>
                          <a:srgbClr val="AC1602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sz="1800" dirty="0" smtClean="0"/>
                  <a:t>-</a:t>
                </a:r>
                <a:r>
                  <a:rPr lang="de-DE" sz="1800" dirty="0" smtClean="0"/>
                  <a:t>time </a:t>
                </a:r>
                <a:r>
                  <a:rPr lang="de-DE" sz="1800" dirty="0" err="1" smtClean="0"/>
                  <a:t>algorithm</a:t>
                </a:r>
                <a:endParaRPr lang="en-US" sz="1800" b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1571" y="2837939"/>
                <a:ext cx="6048672" cy="447045"/>
              </a:xfrm>
              <a:prstGeom prst="rect">
                <a:avLst/>
              </a:prstGeom>
              <a:blipFill rotWithShape="0">
                <a:blip r:embed="rId12"/>
                <a:stretch>
                  <a:fillRect b="-13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18"/>
              <p:cNvSpPr txBox="1"/>
              <p:nvPr/>
            </p:nvSpPr>
            <p:spPr>
              <a:xfrm>
                <a:off x="2512698" y="1424280"/>
                <a:ext cx="6048672" cy="3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de-DE" sz="1800" dirty="0" smtClean="0"/>
                  <a:t>Given </a:t>
                </a:r>
                <a:r>
                  <a:rPr lang="de-DE" sz="1800" dirty="0" err="1" smtClean="0"/>
                  <a:t>formula</a:t>
                </a:r>
                <a:r>
                  <a:rPr lang="de-DE" sz="1800" dirty="0" smtClean="0"/>
                  <a:t> in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de-DE" sz="1800" dirty="0" smtClean="0"/>
                  <a:t>-CNF </a:t>
                </a:r>
                <a:r>
                  <a:rPr lang="de-DE" sz="1800" dirty="0" err="1" smtClean="0"/>
                  <a:t>with</a:t>
                </a:r>
                <a:r>
                  <a:rPr lang="de-DE" sz="1800" dirty="0" smtClean="0"/>
                  <a:t> </a:t>
                </a:r>
                <a14:m>
                  <m:oMath xmlns:m="http://schemas.openxmlformats.org/officeDocument/2006/math">
                    <m:r>
                      <a:rPr lang="de-DE" sz="1800" i="1" dirty="0" smtClean="0">
                        <a:latin typeface="Cambria Math" charset="0"/>
                      </a:rPr>
                      <m:t>𝑛</m:t>
                    </m:r>
                  </m:oMath>
                </a14:m>
                <a:r>
                  <a:rPr lang="de-DE" sz="1800" dirty="0" smtClean="0"/>
                  <a:t> variables, </a:t>
                </a:r>
                <a:r>
                  <a:rPr lang="de-DE" sz="1800" dirty="0" err="1" smtClean="0"/>
                  <a:t>is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it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satisfiable</a:t>
                </a:r>
                <a:r>
                  <a:rPr lang="de-DE" sz="1800" dirty="0" smtClean="0"/>
                  <a:t>?</a:t>
                </a:r>
                <a:endParaRPr lang="en-US" sz="1800" b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21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2698" y="1424280"/>
                <a:ext cx="6048672" cy="394210"/>
              </a:xfrm>
              <a:prstGeom prst="rect">
                <a:avLst/>
              </a:prstGeom>
              <a:blipFill rotWithShape="0">
                <a:blip r:embed="rId13"/>
                <a:stretch>
                  <a:fillRect l="-806" t="-1563" b="-26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18"/>
          <p:cNvSpPr txBox="1"/>
          <p:nvPr/>
        </p:nvSpPr>
        <p:spPr>
          <a:xfrm>
            <a:off x="6327995" y="2504315"/>
            <a:ext cx="208823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[IP’01]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18"/>
              <p:cNvSpPr txBox="1"/>
              <p:nvPr/>
            </p:nvSpPr>
            <p:spPr>
              <a:xfrm>
                <a:off x="2584706" y="1849012"/>
                <a:ext cx="5782097" cy="3877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∨¬</m:t>
                          </m:r>
                          <m:sSub>
                            <m:sSub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∧</m:t>
                      </m:r>
                      <m:d>
                        <m:d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∨¬</m:t>
                          </m:r>
                          <m:sSub>
                            <m:sSub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</m:sub>
                          </m:sSub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∧(¬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∨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4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∨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5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16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706" y="1849012"/>
                <a:ext cx="5782097" cy="387798"/>
              </a:xfrm>
              <a:prstGeom prst="rect">
                <a:avLst/>
              </a:prstGeom>
              <a:blipFill rotWithShape="0">
                <a:blip r:embed="rId6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bgerundete rechteckige Legende 26"/>
          <p:cNvSpPr/>
          <p:nvPr/>
        </p:nvSpPr>
        <p:spPr>
          <a:xfrm>
            <a:off x="1619672" y="3789040"/>
            <a:ext cx="7272808" cy="2448272"/>
          </a:xfrm>
          <a:prstGeom prst="wedgeRoundRectCallout">
            <a:avLst>
              <a:gd name="adj1" fmla="val -47032"/>
              <a:gd name="adj2" fmla="val -15997"/>
              <a:gd name="adj3" fmla="val 16667"/>
            </a:avLst>
          </a:prstGeom>
          <a:solidFill>
            <a:srgbClr val="EBFDF1"/>
          </a:solidFill>
          <a:ln w="19050">
            <a:solidFill>
              <a:srgbClr val="00853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000" rtlCol="0" anchor="ctr"/>
          <a:lstStyle/>
          <a:p>
            <a:pPr algn="ctr"/>
            <a:endParaRPr lang="en-US"/>
          </a:p>
        </p:txBody>
      </p:sp>
      <p:sp>
        <p:nvSpPr>
          <p:cNvPr id="32" name="TextBox 18"/>
          <p:cNvSpPr txBox="1"/>
          <p:nvPr/>
        </p:nvSpPr>
        <p:spPr>
          <a:xfrm>
            <a:off x="1850505" y="3970894"/>
            <a:ext cx="6048672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800" b="1" dirty="0" err="1" smtClean="0"/>
              <a:t>Example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Implications</a:t>
            </a:r>
            <a:r>
              <a:rPr lang="de-DE" sz="1800" b="1" dirty="0" smtClean="0"/>
              <a:t>:</a:t>
            </a:r>
            <a:endParaRPr lang="en-US" sz="1800" b="1" dirty="0">
              <a:solidFill>
                <a:srgbClr val="AC160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18"/>
              <p:cNvSpPr txBox="1"/>
              <p:nvPr/>
            </p:nvSpPr>
            <p:spPr>
              <a:xfrm>
                <a:off x="2078864" y="4424864"/>
                <a:ext cx="7101648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de-DE" sz="1800" dirty="0" smtClean="0"/>
                  <a:t>Hitting Set, Set Splitting, NAE-SAT: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𝑂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∗</m:t>
                        </m:r>
                      </m:sup>
                    </m:sSup>
                    <m:r>
                      <a:rPr lang="en-US" sz="1800" b="0" i="1" smtClean="0">
                        <a:latin typeface="Cambria Math" charset="0"/>
                      </a:rPr>
                      <m:t>(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sup>
                    </m:sSup>
                    <m:r>
                      <a:rPr lang="en-US" sz="1800" b="0" i="1" smtClean="0">
                        <a:latin typeface="Cambria Math" charset="0"/>
                      </a:rPr>
                      <m:t>)</m:t>
                    </m:r>
                  </m:oMath>
                </a14:m>
                <a:r>
                  <a:rPr lang="de-DE" sz="1800" dirty="0" smtClean="0"/>
                  <a:t> but not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180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𝑂</m:t>
                        </m:r>
                      </m:e>
                      <m:sup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∗</m:t>
                        </m:r>
                      </m:sup>
                    </m:sSup>
                    <m:r>
                      <a:rPr lang="en-US" sz="1800" i="1">
                        <a:solidFill>
                          <a:srgbClr val="AC1602"/>
                        </a:solidFill>
                        <a:latin typeface="Cambria Math" charset="0"/>
                      </a:rPr>
                      <m:t>(</m:t>
                    </m:r>
                    <m:sSup>
                      <m:sSupPr>
                        <m:ctrlPr>
                          <a:rPr lang="en-US" sz="1800" i="1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(2−</m:t>
                        </m:r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𝜀</m:t>
                        </m:r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)</m:t>
                        </m:r>
                      </m:e>
                      <m:sup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𝑛</m:t>
                        </m:r>
                      </m:sup>
                    </m:sSup>
                    <m:r>
                      <a:rPr lang="en-US" sz="1800" i="1">
                        <a:solidFill>
                          <a:srgbClr val="AC1602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r>
                  <a:rPr lang="de-DE" sz="1800" dirty="0" smtClean="0"/>
                  <a:t> </a:t>
                </a:r>
                <a:endParaRPr lang="en-US" sz="1800" b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38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864" y="4424864"/>
                <a:ext cx="7101648" cy="424732"/>
              </a:xfrm>
              <a:prstGeom prst="rect">
                <a:avLst/>
              </a:prstGeom>
              <a:blipFill rotWithShape="0">
                <a:blip r:embed="rId7"/>
                <a:stretch>
                  <a:fillRect l="-687" t="-1429" b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18"/>
              <p:cNvSpPr txBox="1"/>
              <p:nvPr/>
            </p:nvSpPr>
            <p:spPr>
              <a:xfrm>
                <a:off x="2078864" y="4993790"/>
                <a:ext cx="5848584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de-DE" sz="1800" dirty="0" smtClean="0"/>
                  <a:t>Independent Set: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𝑂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∗</m:t>
                        </m:r>
                      </m:sup>
                    </m:sSup>
                    <m:r>
                      <a:rPr lang="en-US" sz="1800" b="0" i="1" smtClean="0">
                        <a:latin typeface="Cambria Math" charset="0"/>
                      </a:rPr>
                      <m:t>(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𝑡𝑤</m:t>
                        </m:r>
                      </m:sup>
                    </m:sSup>
                    <m:r>
                      <a:rPr lang="en-US" sz="1800" b="0" i="1" smtClean="0">
                        <a:latin typeface="Cambria Math" charset="0"/>
                      </a:rPr>
                      <m:t>)</m:t>
                    </m:r>
                  </m:oMath>
                </a14:m>
                <a:r>
                  <a:rPr lang="de-DE" sz="1800" dirty="0" smtClean="0"/>
                  <a:t> but not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180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𝑂</m:t>
                        </m:r>
                      </m:e>
                      <m:sup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∗</m:t>
                        </m:r>
                      </m:sup>
                    </m:sSup>
                    <m:r>
                      <a:rPr lang="en-US" sz="1800" i="1">
                        <a:solidFill>
                          <a:srgbClr val="AC1602"/>
                        </a:solidFill>
                        <a:latin typeface="Cambria Math" charset="0"/>
                      </a:rPr>
                      <m:t>(</m:t>
                    </m:r>
                    <m:sSup>
                      <m:sSupPr>
                        <m:ctrlPr>
                          <a:rPr lang="en-US" sz="1800" i="1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(2−</m:t>
                        </m:r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𝜀</m:t>
                        </m:r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)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𝑡𝑤</m:t>
                        </m:r>
                      </m:sup>
                    </m:sSup>
                    <m:r>
                      <a:rPr lang="en-US" sz="1800" i="1">
                        <a:solidFill>
                          <a:srgbClr val="AC1602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r>
                  <a:rPr lang="de-DE" sz="1800" dirty="0" smtClean="0"/>
                  <a:t> </a:t>
                </a:r>
                <a:endParaRPr lang="en-US" sz="1800" b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3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864" y="4993790"/>
                <a:ext cx="5848584" cy="424732"/>
              </a:xfrm>
              <a:prstGeom prst="rect">
                <a:avLst/>
              </a:prstGeom>
              <a:blipFill rotWithShape="0">
                <a:blip r:embed="rId8"/>
                <a:stretch>
                  <a:fillRect l="-834" b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18"/>
          <p:cNvSpPr txBox="1"/>
          <p:nvPr/>
        </p:nvSpPr>
        <p:spPr>
          <a:xfrm>
            <a:off x="6598049" y="4203181"/>
            <a:ext cx="208823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[CDLMNOPSW‘16]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TextBox 18"/>
          <p:cNvSpPr txBox="1"/>
          <p:nvPr/>
        </p:nvSpPr>
        <p:spPr>
          <a:xfrm>
            <a:off x="6591625" y="5044701"/>
            <a:ext cx="208823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[LMS‘11]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18"/>
              <p:cNvSpPr txBox="1"/>
              <p:nvPr/>
            </p:nvSpPr>
            <p:spPr>
              <a:xfrm>
                <a:off x="2078864" y="5560576"/>
                <a:ext cx="5848584" cy="415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de-DE" sz="1800" dirty="0" err="1" smtClean="0"/>
                  <a:t>Subset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Sum</a:t>
                </a:r>
                <a:r>
                  <a:rPr lang="de-DE" sz="1800" dirty="0" smtClean="0"/>
                  <a:t>: 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de-DE" sz="1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𝑂</m:t>
                        </m:r>
                      </m:e>
                    </m:acc>
                    <m:r>
                      <a:rPr lang="en-US" sz="1800" b="0" i="1" smtClean="0">
                        <a:latin typeface="Cambria Math" charset="0"/>
                      </a:rPr>
                      <m:t>(</m:t>
                    </m:r>
                    <m:r>
                      <a:rPr lang="en-US" sz="1800" b="0" i="1" smtClean="0">
                        <a:latin typeface="Cambria Math" charset="0"/>
                      </a:rPr>
                      <m:t>𝑛</m:t>
                    </m:r>
                    <m:r>
                      <a:rPr lang="en-US" sz="1800" b="0" i="1" smtClean="0">
                        <a:latin typeface="Cambria Math" charset="0"/>
                      </a:rPr>
                      <m:t>+</m:t>
                    </m:r>
                    <m:r>
                      <a:rPr lang="en-US" sz="1800" b="0" i="1" smtClean="0">
                        <a:latin typeface="Cambria Math" charset="0"/>
                      </a:rPr>
                      <m:t>𝑡</m:t>
                    </m:r>
                    <m:r>
                      <a:rPr lang="en-US" sz="1800" b="0" i="1" smtClean="0">
                        <a:latin typeface="Cambria Math" charset="0"/>
                      </a:rPr>
                      <m:t>)</m:t>
                    </m:r>
                  </m:oMath>
                </a14:m>
                <a:r>
                  <a:rPr lang="de-DE" sz="1800" dirty="0" smtClean="0"/>
                  <a:t> but not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1800" b="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𝑡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1−</m:t>
                        </m:r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𝜀</m:t>
                        </m:r>
                      </m:sup>
                    </m:sSup>
                    <m:sSup>
                      <m:sSupPr>
                        <m:ctrlPr>
                          <a:rPr lang="de-DE" sz="1800" b="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𝑜</m:t>
                        </m:r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(</m:t>
                        </m:r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𝑛</m:t>
                        </m:r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)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42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864" y="5560576"/>
                <a:ext cx="5848584" cy="415370"/>
              </a:xfrm>
              <a:prstGeom prst="rect">
                <a:avLst/>
              </a:prstGeom>
              <a:blipFill rotWithShape="0">
                <a:blip r:embed="rId9"/>
                <a:stretch>
                  <a:fillRect l="-834" b="-20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18"/>
          <p:cNvSpPr txBox="1"/>
          <p:nvPr/>
        </p:nvSpPr>
        <p:spPr>
          <a:xfrm>
            <a:off x="6588224" y="5622067"/>
            <a:ext cx="208823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mr-IN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’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17, ABHS</a:t>
            </a:r>
            <a:r>
              <a:rPr lang="mr-IN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’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18+]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Rounded Rectangle 40"/>
          <p:cNvSpPr/>
          <p:nvPr/>
        </p:nvSpPr>
        <p:spPr>
          <a:xfrm>
            <a:off x="395536" y="2543090"/>
            <a:ext cx="1368152" cy="741894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>
            <a:glow rad="228600">
              <a:srgbClr val="00853B">
                <a:alpha val="40000"/>
              </a:srgbClr>
            </a:glo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18"/>
              <p:cNvSpPr txBox="1"/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SAT,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5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blipFill rotWithShape="0">
                <a:blip r:embed="rId10"/>
                <a:stretch>
                  <a:fillRect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18"/>
          <p:cNvSpPr txBox="1"/>
          <p:nvPr/>
        </p:nvSpPr>
        <p:spPr>
          <a:xfrm>
            <a:off x="398714" y="2865877"/>
            <a:ext cx="1368152" cy="394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800" dirty="0" smtClean="0"/>
              <a:t>SETH</a:t>
            </a:r>
            <a:endParaRPr lang="en-US" sz="1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41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2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bgerundete rechteckige Legende 25"/>
          <p:cNvSpPr/>
          <p:nvPr/>
        </p:nvSpPr>
        <p:spPr>
          <a:xfrm>
            <a:off x="2195736" y="836712"/>
            <a:ext cx="6480720" cy="2736304"/>
          </a:xfrm>
          <a:prstGeom prst="wedgeRoundRectCallout">
            <a:avLst>
              <a:gd name="adj1" fmla="val -48982"/>
              <a:gd name="adj2" fmla="val -20225"/>
              <a:gd name="adj3" fmla="val 16667"/>
            </a:avLst>
          </a:prstGeom>
          <a:solidFill>
            <a:srgbClr val="EBFDF1"/>
          </a:solidFill>
          <a:ln w="19050">
            <a:solidFill>
              <a:srgbClr val="00853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000" rtlCol="0" anchor="ctr"/>
          <a:lstStyle/>
          <a:p>
            <a:pPr algn="ctr"/>
            <a:endParaRPr lang="en-US"/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pitals"/>
              </a:rPr>
              <a:t>Fine-Grained Complexity</a:t>
            </a:r>
            <a:endParaRPr lang="en-US" dirty="0">
              <a:cs typeface="Capitals"/>
            </a:endParaRPr>
          </a:p>
        </p:txBody>
      </p:sp>
      <p:sp>
        <p:nvSpPr>
          <p:cNvPr id="16" name="TextBox 18"/>
          <p:cNvSpPr txBox="1"/>
          <p:nvPr/>
        </p:nvSpPr>
        <p:spPr>
          <a:xfrm>
            <a:off x="2426568" y="1052736"/>
            <a:ext cx="6048672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800" b="1" dirty="0" smtClean="0"/>
              <a:t>Problem Orthogonal </a:t>
            </a:r>
            <a:r>
              <a:rPr lang="de-DE" sz="1800" b="1" dirty="0" err="1" smtClean="0"/>
              <a:t>Vectors</a:t>
            </a:r>
            <a:r>
              <a:rPr lang="de-DE" sz="1800" b="1" dirty="0" smtClean="0"/>
              <a:t>:</a:t>
            </a:r>
            <a:endParaRPr lang="en-US" sz="1800" b="1" dirty="0">
              <a:solidFill>
                <a:srgbClr val="AC1602"/>
              </a:solidFill>
            </a:endParaRPr>
          </a:p>
        </p:txBody>
      </p:sp>
      <p:sp>
        <p:nvSpPr>
          <p:cNvPr id="17" name="TextBox 18"/>
          <p:cNvSpPr txBox="1"/>
          <p:nvPr/>
        </p:nvSpPr>
        <p:spPr>
          <a:xfrm>
            <a:off x="2426568" y="2461367"/>
            <a:ext cx="6048672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800" b="1" dirty="0" smtClean="0"/>
              <a:t>OV-Hypothesis: </a:t>
            </a:r>
            <a:r>
              <a:rPr lang="de-DE" sz="1800" dirty="0" smtClean="0"/>
              <a:t>(moderate </a:t>
            </a:r>
            <a:r>
              <a:rPr lang="de-DE" sz="1800" dirty="0" err="1" smtClean="0"/>
              <a:t>dimension</a:t>
            </a:r>
            <a:r>
              <a:rPr lang="de-DE" sz="1800" dirty="0" smtClean="0"/>
              <a:t>)</a:t>
            </a:r>
            <a:endParaRPr lang="en-US" sz="1800" dirty="0">
              <a:solidFill>
                <a:srgbClr val="AC160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698665" y="2837939"/>
                <a:ext cx="6048672" cy="415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de-DE" sz="1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∀</m:t>
                    </m:r>
                    <m:r>
                      <a:rPr lang="de-DE" sz="1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𝜀</m:t>
                    </m:r>
                    <m:r>
                      <a:rPr lang="en-US" sz="1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</m:t>
                    </m:r>
                    <m:r>
                      <a:rPr lang="en-US" sz="1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𝛿</m:t>
                    </m:r>
                    <m:r>
                      <a:rPr lang="en-US" sz="1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&gt;0:</m:t>
                    </m:r>
                  </m:oMath>
                </a14:m>
                <a:r>
                  <a:rPr lang="de-DE" sz="1800" dirty="0" smtClean="0"/>
                  <a:t> OV in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charset="0"/>
                      </a:rPr>
                      <m:t>𝑑</m:t>
                    </m:r>
                    <m:r>
                      <a:rPr lang="en-US" sz="1800" b="0" i="1" smtClean="0"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𝛿</m:t>
                        </m:r>
                      </m:sup>
                    </m:sSup>
                  </m:oMath>
                </a14:m>
                <a:r>
                  <a:rPr lang="de-DE" sz="1800" dirty="0" smtClean="0"/>
                  <a:t> </a:t>
                </a:r>
                <a:r>
                  <a:rPr lang="de-DE" sz="1800" dirty="0" err="1" smtClean="0"/>
                  <a:t>has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no</a:t>
                </a:r>
                <a:r>
                  <a:rPr lang="de-DE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AC1602"/>
                        </a:solidFill>
                        <a:latin typeface="Cambria Math" charset="0"/>
                      </a:rPr>
                      <m:t>𝑂</m:t>
                    </m:r>
                    <m:r>
                      <a:rPr lang="en-US" sz="1800" b="0" i="1" smtClean="0">
                        <a:solidFill>
                          <a:srgbClr val="AC1602"/>
                        </a:solidFill>
                        <a:latin typeface="Cambria Math" charset="0"/>
                      </a:rPr>
                      <m:t>(</m:t>
                    </m:r>
                    <m:sSup>
                      <m:sSupPr>
                        <m:ctrlP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2−</m:t>
                        </m:r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𝜀</m:t>
                        </m:r>
                      </m:sup>
                    </m:sSup>
                    <m:r>
                      <a:rPr lang="en-US" sz="1800" b="0" i="1" smtClean="0">
                        <a:solidFill>
                          <a:srgbClr val="AC1602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sz="1800" dirty="0" smtClean="0"/>
                  <a:t>-</a:t>
                </a:r>
                <a:r>
                  <a:rPr lang="de-DE" sz="1800" dirty="0" smtClean="0"/>
                  <a:t>time </a:t>
                </a:r>
                <a:r>
                  <a:rPr lang="de-DE" sz="1800" dirty="0" err="1" smtClean="0"/>
                  <a:t>algorithm</a:t>
                </a:r>
                <a:endParaRPr lang="en-US" sz="1800" b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665" y="2837939"/>
                <a:ext cx="6048672" cy="415370"/>
              </a:xfrm>
              <a:prstGeom prst="rect">
                <a:avLst/>
              </a:prstGeom>
              <a:blipFill rotWithShape="0">
                <a:blip r:embed="rId3"/>
                <a:stretch>
                  <a:fillRect b="-20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18"/>
              <p:cNvSpPr txBox="1"/>
              <p:nvPr/>
            </p:nvSpPr>
            <p:spPr>
              <a:xfrm>
                <a:off x="2699792" y="1424280"/>
                <a:ext cx="6048672" cy="763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de-DE" sz="1800" dirty="0" smtClean="0">
                    <a:solidFill>
                      <a:schemeClr val="tx1"/>
                    </a:solidFill>
                  </a:rPr>
                  <a:t>Given </a:t>
                </a:r>
                <a:r>
                  <a:rPr lang="de-DE" sz="1800" dirty="0" err="1" smtClean="0">
                    <a:solidFill>
                      <a:schemeClr val="tx1"/>
                    </a:solidFill>
                  </a:rPr>
                  <a:t>sets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𝐴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,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𝐵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⊆</m:t>
                    </m:r>
                    <m:sSup>
                      <m:sSup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{0,1}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of size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𝑛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,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are any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charset="0"/>
                      </a:rPr>
                      <m:t>𝑎</m:t>
                    </m:r>
                    <m:r>
                      <a:rPr lang="en-US" sz="1800" i="1">
                        <a:latin typeface="Cambria Math" charset="0"/>
                      </a:rPr>
                      <m:t>∈</m:t>
                    </m:r>
                    <m:r>
                      <a:rPr lang="en-US" sz="1800" i="1">
                        <a:latin typeface="Cambria Math" charset="0"/>
                      </a:rPr>
                      <m:t>𝐴</m:t>
                    </m:r>
                    <m:r>
                      <a:rPr lang="en-US" sz="1800" i="1">
                        <a:latin typeface="Cambria Math" charset="0"/>
                      </a:rPr>
                      <m:t>,</m:t>
                    </m:r>
                    <m:r>
                      <a:rPr lang="en-US" sz="1800" i="1">
                        <a:latin typeface="Cambria Math" charset="0"/>
                      </a:rPr>
                      <m:t>𝑏</m:t>
                    </m:r>
                    <m:r>
                      <a:rPr lang="en-US" sz="1800" i="1">
                        <a:latin typeface="Cambria Math" charset="0"/>
                      </a:rPr>
                      <m:t>∈</m:t>
                    </m:r>
                    <m:r>
                      <a:rPr lang="en-US" sz="1800" i="1">
                        <a:latin typeface="Cambria Math" charset="0"/>
                      </a:rPr>
                      <m:t>𝐵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orthogonal? 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⋅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=0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)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1424280"/>
                <a:ext cx="6048672" cy="763735"/>
              </a:xfrm>
              <a:prstGeom prst="rect">
                <a:avLst/>
              </a:prstGeom>
              <a:blipFill rotWithShape="0">
                <a:blip r:embed="rId4"/>
                <a:stretch>
                  <a:fillRect l="-907" t="-9600" b="-87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ounded Rectangle 40"/>
          <p:cNvSpPr/>
          <p:nvPr/>
        </p:nvSpPr>
        <p:spPr>
          <a:xfrm>
            <a:off x="398714" y="908720"/>
            <a:ext cx="1368152" cy="504056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>
            <a:glow rad="228600">
              <a:srgbClr val="00853B">
                <a:alpha val="40000"/>
              </a:srgbClr>
            </a:glo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18"/>
              <p:cNvSpPr txBox="1"/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OV,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2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blipFill rotWithShape="0">
                <a:blip r:embed="rId5"/>
                <a:stretch>
                  <a:fillRect t="-1563" b="-26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ounded Rectangle 40"/>
          <p:cNvSpPr/>
          <p:nvPr/>
        </p:nvSpPr>
        <p:spPr>
          <a:xfrm>
            <a:off x="395536" y="2543090"/>
            <a:ext cx="1368152" cy="741894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18"/>
              <p:cNvSpPr txBox="1"/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SAT,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4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blipFill rotWithShape="0">
                <a:blip r:embed="rId6"/>
                <a:stretch>
                  <a:fillRect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18"/>
          <p:cNvSpPr txBox="1"/>
          <p:nvPr/>
        </p:nvSpPr>
        <p:spPr>
          <a:xfrm>
            <a:off x="398714" y="2865877"/>
            <a:ext cx="1368152" cy="394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800" dirty="0" smtClean="0"/>
              <a:t>SETH</a:t>
            </a:r>
            <a:endParaRPr lang="en-US" sz="18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18"/>
              <p:cNvSpPr txBox="1"/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⟹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bgerundete rechteckige Legende 37"/>
          <p:cNvSpPr/>
          <p:nvPr/>
        </p:nvSpPr>
        <p:spPr>
          <a:xfrm>
            <a:off x="1835696" y="3789040"/>
            <a:ext cx="7056784" cy="2520280"/>
          </a:xfrm>
          <a:prstGeom prst="wedgeRoundRectCallout">
            <a:avLst>
              <a:gd name="adj1" fmla="val -47032"/>
              <a:gd name="adj2" fmla="val -15997"/>
              <a:gd name="adj3" fmla="val 16667"/>
            </a:avLst>
          </a:prstGeom>
          <a:solidFill>
            <a:srgbClr val="EBFDF1"/>
          </a:solidFill>
          <a:ln w="19050">
            <a:solidFill>
              <a:srgbClr val="00853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000" rtlCol="0" anchor="ctr"/>
          <a:lstStyle/>
          <a:p>
            <a:pPr algn="ctr"/>
            <a:endParaRPr lang="en-US"/>
          </a:p>
        </p:txBody>
      </p:sp>
      <p:sp>
        <p:nvSpPr>
          <p:cNvPr id="39" name="TextBox 18"/>
          <p:cNvSpPr txBox="1"/>
          <p:nvPr/>
        </p:nvSpPr>
        <p:spPr>
          <a:xfrm>
            <a:off x="2066529" y="3970894"/>
            <a:ext cx="604867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800" b="1" dirty="0" err="1"/>
              <a:t>Example</a:t>
            </a:r>
            <a:r>
              <a:rPr lang="de-DE" sz="1800" b="1" dirty="0"/>
              <a:t> </a:t>
            </a:r>
            <a:r>
              <a:rPr lang="de-DE" sz="1800" b="1" dirty="0" err="1" smtClean="0"/>
              <a:t>Implications</a:t>
            </a:r>
            <a:r>
              <a:rPr lang="de-DE" sz="1800" b="1" dirty="0" smtClean="0"/>
              <a:t>:</a:t>
            </a:r>
            <a:endParaRPr lang="en-US" sz="1800" b="1" dirty="0">
              <a:solidFill>
                <a:srgbClr val="AC160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18"/>
              <p:cNvSpPr txBox="1"/>
              <p:nvPr/>
            </p:nvSpPr>
            <p:spPr>
              <a:xfrm>
                <a:off x="2294888" y="4424864"/>
                <a:ext cx="6403025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de-DE" sz="1800" dirty="0" err="1" smtClean="0"/>
                  <a:t>No</a:t>
                </a:r>
                <a:r>
                  <a:rPr lang="de-DE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AC1602"/>
                        </a:solidFill>
                        <a:latin typeface="Cambria Math" charset="0"/>
                      </a:rPr>
                      <m:t>𝑂</m:t>
                    </m:r>
                    <m:r>
                      <a:rPr lang="en-US" sz="1800" i="1">
                        <a:solidFill>
                          <a:srgbClr val="AC1602"/>
                        </a:solidFill>
                        <a:latin typeface="Cambria Math" charset="0"/>
                      </a:rPr>
                      <m:t>(</m:t>
                    </m:r>
                    <m:sSup>
                      <m:sSupPr>
                        <m:ctrlPr>
                          <a:rPr lang="en-US" sz="1800" i="1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2−</m:t>
                        </m:r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𝜀</m:t>
                        </m:r>
                      </m:sup>
                    </m:sSup>
                    <m:r>
                      <a:rPr lang="en-US" sz="1800" i="1">
                        <a:solidFill>
                          <a:srgbClr val="AC1602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r>
                  <a:rPr lang="de-DE" sz="1800" dirty="0" smtClean="0"/>
                  <a:t> </a:t>
                </a:r>
                <a:r>
                  <a:rPr lang="de-DE" sz="1800" dirty="0" err="1" smtClean="0"/>
                  <a:t>algorithm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for</a:t>
                </a:r>
                <a:r>
                  <a:rPr lang="de-DE" sz="1800" smtClean="0"/>
                  <a:t>: Edit </a:t>
                </a:r>
                <a:r>
                  <a:rPr lang="de-DE" sz="1800" dirty="0" err="1" smtClean="0"/>
                  <a:t>Distance</a:t>
                </a:r>
                <a:r>
                  <a:rPr lang="de-DE" sz="1800" dirty="0" smtClean="0"/>
                  <a:t>, LCS, Diameter-2, </a:t>
                </a:r>
                <a:r>
                  <a:rPr lang="de-DE" sz="1800" dirty="0" err="1" smtClean="0"/>
                  <a:t>Frechet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distance</a:t>
                </a:r>
                <a:r>
                  <a:rPr lang="de-DE" sz="1800" dirty="0" smtClean="0"/>
                  <a:t>, </a:t>
                </a:r>
                <a:r>
                  <a:rPr lang="de-DE" sz="1800" dirty="0" err="1" smtClean="0"/>
                  <a:t>RegExp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Matching</a:t>
                </a:r>
                <a:r>
                  <a:rPr lang="de-DE" sz="1800" dirty="0" smtClean="0"/>
                  <a:t>, ... </a:t>
                </a:r>
                <a:endParaRPr lang="en-US" sz="1800" b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40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4888" y="4424864"/>
                <a:ext cx="6403025" cy="757130"/>
              </a:xfrm>
              <a:prstGeom prst="rect">
                <a:avLst/>
              </a:prstGeom>
              <a:blipFill rotWithShape="0">
                <a:blip r:embed="rId10"/>
                <a:stretch>
                  <a:fillRect l="-761" t="-806" b="-8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18"/>
          <p:cNvSpPr txBox="1"/>
          <p:nvPr/>
        </p:nvSpPr>
        <p:spPr>
          <a:xfrm>
            <a:off x="4777702" y="4161724"/>
            <a:ext cx="404277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[BI’15,ABVW’15,BK’15,VWR’13,B’14,BI’16,BGL’17]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18"/>
              <p:cNvSpPr txBox="1"/>
              <p:nvPr/>
            </p:nvSpPr>
            <p:spPr>
              <a:xfrm>
                <a:off x="2294888" y="5241754"/>
                <a:ext cx="6403025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de-DE" sz="1800" dirty="0" smtClean="0"/>
                  <a:t>No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AC1602"/>
                        </a:solidFill>
                        <a:latin typeface="Cambria Math" charset="0"/>
                      </a:rPr>
                      <m:t>𝑂</m:t>
                    </m:r>
                    <m:r>
                      <a:rPr lang="en-US" sz="1800" i="1">
                        <a:solidFill>
                          <a:srgbClr val="AC1602"/>
                        </a:solidFill>
                        <a:latin typeface="Cambria Math" charset="0"/>
                      </a:rPr>
                      <m:t>(</m:t>
                    </m:r>
                    <m:r>
                      <a:rPr lang="en-US" sz="1800" b="0" i="1" smtClean="0">
                        <a:solidFill>
                          <a:srgbClr val="AC1602"/>
                        </a:solidFill>
                        <a:latin typeface="Cambria Math" charset="0"/>
                      </a:rPr>
                      <m:t>𝑚</m:t>
                    </m:r>
                    <m:r>
                      <a:rPr lang="en-US" sz="1800" b="0" i="1" smtClean="0">
                        <a:solidFill>
                          <a:srgbClr val="AC1602"/>
                        </a:solidFill>
                        <a:latin typeface="Cambria Math" charset="0"/>
                      </a:rPr>
                      <m:t>⋅</m:t>
                    </m:r>
                    <m:sSup>
                      <m:sSupPr>
                        <m:ctrlPr>
                          <a:rPr lang="en-US" sz="1800" i="1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2−</m:t>
                        </m:r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𝜀</m:t>
                        </m:r>
                      </m:sup>
                    </m:sSup>
                    <m:r>
                      <a:rPr lang="en-US" sz="1800" i="1">
                        <a:solidFill>
                          <a:srgbClr val="AC1602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r>
                  <a:rPr lang="de-DE" sz="1800" dirty="0" smtClean="0"/>
                  <a:t> </a:t>
                </a:r>
                <a:r>
                  <a:rPr lang="de-DE" sz="1800" dirty="0" err="1" smtClean="0"/>
                  <a:t>algorithm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for</a:t>
                </a:r>
                <a:r>
                  <a:rPr lang="de-DE" sz="1800" dirty="0" smtClean="0"/>
                  <a:t> All Pairs </a:t>
                </a:r>
                <a:r>
                  <a:rPr lang="de-DE" sz="1800" dirty="0" err="1" smtClean="0"/>
                  <a:t>Maxflow</a:t>
                </a:r>
                <a:endParaRPr lang="en-US" sz="1800" b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48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4888" y="5241754"/>
                <a:ext cx="6403025" cy="394147"/>
              </a:xfrm>
              <a:prstGeom prst="rect">
                <a:avLst/>
              </a:prstGeom>
              <a:blipFill rotWithShape="0">
                <a:blip r:embed="rId9"/>
                <a:stretch>
                  <a:fillRect l="-761" t="-1538"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18"/>
          <p:cNvSpPr txBox="1"/>
          <p:nvPr/>
        </p:nvSpPr>
        <p:spPr>
          <a:xfrm>
            <a:off x="4777702" y="5296852"/>
            <a:ext cx="404277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[KT’17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TextBox 18"/>
          <p:cNvSpPr txBox="1"/>
          <p:nvPr/>
        </p:nvSpPr>
        <p:spPr>
          <a:xfrm>
            <a:off x="2294888" y="5690999"/>
            <a:ext cx="652558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800" dirty="0" smtClean="0"/>
              <a:t>Dynamic </a:t>
            </a:r>
            <a:r>
              <a:rPr lang="de-DE" sz="1800" dirty="0" err="1" smtClean="0"/>
              <a:t>graph</a:t>
            </a:r>
            <a:r>
              <a:rPr lang="de-DE" sz="1800" dirty="0" smtClean="0"/>
              <a:t> </a:t>
            </a:r>
            <a:r>
              <a:rPr lang="de-DE" sz="1800" dirty="0" err="1" smtClean="0"/>
              <a:t>algorithms</a:t>
            </a:r>
            <a:r>
              <a:rPr lang="de-DE" sz="1800" dirty="0" smtClean="0"/>
              <a:t>, ...</a:t>
            </a:r>
            <a:endParaRPr lang="en-US" sz="1800" b="1" dirty="0">
              <a:solidFill>
                <a:srgbClr val="AC16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77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40" grpId="0"/>
      <p:bldP spid="42" grpId="0"/>
      <p:bldP spid="48" grpId="0"/>
      <p:bldP spid="49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pitals"/>
              </a:rPr>
              <a:t>Fine-Grained Complexity</a:t>
            </a:r>
            <a:endParaRPr lang="en-US" dirty="0">
              <a:cs typeface="Capitals"/>
            </a:endParaRPr>
          </a:p>
        </p:txBody>
      </p:sp>
      <p:sp>
        <p:nvSpPr>
          <p:cNvPr id="14" name="Rounded Rectangle 40"/>
          <p:cNvSpPr/>
          <p:nvPr/>
        </p:nvSpPr>
        <p:spPr>
          <a:xfrm>
            <a:off x="3183898" y="908720"/>
            <a:ext cx="1368152" cy="504056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>
            <a:glow rad="228600">
              <a:srgbClr val="00853B">
                <a:alpha val="40000"/>
              </a:srgbClr>
            </a:glo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8"/>
              <p:cNvSpPr txBox="1"/>
              <p:nvPr/>
            </p:nvSpPr>
            <p:spPr>
              <a:xfrm>
                <a:off x="3180720" y="948382"/>
                <a:ext cx="1368152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APSP,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5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720" y="948382"/>
                <a:ext cx="1368152" cy="424732"/>
              </a:xfrm>
              <a:prstGeom prst="rect">
                <a:avLst/>
              </a:prstGeom>
              <a:blipFill rotWithShape="0">
                <a:blip r:embed="rId3"/>
                <a:stretch>
                  <a:fillRect t="-1449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ounded Rectangle 40"/>
          <p:cNvSpPr/>
          <p:nvPr/>
        </p:nvSpPr>
        <p:spPr>
          <a:xfrm>
            <a:off x="398714" y="908720"/>
            <a:ext cx="1368152" cy="504056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8"/>
              <p:cNvSpPr txBox="1"/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OV,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0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blipFill rotWithShape="0">
                <a:blip r:embed="rId4"/>
                <a:stretch>
                  <a:fillRect t="-1563" b="-26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ounded Rectangle 40"/>
          <p:cNvSpPr/>
          <p:nvPr/>
        </p:nvSpPr>
        <p:spPr>
          <a:xfrm>
            <a:off x="395536" y="2543090"/>
            <a:ext cx="1368152" cy="741894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18"/>
              <p:cNvSpPr txBox="1"/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SAT,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blipFill rotWithShape="0">
                <a:blip r:embed="rId5"/>
                <a:stretch>
                  <a:fillRect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18"/>
          <p:cNvSpPr txBox="1"/>
          <p:nvPr/>
        </p:nvSpPr>
        <p:spPr>
          <a:xfrm>
            <a:off x="398714" y="2865877"/>
            <a:ext cx="1368152" cy="394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800" dirty="0" smtClean="0"/>
              <a:t>SETH</a:t>
            </a:r>
            <a:endParaRPr lang="en-US" sz="18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18"/>
              <p:cNvSpPr txBox="1"/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⟹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bgerundete rechteckige Legende 31"/>
          <p:cNvSpPr/>
          <p:nvPr/>
        </p:nvSpPr>
        <p:spPr>
          <a:xfrm>
            <a:off x="2267744" y="1785460"/>
            <a:ext cx="5328592" cy="2520280"/>
          </a:xfrm>
          <a:prstGeom prst="wedgeRoundRectCallout">
            <a:avLst>
              <a:gd name="adj1" fmla="val -48982"/>
              <a:gd name="adj2" fmla="val -20225"/>
              <a:gd name="adj3" fmla="val 16667"/>
            </a:avLst>
          </a:prstGeom>
          <a:solidFill>
            <a:srgbClr val="EBFDF1"/>
          </a:solidFill>
          <a:ln w="19050">
            <a:solidFill>
              <a:srgbClr val="00853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000" rtlCol="0" anchor="ctr"/>
          <a:lstStyle/>
          <a:p>
            <a:pPr algn="ctr"/>
            <a:endParaRPr lang="en-US"/>
          </a:p>
        </p:txBody>
      </p:sp>
      <p:sp>
        <p:nvSpPr>
          <p:cNvPr id="33" name="TextBox 18"/>
          <p:cNvSpPr txBox="1"/>
          <p:nvPr/>
        </p:nvSpPr>
        <p:spPr>
          <a:xfrm>
            <a:off x="2498576" y="2001484"/>
            <a:ext cx="475252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800" b="1" dirty="0" smtClean="0"/>
              <a:t>Problem All Pairs </a:t>
            </a:r>
            <a:r>
              <a:rPr lang="de-DE" sz="1800" b="1" dirty="0" err="1" smtClean="0"/>
              <a:t>Shortest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Paths</a:t>
            </a:r>
            <a:r>
              <a:rPr lang="de-DE" sz="1800" b="1" dirty="0" smtClean="0"/>
              <a:t>:</a:t>
            </a:r>
            <a:endParaRPr lang="en-US" sz="1800" b="1" dirty="0">
              <a:solidFill>
                <a:srgbClr val="AC1602"/>
              </a:solidFill>
            </a:endParaRPr>
          </a:p>
        </p:txBody>
      </p:sp>
      <p:sp>
        <p:nvSpPr>
          <p:cNvPr id="34" name="TextBox 18"/>
          <p:cNvSpPr txBox="1"/>
          <p:nvPr/>
        </p:nvSpPr>
        <p:spPr>
          <a:xfrm>
            <a:off x="2498576" y="3297628"/>
            <a:ext cx="475252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800" b="1" dirty="0" smtClean="0"/>
              <a:t>APSP-Hypothesis:</a:t>
            </a:r>
            <a:endParaRPr lang="en-US" sz="1800" dirty="0">
              <a:solidFill>
                <a:srgbClr val="AC160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18"/>
              <p:cNvSpPr txBox="1"/>
              <p:nvPr/>
            </p:nvSpPr>
            <p:spPr>
              <a:xfrm>
                <a:off x="2638416" y="3674200"/>
                <a:ext cx="4753655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de-DE" sz="1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∀</m:t>
                    </m:r>
                    <m:r>
                      <a:rPr lang="de-DE" sz="1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𝜀</m:t>
                    </m:r>
                    <m:r>
                      <a:rPr lang="en-US" sz="1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&gt;0:</m:t>
                    </m:r>
                  </m:oMath>
                </a14:m>
                <a:r>
                  <a:rPr lang="de-DE" sz="1800" dirty="0" smtClean="0"/>
                  <a:t>  APSP </a:t>
                </a:r>
                <a:r>
                  <a:rPr lang="de-DE" sz="1800" dirty="0" err="1" smtClean="0"/>
                  <a:t>has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no</a:t>
                </a:r>
                <a:r>
                  <a:rPr lang="de-DE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AC1602"/>
                        </a:solidFill>
                        <a:latin typeface="Cambria Math" charset="0"/>
                      </a:rPr>
                      <m:t>𝑂</m:t>
                    </m:r>
                    <m:r>
                      <a:rPr lang="en-US" sz="1800" b="0" i="1" smtClean="0">
                        <a:solidFill>
                          <a:srgbClr val="AC1602"/>
                        </a:solidFill>
                        <a:latin typeface="Cambria Math" charset="0"/>
                      </a:rPr>
                      <m:t>(</m:t>
                    </m:r>
                    <m:sSup>
                      <m:sSupPr>
                        <m:ctrlP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3−</m:t>
                        </m:r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𝜀</m:t>
                        </m:r>
                      </m:sup>
                    </m:sSup>
                    <m:r>
                      <a:rPr lang="en-US" sz="1800" b="0" i="1" smtClean="0">
                        <a:solidFill>
                          <a:srgbClr val="AC1602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sz="1800" dirty="0" smtClean="0"/>
                  <a:t> </a:t>
                </a:r>
                <a:r>
                  <a:rPr lang="de-DE" sz="1800" dirty="0" err="1" smtClean="0"/>
                  <a:t>algorithm</a:t>
                </a:r>
                <a:endParaRPr lang="en-US" sz="1800" b="1" dirty="0">
                  <a:solidFill>
                    <a:srgbClr val="AC1602"/>
                  </a:solidFill>
                </a:endParaRPr>
              </a:p>
            </p:txBody>
          </p:sp>
        </mc:Choice>
        <mc:Fallback>
          <p:sp>
            <p:nvSpPr>
              <p:cNvPr id="35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416" y="3674200"/>
                <a:ext cx="4753655" cy="424732"/>
              </a:xfrm>
              <a:prstGeom prst="rect">
                <a:avLst/>
              </a:prstGeom>
              <a:blipFill rotWithShape="0">
                <a:blip r:embed="rId7"/>
                <a:stretch>
                  <a:fillRect t="-1449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18"/>
              <p:cNvSpPr txBox="1"/>
              <p:nvPr/>
            </p:nvSpPr>
            <p:spPr>
              <a:xfrm>
                <a:off x="2627784" y="2373028"/>
                <a:ext cx="4896544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de-DE" sz="1800" dirty="0" err="1" smtClean="0">
                    <a:solidFill>
                      <a:schemeClr val="tx1"/>
                    </a:solidFill>
                  </a:rPr>
                  <a:t>Given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800" dirty="0" err="1" smtClean="0">
                    <a:solidFill>
                      <a:schemeClr val="tx1"/>
                    </a:solidFill>
                  </a:rPr>
                  <a:t>graph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e-DE" sz="180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𝐺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with distance (weight) per edge</a:t>
                </a:r>
                <a:endParaRPr lang="en-US" sz="180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compute distance between any two vertices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6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373028"/>
                <a:ext cx="4896544" cy="757130"/>
              </a:xfrm>
              <a:prstGeom prst="rect">
                <a:avLst/>
              </a:prstGeom>
              <a:blipFill rotWithShape="0">
                <a:blip r:embed="rId8"/>
                <a:stretch>
                  <a:fillRect l="-996" r="-374" b="-8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bgerundete rechteckige Legende 36"/>
          <p:cNvSpPr/>
          <p:nvPr/>
        </p:nvSpPr>
        <p:spPr>
          <a:xfrm>
            <a:off x="1360571" y="4610745"/>
            <a:ext cx="7056784" cy="1584176"/>
          </a:xfrm>
          <a:prstGeom prst="wedgeRoundRectCallout">
            <a:avLst>
              <a:gd name="adj1" fmla="val -47032"/>
              <a:gd name="adj2" fmla="val -15997"/>
              <a:gd name="adj3" fmla="val 16667"/>
            </a:avLst>
          </a:prstGeom>
          <a:solidFill>
            <a:srgbClr val="EBFDF1"/>
          </a:solidFill>
          <a:ln w="19050">
            <a:solidFill>
              <a:srgbClr val="00853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000" rtlCol="0" anchor="ctr"/>
          <a:lstStyle/>
          <a:p>
            <a:pPr algn="ctr"/>
            <a:endParaRPr lang="en-US"/>
          </a:p>
        </p:txBody>
      </p:sp>
      <p:sp>
        <p:nvSpPr>
          <p:cNvPr id="38" name="TextBox 18"/>
          <p:cNvSpPr txBox="1"/>
          <p:nvPr/>
        </p:nvSpPr>
        <p:spPr>
          <a:xfrm>
            <a:off x="1591404" y="4792599"/>
            <a:ext cx="604867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800" b="1" dirty="0" err="1"/>
              <a:t>Example</a:t>
            </a:r>
            <a:r>
              <a:rPr lang="de-DE" sz="1800" b="1" dirty="0"/>
              <a:t> </a:t>
            </a:r>
            <a:r>
              <a:rPr lang="de-DE" sz="1800" b="1" dirty="0" err="1" smtClean="0"/>
              <a:t>Implications</a:t>
            </a:r>
            <a:r>
              <a:rPr lang="de-DE" sz="1800" b="1" dirty="0" smtClean="0"/>
              <a:t>:</a:t>
            </a:r>
            <a:endParaRPr lang="en-US" sz="1800" b="1" dirty="0">
              <a:solidFill>
                <a:srgbClr val="AC160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18"/>
              <p:cNvSpPr txBox="1"/>
              <p:nvPr/>
            </p:nvSpPr>
            <p:spPr>
              <a:xfrm>
                <a:off x="1819763" y="5246569"/>
                <a:ext cx="6403025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de-DE" sz="1800" dirty="0" smtClean="0"/>
                  <a:t>No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AC1602"/>
                        </a:solidFill>
                        <a:latin typeface="Cambria Math" charset="0"/>
                      </a:rPr>
                      <m:t>𝑂</m:t>
                    </m:r>
                    <m:r>
                      <a:rPr lang="en-US" sz="1800" i="1">
                        <a:solidFill>
                          <a:srgbClr val="AC1602"/>
                        </a:solidFill>
                        <a:latin typeface="Cambria Math" charset="0"/>
                      </a:rPr>
                      <m:t>(</m:t>
                    </m:r>
                    <m:sSup>
                      <m:sSupPr>
                        <m:ctrlPr>
                          <a:rPr lang="en-US" sz="1800" i="1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3</m:t>
                        </m:r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−</m:t>
                        </m:r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𝜀</m:t>
                        </m:r>
                      </m:sup>
                    </m:sSup>
                    <m:r>
                      <a:rPr lang="en-US" sz="1800" i="1">
                        <a:solidFill>
                          <a:srgbClr val="AC1602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r>
                  <a:rPr lang="de-DE" sz="1800" dirty="0" smtClean="0"/>
                  <a:t> </a:t>
                </a:r>
                <a:r>
                  <a:rPr lang="de-DE" sz="1800" dirty="0" err="1" smtClean="0"/>
                  <a:t>algorithm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for</a:t>
                </a:r>
                <a:r>
                  <a:rPr lang="de-DE" sz="1800" dirty="0" smtClean="0"/>
                  <a:t>: Negative </a:t>
                </a:r>
                <a:r>
                  <a:rPr lang="de-DE" sz="1800" dirty="0" err="1" smtClean="0"/>
                  <a:t>Triangle</a:t>
                </a:r>
                <a:r>
                  <a:rPr lang="de-DE" sz="1800" dirty="0" smtClean="0"/>
                  <a:t>, </a:t>
                </a:r>
                <a:r>
                  <a:rPr lang="de-DE" sz="1800" dirty="0" err="1" smtClean="0"/>
                  <a:t>Shortest</a:t>
                </a:r>
                <a:r>
                  <a:rPr lang="de-DE" sz="1800" dirty="0" smtClean="0"/>
                  <a:t> Cycle, Radius, ...</a:t>
                </a:r>
                <a:endParaRPr lang="en-US" sz="1800" b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3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763" y="5246569"/>
                <a:ext cx="6403025" cy="757130"/>
              </a:xfrm>
              <a:prstGeom prst="rect">
                <a:avLst/>
              </a:prstGeom>
              <a:blipFill rotWithShape="0">
                <a:blip r:embed="rId10"/>
                <a:stretch>
                  <a:fillRect l="-857" t="-806" b="-8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18"/>
          <p:cNvSpPr txBox="1"/>
          <p:nvPr/>
        </p:nvSpPr>
        <p:spPr>
          <a:xfrm>
            <a:off x="4168883" y="4983429"/>
            <a:ext cx="404277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[VWW’10,AGVW’15]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55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pitals"/>
              </a:rPr>
              <a:t>Fine-Grained Complexity</a:t>
            </a:r>
            <a:endParaRPr lang="en-US" dirty="0">
              <a:cs typeface="Capitals"/>
            </a:endParaRPr>
          </a:p>
        </p:txBody>
      </p:sp>
      <p:sp>
        <p:nvSpPr>
          <p:cNvPr id="18" name="Rounded Rectangle 40"/>
          <p:cNvSpPr/>
          <p:nvPr/>
        </p:nvSpPr>
        <p:spPr>
          <a:xfrm>
            <a:off x="398714" y="908720"/>
            <a:ext cx="1368152" cy="504056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8"/>
              <p:cNvSpPr txBox="1"/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OV,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0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blipFill rotWithShape="0">
                <a:blip r:embed="rId3"/>
                <a:stretch>
                  <a:fillRect t="-1563" b="-26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ounded Rectangle 40"/>
          <p:cNvSpPr/>
          <p:nvPr/>
        </p:nvSpPr>
        <p:spPr>
          <a:xfrm>
            <a:off x="395536" y="2543090"/>
            <a:ext cx="1368152" cy="741894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18"/>
              <p:cNvSpPr txBox="1"/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SAT,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blipFill rotWithShape="0">
                <a:blip r:embed="rId4"/>
                <a:stretch>
                  <a:fillRect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18"/>
          <p:cNvSpPr txBox="1"/>
          <p:nvPr/>
        </p:nvSpPr>
        <p:spPr>
          <a:xfrm>
            <a:off x="398714" y="2865877"/>
            <a:ext cx="1368152" cy="394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800" dirty="0" smtClean="0"/>
              <a:t>SETH</a:t>
            </a:r>
            <a:endParaRPr lang="en-US" sz="18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18"/>
              <p:cNvSpPr txBox="1"/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⟹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bgerundete rechteckige Legende 31"/>
          <p:cNvSpPr/>
          <p:nvPr/>
        </p:nvSpPr>
        <p:spPr>
          <a:xfrm>
            <a:off x="1979712" y="1772816"/>
            <a:ext cx="6984775" cy="2232248"/>
          </a:xfrm>
          <a:prstGeom prst="wedgeRoundRectCallout">
            <a:avLst>
              <a:gd name="adj1" fmla="val -48982"/>
              <a:gd name="adj2" fmla="val -20225"/>
              <a:gd name="adj3" fmla="val 16667"/>
            </a:avLst>
          </a:prstGeom>
          <a:solidFill>
            <a:srgbClr val="EBFDF1"/>
          </a:solidFill>
          <a:ln w="19050">
            <a:solidFill>
              <a:srgbClr val="00853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000" rtlCol="0" anchor="ctr"/>
          <a:lstStyle/>
          <a:p>
            <a:pPr algn="ctr"/>
            <a:endParaRPr lang="en-US"/>
          </a:p>
        </p:txBody>
      </p:sp>
      <p:sp>
        <p:nvSpPr>
          <p:cNvPr id="33" name="TextBox 18"/>
          <p:cNvSpPr txBox="1"/>
          <p:nvPr/>
        </p:nvSpPr>
        <p:spPr>
          <a:xfrm>
            <a:off x="2210545" y="1988840"/>
            <a:ext cx="6048672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800" b="1" dirty="0" smtClean="0"/>
              <a:t>Problem 3SUM:</a:t>
            </a:r>
            <a:endParaRPr lang="en-US" sz="1800" b="1" dirty="0">
              <a:solidFill>
                <a:srgbClr val="AC1602"/>
              </a:solidFill>
            </a:endParaRPr>
          </a:p>
        </p:txBody>
      </p:sp>
      <p:sp>
        <p:nvSpPr>
          <p:cNvPr id="34" name="TextBox 18"/>
          <p:cNvSpPr txBox="1"/>
          <p:nvPr/>
        </p:nvSpPr>
        <p:spPr>
          <a:xfrm>
            <a:off x="2210545" y="2996952"/>
            <a:ext cx="604867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800" b="1" dirty="0" smtClean="0"/>
              <a:t>3SUM-Hypothesis:</a:t>
            </a:r>
            <a:endParaRPr lang="en-US" sz="1800" dirty="0">
              <a:solidFill>
                <a:srgbClr val="AC160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18"/>
              <p:cNvSpPr txBox="1"/>
              <p:nvPr/>
            </p:nvSpPr>
            <p:spPr>
              <a:xfrm>
                <a:off x="2482641" y="3373524"/>
                <a:ext cx="6481847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de-DE" sz="1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∀</m:t>
                    </m:r>
                    <m:r>
                      <a:rPr lang="de-DE" sz="1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𝜀</m:t>
                    </m:r>
                    <m:r>
                      <a:rPr lang="en-US" sz="1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&gt;0:</m:t>
                    </m:r>
                  </m:oMath>
                </a14:m>
                <a:r>
                  <a:rPr lang="de-DE" sz="1800" dirty="0" smtClean="0"/>
                  <a:t>  3SUM </a:t>
                </a:r>
                <a:r>
                  <a:rPr lang="de-DE" sz="1800" dirty="0" err="1" smtClean="0"/>
                  <a:t>has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no</a:t>
                </a:r>
                <a:r>
                  <a:rPr lang="de-DE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AC1602"/>
                        </a:solidFill>
                        <a:latin typeface="Cambria Math" charset="0"/>
                      </a:rPr>
                      <m:t>𝑂</m:t>
                    </m:r>
                    <m:r>
                      <a:rPr lang="en-US" sz="1800" b="0" i="1" smtClean="0">
                        <a:solidFill>
                          <a:srgbClr val="AC1602"/>
                        </a:solidFill>
                        <a:latin typeface="Cambria Math" charset="0"/>
                      </a:rPr>
                      <m:t>(</m:t>
                    </m:r>
                    <m:sSup>
                      <m:sSupPr>
                        <m:ctrlP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2−</m:t>
                        </m:r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𝜀</m:t>
                        </m:r>
                      </m:sup>
                    </m:sSup>
                    <m:r>
                      <a:rPr lang="en-US" sz="1800" b="0" i="1" smtClean="0">
                        <a:solidFill>
                          <a:srgbClr val="AC1602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sz="1800" dirty="0" smtClean="0"/>
                  <a:t> </a:t>
                </a:r>
                <a:r>
                  <a:rPr lang="de-DE" sz="1800" dirty="0" err="1" smtClean="0"/>
                  <a:t>algorithm</a:t>
                </a:r>
                <a:endParaRPr lang="en-US" sz="1800" b="1" dirty="0">
                  <a:solidFill>
                    <a:srgbClr val="AC1602"/>
                  </a:solidFill>
                </a:endParaRPr>
              </a:p>
            </p:txBody>
          </p:sp>
        </mc:Choice>
        <mc:Fallback xmlns="">
          <p:sp>
            <p:nvSpPr>
              <p:cNvPr id="35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2641" y="3373524"/>
                <a:ext cx="6481847" cy="424732"/>
              </a:xfrm>
              <a:prstGeom prst="rect">
                <a:avLst/>
              </a:prstGeom>
              <a:blipFill rotWithShape="0">
                <a:blip r:embed="rId6"/>
                <a:stretch>
                  <a:fillRect b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18"/>
              <p:cNvSpPr txBox="1"/>
              <p:nvPr/>
            </p:nvSpPr>
            <p:spPr>
              <a:xfrm>
                <a:off x="2483769" y="2360384"/>
                <a:ext cx="6480718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de-DE" sz="1800" dirty="0" smtClean="0">
                    <a:solidFill>
                      <a:schemeClr val="tx1"/>
                    </a:solidFill>
                  </a:rPr>
                  <a:t>Given </a:t>
                </a:r>
                <a:r>
                  <a:rPr lang="de-DE" sz="1800" dirty="0" err="1" smtClean="0">
                    <a:solidFill>
                      <a:schemeClr val="tx1"/>
                    </a:solidFill>
                  </a:rPr>
                  <a:t>set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e-DE" sz="180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𝑍</m:t>
                    </m:r>
                  </m:oMath>
                </a14:m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800" dirty="0" err="1" smtClean="0">
                    <a:solidFill>
                      <a:schemeClr val="tx1"/>
                    </a:solidFill>
                  </a:rPr>
                  <a:t>of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e-DE" sz="1800" i="1" dirty="0" smtClean="0">
                        <a:solidFill>
                          <a:schemeClr val="tx1"/>
                        </a:solidFill>
                        <a:latin typeface="Cambria Math" charset="0"/>
                      </a:rPr>
                      <m:t>𝑛</m:t>
                    </m:r>
                  </m:oMath>
                </a14:m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800" dirty="0" err="1" smtClean="0">
                    <a:solidFill>
                      <a:schemeClr val="tx1"/>
                    </a:solidFill>
                  </a:rPr>
                  <a:t>integers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, </a:t>
                </a:r>
                <a:r>
                  <a:rPr lang="de-DE" sz="1800" dirty="0" err="1" smtClean="0">
                    <a:solidFill>
                      <a:schemeClr val="tx1"/>
                    </a:solidFill>
                  </a:rPr>
                  <a:t>are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800" dirty="0" err="1" smtClean="0">
                    <a:solidFill>
                      <a:schemeClr val="tx1"/>
                    </a:solidFill>
                  </a:rPr>
                  <a:t>there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𝑎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,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𝑏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,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𝑐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∈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𝑍</m:t>
                    </m:r>
                  </m:oMath>
                </a14:m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800" dirty="0" err="1" smtClean="0">
                    <a:solidFill>
                      <a:schemeClr val="tx1"/>
                    </a:solidFill>
                  </a:rPr>
                  <a:t>with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𝑎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+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𝑏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𝑐</m:t>
                    </m:r>
                  </m:oMath>
                </a14:m>
                <a:r>
                  <a:rPr lang="de-DE" sz="1800" dirty="0" smtClean="0">
                    <a:solidFill>
                      <a:schemeClr val="tx1"/>
                    </a:solidFill>
                  </a:rPr>
                  <a:t>?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9" y="2360384"/>
                <a:ext cx="6480718" cy="424732"/>
              </a:xfrm>
              <a:prstGeom prst="rect">
                <a:avLst/>
              </a:prstGeom>
              <a:blipFill rotWithShape="0">
                <a:blip r:embed="rId7"/>
                <a:stretch>
                  <a:fillRect l="-752" b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bgerundete rechteckige Legende 36"/>
          <p:cNvSpPr/>
          <p:nvPr/>
        </p:nvSpPr>
        <p:spPr>
          <a:xfrm>
            <a:off x="1907703" y="4221088"/>
            <a:ext cx="7056784" cy="2376264"/>
          </a:xfrm>
          <a:prstGeom prst="wedgeRoundRectCallout">
            <a:avLst>
              <a:gd name="adj1" fmla="val -47032"/>
              <a:gd name="adj2" fmla="val -15997"/>
              <a:gd name="adj3" fmla="val 16667"/>
            </a:avLst>
          </a:prstGeom>
          <a:solidFill>
            <a:srgbClr val="EBFDF1"/>
          </a:solidFill>
          <a:ln w="19050">
            <a:solidFill>
              <a:srgbClr val="00853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000" rtlCol="0" anchor="ctr"/>
          <a:lstStyle/>
          <a:p>
            <a:pPr algn="ctr"/>
            <a:endParaRPr lang="en-US"/>
          </a:p>
        </p:txBody>
      </p:sp>
      <p:sp>
        <p:nvSpPr>
          <p:cNvPr id="38" name="TextBox 18"/>
          <p:cNvSpPr txBox="1"/>
          <p:nvPr/>
        </p:nvSpPr>
        <p:spPr>
          <a:xfrm>
            <a:off x="2138536" y="4402942"/>
            <a:ext cx="604867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800" b="1" dirty="0" err="1"/>
              <a:t>Example</a:t>
            </a:r>
            <a:r>
              <a:rPr lang="de-DE" sz="1800" b="1" dirty="0"/>
              <a:t> </a:t>
            </a:r>
            <a:r>
              <a:rPr lang="de-DE" sz="1800" b="1" dirty="0" err="1" smtClean="0"/>
              <a:t>Implications</a:t>
            </a:r>
            <a:r>
              <a:rPr lang="de-DE" sz="1800" b="1" dirty="0" smtClean="0"/>
              <a:t>:</a:t>
            </a:r>
            <a:endParaRPr lang="en-US" sz="1800" b="1" dirty="0">
              <a:solidFill>
                <a:srgbClr val="AC160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18"/>
              <p:cNvSpPr txBox="1"/>
              <p:nvPr/>
            </p:nvSpPr>
            <p:spPr>
              <a:xfrm>
                <a:off x="2366895" y="4781028"/>
                <a:ext cx="6403025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de-DE" sz="1800" dirty="0" smtClean="0"/>
                  <a:t>No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AC1602"/>
                        </a:solidFill>
                        <a:latin typeface="Cambria Math" charset="0"/>
                      </a:rPr>
                      <m:t>𝑂</m:t>
                    </m:r>
                    <m:r>
                      <a:rPr lang="en-US" sz="1800" i="1">
                        <a:solidFill>
                          <a:srgbClr val="AC1602"/>
                        </a:solidFill>
                        <a:latin typeface="Cambria Math" charset="0"/>
                      </a:rPr>
                      <m:t>(</m:t>
                    </m:r>
                    <m:sSup>
                      <m:sSupPr>
                        <m:ctrlPr>
                          <a:rPr lang="en-US" sz="1800" i="1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2</m:t>
                        </m:r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−</m:t>
                        </m:r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𝜀</m:t>
                        </m:r>
                      </m:sup>
                    </m:sSup>
                    <m:r>
                      <a:rPr lang="en-US" sz="1800" i="1">
                        <a:solidFill>
                          <a:srgbClr val="AC1602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r>
                  <a:rPr lang="de-DE" sz="1800" dirty="0" smtClean="0"/>
                  <a:t> </a:t>
                </a:r>
                <a:r>
                  <a:rPr lang="de-DE" sz="1800" dirty="0" err="1" smtClean="0"/>
                  <a:t>algorithm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for</a:t>
                </a:r>
                <a:r>
                  <a:rPr lang="de-DE" sz="1800" dirty="0" smtClean="0"/>
                  <a:t>:  </a:t>
                </a:r>
                <a:r>
                  <a:rPr lang="de-DE" sz="1800" dirty="0" err="1" smtClean="0"/>
                  <a:t>Colinearity</a:t>
                </a:r>
                <a:r>
                  <a:rPr lang="de-DE" sz="1800" dirty="0" smtClean="0"/>
                  <a:t>, Conv3SUM, ...</a:t>
                </a:r>
                <a:endParaRPr lang="en-US" sz="1800" dirty="0"/>
              </a:p>
            </p:txBody>
          </p:sp>
        </mc:Choice>
        <mc:Fallback xmlns="">
          <p:sp>
            <p:nvSpPr>
              <p:cNvPr id="3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6895" y="4781028"/>
                <a:ext cx="6403025" cy="424732"/>
              </a:xfrm>
              <a:prstGeom prst="rect">
                <a:avLst/>
              </a:prstGeom>
              <a:blipFill rotWithShape="0">
                <a:blip r:embed="rId8"/>
                <a:stretch>
                  <a:fillRect l="-761" b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18"/>
          <p:cNvSpPr txBox="1"/>
          <p:nvPr/>
        </p:nvSpPr>
        <p:spPr>
          <a:xfrm>
            <a:off x="4716015" y="4546958"/>
            <a:ext cx="404277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[GO’95,P’10,AVWW’14]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ounded Rectangle 40"/>
          <p:cNvSpPr/>
          <p:nvPr/>
        </p:nvSpPr>
        <p:spPr>
          <a:xfrm>
            <a:off x="5969082" y="908720"/>
            <a:ext cx="1368152" cy="504056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>
            <a:glow rad="228600">
              <a:srgbClr val="00853B">
                <a:alpha val="40000"/>
              </a:srgbClr>
            </a:glo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18"/>
              <p:cNvSpPr txBox="1"/>
              <p:nvPr/>
            </p:nvSpPr>
            <p:spPr>
              <a:xfrm>
                <a:off x="5965904" y="948382"/>
                <a:ext cx="1368152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3SUM,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2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5904" y="948382"/>
                <a:ext cx="1368152" cy="424732"/>
              </a:xfrm>
              <a:prstGeom prst="rect">
                <a:avLst/>
              </a:prstGeom>
              <a:blipFill rotWithShape="0">
                <a:blip r:embed="rId9"/>
                <a:stretch>
                  <a:fillRect t="-1449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ounded Rectangle 40"/>
          <p:cNvSpPr/>
          <p:nvPr/>
        </p:nvSpPr>
        <p:spPr>
          <a:xfrm>
            <a:off x="3183898" y="908720"/>
            <a:ext cx="1368152" cy="504056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18"/>
              <p:cNvSpPr txBox="1"/>
              <p:nvPr/>
            </p:nvSpPr>
            <p:spPr>
              <a:xfrm>
                <a:off x="3180720" y="948382"/>
                <a:ext cx="1368152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APSP,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720" y="948382"/>
                <a:ext cx="1368152" cy="424732"/>
              </a:xfrm>
              <a:prstGeom prst="rect">
                <a:avLst/>
              </a:prstGeom>
              <a:blipFill rotWithShape="0">
                <a:blip r:embed="rId10"/>
                <a:stretch>
                  <a:fillRect t="-1449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18"/>
          <p:cNvSpPr txBox="1"/>
          <p:nvPr/>
        </p:nvSpPr>
        <p:spPr>
          <a:xfrm>
            <a:off x="7164288" y="5289554"/>
            <a:ext cx="159449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[P’10,VW’09]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18"/>
              <p:cNvSpPr txBox="1"/>
              <p:nvPr/>
            </p:nvSpPr>
            <p:spPr>
              <a:xfrm>
                <a:off x="2366895" y="5234077"/>
                <a:ext cx="5157433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de-DE" sz="1800" dirty="0" err="1" smtClean="0"/>
                  <a:t>No</a:t>
                </a:r>
                <a:r>
                  <a:rPr lang="de-DE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AC1602"/>
                        </a:solidFill>
                        <a:latin typeface="Cambria Math" charset="0"/>
                      </a:rPr>
                      <m:t>𝑂</m:t>
                    </m:r>
                    <m:r>
                      <a:rPr lang="en-US" sz="1800" i="1">
                        <a:solidFill>
                          <a:srgbClr val="AC1602"/>
                        </a:solidFill>
                        <a:latin typeface="Cambria Math" charset="0"/>
                      </a:rPr>
                      <m:t>(</m:t>
                    </m:r>
                    <m:sSup>
                      <m:sSupPr>
                        <m:ctrlPr>
                          <a:rPr lang="en-US" sz="1800" i="1" smtClean="0">
                            <a:solidFill>
                              <a:srgbClr val="AC16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3</m:t>
                        </m:r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−</m:t>
                        </m:r>
                        <m:r>
                          <a:rPr lang="en-US" sz="1800" i="1">
                            <a:solidFill>
                              <a:srgbClr val="AC1602"/>
                            </a:solidFill>
                            <a:latin typeface="Cambria Math" charset="0"/>
                          </a:rPr>
                          <m:t>𝜀</m:t>
                        </m:r>
                      </m:sup>
                    </m:sSup>
                    <m:r>
                      <a:rPr lang="en-US" sz="1800" i="1">
                        <a:solidFill>
                          <a:srgbClr val="AC1602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r>
                  <a:rPr lang="de-DE" sz="1800" dirty="0"/>
                  <a:t> </a:t>
                </a:r>
                <a:r>
                  <a:rPr lang="de-DE" sz="1800" dirty="0" err="1"/>
                  <a:t>algorithm</a:t>
                </a:r>
                <a:r>
                  <a:rPr lang="de-DE" sz="1800" dirty="0"/>
                  <a:t> </a:t>
                </a:r>
                <a:r>
                  <a:rPr lang="de-DE" sz="1800" dirty="0" err="1" smtClean="0"/>
                  <a:t>for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ExactWeightTriangle</a:t>
                </a:r>
                <a:endParaRPr lang="en-US" sz="1800" dirty="0"/>
              </a:p>
            </p:txBody>
          </p:sp>
        </mc:Choice>
        <mc:Fallback xmlns="">
          <p:sp>
            <p:nvSpPr>
              <p:cNvPr id="26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6895" y="5234077"/>
                <a:ext cx="5157433" cy="424732"/>
              </a:xfrm>
              <a:prstGeom prst="rect">
                <a:avLst/>
              </a:prstGeom>
              <a:blipFill rotWithShape="0">
                <a:blip r:embed="rId11"/>
                <a:stretch>
                  <a:fillRect l="-946" t="-1449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18"/>
          <p:cNvSpPr txBox="1"/>
          <p:nvPr/>
        </p:nvSpPr>
        <p:spPr>
          <a:xfrm>
            <a:off x="2370772" y="5699086"/>
            <a:ext cx="6403025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800" dirty="0" smtClean="0"/>
              <a:t>Dynamic Problems, Listing </a:t>
            </a:r>
            <a:r>
              <a:rPr lang="de-DE" sz="1800" dirty="0" err="1" smtClean="0"/>
              <a:t>Triangles</a:t>
            </a:r>
            <a:r>
              <a:rPr lang="de-DE" sz="1800" dirty="0" smtClean="0"/>
              <a:t>, ...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3602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  <p:bldP spid="39" grpId="0"/>
      <p:bldP spid="40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pitals"/>
              </a:rPr>
              <a:t>Fine-Grained Complexity</a:t>
            </a:r>
            <a:endParaRPr lang="en-US" dirty="0">
              <a:cs typeface="Capitals"/>
            </a:endParaRPr>
          </a:p>
        </p:txBody>
      </p:sp>
      <p:sp>
        <p:nvSpPr>
          <p:cNvPr id="18" name="Rounded Rectangle 40"/>
          <p:cNvSpPr/>
          <p:nvPr/>
        </p:nvSpPr>
        <p:spPr>
          <a:xfrm>
            <a:off x="398714" y="908720"/>
            <a:ext cx="1368152" cy="504056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8"/>
              <p:cNvSpPr txBox="1"/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OV,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0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48382"/>
                <a:ext cx="1368152" cy="394147"/>
              </a:xfrm>
              <a:prstGeom prst="rect">
                <a:avLst/>
              </a:prstGeom>
              <a:blipFill rotWithShape="0">
                <a:blip r:embed="rId3"/>
                <a:stretch>
                  <a:fillRect t="-1563" b="-26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ounded Rectangle 40"/>
          <p:cNvSpPr/>
          <p:nvPr/>
        </p:nvSpPr>
        <p:spPr>
          <a:xfrm>
            <a:off x="395536" y="2543090"/>
            <a:ext cx="1368152" cy="741894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18"/>
              <p:cNvSpPr txBox="1"/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SAT,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20" y="2549536"/>
                <a:ext cx="1368152" cy="394147"/>
              </a:xfrm>
              <a:prstGeom prst="rect">
                <a:avLst/>
              </a:prstGeom>
              <a:blipFill rotWithShape="0">
                <a:blip r:embed="rId4"/>
                <a:stretch>
                  <a:fillRect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18"/>
          <p:cNvSpPr txBox="1"/>
          <p:nvPr/>
        </p:nvSpPr>
        <p:spPr>
          <a:xfrm>
            <a:off x="398714" y="2865877"/>
            <a:ext cx="1368152" cy="394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800" dirty="0" smtClean="0"/>
              <a:t>SETH</a:t>
            </a:r>
            <a:endParaRPr lang="en-US" sz="18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18"/>
              <p:cNvSpPr txBox="1"/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⟹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51666" y="1599331"/>
                <a:ext cx="608410" cy="6093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ounded Rectangle 40"/>
          <p:cNvSpPr/>
          <p:nvPr/>
        </p:nvSpPr>
        <p:spPr>
          <a:xfrm>
            <a:off x="3183898" y="908720"/>
            <a:ext cx="1368152" cy="504056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18"/>
              <p:cNvSpPr txBox="1"/>
              <p:nvPr/>
            </p:nvSpPr>
            <p:spPr>
              <a:xfrm>
                <a:off x="3180720" y="948382"/>
                <a:ext cx="1368152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APSP,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720" y="948382"/>
                <a:ext cx="1368152" cy="424732"/>
              </a:xfrm>
              <a:prstGeom prst="rect">
                <a:avLst/>
              </a:prstGeom>
              <a:blipFill rotWithShape="0">
                <a:blip r:embed="rId6"/>
                <a:stretch>
                  <a:fillRect t="-1449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ounded Rectangle 40"/>
          <p:cNvSpPr/>
          <p:nvPr/>
        </p:nvSpPr>
        <p:spPr>
          <a:xfrm>
            <a:off x="5969082" y="908720"/>
            <a:ext cx="1368152" cy="504056"/>
          </a:xfrm>
          <a:prstGeom prst="roundRect">
            <a:avLst/>
          </a:prstGeom>
          <a:solidFill>
            <a:srgbClr val="DBE5F2"/>
          </a:solidFill>
          <a:ln w="28575">
            <a:solidFill>
              <a:srgbClr val="0063A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18"/>
              <p:cNvSpPr txBox="1"/>
              <p:nvPr/>
            </p:nvSpPr>
            <p:spPr>
              <a:xfrm>
                <a:off x="5965904" y="948382"/>
                <a:ext cx="1368152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800" dirty="0" smtClean="0"/>
                  <a:t>3SUM,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4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5904" y="948382"/>
                <a:ext cx="1368152" cy="424732"/>
              </a:xfrm>
              <a:prstGeom prst="rect">
                <a:avLst/>
              </a:prstGeom>
              <a:blipFill rotWithShape="0">
                <a:blip r:embed="rId7"/>
                <a:stretch>
                  <a:fillRect t="-1449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18"/>
          <p:cNvSpPr txBox="1"/>
          <p:nvPr/>
        </p:nvSpPr>
        <p:spPr>
          <a:xfrm>
            <a:off x="2458754" y="2501546"/>
            <a:ext cx="6275016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These hypotheses explain why we cannot improve running times of fastest algorithms for many problems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7" name="TextBox 32"/>
          <p:cNvSpPr txBox="1"/>
          <p:nvPr/>
        </p:nvSpPr>
        <p:spPr>
          <a:xfrm>
            <a:off x="2458754" y="328498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Yield reasons to stop searching for faster algorithms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48" name="TextBox 32"/>
          <p:cNvSpPr txBox="1"/>
          <p:nvPr/>
        </p:nvSpPr>
        <p:spPr>
          <a:xfrm>
            <a:off x="2458754" y="373863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Non-matching lower bounds suggest faster algorithms</a:t>
            </a:r>
            <a:endParaRPr lang="en-US" sz="18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32"/>
              <p:cNvSpPr txBox="1"/>
              <p:nvPr/>
            </p:nvSpPr>
            <p:spPr>
              <a:xfrm>
                <a:off x="2323055" y="4293096"/>
                <a:ext cx="60653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is-IS" sz="1800" i="1" smtClean="0">
                        <a:solidFill>
                          <a:srgbClr val="0063AC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→</m:t>
                    </m:r>
                  </m:oMath>
                </a14:m>
                <a:r>
                  <a:rPr lang="en-US" sz="1800" dirty="0" smtClean="0">
                    <a:solidFill>
                      <a:srgbClr val="0063AC"/>
                    </a:solidFill>
                  </a:rPr>
                  <a:t> same as for NP-hardness, but not as elegant…..</a:t>
                </a:r>
                <a:endParaRPr lang="en-US" sz="1800" dirty="0">
                  <a:solidFill>
                    <a:srgbClr val="0063AC"/>
                  </a:solidFill>
                </a:endParaRPr>
              </a:p>
            </p:txBody>
          </p:sp>
        </mc:Choice>
        <mc:Fallback xmlns="">
          <p:sp>
            <p:nvSpPr>
              <p:cNvPr id="50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3055" y="4293096"/>
                <a:ext cx="6065369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18"/>
          <p:cNvSpPr txBox="1"/>
          <p:nvPr/>
        </p:nvSpPr>
        <p:spPr>
          <a:xfrm>
            <a:off x="2269780" y="1950253"/>
            <a:ext cx="6275016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Success of fine-grained complexity: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3" name="TextBox 18"/>
          <p:cNvSpPr txBox="1"/>
          <p:nvPr/>
        </p:nvSpPr>
        <p:spPr>
          <a:xfrm>
            <a:off x="2051720" y="5085184"/>
            <a:ext cx="6336705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DE" sz="2400" i="1" dirty="0" err="1" smtClean="0"/>
              <a:t>Why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are</a:t>
            </a:r>
            <a:r>
              <a:rPr lang="de-DE" sz="2400" i="1" dirty="0"/>
              <a:t> </a:t>
            </a:r>
            <a:r>
              <a:rPr lang="de-DE" sz="2400" i="1" dirty="0" err="1" smtClean="0"/>
              <a:t>these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hypotheses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worth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introducing</a:t>
            </a:r>
            <a:r>
              <a:rPr lang="de-DE" sz="2400" i="1" dirty="0" smtClean="0"/>
              <a:t>,</a:t>
            </a:r>
            <a:br>
              <a:rPr lang="de-DE" sz="2400" i="1" dirty="0" smtClean="0"/>
            </a:br>
            <a:r>
              <a:rPr lang="de-DE" sz="2400" i="1" dirty="0" err="1" smtClean="0"/>
              <a:t>besides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mentioned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implications</a:t>
            </a:r>
            <a:r>
              <a:rPr lang="de-DE" sz="2400" i="1" dirty="0" smtClean="0"/>
              <a:t>?</a:t>
            </a:r>
            <a:endParaRPr lang="en-US" sz="2400" i="1" dirty="0">
              <a:solidFill>
                <a:srgbClr val="AC16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65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BK2D972D22@C02H12P9DJWT3PP7" val="4498"/>
  <p:tag name="DEFAULTDISPLAYSOURCE" val="\documentclass{article}&#10;&#10;\pagestyle{empty}&#10;&#10;\begin{document}&#10;&#10;&#10;\end{document}"/>
  <p:tag name="EMBEDFONTS" val="0"/>
</p:tagLst>
</file>

<file path=ppt/theme/theme1.xml><?xml version="1.0" encoding="utf-8"?>
<a:theme xmlns:a="http://schemas.openxmlformats.org/drawingml/2006/main" name="mpi-inf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</TotalTime>
  <Words>1149</Words>
  <Application>Microsoft Office PowerPoint</Application>
  <PresentationFormat>On-screen Show (4:3)</PresentationFormat>
  <Paragraphs>335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ＭＳ Ｐゴシック</vt:lpstr>
      <vt:lpstr>Alfa Slab One</vt:lpstr>
      <vt:lpstr>Arial</vt:lpstr>
      <vt:lpstr>Cambria Math</vt:lpstr>
      <vt:lpstr>Capitals</vt:lpstr>
      <vt:lpstr>Helvetica</vt:lpstr>
      <vt:lpstr>Mangal</vt:lpstr>
      <vt:lpstr>Proxima Nova</vt:lpstr>
      <vt:lpstr>mpi-inf</vt:lpstr>
      <vt:lpstr>Gameday</vt:lpstr>
      <vt:lpstr>PowerPoint Presentation</vt:lpstr>
      <vt:lpstr>Classic Complexity Theory</vt:lpstr>
      <vt:lpstr>Fine-grained Complexity</vt:lpstr>
      <vt:lpstr>Fine-Grained Complexity</vt:lpstr>
      <vt:lpstr>Fine-Grained Complexity</vt:lpstr>
      <vt:lpstr>Fine-Grained Complexity</vt:lpstr>
      <vt:lpstr>Fine-Grained Complexity</vt:lpstr>
      <vt:lpstr>Fine-Grained Complexity</vt:lpstr>
      <vt:lpstr>Fine-Grained Complexity</vt:lpstr>
      <vt:lpstr>Reason 1: Decades of Effort </vt:lpstr>
      <vt:lpstr>Reason 2: Restricted Algorithms</vt:lpstr>
      <vt:lpstr>Reason 3: Circuit Lower Bounds</vt:lpstr>
      <vt:lpstr>Reason 4: Implications of falsifying hypotheses</vt:lpstr>
      <vt:lpstr>Our Contributions</vt:lpstr>
      <vt:lpstr>PowerPoint Presentation</vt:lpstr>
      <vt:lpstr>Circuit-SAT</vt:lpstr>
      <vt:lpstr>PowerPoint Presentation</vt:lpstr>
      <vt:lpstr>Weighted k-Clique</vt:lpstr>
      <vt:lpstr>Weighted k-Clique</vt:lpstr>
      <vt:lpstr>Weighted k-Clique</vt:lpstr>
      <vt:lpstr>Concluding Remarks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weikum</dc:creator>
  <cp:keywords/>
  <dc:description/>
  <cp:lastModifiedBy>Nederlof, J.</cp:lastModifiedBy>
  <cp:revision>2219</cp:revision>
  <cp:lastPrinted>2017-01-16T22:07:51Z</cp:lastPrinted>
  <dcterms:created xsi:type="dcterms:W3CDTF">2005-05-14T16:14:09Z</dcterms:created>
  <dcterms:modified xsi:type="dcterms:W3CDTF">2018-04-12T07:36:21Z</dcterms:modified>
  <cp:category/>
</cp:coreProperties>
</file>