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4" r:id="rId3"/>
    <p:sldId id="317" r:id="rId4"/>
    <p:sldId id="272" r:id="rId5"/>
    <p:sldId id="306" r:id="rId6"/>
    <p:sldId id="313" r:id="rId7"/>
    <p:sldId id="307" r:id="rId8"/>
    <p:sldId id="308" r:id="rId9"/>
    <p:sldId id="309" r:id="rId10"/>
    <p:sldId id="323" r:id="rId11"/>
    <p:sldId id="310" r:id="rId12"/>
    <p:sldId id="311" r:id="rId13"/>
    <p:sldId id="314" r:id="rId14"/>
    <p:sldId id="318" r:id="rId15"/>
    <p:sldId id="283" r:id="rId16"/>
    <p:sldId id="312" r:id="rId17"/>
    <p:sldId id="315" r:id="rId18"/>
    <p:sldId id="287" r:id="rId19"/>
    <p:sldId id="319" r:id="rId20"/>
    <p:sldId id="321" r:id="rId21"/>
    <p:sldId id="293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51" autoAdjust="0"/>
  </p:normalViewPr>
  <p:slideViewPr>
    <p:cSldViewPr>
      <p:cViewPr varScale="1">
        <p:scale>
          <a:sx n="61" d="100"/>
          <a:sy n="61" d="100"/>
        </p:scale>
        <p:origin x="-94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E179-1D82-46A7-A59C-F1707F15347C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FBD6-B922-462A-AA32-3AF3E25C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72D-287B-400F-A57B-7C969806913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win.tue.nl/~jnederl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Exponential Time Paradigms Through the Polynomial Time Lens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229600" cy="911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Andy Drucker, </a:t>
            </a:r>
            <a:r>
              <a:rPr lang="en-US" b="1" dirty="0" smtClean="0">
                <a:solidFill>
                  <a:schemeClr val="tx2"/>
                </a:solidFill>
              </a:rPr>
              <a:t>Jesper Nederlof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Rahul Santhanam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362200"/>
            <a:ext cx="3463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Presented at ESA 2016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92964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 smtClean="0"/>
                  <a:t>Very </a:t>
                </a:r>
                <a:r>
                  <a:rPr lang="en-US" dirty="0" smtClean="0"/>
                  <a:t>often applied (</a:t>
                </a:r>
                <a:r>
                  <a:rPr lang="en-US" dirty="0"/>
                  <a:t>implicitly</a:t>
                </a:r>
                <a:r>
                  <a:rPr lang="en-US" dirty="0" smtClean="0"/>
                  <a:t>), </a:t>
                </a:r>
                <a:r>
                  <a:rPr lang="en-US" dirty="0"/>
                  <a:t>several </a:t>
                </a:r>
                <a:r>
                  <a:rPr lang="en-US" dirty="0" smtClean="0"/>
                  <a:t>models studied</a:t>
                </a:r>
              </a:p>
              <a:p>
                <a:pPr lvl="1"/>
                <a:r>
                  <a:rPr lang="en-US" dirty="0" smtClean="0"/>
                  <a:t>Modelled by </a:t>
                </a:r>
                <a:r>
                  <a:rPr lang="en-US" b="1" dirty="0"/>
                  <a:t>O</a:t>
                </a:r>
                <a:r>
                  <a:rPr lang="en-US" dirty="0"/>
                  <a:t>ne-sided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robabilistic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oly </a:t>
                </a:r>
                <a:r>
                  <a:rPr lang="en-US" dirty="0" err="1" smtClean="0"/>
                  <a:t>algo’s</a:t>
                </a:r>
                <a:r>
                  <a:rPr lang="en-US" dirty="0" smtClean="0"/>
                  <a:t> (PP’10)</a:t>
                </a:r>
              </a:p>
              <a:p>
                <a:pPr lvl="1"/>
                <a:r>
                  <a:rPr lang="en-US" dirty="0" smtClean="0"/>
                  <a:t>LB’s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(D’13)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9296400" cy="5867400"/>
              </a:xfrm>
              <a:blipFill rotWithShape="1">
                <a:blip r:embed="rId2"/>
                <a:stretch>
                  <a:fillRect l="-1508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3352800"/>
            <a:ext cx="8915400" cy="2053512"/>
            <a:chOff x="152400" y="4031075"/>
            <a:chExt cx="8915400" cy="2053512"/>
          </a:xfrm>
        </p:grpSpPr>
        <p:sp>
          <p:nvSpPr>
            <p:cNvPr id="7" name="Rounded Rectangle 6"/>
            <p:cNvSpPr/>
            <p:nvPr/>
          </p:nvSpPr>
          <p:spPr>
            <a:xfrm>
              <a:off x="152400" y="4031075"/>
              <a:ext cx="8915400" cy="18363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flipH="1">
                  <a:off x="274318" y="4031076"/>
                  <a:ext cx="8793481" cy="2053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2600" b="1" dirty="0" smtClean="0"/>
                    <a:t>Drucker’13: </a:t>
                  </a:r>
                  <a:r>
                    <a:rPr lang="en-US" sz="2600" dirty="0" smtClean="0"/>
                    <a:t>Let </a:t>
                  </a:r>
                  <a14:m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lang="en-US" sz="2600" dirty="0"/>
                    <a:t> be </a:t>
                  </a:r>
                  <a:r>
                    <a:rPr lang="en-US" sz="2600" dirty="0" smtClean="0"/>
                    <a:t>NP-hard. If for </a:t>
                  </a:r>
                  <a14:m>
                    <m:oMath xmlns:m="http://schemas.openxmlformats.org/officeDocument/2006/math">
                      <m:r>
                        <a:rPr lang="en-US" sz="2600" i="1" dirty="0">
                          <a:latin typeface="Cambria Math"/>
                        </a:rPr>
                        <m:t>𝑡</m:t>
                      </m:r>
                      <m:r>
                        <a:rPr lang="en-US" sz="2600" b="0" i="0" smtClean="0">
                          <a:latin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≤</m:t>
                      </m:r>
                      <m:r>
                        <a:rPr lang="en-US" sz="2600" i="1">
                          <a:latin typeface="Cambria Math"/>
                        </a:rPr>
                        <m:t>𝑝𝑜𝑙𝑦</m:t>
                      </m:r>
                      <m:r>
                        <a:rPr lang="en-US" sz="2600" i="1">
                          <a:latin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</a:rPr>
                        <m:t>𝑛</m:t>
                      </m:r>
                      <m:r>
                        <a:rPr lang="en-US" sz="2600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600" dirty="0"/>
                    <a:t>, there exists </a:t>
                  </a:r>
                  <a:r>
                    <a:rPr lang="en-US" sz="2600" dirty="0" err="1"/>
                    <a:t>algo</a:t>
                  </a:r>
                  <a:r>
                    <a:rPr lang="en-US" sz="2600" dirty="0"/>
                    <a:t> taking </a:t>
                  </a:r>
                  <a:r>
                    <a:rPr lang="en-US" sz="2600" dirty="0" smtClean="0"/>
                    <a:t>as input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600" i="1">
                          <a:latin typeface="Cambria Math"/>
                        </a:rPr>
                        <m:t>{</m:t>
                      </m:r>
                      <m:r>
                        <a:rPr lang="en-US" sz="2600" i="1">
                          <a:latin typeface="Cambria Math"/>
                        </a:rPr>
                        <m:t>0,1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600" i="1">
                              <a:latin typeface="Cambria Math"/>
                            </a:rPr>
                            <m:t>}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𝑛</m:t>
                          </m:r>
                          <m:r>
                            <a:rPr lang="en-US" sz="2600" i="1">
                              <a:latin typeface="Cambria Math"/>
                            </a:rPr>
                            <m:t>×</m:t>
                          </m:r>
                          <m:r>
                            <a:rPr lang="en-US" sz="26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sz="2600" dirty="0" smtClean="0"/>
                    <a:t>,</a:t>
                  </a:r>
                  <a:r>
                    <a:rPr lang="en-US" sz="2600" dirty="0"/>
                    <a:t> </a:t>
                  </a:r>
                  <a:endParaRPr lang="en-US" sz="2600" dirty="0" smtClean="0"/>
                </a:p>
                <a:p>
                  <a:pPr marL="0" lvl="1"/>
                  <a:r>
                    <a:rPr lang="en-US" sz="2600" dirty="0" smtClean="0"/>
                    <a:t>that </a:t>
                  </a:r>
                  <a:r>
                    <a:rPr lang="en-US" sz="2600" dirty="0"/>
                    <a:t>outputs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600" b="0" i="1" smtClean="0">
                          <a:latin typeface="Cambria Math"/>
                        </a:rPr>
                        <m:t>{</m:t>
                      </m:r>
                      <m:r>
                        <a:rPr lang="en-US" sz="2600" b="0" i="1" smtClean="0">
                          <a:latin typeface="Cambria Math"/>
                        </a:rPr>
                        <m:t>0,1}</m:t>
                      </m:r>
                    </m:oMath>
                  </a14:m>
                  <a:r>
                    <a:rPr lang="en-US" sz="2600" dirty="0"/>
                    <a:t> such that </a:t>
                  </a:r>
                  <a:endParaRPr lang="en-US" sz="2600" dirty="0" smtClean="0"/>
                </a:p>
                <a:p>
                  <a:pPr marL="0" lvl="1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600" i="1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o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600" b="0" i="0" smtClean="0"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</a:rPr>
                        <m:t>T</m:t>
                      </m:r>
                    </m:oMath>
                  </a14:m>
                  <a:r>
                    <a:rPr lang="en-US" sz="2600" dirty="0"/>
                    <a:t>hen </a:t>
                  </a:r>
                  <a14:m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𝑁𝑃</m:t>
                      </m:r>
                      <m:r>
                        <a:rPr lang="en-US" sz="2600" i="1">
                          <a:latin typeface="Cambria Math"/>
                        </a:rPr>
                        <m:t>⊆</m:t>
                      </m:r>
                      <m:r>
                        <a:rPr lang="en-US" sz="2600" i="1">
                          <a:latin typeface="Cambria Math"/>
                        </a:rPr>
                        <m:t>𝑐𝑜𝑁𝑃</m:t>
                      </m:r>
                      <m:r>
                        <a:rPr lang="en-US" sz="2600" i="1">
                          <a:latin typeface="Cambria Math"/>
                        </a:rPr>
                        <m:t>/</m:t>
                      </m:r>
                      <m:r>
                        <a:rPr lang="en-US" sz="2600" i="1">
                          <a:latin typeface="Cambria Math"/>
                        </a:rPr>
                        <m:t>𝑝𝑜𝑙𝑦</m:t>
                      </m:r>
                    </m:oMath>
                  </a14:m>
                  <a:r>
                    <a:rPr lang="en-US" sz="2600" dirty="0" smtClean="0"/>
                    <a:t>.</a:t>
                  </a:r>
                  <a:endParaRPr lang="en-US" sz="26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4318" y="4031076"/>
                  <a:ext cx="8793481" cy="205351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79" t="-23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6200" y="5402675"/>
                <a:ext cx="8915400" cy="115052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600" b="1" dirty="0" smtClean="0"/>
                  <a:t>Drucker’13: </a:t>
                </a:r>
                <a:r>
                  <a:rPr lang="en-US" sz="2600" dirty="0" smtClean="0"/>
                  <a:t>If an </a:t>
                </a:r>
                <a:r>
                  <a:rPr lang="en-US" sz="2600" dirty="0" err="1" smtClean="0"/>
                  <a:t>algo</a:t>
                </a:r>
                <a:r>
                  <a:rPr lang="en-US" sz="2600" dirty="0" smtClean="0"/>
                  <a:t>, given </a:t>
                </a:r>
                <a:r>
                  <a:rPr lang="en-US" sz="2600" dirty="0"/>
                  <a:t>a </a:t>
                </a:r>
                <a:r>
                  <a:rPr lang="en-US" sz="2600" dirty="0" err="1"/>
                  <a:t>satisfiable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n-</a:t>
                </a:r>
                <a:r>
                  <a:rPr lang="en-US" sz="2600" dirty="0" err="1" smtClean="0"/>
                  <a:t>var</a:t>
                </a:r>
                <a:r>
                  <a:rPr lang="en-US" sz="2600" dirty="0" smtClean="0"/>
                  <a:t> CNF, </a:t>
                </a:r>
                <a:r>
                  <a:rPr lang="en-US" sz="2600" b="1" dirty="0"/>
                  <a:t>constructs </a:t>
                </a:r>
                <a:r>
                  <a:rPr lang="en-US" sz="2600" dirty="0" smtClean="0"/>
                  <a:t>satisfying </a:t>
                </a:r>
                <a:r>
                  <a:rPr lang="en-US" sz="2600" dirty="0"/>
                  <a:t>assignment 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Ω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sup>
                    </m:sSup>
                    <m:r>
                      <a:rPr lang="en-US" sz="26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𝑁𝑃</m:t>
                    </m:r>
                    <m:r>
                      <a:rPr lang="en-US" sz="2600" i="1" dirty="0">
                        <a:latin typeface="Cambria Math"/>
                      </a:rPr>
                      <m:t>⊆</m:t>
                    </m:r>
                    <m:r>
                      <a:rPr lang="en-US" sz="2600" i="1" dirty="0">
                        <a:latin typeface="Cambria Math"/>
                      </a:rPr>
                      <m:t>𝑐𝑜𝑁𝑃</m:t>
                    </m:r>
                    <m:r>
                      <a:rPr lang="en-US" sz="2600" i="1" dirty="0">
                        <a:latin typeface="Cambria Math"/>
                      </a:rPr>
                      <m:t>/</m:t>
                    </m:r>
                    <m:r>
                      <a:rPr lang="en-US" sz="2600" i="1" dirty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402675"/>
                <a:ext cx="8915400" cy="115052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9448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 smtClean="0"/>
                  <a:t>Very </a:t>
                </a:r>
                <a:r>
                  <a:rPr lang="en-US" dirty="0" smtClean="0"/>
                  <a:t>often applied (</a:t>
                </a:r>
                <a:r>
                  <a:rPr lang="en-US" dirty="0"/>
                  <a:t>implicitly</a:t>
                </a:r>
                <a:r>
                  <a:rPr lang="en-US" dirty="0" smtClean="0"/>
                  <a:t>), </a:t>
                </a:r>
                <a:r>
                  <a:rPr lang="en-US" dirty="0"/>
                  <a:t>several </a:t>
                </a:r>
                <a:r>
                  <a:rPr lang="en-US" dirty="0" smtClean="0"/>
                  <a:t>models studied</a:t>
                </a:r>
              </a:p>
              <a:p>
                <a:pPr lvl="1"/>
                <a:r>
                  <a:rPr lang="en-US" dirty="0" smtClean="0"/>
                  <a:t>Modelled by </a:t>
                </a:r>
                <a:r>
                  <a:rPr lang="en-US" b="1" dirty="0"/>
                  <a:t>O</a:t>
                </a:r>
                <a:r>
                  <a:rPr lang="en-US" dirty="0"/>
                  <a:t>ne-sided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robabilistic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oly </a:t>
                </a:r>
                <a:r>
                  <a:rPr lang="en-US" dirty="0" err="1" smtClean="0"/>
                  <a:t>algo’s</a:t>
                </a:r>
                <a:r>
                  <a:rPr lang="en-US" dirty="0" smtClean="0"/>
                  <a:t> (PP’10)</a:t>
                </a:r>
              </a:p>
              <a:p>
                <a:pPr lvl="1"/>
                <a:r>
                  <a:rPr lang="en-US" dirty="0" smtClean="0"/>
                  <a:t>LB’s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(D’13)</a:t>
                </a:r>
              </a:p>
              <a:p>
                <a:pPr lvl="1"/>
                <a:endParaRPr lang="en-US" sz="2400" dirty="0" smtClean="0"/>
              </a:p>
              <a:p>
                <a:pPr lvl="2"/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9448800" cy="5867400"/>
              </a:xfrm>
              <a:blipFill rotWithShape="1">
                <a:blip r:embed="rId2"/>
                <a:stretch>
                  <a:fillRect l="-148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399" y="3358208"/>
            <a:ext cx="8610601" cy="1610360"/>
            <a:chOff x="152399" y="4257040"/>
            <a:chExt cx="8610601" cy="161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52400" y="4648200"/>
                  <a:ext cx="8610600" cy="12192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2600" dirty="0" smtClean="0"/>
                    <a:t>Suppose there is a poly </a:t>
                  </a:r>
                  <a:r>
                    <a:rPr lang="en-US" sz="2600" dirty="0" err="1" smtClean="0"/>
                    <a:t>algo</a:t>
                  </a:r>
                  <a:r>
                    <a:rPr lang="en-US" sz="2600" dirty="0" smtClean="0"/>
                    <a:t> that, given planar graph on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600" dirty="0" smtClean="0"/>
                    <a:t> vertices, outputs a maximum independent set with probability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</a:rPr>
                        <m:t>exp</m:t>
                      </m:r>
                      <m:r>
                        <a:rPr lang="en-US" sz="2600" b="0" i="1" smtClean="0"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600" dirty="0" smtClean="0"/>
                    <a:t> for some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𝜖</m:t>
                      </m:r>
                      <m:r>
                        <a:rPr lang="en-US" sz="2600" b="0" i="1" smtClean="0">
                          <a:latin typeface="Cambria Math"/>
                        </a:rPr>
                        <m:t>&gt;0</m:t>
                      </m:r>
                    </m:oMath>
                  </a14:m>
                  <a:r>
                    <a:rPr lang="en-US" sz="2600" dirty="0" smtClean="0"/>
                    <a:t>. Then </a:t>
                  </a:r>
                  <a14:m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𝑁𝑃</m:t>
                      </m:r>
                      <m:r>
                        <a:rPr lang="en-US" sz="2600" b="0" i="1" smtClean="0">
                          <a:latin typeface="Cambria Math"/>
                        </a:rPr>
                        <m:t>⊆</m:t>
                      </m:r>
                      <m:r>
                        <a:rPr lang="en-US" sz="2600" b="0" i="1" smtClean="0">
                          <a:latin typeface="Cambria Math"/>
                        </a:rPr>
                        <m:t>𝑐𝑜𝑁𝑃</m:t>
                      </m:r>
                      <m:r>
                        <a:rPr lang="en-US" sz="2600" b="0" i="1" smtClean="0">
                          <a:latin typeface="Cambria Math"/>
                        </a:rPr>
                        <m:t>/</m:t>
                      </m:r>
                      <m:r>
                        <a:rPr lang="en-US" sz="2600" b="0" i="1" smtClean="0">
                          <a:latin typeface="Cambria Math"/>
                        </a:rPr>
                        <m:t>𝑝𝑜𝑙𝑦</m:t>
                      </m:r>
                    </m:oMath>
                  </a14:m>
                  <a:r>
                    <a:rPr lang="en-US" sz="2600" dirty="0" smtClean="0"/>
                    <a:t>.</a:t>
                  </a:r>
                  <a:endParaRPr lang="en-US" sz="2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4648200"/>
                  <a:ext cx="8610600" cy="1219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52399" y="4257040"/>
              <a:ext cx="3276601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 smtClean="0"/>
                <a:t>Lower bound Example 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969961"/>
                <a:ext cx="6428811" cy="1480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Easily obtained from </a:t>
                </a:r>
                <a:r>
                  <a:rPr lang="en-US" sz="2800" b="1" dirty="0" smtClean="0"/>
                  <a:t>Drucker’13</a:t>
                </a:r>
                <a:endParaRPr lang="en-US" sz="2800" dirty="0" smtClean="0"/>
              </a:p>
              <a:p>
                <a:r>
                  <a:rPr lang="en-US" sz="2800" dirty="0" smtClean="0"/>
                  <a:t>(one </a:t>
                </a:r>
                <a:r>
                  <a:rPr lang="en-US" sz="2800" i="1" dirty="0" smtClean="0"/>
                  <a:t>can</a:t>
                </a:r>
                <a:r>
                  <a:rPr lang="en-US" sz="2800" dirty="0" smtClean="0"/>
                  <a:t> get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exp</m:t>
                    </m:r>
                    <m:r>
                      <a:rPr lang="en-US" sz="2800" b="0" i="1" smtClean="0">
                        <a:latin typeface="Cambria Math"/>
                      </a:rPr>
                      <m:t>⁡(−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exp</m:t>
                    </m:r>
                    <m:r>
                      <a:rPr lang="en-US" sz="2800" b="0" i="1" smtClean="0">
                        <a:latin typeface="Cambria Math"/>
                      </a:rPr>
                      <m:t>⁡(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time algorithms exist)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69961"/>
                <a:ext cx="6428811" cy="1480726"/>
              </a:xfrm>
              <a:prstGeom prst="rect">
                <a:avLst/>
              </a:prstGeom>
              <a:blipFill rotWithShape="1">
                <a:blip r:embed="rId4"/>
                <a:stretch>
                  <a:fillRect l="-1896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9448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 smtClean="0"/>
                  <a:t>Very </a:t>
                </a:r>
                <a:r>
                  <a:rPr lang="en-US" dirty="0" smtClean="0"/>
                  <a:t>often applied (</a:t>
                </a:r>
                <a:r>
                  <a:rPr lang="en-US" dirty="0"/>
                  <a:t>implicitly</a:t>
                </a:r>
                <a:r>
                  <a:rPr lang="en-US" dirty="0" smtClean="0"/>
                  <a:t>), </a:t>
                </a:r>
                <a:r>
                  <a:rPr lang="en-US" dirty="0"/>
                  <a:t>several </a:t>
                </a:r>
                <a:r>
                  <a:rPr lang="en-US" dirty="0" smtClean="0"/>
                  <a:t>models studied</a:t>
                </a:r>
              </a:p>
              <a:p>
                <a:pPr lvl="1"/>
                <a:r>
                  <a:rPr lang="en-US" dirty="0" smtClean="0"/>
                  <a:t>Modelled by </a:t>
                </a:r>
                <a:r>
                  <a:rPr lang="en-US" b="1" dirty="0"/>
                  <a:t>O</a:t>
                </a:r>
                <a:r>
                  <a:rPr lang="en-US" dirty="0"/>
                  <a:t>ne-sided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robabilistic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oly </a:t>
                </a:r>
                <a:r>
                  <a:rPr lang="en-US" dirty="0" err="1" smtClean="0"/>
                  <a:t>algo’s</a:t>
                </a:r>
                <a:r>
                  <a:rPr lang="en-US" dirty="0" smtClean="0"/>
                  <a:t> (PP’10)</a:t>
                </a:r>
              </a:p>
              <a:p>
                <a:pPr lvl="1"/>
                <a:r>
                  <a:rPr lang="en-US" dirty="0" smtClean="0"/>
                  <a:t>LB’s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(D’13)</a:t>
                </a:r>
              </a:p>
              <a:p>
                <a:pPr lvl="1"/>
                <a:endParaRPr lang="en-US" sz="2400" dirty="0" smtClean="0"/>
              </a:p>
              <a:p>
                <a:pPr lvl="2"/>
                <a:endParaRPr lang="en-US" sz="2000" dirty="0" smtClean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9448800" cy="5867400"/>
              </a:xfrm>
              <a:blipFill rotWithShape="1">
                <a:blip r:embed="rId2"/>
                <a:stretch>
                  <a:fillRect l="-148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9448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 smtClean="0"/>
                  <a:t>Very </a:t>
                </a:r>
                <a:r>
                  <a:rPr lang="en-US" dirty="0" smtClean="0"/>
                  <a:t>often applied (</a:t>
                </a:r>
                <a:r>
                  <a:rPr lang="en-US" dirty="0"/>
                  <a:t>implicitly</a:t>
                </a:r>
                <a:r>
                  <a:rPr lang="en-US" dirty="0" smtClean="0"/>
                  <a:t>), </a:t>
                </a:r>
                <a:r>
                  <a:rPr lang="en-US" dirty="0"/>
                  <a:t>several </a:t>
                </a:r>
                <a:r>
                  <a:rPr lang="en-US" dirty="0" smtClean="0"/>
                  <a:t>models studied</a:t>
                </a:r>
              </a:p>
              <a:p>
                <a:pPr lvl="1"/>
                <a:r>
                  <a:rPr lang="en-US" dirty="0" smtClean="0"/>
                  <a:t>Modelled by </a:t>
                </a:r>
                <a:r>
                  <a:rPr lang="en-US" b="1" dirty="0"/>
                  <a:t>O</a:t>
                </a:r>
                <a:r>
                  <a:rPr lang="en-US" dirty="0"/>
                  <a:t>ne-sided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robabilistic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oly </a:t>
                </a:r>
                <a:r>
                  <a:rPr lang="en-US" dirty="0" err="1" smtClean="0"/>
                  <a:t>algo’s</a:t>
                </a:r>
                <a:r>
                  <a:rPr lang="en-US" dirty="0" smtClean="0"/>
                  <a:t> (PP’10)</a:t>
                </a:r>
              </a:p>
              <a:p>
                <a:pPr lvl="1"/>
                <a:r>
                  <a:rPr lang="en-US" dirty="0" smtClean="0"/>
                  <a:t>LB’s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(D’13)</a:t>
                </a:r>
              </a:p>
              <a:p>
                <a:pPr lvl="1"/>
                <a:endParaRPr lang="en-US" sz="2400" dirty="0" smtClean="0"/>
              </a:p>
              <a:p>
                <a:pPr lvl="2"/>
                <a:endParaRPr lang="en-US" sz="2000" dirty="0" smtClean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9448800" cy="5867400"/>
              </a:xfrm>
              <a:blipFill rotWithShape="1">
                <a:blip r:embed="rId2"/>
                <a:stretch>
                  <a:fillRect l="-148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2400" y="4038600"/>
            <a:ext cx="8610600" cy="1726287"/>
            <a:chOff x="152400" y="4038600"/>
            <a:chExt cx="8610600" cy="1726287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4038600"/>
              <a:ext cx="8610600" cy="1295400"/>
              <a:chOff x="152400" y="4156392"/>
              <a:chExt cx="8610600" cy="17110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152400" y="4648200"/>
                    <a:ext cx="8610600" cy="1219200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sz="2600" dirty="0" smtClean="0"/>
                      <a:t>If </a:t>
                    </a:r>
                    <a:r>
                      <a:rPr lang="en-US" sz="2600" dirty="0"/>
                      <a:t>a parameterized problem </a:t>
                    </a:r>
                    <a:r>
                      <a:rPr lang="en-US" sz="2600" dirty="0" smtClean="0"/>
                      <a:t>(</a:t>
                    </a:r>
                    <a:r>
                      <a:rPr lang="en-US" sz="2600" dirty="0" err="1" smtClean="0"/>
                      <a:t>Q,k</a:t>
                    </a:r>
                    <a:r>
                      <a:rPr lang="en-US" sz="2600" dirty="0" smtClean="0"/>
                      <a:t>) </a:t>
                    </a:r>
                    <a:r>
                      <a:rPr lang="en-US" sz="2600" dirty="0"/>
                      <a:t>has </a:t>
                    </a:r>
                    <a:r>
                      <a:rPr lang="en-US" sz="2600" dirty="0" smtClean="0"/>
                      <a:t>an AND-composition*, and witnesses* of size polynomial in k, </a:t>
                    </a:r>
                    <a14:m>
                      <m:oMath xmlns:m="http://schemas.openxmlformats.org/officeDocument/2006/math">
                        <m:r>
                          <a:rPr lang="en-US" sz="2600" i="1">
                            <a:latin typeface="Cambria Math"/>
                          </a:rPr>
                          <m:t>𝑁𝑃</m:t>
                        </m:r>
                        <m:r>
                          <a:rPr lang="en-US" sz="2600" i="1">
                            <a:latin typeface="Cambria Math"/>
                          </a:rPr>
                          <m:t>⊆</m:t>
                        </m:r>
                        <m:r>
                          <a:rPr lang="en-US" sz="2600" i="1">
                            <a:latin typeface="Cambria Math"/>
                          </a:rPr>
                          <m:t>𝑐𝑜𝑁𝑃</m:t>
                        </m:r>
                        <m:r>
                          <a:rPr lang="en-US" sz="2600" i="1">
                            <a:latin typeface="Cambria Math"/>
                          </a:rPr>
                          <m:t>/</m:t>
                        </m:r>
                        <m:r>
                          <a:rPr lang="en-US" sz="2600" i="1">
                            <a:latin typeface="Cambria Math"/>
                          </a:rPr>
                          <m:t>𝑝𝑜𝑙𝑦</m:t>
                        </m:r>
                      </m:oMath>
                    </a14:m>
                    <a:r>
                      <a:rPr lang="en-US" sz="2600" dirty="0" smtClean="0"/>
                      <a:t>.</a:t>
                    </a:r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" y="4648200"/>
                    <a:ext cx="8610600" cy="121920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Rectangle 5"/>
              <p:cNvSpPr/>
              <p:nvPr/>
            </p:nvSpPr>
            <p:spPr>
              <a:xfrm>
                <a:off x="152400" y="4156392"/>
                <a:ext cx="1447800" cy="48164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Theorem</a:t>
                </a:r>
                <a:endParaRPr lang="en-US" sz="24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8600" y="5334000"/>
              <a:ext cx="853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* the actual statement requires mild additional </a:t>
              </a:r>
              <a:r>
                <a:rPr lang="en-US" sz="2200" dirty="0" err="1" smtClean="0"/>
                <a:t>constructivity</a:t>
              </a:r>
              <a:r>
                <a:rPr lang="en-US" sz="2200" dirty="0" smtClean="0"/>
                <a:t> conditions.</a:t>
              </a:r>
              <a:endParaRPr lang="en-US" sz="2200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4038600"/>
            <a:ext cx="8610600" cy="1726287"/>
            <a:chOff x="152400" y="4038600"/>
            <a:chExt cx="8610600" cy="1726287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4038600"/>
              <a:ext cx="8610600" cy="1295400"/>
              <a:chOff x="152400" y="4156392"/>
              <a:chExt cx="8610600" cy="17110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152400" y="4648200"/>
                    <a:ext cx="8610600" cy="1219200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sz="2600" dirty="0" smtClean="0"/>
                      <a:t>If </a:t>
                    </a:r>
                    <a:r>
                      <a:rPr lang="en-US" sz="2600" dirty="0"/>
                      <a:t>a parameterized problem </a:t>
                    </a:r>
                    <a:r>
                      <a:rPr lang="en-US" sz="2600" dirty="0" smtClean="0"/>
                      <a:t>(</a:t>
                    </a:r>
                    <a:r>
                      <a:rPr lang="en-US" sz="2600" dirty="0" err="1" smtClean="0"/>
                      <a:t>Q,k</a:t>
                    </a:r>
                    <a:r>
                      <a:rPr lang="en-US" sz="2600" dirty="0" smtClean="0"/>
                      <a:t>) </a:t>
                    </a:r>
                    <a:r>
                      <a:rPr lang="en-US" sz="2600" dirty="0"/>
                      <a:t>has </a:t>
                    </a:r>
                    <a:r>
                      <a:rPr lang="en-US" sz="2600" dirty="0" smtClean="0"/>
                      <a:t>an AND-composition*, and witnesses* of size polynomial in k, </a:t>
                    </a:r>
                    <a14:m>
                      <m:oMath xmlns:m="http://schemas.openxmlformats.org/officeDocument/2006/math">
                        <m:r>
                          <a:rPr lang="en-US" sz="2600" i="1">
                            <a:latin typeface="Cambria Math"/>
                          </a:rPr>
                          <m:t>𝑁𝑃</m:t>
                        </m:r>
                        <m:r>
                          <a:rPr lang="en-US" sz="2600" i="1">
                            <a:latin typeface="Cambria Math"/>
                          </a:rPr>
                          <m:t>⊆</m:t>
                        </m:r>
                        <m:r>
                          <a:rPr lang="en-US" sz="2600" i="1">
                            <a:latin typeface="Cambria Math"/>
                          </a:rPr>
                          <m:t>𝑐𝑜𝑁𝑃</m:t>
                        </m:r>
                        <m:r>
                          <a:rPr lang="en-US" sz="2600" i="1">
                            <a:latin typeface="Cambria Math"/>
                          </a:rPr>
                          <m:t>/</m:t>
                        </m:r>
                        <m:r>
                          <a:rPr lang="en-US" sz="2600" i="1">
                            <a:latin typeface="Cambria Math"/>
                          </a:rPr>
                          <m:t>𝑝𝑜𝑙𝑦</m:t>
                        </m:r>
                      </m:oMath>
                    </a14:m>
                    <a:r>
                      <a:rPr lang="en-US" sz="2600" dirty="0" smtClean="0"/>
                      <a:t>.</a:t>
                    </a:r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" y="4648200"/>
                    <a:ext cx="8610600" cy="121920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Rectangle 5"/>
              <p:cNvSpPr/>
              <p:nvPr/>
            </p:nvSpPr>
            <p:spPr>
              <a:xfrm>
                <a:off x="152400" y="4156392"/>
                <a:ext cx="1447800" cy="48164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Theorem</a:t>
                </a:r>
                <a:endParaRPr lang="en-US" sz="24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8600" y="5334000"/>
              <a:ext cx="853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* the actual statement requires mild additional </a:t>
              </a:r>
              <a:r>
                <a:rPr lang="en-US" sz="2200" dirty="0" err="1" smtClean="0"/>
                <a:t>constructivity</a:t>
              </a:r>
              <a:r>
                <a:rPr lang="en-US" sz="2200" dirty="0" smtClean="0"/>
                <a:t> conditions.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6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56666 L 0 -2.22222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610600" cy="5715000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2200" dirty="0" smtClean="0"/>
              </a:p>
              <a:p>
                <a:pPr lvl="1"/>
                <a:endParaRPr lang="en-US" sz="2200" dirty="0"/>
              </a:p>
              <a:p>
                <a:pPr lvl="1"/>
                <a:r>
                  <a:rPr lang="en-US" sz="2600" dirty="0" smtClean="0"/>
                  <a:t>all known AND-compositions are constructive</a:t>
                </a:r>
              </a:p>
              <a:p>
                <a:pPr lvl="1"/>
                <a:r>
                  <a:rPr lang="en-US" sz="2600" dirty="0"/>
                  <a:t>indicates problems admitting AND-compositions* do not admit polynomial OR-</a:t>
                </a:r>
                <a:r>
                  <a:rPr lang="en-US" sz="2600" dirty="0" err="1"/>
                  <a:t>kernelizations</a:t>
                </a:r>
                <a:r>
                  <a:rPr lang="en-US" sz="2600" dirty="0"/>
                  <a:t>*</a:t>
                </a:r>
              </a:p>
              <a:p>
                <a:r>
                  <a:rPr lang="en-US" sz="2800" b="1" dirty="0" err="1" smtClean="0"/>
                  <a:t>Cor</a:t>
                </a:r>
                <a:r>
                  <a:rPr lang="en-US" sz="2800" b="1" dirty="0" smtClean="0"/>
                  <a:t>:</a:t>
                </a:r>
                <a:r>
                  <a:rPr lang="en-US" sz="2800" dirty="0" smtClean="0"/>
                  <a:t> Suppose there is a poly time algorithm that, given path decomposition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/>
                  <a:t> of width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800" dirty="0" smtClean="0"/>
                  <a:t> outputs a max. IS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𝑝𝑜𝑙𝑦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𝑁𝑃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𝑐𝑜𝑁𝑃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𝑝𝑜𝑙𝑦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610600" cy="5715000"/>
              </a:xfrm>
              <a:blipFill rotWithShape="1">
                <a:blip r:embed="rId2"/>
                <a:stretch>
                  <a:fillRect l="-1203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1760" y="158393"/>
            <a:ext cx="8610600" cy="1726287"/>
            <a:chOff x="152400" y="4038600"/>
            <a:chExt cx="8610600" cy="1726287"/>
          </a:xfrm>
        </p:grpSpPr>
        <p:grpSp>
          <p:nvGrpSpPr>
            <p:cNvPr id="9" name="Group 8"/>
            <p:cNvGrpSpPr/>
            <p:nvPr/>
          </p:nvGrpSpPr>
          <p:grpSpPr>
            <a:xfrm>
              <a:off x="152400" y="4038600"/>
              <a:ext cx="8610600" cy="1295400"/>
              <a:chOff x="152400" y="4156392"/>
              <a:chExt cx="8610600" cy="17110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152400" y="4648200"/>
                    <a:ext cx="8610600" cy="1219200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sz="2600" dirty="0" smtClean="0"/>
                      <a:t>If </a:t>
                    </a:r>
                    <a:r>
                      <a:rPr lang="en-US" sz="2600" dirty="0"/>
                      <a:t>a parameterized problem </a:t>
                    </a:r>
                    <a:r>
                      <a:rPr lang="en-US" sz="2600" dirty="0" smtClean="0"/>
                      <a:t>(</a:t>
                    </a:r>
                    <a:r>
                      <a:rPr lang="en-US" sz="2600" dirty="0" err="1" smtClean="0"/>
                      <a:t>Q,k</a:t>
                    </a:r>
                    <a:r>
                      <a:rPr lang="en-US" sz="2600" dirty="0" smtClean="0"/>
                      <a:t>) </a:t>
                    </a:r>
                    <a:r>
                      <a:rPr lang="en-US" sz="2600" dirty="0"/>
                      <a:t>has </a:t>
                    </a:r>
                    <a:r>
                      <a:rPr lang="en-US" sz="2600" dirty="0" smtClean="0"/>
                      <a:t>an AND-composition*, and witnesses* of size polynomial in k, </a:t>
                    </a:r>
                    <a14:m>
                      <m:oMath xmlns:m="http://schemas.openxmlformats.org/officeDocument/2006/math">
                        <m:r>
                          <a:rPr lang="en-US" sz="2600" i="1">
                            <a:latin typeface="Cambria Math"/>
                          </a:rPr>
                          <m:t>𝑁𝑃</m:t>
                        </m:r>
                        <m:r>
                          <a:rPr lang="en-US" sz="2600" i="1">
                            <a:latin typeface="Cambria Math"/>
                          </a:rPr>
                          <m:t>⊆</m:t>
                        </m:r>
                        <m:r>
                          <a:rPr lang="en-US" sz="2600" i="1">
                            <a:latin typeface="Cambria Math"/>
                          </a:rPr>
                          <m:t>𝑐𝑜𝑁𝑃</m:t>
                        </m:r>
                        <m:r>
                          <a:rPr lang="en-US" sz="2600" i="1">
                            <a:latin typeface="Cambria Math"/>
                          </a:rPr>
                          <m:t>/</m:t>
                        </m:r>
                        <m:r>
                          <a:rPr lang="en-US" sz="2600" i="1">
                            <a:latin typeface="Cambria Math"/>
                          </a:rPr>
                          <m:t>𝑝𝑜𝑙𝑦</m:t>
                        </m:r>
                      </m:oMath>
                    </a14:m>
                    <a:r>
                      <a:rPr lang="en-US" sz="2600" dirty="0" smtClean="0"/>
                      <a:t>.</a:t>
                    </a:r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" y="4648200"/>
                    <a:ext cx="8610600" cy="121920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152400" y="4156392"/>
                <a:ext cx="1447800" cy="48164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Theorem</a:t>
                </a:r>
                <a:endParaRPr lang="en-US" sz="24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8600" y="5334000"/>
              <a:ext cx="853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* the actual statement requires mild additional </a:t>
              </a:r>
              <a:r>
                <a:rPr lang="en-US" sz="2200" dirty="0" err="1" smtClean="0"/>
                <a:t>constructivity</a:t>
              </a:r>
              <a:r>
                <a:rPr lang="en-US" sz="2200" dirty="0" smtClean="0"/>
                <a:t> conditions.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46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10600" cy="5181600"/>
          </a:xfrm>
        </p:spPr>
        <p:txBody>
          <a:bodyPr>
            <a:normAutofit/>
          </a:bodyPr>
          <a:lstStyle/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r>
              <a:rPr lang="en-US" sz="2600" dirty="0" smtClean="0"/>
              <a:t>all known AND-compositions are constructive</a:t>
            </a:r>
          </a:p>
          <a:p>
            <a:pPr lvl="1"/>
            <a:r>
              <a:rPr lang="en-US" sz="2600" dirty="0" smtClean="0"/>
              <a:t>indicates problems admitting AND-compositions* do not admit polynomial OR-</a:t>
            </a:r>
            <a:r>
              <a:rPr lang="en-US" sz="2600" dirty="0" err="1" smtClean="0"/>
              <a:t>kernelizations</a:t>
            </a:r>
            <a:r>
              <a:rPr lang="en-US" sz="2600" dirty="0" smtClean="0"/>
              <a:t>*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760" y="158393"/>
            <a:ext cx="8610600" cy="1726287"/>
            <a:chOff x="152400" y="4038600"/>
            <a:chExt cx="8610600" cy="1726287"/>
          </a:xfrm>
        </p:grpSpPr>
        <p:grpSp>
          <p:nvGrpSpPr>
            <p:cNvPr id="9" name="Group 8"/>
            <p:cNvGrpSpPr/>
            <p:nvPr/>
          </p:nvGrpSpPr>
          <p:grpSpPr>
            <a:xfrm>
              <a:off x="152400" y="4038600"/>
              <a:ext cx="8610600" cy="1295400"/>
              <a:chOff x="152400" y="4156392"/>
              <a:chExt cx="8610600" cy="17110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152400" y="4648200"/>
                    <a:ext cx="8610600" cy="1219200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sz="2600" dirty="0" smtClean="0"/>
                      <a:t>If </a:t>
                    </a:r>
                    <a:r>
                      <a:rPr lang="en-US" sz="2600" dirty="0"/>
                      <a:t>a parameterized problem </a:t>
                    </a:r>
                    <a:r>
                      <a:rPr lang="en-US" sz="2600" dirty="0" smtClean="0"/>
                      <a:t>(</a:t>
                    </a:r>
                    <a:r>
                      <a:rPr lang="en-US" sz="2600" dirty="0" err="1" smtClean="0"/>
                      <a:t>Q,k</a:t>
                    </a:r>
                    <a:r>
                      <a:rPr lang="en-US" sz="2600" dirty="0" smtClean="0"/>
                      <a:t>) </a:t>
                    </a:r>
                    <a:r>
                      <a:rPr lang="en-US" sz="2600" dirty="0"/>
                      <a:t>has </a:t>
                    </a:r>
                    <a:r>
                      <a:rPr lang="en-US" sz="2600" dirty="0" smtClean="0"/>
                      <a:t>an AND-composition*, and witnesses* of size polynomial in k, </a:t>
                    </a:r>
                    <a14:m>
                      <m:oMath xmlns:m="http://schemas.openxmlformats.org/officeDocument/2006/math">
                        <m:r>
                          <a:rPr lang="en-US" sz="2600" i="1">
                            <a:latin typeface="Cambria Math"/>
                          </a:rPr>
                          <m:t>𝑁𝑃</m:t>
                        </m:r>
                        <m:r>
                          <a:rPr lang="en-US" sz="2600" i="1">
                            <a:latin typeface="Cambria Math"/>
                          </a:rPr>
                          <m:t>⊆</m:t>
                        </m:r>
                        <m:r>
                          <a:rPr lang="en-US" sz="2600" i="1">
                            <a:latin typeface="Cambria Math"/>
                          </a:rPr>
                          <m:t>𝑐𝑜𝑁𝑃</m:t>
                        </m:r>
                        <m:r>
                          <a:rPr lang="en-US" sz="2600" i="1">
                            <a:latin typeface="Cambria Math"/>
                          </a:rPr>
                          <m:t>/</m:t>
                        </m:r>
                        <m:r>
                          <a:rPr lang="en-US" sz="2600" i="1">
                            <a:latin typeface="Cambria Math"/>
                          </a:rPr>
                          <m:t>𝑝𝑜𝑙𝑦</m:t>
                        </m:r>
                      </m:oMath>
                    </a14:m>
                    <a:r>
                      <a:rPr lang="en-US" sz="2600" dirty="0" smtClean="0"/>
                      <a:t>.</a:t>
                    </a:r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" y="4648200"/>
                    <a:ext cx="8610600" cy="121920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152400" y="4156392"/>
                <a:ext cx="1447800" cy="48164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Theorem</a:t>
                </a:r>
                <a:endParaRPr lang="en-US" sz="24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8600" y="5334000"/>
              <a:ext cx="853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* the actual statement requires mild additional </a:t>
              </a:r>
              <a:r>
                <a:rPr lang="en-US" sz="2200" dirty="0" err="1" smtClean="0"/>
                <a:t>constructivity</a:t>
              </a:r>
              <a:r>
                <a:rPr lang="en-US" sz="2200" dirty="0" smtClean="0"/>
                <a:t> conditions.</a:t>
              </a:r>
              <a:endParaRPr lang="en-US" sz="2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1540"/>
            <a:ext cx="6781800" cy="12742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571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76200" y="4534351"/>
                <a:ext cx="9144000" cy="18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We currently exclude poly kernels via OR/AND compositions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Observation: </a:t>
                </a:r>
                <a:r>
                  <a:rPr lang="en-US" sz="2800" dirty="0"/>
                  <a:t>the known FPT algorithm for </a:t>
                </a:r>
                <a:r>
                  <a:rPr lang="en-US" sz="2800" dirty="0" smtClean="0"/>
                  <a:t>DFVS implies a poly </a:t>
                </a:r>
                <a:r>
                  <a:rPr lang="en-US" sz="2800" dirty="0" err="1" smtClean="0"/>
                  <a:t>algo</a:t>
                </a:r>
                <a:r>
                  <a:rPr lang="en-US" sz="2800" dirty="0" smtClean="0"/>
                  <a:t> finding </a:t>
                </a:r>
                <a:r>
                  <a:rPr lang="en-US" sz="2800" dirty="0"/>
                  <a:t>a </a:t>
                </a:r>
                <a:r>
                  <a:rPr lang="en-US" sz="2800" dirty="0" smtClean="0"/>
                  <a:t>DFVS </a:t>
                </a:r>
                <a:r>
                  <a:rPr lang="en-US" sz="2800" dirty="0"/>
                  <a:t>of 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dirty="0" err="1" smtClean="0"/>
                  <a:t>succ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prob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𝑙𝑔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 err="1" smtClean="0"/>
                  <a:t>Cor</a:t>
                </a:r>
                <a:r>
                  <a:rPr lang="en-US" sz="2800" b="1" dirty="0" smtClean="0"/>
                  <a:t>:</a:t>
                </a:r>
                <a:r>
                  <a:rPr lang="en-US" sz="2800" dirty="0" smtClean="0"/>
                  <a:t> If DFVS </a:t>
                </a:r>
                <a:r>
                  <a:rPr lang="en-US" sz="2800" dirty="0"/>
                  <a:t>has </a:t>
                </a:r>
                <a:r>
                  <a:rPr lang="en-US" sz="2800" dirty="0" smtClean="0"/>
                  <a:t>a AND-composition*,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𝑁𝑃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𝑐𝑜𝑁𝑃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𝑝𝑜𝑙𝑦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534351"/>
                <a:ext cx="9144000" cy="1833772"/>
              </a:xfrm>
              <a:prstGeom prst="rect">
                <a:avLst/>
              </a:prstGeom>
              <a:blipFill rotWithShape="1">
                <a:blip r:embed="rId5"/>
                <a:stretch>
                  <a:fillRect l="-1133" t="-2990" r="-933" b="-8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7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Preprocessing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(+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brute-force)</a:t>
                </a:r>
              </a:p>
              <a:p>
                <a:pPr lvl="1"/>
                <a:r>
                  <a:rPr lang="en-US" dirty="0"/>
                  <a:t>Mostly one standard model (`poly </a:t>
                </a:r>
                <a:r>
                  <a:rPr lang="en-US" dirty="0" err="1"/>
                  <a:t>kernelization</a:t>
                </a:r>
                <a:r>
                  <a:rPr lang="en-US" dirty="0"/>
                  <a:t>’)</a:t>
                </a:r>
              </a:p>
              <a:p>
                <a:pPr lvl="1"/>
                <a:r>
                  <a:rPr lang="en-US" dirty="0"/>
                  <a:t>Existence studied explicitly, </a:t>
                </a:r>
                <a:r>
                  <a:rPr lang="en-US" b="1" dirty="0">
                    <a:solidFill>
                      <a:srgbClr val="00B050"/>
                    </a:solidFill>
                  </a:rPr>
                  <a:t>popular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00B050"/>
                    </a:solidFill>
                  </a:rPr>
                  <a:t>successful</a:t>
                </a:r>
              </a:p>
              <a:p>
                <a:pPr lvl="1"/>
                <a:r>
                  <a:rPr lang="en-US" dirty="0"/>
                  <a:t>Lower bounds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/>
                  <a:t>Very </a:t>
                </a:r>
                <a:r>
                  <a:rPr lang="en-US" dirty="0"/>
                  <a:t>often applied (implicitly), several 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Evaluating Exponential Sums (inclusion exclusion/DFT/ summations over GF(2))</a:t>
                </a:r>
              </a:p>
              <a:p>
                <a:pPr lvl="1"/>
                <a:r>
                  <a:rPr lang="en-US" dirty="0"/>
                  <a:t>Often applied, </a:t>
                </a:r>
                <a:r>
                  <a:rPr lang="en-US" dirty="0" smtClean="0"/>
                  <a:t>some </a:t>
                </a:r>
                <a:r>
                  <a:rPr lang="en-US" dirty="0"/>
                  <a:t>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Dynamic Programming</a:t>
                </a:r>
              </a:p>
              <a:p>
                <a:pPr lvl="1"/>
                <a:r>
                  <a:rPr lang="en-US" dirty="0"/>
                  <a:t>Often applied; several models studied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  <a:blipFill rotWithShape="1">
                <a:blip r:embed="rId2"/>
                <a:stretch>
                  <a:fillRect l="-1547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894350"/>
            <a:ext cx="8686800" cy="5811250"/>
            <a:chOff x="76200" y="894350"/>
            <a:chExt cx="8686800" cy="5811250"/>
          </a:xfrm>
        </p:grpSpPr>
        <p:sp>
          <p:nvSpPr>
            <p:cNvPr id="4" name="Rounded Rectangle 3"/>
            <p:cNvSpPr/>
            <p:nvPr/>
          </p:nvSpPr>
          <p:spPr>
            <a:xfrm>
              <a:off x="76200" y="894350"/>
              <a:ext cx="8686800" cy="3220450"/>
            </a:xfrm>
            <a:prstGeom prst="roundRect">
              <a:avLst/>
            </a:prstGeom>
            <a:solidFill>
              <a:schemeClr val="lt1">
                <a:alpha val="6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6200" y="5562600"/>
              <a:ext cx="8686800" cy="1143000"/>
            </a:xfrm>
            <a:prstGeom prst="roundRect">
              <a:avLst/>
            </a:prstGeom>
            <a:solidFill>
              <a:schemeClr val="lt1">
                <a:alpha val="6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6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991600" cy="5715000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 smtClean="0"/>
                  <a:t>We saw strong limitations of large classes of </a:t>
                </a:r>
                <a:r>
                  <a:rPr lang="en-US" sz="2600" b="1" dirty="0" smtClean="0"/>
                  <a:t>exponential time</a:t>
                </a:r>
                <a:r>
                  <a:rPr lang="en-US" sz="2600" dirty="0" smtClean="0"/>
                  <a:t> algorithms under hypotheses on </a:t>
                </a:r>
                <a:r>
                  <a:rPr lang="en-US" sz="2600" b="1" dirty="0" smtClean="0"/>
                  <a:t>polynomial time</a:t>
                </a:r>
                <a:endParaRPr lang="en-US" sz="2600" dirty="0" smtClean="0"/>
              </a:p>
              <a:p>
                <a:r>
                  <a:rPr lang="en-US" sz="2600" dirty="0" smtClean="0"/>
                  <a:t>Inspired by this, we model other paradigms similarly</a:t>
                </a:r>
              </a:p>
              <a:p>
                <a:r>
                  <a:rPr lang="en-US" sz="2600" dirty="0" smtClean="0"/>
                  <a:t>OPP </a:t>
                </a:r>
                <a:r>
                  <a:rPr lang="en-US" sz="2600" dirty="0" err="1" smtClean="0"/>
                  <a:t>algo’s</a:t>
                </a:r>
                <a:r>
                  <a:rPr lang="en-US" sz="2600" dirty="0" smtClean="0"/>
                  <a:t> are Monte Carlo reductions to Circuit Sat with few</a:t>
                </a:r>
                <a:br>
                  <a:rPr lang="en-US" sz="2600" dirty="0" smtClean="0"/>
                </a:br>
                <a:r>
                  <a:rPr lang="en-US" sz="2600" dirty="0" smtClean="0"/>
                  <a:t>input gates (the circuit simulates the verifier)</a:t>
                </a:r>
              </a:p>
              <a:p>
                <a:r>
                  <a:rPr lang="en-US" sz="2600" i="1" dirty="0" smtClean="0"/>
                  <a:t>Parity compression</a:t>
                </a:r>
                <a:r>
                  <a:rPr lang="en-US" sz="2600" dirty="0" smtClean="0"/>
                  <a:t> is a Monte Carlo reduction to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sz="2600" b="1" dirty="0" smtClean="0"/>
                  <a:t>Circuit Sat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⊕</m:t>
                    </m:r>
                  </m:oMath>
                </a14:m>
                <a:r>
                  <a:rPr lang="en-US" sz="2600" b="1" dirty="0"/>
                  <a:t>Circuit </a:t>
                </a:r>
                <a:r>
                  <a:rPr lang="en-US" sz="2600" b="1" dirty="0" smtClean="0"/>
                  <a:t>Sat: </a:t>
                </a:r>
                <a:r>
                  <a:rPr lang="en-US" sz="2600" dirty="0" smtClean="0"/>
                  <a:t>count #satisfying assignments modulo 2</a:t>
                </a:r>
              </a:p>
              <a:p>
                <a:r>
                  <a:rPr lang="en-US" sz="2600" dirty="0" smtClean="0"/>
                  <a:t>Many algorithms can be rewritten as parity compressions</a:t>
                </a:r>
              </a:p>
              <a:p>
                <a:r>
                  <a:rPr lang="en-US" sz="2600" dirty="0" smtClean="0"/>
                  <a:t>BHKK’10: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/4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-&gt; polynomial time reduction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to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⊕</m:t>
                    </m:r>
                  </m:oMath>
                </a14:m>
                <a:r>
                  <a:rPr lang="en-US" sz="2600" dirty="0"/>
                  <a:t>Circuit </a:t>
                </a:r>
                <a:r>
                  <a:rPr lang="en-US" sz="2600" dirty="0" smtClean="0"/>
                  <a:t>Sat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3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</a:rPr>
                      <m:t>/4</m:t>
                    </m:r>
                  </m:oMath>
                </a14:m>
                <a:r>
                  <a:rPr lang="en-US" sz="2600" dirty="0" smtClean="0"/>
                  <a:t> inputs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991600" cy="5715000"/>
              </a:xfrm>
              <a:blipFill rotWithShape="1">
                <a:blip r:embed="rId2"/>
                <a:stretch>
                  <a:fillRect l="-1017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Parity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Preprocessing  (+brute-force)</a:t>
                </a:r>
              </a:p>
              <a:p>
                <a:pPr lvl="1"/>
                <a:r>
                  <a:rPr lang="en-US" dirty="0"/>
                  <a:t>Mostly one standard model (`poly </a:t>
                </a:r>
                <a:r>
                  <a:rPr lang="en-US" dirty="0" err="1"/>
                  <a:t>kernelization</a:t>
                </a:r>
                <a:r>
                  <a:rPr lang="en-US" dirty="0"/>
                  <a:t>’)</a:t>
                </a:r>
              </a:p>
              <a:p>
                <a:pPr lvl="1"/>
                <a:r>
                  <a:rPr lang="en-US" dirty="0"/>
                  <a:t>Existence studied explicitly, </a:t>
                </a:r>
                <a:r>
                  <a:rPr lang="en-US" b="1" dirty="0">
                    <a:solidFill>
                      <a:srgbClr val="00B050"/>
                    </a:solidFill>
                  </a:rPr>
                  <a:t>popular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00B050"/>
                    </a:solidFill>
                  </a:rPr>
                  <a:t>successful</a:t>
                </a:r>
              </a:p>
              <a:p>
                <a:pPr lvl="1"/>
                <a:r>
                  <a:rPr lang="en-US" dirty="0"/>
                  <a:t>Lower bounds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/>
                  <a:t>Very </a:t>
                </a:r>
                <a:r>
                  <a:rPr lang="en-US" dirty="0"/>
                  <a:t>often applied (implicitly), several 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Evaluating Exponential Sums (inclusion exclusion/DFT/ summations over GF(2))</a:t>
                </a:r>
              </a:p>
              <a:p>
                <a:pPr lvl="1"/>
                <a:r>
                  <a:rPr lang="en-US" dirty="0"/>
                  <a:t>Often applied, </a:t>
                </a:r>
                <a:r>
                  <a:rPr lang="en-US" dirty="0" smtClean="0"/>
                  <a:t>some </a:t>
                </a:r>
                <a:r>
                  <a:rPr lang="en-US" dirty="0"/>
                  <a:t>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Dynamic Programming</a:t>
                </a:r>
              </a:p>
              <a:p>
                <a:pPr lvl="1"/>
                <a:r>
                  <a:rPr lang="en-US" dirty="0"/>
                  <a:t>Often applied; several models studied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  <a:blipFill rotWithShape="1">
                <a:blip r:embed="rId2"/>
                <a:stretch>
                  <a:fillRect l="-1547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990600"/>
            <a:ext cx="8686800" cy="4572000"/>
          </a:xfrm>
          <a:prstGeom prst="roundRect">
            <a:avLst/>
          </a:prstGeom>
          <a:solidFill>
            <a:schemeClr val="lt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20503" y="1828800"/>
            <a:ext cx="2058594" cy="2971800"/>
            <a:chOff x="3720503" y="1828800"/>
            <a:chExt cx="2058594" cy="2971800"/>
          </a:xfrm>
        </p:grpSpPr>
        <p:pic>
          <p:nvPicPr>
            <p:cNvPr id="1026" name="Picture 2" descr="C:\Users\jnederlo\Dropbox\Werk\Presentaties\ESA16paradigms\lightning-bolt-clipart-dc6Mx6qc9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503" y="2209800"/>
              <a:ext cx="2058594" cy="235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4191000" y="1828800"/>
              <a:ext cx="0" cy="297180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532120" y="1905000"/>
            <a:ext cx="2941320" cy="2895600"/>
            <a:chOff x="5532120" y="2362200"/>
            <a:chExt cx="2941320" cy="2895600"/>
          </a:xfrm>
        </p:grpSpPr>
        <p:sp>
          <p:nvSpPr>
            <p:cNvPr id="6" name="Rectangle 5"/>
            <p:cNvSpPr/>
            <p:nvPr/>
          </p:nvSpPr>
          <p:spPr>
            <a:xfrm>
              <a:off x="5532120" y="2362200"/>
              <a:ext cx="2941320" cy="2895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2"/>
                </a:solidFill>
              </a:endParaRPr>
            </a:p>
          </p:txBody>
        </p:sp>
        <p:pic>
          <p:nvPicPr>
            <p:cNvPr id="13" name="Picture 3" descr="C:\Users\j.nederlof\Dropbox\Voorstellen\veni2014\cruise-ship-carnival-magic-1920x108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541899"/>
              <a:ext cx="2515430" cy="180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596263" y="4267200"/>
              <a:ext cx="28012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Rich man’s solution</a:t>
              </a:r>
              <a:endParaRPr lang="en-US" sz="2600" dirty="0"/>
            </a:p>
          </p:txBody>
        </p:sp>
      </p:grpSp>
      <p:pic>
        <p:nvPicPr>
          <p:cNvPr id="14" name="Picture 5" descr="C:\Users\j.nederlof\Dropbox\Voorstellen\veni2014\29-2-0605101256-romeinsoorlogssch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084698"/>
            <a:ext cx="2515431" cy="18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4149525"/>
            <a:ext cx="26790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(Exponential time)</a:t>
            </a:r>
            <a:endParaRPr lang="nl-NL" sz="2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General Pattern of Scalability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1066800"/>
            <a:ext cx="8686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“Given more resources, solutions become more complex”</a:t>
            </a:r>
            <a:endParaRPr lang="en-US" sz="2800" i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1905000"/>
            <a:ext cx="28194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191000"/>
            <a:ext cx="25825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(Polynomial time)</a:t>
            </a:r>
            <a:endParaRPr lang="nl-NL" sz="2600" dirty="0"/>
          </a:p>
        </p:txBody>
      </p:sp>
      <p:pic>
        <p:nvPicPr>
          <p:cNvPr id="10" name="Picture 2" descr="C:\Dropbox\Dropbox\Voorstellen\veni2014\rowing bo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20" y="2133600"/>
            <a:ext cx="2475980" cy="16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8200" y="3810000"/>
            <a:ext cx="28619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Poor man’s solution</a:t>
            </a:r>
            <a:endParaRPr lang="en-US" sz="2600" dirty="0"/>
          </a:p>
        </p:txBody>
      </p:sp>
      <p:pic>
        <p:nvPicPr>
          <p:cNvPr id="1027" name="Picture 3" descr="C:\Users\jnederlo\AppData\Local\Microsoft\Windows\INetCache\IE\DJEO1UHM\Korean_Traffic_sign_(Maximum_Speed_Limit_20kph)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44" y="1636222"/>
            <a:ext cx="1339056" cy="13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66800" y="4876801"/>
            <a:ext cx="6980793" cy="9541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Known exponential time algorithms mostly use</a:t>
            </a:r>
          </a:p>
          <a:p>
            <a:r>
              <a:rPr lang="en-US" sz="2800" dirty="0" smtClean="0"/>
              <a:t>algorithmic paradigms from P-time algorithms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799" y="5867400"/>
            <a:ext cx="698079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Program: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Formalize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/>
              <a:t>such </a:t>
            </a:r>
            <a:r>
              <a:rPr lang="en-US" sz="2800" dirty="0" smtClean="0"/>
              <a:t>paradigms and</a:t>
            </a:r>
            <a:endParaRPr lang="en-US" sz="2800" dirty="0"/>
          </a:p>
          <a:p>
            <a:r>
              <a:rPr lang="en-US" sz="2800" dirty="0" smtClean="0"/>
              <a:t>study their </a:t>
            </a:r>
            <a:r>
              <a:rPr lang="en-US" sz="2800" b="1" dirty="0">
                <a:solidFill>
                  <a:srgbClr val="00B050"/>
                </a:solidFill>
              </a:rPr>
              <a:t>power</a:t>
            </a:r>
            <a:r>
              <a:rPr lang="en-US" sz="2800" dirty="0"/>
              <a:t> and </a:t>
            </a:r>
            <a:r>
              <a:rPr lang="en-US" sz="2800" b="1" dirty="0" smtClean="0">
                <a:solidFill>
                  <a:schemeClr val="accent2"/>
                </a:solidFill>
              </a:rPr>
              <a:t>limitations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1" grpId="0" animBg="1"/>
      <p:bldP spid="19" grpId="0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CNF-REACH</a:t>
                </a:r>
              </a:p>
              <a:p>
                <a:pPr lvl="1"/>
                <a:r>
                  <a:rPr lang="en-US" sz="2200" dirty="0" smtClean="0"/>
                  <a:t>Given: CNF-formula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𝜑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0,1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 clauses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 smtClean="0"/>
                  <a:t> even,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 smtClean="0"/>
                  <a:t>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ℓ=</m:t>
                    </m:r>
                    <m:r>
                      <a:rPr lang="en-US" sz="2200" b="0" i="1" smtClean="0">
                        <a:latin typeface="Cambria Math"/>
                      </a:rPr>
                      <m:t>𝑝𝑜𝑙𝑦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lvl="1"/>
                <a:r>
                  <a:rPr lang="en-US" sz="2200" dirty="0" smtClean="0"/>
                  <a:t>Asked: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ℓ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𝟎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ℓ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𝜑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=1</a:t>
                </a:r>
                <a:endParaRPr lang="en-US" sz="2200" b="1" dirty="0"/>
              </a:p>
              <a:p>
                <a:r>
                  <a:rPr lang="en-US" sz="2600" dirty="0" smtClean="0"/>
                  <a:t>Directed path in succinctly represented graph.</a:t>
                </a:r>
              </a:p>
              <a:p>
                <a:r>
                  <a:rPr lang="en-US" sz="2600" dirty="0" smtClean="0"/>
                  <a:t>Some dynamic programming algorithms can be seen as a reduction to this problem. Can reduce:</a:t>
                </a:r>
              </a:p>
              <a:p>
                <a:pPr lvl="1"/>
                <a:r>
                  <a:rPr lang="en-US" sz="2200" dirty="0" smtClean="0"/>
                  <a:t>IS/pw to CNF-REACH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𝑝𝑤</m:t>
                    </m:r>
                    <m:r>
                      <a:rPr lang="en-US" sz="2200" b="0" i="1" smtClean="0">
                        <a:latin typeface="Cambria Math"/>
                      </a:rPr>
                      <m:t>≈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CNF-REACH to IS/pw </a:t>
                </a: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≈2</m:t>
                    </m:r>
                    <m:r>
                      <a:rPr lang="en-US" sz="2200" b="0" i="1" smtClean="0">
                        <a:latin typeface="Cambria Math"/>
                      </a:rPr>
                      <m:t>𝑝𝑤</m:t>
                    </m:r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Set Cover on universe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200" dirty="0" smtClean="0"/>
                  <a:t> to CNF-REACH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=2|</m:t>
                    </m:r>
                    <m:r>
                      <a:rPr lang="en-US" sz="2200" b="0" i="1" smtClean="0">
                        <a:latin typeface="Cambria Math"/>
                      </a:rPr>
                      <m:t>𝑈</m:t>
                    </m:r>
                    <m:r>
                      <a:rPr lang="en-US" sz="2200" b="0" i="1" smtClean="0">
                        <a:latin typeface="Cambria Math"/>
                      </a:rPr>
                      <m:t>|</m:t>
                    </m:r>
                  </m:oMath>
                </a14:m>
                <a:endParaRPr lang="en-US" sz="2200" dirty="0" smtClean="0"/>
              </a:p>
              <a:p>
                <a:r>
                  <a:rPr lang="en-US" sz="2600" dirty="0" smtClean="0"/>
                  <a:t>Additional indication that faster poly space </a:t>
                </a:r>
                <a:r>
                  <a:rPr lang="en-US" sz="2600" dirty="0" err="1" smtClean="0"/>
                  <a:t>algo’s</a:t>
                </a:r>
                <a:r>
                  <a:rPr lang="en-US" sz="2600" dirty="0" smtClean="0"/>
                  <a:t> for IS/pw are hard to find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 rotWithShape="1">
                <a:blip r:embed="rId2"/>
                <a:stretch>
                  <a:fillRect l="-1053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Disjunctive Dynamic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Paradigms are modeled as polynomial time reductions to wisely chosen problems</a:t>
                </a:r>
              </a:p>
              <a:p>
                <a:pPr lvl="1"/>
                <a:r>
                  <a:rPr lang="en-US" sz="2400" dirty="0" smtClean="0"/>
                  <a:t>Reduction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𝐶𝐾𝑇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𝑆𝐴𝑇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⊕</m:t>
                    </m:r>
                    <m:r>
                      <a:rPr lang="en-US" sz="2400" b="0" i="1" smtClean="0">
                        <a:latin typeface="Cambria Math"/>
                      </a:rPr>
                      <m:t>𝐶𝐾𝑇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𝑆𝐴𝑇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𝐶𝑁𝐹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𝑅𝐸𝐴𝐶𝐻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Our contributions (highlights):</a:t>
                </a:r>
              </a:p>
              <a:p>
                <a:pPr lvl="1"/>
                <a:r>
                  <a:rPr lang="en-US" sz="2600" dirty="0" smtClean="0"/>
                  <a:t>More lower </a:t>
                </a:r>
                <a:r>
                  <a:rPr lang="en-US" sz="2600" dirty="0" smtClean="0"/>
                  <a:t>bounds on </a:t>
                </a:r>
                <a:r>
                  <a:rPr lang="en-US" sz="2600" dirty="0" err="1" smtClean="0"/>
                  <a:t>succ</a:t>
                </a:r>
                <a:r>
                  <a:rPr lang="en-US" sz="2600" dirty="0" smtClean="0"/>
                  <a:t> prob. </a:t>
                </a:r>
                <a:r>
                  <a:rPr lang="en-US" sz="2600" dirty="0" smtClean="0"/>
                  <a:t>of poly time </a:t>
                </a:r>
                <a:r>
                  <a:rPr lang="en-US" sz="2600" dirty="0" err="1" smtClean="0"/>
                  <a:t>algo’s</a:t>
                </a:r>
                <a:endParaRPr lang="en-US" sz="2600" dirty="0" smtClean="0"/>
              </a:p>
              <a:p>
                <a:pPr lvl="2"/>
                <a:r>
                  <a:rPr lang="en-US" sz="2200" smtClean="0"/>
                  <a:t>Useful in FPT setting</a:t>
                </a:r>
                <a:endParaRPr lang="en-US" sz="2200" dirty="0" smtClean="0"/>
              </a:p>
              <a:p>
                <a:pPr lvl="1"/>
                <a:r>
                  <a:rPr lang="en-US" sz="2600" dirty="0" smtClean="0"/>
                  <a:t>Consequences for </a:t>
                </a:r>
                <a:r>
                  <a:rPr lang="en-US" sz="2600" dirty="0" err="1" smtClean="0"/>
                  <a:t>kernelization</a:t>
                </a:r>
                <a:r>
                  <a:rPr lang="en-US" sz="2600" dirty="0" smtClean="0"/>
                  <a:t> theory</a:t>
                </a:r>
              </a:p>
              <a:p>
                <a:pPr lvl="2"/>
                <a:r>
                  <a:rPr lang="en-US" dirty="0" smtClean="0"/>
                  <a:t>Constructive AND-compositions* exclude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witnesses* (and thus OR-kernels*)</a:t>
                </a:r>
              </a:p>
              <a:p>
                <a:pPr lvl="2"/>
                <a:r>
                  <a:rPr lang="en-US" dirty="0" smtClean="0"/>
                  <a:t>DFVS does not admit AND-compositions*</a:t>
                </a:r>
              </a:p>
              <a:p>
                <a:pPr lvl="1"/>
                <a:r>
                  <a:rPr lang="en-US" sz="2600" dirty="0" smtClean="0"/>
                  <a:t>Proposed `parity compression’ and `disjunctive DP’ to model other paradigms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029200"/>
              </a:xfrm>
              <a:blipFill rotWithShape="1">
                <a:blip r:embed="rId2"/>
                <a:stretch>
                  <a:fillRect l="-1203" t="-1939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7800"/>
                <a:ext cx="94488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Is there a poly </a:t>
                </a:r>
                <a:r>
                  <a:rPr lang="en-US" sz="2600" dirty="0" err="1" smtClean="0"/>
                  <a:t>algo</a:t>
                </a:r>
                <a:r>
                  <a:rPr lang="en-US" sz="2600" dirty="0" smtClean="0"/>
                  <a:t> that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 returns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1,…,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600" b="0" i="1" smtClean="0">
                            <a:latin typeface="Cambria Math"/>
                          </a:rPr>
                          <m:t>X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 with </a:t>
                </a:r>
                <a:r>
                  <a:rPr lang="en-US" sz="2600" dirty="0" err="1" smtClean="0"/>
                  <a:t>prob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1/</m:t>
                    </m:r>
                    <m:r>
                      <a:rPr lang="en-US" sz="2600" b="0" i="1" smtClean="0">
                        <a:latin typeface="Cambria Math"/>
                      </a:rPr>
                      <m:t>𝑞𝑢𝑎𝑠𝑖𝑝𝑜𝑙𝑦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if such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exists?</a:t>
                </a:r>
              </a:p>
              <a:p>
                <a:pPr lvl="1"/>
                <a:r>
                  <a:rPr lang="en-US" sz="2200" dirty="0" smtClean="0"/>
                  <a:t>Currently only known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𝑝𝑜𝑙𝑦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𝑛𝑡</m:t>
                    </m:r>
                    <m:r>
                      <a:rPr lang="en-US" sz="2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time, poly space </a:t>
                </a:r>
                <a:r>
                  <a:rPr lang="en-US" sz="2200" dirty="0" err="1" smtClean="0"/>
                  <a:t>algo</a:t>
                </a:r>
                <a:r>
                  <a:rPr lang="en-US" sz="2200" dirty="0" smtClean="0"/>
                  <a:t> uses DFT</a:t>
                </a:r>
              </a:p>
              <a:p>
                <a:pPr lvl="1"/>
                <a:r>
                  <a:rPr lang="en-US" sz="2200" dirty="0" smtClean="0"/>
                  <a:t>Can we rule out such an </a:t>
                </a:r>
                <a:r>
                  <a:rPr lang="en-US" sz="2200" dirty="0" err="1" smtClean="0"/>
                  <a:t>algo</a:t>
                </a:r>
                <a:r>
                  <a:rPr lang="en-US" sz="2200" dirty="0" smtClean="0"/>
                  <a:t> with an AND-composition?</a:t>
                </a:r>
              </a:p>
              <a:p>
                <a:r>
                  <a:rPr lang="en-US" sz="2600" dirty="0" smtClean="0"/>
                  <a:t>Can OPP </a:t>
                </a:r>
                <a:r>
                  <a:rPr lang="en-US" sz="2600" dirty="0" err="1" smtClean="0"/>
                  <a:t>algo’s</a:t>
                </a:r>
                <a:r>
                  <a:rPr lang="en-US" sz="2600" dirty="0" smtClean="0"/>
                  <a:t> refute SETH?</a:t>
                </a:r>
              </a:p>
              <a:p>
                <a:r>
                  <a:rPr lang="en-US" sz="2600" dirty="0" smtClean="0"/>
                  <a:t>Is there are problem with poly compressions but not poly witnesses 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600" dirty="0" smtClean="0"/>
                  <a:t>-cycle)? </a:t>
                </a:r>
              </a:p>
              <a:p>
                <a:r>
                  <a:rPr lang="en-US" sz="2600" dirty="0" smtClean="0"/>
                  <a:t>Can we find more fine-grained lower bounds?</a:t>
                </a:r>
              </a:p>
              <a:p>
                <a:endParaRPr lang="en-US" sz="2400" dirty="0"/>
              </a:p>
              <a:p>
                <a:r>
                  <a:rPr lang="en-US" sz="2600" dirty="0" smtClean="0"/>
                  <a:t>Full </a:t>
                </a:r>
                <a:r>
                  <a:rPr lang="en-US" sz="2600" dirty="0"/>
                  <a:t>version available at </a:t>
                </a:r>
                <a:r>
                  <a:rPr lang="en-US" sz="2600" dirty="0" smtClean="0">
                    <a:hlinkClick r:id="rId2"/>
                  </a:rPr>
                  <a:t>www.win.tue.nl</a:t>
                </a:r>
                <a:r>
                  <a:rPr lang="en-US" sz="2600" dirty="0">
                    <a:hlinkClick r:id="rId2"/>
                  </a:rPr>
                  <a:t>/~</a:t>
                </a:r>
                <a:r>
                  <a:rPr lang="en-US" sz="2600" dirty="0" smtClean="0">
                    <a:hlinkClick r:id="rId2"/>
                  </a:rPr>
                  <a:t>jnederlo</a:t>
                </a:r>
                <a:r>
                  <a:rPr lang="en-US" sz="2600" dirty="0" smtClean="0"/>
                  <a:t> </a:t>
                </a:r>
              </a:p>
              <a:p>
                <a:r>
                  <a:rPr lang="en-US" sz="2600" dirty="0"/>
                  <a:t>Thanks for listening!!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7800"/>
                <a:ext cx="9448800" cy="5410200"/>
              </a:xfrm>
              <a:blipFill rotWithShape="1">
                <a:blip r:embed="rId3"/>
                <a:stretch>
                  <a:fillRect l="-968" t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4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Preprocessing (+brute-force)</a:t>
                </a:r>
              </a:p>
              <a:p>
                <a:pPr lvl="1"/>
                <a:r>
                  <a:rPr lang="en-US" dirty="0" smtClean="0"/>
                  <a:t>Mostly one </a:t>
                </a:r>
                <a:r>
                  <a:rPr lang="en-US" dirty="0"/>
                  <a:t>standard model </a:t>
                </a:r>
                <a:r>
                  <a:rPr lang="en-US" dirty="0" smtClean="0"/>
                  <a:t>(`</a:t>
                </a:r>
                <a:r>
                  <a:rPr lang="en-US" dirty="0"/>
                  <a:t>poly </a:t>
                </a:r>
                <a:r>
                  <a:rPr lang="en-US" dirty="0" err="1"/>
                  <a:t>kernelization</a:t>
                </a:r>
                <a:r>
                  <a:rPr lang="en-US" dirty="0" smtClean="0"/>
                  <a:t>’)</a:t>
                </a:r>
                <a:endParaRPr lang="en-US" dirty="0"/>
              </a:p>
              <a:p>
                <a:pPr lvl="1"/>
                <a:r>
                  <a:rPr lang="en-US" dirty="0" smtClean="0"/>
                  <a:t>Existence studied explicitly,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popular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successful</a:t>
                </a:r>
              </a:p>
              <a:p>
                <a:pPr lvl="1"/>
                <a:r>
                  <a:rPr lang="en-US" dirty="0" smtClean="0"/>
                  <a:t>Lower bounds assuming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 smtClean="0"/>
                  <a:t>Very </a:t>
                </a:r>
                <a:r>
                  <a:rPr lang="en-US" dirty="0" smtClean="0"/>
                  <a:t>often applied (</a:t>
                </a:r>
                <a:r>
                  <a:rPr lang="en-US" dirty="0"/>
                  <a:t>implicitly</a:t>
                </a:r>
                <a:r>
                  <a:rPr lang="en-US" dirty="0" smtClean="0"/>
                  <a:t>), </a:t>
                </a:r>
                <a:r>
                  <a:rPr lang="en-US" dirty="0"/>
                  <a:t>several </a:t>
                </a:r>
                <a:r>
                  <a:rPr lang="en-US" dirty="0" smtClean="0"/>
                  <a:t>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Evaluating Exponential Sums (inclusion exclusion/DFT/ summations over GF(2))</a:t>
                </a:r>
              </a:p>
              <a:p>
                <a:pPr lvl="1"/>
                <a:r>
                  <a:rPr lang="en-US" dirty="0"/>
                  <a:t>Often applied, </a:t>
                </a:r>
                <a:r>
                  <a:rPr lang="en-US" dirty="0" smtClean="0"/>
                  <a:t>some models </a:t>
                </a:r>
                <a:r>
                  <a:rPr lang="en-US" dirty="0" smtClean="0"/>
                  <a:t>studied</a:t>
                </a:r>
              </a:p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Dynamic Programming</a:t>
                </a:r>
              </a:p>
              <a:p>
                <a:pPr lvl="1"/>
                <a:r>
                  <a:rPr lang="en-US" dirty="0" smtClean="0"/>
                  <a:t>Often applied; several models studied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  <a:blipFill rotWithShape="1">
                <a:blip r:embed="rId2"/>
                <a:stretch>
                  <a:fillRect l="-1547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6781800" y="619225"/>
            <a:ext cx="3200400" cy="1295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consequences</a:t>
            </a:r>
            <a:endParaRPr lang="en-US" b="1" dirty="0"/>
          </a:p>
        </p:txBody>
      </p:sp>
      <p:sp>
        <p:nvSpPr>
          <p:cNvPr id="6" name="Explosion 1 5"/>
          <p:cNvSpPr/>
          <p:nvPr/>
        </p:nvSpPr>
        <p:spPr>
          <a:xfrm>
            <a:off x="7315200" y="2590800"/>
            <a:ext cx="2438400" cy="1295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LB’s</a:t>
            </a:r>
            <a:endParaRPr lang="en-US" b="1" dirty="0"/>
          </a:p>
        </p:txBody>
      </p:sp>
      <p:sp>
        <p:nvSpPr>
          <p:cNvPr id="7" name="Explosion 1 6"/>
          <p:cNvSpPr/>
          <p:nvPr/>
        </p:nvSpPr>
        <p:spPr>
          <a:xfrm>
            <a:off x="7315200" y="4114800"/>
            <a:ext cx="2438400" cy="1295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model</a:t>
            </a:r>
            <a:endParaRPr lang="en-US" b="1" dirty="0"/>
          </a:p>
        </p:txBody>
      </p:sp>
      <p:sp>
        <p:nvSpPr>
          <p:cNvPr id="8" name="Explosion 1 7"/>
          <p:cNvSpPr/>
          <p:nvPr/>
        </p:nvSpPr>
        <p:spPr>
          <a:xfrm>
            <a:off x="7239000" y="5334000"/>
            <a:ext cx="2438400" cy="1295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model + reductions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09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Preprocessing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(+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brute-force)</a:t>
                </a:r>
              </a:p>
              <a:p>
                <a:pPr lvl="1"/>
                <a:r>
                  <a:rPr lang="en-US" dirty="0"/>
                  <a:t>Mostly one standard model (`poly </a:t>
                </a:r>
                <a:r>
                  <a:rPr lang="en-US" dirty="0" err="1"/>
                  <a:t>kernelization</a:t>
                </a:r>
                <a:r>
                  <a:rPr lang="en-US" dirty="0"/>
                  <a:t>’)</a:t>
                </a:r>
              </a:p>
              <a:p>
                <a:pPr lvl="1"/>
                <a:r>
                  <a:rPr lang="en-US" dirty="0"/>
                  <a:t>Existence studied explicitly, </a:t>
                </a:r>
                <a:r>
                  <a:rPr lang="en-US" b="1" dirty="0">
                    <a:solidFill>
                      <a:srgbClr val="00B050"/>
                    </a:solidFill>
                  </a:rPr>
                  <a:t>popular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00B050"/>
                    </a:solidFill>
                  </a:rPr>
                  <a:t>successful</a:t>
                </a:r>
              </a:p>
              <a:p>
                <a:pPr lvl="1"/>
                <a:r>
                  <a:rPr lang="en-US" dirty="0"/>
                  <a:t>Lower bounds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/>
                  <a:t>Very </a:t>
                </a:r>
                <a:r>
                  <a:rPr lang="en-US" dirty="0"/>
                  <a:t>often applied (implicitly), several 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Evaluating Exponential Sums (inclusion exclusion/DFT/ summations over GF(2))</a:t>
                </a:r>
              </a:p>
              <a:p>
                <a:pPr lvl="1"/>
                <a:r>
                  <a:rPr lang="en-US" dirty="0"/>
                  <a:t>Often applied, </a:t>
                </a:r>
                <a:r>
                  <a:rPr lang="en-US" dirty="0" smtClean="0"/>
                  <a:t>some </a:t>
                </a:r>
                <a:r>
                  <a:rPr lang="en-US" dirty="0"/>
                  <a:t>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Dynamic Programming</a:t>
                </a:r>
              </a:p>
              <a:p>
                <a:pPr lvl="1"/>
                <a:r>
                  <a:rPr lang="en-US" dirty="0"/>
                  <a:t>Often applied; several models studied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  <a:blipFill rotWithShape="1">
                <a:blip r:embed="rId2"/>
                <a:stretch>
                  <a:fillRect l="-1547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6200" y="3048000"/>
            <a:ext cx="8839200" cy="3505200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2743200"/>
            <a:ext cx="8686800" cy="39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930" y="2884944"/>
            <a:ext cx="85261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Strengths: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</a:rPr>
              <a:t>Contains poly time algorithms (poly time `for free’)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</a:rPr>
              <a:t>Lower bounds under hypothesis concerning PTIME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</a:rPr>
              <a:t>General template to give LB’s (OR/AND-composition)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Preprocessing (+brute-force)</a:t>
                </a:r>
              </a:p>
              <a:p>
                <a:pPr lvl="1"/>
                <a:r>
                  <a:rPr lang="en-US" dirty="0"/>
                  <a:t>Mostly one standard model (`poly </a:t>
                </a:r>
                <a:r>
                  <a:rPr lang="en-US" dirty="0" err="1"/>
                  <a:t>kernelization</a:t>
                </a:r>
                <a:r>
                  <a:rPr lang="en-US" dirty="0"/>
                  <a:t>’)</a:t>
                </a:r>
              </a:p>
              <a:p>
                <a:pPr lvl="1"/>
                <a:r>
                  <a:rPr lang="en-US" dirty="0"/>
                  <a:t>Existence studied explicitly, </a:t>
                </a:r>
                <a:r>
                  <a:rPr lang="en-US" b="1" dirty="0">
                    <a:solidFill>
                      <a:srgbClr val="00B050"/>
                    </a:solidFill>
                  </a:rPr>
                  <a:t>popular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00B050"/>
                    </a:solidFill>
                  </a:rPr>
                  <a:t>successful</a:t>
                </a:r>
              </a:p>
              <a:p>
                <a:pPr lvl="1"/>
                <a:r>
                  <a:rPr lang="en-US" dirty="0"/>
                  <a:t>Lower bounds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  <a:blipFill rotWithShape="1">
                <a:blip r:embed="rId2"/>
                <a:stretch>
                  <a:fillRect l="-1210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Preprocessing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(+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brute-force)</a:t>
                </a:r>
              </a:p>
              <a:p>
                <a:pPr lvl="1"/>
                <a:r>
                  <a:rPr lang="en-US" dirty="0"/>
                  <a:t>Mostly one standard model (`poly </a:t>
                </a:r>
                <a:r>
                  <a:rPr lang="en-US" dirty="0" err="1"/>
                  <a:t>kernelization</a:t>
                </a:r>
                <a:r>
                  <a:rPr lang="en-US" dirty="0"/>
                  <a:t>’)</a:t>
                </a:r>
              </a:p>
              <a:p>
                <a:pPr lvl="1"/>
                <a:r>
                  <a:rPr lang="en-US" dirty="0"/>
                  <a:t>Existence studied explicitly, </a:t>
                </a:r>
                <a:r>
                  <a:rPr lang="en-US" b="1" dirty="0">
                    <a:solidFill>
                      <a:srgbClr val="00B050"/>
                    </a:solidFill>
                  </a:rPr>
                  <a:t>popular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00B050"/>
                    </a:solidFill>
                  </a:rPr>
                  <a:t>successful</a:t>
                </a:r>
              </a:p>
              <a:p>
                <a:pPr lvl="1"/>
                <a:r>
                  <a:rPr lang="en-US" dirty="0"/>
                  <a:t>Lower bounds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/>
                  <a:t>Very </a:t>
                </a:r>
                <a:r>
                  <a:rPr lang="en-US" dirty="0"/>
                  <a:t>often applied (implicitly), several 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Evaluating Exponential Sums (inclusion exclusion/DFT/ summations over GF(2))</a:t>
                </a:r>
              </a:p>
              <a:p>
                <a:pPr lvl="1"/>
                <a:r>
                  <a:rPr lang="en-US" dirty="0"/>
                  <a:t>Often applied, </a:t>
                </a:r>
                <a:r>
                  <a:rPr lang="en-US" dirty="0" smtClean="0"/>
                  <a:t>some </a:t>
                </a:r>
                <a:r>
                  <a:rPr lang="en-US" dirty="0"/>
                  <a:t>models studied</a:t>
                </a: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Dynamic Programming</a:t>
                </a:r>
              </a:p>
              <a:p>
                <a:pPr lvl="1"/>
                <a:r>
                  <a:rPr lang="en-US" dirty="0"/>
                  <a:t>Often applied; several models studied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9067800" cy="5867400"/>
              </a:xfrm>
              <a:blipFill rotWithShape="1">
                <a:blip r:embed="rId2"/>
                <a:stretch>
                  <a:fillRect l="-1547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6200" y="762000"/>
            <a:ext cx="8839200" cy="5791200"/>
            <a:chOff x="76200" y="762000"/>
            <a:chExt cx="8839200" cy="5791200"/>
          </a:xfrm>
        </p:grpSpPr>
        <p:sp>
          <p:nvSpPr>
            <p:cNvPr id="4" name="Rectangle 3"/>
            <p:cNvSpPr/>
            <p:nvPr/>
          </p:nvSpPr>
          <p:spPr>
            <a:xfrm>
              <a:off x="76200" y="4038600"/>
              <a:ext cx="8839200" cy="2514600"/>
            </a:xfrm>
            <a:prstGeom prst="rect">
              <a:avLst/>
            </a:prstGeom>
            <a:solidFill>
              <a:schemeClr val="lt1">
                <a:alpha val="6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" y="762000"/>
              <a:ext cx="8839200" cy="2133600"/>
            </a:xfrm>
            <a:prstGeom prst="rect">
              <a:avLst/>
            </a:prstGeom>
            <a:solidFill>
              <a:schemeClr val="lt1">
                <a:alpha val="6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88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9067800" cy="5867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Branching / Bounded Search Tree</a:t>
            </a:r>
          </a:p>
          <a:p>
            <a:pPr lvl="1"/>
            <a:r>
              <a:rPr lang="en-US" b="1" dirty="0" smtClean="0"/>
              <a:t>Very </a:t>
            </a:r>
            <a:r>
              <a:rPr lang="en-US" dirty="0" smtClean="0"/>
              <a:t>often applied (</a:t>
            </a:r>
            <a:r>
              <a:rPr lang="en-US" dirty="0"/>
              <a:t>implicitly</a:t>
            </a:r>
            <a:r>
              <a:rPr lang="en-US" dirty="0" smtClean="0"/>
              <a:t>), </a:t>
            </a:r>
            <a:r>
              <a:rPr lang="en-US" dirty="0"/>
              <a:t>several </a:t>
            </a:r>
            <a:r>
              <a:rPr lang="en-US" dirty="0" smtClean="0"/>
              <a:t>models studied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26991 L -2.77778E-7 3.703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27615 L -1.38889E-6 -2.96296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10920"/>
                <a:ext cx="9220200" cy="630428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 smtClean="0"/>
                  <a:t>Very </a:t>
                </a:r>
                <a:r>
                  <a:rPr lang="en-US" dirty="0" smtClean="0"/>
                  <a:t>often applied (</a:t>
                </a:r>
                <a:r>
                  <a:rPr lang="en-US" dirty="0"/>
                  <a:t>implicitly</a:t>
                </a:r>
                <a:r>
                  <a:rPr lang="en-US" dirty="0" smtClean="0"/>
                  <a:t>), </a:t>
                </a:r>
                <a:r>
                  <a:rPr lang="en-US" dirty="0"/>
                  <a:t>several </a:t>
                </a:r>
                <a:r>
                  <a:rPr lang="en-US" dirty="0" smtClean="0"/>
                  <a:t>models studied</a:t>
                </a:r>
              </a:p>
              <a:p>
                <a:pPr lvl="1"/>
                <a:r>
                  <a:rPr lang="en-US" dirty="0" smtClean="0"/>
                  <a:t>Modelled by </a:t>
                </a:r>
                <a:r>
                  <a:rPr lang="en-US" b="1" dirty="0"/>
                  <a:t>O</a:t>
                </a:r>
                <a:r>
                  <a:rPr lang="en-US" dirty="0"/>
                  <a:t>ne-sided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robabilistic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oly </a:t>
                </a:r>
                <a:r>
                  <a:rPr lang="en-US" dirty="0" err="1" smtClean="0"/>
                  <a:t>algo’s</a:t>
                </a:r>
                <a:r>
                  <a:rPr lang="en-US" dirty="0" smtClean="0"/>
                  <a:t> (PP’10)</a:t>
                </a:r>
              </a:p>
              <a:p>
                <a:pPr lvl="2"/>
                <a:r>
                  <a:rPr lang="en-US" sz="2600" dirty="0"/>
                  <a:t>Poly time </a:t>
                </a:r>
                <a:r>
                  <a:rPr lang="en-US" sz="2600" dirty="0" err="1"/>
                  <a:t>algo’s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without </a:t>
                </a:r>
                <a:r>
                  <a:rPr lang="en-US" sz="2600" dirty="0"/>
                  <a:t>false positives but if given YES-instance, return YES with exponentially small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success </a:t>
                </a:r>
                <a:r>
                  <a:rPr lang="en-US" sz="2600" b="1" dirty="0" err="1" smtClean="0">
                    <a:solidFill>
                      <a:srgbClr val="00B050"/>
                    </a:solidFill>
                  </a:rPr>
                  <a:t>prob</a:t>
                </a:r>
                <a:endParaRPr lang="en-US" sz="2600" b="1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sz="2600" b="1" dirty="0" smtClean="0"/>
                  <a:t>Example: </a:t>
                </a:r>
                <a:r>
                  <a:rPr lang="en-US" sz="2600" dirty="0" smtClean="0"/>
                  <a:t>Given graph and </a:t>
                </a:r>
                <a:r>
                  <a:rPr lang="en-US" sz="2600" dirty="0" err="1" smtClean="0"/>
                  <a:t>int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, finding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vertices</a:t>
                </a:r>
                <a:br>
                  <a:rPr lang="en-US" sz="2600" dirty="0" smtClean="0"/>
                </a:br>
                <a:r>
                  <a:rPr lang="en-US" sz="2600" dirty="0" smtClean="0"/>
                  <a:t>incident to all edges by picking random endpoints of uncovered edges: success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600" dirty="0" smtClean="0"/>
                  <a:t> for </a:t>
                </a:r>
                <a:r>
                  <a:rPr lang="en-US" sz="2600" b="1" dirty="0" smtClean="0"/>
                  <a:t>Vertex Cover (VC)</a:t>
                </a:r>
                <a:r>
                  <a:rPr lang="en-US" sz="2600" dirty="0" smtClean="0"/>
                  <a:t> </a:t>
                </a:r>
                <a:endParaRPr lang="en-US" sz="2200" b="1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b="1" dirty="0" smtClean="0">
                    <a:solidFill>
                      <a:schemeClr val="tx1"/>
                    </a:solidFill>
                  </a:rPr>
                  <a:t>success </a:t>
                </a:r>
                <a:r>
                  <a:rPr lang="en-US" b="1" dirty="0">
                    <a:solidFill>
                      <a:schemeClr val="tx1"/>
                    </a:solidFill>
                  </a:rPr>
                  <a:t>prob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equivalent* with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f(k)-bit witnesses</a:t>
                </a:r>
                <a:r>
                  <a:rPr lang="en-US" dirty="0" smtClean="0"/>
                  <a:t> 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sz="2600" dirty="0" smtClean="0"/>
                  <a:t>E.g. </a:t>
                </a:r>
                <a:r>
                  <a:rPr lang="en-US" sz="2600" b="1" dirty="0" smtClean="0"/>
                  <a:t>VC </a:t>
                </a:r>
                <a:r>
                  <a:rPr lang="en-US" sz="2600" dirty="0" smtClean="0"/>
                  <a:t>has verifiers accepting certificates of length k</a:t>
                </a:r>
              </a:p>
              <a:p>
                <a:pPr lvl="2"/>
                <a:r>
                  <a:rPr lang="en-US" sz="2600" dirty="0" smtClean="0"/>
                  <a:t>Backwards trivial, forwards requires hashing ideas (PP)</a:t>
                </a:r>
              </a:p>
              <a:p>
                <a:pPr lvl="2"/>
                <a:r>
                  <a:rPr lang="en-US" sz="2600" dirty="0" smtClean="0"/>
                  <a:t>*modulo randomness</a:t>
                </a:r>
              </a:p>
              <a:p>
                <a:pPr lvl="2"/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10920"/>
                <a:ext cx="9220200" cy="6304280"/>
              </a:xfrm>
              <a:blipFill rotWithShape="1">
                <a:blip r:embed="rId2"/>
                <a:stretch>
                  <a:fillRect l="-1521" t="-1257" r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92964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Branching / Bounded Search Tree</a:t>
                </a:r>
              </a:p>
              <a:p>
                <a:pPr lvl="1"/>
                <a:r>
                  <a:rPr lang="en-US" b="1" dirty="0" smtClean="0"/>
                  <a:t>Very </a:t>
                </a:r>
                <a:r>
                  <a:rPr lang="en-US" dirty="0" smtClean="0"/>
                  <a:t>often applied (</a:t>
                </a:r>
                <a:r>
                  <a:rPr lang="en-US" dirty="0"/>
                  <a:t>implicitly</a:t>
                </a:r>
                <a:r>
                  <a:rPr lang="en-US" dirty="0" smtClean="0"/>
                  <a:t>), </a:t>
                </a:r>
                <a:r>
                  <a:rPr lang="en-US" dirty="0"/>
                  <a:t>several </a:t>
                </a:r>
                <a:r>
                  <a:rPr lang="en-US" dirty="0" smtClean="0"/>
                  <a:t>models studied</a:t>
                </a:r>
              </a:p>
              <a:p>
                <a:pPr lvl="1"/>
                <a:r>
                  <a:rPr lang="en-US" dirty="0" smtClean="0"/>
                  <a:t>Modelled by </a:t>
                </a:r>
                <a:r>
                  <a:rPr lang="en-US" b="1" dirty="0"/>
                  <a:t>O</a:t>
                </a:r>
                <a:r>
                  <a:rPr lang="en-US" dirty="0"/>
                  <a:t>ne-sided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robabilistic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oly </a:t>
                </a:r>
                <a:r>
                  <a:rPr lang="en-US" dirty="0" err="1" smtClean="0"/>
                  <a:t>algo’s</a:t>
                </a:r>
                <a:r>
                  <a:rPr lang="en-US" dirty="0" smtClean="0"/>
                  <a:t> (PP’10)</a:t>
                </a:r>
              </a:p>
              <a:p>
                <a:pPr lvl="1"/>
                <a:r>
                  <a:rPr lang="en-US" dirty="0" smtClean="0"/>
                  <a:t>LB’s 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no subset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𝑐𝑜𝑁𝑃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(D’13)</a:t>
                </a:r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 smtClean="0"/>
              </a:p>
              <a:p>
                <a:pPr lvl="2"/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9296400" cy="5867400"/>
              </a:xfrm>
              <a:blipFill rotWithShape="1">
                <a:blip r:embed="rId2"/>
                <a:stretch>
                  <a:fillRect l="-1508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8600" y="31242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Strengths: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Contains poly time algorithms (poly time `for free</a:t>
            </a:r>
            <a:r>
              <a:rPr lang="en-US" sz="2800" b="1" dirty="0" smtClean="0">
                <a:solidFill>
                  <a:srgbClr val="00B050"/>
                </a:solidFill>
              </a:rPr>
              <a:t>’)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</a:rPr>
              <a:t>Generalizes (OR) </a:t>
            </a:r>
            <a:r>
              <a:rPr lang="en-US" sz="2800" b="1" dirty="0" err="1" smtClean="0">
                <a:solidFill>
                  <a:srgbClr val="00B050"/>
                </a:solidFill>
              </a:rPr>
              <a:t>kernelization</a:t>
            </a:r>
            <a:r>
              <a:rPr lang="en-US" sz="2800" b="1" dirty="0" smtClean="0">
                <a:solidFill>
                  <a:srgbClr val="00B050"/>
                </a:solidFill>
              </a:rPr>
              <a:t> (but not compression)</a:t>
            </a:r>
            <a:endParaRPr lang="en-US" sz="2800" b="1" dirty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Lower bounds under hypothesis concerning </a:t>
            </a:r>
            <a:r>
              <a:rPr lang="en-US" sz="2800" b="1" dirty="0" smtClean="0">
                <a:solidFill>
                  <a:srgbClr val="00B050"/>
                </a:solidFill>
              </a:rPr>
              <a:t>PTIME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</a:rPr>
              <a:t>Many algorithms captured by this model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Paradigms </a:t>
            </a:r>
            <a:r>
              <a:rPr lang="en-US" dirty="0" smtClean="0"/>
              <a:t>in </a:t>
            </a:r>
            <a:r>
              <a:rPr lang="en-US" dirty="0"/>
              <a:t>exp. time / FPT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94" y="5496580"/>
            <a:ext cx="81512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Font typeface="Cambria Math" panose="02040503050406030204" pitchFamily="18" charset="0"/>
              <a:buChar char="–"/>
            </a:pPr>
            <a:r>
              <a:rPr lang="en-US" sz="2800" dirty="0">
                <a:latin typeface="Cambria Math"/>
              </a:rPr>
              <a:t>Not well studied yet: we further explore this </a:t>
            </a:r>
            <a:r>
              <a:rPr lang="en-US" sz="2800" dirty="0" smtClean="0">
                <a:latin typeface="Cambria Math"/>
              </a:rPr>
              <a:t>here</a:t>
            </a:r>
          </a:p>
          <a:p>
            <a:pPr lvl="1" indent="-457200">
              <a:buFont typeface="Cambria Math" panose="02040503050406030204" pitchFamily="18" charset="0"/>
              <a:buChar char="–"/>
            </a:pPr>
            <a:r>
              <a:rPr lang="en-US" sz="2800" dirty="0">
                <a:latin typeface="Cambria Math"/>
              </a:rPr>
              <a:t>All our lower bounds build on D’13</a:t>
            </a:r>
            <a:endParaRPr lang="en-US" sz="2800" dirty="0"/>
          </a:p>
          <a:p>
            <a:pPr lvl="1" indent="-457200">
              <a:buFont typeface="Cambria Math" panose="02040503050406030204" pitchFamily="18" charset="0"/>
              <a:buChar char="–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98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1617</Words>
  <Application>Microsoft Office PowerPoint</Application>
  <PresentationFormat>On-screen Show (4:3)</PresentationFormat>
  <Paragraphs>203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Exponential Time Paradigms Through the Polynomial Time Lens</vt:lpstr>
      <vt:lpstr>General Pattern of Scalability</vt:lpstr>
      <vt:lpstr>Paradigms in exp. time / FPT algorithms</vt:lpstr>
      <vt:lpstr>Paradigms in exp. time / FPT algorithms</vt:lpstr>
      <vt:lpstr>Paradigms in exp. time / FPT algorithms</vt:lpstr>
      <vt:lpstr>Paradigms in exp. time / FPT algorithms</vt:lpstr>
      <vt:lpstr>Paradigms in exp. time / FPT algorithms</vt:lpstr>
      <vt:lpstr>Paradigms in exp. time / FPT algorithms</vt:lpstr>
      <vt:lpstr>Paradigms in exp. time / FPT algorithms</vt:lpstr>
      <vt:lpstr>Paradigms in exp. time / FPT algorithms</vt:lpstr>
      <vt:lpstr>Paradigms in exp. time / FPT algorithms</vt:lpstr>
      <vt:lpstr>Paradigms in exp. time / FPT algorithms</vt:lpstr>
      <vt:lpstr>Paradigms in exp. time / FPT algorithms</vt:lpstr>
      <vt:lpstr>PowerPoint Presentation</vt:lpstr>
      <vt:lpstr>PowerPoint Presentation</vt:lpstr>
      <vt:lpstr>PowerPoint Presentation</vt:lpstr>
      <vt:lpstr>Paradigms in exp. time / FPT algorithms</vt:lpstr>
      <vt:lpstr>Parity Compression</vt:lpstr>
      <vt:lpstr>Paradigms in exp. time / FPT algorithms</vt:lpstr>
      <vt:lpstr>Disjunctive Dynamic Programming</vt:lpstr>
      <vt:lpstr>Summary</vt:lpstr>
      <vt:lpstr>Further Research</vt:lpstr>
    </vt:vector>
  </TitlesOfParts>
  <Company>University of Technology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Nederlof, J.</dc:creator>
  <cp:lastModifiedBy>Nederlof, J.</cp:lastModifiedBy>
  <cp:revision>359</cp:revision>
  <dcterms:created xsi:type="dcterms:W3CDTF">2015-03-03T20:38:01Z</dcterms:created>
  <dcterms:modified xsi:type="dcterms:W3CDTF">2017-01-27T08:50:22Z</dcterms:modified>
</cp:coreProperties>
</file>