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65"/>
  </p:notesMasterIdLst>
  <p:handoutMasterIdLst>
    <p:handoutMasterId r:id="rId66"/>
  </p:handoutMasterIdLst>
  <p:sldIdLst>
    <p:sldId id="668" r:id="rId2"/>
    <p:sldId id="779" r:id="rId3"/>
    <p:sldId id="451" r:id="rId4"/>
    <p:sldId id="716" r:id="rId5"/>
    <p:sldId id="717" r:id="rId6"/>
    <p:sldId id="718" r:id="rId7"/>
    <p:sldId id="882" r:id="rId8"/>
    <p:sldId id="693" r:id="rId9"/>
    <p:sldId id="741" r:id="rId10"/>
    <p:sldId id="786" r:id="rId11"/>
    <p:sldId id="724" r:id="rId12"/>
    <p:sldId id="760" r:id="rId13"/>
    <p:sldId id="764" r:id="rId14"/>
    <p:sldId id="763" r:id="rId15"/>
    <p:sldId id="880" r:id="rId16"/>
    <p:sldId id="748" r:id="rId17"/>
    <p:sldId id="749" r:id="rId18"/>
    <p:sldId id="388" r:id="rId19"/>
    <p:sldId id="750" r:id="rId20"/>
    <p:sldId id="744" r:id="rId21"/>
    <p:sldId id="768" r:id="rId22"/>
    <p:sldId id="726" r:id="rId23"/>
    <p:sldId id="727" r:id="rId24"/>
    <p:sldId id="728" r:id="rId25"/>
    <p:sldId id="729" r:id="rId26"/>
    <p:sldId id="730" r:id="rId27"/>
    <p:sldId id="731" r:id="rId28"/>
    <p:sldId id="883" r:id="rId29"/>
    <p:sldId id="732" r:id="rId30"/>
    <p:sldId id="734" r:id="rId31"/>
    <p:sldId id="873" r:id="rId32"/>
    <p:sldId id="733" r:id="rId33"/>
    <p:sldId id="884" r:id="rId34"/>
    <p:sldId id="828" r:id="rId35"/>
    <p:sldId id="829" r:id="rId36"/>
    <p:sldId id="838" r:id="rId37"/>
    <p:sldId id="830" r:id="rId38"/>
    <p:sldId id="831" r:id="rId39"/>
    <p:sldId id="835" r:id="rId40"/>
    <p:sldId id="836" r:id="rId41"/>
    <p:sldId id="837" r:id="rId42"/>
    <p:sldId id="867" r:id="rId43"/>
    <p:sldId id="310" r:id="rId44"/>
    <p:sldId id="598" r:id="rId45"/>
    <p:sldId id="603" r:id="rId46"/>
    <p:sldId id="611" r:id="rId47"/>
    <p:sldId id="612" r:id="rId48"/>
    <p:sldId id="613" r:id="rId49"/>
    <p:sldId id="874" r:id="rId50"/>
    <p:sldId id="876" r:id="rId51"/>
    <p:sldId id="875" r:id="rId52"/>
    <p:sldId id="885" r:id="rId53"/>
    <p:sldId id="437" r:id="rId54"/>
    <p:sldId id="439" r:id="rId55"/>
    <p:sldId id="438" r:id="rId56"/>
    <p:sldId id="886" r:id="rId57"/>
    <p:sldId id="441" r:id="rId58"/>
    <p:sldId id="442" r:id="rId59"/>
    <p:sldId id="443" r:id="rId60"/>
    <p:sldId id="403" r:id="rId61"/>
    <p:sldId id="444" r:id="rId62"/>
    <p:sldId id="422" r:id="rId63"/>
    <p:sldId id="725" r:id="rId64"/>
  </p:sldIdLst>
  <p:sldSz cx="9144000" cy="6858000" type="screen4x3"/>
  <p:notesSz cx="6794500" cy="9906000"/>
  <p:defaultTextStyle>
    <a:defPPr>
      <a:defRPr lang="nl-NL"/>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1"/>
    <p:restoredTop sz="76383"/>
  </p:normalViewPr>
  <p:slideViewPr>
    <p:cSldViewPr>
      <p:cViewPr varScale="1">
        <p:scale>
          <a:sx n="92" d="100"/>
          <a:sy n="92" d="100"/>
        </p:scale>
        <p:origin x="15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ABC4F66-A468-2EBD-4725-774A89427FF3}"/>
              </a:ext>
            </a:extLst>
          </p:cNvPr>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latin typeface="Tahoma" pitchFamily="-112" charset="0"/>
                <a:ea typeface="ＭＳ Ｐゴシック" pitchFamily="-112" charset="-128"/>
                <a:cs typeface="+mn-cs"/>
              </a:defRPr>
            </a:lvl1pPr>
          </a:lstStyle>
          <a:p>
            <a:pPr>
              <a:defRPr/>
            </a:pPr>
            <a:endParaRPr lang="en-US" altLang="nl-NL"/>
          </a:p>
        </p:txBody>
      </p:sp>
      <p:sp>
        <p:nvSpPr>
          <p:cNvPr id="39939" name="Rectangle 3">
            <a:extLst>
              <a:ext uri="{FF2B5EF4-FFF2-40B4-BE49-F238E27FC236}">
                <a16:creationId xmlns:a16="http://schemas.microsoft.com/office/drawing/2014/main" id="{A031D61A-E7EC-7D8F-D7F0-13F63D7CD29F}"/>
              </a:ext>
            </a:extLst>
          </p:cNvPr>
          <p:cNvSpPr>
            <a:spLocks noGrp="1" noChangeArrowheads="1"/>
          </p:cNvSpPr>
          <p:nvPr>
            <p:ph type="dt" sz="quarter" idx="1"/>
          </p:nvPr>
        </p:nvSpPr>
        <p:spPr bwMode="auto">
          <a:xfrm>
            <a:off x="3851275"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latin typeface="Tahoma" pitchFamily="-112" charset="0"/>
                <a:ea typeface="ＭＳ Ｐゴシック" pitchFamily="-112" charset="-128"/>
                <a:cs typeface="+mn-cs"/>
              </a:defRPr>
            </a:lvl1pPr>
          </a:lstStyle>
          <a:p>
            <a:pPr>
              <a:defRPr/>
            </a:pPr>
            <a:endParaRPr lang="en-US" altLang="nl-NL"/>
          </a:p>
        </p:txBody>
      </p:sp>
      <p:sp>
        <p:nvSpPr>
          <p:cNvPr id="39940" name="Rectangle 4">
            <a:extLst>
              <a:ext uri="{FF2B5EF4-FFF2-40B4-BE49-F238E27FC236}">
                <a16:creationId xmlns:a16="http://schemas.microsoft.com/office/drawing/2014/main" id="{20A310F3-3AFC-8636-E58C-61D1A83EDB92}"/>
              </a:ext>
            </a:extLst>
          </p:cNvPr>
          <p:cNvSpPr>
            <a:spLocks noGrp="1" noChangeArrowheads="1"/>
          </p:cNvSpPr>
          <p:nvPr>
            <p:ph type="ftr" sz="quarter" idx="2"/>
          </p:nvPr>
        </p:nvSpPr>
        <p:spPr bwMode="auto">
          <a:xfrm>
            <a:off x="0" y="9410700"/>
            <a:ext cx="29432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latin typeface="Tahoma" pitchFamily="-112" charset="0"/>
                <a:ea typeface="ＭＳ Ｐゴシック" pitchFamily="-112" charset="-128"/>
                <a:cs typeface="+mn-cs"/>
              </a:defRPr>
            </a:lvl1pPr>
          </a:lstStyle>
          <a:p>
            <a:pPr>
              <a:defRPr/>
            </a:pPr>
            <a:endParaRPr lang="en-US" altLang="nl-NL"/>
          </a:p>
        </p:txBody>
      </p:sp>
      <p:sp>
        <p:nvSpPr>
          <p:cNvPr id="39941" name="Rectangle 5">
            <a:extLst>
              <a:ext uri="{FF2B5EF4-FFF2-40B4-BE49-F238E27FC236}">
                <a16:creationId xmlns:a16="http://schemas.microsoft.com/office/drawing/2014/main" id="{4B32AC58-4EC3-1B0B-3D82-674D23B7F417}"/>
              </a:ext>
            </a:extLst>
          </p:cNvPr>
          <p:cNvSpPr>
            <a:spLocks noGrp="1" noChangeArrowheads="1"/>
          </p:cNvSpPr>
          <p:nvPr>
            <p:ph type="sldNum" sz="quarter" idx="3"/>
          </p:nvPr>
        </p:nvSpPr>
        <p:spPr bwMode="auto">
          <a:xfrm>
            <a:off x="3851275" y="9410700"/>
            <a:ext cx="29432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FAE61EC1-CF52-7C45-AC6D-8B0BF197D788}"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E365E3A-CCC8-225C-BE88-8027CBB20E08}"/>
              </a:ext>
            </a:extLst>
          </p:cNvPr>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latin typeface="Tahoma" pitchFamily="-112" charset="0"/>
                <a:ea typeface="ＭＳ Ｐゴシック" pitchFamily="-112" charset="-128"/>
                <a:cs typeface="+mn-cs"/>
              </a:defRPr>
            </a:lvl1pPr>
          </a:lstStyle>
          <a:p>
            <a:pPr>
              <a:defRPr/>
            </a:pPr>
            <a:endParaRPr lang="en-US" altLang="nl-NL"/>
          </a:p>
        </p:txBody>
      </p:sp>
      <p:sp>
        <p:nvSpPr>
          <p:cNvPr id="37891" name="Rectangle 3">
            <a:extLst>
              <a:ext uri="{FF2B5EF4-FFF2-40B4-BE49-F238E27FC236}">
                <a16:creationId xmlns:a16="http://schemas.microsoft.com/office/drawing/2014/main" id="{135C89F2-89F2-8974-9B4C-21F871BAF08D}"/>
              </a:ext>
            </a:extLst>
          </p:cNvPr>
          <p:cNvSpPr>
            <a:spLocks noGrp="1" noChangeArrowheads="1"/>
          </p:cNvSpPr>
          <p:nvPr>
            <p:ph type="dt" idx="1"/>
          </p:nvPr>
        </p:nvSpPr>
        <p:spPr bwMode="auto">
          <a:xfrm>
            <a:off x="3851275"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latin typeface="Tahoma" pitchFamily="-112" charset="0"/>
                <a:ea typeface="ＭＳ Ｐゴシック" pitchFamily="-112" charset="-128"/>
                <a:cs typeface="+mn-cs"/>
              </a:defRPr>
            </a:lvl1pPr>
          </a:lstStyle>
          <a:p>
            <a:pPr>
              <a:defRPr/>
            </a:pPr>
            <a:endParaRPr lang="en-US" altLang="nl-NL"/>
          </a:p>
        </p:txBody>
      </p:sp>
      <p:sp>
        <p:nvSpPr>
          <p:cNvPr id="13316" name="Rectangle 4">
            <a:extLst>
              <a:ext uri="{FF2B5EF4-FFF2-40B4-BE49-F238E27FC236}">
                <a16:creationId xmlns:a16="http://schemas.microsoft.com/office/drawing/2014/main" id="{9537925F-57BF-0AA2-5689-680E294A6C4B}"/>
              </a:ext>
            </a:extLst>
          </p:cNvPr>
          <p:cNvSpPr>
            <a:spLocks noGrp="1" noRot="1" noChangeAspect="1" noChangeArrowheads="1" noTextEdit="1"/>
          </p:cNvSpPr>
          <p:nvPr>
            <p:ph type="sldImg" idx="2"/>
          </p:nvPr>
        </p:nvSpPr>
        <p:spPr bwMode="auto">
          <a:xfrm>
            <a:off x="922338" y="744538"/>
            <a:ext cx="4949825" cy="3713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7E5DD6F9-5342-D279-9FF8-5519A9959CB8}"/>
              </a:ext>
            </a:extLst>
          </p:cNvPr>
          <p:cNvSpPr>
            <a:spLocks noGrp="1" noChangeArrowheads="1"/>
          </p:cNvSpPr>
          <p:nvPr>
            <p:ph type="body" sz="quarter" idx="3"/>
          </p:nvPr>
        </p:nvSpPr>
        <p:spPr bwMode="auto">
          <a:xfrm>
            <a:off x="906463" y="4706938"/>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ltLang="nl-NL" noProof="0"/>
              <a:t>Click to edit Master text styles</a:t>
            </a:r>
          </a:p>
          <a:p>
            <a:pPr lvl="1"/>
            <a:r>
              <a:rPr lang="nl-NL" altLang="nl-NL" noProof="0"/>
              <a:t>Second level</a:t>
            </a:r>
          </a:p>
          <a:p>
            <a:pPr lvl="2"/>
            <a:r>
              <a:rPr lang="nl-NL" altLang="nl-NL" noProof="0"/>
              <a:t>Third level</a:t>
            </a:r>
          </a:p>
          <a:p>
            <a:pPr lvl="3"/>
            <a:r>
              <a:rPr lang="nl-NL" altLang="nl-NL" noProof="0"/>
              <a:t>Fourth level</a:t>
            </a:r>
          </a:p>
          <a:p>
            <a:pPr lvl="4"/>
            <a:r>
              <a:rPr lang="nl-NL" altLang="nl-NL" noProof="0"/>
              <a:t>Fifth level</a:t>
            </a:r>
          </a:p>
        </p:txBody>
      </p:sp>
      <p:sp>
        <p:nvSpPr>
          <p:cNvPr id="37894" name="Rectangle 6">
            <a:extLst>
              <a:ext uri="{FF2B5EF4-FFF2-40B4-BE49-F238E27FC236}">
                <a16:creationId xmlns:a16="http://schemas.microsoft.com/office/drawing/2014/main" id="{ABA55E7E-0981-559F-7400-2458CA2CD5E7}"/>
              </a:ext>
            </a:extLst>
          </p:cNvPr>
          <p:cNvSpPr>
            <a:spLocks noGrp="1" noChangeArrowheads="1"/>
          </p:cNvSpPr>
          <p:nvPr>
            <p:ph type="ftr" sz="quarter" idx="4"/>
          </p:nvPr>
        </p:nvSpPr>
        <p:spPr bwMode="auto">
          <a:xfrm>
            <a:off x="0" y="9410700"/>
            <a:ext cx="29432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latin typeface="Tahoma" pitchFamily="-112" charset="0"/>
                <a:ea typeface="ＭＳ Ｐゴシック" pitchFamily="-112" charset="-128"/>
                <a:cs typeface="+mn-cs"/>
              </a:defRPr>
            </a:lvl1pPr>
          </a:lstStyle>
          <a:p>
            <a:pPr>
              <a:defRPr/>
            </a:pPr>
            <a:endParaRPr lang="en-US" altLang="nl-NL"/>
          </a:p>
        </p:txBody>
      </p:sp>
      <p:sp>
        <p:nvSpPr>
          <p:cNvPr id="37895" name="Rectangle 7">
            <a:extLst>
              <a:ext uri="{FF2B5EF4-FFF2-40B4-BE49-F238E27FC236}">
                <a16:creationId xmlns:a16="http://schemas.microsoft.com/office/drawing/2014/main" id="{1D4DD298-F93D-1CC9-DB68-9CDB3451F1AA}"/>
              </a:ext>
            </a:extLst>
          </p:cNvPr>
          <p:cNvSpPr>
            <a:spLocks noGrp="1" noChangeArrowheads="1"/>
          </p:cNvSpPr>
          <p:nvPr>
            <p:ph type="sldNum" sz="quarter" idx="5"/>
          </p:nvPr>
        </p:nvSpPr>
        <p:spPr bwMode="auto">
          <a:xfrm>
            <a:off x="3851275" y="9410700"/>
            <a:ext cx="29432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C7444143-28DC-D04F-B4B8-E08AF94D9AD5}"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A7D8F7C6-559B-9781-26C2-6015E51081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1F43F306-52D9-F74C-A537-ECE12924A7DF}" type="slidenum">
              <a:rPr lang="nl-NL" altLang="nl-NL" sz="1200" smtClean="0">
                <a:latin typeface="Tahoma" panose="020B0604030504040204" pitchFamily="34" charset="0"/>
              </a:rPr>
              <a:pPr/>
              <a:t>1</a:t>
            </a:fld>
            <a:endParaRPr lang="nl-NL" altLang="nl-NL" sz="1200">
              <a:latin typeface="Tahoma" panose="020B0604030504040204" pitchFamily="34" charset="0"/>
            </a:endParaRPr>
          </a:p>
        </p:txBody>
      </p:sp>
      <p:sp>
        <p:nvSpPr>
          <p:cNvPr id="16386" name="Rectangle 2">
            <a:extLst>
              <a:ext uri="{FF2B5EF4-FFF2-40B4-BE49-F238E27FC236}">
                <a16:creationId xmlns:a16="http://schemas.microsoft.com/office/drawing/2014/main" id="{9CBA91BD-B73E-EC7E-1DF0-27708354399E}"/>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7C986D80-5892-6F30-6621-D2B15DB46F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jdelijke aanduiding voor dia-afbeelding 1">
            <a:extLst>
              <a:ext uri="{FF2B5EF4-FFF2-40B4-BE49-F238E27FC236}">
                <a16:creationId xmlns:a16="http://schemas.microsoft.com/office/drawing/2014/main" id="{132DD4FD-6A61-082A-5DC5-2A685D98FEE8}"/>
              </a:ext>
            </a:extLst>
          </p:cNvPr>
          <p:cNvSpPr>
            <a:spLocks noGrp="1" noRot="1" noChangeAspect="1" noChangeArrowheads="1" noTextEdit="1"/>
          </p:cNvSpPr>
          <p:nvPr>
            <p:ph type="sldImg"/>
          </p:nvPr>
        </p:nvSpPr>
        <p:spPr>
          <a:ln/>
        </p:spPr>
      </p:sp>
      <p:sp>
        <p:nvSpPr>
          <p:cNvPr id="34818" name="Tijdelijke aanduiding voor notities 2">
            <a:extLst>
              <a:ext uri="{FF2B5EF4-FFF2-40B4-BE49-F238E27FC236}">
                <a16:creationId xmlns:a16="http://schemas.microsoft.com/office/drawing/2014/main" id="{878242D7-DA79-EACF-B241-A369472E32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dirty="0" err="1">
                <a:latin typeface="Times New Roman" panose="02020603050405020304" pitchFamily="18" charset="0"/>
              </a:rPr>
              <a:t>Interpretation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and</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proof</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either</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left</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to</a:t>
            </a:r>
            <a:r>
              <a:rPr lang="nl-NL" altLang="nl-NL" sz="1600" dirty="0">
                <a:latin typeface="Times New Roman" panose="02020603050405020304" pitchFamily="18" charset="0"/>
              </a:rPr>
              <a:t> human or system is </a:t>
            </a:r>
            <a:r>
              <a:rPr lang="nl-NL" altLang="nl-NL" sz="1600" dirty="0" err="1">
                <a:latin typeface="Times New Roman" panose="02020603050405020304" pitchFamily="18" charset="0"/>
              </a:rPr>
              <a:t>only</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applied</a:t>
            </a:r>
            <a:r>
              <a:rPr lang="nl-NL" altLang="nl-NL" sz="1600" dirty="0">
                <a:latin typeface="Times New Roman" panose="02020603050405020304" pitchFamily="18" charset="0"/>
              </a:rPr>
              <a:t> in </a:t>
            </a:r>
            <a:r>
              <a:rPr lang="nl-NL" altLang="nl-NL" sz="1600" dirty="0" err="1">
                <a:latin typeface="Times New Roman" panose="02020603050405020304" pitchFamily="18" charset="0"/>
              </a:rPr>
              <a:t>those</a:t>
            </a:r>
            <a:r>
              <a:rPr lang="nl-NL" altLang="nl-NL" sz="1600" dirty="0">
                <a:latin typeface="Times New Roman" panose="02020603050405020304" pitchFamily="18" charset="0"/>
              </a:rPr>
              <a:t> cases </a:t>
            </a:r>
            <a:r>
              <a:rPr lang="nl-NL" altLang="nl-NL" sz="1600" dirty="0" err="1">
                <a:latin typeface="Times New Roman" panose="02020603050405020304" pitchFamily="18" charset="0"/>
              </a:rPr>
              <a:t>where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this</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can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be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automated</a:t>
            </a:r>
            <a:r>
              <a:rPr lang="nl-NL" altLang="nl-NL" sz="1600" dirty="0">
                <a:latin typeface="Times New Roman" panose="02020603050405020304" pitchFamily="18" charset="0"/>
              </a:rPr>
              <a:t> (bulk cases). </a:t>
            </a:r>
          </a:p>
          <a:p>
            <a:r>
              <a:rPr lang="nl-NL" altLang="nl-NL" sz="1600" dirty="0">
                <a:latin typeface="Times New Roman" panose="02020603050405020304" pitchFamily="18" charset="0"/>
              </a:rPr>
              <a:t>The kind of </a:t>
            </a:r>
            <a:r>
              <a:rPr lang="nl-NL" altLang="nl-NL" sz="1600" dirty="0" err="1">
                <a:latin typeface="Times New Roman" panose="02020603050405020304" pitchFamily="18" charset="0"/>
              </a:rPr>
              <a:t>complexity</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for</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which</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the</a:t>
            </a:r>
            <a:r>
              <a:rPr lang="nl-NL" altLang="nl-NL" sz="1600" dirty="0">
                <a:latin typeface="Times New Roman" panose="02020603050405020304" pitchFamily="18" charset="0"/>
              </a:rPr>
              <a:t> computer is </a:t>
            </a:r>
            <a:r>
              <a:rPr lang="nl-NL" altLang="nl-NL" sz="1600" dirty="0" err="1">
                <a:latin typeface="Times New Roman" panose="02020603050405020304" pitchFamily="18" charset="0"/>
              </a:rPr>
              <a:t>ideally</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suited</a:t>
            </a:r>
            <a:r>
              <a:rPr lang="nl-NL" altLang="nl-NL" sz="1600" dirty="0">
                <a:latin typeface="Times New Roman" panose="02020603050405020304" pitchFamily="18" charset="0"/>
              </a:rPr>
              <a:t>:</a:t>
            </a:r>
          </a:p>
          <a:p>
            <a:pPr>
              <a:buFontTx/>
              <a:buChar char="-"/>
            </a:pPr>
            <a:r>
              <a:rPr lang="nl-NL" altLang="nl-NL" sz="1600" dirty="0">
                <a:latin typeface="Times New Roman" panose="02020603050405020304" pitchFamily="18" charset="0"/>
              </a:rPr>
              <a:t>complex </a:t>
            </a:r>
            <a:r>
              <a:rPr lang="nl-NL" altLang="nl-NL" sz="1600" dirty="0" err="1">
                <a:latin typeface="Times New Roman" panose="02020603050405020304" pitchFamily="18" charset="0"/>
              </a:rPr>
              <a:t>syntactic</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structure</a:t>
            </a:r>
            <a:r>
              <a:rPr lang="nl-NL" altLang="nl-NL" sz="1600" dirty="0">
                <a:latin typeface="Times New Roman" panose="02020603050405020304" pitchFamily="18" charset="0"/>
              </a:rPr>
              <a:t> (e.g. cross </a:t>
            </a:r>
            <a:r>
              <a:rPr lang="nl-NL" altLang="nl-NL" sz="1600" dirty="0" err="1">
                <a:latin typeface="Times New Roman" panose="02020603050405020304" pitchFamily="18" charset="0"/>
              </a:rPr>
              <a:t>references</a:t>
            </a:r>
            <a:r>
              <a:rPr lang="nl-NL" altLang="nl-NL" sz="1600" dirty="0">
                <a:latin typeface="Times New Roman" panose="02020603050405020304" pitchFamily="18" charset="0"/>
              </a:rPr>
              <a:t>, complex </a:t>
            </a:r>
            <a:r>
              <a:rPr lang="nl-NL" altLang="nl-NL" sz="1600" dirty="0" err="1">
                <a:latin typeface="Times New Roman" panose="02020603050405020304" pitchFamily="18" charset="0"/>
              </a:rPr>
              <a:t>boolean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conditions</a:t>
            </a:r>
            <a:r>
              <a:rPr lang="nl-NL" altLang="nl-NL" sz="1600" dirty="0">
                <a:latin typeface="Times New Roman" panose="02020603050405020304" pitchFamily="18" charset="0"/>
              </a:rPr>
              <a:t> of </a:t>
            </a:r>
            <a:r>
              <a:rPr lang="nl-NL" altLang="nl-NL" sz="1600" dirty="0" err="1">
                <a:latin typeface="Times New Roman" panose="02020603050405020304" pitchFamily="18" charset="0"/>
              </a:rPr>
              <a:t>rules</a:t>
            </a:r>
            <a:r>
              <a:rPr lang="nl-NL" altLang="nl-NL" sz="1600" dirty="0">
                <a:latin typeface="Times New Roman" panose="02020603050405020304" pitchFamily="18" charset="0"/>
              </a:rPr>
              <a:t>)</a:t>
            </a:r>
          </a:p>
          <a:p>
            <a:pPr>
              <a:buFontTx/>
              <a:buChar char="-"/>
            </a:pPr>
            <a:r>
              <a:rPr lang="nl-NL" altLang="nl-NL" sz="1600" dirty="0" err="1">
                <a:latin typeface="Times New Roman" panose="02020603050405020304" pitchFamily="18" charset="0"/>
              </a:rPr>
              <a:t>many</a:t>
            </a:r>
            <a:r>
              <a:rPr lang="nl-NL" altLang="nl-NL" sz="1600" dirty="0">
                <a:latin typeface="Times New Roman" panose="02020603050405020304" pitchFamily="18" charset="0"/>
              </a:rPr>
              <a:t> relevant </a:t>
            </a:r>
            <a:r>
              <a:rPr lang="nl-NL" altLang="nl-NL" sz="1600" dirty="0" err="1">
                <a:latin typeface="Times New Roman" panose="02020603050405020304" pitchFamily="18" charset="0"/>
              </a:rPr>
              <a:t>regulations</a:t>
            </a:r>
            <a:endParaRPr lang="nl-NL" altLang="nl-NL" sz="1600" dirty="0">
              <a:latin typeface="Times New Roman" panose="02020603050405020304" pitchFamily="18" charset="0"/>
            </a:endParaRPr>
          </a:p>
          <a:p>
            <a:r>
              <a:rPr lang="nl-NL" altLang="nl-NL" sz="1600" dirty="0" err="1">
                <a:latin typeface="Times New Roman" panose="02020603050405020304" pitchFamily="18" charset="0"/>
              </a:rPr>
              <a:t>Still</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problems</a:t>
            </a:r>
            <a:r>
              <a:rPr lang="nl-NL" altLang="nl-NL" sz="1600" dirty="0">
                <a:latin typeface="Times New Roman" panose="02020603050405020304" pitchFamily="18" charset="0"/>
              </a:rPr>
              <a:t> but </a:t>
            </a:r>
            <a:r>
              <a:rPr lang="nl-NL" altLang="nl-NL" sz="1600" dirty="0" err="1">
                <a:latin typeface="Times New Roman" panose="02020603050405020304" pitchFamily="18" charset="0"/>
              </a:rPr>
              <a:t>by</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and</a:t>
            </a:r>
            <a:r>
              <a:rPr lang="nl-NL" altLang="nl-NL" sz="1600" dirty="0">
                <a:latin typeface="Times New Roman" panose="02020603050405020304" pitchFamily="18" charset="0"/>
              </a:rPr>
              <a:t> large these systems </a:t>
            </a:r>
            <a:r>
              <a:rPr lang="nl-NL" altLang="nl-NL" sz="1600" dirty="0" err="1">
                <a:latin typeface="Times New Roman" panose="02020603050405020304" pitchFamily="18" charset="0"/>
              </a:rPr>
              <a:t>induce</a:t>
            </a:r>
            <a:r>
              <a:rPr lang="nl-NL" altLang="nl-NL" sz="1600" dirty="0">
                <a:latin typeface="Times New Roman" panose="02020603050405020304" pitchFamily="18" charset="0"/>
              </a:rPr>
              <a:t> large efficiency </a:t>
            </a:r>
            <a:r>
              <a:rPr lang="nl-NL" altLang="nl-NL" sz="1600" dirty="0" err="1">
                <a:latin typeface="Times New Roman" panose="02020603050405020304" pitchFamily="18" charset="0"/>
              </a:rPr>
              <a:t>gains</a:t>
            </a:r>
            <a:r>
              <a:rPr lang="nl-NL" altLang="nl-NL" sz="1600" dirty="0">
                <a:latin typeface="Times New Roman" panose="02020603050405020304" pitchFamily="18" charset="0"/>
              </a:rPr>
              <a:t>. A system does </a:t>
            </a:r>
            <a:r>
              <a:rPr lang="nl-NL" altLang="nl-NL" sz="1600" dirty="0" err="1">
                <a:latin typeface="Times New Roman" panose="02020603050405020304" pitchFamily="18" charset="0"/>
              </a:rPr>
              <a:t>not</a:t>
            </a:r>
            <a:r>
              <a:rPr lang="nl-NL" altLang="nl-NL" sz="1600" dirty="0">
                <a:latin typeface="Times New Roman" panose="02020603050405020304" pitchFamily="18" charset="0"/>
              </a:rPr>
              <a:t> have </a:t>
            </a:r>
            <a:r>
              <a:rPr lang="nl-NL" altLang="nl-NL" sz="1600" dirty="0" err="1">
                <a:latin typeface="Times New Roman" panose="02020603050405020304" pitchFamily="18" charset="0"/>
              </a:rPr>
              <a:t>to</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be</a:t>
            </a:r>
            <a:r>
              <a:rPr lang="nl-NL" altLang="nl-NL" sz="1600" dirty="0">
                <a:latin typeface="Times New Roman" panose="02020603050405020304" pitchFamily="18" charset="0"/>
              </a:rPr>
              <a:t> perfect, as long as </a:t>
            </a:r>
            <a:r>
              <a:rPr lang="nl-NL" altLang="nl-NL" sz="1600" dirty="0" err="1">
                <a:latin typeface="Times New Roman" panose="02020603050405020304" pitchFamily="18" charset="0"/>
              </a:rPr>
              <a:t>it</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performs</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better</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than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humans</a:t>
            </a:r>
            <a:r>
              <a:rPr lang="nl-NL" altLang="nl-NL" sz="1600" dirty="0">
                <a:latin typeface="Times New Roman" panose="02020603050405020304" pitchFamily="18" charset="0"/>
              </a:rPr>
              <a:t>.</a:t>
            </a:r>
          </a:p>
          <a:p>
            <a:r>
              <a:rPr lang="nl-NL" altLang="nl-NL" sz="1600" dirty="0">
                <a:latin typeface="Times New Roman" panose="02020603050405020304" pitchFamily="18" charset="0"/>
              </a:rPr>
              <a:t>Rules as Code: let </a:t>
            </a:r>
            <a:r>
              <a:rPr lang="nl-NL" altLang="nl-NL" sz="1600" dirty="0" err="1">
                <a:latin typeface="Times New Roman" panose="02020603050405020304" pitchFamily="18" charset="0"/>
              </a:rPr>
              <a:t>legislative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drafters</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and</a:t>
            </a:r>
            <a:r>
              <a:rPr lang="nl-NL" altLang="nl-NL" sz="1600" dirty="0">
                <a:latin typeface="Times New Roman" panose="02020603050405020304" pitchFamily="18" charset="0"/>
              </a:rPr>
              <a:t> engineers draft </a:t>
            </a:r>
            <a:r>
              <a:rPr lang="nl-NL" altLang="nl-NL" sz="1600" dirty="0" err="1">
                <a:latin typeface="Times New Roman" panose="02020603050405020304" pitchFamily="18" charset="0"/>
              </a:rPr>
              <a:t>authoritative</a:t>
            </a:r>
            <a:r>
              <a:rPr lang="nl-NL" altLang="nl-NL" sz="1600" dirty="0">
                <a:latin typeface="Times New Roman" panose="02020603050405020304" pitchFamily="18" charset="0"/>
              </a:rPr>
              <a:t> codes in </a:t>
            </a:r>
            <a:r>
              <a:rPr lang="nl-NL" altLang="nl-NL" sz="1600" dirty="0" err="1">
                <a:latin typeface="Times New Roman" panose="02020603050405020304" pitchFamily="18" charset="0"/>
              </a:rPr>
              <a:t>collaboration</a:t>
            </a:r>
            <a:r>
              <a:rPr lang="nl-NL" altLang="nl-NL" sz="1600" dirty="0">
                <a:latin typeface="Times New Roman" panose="02020603050405020304" pitchFamily="18" charset="0"/>
              </a:rPr>
              <a:t> in a way </a:t>
            </a:r>
            <a:r>
              <a:rPr lang="nl-NL" altLang="nl-NL" sz="1600" dirty="0" err="1">
                <a:latin typeface="Times New Roman" panose="02020603050405020304" pitchFamily="18" charset="0"/>
              </a:rPr>
              <a:t>that</a:t>
            </a:r>
            <a:r>
              <a:rPr lang="nl-NL" altLang="nl-NL" sz="1600" dirty="0">
                <a:latin typeface="Times New Roman" panose="02020603050405020304" pitchFamily="18" charset="0"/>
              </a:rPr>
              <a:t> is </a:t>
            </a:r>
            <a:r>
              <a:rPr lang="nl-NL" altLang="nl-NL" sz="1600" dirty="0" err="1">
                <a:latin typeface="Times New Roman" panose="02020603050405020304" pitchFamily="18" charset="0"/>
              </a:rPr>
              <a:t>directly</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executable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drafters</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and</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coders</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develop</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legal</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rules</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together</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producing</a:t>
            </a:r>
            <a:r>
              <a:rPr lang="nl-NL" altLang="nl-NL" sz="1600" dirty="0">
                <a:latin typeface="Times New Roman" panose="02020603050405020304" pitchFamily="18" charset="0"/>
              </a:rPr>
              <a:t> a human-</a:t>
            </a:r>
            <a:r>
              <a:rPr lang="nl-NL" altLang="nl-NL" sz="1600" dirty="0" err="1">
                <a:latin typeface="Times New Roman" panose="02020603050405020304" pitchFamily="18" charset="0"/>
              </a:rPr>
              <a:t>language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text</a:t>
            </a:r>
            <a:r>
              <a:rPr lang="nl-NL" altLang="nl-NL" sz="1600" dirty="0">
                <a:latin typeface="Times New Roman" panose="02020603050405020304" pitchFamily="18" charset="0"/>
              </a:rPr>
              <a:t> as well as </a:t>
            </a:r>
            <a:r>
              <a:rPr lang="nl-NL" altLang="nl-NL" sz="1600" dirty="0" err="1">
                <a:latin typeface="Times New Roman" panose="02020603050405020304" pitchFamily="18" charset="0"/>
              </a:rPr>
              <a:t>an</a:t>
            </a:r>
            <a:r>
              <a:rPr lang="nl-NL" altLang="nl-NL" sz="1600" dirty="0">
                <a:latin typeface="Times New Roman" panose="02020603050405020304" pitchFamily="18" charset="0"/>
              </a:rPr>
              <a:t> official </a:t>
            </a:r>
            <a:r>
              <a:rPr lang="nl-NL" altLang="nl-NL" sz="1600" dirty="0" err="1">
                <a:latin typeface="Times New Roman" panose="02020603050405020304" pitchFamily="18" charset="0"/>
              </a:rPr>
              <a:t>coded</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version</a:t>
            </a:r>
            <a:r>
              <a:rPr lang="nl-NL" altLang="nl-NL" sz="1600" dirty="0">
                <a:latin typeface="Times New Roman" panose="02020603050405020304" pitchFamily="18" charset="0"/>
              </a:rPr>
              <a:t>.” Will </a:t>
            </a:r>
            <a:r>
              <a:rPr lang="nl-NL" altLang="nl-NL" sz="1600" dirty="0" err="1">
                <a:latin typeface="Times New Roman" panose="02020603050405020304" pitchFamily="18" charset="0"/>
              </a:rPr>
              <a:t>this</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be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outdated</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soon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because</a:t>
            </a:r>
            <a:r>
              <a:rPr lang="nl-NL" altLang="nl-NL" sz="1600" dirty="0">
                <a:latin typeface="Times New Roman" panose="02020603050405020304" pitchFamily="18" charset="0"/>
              </a:rPr>
              <a:t> of LLM?</a:t>
            </a:r>
          </a:p>
          <a:p>
            <a:endParaRPr lang="nl-NL" altLang="nl-NL" sz="1600" dirty="0">
              <a:latin typeface="Times New Roman" panose="02020603050405020304" pitchFamily="18" charset="0"/>
            </a:endParaRPr>
          </a:p>
        </p:txBody>
      </p:sp>
      <p:sp>
        <p:nvSpPr>
          <p:cNvPr id="34819" name="Tijdelijke aanduiding voor dianummer 3">
            <a:extLst>
              <a:ext uri="{FF2B5EF4-FFF2-40B4-BE49-F238E27FC236}">
                <a16:creationId xmlns:a16="http://schemas.microsoft.com/office/drawing/2014/main" id="{F6992533-85B4-57A0-701D-9156E877DE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B132672C-5A32-5C47-8CB2-3CD9074C768D}" type="slidenum">
              <a:rPr lang="nl-NL" altLang="nl-NL" sz="1200" smtClean="0">
                <a:latin typeface="Tahoma" panose="020B0604030504040204" pitchFamily="34" charset="0"/>
              </a:rPr>
              <a:pPr/>
              <a:t>10</a:t>
            </a:fld>
            <a:endParaRPr lang="nl-NL" altLang="nl-NL" sz="1200">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egnaposto immagine diapositiva 1">
            <a:extLst>
              <a:ext uri="{FF2B5EF4-FFF2-40B4-BE49-F238E27FC236}">
                <a16:creationId xmlns:a16="http://schemas.microsoft.com/office/drawing/2014/main" id="{AABCCA16-5F27-7147-3E11-48465B173007}"/>
              </a:ext>
            </a:extLst>
          </p:cNvPr>
          <p:cNvSpPr>
            <a:spLocks noGrp="1" noRot="1" noChangeAspect="1" noChangeArrowheads="1" noTextEdit="1"/>
          </p:cNvSpPr>
          <p:nvPr>
            <p:ph type="sldImg"/>
          </p:nvPr>
        </p:nvSpPr>
        <p:spPr>
          <a:ln/>
        </p:spPr>
      </p:sp>
      <p:sp>
        <p:nvSpPr>
          <p:cNvPr id="36866" name="Segnaposto note 2">
            <a:extLst>
              <a:ext uri="{FF2B5EF4-FFF2-40B4-BE49-F238E27FC236}">
                <a16:creationId xmlns:a16="http://schemas.microsoft.com/office/drawing/2014/main" id="{E58E94F9-5360-AF8E-7DC6-E1710E4A2C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nl-NL">
              <a:latin typeface="Times New Roman" panose="02020603050405020304" pitchFamily="18" charset="0"/>
            </a:endParaRPr>
          </a:p>
        </p:txBody>
      </p:sp>
      <p:sp>
        <p:nvSpPr>
          <p:cNvPr id="36867" name="Segnaposto numero diapositiva 3">
            <a:extLst>
              <a:ext uri="{FF2B5EF4-FFF2-40B4-BE49-F238E27FC236}">
                <a16:creationId xmlns:a16="http://schemas.microsoft.com/office/drawing/2014/main" id="{35676022-DBC4-B71D-E215-F7997E8413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7B3FBFC3-5D57-7544-B879-59C8E627166C}" type="slidenum">
              <a:rPr lang="en-GB" altLang="nl-NL" sz="1200" smtClean="0">
                <a:latin typeface="Tahoma" panose="020B0604030504040204" pitchFamily="34" charset="0"/>
              </a:rPr>
              <a:pPr/>
              <a:t>11</a:t>
            </a:fld>
            <a:endParaRPr lang="en-GB" altLang="nl-NL" sz="1200">
              <a:latin typeface="Tahom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jdelijke aanduiding voor dia-afbeelding 1">
            <a:extLst>
              <a:ext uri="{FF2B5EF4-FFF2-40B4-BE49-F238E27FC236}">
                <a16:creationId xmlns:a16="http://schemas.microsoft.com/office/drawing/2014/main" id="{78A4433B-AD82-F489-F28B-7FD62BD8543B}"/>
              </a:ext>
            </a:extLst>
          </p:cNvPr>
          <p:cNvSpPr>
            <a:spLocks noGrp="1" noRot="1" noChangeAspect="1" noChangeArrowheads="1" noTextEdit="1"/>
          </p:cNvSpPr>
          <p:nvPr>
            <p:ph type="sldImg"/>
          </p:nvPr>
        </p:nvSpPr>
        <p:spPr>
          <a:ln/>
        </p:spPr>
      </p:sp>
      <p:sp>
        <p:nvSpPr>
          <p:cNvPr id="38914" name="Tijdelijke aanduiding voor notities 2">
            <a:extLst>
              <a:ext uri="{FF2B5EF4-FFF2-40B4-BE49-F238E27FC236}">
                <a16:creationId xmlns:a16="http://schemas.microsoft.com/office/drawing/2014/main" id="{CF206751-B95C-ED0D-5381-7EE2C83E1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dirty="0" err="1">
                <a:latin typeface="Times New Roman" panose="02020603050405020304" pitchFamily="18" charset="0"/>
              </a:rPr>
              <a:t>So</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lack</a:t>
            </a:r>
            <a:r>
              <a:rPr lang="nl-NL" altLang="nl-NL" sz="1600" dirty="0">
                <a:latin typeface="Times New Roman" panose="02020603050405020304" pitchFamily="18" charset="0"/>
              </a:rPr>
              <a:t> of </a:t>
            </a:r>
            <a:r>
              <a:rPr lang="nl-NL" altLang="nl-NL" sz="1600" dirty="0" err="1">
                <a:latin typeface="Times New Roman" panose="02020603050405020304" pitchFamily="18" charset="0"/>
              </a:rPr>
              <a:t>transparency</a:t>
            </a:r>
            <a:r>
              <a:rPr lang="nl-NL" altLang="nl-NL" sz="1600" dirty="0">
                <a:latin typeface="Times New Roman" panose="02020603050405020304" pitchFamily="18" charset="0"/>
              </a:rPr>
              <a:t> is </a:t>
            </a:r>
            <a:r>
              <a:rPr lang="nl-NL" altLang="nl-NL" sz="1600" dirty="0" err="1">
                <a:latin typeface="Times New Roman" panose="02020603050405020304" pitchFamily="18" charset="0"/>
              </a:rPr>
              <a:t>not</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only</a:t>
            </a:r>
            <a:r>
              <a:rPr lang="nl-NL" altLang="nl-NL" sz="1600" dirty="0">
                <a:latin typeface="Times New Roman" panose="02020603050405020304" pitchFamily="18" charset="0"/>
              </a:rPr>
              <a:t> a </a:t>
            </a:r>
            <a:r>
              <a:rPr lang="nl-NL" altLang="nl-NL" sz="1600" dirty="0" err="1">
                <a:latin typeface="Times New Roman" panose="02020603050405020304" pitchFamily="18" charset="0"/>
              </a:rPr>
              <a:t>problem</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for</a:t>
            </a:r>
            <a:r>
              <a:rPr lang="nl-NL" altLang="nl-NL" sz="1600" dirty="0">
                <a:latin typeface="Times New Roman" panose="02020603050405020304" pitchFamily="18" charset="0"/>
              </a:rPr>
              <a:t> machine-</a:t>
            </a:r>
            <a:r>
              <a:rPr lang="nl-NL" altLang="nl-NL" sz="1600" dirty="0" err="1">
                <a:latin typeface="Times New Roman" panose="02020603050405020304" pitchFamily="18" charset="0"/>
              </a:rPr>
              <a:t>learning</a:t>
            </a:r>
            <a:r>
              <a:rPr lang="nl-NL" altLang="nl-NL" sz="1600" dirty="0">
                <a:latin typeface="Times New Roman" panose="02020603050405020304" pitchFamily="18" charset="0"/>
              </a:rPr>
              <a:t> systems but </a:t>
            </a:r>
            <a:r>
              <a:rPr lang="nl-NL" altLang="nl-NL" sz="1600" dirty="0" err="1">
                <a:latin typeface="Times New Roman" panose="02020603050405020304" pitchFamily="18" charset="0"/>
              </a:rPr>
              <a:t>also</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for</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knowledge-based</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sytems</a:t>
            </a:r>
            <a:r>
              <a:rPr lang="nl-NL" altLang="nl-NL" sz="1600" dirty="0">
                <a:latin typeface="Times New Roman" panose="02020603050405020304" pitchFamily="18" charset="0"/>
              </a:rPr>
              <a:t>, at </a:t>
            </a:r>
            <a:r>
              <a:rPr lang="nl-NL" altLang="nl-NL" sz="1600" dirty="0" err="1">
                <a:latin typeface="Times New Roman" panose="02020603050405020304" pitchFamily="18" charset="0"/>
              </a:rPr>
              <a:t>least</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if</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they</a:t>
            </a:r>
            <a:r>
              <a:rPr lang="nl-NL" altLang="nl-NL" sz="1600" dirty="0">
                <a:latin typeface="Times New Roman" panose="02020603050405020304" pitchFamily="18" charset="0"/>
              </a:rPr>
              <a:t> are </a:t>
            </a:r>
            <a:r>
              <a:rPr lang="nl-NL" altLang="nl-NL" sz="1600" dirty="0" err="1">
                <a:latin typeface="Times New Roman" panose="02020603050405020304" pitchFamily="18" charset="0"/>
              </a:rPr>
              <a:t>poorly</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designed</a:t>
            </a:r>
            <a:r>
              <a:rPr lang="nl-NL" altLang="nl-NL" sz="1600" dirty="0">
                <a:latin typeface="Times New Roman" panose="02020603050405020304" pitchFamily="18" charset="0"/>
              </a:rPr>
              <a:t>. The research field of AI &amp; </a:t>
            </a:r>
            <a:r>
              <a:rPr lang="nl-NL" altLang="nl-NL" sz="1600" dirty="0" err="1">
                <a:latin typeface="Times New Roman" panose="02020603050405020304" pitchFamily="18" charset="0"/>
              </a:rPr>
              <a:t>Law</a:t>
            </a:r>
            <a:r>
              <a:rPr lang="nl-NL" altLang="nl-NL" sz="1600" dirty="0">
                <a:latin typeface="Times New Roman" panose="02020603050405020304" pitchFamily="18" charset="0"/>
              </a:rPr>
              <a:t> has </a:t>
            </a:r>
            <a:r>
              <a:rPr lang="nl-NL" altLang="nl-NL" sz="1600" dirty="0" err="1">
                <a:latin typeface="Times New Roman" panose="02020603050405020304" pitchFamily="18" charset="0"/>
              </a:rPr>
              <a:t>many</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recommendations</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for</a:t>
            </a:r>
            <a:r>
              <a:rPr lang="nl-NL" altLang="nl-NL" sz="1600" dirty="0">
                <a:latin typeface="Times New Roman" panose="02020603050405020304" pitchFamily="18" charset="0"/>
              </a:rPr>
              <a:t> making a system </a:t>
            </a:r>
            <a:r>
              <a:rPr lang="nl-NL" altLang="nl-NL" sz="1600" dirty="0" err="1">
                <a:latin typeface="Times New Roman" panose="02020603050405020304" pitchFamily="18" charset="0"/>
              </a:rPr>
              <a:t>explainable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and</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transparent</a:t>
            </a:r>
            <a:r>
              <a:rPr lang="nl-NL" altLang="nl-NL" sz="1600" dirty="0">
                <a:latin typeface="Times New Roman" panose="02020603050405020304" pitchFamily="18" charset="0"/>
              </a:rPr>
              <a:t> but </a:t>
            </a:r>
            <a:r>
              <a:rPr lang="nl-NL" altLang="nl-NL" sz="1600" dirty="0" err="1">
                <a:latin typeface="Times New Roman" panose="02020603050405020304" pitchFamily="18" charset="0"/>
              </a:rPr>
              <a:t>the</a:t>
            </a:r>
            <a:r>
              <a:rPr lang="nl-NL" altLang="nl-NL" sz="1600" dirty="0">
                <a:latin typeface="Times New Roman" panose="02020603050405020304" pitchFamily="18" charset="0"/>
              </a:rPr>
              <a:t> engineers </a:t>
            </a:r>
            <a:r>
              <a:rPr lang="nl-NL" altLang="nl-NL" sz="1600" dirty="0" err="1">
                <a:latin typeface="Times New Roman" panose="02020603050405020304" pitchFamily="18" charset="0"/>
              </a:rPr>
              <a:t>don’t</a:t>
            </a:r>
            <a:r>
              <a:rPr lang="nl-NL" altLang="nl-NL" sz="1600" dirty="0">
                <a:latin typeface="Times New Roman" panose="02020603050405020304" pitchFamily="18" charset="0"/>
              </a:rPr>
              <a:t> follow </a:t>
            </a:r>
            <a:r>
              <a:rPr lang="nl-NL" altLang="nl-NL" sz="1600" dirty="0" err="1">
                <a:latin typeface="Times New Roman" panose="02020603050405020304" pitchFamily="18" charset="0"/>
              </a:rPr>
              <a:t>them</a:t>
            </a:r>
            <a:r>
              <a:rPr lang="nl-NL" altLang="nl-NL" sz="1600" dirty="0">
                <a:latin typeface="Times New Roman" panose="02020603050405020304" pitchFamily="18" charset="0"/>
              </a:rPr>
              <a:t>.  </a:t>
            </a:r>
          </a:p>
          <a:p>
            <a:r>
              <a:rPr lang="nl-NL" altLang="nl-NL" sz="1600" dirty="0" err="1">
                <a:latin typeface="Times New Roman" panose="02020603050405020304" pitchFamily="18" charset="0"/>
              </a:rPr>
              <a:t>Example</a:t>
            </a:r>
            <a:r>
              <a:rPr lang="nl-NL" altLang="nl-NL" sz="1600" dirty="0">
                <a:latin typeface="Times New Roman" panose="02020603050405020304" pitchFamily="18" charset="0"/>
              </a:rPr>
              <a:t> of </a:t>
            </a:r>
            <a:r>
              <a:rPr lang="nl-NL" altLang="nl-NL" sz="1600" dirty="0" err="1">
                <a:latin typeface="Times New Roman" panose="02020603050405020304" pitchFamily="18" charset="0"/>
              </a:rPr>
              <a:t>an</a:t>
            </a:r>
            <a:r>
              <a:rPr lang="nl-NL" altLang="nl-NL" sz="1600" dirty="0">
                <a:latin typeface="Times New Roman" panose="02020603050405020304" pitchFamily="18" charset="0"/>
              </a:rPr>
              <a:t> ad-hoc </a:t>
            </a:r>
            <a:r>
              <a:rPr lang="nl-NL" altLang="nl-NL" sz="1600" dirty="0" err="1">
                <a:latin typeface="Times New Roman" panose="02020603050405020304" pitchFamily="18" charset="0"/>
              </a:rPr>
              <a:t>interpretation</a:t>
            </a:r>
            <a:r>
              <a:rPr lang="nl-NL" altLang="nl-NL" sz="1600" dirty="0">
                <a:latin typeface="Times New Roman" panose="02020603050405020304" pitchFamily="18" charset="0"/>
              </a:rPr>
              <a:t> of a </a:t>
            </a:r>
            <a:r>
              <a:rPr lang="nl-NL" altLang="nl-NL" sz="1600" dirty="0" err="1">
                <a:latin typeface="Times New Roman" panose="02020603050405020304" pitchFamily="18" charset="0"/>
              </a:rPr>
              <a:t>legal</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rule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If</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application</a:t>
            </a:r>
            <a:r>
              <a:rPr lang="nl-NL" altLang="nl-NL" sz="1600" dirty="0">
                <a:latin typeface="Times New Roman" panose="02020603050405020304" pitchFamily="18" charset="0"/>
              </a:rPr>
              <a:t> is more </a:t>
            </a:r>
            <a:r>
              <a:rPr lang="nl-NL" altLang="nl-NL" sz="1600" dirty="0" err="1">
                <a:latin typeface="Times New Roman" panose="02020603050405020304" pitchFamily="18" charset="0"/>
              </a:rPr>
              <a:t>than</a:t>
            </a:r>
            <a:r>
              <a:rPr lang="nl-NL" altLang="nl-NL" sz="1600" dirty="0">
                <a:latin typeface="Times New Roman" panose="02020603050405020304" pitchFamily="18" charset="0"/>
              </a:rPr>
              <a:t> 7 </a:t>
            </a:r>
            <a:r>
              <a:rPr lang="nl-NL" altLang="nl-NL" sz="1600" dirty="0" err="1">
                <a:latin typeface="Times New Roman" panose="02020603050405020304" pitchFamily="18" charset="0"/>
              </a:rPr>
              <a:t>days</a:t>
            </a:r>
            <a:r>
              <a:rPr lang="nl-NL" altLang="nl-NL" sz="1600" dirty="0">
                <a:latin typeface="Times New Roman" panose="02020603050405020304" pitchFamily="18" charset="0"/>
              </a:rPr>
              <a:t> late, </a:t>
            </a:r>
            <a:r>
              <a:rPr lang="nl-NL" altLang="nl-NL" sz="1600" dirty="0" err="1">
                <a:latin typeface="Times New Roman" panose="02020603050405020304" pitchFamily="18" charset="0"/>
              </a:rPr>
              <a:t>then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inadmissible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unless</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there</a:t>
            </a:r>
            <a:r>
              <a:rPr lang="nl-NL" altLang="nl-NL" sz="1600" dirty="0">
                <a:latin typeface="Times New Roman" panose="02020603050405020304" pitchFamily="18" charset="0"/>
              </a:rPr>
              <a:t> is a </a:t>
            </a:r>
            <a:r>
              <a:rPr lang="nl-NL" altLang="nl-NL" sz="1600" dirty="0" err="1">
                <a:latin typeface="Times New Roman" panose="02020603050405020304" pitchFamily="18" charset="0"/>
              </a:rPr>
              <a:t>reasonable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excuse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Implementation</a:t>
            </a:r>
            <a:r>
              <a:rPr lang="nl-NL" altLang="nl-NL" sz="1600" dirty="0">
                <a:latin typeface="Times New Roman" panose="02020603050405020304" pitchFamily="18" charset="0"/>
              </a:rPr>
              <a:t> of ‘</a:t>
            </a:r>
            <a:r>
              <a:rPr lang="nl-NL" altLang="ja-JP" sz="1600" dirty="0" err="1">
                <a:latin typeface="Times New Roman" panose="02020603050405020304" pitchFamily="18" charset="0"/>
              </a:rPr>
              <a:t>reasonable</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excuse</a:t>
            </a:r>
            <a:r>
              <a:rPr lang="nl-NL" altLang="nl-NL" sz="1600" dirty="0">
                <a:latin typeface="Times New Roman" panose="02020603050405020304" pitchFamily="18" charset="0"/>
              </a:rPr>
              <a:t>’</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If</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less</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then</a:t>
            </a:r>
            <a:r>
              <a:rPr lang="nl-NL" altLang="ja-JP" sz="1600" dirty="0">
                <a:latin typeface="Times New Roman" panose="02020603050405020304" pitchFamily="18" charset="0"/>
              </a:rPr>
              <a:t> 15 </a:t>
            </a:r>
            <a:r>
              <a:rPr lang="nl-NL" altLang="ja-JP" sz="1600" dirty="0" err="1">
                <a:latin typeface="Times New Roman" panose="02020603050405020304" pitchFamily="18" charset="0"/>
              </a:rPr>
              <a:t>days</a:t>
            </a:r>
            <a:r>
              <a:rPr lang="nl-NL" altLang="ja-JP" sz="1600" dirty="0">
                <a:latin typeface="Times New Roman" panose="02020603050405020304" pitchFamily="18" charset="0"/>
              </a:rPr>
              <a:t> late </a:t>
            </a:r>
            <a:r>
              <a:rPr lang="nl-NL" altLang="ja-JP" sz="1600" dirty="0" err="1">
                <a:latin typeface="Times New Roman" panose="02020603050405020304" pitchFamily="18" charset="0"/>
              </a:rPr>
              <a:t>then</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reasonable</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excuse</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otherwise</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not</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Such</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interpretations</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should</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not</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be</a:t>
            </a:r>
            <a:r>
              <a:rPr lang="nl-NL" altLang="ja-JP" sz="1600" dirty="0">
                <a:latin typeface="Times New Roman" panose="02020603050405020304" pitchFamily="18" charset="0"/>
              </a:rPr>
              <a:t> made </a:t>
            </a:r>
            <a:r>
              <a:rPr lang="nl-NL" altLang="ja-JP" sz="1600" dirty="0" err="1">
                <a:latin typeface="Times New Roman" panose="02020603050405020304" pitchFamily="18" charset="0"/>
              </a:rPr>
              <a:t>by</a:t>
            </a:r>
            <a:r>
              <a:rPr lang="nl-NL" altLang="ja-JP" sz="1600" dirty="0">
                <a:latin typeface="Times New Roman" panose="02020603050405020304" pitchFamily="18" charset="0"/>
              </a:rPr>
              <a:t> system designers but </a:t>
            </a:r>
            <a:r>
              <a:rPr lang="nl-NL" altLang="ja-JP" sz="1600" dirty="0" err="1">
                <a:latin typeface="Times New Roman" panose="02020603050405020304" pitchFamily="18" charset="0"/>
              </a:rPr>
              <a:t>by</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legal</a:t>
            </a:r>
            <a:r>
              <a:rPr lang="nl-NL" altLang="ja-JP" sz="1600" dirty="0">
                <a:latin typeface="Times New Roman" panose="02020603050405020304" pitchFamily="18" charset="0"/>
              </a:rPr>
              <a:t> </a:t>
            </a:r>
            <a:r>
              <a:rPr lang="nl-NL" altLang="ja-JP" sz="1600" dirty="0" err="1">
                <a:latin typeface="Times New Roman" panose="02020603050405020304" pitchFamily="18" charset="0"/>
              </a:rPr>
              <a:t>decision</a:t>
            </a:r>
            <a:r>
              <a:rPr lang="nl-NL" altLang="ja-JP" sz="1600" dirty="0">
                <a:latin typeface="Times New Roman" panose="02020603050405020304" pitchFamily="18" charset="0"/>
              </a:rPr>
              <a:t> makers.</a:t>
            </a:r>
          </a:p>
        </p:txBody>
      </p:sp>
      <p:sp>
        <p:nvSpPr>
          <p:cNvPr id="38915" name="Tijdelijke aanduiding voor dianummer 4">
            <a:extLst>
              <a:ext uri="{FF2B5EF4-FFF2-40B4-BE49-F238E27FC236}">
                <a16:creationId xmlns:a16="http://schemas.microsoft.com/office/drawing/2014/main" id="{0A0C20A9-4940-D4BE-4581-A744CF271C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4224F6B3-5E84-4A4F-A70F-C6BD87D06CAF}" type="slidenum">
              <a:rPr lang="nl-NL" altLang="nl-NL" sz="1200" smtClean="0">
                <a:latin typeface="Tahoma" panose="020B0604030504040204" pitchFamily="34" charset="0"/>
              </a:rPr>
              <a:pPr/>
              <a:t>12</a:t>
            </a:fld>
            <a:endParaRPr lang="nl-NL" altLang="nl-NL" sz="1200">
              <a:latin typeface="Tahom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jdelijke aanduiding voor dia-afbeelding 1">
            <a:extLst>
              <a:ext uri="{FF2B5EF4-FFF2-40B4-BE49-F238E27FC236}">
                <a16:creationId xmlns:a16="http://schemas.microsoft.com/office/drawing/2014/main" id="{90B4B5A4-E17B-915B-250F-DA2285F2592C}"/>
              </a:ext>
            </a:extLst>
          </p:cNvPr>
          <p:cNvSpPr>
            <a:spLocks noGrp="1" noRot="1" noChangeAspect="1" noChangeArrowheads="1" noTextEdit="1"/>
          </p:cNvSpPr>
          <p:nvPr>
            <p:ph type="sldImg"/>
          </p:nvPr>
        </p:nvSpPr>
        <p:spPr>
          <a:ln/>
        </p:spPr>
      </p:sp>
      <p:sp>
        <p:nvSpPr>
          <p:cNvPr id="40962" name="Tijdelijke aanduiding voor notities 2">
            <a:extLst>
              <a:ext uri="{FF2B5EF4-FFF2-40B4-BE49-F238E27FC236}">
                <a16:creationId xmlns:a16="http://schemas.microsoft.com/office/drawing/2014/main" id="{F320A1A7-4F9A-7C4C-E58F-1313D599F1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NL" altLang="nl-NL">
              <a:latin typeface="Calibri" panose="020F0502020204030204" pitchFamily="34" charset="0"/>
            </a:endParaRPr>
          </a:p>
        </p:txBody>
      </p:sp>
      <p:sp>
        <p:nvSpPr>
          <p:cNvPr id="40963" name="Tijdelijke aanduiding voor dianummer 3">
            <a:extLst>
              <a:ext uri="{FF2B5EF4-FFF2-40B4-BE49-F238E27FC236}">
                <a16:creationId xmlns:a16="http://schemas.microsoft.com/office/drawing/2014/main" id="{46E2198B-4678-BC2D-B4A1-E5BEAE3C97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0" hangingPunct="0"/>
            <a:fld id="{EDCB20D9-714F-5841-938F-5FC3DA442CDD}" type="slidenum">
              <a:rPr lang="nl-NL" altLang="nl-NL" sz="1200" smtClean="0">
                <a:latin typeface="Times" pitchFamily="2" charset="0"/>
              </a:rPr>
              <a:pPr eaLnBrk="0" hangingPunct="0"/>
              <a:t>13</a:t>
            </a:fld>
            <a:endParaRPr lang="nl-NL" altLang="nl-NL" sz="1200">
              <a:latin typeface="Times" pitchFamily="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jdelijke aanduiding voor dia-afbeelding 1">
            <a:extLst>
              <a:ext uri="{FF2B5EF4-FFF2-40B4-BE49-F238E27FC236}">
                <a16:creationId xmlns:a16="http://schemas.microsoft.com/office/drawing/2014/main" id="{02DC466F-5A10-70DA-D36E-15AF15A58264}"/>
              </a:ext>
            </a:extLst>
          </p:cNvPr>
          <p:cNvSpPr>
            <a:spLocks noGrp="1" noRot="1" noChangeAspect="1" noChangeArrowheads="1" noTextEdit="1"/>
          </p:cNvSpPr>
          <p:nvPr>
            <p:ph type="sldImg"/>
          </p:nvPr>
        </p:nvSpPr>
        <p:spPr>
          <a:ln/>
        </p:spPr>
      </p:sp>
      <p:sp>
        <p:nvSpPr>
          <p:cNvPr id="43010" name="Tijdelijke aanduiding voor notities 2">
            <a:extLst>
              <a:ext uri="{FF2B5EF4-FFF2-40B4-BE49-F238E27FC236}">
                <a16:creationId xmlns:a16="http://schemas.microsoft.com/office/drawing/2014/main" id="{E280B935-49CF-4D32-78A3-09070F9397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NL" altLang="nl-NL">
              <a:latin typeface="Calibri" panose="020F0502020204030204" pitchFamily="34" charset="0"/>
            </a:endParaRPr>
          </a:p>
        </p:txBody>
      </p:sp>
      <p:sp>
        <p:nvSpPr>
          <p:cNvPr id="43011" name="Tijdelijke aanduiding voor dianummer 3">
            <a:extLst>
              <a:ext uri="{FF2B5EF4-FFF2-40B4-BE49-F238E27FC236}">
                <a16:creationId xmlns:a16="http://schemas.microsoft.com/office/drawing/2014/main" id="{0D5FA878-DDB8-DC4D-92D5-51E43FDD0D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0" hangingPunct="0"/>
            <a:fld id="{C96A7A92-EEB0-A14A-8F22-B690042ADE4F}" type="slidenum">
              <a:rPr lang="nl-NL" altLang="nl-NL" sz="1200" smtClean="0">
                <a:latin typeface="Times" pitchFamily="2" charset="0"/>
              </a:rPr>
              <a:pPr eaLnBrk="0" hangingPunct="0"/>
              <a:t>14</a:t>
            </a:fld>
            <a:endParaRPr lang="nl-NL" altLang="nl-NL" sz="1200">
              <a:latin typeface="Times" pitchFamily="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b="0" i="0" u="none" strike="noStrike" dirty="0" err="1">
                <a:solidFill>
                  <a:srgbClr val="111111"/>
                </a:solidFill>
                <a:effectLst/>
                <a:latin typeface="Times New Roman" panose="02020603050405020304" pitchFamily="18" charset="0"/>
                <a:cs typeface="Times New Roman" panose="02020603050405020304" pitchFamily="18" charset="0"/>
              </a:rPr>
              <a:t>Logical</a:t>
            </a:r>
            <a:r>
              <a:rPr lang="nl-NL" sz="1600" b="0" i="0" u="none" strike="noStrike" dirty="0">
                <a:solidFill>
                  <a:srgbClr val="111111"/>
                </a:solidFill>
                <a:effectLst/>
                <a:latin typeface="Times New Roman" panose="02020603050405020304" pitchFamily="18" charset="0"/>
                <a:cs typeface="Times New Roman" panose="02020603050405020304" pitchFamily="18" charset="0"/>
              </a:rPr>
              <a:t> English as </a:t>
            </a:r>
            <a:r>
              <a:rPr lang="nl-NL" sz="1600" b="0" i="0" u="none" strike="noStrike" dirty="0" err="1">
                <a:solidFill>
                  <a:srgbClr val="111111"/>
                </a:solidFill>
                <a:effectLst/>
                <a:latin typeface="Times New Roman" panose="02020603050405020304" pitchFamily="18" charset="0"/>
                <a:cs typeface="Times New Roman" panose="02020603050405020304" pitchFamily="18" charset="0"/>
              </a:rPr>
              <a:t>syntactic</a:t>
            </a:r>
            <a:r>
              <a:rPr lang="nl-NL" sz="1600" b="0" i="0" u="none" strike="noStrike" dirty="0">
                <a:solidFill>
                  <a:srgbClr val="111111"/>
                </a:solidFill>
                <a:effectLst/>
                <a:latin typeface="Times New Roman" panose="02020603050405020304" pitchFamily="18" charset="0"/>
                <a:cs typeface="Times New Roman" panose="02020603050405020304" pitchFamily="18" charset="0"/>
              </a:rPr>
              <a:t> </a:t>
            </a:r>
            <a:r>
              <a:rPr lang="nl-NL" sz="1600" b="0" i="0" u="none" strike="noStrike" dirty="0" err="1">
                <a:solidFill>
                  <a:srgbClr val="111111"/>
                </a:solidFill>
                <a:effectLst/>
                <a:latin typeface="Times New Roman" panose="02020603050405020304" pitchFamily="18" charset="0"/>
                <a:cs typeface="Times New Roman" panose="02020603050405020304" pitchFamily="18" charset="0"/>
              </a:rPr>
              <a:t>sugar</a:t>
            </a:r>
            <a:r>
              <a:rPr lang="nl-NL" sz="1600" b="0" i="0" u="none" strike="noStrike" dirty="0">
                <a:solidFill>
                  <a:srgbClr val="111111"/>
                </a:solidFill>
                <a:effectLst/>
                <a:latin typeface="Times New Roman" panose="02020603050405020304" pitchFamily="18" charset="0"/>
                <a:cs typeface="Times New Roman" panose="02020603050405020304" pitchFamily="18" charset="0"/>
              </a:rPr>
              <a:t> </a:t>
            </a:r>
            <a:r>
              <a:rPr lang="nl-NL" sz="1600" b="0" i="0" u="none" strike="noStrike" dirty="0" err="1">
                <a:solidFill>
                  <a:srgbClr val="111111"/>
                </a:solidFill>
                <a:effectLst/>
                <a:latin typeface="Times New Roman" panose="02020603050405020304" pitchFamily="18" charset="0"/>
                <a:cs typeface="Times New Roman" panose="02020603050405020304" pitchFamily="18" charset="0"/>
              </a:rPr>
              <a:t>for</a:t>
            </a:r>
            <a:r>
              <a:rPr lang="nl-NL" sz="1600" b="0" i="0" u="none" strike="noStrike" dirty="0">
                <a:solidFill>
                  <a:srgbClr val="111111"/>
                </a:solidFill>
                <a:effectLst/>
                <a:latin typeface="Times New Roman" panose="02020603050405020304" pitchFamily="18" charset="0"/>
                <a:cs typeface="Times New Roman" panose="02020603050405020304" pitchFamily="18" charset="0"/>
              </a:rPr>
              <a:t> logic </a:t>
            </a:r>
            <a:r>
              <a:rPr lang="nl-NL" sz="1600" b="0" i="0" u="none" strike="noStrike" dirty="0" err="1">
                <a:solidFill>
                  <a:srgbClr val="111111"/>
                </a:solidFill>
                <a:effectLst/>
                <a:latin typeface="Times New Roman" panose="02020603050405020304" pitchFamily="18" charset="0"/>
                <a:cs typeface="Times New Roman" panose="02020603050405020304" pitchFamily="18" charset="0"/>
              </a:rPr>
              <a:t>programming</a:t>
            </a:r>
            <a:r>
              <a:rPr lang="nl-NL" sz="1600" b="0" i="0" u="none" strike="noStrike" dirty="0">
                <a:solidFill>
                  <a:srgbClr val="111111"/>
                </a:solidFill>
                <a:effectLst/>
                <a:latin typeface="Times New Roman" panose="02020603050405020304" pitchFamily="18" charset="0"/>
                <a:cs typeface="Times New Roman" panose="02020603050405020304" pitchFamily="18" charset="0"/>
              </a:rPr>
              <a:t> </a:t>
            </a:r>
            <a:r>
              <a:rPr lang="nl-NL" sz="1600" b="0" i="0" u="none" strike="noStrike" dirty="0" err="1">
                <a:solidFill>
                  <a:srgbClr val="111111"/>
                </a:solidFill>
                <a:effectLst/>
                <a:latin typeface="Times New Roman" panose="02020603050405020304" pitchFamily="18" charset="0"/>
                <a:cs typeface="Times New Roman" panose="02020603050405020304" pitchFamily="18" charset="0"/>
              </a:rPr>
              <a:t>languages</a:t>
            </a:r>
            <a:r>
              <a:rPr lang="nl-NL" sz="1600" b="0" i="0" u="none" strike="noStrike" dirty="0">
                <a:solidFill>
                  <a:srgbClr val="111111"/>
                </a:solidFill>
                <a:effectLst/>
                <a:latin typeface="Times New Roman" panose="02020603050405020304" pitchFamily="18" charset="0"/>
                <a:cs typeface="Times New Roman" panose="02020603050405020304" pitchFamily="18" charset="0"/>
              </a:rPr>
              <a:t>.</a:t>
            </a:r>
            <a:endParaRPr lang="nl-NL" sz="1600" dirty="0">
              <a:latin typeface="Times New Roman" panose="02020603050405020304" pitchFamily="18" charset="0"/>
              <a:cs typeface="Times New Roman" panose="02020603050405020304" pitchFamily="18" charset="0"/>
            </a:endParaRPr>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C7444143-28DC-D04F-B4B8-E08AF94D9AD5}" type="slidenum">
              <a:rPr lang="nl-NL" altLang="nl-NL" smtClean="0"/>
              <a:pPr>
                <a:defRPr/>
              </a:pPr>
              <a:t>15</a:t>
            </a:fld>
            <a:endParaRPr lang="nl-NL" altLang="nl-NL"/>
          </a:p>
        </p:txBody>
      </p:sp>
    </p:spTree>
    <p:extLst>
      <p:ext uri="{BB962C8B-B14F-4D97-AF65-F5344CB8AC3E}">
        <p14:creationId xmlns:p14="http://schemas.microsoft.com/office/powerpoint/2010/main" val="417836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90A02277-E5FB-C437-C361-E42EDC10B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C7C37CE8-2456-324C-AB2E-CBA4A06EE1CF}" type="slidenum">
              <a:rPr lang="nl-NL" altLang="nl-NL" sz="1200" smtClean="0">
                <a:latin typeface="Times" pitchFamily="2" charset="0"/>
              </a:rPr>
              <a:pPr/>
              <a:t>16</a:t>
            </a:fld>
            <a:endParaRPr lang="nl-NL" altLang="nl-NL" sz="1200">
              <a:latin typeface="Times" pitchFamily="2" charset="0"/>
            </a:endParaRPr>
          </a:p>
        </p:txBody>
      </p:sp>
      <p:sp>
        <p:nvSpPr>
          <p:cNvPr id="46082" name="Rectangle 2">
            <a:extLst>
              <a:ext uri="{FF2B5EF4-FFF2-40B4-BE49-F238E27FC236}">
                <a16:creationId xmlns:a16="http://schemas.microsoft.com/office/drawing/2014/main" id="{FC90CEE7-AA09-4E92-94FE-1CF045F5ADE3}"/>
              </a:ext>
            </a:extLst>
          </p:cNvPr>
          <p:cNvSpPr>
            <a:spLocks noGrp="1" noRot="1" noChangeAspect="1" noChangeArrowheads="1" noTextEdit="1"/>
          </p:cNvSpPr>
          <p:nvPr>
            <p:ph type="sldImg"/>
          </p:nvPr>
        </p:nvSpPr>
        <p:spPr>
          <a:solidFill>
            <a:srgbClr val="FFFFFF"/>
          </a:solidFill>
          <a:ln/>
        </p:spPr>
      </p:sp>
      <p:sp>
        <p:nvSpPr>
          <p:cNvPr id="46083" name="Rectangle 3">
            <a:extLst>
              <a:ext uri="{FF2B5EF4-FFF2-40B4-BE49-F238E27FC236}">
                <a16:creationId xmlns:a16="http://schemas.microsoft.com/office/drawing/2014/main" id="{823CC1C4-8575-C536-5363-A64A1C8E5388}"/>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nl-NL" altLang="nl-NL" sz="1600">
                <a:latin typeface="Times" pitchFamily="2" charset="0"/>
              </a:rPr>
              <a:t>But could rule-based experts systems still be used to automate routine cases? In 2017 the chairman of the Dutch Council of het Judiciary proposed that routine cases should be automated to give judges more time for non-trivial cases. He seemed to be thinking of outcome predictors, but I have just told you that this is not a good idea. </a:t>
            </a:r>
          </a:p>
          <a:p>
            <a:pPr eaLnBrk="1" hangingPunct="1"/>
            <a:r>
              <a:rPr lang="nl-NL" altLang="nl-NL" sz="1600">
                <a:latin typeface="Times" pitchFamily="2" charset="0"/>
              </a:rPr>
              <a:t>Useful for default judgments?</a:t>
            </a:r>
            <a:endParaRPr lang="is-IS" altLang="nl-NL" sz="1600">
              <a:latin typeface="Times" pitchFamily="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jdelijke aanduiding voor dia-afbeelding 1">
            <a:extLst>
              <a:ext uri="{FF2B5EF4-FFF2-40B4-BE49-F238E27FC236}">
                <a16:creationId xmlns:a16="http://schemas.microsoft.com/office/drawing/2014/main" id="{1B9C8B32-348F-870E-E9D8-7D9749351D56}"/>
              </a:ext>
            </a:extLst>
          </p:cNvPr>
          <p:cNvSpPr>
            <a:spLocks noGrp="1" noRot="1" noChangeAspect="1" noChangeArrowheads="1" noTextEdit="1"/>
          </p:cNvSpPr>
          <p:nvPr>
            <p:ph type="sldImg"/>
          </p:nvPr>
        </p:nvSpPr>
        <p:spPr>
          <a:ln/>
        </p:spPr>
      </p:sp>
      <p:sp>
        <p:nvSpPr>
          <p:cNvPr id="48130" name="Tijdelijke aanduiding voor notities 2">
            <a:extLst>
              <a:ext uri="{FF2B5EF4-FFF2-40B4-BE49-F238E27FC236}">
                <a16:creationId xmlns:a16="http://schemas.microsoft.com/office/drawing/2014/main" id="{FE26EEDA-DC27-E09B-E247-CE2D86C768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latin typeface="Times New Roman" panose="02020603050405020304" pitchFamily="18" charset="0"/>
              </a:rPr>
              <a:t>Say that I will not talk about proving the facts (I did that 2 years ago).</a:t>
            </a:r>
          </a:p>
        </p:txBody>
      </p:sp>
      <p:sp>
        <p:nvSpPr>
          <p:cNvPr id="48131" name="Tijdelijke aanduiding voor voettekst 3">
            <a:extLst>
              <a:ext uri="{FF2B5EF4-FFF2-40B4-BE49-F238E27FC236}">
                <a16:creationId xmlns:a16="http://schemas.microsoft.com/office/drawing/2014/main" id="{D47E71EA-1B18-12F3-46A3-753A9CE3EE4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endParaRPr lang="en-US" altLang="nl-NL" sz="1200">
              <a:latin typeface="Tahoma" panose="020B0604030504040204" pitchFamily="34" charset="0"/>
            </a:endParaRPr>
          </a:p>
        </p:txBody>
      </p:sp>
      <p:sp>
        <p:nvSpPr>
          <p:cNvPr id="48132" name="Tijdelijke aanduiding voor dianummer 4">
            <a:extLst>
              <a:ext uri="{FF2B5EF4-FFF2-40B4-BE49-F238E27FC236}">
                <a16:creationId xmlns:a16="http://schemas.microsoft.com/office/drawing/2014/main" id="{72B81FBB-1DB1-02BC-414B-4C04C21FCE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E451A1D-B8EE-1443-B520-F5643D728EB0}" type="slidenum">
              <a:rPr lang="nl-NL" altLang="nl-NL" sz="1200" smtClean="0">
                <a:latin typeface="Tahoma" panose="020B0604030504040204" pitchFamily="34" charset="0"/>
              </a:rPr>
              <a:pPr/>
              <a:t>17</a:t>
            </a:fld>
            <a:endParaRPr lang="nl-NL" altLang="nl-NL" sz="1200">
              <a:latin typeface="Tahoma" panose="020B060403050404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jdelijke aanduiding voor dia-afbeelding 1">
            <a:extLst>
              <a:ext uri="{FF2B5EF4-FFF2-40B4-BE49-F238E27FC236}">
                <a16:creationId xmlns:a16="http://schemas.microsoft.com/office/drawing/2014/main" id="{E9E07182-FF60-4A3A-4842-633D6EE5A62D}"/>
              </a:ext>
            </a:extLst>
          </p:cNvPr>
          <p:cNvSpPr>
            <a:spLocks noGrp="1" noRot="1" noChangeAspect="1" noChangeArrowheads="1" noTextEdit="1"/>
          </p:cNvSpPr>
          <p:nvPr>
            <p:ph type="sldImg"/>
          </p:nvPr>
        </p:nvSpPr>
        <p:spPr>
          <a:ln/>
        </p:spPr>
      </p:sp>
      <p:sp>
        <p:nvSpPr>
          <p:cNvPr id="53250" name="Tijdelijke aanduiding voor notities 2">
            <a:extLst>
              <a:ext uri="{FF2B5EF4-FFF2-40B4-BE49-F238E27FC236}">
                <a16:creationId xmlns:a16="http://schemas.microsoft.com/office/drawing/2014/main" id="{7A2A7F0F-DE84-4B43-F194-CE1871BB74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NL" altLang="nl-NL">
              <a:latin typeface="Calibri" panose="020F0502020204030204" pitchFamily="34" charset="0"/>
            </a:endParaRPr>
          </a:p>
        </p:txBody>
      </p:sp>
      <p:sp>
        <p:nvSpPr>
          <p:cNvPr id="53251" name="Tijdelijke aanduiding voor dianummer 3">
            <a:extLst>
              <a:ext uri="{FF2B5EF4-FFF2-40B4-BE49-F238E27FC236}">
                <a16:creationId xmlns:a16="http://schemas.microsoft.com/office/drawing/2014/main" id="{3416BAC4-17C3-C4F7-859D-844A8843DB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0" hangingPunct="0"/>
            <a:fld id="{5DBE307A-F17E-CB44-A6F4-937CD0BF5BB3}" type="slidenum">
              <a:rPr lang="nl-NL" altLang="nl-NL" sz="1200" smtClean="0">
                <a:latin typeface="Times" pitchFamily="2" charset="0"/>
              </a:rPr>
              <a:pPr eaLnBrk="0" hangingPunct="0"/>
              <a:t>19</a:t>
            </a:fld>
            <a:endParaRPr lang="nl-NL" altLang="nl-NL" sz="1200">
              <a:latin typeface="Times" pitchFamily="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740D5DDF-B591-210E-3382-68B7FFEEAB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1EC0C0E2-3C7D-0241-A9DA-9EA4DA7CEBEB}" type="slidenum">
              <a:rPr lang="nl-NL" altLang="nl-NL" sz="1200" smtClean="0">
                <a:latin typeface="Tahoma" panose="020B0604030504040204" pitchFamily="34" charset="0"/>
              </a:rPr>
              <a:pPr/>
              <a:t>20</a:t>
            </a:fld>
            <a:endParaRPr lang="nl-NL" altLang="nl-NL" sz="1200">
              <a:latin typeface="Tahoma" panose="020B0604030504040204" pitchFamily="34" charset="0"/>
            </a:endParaRPr>
          </a:p>
        </p:txBody>
      </p:sp>
      <p:sp>
        <p:nvSpPr>
          <p:cNvPr id="51202" name="Rectangle 2">
            <a:extLst>
              <a:ext uri="{FF2B5EF4-FFF2-40B4-BE49-F238E27FC236}">
                <a16:creationId xmlns:a16="http://schemas.microsoft.com/office/drawing/2014/main" id="{2F73B6B2-F119-F786-5FAF-D756C105D7F8}"/>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678CBCB8-9008-D0DD-2A20-6D3006D1F4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A82636A9-E8EE-3BFC-338C-7AD6726F12BE}"/>
              </a:ext>
            </a:extLst>
          </p:cNvPr>
          <p:cNvSpPr>
            <a:spLocks noGrp="1" noChangeArrowheads="1"/>
          </p:cNvSpPr>
          <p:nvPr>
            <p:ph type="hdr" sz="quarter"/>
          </p:nvPr>
        </p:nvSpPr>
        <p:spPr>
          <a:xfrm>
            <a:off x="0" y="0"/>
            <a:ext cx="3170238" cy="479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nl-NL" altLang="nl-NL" sz="1200">
                <a:latin typeface="Times" pitchFamily="2" charset="0"/>
              </a:rPr>
              <a:t>Recht en Informatica 11/12</a:t>
            </a:r>
          </a:p>
        </p:txBody>
      </p:sp>
      <p:sp>
        <p:nvSpPr>
          <p:cNvPr id="19458" name="Rectangle 6">
            <a:extLst>
              <a:ext uri="{FF2B5EF4-FFF2-40B4-BE49-F238E27FC236}">
                <a16:creationId xmlns:a16="http://schemas.microsoft.com/office/drawing/2014/main" id="{66E60F23-DA63-FB01-B627-438AE966E22F}"/>
              </a:ext>
            </a:extLst>
          </p:cNvPr>
          <p:cNvSpPr>
            <a:spLocks noGrp="1" noChangeArrowheads="1"/>
          </p:cNvSpPr>
          <p:nvPr>
            <p:ph type="ftr" sz="quarter" idx="4"/>
          </p:nvPr>
        </p:nvSpPr>
        <p:spPr>
          <a:xfrm>
            <a:off x="0" y="9120188"/>
            <a:ext cx="3170238" cy="479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nl-NL" altLang="nl-NL" sz="1200">
                <a:latin typeface="Times" pitchFamily="2" charset="0"/>
              </a:rPr>
              <a:t>HC 8: ICT in de Rechtspraktijk / e-Overheid &amp; e-Democratie</a:t>
            </a:r>
          </a:p>
        </p:txBody>
      </p:sp>
      <p:sp>
        <p:nvSpPr>
          <p:cNvPr id="19459" name="Rectangle 7">
            <a:extLst>
              <a:ext uri="{FF2B5EF4-FFF2-40B4-BE49-F238E27FC236}">
                <a16:creationId xmlns:a16="http://schemas.microsoft.com/office/drawing/2014/main" id="{80BDCF58-6C75-A737-B98E-D8E92DAB46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0" hangingPunct="0"/>
            <a:fld id="{029C224F-781A-3C4D-8508-439AB97D5B64}" type="slidenum">
              <a:rPr lang="nl-NL" altLang="nl-NL" sz="1200" smtClean="0">
                <a:latin typeface="Times" pitchFamily="2" charset="0"/>
              </a:rPr>
              <a:pPr eaLnBrk="0" hangingPunct="0"/>
              <a:t>2</a:t>
            </a:fld>
            <a:endParaRPr lang="nl-NL" altLang="nl-NL" sz="1200">
              <a:latin typeface="Times" pitchFamily="2" charset="0"/>
            </a:endParaRPr>
          </a:p>
        </p:txBody>
      </p:sp>
      <p:sp>
        <p:nvSpPr>
          <p:cNvPr id="19460" name="Rectangle 2">
            <a:extLst>
              <a:ext uri="{FF2B5EF4-FFF2-40B4-BE49-F238E27FC236}">
                <a16:creationId xmlns:a16="http://schemas.microsoft.com/office/drawing/2014/main" id="{DBBA1B35-702F-5A96-0058-E2233E58C44A}"/>
              </a:ext>
            </a:extLst>
          </p:cNvPr>
          <p:cNvSpPr>
            <a:spLocks noGrp="1" noRot="1" noChangeAspect="1" noChangeArrowheads="1" noTextEdit="1"/>
          </p:cNvSpPr>
          <p:nvPr>
            <p:ph type="sldImg"/>
          </p:nvPr>
        </p:nvSpPr>
        <p:spPr>
          <a:ln/>
        </p:spPr>
      </p:sp>
      <p:sp>
        <p:nvSpPr>
          <p:cNvPr id="19461" name="Rectangle 3">
            <a:extLst>
              <a:ext uri="{FF2B5EF4-FFF2-40B4-BE49-F238E27FC236}">
                <a16:creationId xmlns:a16="http://schemas.microsoft.com/office/drawing/2014/main" id="{5A0DFD16-B809-7FBB-C284-5BFBC4FEBD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sz="16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D52FB5FE-6ACE-44C4-8E3D-0148FB9F19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65D65914-151B-4E28-9ACC-86454CD6553D}" type="slidenum">
              <a:rPr lang="nl-NL" altLang="nl-NL" sz="1200">
                <a:latin typeface="Tahoma" panose="020B0604030504040204" pitchFamily="34" charset="0"/>
              </a:rPr>
              <a:pPr/>
              <a:t>21</a:t>
            </a:fld>
            <a:endParaRPr lang="nl-NL" altLang="nl-NL" sz="1200">
              <a:latin typeface="Tahoma" panose="020B0604030504040204" pitchFamily="34" charset="0"/>
            </a:endParaRPr>
          </a:p>
        </p:txBody>
      </p:sp>
      <p:sp>
        <p:nvSpPr>
          <p:cNvPr id="50178" name="Rectangle 2">
            <a:extLst>
              <a:ext uri="{FF2B5EF4-FFF2-40B4-BE49-F238E27FC236}">
                <a16:creationId xmlns:a16="http://schemas.microsoft.com/office/drawing/2014/main" id="{085C506C-B678-4E61-88C0-8891393CE0CF}"/>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BCA0AFBE-5B35-4D06-BFC5-2BC643A115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dirty="0">
                <a:latin typeface="Times New Roman" panose="02020603050405020304" pitchFamily="18" charset="0"/>
              </a:rPr>
              <a:t>One reason to discuss the remaining topics is to show what explainable machine-learning approaches would have to be able to learn.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FF325A30-0625-4755-9815-E54866F4AF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EB018E76-896D-4A66-B32E-DFC512116423}" type="slidenum">
              <a:rPr lang="nl-NL" altLang="nl-NL" sz="1200">
                <a:latin typeface="Tahoma" panose="020B0604030504040204" pitchFamily="34" charset="0"/>
              </a:rPr>
              <a:pPr/>
              <a:t>22</a:t>
            </a:fld>
            <a:endParaRPr lang="nl-NL" altLang="nl-NL" sz="1200">
              <a:latin typeface="Tahoma" panose="020B0604030504040204" pitchFamily="34" charset="0"/>
            </a:endParaRPr>
          </a:p>
        </p:txBody>
      </p:sp>
      <p:sp>
        <p:nvSpPr>
          <p:cNvPr id="52226" name="Rectangle 2">
            <a:extLst>
              <a:ext uri="{FF2B5EF4-FFF2-40B4-BE49-F238E27FC236}">
                <a16:creationId xmlns:a16="http://schemas.microsoft.com/office/drawing/2014/main" id="{64071FA4-C7E4-4405-96E9-41BE56A50F77}"/>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EF014614-4E7D-438C-9D4C-962C6360C2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sz="1600" dirty="0">
                <a:latin typeface="Times New Roman" panose="02020603050405020304" pitchFamily="18" charset="0"/>
              </a:rPr>
              <a:t>The next slides introduce argumentation and will also be used to introduce some AI tools for modelling argumentation.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750B2655-5BC8-4A0D-B4CA-4005A8A89E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1CCA16CE-CBD0-458F-8DCD-43091A639756}" type="slidenum">
              <a:rPr lang="nl-NL" altLang="nl-NL" sz="1200">
                <a:latin typeface="Tahoma" panose="020B0604030504040204" pitchFamily="34" charset="0"/>
              </a:rPr>
              <a:pPr/>
              <a:t>23</a:t>
            </a:fld>
            <a:endParaRPr lang="nl-NL" altLang="nl-NL" sz="1200">
              <a:latin typeface="Tahoma" panose="020B0604030504040204" pitchFamily="34" charset="0"/>
            </a:endParaRPr>
          </a:p>
        </p:txBody>
      </p:sp>
      <p:sp>
        <p:nvSpPr>
          <p:cNvPr id="54274" name="Rectangle 2">
            <a:extLst>
              <a:ext uri="{FF2B5EF4-FFF2-40B4-BE49-F238E27FC236}">
                <a16:creationId xmlns:a16="http://schemas.microsoft.com/office/drawing/2014/main" id="{0E1EEBF5-81ED-4296-B74D-76403A7CC12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C205C7BE-15CD-46F0-90FB-F9C471EB36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9C7796CE-53E1-43F3-A6E4-004DFEC153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7EBE7126-7820-4AA0-92C9-EA667CA29FF1}" type="slidenum">
              <a:rPr lang="nl-NL" altLang="nl-NL" sz="1200">
                <a:latin typeface="Tahoma" panose="020B0604030504040204" pitchFamily="34" charset="0"/>
              </a:rPr>
              <a:pPr/>
              <a:t>24</a:t>
            </a:fld>
            <a:endParaRPr lang="nl-NL" altLang="nl-NL" sz="1200">
              <a:latin typeface="Tahoma" panose="020B0604030504040204" pitchFamily="34" charset="0"/>
            </a:endParaRPr>
          </a:p>
        </p:txBody>
      </p:sp>
      <p:sp>
        <p:nvSpPr>
          <p:cNvPr id="56322" name="Rectangle 2">
            <a:extLst>
              <a:ext uri="{FF2B5EF4-FFF2-40B4-BE49-F238E27FC236}">
                <a16:creationId xmlns:a16="http://schemas.microsoft.com/office/drawing/2014/main" id="{670FF5D1-3101-4E34-89EC-394078E641FA}"/>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C903D801-F649-4D30-986E-438B0C0D45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85723952-5F5B-4A93-BE6D-2A983641AC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CB4E582A-C82D-4A28-83D2-9928AD3FEFA5}" type="slidenum">
              <a:rPr lang="nl-NL" altLang="nl-NL" sz="1200">
                <a:latin typeface="Tahoma" panose="020B0604030504040204" pitchFamily="34" charset="0"/>
              </a:rPr>
              <a:pPr/>
              <a:t>25</a:t>
            </a:fld>
            <a:endParaRPr lang="nl-NL" altLang="nl-NL" sz="1200">
              <a:latin typeface="Tahoma" panose="020B0604030504040204" pitchFamily="34" charset="0"/>
            </a:endParaRPr>
          </a:p>
        </p:txBody>
      </p:sp>
      <p:sp>
        <p:nvSpPr>
          <p:cNvPr id="58370" name="Rectangle 2">
            <a:extLst>
              <a:ext uri="{FF2B5EF4-FFF2-40B4-BE49-F238E27FC236}">
                <a16:creationId xmlns:a16="http://schemas.microsoft.com/office/drawing/2014/main" id="{DBB315EA-A450-48A4-B9B6-D1AB971028E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7EB21CBD-F0AA-432D-8D73-92B2AB75E3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AB471C92-7D37-4202-8477-293707B1C5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3479B78E-BACC-4C7C-BF40-E152FB2585D4}" type="slidenum">
              <a:rPr lang="nl-NL" altLang="nl-NL" sz="1200">
                <a:latin typeface="Tahoma" panose="020B0604030504040204" pitchFamily="34" charset="0"/>
              </a:rPr>
              <a:pPr/>
              <a:t>26</a:t>
            </a:fld>
            <a:endParaRPr lang="nl-NL" altLang="nl-NL" sz="1200">
              <a:latin typeface="Tahoma" panose="020B0604030504040204" pitchFamily="34" charset="0"/>
            </a:endParaRPr>
          </a:p>
        </p:txBody>
      </p:sp>
      <p:sp>
        <p:nvSpPr>
          <p:cNvPr id="60418" name="Rectangle 2">
            <a:extLst>
              <a:ext uri="{FF2B5EF4-FFF2-40B4-BE49-F238E27FC236}">
                <a16:creationId xmlns:a16="http://schemas.microsoft.com/office/drawing/2014/main" id="{6D9AE111-C267-436C-97CE-ECBEA39526A0}"/>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1CB3A35C-B9D7-4D17-BEBB-0FB5DAB982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A3D44326-6397-4D01-A998-691490EC28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34A8B4F8-4270-4888-A051-16BC6EAF2CC1}" type="slidenum">
              <a:rPr lang="nl-NL" altLang="nl-NL" sz="1200">
                <a:latin typeface="Tahoma" panose="020B0604030504040204" pitchFamily="34" charset="0"/>
              </a:rPr>
              <a:pPr/>
              <a:t>27</a:t>
            </a:fld>
            <a:endParaRPr lang="nl-NL" altLang="nl-NL" sz="1200">
              <a:latin typeface="Tahoma" panose="020B0604030504040204" pitchFamily="34" charset="0"/>
            </a:endParaRPr>
          </a:p>
        </p:txBody>
      </p:sp>
      <p:sp>
        <p:nvSpPr>
          <p:cNvPr id="62466" name="Rectangle 2">
            <a:extLst>
              <a:ext uri="{FF2B5EF4-FFF2-40B4-BE49-F238E27FC236}">
                <a16:creationId xmlns:a16="http://schemas.microsoft.com/office/drawing/2014/main" id="{57BE04B0-30C3-4927-94F1-AE2CF626FFB6}"/>
              </a:ext>
            </a:extLst>
          </p:cNvPr>
          <p:cNvSpPr>
            <a:spLocks noGrp="1" noRot="1" noChangeAspect="1" noChangeArrowheads="1" noTextEdit="1"/>
          </p:cNvSpPr>
          <p:nvPr>
            <p:ph type="sldImg"/>
          </p:nvPr>
        </p:nvSpPr>
        <p:spPr>
          <a:solidFill>
            <a:srgbClr val="FFFFFF"/>
          </a:solidFill>
          <a:ln/>
        </p:spPr>
      </p:sp>
      <p:sp>
        <p:nvSpPr>
          <p:cNvPr id="62467" name="Rectangle 3">
            <a:extLst>
              <a:ext uri="{FF2B5EF4-FFF2-40B4-BE49-F238E27FC236}">
                <a16:creationId xmlns:a16="http://schemas.microsoft.com/office/drawing/2014/main" id="{FAF4083F-5F67-40E4-A157-F6DEA6357500}"/>
              </a:ext>
            </a:extLst>
          </p:cNvPr>
          <p:cNvSpPr>
            <a:spLocks noGrp="1" noChangeArrowheads="1"/>
          </p:cNvSpPr>
          <p:nvPr>
            <p:ph type="body" idx="1"/>
          </p:nvPr>
        </p:nvSpPr>
        <p:spPr>
          <a:solidFill>
            <a:srgbClr val="FFFFFF"/>
          </a:solidFill>
          <a:ln>
            <a:solidFill>
              <a:srgbClr val="000000"/>
            </a:solidFill>
          </a:ln>
        </p:spPr>
        <p:txBody>
          <a:bodyPr/>
          <a:lstStyle/>
          <a:p>
            <a:r>
              <a:rPr lang="en-US" altLang="nl-NL" sz="1600" dirty="0">
                <a:latin typeface="Times New Roman" panose="02020603050405020304" pitchFamily="18" charset="0"/>
              </a:rPr>
              <a:t>Arrows are defeat relations. A typical case of mutual defeat is equally strong arguments with contradictory conclusions.</a:t>
            </a:r>
          </a:p>
          <a:p>
            <a:r>
              <a:rPr lang="en-US" altLang="nl-NL" sz="1600" dirty="0">
                <a:latin typeface="Times New Roman" panose="02020603050405020304" pitchFamily="18" charset="0"/>
              </a:rPr>
              <a:t>Two typical cases of strict defeat:</a:t>
            </a:r>
          </a:p>
          <a:p>
            <a:r>
              <a:rPr lang="en-US" altLang="nl-NL" sz="1600" dirty="0">
                <a:latin typeface="Times New Roman" panose="02020603050405020304" pitchFamily="18" charset="0"/>
              </a:rPr>
              <a:t>-  arguments with contradictory conclusions, one of which is stronger.</a:t>
            </a:r>
          </a:p>
          <a:p>
            <a:pPr>
              <a:buFontTx/>
              <a:buChar char="-"/>
            </a:pPr>
            <a:r>
              <a:rPr lang="en-US" altLang="nl-NL" sz="1600" dirty="0">
                <a:latin typeface="Times New Roman" panose="02020603050405020304" pitchFamily="18" charset="0"/>
              </a:rPr>
              <a:t>An ‘undercutter’</a:t>
            </a:r>
          </a:p>
          <a:p>
            <a:r>
              <a:rPr lang="en-US" altLang="nl-NL" sz="1600" dirty="0">
                <a:latin typeface="Times New Roman" panose="02020603050405020304" pitchFamily="18" charset="0"/>
              </a:rPr>
              <a:t>Dung’s grounded semantics stops at D, and his preferred semantics then tries to </a:t>
            </a:r>
            <a:r>
              <a:rPr lang="en-US" altLang="nl-NL" sz="1600" dirty="0" err="1">
                <a:latin typeface="Times New Roman" panose="02020603050405020304" pitchFamily="18" charset="0"/>
              </a:rPr>
              <a:t>colour</a:t>
            </a:r>
            <a:r>
              <a:rPr lang="en-US" altLang="nl-NL" sz="1600" dirty="0">
                <a:latin typeface="Times New Roman" panose="02020603050405020304" pitchFamily="18" charset="0"/>
              </a:rPr>
              <a:t> the rest in as many alternative ways as possible, satisfying the two labelling conditions. </a:t>
            </a:r>
          </a:p>
          <a:p>
            <a:r>
              <a:rPr lang="en-US" altLang="nl-NL" sz="1600" dirty="0">
                <a:latin typeface="Times New Roman" panose="02020603050405020304" pitchFamily="18" charset="0"/>
              </a:rPr>
              <a:t>Take-away message: when you have conflicting arguments and when you know which arguments defeat each other, then there is a calculus for computing which arguments are acceptable.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8259C-17C1-BEB4-A260-61F7912CB3B5}"/>
            </a:ext>
          </a:extLst>
        </p:cNvPr>
        <p:cNvGrpSpPr/>
        <p:nvPr/>
      </p:nvGrpSpPr>
      <p:grpSpPr>
        <a:xfrm>
          <a:off x="0" y="0"/>
          <a:ext cx="0" cy="0"/>
          <a:chOff x="0" y="0"/>
          <a:chExt cx="0" cy="0"/>
        </a:xfrm>
      </p:grpSpPr>
      <p:sp>
        <p:nvSpPr>
          <p:cNvPr id="62465" name="Rectangle 7">
            <a:extLst>
              <a:ext uri="{FF2B5EF4-FFF2-40B4-BE49-F238E27FC236}">
                <a16:creationId xmlns:a16="http://schemas.microsoft.com/office/drawing/2014/main" id="{2CA42C6A-1D97-B7E4-62F4-3F7B50B7BB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34A8B4F8-4270-4888-A051-16BC6EAF2CC1}" type="slidenum">
              <a:rPr lang="nl-NL" altLang="nl-NL" sz="1200">
                <a:latin typeface="Tahoma" panose="020B0604030504040204" pitchFamily="34" charset="0"/>
              </a:rPr>
              <a:pPr/>
              <a:t>28</a:t>
            </a:fld>
            <a:endParaRPr lang="nl-NL" altLang="nl-NL" sz="1200">
              <a:latin typeface="Tahoma" panose="020B0604030504040204" pitchFamily="34" charset="0"/>
            </a:endParaRPr>
          </a:p>
        </p:txBody>
      </p:sp>
      <p:sp>
        <p:nvSpPr>
          <p:cNvPr id="62466" name="Rectangle 2">
            <a:extLst>
              <a:ext uri="{FF2B5EF4-FFF2-40B4-BE49-F238E27FC236}">
                <a16:creationId xmlns:a16="http://schemas.microsoft.com/office/drawing/2014/main" id="{C30DC93F-66D0-9B84-4999-F3DC26EEA668}"/>
              </a:ext>
            </a:extLst>
          </p:cNvPr>
          <p:cNvSpPr>
            <a:spLocks noGrp="1" noRot="1" noChangeAspect="1" noChangeArrowheads="1" noTextEdit="1"/>
          </p:cNvSpPr>
          <p:nvPr>
            <p:ph type="sldImg"/>
          </p:nvPr>
        </p:nvSpPr>
        <p:spPr>
          <a:solidFill>
            <a:srgbClr val="FFFFFF"/>
          </a:solidFill>
          <a:ln/>
        </p:spPr>
      </p:sp>
      <p:sp>
        <p:nvSpPr>
          <p:cNvPr id="62467" name="Rectangle 3">
            <a:extLst>
              <a:ext uri="{FF2B5EF4-FFF2-40B4-BE49-F238E27FC236}">
                <a16:creationId xmlns:a16="http://schemas.microsoft.com/office/drawing/2014/main" id="{5F799E79-7039-9B29-BA7E-F0C1B40D8E0C}"/>
              </a:ext>
            </a:extLst>
          </p:cNvPr>
          <p:cNvSpPr>
            <a:spLocks noGrp="1" noChangeArrowheads="1"/>
          </p:cNvSpPr>
          <p:nvPr>
            <p:ph type="body" idx="1"/>
          </p:nvPr>
        </p:nvSpPr>
        <p:spPr>
          <a:solidFill>
            <a:srgbClr val="FFFFFF"/>
          </a:solidFill>
          <a:ln>
            <a:solidFill>
              <a:srgbClr val="000000"/>
            </a:solidFill>
          </a:ln>
        </p:spPr>
        <p:txBody>
          <a:bodyPr/>
          <a:lstStyle/>
          <a:p>
            <a:r>
              <a:rPr lang="en-US" altLang="nl-NL" sz="1600" dirty="0">
                <a:latin typeface="Times New Roman" panose="02020603050405020304" pitchFamily="18" charset="0"/>
              </a:rPr>
              <a:t>Arrows are defeat relations. A typical case of mutual defeat is equally strong arguments with contradictory conclusions.</a:t>
            </a:r>
          </a:p>
          <a:p>
            <a:r>
              <a:rPr lang="en-US" altLang="nl-NL" sz="1600" dirty="0">
                <a:latin typeface="Times New Roman" panose="02020603050405020304" pitchFamily="18" charset="0"/>
              </a:rPr>
              <a:t>Two typical cases of strict defeat:</a:t>
            </a:r>
          </a:p>
          <a:p>
            <a:r>
              <a:rPr lang="en-US" altLang="nl-NL" sz="1600" dirty="0">
                <a:latin typeface="Times New Roman" panose="02020603050405020304" pitchFamily="18" charset="0"/>
              </a:rPr>
              <a:t>-  arguments with contradictory conclusions, one of which is stronger.</a:t>
            </a:r>
          </a:p>
          <a:p>
            <a:pPr>
              <a:buFontTx/>
              <a:buChar char="-"/>
            </a:pPr>
            <a:r>
              <a:rPr lang="en-US" altLang="nl-NL" sz="1600" dirty="0">
                <a:latin typeface="Times New Roman" panose="02020603050405020304" pitchFamily="18" charset="0"/>
              </a:rPr>
              <a:t>An ‘undercutter’</a:t>
            </a:r>
          </a:p>
          <a:p>
            <a:r>
              <a:rPr lang="en-US" altLang="nl-NL" sz="1600" dirty="0">
                <a:latin typeface="Times New Roman" panose="02020603050405020304" pitchFamily="18" charset="0"/>
              </a:rPr>
              <a:t>Dung’s grounded semantics stops at D, and his preferred semantics then tries to </a:t>
            </a:r>
            <a:r>
              <a:rPr lang="en-US" altLang="nl-NL" sz="1600" dirty="0" err="1">
                <a:latin typeface="Times New Roman" panose="02020603050405020304" pitchFamily="18" charset="0"/>
              </a:rPr>
              <a:t>colour</a:t>
            </a:r>
            <a:r>
              <a:rPr lang="en-US" altLang="nl-NL" sz="1600" dirty="0">
                <a:latin typeface="Times New Roman" panose="02020603050405020304" pitchFamily="18" charset="0"/>
              </a:rPr>
              <a:t> the rest in as many alternative ways as possible, satisfying the two labelling conditions. </a:t>
            </a:r>
          </a:p>
          <a:p>
            <a:r>
              <a:rPr lang="en-US" altLang="nl-NL" sz="1600" dirty="0">
                <a:latin typeface="Times New Roman" panose="02020603050405020304" pitchFamily="18" charset="0"/>
              </a:rPr>
              <a:t>Take-away message: when you have conflicting arguments and when you know which arguments defeat each other, then there is a calculus for computing which arguments are acceptable.</a:t>
            </a:r>
          </a:p>
        </p:txBody>
      </p:sp>
    </p:spTree>
    <p:extLst>
      <p:ext uri="{BB962C8B-B14F-4D97-AF65-F5344CB8AC3E}">
        <p14:creationId xmlns:p14="http://schemas.microsoft.com/office/powerpoint/2010/main" val="3561522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41C103E9-E2DF-4EF5-8042-CF26E15365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EF2D7906-E06C-43A8-8C0B-682B0DAC4DB1}" type="slidenum">
              <a:rPr lang="nl-NL" altLang="nl-NL" sz="1200">
                <a:latin typeface="Tahoma" panose="020B0604030504040204" pitchFamily="34" charset="0"/>
              </a:rPr>
              <a:pPr/>
              <a:t>29</a:t>
            </a:fld>
            <a:endParaRPr lang="nl-NL" altLang="nl-NL" sz="1200">
              <a:latin typeface="Tahoma" panose="020B0604030504040204" pitchFamily="34" charset="0"/>
            </a:endParaRPr>
          </a:p>
        </p:txBody>
      </p:sp>
      <p:sp>
        <p:nvSpPr>
          <p:cNvPr id="64514" name="Rectangle 2">
            <a:extLst>
              <a:ext uri="{FF2B5EF4-FFF2-40B4-BE49-F238E27FC236}">
                <a16:creationId xmlns:a16="http://schemas.microsoft.com/office/drawing/2014/main" id="{FABBA49D-D0FA-4DC9-8C39-446F4D3B1058}"/>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9B7F2AE9-AEAE-42E8-93CF-1834863918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sz="1600" dirty="0">
                <a:latin typeface="Times New Roman" panose="02020603050405020304" pitchFamily="18" charset="0"/>
              </a:rPr>
              <a:t>But never forget that all this is an abstraction, in this case of a theory of rule-based arguments.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B8569F04-53BF-43AD-9D29-DC8A1D54E5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27459CE2-9215-46E7-B7D0-C1BE000CB45E}" type="slidenum">
              <a:rPr lang="nl-NL" altLang="nl-NL" sz="1200">
                <a:latin typeface="Tahoma" panose="020B0604030504040204" pitchFamily="34" charset="0"/>
              </a:rPr>
              <a:pPr/>
              <a:t>30</a:t>
            </a:fld>
            <a:endParaRPr lang="nl-NL" altLang="nl-NL" sz="1200">
              <a:latin typeface="Tahoma" panose="020B0604030504040204" pitchFamily="34" charset="0"/>
            </a:endParaRPr>
          </a:p>
        </p:txBody>
      </p:sp>
      <p:sp>
        <p:nvSpPr>
          <p:cNvPr id="66562" name="Rectangle 2">
            <a:extLst>
              <a:ext uri="{FF2B5EF4-FFF2-40B4-BE49-F238E27FC236}">
                <a16:creationId xmlns:a16="http://schemas.microsoft.com/office/drawing/2014/main" id="{C9ABA090-C829-4286-A0EC-7298658473C4}"/>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9DBCAE9C-FB3B-49AC-BC43-AEC670CBBA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sz="1600" dirty="0">
                <a:latin typeface="Times New Roman" panose="02020603050405020304" pitchFamily="18" charset="0"/>
              </a:rPr>
              <a:t>With a rule base with rules like this, arguments can be constructed.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683DD27-D3D3-B4CC-9772-D4BF12BEF8A1}"/>
              </a:ext>
            </a:extLst>
          </p:cNvPr>
          <p:cNvSpPr>
            <a:spLocks noGrp="1" noChangeArrowheads="1"/>
          </p:cNvSpPr>
          <p:nvPr>
            <p:ph type="hdr" sz="quarter"/>
          </p:nvPr>
        </p:nvSpPr>
        <p:spPr>
          <a:xfrm>
            <a:off x="0" y="0"/>
            <a:ext cx="3170238" cy="479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nl-NL" altLang="nl-NL" sz="1200">
                <a:latin typeface="Times" pitchFamily="2" charset="0"/>
              </a:rPr>
              <a:t>Recht en Informatica 11/12</a:t>
            </a:r>
          </a:p>
        </p:txBody>
      </p:sp>
      <p:sp>
        <p:nvSpPr>
          <p:cNvPr id="21506" name="Rectangle 6">
            <a:extLst>
              <a:ext uri="{FF2B5EF4-FFF2-40B4-BE49-F238E27FC236}">
                <a16:creationId xmlns:a16="http://schemas.microsoft.com/office/drawing/2014/main" id="{E5B118A8-A8F5-62C3-BB56-0F186D21ACC3}"/>
              </a:ext>
            </a:extLst>
          </p:cNvPr>
          <p:cNvSpPr>
            <a:spLocks noGrp="1" noChangeArrowheads="1"/>
          </p:cNvSpPr>
          <p:nvPr>
            <p:ph type="ftr" sz="quarter" idx="4"/>
          </p:nvPr>
        </p:nvSpPr>
        <p:spPr>
          <a:xfrm>
            <a:off x="0" y="9120188"/>
            <a:ext cx="3170238" cy="479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nl-NL" altLang="nl-NL" sz="1200">
                <a:latin typeface="Times" pitchFamily="2" charset="0"/>
              </a:rPr>
              <a:t>HC 8: ICT in de Rechtspraktijk / e-Overheid &amp; e-Democratie</a:t>
            </a:r>
          </a:p>
        </p:txBody>
      </p:sp>
      <p:sp>
        <p:nvSpPr>
          <p:cNvPr id="21507" name="Rectangle 7">
            <a:extLst>
              <a:ext uri="{FF2B5EF4-FFF2-40B4-BE49-F238E27FC236}">
                <a16:creationId xmlns:a16="http://schemas.microsoft.com/office/drawing/2014/main" id="{D3BF5B9A-8DD0-C3ED-CC37-927B5268F5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0" hangingPunct="0"/>
            <a:fld id="{44BE0594-21A1-4A46-837E-2B58BE588E69}" type="slidenum">
              <a:rPr lang="nl-NL" altLang="nl-NL" sz="1200" smtClean="0">
                <a:latin typeface="Times" pitchFamily="2" charset="0"/>
              </a:rPr>
              <a:pPr eaLnBrk="0" hangingPunct="0"/>
              <a:t>3</a:t>
            </a:fld>
            <a:endParaRPr lang="nl-NL" altLang="nl-NL" sz="1200">
              <a:latin typeface="Times" pitchFamily="2" charset="0"/>
            </a:endParaRPr>
          </a:p>
        </p:txBody>
      </p:sp>
      <p:sp>
        <p:nvSpPr>
          <p:cNvPr id="21508" name="Rectangle 2">
            <a:extLst>
              <a:ext uri="{FF2B5EF4-FFF2-40B4-BE49-F238E27FC236}">
                <a16:creationId xmlns:a16="http://schemas.microsoft.com/office/drawing/2014/main" id="{7C2462E9-F610-7C75-5FE6-86A7A32A4E71}"/>
              </a:ext>
            </a:extLst>
          </p:cNvPr>
          <p:cNvSpPr>
            <a:spLocks noGrp="1" noRot="1" noChangeAspect="1" noChangeArrowheads="1" noTextEdit="1"/>
          </p:cNvSpPr>
          <p:nvPr>
            <p:ph type="sldImg"/>
          </p:nvPr>
        </p:nvSpPr>
        <p:spPr>
          <a:ln/>
        </p:spPr>
      </p:sp>
      <p:sp>
        <p:nvSpPr>
          <p:cNvPr id="21509" name="Rectangle 3">
            <a:extLst>
              <a:ext uri="{FF2B5EF4-FFF2-40B4-BE49-F238E27FC236}">
                <a16:creationId xmlns:a16="http://schemas.microsoft.com/office/drawing/2014/main" id="{349B4787-C76E-D054-7593-8141B348B1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nl-NL" sz="16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D1BE1E9D-F708-CE9E-4178-9E3CF44147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AF2DD54-54FD-A647-9C66-5094D63345F6}" type="slidenum">
              <a:rPr lang="nl-NL" altLang="nl-NL">
                <a:latin typeface="Tahoma" panose="020B0604030504040204" pitchFamily="34" charset="0"/>
              </a:rPr>
              <a:pPr>
                <a:spcBef>
                  <a:spcPct val="0"/>
                </a:spcBef>
              </a:pPr>
              <a:t>31</a:t>
            </a:fld>
            <a:endParaRPr lang="nl-NL" altLang="nl-NL">
              <a:latin typeface="Tahoma" panose="020B0604030504040204" pitchFamily="34" charset="0"/>
            </a:endParaRPr>
          </a:p>
        </p:txBody>
      </p:sp>
      <p:sp>
        <p:nvSpPr>
          <p:cNvPr id="34818" name="Rectangle 2">
            <a:extLst>
              <a:ext uri="{FF2B5EF4-FFF2-40B4-BE49-F238E27FC236}">
                <a16:creationId xmlns:a16="http://schemas.microsoft.com/office/drawing/2014/main" id="{7B8C3D41-E22B-A44C-A0DB-DB2CFD3D4E14}"/>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651C61CC-8339-890E-9BEA-FC486D5700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6357BF0A-28CC-C346-8C6F-11E8819BCE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A6B22FA7-0228-BB40-B471-833C51BBA844}" type="slidenum">
              <a:rPr lang="nl-NL" altLang="nl-NL" sz="1200">
                <a:latin typeface="Tahoma" panose="020B0604030504040204" pitchFamily="34" charset="0"/>
              </a:rPr>
              <a:pPr/>
              <a:t>32</a:t>
            </a:fld>
            <a:endParaRPr lang="nl-NL" altLang="nl-NL" sz="1200">
              <a:latin typeface="Tahoma" panose="020B0604030504040204" pitchFamily="34" charset="0"/>
            </a:endParaRPr>
          </a:p>
        </p:txBody>
      </p:sp>
      <p:sp>
        <p:nvSpPr>
          <p:cNvPr id="45058" name="Rectangle 2">
            <a:extLst>
              <a:ext uri="{FF2B5EF4-FFF2-40B4-BE49-F238E27FC236}">
                <a16:creationId xmlns:a16="http://schemas.microsoft.com/office/drawing/2014/main" id="{FC7CEDB2-49A1-0D41-B693-1A7C42CC0022}"/>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CF3CDC0-A502-0A4F-A02A-4BD56921D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Times New Roman" panose="02020603050405020304" pitchFamily="18" charset="0"/>
              </a:rPr>
              <a:t> </a:t>
            </a:r>
            <a:r>
              <a:rPr lang="nl-NL" altLang="nl-NL" sz="1600" dirty="0" err="1">
                <a:latin typeface="Times New Roman" panose="02020603050405020304" pitchFamily="18" charset="0"/>
              </a:rPr>
              <a:t>If</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you</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really</a:t>
            </a:r>
            <a:r>
              <a:rPr lang="nl-NL" altLang="nl-NL" sz="1600" dirty="0">
                <a:latin typeface="Times New Roman" panose="02020603050405020304" pitchFamily="18" charset="0"/>
              </a:rPr>
              <a:t> want </a:t>
            </a:r>
            <a:r>
              <a:rPr lang="nl-NL" altLang="nl-NL" sz="1600" dirty="0" err="1">
                <a:latin typeface="Times New Roman" panose="02020603050405020304" pitchFamily="18" charset="0"/>
              </a:rPr>
              <a:t>to</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learn</a:t>
            </a:r>
            <a:r>
              <a:rPr lang="nl-NL" altLang="nl-NL" sz="1600" dirty="0">
                <a:latin typeface="Times New Roman" panose="02020603050405020304" pitchFamily="18" charset="0"/>
              </a:rPr>
              <a:t> ASPIC+, check </a:t>
            </a:r>
            <a:r>
              <a:rPr lang="nl-NL" altLang="nl-NL" sz="1600" dirty="0" err="1">
                <a:latin typeface="Times New Roman" panose="02020603050405020304" pitchFamily="18" charset="0"/>
              </a:rPr>
              <a:t>Chapter</a:t>
            </a:r>
            <a:r>
              <a:rPr lang="nl-NL" altLang="nl-NL" sz="1600" dirty="0">
                <a:latin typeface="Times New Roman" panose="02020603050405020304" pitchFamily="18" charset="0"/>
              </a:rPr>
              <a:t> 6 of </a:t>
            </a:r>
            <a:r>
              <a:rPr lang="nl-NL" altLang="nl-NL" sz="1600" dirty="0" err="1">
                <a:latin typeface="Times New Roman" panose="02020603050405020304" pitchFamily="18" charset="0"/>
              </a:rPr>
              <a:t>my</a:t>
            </a:r>
            <a:r>
              <a:rPr lang="nl-NL" altLang="nl-NL" sz="1600" dirty="0">
                <a:latin typeface="Times New Roman" panose="02020603050405020304" pitchFamily="18" charset="0"/>
              </a:rPr>
              <a:t> reader.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Every </a:t>
            </a:r>
            <a:r>
              <a:rPr lang="nl-NL" sz="1600" dirty="0" err="1"/>
              <a:t>formalim</a:t>
            </a:r>
            <a:r>
              <a:rPr lang="nl-NL" sz="1600" dirty="0"/>
              <a:t> has </a:t>
            </a:r>
            <a:r>
              <a:rPr lang="nl-NL" sz="1600" dirty="0" err="1"/>
              <a:t>its</a:t>
            </a:r>
            <a:r>
              <a:rPr lang="nl-NL" sz="1600" dirty="0"/>
              <a:t> </a:t>
            </a:r>
            <a:r>
              <a:rPr lang="nl-NL" sz="1600" dirty="0" err="1"/>
              <a:t>advantages</a:t>
            </a:r>
            <a:r>
              <a:rPr lang="nl-NL" sz="1600" dirty="0"/>
              <a:t> </a:t>
            </a:r>
            <a:r>
              <a:rPr lang="nl-NL" sz="1600" dirty="0" err="1"/>
              <a:t>and</a:t>
            </a:r>
            <a:r>
              <a:rPr lang="nl-NL" sz="1600" dirty="0"/>
              <a:t> </a:t>
            </a:r>
            <a:r>
              <a:rPr lang="nl-NL" sz="1600" dirty="0" err="1"/>
              <a:t>its</a:t>
            </a:r>
            <a:r>
              <a:rPr lang="nl-NL" sz="1600" dirty="0"/>
              <a:t> </a:t>
            </a:r>
            <a:r>
              <a:rPr lang="nl-NL" sz="1600" dirty="0" err="1"/>
              <a:t>disadvantages</a:t>
            </a:r>
            <a:r>
              <a:rPr lang="nl-NL" sz="1600" dirty="0"/>
              <a:t>. E.g. </a:t>
            </a:r>
            <a:r>
              <a:rPr lang="nl-NL" sz="1600" dirty="0" err="1"/>
              <a:t>Dung-style</a:t>
            </a:r>
            <a:r>
              <a:rPr lang="nl-NL" sz="1600" dirty="0"/>
              <a:t> </a:t>
            </a:r>
            <a:r>
              <a:rPr lang="nl-NL" sz="1600" dirty="0" err="1"/>
              <a:t>allows</a:t>
            </a:r>
            <a:r>
              <a:rPr lang="nl-NL" sz="1600" dirty="0"/>
              <a:t> </a:t>
            </a:r>
            <a:r>
              <a:rPr lang="nl-NL" sz="1600" dirty="0" err="1"/>
              <a:t>individuation</a:t>
            </a:r>
            <a:r>
              <a:rPr lang="nl-NL" sz="1600" dirty="0"/>
              <a:t> of </a:t>
            </a:r>
            <a:r>
              <a:rPr lang="nl-NL" sz="1600" dirty="0" err="1"/>
              <a:t>arguments</a:t>
            </a:r>
            <a:r>
              <a:rPr lang="nl-NL" sz="1600" dirty="0"/>
              <a:t>, </a:t>
            </a:r>
            <a:r>
              <a:rPr lang="nl-NL" sz="1600" dirty="0" err="1"/>
              <a:t>rule-style</a:t>
            </a:r>
            <a:r>
              <a:rPr lang="nl-NL" sz="1600" dirty="0"/>
              <a:t> </a:t>
            </a:r>
            <a:r>
              <a:rPr lang="nl-NL" sz="1600" dirty="0" err="1"/>
              <a:t>makes</a:t>
            </a:r>
            <a:r>
              <a:rPr lang="nl-NL" sz="1600" dirty="0"/>
              <a:t> </a:t>
            </a:r>
            <a:r>
              <a:rPr lang="nl-NL" sz="1600" dirty="0" err="1"/>
              <a:t>modelling</a:t>
            </a:r>
            <a:r>
              <a:rPr lang="nl-NL" sz="1600" dirty="0"/>
              <a:t> </a:t>
            </a:r>
            <a:r>
              <a:rPr lang="nl-NL" sz="1600" dirty="0" err="1"/>
              <a:t>accrual</a:t>
            </a:r>
            <a:r>
              <a:rPr lang="nl-NL" sz="1600" dirty="0"/>
              <a:t> </a:t>
            </a:r>
            <a:r>
              <a:rPr lang="nl-NL" sz="1600" dirty="0" err="1"/>
              <a:t>easier</a:t>
            </a:r>
            <a:r>
              <a:rPr lang="nl-NL" sz="1600" dirty="0"/>
              <a:t>(?), …</a:t>
            </a:r>
          </a:p>
          <a:p>
            <a:r>
              <a:rPr lang="nl-NL" sz="1600" dirty="0" err="1"/>
              <a:t>DeLP</a:t>
            </a:r>
            <a:r>
              <a:rPr lang="nl-NL" sz="1600" dirty="0"/>
              <a:t> is </a:t>
            </a:r>
            <a:r>
              <a:rPr lang="nl-NL" sz="1600" dirty="0" err="1"/>
              <a:t>victim</a:t>
            </a:r>
            <a:r>
              <a:rPr lang="nl-NL" sz="1600" dirty="0"/>
              <a:t> of </a:t>
            </a:r>
            <a:r>
              <a:rPr lang="nl-NL" sz="1600" dirty="0" err="1"/>
              <a:t>early</a:t>
            </a:r>
            <a:r>
              <a:rPr lang="nl-NL" sz="1600" dirty="0"/>
              <a:t> development.</a:t>
            </a:r>
          </a:p>
          <a:p>
            <a:r>
              <a:rPr lang="nl-NL" sz="1600" dirty="0"/>
              <a:t>DL: </a:t>
            </a:r>
            <a:r>
              <a:rPr lang="nl-NL" sz="1600" dirty="0" err="1"/>
              <a:t>much</a:t>
            </a:r>
            <a:r>
              <a:rPr lang="nl-NL" sz="1600" dirty="0"/>
              <a:t> </a:t>
            </a:r>
            <a:r>
              <a:rPr lang="nl-NL" sz="1600" dirty="0" err="1"/>
              <a:t>work</a:t>
            </a:r>
            <a:r>
              <a:rPr lang="nl-NL" sz="1600" dirty="0"/>
              <a:t> on </a:t>
            </a:r>
            <a:r>
              <a:rPr lang="nl-NL" sz="1600" dirty="0" err="1"/>
              <a:t>complexity</a:t>
            </a:r>
            <a:r>
              <a:rPr lang="nl-NL" sz="1600" dirty="0"/>
              <a:t> </a:t>
            </a:r>
            <a:r>
              <a:rPr lang="nl-NL" sz="1600" dirty="0" err="1"/>
              <a:t>and</a:t>
            </a:r>
            <a:r>
              <a:rPr lang="nl-NL" sz="1600" dirty="0"/>
              <a:t> on </a:t>
            </a:r>
            <a:r>
              <a:rPr lang="nl-NL" sz="1600" dirty="0" err="1"/>
              <a:t>legal</a:t>
            </a:r>
            <a:r>
              <a:rPr lang="nl-NL" sz="1600" dirty="0"/>
              <a:t> KR</a:t>
            </a:r>
          </a:p>
          <a:p>
            <a:r>
              <a:rPr lang="nl-NL" sz="1600" dirty="0" err="1"/>
              <a:t>Carneades</a:t>
            </a:r>
            <a:r>
              <a:rPr lang="nl-NL" sz="1600" dirty="0"/>
              <a:t>: a bit </a:t>
            </a:r>
            <a:r>
              <a:rPr lang="nl-NL" sz="1600" dirty="0" err="1"/>
              <a:t>too</a:t>
            </a:r>
            <a:r>
              <a:rPr lang="nl-NL" sz="1600" dirty="0"/>
              <a:t> complex</a:t>
            </a:r>
          </a:p>
          <a:p>
            <a:r>
              <a:rPr lang="nl-NL" sz="1600" dirty="0" err="1"/>
              <a:t>ADFs</a:t>
            </a:r>
            <a:r>
              <a:rPr lang="nl-NL" sz="1600" dirty="0"/>
              <a:t>: </a:t>
            </a:r>
            <a:r>
              <a:rPr lang="nl-NL" sz="1600" dirty="0" err="1"/>
              <a:t>claimed</a:t>
            </a:r>
            <a:r>
              <a:rPr lang="nl-NL" sz="1600" dirty="0"/>
              <a:t> </a:t>
            </a:r>
            <a:r>
              <a:rPr lang="nl-NL" sz="1600" dirty="0" err="1"/>
              <a:t>to</a:t>
            </a:r>
            <a:r>
              <a:rPr lang="nl-NL" sz="1600" dirty="0"/>
              <a:t> </a:t>
            </a:r>
            <a:r>
              <a:rPr lang="nl-NL" sz="1600" dirty="0" err="1"/>
              <a:t>generalise</a:t>
            </a:r>
            <a:r>
              <a:rPr lang="nl-NL" sz="1600" dirty="0"/>
              <a:t> </a:t>
            </a:r>
            <a:r>
              <a:rPr lang="nl-NL" sz="1600" dirty="0" err="1"/>
              <a:t>Dung</a:t>
            </a:r>
            <a:r>
              <a:rPr lang="nl-NL" sz="1600" dirty="0"/>
              <a:t>, but in </a:t>
            </a:r>
            <a:r>
              <a:rPr lang="nl-NL" sz="1600" dirty="0" err="1"/>
              <a:t>fact</a:t>
            </a:r>
            <a:r>
              <a:rPr lang="nl-NL" sz="1600" dirty="0"/>
              <a:t> </a:t>
            </a:r>
            <a:r>
              <a:rPr lang="nl-NL" sz="1600" dirty="0" err="1"/>
              <a:t>only</a:t>
            </a:r>
            <a:r>
              <a:rPr lang="nl-NL" sz="1600" dirty="0"/>
              <a:t> </a:t>
            </a:r>
            <a:r>
              <a:rPr lang="nl-NL" sz="1600" dirty="0" err="1"/>
              <a:t>used</a:t>
            </a:r>
            <a:r>
              <a:rPr lang="nl-NL" sz="1600" dirty="0"/>
              <a:t> </a:t>
            </a:r>
            <a:r>
              <a:rPr lang="nl-NL" sz="1600" dirty="0" err="1"/>
              <a:t>for</a:t>
            </a:r>
            <a:r>
              <a:rPr lang="nl-NL" sz="1600" dirty="0"/>
              <a:t> </a:t>
            </a:r>
            <a:r>
              <a:rPr lang="nl-NL" sz="1600" dirty="0" err="1"/>
              <a:t>encoding</a:t>
            </a:r>
            <a:r>
              <a:rPr lang="nl-NL" sz="1600" dirty="0"/>
              <a:t> </a:t>
            </a:r>
            <a:r>
              <a:rPr lang="nl-NL" sz="1600" dirty="0" err="1"/>
              <a:t>structures</a:t>
            </a:r>
            <a:r>
              <a:rPr lang="nl-NL" sz="1600" dirty="0"/>
              <a:t> of </a:t>
            </a:r>
            <a:r>
              <a:rPr lang="nl-NL" sz="1600" dirty="0" err="1"/>
              <a:t>prioritised</a:t>
            </a:r>
            <a:r>
              <a:rPr lang="nl-NL" sz="1600" dirty="0"/>
              <a:t> </a:t>
            </a:r>
            <a:r>
              <a:rPr lang="nl-NL" sz="1600" dirty="0" err="1"/>
              <a:t>defeasible</a:t>
            </a:r>
            <a:r>
              <a:rPr lang="nl-NL" sz="1600" dirty="0"/>
              <a:t> </a:t>
            </a:r>
            <a:r>
              <a:rPr lang="nl-NL" sz="1600" dirty="0" err="1"/>
              <a:t>rules</a:t>
            </a:r>
            <a:r>
              <a:rPr lang="nl-NL" sz="1600" dirty="0"/>
              <a:t>.</a:t>
            </a:r>
          </a:p>
          <a:p>
            <a:endParaRPr lang="nl-NL" sz="1600" dirty="0"/>
          </a:p>
          <a:p>
            <a:r>
              <a:rPr lang="nl-NL" sz="1600" dirty="0" err="1"/>
              <a:t>All</a:t>
            </a:r>
            <a:r>
              <a:rPr lang="nl-NL" sz="1600" dirty="0"/>
              <a:t> these </a:t>
            </a:r>
            <a:r>
              <a:rPr lang="nl-NL" sz="1600" dirty="0" err="1"/>
              <a:t>formalims</a:t>
            </a:r>
            <a:r>
              <a:rPr lang="nl-NL" sz="1600" dirty="0"/>
              <a:t> are equivalent on </a:t>
            </a:r>
            <a:r>
              <a:rPr lang="nl-NL" sz="1600" dirty="0" err="1"/>
              <a:t>the</a:t>
            </a:r>
            <a:r>
              <a:rPr lang="nl-NL" sz="1600" dirty="0"/>
              <a:t> fragment of ‘</a:t>
            </a:r>
            <a:r>
              <a:rPr lang="nl-NL" sz="1600" dirty="0" err="1"/>
              <a:t>stratified</a:t>
            </a:r>
            <a:r>
              <a:rPr lang="nl-NL" sz="1600" dirty="0"/>
              <a:t> logic programs’. </a:t>
            </a:r>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C7444143-28DC-D04F-B4B8-E08AF94D9AD5}" type="slidenum">
              <a:rPr lang="nl-NL" altLang="nl-NL" smtClean="0"/>
              <a:pPr>
                <a:defRPr/>
              </a:pPr>
              <a:t>33</a:t>
            </a:fld>
            <a:endParaRPr lang="nl-NL" altLang="nl-NL"/>
          </a:p>
        </p:txBody>
      </p:sp>
    </p:spTree>
    <p:extLst>
      <p:ext uri="{BB962C8B-B14F-4D97-AF65-F5344CB8AC3E}">
        <p14:creationId xmlns:p14="http://schemas.microsoft.com/office/powerpoint/2010/main" val="4271560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jdelijke aanduiding voor dia-afbeelding 1">
            <a:extLst>
              <a:ext uri="{FF2B5EF4-FFF2-40B4-BE49-F238E27FC236}">
                <a16:creationId xmlns:a16="http://schemas.microsoft.com/office/drawing/2014/main" id="{4DB5AE76-FDB0-9041-BCAB-D921769053C6}"/>
              </a:ext>
            </a:extLst>
          </p:cNvPr>
          <p:cNvSpPr>
            <a:spLocks noGrp="1" noRot="1" noChangeAspect="1" noChangeArrowheads="1" noTextEdit="1"/>
          </p:cNvSpPr>
          <p:nvPr>
            <p:ph type="sldImg"/>
          </p:nvPr>
        </p:nvSpPr>
        <p:spPr>
          <a:ln/>
        </p:spPr>
      </p:sp>
      <p:sp>
        <p:nvSpPr>
          <p:cNvPr id="47106" name="Tijdelijke aanduiding voor notities 2">
            <a:extLst>
              <a:ext uri="{FF2B5EF4-FFF2-40B4-BE49-F238E27FC236}">
                <a16:creationId xmlns:a16="http://schemas.microsoft.com/office/drawing/2014/main" id="{F8981AB5-C586-FE47-AA31-832E208913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dirty="0">
                <a:latin typeface="Times New Roman" panose="02020603050405020304" pitchFamily="18" charset="0"/>
              </a:rPr>
              <a:t>A project in </a:t>
            </a:r>
            <a:r>
              <a:rPr lang="nl-NL" altLang="nl-NL" sz="1600" dirty="0" err="1">
                <a:latin typeface="Times New Roman" panose="02020603050405020304" pitchFamily="18" charset="0"/>
              </a:rPr>
              <a:t>collaboration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with</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the</a:t>
            </a:r>
            <a:r>
              <a:rPr lang="nl-NL" altLang="nl-NL" sz="1600" dirty="0">
                <a:latin typeface="Times New Roman" panose="02020603050405020304" pitchFamily="18" charset="0"/>
              </a:rPr>
              <a:t> Dutch </a:t>
            </a:r>
            <a:r>
              <a:rPr lang="nl-NL" altLang="nl-NL" sz="1600" dirty="0" err="1">
                <a:latin typeface="Times New Roman" panose="02020603050405020304" pitchFamily="18" charset="0"/>
              </a:rPr>
              <a:t>police</a:t>
            </a:r>
            <a:r>
              <a:rPr lang="nl-NL" altLang="nl-NL" sz="1600" dirty="0">
                <a:latin typeface="Times New Roman" panose="02020603050405020304" pitchFamily="18" charset="0"/>
              </a:rPr>
              <a:t>, led </a:t>
            </a:r>
            <a:r>
              <a:rPr lang="nl-NL" altLang="nl-NL" sz="1600" dirty="0" err="1">
                <a:latin typeface="Times New Roman" panose="02020603050405020304" pitchFamily="18" charset="0"/>
              </a:rPr>
              <a:t>by</a:t>
            </a:r>
            <a:r>
              <a:rPr lang="nl-NL" altLang="nl-NL" sz="1600" dirty="0">
                <a:latin typeface="Times New Roman" panose="02020603050405020304" pitchFamily="18" charset="0"/>
              </a:rPr>
              <a:t> Floris </a:t>
            </a:r>
            <a:r>
              <a:rPr lang="nl-NL" altLang="nl-NL" sz="1600" dirty="0" err="1">
                <a:latin typeface="Times New Roman" panose="02020603050405020304" pitchFamily="18" charset="0"/>
              </a:rPr>
              <a:t>Bex</a:t>
            </a:r>
            <a:r>
              <a:rPr lang="nl-NL" altLang="nl-NL" sz="1600" dirty="0">
                <a:latin typeface="Times New Roman" panose="02020603050405020304" pitchFamily="18" charset="0"/>
              </a:rPr>
              <a:t>.</a:t>
            </a:r>
          </a:p>
        </p:txBody>
      </p:sp>
      <p:sp>
        <p:nvSpPr>
          <p:cNvPr id="47107" name="Tijdelijke aanduiding voor voettekst 3">
            <a:extLst>
              <a:ext uri="{FF2B5EF4-FFF2-40B4-BE49-F238E27FC236}">
                <a16:creationId xmlns:a16="http://schemas.microsoft.com/office/drawing/2014/main" id="{49371431-7E46-444B-B051-20589408751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endParaRPr lang="en-US" altLang="nl-NL" sz="1200">
              <a:latin typeface="Tahoma" panose="020B0604030504040204" pitchFamily="34" charset="0"/>
            </a:endParaRPr>
          </a:p>
        </p:txBody>
      </p:sp>
      <p:sp>
        <p:nvSpPr>
          <p:cNvPr id="47108" name="Tijdelijke aanduiding voor dianummer 4">
            <a:extLst>
              <a:ext uri="{FF2B5EF4-FFF2-40B4-BE49-F238E27FC236}">
                <a16:creationId xmlns:a16="http://schemas.microsoft.com/office/drawing/2014/main" id="{992347EA-2CEE-BA43-8B96-7D148F4E3B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BC760BBB-2D34-8742-B101-0A9A5613C5A5}" type="slidenum">
              <a:rPr lang="nl-NL" altLang="nl-NL" sz="1200">
                <a:latin typeface="Tahoma" panose="020B0604030504040204" pitchFamily="34" charset="0"/>
              </a:rPr>
              <a:pPr/>
              <a:t>34</a:t>
            </a:fld>
            <a:endParaRPr lang="nl-NL" altLang="nl-NL" sz="1200">
              <a:latin typeface="Tahoma" panose="020B060403050404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2708DD1B-0BFB-3C4D-AA95-7C076ECE8B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69D826FA-4AB3-DB46-8086-6C63AA2DA027}" type="slidenum">
              <a:rPr lang="nl-NL" altLang="nl-NL" sz="1200">
                <a:latin typeface="Tahoma" panose="020B0604030504040204" pitchFamily="34" charset="0"/>
              </a:rPr>
              <a:pPr/>
              <a:t>42</a:t>
            </a:fld>
            <a:endParaRPr lang="nl-NL" altLang="nl-NL" sz="1200">
              <a:latin typeface="Tahoma" panose="020B0604030504040204" pitchFamily="34" charset="0"/>
            </a:endParaRPr>
          </a:p>
        </p:txBody>
      </p:sp>
      <p:sp>
        <p:nvSpPr>
          <p:cNvPr id="43010" name="Rectangle 2">
            <a:extLst>
              <a:ext uri="{FF2B5EF4-FFF2-40B4-BE49-F238E27FC236}">
                <a16:creationId xmlns:a16="http://schemas.microsoft.com/office/drawing/2014/main" id="{B44FDF23-DCAA-A942-8D71-20D97A0191DB}"/>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E74A4671-8903-4F46-9C39-291DF20E9A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dirty="0">
              <a:latin typeface="Times New Roman" panose="02020603050405020304" pitchFamily="18" charset="0"/>
            </a:endParaRPr>
          </a:p>
        </p:txBody>
      </p:sp>
    </p:spTree>
    <p:extLst>
      <p:ext uri="{BB962C8B-B14F-4D97-AF65-F5344CB8AC3E}">
        <p14:creationId xmlns:p14="http://schemas.microsoft.com/office/powerpoint/2010/main" val="962746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1B1747A4-8433-F641-A2D5-FBA339C0C295}"/>
              </a:ext>
            </a:extLst>
          </p:cNvPr>
          <p:cNvSpPr txBox="1">
            <a:spLocks noGrp="1" noChangeArrowheads="1"/>
          </p:cNvSpPr>
          <p:nvPr/>
        </p:nvSpPr>
        <p:spPr bwMode="auto">
          <a:xfrm>
            <a:off x="3843338" y="9423400"/>
            <a:ext cx="29384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r" eaLnBrk="1" hangingPunct="1"/>
            <a:fld id="{ACFF1B38-EE38-C24E-95F5-A09BE7BA264F}" type="slidenum">
              <a:rPr lang="nl-NL" altLang="nl-NL" sz="1200">
                <a:latin typeface="Tahoma" panose="020B0604030504040204" pitchFamily="34" charset="0"/>
              </a:rPr>
              <a:pPr algn="r" eaLnBrk="1" hangingPunct="1"/>
              <a:t>44</a:t>
            </a:fld>
            <a:endParaRPr lang="nl-NL" altLang="nl-NL" sz="1200">
              <a:latin typeface="Tahoma" panose="020B0604030504040204" pitchFamily="34" charset="0"/>
            </a:endParaRPr>
          </a:p>
        </p:txBody>
      </p:sp>
      <p:sp>
        <p:nvSpPr>
          <p:cNvPr id="57346" name="Rectangle 2">
            <a:extLst>
              <a:ext uri="{FF2B5EF4-FFF2-40B4-BE49-F238E27FC236}">
                <a16:creationId xmlns:a16="http://schemas.microsoft.com/office/drawing/2014/main" id="{33E2DA5F-F015-B048-AE03-E8A1D1FECA75}"/>
              </a:ext>
            </a:extLst>
          </p:cNvPr>
          <p:cNvSpPr>
            <a:spLocks noGrp="1" noRot="1" noChangeAspect="1" noChangeArrowheads="1" noTextEdit="1"/>
          </p:cNvSpPr>
          <p:nvPr>
            <p:ph type="sldImg"/>
          </p:nvPr>
        </p:nvSpPr>
        <p:spPr>
          <a:solidFill>
            <a:srgbClr val="FFFFFF"/>
          </a:solidFill>
          <a:ln/>
        </p:spPr>
      </p:sp>
      <p:sp>
        <p:nvSpPr>
          <p:cNvPr id="57347" name="Rectangle 3">
            <a:extLst>
              <a:ext uri="{FF2B5EF4-FFF2-40B4-BE49-F238E27FC236}">
                <a16:creationId xmlns:a16="http://schemas.microsoft.com/office/drawing/2014/main" id="{7C38A0BF-EE36-404E-A1D6-450250964E67}"/>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nl-NL" dirty="0">
                <a:latin typeface="Times New Roman" panose="02020603050405020304" pitchFamily="18" charset="0"/>
              </a:rPr>
              <a:t>Critical questions are pointers to counterarguments.</a:t>
            </a:r>
          </a:p>
        </p:txBody>
      </p:sp>
    </p:spTree>
    <p:extLst>
      <p:ext uri="{BB962C8B-B14F-4D97-AF65-F5344CB8AC3E}">
        <p14:creationId xmlns:p14="http://schemas.microsoft.com/office/powerpoint/2010/main" val="3028945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7A45C4D7-FCD7-4FCF-AAC8-AE7940DE6918}"/>
              </a:ext>
            </a:extLst>
          </p:cNvPr>
          <p:cNvSpPr>
            <a:spLocks noGrp="1" noRot="1" noChangeAspect="1" noChangeArrowheads="1" noTextEdit="1"/>
          </p:cNvSpPr>
          <p:nvPr>
            <p:ph type="sldImg"/>
          </p:nvPr>
        </p:nvSpPr>
        <p:spPr>
          <a:solidFill>
            <a:srgbClr val="FFFFFF"/>
          </a:solidFill>
          <a:ln/>
        </p:spPr>
      </p:sp>
      <p:sp>
        <p:nvSpPr>
          <p:cNvPr id="37890" name="Rectangle 3">
            <a:extLst>
              <a:ext uri="{FF2B5EF4-FFF2-40B4-BE49-F238E27FC236}">
                <a16:creationId xmlns:a16="http://schemas.microsoft.com/office/drawing/2014/main" id="{BD6FE347-47B5-42C1-BF69-B7EFBF69664D}"/>
              </a:ext>
            </a:extLst>
          </p:cNvPr>
          <p:cNvSpPr>
            <a:spLocks noGrp="1" noChangeArrowheads="1"/>
          </p:cNvSpPr>
          <p:nvPr>
            <p:ph type="body" idx="1"/>
          </p:nvPr>
        </p:nvSpPr>
        <p:spPr>
          <a:solidFill>
            <a:srgbClr val="FFFFFF"/>
          </a:solidFill>
          <a:ln>
            <a:solidFill>
              <a:srgbClr val="000000"/>
            </a:solidFill>
          </a:ln>
        </p:spPr>
        <p:txBody>
          <a:bodyPr/>
          <a:lstStyle/>
          <a:p>
            <a:endParaRPr lang="en-US" altLang="nl-NL" dirty="0">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DFAC45A1-A7A9-E87A-6AC8-3B3DBFD5C3DB}"/>
              </a:ext>
            </a:extLst>
          </p:cNvPr>
          <p:cNvSpPr txBox="1">
            <a:spLocks noGrp="1" noChangeArrowheads="1"/>
          </p:cNvSpPr>
          <p:nvPr/>
        </p:nvSpPr>
        <p:spPr bwMode="auto">
          <a:xfrm>
            <a:off x="3843338" y="9423400"/>
            <a:ext cx="29384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r" eaLnBrk="1" hangingPunct="1"/>
            <a:fld id="{7E35A968-7301-024D-83F0-6B70E95F0224}" type="slidenum">
              <a:rPr lang="nl-NL" altLang="nl-NL" sz="1200"/>
              <a:pPr algn="r" eaLnBrk="1" hangingPunct="1"/>
              <a:t>46</a:t>
            </a:fld>
            <a:endParaRPr lang="nl-NL" altLang="nl-NL" sz="1200"/>
          </a:p>
        </p:txBody>
      </p:sp>
      <p:sp>
        <p:nvSpPr>
          <p:cNvPr id="58370" name="Rectangle 2">
            <a:extLst>
              <a:ext uri="{FF2B5EF4-FFF2-40B4-BE49-F238E27FC236}">
                <a16:creationId xmlns:a16="http://schemas.microsoft.com/office/drawing/2014/main" id="{007C4EC5-B551-C369-B965-32ACA149F53D}"/>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5F32FEC9-C4BB-A87F-06FA-88207BDB60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8DCDCD42-60C4-BCA3-1180-A0136306BB07}"/>
              </a:ext>
            </a:extLst>
          </p:cNvPr>
          <p:cNvSpPr txBox="1">
            <a:spLocks noGrp="1" noChangeArrowheads="1"/>
          </p:cNvSpPr>
          <p:nvPr/>
        </p:nvSpPr>
        <p:spPr bwMode="auto">
          <a:xfrm>
            <a:off x="3843338" y="9423400"/>
            <a:ext cx="29384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r" eaLnBrk="1" hangingPunct="1"/>
            <a:fld id="{3F878243-618F-C649-9BDC-30708370DCE6}" type="slidenum">
              <a:rPr lang="nl-NL" altLang="nl-NL" sz="1200"/>
              <a:pPr algn="r" eaLnBrk="1" hangingPunct="1"/>
              <a:t>47</a:t>
            </a:fld>
            <a:endParaRPr lang="nl-NL" altLang="nl-NL" sz="1200"/>
          </a:p>
        </p:txBody>
      </p:sp>
      <p:sp>
        <p:nvSpPr>
          <p:cNvPr id="60418" name="Rectangle 2">
            <a:extLst>
              <a:ext uri="{FF2B5EF4-FFF2-40B4-BE49-F238E27FC236}">
                <a16:creationId xmlns:a16="http://schemas.microsoft.com/office/drawing/2014/main" id="{46A6C1F2-E29A-9817-9451-F41A00E3C6BF}"/>
              </a:ext>
            </a:extLst>
          </p:cNvPr>
          <p:cNvSpPr>
            <a:spLocks noGrp="1" noRot="1" noChangeAspect="1" noChangeArrowheads="1" noTextEdit="1"/>
          </p:cNvSpPr>
          <p:nvPr>
            <p:ph type="sldImg"/>
          </p:nvPr>
        </p:nvSpPr>
        <p:spPr>
          <a:solidFill>
            <a:srgbClr val="FFFFFF"/>
          </a:solidFill>
          <a:ln/>
        </p:spPr>
      </p:sp>
      <p:sp>
        <p:nvSpPr>
          <p:cNvPr id="60419" name="Rectangle 3">
            <a:extLst>
              <a:ext uri="{FF2B5EF4-FFF2-40B4-BE49-F238E27FC236}">
                <a16:creationId xmlns:a16="http://schemas.microsoft.com/office/drawing/2014/main" id="{45C425A6-3DC4-EDB0-9513-734DA8D9FFB5}"/>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nl-NL">
                <a:latin typeface="Times New Roman" panose="02020603050405020304" pitchFamily="18" charset="0"/>
              </a:rPr>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1C6ABBD5-6951-E990-A692-CCAE3DB20D01}"/>
              </a:ext>
            </a:extLst>
          </p:cNvPr>
          <p:cNvSpPr txBox="1">
            <a:spLocks noGrp="1" noChangeArrowheads="1"/>
          </p:cNvSpPr>
          <p:nvPr/>
        </p:nvSpPr>
        <p:spPr bwMode="auto">
          <a:xfrm>
            <a:off x="3843338" y="9423400"/>
            <a:ext cx="29384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r" eaLnBrk="1" hangingPunct="1"/>
            <a:fld id="{E63DEC0E-AD95-954E-9A53-2599B93DF83C}" type="slidenum">
              <a:rPr lang="nl-NL" altLang="nl-NL" sz="1200"/>
              <a:pPr algn="r" eaLnBrk="1" hangingPunct="1"/>
              <a:t>48</a:t>
            </a:fld>
            <a:endParaRPr lang="nl-NL" altLang="nl-NL" sz="1200"/>
          </a:p>
        </p:txBody>
      </p:sp>
      <p:sp>
        <p:nvSpPr>
          <p:cNvPr id="62466" name="Rectangle 2">
            <a:extLst>
              <a:ext uri="{FF2B5EF4-FFF2-40B4-BE49-F238E27FC236}">
                <a16:creationId xmlns:a16="http://schemas.microsoft.com/office/drawing/2014/main" id="{77E527F6-7F5C-8E8B-29EC-519FD2E1BD0A}"/>
              </a:ext>
            </a:extLst>
          </p:cNvPr>
          <p:cNvSpPr>
            <a:spLocks noGrp="1" noRot="1" noChangeAspect="1" noChangeArrowheads="1" noTextEdit="1"/>
          </p:cNvSpPr>
          <p:nvPr>
            <p:ph type="sldImg"/>
          </p:nvPr>
        </p:nvSpPr>
        <p:spPr>
          <a:solidFill>
            <a:srgbClr val="FFFFFF"/>
          </a:solidFill>
          <a:ln/>
        </p:spPr>
      </p:sp>
      <p:sp>
        <p:nvSpPr>
          <p:cNvPr id="62467" name="Rectangle 3">
            <a:extLst>
              <a:ext uri="{FF2B5EF4-FFF2-40B4-BE49-F238E27FC236}">
                <a16:creationId xmlns:a16="http://schemas.microsoft.com/office/drawing/2014/main" id="{E89DD2C6-A558-249F-4A28-5A47F5ED349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7BFCBB68-2890-7004-4D67-0E1D963D47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B4C230B6-84AD-1E4F-ABAE-F80228D85B9A}" type="slidenum">
              <a:rPr lang="nl-NL" altLang="nl-NL" sz="1200" smtClean="0">
                <a:latin typeface="Tahoma" panose="020B0604030504040204" pitchFamily="34" charset="0"/>
              </a:rPr>
              <a:pPr/>
              <a:t>4</a:t>
            </a:fld>
            <a:endParaRPr lang="nl-NL" altLang="nl-NL" sz="1200">
              <a:latin typeface="Tahoma" panose="020B0604030504040204" pitchFamily="34" charset="0"/>
            </a:endParaRPr>
          </a:p>
        </p:txBody>
      </p:sp>
      <p:sp>
        <p:nvSpPr>
          <p:cNvPr id="25602" name="Rectangle 2">
            <a:extLst>
              <a:ext uri="{FF2B5EF4-FFF2-40B4-BE49-F238E27FC236}">
                <a16:creationId xmlns:a16="http://schemas.microsoft.com/office/drawing/2014/main" id="{3796EFCC-6BF1-383C-77C3-5ACA5D385F24}"/>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ACF6E411-A1F8-E923-42CE-C97DE92C4F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22683-E72D-AF82-E6F4-DFA12812078A}"/>
            </a:ext>
          </a:extLst>
        </p:cNvPr>
        <p:cNvGrpSpPr/>
        <p:nvPr/>
      </p:nvGrpSpPr>
      <p:grpSpPr>
        <a:xfrm>
          <a:off x="0" y="0"/>
          <a:ext cx="0" cy="0"/>
          <a:chOff x="0" y="0"/>
          <a:chExt cx="0" cy="0"/>
        </a:xfrm>
      </p:grpSpPr>
      <p:sp>
        <p:nvSpPr>
          <p:cNvPr id="43009" name="Rectangle 7">
            <a:extLst>
              <a:ext uri="{FF2B5EF4-FFF2-40B4-BE49-F238E27FC236}">
                <a16:creationId xmlns:a16="http://schemas.microsoft.com/office/drawing/2014/main" id="{2CCBC84C-909A-F37E-F1C9-48DCCEC714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69D826FA-4AB3-DB46-8086-6C63AA2DA027}" type="slidenum">
              <a:rPr lang="nl-NL" altLang="nl-NL" sz="1200">
                <a:latin typeface="Tahoma" panose="020B0604030504040204" pitchFamily="34" charset="0"/>
              </a:rPr>
              <a:pPr/>
              <a:t>49</a:t>
            </a:fld>
            <a:endParaRPr lang="nl-NL" altLang="nl-NL" sz="1200">
              <a:latin typeface="Tahoma" panose="020B0604030504040204" pitchFamily="34" charset="0"/>
            </a:endParaRPr>
          </a:p>
        </p:txBody>
      </p:sp>
      <p:sp>
        <p:nvSpPr>
          <p:cNvPr id="43010" name="Rectangle 2">
            <a:extLst>
              <a:ext uri="{FF2B5EF4-FFF2-40B4-BE49-F238E27FC236}">
                <a16:creationId xmlns:a16="http://schemas.microsoft.com/office/drawing/2014/main" id="{FCDE19A2-EBA7-8783-6A6F-02D7635E0A6A}"/>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9DFCBE55-BF4B-3A93-3A5F-D0260E3BAB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dirty="0">
              <a:latin typeface="Times New Roman" panose="02020603050405020304" pitchFamily="18" charset="0"/>
            </a:endParaRPr>
          </a:p>
        </p:txBody>
      </p:sp>
    </p:spTree>
    <p:extLst>
      <p:ext uri="{BB962C8B-B14F-4D97-AF65-F5344CB8AC3E}">
        <p14:creationId xmlns:p14="http://schemas.microsoft.com/office/powerpoint/2010/main" val="3638551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PS97: Made </a:t>
            </a:r>
            <a:r>
              <a:rPr lang="nl-NL" sz="1600" dirty="0" err="1"/>
              <a:t>defence</a:t>
            </a:r>
            <a:r>
              <a:rPr lang="nl-NL" sz="1600" dirty="0"/>
              <a:t> </a:t>
            </a:r>
            <a:r>
              <a:rPr lang="nl-NL" sz="1600" dirty="0" err="1"/>
              <a:t>relative</a:t>
            </a:r>
            <a:r>
              <a:rPr lang="nl-NL" sz="1600" dirty="0"/>
              <a:t> </a:t>
            </a:r>
            <a:r>
              <a:rPr lang="nl-NL" sz="1600" dirty="0" err="1"/>
              <a:t>to</a:t>
            </a:r>
            <a:r>
              <a:rPr lang="nl-NL" sz="1600" dirty="0"/>
              <a:t> </a:t>
            </a:r>
            <a:r>
              <a:rPr lang="nl-NL" sz="1600" dirty="0" err="1"/>
              <a:t>priorities</a:t>
            </a:r>
            <a:r>
              <a:rPr lang="nl-NL" sz="1600" dirty="0"/>
              <a:t> </a:t>
            </a:r>
            <a:r>
              <a:rPr lang="nl-NL" sz="1600" dirty="0" err="1"/>
              <a:t>stated</a:t>
            </a:r>
            <a:r>
              <a:rPr lang="nl-NL" sz="1600" dirty="0"/>
              <a:t> in </a:t>
            </a:r>
            <a:r>
              <a:rPr lang="nl-NL" sz="1600" dirty="0" err="1"/>
              <a:t>the</a:t>
            </a:r>
            <a:r>
              <a:rPr lang="nl-NL" sz="1600" dirty="0"/>
              <a:t> </a:t>
            </a:r>
            <a:r>
              <a:rPr lang="nl-NL" sz="1600" dirty="0" err="1"/>
              <a:t>defending</a:t>
            </a:r>
            <a:r>
              <a:rPr lang="nl-NL" sz="1600" dirty="0"/>
              <a:t> argument.</a:t>
            </a:r>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C7444143-28DC-D04F-B4B8-E08AF94D9AD5}" type="slidenum">
              <a:rPr lang="nl-NL" altLang="nl-NL" smtClean="0"/>
              <a:pPr>
                <a:defRPr/>
              </a:pPr>
              <a:t>51</a:t>
            </a:fld>
            <a:endParaRPr lang="nl-NL" altLang="nl-NL"/>
          </a:p>
        </p:txBody>
      </p:sp>
    </p:spTree>
    <p:extLst>
      <p:ext uri="{BB962C8B-B14F-4D97-AF65-F5344CB8AC3E}">
        <p14:creationId xmlns:p14="http://schemas.microsoft.com/office/powerpoint/2010/main" val="30093753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CB2F9-9995-BBD6-10FC-B5C75EC6D039}"/>
            </a:ext>
          </a:extLst>
        </p:cNvPr>
        <p:cNvGrpSpPr/>
        <p:nvPr/>
      </p:nvGrpSpPr>
      <p:grpSpPr>
        <a:xfrm>
          <a:off x="0" y="0"/>
          <a:ext cx="0" cy="0"/>
          <a:chOff x="0" y="0"/>
          <a:chExt cx="0" cy="0"/>
        </a:xfrm>
      </p:grpSpPr>
      <p:sp>
        <p:nvSpPr>
          <p:cNvPr id="43009" name="Rectangle 7">
            <a:extLst>
              <a:ext uri="{FF2B5EF4-FFF2-40B4-BE49-F238E27FC236}">
                <a16:creationId xmlns:a16="http://schemas.microsoft.com/office/drawing/2014/main" id="{F538F5C5-F1B9-32E4-DDE1-D0844C977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69D826FA-4AB3-DB46-8086-6C63AA2DA027}" type="slidenum">
              <a:rPr lang="nl-NL" altLang="nl-NL" sz="1200">
                <a:latin typeface="Tahoma" panose="020B0604030504040204" pitchFamily="34" charset="0"/>
              </a:rPr>
              <a:pPr/>
              <a:t>52</a:t>
            </a:fld>
            <a:endParaRPr lang="nl-NL" altLang="nl-NL" sz="1200">
              <a:latin typeface="Tahoma" panose="020B0604030504040204" pitchFamily="34" charset="0"/>
            </a:endParaRPr>
          </a:p>
        </p:txBody>
      </p:sp>
      <p:sp>
        <p:nvSpPr>
          <p:cNvPr id="43010" name="Rectangle 2">
            <a:extLst>
              <a:ext uri="{FF2B5EF4-FFF2-40B4-BE49-F238E27FC236}">
                <a16:creationId xmlns:a16="http://schemas.microsoft.com/office/drawing/2014/main" id="{9368EE8A-CE65-F9B2-3CD4-2CAEF6FFAD0A}"/>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AEB24B64-D5E8-40E0-4255-E64AA6ECC0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dirty="0">
              <a:latin typeface="Times New Roman" panose="02020603050405020304" pitchFamily="18" charset="0"/>
            </a:endParaRPr>
          </a:p>
        </p:txBody>
      </p:sp>
    </p:spTree>
    <p:extLst>
      <p:ext uri="{BB962C8B-B14F-4D97-AF65-F5344CB8AC3E}">
        <p14:creationId xmlns:p14="http://schemas.microsoft.com/office/powerpoint/2010/main" val="2482513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600" dirty="0"/>
          </a:p>
        </p:txBody>
      </p:sp>
      <p:sp>
        <p:nvSpPr>
          <p:cNvPr id="4" name="Tijdelijke aanduiding voor koptekst 3"/>
          <p:cNvSpPr>
            <a:spLocks noGrp="1"/>
          </p:cNvSpPr>
          <p:nvPr>
            <p:ph type="hdr" sz="quarter"/>
          </p:nvPr>
        </p:nvSpPr>
        <p:spPr/>
        <p:txBody>
          <a:bodyPr/>
          <a:lstStyle/>
          <a:p>
            <a:r>
              <a:rPr lang="nl-NL" altLang="nl-NL"/>
              <a:t>JELIA Dresden 29-09-2008</a:t>
            </a:r>
          </a:p>
        </p:txBody>
      </p:sp>
      <p:sp>
        <p:nvSpPr>
          <p:cNvPr id="5" name="Tijdelijke aanduiding voor datum 4"/>
          <p:cNvSpPr>
            <a:spLocks noGrp="1"/>
          </p:cNvSpPr>
          <p:nvPr>
            <p:ph type="dt" idx="1"/>
          </p:nvPr>
        </p:nvSpPr>
        <p:spPr/>
        <p:txBody>
          <a:bodyPr/>
          <a:lstStyle/>
          <a:p>
            <a:fld id="{CCBF7764-58B8-3249-99E3-2F01E93848B4}" type="datetime10">
              <a:rPr lang="nl-NL" altLang="nl-NL" smtClean="0"/>
              <a:pPr/>
              <a:t>08:30</a:t>
            </a:fld>
            <a:endParaRPr lang="nl-NL" altLang="nl-NL"/>
          </a:p>
        </p:txBody>
      </p:sp>
      <p:sp>
        <p:nvSpPr>
          <p:cNvPr id="6" name="Tijdelijke aanduiding voor voettekst 5"/>
          <p:cNvSpPr>
            <a:spLocks noGrp="1"/>
          </p:cNvSpPr>
          <p:nvPr>
            <p:ph type="ftr" sz="quarter" idx="4"/>
          </p:nvPr>
        </p:nvSpPr>
        <p:spPr/>
        <p:txBody>
          <a:bodyPr/>
          <a:lstStyle/>
          <a:p>
            <a:r>
              <a:rPr lang="nl-NL" altLang="nl-NL"/>
              <a:t>Combining modes of reasoning - Henry Prakken</a:t>
            </a:r>
          </a:p>
        </p:txBody>
      </p:sp>
      <p:sp>
        <p:nvSpPr>
          <p:cNvPr id="7" name="Tijdelijke aanduiding voor dianummer 6"/>
          <p:cNvSpPr>
            <a:spLocks noGrp="1"/>
          </p:cNvSpPr>
          <p:nvPr>
            <p:ph type="sldNum" sz="quarter" idx="5"/>
          </p:nvPr>
        </p:nvSpPr>
        <p:spPr/>
        <p:txBody>
          <a:bodyPr/>
          <a:lstStyle/>
          <a:p>
            <a:fld id="{4DD222A0-59D2-6443-8493-6DE696A2A0E7}" type="slidenum">
              <a:rPr lang="nl-NL" altLang="nl-NL" smtClean="0"/>
              <a:pPr/>
              <a:t>54</a:t>
            </a:fld>
            <a:endParaRPr lang="nl-NL" altLang="nl-NL"/>
          </a:p>
        </p:txBody>
      </p:sp>
    </p:spTree>
    <p:extLst>
      <p:ext uri="{BB962C8B-B14F-4D97-AF65-F5344CB8AC3E}">
        <p14:creationId xmlns:p14="http://schemas.microsoft.com/office/powerpoint/2010/main" val="988029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r>
              <a:rPr lang="nl-NL" altLang="nl-NL"/>
              <a:t>JELIA Dresden 29-09-2008</a:t>
            </a:r>
          </a:p>
        </p:txBody>
      </p:sp>
      <p:sp>
        <p:nvSpPr>
          <p:cNvPr id="5" name="Tijdelijke aanduiding voor datum 4"/>
          <p:cNvSpPr>
            <a:spLocks noGrp="1"/>
          </p:cNvSpPr>
          <p:nvPr>
            <p:ph type="dt" idx="1"/>
          </p:nvPr>
        </p:nvSpPr>
        <p:spPr/>
        <p:txBody>
          <a:bodyPr/>
          <a:lstStyle/>
          <a:p>
            <a:fld id="{CCBF7764-58B8-3249-99E3-2F01E93848B4}" type="datetime10">
              <a:rPr lang="nl-NL" altLang="nl-NL" smtClean="0"/>
              <a:pPr/>
              <a:t>08:30</a:t>
            </a:fld>
            <a:endParaRPr lang="nl-NL" altLang="nl-NL"/>
          </a:p>
        </p:txBody>
      </p:sp>
      <p:sp>
        <p:nvSpPr>
          <p:cNvPr id="6" name="Tijdelijke aanduiding voor voettekst 5"/>
          <p:cNvSpPr>
            <a:spLocks noGrp="1"/>
          </p:cNvSpPr>
          <p:nvPr>
            <p:ph type="ftr" sz="quarter" idx="4"/>
          </p:nvPr>
        </p:nvSpPr>
        <p:spPr/>
        <p:txBody>
          <a:bodyPr/>
          <a:lstStyle/>
          <a:p>
            <a:r>
              <a:rPr lang="nl-NL" altLang="nl-NL"/>
              <a:t>Combining modes of reasoning - Henry Prakken</a:t>
            </a:r>
          </a:p>
        </p:txBody>
      </p:sp>
      <p:sp>
        <p:nvSpPr>
          <p:cNvPr id="7" name="Tijdelijke aanduiding voor dianummer 6"/>
          <p:cNvSpPr>
            <a:spLocks noGrp="1"/>
          </p:cNvSpPr>
          <p:nvPr>
            <p:ph type="sldNum" sz="quarter" idx="5"/>
          </p:nvPr>
        </p:nvSpPr>
        <p:spPr/>
        <p:txBody>
          <a:bodyPr/>
          <a:lstStyle/>
          <a:p>
            <a:fld id="{4DD222A0-59D2-6443-8493-6DE696A2A0E7}" type="slidenum">
              <a:rPr lang="nl-NL" altLang="nl-NL" smtClean="0"/>
              <a:pPr/>
              <a:t>55</a:t>
            </a:fld>
            <a:endParaRPr lang="nl-NL" altLang="nl-NL"/>
          </a:p>
        </p:txBody>
      </p:sp>
    </p:spTree>
    <p:extLst>
      <p:ext uri="{BB962C8B-B14F-4D97-AF65-F5344CB8AC3E}">
        <p14:creationId xmlns:p14="http://schemas.microsoft.com/office/powerpoint/2010/main" val="1050383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2011 </a:t>
            </a:r>
            <a:r>
              <a:rPr lang="nl-NL" sz="1600" dirty="0" err="1"/>
              <a:t>seemed</a:t>
            </a:r>
            <a:r>
              <a:rPr lang="nl-NL" sz="1600" dirty="0"/>
              <a:t> </a:t>
            </a:r>
            <a:r>
              <a:rPr lang="nl-NL" sz="1600" dirty="0" err="1"/>
              <a:t>to</a:t>
            </a:r>
            <a:r>
              <a:rPr lang="nl-NL" sz="1600" dirty="0"/>
              <a:t> </a:t>
            </a:r>
            <a:r>
              <a:rPr lang="nl-NL" sz="1600" dirty="0" err="1"/>
              <a:t>repair</a:t>
            </a:r>
            <a:r>
              <a:rPr lang="nl-NL" sz="1600" dirty="0"/>
              <a:t> </a:t>
            </a:r>
            <a:r>
              <a:rPr lang="nl-NL" sz="1600" dirty="0" err="1"/>
              <a:t>the</a:t>
            </a:r>
            <a:r>
              <a:rPr lang="nl-NL" sz="1600" dirty="0"/>
              <a:t> </a:t>
            </a:r>
            <a:r>
              <a:rPr lang="nl-NL" sz="1600" dirty="0" err="1"/>
              <a:t>shortcoming</a:t>
            </a:r>
            <a:r>
              <a:rPr lang="nl-NL" sz="1600" dirty="0"/>
              <a:t> of HP01, but </a:t>
            </a:r>
            <a:r>
              <a:rPr lang="nl-NL" sz="1600" dirty="0" err="1"/>
              <a:t>Sartor</a:t>
            </a:r>
            <a:r>
              <a:rPr lang="nl-NL" sz="1600" dirty="0"/>
              <a:t> </a:t>
            </a:r>
            <a:r>
              <a:rPr lang="nl-NL" sz="1600" dirty="0" err="1"/>
              <a:t>showed</a:t>
            </a:r>
            <a:r>
              <a:rPr lang="nl-NL" sz="1600" dirty="0"/>
              <a:t> </a:t>
            </a:r>
            <a:r>
              <a:rPr lang="nl-NL" sz="1600" dirty="0" err="1"/>
              <a:t>otherwise</a:t>
            </a:r>
            <a:r>
              <a:rPr lang="nl-NL" sz="1600" dirty="0"/>
              <a:t>. The I </a:t>
            </a:r>
            <a:r>
              <a:rPr lang="nl-NL" sz="1600" dirty="0" err="1"/>
              <a:t>took</a:t>
            </a:r>
            <a:r>
              <a:rPr lang="nl-NL" sz="1600" dirty="0"/>
              <a:t> </a:t>
            </a:r>
            <a:r>
              <a:rPr lang="nl-NL" sz="1600" dirty="0" err="1"/>
              <a:t>revenge</a:t>
            </a:r>
            <a:r>
              <a:rPr lang="nl-NL" sz="1600" dirty="0"/>
              <a:t> </a:t>
            </a:r>
            <a:r>
              <a:rPr lang="nl-NL" sz="1600" dirty="0" err="1"/>
              <a:t>by</a:t>
            </a:r>
            <a:r>
              <a:rPr lang="nl-NL" sz="1600" dirty="0"/>
              <a:t> </a:t>
            </a:r>
            <a:r>
              <a:rPr lang="nl-NL" sz="1600" dirty="0" err="1"/>
              <a:t>showing</a:t>
            </a:r>
            <a:r>
              <a:rPr lang="nl-NL" sz="1600" dirty="0"/>
              <a:t> a </a:t>
            </a:r>
            <a:r>
              <a:rPr lang="nl-NL" sz="1600" dirty="0" err="1"/>
              <a:t>problem</a:t>
            </a:r>
            <a:r>
              <a:rPr lang="nl-NL" sz="1600" dirty="0"/>
              <a:t> in </a:t>
            </a:r>
            <a:r>
              <a:rPr lang="nl-NL" sz="1600" dirty="0" err="1"/>
              <a:t>their</a:t>
            </a:r>
            <a:r>
              <a:rPr lang="nl-NL" sz="1600" dirty="0"/>
              <a:t> approach.</a:t>
            </a:r>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C7444143-28DC-D04F-B4B8-E08AF94D9AD5}" type="slidenum">
              <a:rPr lang="nl-NL" altLang="nl-NL" smtClean="0"/>
              <a:pPr>
                <a:defRPr/>
              </a:pPr>
              <a:t>56</a:t>
            </a:fld>
            <a:endParaRPr lang="nl-NL" altLang="nl-NL"/>
          </a:p>
        </p:txBody>
      </p:sp>
    </p:spTree>
    <p:extLst>
      <p:ext uri="{BB962C8B-B14F-4D97-AF65-F5344CB8AC3E}">
        <p14:creationId xmlns:p14="http://schemas.microsoft.com/office/powerpoint/2010/main" val="1750167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 </a:t>
            </a:r>
            <a:r>
              <a:rPr lang="nl-NL" dirty="0" err="1"/>
              <a:t>key</a:t>
            </a:r>
            <a:r>
              <a:rPr lang="nl-NL" dirty="0"/>
              <a:t> </a:t>
            </a:r>
            <a:r>
              <a:rPr lang="nl-NL" dirty="0" err="1"/>
              <a:t>idea</a:t>
            </a:r>
            <a:r>
              <a:rPr lang="nl-NL" dirty="0"/>
              <a:t>: </a:t>
            </a:r>
            <a:r>
              <a:rPr lang="nl-NL" dirty="0" err="1"/>
              <a:t>see</a:t>
            </a:r>
            <a:r>
              <a:rPr lang="nl-NL" dirty="0"/>
              <a:t> </a:t>
            </a:r>
            <a:r>
              <a:rPr lang="nl-NL" dirty="0" err="1"/>
              <a:t>evidential</a:t>
            </a:r>
            <a:r>
              <a:rPr lang="nl-NL" dirty="0"/>
              <a:t> </a:t>
            </a:r>
            <a:r>
              <a:rPr lang="nl-NL" dirty="0" err="1"/>
              <a:t>and</a:t>
            </a:r>
            <a:r>
              <a:rPr lang="nl-NL" dirty="0"/>
              <a:t> </a:t>
            </a:r>
            <a:r>
              <a:rPr lang="nl-NL" dirty="0" err="1"/>
              <a:t>legal</a:t>
            </a:r>
            <a:r>
              <a:rPr lang="nl-NL" dirty="0"/>
              <a:t> </a:t>
            </a:r>
            <a:r>
              <a:rPr lang="nl-NL" dirty="0" err="1"/>
              <a:t>reasoning</a:t>
            </a:r>
            <a:r>
              <a:rPr lang="nl-NL" dirty="0"/>
              <a:t> as separate </a:t>
            </a:r>
            <a:r>
              <a:rPr lang="nl-NL" dirty="0" err="1"/>
              <a:t>reasoning</a:t>
            </a:r>
            <a:r>
              <a:rPr lang="nl-NL" dirty="0"/>
              <a:t> </a:t>
            </a:r>
            <a:r>
              <a:rPr lang="nl-NL" dirty="0" err="1"/>
              <a:t>problems</a:t>
            </a:r>
            <a:r>
              <a:rPr lang="nl-NL" dirty="0"/>
              <a:t>, </a:t>
            </a:r>
            <a:r>
              <a:rPr lang="nl-NL" dirty="0" err="1"/>
              <a:t>each</a:t>
            </a:r>
            <a:r>
              <a:rPr lang="nl-NL" dirty="0"/>
              <a:t> </a:t>
            </a:r>
            <a:r>
              <a:rPr lang="nl-NL" dirty="0" err="1"/>
              <a:t>with</a:t>
            </a:r>
            <a:r>
              <a:rPr lang="nl-NL" dirty="0"/>
              <a:t> </a:t>
            </a:r>
            <a:r>
              <a:rPr lang="nl-NL" dirty="0" err="1"/>
              <a:t>their</a:t>
            </a:r>
            <a:r>
              <a:rPr lang="nl-NL" dirty="0"/>
              <a:t> </a:t>
            </a:r>
            <a:r>
              <a:rPr lang="nl-NL" dirty="0" err="1"/>
              <a:t>own</a:t>
            </a:r>
            <a:r>
              <a:rPr lang="nl-NL" dirty="0"/>
              <a:t> </a:t>
            </a:r>
            <a:r>
              <a:rPr lang="nl-NL" dirty="0" err="1"/>
              <a:t>semantics</a:t>
            </a:r>
            <a:r>
              <a:rPr lang="nl-NL" dirty="0"/>
              <a:t>. </a:t>
            </a:r>
          </a:p>
          <a:p>
            <a:endParaRPr lang="nl-NL" dirty="0"/>
          </a:p>
          <a:p>
            <a:r>
              <a:rPr lang="nl-NL" dirty="0"/>
              <a:t>(</a:t>
            </a:r>
            <a:r>
              <a:rPr lang="nl-NL" dirty="0" err="1"/>
              <a:t>And</a:t>
            </a:r>
            <a:r>
              <a:rPr lang="nl-NL" dirty="0"/>
              <a:t> </a:t>
            </a:r>
            <a:r>
              <a:rPr lang="nl-NL" dirty="0" err="1"/>
              <a:t>there</a:t>
            </a:r>
            <a:r>
              <a:rPr lang="nl-NL" dirty="0"/>
              <a:t> is a </a:t>
            </a:r>
            <a:r>
              <a:rPr lang="nl-NL" dirty="0" err="1"/>
              <a:t>third</a:t>
            </a:r>
            <a:r>
              <a:rPr lang="nl-NL" dirty="0"/>
              <a:t> </a:t>
            </a:r>
            <a:r>
              <a:rPr lang="nl-NL" dirty="0" err="1"/>
              <a:t>reasoning</a:t>
            </a:r>
            <a:r>
              <a:rPr lang="nl-NL" dirty="0"/>
              <a:t> </a:t>
            </a:r>
            <a:r>
              <a:rPr lang="nl-NL" dirty="0" err="1"/>
              <a:t>problem</a:t>
            </a:r>
            <a:r>
              <a:rPr lang="nl-NL" dirty="0"/>
              <a:t>: </a:t>
            </a:r>
            <a:r>
              <a:rPr lang="nl-NL" dirty="0" err="1"/>
              <a:t>determining</a:t>
            </a:r>
            <a:r>
              <a:rPr lang="nl-NL" dirty="0"/>
              <a:t> </a:t>
            </a:r>
            <a:r>
              <a:rPr lang="nl-NL" dirty="0" err="1"/>
              <a:t>the</a:t>
            </a:r>
            <a:r>
              <a:rPr lang="nl-NL" dirty="0"/>
              <a:t> </a:t>
            </a:r>
            <a:r>
              <a:rPr lang="nl-NL" dirty="0" err="1"/>
              <a:t>burdens</a:t>
            </a:r>
            <a:r>
              <a:rPr lang="nl-NL" dirty="0"/>
              <a:t> of </a:t>
            </a:r>
            <a:r>
              <a:rPr lang="nl-NL" dirty="0" err="1"/>
              <a:t>proof</a:t>
            </a:r>
            <a:r>
              <a:rPr lang="nl-NL" dirty="0"/>
              <a:t>.)</a:t>
            </a:r>
          </a:p>
        </p:txBody>
      </p:sp>
      <p:sp>
        <p:nvSpPr>
          <p:cNvPr id="4" name="Tijdelijke aanduiding voor koptekst 3"/>
          <p:cNvSpPr>
            <a:spLocks noGrp="1"/>
          </p:cNvSpPr>
          <p:nvPr>
            <p:ph type="hdr" sz="quarter"/>
          </p:nvPr>
        </p:nvSpPr>
        <p:spPr/>
        <p:txBody>
          <a:bodyPr/>
          <a:lstStyle/>
          <a:p>
            <a:r>
              <a:rPr lang="nl-NL" altLang="nl-NL"/>
              <a:t>JELIA Dresden 29-09-2008</a:t>
            </a:r>
          </a:p>
        </p:txBody>
      </p:sp>
      <p:sp>
        <p:nvSpPr>
          <p:cNvPr id="5" name="Tijdelijke aanduiding voor datum 4"/>
          <p:cNvSpPr>
            <a:spLocks noGrp="1"/>
          </p:cNvSpPr>
          <p:nvPr>
            <p:ph type="dt" idx="1"/>
          </p:nvPr>
        </p:nvSpPr>
        <p:spPr/>
        <p:txBody>
          <a:bodyPr/>
          <a:lstStyle/>
          <a:p>
            <a:fld id="{CCBF7764-58B8-3249-99E3-2F01E93848B4}" type="datetime10">
              <a:rPr lang="nl-NL" altLang="nl-NL" smtClean="0"/>
              <a:pPr/>
              <a:t>08:30</a:t>
            </a:fld>
            <a:endParaRPr lang="nl-NL" altLang="nl-NL"/>
          </a:p>
        </p:txBody>
      </p:sp>
      <p:sp>
        <p:nvSpPr>
          <p:cNvPr id="6" name="Tijdelijke aanduiding voor voettekst 5"/>
          <p:cNvSpPr>
            <a:spLocks noGrp="1"/>
          </p:cNvSpPr>
          <p:nvPr>
            <p:ph type="ftr" sz="quarter" idx="4"/>
          </p:nvPr>
        </p:nvSpPr>
        <p:spPr/>
        <p:txBody>
          <a:bodyPr/>
          <a:lstStyle/>
          <a:p>
            <a:r>
              <a:rPr lang="nl-NL" altLang="nl-NL"/>
              <a:t>Combining modes of reasoning - Henry Prakken</a:t>
            </a:r>
          </a:p>
        </p:txBody>
      </p:sp>
      <p:sp>
        <p:nvSpPr>
          <p:cNvPr id="7" name="Tijdelijke aanduiding voor dianummer 6"/>
          <p:cNvSpPr>
            <a:spLocks noGrp="1"/>
          </p:cNvSpPr>
          <p:nvPr>
            <p:ph type="sldNum" sz="quarter" idx="5"/>
          </p:nvPr>
        </p:nvSpPr>
        <p:spPr/>
        <p:txBody>
          <a:bodyPr/>
          <a:lstStyle/>
          <a:p>
            <a:fld id="{4DD222A0-59D2-6443-8493-6DE696A2A0E7}" type="slidenum">
              <a:rPr lang="nl-NL" altLang="nl-NL" smtClean="0"/>
              <a:pPr/>
              <a:t>57</a:t>
            </a:fld>
            <a:endParaRPr lang="nl-NL" altLang="nl-NL"/>
          </a:p>
        </p:txBody>
      </p:sp>
    </p:spTree>
    <p:extLst>
      <p:ext uri="{BB962C8B-B14F-4D97-AF65-F5344CB8AC3E}">
        <p14:creationId xmlns:p14="http://schemas.microsoft.com/office/powerpoint/2010/main" val="3339558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err="1"/>
              <a:t>Internal</a:t>
            </a:r>
            <a:r>
              <a:rPr lang="nl-NL" sz="1600" dirty="0"/>
              <a:t> i-o </a:t>
            </a:r>
            <a:r>
              <a:rPr lang="nl-NL" sz="1600" dirty="0" err="1"/>
              <a:t>rules</a:t>
            </a:r>
            <a:r>
              <a:rPr lang="nl-NL" sz="1600" dirty="0"/>
              <a:t> </a:t>
            </a:r>
            <a:r>
              <a:rPr lang="nl-NL" sz="1600" dirty="0" err="1"/>
              <a:t>allow</a:t>
            </a:r>
            <a:r>
              <a:rPr lang="nl-NL" sz="1600" dirty="0"/>
              <a:t> </a:t>
            </a:r>
            <a:r>
              <a:rPr lang="nl-NL" sz="1600" dirty="0" err="1"/>
              <a:t>us</a:t>
            </a:r>
            <a:r>
              <a:rPr lang="nl-NL" sz="1600" dirty="0"/>
              <a:t> </a:t>
            </a:r>
            <a:r>
              <a:rPr lang="nl-NL" sz="1600" dirty="0" err="1"/>
              <a:t>to</a:t>
            </a:r>
            <a:r>
              <a:rPr lang="nl-NL" sz="1600" dirty="0"/>
              <a:t> </a:t>
            </a:r>
            <a:r>
              <a:rPr lang="nl-NL" sz="1600" dirty="0" err="1"/>
              <a:t>capture</a:t>
            </a:r>
            <a:r>
              <a:rPr lang="nl-NL" sz="1600" dirty="0"/>
              <a:t> </a:t>
            </a:r>
            <a:r>
              <a:rPr lang="nl-NL" sz="1600" dirty="0" err="1"/>
              <a:t>conflicting</a:t>
            </a:r>
            <a:r>
              <a:rPr lang="nl-NL" sz="1600" dirty="0"/>
              <a:t> </a:t>
            </a:r>
            <a:r>
              <a:rPr lang="nl-NL" sz="1600" dirty="0" err="1"/>
              <a:t>outputs</a:t>
            </a:r>
            <a:r>
              <a:rPr lang="nl-NL" sz="1600" dirty="0"/>
              <a:t> on </a:t>
            </a:r>
            <a:r>
              <a:rPr lang="nl-NL" sz="1600" dirty="0" err="1"/>
              <a:t>the</a:t>
            </a:r>
            <a:r>
              <a:rPr lang="nl-NL" sz="1600" dirty="0"/>
              <a:t> basis of (1) </a:t>
            </a:r>
            <a:r>
              <a:rPr lang="nl-NL" sz="1600" dirty="0" err="1"/>
              <a:t>conflicting</a:t>
            </a:r>
            <a:r>
              <a:rPr lang="nl-NL" sz="1600" dirty="0"/>
              <a:t> </a:t>
            </a:r>
            <a:r>
              <a:rPr lang="nl-NL" sz="1600" dirty="0" err="1"/>
              <a:t>inputs</a:t>
            </a:r>
            <a:r>
              <a:rPr lang="nl-NL" sz="1600" dirty="0"/>
              <a:t> </a:t>
            </a:r>
            <a:r>
              <a:rPr lang="nl-NL" sz="1600" dirty="0" err="1"/>
              <a:t>to</a:t>
            </a:r>
            <a:r>
              <a:rPr lang="nl-NL" sz="1600" dirty="0"/>
              <a:t> </a:t>
            </a:r>
            <a:r>
              <a:rPr lang="nl-NL" sz="1600" dirty="0" err="1"/>
              <a:t>the</a:t>
            </a:r>
            <a:r>
              <a:rPr lang="nl-NL" sz="1600" dirty="0"/>
              <a:t> </a:t>
            </a:r>
            <a:r>
              <a:rPr lang="nl-NL" sz="1600" dirty="0" err="1"/>
              <a:t>same</a:t>
            </a:r>
            <a:r>
              <a:rPr lang="nl-NL" sz="1600" dirty="0"/>
              <a:t> module (2) </a:t>
            </a:r>
            <a:r>
              <a:rPr lang="nl-NL" sz="1600" dirty="0" err="1"/>
              <a:t>conflicting</a:t>
            </a:r>
            <a:r>
              <a:rPr lang="nl-NL" sz="1600" dirty="0"/>
              <a:t> </a:t>
            </a:r>
            <a:r>
              <a:rPr lang="nl-NL" sz="1600" dirty="0" err="1"/>
              <a:t>outputs</a:t>
            </a:r>
            <a:r>
              <a:rPr lang="nl-NL" sz="1600" dirty="0"/>
              <a:t> of different modules </a:t>
            </a:r>
            <a:r>
              <a:rPr lang="nl-NL" sz="1600" dirty="0" err="1"/>
              <a:t>solving</a:t>
            </a:r>
            <a:r>
              <a:rPr lang="nl-NL" sz="1600" dirty="0"/>
              <a:t> </a:t>
            </a:r>
            <a:r>
              <a:rPr lang="nl-NL" sz="1600" dirty="0" err="1"/>
              <a:t>the</a:t>
            </a:r>
            <a:r>
              <a:rPr lang="nl-NL" sz="1600" dirty="0"/>
              <a:t> </a:t>
            </a:r>
            <a:r>
              <a:rPr lang="nl-NL" sz="1600" dirty="0" err="1"/>
              <a:t>same</a:t>
            </a:r>
            <a:r>
              <a:rPr lang="nl-NL" sz="1600" dirty="0"/>
              <a:t> </a:t>
            </a:r>
            <a:r>
              <a:rPr lang="nl-NL" sz="1600" dirty="0" err="1"/>
              <a:t>problem</a:t>
            </a:r>
            <a:r>
              <a:rPr lang="nl-NL" sz="1600" dirty="0"/>
              <a:t>. </a:t>
            </a:r>
          </a:p>
          <a:p>
            <a:endParaRPr lang="nl-NL" sz="1600" dirty="0"/>
          </a:p>
          <a:p>
            <a:r>
              <a:rPr lang="nl-NL" sz="1600" dirty="0"/>
              <a:t>Global o-i-</a:t>
            </a:r>
            <a:r>
              <a:rPr lang="nl-NL" sz="1600" dirty="0" err="1"/>
              <a:t>rules</a:t>
            </a:r>
            <a:r>
              <a:rPr lang="nl-NL" sz="1600" dirty="0"/>
              <a:t> </a:t>
            </a:r>
            <a:r>
              <a:rPr lang="nl-NL" sz="1600" dirty="0" err="1"/>
              <a:t>between</a:t>
            </a:r>
            <a:r>
              <a:rPr lang="nl-NL" sz="1600" dirty="0"/>
              <a:t> modules </a:t>
            </a:r>
            <a:r>
              <a:rPr lang="nl-NL" sz="1600" dirty="0" err="1"/>
              <a:t>allow</a:t>
            </a:r>
            <a:r>
              <a:rPr lang="nl-NL" sz="1600" dirty="0"/>
              <a:t> </a:t>
            </a:r>
            <a:r>
              <a:rPr lang="nl-NL" sz="1600" dirty="0" err="1"/>
              <a:t>us</a:t>
            </a:r>
            <a:r>
              <a:rPr lang="nl-NL" sz="1600" dirty="0"/>
              <a:t> </a:t>
            </a:r>
            <a:r>
              <a:rPr lang="nl-NL" sz="1600" dirty="0" err="1"/>
              <a:t>to</a:t>
            </a:r>
            <a:r>
              <a:rPr lang="nl-NL" sz="1600" dirty="0"/>
              <a:t> </a:t>
            </a:r>
            <a:r>
              <a:rPr lang="nl-NL" sz="1600" dirty="0" err="1"/>
              <a:t>capture</a:t>
            </a:r>
            <a:r>
              <a:rPr lang="nl-NL" sz="1600" dirty="0"/>
              <a:t> </a:t>
            </a:r>
            <a:r>
              <a:rPr lang="nl-NL" sz="1600" dirty="0" err="1"/>
              <a:t>conflicting</a:t>
            </a:r>
            <a:r>
              <a:rPr lang="nl-NL" sz="1600" dirty="0"/>
              <a:t> </a:t>
            </a:r>
            <a:r>
              <a:rPr lang="nl-NL" sz="1600" dirty="0" err="1"/>
              <a:t>inputs</a:t>
            </a:r>
            <a:r>
              <a:rPr lang="nl-NL" sz="1600" dirty="0"/>
              <a:t> </a:t>
            </a:r>
            <a:r>
              <a:rPr lang="nl-NL" sz="1600" dirty="0" err="1"/>
              <a:t>to</a:t>
            </a:r>
            <a:r>
              <a:rPr lang="nl-NL" sz="1600" dirty="0"/>
              <a:t> a model </a:t>
            </a:r>
            <a:r>
              <a:rPr lang="nl-NL" sz="1600" dirty="0" err="1"/>
              <a:t>based</a:t>
            </a:r>
            <a:r>
              <a:rPr lang="nl-NL" sz="1600" dirty="0"/>
              <a:t> on </a:t>
            </a:r>
            <a:r>
              <a:rPr lang="nl-NL" sz="1600" dirty="0" err="1"/>
              <a:t>conflicting</a:t>
            </a:r>
            <a:r>
              <a:rPr lang="nl-NL" sz="1600" dirty="0"/>
              <a:t> </a:t>
            </a:r>
            <a:r>
              <a:rPr lang="nl-NL" sz="1600" dirty="0" err="1"/>
              <a:t>outputs</a:t>
            </a:r>
            <a:r>
              <a:rPr lang="nl-NL" sz="1600" dirty="0"/>
              <a:t> of a single </a:t>
            </a:r>
            <a:r>
              <a:rPr lang="nl-NL" sz="1600" dirty="0" err="1"/>
              <a:t>other</a:t>
            </a:r>
            <a:r>
              <a:rPr lang="nl-NL" sz="1600" dirty="0"/>
              <a:t> module or of multiple </a:t>
            </a:r>
            <a:r>
              <a:rPr lang="nl-NL" sz="1600" dirty="0" err="1"/>
              <a:t>other</a:t>
            </a:r>
            <a:r>
              <a:rPr lang="nl-NL" sz="1600" dirty="0"/>
              <a:t> modules. </a:t>
            </a:r>
          </a:p>
        </p:txBody>
      </p:sp>
      <p:sp>
        <p:nvSpPr>
          <p:cNvPr id="4" name="Tijdelijke aanduiding voor koptekst 3"/>
          <p:cNvSpPr>
            <a:spLocks noGrp="1"/>
          </p:cNvSpPr>
          <p:nvPr>
            <p:ph type="hdr" sz="quarter"/>
          </p:nvPr>
        </p:nvSpPr>
        <p:spPr/>
        <p:txBody>
          <a:bodyPr/>
          <a:lstStyle/>
          <a:p>
            <a:r>
              <a:rPr lang="nl-NL" altLang="nl-NL"/>
              <a:t>JELIA Dresden 29-09-2008</a:t>
            </a:r>
          </a:p>
        </p:txBody>
      </p:sp>
      <p:sp>
        <p:nvSpPr>
          <p:cNvPr id="5" name="Tijdelijke aanduiding voor datum 4"/>
          <p:cNvSpPr>
            <a:spLocks noGrp="1"/>
          </p:cNvSpPr>
          <p:nvPr>
            <p:ph type="dt" idx="1"/>
          </p:nvPr>
        </p:nvSpPr>
        <p:spPr/>
        <p:txBody>
          <a:bodyPr/>
          <a:lstStyle/>
          <a:p>
            <a:fld id="{CCBF7764-58B8-3249-99E3-2F01E93848B4}" type="datetime10">
              <a:rPr lang="nl-NL" altLang="nl-NL" smtClean="0"/>
              <a:pPr/>
              <a:t>08:30</a:t>
            </a:fld>
            <a:endParaRPr lang="nl-NL" altLang="nl-NL"/>
          </a:p>
        </p:txBody>
      </p:sp>
      <p:sp>
        <p:nvSpPr>
          <p:cNvPr id="6" name="Tijdelijke aanduiding voor voettekst 5"/>
          <p:cNvSpPr>
            <a:spLocks noGrp="1"/>
          </p:cNvSpPr>
          <p:nvPr>
            <p:ph type="ftr" sz="quarter" idx="4"/>
          </p:nvPr>
        </p:nvSpPr>
        <p:spPr/>
        <p:txBody>
          <a:bodyPr/>
          <a:lstStyle/>
          <a:p>
            <a:r>
              <a:rPr lang="nl-NL" altLang="nl-NL"/>
              <a:t>Combining modes of reasoning - Henry Prakken</a:t>
            </a:r>
          </a:p>
        </p:txBody>
      </p:sp>
      <p:sp>
        <p:nvSpPr>
          <p:cNvPr id="7" name="Tijdelijke aanduiding voor dianummer 6"/>
          <p:cNvSpPr>
            <a:spLocks noGrp="1"/>
          </p:cNvSpPr>
          <p:nvPr>
            <p:ph type="sldNum" sz="quarter" idx="5"/>
          </p:nvPr>
        </p:nvSpPr>
        <p:spPr/>
        <p:txBody>
          <a:bodyPr/>
          <a:lstStyle/>
          <a:p>
            <a:fld id="{4DD222A0-59D2-6443-8493-6DE696A2A0E7}" type="slidenum">
              <a:rPr lang="nl-NL" altLang="nl-NL" smtClean="0"/>
              <a:pPr/>
              <a:t>58</a:t>
            </a:fld>
            <a:endParaRPr lang="nl-NL" altLang="nl-NL"/>
          </a:p>
        </p:txBody>
      </p:sp>
    </p:spTree>
    <p:extLst>
      <p:ext uri="{BB962C8B-B14F-4D97-AF65-F5344CB8AC3E}">
        <p14:creationId xmlns:p14="http://schemas.microsoft.com/office/powerpoint/2010/main" val="30093805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err="1"/>
              <a:t>This</a:t>
            </a:r>
            <a:r>
              <a:rPr lang="nl-NL" sz="1600" dirty="0"/>
              <a:t> is </a:t>
            </a:r>
            <a:r>
              <a:rPr lang="nl-NL" sz="1600" dirty="0" err="1"/>
              <a:t>the</a:t>
            </a:r>
            <a:r>
              <a:rPr lang="nl-NL" sz="1600" dirty="0"/>
              <a:t> </a:t>
            </a:r>
            <a:r>
              <a:rPr lang="nl-NL" sz="1600" dirty="0" err="1"/>
              <a:t>problem</a:t>
            </a:r>
            <a:r>
              <a:rPr lang="nl-NL" sz="1600" dirty="0"/>
              <a:t> </a:t>
            </a:r>
            <a:r>
              <a:rPr lang="nl-NL" sz="1600" dirty="0" err="1"/>
              <a:t>specification</a:t>
            </a:r>
            <a:r>
              <a:rPr lang="nl-NL" sz="1600" dirty="0"/>
              <a:t>: </a:t>
            </a:r>
            <a:r>
              <a:rPr lang="nl-NL" sz="1600" dirty="0" err="1"/>
              <a:t>the</a:t>
            </a:r>
            <a:r>
              <a:rPr lang="nl-NL" sz="1600" dirty="0"/>
              <a:t> set of modules </a:t>
            </a:r>
            <a:r>
              <a:rPr lang="nl-NL" sz="1600" dirty="0" err="1"/>
              <a:t>with</a:t>
            </a:r>
            <a:r>
              <a:rPr lang="nl-NL" sz="1600" dirty="0"/>
              <a:t> </a:t>
            </a:r>
            <a:r>
              <a:rPr lang="nl-NL" sz="1600" dirty="0" err="1"/>
              <a:t>global</a:t>
            </a:r>
            <a:r>
              <a:rPr lang="nl-NL" sz="1600" dirty="0"/>
              <a:t> output-input </a:t>
            </a:r>
            <a:r>
              <a:rPr lang="nl-NL" sz="1600" dirty="0" err="1"/>
              <a:t>rules</a:t>
            </a:r>
            <a:r>
              <a:rPr lang="nl-NL" sz="1600" dirty="0"/>
              <a:t>. </a:t>
            </a:r>
            <a:r>
              <a:rPr lang="nl-NL" sz="1600" dirty="0" err="1"/>
              <a:t>All</a:t>
            </a:r>
            <a:r>
              <a:rPr lang="nl-NL" sz="1600" dirty="0"/>
              <a:t> </a:t>
            </a:r>
            <a:r>
              <a:rPr lang="nl-NL" sz="1600" dirty="0" err="1"/>
              <a:t>three</a:t>
            </a:r>
            <a:r>
              <a:rPr lang="nl-NL" sz="1600" dirty="0"/>
              <a:t> modules are ASPIC+ modules (or </a:t>
            </a:r>
            <a:r>
              <a:rPr lang="nl-NL" sz="1600" dirty="0" err="1"/>
              <a:t>DeLP</a:t>
            </a:r>
            <a:r>
              <a:rPr lang="nl-NL" sz="1600" dirty="0"/>
              <a:t>, DL, </a:t>
            </a:r>
            <a:r>
              <a:rPr lang="nl-NL" sz="1600" dirty="0" err="1"/>
              <a:t>Carneades</a:t>
            </a:r>
            <a:r>
              <a:rPr lang="nl-NL" sz="1600" dirty="0"/>
              <a:t>). </a:t>
            </a:r>
          </a:p>
          <a:p>
            <a:r>
              <a:rPr lang="nl-NL" sz="1600" dirty="0" err="1"/>
              <a:t>This</a:t>
            </a:r>
            <a:r>
              <a:rPr lang="nl-NL" sz="1600" dirty="0"/>
              <a:t> is </a:t>
            </a:r>
            <a:r>
              <a:rPr lang="nl-NL" sz="1600" dirty="0" err="1"/>
              <a:t>how</a:t>
            </a:r>
            <a:r>
              <a:rPr lang="nl-NL" sz="1600" dirty="0"/>
              <a:t> </a:t>
            </a:r>
            <a:r>
              <a:rPr lang="nl-NL" sz="1600" dirty="0" err="1"/>
              <a:t>the</a:t>
            </a:r>
            <a:r>
              <a:rPr lang="nl-NL" sz="1600" dirty="0"/>
              <a:t> shift in </a:t>
            </a:r>
            <a:r>
              <a:rPr lang="nl-NL" sz="1600" dirty="0" err="1"/>
              <a:t>the</a:t>
            </a:r>
            <a:r>
              <a:rPr lang="nl-NL" sz="1600" dirty="0"/>
              <a:t> </a:t>
            </a:r>
            <a:r>
              <a:rPr lang="nl-NL" sz="1600" dirty="0" err="1"/>
              <a:t>burden</a:t>
            </a:r>
            <a:r>
              <a:rPr lang="nl-NL" sz="1600" dirty="0"/>
              <a:t> of </a:t>
            </a:r>
            <a:r>
              <a:rPr lang="nl-NL" sz="1600" dirty="0" err="1"/>
              <a:t>proof</a:t>
            </a:r>
            <a:r>
              <a:rPr lang="nl-NL" sz="1600" dirty="0"/>
              <a:t> </a:t>
            </a:r>
            <a:r>
              <a:rPr lang="nl-NL" sz="1600" dirty="0" err="1"/>
              <a:t>can</a:t>
            </a:r>
            <a:r>
              <a:rPr lang="nl-NL" sz="1600" dirty="0"/>
              <a:t> </a:t>
            </a:r>
            <a:r>
              <a:rPr lang="nl-NL" sz="1600" dirty="0" err="1"/>
              <a:t>be</a:t>
            </a:r>
            <a:r>
              <a:rPr lang="nl-NL" sz="1600" dirty="0"/>
              <a:t> </a:t>
            </a:r>
            <a:r>
              <a:rPr lang="nl-NL" sz="1600" dirty="0" err="1"/>
              <a:t>expressed</a:t>
            </a:r>
            <a:r>
              <a:rPr lang="nl-NL" sz="1600" dirty="0"/>
              <a:t> in </a:t>
            </a:r>
            <a:r>
              <a:rPr lang="nl-NL" sz="1600" dirty="0" err="1"/>
              <a:t>global</a:t>
            </a:r>
            <a:r>
              <a:rPr lang="nl-NL" sz="1600" dirty="0"/>
              <a:t> </a:t>
            </a:r>
            <a:r>
              <a:rPr lang="nl-NL" sz="1600" dirty="0" err="1"/>
              <a:t>metarules</a:t>
            </a:r>
            <a:r>
              <a:rPr lang="nl-NL" sz="1600" dirty="0"/>
              <a:t> </a:t>
            </a:r>
            <a:r>
              <a:rPr lang="nl-NL" sz="1600" dirty="0" err="1"/>
              <a:t>between</a:t>
            </a:r>
            <a:r>
              <a:rPr lang="nl-NL" sz="1600" dirty="0"/>
              <a:t> </a:t>
            </a:r>
            <a:r>
              <a:rPr lang="nl-NL" sz="1600" dirty="0" err="1"/>
              <a:t>the</a:t>
            </a:r>
            <a:r>
              <a:rPr lang="nl-NL" sz="1600" dirty="0"/>
              <a:t> </a:t>
            </a:r>
            <a:r>
              <a:rPr lang="nl-NL" sz="1600" dirty="0" err="1"/>
              <a:t>evidential</a:t>
            </a:r>
            <a:r>
              <a:rPr lang="nl-NL" sz="1600" dirty="0"/>
              <a:t> </a:t>
            </a:r>
            <a:r>
              <a:rPr lang="nl-NL" sz="1600" dirty="0" err="1"/>
              <a:t>and</a:t>
            </a:r>
            <a:r>
              <a:rPr lang="nl-NL" sz="1600" dirty="0"/>
              <a:t> </a:t>
            </a:r>
            <a:r>
              <a:rPr lang="nl-NL" sz="1600" dirty="0" err="1"/>
              <a:t>legal</a:t>
            </a:r>
            <a:r>
              <a:rPr lang="nl-NL" sz="1600" dirty="0"/>
              <a:t> module.</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600" dirty="0"/>
              <a:t>(</a:t>
            </a:r>
            <a:r>
              <a:rPr lang="nl-NL" sz="1600" dirty="0" err="1"/>
              <a:t>oi</a:t>
            </a:r>
            <a:r>
              <a:rPr lang="nl-NL" sz="1600" dirty="0"/>
              <a:t> </a:t>
            </a:r>
            <a:r>
              <a:rPr lang="nl-NL" sz="1600" dirty="0" err="1"/>
              <a:t>rules</a:t>
            </a:r>
            <a:r>
              <a:rPr lang="nl-NL" sz="1600" dirty="0"/>
              <a:t> </a:t>
            </a:r>
            <a:r>
              <a:rPr lang="nl-NL" sz="1600" dirty="0" err="1"/>
              <a:t>simplified</a:t>
            </a:r>
            <a:r>
              <a:rPr lang="nl-NL" sz="1600" dirty="0"/>
              <a:t> </a:t>
            </a:r>
            <a:r>
              <a:rPr lang="nl-NL" sz="1600" dirty="0" err="1"/>
              <a:t>compared</a:t>
            </a:r>
            <a:r>
              <a:rPr lang="nl-NL" sz="1600" dirty="0"/>
              <a:t> </a:t>
            </a:r>
            <a:r>
              <a:rPr lang="nl-NL" sz="1600" dirty="0" err="1"/>
              <a:t>to</a:t>
            </a:r>
            <a:r>
              <a:rPr lang="nl-NL" sz="1600" dirty="0"/>
              <a:t> paper).</a:t>
            </a:r>
          </a:p>
          <a:p>
            <a:endParaRPr lang="nl-NL" sz="1600" dirty="0"/>
          </a:p>
        </p:txBody>
      </p:sp>
      <p:sp>
        <p:nvSpPr>
          <p:cNvPr id="4" name="Tijdelijke aanduiding voor koptekst 3"/>
          <p:cNvSpPr>
            <a:spLocks noGrp="1"/>
          </p:cNvSpPr>
          <p:nvPr>
            <p:ph type="hdr" sz="quarter"/>
          </p:nvPr>
        </p:nvSpPr>
        <p:spPr/>
        <p:txBody>
          <a:bodyPr/>
          <a:lstStyle/>
          <a:p>
            <a:r>
              <a:rPr lang="nl-NL" altLang="nl-NL"/>
              <a:t>JELIA Dresden 29-09-2008</a:t>
            </a:r>
          </a:p>
        </p:txBody>
      </p:sp>
      <p:sp>
        <p:nvSpPr>
          <p:cNvPr id="5" name="Tijdelijke aanduiding voor datum 4"/>
          <p:cNvSpPr>
            <a:spLocks noGrp="1"/>
          </p:cNvSpPr>
          <p:nvPr>
            <p:ph type="dt" idx="1"/>
          </p:nvPr>
        </p:nvSpPr>
        <p:spPr/>
        <p:txBody>
          <a:bodyPr/>
          <a:lstStyle/>
          <a:p>
            <a:fld id="{CCBF7764-58B8-3249-99E3-2F01E93848B4}" type="datetime10">
              <a:rPr lang="nl-NL" altLang="nl-NL" smtClean="0"/>
              <a:pPr/>
              <a:t>08:30</a:t>
            </a:fld>
            <a:endParaRPr lang="nl-NL" altLang="nl-NL"/>
          </a:p>
        </p:txBody>
      </p:sp>
      <p:sp>
        <p:nvSpPr>
          <p:cNvPr id="6" name="Tijdelijke aanduiding voor voettekst 5"/>
          <p:cNvSpPr>
            <a:spLocks noGrp="1"/>
          </p:cNvSpPr>
          <p:nvPr>
            <p:ph type="ftr" sz="quarter" idx="4"/>
          </p:nvPr>
        </p:nvSpPr>
        <p:spPr/>
        <p:txBody>
          <a:bodyPr/>
          <a:lstStyle/>
          <a:p>
            <a:r>
              <a:rPr lang="nl-NL" altLang="nl-NL"/>
              <a:t>Combining modes of reasoning - Henry Prakken</a:t>
            </a:r>
          </a:p>
        </p:txBody>
      </p:sp>
      <p:sp>
        <p:nvSpPr>
          <p:cNvPr id="7" name="Tijdelijke aanduiding voor dianummer 6"/>
          <p:cNvSpPr>
            <a:spLocks noGrp="1"/>
          </p:cNvSpPr>
          <p:nvPr>
            <p:ph type="sldNum" sz="quarter" idx="5"/>
          </p:nvPr>
        </p:nvSpPr>
        <p:spPr/>
        <p:txBody>
          <a:bodyPr/>
          <a:lstStyle/>
          <a:p>
            <a:fld id="{4DD222A0-59D2-6443-8493-6DE696A2A0E7}" type="slidenum">
              <a:rPr lang="nl-NL" altLang="nl-NL" smtClean="0"/>
              <a:pPr/>
              <a:t>59</a:t>
            </a:fld>
            <a:endParaRPr lang="nl-NL" altLang="nl-NL"/>
          </a:p>
        </p:txBody>
      </p:sp>
    </p:spTree>
    <p:extLst>
      <p:ext uri="{BB962C8B-B14F-4D97-AF65-F5344CB8AC3E}">
        <p14:creationId xmlns:p14="http://schemas.microsoft.com/office/powerpoint/2010/main" val="1093669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86BE0E3-1093-7503-2DE8-514584F8CD5C}"/>
              </a:ext>
            </a:extLst>
          </p:cNvPr>
          <p:cNvSpPr>
            <a:spLocks noGrp="1" noChangeArrowheads="1"/>
          </p:cNvSpPr>
          <p:nvPr>
            <p:ph type="hdr" sz="quarter"/>
          </p:nvPr>
        </p:nvSpPr>
        <p:spPr>
          <a:ln/>
        </p:spPr>
        <p:txBody>
          <a:bodyPr/>
          <a:lstStyle/>
          <a:p>
            <a:r>
              <a:rPr lang="nl-NL" altLang="nl-NL"/>
              <a:t>JELIA Dresden 29-09-2008</a:t>
            </a:r>
          </a:p>
        </p:txBody>
      </p:sp>
      <p:sp>
        <p:nvSpPr>
          <p:cNvPr id="3" name="Rectangle 3">
            <a:extLst>
              <a:ext uri="{FF2B5EF4-FFF2-40B4-BE49-F238E27FC236}">
                <a16:creationId xmlns:a16="http://schemas.microsoft.com/office/drawing/2014/main" id="{CB7BFB39-4287-9469-A0E2-ACA7F9CB475B}"/>
              </a:ext>
            </a:extLst>
          </p:cNvPr>
          <p:cNvSpPr>
            <a:spLocks noGrp="1" noChangeArrowheads="1"/>
          </p:cNvSpPr>
          <p:nvPr>
            <p:ph type="dt" idx="1"/>
          </p:nvPr>
        </p:nvSpPr>
        <p:spPr>
          <a:ln/>
        </p:spPr>
        <p:txBody>
          <a:bodyPr/>
          <a:lstStyle/>
          <a:p>
            <a:fld id="{F1C797D6-91EC-3B43-AC7B-8794EA2434F7}" type="datetime10">
              <a:rPr lang="nl-NL" altLang="nl-NL"/>
              <a:pPr/>
              <a:t>08:30</a:t>
            </a:fld>
            <a:endParaRPr lang="nl-NL" altLang="nl-NL"/>
          </a:p>
        </p:txBody>
      </p:sp>
      <p:sp>
        <p:nvSpPr>
          <p:cNvPr id="4" name="Rectangle 6">
            <a:extLst>
              <a:ext uri="{FF2B5EF4-FFF2-40B4-BE49-F238E27FC236}">
                <a16:creationId xmlns:a16="http://schemas.microsoft.com/office/drawing/2014/main" id="{D4D8F1F6-F472-8989-066D-3D7A00BCE8CA}"/>
              </a:ext>
            </a:extLst>
          </p:cNvPr>
          <p:cNvSpPr>
            <a:spLocks noGrp="1" noChangeArrowheads="1"/>
          </p:cNvSpPr>
          <p:nvPr>
            <p:ph type="ftr" sz="quarter" idx="4"/>
          </p:nvPr>
        </p:nvSpPr>
        <p:spPr>
          <a:ln/>
        </p:spPr>
        <p:txBody>
          <a:bodyPr/>
          <a:lstStyle/>
          <a:p>
            <a:r>
              <a:rPr lang="nl-NL" altLang="nl-NL"/>
              <a:t>Combining modes of reasoning - Henry Prakken</a:t>
            </a:r>
          </a:p>
        </p:txBody>
      </p:sp>
      <p:sp>
        <p:nvSpPr>
          <p:cNvPr id="5" name="Rectangle 7">
            <a:extLst>
              <a:ext uri="{FF2B5EF4-FFF2-40B4-BE49-F238E27FC236}">
                <a16:creationId xmlns:a16="http://schemas.microsoft.com/office/drawing/2014/main" id="{62FC037D-DF3B-49BC-B035-1307DE59051E}"/>
              </a:ext>
            </a:extLst>
          </p:cNvPr>
          <p:cNvSpPr>
            <a:spLocks noGrp="1" noChangeArrowheads="1"/>
          </p:cNvSpPr>
          <p:nvPr>
            <p:ph type="sldNum" sz="quarter" idx="5"/>
          </p:nvPr>
        </p:nvSpPr>
        <p:spPr>
          <a:ln/>
        </p:spPr>
        <p:txBody>
          <a:bodyPr/>
          <a:lstStyle/>
          <a:p>
            <a:fld id="{8BEE1484-C263-564C-B148-2B327D943AD9}" type="slidenum">
              <a:rPr lang="nl-NL" altLang="nl-NL"/>
              <a:pPr/>
              <a:t>60</a:t>
            </a:fld>
            <a:endParaRPr lang="nl-NL" altLang="nl-NL"/>
          </a:p>
        </p:txBody>
      </p:sp>
      <p:sp>
        <p:nvSpPr>
          <p:cNvPr id="375810" name="Rectangle 2">
            <a:extLst>
              <a:ext uri="{FF2B5EF4-FFF2-40B4-BE49-F238E27FC236}">
                <a16:creationId xmlns:a16="http://schemas.microsoft.com/office/drawing/2014/main" id="{9252820A-EC6C-87CC-5698-D89C483CF326}"/>
              </a:ext>
            </a:extLst>
          </p:cNvPr>
          <p:cNvSpPr>
            <a:spLocks noGrp="1" noRot="1" noChangeAspect="1" noChangeArrowheads="1" noTextEdit="1"/>
          </p:cNvSpPr>
          <p:nvPr>
            <p:ph type="sldImg"/>
          </p:nvPr>
        </p:nvSpPr>
        <p:spPr>
          <a:ln/>
        </p:spPr>
      </p:sp>
      <p:sp>
        <p:nvSpPr>
          <p:cNvPr id="375811" name="Rectangle 3">
            <a:extLst>
              <a:ext uri="{FF2B5EF4-FFF2-40B4-BE49-F238E27FC236}">
                <a16:creationId xmlns:a16="http://schemas.microsoft.com/office/drawing/2014/main" id="{D6D1714F-2E52-7989-55EF-71454F394F25}"/>
              </a:ext>
            </a:extLst>
          </p:cNvPr>
          <p:cNvSpPr>
            <a:spLocks noGrp="1" noChangeArrowheads="1"/>
          </p:cNvSpPr>
          <p:nvPr>
            <p:ph type="body" idx="1"/>
          </p:nvPr>
        </p:nvSpPr>
        <p:spPr/>
        <p:txBody>
          <a:bodyPr/>
          <a:lstStyle/>
          <a:p>
            <a:r>
              <a:rPr lang="en-US" altLang="nl-NL" sz="1600" dirty="0"/>
              <a:t>This is the corresponding metalevel argument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a:extLst>
              <a:ext uri="{FF2B5EF4-FFF2-40B4-BE49-F238E27FC236}">
                <a16:creationId xmlns:a16="http://schemas.microsoft.com/office/drawing/2014/main" id="{20AD54B3-4A7F-B93A-DF92-F3B3E5EBDE07}"/>
              </a:ext>
            </a:extLst>
          </p:cNvPr>
          <p:cNvSpPr>
            <a:spLocks noGrp="1" noRot="1" noChangeAspect="1" noChangeArrowheads="1" noTextEdit="1"/>
          </p:cNvSpPr>
          <p:nvPr>
            <p:ph type="sldImg"/>
          </p:nvPr>
        </p:nvSpPr>
        <p:spPr>
          <a:ln/>
        </p:spPr>
      </p:sp>
      <p:sp>
        <p:nvSpPr>
          <p:cNvPr id="27650" name="Tijdelijke aanduiding voor notities 2">
            <a:extLst>
              <a:ext uri="{FF2B5EF4-FFF2-40B4-BE49-F238E27FC236}">
                <a16:creationId xmlns:a16="http://schemas.microsoft.com/office/drawing/2014/main" id="{80D96BDC-C2A9-9AAF-F884-6C12E11D6C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a:latin typeface="Times New Roman" panose="02020603050405020304" pitchFamily="18" charset="0"/>
              </a:rPr>
              <a:t>Rule-based vs case-based approaches are an important dichotomy in AI &amp; law. But even more important is </a:t>
            </a:r>
            <a:r>
              <a:rPr lang="is-IS" altLang="nl-NL" sz="1600">
                <a:latin typeface="Times New Roman" panose="02020603050405020304" pitchFamily="18" charset="0"/>
              </a:rPr>
              <a:t>…</a:t>
            </a:r>
            <a:endParaRPr lang="nl-NL" altLang="nl-NL" sz="1600">
              <a:latin typeface="Times New Roman" panose="02020603050405020304" pitchFamily="18" charset="0"/>
            </a:endParaRPr>
          </a:p>
        </p:txBody>
      </p:sp>
      <p:sp>
        <p:nvSpPr>
          <p:cNvPr id="27651" name="Tijdelijke aanduiding voor voettekst 3">
            <a:extLst>
              <a:ext uri="{FF2B5EF4-FFF2-40B4-BE49-F238E27FC236}">
                <a16:creationId xmlns:a16="http://schemas.microsoft.com/office/drawing/2014/main" id="{D90EED6C-11CC-BF20-7D2D-DF435B65CBC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endParaRPr lang="en-US" altLang="nl-NL" sz="1200">
              <a:latin typeface="Tahoma" panose="020B0604030504040204" pitchFamily="34" charset="0"/>
            </a:endParaRPr>
          </a:p>
        </p:txBody>
      </p:sp>
      <p:sp>
        <p:nvSpPr>
          <p:cNvPr id="27652" name="Tijdelijke aanduiding voor dianummer 4">
            <a:extLst>
              <a:ext uri="{FF2B5EF4-FFF2-40B4-BE49-F238E27FC236}">
                <a16:creationId xmlns:a16="http://schemas.microsoft.com/office/drawing/2014/main" id="{86A70D17-46BF-F5F2-BC29-C511DD597A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66BE4D1C-9CB1-794E-86DA-54487723D5EA}" type="slidenum">
              <a:rPr lang="nl-NL" altLang="nl-NL" sz="1200" smtClean="0">
                <a:latin typeface="Tahoma" panose="020B0604030504040204" pitchFamily="34" charset="0"/>
              </a:rPr>
              <a:pPr/>
              <a:t>5</a:t>
            </a:fld>
            <a:endParaRPr lang="nl-NL" altLang="nl-NL" sz="1200">
              <a:latin typeface="Tahoma" panose="020B060403050404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Now</a:t>
            </a:r>
            <a:r>
              <a:rPr lang="nl-NL" dirty="0"/>
              <a:t> </a:t>
            </a:r>
            <a:r>
              <a:rPr lang="nl-NL" dirty="0" err="1"/>
              <a:t>there</a:t>
            </a:r>
            <a:r>
              <a:rPr lang="nl-NL" dirty="0"/>
              <a:t> is a conflict </a:t>
            </a:r>
            <a:r>
              <a:rPr lang="nl-NL" dirty="0" err="1"/>
              <a:t>between</a:t>
            </a:r>
            <a:r>
              <a:rPr lang="nl-NL" dirty="0"/>
              <a:t> experts at </a:t>
            </a:r>
            <a:r>
              <a:rPr lang="nl-NL" dirty="0" err="1"/>
              <a:t>the</a:t>
            </a:r>
            <a:r>
              <a:rPr lang="nl-NL" dirty="0"/>
              <a:t> input side of </a:t>
            </a:r>
            <a:r>
              <a:rPr lang="nl-NL" dirty="0" err="1"/>
              <a:t>the</a:t>
            </a:r>
            <a:r>
              <a:rPr lang="nl-NL" dirty="0"/>
              <a:t> BN. </a:t>
            </a:r>
            <a:r>
              <a:rPr lang="nl-NL" dirty="0" err="1"/>
              <a:t>This</a:t>
            </a:r>
            <a:r>
              <a:rPr lang="nl-NL" dirty="0"/>
              <a:t> is </a:t>
            </a:r>
            <a:r>
              <a:rPr lang="nl-NL" dirty="0" err="1"/>
              <a:t>again</a:t>
            </a:r>
            <a:r>
              <a:rPr lang="nl-NL" dirty="0"/>
              <a:t> </a:t>
            </a:r>
            <a:r>
              <a:rPr lang="nl-NL" dirty="0" err="1"/>
              <a:t>modelled</a:t>
            </a:r>
            <a:r>
              <a:rPr lang="nl-NL" dirty="0"/>
              <a:t> as </a:t>
            </a:r>
            <a:r>
              <a:rPr lang="nl-NL" dirty="0" err="1"/>
              <a:t>an</a:t>
            </a:r>
            <a:r>
              <a:rPr lang="nl-NL" dirty="0"/>
              <a:t> </a:t>
            </a:r>
            <a:r>
              <a:rPr lang="nl-NL" dirty="0" err="1"/>
              <a:t>argumentation</a:t>
            </a:r>
            <a:r>
              <a:rPr lang="nl-NL" dirty="0"/>
              <a:t> module (It </a:t>
            </a:r>
            <a:r>
              <a:rPr lang="nl-NL" dirty="0" err="1"/>
              <a:t>could</a:t>
            </a:r>
            <a:r>
              <a:rPr lang="nl-NL" dirty="0"/>
              <a:t> </a:t>
            </a:r>
            <a:r>
              <a:rPr lang="nl-NL" dirty="0" err="1"/>
              <a:t>be</a:t>
            </a:r>
            <a:r>
              <a:rPr lang="nl-NL" dirty="0"/>
              <a:t> </a:t>
            </a:r>
            <a:r>
              <a:rPr lang="nl-NL" dirty="0" err="1"/>
              <a:t>Carneades</a:t>
            </a:r>
            <a:r>
              <a:rPr lang="nl-NL" dirty="0"/>
              <a:t>, ASPIC+, …). </a:t>
            </a:r>
          </a:p>
        </p:txBody>
      </p:sp>
      <p:sp>
        <p:nvSpPr>
          <p:cNvPr id="4" name="Tijdelijke aanduiding voor koptekst 3"/>
          <p:cNvSpPr>
            <a:spLocks noGrp="1"/>
          </p:cNvSpPr>
          <p:nvPr>
            <p:ph type="hdr" sz="quarter"/>
          </p:nvPr>
        </p:nvSpPr>
        <p:spPr/>
        <p:txBody>
          <a:bodyPr/>
          <a:lstStyle/>
          <a:p>
            <a:r>
              <a:rPr lang="nl-NL" altLang="nl-NL"/>
              <a:t>JELIA Dresden 29-09-2008</a:t>
            </a:r>
          </a:p>
        </p:txBody>
      </p:sp>
      <p:sp>
        <p:nvSpPr>
          <p:cNvPr id="5" name="Tijdelijke aanduiding voor datum 4"/>
          <p:cNvSpPr>
            <a:spLocks noGrp="1"/>
          </p:cNvSpPr>
          <p:nvPr>
            <p:ph type="dt" idx="1"/>
          </p:nvPr>
        </p:nvSpPr>
        <p:spPr/>
        <p:txBody>
          <a:bodyPr/>
          <a:lstStyle/>
          <a:p>
            <a:fld id="{CCBF7764-58B8-3249-99E3-2F01E93848B4}" type="datetime10">
              <a:rPr lang="nl-NL" altLang="nl-NL" smtClean="0"/>
              <a:pPr/>
              <a:t>08:30</a:t>
            </a:fld>
            <a:endParaRPr lang="nl-NL" altLang="nl-NL"/>
          </a:p>
        </p:txBody>
      </p:sp>
      <p:sp>
        <p:nvSpPr>
          <p:cNvPr id="6" name="Tijdelijke aanduiding voor voettekst 5"/>
          <p:cNvSpPr>
            <a:spLocks noGrp="1"/>
          </p:cNvSpPr>
          <p:nvPr>
            <p:ph type="ftr" sz="quarter" idx="4"/>
          </p:nvPr>
        </p:nvSpPr>
        <p:spPr/>
        <p:txBody>
          <a:bodyPr/>
          <a:lstStyle/>
          <a:p>
            <a:r>
              <a:rPr lang="nl-NL" altLang="nl-NL"/>
              <a:t>Combining modes of reasoning - Henry Prakken</a:t>
            </a:r>
          </a:p>
        </p:txBody>
      </p:sp>
      <p:sp>
        <p:nvSpPr>
          <p:cNvPr id="7" name="Tijdelijke aanduiding voor dianummer 6"/>
          <p:cNvSpPr>
            <a:spLocks noGrp="1"/>
          </p:cNvSpPr>
          <p:nvPr>
            <p:ph type="sldNum" sz="quarter" idx="5"/>
          </p:nvPr>
        </p:nvSpPr>
        <p:spPr/>
        <p:txBody>
          <a:bodyPr/>
          <a:lstStyle/>
          <a:p>
            <a:fld id="{4DD222A0-59D2-6443-8493-6DE696A2A0E7}" type="slidenum">
              <a:rPr lang="nl-NL" altLang="nl-NL" smtClean="0"/>
              <a:pPr/>
              <a:t>61</a:t>
            </a:fld>
            <a:endParaRPr lang="nl-NL" altLang="nl-NL"/>
          </a:p>
        </p:txBody>
      </p:sp>
    </p:spTree>
    <p:extLst>
      <p:ext uri="{BB962C8B-B14F-4D97-AF65-F5344CB8AC3E}">
        <p14:creationId xmlns:p14="http://schemas.microsoft.com/office/powerpoint/2010/main" val="25453604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090E21-9199-045E-16C9-391FE2DDADDB}"/>
              </a:ext>
            </a:extLst>
          </p:cNvPr>
          <p:cNvSpPr>
            <a:spLocks noGrp="1" noChangeArrowheads="1"/>
          </p:cNvSpPr>
          <p:nvPr>
            <p:ph type="hdr" sz="quarter"/>
          </p:nvPr>
        </p:nvSpPr>
        <p:spPr>
          <a:ln/>
        </p:spPr>
        <p:txBody>
          <a:bodyPr/>
          <a:lstStyle/>
          <a:p>
            <a:r>
              <a:rPr lang="nl-NL" altLang="nl-NL"/>
              <a:t>JELIA Dresden 29-09-2008</a:t>
            </a:r>
          </a:p>
        </p:txBody>
      </p:sp>
      <p:sp>
        <p:nvSpPr>
          <p:cNvPr id="3" name="Rectangle 3">
            <a:extLst>
              <a:ext uri="{FF2B5EF4-FFF2-40B4-BE49-F238E27FC236}">
                <a16:creationId xmlns:a16="http://schemas.microsoft.com/office/drawing/2014/main" id="{4C7A4D4D-17C7-2165-7A51-6DB260DE1337}"/>
              </a:ext>
            </a:extLst>
          </p:cNvPr>
          <p:cNvSpPr>
            <a:spLocks noGrp="1" noChangeArrowheads="1"/>
          </p:cNvSpPr>
          <p:nvPr>
            <p:ph type="dt" idx="1"/>
          </p:nvPr>
        </p:nvSpPr>
        <p:spPr>
          <a:ln/>
        </p:spPr>
        <p:txBody>
          <a:bodyPr/>
          <a:lstStyle/>
          <a:p>
            <a:fld id="{C76C60A0-5C98-074F-9824-FC5D9D0F70D2}" type="datetime10">
              <a:rPr lang="nl-NL" altLang="nl-NL"/>
              <a:pPr/>
              <a:t>08:30</a:t>
            </a:fld>
            <a:endParaRPr lang="nl-NL" altLang="nl-NL"/>
          </a:p>
        </p:txBody>
      </p:sp>
      <p:sp>
        <p:nvSpPr>
          <p:cNvPr id="4" name="Rectangle 6">
            <a:extLst>
              <a:ext uri="{FF2B5EF4-FFF2-40B4-BE49-F238E27FC236}">
                <a16:creationId xmlns:a16="http://schemas.microsoft.com/office/drawing/2014/main" id="{15A4C456-F0A4-AE5B-2B9E-DDD8770DD966}"/>
              </a:ext>
            </a:extLst>
          </p:cNvPr>
          <p:cNvSpPr>
            <a:spLocks noGrp="1" noChangeArrowheads="1"/>
          </p:cNvSpPr>
          <p:nvPr>
            <p:ph type="ftr" sz="quarter" idx="4"/>
          </p:nvPr>
        </p:nvSpPr>
        <p:spPr>
          <a:ln/>
        </p:spPr>
        <p:txBody>
          <a:bodyPr/>
          <a:lstStyle/>
          <a:p>
            <a:r>
              <a:rPr lang="nl-NL" altLang="nl-NL"/>
              <a:t>Combining modes of reasoning - Henry Prakken</a:t>
            </a:r>
          </a:p>
        </p:txBody>
      </p:sp>
      <p:sp>
        <p:nvSpPr>
          <p:cNvPr id="5" name="Rectangle 7">
            <a:extLst>
              <a:ext uri="{FF2B5EF4-FFF2-40B4-BE49-F238E27FC236}">
                <a16:creationId xmlns:a16="http://schemas.microsoft.com/office/drawing/2014/main" id="{20691F0F-6A05-C9CC-87D0-35276D02614D}"/>
              </a:ext>
            </a:extLst>
          </p:cNvPr>
          <p:cNvSpPr>
            <a:spLocks noGrp="1" noChangeArrowheads="1"/>
          </p:cNvSpPr>
          <p:nvPr>
            <p:ph type="sldNum" sz="quarter" idx="5"/>
          </p:nvPr>
        </p:nvSpPr>
        <p:spPr>
          <a:ln/>
        </p:spPr>
        <p:txBody>
          <a:bodyPr/>
          <a:lstStyle/>
          <a:p>
            <a:fld id="{735CC589-A5DA-704C-9E84-D7E84B42AAC6}" type="slidenum">
              <a:rPr lang="nl-NL" altLang="nl-NL"/>
              <a:pPr/>
              <a:t>62</a:t>
            </a:fld>
            <a:endParaRPr lang="nl-NL" altLang="nl-NL"/>
          </a:p>
        </p:txBody>
      </p:sp>
      <p:sp>
        <p:nvSpPr>
          <p:cNvPr id="390146" name="Rectangle 2">
            <a:extLst>
              <a:ext uri="{FF2B5EF4-FFF2-40B4-BE49-F238E27FC236}">
                <a16:creationId xmlns:a16="http://schemas.microsoft.com/office/drawing/2014/main" id="{E1883301-385C-508F-0970-1EF3E0A6997D}"/>
              </a:ext>
            </a:extLst>
          </p:cNvPr>
          <p:cNvSpPr>
            <a:spLocks noGrp="1" noRot="1" noChangeAspect="1" noChangeArrowheads="1" noTextEdit="1"/>
          </p:cNvSpPr>
          <p:nvPr>
            <p:ph type="sldImg"/>
          </p:nvPr>
        </p:nvSpPr>
        <p:spPr>
          <a:ln/>
        </p:spPr>
      </p:sp>
      <p:sp>
        <p:nvSpPr>
          <p:cNvPr id="390147" name="Rectangle 3">
            <a:extLst>
              <a:ext uri="{FF2B5EF4-FFF2-40B4-BE49-F238E27FC236}">
                <a16:creationId xmlns:a16="http://schemas.microsoft.com/office/drawing/2014/main" id="{871A09DD-0EEA-1398-DE3E-F0998C51F1E4}"/>
              </a:ext>
            </a:extLst>
          </p:cNvPr>
          <p:cNvSpPr>
            <a:spLocks noGrp="1" noChangeArrowheads="1"/>
          </p:cNvSpPr>
          <p:nvPr>
            <p:ph type="body" idx="1"/>
          </p:nvPr>
        </p:nvSpPr>
        <p:spPr/>
        <p:txBody>
          <a:bodyPr/>
          <a:lstStyle/>
          <a:p>
            <a:endParaRPr lang="en-US" altLang="nl-N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jdelijke aanduiding voor dia-afbeelding 1">
            <a:extLst>
              <a:ext uri="{FF2B5EF4-FFF2-40B4-BE49-F238E27FC236}">
                <a16:creationId xmlns:a16="http://schemas.microsoft.com/office/drawing/2014/main" id="{F31A84DB-96A6-3CEB-ACD6-36EC3B156059}"/>
              </a:ext>
            </a:extLst>
          </p:cNvPr>
          <p:cNvSpPr>
            <a:spLocks noGrp="1" noRot="1" noChangeAspect="1" noChangeArrowheads="1" noTextEdit="1"/>
          </p:cNvSpPr>
          <p:nvPr>
            <p:ph type="sldImg"/>
          </p:nvPr>
        </p:nvSpPr>
        <p:spPr>
          <a:ln/>
        </p:spPr>
      </p:sp>
      <p:sp>
        <p:nvSpPr>
          <p:cNvPr id="62466" name="Tijdelijke aanduiding voor notities 2">
            <a:extLst>
              <a:ext uri="{FF2B5EF4-FFF2-40B4-BE49-F238E27FC236}">
                <a16:creationId xmlns:a16="http://schemas.microsoft.com/office/drawing/2014/main" id="{0275FD07-55A7-B5BD-2DA1-FC45D3CBF7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l-NL" altLang="nl-NL" sz="1600" dirty="0" err="1">
                <a:latin typeface="Calibri" panose="020F0502020204030204" pitchFamily="34" charset="0"/>
              </a:rPr>
              <a:t>Much</a:t>
            </a:r>
            <a:r>
              <a:rPr lang="nl-NL" altLang="nl-NL" sz="1600" dirty="0">
                <a:latin typeface="Calibri" panose="020F0502020204030204" pitchFamily="34" charset="0"/>
              </a:rPr>
              <a:t> </a:t>
            </a:r>
            <a:r>
              <a:rPr lang="nl-NL" altLang="nl-NL" sz="1600" dirty="0" err="1">
                <a:latin typeface="Calibri" panose="020F0502020204030204" pitchFamily="34" charset="0"/>
              </a:rPr>
              <a:t>theoretical</a:t>
            </a:r>
            <a:r>
              <a:rPr lang="nl-NL" altLang="nl-NL" sz="1600" dirty="0">
                <a:latin typeface="Calibri" panose="020F0502020204030204" pitchFamily="34" charset="0"/>
              </a:rPr>
              <a:t> </a:t>
            </a:r>
            <a:r>
              <a:rPr lang="nl-NL" altLang="nl-NL" sz="1600" dirty="0" err="1">
                <a:latin typeface="Calibri" panose="020F0502020204030204" pitchFamily="34" charset="0"/>
              </a:rPr>
              <a:t>progress</a:t>
            </a:r>
            <a:r>
              <a:rPr lang="nl-NL" altLang="nl-NL" sz="1600" dirty="0">
                <a:latin typeface="Calibri" panose="020F0502020204030204" pitchFamily="34" charset="0"/>
              </a:rPr>
              <a:t>, a few modest practical </a:t>
            </a:r>
            <a:r>
              <a:rPr lang="nl-NL" altLang="nl-NL" sz="1600" dirty="0" err="1">
                <a:latin typeface="Calibri" panose="020F0502020204030204" pitchFamily="34" charset="0"/>
              </a:rPr>
              <a:t>successes</a:t>
            </a:r>
            <a:r>
              <a:rPr lang="nl-NL" altLang="nl-NL" sz="1600" dirty="0">
                <a:latin typeface="Calibri" panose="020F0502020204030204" pitchFamily="34" charset="0"/>
              </a:rPr>
              <a:t>, but …</a:t>
            </a:r>
          </a:p>
          <a:p>
            <a:pPr eaLnBrk="1" hangingPunct="1">
              <a:spcBef>
                <a:spcPct val="0"/>
              </a:spcBef>
            </a:pPr>
            <a:endParaRPr lang="nl-NL" altLang="nl-NL" sz="1600" dirty="0">
              <a:latin typeface="Calibri" panose="020F0502020204030204" pitchFamily="34" charset="0"/>
            </a:endParaRPr>
          </a:p>
          <a:p>
            <a:pPr eaLnBrk="1" hangingPunct="1">
              <a:spcBef>
                <a:spcPct val="0"/>
              </a:spcBef>
            </a:pPr>
            <a:r>
              <a:rPr lang="nl-NL" altLang="nl-NL" sz="1600" dirty="0">
                <a:latin typeface="Calibri" panose="020F0502020204030204" pitchFamily="34" charset="0"/>
              </a:rPr>
              <a:t>CBR suffers </a:t>
            </a:r>
            <a:r>
              <a:rPr lang="nl-NL" altLang="nl-NL" sz="1600" dirty="0" err="1">
                <a:latin typeface="Calibri" panose="020F0502020204030204" pitchFamily="34" charset="0"/>
              </a:rPr>
              <a:t>less</a:t>
            </a:r>
            <a:r>
              <a:rPr lang="nl-NL" altLang="nl-NL" sz="1600" dirty="0">
                <a:latin typeface="Calibri" panose="020F0502020204030204" pitchFamily="34" charset="0"/>
              </a:rPr>
              <a:t> </a:t>
            </a:r>
            <a:r>
              <a:rPr lang="nl-NL" altLang="nl-NL" sz="1600" dirty="0" err="1">
                <a:latin typeface="Calibri" panose="020F0502020204030204" pitchFamily="34" charset="0"/>
              </a:rPr>
              <a:t>from</a:t>
            </a:r>
            <a:r>
              <a:rPr lang="nl-NL" altLang="nl-NL" sz="1600" dirty="0">
                <a:latin typeface="Calibri" panose="020F0502020204030204" pitchFamily="34" charset="0"/>
              </a:rPr>
              <a:t> </a:t>
            </a:r>
            <a:r>
              <a:rPr lang="nl-NL" altLang="nl-NL" sz="1600" dirty="0" err="1">
                <a:latin typeface="Calibri" panose="020F0502020204030204" pitchFamily="34" charset="0"/>
              </a:rPr>
              <a:t>the</a:t>
            </a:r>
            <a:r>
              <a:rPr lang="nl-NL" altLang="nl-NL" sz="1600" dirty="0">
                <a:latin typeface="Calibri" panose="020F0502020204030204" pitchFamily="34" charset="0"/>
              </a:rPr>
              <a:t> KA bottleneck, </a:t>
            </a:r>
            <a:r>
              <a:rPr lang="nl-NL" altLang="nl-NL" sz="1600" dirty="0" err="1">
                <a:latin typeface="Calibri" panose="020F0502020204030204" pitchFamily="34" charset="0"/>
              </a:rPr>
              <a:t>since</a:t>
            </a:r>
            <a:r>
              <a:rPr lang="nl-NL" altLang="nl-NL" sz="1600" dirty="0">
                <a:latin typeface="Calibri" panose="020F0502020204030204" pitchFamily="34" charset="0"/>
              </a:rPr>
              <a:t> cases are like data. </a:t>
            </a:r>
            <a:r>
              <a:rPr lang="nl-NL" altLang="nl-NL" sz="1600" dirty="0" err="1">
                <a:latin typeface="Calibri" panose="020F0502020204030204" pitchFamily="34" charset="0"/>
              </a:rPr>
              <a:t>So</a:t>
            </a:r>
            <a:r>
              <a:rPr lang="nl-NL" altLang="nl-NL" sz="1600" dirty="0">
                <a:latin typeface="Calibri" panose="020F0502020204030204" pitchFamily="34" charset="0"/>
              </a:rPr>
              <a:t> </a:t>
            </a:r>
            <a:r>
              <a:rPr lang="nl-NL" altLang="nl-NL" sz="1600" dirty="0" err="1">
                <a:latin typeface="Calibri" panose="020F0502020204030204" pitchFamily="34" charset="0"/>
              </a:rPr>
              <a:t>lecture</a:t>
            </a:r>
            <a:r>
              <a:rPr lang="nl-NL" altLang="nl-NL" sz="1600" dirty="0">
                <a:latin typeface="Calibri" panose="020F0502020204030204" pitchFamily="34" charset="0"/>
              </a:rPr>
              <a:t> 2 …</a:t>
            </a:r>
          </a:p>
        </p:txBody>
      </p:sp>
      <p:sp>
        <p:nvSpPr>
          <p:cNvPr id="62467" name="Tijdelijke aanduiding voor dianummer 3">
            <a:extLst>
              <a:ext uri="{FF2B5EF4-FFF2-40B4-BE49-F238E27FC236}">
                <a16:creationId xmlns:a16="http://schemas.microsoft.com/office/drawing/2014/main" id="{6BC8BDF4-8B21-AE81-91B9-830ED7CBFF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19BD6F5F-18E9-2C4B-AE6A-595AE2ED31FB}" type="slidenum">
              <a:rPr lang="nl-NL" altLang="nl-NL" sz="1200" smtClean="0">
                <a:latin typeface="Times" pitchFamily="2" charset="0"/>
              </a:rPr>
              <a:pPr/>
              <a:t>63</a:t>
            </a:fld>
            <a:endParaRPr lang="nl-NL" altLang="nl-NL" sz="1200">
              <a:latin typeface="Times" pitchFamily="2" charset="0"/>
            </a:endParaRPr>
          </a:p>
        </p:txBody>
      </p:sp>
    </p:spTree>
    <p:extLst>
      <p:ext uri="{BB962C8B-B14F-4D97-AF65-F5344CB8AC3E}">
        <p14:creationId xmlns:p14="http://schemas.microsoft.com/office/powerpoint/2010/main" val="59033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jdelijke aanduiding voor dia-afbeelding 1">
            <a:extLst>
              <a:ext uri="{FF2B5EF4-FFF2-40B4-BE49-F238E27FC236}">
                <a16:creationId xmlns:a16="http://schemas.microsoft.com/office/drawing/2014/main" id="{565C64E2-983F-16FC-628F-B8B415EBBCD9}"/>
              </a:ext>
            </a:extLst>
          </p:cNvPr>
          <p:cNvSpPr>
            <a:spLocks noGrp="1" noRot="1" noChangeAspect="1" noChangeArrowheads="1" noTextEdit="1"/>
          </p:cNvSpPr>
          <p:nvPr>
            <p:ph type="sldImg"/>
          </p:nvPr>
        </p:nvSpPr>
        <p:spPr>
          <a:ln/>
        </p:spPr>
      </p:sp>
      <p:sp>
        <p:nvSpPr>
          <p:cNvPr id="29698" name="Tijdelijke aanduiding voor notities 2">
            <a:extLst>
              <a:ext uri="{FF2B5EF4-FFF2-40B4-BE49-F238E27FC236}">
                <a16:creationId xmlns:a16="http://schemas.microsoft.com/office/drawing/2014/main" id="{185AA2F2-4D79-F784-8969-B4B4856718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sz="1600">
                <a:latin typeface="Times" pitchFamily="2" charset="0"/>
              </a:rPr>
              <a:t>Cognitive aspects of cognition: logical reasoning, retrieving information, natural-language translation, visually recognising objects, </a:t>
            </a:r>
            <a:r>
              <a:rPr lang="is-IS" altLang="nl-NL" sz="1600">
                <a:latin typeface="Times" pitchFamily="2" charset="0"/>
              </a:rPr>
              <a:t>…</a:t>
            </a:r>
            <a:endParaRPr lang="nl-NL" altLang="nl-NL" sz="1600">
              <a:latin typeface="Times" pitchFamily="2" charset="0"/>
            </a:endParaRPr>
          </a:p>
        </p:txBody>
      </p:sp>
      <p:sp>
        <p:nvSpPr>
          <p:cNvPr id="29699" name="Tijdelijke aanduiding voor dianummer 3">
            <a:extLst>
              <a:ext uri="{FF2B5EF4-FFF2-40B4-BE49-F238E27FC236}">
                <a16:creationId xmlns:a16="http://schemas.microsoft.com/office/drawing/2014/main" id="{7BD22880-4B0E-C7A3-9922-66EA2F4686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EB7A492B-BEA1-5C41-A2EF-5D2E0DDD6456}" type="slidenum">
              <a:rPr lang="nl-NL" altLang="nl-NL" sz="1200" smtClean="0">
                <a:latin typeface="Times" pitchFamily="2" charset="0"/>
              </a:rPr>
              <a:pPr/>
              <a:t>6</a:t>
            </a:fld>
            <a:endParaRPr lang="nl-NL" altLang="nl-NL" sz="1200">
              <a:latin typeface="Times" pitchFamily="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The first </a:t>
            </a:r>
            <a:r>
              <a:rPr lang="nl-NL" sz="1600" dirty="0" err="1"/>
              <a:t>two</a:t>
            </a:r>
            <a:r>
              <a:rPr lang="nl-NL" sz="1600" dirty="0"/>
              <a:t> topics </a:t>
            </a:r>
            <a:r>
              <a:rPr lang="nl-NL" sz="1600" dirty="0" err="1"/>
              <a:t>also</a:t>
            </a:r>
            <a:r>
              <a:rPr lang="nl-NL" sz="1600" dirty="0"/>
              <a:t> </a:t>
            </a:r>
            <a:r>
              <a:rPr lang="nl-NL" sz="1600" dirty="0" err="1"/>
              <a:t>since</a:t>
            </a:r>
            <a:r>
              <a:rPr lang="nl-NL" sz="1600" dirty="0"/>
              <a:t> we want </a:t>
            </a:r>
            <a:r>
              <a:rPr lang="nl-NL" sz="1600" dirty="0" err="1"/>
              <a:t>that</a:t>
            </a:r>
            <a:r>
              <a:rPr lang="nl-NL" sz="1600" dirty="0"/>
              <a:t> </a:t>
            </a:r>
            <a:r>
              <a:rPr lang="nl-NL" sz="1600" dirty="0" err="1"/>
              <a:t>Generative</a:t>
            </a:r>
            <a:r>
              <a:rPr lang="nl-NL" sz="1600" dirty="0"/>
              <a:t> AI </a:t>
            </a:r>
            <a:r>
              <a:rPr lang="nl-NL" sz="1600" dirty="0" err="1"/>
              <a:t>can</a:t>
            </a:r>
            <a:r>
              <a:rPr lang="nl-NL" sz="1600" dirty="0"/>
              <a:t> </a:t>
            </a:r>
            <a:r>
              <a:rPr lang="nl-NL" sz="1600" dirty="0" err="1"/>
              <a:t>generate</a:t>
            </a:r>
            <a:r>
              <a:rPr lang="nl-NL" sz="1600" dirty="0"/>
              <a:t> </a:t>
            </a:r>
            <a:r>
              <a:rPr lang="nl-NL" sz="1600" dirty="0" err="1"/>
              <a:t>such</a:t>
            </a:r>
            <a:r>
              <a:rPr lang="nl-NL" sz="1600" dirty="0"/>
              <a:t> </a:t>
            </a:r>
            <a:r>
              <a:rPr lang="nl-NL" sz="1600" dirty="0" err="1"/>
              <a:t>arguments</a:t>
            </a:r>
            <a:r>
              <a:rPr lang="nl-NL" sz="1600" dirty="0"/>
              <a:t>.</a:t>
            </a:r>
          </a:p>
          <a:p>
            <a:r>
              <a:rPr lang="nl-NL" sz="1600" dirty="0"/>
              <a:t>I </a:t>
            </a:r>
            <a:r>
              <a:rPr lang="nl-NL" sz="1600" dirty="0" err="1"/>
              <a:t>especially</a:t>
            </a:r>
            <a:r>
              <a:rPr lang="nl-NL" sz="1600" dirty="0"/>
              <a:t> focus on </a:t>
            </a:r>
            <a:r>
              <a:rPr lang="nl-NL" sz="1600" dirty="0" err="1"/>
              <a:t>reasoning</a:t>
            </a:r>
            <a:r>
              <a:rPr lang="nl-NL" sz="1600" dirty="0"/>
              <a:t>, </a:t>
            </a:r>
            <a:r>
              <a:rPr lang="nl-NL" sz="1600" dirty="0" err="1"/>
              <a:t>not</a:t>
            </a:r>
            <a:r>
              <a:rPr lang="nl-NL" sz="1600" dirty="0"/>
              <a:t> </a:t>
            </a:r>
            <a:r>
              <a:rPr lang="nl-NL" sz="1600" dirty="0" err="1"/>
              <a:t>so</a:t>
            </a:r>
            <a:r>
              <a:rPr lang="nl-NL" sz="1600" dirty="0"/>
              <a:t> </a:t>
            </a:r>
            <a:r>
              <a:rPr lang="nl-NL" sz="1600" dirty="0" err="1"/>
              <a:t>much</a:t>
            </a:r>
            <a:r>
              <a:rPr lang="nl-NL" sz="1600" dirty="0"/>
              <a:t> on </a:t>
            </a:r>
            <a:r>
              <a:rPr lang="nl-NL" sz="1600" dirty="0" err="1"/>
              <a:t>knowledge</a:t>
            </a:r>
            <a:r>
              <a:rPr lang="nl-NL" sz="1600" dirty="0"/>
              <a:t> </a:t>
            </a:r>
            <a:r>
              <a:rPr lang="nl-NL" sz="1600" dirty="0" err="1"/>
              <a:t>representation</a:t>
            </a:r>
            <a:r>
              <a:rPr lang="nl-NL" sz="1600" dirty="0"/>
              <a:t>.</a:t>
            </a:r>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C7444143-28DC-D04F-B4B8-E08AF94D9AD5}" type="slidenum">
              <a:rPr lang="nl-NL" altLang="nl-NL" smtClean="0"/>
              <a:pPr>
                <a:defRPr/>
              </a:pPr>
              <a:t>7</a:t>
            </a:fld>
            <a:endParaRPr lang="nl-NL" altLang="nl-NL"/>
          </a:p>
        </p:txBody>
      </p:sp>
    </p:spTree>
    <p:extLst>
      <p:ext uri="{BB962C8B-B14F-4D97-AF65-F5344CB8AC3E}">
        <p14:creationId xmlns:p14="http://schemas.microsoft.com/office/powerpoint/2010/main" val="231580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a:extLst>
              <a:ext uri="{FF2B5EF4-FFF2-40B4-BE49-F238E27FC236}">
                <a16:creationId xmlns:a16="http://schemas.microsoft.com/office/drawing/2014/main" id="{DD876344-8AB4-4D6D-5F31-243C082A2773}"/>
              </a:ext>
            </a:extLst>
          </p:cNvPr>
          <p:cNvSpPr>
            <a:spLocks noGrp="1" noRot="1" noChangeAspect="1" noChangeArrowheads="1" noTextEdit="1"/>
          </p:cNvSpPr>
          <p:nvPr>
            <p:ph type="sldImg"/>
          </p:nvPr>
        </p:nvSpPr>
        <p:spPr>
          <a:ln/>
        </p:spPr>
      </p:sp>
      <p:sp>
        <p:nvSpPr>
          <p:cNvPr id="23554" name="Tijdelijke aanduiding voor notities 2">
            <a:extLst>
              <a:ext uri="{FF2B5EF4-FFF2-40B4-BE49-F238E27FC236}">
                <a16:creationId xmlns:a16="http://schemas.microsoft.com/office/drawing/2014/main" id="{AE8EAFB0-14E0-A1BB-7F54-E0DC4535B2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z="1600" dirty="0">
              <a:latin typeface="Times New Roman" panose="02020603050405020304" pitchFamily="18" charset="0"/>
            </a:endParaRPr>
          </a:p>
        </p:txBody>
      </p:sp>
      <p:sp>
        <p:nvSpPr>
          <p:cNvPr id="23555" name="Tijdelijke aanduiding voor voettekst 3">
            <a:extLst>
              <a:ext uri="{FF2B5EF4-FFF2-40B4-BE49-F238E27FC236}">
                <a16:creationId xmlns:a16="http://schemas.microsoft.com/office/drawing/2014/main" id="{B41BD425-948B-7D09-CA2A-0EF75F4A529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endParaRPr lang="en-US" altLang="nl-NL" sz="1200">
              <a:latin typeface="Tahoma" panose="020B0604030504040204" pitchFamily="34" charset="0"/>
            </a:endParaRPr>
          </a:p>
        </p:txBody>
      </p:sp>
      <p:sp>
        <p:nvSpPr>
          <p:cNvPr id="23556" name="Tijdelijke aanduiding voor dianummer 4">
            <a:extLst>
              <a:ext uri="{FF2B5EF4-FFF2-40B4-BE49-F238E27FC236}">
                <a16:creationId xmlns:a16="http://schemas.microsoft.com/office/drawing/2014/main" id="{CEAC893C-ED30-EB48-5766-DCF2DE6F4C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05662D0D-5D26-0141-8D84-BD3BCCA2C67A}" type="slidenum">
              <a:rPr lang="nl-NL" altLang="nl-NL" sz="1200" smtClean="0">
                <a:latin typeface="Tahoma" panose="020B0604030504040204" pitchFamily="34" charset="0"/>
              </a:rPr>
              <a:pPr/>
              <a:t>8</a:t>
            </a:fld>
            <a:endParaRPr lang="nl-NL" altLang="nl-NL" sz="1200">
              <a:latin typeface="Tahoma" panose="020B0604030504040204" pitchFamily="34" charset="0"/>
            </a:endParaRPr>
          </a:p>
        </p:txBody>
      </p:sp>
    </p:spTree>
    <p:extLst>
      <p:ext uri="{BB962C8B-B14F-4D97-AF65-F5344CB8AC3E}">
        <p14:creationId xmlns:p14="http://schemas.microsoft.com/office/powerpoint/2010/main" val="120478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EA4D6183-9244-EF92-35E7-5FEA4E1E55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1A6F2096-E180-AF41-8AD2-AC4D75EF6714}" type="slidenum">
              <a:rPr lang="nl-NL" altLang="nl-NL" sz="1200" smtClean="0">
                <a:latin typeface="Tahoma" panose="020B0604030504040204" pitchFamily="34" charset="0"/>
              </a:rPr>
              <a:pPr/>
              <a:t>9</a:t>
            </a:fld>
            <a:endParaRPr lang="nl-NL" altLang="nl-NL" sz="1200">
              <a:latin typeface="Tahoma" panose="020B0604030504040204" pitchFamily="34" charset="0"/>
            </a:endParaRPr>
          </a:p>
        </p:txBody>
      </p:sp>
      <p:sp>
        <p:nvSpPr>
          <p:cNvPr id="32770" name="Rectangle 2">
            <a:extLst>
              <a:ext uri="{FF2B5EF4-FFF2-40B4-BE49-F238E27FC236}">
                <a16:creationId xmlns:a16="http://schemas.microsoft.com/office/drawing/2014/main" id="{F2162DCD-CA18-7B8C-8177-99FDBEB8E236}"/>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68EA0B63-CF66-722D-1C24-57B6BF1F8D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z="1600" dirty="0">
                <a:latin typeface="Times New Roman" panose="02020603050405020304" pitchFamily="18" charset="0"/>
              </a:rPr>
              <a:t>Discussed partly since recent experiments with generative AI apply deductive rule-based reasoning.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23DEF47-E898-9974-B7E5-D16898AB7A1A}"/>
              </a:ext>
            </a:extLst>
          </p:cNvPr>
          <p:cNvGrpSpPr>
            <a:grpSpLocks/>
          </p:cNvGrpSpPr>
          <p:nvPr/>
        </p:nvGrpSpPr>
        <p:grpSpPr bwMode="auto">
          <a:xfrm>
            <a:off x="0" y="2438400"/>
            <a:ext cx="9009063" cy="1052513"/>
            <a:chOff x="0" y="1536"/>
            <a:chExt cx="5675" cy="663"/>
          </a:xfrm>
        </p:grpSpPr>
        <p:grpSp>
          <p:nvGrpSpPr>
            <p:cNvPr id="3" name="Group 3">
              <a:extLst>
                <a:ext uri="{FF2B5EF4-FFF2-40B4-BE49-F238E27FC236}">
                  <a16:creationId xmlns:a16="http://schemas.microsoft.com/office/drawing/2014/main" id="{3B641FFC-BC28-39E4-DC55-62AB8E3E7449}"/>
                </a:ext>
              </a:extLst>
            </p:cNvPr>
            <p:cNvGrpSpPr>
              <a:grpSpLocks/>
            </p:cNvGrpSpPr>
            <p:nvPr/>
          </p:nvGrpSpPr>
          <p:grpSpPr bwMode="auto">
            <a:xfrm>
              <a:off x="185" y="1604"/>
              <a:ext cx="449" cy="299"/>
              <a:chOff x="720" y="336"/>
              <a:chExt cx="624" cy="432"/>
            </a:xfrm>
          </p:grpSpPr>
          <p:sp>
            <p:nvSpPr>
              <p:cNvPr id="10" name="Rectangle 4">
                <a:extLst>
                  <a:ext uri="{FF2B5EF4-FFF2-40B4-BE49-F238E27FC236}">
                    <a16:creationId xmlns:a16="http://schemas.microsoft.com/office/drawing/2014/main" id="{9F31E601-7520-9647-61A3-5D5220C99769}"/>
                  </a:ext>
                </a:extLst>
              </p:cNvPr>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sp>
            <p:nvSpPr>
              <p:cNvPr id="11" name="Rectangle 5">
                <a:extLst>
                  <a:ext uri="{FF2B5EF4-FFF2-40B4-BE49-F238E27FC236}">
                    <a16:creationId xmlns:a16="http://schemas.microsoft.com/office/drawing/2014/main" id="{193A7FA5-B43B-E352-BFF1-F3135AC150DB}"/>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grpSp>
        <p:grpSp>
          <p:nvGrpSpPr>
            <p:cNvPr id="4" name="Group 6">
              <a:extLst>
                <a:ext uri="{FF2B5EF4-FFF2-40B4-BE49-F238E27FC236}">
                  <a16:creationId xmlns:a16="http://schemas.microsoft.com/office/drawing/2014/main" id="{13D62B06-5512-D95F-FFBF-368875F66E1B}"/>
                </a:ext>
              </a:extLst>
            </p:cNvPr>
            <p:cNvGrpSpPr>
              <a:grpSpLocks/>
            </p:cNvGrpSpPr>
            <p:nvPr/>
          </p:nvGrpSpPr>
          <p:grpSpPr bwMode="auto">
            <a:xfrm>
              <a:off x="263" y="1870"/>
              <a:ext cx="466" cy="299"/>
              <a:chOff x="912" y="2640"/>
              <a:chExt cx="672" cy="432"/>
            </a:xfrm>
          </p:grpSpPr>
          <p:sp>
            <p:nvSpPr>
              <p:cNvPr id="8" name="Rectangle 7">
                <a:extLst>
                  <a:ext uri="{FF2B5EF4-FFF2-40B4-BE49-F238E27FC236}">
                    <a16:creationId xmlns:a16="http://schemas.microsoft.com/office/drawing/2014/main" id="{B780DA69-6ECD-9F28-AF01-491E1E634F0E}"/>
                  </a:ext>
                </a:extLst>
              </p:cNvPr>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sp>
            <p:nvSpPr>
              <p:cNvPr id="9" name="Rectangle 8">
                <a:extLst>
                  <a:ext uri="{FF2B5EF4-FFF2-40B4-BE49-F238E27FC236}">
                    <a16:creationId xmlns:a16="http://schemas.microsoft.com/office/drawing/2014/main" id="{A1B28FB0-66F4-0F0E-6201-CD7BE89E1FBF}"/>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grpSp>
        <p:sp>
          <p:nvSpPr>
            <p:cNvPr id="5" name="Rectangle 9">
              <a:extLst>
                <a:ext uri="{FF2B5EF4-FFF2-40B4-BE49-F238E27FC236}">
                  <a16:creationId xmlns:a16="http://schemas.microsoft.com/office/drawing/2014/main" id="{F973EF13-D912-58F8-DC00-3D60F1309E65}"/>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sp>
          <p:nvSpPr>
            <p:cNvPr id="6" name="Rectangle 10">
              <a:extLst>
                <a:ext uri="{FF2B5EF4-FFF2-40B4-BE49-F238E27FC236}">
                  <a16:creationId xmlns:a16="http://schemas.microsoft.com/office/drawing/2014/main" id="{D20AD72F-F934-15CB-33C8-920A6C35D9AB}"/>
                </a:ext>
              </a:extLst>
            </p:cNvPr>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sp>
          <p:nvSpPr>
            <p:cNvPr id="7" name="Rectangle 11">
              <a:extLst>
                <a:ext uri="{FF2B5EF4-FFF2-40B4-BE49-F238E27FC236}">
                  <a16:creationId xmlns:a16="http://schemas.microsoft.com/office/drawing/2014/main" id="{22D50141-00EC-2A4A-063C-4F706FD8D611}"/>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grpSp>
      <p:sp>
        <p:nvSpPr>
          <p:cNvPr id="4108" name="Rectangle 12"/>
          <p:cNvSpPr>
            <a:spLocks noGrp="1" noChangeArrowheads="1"/>
          </p:cNvSpPr>
          <p:nvPr>
            <p:ph type="ctrTitle"/>
          </p:nvPr>
        </p:nvSpPr>
        <p:spPr>
          <a:xfrm>
            <a:off x="990600" y="1828800"/>
            <a:ext cx="7772400" cy="1143000"/>
          </a:xfrm>
        </p:spPr>
        <p:txBody>
          <a:bodyPr/>
          <a:lstStyle>
            <a:lvl1pPr>
              <a:defRPr/>
            </a:lvl1pPr>
          </a:lstStyle>
          <a:p>
            <a:r>
              <a:rPr lang="nl-NL"/>
              <a:t>Titelstijl van model bewerken</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112" charset="2"/>
              <a:buNone/>
              <a:defRPr/>
            </a:lvl1pPr>
          </a:lstStyle>
          <a:p>
            <a:r>
              <a:rPr lang="nl-NL"/>
              <a:t>Klik om de titelstijl van het model te bewerken</a:t>
            </a:r>
          </a:p>
        </p:txBody>
      </p:sp>
      <p:sp>
        <p:nvSpPr>
          <p:cNvPr id="12" name="Rectangle 14">
            <a:extLst>
              <a:ext uri="{FF2B5EF4-FFF2-40B4-BE49-F238E27FC236}">
                <a16:creationId xmlns:a16="http://schemas.microsoft.com/office/drawing/2014/main" id="{D0B46B49-4CE3-2F65-B851-26A16BB8EA2B}"/>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nl-NL"/>
          </a:p>
        </p:txBody>
      </p:sp>
      <p:sp>
        <p:nvSpPr>
          <p:cNvPr id="13" name="Rectangle 15">
            <a:extLst>
              <a:ext uri="{FF2B5EF4-FFF2-40B4-BE49-F238E27FC236}">
                <a16:creationId xmlns:a16="http://schemas.microsoft.com/office/drawing/2014/main" id="{4B1EBF23-515D-8DB2-F66E-F317399627EC}"/>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nl-NL"/>
          </a:p>
        </p:txBody>
      </p:sp>
      <p:sp>
        <p:nvSpPr>
          <p:cNvPr id="14" name="Rectangle 16">
            <a:extLst>
              <a:ext uri="{FF2B5EF4-FFF2-40B4-BE49-F238E27FC236}">
                <a16:creationId xmlns:a16="http://schemas.microsoft.com/office/drawing/2014/main" id="{B9E3333A-F888-3ED7-4A27-ACC02D50A06A}"/>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E4BBF2F-23E9-6346-B646-38D92EFA4F4B}" type="slidenum">
              <a:rPr lang="nl-NL" altLang="nl-NL"/>
              <a:pPr>
                <a:defRPr/>
              </a:pPr>
              <a:t>‹nr.›</a:t>
            </a:fld>
            <a:endParaRPr lang="nl-NL" altLang="nl-NL"/>
          </a:p>
        </p:txBody>
      </p:sp>
    </p:spTree>
    <p:extLst>
      <p:ext uri="{BB962C8B-B14F-4D97-AF65-F5344CB8AC3E}">
        <p14:creationId xmlns:p14="http://schemas.microsoft.com/office/powerpoint/2010/main" val="428348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a:extLst>
              <a:ext uri="{FF2B5EF4-FFF2-40B4-BE49-F238E27FC236}">
                <a16:creationId xmlns:a16="http://schemas.microsoft.com/office/drawing/2014/main" id="{41C291F4-6FE0-BD14-3F53-B42A58E58D02}"/>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12">
            <a:extLst>
              <a:ext uri="{FF2B5EF4-FFF2-40B4-BE49-F238E27FC236}">
                <a16:creationId xmlns:a16="http://schemas.microsoft.com/office/drawing/2014/main" id="{087D2DEE-6976-77E9-D703-D5FB09C82AD1}"/>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13">
            <a:extLst>
              <a:ext uri="{FF2B5EF4-FFF2-40B4-BE49-F238E27FC236}">
                <a16:creationId xmlns:a16="http://schemas.microsoft.com/office/drawing/2014/main" id="{016609C1-13E9-819F-C844-7CBD742CFCA4}"/>
              </a:ext>
            </a:extLst>
          </p:cNvPr>
          <p:cNvSpPr>
            <a:spLocks noGrp="1" noChangeArrowheads="1"/>
          </p:cNvSpPr>
          <p:nvPr>
            <p:ph type="sldNum" sz="quarter" idx="12"/>
          </p:nvPr>
        </p:nvSpPr>
        <p:spPr>
          <a:ln/>
        </p:spPr>
        <p:txBody>
          <a:bodyPr/>
          <a:lstStyle>
            <a:lvl1pPr>
              <a:defRPr/>
            </a:lvl1pPr>
          </a:lstStyle>
          <a:p>
            <a:pPr>
              <a:defRPr/>
            </a:pPr>
            <a:fld id="{2F1D8DB2-97E9-FE4A-95BA-F6BC51566B5C}" type="slidenum">
              <a:rPr lang="nl-NL" altLang="nl-NL"/>
              <a:pPr>
                <a:defRPr/>
              </a:pPr>
              <a:t>‹nr.›</a:t>
            </a:fld>
            <a:endParaRPr lang="nl-NL" altLang="nl-NL"/>
          </a:p>
        </p:txBody>
      </p:sp>
    </p:spTree>
    <p:extLst>
      <p:ext uri="{BB962C8B-B14F-4D97-AF65-F5344CB8AC3E}">
        <p14:creationId xmlns:p14="http://schemas.microsoft.com/office/powerpoint/2010/main" val="171442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617538"/>
            <a:ext cx="1951038" cy="551497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1150938" y="617538"/>
            <a:ext cx="5700712" cy="551497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a:extLst>
              <a:ext uri="{FF2B5EF4-FFF2-40B4-BE49-F238E27FC236}">
                <a16:creationId xmlns:a16="http://schemas.microsoft.com/office/drawing/2014/main" id="{CE37F231-BC6B-E11C-B9A9-E3629F048551}"/>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12">
            <a:extLst>
              <a:ext uri="{FF2B5EF4-FFF2-40B4-BE49-F238E27FC236}">
                <a16:creationId xmlns:a16="http://schemas.microsoft.com/office/drawing/2014/main" id="{D04E5A2C-9497-8A9C-7DE6-85A86FDDBD13}"/>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13">
            <a:extLst>
              <a:ext uri="{FF2B5EF4-FFF2-40B4-BE49-F238E27FC236}">
                <a16:creationId xmlns:a16="http://schemas.microsoft.com/office/drawing/2014/main" id="{D4C95F62-79E0-3312-4D9E-3CF87D829375}"/>
              </a:ext>
            </a:extLst>
          </p:cNvPr>
          <p:cNvSpPr>
            <a:spLocks noGrp="1" noChangeArrowheads="1"/>
          </p:cNvSpPr>
          <p:nvPr>
            <p:ph type="sldNum" sz="quarter" idx="12"/>
          </p:nvPr>
        </p:nvSpPr>
        <p:spPr>
          <a:ln/>
        </p:spPr>
        <p:txBody>
          <a:bodyPr/>
          <a:lstStyle>
            <a:lvl1pPr>
              <a:defRPr/>
            </a:lvl1pPr>
          </a:lstStyle>
          <a:p>
            <a:pPr>
              <a:defRPr/>
            </a:pPr>
            <a:fld id="{54338A5D-E5EE-994F-A202-0340CADE3B87}" type="slidenum">
              <a:rPr lang="nl-NL" altLang="nl-NL"/>
              <a:pPr>
                <a:defRPr/>
              </a:pPr>
              <a:t>‹nr.›</a:t>
            </a:fld>
            <a:endParaRPr lang="nl-NL" altLang="nl-NL"/>
          </a:p>
        </p:txBody>
      </p:sp>
    </p:spTree>
    <p:extLst>
      <p:ext uri="{BB962C8B-B14F-4D97-AF65-F5344CB8AC3E}">
        <p14:creationId xmlns:p14="http://schemas.microsoft.com/office/powerpoint/2010/main" val="3993976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nl-NL"/>
              <a:t>Tekststijl van het model bewerken</a:t>
            </a:r>
          </a:p>
        </p:txBody>
      </p:sp>
      <p:sp>
        <p:nvSpPr>
          <p:cNvPr id="9" name="Segnaposto testo 7"/>
          <p:cNvSpPr>
            <a:spLocks noGrp="1"/>
          </p:cNvSpPr>
          <p:nvPr>
            <p:ph type="body" sz="quarter" idx="11"/>
          </p:nvPr>
        </p:nvSpPr>
        <p:spPr>
          <a:xfrm>
            <a:off x="395288" y="1412875"/>
            <a:ext cx="8424862" cy="4608413"/>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191031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a:extLst>
              <a:ext uri="{FF2B5EF4-FFF2-40B4-BE49-F238E27FC236}">
                <a16:creationId xmlns:a16="http://schemas.microsoft.com/office/drawing/2014/main" id="{4C5ABDB0-AA8F-B8F7-7DBB-7BA82E9D9ACC}"/>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12">
            <a:extLst>
              <a:ext uri="{FF2B5EF4-FFF2-40B4-BE49-F238E27FC236}">
                <a16:creationId xmlns:a16="http://schemas.microsoft.com/office/drawing/2014/main" id="{E7E9A9DA-CF0C-7B3A-D830-8169815C69EA}"/>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13">
            <a:extLst>
              <a:ext uri="{FF2B5EF4-FFF2-40B4-BE49-F238E27FC236}">
                <a16:creationId xmlns:a16="http://schemas.microsoft.com/office/drawing/2014/main" id="{165F94A1-1BB3-FBD2-E3B8-9C4524B26E07}"/>
              </a:ext>
            </a:extLst>
          </p:cNvPr>
          <p:cNvSpPr>
            <a:spLocks noGrp="1" noChangeArrowheads="1"/>
          </p:cNvSpPr>
          <p:nvPr>
            <p:ph type="sldNum" sz="quarter" idx="12"/>
          </p:nvPr>
        </p:nvSpPr>
        <p:spPr>
          <a:ln/>
        </p:spPr>
        <p:txBody>
          <a:bodyPr/>
          <a:lstStyle>
            <a:lvl1pPr>
              <a:defRPr/>
            </a:lvl1pPr>
          </a:lstStyle>
          <a:p>
            <a:pPr>
              <a:defRPr/>
            </a:pPr>
            <a:fld id="{5F6404A9-403B-CE4F-9405-81DAED7E0B86}" type="slidenum">
              <a:rPr lang="nl-NL" altLang="nl-NL"/>
              <a:pPr>
                <a:defRPr/>
              </a:pPr>
              <a:t>‹nr.›</a:t>
            </a:fld>
            <a:endParaRPr lang="nl-NL" altLang="nl-NL"/>
          </a:p>
        </p:txBody>
      </p:sp>
    </p:spTree>
    <p:extLst>
      <p:ext uri="{BB962C8B-B14F-4D97-AF65-F5344CB8AC3E}">
        <p14:creationId xmlns:p14="http://schemas.microsoft.com/office/powerpoint/2010/main" val="405820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Rectangle 11">
            <a:extLst>
              <a:ext uri="{FF2B5EF4-FFF2-40B4-BE49-F238E27FC236}">
                <a16:creationId xmlns:a16="http://schemas.microsoft.com/office/drawing/2014/main" id="{560EE36D-A090-3F10-D52A-AC780CF64A12}"/>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12">
            <a:extLst>
              <a:ext uri="{FF2B5EF4-FFF2-40B4-BE49-F238E27FC236}">
                <a16:creationId xmlns:a16="http://schemas.microsoft.com/office/drawing/2014/main" id="{8532B726-E7B7-2575-D262-168B2CCE9674}"/>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13">
            <a:extLst>
              <a:ext uri="{FF2B5EF4-FFF2-40B4-BE49-F238E27FC236}">
                <a16:creationId xmlns:a16="http://schemas.microsoft.com/office/drawing/2014/main" id="{514A3A26-802D-B1F6-5764-6A7A3172C5F1}"/>
              </a:ext>
            </a:extLst>
          </p:cNvPr>
          <p:cNvSpPr>
            <a:spLocks noGrp="1" noChangeArrowheads="1"/>
          </p:cNvSpPr>
          <p:nvPr>
            <p:ph type="sldNum" sz="quarter" idx="12"/>
          </p:nvPr>
        </p:nvSpPr>
        <p:spPr>
          <a:ln/>
        </p:spPr>
        <p:txBody>
          <a:bodyPr/>
          <a:lstStyle>
            <a:lvl1pPr>
              <a:defRPr/>
            </a:lvl1pPr>
          </a:lstStyle>
          <a:p>
            <a:pPr>
              <a:defRPr/>
            </a:pPr>
            <a:fld id="{DFECB7A7-9F0C-B648-8914-F85AC447845B}" type="slidenum">
              <a:rPr lang="nl-NL" altLang="nl-NL"/>
              <a:pPr>
                <a:defRPr/>
              </a:pPr>
              <a:t>‹nr.›</a:t>
            </a:fld>
            <a:endParaRPr lang="nl-NL" altLang="nl-NL"/>
          </a:p>
        </p:txBody>
      </p:sp>
    </p:spTree>
    <p:extLst>
      <p:ext uri="{BB962C8B-B14F-4D97-AF65-F5344CB8AC3E}">
        <p14:creationId xmlns:p14="http://schemas.microsoft.com/office/powerpoint/2010/main" val="76864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a:extLst>
              <a:ext uri="{FF2B5EF4-FFF2-40B4-BE49-F238E27FC236}">
                <a16:creationId xmlns:a16="http://schemas.microsoft.com/office/drawing/2014/main" id="{51991B5F-F639-9738-4F11-AC4C87065410}"/>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6" name="Rectangle 12">
            <a:extLst>
              <a:ext uri="{FF2B5EF4-FFF2-40B4-BE49-F238E27FC236}">
                <a16:creationId xmlns:a16="http://schemas.microsoft.com/office/drawing/2014/main" id="{3048AB97-B743-3A50-DBC2-DA275066F429}"/>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7" name="Rectangle 13">
            <a:extLst>
              <a:ext uri="{FF2B5EF4-FFF2-40B4-BE49-F238E27FC236}">
                <a16:creationId xmlns:a16="http://schemas.microsoft.com/office/drawing/2014/main" id="{A9FC476F-AF97-2F1D-7851-59CFA0C03A3A}"/>
              </a:ext>
            </a:extLst>
          </p:cNvPr>
          <p:cNvSpPr>
            <a:spLocks noGrp="1" noChangeArrowheads="1"/>
          </p:cNvSpPr>
          <p:nvPr>
            <p:ph type="sldNum" sz="quarter" idx="12"/>
          </p:nvPr>
        </p:nvSpPr>
        <p:spPr>
          <a:ln/>
        </p:spPr>
        <p:txBody>
          <a:bodyPr/>
          <a:lstStyle>
            <a:lvl1pPr>
              <a:defRPr/>
            </a:lvl1pPr>
          </a:lstStyle>
          <a:p>
            <a:pPr>
              <a:defRPr/>
            </a:pPr>
            <a:fld id="{4492C41D-44B5-A743-B38E-48E4D3A37E05}" type="slidenum">
              <a:rPr lang="nl-NL" altLang="nl-NL"/>
              <a:pPr>
                <a:defRPr/>
              </a:pPr>
              <a:t>‹nr.›</a:t>
            </a:fld>
            <a:endParaRPr lang="nl-NL" altLang="nl-NL"/>
          </a:p>
        </p:txBody>
      </p:sp>
    </p:spTree>
    <p:extLst>
      <p:ext uri="{BB962C8B-B14F-4D97-AF65-F5344CB8AC3E}">
        <p14:creationId xmlns:p14="http://schemas.microsoft.com/office/powerpoint/2010/main" val="177398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a:extLst>
              <a:ext uri="{FF2B5EF4-FFF2-40B4-BE49-F238E27FC236}">
                <a16:creationId xmlns:a16="http://schemas.microsoft.com/office/drawing/2014/main" id="{1FC5140E-57F9-569B-0A19-9A4326E411F8}"/>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8" name="Rectangle 12">
            <a:extLst>
              <a:ext uri="{FF2B5EF4-FFF2-40B4-BE49-F238E27FC236}">
                <a16:creationId xmlns:a16="http://schemas.microsoft.com/office/drawing/2014/main" id="{5019AD2F-4D61-D5A6-2A50-0903D1D8F642}"/>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9" name="Rectangle 13">
            <a:extLst>
              <a:ext uri="{FF2B5EF4-FFF2-40B4-BE49-F238E27FC236}">
                <a16:creationId xmlns:a16="http://schemas.microsoft.com/office/drawing/2014/main" id="{93F801A5-4130-2FE9-A84C-9139F34B8E85}"/>
              </a:ext>
            </a:extLst>
          </p:cNvPr>
          <p:cNvSpPr>
            <a:spLocks noGrp="1" noChangeArrowheads="1"/>
          </p:cNvSpPr>
          <p:nvPr>
            <p:ph type="sldNum" sz="quarter" idx="12"/>
          </p:nvPr>
        </p:nvSpPr>
        <p:spPr>
          <a:ln/>
        </p:spPr>
        <p:txBody>
          <a:bodyPr/>
          <a:lstStyle>
            <a:lvl1pPr>
              <a:defRPr/>
            </a:lvl1pPr>
          </a:lstStyle>
          <a:p>
            <a:pPr>
              <a:defRPr/>
            </a:pPr>
            <a:fld id="{0007FD07-AB30-A34A-8AEA-BEDF4F7051F5}" type="slidenum">
              <a:rPr lang="nl-NL" altLang="nl-NL"/>
              <a:pPr>
                <a:defRPr/>
              </a:pPr>
              <a:t>‹nr.›</a:t>
            </a:fld>
            <a:endParaRPr lang="nl-NL" altLang="nl-NL"/>
          </a:p>
        </p:txBody>
      </p:sp>
    </p:spTree>
    <p:extLst>
      <p:ext uri="{BB962C8B-B14F-4D97-AF65-F5344CB8AC3E}">
        <p14:creationId xmlns:p14="http://schemas.microsoft.com/office/powerpoint/2010/main" val="188473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11">
            <a:extLst>
              <a:ext uri="{FF2B5EF4-FFF2-40B4-BE49-F238E27FC236}">
                <a16:creationId xmlns:a16="http://schemas.microsoft.com/office/drawing/2014/main" id="{737B9A64-AADC-43D5-EABD-A38C9BADA03E}"/>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4" name="Rectangle 12">
            <a:extLst>
              <a:ext uri="{FF2B5EF4-FFF2-40B4-BE49-F238E27FC236}">
                <a16:creationId xmlns:a16="http://schemas.microsoft.com/office/drawing/2014/main" id="{CF28E011-4D13-BFB4-0CA8-CF2BF15DA557}"/>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5" name="Rectangle 13">
            <a:extLst>
              <a:ext uri="{FF2B5EF4-FFF2-40B4-BE49-F238E27FC236}">
                <a16:creationId xmlns:a16="http://schemas.microsoft.com/office/drawing/2014/main" id="{A0413EF4-80E6-419E-A5B0-66B27228D41E}"/>
              </a:ext>
            </a:extLst>
          </p:cNvPr>
          <p:cNvSpPr>
            <a:spLocks noGrp="1" noChangeArrowheads="1"/>
          </p:cNvSpPr>
          <p:nvPr>
            <p:ph type="sldNum" sz="quarter" idx="12"/>
          </p:nvPr>
        </p:nvSpPr>
        <p:spPr>
          <a:ln/>
        </p:spPr>
        <p:txBody>
          <a:bodyPr/>
          <a:lstStyle>
            <a:lvl1pPr>
              <a:defRPr/>
            </a:lvl1pPr>
          </a:lstStyle>
          <a:p>
            <a:pPr>
              <a:defRPr/>
            </a:pPr>
            <a:fld id="{68B462A0-5EAD-DB4E-9DEA-843D929ABDF3}" type="slidenum">
              <a:rPr lang="nl-NL" altLang="nl-NL"/>
              <a:pPr>
                <a:defRPr/>
              </a:pPr>
              <a:t>‹nr.›</a:t>
            </a:fld>
            <a:endParaRPr lang="nl-NL" altLang="nl-NL"/>
          </a:p>
        </p:txBody>
      </p:sp>
    </p:spTree>
    <p:extLst>
      <p:ext uri="{BB962C8B-B14F-4D97-AF65-F5344CB8AC3E}">
        <p14:creationId xmlns:p14="http://schemas.microsoft.com/office/powerpoint/2010/main" val="210033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79EDF9F3-3C6C-0C2A-C273-E8F2E172FA45}"/>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3" name="Rectangle 12">
            <a:extLst>
              <a:ext uri="{FF2B5EF4-FFF2-40B4-BE49-F238E27FC236}">
                <a16:creationId xmlns:a16="http://schemas.microsoft.com/office/drawing/2014/main" id="{70D70B0E-0A97-82D2-EB89-1C96F342BDC8}"/>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4" name="Rectangle 13">
            <a:extLst>
              <a:ext uri="{FF2B5EF4-FFF2-40B4-BE49-F238E27FC236}">
                <a16:creationId xmlns:a16="http://schemas.microsoft.com/office/drawing/2014/main" id="{2F83BC2B-B52E-D196-3049-8FAA15C75002}"/>
              </a:ext>
            </a:extLst>
          </p:cNvPr>
          <p:cNvSpPr>
            <a:spLocks noGrp="1" noChangeArrowheads="1"/>
          </p:cNvSpPr>
          <p:nvPr>
            <p:ph type="sldNum" sz="quarter" idx="12"/>
          </p:nvPr>
        </p:nvSpPr>
        <p:spPr>
          <a:ln/>
        </p:spPr>
        <p:txBody>
          <a:bodyPr/>
          <a:lstStyle>
            <a:lvl1pPr>
              <a:defRPr/>
            </a:lvl1pPr>
          </a:lstStyle>
          <a:p>
            <a:pPr>
              <a:defRPr/>
            </a:pPr>
            <a:fld id="{CE63B819-6B53-364A-AF08-0385588C107F}" type="slidenum">
              <a:rPr lang="nl-NL" altLang="nl-NL"/>
              <a:pPr>
                <a:defRPr/>
              </a:pPr>
              <a:t>‹nr.›</a:t>
            </a:fld>
            <a:endParaRPr lang="nl-NL" altLang="nl-NL"/>
          </a:p>
        </p:txBody>
      </p:sp>
    </p:spTree>
    <p:extLst>
      <p:ext uri="{BB962C8B-B14F-4D97-AF65-F5344CB8AC3E}">
        <p14:creationId xmlns:p14="http://schemas.microsoft.com/office/powerpoint/2010/main" val="366232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11">
            <a:extLst>
              <a:ext uri="{FF2B5EF4-FFF2-40B4-BE49-F238E27FC236}">
                <a16:creationId xmlns:a16="http://schemas.microsoft.com/office/drawing/2014/main" id="{5E155A36-47BC-C4D9-BC4E-8D4827DD1189}"/>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6" name="Rectangle 12">
            <a:extLst>
              <a:ext uri="{FF2B5EF4-FFF2-40B4-BE49-F238E27FC236}">
                <a16:creationId xmlns:a16="http://schemas.microsoft.com/office/drawing/2014/main" id="{CD3914CC-7034-03CE-9537-C52BF61BEF36}"/>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7" name="Rectangle 13">
            <a:extLst>
              <a:ext uri="{FF2B5EF4-FFF2-40B4-BE49-F238E27FC236}">
                <a16:creationId xmlns:a16="http://schemas.microsoft.com/office/drawing/2014/main" id="{5453200E-992E-DB49-80F4-215395D8DB85}"/>
              </a:ext>
            </a:extLst>
          </p:cNvPr>
          <p:cNvSpPr>
            <a:spLocks noGrp="1" noChangeArrowheads="1"/>
          </p:cNvSpPr>
          <p:nvPr>
            <p:ph type="sldNum" sz="quarter" idx="12"/>
          </p:nvPr>
        </p:nvSpPr>
        <p:spPr>
          <a:ln/>
        </p:spPr>
        <p:txBody>
          <a:bodyPr/>
          <a:lstStyle>
            <a:lvl1pPr>
              <a:defRPr/>
            </a:lvl1pPr>
          </a:lstStyle>
          <a:p>
            <a:pPr>
              <a:defRPr/>
            </a:pPr>
            <a:fld id="{154E026C-00F6-5E43-8C53-F89C767E256B}" type="slidenum">
              <a:rPr lang="nl-NL" altLang="nl-NL"/>
              <a:pPr>
                <a:defRPr/>
              </a:pPr>
              <a:t>‹nr.›</a:t>
            </a:fld>
            <a:endParaRPr lang="nl-NL" altLang="nl-NL"/>
          </a:p>
        </p:txBody>
      </p:sp>
    </p:spTree>
    <p:extLst>
      <p:ext uri="{BB962C8B-B14F-4D97-AF65-F5344CB8AC3E}">
        <p14:creationId xmlns:p14="http://schemas.microsoft.com/office/powerpoint/2010/main" val="392355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11">
            <a:extLst>
              <a:ext uri="{FF2B5EF4-FFF2-40B4-BE49-F238E27FC236}">
                <a16:creationId xmlns:a16="http://schemas.microsoft.com/office/drawing/2014/main" id="{D6920525-A55A-A358-C6A1-E60DA35A8893}"/>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6" name="Rectangle 12">
            <a:extLst>
              <a:ext uri="{FF2B5EF4-FFF2-40B4-BE49-F238E27FC236}">
                <a16:creationId xmlns:a16="http://schemas.microsoft.com/office/drawing/2014/main" id="{53CC1C51-8D63-AA84-2825-8C07F9118718}"/>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7" name="Rectangle 13">
            <a:extLst>
              <a:ext uri="{FF2B5EF4-FFF2-40B4-BE49-F238E27FC236}">
                <a16:creationId xmlns:a16="http://schemas.microsoft.com/office/drawing/2014/main" id="{F5B1BEE3-5202-C57D-995B-3999C531C9AB}"/>
              </a:ext>
            </a:extLst>
          </p:cNvPr>
          <p:cNvSpPr>
            <a:spLocks noGrp="1" noChangeArrowheads="1"/>
          </p:cNvSpPr>
          <p:nvPr>
            <p:ph type="sldNum" sz="quarter" idx="12"/>
          </p:nvPr>
        </p:nvSpPr>
        <p:spPr>
          <a:ln/>
        </p:spPr>
        <p:txBody>
          <a:bodyPr/>
          <a:lstStyle>
            <a:lvl1pPr>
              <a:defRPr/>
            </a:lvl1pPr>
          </a:lstStyle>
          <a:p>
            <a:pPr>
              <a:defRPr/>
            </a:pPr>
            <a:fld id="{295D35BE-6957-1F42-B143-39FE9736787F}" type="slidenum">
              <a:rPr lang="nl-NL" altLang="nl-NL"/>
              <a:pPr>
                <a:defRPr/>
              </a:pPr>
              <a:t>‹nr.›</a:t>
            </a:fld>
            <a:endParaRPr lang="nl-NL" altLang="nl-NL"/>
          </a:p>
        </p:txBody>
      </p:sp>
    </p:spTree>
    <p:extLst>
      <p:ext uri="{BB962C8B-B14F-4D97-AF65-F5344CB8AC3E}">
        <p14:creationId xmlns:p14="http://schemas.microsoft.com/office/powerpoint/2010/main" val="252978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37E7C0C-DFE8-873B-B22E-543B2694EA97}"/>
              </a:ext>
            </a:extLst>
          </p:cNvPr>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3075" name="Rectangle 3">
            <a:extLst>
              <a:ext uri="{FF2B5EF4-FFF2-40B4-BE49-F238E27FC236}">
                <a16:creationId xmlns:a16="http://schemas.microsoft.com/office/drawing/2014/main" id="{C81FD57F-4F80-42CC-36C8-94B3A4C65A09}"/>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3076" name="Rectangle 4">
            <a:extLst>
              <a:ext uri="{FF2B5EF4-FFF2-40B4-BE49-F238E27FC236}">
                <a16:creationId xmlns:a16="http://schemas.microsoft.com/office/drawing/2014/main" id="{CD5D55A1-67A7-00AE-0CA7-F0C3095F50C9}"/>
              </a:ext>
            </a:extLst>
          </p:cNvPr>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3077" name="Rectangle 5">
            <a:extLst>
              <a:ext uri="{FF2B5EF4-FFF2-40B4-BE49-F238E27FC236}">
                <a16:creationId xmlns:a16="http://schemas.microsoft.com/office/drawing/2014/main" id="{D2FD8A97-AB28-EE65-1105-4F62C8DEC8AE}"/>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3078" name="Rectangle 6">
            <a:extLst>
              <a:ext uri="{FF2B5EF4-FFF2-40B4-BE49-F238E27FC236}">
                <a16:creationId xmlns:a16="http://schemas.microsoft.com/office/drawing/2014/main" id="{4626FCD2-CAA3-122E-1053-BBF8718CFE24}"/>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3079" name="Rectangle 7">
            <a:extLst>
              <a:ext uri="{FF2B5EF4-FFF2-40B4-BE49-F238E27FC236}">
                <a16:creationId xmlns:a16="http://schemas.microsoft.com/office/drawing/2014/main" id="{34CDBBAE-AC83-5AED-E7CE-DEFB0EEE58CB}"/>
              </a:ext>
            </a:extLst>
          </p:cNvPr>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3080" name="Rectangle 8">
            <a:extLst>
              <a:ext uri="{FF2B5EF4-FFF2-40B4-BE49-F238E27FC236}">
                <a16:creationId xmlns:a16="http://schemas.microsoft.com/office/drawing/2014/main" id="{EA827E77-41BE-8CB4-3CA4-72AF24F3651E}"/>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1033" name="Rectangle 9">
            <a:extLst>
              <a:ext uri="{FF2B5EF4-FFF2-40B4-BE49-F238E27FC236}">
                <a16:creationId xmlns:a16="http://schemas.microsoft.com/office/drawing/2014/main" id="{F993CB7F-3308-45BC-2046-C70FF42FF57B}"/>
              </a:ext>
            </a:extLst>
          </p:cNvPr>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altLang="nl-NL"/>
              <a:t>Titelstijl van model bewerken</a:t>
            </a:r>
          </a:p>
        </p:txBody>
      </p:sp>
      <p:sp>
        <p:nvSpPr>
          <p:cNvPr id="1034" name="Rectangle 10">
            <a:extLst>
              <a:ext uri="{FF2B5EF4-FFF2-40B4-BE49-F238E27FC236}">
                <a16:creationId xmlns:a16="http://schemas.microsoft.com/office/drawing/2014/main" id="{2C8B536E-2125-BC73-2D95-B6B6717AE7A6}"/>
              </a:ext>
            </a:extLst>
          </p:cNvPr>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3083" name="Rectangle 11">
            <a:extLst>
              <a:ext uri="{FF2B5EF4-FFF2-40B4-BE49-F238E27FC236}">
                <a16:creationId xmlns:a16="http://schemas.microsoft.com/office/drawing/2014/main" id="{946C3939-9C25-3CB9-8759-9DC732B28E1C}"/>
              </a:ext>
            </a:extLst>
          </p:cNvPr>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latin typeface="Tahoma" pitchFamily="-112" charset="0"/>
                <a:ea typeface="ＭＳ Ｐゴシック" pitchFamily="-112" charset="-128"/>
                <a:cs typeface="+mn-cs"/>
              </a:defRPr>
            </a:lvl1pPr>
          </a:lstStyle>
          <a:p>
            <a:pPr>
              <a:defRPr/>
            </a:pPr>
            <a:endParaRPr lang="en-US" altLang="nl-NL"/>
          </a:p>
        </p:txBody>
      </p:sp>
      <p:sp>
        <p:nvSpPr>
          <p:cNvPr id="3084" name="Rectangle 12">
            <a:extLst>
              <a:ext uri="{FF2B5EF4-FFF2-40B4-BE49-F238E27FC236}">
                <a16:creationId xmlns:a16="http://schemas.microsoft.com/office/drawing/2014/main" id="{9B30FC49-6318-9432-FE96-9263F6F98B88}"/>
              </a:ext>
            </a:extLst>
          </p:cNvPr>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latin typeface="Tahoma" pitchFamily="-112" charset="0"/>
                <a:ea typeface="ＭＳ Ｐゴシック" pitchFamily="-112" charset="-128"/>
                <a:cs typeface="+mn-cs"/>
              </a:defRPr>
            </a:lvl1pPr>
          </a:lstStyle>
          <a:p>
            <a:pPr>
              <a:defRPr/>
            </a:pPr>
            <a:endParaRPr lang="en-US" altLang="nl-NL"/>
          </a:p>
        </p:txBody>
      </p:sp>
      <p:sp>
        <p:nvSpPr>
          <p:cNvPr id="3085" name="Rectangle 13">
            <a:extLst>
              <a:ext uri="{FF2B5EF4-FFF2-40B4-BE49-F238E27FC236}">
                <a16:creationId xmlns:a16="http://schemas.microsoft.com/office/drawing/2014/main" id="{3DAD16CC-02E5-EEB3-E121-7801C336C8EA}"/>
              </a:ext>
            </a:extLst>
          </p:cNvPr>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Tahoma" panose="020B0604030504040204" pitchFamily="34" charset="0"/>
              </a:defRPr>
            </a:lvl1pPr>
          </a:lstStyle>
          <a:p>
            <a:pPr>
              <a:defRPr/>
            </a:pPr>
            <a:fld id="{A700B4A5-9CA9-B341-8231-10DD8E74CFE8}"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4414"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5" r:id="rId12"/>
  </p:sldLayoutIdLst>
  <p:hf sldNum="0" hdr="0" ftr="0" dt="0"/>
  <p:txStyles>
    <p:title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pitchFamily="-112"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pitchFamily="-112"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pitchFamily="-112"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pitchFamily="-112"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pitchFamily="-112" charset="0"/>
        </a:defRPr>
      </a:lvl6pPr>
      <a:lvl7pPr marL="914400" algn="l" rtl="0" fontAlgn="base">
        <a:spcBef>
          <a:spcPct val="0"/>
        </a:spcBef>
        <a:spcAft>
          <a:spcPct val="0"/>
        </a:spcAft>
        <a:defRPr sz="4400">
          <a:solidFill>
            <a:schemeClr val="tx2"/>
          </a:solidFill>
          <a:latin typeface="Tahoma" pitchFamily="-112" charset="0"/>
        </a:defRPr>
      </a:lvl7pPr>
      <a:lvl8pPr marL="1371600" algn="l" rtl="0" fontAlgn="base">
        <a:spcBef>
          <a:spcPct val="0"/>
        </a:spcBef>
        <a:spcAft>
          <a:spcPct val="0"/>
        </a:spcAft>
        <a:defRPr sz="4400">
          <a:solidFill>
            <a:schemeClr val="tx2"/>
          </a:solidFill>
          <a:latin typeface="Tahoma" pitchFamily="-112" charset="0"/>
        </a:defRPr>
      </a:lvl8pPr>
      <a:lvl9pPr marL="1828800" algn="l" rtl="0" fontAlgn="base">
        <a:spcBef>
          <a:spcPct val="0"/>
        </a:spcBef>
        <a:spcAft>
          <a:spcPct val="0"/>
        </a:spcAft>
        <a:defRPr sz="4400">
          <a:solidFill>
            <a:schemeClr val="tx2"/>
          </a:solidFill>
          <a:latin typeface="Tahoma" pitchFamily="-112"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google.com/imgres?imgurl=http://www.uva.nl/binaries/narrowportrait/content/gallery/faculteiten-en-diensten/fnwi/onderwijs/masters/information-studies/tom-engers.png?1410251493640&amp;imgrefurl=http://www.uva.nl/programmas/bachelors/informatiekunde/maak-kennis-met-ons/docenten/docenten.html&amp;docid=-2fVpltkn7zrGM&amp;tbnid=yRmq7q8Hqg9n_M:&amp;vet=1&amp;w=207&amp;h=289&amp;client=firefox-b-d&amp;bih=731&amp;biw=1227&amp;ved=0ahUKEwjO2_bPvdLiAhWqmIsKHVSZDO4QMwg_KAAwAA&amp;iact=c&amp;ictx=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2D5A1FFB-F60C-B51E-4F35-2CC95EEB367B}"/>
              </a:ext>
            </a:extLst>
          </p:cNvPr>
          <p:cNvSpPr>
            <a:spLocks noGrp="1" noChangeArrowheads="1"/>
          </p:cNvSpPr>
          <p:nvPr>
            <p:ph type="ctrTitle"/>
          </p:nvPr>
        </p:nvSpPr>
        <p:spPr>
          <a:xfrm>
            <a:off x="838200" y="2057400"/>
            <a:ext cx="7772400" cy="1143000"/>
          </a:xfrm>
        </p:spPr>
        <p:txBody>
          <a:bodyPr/>
          <a:lstStyle/>
          <a:p>
            <a:pPr algn="ctr" eaLnBrk="1" hangingPunct="1"/>
            <a:r>
              <a:rPr lang="en-US" altLang="nl-NL" sz="4000" dirty="0"/>
              <a:t>Rule-based AI &amp; Law models of legal Argumentation</a:t>
            </a:r>
            <a:endParaRPr lang="nl-NL" altLang="nl-NL" sz="4000" dirty="0">
              <a:solidFill>
                <a:srgbClr val="FF0000"/>
              </a:solidFill>
            </a:endParaRPr>
          </a:p>
        </p:txBody>
      </p:sp>
      <p:sp>
        <p:nvSpPr>
          <p:cNvPr id="15362" name="Rectangle 3">
            <a:extLst>
              <a:ext uri="{FF2B5EF4-FFF2-40B4-BE49-F238E27FC236}">
                <a16:creationId xmlns:a16="http://schemas.microsoft.com/office/drawing/2014/main" id="{31612DC3-46A3-F31C-B85D-F9296A94BFD5}"/>
              </a:ext>
            </a:extLst>
          </p:cNvPr>
          <p:cNvSpPr>
            <a:spLocks noGrp="1" noChangeArrowheads="1"/>
          </p:cNvSpPr>
          <p:nvPr>
            <p:ph type="subTitle" idx="1"/>
          </p:nvPr>
        </p:nvSpPr>
        <p:spPr>
          <a:xfrm>
            <a:off x="1524000" y="3733800"/>
            <a:ext cx="6400800" cy="1752600"/>
          </a:xfrm>
        </p:spPr>
        <p:txBody>
          <a:bodyPr/>
          <a:lstStyle/>
          <a:p>
            <a:pPr eaLnBrk="1" hangingPunct="1">
              <a:buFont typeface="Wingdings" pitchFamily="2" charset="2"/>
              <a:buNone/>
            </a:pPr>
            <a:r>
              <a:rPr lang="en-US" altLang="nl-NL" sz="2800" dirty="0"/>
              <a:t>Henry </a:t>
            </a:r>
            <a:r>
              <a:rPr lang="en-US" altLang="nl-NL" sz="2800" dirty="0" err="1"/>
              <a:t>Prakken</a:t>
            </a:r>
            <a:endParaRPr lang="en-US" altLang="nl-NL" sz="2800" dirty="0"/>
          </a:p>
          <a:p>
            <a:pPr eaLnBrk="1" hangingPunct="1">
              <a:buFont typeface="Wingdings" pitchFamily="2" charset="2"/>
              <a:buNone/>
            </a:pPr>
            <a:r>
              <a:rPr lang="en-US" altLang="nl-NL" sz="2800" dirty="0"/>
              <a:t>Lecture series Class AI in Court</a:t>
            </a:r>
          </a:p>
          <a:p>
            <a:pPr eaLnBrk="1" hangingPunct="1">
              <a:buFont typeface="Wingdings" pitchFamily="2" charset="2"/>
              <a:buNone/>
            </a:pPr>
            <a:r>
              <a:rPr lang="en-US" altLang="nl-NL" sz="2800"/>
              <a:t>Bologna, 19 November 2024</a:t>
            </a:r>
          </a:p>
        </p:txBody>
      </p:sp>
      <p:pic>
        <p:nvPicPr>
          <p:cNvPr id="15363" name="Picture 3">
            <a:extLst>
              <a:ext uri="{FF2B5EF4-FFF2-40B4-BE49-F238E27FC236}">
                <a16:creationId xmlns:a16="http://schemas.microsoft.com/office/drawing/2014/main" id="{92E8401C-B46E-3248-7628-7512D9BBE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225"/>
            <a:ext cx="24384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0AAEB7E2-0D02-6C7C-423E-25030BDE9B64}"/>
              </a:ext>
            </a:extLst>
          </p:cNvPr>
          <p:cNvSpPr/>
          <p:nvPr/>
        </p:nvSpPr>
        <p:spPr>
          <a:xfrm>
            <a:off x="5943600" y="152400"/>
            <a:ext cx="3048000" cy="461963"/>
          </a:xfrm>
          <a:prstGeom prst="rect">
            <a:avLst/>
          </a:prstGeom>
        </p:spPr>
        <p:txBody>
          <a:bodyPr>
            <a:spAutoFit/>
          </a:bodyPr>
          <a:lstStyle/>
          <a:p>
            <a:pPr eaLnBrk="1" hangingPunct="1">
              <a:defRPr/>
            </a:pPr>
            <a:r>
              <a:rPr lang="nl-NL" sz="1200" dirty="0">
                <a:latin typeface="+mn-lt"/>
                <a:ea typeface="MS PGothic" charset="0"/>
                <a:cs typeface="MS PGothic" charset="0"/>
              </a:rPr>
              <a:t>https://people.dsv.su.se/~jpalme/</a:t>
            </a:r>
          </a:p>
          <a:p>
            <a:pPr eaLnBrk="1" hangingPunct="1">
              <a:defRPr/>
            </a:pPr>
            <a:r>
              <a:rPr lang="nl-NL" sz="1200" dirty="0" err="1">
                <a:latin typeface="+mn-lt"/>
                <a:ea typeface="MS PGothic" charset="0"/>
                <a:cs typeface="MS PGothic" charset="0"/>
              </a:rPr>
              <a:t>reports</a:t>
            </a:r>
            <a:r>
              <a:rPr lang="nl-NL" sz="1200" dirty="0">
                <a:latin typeface="+mn-lt"/>
                <a:ea typeface="MS PGothic" charset="0"/>
                <a:cs typeface="MS PGothic" charset="0"/>
              </a:rPr>
              <a:t>/right-</a:t>
            </a:r>
            <a:r>
              <a:rPr lang="nl-NL" sz="1200" dirty="0" err="1">
                <a:latin typeface="+mn-lt"/>
                <a:ea typeface="MS PGothic" charset="0"/>
                <a:cs typeface="MS PGothic" charset="0"/>
              </a:rPr>
              <a:t>wrong.html</a:t>
            </a:r>
            <a:endParaRPr lang="nl-NL" sz="1200" dirty="0">
              <a:latin typeface="+mn-lt"/>
              <a:ea typeface="MS PGothic" charset="0"/>
              <a:cs typeface="MS PGothic" charset="0"/>
            </a:endParaRPr>
          </a:p>
        </p:txBody>
      </p:sp>
      <p:pic>
        <p:nvPicPr>
          <p:cNvPr id="15365" name="Afbeelding 10">
            <a:extLst>
              <a:ext uri="{FF2B5EF4-FFF2-40B4-BE49-F238E27FC236}">
                <a16:creationId xmlns:a16="http://schemas.microsoft.com/office/drawing/2014/main" id="{C49D2ABF-0CC5-D39F-DEEF-2E34B0A84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8" y="5703888"/>
            <a:ext cx="3698876"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Afbeelding 3" descr="Afbeelding met Lettertype, Graphics, logo, tekst&#10;&#10;Automatisch gegenereerde beschrijving">
            <a:extLst>
              <a:ext uri="{FF2B5EF4-FFF2-40B4-BE49-F238E27FC236}">
                <a16:creationId xmlns:a16="http://schemas.microsoft.com/office/drawing/2014/main" id="{2FC56BE0-A1DA-66EE-8FCF-28318DF3E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1850" y="6175375"/>
            <a:ext cx="18859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39683F5-E53B-073E-D9F3-C48BA1FC7321}"/>
              </a:ext>
            </a:extLst>
          </p:cNvPr>
          <p:cNvSpPr>
            <a:spLocks noGrp="1" noChangeArrowheads="1"/>
          </p:cNvSpPr>
          <p:nvPr>
            <p:ph type="title"/>
          </p:nvPr>
        </p:nvSpPr>
        <p:spPr>
          <a:xfrm>
            <a:off x="1150938" y="617538"/>
            <a:ext cx="6392862" cy="1143000"/>
          </a:xfrm>
        </p:spPr>
        <p:txBody>
          <a:bodyPr/>
          <a:lstStyle/>
          <a:p>
            <a:pPr algn="ctr"/>
            <a:r>
              <a:rPr lang="en-US" altLang="nl-NL" sz="4000"/>
              <a:t>Legal knowledge-based systems in practice</a:t>
            </a:r>
            <a:endParaRPr lang="nl-NL" altLang="nl-NL" sz="4000"/>
          </a:p>
        </p:txBody>
      </p:sp>
      <p:sp>
        <p:nvSpPr>
          <p:cNvPr id="33794" name="Rectangle 3">
            <a:extLst>
              <a:ext uri="{FF2B5EF4-FFF2-40B4-BE49-F238E27FC236}">
                <a16:creationId xmlns:a16="http://schemas.microsoft.com/office/drawing/2014/main" id="{426162BC-5A9F-DB44-07E3-FC48ED99B6D9}"/>
              </a:ext>
            </a:extLst>
          </p:cNvPr>
          <p:cNvSpPr>
            <a:spLocks noGrp="1" noChangeArrowheads="1"/>
          </p:cNvSpPr>
          <p:nvPr>
            <p:ph type="body" idx="1"/>
          </p:nvPr>
        </p:nvSpPr>
        <p:spPr>
          <a:xfrm>
            <a:off x="1182688" y="2133600"/>
            <a:ext cx="7772400" cy="4648200"/>
          </a:xfrm>
        </p:spPr>
        <p:txBody>
          <a:bodyPr/>
          <a:lstStyle/>
          <a:p>
            <a:r>
              <a:rPr lang="en-US" altLang="nl-NL" sz="2400"/>
              <a:t>Quite a few ‘deductive’ </a:t>
            </a:r>
            <a:r>
              <a:rPr lang="en-US" altLang="nl-NL" sz="2400">
                <a:solidFill>
                  <a:srgbClr val="FF0000"/>
                </a:solidFill>
              </a:rPr>
              <a:t>rule-based systems</a:t>
            </a:r>
            <a:r>
              <a:rPr lang="en-US" altLang="nl-NL" sz="2400"/>
              <a:t> in public administration</a:t>
            </a:r>
          </a:p>
          <a:p>
            <a:pPr lvl="1"/>
            <a:r>
              <a:rPr lang="en-US" altLang="nl-NL" sz="2000"/>
              <a:t>Don’t automate legal reasoning, but automate the </a:t>
            </a:r>
            <a:r>
              <a:rPr lang="en-US" altLang="nl-NL" sz="2000">
                <a:solidFill>
                  <a:schemeClr val="tx2"/>
                </a:solidFill>
              </a:rPr>
              <a:t>logic of regulations</a:t>
            </a:r>
          </a:p>
          <a:p>
            <a:pPr lvl="2"/>
            <a:r>
              <a:rPr lang="en-US" altLang="nl-NL" sz="1800">
                <a:solidFill>
                  <a:srgbClr val="FF0000"/>
                </a:solidFill>
              </a:rPr>
              <a:t>Early days</a:t>
            </a:r>
            <a:r>
              <a:rPr lang="en-US" altLang="nl-NL" sz="1800">
                <a:solidFill>
                  <a:srgbClr val="000000"/>
                </a:solidFill>
              </a:rPr>
              <a:t>: proof of facts, classification and interpretation largely left to user </a:t>
            </a:r>
          </a:p>
          <a:p>
            <a:pPr lvl="2"/>
            <a:r>
              <a:rPr lang="en-US" altLang="nl-NL" sz="1800">
                <a:solidFill>
                  <a:srgbClr val="FF0000"/>
                </a:solidFill>
              </a:rPr>
              <a:t>Currently</a:t>
            </a:r>
            <a:r>
              <a:rPr lang="en-US" altLang="nl-NL" sz="1800">
                <a:solidFill>
                  <a:srgbClr val="000000"/>
                </a:solidFill>
              </a:rPr>
              <a:t>:</a:t>
            </a:r>
          </a:p>
          <a:p>
            <a:pPr lvl="3"/>
            <a:r>
              <a:rPr lang="en-US" altLang="nl-NL" sz="1400">
                <a:solidFill>
                  <a:srgbClr val="000000"/>
                </a:solidFill>
              </a:rPr>
              <a:t>facts often taken from case files and government databases</a:t>
            </a:r>
          </a:p>
          <a:p>
            <a:pPr lvl="3"/>
            <a:r>
              <a:rPr lang="en-US" altLang="nl-NL" sz="1400">
                <a:solidFill>
                  <a:srgbClr val="000000"/>
                </a:solidFill>
              </a:rPr>
              <a:t>Policy or interpretation rules added</a:t>
            </a:r>
          </a:p>
          <a:p>
            <a:r>
              <a:rPr lang="en-US" altLang="nl-NL" sz="2400"/>
              <a:t>(Almost?) non-existent in court and advocacy</a:t>
            </a:r>
          </a:p>
          <a:p>
            <a:pPr lvl="1"/>
            <a:r>
              <a:rPr lang="en-US" altLang="nl-NL" sz="2000"/>
              <a:t>But recent developments, e.g. NeotaLogic </a:t>
            </a:r>
          </a:p>
          <a:p>
            <a:pPr lvl="1"/>
            <a:r>
              <a:rPr lang="en-US" altLang="nl-NL" sz="2000">
                <a:solidFill>
                  <a:srgbClr val="FF0000"/>
                </a:solidFill>
              </a:rPr>
              <a:t>Rules as Code</a:t>
            </a:r>
            <a:r>
              <a:rPr lang="en-US" altLang="nl-NL" sz="2000"/>
              <a:t>: draft authoritative legal regulations that are automatically executable</a:t>
            </a:r>
          </a:p>
        </p:txBody>
      </p:sp>
      <p:grpSp>
        <p:nvGrpSpPr>
          <p:cNvPr id="33795" name="Group 4">
            <a:extLst>
              <a:ext uri="{FF2B5EF4-FFF2-40B4-BE49-F238E27FC236}">
                <a16:creationId xmlns:a16="http://schemas.microsoft.com/office/drawing/2014/main" id="{EF7F3B48-1FC2-DA03-C753-C02EA37C65C8}"/>
              </a:ext>
            </a:extLst>
          </p:cNvPr>
          <p:cNvGrpSpPr>
            <a:grpSpLocks/>
          </p:cNvGrpSpPr>
          <p:nvPr/>
        </p:nvGrpSpPr>
        <p:grpSpPr bwMode="auto">
          <a:xfrm>
            <a:off x="7543800" y="228600"/>
            <a:ext cx="1362075" cy="1160463"/>
            <a:chOff x="1632" y="1248"/>
            <a:chExt cx="2682" cy="2286"/>
          </a:xfrm>
        </p:grpSpPr>
        <p:sp>
          <p:nvSpPr>
            <p:cNvPr id="33796" name="Gear">
              <a:extLst>
                <a:ext uri="{FF2B5EF4-FFF2-40B4-BE49-F238E27FC236}">
                  <a16:creationId xmlns:a16="http://schemas.microsoft.com/office/drawing/2014/main" id="{A2FE126C-51D2-A1EF-5FB5-18B56FC9C41E}"/>
                </a:ext>
              </a:extLst>
            </p:cNvPr>
            <p:cNvSpPr>
              <a:spLocks noEditPoint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57" lon="1500000" rev="0"/>
              </a:camera>
              <a:lightRig rig="legacyFlat4" dir="b"/>
            </a:scene3d>
            <a:sp3d extrusionH="430200" prstMaterial="legacyMatte">
              <a:bevelT w="13500" h="13500" prst="angle"/>
              <a:bevelB w="13500" h="13500" prst="angle"/>
              <a:extrusionClr>
                <a:srgbClr val="C0C0C0"/>
              </a:extrusionClr>
              <a:contourClr>
                <a:srgbClr val="C0C0C0"/>
              </a:contourClr>
            </a:sp3d>
          </p:spPr>
          <p:txBody>
            <a:bodyPr>
              <a:flatTx/>
            </a:bodyPr>
            <a:lstStyle/>
            <a:p>
              <a:endParaRPr lang="nl-NL"/>
            </a:p>
          </p:txBody>
        </p:sp>
        <p:sp>
          <p:nvSpPr>
            <p:cNvPr id="33797" name="AutoShape 6">
              <a:extLst>
                <a:ext uri="{FF2B5EF4-FFF2-40B4-BE49-F238E27FC236}">
                  <a16:creationId xmlns:a16="http://schemas.microsoft.com/office/drawing/2014/main" id="{AE37ADE1-F224-6165-A0FF-C860423A94B0}"/>
                </a:ext>
              </a:extLst>
            </p:cNvPr>
            <p:cNvSpPr>
              <a:spLocks noEditPoint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57" lon="1500000" rev="0"/>
              </a:camera>
              <a:lightRig rig="legacyFlat4" dir="b"/>
            </a:scene3d>
            <a:sp3d extrusionH="430200" prstMaterial="legacyMatte">
              <a:bevelT w="13500" h="13500" prst="angle"/>
              <a:bevelB w="13500" h="13500" prst="angle"/>
              <a:extrusionClr>
                <a:srgbClr val="C0C0C0"/>
              </a:extrusionClr>
              <a:contourClr>
                <a:srgbClr val="C0C0C0"/>
              </a:contourClr>
            </a:sp3d>
          </p:spPr>
          <p:txBody>
            <a:bodyPr>
              <a:flatTx/>
            </a:bodyPr>
            <a:lstStyle/>
            <a:p>
              <a:endParaRPr lang="nl-NL"/>
            </a:p>
          </p:txBody>
        </p:sp>
        <p:sp>
          <p:nvSpPr>
            <p:cNvPr id="33798" name="AutoShape 7">
              <a:extLst>
                <a:ext uri="{FF2B5EF4-FFF2-40B4-BE49-F238E27FC236}">
                  <a16:creationId xmlns:a16="http://schemas.microsoft.com/office/drawing/2014/main" id="{64B2878A-5873-5B21-7FDA-FA2C394F0E96}"/>
                </a:ext>
              </a:extLst>
            </p:cNvPr>
            <p:cNvSpPr>
              <a:spLocks noEditPoint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scene3d>
              <a:camera prst="legacyPerspectiveFront">
                <a:rot lat="20099957" lon="1500000" rev="0"/>
              </a:camera>
              <a:lightRig rig="legacyFlat4" dir="b"/>
            </a:scene3d>
            <a:sp3d extrusionH="430200" prstMaterial="legacyMatte">
              <a:bevelT w="13500" h="13500" prst="angle"/>
              <a:bevelB w="13500" h="13500" prst="angle"/>
              <a:extrusionClr>
                <a:srgbClr val="C0C0C0"/>
              </a:extrusionClr>
              <a:contourClr>
                <a:srgbClr val="C0C0C0"/>
              </a:contourClr>
            </a:sp3d>
          </p:spPr>
          <p:txBody>
            <a:bodyPr>
              <a:flatTx/>
            </a:bodyPr>
            <a:lstStyle/>
            <a:p>
              <a:endParaRPr lang="nl-NL"/>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testo 1">
            <a:extLst>
              <a:ext uri="{FF2B5EF4-FFF2-40B4-BE49-F238E27FC236}">
                <a16:creationId xmlns:a16="http://schemas.microsoft.com/office/drawing/2014/main" id="{9F65833C-21D2-B274-D20C-5A432F20B1AB}"/>
              </a:ext>
            </a:extLst>
          </p:cNvPr>
          <p:cNvSpPr>
            <a:spLocks noGrp="1" noChangeArrowheads="1"/>
          </p:cNvSpPr>
          <p:nvPr>
            <p:ph type="body" sz="quarter" idx="10"/>
          </p:nvPr>
        </p:nvSpPr>
        <p:spPr>
          <a:xfrm>
            <a:off x="395288" y="476250"/>
            <a:ext cx="8424862" cy="649288"/>
          </a:xfrm>
        </p:spPr>
        <p:txBody>
          <a:bodyPr/>
          <a:lstStyle/>
          <a:p>
            <a:r>
              <a:rPr lang="en-GB" altLang="nl-NL"/>
              <a:t>Rules: Oracle Policy Automation</a:t>
            </a:r>
          </a:p>
        </p:txBody>
      </p:sp>
      <p:sp>
        <p:nvSpPr>
          <p:cNvPr id="35842" name="Segnaposto testo 2">
            <a:extLst>
              <a:ext uri="{FF2B5EF4-FFF2-40B4-BE49-F238E27FC236}">
                <a16:creationId xmlns:a16="http://schemas.microsoft.com/office/drawing/2014/main" id="{11FF4B15-9990-6D56-B95F-805CDB41E239}"/>
              </a:ext>
            </a:extLst>
          </p:cNvPr>
          <p:cNvSpPr>
            <a:spLocks noGrp="1" noChangeArrowheads="1"/>
          </p:cNvSpPr>
          <p:nvPr>
            <p:ph type="body" sz="quarter" idx="11"/>
          </p:nvPr>
        </p:nvSpPr>
        <p:spPr>
          <a:xfrm>
            <a:off x="395288" y="1412875"/>
            <a:ext cx="8424862" cy="4608513"/>
          </a:xfrm>
        </p:spPr>
        <p:txBody>
          <a:bodyPr/>
          <a:lstStyle/>
          <a:p>
            <a:r>
              <a:rPr lang="en-GB" altLang="nl-NL"/>
              <a:t> </a:t>
            </a:r>
          </a:p>
        </p:txBody>
      </p:sp>
      <p:pic>
        <p:nvPicPr>
          <p:cNvPr id="35843" name="Picture 5">
            <a:extLst>
              <a:ext uri="{FF2B5EF4-FFF2-40B4-BE49-F238E27FC236}">
                <a16:creationId xmlns:a16="http://schemas.microsoft.com/office/drawing/2014/main" id="{00E53456-BA0A-842A-D0E0-E6DC6B7A4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31" t="1337" r="2635" b="5243"/>
          <a:stretch>
            <a:fillRect/>
          </a:stretch>
        </p:blipFill>
        <p:spPr bwMode="auto">
          <a:xfrm>
            <a:off x="539750" y="800100"/>
            <a:ext cx="799306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kstvak 1">
            <a:extLst>
              <a:ext uri="{FF2B5EF4-FFF2-40B4-BE49-F238E27FC236}">
                <a16:creationId xmlns:a16="http://schemas.microsoft.com/office/drawing/2014/main" id="{00A1B7DF-A3F7-4D33-6C80-EE52399CE3A9}"/>
              </a:ext>
            </a:extLst>
          </p:cNvPr>
          <p:cNvSpPr txBox="1">
            <a:spLocks noChangeArrowheads="1"/>
          </p:cNvSpPr>
          <p:nvPr/>
        </p:nvSpPr>
        <p:spPr bwMode="auto">
          <a:xfrm>
            <a:off x="268288" y="6553200"/>
            <a:ext cx="20780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lnSpc>
                <a:spcPct val="90000"/>
              </a:lnSpc>
              <a:spcBef>
                <a:spcPct val="0"/>
              </a:spcBef>
              <a:buClrTx/>
              <a:buSzTx/>
              <a:buFontTx/>
              <a:buNone/>
            </a:pPr>
            <a:r>
              <a:rPr lang="nl-NL" altLang="nl-NL" sz="1400"/>
              <a:t>Slide by Giovanni Sartor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a:extLst>
              <a:ext uri="{FF2B5EF4-FFF2-40B4-BE49-F238E27FC236}">
                <a16:creationId xmlns:a16="http://schemas.microsoft.com/office/drawing/2014/main" id="{003BE89B-BF65-D241-A032-C015CA227429}"/>
              </a:ext>
            </a:extLst>
          </p:cNvPr>
          <p:cNvSpPr>
            <a:spLocks noGrp="1" noChangeArrowheads="1"/>
          </p:cNvSpPr>
          <p:nvPr>
            <p:ph type="title"/>
          </p:nvPr>
        </p:nvSpPr>
        <p:spPr>
          <a:xfrm>
            <a:off x="1828800" y="617538"/>
            <a:ext cx="7115175" cy="1143000"/>
          </a:xfrm>
        </p:spPr>
        <p:txBody>
          <a:bodyPr/>
          <a:lstStyle/>
          <a:p>
            <a:pPr algn="ctr"/>
            <a:r>
              <a:rPr lang="nl-NL" altLang="nl-NL" sz="4000"/>
              <a:t>Case studies Marlies van Eck</a:t>
            </a:r>
            <a:endParaRPr lang="nl-NL" altLang="nl-NL"/>
          </a:p>
        </p:txBody>
      </p:sp>
      <p:sp>
        <p:nvSpPr>
          <p:cNvPr id="37890" name="Tijdelijke aanduiding voor inhoud 2">
            <a:extLst>
              <a:ext uri="{FF2B5EF4-FFF2-40B4-BE49-F238E27FC236}">
                <a16:creationId xmlns:a16="http://schemas.microsoft.com/office/drawing/2014/main" id="{95A94BF9-E437-AD9A-B373-FA1E223BE533}"/>
              </a:ext>
            </a:extLst>
          </p:cNvPr>
          <p:cNvSpPr>
            <a:spLocks noGrp="1" noChangeArrowheads="1"/>
          </p:cNvSpPr>
          <p:nvPr>
            <p:ph idx="1"/>
          </p:nvPr>
        </p:nvSpPr>
        <p:spPr>
          <a:xfrm>
            <a:off x="1295400" y="2017713"/>
            <a:ext cx="7696200" cy="4114800"/>
          </a:xfrm>
        </p:spPr>
        <p:txBody>
          <a:bodyPr/>
          <a:lstStyle/>
          <a:p>
            <a:r>
              <a:rPr lang="nl-NL" altLang="nl-NL" sz="2400"/>
              <a:t>S</a:t>
            </a:r>
            <a:r>
              <a:rPr lang="nl-NL" altLang="ja-JP" sz="2400"/>
              <a:t>ystems for:</a:t>
            </a:r>
          </a:p>
          <a:p>
            <a:pPr lvl="1"/>
            <a:r>
              <a:rPr lang="nl-NL" altLang="nl-NL" sz="2000"/>
              <a:t>Determining child support</a:t>
            </a:r>
          </a:p>
          <a:p>
            <a:pPr lvl="1"/>
            <a:r>
              <a:rPr lang="nl-NL" altLang="nl-NL" sz="2000"/>
              <a:t>Determining fiscal income</a:t>
            </a:r>
          </a:p>
          <a:p>
            <a:r>
              <a:rPr lang="nl-NL" altLang="nl-NL" sz="2400"/>
              <a:t>Problems found (mostly due to bad design):</a:t>
            </a:r>
          </a:p>
          <a:p>
            <a:pPr lvl="1"/>
            <a:r>
              <a:rPr lang="nl-NL" altLang="nl-NL" sz="2000"/>
              <a:t>Systems and decisions hard to explain</a:t>
            </a:r>
          </a:p>
          <a:p>
            <a:pPr lvl="1"/>
            <a:r>
              <a:rPr lang="nl-NL" altLang="nl-NL" sz="2000"/>
              <a:t>Poor or missing documentation</a:t>
            </a:r>
          </a:p>
          <a:p>
            <a:pPr lvl="1"/>
            <a:r>
              <a:rPr lang="nl-NL" altLang="nl-NL" sz="2000"/>
              <a:t>Ad-hoc interpretation rules by designers</a:t>
            </a:r>
          </a:p>
          <a:p>
            <a:pPr lvl="1"/>
            <a:r>
              <a:rPr lang="nl-NL" altLang="nl-NL" sz="2000"/>
              <a:t>Non-standard cases don’t fit the system</a:t>
            </a:r>
          </a:p>
          <a:p>
            <a:pPr lvl="1"/>
            <a:r>
              <a:rPr lang="nl-NL" altLang="nl-NL" sz="2000"/>
              <a:t>Errors or revisions hard to repair through the ‘chain’</a:t>
            </a:r>
            <a:endParaRPr lang="nl-NL" altLang="ja-JP" sz="2000"/>
          </a:p>
          <a:p>
            <a:pPr lvl="1"/>
            <a:r>
              <a:rPr lang="is-IS" altLang="nl-NL" sz="2000"/>
              <a:t>…</a:t>
            </a:r>
            <a:endParaRPr lang="nl-NL" altLang="nl-NL" sz="2000"/>
          </a:p>
        </p:txBody>
      </p:sp>
      <p:sp>
        <p:nvSpPr>
          <p:cNvPr id="37891" name="Text Box 5">
            <a:extLst>
              <a:ext uri="{FF2B5EF4-FFF2-40B4-BE49-F238E27FC236}">
                <a16:creationId xmlns:a16="http://schemas.microsoft.com/office/drawing/2014/main" id="{1287794C-AAA2-95D3-78EF-171D19AB6747}"/>
              </a:ext>
            </a:extLst>
          </p:cNvPr>
          <p:cNvSpPr txBox="1">
            <a:spLocks noChangeArrowheads="1"/>
          </p:cNvSpPr>
          <p:nvPr/>
        </p:nvSpPr>
        <p:spPr bwMode="auto">
          <a:xfrm>
            <a:off x="609600" y="6027738"/>
            <a:ext cx="8077200" cy="8302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nl-NL" altLang="nl-NL" sz="1600"/>
              <a:t>B.M.A. van Eck, </a:t>
            </a:r>
            <a:r>
              <a:rPr lang="nl-NL" altLang="nl-NL" sz="1600" i="1"/>
              <a:t>Geautomatiseerde ketenbesluiten &amp; Rechtsbescherming. Een onderzoek naar de praktijk van geautomatiseerde ketenbesluiten over een financieel belang in relatie tot rechtsbescherming</a:t>
            </a:r>
            <a:r>
              <a:rPr lang="nl-NL" altLang="nl-NL" sz="1600"/>
              <a:t>. </a:t>
            </a:r>
            <a:r>
              <a:rPr lang="nb-NO" altLang="nl-NL" sz="1600"/>
              <a:t>PhD Thesis Tilburg University. 2018</a:t>
            </a:r>
            <a:endParaRPr lang="nl-NL" altLang="nl-NL" sz="1600">
              <a:latin typeface="Arial" panose="020B0604020202020204" pitchFamily="34" charset="0"/>
            </a:endParaRPr>
          </a:p>
        </p:txBody>
      </p:sp>
      <p:pic>
        <p:nvPicPr>
          <p:cNvPr id="37892" name="Afbeelding 1" descr="d185xvar.jpeg">
            <a:extLst>
              <a:ext uri="{FF2B5EF4-FFF2-40B4-BE49-F238E27FC236}">
                <a16:creationId xmlns:a16="http://schemas.microsoft.com/office/drawing/2014/main" id="{BC675F6B-D0E6-59CE-A826-24F83E419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9525"/>
            <a:ext cx="146526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64A46EAB-6944-E915-F8E1-DDCC4CDA0471}"/>
              </a:ext>
            </a:extLst>
          </p:cNvPr>
          <p:cNvSpPr>
            <a:spLocks noGrp="1" noChangeArrowheads="1"/>
          </p:cNvSpPr>
          <p:nvPr>
            <p:ph type="title"/>
          </p:nvPr>
        </p:nvSpPr>
        <p:spPr>
          <a:xfrm>
            <a:off x="1150938" y="617538"/>
            <a:ext cx="6621462" cy="1143000"/>
          </a:xfrm>
        </p:spPr>
        <p:txBody>
          <a:bodyPr/>
          <a:lstStyle/>
          <a:p>
            <a:pPr algn="ctr"/>
            <a:r>
              <a:rPr lang="nl-NL" altLang="nl-NL" sz="4000">
                <a:latin typeface="Arial" panose="020B0604020202020204" pitchFamily="34" charset="0"/>
              </a:rPr>
              <a:t>AI &amp; Law research on rule-based reasoning (1)</a:t>
            </a:r>
          </a:p>
        </p:txBody>
      </p:sp>
      <p:sp>
        <p:nvSpPr>
          <p:cNvPr id="39938" name="Rectangle 3">
            <a:extLst>
              <a:ext uri="{FF2B5EF4-FFF2-40B4-BE49-F238E27FC236}">
                <a16:creationId xmlns:a16="http://schemas.microsoft.com/office/drawing/2014/main" id="{8D8E970B-3C36-9295-34A7-08DAFAFC76F0}"/>
              </a:ext>
            </a:extLst>
          </p:cNvPr>
          <p:cNvSpPr>
            <a:spLocks noGrp="1" noChangeArrowheads="1"/>
          </p:cNvSpPr>
          <p:nvPr>
            <p:ph type="body" idx="1"/>
          </p:nvPr>
        </p:nvSpPr>
        <p:spPr>
          <a:xfrm>
            <a:off x="1182688" y="2057400"/>
            <a:ext cx="7772400" cy="4114800"/>
          </a:xfrm>
        </p:spPr>
        <p:txBody>
          <a:bodyPr/>
          <a:lstStyle/>
          <a:p>
            <a:r>
              <a:rPr lang="en-US" altLang="nl-NL" sz="2400">
                <a:latin typeface="Arial" panose="020B0604020202020204" pitchFamily="34" charset="0"/>
              </a:rPr>
              <a:t>Research on </a:t>
            </a:r>
            <a:r>
              <a:rPr lang="en-US" altLang="nl-NL" sz="2400">
                <a:solidFill>
                  <a:srgbClr val="FF0000"/>
                </a:solidFill>
                <a:latin typeface="Arial" panose="020B0604020202020204" pitchFamily="34" charset="0"/>
              </a:rPr>
              <a:t>development methods</a:t>
            </a:r>
            <a:endParaRPr lang="en-US" altLang="nl-NL" sz="2000">
              <a:solidFill>
                <a:srgbClr val="FF0000"/>
              </a:solidFill>
            </a:endParaRPr>
          </a:p>
          <a:p>
            <a:r>
              <a:rPr lang="en-US" altLang="nl-NL" sz="2400"/>
              <a:t>Trevor Bench-Capon et al. (1987-1994)</a:t>
            </a:r>
          </a:p>
          <a:p>
            <a:pPr lvl="1"/>
            <a:r>
              <a:rPr lang="en-US" altLang="nl-NL" sz="2000"/>
              <a:t>Use of </a:t>
            </a:r>
            <a:r>
              <a:rPr lang="en-US" altLang="nl-NL" sz="2000">
                <a:solidFill>
                  <a:srgbClr val="FF0000"/>
                </a:solidFill>
              </a:rPr>
              <a:t>ontologies</a:t>
            </a:r>
          </a:p>
          <a:p>
            <a:pPr lvl="1"/>
            <a:r>
              <a:rPr lang="en-US" altLang="nl-NL" sz="2000">
                <a:solidFill>
                  <a:srgbClr val="FF0000"/>
                </a:solidFill>
              </a:rPr>
              <a:t>Intermediate</a:t>
            </a:r>
            <a:r>
              <a:rPr lang="en-US" altLang="nl-NL" sz="2000"/>
              <a:t> KR formats</a:t>
            </a:r>
          </a:p>
          <a:p>
            <a:pPr lvl="1"/>
            <a:r>
              <a:rPr lang="en-US" altLang="nl-NL" sz="2000"/>
              <a:t>‘</a:t>
            </a:r>
            <a:r>
              <a:rPr lang="en-US" altLang="ja-JP" sz="2000">
                <a:solidFill>
                  <a:srgbClr val="FF0000"/>
                </a:solidFill>
              </a:rPr>
              <a:t>Isomorphic</a:t>
            </a:r>
            <a:r>
              <a:rPr lang="en-US" altLang="nl-NL" sz="2000"/>
              <a:t>’</a:t>
            </a:r>
            <a:r>
              <a:rPr lang="en-US" altLang="ja-JP" sz="2000"/>
              <a:t> representation (mirror structure of regulations, keep track of relations between source text and computational model)</a:t>
            </a:r>
          </a:p>
          <a:p>
            <a:pPr lvl="1"/>
            <a:r>
              <a:rPr lang="en-US" altLang="nl-NL" sz="2000"/>
              <a:t>Benefits </a:t>
            </a:r>
            <a:r>
              <a:rPr lang="en-US" altLang="nl-NL" sz="2000">
                <a:solidFill>
                  <a:srgbClr val="FF0000"/>
                </a:solidFill>
              </a:rPr>
              <a:t>validation</a:t>
            </a:r>
            <a:r>
              <a:rPr lang="en-US" altLang="nl-NL" sz="2000"/>
              <a:t>,</a:t>
            </a:r>
            <a:r>
              <a:rPr lang="en-US" altLang="nl-NL" sz="2000">
                <a:solidFill>
                  <a:srgbClr val="FF0000"/>
                </a:solidFill>
              </a:rPr>
              <a:t> maintenance </a:t>
            </a:r>
            <a:r>
              <a:rPr lang="en-US" altLang="nl-NL" sz="2000"/>
              <a:t>and</a:t>
            </a:r>
            <a:r>
              <a:rPr lang="en-US" altLang="nl-NL" sz="2000">
                <a:solidFill>
                  <a:srgbClr val="FF0000"/>
                </a:solidFill>
              </a:rPr>
              <a:t> explanation</a:t>
            </a:r>
          </a:p>
          <a:p>
            <a:r>
              <a:rPr lang="en-US" altLang="nl-NL" sz="2400"/>
              <a:t>Tom van Engers et al. (2001 -)</a:t>
            </a:r>
          </a:p>
          <a:p>
            <a:r>
              <a:rPr lang="is-IS" altLang="nl-NL" sz="2400"/>
              <a:t>…</a:t>
            </a:r>
            <a:endParaRPr lang="en-US" altLang="nl-NL" sz="2400"/>
          </a:p>
          <a:p>
            <a:pPr lvl="1">
              <a:lnSpc>
                <a:spcPct val="90000"/>
              </a:lnSpc>
            </a:pPr>
            <a:endParaRPr lang="nl-NL" altLang="nl-NL" sz="2000">
              <a:latin typeface="Arial" panose="020B0604020202020204" pitchFamily="34" charset="0"/>
            </a:endParaRPr>
          </a:p>
          <a:p>
            <a:pPr>
              <a:lnSpc>
                <a:spcPct val="90000"/>
              </a:lnSpc>
            </a:pPr>
            <a:endParaRPr lang="nl-NL" altLang="nl-NL" sz="2400">
              <a:latin typeface="Arial" panose="020B0604020202020204" pitchFamily="34" charset="0"/>
            </a:endParaRPr>
          </a:p>
        </p:txBody>
      </p:sp>
      <p:sp>
        <p:nvSpPr>
          <p:cNvPr id="39939" name="Text Box 5">
            <a:extLst>
              <a:ext uri="{FF2B5EF4-FFF2-40B4-BE49-F238E27FC236}">
                <a16:creationId xmlns:a16="http://schemas.microsoft.com/office/drawing/2014/main" id="{9BC89560-CE9C-2CAB-D490-C4CF6CAF4369}"/>
              </a:ext>
            </a:extLst>
          </p:cNvPr>
          <p:cNvSpPr txBox="1">
            <a:spLocks noChangeArrowheads="1"/>
          </p:cNvSpPr>
          <p:nvPr/>
        </p:nvSpPr>
        <p:spPr bwMode="auto">
          <a:xfrm>
            <a:off x="304800" y="6273800"/>
            <a:ext cx="8153400"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nl-NL" altLang="nl-NL" sz="1600">
                <a:latin typeface="Arial" panose="020B0604020202020204" pitchFamily="34" charset="0"/>
              </a:rPr>
              <a:t>T.J.M. Bench-Capon &amp; F.P. Coenen, Isomorphism and legal knowledge-based sytems. </a:t>
            </a:r>
            <a:r>
              <a:rPr lang="nl-NL" altLang="nl-NL" sz="1600" i="1">
                <a:latin typeface="Arial" panose="020B0604020202020204" pitchFamily="34" charset="0"/>
              </a:rPr>
              <a:t>Artificial Intelligence and Law</a:t>
            </a:r>
            <a:r>
              <a:rPr lang="nl-NL" altLang="nl-NL" sz="1600">
                <a:latin typeface="Arial" panose="020B0604020202020204" pitchFamily="34" charset="0"/>
              </a:rPr>
              <a:t>, 1 (1992): 65-86.</a:t>
            </a:r>
          </a:p>
        </p:txBody>
      </p:sp>
      <p:pic>
        <p:nvPicPr>
          <p:cNvPr id="39940" name="Afbeelding 2">
            <a:extLst>
              <a:ext uri="{FF2B5EF4-FFF2-40B4-BE49-F238E27FC236}">
                <a16:creationId xmlns:a16="http://schemas.microsoft.com/office/drawing/2014/main" id="{E800D404-008E-CE80-417A-C9442AAE1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620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kstvak 7">
            <a:extLst>
              <a:ext uri="{FF2B5EF4-FFF2-40B4-BE49-F238E27FC236}">
                <a16:creationId xmlns:a16="http://schemas.microsoft.com/office/drawing/2014/main" id="{5DA9A68F-4B13-0C1B-C555-5010252E697A}"/>
              </a:ext>
            </a:extLst>
          </p:cNvPr>
          <p:cNvSpPr txBox="1">
            <a:spLocks noChangeArrowheads="1"/>
          </p:cNvSpPr>
          <p:nvPr/>
        </p:nvSpPr>
        <p:spPr bwMode="auto">
          <a:xfrm>
            <a:off x="7983538" y="1457325"/>
            <a:ext cx="12684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nl-NL" altLang="nl-NL" sz="1200"/>
              <a:t>Trevor Bench-Capon 1987 </a:t>
            </a:r>
            <a:r>
              <a:rPr lang="nl-NL" altLang="nl-NL" sz="1400"/>
              <a:t>    </a:t>
            </a:r>
          </a:p>
        </p:txBody>
      </p:sp>
      <p:pic>
        <p:nvPicPr>
          <p:cNvPr id="39942" name="Picture 6" descr="Gerelateerde afbeelding">
            <a:hlinkClick r:id="rId4"/>
            <a:extLst>
              <a:ext uri="{FF2B5EF4-FFF2-40B4-BE49-F238E27FC236}">
                <a16:creationId xmlns:a16="http://schemas.microsoft.com/office/drawing/2014/main" id="{8FCB6823-1972-08E9-1554-0D002ADFFA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40150"/>
            <a:ext cx="119697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kstvak 9">
            <a:extLst>
              <a:ext uri="{FF2B5EF4-FFF2-40B4-BE49-F238E27FC236}">
                <a16:creationId xmlns:a16="http://schemas.microsoft.com/office/drawing/2014/main" id="{0095F48A-0EF1-0D2C-5209-EDA56789485D}"/>
              </a:ext>
            </a:extLst>
          </p:cNvPr>
          <p:cNvSpPr txBox="1">
            <a:spLocks noChangeArrowheads="1"/>
          </p:cNvSpPr>
          <p:nvPr/>
        </p:nvSpPr>
        <p:spPr bwMode="auto">
          <a:xfrm>
            <a:off x="0" y="5432425"/>
            <a:ext cx="1268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nl-NL" altLang="nl-NL" sz="1200"/>
              <a:t>Tom van Engers</a:t>
            </a:r>
            <a:endParaRPr lang="nl-NL" altLang="nl-NL"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93247535-FC9B-7C8E-553B-58FE62093938}"/>
              </a:ext>
            </a:extLst>
          </p:cNvPr>
          <p:cNvSpPr>
            <a:spLocks noGrp="1" noChangeArrowheads="1"/>
          </p:cNvSpPr>
          <p:nvPr>
            <p:ph type="title"/>
          </p:nvPr>
        </p:nvSpPr>
        <p:spPr>
          <a:xfrm>
            <a:off x="1150938" y="617538"/>
            <a:ext cx="6621462" cy="1143000"/>
          </a:xfrm>
        </p:spPr>
        <p:txBody>
          <a:bodyPr/>
          <a:lstStyle/>
          <a:p>
            <a:pPr algn="ctr"/>
            <a:r>
              <a:rPr lang="nl-NL" altLang="nl-NL">
                <a:latin typeface="Arial" panose="020B0604020202020204" pitchFamily="34" charset="0"/>
              </a:rPr>
              <a:t>AI &amp; Law research on rule-based reasoning (2)</a:t>
            </a:r>
          </a:p>
        </p:txBody>
      </p:sp>
      <p:sp>
        <p:nvSpPr>
          <p:cNvPr id="41986" name="Rectangle 3">
            <a:extLst>
              <a:ext uri="{FF2B5EF4-FFF2-40B4-BE49-F238E27FC236}">
                <a16:creationId xmlns:a16="http://schemas.microsoft.com/office/drawing/2014/main" id="{28D7373C-F7BC-2CE9-4626-C6F0AD51CA2E}"/>
              </a:ext>
            </a:extLst>
          </p:cNvPr>
          <p:cNvSpPr>
            <a:spLocks noGrp="1" noChangeArrowheads="1"/>
          </p:cNvSpPr>
          <p:nvPr>
            <p:ph type="body" idx="1"/>
          </p:nvPr>
        </p:nvSpPr>
        <p:spPr>
          <a:xfrm>
            <a:off x="1182688" y="2057400"/>
            <a:ext cx="7772400" cy="4114800"/>
          </a:xfrm>
        </p:spPr>
        <p:txBody>
          <a:bodyPr/>
          <a:lstStyle/>
          <a:p>
            <a:r>
              <a:rPr lang="en-US" altLang="nl-NL" sz="2800">
                <a:latin typeface="Arial" panose="020B0604020202020204" pitchFamily="34" charset="0"/>
              </a:rPr>
              <a:t>Much research on the logical structure of rules and regulations</a:t>
            </a:r>
            <a:endParaRPr lang="en-US" altLang="nl-NL" sz="2400">
              <a:solidFill>
                <a:srgbClr val="FF0000"/>
              </a:solidFill>
            </a:endParaRPr>
          </a:p>
          <a:p>
            <a:pPr lvl="1"/>
            <a:r>
              <a:rPr lang="en-US" altLang="nl-NL" sz="2400"/>
              <a:t>Deontic, temporal and action logic</a:t>
            </a:r>
          </a:p>
          <a:p>
            <a:pPr lvl="1"/>
            <a:r>
              <a:rPr lang="en-US" altLang="nl-NL" sz="2400"/>
              <a:t>Rules and exceptions, conflicting rules (nonmonotonic logic)</a:t>
            </a:r>
          </a:p>
          <a:p>
            <a:pPr lvl="1"/>
            <a:r>
              <a:rPr lang="is-IS" altLang="nl-NL" sz="2400"/>
              <a:t>…</a:t>
            </a:r>
            <a:endParaRPr lang="en-US" altLang="nl-NL" sz="2400"/>
          </a:p>
          <a:p>
            <a:r>
              <a:rPr lang="en-US" altLang="nl-NL" sz="2800"/>
              <a:t>Very few practical applications</a:t>
            </a:r>
          </a:p>
          <a:p>
            <a:pPr lvl="1">
              <a:lnSpc>
                <a:spcPct val="90000"/>
              </a:lnSpc>
            </a:pPr>
            <a:endParaRPr lang="nl-NL" altLang="nl-NL" sz="2000">
              <a:latin typeface="Arial" panose="020B0604020202020204" pitchFamily="34" charset="0"/>
            </a:endParaRPr>
          </a:p>
          <a:p>
            <a:pPr>
              <a:lnSpc>
                <a:spcPct val="90000"/>
              </a:lnSpc>
            </a:pPr>
            <a:endParaRPr lang="nl-NL" altLang="nl-NL" sz="2400">
              <a:latin typeface="Arial" panose="020B0604020202020204" pitchFamily="34" charset="0"/>
            </a:endParaRPr>
          </a:p>
        </p:txBody>
      </p:sp>
      <p:sp>
        <p:nvSpPr>
          <p:cNvPr id="41987" name="Litebulb">
            <a:extLst>
              <a:ext uri="{FF2B5EF4-FFF2-40B4-BE49-F238E27FC236}">
                <a16:creationId xmlns:a16="http://schemas.microsoft.com/office/drawing/2014/main" id="{C5D8FEFB-4AA9-C374-09D2-82C62C16417B}"/>
              </a:ext>
            </a:extLst>
          </p:cNvPr>
          <p:cNvSpPr>
            <a:spLocks noEditPoints="1" noChangeArrowheads="1"/>
          </p:cNvSpPr>
          <p:nvPr/>
        </p:nvSpPr>
        <p:spPr bwMode="auto">
          <a:xfrm>
            <a:off x="7924800" y="228600"/>
            <a:ext cx="923925" cy="138906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nl-NL"/>
          </a:p>
        </p:txBody>
      </p:sp>
      <p:pic>
        <p:nvPicPr>
          <p:cNvPr id="41988" name="Afbeelding 2">
            <a:extLst>
              <a:ext uri="{FF2B5EF4-FFF2-40B4-BE49-F238E27FC236}">
                <a16:creationId xmlns:a16="http://schemas.microsoft.com/office/drawing/2014/main" id="{A2AC1EC1-6B19-5F0E-CDC5-DE1BAD2A5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5275263"/>
            <a:ext cx="1582738"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kstvak 7">
            <a:extLst>
              <a:ext uri="{FF2B5EF4-FFF2-40B4-BE49-F238E27FC236}">
                <a16:creationId xmlns:a16="http://schemas.microsoft.com/office/drawing/2014/main" id="{436918D8-7334-195C-0D18-FAAB94CFA1AF}"/>
              </a:ext>
            </a:extLst>
          </p:cNvPr>
          <p:cNvSpPr txBox="1">
            <a:spLocks noChangeArrowheads="1"/>
          </p:cNvSpPr>
          <p:nvPr/>
        </p:nvSpPr>
        <p:spPr bwMode="auto">
          <a:xfrm>
            <a:off x="7620000" y="4964113"/>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nl-NL" altLang="nl-NL" sz="1200"/>
              <a:t>Guido Governatori</a:t>
            </a:r>
            <a:endParaRPr lang="nl-NL" altLang="nl-NL" sz="1400"/>
          </a:p>
        </p:txBody>
      </p:sp>
      <p:sp>
        <p:nvSpPr>
          <p:cNvPr id="41990" name="Text Box 5">
            <a:extLst>
              <a:ext uri="{FF2B5EF4-FFF2-40B4-BE49-F238E27FC236}">
                <a16:creationId xmlns:a16="http://schemas.microsoft.com/office/drawing/2014/main" id="{012A5AA7-CE2B-4C39-32FA-70DCB586E528}"/>
              </a:ext>
            </a:extLst>
          </p:cNvPr>
          <p:cNvSpPr txBox="1">
            <a:spLocks noChangeArrowheads="1"/>
          </p:cNvSpPr>
          <p:nvPr/>
        </p:nvSpPr>
        <p:spPr bwMode="auto">
          <a:xfrm>
            <a:off x="0" y="6334125"/>
            <a:ext cx="7086600" cy="523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nl-NL" altLang="nl-NL" sz="1400">
                <a:latin typeface="Arial" panose="020B0604020202020204" pitchFamily="34" charset="0"/>
              </a:rPr>
              <a:t>H. Prakken &amp; G. Sartor, </a:t>
            </a:r>
            <a:r>
              <a:rPr lang="nl-NL" altLang="nl-NL" sz="1400"/>
              <a:t>Law and logic: a review from an argumentation perspective</a:t>
            </a:r>
            <a:r>
              <a:rPr lang="nl-NL" altLang="nl-NL" sz="1400">
                <a:latin typeface="Arial" panose="020B0604020202020204" pitchFamily="34" charset="0"/>
              </a:rPr>
              <a:t>. </a:t>
            </a:r>
          </a:p>
          <a:p>
            <a:pPr>
              <a:spcBef>
                <a:spcPct val="0"/>
              </a:spcBef>
              <a:buClrTx/>
              <a:buSzTx/>
              <a:buFontTx/>
              <a:buNone/>
            </a:pPr>
            <a:r>
              <a:rPr lang="nl-NL" altLang="nl-NL" sz="1400" i="1">
                <a:latin typeface="Arial" panose="020B0604020202020204" pitchFamily="34" charset="0"/>
              </a:rPr>
              <a:t>Artificial Intelligence</a:t>
            </a:r>
            <a:r>
              <a:rPr lang="nl-NL" altLang="nl-NL" sz="1400">
                <a:latin typeface="Arial" panose="020B0604020202020204" pitchFamily="34" charset="0"/>
              </a:rPr>
              <a:t> </a:t>
            </a:r>
            <a:r>
              <a:rPr lang="is-IS" altLang="nl-NL" sz="1400"/>
              <a:t>227 (2015): 214-245</a:t>
            </a:r>
            <a:r>
              <a:rPr lang="nl-NL" altLang="nl-NL" sz="1400">
                <a:latin typeface="Arial" panose="020B0604020202020204" pitchFamily="34"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a:extLst>
              <a:ext uri="{FF2B5EF4-FFF2-40B4-BE49-F238E27FC236}">
                <a16:creationId xmlns:a16="http://schemas.microsoft.com/office/drawing/2014/main" id="{88EB70D4-4389-A678-4295-E8C28702E574}"/>
              </a:ext>
            </a:extLst>
          </p:cNvPr>
          <p:cNvSpPr>
            <a:spLocks noGrp="1" noChangeArrowheads="1"/>
          </p:cNvSpPr>
          <p:nvPr>
            <p:ph type="title"/>
          </p:nvPr>
        </p:nvSpPr>
        <p:spPr/>
        <p:txBody>
          <a:bodyPr/>
          <a:lstStyle/>
          <a:p>
            <a:pPr algn="ctr"/>
            <a:r>
              <a:rPr lang="nl-NL" altLang="nl-NL" dirty="0" err="1"/>
              <a:t>Other</a:t>
            </a:r>
            <a:r>
              <a:rPr lang="nl-NL" altLang="nl-NL" dirty="0"/>
              <a:t> </a:t>
            </a:r>
            <a:r>
              <a:rPr lang="nl-NL" altLang="nl-NL" dirty="0" err="1"/>
              <a:t>developments</a:t>
            </a:r>
            <a:endParaRPr lang="nl-NL" altLang="nl-NL" dirty="0"/>
          </a:p>
        </p:txBody>
      </p:sp>
      <p:sp>
        <p:nvSpPr>
          <p:cNvPr id="44034" name="Tijdelijke aanduiding voor inhoud 2">
            <a:extLst>
              <a:ext uri="{FF2B5EF4-FFF2-40B4-BE49-F238E27FC236}">
                <a16:creationId xmlns:a16="http://schemas.microsoft.com/office/drawing/2014/main" id="{8DBD2567-3556-5446-6FFF-5CC5506A3B85}"/>
              </a:ext>
            </a:extLst>
          </p:cNvPr>
          <p:cNvSpPr>
            <a:spLocks noGrp="1" noChangeArrowheads="1"/>
          </p:cNvSpPr>
          <p:nvPr>
            <p:ph idx="1"/>
          </p:nvPr>
        </p:nvSpPr>
        <p:spPr/>
        <p:txBody>
          <a:bodyPr/>
          <a:lstStyle/>
          <a:p>
            <a:r>
              <a:rPr lang="nl-NL" altLang="nl-NL" dirty="0" err="1"/>
              <a:t>Logical</a:t>
            </a:r>
            <a:r>
              <a:rPr lang="nl-NL" altLang="nl-NL" dirty="0"/>
              <a:t> Legal English</a:t>
            </a:r>
          </a:p>
          <a:p>
            <a:pPr lvl="1"/>
            <a:r>
              <a:rPr lang="nl-NL" altLang="nl-NL" dirty="0"/>
              <a:t>Kowalski &amp; </a:t>
            </a:r>
            <a:r>
              <a:rPr lang="nl-NL" altLang="nl-NL" dirty="0" err="1"/>
              <a:t>Sartor</a:t>
            </a:r>
            <a:r>
              <a:rPr lang="nl-NL" altLang="nl-NL" dirty="0"/>
              <a:t> jr.</a:t>
            </a:r>
          </a:p>
          <a:p>
            <a:r>
              <a:rPr lang="nl-NL" altLang="nl-NL" dirty="0"/>
              <a:t>Legal </a:t>
            </a:r>
            <a:r>
              <a:rPr lang="nl-NL" altLang="nl-NL" dirty="0" err="1"/>
              <a:t>ontologies</a:t>
            </a:r>
            <a:r>
              <a:rPr lang="nl-NL" altLang="nl-NL" dirty="0"/>
              <a:t>, </a:t>
            </a:r>
            <a:r>
              <a:rPr lang="nl-NL" altLang="nl-NL" dirty="0" err="1"/>
              <a:t>standards</a:t>
            </a:r>
            <a:endParaRPr lang="nl-NL" altLang="nl-NL" dirty="0"/>
          </a:p>
          <a:p>
            <a:pPr lvl="1"/>
            <a:r>
              <a:rPr lang="nl-NL" altLang="nl-NL" dirty="0"/>
              <a:t>E.g. </a:t>
            </a:r>
            <a:r>
              <a:rPr lang="nl-NL" altLang="nl-NL" dirty="0" err="1"/>
              <a:t>Palmirani</a:t>
            </a:r>
            <a:r>
              <a:rPr lang="nl-NL" altLang="nl-NL" dirty="0"/>
              <a:t>, </a:t>
            </a:r>
            <a:r>
              <a:rPr lang="nl-NL" altLang="nl-NL" dirty="0" err="1"/>
              <a:t>Contissa</a:t>
            </a:r>
            <a:endParaRPr lang="nl-NL" altLang="nl-N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jdelijke aanduiding voor dianummer 5">
            <a:extLst>
              <a:ext uri="{FF2B5EF4-FFF2-40B4-BE49-F238E27FC236}">
                <a16:creationId xmlns:a16="http://schemas.microsoft.com/office/drawing/2014/main" id="{E6087197-5135-4611-2B62-27F044F575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082109B0-B77D-E545-85E4-30B4C9A04A4E}" type="slidenum">
              <a:rPr lang="nl-NL" altLang="nl-NL" sz="1400" smtClean="0"/>
              <a:pPr>
                <a:spcBef>
                  <a:spcPct val="0"/>
                </a:spcBef>
                <a:buClrTx/>
                <a:buSzTx/>
                <a:buFontTx/>
                <a:buNone/>
              </a:pPr>
              <a:t>16</a:t>
            </a:fld>
            <a:endParaRPr lang="nl-NL" altLang="nl-NL" sz="1400"/>
          </a:p>
        </p:txBody>
      </p:sp>
      <p:sp>
        <p:nvSpPr>
          <p:cNvPr id="45058" name="Rectangle 2">
            <a:extLst>
              <a:ext uri="{FF2B5EF4-FFF2-40B4-BE49-F238E27FC236}">
                <a16:creationId xmlns:a16="http://schemas.microsoft.com/office/drawing/2014/main" id="{58DB6798-22F3-DB61-DD54-2D20943AA538}"/>
              </a:ext>
            </a:extLst>
          </p:cNvPr>
          <p:cNvSpPr>
            <a:spLocks noGrp="1" noChangeArrowheads="1"/>
          </p:cNvSpPr>
          <p:nvPr>
            <p:ph type="title"/>
          </p:nvPr>
        </p:nvSpPr>
        <p:spPr/>
        <p:txBody>
          <a:bodyPr/>
          <a:lstStyle/>
          <a:p>
            <a:pPr algn="ctr" eaLnBrk="1" hangingPunct="1"/>
            <a:r>
              <a:rPr lang="nl-NL" altLang="nl-NL" sz="4000"/>
              <a:t>Automating judicial routine decisions</a:t>
            </a:r>
          </a:p>
        </p:txBody>
      </p:sp>
      <p:sp>
        <p:nvSpPr>
          <p:cNvPr id="17412" name="Rectangle 3">
            <a:extLst>
              <a:ext uri="{FF2B5EF4-FFF2-40B4-BE49-F238E27FC236}">
                <a16:creationId xmlns:a16="http://schemas.microsoft.com/office/drawing/2014/main" id="{748A0115-9BFD-BA71-6FDE-25115116604B}"/>
              </a:ext>
            </a:extLst>
          </p:cNvPr>
          <p:cNvSpPr>
            <a:spLocks noGrp="1" noChangeArrowheads="1"/>
          </p:cNvSpPr>
          <p:nvPr>
            <p:ph type="body" idx="1"/>
          </p:nvPr>
        </p:nvSpPr>
        <p:spPr>
          <a:xfrm>
            <a:off x="609600" y="2209800"/>
            <a:ext cx="7772400" cy="4114800"/>
          </a:xfrm>
        </p:spPr>
        <p:txBody>
          <a:bodyPr/>
          <a:lstStyle/>
          <a:p>
            <a:pPr eaLnBrk="1" hangingPunct="1">
              <a:spcBef>
                <a:spcPts val="768"/>
              </a:spcBef>
              <a:buFont typeface="Wingdings" charset="0"/>
              <a:buChar char="n"/>
              <a:defRPr/>
            </a:pPr>
            <a:r>
              <a:rPr lang="nl-NL" dirty="0" err="1">
                <a:ea typeface="MS PGothic" charset="0"/>
              </a:rPr>
              <a:t>Outcome</a:t>
            </a:r>
            <a:r>
              <a:rPr lang="nl-NL" dirty="0">
                <a:ea typeface="MS PGothic" charset="0"/>
              </a:rPr>
              <a:t> </a:t>
            </a:r>
            <a:r>
              <a:rPr lang="nl-NL" dirty="0" err="1">
                <a:ea typeface="MS PGothic" charset="0"/>
              </a:rPr>
              <a:t>predictors</a:t>
            </a:r>
            <a:r>
              <a:rPr lang="nl-NL" dirty="0">
                <a:ea typeface="MS PGothic" charset="0"/>
              </a:rPr>
              <a:t> are </a:t>
            </a:r>
            <a:r>
              <a:rPr lang="nl-NL" dirty="0" err="1">
                <a:ea typeface="MS PGothic" charset="0"/>
              </a:rPr>
              <a:t>unsuitable</a:t>
            </a:r>
            <a:endParaRPr lang="nl-NL" dirty="0">
              <a:ea typeface="MS PGothic" charset="0"/>
            </a:endParaRPr>
          </a:p>
          <a:p>
            <a:pPr eaLnBrk="1" hangingPunct="1">
              <a:spcBef>
                <a:spcPts val="768"/>
              </a:spcBef>
              <a:buFont typeface="Wingdings" charset="0"/>
              <a:buChar char="n"/>
              <a:defRPr/>
            </a:pPr>
            <a:r>
              <a:rPr lang="nl-NL" dirty="0" err="1">
                <a:ea typeface="MS PGothic" charset="0"/>
              </a:rPr>
              <a:t>With</a:t>
            </a:r>
            <a:r>
              <a:rPr lang="nl-NL" dirty="0">
                <a:ea typeface="MS PGothic" charset="0"/>
              </a:rPr>
              <a:t> </a:t>
            </a:r>
            <a:r>
              <a:rPr lang="nl-NL" dirty="0" err="1">
                <a:solidFill>
                  <a:srgbClr val="FF0000"/>
                </a:solidFill>
                <a:ea typeface="MS PGothic" charset="0"/>
              </a:rPr>
              <a:t>rule-based</a:t>
            </a:r>
            <a:r>
              <a:rPr lang="nl-NL" dirty="0">
                <a:solidFill>
                  <a:srgbClr val="FF0000"/>
                </a:solidFill>
                <a:ea typeface="MS PGothic" charset="0"/>
              </a:rPr>
              <a:t> expert systems?</a:t>
            </a:r>
            <a:endParaRPr lang="nl-NL" dirty="0">
              <a:ea typeface="MS PGothic" charset="0"/>
            </a:endParaRPr>
          </a:p>
          <a:p>
            <a:pPr lvl="1" eaLnBrk="1" hangingPunct="1">
              <a:spcBef>
                <a:spcPts val="768"/>
              </a:spcBef>
              <a:buFont typeface="Wingdings" charset="0"/>
              <a:buChar char="n"/>
              <a:defRPr/>
            </a:pPr>
            <a:r>
              <a:rPr lang="nl-NL" dirty="0" err="1">
                <a:ea typeface="MS PGothic" charset="0"/>
              </a:rPr>
              <a:t>Only</a:t>
            </a:r>
            <a:r>
              <a:rPr lang="nl-NL" dirty="0">
                <a:ea typeface="MS PGothic" charset="0"/>
              </a:rPr>
              <a:t> </a:t>
            </a:r>
            <a:r>
              <a:rPr lang="nl-NL" dirty="0" err="1">
                <a:ea typeface="MS PGothic" charset="0"/>
              </a:rPr>
              <a:t>if</a:t>
            </a:r>
            <a:r>
              <a:rPr lang="nl-NL" dirty="0">
                <a:ea typeface="MS PGothic" charset="0"/>
              </a:rPr>
              <a:t> the </a:t>
            </a:r>
            <a:r>
              <a:rPr lang="nl-NL" dirty="0" err="1">
                <a:ea typeface="MS PGothic" charset="0"/>
              </a:rPr>
              <a:t>problem</a:t>
            </a:r>
            <a:r>
              <a:rPr lang="nl-NL" dirty="0">
                <a:ea typeface="MS PGothic" charset="0"/>
              </a:rPr>
              <a:t> is small </a:t>
            </a:r>
            <a:r>
              <a:rPr lang="nl-NL" dirty="0" err="1">
                <a:ea typeface="MS PGothic" charset="0"/>
              </a:rPr>
              <a:t>and</a:t>
            </a:r>
            <a:r>
              <a:rPr lang="nl-NL" dirty="0">
                <a:ea typeface="MS PGothic" charset="0"/>
              </a:rPr>
              <a:t> well-</a:t>
            </a:r>
            <a:r>
              <a:rPr lang="nl-NL" dirty="0" err="1">
                <a:ea typeface="MS PGothic" charset="0"/>
              </a:rPr>
              <a:t>defined</a:t>
            </a:r>
            <a:endParaRPr lang="nl-NL" sz="2400" dirty="0">
              <a:ea typeface="MS PGothic" charset="0"/>
            </a:endParaRPr>
          </a:p>
          <a:p>
            <a:pPr lvl="1" eaLnBrk="1" hangingPunct="1">
              <a:spcBef>
                <a:spcPts val="768"/>
              </a:spcBef>
              <a:buFont typeface="Wingdings" charset="0"/>
              <a:buChar char="n"/>
              <a:defRPr/>
            </a:pPr>
            <a:r>
              <a:rPr lang="nl-NL" dirty="0" err="1">
                <a:ea typeface="MS PGothic" charset="0"/>
              </a:rPr>
              <a:t>And</a:t>
            </a:r>
            <a:r>
              <a:rPr lang="nl-NL" dirty="0">
                <a:ea typeface="MS PGothic" charset="0"/>
              </a:rPr>
              <a:t> the </a:t>
            </a:r>
            <a:r>
              <a:rPr lang="nl-NL" dirty="0" err="1">
                <a:ea typeface="MS PGothic" charset="0"/>
              </a:rPr>
              <a:t>facts</a:t>
            </a:r>
            <a:r>
              <a:rPr lang="nl-NL" dirty="0">
                <a:ea typeface="MS PGothic" charset="0"/>
              </a:rPr>
              <a:t> </a:t>
            </a:r>
            <a:r>
              <a:rPr lang="nl-NL" dirty="0" err="1">
                <a:ea typeface="MS PGothic" charset="0"/>
              </a:rPr>
              <a:t>can</a:t>
            </a:r>
            <a:r>
              <a:rPr lang="nl-NL" dirty="0">
                <a:ea typeface="MS PGothic" charset="0"/>
              </a:rPr>
              <a:t> </a:t>
            </a:r>
            <a:r>
              <a:rPr lang="nl-NL" dirty="0" err="1">
                <a:ea typeface="MS PGothic" charset="0"/>
              </a:rPr>
              <a:t>be</a:t>
            </a:r>
            <a:r>
              <a:rPr lang="nl-NL" dirty="0">
                <a:ea typeface="MS PGothic" charset="0"/>
              </a:rPr>
              <a:t> </a:t>
            </a:r>
            <a:r>
              <a:rPr lang="nl-NL" dirty="0" err="1">
                <a:ea typeface="MS PGothic" charset="0"/>
              </a:rPr>
              <a:t>automatically</a:t>
            </a:r>
            <a:r>
              <a:rPr lang="nl-NL" dirty="0">
                <a:ea typeface="MS PGothic" charset="0"/>
              </a:rPr>
              <a:t> </a:t>
            </a:r>
            <a:r>
              <a:rPr lang="nl-NL" dirty="0" err="1">
                <a:ea typeface="MS PGothic" charset="0"/>
              </a:rPr>
              <a:t>collected</a:t>
            </a:r>
            <a:endParaRPr lang="nl-NL" dirty="0">
              <a:ea typeface="MS PGothic" charset="0"/>
            </a:endParaRPr>
          </a:p>
          <a:p>
            <a:pPr lvl="1" eaLnBrk="1" hangingPunct="1">
              <a:lnSpc>
                <a:spcPct val="80000"/>
              </a:lnSpc>
              <a:buFont typeface="Wingdings" charset="0"/>
              <a:buChar char="n"/>
              <a:defRPr/>
            </a:pPr>
            <a:endParaRPr lang="is-IS" sz="2400" dirty="0">
              <a:ea typeface="MS PGothic" charset="0"/>
            </a:endParaRPr>
          </a:p>
          <a:p>
            <a:pPr lvl="1" eaLnBrk="1" hangingPunct="1">
              <a:lnSpc>
                <a:spcPct val="80000"/>
              </a:lnSpc>
              <a:buFont typeface="Wingdings" charset="0"/>
              <a:buChar char="n"/>
              <a:defRPr/>
            </a:pPr>
            <a:endParaRPr lang="nl-NL" sz="1600" dirty="0">
              <a:ea typeface="MS PGothic" charset="0"/>
            </a:endParaRPr>
          </a:p>
          <a:p>
            <a:pPr marL="0" indent="0" eaLnBrk="1" hangingPunct="1">
              <a:lnSpc>
                <a:spcPct val="80000"/>
              </a:lnSpc>
              <a:buFont typeface="Wingdings" charset="0"/>
              <a:buNone/>
              <a:defRPr/>
            </a:pPr>
            <a:endParaRPr lang="nl-NL" sz="2400" dirty="0">
              <a:ea typeface="MS PGothic" charset="0"/>
            </a:endParaRPr>
          </a:p>
        </p:txBody>
      </p:sp>
      <p:pic>
        <p:nvPicPr>
          <p:cNvPr id="45060" name="Afbeelding 1" descr="Mr-Frits-Bakker.jpg">
            <a:extLst>
              <a:ext uri="{FF2B5EF4-FFF2-40B4-BE49-F238E27FC236}">
                <a16:creationId xmlns:a16="http://schemas.microsoft.com/office/drawing/2014/main" id="{B459201B-DB1F-AD0C-ECA0-945F24D6CC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9988" y="4267200"/>
            <a:ext cx="131921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1">
            <a:extLst>
              <a:ext uri="{FF2B5EF4-FFF2-40B4-BE49-F238E27FC236}">
                <a16:creationId xmlns:a16="http://schemas.microsoft.com/office/drawing/2014/main" id="{92B4BC21-CC1D-C207-F1F6-3E60747A3477}"/>
              </a:ext>
            </a:extLst>
          </p:cNvPr>
          <p:cNvSpPr txBox="1">
            <a:spLocks noChangeArrowheads="1"/>
          </p:cNvSpPr>
          <p:nvPr/>
        </p:nvSpPr>
        <p:spPr bwMode="auto">
          <a:xfrm>
            <a:off x="6096000" y="5791200"/>
            <a:ext cx="1441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 typeface="Wingdings" pitchFamily="2" charset="2"/>
              <a:buNone/>
            </a:pPr>
            <a:r>
              <a:rPr lang="nl-NL" altLang="nl-NL" sz="1400">
                <a:latin typeface="Arial" panose="020B0604020202020204" pitchFamily="34" charset="0"/>
              </a:rPr>
              <a:t>mr. Frits Bakker</a:t>
            </a:r>
          </a:p>
          <a:p>
            <a:pPr eaLnBrk="1" hangingPunct="1">
              <a:spcBef>
                <a:spcPct val="0"/>
              </a:spcBef>
              <a:buClrTx/>
              <a:buSzTx/>
              <a:buFont typeface="Wingdings" pitchFamily="2" charset="2"/>
              <a:buNone/>
            </a:pPr>
            <a:r>
              <a:rPr lang="nl-NL" altLang="nl-NL" sz="1400">
                <a:latin typeface="Arial" panose="020B0604020202020204" pitchFamily="34" charset="0"/>
              </a:rPr>
              <a:t>rechtspraak.nl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a:extLst>
              <a:ext uri="{FF2B5EF4-FFF2-40B4-BE49-F238E27FC236}">
                <a16:creationId xmlns:a16="http://schemas.microsoft.com/office/drawing/2014/main" id="{F08235C7-46A6-EAC0-C774-0704E916EA22}"/>
              </a:ext>
            </a:extLst>
          </p:cNvPr>
          <p:cNvSpPr>
            <a:spLocks noGrp="1" noChangeArrowheads="1"/>
          </p:cNvSpPr>
          <p:nvPr>
            <p:ph type="title"/>
          </p:nvPr>
        </p:nvSpPr>
        <p:spPr/>
        <p:txBody>
          <a:bodyPr/>
          <a:lstStyle/>
          <a:p>
            <a:pPr algn="ctr"/>
            <a:r>
              <a:rPr lang="nl-NL" altLang="nl-NL"/>
              <a:t>Limitations of legal rule-based systems</a:t>
            </a:r>
          </a:p>
        </p:txBody>
      </p:sp>
      <p:sp>
        <p:nvSpPr>
          <p:cNvPr id="47106" name="Tijdelijke aanduiding voor inhoud 2">
            <a:extLst>
              <a:ext uri="{FF2B5EF4-FFF2-40B4-BE49-F238E27FC236}">
                <a16:creationId xmlns:a16="http://schemas.microsoft.com/office/drawing/2014/main" id="{518576A1-CD23-1D03-275A-30ADA321F41F}"/>
              </a:ext>
            </a:extLst>
          </p:cNvPr>
          <p:cNvSpPr>
            <a:spLocks noGrp="1" noChangeArrowheads="1"/>
          </p:cNvSpPr>
          <p:nvPr>
            <p:ph idx="1"/>
          </p:nvPr>
        </p:nvSpPr>
        <p:spPr/>
        <p:txBody>
          <a:bodyPr/>
          <a:lstStyle/>
          <a:p>
            <a:r>
              <a:rPr lang="nl-NL" altLang="nl-NL"/>
              <a:t>No non-trivial proof of facts</a:t>
            </a:r>
          </a:p>
          <a:p>
            <a:r>
              <a:rPr lang="nl-NL" altLang="nl-NL" sz="2800"/>
              <a:t>Fix </a:t>
            </a:r>
            <a:r>
              <a:rPr lang="nl-NL" altLang="nl-NL" sz="2800">
                <a:solidFill>
                  <a:srgbClr val="FF0000"/>
                </a:solidFill>
              </a:rPr>
              <a:t>syntactic </a:t>
            </a:r>
            <a:r>
              <a:rPr lang="nl-NL" altLang="nl-NL" sz="2800"/>
              <a:t>interpretation</a:t>
            </a:r>
          </a:p>
          <a:p>
            <a:pPr lvl="1"/>
            <a:r>
              <a:rPr lang="nl-NL" altLang="nl-NL" sz="2400"/>
              <a:t>Cannot be left to human</a:t>
            </a:r>
          </a:p>
          <a:p>
            <a:r>
              <a:rPr lang="nl-NL" altLang="nl-NL" sz="2800"/>
              <a:t>Fix </a:t>
            </a:r>
            <a:r>
              <a:rPr lang="nl-NL" altLang="nl-NL" sz="2800">
                <a:solidFill>
                  <a:srgbClr val="FF0000"/>
                </a:solidFill>
              </a:rPr>
              <a:t>semantic </a:t>
            </a:r>
            <a:r>
              <a:rPr lang="nl-NL" altLang="nl-NL" sz="2800"/>
              <a:t>interpretation</a:t>
            </a:r>
          </a:p>
          <a:p>
            <a:pPr lvl="1"/>
            <a:r>
              <a:rPr lang="nl-NL" altLang="nl-NL" sz="2400"/>
              <a:t>Interferes with individual justice</a:t>
            </a:r>
          </a:p>
          <a:p>
            <a:pPr lvl="2"/>
            <a:r>
              <a:rPr lang="nl-NL" altLang="nl-NL" sz="2000"/>
              <a:t>Lawmakes use vague terms to deal with the unforeseen</a:t>
            </a:r>
          </a:p>
          <a:p>
            <a:r>
              <a:rPr lang="nl-NL" altLang="nl-NL"/>
              <a:t>No handling of exceptions</a:t>
            </a:r>
          </a:p>
          <a:p>
            <a:r>
              <a:rPr lang="nl-NL" altLang="nl-NL"/>
              <a:t>No argumentation</a:t>
            </a:r>
          </a:p>
          <a:p>
            <a:endParaRPr lang="nl-NL" altLang="nl-N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667D62B5-505A-9F03-547B-4F76D1B95AA0}"/>
              </a:ext>
            </a:extLst>
          </p:cNvPr>
          <p:cNvSpPr>
            <a:spLocks noGrp="1" noChangeArrowheads="1"/>
          </p:cNvSpPr>
          <p:nvPr>
            <p:ph type="title"/>
          </p:nvPr>
        </p:nvSpPr>
        <p:spPr/>
        <p:txBody>
          <a:bodyPr/>
          <a:lstStyle/>
          <a:p>
            <a:r>
              <a:rPr lang="en-US" altLang="nl-NL"/>
              <a:t>Legal reasoning is adversarial</a:t>
            </a:r>
            <a:endParaRPr lang="nl-NL" altLang="nl-NL"/>
          </a:p>
        </p:txBody>
      </p:sp>
      <p:sp>
        <p:nvSpPr>
          <p:cNvPr id="49154" name="Rectangle 3">
            <a:extLst>
              <a:ext uri="{FF2B5EF4-FFF2-40B4-BE49-F238E27FC236}">
                <a16:creationId xmlns:a16="http://schemas.microsoft.com/office/drawing/2014/main" id="{8B3164D8-E6B8-636F-9AA9-1DAC5E10F9CF}"/>
              </a:ext>
            </a:extLst>
          </p:cNvPr>
          <p:cNvSpPr>
            <a:spLocks noGrp="1" noChangeArrowheads="1"/>
          </p:cNvSpPr>
          <p:nvPr>
            <p:ph type="body" idx="1"/>
          </p:nvPr>
        </p:nvSpPr>
        <p:spPr/>
        <p:txBody>
          <a:bodyPr/>
          <a:lstStyle/>
          <a:p>
            <a:r>
              <a:rPr lang="en-US" altLang="nl-NL" sz="2800"/>
              <a:t>Legal reasoning forms leave room for </a:t>
            </a:r>
            <a:r>
              <a:rPr lang="en-US" altLang="nl-NL" sz="2800">
                <a:solidFill>
                  <a:schemeClr val="hlink"/>
                </a:solidFill>
              </a:rPr>
              <a:t>doubt</a:t>
            </a:r>
          </a:p>
          <a:p>
            <a:r>
              <a:rPr lang="en-US" altLang="nl-NL" sz="2800"/>
              <a:t>Legal cases involve </a:t>
            </a:r>
            <a:r>
              <a:rPr lang="en-US" altLang="nl-NL" sz="2800">
                <a:solidFill>
                  <a:schemeClr val="hlink"/>
                </a:solidFill>
              </a:rPr>
              <a:t>clashes of interest</a:t>
            </a:r>
          </a:p>
          <a:p>
            <a:endParaRPr lang="en-US" altLang="nl-NL" sz="2800"/>
          </a:p>
          <a:p>
            <a:endParaRPr lang="en-US" altLang="nl-NL" sz="2800">
              <a:solidFill>
                <a:schemeClr val="hlink"/>
              </a:solidFill>
            </a:endParaRPr>
          </a:p>
          <a:p>
            <a:pPr>
              <a:buFont typeface="Wingdings" pitchFamily="2" charset="2"/>
              <a:buNone/>
            </a:pPr>
            <a:r>
              <a:rPr lang="en-US" altLang="nl-NL" sz="2800">
                <a:solidFill>
                  <a:schemeClr val="hlink"/>
                </a:solidFill>
              </a:rPr>
              <a:t>              Dispute</a:t>
            </a:r>
          </a:p>
          <a:p>
            <a:endParaRPr lang="en-US" altLang="nl-NL" sz="2800"/>
          </a:p>
          <a:p>
            <a:endParaRPr lang="en-US" altLang="nl-NL" sz="2800"/>
          </a:p>
          <a:p>
            <a:r>
              <a:rPr lang="en-US" altLang="nl-NL" sz="2800"/>
              <a:t>study </a:t>
            </a:r>
            <a:r>
              <a:rPr lang="en-US" altLang="nl-NL" sz="2800">
                <a:solidFill>
                  <a:schemeClr val="hlink"/>
                </a:solidFill>
              </a:rPr>
              <a:t>constructing</a:t>
            </a:r>
            <a:r>
              <a:rPr lang="en-US" altLang="nl-NL" sz="2800"/>
              <a:t> </a:t>
            </a:r>
            <a:r>
              <a:rPr lang="en-US" altLang="nl-NL" sz="2800" u="sng"/>
              <a:t>and</a:t>
            </a:r>
            <a:r>
              <a:rPr lang="en-US" altLang="nl-NL" sz="2800"/>
              <a:t> </a:t>
            </a:r>
            <a:r>
              <a:rPr lang="en-US" altLang="nl-NL" sz="2800">
                <a:solidFill>
                  <a:schemeClr val="hlink"/>
                </a:solidFill>
              </a:rPr>
              <a:t>attacking</a:t>
            </a:r>
            <a:r>
              <a:rPr lang="en-US" altLang="nl-NL" sz="2800"/>
              <a:t> arguments</a:t>
            </a:r>
            <a:endParaRPr lang="nl-NL" altLang="nl-NL" sz="2800"/>
          </a:p>
        </p:txBody>
      </p:sp>
      <p:sp>
        <p:nvSpPr>
          <p:cNvPr id="49155" name="AutoShape 4">
            <a:extLst>
              <a:ext uri="{FF2B5EF4-FFF2-40B4-BE49-F238E27FC236}">
                <a16:creationId xmlns:a16="http://schemas.microsoft.com/office/drawing/2014/main" id="{73C772D0-3F21-C5C8-DCDA-1D2D4E87EE86}"/>
              </a:ext>
            </a:extLst>
          </p:cNvPr>
          <p:cNvSpPr>
            <a:spLocks noChangeArrowheads="1"/>
          </p:cNvSpPr>
          <p:nvPr/>
        </p:nvSpPr>
        <p:spPr bwMode="auto">
          <a:xfrm>
            <a:off x="1676400" y="33528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endParaRPr lang="nl-NL" altLang="nl-NL" sz="2000">
              <a:latin typeface="Arial" panose="020B0604020202020204" pitchFamily="34" charset="0"/>
            </a:endParaRPr>
          </a:p>
        </p:txBody>
      </p:sp>
      <p:sp>
        <p:nvSpPr>
          <p:cNvPr id="49156" name="AutoShape 5">
            <a:extLst>
              <a:ext uri="{FF2B5EF4-FFF2-40B4-BE49-F238E27FC236}">
                <a16:creationId xmlns:a16="http://schemas.microsoft.com/office/drawing/2014/main" id="{E8FBFA75-4AFA-C0A7-9C98-409CC653FB48}"/>
              </a:ext>
            </a:extLst>
          </p:cNvPr>
          <p:cNvSpPr>
            <a:spLocks noChangeArrowheads="1"/>
          </p:cNvSpPr>
          <p:nvPr/>
        </p:nvSpPr>
        <p:spPr bwMode="auto">
          <a:xfrm>
            <a:off x="1690688" y="4800600"/>
            <a:ext cx="976312"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endParaRPr lang="nl-NL" altLang="nl-NL" sz="2000">
              <a:latin typeface="Arial" panose="020B0604020202020204" pitchFamily="34" charset="0"/>
            </a:endParaRPr>
          </a:p>
        </p:txBody>
      </p:sp>
      <p:pic>
        <p:nvPicPr>
          <p:cNvPr id="49157" name="Picture 9" descr="argument">
            <a:extLst>
              <a:ext uri="{FF2B5EF4-FFF2-40B4-BE49-F238E27FC236}">
                <a16:creationId xmlns:a16="http://schemas.microsoft.com/office/drawing/2014/main" id="{1F199B38-6F28-52D0-8C43-C87C38663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613" y="3733800"/>
            <a:ext cx="19573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A2874CFB-7BAE-FA86-0B25-D7061B4758BC}"/>
              </a:ext>
            </a:extLst>
          </p:cNvPr>
          <p:cNvSpPr>
            <a:spLocks noGrp="1" noChangeArrowheads="1"/>
          </p:cNvSpPr>
          <p:nvPr>
            <p:ph type="title"/>
          </p:nvPr>
        </p:nvSpPr>
        <p:spPr>
          <a:xfrm>
            <a:off x="1150938" y="617538"/>
            <a:ext cx="6621462" cy="1143000"/>
          </a:xfrm>
        </p:spPr>
        <p:txBody>
          <a:bodyPr/>
          <a:lstStyle/>
          <a:p>
            <a:pPr algn="ctr"/>
            <a:r>
              <a:rPr lang="nl-NL" altLang="nl-NL">
                <a:latin typeface="Arial" panose="020B0604020202020204" pitchFamily="34" charset="0"/>
              </a:rPr>
              <a:t>AI &amp; Law research on legal argument</a:t>
            </a:r>
          </a:p>
        </p:txBody>
      </p:sp>
      <p:sp>
        <p:nvSpPr>
          <p:cNvPr id="52226" name="Rectangle 3">
            <a:extLst>
              <a:ext uri="{FF2B5EF4-FFF2-40B4-BE49-F238E27FC236}">
                <a16:creationId xmlns:a16="http://schemas.microsoft.com/office/drawing/2014/main" id="{418394E4-9861-5BDB-1D8F-A4C3A057CFCC}"/>
              </a:ext>
            </a:extLst>
          </p:cNvPr>
          <p:cNvSpPr>
            <a:spLocks noGrp="1" noChangeArrowheads="1"/>
          </p:cNvSpPr>
          <p:nvPr>
            <p:ph type="body" idx="1"/>
          </p:nvPr>
        </p:nvSpPr>
        <p:spPr>
          <a:xfrm>
            <a:off x="1182688" y="2286000"/>
            <a:ext cx="7772400" cy="4114800"/>
          </a:xfrm>
        </p:spPr>
        <p:txBody>
          <a:bodyPr/>
          <a:lstStyle/>
          <a:p>
            <a:pPr>
              <a:lnSpc>
                <a:spcPct val="90000"/>
              </a:lnSpc>
            </a:pPr>
            <a:r>
              <a:rPr lang="en-US" altLang="nl-NL">
                <a:latin typeface="Arial" panose="020B0604020202020204" pitchFamily="34" charset="0"/>
              </a:rPr>
              <a:t>Legal reasoning as </a:t>
            </a:r>
            <a:r>
              <a:rPr lang="en-US" altLang="nl-NL">
                <a:solidFill>
                  <a:srgbClr val="FF0000"/>
                </a:solidFill>
                <a:latin typeface="Arial" panose="020B0604020202020204" pitchFamily="34" charset="0"/>
              </a:rPr>
              <a:t>argumentation</a:t>
            </a:r>
          </a:p>
          <a:p>
            <a:pPr lvl="1">
              <a:lnSpc>
                <a:spcPct val="90000"/>
              </a:lnSpc>
            </a:pPr>
            <a:r>
              <a:rPr lang="en-US" altLang="nl-NL"/>
              <a:t>Inference by constructing and comparing </a:t>
            </a:r>
            <a:r>
              <a:rPr lang="en-US" altLang="nl-NL">
                <a:solidFill>
                  <a:srgbClr val="FF0000"/>
                </a:solidFill>
              </a:rPr>
              <a:t>arguments</a:t>
            </a:r>
            <a:r>
              <a:rPr lang="en-US" altLang="nl-NL"/>
              <a:t> and </a:t>
            </a:r>
            <a:r>
              <a:rPr lang="en-US" altLang="nl-NL">
                <a:solidFill>
                  <a:srgbClr val="FF0000"/>
                </a:solidFill>
              </a:rPr>
              <a:t>counterarguments</a:t>
            </a:r>
          </a:p>
          <a:p>
            <a:pPr lvl="1">
              <a:lnSpc>
                <a:spcPct val="90000"/>
              </a:lnSpc>
            </a:pPr>
            <a:r>
              <a:rPr lang="en-US" altLang="nl-NL"/>
              <a:t>Combining rules and precedents</a:t>
            </a:r>
          </a:p>
          <a:p>
            <a:pPr lvl="1">
              <a:lnSpc>
                <a:spcPct val="90000"/>
              </a:lnSpc>
            </a:pPr>
            <a:r>
              <a:rPr lang="en-US" altLang="nl-NL"/>
              <a:t>Appeal to principles and values</a:t>
            </a:r>
          </a:p>
          <a:p>
            <a:pPr lvl="1">
              <a:lnSpc>
                <a:spcPct val="90000"/>
              </a:lnSpc>
            </a:pPr>
            <a:r>
              <a:rPr lang="is-IS" altLang="nl-NL"/>
              <a:t>…</a:t>
            </a:r>
            <a:endParaRPr lang="en-US" altLang="nl-NL"/>
          </a:p>
          <a:p>
            <a:pPr lvl="1">
              <a:lnSpc>
                <a:spcPct val="90000"/>
              </a:lnSpc>
            </a:pPr>
            <a:endParaRPr lang="nl-NL" altLang="nl-NL" sz="2000">
              <a:latin typeface="Arial" panose="020B0604020202020204" pitchFamily="34" charset="0"/>
            </a:endParaRPr>
          </a:p>
          <a:p>
            <a:pPr>
              <a:lnSpc>
                <a:spcPct val="90000"/>
              </a:lnSpc>
            </a:pPr>
            <a:endParaRPr lang="nl-NL" altLang="nl-NL" sz="2400">
              <a:latin typeface="Arial" panose="020B0604020202020204" pitchFamily="34" charset="0"/>
            </a:endParaRPr>
          </a:p>
        </p:txBody>
      </p:sp>
      <p:sp>
        <p:nvSpPr>
          <p:cNvPr id="52227" name="Litebulb">
            <a:extLst>
              <a:ext uri="{FF2B5EF4-FFF2-40B4-BE49-F238E27FC236}">
                <a16:creationId xmlns:a16="http://schemas.microsoft.com/office/drawing/2014/main" id="{FD4F7E0A-D990-D175-6832-11777F005119}"/>
              </a:ext>
            </a:extLst>
          </p:cNvPr>
          <p:cNvSpPr>
            <a:spLocks noEditPoints="1" noChangeArrowheads="1"/>
          </p:cNvSpPr>
          <p:nvPr/>
        </p:nvSpPr>
        <p:spPr bwMode="auto">
          <a:xfrm>
            <a:off x="7924800" y="228600"/>
            <a:ext cx="923925" cy="138906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nl-NL"/>
          </a:p>
        </p:txBody>
      </p:sp>
      <p:pic>
        <p:nvPicPr>
          <p:cNvPr id="52228" name="Picture 6" descr="argument">
            <a:extLst>
              <a:ext uri="{FF2B5EF4-FFF2-40B4-BE49-F238E27FC236}">
                <a16:creationId xmlns:a16="http://schemas.microsoft.com/office/drawing/2014/main" id="{5A90DB92-78A0-362E-52BD-A430760BE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3" y="5441950"/>
            <a:ext cx="19573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nummer 5">
            <a:extLst>
              <a:ext uri="{FF2B5EF4-FFF2-40B4-BE49-F238E27FC236}">
                <a16:creationId xmlns:a16="http://schemas.microsoft.com/office/drawing/2014/main" id="{0BA8CB7A-EC9E-80DB-7A6E-F4E10A277A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BAC3D29B-5EF1-F64D-AD3D-5F448248CEC7}" type="slidenum">
              <a:rPr lang="nl-NL" altLang="nl-NL" sz="1400" smtClean="0">
                <a:latin typeface="Arial" panose="020B0604020202020204" pitchFamily="34" charset="0"/>
              </a:rPr>
              <a:pPr>
                <a:spcBef>
                  <a:spcPct val="0"/>
                </a:spcBef>
                <a:buClrTx/>
                <a:buSzTx/>
                <a:buFontTx/>
                <a:buNone/>
              </a:pPr>
              <a:t>2</a:t>
            </a:fld>
            <a:endParaRPr lang="nl-NL" altLang="nl-NL" sz="1400">
              <a:latin typeface="Arial" panose="020B0604020202020204" pitchFamily="34" charset="0"/>
            </a:endParaRPr>
          </a:p>
        </p:txBody>
      </p:sp>
      <p:sp>
        <p:nvSpPr>
          <p:cNvPr id="18434" name="Rectangle 2">
            <a:extLst>
              <a:ext uri="{FF2B5EF4-FFF2-40B4-BE49-F238E27FC236}">
                <a16:creationId xmlns:a16="http://schemas.microsoft.com/office/drawing/2014/main" id="{28C7608E-BB34-2E10-968B-43DBF657D2DA}"/>
              </a:ext>
            </a:extLst>
          </p:cNvPr>
          <p:cNvSpPr>
            <a:spLocks noGrp="1" noChangeArrowheads="1"/>
          </p:cNvSpPr>
          <p:nvPr>
            <p:ph type="title"/>
          </p:nvPr>
        </p:nvSpPr>
        <p:spPr>
          <a:xfrm>
            <a:off x="1447800" y="381000"/>
            <a:ext cx="6781800" cy="1143000"/>
          </a:xfrm>
        </p:spPr>
        <p:txBody>
          <a:bodyPr/>
          <a:lstStyle/>
          <a:p>
            <a:pPr algn="ctr" eaLnBrk="1" hangingPunct="1"/>
            <a:r>
              <a:rPr lang="nl-NL" altLang="nl-NL">
                <a:latin typeface="Arial" panose="020B0604020202020204" pitchFamily="34" charset="0"/>
              </a:rPr>
              <a:t>Some press on AI &amp; Law (2023)</a:t>
            </a:r>
          </a:p>
        </p:txBody>
      </p:sp>
      <p:sp>
        <p:nvSpPr>
          <p:cNvPr id="18435" name="Text Box 5">
            <a:extLst>
              <a:ext uri="{FF2B5EF4-FFF2-40B4-BE49-F238E27FC236}">
                <a16:creationId xmlns:a16="http://schemas.microsoft.com/office/drawing/2014/main" id="{15FF6A3C-34C8-308F-6041-CAD74CA0953A}"/>
              </a:ext>
            </a:extLst>
          </p:cNvPr>
          <p:cNvSpPr txBox="1">
            <a:spLocks noChangeArrowheads="1"/>
          </p:cNvSpPr>
          <p:nvPr/>
        </p:nvSpPr>
        <p:spPr bwMode="auto">
          <a:xfrm>
            <a:off x="228600" y="2246313"/>
            <a:ext cx="8763000" cy="293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Tx/>
              <a:buNone/>
            </a:pPr>
            <a:r>
              <a:rPr lang="nl-NL" altLang="nl-NL" sz="2200">
                <a:solidFill>
                  <a:srgbClr val="404040"/>
                </a:solidFill>
                <a:latin typeface="Arial" panose="020B0604020202020204" pitchFamily="34" charset="0"/>
                <a:cs typeface="Arial" panose="020B0604020202020204" pitchFamily="34" charset="0"/>
              </a:rPr>
              <a:t>Will ChatGPT make lawyers obsolete? (Hint: be afraid)</a:t>
            </a:r>
          </a:p>
          <a:p>
            <a:pPr eaLnBrk="1" hangingPunct="1">
              <a:lnSpc>
                <a:spcPct val="90000"/>
              </a:lnSpc>
              <a:buFont typeface="Wingdings" pitchFamily="2" charset="2"/>
              <a:buNone/>
            </a:pPr>
            <a:r>
              <a:rPr lang="nl-NL" altLang="nl-NL" sz="2200">
                <a:latin typeface="Arial" panose="020B0604020202020204" pitchFamily="34" charset="0"/>
                <a:cs typeface="Arial" panose="020B0604020202020204" pitchFamily="34" charset="0"/>
              </a:rPr>
              <a:t>(</a:t>
            </a:r>
            <a:r>
              <a:rPr lang="nl-NL" altLang="nl-NL" sz="2200">
                <a:solidFill>
                  <a:srgbClr val="FF0000"/>
                </a:solidFill>
                <a:latin typeface="Arial" panose="020B0604020202020204" pitchFamily="34" charset="0"/>
                <a:cs typeface="Arial" panose="020B0604020202020204" pitchFamily="34" charset="0"/>
              </a:rPr>
              <a:t>reuters.com</a:t>
            </a:r>
            <a:r>
              <a:rPr lang="nl-NL" altLang="nl-NL" sz="2200">
                <a:latin typeface="Arial" panose="020B0604020202020204" pitchFamily="34" charset="0"/>
                <a:cs typeface="Arial" panose="020B0604020202020204" pitchFamily="34" charset="0"/>
              </a:rPr>
              <a:t>)</a:t>
            </a:r>
          </a:p>
          <a:p>
            <a:pPr eaLnBrk="1" hangingPunct="1">
              <a:lnSpc>
                <a:spcPct val="90000"/>
              </a:lnSpc>
              <a:buFont typeface="Wingdings" pitchFamily="2" charset="2"/>
              <a:buNone/>
            </a:pPr>
            <a:endParaRPr lang="nl-NL" altLang="nl-NL" sz="2200">
              <a:latin typeface="Arial" panose="020B0604020202020204" pitchFamily="34" charset="0"/>
              <a:cs typeface="Arial" panose="020B0604020202020204" pitchFamily="34" charset="0"/>
            </a:endParaRPr>
          </a:p>
          <a:p>
            <a:pPr eaLnBrk="1" hangingPunct="1">
              <a:lnSpc>
                <a:spcPct val="90000"/>
              </a:lnSpc>
              <a:buFontTx/>
              <a:buNone/>
            </a:pPr>
            <a:r>
              <a:rPr lang="nl-NL" altLang="nl-NL" sz="2200">
                <a:solidFill>
                  <a:srgbClr val="000000"/>
                </a:solidFill>
                <a:latin typeface="Arial" panose="020B0604020202020204" pitchFamily="34" charset="0"/>
                <a:cs typeface="Arial" panose="020B0604020202020204" pitchFamily="34" charset="0"/>
              </a:rPr>
              <a:t>Can ChatGPT replace lawyers? AI-powered robot lawyer is already winning cases …</a:t>
            </a:r>
          </a:p>
          <a:p>
            <a:pPr eaLnBrk="1" hangingPunct="1">
              <a:lnSpc>
                <a:spcPct val="90000"/>
              </a:lnSpc>
              <a:buFont typeface="Wingdings" pitchFamily="2" charset="2"/>
              <a:buNone/>
            </a:pPr>
            <a:r>
              <a:rPr lang="nl-NL" altLang="nl-NL" sz="2200">
                <a:latin typeface="Arial" panose="020B0604020202020204" pitchFamily="34" charset="0"/>
                <a:cs typeface="Arial" panose="020B0604020202020204" pitchFamily="34" charset="0"/>
              </a:rPr>
              <a:t> (</a:t>
            </a:r>
            <a:r>
              <a:rPr lang="nl-NL" altLang="nl-NL" sz="2200">
                <a:solidFill>
                  <a:srgbClr val="FF0000"/>
                </a:solidFill>
                <a:latin typeface="Arial" panose="020B0604020202020204" pitchFamily="34" charset="0"/>
                <a:cs typeface="Arial" panose="020B0604020202020204" pitchFamily="34" charset="0"/>
              </a:rPr>
              <a:t>businesstoday.in</a:t>
            </a:r>
            <a:r>
              <a:rPr lang="nl-NL" altLang="nl-NL" sz="2200">
                <a:latin typeface="Arial" panose="020B0604020202020204" pitchFamily="34" charset="0"/>
                <a:cs typeface="Arial" panose="020B0604020202020204" pitchFamily="34" charset="0"/>
              </a:rPr>
              <a:t>)</a:t>
            </a:r>
          </a:p>
          <a:p>
            <a:pPr eaLnBrk="1" hangingPunct="1">
              <a:lnSpc>
                <a:spcPct val="90000"/>
              </a:lnSpc>
              <a:buFont typeface="Wingdings" pitchFamily="2" charset="2"/>
              <a:buNone/>
            </a:pPr>
            <a:endParaRPr lang="nl-NL" altLang="nl-NL" sz="220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nl-NL" altLang="nl-NL" sz="2200">
                <a:latin typeface="Arial" panose="020B0604020202020204" pitchFamily="34" charset="0"/>
                <a:cs typeface="Arial" panose="020B0604020202020204" pitchFamily="34" charset="0"/>
              </a:rPr>
              <a:t>How ChatGPT is taking over the legal world (</a:t>
            </a:r>
            <a:r>
              <a:rPr lang="nl-NL" altLang="nl-NL" sz="2200">
                <a:solidFill>
                  <a:srgbClr val="FF0000"/>
                </a:solidFill>
                <a:latin typeface="Arial" panose="020B0604020202020204" pitchFamily="34" charset="0"/>
                <a:cs typeface="Arial" panose="020B0604020202020204" pitchFamily="34" charset="0"/>
              </a:rPr>
              <a:t>addissons.com</a:t>
            </a:r>
            <a:r>
              <a:rPr lang="nl-NL" altLang="nl-NL" sz="2200">
                <a:latin typeface="Arial" panose="020B0604020202020204" pitchFamily="34" charset="0"/>
                <a:cs typeface="Arial" panose="020B0604020202020204"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a:extLst>
              <a:ext uri="{FF2B5EF4-FFF2-40B4-BE49-F238E27FC236}">
                <a16:creationId xmlns:a16="http://schemas.microsoft.com/office/drawing/2014/main" id="{986E1635-169F-A5BC-2918-2C4124315216}"/>
              </a:ext>
            </a:extLst>
          </p:cNvPr>
          <p:cNvSpPr txBox="1">
            <a:spLocks noChangeArrowheads="1"/>
          </p:cNvSpPr>
          <p:nvPr/>
        </p:nvSpPr>
        <p:spPr bwMode="auto">
          <a:xfrm>
            <a:off x="1775281" y="2362200"/>
            <a:ext cx="57172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endParaRPr lang="en-US" altLang="nl-NL" sz="3600" dirty="0">
              <a:solidFill>
                <a:schemeClr val="tx2"/>
              </a:solidFill>
            </a:endParaRPr>
          </a:p>
          <a:p>
            <a:pPr algn="ctr" eaLnBrk="1" hangingPunct="1">
              <a:spcBef>
                <a:spcPct val="0"/>
              </a:spcBef>
              <a:buClrTx/>
              <a:buSzTx/>
              <a:buFontTx/>
              <a:buNone/>
            </a:pPr>
            <a:r>
              <a:rPr lang="en-US" altLang="nl-NL" sz="3600" dirty="0">
                <a:solidFill>
                  <a:schemeClr val="tx2"/>
                </a:solidFill>
              </a:rPr>
              <a:t>2b. Cognitive approaches –</a:t>
            </a:r>
          </a:p>
          <a:p>
            <a:pPr algn="ctr" eaLnBrk="1" hangingPunct="1">
              <a:spcBef>
                <a:spcPct val="0"/>
              </a:spcBef>
              <a:buClrTx/>
              <a:buSzTx/>
              <a:buFontTx/>
              <a:buNone/>
            </a:pPr>
            <a:r>
              <a:rPr lang="en-US" altLang="nl-NL" sz="3600" dirty="0">
                <a:solidFill>
                  <a:schemeClr val="tx2"/>
                </a:solidFill>
              </a:rPr>
              <a:t>Rule-based models of </a:t>
            </a:r>
          </a:p>
          <a:p>
            <a:pPr algn="ctr" eaLnBrk="1" hangingPunct="1">
              <a:spcBef>
                <a:spcPct val="0"/>
              </a:spcBef>
              <a:buClrTx/>
              <a:buSzTx/>
              <a:buFontTx/>
              <a:buNone/>
            </a:pPr>
            <a:r>
              <a:rPr lang="en-US" altLang="nl-NL" sz="3600" dirty="0">
                <a:solidFill>
                  <a:schemeClr val="tx2"/>
                </a:solidFill>
              </a:rPr>
              <a:t>legal argumentation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a:extLst>
              <a:ext uri="{FF2B5EF4-FFF2-40B4-BE49-F238E27FC236}">
                <a16:creationId xmlns:a16="http://schemas.microsoft.com/office/drawing/2014/main" id="{550F6147-2E63-4E67-81F6-1DDE59B4BB35}"/>
              </a:ext>
            </a:extLst>
          </p:cNvPr>
          <p:cNvSpPr txBox="1">
            <a:spLocks noChangeArrowheads="1"/>
          </p:cNvSpPr>
          <p:nvPr/>
        </p:nvSpPr>
        <p:spPr bwMode="auto">
          <a:xfrm>
            <a:off x="2164010" y="2362200"/>
            <a:ext cx="493981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altLang="nl-NL" sz="3600" dirty="0">
              <a:solidFill>
                <a:schemeClr val="tx2"/>
              </a:solidFill>
              <a:latin typeface="Tahoma" panose="020B0604030504040204" pitchFamily="34" charset="0"/>
            </a:endParaRPr>
          </a:p>
          <a:p>
            <a:pPr algn="ctr" eaLnBrk="1" hangingPunct="1"/>
            <a:r>
              <a:rPr lang="en-US" altLang="nl-NL" sz="3600" dirty="0">
                <a:solidFill>
                  <a:schemeClr val="tx2"/>
                </a:solidFill>
                <a:latin typeface="Tahoma" panose="020B0604030504040204" pitchFamily="34" charset="0"/>
              </a:rPr>
              <a:t>2b1. Formal AI models </a:t>
            </a:r>
          </a:p>
          <a:p>
            <a:pPr algn="ctr" eaLnBrk="1" hangingPunct="1"/>
            <a:r>
              <a:rPr lang="en-US" altLang="nl-NL" sz="3600" dirty="0">
                <a:solidFill>
                  <a:schemeClr val="tx2"/>
                </a:solidFill>
                <a:latin typeface="Tahoma" panose="020B0604030504040204" pitchFamily="34" charset="0"/>
              </a:rPr>
              <a:t>of argumentation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Text Box 2">
            <a:extLst>
              <a:ext uri="{FF2B5EF4-FFF2-40B4-BE49-F238E27FC236}">
                <a16:creationId xmlns:a16="http://schemas.microsoft.com/office/drawing/2014/main" id="{D39EA00F-D85B-46A4-8144-08121A720BA6}"/>
              </a:ext>
            </a:extLst>
          </p:cNvPr>
          <p:cNvSpPr txBox="1">
            <a:spLocks noChangeArrowheads="1"/>
          </p:cNvSpPr>
          <p:nvPr/>
        </p:nvSpPr>
        <p:spPr bwMode="auto">
          <a:xfrm>
            <a:off x="1284288" y="685800"/>
            <a:ext cx="1839912"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liable</a:t>
            </a:r>
            <a:endParaRPr lang="en-US" altLang="nl-NL" sz="1600">
              <a:latin typeface="Tahoma" panose="020B0604030504040204" pitchFamily="34" charset="0"/>
            </a:endParaRPr>
          </a:p>
        </p:txBody>
      </p:sp>
      <p:sp>
        <p:nvSpPr>
          <p:cNvPr id="51202" name="Text Box 3">
            <a:extLst>
              <a:ext uri="{FF2B5EF4-FFF2-40B4-BE49-F238E27FC236}">
                <a16:creationId xmlns:a16="http://schemas.microsoft.com/office/drawing/2014/main" id="{9426E3AE-C49F-4464-9621-8A5FC523A237}"/>
              </a:ext>
            </a:extLst>
          </p:cNvPr>
          <p:cNvSpPr txBox="1">
            <a:spLocks noChangeArrowheads="1"/>
          </p:cNvSpPr>
          <p:nvPr/>
        </p:nvSpPr>
        <p:spPr bwMode="auto">
          <a:xfrm>
            <a:off x="76200" y="1908175"/>
            <a:ext cx="14478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breached duty of care</a:t>
            </a:r>
            <a:endParaRPr lang="en-US" altLang="nl-NL" sz="1600">
              <a:latin typeface="Tahoma" panose="020B0604030504040204" pitchFamily="34" charset="0"/>
            </a:endParaRPr>
          </a:p>
        </p:txBody>
      </p:sp>
      <p:sp>
        <p:nvSpPr>
          <p:cNvPr id="51203" name="Text Box 4">
            <a:extLst>
              <a:ext uri="{FF2B5EF4-FFF2-40B4-BE49-F238E27FC236}">
                <a16:creationId xmlns:a16="http://schemas.microsoft.com/office/drawing/2014/main" id="{09747D60-11F9-4D54-8C37-A70E2444533E}"/>
              </a:ext>
            </a:extLst>
          </p:cNvPr>
          <p:cNvSpPr txBox="1">
            <a:spLocks noChangeArrowheads="1"/>
          </p:cNvSpPr>
          <p:nvPr/>
        </p:nvSpPr>
        <p:spPr bwMode="auto">
          <a:xfrm>
            <a:off x="2895600" y="1908175"/>
            <a:ext cx="15240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had work-related injury</a:t>
            </a:r>
            <a:endParaRPr lang="en-US" altLang="nl-NL" sz="1600">
              <a:latin typeface="Tahoma" panose="020B0604030504040204" pitchFamily="34" charset="0"/>
            </a:endParaRPr>
          </a:p>
        </p:txBody>
      </p:sp>
      <p:cxnSp>
        <p:nvCxnSpPr>
          <p:cNvPr id="51204" name="AutoShape 5">
            <a:extLst>
              <a:ext uri="{FF2B5EF4-FFF2-40B4-BE49-F238E27FC236}">
                <a16:creationId xmlns:a16="http://schemas.microsoft.com/office/drawing/2014/main" id="{C6D5CF25-D208-4327-9149-CBE8799DF22D}"/>
              </a:ext>
            </a:extLst>
          </p:cNvPr>
          <p:cNvCxnSpPr>
            <a:cxnSpLocks noChangeShapeType="1"/>
            <a:stCxn id="51202" idx="0"/>
            <a:endCxn id="463874" idx="2"/>
          </p:cNvCxnSpPr>
          <p:nvPr/>
        </p:nvCxnSpPr>
        <p:spPr bwMode="auto">
          <a:xfrm rot="-5400000">
            <a:off x="1064419" y="767556"/>
            <a:ext cx="876300" cy="1404938"/>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1205" name="AutoShape 6">
            <a:extLst>
              <a:ext uri="{FF2B5EF4-FFF2-40B4-BE49-F238E27FC236}">
                <a16:creationId xmlns:a16="http://schemas.microsoft.com/office/drawing/2014/main" id="{CF75FC18-DD66-4BEA-A038-6BACD091FEDE}"/>
              </a:ext>
            </a:extLst>
          </p:cNvPr>
          <p:cNvCxnSpPr>
            <a:cxnSpLocks noChangeShapeType="1"/>
            <a:stCxn id="51203" idx="0"/>
            <a:endCxn id="463874" idx="2"/>
          </p:cNvCxnSpPr>
          <p:nvPr/>
        </p:nvCxnSpPr>
        <p:spPr bwMode="auto">
          <a:xfrm rot="5400000" flipH="1">
            <a:off x="2493169" y="743744"/>
            <a:ext cx="876300" cy="1452562"/>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63879" name="Text Box 7">
            <a:extLst>
              <a:ext uri="{FF2B5EF4-FFF2-40B4-BE49-F238E27FC236}">
                <a16:creationId xmlns:a16="http://schemas.microsoft.com/office/drawing/2014/main" id="{A2F4D64D-6C26-48DA-B083-A1EABE84A877}"/>
              </a:ext>
            </a:extLst>
          </p:cNvPr>
          <p:cNvSpPr txBox="1">
            <a:spLocks noChangeArrowheads="1"/>
          </p:cNvSpPr>
          <p:nvPr/>
        </p:nvSpPr>
        <p:spPr bwMode="auto">
          <a:xfrm>
            <a:off x="6573838" y="685800"/>
            <a:ext cx="2112962" cy="346075"/>
          </a:xfrm>
          <a:prstGeom prst="rect">
            <a:avLst/>
          </a:prstGeom>
          <a:solidFill>
            <a:schemeClr val="accent1"/>
          </a:solidFill>
          <a:ln w="9525">
            <a:solidFill>
              <a:schemeClr val="tx1"/>
            </a:solidFill>
            <a:miter lim="800000"/>
            <a:headEnd/>
            <a:tailEnd/>
          </a:ln>
        </p:spPr>
        <p:txBody>
          <a:bodyPr wrap="none"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not liable</a:t>
            </a:r>
            <a:endParaRPr lang="en-US" altLang="nl-NL" sz="1600">
              <a:latin typeface="Tahoma" panose="020B0604030504040204" pitchFamily="34" charset="0"/>
            </a:endParaRPr>
          </a:p>
        </p:txBody>
      </p:sp>
      <p:sp>
        <p:nvSpPr>
          <p:cNvPr id="463880" name="Text Box 8">
            <a:extLst>
              <a:ext uri="{FF2B5EF4-FFF2-40B4-BE49-F238E27FC236}">
                <a16:creationId xmlns:a16="http://schemas.microsoft.com/office/drawing/2014/main" id="{0DC9812D-E2B9-48A2-8AFE-1C955E49232F}"/>
              </a:ext>
            </a:extLst>
          </p:cNvPr>
          <p:cNvSpPr txBox="1">
            <a:spLocks noChangeArrowheads="1"/>
          </p:cNvSpPr>
          <p:nvPr/>
        </p:nvSpPr>
        <p:spPr bwMode="auto">
          <a:xfrm>
            <a:off x="5943600" y="1905000"/>
            <a:ext cx="12954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was careless</a:t>
            </a:r>
            <a:endParaRPr lang="en-US" altLang="nl-NL" sz="1600">
              <a:latin typeface="Tahoma" panose="020B0604030504040204" pitchFamily="34" charset="0"/>
            </a:endParaRPr>
          </a:p>
        </p:txBody>
      </p:sp>
      <p:sp>
        <p:nvSpPr>
          <p:cNvPr id="463881" name="Text Box 9">
            <a:extLst>
              <a:ext uri="{FF2B5EF4-FFF2-40B4-BE49-F238E27FC236}">
                <a16:creationId xmlns:a16="http://schemas.microsoft.com/office/drawing/2014/main" id="{2F230FF3-4C37-4811-A849-7CB449263BAD}"/>
              </a:ext>
            </a:extLst>
          </p:cNvPr>
          <p:cNvSpPr txBox="1">
            <a:spLocks noChangeArrowheads="1"/>
          </p:cNvSpPr>
          <p:nvPr/>
        </p:nvSpPr>
        <p:spPr bwMode="auto">
          <a:xfrm>
            <a:off x="8229600" y="19050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2</a:t>
            </a:r>
            <a:endParaRPr lang="en-US" altLang="nl-NL" sz="1600">
              <a:latin typeface="Tahoma" panose="020B0604030504040204" pitchFamily="34" charset="0"/>
            </a:endParaRPr>
          </a:p>
        </p:txBody>
      </p:sp>
      <p:cxnSp>
        <p:nvCxnSpPr>
          <p:cNvPr id="463882" name="AutoShape 10">
            <a:extLst>
              <a:ext uri="{FF2B5EF4-FFF2-40B4-BE49-F238E27FC236}">
                <a16:creationId xmlns:a16="http://schemas.microsoft.com/office/drawing/2014/main" id="{A68D1EDE-32B2-40EC-828C-15123A6791D2}"/>
              </a:ext>
            </a:extLst>
          </p:cNvPr>
          <p:cNvCxnSpPr>
            <a:cxnSpLocks noChangeShapeType="1"/>
            <a:stCxn id="463880" idx="0"/>
            <a:endCxn id="463879" idx="2"/>
          </p:cNvCxnSpPr>
          <p:nvPr/>
        </p:nvCxnSpPr>
        <p:spPr bwMode="auto">
          <a:xfrm rot="-5400000">
            <a:off x="6674644" y="948531"/>
            <a:ext cx="873125" cy="1039813"/>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63884" name="AutoShape 12">
            <a:extLst>
              <a:ext uri="{FF2B5EF4-FFF2-40B4-BE49-F238E27FC236}">
                <a16:creationId xmlns:a16="http://schemas.microsoft.com/office/drawing/2014/main" id="{37ED1888-C2D1-409B-88C5-15D4801C64BA}"/>
              </a:ext>
            </a:extLst>
          </p:cNvPr>
          <p:cNvCxnSpPr>
            <a:cxnSpLocks noChangeShapeType="1"/>
            <a:stCxn id="463879" idx="1"/>
            <a:endCxn id="463874" idx="3"/>
          </p:cNvCxnSpPr>
          <p:nvPr/>
        </p:nvCxnSpPr>
        <p:spPr bwMode="auto">
          <a:xfrm flipH="1">
            <a:off x="3124200" y="858838"/>
            <a:ext cx="3449638" cy="0"/>
          </a:xfrm>
          <a:prstGeom prst="straightConnector1">
            <a:avLst/>
          </a:prstGeom>
          <a:noFill/>
          <a:ln w="28575">
            <a:solidFill>
              <a:schemeClr val="hlink"/>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51211" name="Text Box 14">
            <a:extLst>
              <a:ext uri="{FF2B5EF4-FFF2-40B4-BE49-F238E27FC236}">
                <a16:creationId xmlns:a16="http://schemas.microsoft.com/office/drawing/2014/main" id="{AF3E14B0-0E76-4B12-9C6E-BA0267F035CD}"/>
              </a:ext>
            </a:extLst>
          </p:cNvPr>
          <p:cNvSpPr txBox="1">
            <a:spLocks noChangeArrowheads="1"/>
          </p:cNvSpPr>
          <p:nvPr/>
        </p:nvSpPr>
        <p:spPr bwMode="auto">
          <a:xfrm>
            <a:off x="152400" y="352425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No safety instructions</a:t>
            </a:r>
            <a:endParaRPr lang="en-US" altLang="nl-NL" sz="1600">
              <a:latin typeface="Tahoma" panose="020B0604030504040204" pitchFamily="34" charset="0"/>
            </a:endParaRPr>
          </a:p>
        </p:txBody>
      </p:sp>
      <p:cxnSp>
        <p:nvCxnSpPr>
          <p:cNvPr id="51212" name="AutoShape 15">
            <a:extLst>
              <a:ext uri="{FF2B5EF4-FFF2-40B4-BE49-F238E27FC236}">
                <a16:creationId xmlns:a16="http://schemas.microsoft.com/office/drawing/2014/main" id="{5E7CF253-6C76-4543-9A42-CE027C7BBBFC}"/>
              </a:ext>
            </a:extLst>
          </p:cNvPr>
          <p:cNvCxnSpPr>
            <a:cxnSpLocks noChangeShapeType="1"/>
            <a:stCxn id="51211" idx="0"/>
            <a:endCxn id="51202" idx="2"/>
          </p:cNvCxnSpPr>
          <p:nvPr/>
        </p:nvCxnSpPr>
        <p:spPr bwMode="auto">
          <a:xfrm flipV="1">
            <a:off x="800100" y="2743200"/>
            <a:ext cx="0" cy="78105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63910" name="AutoShape 38">
            <a:extLst>
              <a:ext uri="{FF2B5EF4-FFF2-40B4-BE49-F238E27FC236}">
                <a16:creationId xmlns:a16="http://schemas.microsoft.com/office/drawing/2014/main" id="{F6B7A6FD-B339-411B-AE81-1C94D89627C3}"/>
              </a:ext>
            </a:extLst>
          </p:cNvPr>
          <p:cNvCxnSpPr>
            <a:cxnSpLocks noChangeShapeType="1"/>
            <a:stCxn id="463881" idx="0"/>
            <a:endCxn id="463879" idx="2"/>
          </p:cNvCxnSpPr>
          <p:nvPr/>
        </p:nvCxnSpPr>
        <p:spPr bwMode="auto">
          <a:xfrm rot="5400000" flipH="1">
            <a:off x="7684294" y="978694"/>
            <a:ext cx="873125" cy="97948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1214" name="Text Box 43">
            <a:extLst>
              <a:ext uri="{FF2B5EF4-FFF2-40B4-BE49-F238E27FC236}">
                <a16:creationId xmlns:a16="http://schemas.microsoft.com/office/drawing/2014/main" id="{2698D8ED-1922-4BBB-8A8F-16D8879EBC8E}"/>
              </a:ext>
            </a:extLst>
          </p:cNvPr>
          <p:cNvSpPr txBox="1">
            <a:spLocks noChangeArrowheads="1"/>
          </p:cNvSpPr>
          <p:nvPr/>
        </p:nvSpPr>
        <p:spPr bwMode="auto">
          <a:xfrm>
            <a:off x="1828800" y="21336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1</a:t>
            </a:r>
            <a:endParaRPr lang="en-US" altLang="nl-NL" sz="1600">
              <a:latin typeface="Tahoma" panose="020B0604030504040204" pitchFamily="34" charset="0"/>
            </a:endParaRPr>
          </a:p>
        </p:txBody>
      </p:sp>
      <p:cxnSp>
        <p:nvCxnSpPr>
          <p:cNvPr id="51215" name="AutoShape 44">
            <a:extLst>
              <a:ext uri="{FF2B5EF4-FFF2-40B4-BE49-F238E27FC236}">
                <a16:creationId xmlns:a16="http://schemas.microsoft.com/office/drawing/2014/main" id="{14565A9C-2D71-49DA-9739-96614DB0E3F4}"/>
              </a:ext>
            </a:extLst>
          </p:cNvPr>
          <p:cNvCxnSpPr>
            <a:cxnSpLocks noChangeShapeType="1"/>
            <a:stCxn id="51214" idx="0"/>
            <a:endCxn id="463874" idx="2"/>
          </p:cNvCxnSpPr>
          <p:nvPr/>
        </p:nvCxnSpPr>
        <p:spPr bwMode="auto">
          <a:xfrm flipH="1" flipV="1">
            <a:off x="2205038" y="1031875"/>
            <a:ext cx="4762" cy="110172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AutoShape 15">
            <a:extLst>
              <a:ext uri="{FF2B5EF4-FFF2-40B4-BE49-F238E27FC236}">
                <a16:creationId xmlns:a16="http://schemas.microsoft.com/office/drawing/2014/main" id="{0B7D5DC2-2DAA-4442-8F13-46CECFE2CB8F}"/>
              </a:ext>
            </a:extLst>
          </p:cNvPr>
          <p:cNvCxnSpPr>
            <a:cxnSpLocks noChangeShapeType="1"/>
            <a:stCxn id="26" idx="0"/>
            <a:endCxn id="463880" idx="2"/>
          </p:cNvCxnSpPr>
          <p:nvPr/>
        </p:nvCxnSpPr>
        <p:spPr bwMode="auto">
          <a:xfrm flipV="1">
            <a:off x="6591300" y="2740025"/>
            <a:ext cx="0" cy="6635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6" name="Text Box 14">
            <a:extLst>
              <a:ext uri="{FF2B5EF4-FFF2-40B4-BE49-F238E27FC236}">
                <a16:creationId xmlns:a16="http://schemas.microsoft.com/office/drawing/2014/main" id="{DD7EE142-3953-44C5-BB5E-EE14F508BA49}"/>
              </a:ext>
            </a:extLst>
          </p:cNvPr>
          <p:cNvSpPr txBox="1">
            <a:spLocks noChangeArrowheads="1"/>
          </p:cNvSpPr>
          <p:nvPr/>
        </p:nvSpPr>
        <p:spPr bwMode="auto">
          <a:xfrm>
            <a:off x="5867400" y="3403600"/>
            <a:ext cx="1447800" cy="8318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did not secure stairs</a:t>
            </a:r>
            <a:endParaRPr lang="en-US" altLang="nl-NL" sz="1600">
              <a:latin typeface="Tahoma" panose="020B0604030504040204" pitchFamily="34" charset="0"/>
            </a:endParaRPr>
          </a:p>
        </p:txBody>
      </p:sp>
      <p:sp>
        <p:nvSpPr>
          <p:cNvPr id="51218" name="Text Box 4">
            <a:extLst>
              <a:ext uri="{FF2B5EF4-FFF2-40B4-BE49-F238E27FC236}">
                <a16:creationId xmlns:a16="http://schemas.microsoft.com/office/drawing/2014/main" id="{26F22661-A857-4347-8929-3C22F84C09E9}"/>
              </a:ext>
            </a:extLst>
          </p:cNvPr>
          <p:cNvSpPr txBox="1">
            <a:spLocks noChangeArrowheads="1"/>
          </p:cNvSpPr>
          <p:nvPr/>
        </p:nvSpPr>
        <p:spPr bwMode="auto">
          <a:xfrm>
            <a:off x="3632200" y="5148263"/>
            <a:ext cx="1371600" cy="708025"/>
          </a:xfrm>
          <a:prstGeom prst="rect">
            <a:avLst/>
          </a:prstGeom>
          <a:solidFill>
            <a:schemeClr val="accent2"/>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a:latin typeface="Tahoma" panose="020B0604030504040204" pitchFamily="34" charset="0"/>
                <a:sym typeface="Symbol" panose="05050102010706020507" pitchFamily="18" charset="2"/>
              </a:rPr>
              <a:t>Attack on conclusion</a:t>
            </a:r>
            <a:endParaRPr lang="en-US" altLang="nl-N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3879"/>
                                        </p:tgtEl>
                                        <p:attrNameLst>
                                          <p:attrName>style.visibility</p:attrName>
                                        </p:attrNameLst>
                                      </p:cBhvr>
                                      <p:to>
                                        <p:strVal val="visible"/>
                                      </p:to>
                                    </p:set>
                                    <p:anim calcmode="lin" valueType="num">
                                      <p:cBhvr additive="base">
                                        <p:cTn id="7" dur="500" fill="hold"/>
                                        <p:tgtEl>
                                          <p:spTgt spid="463879"/>
                                        </p:tgtEl>
                                        <p:attrNameLst>
                                          <p:attrName>ppt_x</p:attrName>
                                        </p:attrNameLst>
                                      </p:cBhvr>
                                      <p:tavLst>
                                        <p:tav tm="0">
                                          <p:val>
                                            <p:strVal val="1+#ppt_w/2"/>
                                          </p:val>
                                        </p:tav>
                                        <p:tav tm="100000">
                                          <p:val>
                                            <p:strVal val="#ppt_x"/>
                                          </p:val>
                                        </p:tav>
                                      </p:tavLst>
                                    </p:anim>
                                    <p:anim calcmode="lin" valueType="num">
                                      <p:cBhvr additive="base">
                                        <p:cTn id="8" dur="500" fill="hold"/>
                                        <p:tgtEl>
                                          <p:spTgt spid="46387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63910"/>
                                        </p:tgtEl>
                                        <p:attrNameLst>
                                          <p:attrName>style.visibility</p:attrName>
                                        </p:attrNameLst>
                                      </p:cBhvr>
                                      <p:to>
                                        <p:strVal val="visible"/>
                                      </p:to>
                                    </p:set>
                                    <p:anim calcmode="lin" valueType="num">
                                      <p:cBhvr additive="base">
                                        <p:cTn id="11" dur="500" fill="hold"/>
                                        <p:tgtEl>
                                          <p:spTgt spid="463910"/>
                                        </p:tgtEl>
                                        <p:attrNameLst>
                                          <p:attrName>ppt_x</p:attrName>
                                        </p:attrNameLst>
                                      </p:cBhvr>
                                      <p:tavLst>
                                        <p:tav tm="0">
                                          <p:val>
                                            <p:strVal val="1+#ppt_w/2"/>
                                          </p:val>
                                        </p:tav>
                                        <p:tav tm="100000">
                                          <p:val>
                                            <p:strVal val="#ppt_x"/>
                                          </p:val>
                                        </p:tav>
                                      </p:tavLst>
                                    </p:anim>
                                    <p:anim calcmode="lin" valueType="num">
                                      <p:cBhvr additive="base">
                                        <p:cTn id="12" dur="500" fill="hold"/>
                                        <p:tgtEl>
                                          <p:spTgt spid="4639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63882"/>
                                        </p:tgtEl>
                                        <p:attrNameLst>
                                          <p:attrName>style.visibility</p:attrName>
                                        </p:attrNameLst>
                                      </p:cBhvr>
                                      <p:to>
                                        <p:strVal val="visible"/>
                                      </p:to>
                                    </p:set>
                                    <p:anim calcmode="lin" valueType="num">
                                      <p:cBhvr additive="base">
                                        <p:cTn id="15" dur="500" fill="hold"/>
                                        <p:tgtEl>
                                          <p:spTgt spid="463882"/>
                                        </p:tgtEl>
                                        <p:attrNameLst>
                                          <p:attrName>ppt_x</p:attrName>
                                        </p:attrNameLst>
                                      </p:cBhvr>
                                      <p:tavLst>
                                        <p:tav tm="0">
                                          <p:val>
                                            <p:strVal val="1+#ppt_w/2"/>
                                          </p:val>
                                        </p:tav>
                                        <p:tav tm="100000">
                                          <p:val>
                                            <p:strVal val="#ppt_x"/>
                                          </p:val>
                                        </p:tav>
                                      </p:tavLst>
                                    </p:anim>
                                    <p:anim calcmode="lin" valueType="num">
                                      <p:cBhvr additive="base">
                                        <p:cTn id="16" dur="500" fill="hold"/>
                                        <p:tgtEl>
                                          <p:spTgt spid="46388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63881"/>
                                        </p:tgtEl>
                                        <p:attrNameLst>
                                          <p:attrName>style.visibility</p:attrName>
                                        </p:attrNameLst>
                                      </p:cBhvr>
                                      <p:to>
                                        <p:strVal val="visible"/>
                                      </p:to>
                                    </p:set>
                                    <p:anim calcmode="lin" valueType="num">
                                      <p:cBhvr additive="base">
                                        <p:cTn id="19" dur="500" fill="hold"/>
                                        <p:tgtEl>
                                          <p:spTgt spid="463881"/>
                                        </p:tgtEl>
                                        <p:attrNameLst>
                                          <p:attrName>ppt_x</p:attrName>
                                        </p:attrNameLst>
                                      </p:cBhvr>
                                      <p:tavLst>
                                        <p:tav tm="0">
                                          <p:val>
                                            <p:strVal val="1+#ppt_w/2"/>
                                          </p:val>
                                        </p:tav>
                                        <p:tav tm="100000">
                                          <p:val>
                                            <p:strVal val="#ppt_x"/>
                                          </p:val>
                                        </p:tav>
                                      </p:tavLst>
                                    </p:anim>
                                    <p:anim calcmode="lin" valueType="num">
                                      <p:cBhvr additive="base">
                                        <p:cTn id="20" dur="500" fill="hold"/>
                                        <p:tgtEl>
                                          <p:spTgt spid="46388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63880"/>
                                        </p:tgtEl>
                                        <p:attrNameLst>
                                          <p:attrName>style.visibility</p:attrName>
                                        </p:attrNameLst>
                                      </p:cBhvr>
                                      <p:to>
                                        <p:strVal val="visible"/>
                                      </p:to>
                                    </p:set>
                                    <p:anim calcmode="lin" valueType="num">
                                      <p:cBhvr additive="base">
                                        <p:cTn id="23" dur="500" fill="hold"/>
                                        <p:tgtEl>
                                          <p:spTgt spid="463880"/>
                                        </p:tgtEl>
                                        <p:attrNameLst>
                                          <p:attrName>ppt_x</p:attrName>
                                        </p:attrNameLst>
                                      </p:cBhvr>
                                      <p:tavLst>
                                        <p:tav tm="0">
                                          <p:val>
                                            <p:strVal val="1+#ppt_w/2"/>
                                          </p:val>
                                        </p:tav>
                                        <p:tav tm="100000">
                                          <p:val>
                                            <p:strVal val="#ppt_x"/>
                                          </p:val>
                                        </p:tav>
                                      </p:tavLst>
                                    </p:anim>
                                    <p:anim calcmode="lin" valueType="num">
                                      <p:cBhvr additive="base">
                                        <p:cTn id="24" dur="500" fill="hold"/>
                                        <p:tgtEl>
                                          <p:spTgt spid="46388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63884"/>
                                        </p:tgtEl>
                                        <p:attrNameLst>
                                          <p:attrName>style.visibility</p:attrName>
                                        </p:attrNameLst>
                                      </p:cBhvr>
                                      <p:to>
                                        <p:strVal val="visible"/>
                                      </p:to>
                                    </p:set>
                                    <p:anim calcmode="lin" valueType="num">
                                      <p:cBhvr additive="base">
                                        <p:cTn id="27" dur="500" fill="hold"/>
                                        <p:tgtEl>
                                          <p:spTgt spid="463884"/>
                                        </p:tgtEl>
                                        <p:attrNameLst>
                                          <p:attrName>ppt_x</p:attrName>
                                        </p:attrNameLst>
                                      </p:cBhvr>
                                      <p:tavLst>
                                        <p:tav tm="0">
                                          <p:val>
                                            <p:strVal val="1+#ppt_w/2"/>
                                          </p:val>
                                        </p:tav>
                                        <p:tav tm="100000">
                                          <p:val>
                                            <p:strVal val="#ppt_x"/>
                                          </p:val>
                                        </p:tav>
                                      </p:tavLst>
                                    </p:anim>
                                    <p:anim calcmode="lin" valueType="num">
                                      <p:cBhvr additive="base">
                                        <p:cTn id="28" dur="500" fill="hold"/>
                                        <p:tgtEl>
                                          <p:spTgt spid="46388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1+#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mph" presetSubtype="2" fill="hold" nodeType="clickEffect">
                                  <p:stCondLst>
                                    <p:cond delay="0"/>
                                  </p:stCondLst>
                                  <p:childTnLst>
                                    <p:animClr clrSpc="rgb" dir="cw">
                                      <p:cBhvr>
                                        <p:cTn id="40" dur="500" fill="hold"/>
                                        <p:tgtEl>
                                          <p:spTgt spid="463879"/>
                                        </p:tgtEl>
                                        <p:attrNameLst>
                                          <p:attrName>fillcolor</p:attrName>
                                        </p:attrNameLst>
                                      </p:cBhvr>
                                      <p:to>
                                        <a:schemeClr val="hlink"/>
                                      </p:to>
                                    </p:animClr>
                                    <p:set>
                                      <p:cBhvr>
                                        <p:cTn id="41" dur="500" fill="hold"/>
                                        <p:tgtEl>
                                          <p:spTgt spid="463879"/>
                                        </p:tgtEl>
                                        <p:attrNameLst>
                                          <p:attrName>fill.type</p:attrName>
                                        </p:attrNameLst>
                                      </p:cBhvr>
                                      <p:to>
                                        <p:strVal val="solid"/>
                                      </p:to>
                                    </p:set>
                                    <p:set>
                                      <p:cBhvr>
                                        <p:cTn id="42" dur="500" fill="hold"/>
                                        <p:tgtEl>
                                          <p:spTgt spid="463879"/>
                                        </p:tgtEl>
                                        <p:attrNameLst>
                                          <p:attrName>fill.on</p:attrName>
                                        </p:attrNameLst>
                                      </p:cBhvr>
                                      <p:to>
                                        <p:strVal val="tru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mph" presetSubtype="2" fill="hold" nodeType="clickEffect">
                                  <p:stCondLst>
                                    <p:cond delay="0"/>
                                  </p:stCondLst>
                                  <p:childTnLst>
                                    <p:animClr clrSpc="rgb" dir="cw">
                                      <p:cBhvr>
                                        <p:cTn id="46" dur="500" fill="hold"/>
                                        <p:tgtEl>
                                          <p:spTgt spid="463879"/>
                                        </p:tgtEl>
                                        <p:attrNameLst>
                                          <p:attrName>fillcolor</p:attrName>
                                        </p:attrNameLst>
                                      </p:cBhvr>
                                      <p:to>
                                        <a:schemeClr val="accent1"/>
                                      </p:to>
                                    </p:animClr>
                                    <p:set>
                                      <p:cBhvr>
                                        <p:cTn id="47" dur="500" fill="hold"/>
                                        <p:tgtEl>
                                          <p:spTgt spid="463879"/>
                                        </p:tgtEl>
                                        <p:attrNameLst>
                                          <p:attrName>fill.type</p:attrName>
                                        </p:attrNameLst>
                                      </p:cBhvr>
                                      <p:to>
                                        <p:strVal val="solid"/>
                                      </p:to>
                                    </p:set>
                                    <p:set>
                                      <p:cBhvr>
                                        <p:cTn id="48" dur="500" fill="hold"/>
                                        <p:tgtEl>
                                          <p:spTgt spid="463879"/>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463874"/>
                                        </p:tgtEl>
                                        <p:attrNameLst>
                                          <p:attrName>fillcolor</p:attrName>
                                        </p:attrNameLst>
                                      </p:cBhvr>
                                      <p:to>
                                        <a:srgbClr val="FF0000"/>
                                      </p:to>
                                    </p:animClr>
                                    <p:set>
                                      <p:cBhvr>
                                        <p:cTn id="51" dur="500" fill="hold"/>
                                        <p:tgtEl>
                                          <p:spTgt spid="463874"/>
                                        </p:tgtEl>
                                        <p:attrNameLst>
                                          <p:attrName>fill.type</p:attrName>
                                        </p:attrNameLst>
                                      </p:cBhvr>
                                      <p:to>
                                        <p:strVal val="solid"/>
                                      </p:to>
                                    </p:set>
                                    <p:set>
                                      <p:cBhvr>
                                        <p:cTn id="52" dur="500" fill="hold"/>
                                        <p:tgtEl>
                                          <p:spTgt spid="463874"/>
                                        </p:tgtEl>
                                        <p:attrNameLst>
                                          <p:attrName>fill.on</p:attrName>
                                        </p:attrNameLst>
                                      </p:cBhvr>
                                      <p:to>
                                        <p:strVal val="tru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mph" presetSubtype="2" fill="hold" nodeType="clickEffect">
                                  <p:stCondLst>
                                    <p:cond delay="0"/>
                                  </p:stCondLst>
                                  <p:childTnLst>
                                    <p:animClr clrSpc="rgb" dir="cw">
                                      <p:cBhvr>
                                        <p:cTn id="56" dur="500" fill="hold"/>
                                        <p:tgtEl>
                                          <p:spTgt spid="463874"/>
                                        </p:tgtEl>
                                        <p:attrNameLst>
                                          <p:attrName>fillcolor</p:attrName>
                                        </p:attrNameLst>
                                      </p:cBhvr>
                                      <p:to>
                                        <a:schemeClr val="bg1"/>
                                      </p:to>
                                    </p:animClr>
                                    <p:set>
                                      <p:cBhvr>
                                        <p:cTn id="57" dur="500" fill="hold"/>
                                        <p:tgtEl>
                                          <p:spTgt spid="463874"/>
                                        </p:tgtEl>
                                        <p:attrNameLst>
                                          <p:attrName>fill.type</p:attrName>
                                        </p:attrNameLst>
                                      </p:cBhvr>
                                      <p:to>
                                        <p:strVal val="solid"/>
                                      </p:to>
                                    </p:set>
                                    <p:set>
                                      <p:cBhvr>
                                        <p:cTn id="58" dur="500" fill="hold"/>
                                        <p:tgtEl>
                                          <p:spTgt spid="463874"/>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500" fill="hold"/>
                                        <p:tgtEl>
                                          <p:spTgt spid="463879"/>
                                        </p:tgtEl>
                                        <p:attrNameLst>
                                          <p:attrName>fillcolor</p:attrName>
                                        </p:attrNameLst>
                                      </p:cBhvr>
                                      <p:to>
                                        <a:schemeClr val="bg1"/>
                                      </p:to>
                                    </p:animClr>
                                    <p:set>
                                      <p:cBhvr>
                                        <p:cTn id="61" dur="500" fill="hold"/>
                                        <p:tgtEl>
                                          <p:spTgt spid="463879"/>
                                        </p:tgtEl>
                                        <p:attrNameLst>
                                          <p:attrName>fill.type</p:attrName>
                                        </p:attrNameLst>
                                      </p:cBhvr>
                                      <p:to>
                                        <p:strVal val="solid"/>
                                      </p:to>
                                    </p:set>
                                    <p:set>
                                      <p:cBhvr>
                                        <p:cTn id="62" dur="500" fill="hold"/>
                                        <p:tgtEl>
                                          <p:spTgt spid="46387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9" grpId="0" animBg="1"/>
      <p:bldP spid="463880" grpId="0" animBg="1"/>
      <p:bldP spid="463881"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ext Box 2">
            <a:extLst>
              <a:ext uri="{FF2B5EF4-FFF2-40B4-BE49-F238E27FC236}">
                <a16:creationId xmlns:a16="http://schemas.microsoft.com/office/drawing/2014/main" id="{79EF3524-B557-41C0-98C7-BC39217F4D1A}"/>
              </a:ext>
            </a:extLst>
          </p:cNvPr>
          <p:cNvSpPr txBox="1">
            <a:spLocks noChangeArrowheads="1"/>
          </p:cNvSpPr>
          <p:nvPr/>
        </p:nvSpPr>
        <p:spPr bwMode="auto">
          <a:xfrm>
            <a:off x="1284288" y="685800"/>
            <a:ext cx="1839912"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liable</a:t>
            </a:r>
            <a:endParaRPr lang="en-US" altLang="nl-NL" sz="1600">
              <a:latin typeface="Tahoma" panose="020B0604030504040204" pitchFamily="34" charset="0"/>
            </a:endParaRPr>
          </a:p>
        </p:txBody>
      </p:sp>
      <p:sp>
        <p:nvSpPr>
          <p:cNvPr id="53250" name="Text Box 3">
            <a:extLst>
              <a:ext uri="{FF2B5EF4-FFF2-40B4-BE49-F238E27FC236}">
                <a16:creationId xmlns:a16="http://schemas.microsoft.com/office/drawing/2014/main" id="{F8A448A5-D4FD-474E-A65C-80DD28825FB5}"/>
              </a:ext>
            </a:extLst>
          </p:cNvPr>
          <p:cNvSpPr txBox="1">
            <a:spLocks noChangeArrowheads="1"/>
          </p:cNvSpPr>
          <p:nvPr/>
        </p:nvSpPr>
        <p:spPr bwMode="auto">
          <a:xfrm>
            <a:off x="76200" y="1908175"/>
            <a:ext cx="14478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breached duty of care</a:t>
            </a:r>
            <a:endParaRPr lang="en-US" altLang="nl-NL" sz="1600">
              <a:latin typeface="Tahoma" panose="020B0604030504040204" pitchFamily="34" charset="0"/>
            </a:endParaRPr>
          </a:p>
        </p:txBody>
      </p:sp>
      <p:sp>
        <p:nvSpPr>
          <p:cNvPr id="541700" name="Text Box 4">
            <a:extLst>
              <a:ext uri="{FF2B5EF4-FFF2-40B4-BE49-F238E27FC236}">
                <a16:creationId xmlns:a16="http://schemas.microsoft.com/office/drawing/2014/main" id="{28375C0B-9C60-4904-AB3C-6A2362BCE16E}"/>
              </a:ext>
            </a:extLst>
          </p:cNvPr>
          <p:cNvSpPr txBox="1">
            <a:spLocks noChangeArrowheads="1"/>
          </p:cNvSpPr>
          <p:nvPr/>
        </p:nvSpPr>
        <p:spPr bwMode="auto">
          <a:xfrm>
            <a:off x="2895600" y="1908175"/>
            <a:ext cx="15240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had work-related injury</a:t>
            </a:r>
            <a:endParaRPr lang="en-US" altLang="nl-NL" sz="1600">
              <a:latin typeface="Tahoma" panose="020B0604030504040204" pitchFamily="34" charset="0"/>
            </a:endParaRPr>
          </a:p>
        </p:txBody>
      </p:sp>
      <p:cxnSp>
        <p:nvCxnSpPr>
          <p:cNvPr id="53252" name="AutoShape 5">
            <a:extLst>
              <a:ext uri="{FF2B5EF4-FFF2-40B4-BE49-F238E27FC236}">
                <a16:creationId xmlns:a16="http://schemas.microsoft.com/office/drawing/2014/main" id="{1EF4CD4E-5160-419C-9F3C-5C4E2361C0F1}"/>
              </a:ext>
            </a:extLst>
          </p:cNvPr>
          <p:cNvCxnSpPr>
            <a:cxnSpLocks noChangeShapeType="1"/>
            <a:stCxn id="53250" idx="0"/>
            <a:endCxn id="541698" idx="2"/>
          </p:cNvCxnSpPr>
          <p:nvPr/>
        </p:nvCxnSpPr>
        <p:spPr bwMode="auto">
          <a:xfrm rot="-5400000">
            <a:off x="1064419" y="767556"/>
            <a:ext cx="876300" cy="1404938"/>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3253" name="AutoShape 6">
            <a:extLst>
              <a:ext uri="{FF2B5EF4-FFF2-40B4-BE49-F238E27FC236}">
                <a16:creationId xmlns:a16="http://schemas.microsoft.com/office/drawing/2014/main" id="{3741EC0B-7320-4D2C-BBDC-620BB70019DC}"/>
              </a:ext>
            </a:extLst>
          </p:cNvPr>
          <p:cNvCxnSpPr>
            <a:cxnSpLocks noChangeShapeType="1"/>
            <a:stCxn id="541700" idx="0"/>
            <a:endCxn id="541698" idx="2"/>
          </p:cNvCxnSpPr>
          <p:nvPr/>
        </p:nvCxnSpPr>
        <p:spPr bwMode="auto">
          <a:xfrm rot="5400000" flipH="1">
            <a:off x="2493169" y="743744"/>
            <a:ext cx="876300" cy="1452562"/>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3254" name="Text Box 7">
            <a:extLst>
              <a:ext uri="{FF2B5EF4-FFF2-40B4-BE49-F238E27FC236}">
                <a16:creationId xmlns:a16="http://schemas.microsoft.com/office/drawing/2014/main" id="{F5BF6412-F66E-4CAB-8182-018922A64BF7}"/>
              </a:ext>
            </a:extLst>
          </p:cNvPr>
          <p:cNvSpPr txBox="1">
            <a:spLocks noChangeArrowheads="1"/>
          </p:cNvSpPr>
          <p:nvPr/>
        </p:nvSpPr>
        <p:spPr bwMode="auto">
          <a:xfrm>
            <a:off x="6573838" y="685800"/>
            <a:ext cx="2112962" cy="346075"/>
          </a:xfrm>
          <a:prstGeom prst="rect">
            <a:avLst/>
          </a:prstGeom>
          <a:solidFill>
            <a:schemeClr val="accent1"/>
          </a:solidFill>
          <a:ln w="9525">
            <a:solidFill>
              <a:schemeClr val="tx1"/>
            </a:solidFill>
            <a:miter lim="800000"/>
            <a:headEnd/>
            <a:tailEnd/>
          </a:ln>
        </p:spPr>
        <p:txBody>
          <a:bodyPr wrap="none"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not liable</a:t>
            </a:r>
            <a:endParaRPr lang="en-US" altLang="nl-NL" sz="1600">
              <a:latin typeface="Tahoma" panose="020B0604030504040204" pitchFamily="34" charset="0"/>
            </a:endParaRPr>
          </a:p>
        </p:txBody>
      </p:sp>
      <p:sp>
        <p:nvSpPr>
          <p:cNvPr id="53255" name="Text Box 8">
            <a:extLst>
              <a:ext uri="{FF2B5EF4-FFF2-40B4-BE49-F238E27FC236}">
                <a16:creationId xmlns:a16="http://schemas.microsoft.com/office/drawing/2014/main" id="{34864DC6-2562-4E21-B76A-D02A91B9B341}"/>
              </a:ext>
            </a:extLst>
          </p:cNvPr>
          <p:cNvSpPr txBox="1">
            <a:spLocks noChangeArrowheads="1"/>
          </p:cNvSpPr>
          <p:nvPr/>
        </p:nvSpPr>
        <p:spPr bwMode="auto">
          <a:xfrm>
            <a:off x="5943600" y="1905000"/>
            <a:ext cx="12954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was careless</a:t>
            </a:r>
            <a:endParaRPr lang="en-US" altLang="nl-NL" sz="1600">
              <a:latin typeface="Tahoma" panose="020B0604030504040204" pitchFamily="34" charset="0"/>
            </a:endParaRPr>
          </a:p>
        </p:txBody>
      </p:sp>
      <p:sp>
        <p:nvSpPr>
          <p:cNvPr id="53256" name="Text Box 9">
            <a:extLst>
              <a:ext uri="{FF2B5EF4-FFF2-40B4-BE49-F238E27FC236}">
                <a16:creationId xmlns:a16="http://schemas.microsoft.com/office/drawing/2014/main" id="{FCE85A47-F0D9-4A70-9CC3-28FCA0EEDE43}"/>
              </a:ext>
            </a:extLst>
          </p:cNvPr>
          <p:cNvSpPr txBox="1">
            <a:spLocks noChangeArrowheads="1"/>
          </p:cNvSpPr>
          <p:nvPr/>
        </p:nvSpPr>
        <p:spPr bwMode="auto">
          <a:xfrm>
            <a:off x="8229600" y="19050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2</a:t>
            </a:r>
            <a:endParaRPr lang="en-US" altLang="nl-NL" sz="1600">
              <a:latin typeface="Tahoma" panose="020B0604030504040204" pitchFamily="34" charset="0"/>
            </a:endParaRPr>
          </a:p>
        </p:txBody>
      </p:sp>
      <p:cxnSp>
        <p:nvCxnSpPr>
          <p:cNvPr id="53257" name="AutoShape 10">
            <a:extLst>
              <a:ext uri="{FF2B5EF4-FFF2-40B4-BE49-F238E27FC236}">
                <a16:creationId xmlns:a16="http://schemas.microsoft.com/office/drawing/2014/main" id="{5362F312-082D-4F8A-B7B8-9452C3DA5B56}"/>
              </a:ext>
            </a:extLst>
          </p:cNvPr>
          <p:cNvCxnSpPr>
            <a:cxnSpLocks noChangeShapeType="1"/>
            <a:stCxn id="53255" idx="0"/>
            <a:endCxn id="53254" idx="2"/>
          </p:cNvCxnSpPr>
          <p:nvPr/>
        </p:nvCxnSpPr>
        <p:spPr bwMode="auto">
          <a:xfrm rot="-5400000">
            <a:off x="6674644" y="948531"/>
            <a:ext cx="873125" cy="1039813"/>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3258" name="AutoShape 11">
            <a:extLst>
              <a:ext uri="{FF2B5EF4-FFF2-40B4-BE49-F238E27FC236}">
                <a16:creationId xmlns:a16="http://schemas.microsoft.com/office/drawing/2014/main" id="{9A70D68D-1EC6-4373-8BBA-874B284CA22C}"/>
              </a:ext>
            </a:extLst>
          </p:cNvPr>
          <p:cNvCxnSpPr>
            <a:cxnSpLocks noChangeShapeType="1"/>
            <a:stCxn id="53254" idx="1"/>
            <a:endCxn id="541698" idx="3"/>
          </p:cNvCxnSpPr>
          <p:nvPr/>
        </p:nvCxnSpPr>
        <p:spPr bwMode="auto">
          <a:xfrm flipH="1">
            <a:off x="3124200" y="858838"/>
            <a:ext cx="3449638" cy="0"/>
          </a:xfrm>
          <a:prstGeom prst="straightConnector1">
            <a:avLst/>
          </a:prstGeom>
          <a:noFill/>
          <a:ln w="28575">
            <a:solidFill>
              <a:schemeClr val="hlink"/>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541708" name="Text Box 12">
            <a:extLst>
              <a:ext uri="{FF2B5EF4-FFF2-40B4-BE49-F238E27FC236}">
                <a16:creationId xmlns:a16="http://schemas.microsoft.com/office/drawing/2014/main" id="{C51428A8-7B6B-4B0D-8B8C-FF9767CAFF3C}"/>
              </a:ext>
            </a:extLst>
          </p:cNvPr>
          <p:cNvSpPr txBox="1">
            <a:spLocks noChangeArrowheads="1"/>
          </p:cNvSpPr>
          <p:nvPr/>
        </p:nvSpPr>
        <p:spPr bwMode="auto">
          <a:xfrm>
            <a:off x="4343400" y="3767138"/>
            <a:ext cx="1371600" cy="107950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had no work-related injury</a:t>
            </a:r>
          </a:p>
        </p:txBody>
      </p:sp>
      <p:sp>
        <p:nvSpPr>
          <p:cNvPr id="53260" name="Text Box 13">
            <a:extLst>
              <a:ext uri="{FF2B5EF4-FFF2-40B4-BE49-F238E27FC236}">
                <a16:creationId xmlns:a16="http://schemas.microsoft.com/office/drawing/2014/main" id="{BDCF1F30-82F1-46A3-AEB0-10E5CB645D96}"/>
              </a:ext>
            </a:extLst>
          </p:cNvPr>
          <p:cNvSpPr txBox="1">
            <a:spLocks noChangeArrowheads="1"/>
          </p:cNvSpPr>
          <p:nvPr/>
        </p:nvSpPr>
        <p:spPr bwMode="auto">
          <a:xfrm>
            <a:off x="152400" y="352425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No safety instructions</a:t>
            </a:r>
            <a:endParaRPr lang="en-US" altLang="nl-NL" sz="1600">
              <a:latin typeface="Tahoma" panose="020B0604030504040204" pitchFamily="34" charset="0"/>
            </a:endParaRPr>
          </a:p>
        </p:txBody>
      </p:sp>
      <p:cxnSp>
        <p:nvCxnSpPr>
          <p:cNvPr id="53261" name="AutoShape 14">
            <a:extLst>
              <a:ext uri="{FF2B5EF4-FFF2-40B4-BE49-F238E27FC236}">
                <a16:creationId xmlns:a16="http://schemas.microsoft.com/office/drawing/2014/main" id="{2DA4D641-F7A5-4CC3-B0BD-CED18CBAD64C}"/>
              </a:ext>
            </a:extLst>
          </p:cNvPr>
          <p:cNvCxnSpPr>
            <a:cxnSpLocks noChangeShapeType="1"/>
            <a:stCxn id="53260" idx="0"/>
            <a:endCxn id="53250" idx="2"/>
          </p:cNvCxnSpPr>
          <p:nvPr/>
        </p:nvCxnSpPr>
        <p:spPr bwMode="auto">
          <a:xfrm flipV="1">
            <a:off x="800100" y="2743200"/>
            <a:ext cx="0" cy="78105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41711" name="Text Box 15">
            <a:extLst>
              <a:ext uri="{FF2B5EF4-FFF2-40B4-BE49-F238E27FC236}">
                <a16:creationId xmlns:a16="http://schemas.microsoft.com/office/drawing/2014/main" id="{F0540587-11BD-4647-807F-7A4FFDDF77A0}"/>
              </a:ext>
            </a:extLst>
          </p:cNvPr>
          <p:cNvSpPr txBox="1">
            <a:spLocks noChangeArrowheads="1"/>
          </p:cNvSpPr>
          <p:nvPr/>
        </p:nvSpPr>
        <p:spPr bwMode="auto">
          <a:xfrm>
            <a:off x="4191000" y="5641975"/>
            <a:ext cx="16764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Injury caused by poor physical condition</a:t>
            </a:r>
          </a:p>
        </p:txBody>
      </p:sp>
      <p:cxnSp>
        <p:nvCxnSpPr>
          <p:cNvPr id="541712" name="AutoShape 16">
            <a:extLst>
              <a:ext uri="{FF2B5EF4-FFF2-40B4-BE49-F238E27FC236}">
                <a16:creationId xmlns:a16="http://schemas.microsoft.com/office/drawing/2014/main" id="{F456D82B-3AF5-4268-8362-E2CE4F282F6E}"/>
              </a:ext>
            </a:extLst>
          </p:cNvPr>
          <p:cNvCxnSpPr>
            <a:cxnSpLocks noChangeShapeType="1"/>
            <a:stCxn id="541711" idx="0"/>
            <a:endCxn id="541708" idx="2"/>
          </p:cNvCxnSpPr>
          <p:nvPr/>
        </p:nvCxnSpPr>
        <p:spPr bwMode="auto">
          <a:xfrm flipV="1">
            <a:off x="5029200" y="4846638"/>
            <a:ext cx="0" cy="7953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41713" name="AutoShape 17">
            <a:extLst>
              <a:ext uri="{FF2B5EF4-FFF2-40B4-BE49-F238E27FC236}">
                <a16:creationId xmlns:a16="http://schemas.microsoft.com/office/drawing/2014/main" id="{2DE9091F-8A7A-468F-B07D-E0739C8C8A4D}"/>
              </a:ext>
            </a:extLst>
          </p:cNvPr>
          <p:cNvCxnSpPr>
            <a:cxnSpLocks noChangeShapeType="1"/>
            <a:stCxn id="541708" idx="0"/>
            <a:endCxn id="541700" idx="2"/>
          </p:cNvCxnSpPr>
          <p:nvPr/>
        </p:nvCxnSpPr>
        <p:spPr bwMode="auto">
          <a:xfrm flipH="1" flipV="1">
            <a:off x="3657600" y="2743200"/>
            <a:ext cx="1371600" cy="1023938"/>
          </a:xfrm>
          <a:prstGeom prst="straightConnector1">
            <a:avLst/>
          </a:prstGeom>
          <a:noFill/>
          <a:ln w="28575">
            <a:solidFill>
              <a:schemeClr val="hlink"/>
            </a:solidFill>
            <a:prstDash val="dash"/>
            <a:round/>
            <a:headEnd type="triangle" w="med" len="med"/>
            <a:tailEnd type="triangle" w="med" len="med"/>
          </a:ln>
          <a:extLst>
            <a:ext uri="{909E8E84-426E-40DD-AFC4-6F175D3DCCD1}">
              <a14:hiddenFill xmlns:a14="http://schemas.microsoft.com/office/drawing/2010/main">
                <a:noFill/>
              </a14:hiddenFill>
            </a:ext>
          </a:extLst>
        </p:spPr>
      </p:cxnSp>
      <p:cxnSp>
        <p:nvCxnSpPr>
          <p:cNvPr id="53265" name="AutoShape 18">
            <a:extLst>
              <a:ext uri="{FF2B5EF4-FFF2-40B4-BE49-F238E27FC236}">
                <a16:creationId xmlns:a16="http://schemas.microsoft.com/office/drawing/2014/main" id="{495F5912-29F4-4A1F-A84B-961865141B3C}"/>
              </a:ext>
            </a:extLst>
          </p:cNvPr>
          <p:cNvCxnSpPr>
            <a:cxnSpLocks noChangeShapeType="1"/>
            <a:stCxn id="53256" idx="0"/>
            <a:endCxn id="53254" idx="2"/>
          </p:cNvCxnSpPr>
          <p:nvPr/>
        </p:nvCxnSpPr>
        <p:spPr bwMode="auto">
          <a:xfrm rot="5400000" flipH="1">
            <a:off x="7684294" y="978694"/>
            <a:ext cx="873125" cy="97948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3266" name="Text Box 21">
            <a:extLst>
              <a:ext uri="{FF2B5EF4-FFF2-40B4-BE49-F238E27FC236}">
                <a16:creationId xmlns:a16="http://schemas.microsoft.com/office/drawing/2014/main" id="{51CB819B-81E8-486D-9E91-DA2B16D7D6F1}"/>
              </a:ext>
            </a:extLst>
          </p:cNvPr>
          <p:cNvSpPr txBox="1">
            <a:spLocks noChangeArrowheads="1"/>
          </p:cNvSpPr>
          <p:nvPr/>
        </p:nvSpPr>
        <p:spPr bwMode="auto">
          <a:xfrm>
            <a:off x="1828800" y="21336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1</a:t>
            </a:r>
            <a:endParaRPr lang="en-US" altLang="nl-NL" sz="1600">
              <a:latin typeface="Tahoma" panose="020B0604030504040204" pitchFamily="34" charset="0"/>
            </a:endParaRPr>
          </a:p>
        </p:txBody>
      </p:sp>
      <p:cxnSp>
        <p:nvCxnSpPr>
          <p:cNvPr id="53267" name="AutoShape 22">
            <a:extLst>
              <a:ext uri="{FF2B5EF4-FFF2-40B4-BE49-F238E27FC236}">
                <a16:creationId xmlns:a16="http://schemas.microsoft.com/office/drawing/2014/main" id="{DD4F330F-EA3F-4562-8E78-55044F00C46F}"/>
              </a:ext>
            </a:extLst>
          </p:cNvPr>
          <p:cNvCxnSpPr>
            <a:cxnSpLocks noChangeShapeType="1"/>
            <a:stCxn id="53266" idx="0"/>
            <a:endCxn id="541698" idx="2"/>
          </p:cNvCxnSpPr>
          <p:nvPr/>
        </p:nvCxnSpPr>
        <p:spPr bwMode="auto">
          <a:xfrm flipH="1" flipV="1">
            <a:off x="2205038" y="1031875"/>
            <a:ext cx="4762" cy="110172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3268" name="AutoShape 15">
            <a:extLst>
              <a:ext uri="{FF2B5EF4-FFF2-40B4-BE49-F238E27FC236}">
                <a16:creationId xmlns:a16="http://schemas.microsoft.com/office/drawing/2014/main" id="{8429B81E-EAF9-4004-91A0-74098C41D282}"/>
              </a:ext>
            </a:extLst>
          </p:cNvPr>
          <p:cNvCxnSpPr>
            <a:cxnSpLocks noChangeShapeType="1"/>
            <a:stCxn id="53269" idx="0"/>
          </p:cNvCxnSpPr>
          <p:nvPr/>
        </p:nvCxnSpPr>
        <p:spPr bwMode="auto">
          <a:xfrm flipV="1">
            <a:off x="6591300" y="2740025"/>
            <a:ext cx="0" cy="6635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3269" name="Text Box 14">
            <a:extLst>
              <a:ext uri="{FF2B5EF4-FFF2-40B4-BE49-F238E27FC236}">
                <a16:creationId xmlns:a16="http://schemas.microsoft.com/office/drawing/2014/main" id="{F6CFA36C-43A2-4412-B138-080A5EB462F1}"/>
              </a:ext>
            </a:extLst>
          </p:cNvPr>
          <p:cNvSpPr txBox="1">
            <a:spLocks noChangeArrowheads="1"/>
          </p:cNvSpPr>
          <p:nvPr/>
        </p:nvSpPr>
        <p:spPr bwMode="auto">
          <a:xfrm>
            <a:off x="5867400" y="3403600"/>
            <a:ext cx="1447800" cy="8318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did not secure stairs</a:t>
            </a:r>
            <a:endParaRPr lang="en-US" altLang="nl-NL" sz="1600">
              <a:latin typeface="Tahoma" panose="020B0604030504040204" pitchFamily="34" charset="0"/>
            </a:endParaRPr>
          </a:p>
        </p:txBody>
      </p:sp>
      <p:sp>
        <p:nvSpPr>
          <p:cNvPr id="53270" name="Freeform 32">
            <a:extLst>
              <a:ext uri="{FF2B5EF4-FFF2-40B4-BE49-F238E27FC236}">
                <a16:creationId xmlns:a16="http://schemas.microsoft.com/office/drawing/2014/main" id="{02A07320-E345-42BA-A4AB-59600CDB50EF}"/>
              </a:ext>
            </a:extLst>
          </p:cNvPr>
          <p:cNvSpPr>
            <a:spLocks/>
          </p:cNvSpPr>
          <p:nvPr/>
        </p:nvSpPr>
        <p:spPr bwMode="auto">
          <a:xfrm>
            <a:off x="3124200" y="381000"/>
            <a:ext cx="5972175" cy="4186238"/>
          </a:xfrm>
          <a:custGeom>
            <a:avLst/>
            <a:gdLst>
              <a:gd name="T0" fmla="*/ 2147483647 w 3762"/>
              <a:gd name="T1" fmla="*/ 2147483647 h 2637"/>
              <a:gd name="T2" fmla="*/ 2147483647 w 3762"/>
              <a:gd name="T3" fmla="*/ 2147483647 h 2637"/>
              <a:gd name="T4" fmla="*/ 2147483647 w 3762"/>
              <a:gd name="T5" fmla="*/ 2147483647 h 2637"/>
              <a:gd name="T6" fmla="*/ 2147483647 w 3762"/>
              <a:gd name="T7" fmla="*/ 2147483647 h 2637"/>
              <a:gd name="T8" fmla="*/ 2147483647 w 3762"/>
              <a:gd name="T9" fmla="*/ 2147483647 h 2637"/>
              <a:gd name="T10" fmla="*/ 2147483647 w 3762"/>
              <a:gd name="T11" fmla="*/ 2147483647 h 2637"/>
              <a:gd name="T12" fmla="*/ 2147483647 w 3762"/>
              <a:gd name="T13" fmla="*/ 2147483647 h 2637"/>
              <a:gd name="T14" fmla="*/ 2147483647 w 3762"/>
              <a:gd name="T15" fmla="*/ 2147483647 h 2637"/>
              <a:gd name="T16" fmla="*/ 2147483647 w 3762"/>
              <a:gd name="T17" fmla="*/ 2147483647 h 2637"/>
              <a:gd name="T18" fmla="*/ 2147483647 w 3762"/>
              <a:gd name="T19" fmla="*/ 2147483647 h 2637"/>
              <a:gd name="T20" fmla="*/ 2147483647 w 3762"/>
              <a:gd name="T21" fmla="*/ 2147483647 h 2637"/>
              <a:gd name="T22" fmla="*/ 2147483647 w 3762"/>
              <a:gd name="T23" fmla="*/ 2147483647 h 2637"/>
              <a:gd name="T24" fmla="*/ 2147483647 w 3762"/>
              <a:gd name="T25" fmla="*/ 2147483647 h 2637"/>
              <a:gd name="T26" fmla="*/ 2147483647 w 3762"/>
              <a:gd name="T27" fmla="*/ 2147483647 h 2637"/>
              <a:gd name="T28" fmla="*/ 2147483647 w 3762"/>
              <a:gd name="T29" fmla="*/ 2147483647 h 2637"/>
              <a:gd name="T30" fmla="*/ 2147483647 w 3762"/>
              <a:gd name="T31" fmla="*/ 2147483647 h 2637"/>
              <a:gd name="T32" fmla="*/ 2147483647 w 3762"/>
              <a:gd name="T33" fmla="*/ 2147483647 h 2637"/>
              <a:gd name="T34" fmla="*/ 2147483647 w 3762"/>
              <a:gd name="T35" fmla="*/ 2147483647 h 2637"/>
              <a:gd name="T36" fmla="*/ 2147483647 w 3762"/>
              <a:gd name="T37" fmla="*/ 2147483647 h 2637"/>
              <a:gd name="T38" fmla="*/ 2147483647 w 3762"/>
              <a:gd name="T39" fmla="*/ 2147483647 h 2637"/>
              <a:gd name="T40" fmla="*/ 2147483647 w 3762"/>
              <a:gd name="T41" fmla="*/ 2147483647 h 2637"/>
              <a:gd name="T42" fmla="*/ 2147483647 w 3762"/>
              <a:gd name="T43" fmla="*/ 2147483647 h 2637"/>
              <a:gd name="T44" fmla="*/ 2147483647 w 3762"/>
              <a:gd name="T45" fmla="*/ 2147483647 h 2637"/>
              <a:gd name="T46" fmla="*/ 2147483647 w 3762"/>
              <a:gd name="T47" fmla="*/ 2147483647 h 2637"/>
              <a:gd name="T48" fmla="*/ 2147483647 w 3762"/>
              <a:gd name="T49" fmla="*/ 2147483647 h 2637"/>
              <a:gd name="T50" fmla="*/ 2147483647 w 3762"/>
              <a:gd name="T51" fmla="*/ 2147483647 h 2637"/>
              <a:gd name="T52" fmla="*/ 2147483647 w 3762"/>
              <a:gd name="T53" fmla="*/ 2147483647 h 2637"/>
              <a:gd name="T54" fmla="*/ 2147483647 w 3762"/>
              <a:gd name="T55" fmla="*/ 2147483647 h 2637"/>
              <a:gd name="T56" fmla="*/ 2147483647 w 3762"/>
              <a:gd name="T57" fmla="*/ 2147483647 h 2637"/>
              <a:gd name="T58" fmla="*/ 2147483647 w 3762"/>
              <a:gd name="T59" fmla="*/ 2147483647 h 2637"/>
              <a:gd name="T60" fmla="*/ 2147483647 w 3762"/>
              <a:gd name="T61" fmla="*/ 2147483647 h 2637"/>
              <a:gd name="T62" fmla="*/ 2147483647 w 3762"/>
              <a:gd name="T63" fmla="*/ 2147483647 h 2637"/>
              <a:gd name="T64" fmla="*/ 2147483647 w 3762"/>
              <a:gd name="T65" fmla="*/ 2147483647 h 2637"/>
              <a:gd name="T66" fmla="*/ 2147483647 w 3762"/>
              <a:gd name="T67" fmla="*/ 2147483647 h 2637"/>
              <a:gd name="T68" fmla="*/ 2147483647 w 3762"/>
              <a:gd name="T69" fmla="*/ 2147483647 h 2637"/>
              <a:gd name="T70" fmla="*/ 2147483647 w 3762"/>
              <a:gd name="T71" fmla="*/ 2147483647 h 2637"/>
              <a:gd name="T72" fmla="*/ 2147483647 w 3762"/>
              <a:gd name="T73" fmla="*/ 2147483647 h 2637"/>
              <a:gd name="T74" fmla="*/ 2147483647 w 3762"/>
              <a:gd name="T75" fmla="*/ 2147483647 h 2637"/>
              <a:gd name="T76" fmla="*/ 0 w 3762"/>
              <a:gd name="T77" fmla="*/ 2147483647 h 2637"/>
              <a:gd name="T78" fmla="*/ 2147483647 w 3762"/>
              <a:gd name="T79" fmla="*/ 2147483647 h 2637"/>
              <a:gd name="T80" fmla="*/ 2147483647 w 3762"/>
              <a:gd name="T81" fmla="*/ 2147483647 h 26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762" h="2637">
                <a:moveTo>
                  <a:pt x="102" y="222"/>
                </a:moveTo>
                <a:cubicBezTo>
                  <a:pt x="152" y="205"/>
                  <a:pt x="258" y="204"/>
                  <a:pt x="258" y="204"/>
                </a:cubicBezTo>
                <a:cubicBezTo>
                  <a:pt x="553" y="86"/>
                  <a:pt x="889" y="129"/>
                  <a:pt x="1200" y="126"/>
                </a:cubicBezTo>
                <a:cubicBezTo>
                  <a:pt x="1250" y="116"/>
                  <a:pt x="1241" y="116"/>
                  <a:pt x="1314" y="114"/>
                </a:cubicBezTo>
                <a:cubicBezTo>
                  <a:pt x="1466" y="109"/>
                  <a:pt x="1770" y="102"/>
                  <a:pt x="1770" y="102"/>
                </a:cubicBezTo>
                <a:cubicBezTo>
                  <a:pt x="1822" y="98"/>
                  <a:pt x="1864" y="91"/>
                  <a:pt x="1914" y="84"/>
                </a:cubicBezTo>
                <a:cubicBezTo>
                  <a:pt x="1973" y="45"/>
                  <a:pt x="2060" y="38"/>
                  <a:pt x="2130" y="30"/>
                </a:cubicBezTo>
                <a:cubicBezTo>
                  <a:pt x="2254" y="32"/>
                  <a:pt x="2378" y="36"/>
                  <a:pt x="2502" y="36"/>
                </a:cubicBezTo>
                <a:cubicBezTo>
                  <a:pt x="2656" y="36"/>
                  <a:pt x="2810" y="34"/>
                  <a:pt x="2964" y="30"/>
                </a:cubicBezTo>
                <a:cubicBezTo>
                  <a:pt x="2986" y="29"/>
                  <a:pt x="3022" y="13"/>
                  <a:pt x="3042" y="6"/>
                </a:cubicBezTo>
                <a:cubicBezTo>
                  <a:pt x="3048" y="4"/>
                  <a:pt x="3060" y="0"/>
                  <a:pt x="3060" y="0"/>
                </a:cubicBezTo>
                <a:cubicBezTo>
                  <a:pt x="3109" y="5"/>
                  <a:pt x="3166" y="8"/>
                  <a:pt x="3216" y="18"/>
                </a:cubicBezTo>
                <a:cubicBezTo>
                  <a:pt x="3264" y="28"/>
                  <a:pt x="3305" y="43"/>
                  <a:pt x="3354" y="48"/>
                </a:cubicBezTo>
                <a:cubicBezTo>
                  <a:pt x="3414" y="68"/>
                  <a:pt x="3328" y="41"/>
                  <a:pt x="3486" y="60"/>
                </a:cubicBezTo>
                <a:cubicBezTo>
                  <a:pt x="3529" y="65"/>
                  <a:pt x="3555" y="95"/>
                  <a:pt x="3594" y="108"/>
                </a:cubicBezTo>
                <a:cubicBezTo>
                  <a:pt x="3612" y="126"/>
                  <a:pt x="3656" y="166"/>
                  <a:pt x="3666" y="186"/>
                </a:cubicBezTo>
                <a:cubicBezTo>
                  <a:pt x="3691" y="236"/>
                  <a:pt x="3673" y="301"/>
                  <a:pt x="3714" y="342"/>
                </a:cubicBezTo>
                <a:cubicBezTo>
                  <a:pt x="3718" y="422"/>
                  <a:pt x="3728" y="439"/>
                  <a:pt x="3708" y="498"/>
                </a:cubicBezTo>
                <a:cubicBezTo>
                  <a:pt x="3716" y="547"/>
                  <a:pt x="3722" y="594"/>
                  <a:pt x="3738" y="642"/>
                </a:cubicBezTo>
                <a:cubicBezTo>
                  <a:pt x="3736" y="648"/>
                  <a:pt x="3731" y="654"/>
                  <a:pt x="3732" y="660"/>
                </a:cubicBezTo>
                <a:cubicBezTo>
                  <a:pt x="3733" y="673"/>
                  <a:pt x="3744" y="696"/>
                  <a:pt x="3744" y="696"/>
                </a:cubicBezTo>
                <a:cubicBezTo>
                  <a:pt x="3732" y="767"/>
                  <a:pt x="3721" y="842"/>
                  <a:pt x="3744" y="912"/>
                </a:cubicBezTo>
                <a:cubicBezTo>
                  <a:pt x="3725" y="941"/>
                  <a:pt x="3742" y="936"/>
                  <a:pt x="3732" y="966"/>
                </a:cubicBezTo>
                <a:cubicBezTo>
                  <a:pt x="3729" y="1015"/>
                  <a:pt x="3730" y="1068"/>
                  <a:pt x="3714" y="1116"/>
                </a:cubicBezTo>
                <a:cubicBezTo>
                  <a:pt x="3729" y="1161"/>
                  <a:pt x="3709" y="1105"/>
                  <a:pt x="3732" y="1152"/>
                </a:cubicBezTo>
                <a:cubicBezTo>
                  <a:pt x="3745" y="1178"/>
                  <a:pt x="3745" y="1205"/>
                  <a:pt x="3762" y="1230"/>
                </a:cubicBezTo>
                <a:cubicBezTo>
                  <a:pt x="3758" y="1279"/>
                  <a:pt x="3762" y="1326"/>
                  <a:pt x="3726" y="1362"/>
                </a:cubicBezTo>
                <a:cubicBezTo>
                  <a:pt x="3714" y="1392"/>
                  <a:pt x="3698" y="1418"/>
                  <a:pt x="3684" y="1446"/>
                </a:cubicBezTo>
                <a:cubicBezTo>
                  <a:pt x="3672" y="1469"/>
                  <a:pt x="3684" y="1461"/>
                  <a:pt x="3672" y="1488"/>
                </a:cubicBezTo>
                <a:cubicBezTo>
                  <a:pt x="3659" y="1519"/>
                  <a:pt x="3661" y="1494"/>
                  <a:pt x="3642" y="1524"/>
                </a:cubicBezTo>
                <a:cubicBezTo>
                  <a:pt x="3612" y="1571"/>
                  <a:pt x="3595" y="1621"/>
                  <a:pt x="3564" y="1668"/>
                </a:cubicBezTo>
                <a:cubicBezTo>
                  <a:pt x="3557" y="1679"/>
                  <a:pt x="3554" y="1694"/>
                  <a:pt x="3546" y="1704"/>
                </a:cubicBezTo>
                <a:cubicBezTo>
                  <a:pt x="3526" y="1729"/>
                  <a:pt x="3490" y="1746"/>
                  <a:pt x="3468" y="1770"/>
                </a:cubicBezTo>
                <a:cubicBezTo>
                  <a:pt x="3445" y="1795"/>
                  <a:pt x="3432" y="1818"/>
                  <a:pt x="3408" y="1842"/>
                </a:cubicBezTo>
                <a:cubicBezTo>
                  <a:pt x="3380" y="1870"/>
                  <a:pt x="3342" y="1883"/>
                  <a:pt x="3312" y="1908"/>
                </a:cubicBezTo>
                <a:cubicBezTo>
                  <a:pt x="3263" y="1950"/>
                  <a:pt x="3313" y="1912"/>
                  <a:pt x="3264" y="1968"/>
                </a:cubicBezTo>
                <a:cubicBezTo>
                  <a:pt x="3257" y="1975"/>
                  <a:pt x="3247" y="1979"/>
                  <a:pt x="3240" y="1986"/>
                </a:cubicBezTo>
                <a:cubicBezTo>
                  <a:pt x="3221" y="2005"/>
                  <a:pt x="3204" y="2031"/>
                  <a:pt x="3186" y="2052"/>
                </a:cubicBezTo>
                <a:cubicBezTo>
                  <a:pt x="3168" y="2073"/>
                  <a:pt x="3165" y="2091"/>
                  <a:pt x="3138" y="2100"/>
                </a:cubicBezTo>
                <a:cubicBezTo>
                  <a:pt x="3119" y="2119"/>
                  <a:pt x="3104" y="2142"/>
                  <a:pt x="3084" y="2160"/>
                </a:cubicBezTo>
                <a:cubicBezTo>
                  <a:pt x="3046" y="2193"/>
                  <a:pt x="2999" y="2222"/>
                  <a:pt x="2958" y="2250"/>
                </a:cubicBezTo>
                <a:cubicBezTo>
                  <a:pt x="2928" y="2270"/>
                  <a:pt x="2917" y="2309"/>
                  <a:pt x="2892" y="2334"/>
                </a:cubicBezTo>
                <a:cubicBezTo>
                  <a:pt x="2863" y="2363"/>
                  <a:pt x="2836" y="2384"/>
                  <a:pt x="2802" y="2406"/>
                </a:cubicBezTo>
                <a:cubicBezTo>
                  <a:pt x="2789" y="2444"/>
                  <a:pt x="2770" y="2468"/>
                  <a:pt x="2742" y="2496"/>
                </a:cubicBezTo>
                <a:cubicBezTo>
                  <a:pt x="2726" y="2543"/>
                  <a:pt x="2668" y="2582"/>
                  <a:pt x="2634" y="2616"/>
                </a:cubicBezTo>
                <a:cubicBezTo>
                  <a:pt x="2573" y="2596"/>
                  <a:pt x="2404" y="2626"/>
                  <a:pt x="2334" y="2634"/>
                </a:cubicBezTo>
                <a:cubicBezTo>
                  <a:pt x="2164" y="2625"/>
                  <a:pt x="1994" y="2637"/>
                  <a:pt x="1824" y="2628"/>
                </a:cubicBezTo>
                <a:cubicBezTo>
                  <a:pt x="1783" y="2618"/>
                  <a:pt x="1785" y="2620"/>
                  <a:pt x="1758" y="2580"/>
                </a:cubicBezTo>
                <a:cubicBezTo>
                  <a:pt x="1754" y="2574"/>
                  <a:pt x="1748" y="2569"/>
                  <a:pt x="1746" y="2562"/>
                </a:cubicBezTo>
                <a:cubicBezTo>
                  <a:pt x="1742" y="2550"/>
                  <a:pt x="1734" y="2526"/>
                  <a:pt x="1734" y="2526"/>
                </a:cubicBezTo>
                <a:cubicBezTo>
                  <a:pt x="1725" y="2437"/>
                  <a:pt x="1718" y="2397"/>
                  <a:pt x="1734" y="2316"/>
                </a:cubicBezTo>
                <a:cubicBezTo>
                  <a:pt x="1732" y="2222"/>
                  <a:pt x="1730" y="2128"/>
                  <a:pt x="1728" y="2034"/>
                </a:cubicBezTo>
                <a:cubicBezTo>
                  <a:pt x="1725" y="1919"/>
                  <a:pt x="1746" y="1789"/>
                  <a:pt x="1674" y="1692"/>
                </a:cubicBezTo>
                <a:cubicBezTo>
                  <a:pt x="1658" y="1645"/>
                  <a:pt x="1639" y="1589"/>
                  <a:pt x="1596" y="1560"/>
                </a:cubicBezTo>
                <a:cubicBezTo>
                  <a:pt x="1563" y="1494"/>
                  <a:pt x="1611" y="1583"/>
                  <a:pt x="1560" y="1512"/>
                </a:cubicBezTo>
                <a:cubicBezTo>
                  <a:pt x="1552" y="1501"/>
                  <a:pt x="1549" y="1487"/>
                  <a:pt x="1542" y="1476"/>
                </a:cubicBezTo>
                <a:cubicBezTo>
                  <a:pt x="1538" y="1460"/>
                  <a:pt x="1538" y="1442"/>
                  <a:pt x="1530" y="1428"/>
                </a:cubicBezTo>
                <a:cubicBezTo>
                  <a:pt x="1522" y="1413"/>
                  <a:pt x="1506" y="1404"/>
                  <a:pt x="1494" y="1392"/>
                </a:cubicBezTo>
                <a:cubicBezTo>
                  <a:pt x="1482" y="1380"/>
                  <a:pt x="1476" y="1362"/>
                  <a:pt x="1464" y="1350"/>
                </a:cubicBezTo>
                <a:cubicBezTo>
                  <a:pt x="1454" y="1319"/>
                  <a:pt x="1439" y="1301"/>
                  <a:pt x="1416" y="1278"/>
                </a:cubicBezTo>
                <a:cubicBezTo>
                  <a:pt x="1406" y="1253"/>
                  <a:pt x="1403" y="1225"/>
                  <a:pt x="1392" y="1200"/>
                </a:cubicBezTo>
                <a:cubicBezTo>
                  <a:pt x="1377" y="1167"/>
                  <a:pt x="1374" y="1185"/>
                  <a:pt x="1356" y="1158"/>
                </a:cubicBezTo>
                <a:cubicBezTo>
                  <a:pt x="1325" y="1111"/>
                  <a:pt x="1308" y="1080"/>
                  <a:pt x="1266" y="1038"/>
                </a:cubicBezTo>
                <a:cubicBezTo>
                  <a:pt x="1236" y="1008"/>
                  <a:pt x="1236" y="966"/>
                  <a:pt x="1200" y="942"/>
                </a:cubicBezTo>
                <a:cubicBezTo>
                  <a:pt x="1189" y="909"/>
                  <a:pt x="1167" y="887"/>
                  <a:pt x="1146" y="858"/>
                </a:cubicBezTo>
                <a:cubicBezTo>
                  <a:pt x="1141" y="851"/>
                  <a:pt x="1140" y="840"/>
                  <a:pt x="1134" y="834"/>
                </a:cubicBezTo>
                <a:cubicBezTo>
                  <a:pt x="1130" y="830"/>
                  <a:pt x="1122" y="830"/>
                  <a:pt x="1116" y="828"/>
                </a:cubicBezTo>
                <a:cubicBezTo>
                  <a:pt x="1103" y="789"/>
                  <a:pt x="1121" y="827"/>
                  <a:pt x="1092" y="804"/>
                </a:cubicBezTo>
                <a:cubicBezTo>
                  <a:pt x="1086" y="799"/>
                  <a:pt x="1085" y="791"/>
                  <a:pt x="1080" y="786"/>
                </a:cubicBezTo>
                <a:cubicBezTo>
                  <a:pt x="1060" y="766"/>
                  <a:pt x="1028" y="761"/>
                  <a:pt x="1002" y="756"/>
                </a:cubicBezTo>
                <a:cubicBezTo>
                  <a:pt x="930" y="713"/>
                  <a:pt x="851" y="702"/>
                  <a:pt x="768" y="696"/>
                </a:cubicBezTo>
                <a:cubicBezTo>
                  <a:pt x="715" y="681"/>
                  <a:pt x="667" y="665"/>
                  <a:pt x="612" y="654"/>
                </a:cubicBezTo>
                <a:cubicBezTo>
                  <a:pt x="589" y="639"/>
                  <a:pt x="573" y="625"/>
                  <a:pt x="546" y="618"/>
                </a:cubicBezTo>
                <a:cubicBezTo>
                  <a:pt x="532" y="596"/>
                  <a:pt x="519" y="596"/>
                  <a:pt x="498" y="582"/>
                </a:cubicBezTo>
                <a:cubicBezTo>
                  <a:pt x="469" y="539"/>
                  <a:pt x="415" y="520"/>
                  <a:pt x="366" y="510"/>
                </a:cubicBezTo>
                <a:cubicBezTo>
                  <a:pt x="346" y="506"/>
                  <a:pt x="306" y="492"/>
                  <a:pt x="306" y="492"/>
                </a:cubicBezTo>
                <a:cubicBezTo>
                  <a:pt x="230" y="416"/>
                  <a:pt x="127" y="391"/>
                  <a:pt x="24" y="378"/>
                </a:cubicBezTo>
                <a:cubicBezTo>
                  <a:pt x="13" y="362"/>
                  <a:pt x="0" y="324"/>
                  <a:pt x="0" y="324"/>
                </a:cubicBezTo>
                <a:cubicBezTo>
                  <a:pt x="1" y="317"/>
                  <a:pt x="11" y="260"/>
                  <a:pt x="18" y="258"/>
                </a:cubicBezTo>
                <a:cubicBezTo>
                  <a:pt x="46" y="249"/>
                  <a:pt x="74" y="243"/>
                  <a:pt x="102" y="234"/>
                </a:cubicBezTo>
                <a:cubicBezTo>
                  <a:pt x="109" y="232"/>
                  <a:pt x="120" y="229"/>
                  <a:pt x="120" y="222"/>
                </a:cubicBezTo>
                <a:cubicBezTo>
                  <a:pt x="120" y="216"/>
                  <a:pt x="108" y="222"/>
                  <a:pt x="102" y="222"/>
                </a:cubicBezTo>
                <a:close/>
              </a:path>
            </a:pathLst>
          </a:custGeom>
          <a:solidFill>
            <a:schemeClr val="bg1">
              <a:alpha val="79999"/>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3271" name="Text Box 4">
            <a:extLst>
              <a:ext uri="{FF2B5EF4-FFF2-40B4-BE49-F238E27FC236}">
                <a16:creationId xmlns:a16="http://schemas.microsoft.com/office/drawing/2014/main" id="{B1DDD8C5-77C7-462E-AB2D-9B601BE5C790}"/>
              </a:ext>
            </a:extLst>
          </p:cNvPr>
          <p:cNvSpPr txBox="1">
            <a:spLocks noChangeArrowheads="1"/>
          </p:cNvSpPr>
          <p:nvPr/>
        </p:nvSpPr>
        <p:spPr bwMode="auto">
          <a:xfrm>
            <a:off x="533400" y="5311775"/>
            <a:ext cx="1371600" cy="708025"/>
          </a:xfrm>
          <a:prstGeom prst="rect">
            <a:avLst/>
          </a:prstGeom>
          <a:solidFill>
            <a:schemeClr val="accent2"/>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a:latin typeface="Tahoma" panose="020B0604030504040204" pitchFamily="34" charset="0"/>
                <a:sym typeface="Symbol" panose="05050102010706020507" pitchFamily="18" charset="2"/>
              </a:rPr>
              <a:t>Attack on premise</a:t>
            </a:r>
            <a:endParaRPr lang="en-US" altLang="nl-N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41713"/>
                                        </p:tgtEl>
                                        <p:attrNameLst>
                                          <p:attrName>style.visibility</p:attrName>
                                        </p:attrNameLst>
                                      </p:cBhvr>
                                      <p:to>
                                        <p:strVal val="visible"/>
                                      </p:to>
                                    </p:set>
                                    <p:anim calcmode="lin" valueType="num">
                                      <p:cBhvr additive="base">
                                        <p:cTn id="7" dur="500" fill="hold"/>
                                        <p:tgtEl>
                                          <p:spTgt spid="541713"/>
                                        </p:tgtEl>
                                        <p:attrNameLst>
                                          <p:attrName>ppt_x</p:attrName>
                                        </p:attrNameLst>
                                      </p:cBhvr>
                                      <p:tavLst>
                                        <p:tav tm="0">
                                          <p:val>
                                            <p:strVal val="1+#ppt_w/2"/>
                                          </p:val>
                                        </p:tav>
                                        <p:tav tm="100000">
                                          <p:val>
                                            <p:strVal val="#ppt_x"/>
                                          </p:val>
                                        </p:tav>
                                      </p:tavLst>
                                    </p:anim>
                                    <p:anim calcmode="lin" valueType="num">
                                      <p:cBhvr additive="base">
                                        <p:cTn id="8" dur="500" fill="hold"/>
                                        <p:tgtEl>
                                          <p:spTgt spid="5417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41708"/>
                                        </p:tgtEl>
                                        <p:attrNameLst>
                                          <p:attrName>style.visibility</p:attrName>
                                        </p:attrNameLst>
                                      </p:cBhvr>
                                      <p:to>
                                        <p:strVal val="visible"/>
                                      </p:to>
                                    </p:set>
                                    <p:anim calcmode="lin" valueType="num">
                                      <p:cBhvr additive="base">
                                        <p:cTn id="11" dur="500" fill="hold"/>
                                        <p:tgtEl>
                                          <p:spTgt spid="541708"/>
                                        </p:tgtEl>
                                        <p:attrNameLst>
                                          <p:attrName>ppt_x</p:attrName>
                                        </p:attrNameLst>
                                      </p:cBhvr>
                                      <p:tavLst>
                                        <p:tav tm="0">
                                          <p:val>
                                            <p:strVal val="1+#ppt_w/2"/>
                                          </p:val>
                                        </p:tav>
                                        <p:tav tm="100000">
                                          <p:val>
                                            <p:strVal val="#ppt_x"/>
                                          </p:val>
                                        </p:tav>
                                      </p:tavLst>
                                    </p:anim>
                                    <p:anim calcmode="lin" valueType="num">
                                      <p:cBhvr additive="base">
                                        <p:cTn id="12" dur="500" fill="hold"/>
                                        <p:tgtEl>
                                          <p:spTgt spid="54170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41712"/>
                                        </p:tgtEl>
                                        <p:attrNameLst>
                                          <p:attrName>style.visibility</p:attrName>
                                        </p:attrNameLst>
                                      </p:cBhvr>
                                      <p:to>
                                        <p:strVal val="visible"/>
                                      </p:to>
                                    </p:set>
                                    <p:anim calcmode="lin" valueType="num">
                                      <p:cBhvr additive="base">
                                        <p:cTn id="15" dur="500" fill="hold"/>
                                        <p:tgtEl>
                                          <p:spTgt spid="541712"/>
                                        </p:tgtEl>
                                        <p:attrNameLst>
                                          <p:attrName>ppt_x</p:attrName>
                                        </p:attrNameLst>
                                      </p:cBhvr>
                                      <p:tavLst>
                                        <p:tav tm="0">
                                          <p:val>
                                            <p:strVal val="1+#ppt_w/2"/>
                                          </p:val>
                                        </p:tav>
                                        <p:tav tm="100000">
                                          <p:val>
                                            <p:strVal val="#ppt_x"/>
                                          </p:val>
                                        </p:tav>
                                      </p:tavLst>
                                    </p:anim>
                                    <p:anim calcmode="lin" valueType="num">
                                      <p:cBhvr additive="base">
                                        <p:cTn id="16" dur="500" fill="hold"/>
                                        <p:tgtEl>
                                          <p:spTgt spid="5417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41711"/>
                                        </p:tgtEl>
                                        <p:attrNameLst>
                                          <p:attrName>style.visibility</p:attrName>
                                        </p:attrNameLst>
                                      </p:cBhvr>
                                      <p:to>
                                        <p:strVal val="visible"/>
                                      </p:to>
                                    </p:set>
                                    <p:anim calcmode="lin" valueType="num">
                                      <p:cBhvr additive="base">
                                        <p:cTn id="19" dur="500" fill="hold"/>
                                        <p:tgtEl>
                                          <p:spTgt spid="541711"/>
                                        </p:tgtEl>
                                        <p:attrNameLst>
                                          <p:attrName>ppt_x</p:attrName>
                                        </p:attrNameLst>
                                      </p:cBhvr>
                                      <p:tavLst>
                                        <p:tav tm="0">
                                          <p:val>
                                            <p:strVal val="1+#ppt_w/2"/>
                                          </p:val>
                                        </p:tav>
                                        <p:tav tm="100000">
                                          <p:val>
                                            <p:strVal val="#ppt_x"/>
                                          </p:val>
                                        </p:tav>
                                      </p:tavLst>
                                    </p:anim>
                                    <p:anim calcmode="lin" valueType="num">
                                      <p:cBhvr additive="base">
                                        <p:cTn id="20" dur="500" fill="hold"/>
                                        <p:tgtEl>
                                          <p:spTgt spid="54171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mph" presetSubtype="2" fill="hold" nodeType="clickEffect">
                                  <p:stCondLst>
                                    <p:cond delay="0"/>
                                  </p:stCondLst>
                                  <p:childTnLst>
                                    <p:animClr clrSpc="rgb" dir="cw">
                                      <p:cBhvr>
                                        <p:cTn id="24" dur="500" fill="hold"/>
                                        <p:tgtEl>
                                          <p:spTgt spid="541700"/>
                                        </p:tgtEl>
                                        <p:attrNameLst>
                                          <p:attrName>fillcolor</p:attrName>
                                        </p:attrNameLst>
                                      </p:cBhvr>
                                      <p:to>
                                        <a:srgbClr val="FF0000"/>
                                      </p:to>
                                    </p:animClr>
                                    <p:set>
                                      <p:cBhvr>
                                        <p:cTn id="25" dur="500" fill="hold"/>
                                        <p:tgtEl>
                                          <p:spTgt spid="541700"/>
                                        </p:tgtEl>
                                        <p:attrNameLst>
                                          <p:attrName>fill.type</p:attrName>
                                        </p:attrNameLst>
                                      </p:cBhvr>
                                      <p:to>
                                        <p:strVal val="solid"/>
                                      </p:to>
                                    </p:set>
                                    <p:set>
                                      <p:cBhvr>
                                        <p:cTn id="26" dur="500" fill="hold"/>
                                        <p:tgtEl>
                                          <p:spTgt spid="541700"/>
                                        </p:tgtEl>
                                        <p:attrNameLst>
                                          <p:attrName>fill.on</p:attrName>
                                        </p:attrNameLst>
                                      </p:cBhvr>
                                      <p:to>
                                        <p:strVal val="true"/>
                                      </p:to>
                                    </p:set>
                                  </p:childTnLst>
                                </p:cTn>
                              </p:par>
                            </p:childTnLst>
                          </p:cTn>
                        </p:par>
                        <p:par>
                          <p:cTn id="27" fill="hold" nodeType="afterGroup">
                            <p:stCondLst>
                              <p:cond delay="500"/>
                            </p:stCondLst>
                            <p:childTnLst>
                              <p:par>
                                <p:cTn id="28" presetID="1" presetClass="emph" presetSubtype="2" fill="hold" nodeType="afterEffect">
                                  <p:stCondLst>
                                    <p:cond delay="0"/>
                                  </p:stCondLst>
                                  <p:childTnLst>
                                    <p:animClr clrSpc="rgb" dir="cw">
                                      <p:cBhvr>
                                        <p:cTn id="29" dur="500" fill="hold"/>
                                        <p:tgtEl>
                                          <p:spTgt spid="541698"/>
                                        </p:tgtEl>
                                        <p:attrNameLst>
                                          <p:attrName>fillcolor</p:attrName>
                                        </p:attrNameLst>
                                      </p:cBhvr>
                                      <p:to>
                                        <a:srgbClr val="FF0000"/>
                                      </p:to>
                                    </p:animClr>
                                    <p:set>
                                      <p:cBhvr>
                                        <p:cTn id="30" dur="500" fill="hold"/>
                                        <p:tgtEl>
                                          <p:spTgt spid="541698"/>
                                        </p:tgtEl>
                                        <p:attrNameLst>
                                          <p:attrName>fill.type</p:attrName>
                                        </p:attrNameLst>
                                      </p:cBhvr>
                                      <p:to>
                                        <p:strVal val="solid"/>
                                      </p:to>
                                    </p:set>
                                    <p:set>
                                      <p:cBhvr>
                                        <p:cTn id="31" dur="500" fill="hold"/>
                                        <p:tgtEl>
                                          <p:spTgt spid="54169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8" grpId="0" animBg="1"/>
      <p:bldP spid="5417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Text Box 2">
            <a:extLst>
              <a:ext uri="{FF2B5EF4-FFF2-40B4-BE49-F238E27FC236}">
                <a16:creationId xmlns:a16="http://schemas.microsoft.com/office/drawing/2014/main" id="{C8D214AE-E807-4934-BA44-D4F937C3F5CE}"/>
              </a:ext>
            </a:extLst>
          </p:cNvPr>
          <p:cNvSpPr txBox="1">
            <a:spLocks noChangeArrowheads="1"/>
          </p:cNvSpPr>
          <p:nvPr/>
        </p:nvSpPr>
        <p:spPr bwMode="auto">
          <a:xfrm>
            <a:off x="1284288" y="685800"/>
            <a:ext cx="1839912"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liable</a:t>
            </a:r>
            <a:endParaRPr lang="en-US" altLang="nl-NL" sz="1600">
              <a:latin typeface="Tahoma" panose="020B0604030504040204" pitchFamily="34" charset="0"/>
            </a:endParaRPr>
          </a:p>
        </p:txBody>
      </p:sp>
      <p:sp>
        <p:nvSpPr>
          <p:cNvPr id="539651" name="Text Box 3">
            <a:extLst>
              <a:ext uri="{FF2B5EF4-FFF2-40B4-BE49-F238E27FC236}">
                <a16:creationId xmlns:a16="http://schemas.microsoft.com/office/drawing/2014/main" id="{AA433783-DC32-4FD0-8285-9F2A2BDD77BD}"/>
              </a:ext>
            </a:extLst>
          </p:cNvPr>
          <p:cNvSpPr txBox="1">
            <a:spLocks noChangeArrowheads="1"/>
          </p:cNvSpPr>
          <p:nvPr/>
        </p:nvSpPr>
        <p:spPr bwMode="auto">
          <a:xfrm>
            <a:off x="76200" y="1908175"/>
            <a:ext cx="14478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breached duty of care</a:t>
            </a:r>
            <a:endParaRPr lang="en-US" altLang="nl-NL" sz="1600">
              <a:latin typeface="Tahoma" panose="020B0604030504040204" pitchFamily="34" charset="0"/>
            </a:endParaRPr>
          </a:p>
        </p:txBody>
      </p:sp>
      <p:sp>
        <p:nvSpPr>
          <p:cNvPr id="55299" name="Text Box 4">
            <a:extLst>
              <a:ext uri="{FF2B5EF4-FFF2-40B4-BE49-F238E27FC236}">
                <a16:creationId xmlns:a16="http://schemas.microsoft.com/office/drawing/2014/main" id="{26789DB6-7AF2-4661-A328-AD4EFC795B36}"/>
              </a:ext>
            </a:extLst>
          </p:cNvPr>
          <p:cNvSpPr txBox="1">
            <a:spLocks noChangeArrowheads="1"/>
          </p:cNvSpPr>
          <p:nvPr/>
        </p:nvSpPr>
        <p:spPr bwMode="auto">
          <a:xfrm>
            <a:off x="2895600" y="1908175"/>
            <a:ext cx="15240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had work-related injury</a:t>
            </a:r>
            <a:endParaRPr lang="en-US" altLang="nl-NL" sz="1600">
              <a:latin typeface="Tahoma" panose="020B0604030504040204" pitchFamily="34" charset="0"/>
            </a:endParaRPr>
          </a:p>
        </p:txBody>
      </p:sp>
      <p:cxnSp>
        <p:nvCxnSpPr>
          <p:cNvPr id="55300" name="AutoShape 5">
            <a:extLst>
              <a:ext uri="{FF2B5EF4-FFF2-40B4-BE49-F238E27FC236}">
                <a16:creationId xmlns:a16="http://schemas.microsoft.com/office/drawing/2014/main" id="{990EF04D-AE64-439B-BE77-39AC71DEC6B4}"/>
              </a:ext>
            </a:extLst>
          </p:cNvPr>
          <p:cNvCxnSpPr>
            <a:cxnSpLocks noChangeShapeType="1"/>
            <a:stCxn id="539651" idx="0"/>
            <a:endCxn id="539650" idx="2"/>
          </p:cNvCxnSpPr>
          <p:nvPr/>
        </p:nvCxnSpPr>
        <p:spPr bwMode="auto">
          <a:xfrm rot="-5400000">
            <a:off x="1064419" y="767556"/>
            <a:ext cx="876300" cy="1404938"/>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5301" name="AutoShape 6">
            <a:extLst>
              <a:ext uri="{FF2B5EF4-FFF2-40B4-BE49-F238E27FC236}">
                <a16:creationId xmlns:a16="http://schemas.microsoft.com/office/drawing/2014/main" id="{D9276CC5-EBE0-4EC3-BB06-3EB073AE3BE9}"/>
              </a:ext>
            </a:extLst>
          </p:cNvPr>
          <p:cNvCxnSpPr>
            <a:cxnSpLocks noChangeShapeType="1"/>
            <a:stCxn id="55299" idx="0"/>
            <a:endCxn id="539650" idx="2"/>
          </p:cNvCxnSpPr>
          <p:nvPr/>
        </p:nvCxnSpPr>
        <p:spPr bwMode="auto">
          <a:xfrm rot="5400000" flipH="1">
            <a:off x="2493169" y="743744"/>
            <a:ext cx="876300" cy="1452562"/>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5302" name="Text Box 7">
            <a:extLst>
              <a:ext uri="{FF2B5EF4-FFF2-40B4-BE49-F238E27FC236}">
                <a16:creationId xmlns:a16="http://schemas.microsoft.com/office/drawing/2014/main" id="{3EE90886-A472-4826-86B3-5B0440B0D3EB}"/>
              </a:ext>
            </a:extLst>
          </p:cNvPr>
          <p:cNvSpPr txBox="1">
            <a:spLocks noChangeArrowheads="1"/>
          </p:cNvSpPr>
          <p:nvPr/>
        </p:nvSpPr>
        <p:spPr bwMode="auto">
          <a:xfrm>
            <a:off x="6573838" y="685800"/>
            <a:ext cx="2112962" cy="346075"/>
          </a:xfrm>
          <a:prstGeom prst="rect">
            <a:avLst/>
          </a:prstGeom>
          <a:solidFill>
            <a:schemeClr val="accent1"/>
          </a:solidFill>
          <a:ln w="9525">
            <a:solidFill>
              <a:schemeClr val="tx1"/>
            </a:solidFill>
            <a:miter lim="800000"/>
            <a:headEnd/>
            <a:tailEnd/>
          </a:ln>
        </p:spPr>
        <p:txBody>
          <a:bodyPr wrap="none"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not liable</a:t>
            </a:r>
            <a:endParaRPr lang="en-US" altLang="nl-NL" sz="1600">
              <a:latin typeface="Tahoma" panose="020B0604030504040204" pitchFamily="34" charset="0"/>
            </a:endParaRPr>
          </a:p>
        </p:txBody>
      </p:sp>
      <p:sp>
        <p:nvSpPr>
          <p:cNvPr id="55303" name="Text Box 8">
            <a:extLst>
              <a:ext uri="{FF2B5EF4-FFF2-40B4-BE49-F238E27FC236}">
                <a16:creationId xmlns:a16="http://schemas.microsoft.com/office/drawing/2014/main" id="{EB139A34-3AED-451E-896B-6753A3CF5F26}"/>
              </a:ext>
            </a:extLst>
          </p:cNvPr>
          <p:cNvSpPr txBox="1">
            <a:spLocks noChangeArrowheads="1"/>
          </p:cNvSpPr>
          <p:nvPr/>
        </p:nvSpPr>
        <p:spPr bwMode="auto">
          <a:xfrm>
            <a:off x="5943600" y="1905000"/>
            <a:ext cx="12954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was careless</a:t>
            </a:r>
            <a:endParaRPr lang="en-US" altLang="nl-NL" sz="1600">
              <a:latin typeface="Tahoma" panose="020B0604030504040204" pitchFamily="34" charset="0"/>
            </a:endParaRPr>
          </a:p>
        </p:txBody>
      </p:sp>
      <p:sp>
        <p:nvSpPr>
          <p:cNvPr id="55304" name="Text Box 9">
            <a:extLst>
              <a:ext uri="{FF2B5EF4-FFF2-40B4-BE49-F238E27FC236}">
                <a16:creationId xmlns:a16="http://schemas.microsoft.com/office/drawing/2014/main" id="{1EC29BB4-63AB-470C-B4AE-B0531183CE13}"/>
              </a:ext>
            </a:extLst>
          </p:cNvPr>
          <p:cNvSpPr txBox="1">
            <a:spLocks noChangeArrowheads="1"/>
          </p:cNvSpPr>
          <p:nvPr/>
        </p:nvSpPr>
        <p:spPr bwMode="auto">
          <a:xfrm>
            <a:off x="8229600" y="19050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2</a:t>
            </a:r>
            <a:endParaRPr lang="en-US" altLang="nl-NL" sz="1600">
              <a:latin typeface="Tahoma" panose="020B0604030504040204" pitchFamily="34" charset="0"/>
            </a:endParaRPr>
          </a:p>
        </p:txBody>
      </p:sp>
      <p:cxnSp>
        <p:nvCxnSpPr>
          <p:cNvPr id="55305" name="AutoShape 10">
            <a:extLst>
              <a:ext uri="{FF2B5EF4-FFF2-40B4-BE49-F238E27FC236}">
                <a16:creationId xmlns:a16="http://schemas.microsoft.com/office/drawing/2014/main" id="{7D117862-BE3F-4121-A783-312F8E00590A}"/>
              </a:ext>
            </a:extLst>
          </p:cNvPr>
          <p:cNvCxnSpPr>
            <a:cxnSpLocks noChangeShapeType="1"/>
            <a:stCxn id="55303" idx="0"/>
            <a:endCxn id="55302" idx="2"/>
          </p:cNvCxnSpPr>
          <p:nvPr/>
        </p:nvCxnSpPr>
        <p:spPr bwMode="auto">
          <a:xfrm rot="-5400000">
            <a:off x="6674644" y="948531"/>
            <a:ext cx="873125" cy="1039813"/>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5306" name="AutoShape 11">
            <a:extLst>
              <a:ext uri="{FF2B5EF4-FFF2-40B4-BE49-F238E27FC236}">
                <a16:creationId xmlns:a16="http://schemas.microsoft.com/office/drawing/2014/main" id="{DC27AC36-DF87-4CE7-9AE9-56B96D28FADF}"/>
              </a:ext>
            </a:extLst>
          </p:cNvPr>
          <p:cNvCxnSpPr>
            <a:cxnSpLocks noChangeShapeType="1"/>
            <a:stCxn id="55302" idx="1"/>
            <a:endCxn id="539650" idx="3"/>
          </p:cNvCxnSpPr>
          <p:nvPr/>
        </p:nvCxnSpPr>
        <p:spPr bwMode="auto">
          <a:xfrm flipH="1">
            <a:off x="3124200" y="858838"/>
            <a:ext cx="3449638" cy="0"/>
          </a:xfrm>
          <a:prstGeom prst="straightConnector1">
            <a:avLst/>
          </a:prstGeom>
          <a:noFill/>
          <a:ln w="28575">
            <a:solidFill>
              <a:schemeClr val="hlink"/>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55307" name="Text Box 12">
            <a:extLst>
              <a:ext uri="{FF2B5EF4-FFF2-40B4-BE49-F238E27FC236}">
                <a16:creationId xmlns:a16="http://schemas.microsoft.com/office/drawing/2014/main" id="{AB10D1EB-6E2A-49A8-B3BD-9B98F9A3DF48}"/>
              </a:ext>
            </a:extLst>
          </p:cNvPr>
          <p:cNvSpPr txBox="1">
            <a:spLocks noChangeArrowheads="1"/>
          </p:cNvSpPr>
          <p:nvPr/>
        </p:nvSpPr>
        <p:spPr bwMode="auto">
          <a:xfrm>
            <a:off x="4343400" y="3767138"/>
            <a:ext cx="1371600" cy="107950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had no work-related injury</a:t>
            </a:r>
          </a:p>
        </p:txBody>
      </p:sp>
      <p:sp>
        <p:nvSpPr>
          <p:cNvPr id="539661" name="Text Box 13">
            <a:extLst>
              <a:ext uri="{FF2B5EF4-FFF2-40B4-BE49-F238E27FC236}">
                <a16:creationId xmlns:a16="http://schemas.microsoft.com/office/drawing/2014/main" id="{B6819D36-FA77-4A9B-AFF9-48E396E14F73}"/>
              </a:ext>
            </a:extLst>
          </p:cNvPr>
          <p:cNvSpPr txBox="1">
            <a:spLocks noChangeArrowheads="1"/>
          </p:cNvSpPr>
          <p:nvPr/>
        </p:nvSpPr>
        <p:spPr bwMode="auto">
          <a:xfrm>
            <a:off x="152400" y="352425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No safety instructions</a:t>
            </a:r>
            <a:endParaRPr lang="en-US" altLang="nl-NL" sz="1600">
              <a:latin typeface="Tahoma" panose="020B0604030504040204" pitchFamily="34" charset="0"/>
            </a:endParaRPr>
          </a:p>
        </p:txBody>
      </p:sp>
      <p:cxnSp>
        <p:nvCxnSpPr>
          <p:cNvPr id="55309" name="AutoShape 14">
            <a:extLst>
              <a:ext uri="{FF2B5EF4-FFF2-40B4-BE49-F238E27FC236}">
                <a16:creationId xmlns:a16="http://schemas.microsoft.com/office/drawing/2014/main" id="{62182004-FB06-4AE8-8384-209371E0A07B}"/>
              </a:ext>
            </a:extLst>
          </p:cNvPr>
          <p:cNvCxnSpPr>
            <a:cxnSpLocks noChangeShapeType="1"/>
            <a:stCxn id="539661" idx="0"/>
            <a:endCxn id="539651" idx="2"/>
          </p:cNvCxnSpPr>
          <p:nvPr/>
        </p:nvCxnSpPr>
        <p:spPr bwMode="auto">
          <a:xfrm flipV="1">
            <a:off x="800100" y="2743200"/>
            <a:ext cx="0" cy="78105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39663" name="Text Box 15">
            <a:extLst>
              <a:ext uri="{FF2B5EF4-FFF2-40B4-BE49-F238E27FC236}">
                <a16:creationId xmlns:a16="http://schemas.microsoft.com/office/drawing/2014/main" id="{D5FC3D28-7206-4EB7-B77C-1FC24CFB32AD}"/>
              </a:ext>
            </a:extLst>
          </p:cNvPr>
          <p:cNvSpPr txBox="1">
            <a:spLocks noChangeArrowheads="1"/>
          </p:cNvSpPr>
          <p:nvPr/>
        </p:nvSpPr>
        <p:spPr bwMode="auto">
          <a:xfrm>
            <a:off x="1676400" y="609600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 is friend of claimant </a:t>
            </a:r>
            <a:endParaRPr lang="en-US" altLang="nl-NL" sz="1600">
              <a:latin typeface="Tahoma" panose="020B0604030504040204" pitchFamily="34" charset="0"/>
            </a:endParaRPr>
          </a:p>
        </p:txBody>
      </p:sp>
      <p:sp>
        <p:nvSpPr>
          <p:cNvPr id="539664" name="Text Box 16">
            <a:extLst>
              <a:ext uri="{FF2B5EF4-FFF2-40B4-BE49-F238E27FC236}">
                <a16:creationId xmlns:a16="http://schemas.microsoft.com/office/drawing/2014/main" id="{452489FF-6720-4249-80B3-366400961E60}"/>
              </a:ext>
            </a:extLst>
          </p:cNvPr>
          <p:cNvSpPr txBox="1">
            <a:spLocks noChangeArrowheads="1"/>
          </p:cNvSpPr>
          <p:nvPr/>
        </p:nvSpPr>
        <p:spPr bwMode="auto">
          <a:xfrm>
            <a:off x="1676400" y="489585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Colleague is not credible</a:t>
            </a:r>
            <a:endParaRPr lang="en-US" altLang="nl-NL" sz="1600">
              <a:latin typeface="Tahoma" panose="020B0604030504040204" pitchFamily="34" charset="0"/>
            </a:endParaRPr>
          </a:p>
        </p:txBody>
      </p:sp>
      <p:cxnSp>
        <p:nvCxnSpPr>
          <p:cNvPr id="539665" name="AutoShape 17">
            <a:extLst>
              <a:ext uri="{FF2B5EF4-FFF2-40B4-BE49-F238E27FC236}">
                <a16:creationId xmlns:a16="http://schemas.microsoft.com/office/drawing/2014/main" id="{C5A20858-4AF3-4FB3-B51A-F255D52B0100}"/>
              </a:ext>
            </a:extLst>
          </p:cNvPr>
          <p:cNvCxnSpPr>
            <a:cxnSpLocks noChangeShapeType="1"/>
            <a:stCxn id="539664" idx="0"/>
          </p:cNvCxnSpPr>
          <p:nvPr/>
        </p:nvCxnSpPr>
        <p:spPr bwMode="auto">
          <a:xfrm flipH="1" flipV="1">
            <a:off x="838200" y="4572000"/>
            <a:ext cx="1485900" cy="323850"/>
          </a:xfrm>
          <a:prstGeom prst="straightConnector1">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
        <p:nvSpPr>
          <p:cNvPr id="55313" name="Text Box 18">
            <a:extLst>
              <a:ext uri="{FF2B5EF4-FFF2-40B4-BE49-F238E27FC236}">
                <a16:creationId xmlns:a16="http://schemas.microsoft.com/office/drawing/2014/main" id="{9547A49F-78A1-43B2-B142-D47797519DC5}"/>
              </a:ext>
            </a:extLst>
          </p:cNvPr>
          <p:cNvSpPr txBox="1">
            <a:spLocks noChangeArrowheads="1"/>
          </p:cNvSpPr>
          <p:nvPr/>
        </p:nvSpPr>
        <p:spPr bwMode="auto">
          <a:xfrm>
            <a:off x="4191000" y="5641975"/>
            <a:ext cx="16764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Injury caused by poor physical condition</a:t>
            </a:r>
          </a:p>
        </p:txBody>
      </p:sp>
      <p:cxnSp>
        <p:nvCxnSpPr>
          <p:cNvPr id="55314" name="AutoShape 19">
            <a:extLst>
              <a:ext uri="{FF2B5EF4-FFF2-40B4-BE49-F238E27FC236}">
                <a16:creationId xmlns:a16="http://schemas.microsoft.com/office/drawing/2014/main" id="{0B9943C5-4D7E-4D59-9746-37DE576567A8}"/>
              </a:ext>
            </a:extLst>
          </p:cNvPr>
          <p:cNvCxnSpPr>
            <a:cxnSpLocks noChangeShapeType="1"/>
            <a:stCxn id="55313" idx="0"/>
            <a:endCxn id="55307" idx="2"/>
          </p:cNvCxnSpPr>
          <p:nvPr/>
        </p:nvCxnSpPr>
        <p:spPr bwMode="auto">
          <a:xfrm flipV="1">
            <a:off x="5029200" y="4846638"/>
            <a:ext cx="0" cy="7953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315" name="AutoShape 20">
            <a:extLst>
              <a:ext uri="{FF2B5EF4-FFF2-40B4-BE49-F238E27FC236}">
                <a16:creationId xmlns:a16="http://schemas.microsoft.com/office/drawing/2014/main" id="{7439BC75-6C23-4A0D-933C-4118E9FEC8D9}"/>
              </a:ext>
            </a:extLst>
          </p:cNvPr>
          <p:cNvCxnSpPr>
            <a:cxnSpLocks noChangeShapeType="1"/>
            <a:stCxn id="55307" idx="0"/>
            <a:endCxn id="55299" idx="2"/>
          </p:cNvCxnSpPr>
          <p:nvPr/>
        </p:nvCxnSpPr>
        <p:spPr bwMode="auto">
          <a:xfrm flipH="1" flipV="1">
            <a:off x="3657600" y="2743200"/>
            <a:ext cx="1371600" cy="1023938"/>
          </a:xfrm>
          <a:prstGeom prst="straightConnector1">
            <a:avLst/>
          </a:prstGeom>
          <a:noFill/>
          <a:ln w="28575">
            <a:solidFill>
              <a:schemeClr val="hlink"/>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539669" name="Text Box 21">
            <a:extLst>
              <a:ext uri="{FF2B5EF4-FFF2-40B4-BE49-F238E27FC236}">
                <a16:creationId xmlns:a16="http://schemas.microsoft.com/office/drawing/2014/main" id="{CDCFC121-4597-4AB2-8E39-076A1B5DEE6F}"/>
              </a:ext>
            </a:extLst>
          </p:cNvPr>
          <p:cNvSpPr txBox="1">
            <a:spLocks noChangeArrowheads="1"/>
          </p:cNvSpPr>
          <p:nvPr/>
        </p:nvSpPr>
        <p:spPr bwMode="auto">
          <a:xfrm>
            <a:off x="152400" y="495300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Colleague says so</a:t>
            </a:r>
            <a:endParaRPr lang="en-US" altLang="nl-NL" sz="1600">
              <a:latin typeface="Tahoma" panose="020B0604030504040204" pitchFamily="34" charset="0"/>
            </a:endParaRPr>
          </a:p>
        </p:txBody>
      </p:sp>
      <p:cxnSp>
        <p:nvCxnSpPr>
          <p:cNvPr id="539670" name="AutoShape 22">
            <a:extLst>
              <a:ext uri="{FF2B5EF4-FFF2-40B4-BE49-F238E27FC236}">
                <a16:creationId xmlns:a16="http://schemas.microsoft.com/office/drawing/2014/main" id="{3941B81F-3C2B-4CB5-82F8-3E8B9701B14A}"/>
              </a:ext>
            </a:extLst>
          </p:cNvPr>
          <p:cNvCxnSpPr>
            <a:cxnSpLocks noChangeShapeType="1"/>
            <a:stCxn id="539669" idx="0"/>
            <a:endCxn id="539661" idx="2"/>
          </p:cNvCxnSpPr>
          <p:nvPr/>
        </p:nvCxnSpPr>
        <p:spPr bwMode="auto">
          <a:xfrm flipV="1">
            <a:off x="800100" y="4114800"/>
            <a:ext cx="0" cy="838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318" name="AutoShape 23">
            <a:extLst>
              <a:ext uri="{FF2B5EF4-FFF2-40B4-BE49-F238E27FC236}">
                <a16:creationId xmlns:a16="http://schemas.microsoft.com/office/drawing/2014/main" id="{B26A8439-0354-47B0-9901-DF0B070CABAC}"/>
              </a:ext>
            </a:extLst>
          </p:cNvPr>
          <p:cNvCxnSpPr>
            <a:cxnSpLocks noChangeShapeType="1"/>
            <a:stCxn id="55304" idx="0"/>
            <a:endCxn id="55302" idx="2"/>
          </p:cNvCxnSpPr>
          <p:nvPr/>
        </p:nvCxnSpPr>
        <p:spPr bwMode="auto">
          <a:xfrm rot="5400000" flipH="1">
            <a:off x="7684294" y="978694"/>
            <a:ext cx="873125" cy="97948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5319" name="Text Box 26">
            <a:extLst>
              <a:ext uri="{FF2B5EF4-FFF2-40B4-BE49-F238E27FC236}">
                <a16:creationId xmlns:a16="http://schemas.microsoft.com/office/drawing/2014/main" id="{57EB319F-DB00-4D57-88A4-004B17C78BDA}"/>
              </a:ext>
            </a:extLst>
          </p:cNvPr>
          <p:cNvSpPr txBox="1">
            <a:spLocks noChangeArrowheads="1"/>
          </p:cNvSpPr>
          <p:nvPr/>
        </p:nvSpPr>
        <p:spPr bwMode="auto">
          <a:xfrm>
            <a:off x="1828800" y="21336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1</a:t>
            </a:r>
            <a:endParaRPr lang="en-US" altLang="nl-NL" sz="1600">
              <a:latin typeface="Tahoma" panose="020B0604030504040204" pitchFamily="34" charset="0"/>
            </a:endParaRPr>
          </a:p>
        </p:txBody>
      </p:sp>
      <p:cxnSp>
        <p:nvCxnSpPr>
          <p:cNvPr id="55320" name="AutoShape 27">
            <a:extLst>
              <a:ext uri="{FF2B5EF4-FFF2-40B4-BE49-F238E27FC236}">
                <a16:creationId xmlns:a16="http://schemas.microsoft.com/office/drawing/2014/main" id="{53FD0C97-44D3-4B4A-B381-58AC70B44A91}"/>
              </a:ext>
            </a:extLst>
          </p:cNvPr>
          <p:cNvCxnSpPr>
            <a:cxnSpLocks noChangeShapeType="1"/>
            <a:stCxn id="55319" idx="0"/>
            <a:endCxn id="539650" idx="2"/>
          </p:cNvCxnSpPr>
          <p:nvPr/>
        </p:nvCxnSpPr>
        <p:spPr bwMode="auto">
          <a:xfrm flipH="1" flipV="1">
            <a:off x="2205038" y="1031875"/>
            <a:ext cx="4762" cy="110172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39676" name="AutoShape 28">
            <a:extLst>
              <a:ext uri="{FF2B5EF4-FFF2-40B4-BE49-F238E27FC236}">
                <a16:creationId xmlns:a16="http://schemas.microsoft.com/office/drawing/2014/main" id="{850E1C69-6139-49D5-B964-25CB7A6E0810}"/>
              </a:ext>
            </a:extLst>
          </p:cNvPr>
          <p:cNvCxnSpPr>
            <a:cxnSpLocks noChangeShapeType="1"/>
            <a:stCxn id="539663" idx="0"/>
            <a:endCxn id="539664" idx="2"/>
          </p:cNvCxnSpPr>
          <p:nvPr/>
        </p:nvCxnSpPr>
        <p:spPr bwMode="auto">
          <a:xfrm flipV="1">
            <a:off x="2324100" y="5486400"/>
            <a:ext cx="0" cy="6096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5322" name="Freeform 33">
            <a:extLst>
              <a:ext uri="{FF2B5EF4-FFF2-40B4-BE49-F238E27FC236}">
                <a16:creationId xmlns:a16="http://schemas.microsoft.com/office/drawing/2014/main" id="{B4CE54A1-CDE3-4471-9F8F-5625359BFD61}"/>
              </a:ext>
            </a:extLst>
          </p:cNvPr>
          <p:cNvSpPr>
            <a:spLocks/>
          </p:cNvSpPr>
          <p:nvPr/>
        </p:nvSpPr>
        <p:spPr bwMode="auto">
          <a:xfrm>
            <a:off x="3667125" y="2762250"/>
            <a:ext cx="2419350" cy="3914775"/>
          </a:xfrm>
          <a:custGeom>
            <a:avLst/>
            <a:gdLst>
              <a:gd name="T0" fmla="*/ 2147483647 w 1524"/>
              <a:gd name="T1" fmla="*/ 2147483647 h 2466"/>
              <a:gd name="T2" fmla="*/ 2147483647 w 1524"/>
              <a:gd name="T3" fmla="*/ 2147483647 h 2466"/>
              <a:gd name="T4" fmla="*/ 2147483647 w 1524"/>
              <a:gd name="T5" fmla="*/ 2147483647 h 2466"/>
              <a:gd name="T6" fmla="*/ 2147483647 w 1524"/>
              <a:gd name="T7" fmla="*/ 2147483647 h 2466"/>
              <a:gd name="T8" fmla="*/ 2147483647 w 1524"/>
              <a:gd name="T9" fmla="*/ 2147483647 h 2466"/>
              <a:gd name="T10" fmla="*/ 2147483647 w 1524"/>
              <a:gd name="T11" fmla="*/ 2147483647 h 2466"/>
              <a:gd name="T12" fmla="*/ 2147483647 w 1524"/>
              <a:gd name="T13" fmla="*/ 2147483647 h 2466"/>
              <a:gd name="T14" fmla="*/ 2147483647 w 1524"/>
              <a:gd name="T15" fmla="*/ 2147483647 h 2466"/>
              <a:gd name="T16" fmla="*/ 2147483647 w 1524"/>
              <a:gd name="T17" fmla="*/ 2147483647 h 2466"/>
              <a:gd name="T18" fmla="*/ 2147483647 w 1524"/>
              <a:gd name="T19" fmla="*/ 2147483647 h 2466"/>
              <a:gd name="T20" fmla="*/ 2147483647 w 1524"/>
              <a:gd name="T21" fmla="*/ 2147483647 h 2466"/>
              <a:gd name="T22" fmla="*/ 2147483647 w 1524"/>
              <a:gd name="T23" fmla="*/ 2147483647 h 2466"/>
              <a:gd name="T24" fmla="*/ 2147483647 w 1524"/>
              <a:gd name="T25" fmla="*/ 2147483647 h 2466"/>
              <a:gd name="T26" fmla="*/ 2147483647 w 1524"/>
              <a:gd name="T27" fmla="*/ 2147483647 h 2466"/>
              <a:gd name="T28" fmla="*/ 2147483647 w 1524"/>
              <a:gd name="T29" fmla="*/ 2147483647 h 2466"/>
              <a:gd name="T30" fmla="*/ 2147483647 w 1524"/>
              <a:gd name="T31" fmla="*/ 2147483647 h 2466"/>
              <a:gd name="T32" fmla="*/ 2147483647 w 1524"/>
              <a:gd name="T33" fmla="*/ 2147483647 h 2466"/>
              <a:gd name="T34" fmla="*/ 2147483647 w 1524"/>
              <a:gd name="T35" fmla="*/ 2147483647 h 2466"/>
              <a:gd name="T36" fmla="*/ 2147483647 w 1524"/>
              <a:gd name="T37" fmla="*/ 2147483647 h 2466"/>
              <a:gd name="T38" fmla="*/ 2147483647 w 1524"/>
              <a:gd name="T39" fmla="*/ 2147483647 h 2466"/>
              <a:gd name="T40" fmla="*/ 2147483647 w 1524"/>
              <a:gd name="T41" fmla="*/ 2147483647 h 2466"/>
              <a:gd name="T42" fmla="*/ 2147483647 w 1524"/>
              <a:gd name="T43" fmla="*/ 2147483647 h 2466"/>
              <a:gd name="T44" fmla="*/ 2147483647 w 1524"/>
              <a:gd name="T45" fmla="*/ 2147483647 h 2466"/>
              <a:gd name="T46" fmla="*/ 2147483647 w 1524"/>
              <a:gd name="T47" fmla="*/ 2147483647 h 2466"/>
              <a:gd name="T48" fmla="*/ 2147483647 w 1524"/>
              <a:gd name="T49" fmla="*/ 2147483647 h 2466"/>
              <a:gd name="T50" fmla="*/ 2147483647 w 1524"/>
              <a:gd name="T51" fmla="*/ 2147483647 h 2466"/>
              <a:gd name="T52" fmla="*/ 2147483647 w 1524"/>
              <a:gd name="T53" fmla="*/ 2147483647 h 2466"/>
              <a:gd name="T54" fmla="*/ 2147483647 w 1524"/>
              <a:gd name="T55" fmla="*/ 2147483647 h 2466"/>
              <a:gd name="T56" fmla="*/ 2147483647 w 1524"/>
              <a:gd name="T57" fmla="*/ 2147483647 h 2466"/>
              <a:gd name="T58" fmla="*/ 2147483647 w 1524"/>
              <a:gd name="T59" fmla="*/ 2147483647 h 2466"/>
              <a:gd name="T60" fmla="*/ 2147483647 w 1524"/>
              <a:gd name="T61" fmla="*/ 2147483647 h 2466"/>
              <a:gd name="T62" fmla="*/ 2147483647 w 1524"/>
              <a:gd name="T63" fmla="*/ 2147483647 h 2466"/>
              <a:gd name="T64" fmla="*/ 2147483647 w 1524"/>
              <a:gd name="T65" fmla="*/ 2147483647 h 2466"/>
              <a:gd name="T66" fmla="*/ 2147483647 w 1524"/>
              <a:gd name="T67" fmla="*/ 2147483647 h 2466"/>
              <a:gd name="T68" fmla="*/ 2147483647 w 1524"/>
              <a:gd name="T69" fmla="*/ 2147483647 h 2466"/>
              <a:gd name="T70" fmla="*/ 2147483647 w 1524"/>
              <a:gd name="T71" fmla="*/ 2147483647 h 2466"/>
              <a:gd name="T72" fmla="*/ 2147483647 w 1524"/>
              <a:gd name="T73" fmla="*/ 2147483647 h 2466"/>
              <a:gd name="T74" fmla="*/ 2147483647 w 1524"/>
              <a:gd name="T75" fmla="*/ 2147483647 h 2466"/>
              <a:gd name="T76" fmla="*/ 2147483647 w 1524"/>
              <a:gd name="T77" fmla="*/ 2147483647 h 2466"/>
              <a:gd name="T78" fmla="*/ 2147483647 w 1524"/>
              <a:gd name="T79" fmla="*/ 2147483647 h 2466"/>
              <a:gd name="T80" fmla="*/ 2147483647 w 1524"/>
              <a:gd name="T81" fmla="*/ 2147483647 h 2466"/>
              <a:gd name="T82" fmla="*/ 2147483647 w 1524"/>
              <a:gd name="T83" fmla="*/ 2147483647 h 2466"/>
              <a:gd name="T84" fmla="*/ 2147483647 w 1524"/>
              <a:gd name="T85" fmla="*/ 2147483647 h 2466"/>
              <a:gd name="T86" fmla="*/ 2147483647 w 1524"/>
              <a:gd name="T87" fmla="*/ 2147483647 h 2466"/>
              <a:gd name="T88" fmla="*/ 2147483647 w 1524"/>
              <a:gd name="T89" fmla="*/ 2147483647 h 2466"/>
              <a:gd name="T90" fmla="*/ 2147483647 w 1524"/>
              <a:gd name="T91" fmla="*/ 2147483647 h 2466"/>
              <a:gd name="T92" fmla="*/ 0 w 1524"/>
              <a:gd name="T93" fmla="*/ 2147483647 h 2466"/>
              <a:gd name="T94" fmla="*/ 2147483647 w 1524"/>
              <a:gd name="T95" fmla="*/ 0 h 2466"/>
              <a:gd name="T96" fmla="*/ 2147483647 w 1524"/>
              <a:gd name="T97" fmla="*/ 2147483647 h 2466"/>
              <a:gd name="T98" fmla="*/ 2147483647 w 1524"/>
              <a:gd name="T99" fmla="*/ 2147483647 h 2466"/>
              <a:gd name="T100" fmla="*/ 2147483647 w 1524"/>
              <a:gd name="T101" fmla="*/ 2147483647 h 2466"/>
              <a:gd name="T102" fmla="*/ 2147483647 w 1524"/>
              <a:gd name="T103" fmla="*/ 2147483647 h 2466"/>
              <a:gd name="T104" fmla="*/ 2147483647 w 1524"/>
              <a:gd name="T105" fmla="*/ 2147483647 h 2466"/>
              <a:gd name="T106" fmla="*/ 2147483647 w 1524"/>
              <a:gd name="T107" fmla="*/ 2147483647 h 2466"/>
              <a:gd name="T108" fmla="*/ 2147483647 w 1524"/>
              <a:gd name="T109" fmla="*/ 2147483647 h 2466"/>
              <a:gd name="T110" fmla="*/ 2147483647 w 1524"/>
              <a:gd name="T111" fmla="*/ 2147483647 h 24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24" h="2466">
                <a:moveTo>
                  <a:pt x="360" y="84"/>
                </a:moveTo>
                <a:cubicBezTo>
                  <a:pt x="428" y="94"/>
                  <a:pt x="495" y="98"/>
                  <a:pt x="564" y="102"/>
                </a:cubicBezTo>
                <a:cubicBezTo>
                  <a:pt x="603" y="115"/>
                  <a:pt x="644" y="116"/>
                  <a:pt x="684" y="126"/>
                </a:cubicBezTo>
                <a:cubicBezTo>
                  <a:pt x="704" y="131"/>
                  <a:pt x="744" y="138"/>
                  <a:pt x="744" y="138"/>
                </a:cubicBezTo>
                <a:cubicBezTo>
                  <a:pt x="788" y="168"/>
                  <a:pt x="835" y="173"/>
                  <a:pt x="888" y="186"/>
                </a:cubicBezTo>
                <a:cubicBezTo>
                  <a:pt x="988" y="211"/>
                  <a:pt x="1086" y="255"/>
                  <a:pt x="1188" y="264"/>
                </a:cubicBezTo>
                <a:cubicBezTo>
                  <a:pt x="1231" y="275"/>
                  <a:pt x="1278" y="280"/>
                  <a:pt x="1320" y="294"/>
                </a:cubicBezTo>
                <a:cubicBezTo>
                  <a:pt x="1349" y="337"/>
                  <a:pt x="1338" y="383"/>
                  <a:pt x="1326" y="432"/>
                </a:cubicBezTo>
                <a:cubicBezTo>
                  <a:pt x="1333" y="465"/>
                  <a:pt x="1341" y="506"/>
                  <a:pt x="1362" y="534"/>
                </a:cubicBezTo>
                <a:cubicBezTo>
                  <a:pt x="1375" y="551"/>
                  <a:pt x="1397" y="562"/>
                  <a:pt x="1410" y="582"/>
                </a:cubicBezTo>
                <a:cubicBezTo>
                  <a:pt x="1392" y="635"/>
                  <a:pt x="1403" y="692"/>
                  <a:pt x="1386" y="744"/>
                </a:cubicBezTo>
                <a:cubicBezTo>
                  <a:pt x="1374" y="900"/>
                  <a:pt x="1339" y="1107"/>
                  <a:pt x="1386" y="1248"/>
                </a:cubicBezTo>
                <a:cubicBezTo>
                  <a:pt x="1391" y="1282"/>
                  <a:pt x="1389" y="1325"/>
                  <a:pt x="1404" y="1356"/>
                </a:cubicBezTo>
                <a:cubicBezTo>
                  <a:pt x="1413" y="1374"/>
                  <a:pt x="1428" y="1410"/>
                  <a:pt x="1428" y="1410"/>
                </a:cubicBezTo>
                <a:cubicBezTo>
                  <a:pt x="1430" y="1425"/>
                  <a:pt x="1432" y="1453"/>
                  <a:pt x="1440" y="1470"/>
                </a:cubicBezTo>
                <a:cubicBezTo>
                  <a:pt x="1453" y="1496"/>
                  <a:pt x="1452" y="1479"/>
                  <a:pt x="1458" y="1506"/>
                </a:cubicBezTo>
                <a:cubicBezTo>
                  <a:pt x="1467" y="1547"/>
                  <a:pt x="1470" y="1590"/>
                  <a:pt x="1476" y="1632"/>
                </a:cubicBezTo>
                <a:cubicBezTo>
                  <a:pt x="1481" y="1663"/>
                  <a:pt x="1484" y="1667"/>
                  <a:pt x="1494" y="1698"/>
                </a:cubicBezTo>
                <a:cubicBezTo>
                  <a:pt x="1499" y="1714"/>
                  <a:pt x="1506" y="1746"/>
                  <a:pt x="1506" y="1746"/>
                </a:cubicBezTo>
                <a:cubicBezTo>
                  <a:pt x="1511" y="1796"/>
                  <a:pt x="1518" y="1846"/>
                  <a:pt x="1524" y="1896"/>
                </a:cubicBezTo>
                <a:cubicBezTo>
                  <a:pt x="1522" y="1932"/>
                  <a:pt x="1519" y="1968"/>
                  <a:pt x="1518" y="2004"/>
                </a:cubicBezTo>
                <a:cubicBezTo>
                  <a:pt x="1515" y="2098"/>
                  <a:pt x="1515" y="2192"/>
                  <a:pt x="1512" y="2286"/>
                </a:cubicBezTo>
                <a:cubicBezTo>
                  <a:pt x="1510" y="2342"/>
                  <a:pt x="1508" y="2387"/>
                  <a:pt x="1452" y="2406"/>
                </a:cubicBezTo>
                <a:cubicBezTo>
                  <a:pt x="1407" y="2451"/>
                  <a:pt x="1420" y="2458"/>
                  <a:pt x="1356" y="2466"/>
                </a:cubicBezTo>
                <a:cubicBezTo>
                  <a:pt x="1186" y="2447"/>
                  <a:pt x="1019" y="2451"/>
                  <a:pt x="846" y="2448"/>
                </a:cubicBezTo>
                <a:cubicBezTo>
                  <a:pt x="684" y="2421"/>
                  <a:pt x="518" y="2431"/>
                  <a:pt x="354" y="2424"/>
                </a:cubicBezTo>
                <a:cubicBezTo>
                  <a:pt x="315" y="2398"/>
                  <a:pt x="291" y="2360"/>
                  <a:pt x="252" y="2334"/>
                </a:cubicBezTo>
                <a:cubicBezTo>
                  <a:pt x="242" y="2294"/>
                  <a:pt x="227" y="2249"/>
                  <a:pt x="198" y="2220"/>
                </a:cubicBezTo>
                <a:cubicBezTo>
                  <a:pt x="188" y="2189"/>
                  <a:pt x="175" y="2163"/>
                  <a:pt x="168" y="2130"/>
                </a:cubicBezTo>
                <a:cubicBezTo>
                  <a:pt x="166" y="2108"/>
                  <a:pt x="162" y="2086"/>
                  <a:pt x="162" y="2064"/>
                </a:cubicBezTo>
                <a:cubicBezTo>
                  <a:pt x="162" y="1990"/>
                  <a:pt x="166" y="1916"/>
                  <a:pt x="168" y="1842"/>
                </a:cubicBezTo>
                <a:cubicBezTo>
                  <a:pt x="170" y="1790"/>
                  <a:pt x="173" y="1579"/>
                  <a:pt x="246" y="1530"/>
                </a:cubicBezTo>
                <a:cubicBezTo>
                  <a:pt x="253" y="1508"/>
                  <a:pt x="267" y="1491"/>
                  <a:pt x="276" y="1470"/>
                </a:cubicBezTo>
                <a:cubicBezTo>
                  <a:pt x="288" y="1442"/>
                  <a:pt x="290" y="1409"/>
                  <a:pt x="294" y="1380"/>
                </a:cubicBezTo>
                <a:cubicBezTo>
                  <a:pt x="298" y="1309"/>
                  <a:pt x="295" y="1228"/>
                  <a:pt x="312" y="1158"/>
                </a:cubicBezTo>
                <a:cubicBezTo>
                  <a:pt x="321" y="1022"/>
                  <a:pt x="324" y="1025"/>
                  <a:pt x="318" y="852"/>
                </a:cubicBezTo>
                <a:cubicBezTo>
                  <a:pt x="318" y="846"/>
                  <a:pt x="316" y="719"/>
                  <a:pt x="306" y="678"/>
                </a:cubicBezTo>
                <a:cubicBezTo>
                  <a:pt x="291" y="618"/>
                  <a:pt x="249" y="559"/>
                  <a:pt x="216" y="510"/>
                </a:cubicBezTo>
                <a:cubicBezTo>
                  <a:pt x="202" y="455"/>
                  <a:pt x="222" y="512"/>
                  <a:pt x="192" y="474"/>
                </a:cubicBezTo>
                <a:cubicBezTo>
                  <a:pt x="188" y="469"/>
                  <a:pt x="190" y="461"/>
                  <a:pt x="186" y="456"/>
                </a:cubicBezTo>
                <a:cubicBezTo>
                  <a:pt x="181" y="449"/>
                  <a:pt x="174" y="444"/>
                  <a:pt x="168" y="438"/>
                </a:cubicBezTo>
                <a:cubicBezTo>
                  <a:pt x="160" y="413"/>
                  <a:pt x="154" y="399"/>
                  <a:pt x="132" y="384"/>
                </a:cubicBezTo>
                <a:cubicBezTo>
                  <a:pt x="104" y="343"/>
                  <a:pt x="82" y="300"/>
                  <a:pt x="54" y="258"/>
                </a:cubicBezTo>
                <a:cubicBezTo>
                  <a:pt x="35" y="229"/>
                  <a:pt x="44" y="247"/>
                  <a:pt x="30" y="204"/>
                </a:cubicBezTo>
                <a:cubicBezTo>
                  <a:pt x="28" y="198"/>
                  <a:pt x="24" y="186"/>
                  <a:pt x="24" y="186"/>
                </a:cubicBezTo>
                <a:cubicBezTo>
                  <a:pt x="20" y="138"/>
                  <a:pt x="23" y="126"/>
                  <a:pt x="12" y="90"/>
                </a:cubicBezTo>
                <a:cubicBezTo>
                  <a:pt x="8" y="78"/>
                  <a:pt x="0" y="54"/>
                  <a:pt x="0" y="54"/>
                </a:cubicBezTo>
                <a:cubicBezTo>
                  <a:pt x="6" y="24"/>
                  <a:pt x="6" y="10"/>
                  <a:pt x="36" y="0"/>
                </a:cubicBezTo>
                <a:cubicBezTo>
                  <a:pt x="42" y="4"/>
                  <a:pt x="50" y="6"/>
                  <a:pt x="54" y="12"/>
                </a:cubicBezTo>
                <a:cubicBezTo>
                  <a:pt x="59" y="19"/>
                  <a:pt x="54" y="31"/>
                  <a:pt x="60" y="36"/>
                </a:cubicBezTo>
                <a:cubicBezTo>
                  <a:pt x="70" y="44"/>
                  <a:pt x="96" y="48"/>
                  <a:pt x="96" y="48"/>
                </a:cubicBezTo>
                <a:cubicBezTo>
                  <a:pt x="131" y="36"/>
                  <a:pt x="230" y="53"/>
                  <a:pt x="246" y="54"/>
                </a:cubicBezTo>
                <a:cubicBezTo>
                  <a:pt x="252" y="56"/>
                  <a:pt x="258" y="60"/>
                  <a:pt x="264" y="60"/>
                </a:cubicBezTo>
                <a:cubicBezTo>
                  <a:pt x="282" y="60"/>
                  <a:pt x="300" y="51"/>
                  <a:pt x="318" y="54"/>
                </a:cubicBezTo>
                <a:cubicBezTo>
                  <a:pt x="332" y="56"/>
                  <a:pt x="339" y="83"/>
                  <a:pt x="348" y="90"/>
                </a:cubicBezTo>
                <a:cubicBezTo>
                  <a:pt x="379" y="115"/>
                  <a:pt x="363" y="89"/>
                  <a:pt x="360" y="84"/>
                </a:cubicBezTo>
                <a:close/>
              </a:path>
            </a:pathLst>
          </a:custGeom>
          <a:solidFill>
            <a:schemeClr val="bg1">
              <a:alpha val="79999"/>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cxnSp>
        <p:nvCxnSpPr>
          <p:cNvPr id="55323" name="AutoShape 15">
            <a:extLst>
              <a:ext uri="{FF2B5EF4-FFF2-40B4-BE49-F238E27FC236}">
                <a16:creationId xmlns:a16="http://schemas.microsoft.com/office/drawing/2014/main" id="{27BE65F0-12D0-49BE-A059-9F5AA21B969E}"/>
              </a:ext>
            </a:extLst>
          </p:cNvPr>
          <p:cNvCxnSpPr>
            <a:cxnSpLocks noChangeShapeType="1"/>
            <a:stCxn id="55324" idx="0"/>
          </p:cNvCxnSpPr>
          <p:nvPr/>
        </p:nvCxnSpPr>
        <p:spPr bwMode="auto">
          <a:xfrm flipV="1">
            <a:off x="6591300" y="2740025"/>
            <a:ext cx="0" cy="6635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5324" name="Text Box 14">
            <a:extLst>
              <a:ext uri="{FF2B5EF4-FFF2-40B4-BE49-F238E27FC236}">
                <a16:creationId xmlns:a16="http://schemas.microsoft.com/office/drawing/2014/main" id="{D4876497-849C-4B56-B6A8-1559DD719B1C}"/>
              </a:ext>
            </a:extLst>
          </p:cNvPr>
          <p:cNvSpPr txBox="1">
            <a:spLocks noChangeArrowheads="1"/>
          </p:cNvSpPr>
          <p:nvPr/>
        </p:nvSpPr>
        <p:spPr bwMode="auto">
          <a:xfrm>
            <a:off x="5867400" y="3403600"/>
            <a:ext cx="1447800" cy="8318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did not secure stairs</a:t>
            </a:r>
            <a:endParaRPr lang="en-US" altLang="nl-NL" sz="1600">
              <a:latin typeface="Tahoma" panose="020B0604030504040204" pitchFamily="34" charset="0"/>
            </a:endParaRPr>
          </a:p>
        </p:txBody>
      </p:sp>
      <p:sp>
        <p:nvSpPr>
          <p:cNvPr id="55325" name="Freeform 32">
            <a:extLst>
              <a:ext uri="{FF2B5EF4-FFF2-40B4-BE49-F238E27FC236}">
                <a16:creationId xmlns:a16="http://schemas.microsoft.com/office/drawing/2014/main" id="{E99522B3-13F3-4A95-A426-830447DA1C83}"/>
              </a:ext>
            </a:extLst>
          </p:cNvPr>
          <p:cNvSpPr>
            <a:spLocks/>
          </p:cNvSpPr>
          <p:nvPr/>
        </p:nvSpPr>
        <p:spPr bwMode="auto">
          <a:xfrm>
            <a:off x="3124200" y="381000"/>
            <a:ext cx="5972175" cy="4186238"/>
          </a:xfrm>
          <a:custGeom>
            <a:avLst/>
            <a:gdLst>
              <a:gd name="T0" fmla="*/ 2147483647 w 3762"/>
              <a:gd name="T1" fmla="*/ 2147483647 h 2637"/>
              <a:gd name="T2" fmla="*/ 2147483647 w 3762"/>
              <a:gd name="T3" fmla="*/ 2147483647 h 2637"/>
              <a:gd name="T4" fmla="*/ 2147483647 w 3762"/>
              <a:gd name="T5" fmla="*/ 2147483647 h 2637"/>
              <a:gd name="T6" fmla="*/ 2147483647 w 3762"/>
              <a:gd name="T7" fmla="*/ 2147483647 h 2637"/>
              <a:gd name="T8" fmla="*/ 2147483647 w 3762"/>
              <a:gd name="T9" fmla="*/ 2147483647 h 2637"/>
              <a:gd name="T10" fmla="*/ 2147483647 w 3762"/>
              <a:gd name="T11" fmla="*/ 2147483647 h 2637"/>
              <a:gd name="T12" fmla="*/ 2147483647 w 3762"/>
              <a:gd name="T13" fmla="*/ 2147483647 h 2637"/>
              <a:gd name="T14" fmla="*/ 2147483647 w 3762"/>
              <a:gd name="T15" fmla="*/ 2147483647 h 2637"/>
              <a:gd name="T16" fmla="*/ 2147483647 w 3762"/>
              <a:gd name="T17" fmla="*/ 2147483647 h 2637"/>
              <a:gd name="T18" fmla="*/ 2147483647 w 3762"/>
              <a:gd name="T19" fmla="*/ 2147483647 h 2637"/>
              <a:gd name="T20" fmla="*/ 2147483647 w 3762"/>
              <a:gd name="T21" fmla="*/ 2147483647 h 2637"/>
              <a:gd name="T22" fmla="*/ 2147483647 w 3762"/>
              <a:gd name="T23" fmla="*/ 2147483647 h 2637"/>
              <a:gd name="T24" fmla="*/ 2147483647 w 3762"/>
              <a:gd name="T25" fmla="*/ 2147483647 h 2637"/>
              <a:gd name="T26" fmla="*/ 2147483647 w 3762"/>
              <a:gd name="T27" fmla="*/ 2147483647 h 2637"/>
              <a:gd name="T28" fmla="*/ 2147483647 w 3762"/>
              <a:gd name="T29" fmla="*/ 2147483647 h 2637"/>
              <a:gd name="T30" fmla="*/ 2147483647 w 3762"/>
              <a:gd name="T31" fmla="*/ 2147483647 h 2637"/>
              <a:gd name="T32" fmla="*/ 2147483647 w 3762"/>
              <a:gd name="T33" fmla="*/ 2147483647 h 2637"/>
              <a:gd name="T34" fmla="*/ 2147483647 w 3762"/>
              <a:gd name="T35" fmla="*/ 2147483647 h 2637"/>
              <a:gd name="T36" fmla="*/ 2147483647 w 3762"/>
              <a:gd name="T37" fmla="*/ 2147483647 h 2637"/>
              <a:gd name="T38" fmla="*/ 2147483647 w 3762"/>
              <a:gd name="T39" fmla="*/ 2147483647 h 2637"/>
              <a:gd name="T40" fmla="*/ 2147483647 w 3762"/>
              <a:gd name="T41" fmla="*/ 2147483647 h 2637"/>
              <a:gd name="T42" fmla="*/ 2147483647 w 3762"/>
              <a:gd name="T43" fmla="*/ 2147483647 h 2637"/>
              <a:gd name="T44" fmla="*/ 2147483647 w 3762"/>
              <a:gd name="T45" fmla="*/ 2147483647 h 2637"/>
              <a:gd name="T46" fmla="*/ 2147483647 w 3762"/>
              <a:gd name="T47" fmla="*/ 2147483647 h 2637"/>
              <a:gd name="T48" fmla="*/ 2147483647 w 3762"/>
              <a:gd name="T49" fmla="*/ 2147483647 h 2637"/>
              <a:gd name="T50" fmla="*/ 2147483647 w 3762"/>
              <a:gd name="T51" fmla="*/ 2147483647 h 2637"/>
              <a:gd name="T52" fmla="*/ 2147483647 w 3762"/>
              <a:gd name="T53" fmla="*/ 2147483647 h 2637"/>
              <a:gd name="T54" fmla="*/ 2147483647 w 3762"/>
              <a:gd name="T55" fmla="*/ 2147483647 h 2637"/>
              <a:gd name="T56" fmla="*/ 2147483647 w 3762"/>
              <a:gd name="T57" fmla="*/ 2147483647 h 2637"/>
              <a:gd name="T58" fmla="*/ 2147483647 w 3762"/>
              <a:gd name="T59" fmla="*/ 2147483647 h 2637"/>
              <a:gd name="T60" fmla="*/ 2147483647 w 3762"/>
              <a:gd name="T61" fmla="*/ 2147483647 h 2637"/>
              <a:gd name="T62" fmla="*/ 2147483647 w 3762"/>
              <a:gd name="T63" fmla="*/ 2147483647 h 2637"/>
              <a:gd name="T64" fmla="*/ 2147483647 w 3762"/>
              <a:gd name="T65" fmla="*/ 2147483647 h 2637"/>
              <a:gd name="T66" fmla="*/ 2147483647 w 3762"/>
              <a:gd name="T67" fmla="*/ 2147483647 h 2637"/>
              <a:gd name="T68" fmla="*/ 2147483647 w 3762"/>
              <a:gd name="T69" fmla="*/ 2147483647 h 2637"/>
              <a:gd name="T70" fmla="*/ 2147483647 w 3762"/>
              <a:gd name="T71" fmla="*/ 2147483647 h 2637"/>
              <a:gd name="T72" fmla="*/ 2147483647 w 3762"/>
              <a:gd name="T73" fmla="*/ 2147483647 h 2637"/>
              <a:gd name="T74" fmla="*/ 2147483647 w 3762"/>
              <a:gd name="T75" fmla="*/ 2147483647 h 2637"/>
              <a:gd name="T76" fmla="*/ 0 w 3762"/>
              <a:gd name="T77" fmla="*/ 2147483647 h 2637"/>
              <a:gd name="T78" fmla="*/ 2147483647 w 3762"/>
              <a:gd name="T79" fmla="*/ 2147483647 h 2637"/>
              <a:gd name="T80" fmla="*/ 2147483647 w 3762"/>
              <a:gd name="T81" fmla="*/ 2147483647 h 26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762" h="2637">
                <a:moveTo>
                  <a:pt x="102" y="222"/>
                </a:moveTo>
                <a:cubicBezTo>
                  <a:pt x="152" y="205"/>
                  <a:pt x="258" y="204"/>
                  <a:pt x="258" y="204"/>
                </a:cubicBezTo>
                <a:cubicBezTo>
                  <a:pt x="553" y="86"/>
                  <a:pt x="889" y="129"/>
                  <a:pt x="1200" y="126"/>
                </a:cubicBezTo>
                <a:cubicBezTo>
                  <a:pt x="1250" y="116"/>
                  <a:pt x="1241" y="116"/>
                  <a:pt x="1314" y="114"/>
                </a:cubicBezTo>
                <a:cubicBezTo>
                  <a:pt x="1466" y="109"/>
                  <a:pt x="1770" y="102"/>
                  <a:pt x="1770" y="102"/>
                </a:cubicBezTo>
                <a:cubicBezTo>
                  <a:pt x="1822" y="98"/>
                  <a:pt x="1864" y="91"/>
                  <a:pt x="1914" y="84"/>
                </a:cubicBezTo>
                <a:cubicBezTo>
                  <a:pt x="1973" y="45"/>
                  <a:pt x="2060" y="38"/>
                  <a:pt x="2130" y="30"/>
                </a:cubicBezTo>
                <a:cubicBezTo>
                  <a:pt x="2254" y="32"/>
                  <a:pt x="2378" y="36"/>
                  <a:pt x="2502" y="36"/>
                </a:cubicBezTo>
                <a:cubicBezTo>
                  <a:pt x="2656" y="36"/>
                  <a:pt x="2810" y="34"/>
                  <a:pt x="2964" y="30"/>
                </a:cubicBezTo>
                <a:cubicBezTo>
                  <a:pt x="2986" y="29"/>
                  <a:pt x="3022" y="13"/>
                  <a:pt x="3042" y="6"/>
                </a:cubicBezTo>
                <a:cubicBezTo>
                  <a:pt x="3048" y="4"/>
                  <a:pt x="3060" y="0"/>
                  <a:pt x="3060" y="0"/>
                </a:cubicBezTo>
                <a:cubicBezTo>
                  <a:pt x="3109" y="5"/>
                  <a:pt x="3166" y="8"/>
                  <a:pt x="3216" y="18"/>
                </a:cubicBezTo>
                <a:cubicBezTo>
                  <a:pt x="3264" y="28"/>
                  <a:pt x="3305" y="43"/>
                  <a:pt x="3354" y="48"/>
                </a:cubicBezTo>
                <a:cubicBezTo>
                  <a:pt x="3414" y="68"/>
                  <a:pt x="3328" y="41"/>
                  <a:pt x="3486" y="60"/>
                </a:cubicBezTo>
                <a:cubicBezTo>
                  <a:pt x="3529" y="65"/>
                  <a:pt x="3555" y="95"/>
                  <a:pt x="3594" y="108"/>
                </a:cubicBezTo>
                <a:cubicBezTo>
                  <a:pt x="3612" y="126"/>
                  <a:pt x="3656" y="166"/>
                  <a:pt x="3666" y="186"/>
                </a:cubicBezTo>
                <a:cubicBezTo>
                  <a:pt x="3691" y="236"/>
                  <a:pt x="3673" y="301"/>
                  <a:pt x="3714" y="342"/>
                </a:cubicBezTo>
                <a:cubicBezTo>
                  <a:pt x="3718" y="422"/>
                  <a:pt x="3728" y="439"/>
                  <a:pt x="3708" y="498"/>
                </a:cubicBezTo>
                <a:cubicBezTo>
                  <a:pt x="3716" y="547"/>
                  <a:pt x="3722" y="594"/>
                  <a:pt x="3738" y="642"/>
                </a:cubicBezTo>
                <a:cubicBezTo>
                  <a:pt x="3736" y="648"/>
                  <a:pt x="3731" y="654"/>
                  <a:pt x="3732" y="660"/>
                </a:cubicBezTo>
                <a:cubicBezTo>
                  <a:pt x="3733" y="673"/>
                  <a:pt x="3744" y="696"/>
                  <a:pt x="3744" y="696"/>
                </a:cubicBezTo>
                <a:cubicBezTo>
                  <a:pt x="3732" y="767"/>
                  <a:pt x="3721" y="842"/>
                  <a:pt x="3744" y="912"/>
                </a:cubicBezTo>
                <a:cubicBezTo>
                  <a:pt x="3725" y="941"/>
                  <a:pt x="3742" y="936"/>
                  <a:pt x="3732" y="966"/>
                </a:cubicBezTo>
                <a:cubicBezTo>
                  <a:pt x="3729" y="1015"/>
                  <a:pt x="3730" y="1068"/>
                  <a:pt x="3714" y="1116"/>
                </a:cubicBezTo>
                <a:cubicBezTo>
                  <a:pt x="3729" y="1161"/>
                  <a:pt x="3709" y="1105"/>
                  <a:pt x="3732" y="1152"/>
                </a:cubicBezTo>
                <a:cubicBezTo>
                  <a:pt x="3745" y="1178"/>
                  <a:pt x="3745" y="1205"/>
                  <a:pt x="3762" y="1230"/>
                </a:cubicBezTo>
                <a:cubicBezTo>
                  <a:pt x="3758" y="1279"/>
                  <a:pt x="3762" y="1326"/>
                  <a:pt x="3726" y="1362"/>
                </a:cubicBezTo>
                <a:cubicBezTo>
                  <a:pt x="3714" y="1392"/>
                  <a:pt x="3698" y="1418"/>
                  <a:pt x="3684" y="1446"/>
                </a:cubicBezTo>
                <a:cubicBezTo>
                  <a:pt x="3672" y="1469"/>
                  <a:pt x="3684" y="1461"/>
                  <a:pt x="3672" y="1488"/>
                </a:cubicBezTo>
                <a:cubicBezTo>
                  <a:pt x="3659" y="1519"/>
                  <a:pt x="3661" y="1494"/>
                  <a:pt x="3642" y="1524"/>
                </a:cubicBezTo>
                <a:cubicBezTo>
                  <a:pt x="3612" y="1571"/>
                  <a:pt x="3595" y="1621"/>
                  <a:pt x="3564" y="1668"/>
                </a:cubicBezTo>
                <a:cubicBezTo>
                  <a:pt x="3557" y="1679"/>
                  <a:pt x="3554" y="1694"/>
                  <a:pt x="3546" y="1704"/>
                </a:cubicBezTo>
                <a:cubicBezTo>
                  <a:pt x="3526" y="1729"/>
                  <a:pt x="3490" y="1746"/>
                  <a:pt x="3468" y="1770"/>
                </a:cubicBezTo>
                <a:cubicBezTo>
                  <a:pt x="3445" y="1795"/>
                  <a:pt x="3432" y="1818"/>
                  <a:pt x="3408" y="1842"/>
                </a:cubicBezTo>
                <a:cubicBezTo>
                  <a:pt x="3380" y="1870"/>
                  <a:pt x="3342" y="1883"/>
                  <a:pt x="3312" y="1908"/>
                </a:cubicBezTo>
                <a:cubicBezTo>
                  <a:pt x="3263" y="1950"/>
                  <a:pt x="3313" y="1912"/>
                  <a:pt x="3264" y="1968"/>
                </a:cubicBezTo>
                <a:cubicBezTo>
                  <a:pt x="3257" y="1975"/>
                  <a:pt x="3247" y="1979"/>
                  <a:pt x="3240" y="1986"/>
                </a:cubicBezTo>
                <a:cubicBezTo>
                  <a:pt x="3221" y="2005"/>
                  <a:pt x="3204" y="2031"/>
                  <a:pt x="3186" y="2052"/>
                </a:cubicBezTo>
                <a:cubicBezTo>
                  <a:pt x="3168" y="2073"/>
                  <a:pt x="3165" y="2091"/>
                  <a:pt x="3138" y="2100"/>
                </a:cubicBezTo>
                <a:cubicBezTo>
                  <a:pt x="3119" y="2119"/>
                  <a:pt x="3104" y="2142"/>
                  <a:pt x="3084" y="2160"/>
                </a:cubicBezTo>
                <a:cubicBezTo>
                  <a:pt x="3046" y="2193"/>
                  <a:pt x="2999" y="2222"/>
                  <a:pt x="2958" y="2250"/>
                </a:cubicBezTo>
                <a:cubicBezTo>
                  <a:pt x="2928" y="2270"/>
                  <a:pt x="2917" y="2309"/>
                  <a:pt x="2892" y="2334"/>
                </a:cubicBezTo>
                <a:cubicBezTo>
                  <a:pt x="2863" y="2363"/>
                  <a:pt x="2836" y="2384"/>
                  <a:pt x="2802" y="2406"/>
                </a:cubicBezTo>
                <a:cubicBezTo>
                  <a:pt x="2789" y="2444"/>
                  <a:pt x="2770" y="2468"/>
                  <a:pt x="2742" y="2496"/>
                </a:cubicBezTo>
                <a:cubicBezTo>
                  <a:pt x="2726" y="2543"/>
                  <a:pt x="2668" y="2582"/>
                  <a:pt x="2634" y="2616"/>
                </a:cubicBezTo>
                <a:cubicBezTo>
                  <a:pt x="2573" y="2596"/>
                  <a:pt x="2404" y="2626"/>
                  <a:pt x="2334" y="2634"/>
                </a:cubicBezTo>
                <a:cubicBezTo>
                  <a:pt x="2164" y="2625"/>
                  <a:pt x="1994" y="2637"/>
                  <a:pt x="1824" y="2628"/>
                </a:cubicBezTo>
                <a:cubicBezTo>
                  <a:pt x="1783" y="2618"/>
                  <a:pt x="1785" y="2620"/>
                  <a:pt x="1758" y="2580"/>
                </a:cubicBezTo>
                <a:cubicBezTo>
                  <a:pt x="1754" y="2574"/>
                  <a:pt x="1748" y="2569"/>
                  <a:pt x="1746" y="2562"/>
                </a:cubicBezTo>
                <a:cubicBezTo>
                  <a:pt x="1742" y="2550"/>
                  <a:pt x="1734" y="2526"/>
                  <a:pt x="1734" y="2526"/>
                </a:cubicBezTo>
                <a:cubicBezTo>
                  <a:pt x="1725" y="2437"/>
                  <a:pt x="1718" y="2397"/>
                  <a:pt x="1734" y="2316"/>
                </a:cubicBezTo>
                <a:cubicBezTo>
                  <a:pt x="1732" y="2222"/>
                  <a:pt x="1730" y="2128"/>
                  <a:pt x="1728" y="2034"/>
                </a:cubicBezTo>
                <a:cubicBezTo>
                  <a:pt x="1725" y="1919"/>
                  <a:pt x="1746" y="1789"/>
                  <a:pt x="1674" y="1692"/>
                </a:cubicBezTo>
                <a:cubicBezTo>
                  <a:pt x="1658" y="1645"/>
                  <a:pt x="1639" y="1589"/>
                  <a:pt x="1596" y="1560"/>
                </a:cubicBezTo>
                <a:cubicBezTo>
                  <a:pt x="1563" y="1494"/>
                  <a:pt x="1611" y="1583"/>
                  <a:pt x="1560" y="1512"/>
                </a:cubicBezTo>
                <a:cubicBezTo>
                  <a:pt x="1552" y="1501"/>
                  <a:pt x="1549" y="1487"/>
                  <a:pt x="1542" y="1476"/>
                </a:cubicBezTo>
                <a:cubicBezTo>
                  <a:pt x="1538" y="1460"/>
                  <a:pt x="1538" y="1442"/>
                  <a:pt x="1530" y="1428"/>
                </a:cubicBezTo>
                <a:cubicBezTo>
                  <a:pt x="1522" y="1413"/>
                  <a:pt x="1506" y="1404"/>
                  <a:pt x="1494" y="1392"/>
                </a:cubicBezTo>
                <a:cubicBezTo>
                  <a:pt x="1482" y="1380"/>
                  <a:pt x="1476" y="1362"/>
                  <a:pt x="1464" y="1350"/>
                </a:cubicBezTo>
                <a:cubicBezTo>
                  <a:pt x="1454" y="1319"/>
                  <a:pt x="1439" y="1301"/>
                  <a:pt x="1416" y="1278"/>
                </a:cubicBezTo>
                <a:cubicBezTo>
                  <a:pt x="1406" y="1253"/>
                  <a:pt x="1403" y="1225"/>
                  <a:pt x="1392" y="1200"/>
                </a:cubicBezTo>
                <a:cubicBezTo>
                  <a:pt x="1377" y="1167"/>
                  <a:pt x="1374" y="1185"/>
                  <a:pt x="1356" y="1158"/>
                </a:cubicBezTo>
                <a:cubicBezTo>
                  <a:pt x="1325" y="1111"/>
                  <a:pt x="1308" y="1080"/>
                  <a:pt x="1266" y="1038"/>
                </a:cubicBezTo>
                <a:cubicBezTo>
                  <a:pt x="1236" y="1008"/>
                  <a:pt x="1236" y="966"/>
                  <a:pt x="1200" y="942"/>
                </a:cubicBezTo>
                <a:cubicBezTo>
                  <a:pt x="1189" y="909"/>
                  <a:pt x="1167" y="887"/>
                  <a:pt x="1146" y="858"/>
                </a:cubicBezTo>
                <a:cubicBezTo>
                  <a:pt x="1141" y="851"/>
                  <a:pt x="1140" y="840"/>
                  <a:pt x="1134" y="834"/>
                </a:cubicBezTo>
                <a:cubicBezTo>
                  <a:pt x="1130" y="830"/>
                  <a:pt x="1122" y="830"/>
                  <a:pt x="1116" y="828"/>
                </a:cubicBezTo>
                <a:cubicBezTo>
                  <a:pt x="1103" y="789"/>
                  <a:pt x="1121" y="827"/>
                  <a:pt x="1092" y="804"/>
                </a:cubicBezTo>
                <a:cubicBezTo>
                  <a:pt x="1086" y="799"/>
                  <a:pt x="1085" y="791"/>
                  <a:pt x="1080" y="786"/>
                </a:cubicBezTo>
                <a:cubicBezTo>
                  <a:pt x="1060" y="766"/>
                  <a:pt x="1028" y="761"/>
                  <a:pt x="1002" y="756"/>
                </a:cubicBezTo>
                <a:cubicBezTo>
                  <a:pt x="930" y="713"/>
                  <a:pt x="851" y="702"/>
                  <a:pt x="768" y="696"/>
                </a:cubicBezTo>
                <a:cubicBezTo>
                  <a:pt x="715" y="681"/>
                  <a:pt x="667" y="665"/>
                  <a:pt x="612" y="654"/>
                </a:cubicBezTo>
                <a:cubicBezTo>
                  <a:pt x="589" y="639"/>
                  <a:pt x="573" y="625"/>
                  <a:pt x="546" y="618"/>
                </a:cubicBezTo>
                <a:cubicBezTo>
                  <a:pt x="532" y="596"/>
                  <a:pt x="519" y="596"/>
                  <a:pt x="498" y="582"/>
                </a:cubicBezTo>
                <a:cubicBezTo>
                  <a:pt x="469" y="539"/>
                  <a:pt x="415" y="520"/>
                  <a:pt x="366" y="510"/>
                </a:cubicBezTo>
                <a:cubicBezTo>
                  <a:pt x="346" y="506"/>
                  <a:pt x="306" y="492"/>
                  <a:pt x="306" y="492"/>
                </a:cubicBezTo>
                <a:cubicBezTo>
                  <a:pt x="230" y="416"/>
                  <a:pt x="127" y="391"/>
                  <a:pt x="24" y="378"/>
                </a:cubicBezTo>
                <a:cubicBezTo>
                  <a:pt x="13" y="362"/>
                  <a:pt x="0" y="324"/>
                  <a:pt x="0" y="324"/>
                </a:cubicBezTo>
                <a:cubicBezTo>
                  <a:pt x="1" y="317"/>
                  <a:pt x="11" y="260"/>
                  <a:pt x="18" y="258"/>
                </a:cubicBezTo>
                <a:cubicBezTo>
                  <a:pt x="46" y="249"/>
                  <a:pt x="74" y="243"/>
                  <a:pt x="102" y="234"/>
                </a:cubicBezTo>
                <a:cubicBezTo>
                  <a:pt x="109" y="232"/>
                  <a:pt x="120" y="229"/>
                  <a:pt x="120" y="222"/>
                </a:cubicBezTo>
                <a:cubicBezTo>
                  <a:pt x="120" y="216"/>
                  <a:pt x="108" y="222"/>
                  <a:pt x="102" y="222"/>
                </a:cubicBezTo>
                <a:close/>
              </a:path>
            </a:pathLst>
          </a:custGeom>
          <a:solidFill>
            <a:schemeClr val="bg1">
              <a:alpha val="79999"/>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5326" name="Text Box 4">
            <a:extLst>
              <a:ext uri="{FF2B5EF4-FFF2-40B4-BE49-F238E27FC236}">
                <a16:creationId xmlns:a16="http://schemas.microsoft.com/office/drawing/2014/main" id="{126CEE5F-9CD6-4034-A3F6-1723BD3724AC}"/>
              </a:ext>
            </a:extLst>
          </p:cNvPr>
          <p:cNvSpPr txBox="1">
            <a:spLocks noChangeArrowheads="1"/>
          </p:cNvSpPr>
          <p:nvPr/>
        </p:nvSpPr>
        <p:spPr bwMode="auto">
          <a:xfrm>
            <a:off x="3478213" y="4903788"/>
            <a:ext cx="1371600" cy="708025"/>
          </a:xfrm>
          <a:prstGeom prst="rect">
            <a:avLst/>
          </a:prstGeom>
          <a:solidFill>
            <a:schemeClr val="accent2"/>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a:latin typeface="Tahoma" panose="020B0604030504040204" pitchFamily="34" charset="0"/>
                <a:sym typeface="Symbol" panose="05050102010706020507" pitchFamily="18" charset="2"/>
              </a:rPr>
              <a:t>Attack on inference</a:t>
            </a:r>
            <a:endParaRPr lang="en-US" altLang="nl-N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9670"/>
                                        </p:tgtEl>
                                        <p:attrNameLst>
                                          <p:attrName>style.visibility</p:attrName>
                                        </p:attrNameLst>
                                      </p:cBhvr>
                                      <p:to>
                                        <p:strVal val="visible"/>
                                      </p:to>
                                    </p:set>
                                    <p:anim calcmode="lin" valueType="num">
                                      <p:cBhvr additive="base">
                                        <p:cTn id="7" dur="500" fill="hold"/>
                                        <p:tgtEl>
                                          <p:spTgt spid="539670"/>
                                        </p:tgtEl>
                                        <p:attrNameLst>
                                          <p:attrName>ppt_x</p:attrName>
                                        </p:attrNameLst>
                                      </p:cBhvr>
                                      <p:tavLst>
                                        <p:tav tm="0">
                                          <p:val>
                                            <p:strVal val="#ppt_x"/>
                                          </p:val>
                                        </p:tav>
                                        <p:tav tm="100000">
                                          <p:val>
                                            <p:strVal val="#ppt_x"/>
                                          </p:val>
                                        </p:tav>
                                      </p:tavLst>
                                    </p:anim>
                                    <p:anim calcmode="lin" valueType="num">
                                      <p:cBhvr additive="base">
                                        <p:cTn id="8" dur="500" fill="hold"/>
                                        <p:tgtEl>
                                          <p:spTgt spid="5396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9669"/>
                                        </p:tgtEl>
                                        <p:attrNameLst>
                                          <p:attrName>style.visibility</p:attrName>
                                        </p:attrNameLst>
                                      </p:cBhvr>
                                      <p:to>
                                        <p:strVal val="visible"/>
                                      </p:to>
                                    </p:set>
                                    <p:anim calcmode="lin" valueType="num">
                                      <p:cBhvr additive="base">
                                        <p:cTn id="11" dur="500" fill="hold"/>
                                        <p:tgtEl>
                                          <p:spTgt spid="539669"/>
                                        </p:tgtEl>
                                        <p:attrNameLst>
                                          <p:attrName>ppt_x</p:attrName>
                                        </p:attrNameLst>
                                      </p:cBhvr>
                                      <p:tavLst>
                                        <p:tav tm="0">
                                          <p:val>
                                            <p:strVal val="#ppt_x"/>
                                          </p:val>
                                        </p:tav>
                                        <p:tav tm="100000">
                                          <p:val>
                                            <p:strVal val="#ppt_x"/>
                                          </p:val>
                                        </p:tav>
                                      </p:tavLst>
                                    </p:anim>
                                    <p:anim calcmode="lin" valueType="num">
                                      <p:cBhvr additive="base">
                                        <p:cTn id="12" dur="500" fill="hold"/>
                                        <p:tgtEl>
                                          <p:spTgt spid="53966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539665"/>
                                        </p:tgtEl>
                                        <p:attrNameLst>
                                          <p:attrName>style.visibility</p:attrName>
                                        </p:attrNameLst>
                                      </p:cBhvr>
                                      <p:to>
                                        <p:strVal val="visible"/>
                                      </p:to>
                                    </p:set>
                                    <p:anim calcmode="lin" valueType="num">
                                      <p:cBhvr additive="base">
                                        <p:cTn id="17" dur="500" fill="hold"/>
                                        <p:tgtEl>
                                          <p:spTgt spid="539665"/>
                                        </p:tgtEl>
                                        <p:attrNameLst>
                                          <p:attrName>ppt_x</p:attrName>
                                        </p:attrNameLst>
                                      </p:cBhvr>
                                      <p:tavLst>
                                        <p:tav tm="0">
                                          <p:val>
                                            <p:strVal val="1+#ppt_w/2"/>
                                          </p:val>
                                        </p:tav>
                                        <p:tav tm="100000">
                                          <p:val>
                                            <p:strVal val="#ppt_x"/>
                                          </p:val>
                                        </p:tav>
                                      </p:tavLst>
                                    </p:anim>
                                    <p:anim calcmode="lin" valueType="num">
                                      <p:cBhvr additive="base">
                                        <p:cTn id="18" dur="500" fill="hold"/>
                                        <p:tgtEl>
                                          <p:spTgt spid="53966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39664"/>
                                        </p:tgtEl>
                                        <p:attrNameLst>
                                          <p:attrName>style.visibility</p:attrName>
                                        </p:attrNameLst>
                                      </p:cBhvr>
                                      <p:to>
                                        <p:strVal val="visible"/>
                                      </p:to>
                                    </p:set>
                                    <p:anim calcmode="lin" valueType="num">
                                      <p:cBhvr additive="base">
                                        <p:cTn id="21" dur="500" fill="hold"/>
                                        <p:tgtEl>
                                          <p:spTgt spid="539664"/>
                                        </p:tgtEl>
                                        <p:attrNameLst>
                                          <p:attrName>ppt_x</p:attrName>
                                        </p:attrNameLst>
                                      </p:cBhvr>
                                      <p:tavLst>
                                        <p:tav tm="0">
                                          <p:val>
                                            <p:strVal val="1+#ppt_w/2"/>
                                          </p:val>
                                        </p:tav>
                                        <p:tav tm="100000">
                                          <p:val>
                                            <p:strVal val="#ppt_x"/>
                                          </p:val>
                                        </p:tav>
                                      </p:tavLst>
                                    </p:anim>
                                    <p:anim calcmode="lin" valueType="num">
                                      <p:cBhvr additive="base">
                                        <p:cTn id="22" dur="500" fill="hold"/>
                                        <p:tgtEl>
                                          <p:spTgt spid="53966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39676"/>
                                        </p:tgtEl>
                                        <p:attrNameLst>
                                          <p:attrName>style.visibility</p:attrName>
                                        </p:attrNameLst>
                                      </p:cBhvr>
                                      <p:to>
                                        <p:strVal val="visible"/>
                                      </p:to>
                                    </p:set>
                                    <p:anim calcmode="lin" valueType="num">
                                      <p:cBhvr additive="base">
                                        <p:cTn id="25" dur="500" fill="hold"/>
                                        <p:tgtEl>
                                          <p:spTgt spid="539676"/>
                                        </p:tgtEl>
                                        <p:attrNameLst>
                                          <p:attrName>ppt_x</p:attrName>
                                        </p:attrNameLst>
                                      </p:cBhvr>
                                      <p:tavLst>
                                        <p:tav tm="0">
                                          <p:val>
                                            <p:strVal val="1+#ppt_w/2"/>
                                          </p:val>
                                        </p:tav>
                                        <p:tav tm="100000">
                                          <p:val>
                                            <p:strVal val="#ppt_x"/>
                                          </p:val>
                                        </p:tav>
                                      </p:tavLst>
                                    </p:anim>
                                    <p:anim calcmode="lin" valueType="num">
                                      <p:cBhvr additive="base">
                                        <p:cTn id="26" dur="500" fill="hold"/>
                                        <p:tgtEl>
                                          <p:spTgt spid="53967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39663"/>
                                        </p:tgtEl>
                                        <p:attrNameLst>
                                          <p:attrName>style.visibility</p:attrName>
                                        </p:attrNameLst>
                                      </p:cBhvr>
                                      <p:to>
                                        <p:strVal val="visible"/>
                                      </p:to>
                                    </p:set>
                                    <p:anim calcmode="lin" valueType="num">
                                      <p:cBhvr additive="base">
                                        <p:cTn id="29" dur="500" fill="hold"/>
                                        <p:tgtEl>
                                          <p:spTgt spid="539663"/>
                                        </p:tgtEl>
                                        <p:attrNameLst>
                                          <p:attrName>ppt_x</p:attrName>
                                        </p:attrNameLst>
                                      </p:cBhvr>
                                      <p:tavLst>
                                        <p:tav tm="0">
                                          <p:val>
                                            <p:strVal val="1+#ppt_w/2"/>
                                          </p:val>
                                        </p:tav>
                                        <p:tav tm="100000">
                                          <p:val>
                                            <p:strVal val="#ppt_x"/>
                                          </p:val>
                                        </p:tav>
                                      </p:tavLst>
                                    </p:anim>
                                    <p:anim calcmode="lin" valueType="num">
                                      <p:cBhvr additive="base">
                                        <p:cTn id="30" dur="500" fill="hold"/>
                                        <p:tgtEl>
                                          <p:spTgt spid="539663"/>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500" fill="hold"/>
                                        <p:tgtEl>
                                          <p:spTgt spid="539661"/>
                                        </p:tgtEl>
                                        <p:attrNameLst>
                                          <p:attrName>fillcolor</p:attrName>
                                        </p:attrNameLst>
                                      </p:cBhvr>
                                      <p:to>
                                        <a:schemeClr val="hlink"/>
                                      </p:to>
                                    </p:animClr>
                                    <p:set>
                                      <p:cBhvr>
                                        <p:cTn id="35" dur="500" fill="hold"/>
                                        <p:tgtEl>
                                          <p:spTgt spid="539661"/>
                                        </p:tgtEl>
                                        <p:attrNameLst>
                                          <p:attrName>fill.type</p:attrName>
                                        </p:attrNameLst>
                                      </p:cBhvr>
                                      <p:to>
                                        <p:strVal val="solid"/>
                                      </p:to>
                                    </p:set>
                                    <p:set>
                                      <p:cBhvr>
                                        <p:cTn id="36" dur="500" fill="hold"/>
                                        <p:tgtEl>
                                          <p:spTgt spid="539661"/>
                                        </p:tgtEl>
                                        <p:attrNameLst>
                                          <p:attrName>fill.on</p:attrName>
                                        </p:attrNameLst>
                                      </p:cBhvr>
                                      <p:to>
                                        <p:strVal val="true"/>
                                      </p:to>
                                    </p:set>
                                  </p:childTnLst>
                                </p:cTn>
                              </p:par>
                            </p:childTnLst>
                          </p:cTn>
                        </p:par>
                        <p:par>
                          <p:cTn id="37" fill="hold" nodeType="afterGroup">
                            <p:stCondLst>
                              <p:cond delay="500"/>
                            </p:stCondLst>
                            <p:childTnLst>
                              <p:par>
                                <p:cTn id="38" presetID="1" presetClass="emph" presetSubtype="2" fill="hold" nodeType="afterEffect">
                                  <p:stCondLst>
                                    <p:cond delay="0"/>
                                  </p:stCondLst>
                                  <p:childTnLst>
                                    <p:animClr clrSpc="rgb" dir="cw">
                                      <p:cBhvr>
                                        <p:cTn id="39" dur="500" fill="hold"/>
                                        <p:tgtEl>
                                          <p:spTgt spid="539651"/>
                                        </p:tgtEl>
                                        <p:attrNameLst>
                                          <p:attrName>fillcolor</p:attrName>
                                        </p:attrNameLst>
                                      </p:cBhvr>
                                      <p:to>
                                        <a:schemeClr val="hlink"/>
                                      </p:to>
                                    </p:animClr>
                                    <p:set>
                                      <p:cBhvr>
                                        <p:cTn id="40" dur="500" fill="hold"/>
                                        <p:tgtEl>
                                          <p:spTgt spid="539651"/>
                                        </p:tgtEl>
                                        <p:attrNameLst>
                                          <p:attrName>fill.type</p:attrName>
                                        </p:attrNameLst>
                                      </p:cBhvr>
                                      <p:to>
                                        <p:strVal val="solid"/>
                                      </p:to>
                                    </p:set>
                                    <p:set>
                                      <p:cBhvr>
                                        <p:cTn id="41" dur="500" fill="hold"/>
                                        <p:tgtEl>
                                          <p:spTgt spid="539651"/>
                                        </p:tgtEl>
                                        <p:attrNameLst>
                                          <p:attrName>fill.on</p:attrName>
                                        </p:attrNameLst>
                                      </p:cBhvr>
                                      <p:to>
                                        <p:strVal val="true"/>
                                      </p:to>
                                    </p:set>
                                  </p:childTnLst>
                                </p:cTn>
                              </p:par>
                            </p:childTnLst>
                          </p:cTn>
                        </p:par>
                        <p:par>
                          <p:cTn id="42" fill="hold" nodeType="afterGroup">
                            <p:stCondLst>
                              <p:cond delay="1000"/>
                            </p:stCondLst>
                            <p:childTnLst>
                              <p:par>
                                <p:cTn id="43" presetID="1" presetClass="emph" presetSubtype="2" fill="hold" nodeType="afterEffect">
                                  <p:stCondLst>
                                    <p:cond delay="0"/>
                                  </p:stCondLst>
                                  <p:childTnLst>
                                    <p:animClr clrSpc="rgb" dir="cw">
                                      <p:cBhvr>
                                        <p:cTn id="44" dur="500" fill="hold"/>
                                        <p:tgtEl>
                                          <p:spTgt spid="539650"/>
                                        </p:tgtEl>
                                        <p:attrNameLst>
                                          <p:attrName>fillcolor</p:attrName>
                                        </p:attrNameLst>
                                      </p:cBhvr>
                                      <p:to>
                                        <a:schemeClr val="hlink"/>
                                      </p:to>
                                    </p:animClr>
                                    <p:set>
                                      <p:cBhvr>
                                        <p:cTn id="45" dur="500" fill="hold"/>
                                        <p:tgtEl>
                                          <p:spTgt spid="539650"/>
                                        </p:tgtEl>
                                        <p:attrNameLst>
                                          <p:attrName>fill.type</p:attrName>
                                        </p:attrNameLst>
                                      </p:cBhvr>
                                      <p:to>
                                        <p:strVal val="solid"/>
                                      </p:to>
                                    </p:set>
                                    <p:set>
                                      <p:cBhvr>
                                        <p:cTn id="46" dur="500" fill="hold"/>
                                        <p:tgtEl>
                                          <p:spTgt spid="5396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63" grpId="0" animBg="1"/>
      <p:bldP spid="539664" grpId="0" animBg="1"/>
      <p:bldP spid="5396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Text Box 2">
            <a:extLst>
              <a:ext uri="{FF2B5EF4-FFF2-40B4-BE49-F238E27FC236}">
                <a16:creationId xmlns:a16="http://schemas.microsoft.com/office/drawing/2014/main" id="{C2B31594-6896-4799-9555-D46630BDFAC1}"/>
              </a:ext>
            </a:extLst>
          </p:cNvPr>
          <p:cNvSpPr txBox="1">
            <a:spLocks noChangeArrowheads="1"/>
          </p:cNvSpPr>
          <p:nvPr/>
        </p:nvSpPr>
        <p:spPr bwMode="auto">
          <a:xfrm>
            <a:off x="1284288" y="685800"/>
            <a:ext cx="1839912" cy="346075"/>
          </a:xfrm>
          <a:prstGeom prst="rect">
            <a:avLst/>
          </a:prstGeom>
          <a:solidFill>
            <a:schemeClr val="hlink"/>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liable</a:t>
            </a:r>
            <a:endParaRPr lang="en-US" altLang="nl-NL" sz="1600">
              <a:latin typeface="Tahoma" panose="020B0604030504040204" pitchFamily="34" charset="0"/>
            </a:endParaRPr>
          </a:p>
        </p:txBody>
      </p:sp>
      <p:sp>
        <p:nvSpPr>
          <p:cNvPr id="57346" name="Text Box 3">
            <a:extLst>
              <a:ext uri="{FF2B5EF4-FFF2-40B4-BE49-F238E27FC236}">
                <a16:creationId xmlns:a16="http://schemas.microsoft.com/office/drawing/2014/main" id="{71EECF88-CD7C-4AF7-8BC4-A6B370D1149A}"/>
              </a:ext>
            </a:extLst>
          </p:cNvPr>
          <p:cNvSpPr txBox="1">
            <a:spLocks noChangeArrowheads="1"/>
          </p:cNvSpPr>
          <p:nvPr/>
        </p:nvSpPr>
        <p:spPr bwMode="auto">
          <a:xfrm>
            <a:off x="76200" y="1908175"/>
            <a:ext cx="14478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breached duty of care</a:t>
            </a:r>
            <a:endParaRPr lang="en-US" altLang="nl-NL" sz="1600">
              <a:latin typeface="Tahoma" panose="020B0604030504040204" pitchFamily="34" charset="0"/>
            </a:endParaRPr>
          </a:p>
        </p:txBody>
      </p:sp>
      <p:sp>
        <p:nvSpPr>
          <p:cNvPr id="57347" name="Text Box 4">
            <a:extLst>
              <a:ext uri="{FF2B5EF4-FFF2-40B4-BE49-F238E27FC236}">
                <a16:creationId xmlns:a16="http://schemas.microsoft.com/office/drawing/2014/main" id="{13CD6C52-13E0-4B34-B07A-61D42BA56B6B}"/>
              </a:ext>
            </a:extLst>
          </p:cNvPr>
          <p:cNvSpPr txBox="1">
            <a:spLocks noChangeArrowheads="1"/>
          </p:cNvSpPr>
          <p:nvPr/>
        </p:nvSpPr>
        <p:spPr bwMode="auto">
          <a:xfrm>
            <a:off x="2895600" y="1908175"/>
            <a:ext cx="15240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had work-related injury</a:t>
            </a:r>
            <a:endParaRPr lang="en-US" altLang="nl-NL" sz="1600">
              <a:latin typeface="Tahoma" panose="020B0604030504040204" pitchFamily="34" charset="0"/>
            </a:endParaRPr>
          </a:p>
        </p:txBody>
      </p:sp>
      <p:cxnSp>
        <p:nvCxnSpPr>
          <p:cNvPr id="57348" name="AutoShape 5">
            <a:extLst>
              <a:ext uri="{FF2B5EF4-FFF2-40B4-BE49-F238E27FC236}">
                <a16:creationId xmlns:a16="http://schemas.microsoft.com/office/drawing/2014/main" id="{61C67D80-9204-4420-BDAB-FA1774F06A32}"/>
              </a:ext>
            </a:extLst>
          </p:cNvPr>
          <p:cNvCxnSpPr>
            <a:cxnSpLocks noChangeShapeType="1"/>
            <a:stCxn id="57346" idx="0"/>
            <a:endCxn id="537602" idx="2"/>
          </p:cNvCxnSpPr>
          <p:nvPr/>
        </p:nvCxnSpPr>
        <p:spPr bwMode="auto">
          <a:xfrm rot="-5400000">
            <a:off x="1064419" y="767556"/>
            <a:ext cx="876300" cy="1404938"/>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7349" name="AutoShape 6">
            <a:extLst>
              <a:ext uri="{FF2B5EF4-FFF2-40B4-BE49-F238E27FC236}">
                <a16:creationId xmlns:a16="http://schemas.microsoft.com/office/drawing/2014/main" id="{093E151D-2CA4-4D78-8A99-B48FC0E97CA9}"/>
              </a:ext>
            </a:extLst>
          </p:cNvPr>
          <p:cNvCxnSpPr>
            <a:cxnSpLocks noChangeShapeType="1"/>
            <a:stCxn id="57347" idx="0"/>
            <a:endCxn id="537602" idx="2"/>
          </p:cNvCxnSpPr>
          <p:nvPr/>
        </p:nvCxnSpPr>
        <p:spPr bwMode="auto">
          <a:xfrm rot="5400000" flipH="1">
            <a:off x="2493169" y="743744"/>
            <a:ext cx="876300" cy="1452562"/>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37607" name="Text Box 7">
            <a:extLst>
              <a:ext uri="{FF2B5EF4-FFF2-40B4-BE49-F238E27FC236}">
                <a16:creationId xmlns:a16="http://schemas.microsoft.com/office/drawing/2014/main" id="{A065FDA2-A4FC-47D6-BD75-CE20E8F832CE}"/>
              </a:ext>
            </a:extLst>
          </p:cNvPr>
          <p:cNvSpPr txBox="1">
            <a:spLocks noChangeArrowheads="1"/>
          </p:cNvSpPr>
          <p:nvPr/>
        </p:nvSpPr>
        <p:spPr bwMode="auto">
          <a:xfrm>
            <a:off x="6573838" y="685800"/>
            <a:ext cx="2112962" cy="346075"/>
          </a:xfrm>
          <a:prstGeom prst="rect">
            <a:avLst/>
          </a:prstGeom>
          <a:solidFill>
            <a:schemeClr val="accent1"/>
          </a:solidFill>
          <a:ln w="9525">
            <a:solidFill>
              <a:schemeClr val="tx1"/>
            </a:solidFill>
            <a:miter lim="800000"/>
            <a:headEnd/>
            <a:tailEnd/>
          </a:ln>
        </p:spPr>
        <p:txBody>
          <a:bodyPr wrap="none"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not liable</a:t>
            </a:r>
            <a:endParaRPr lang="en-US" altLang="nl-NL" sz="1600">
              <a:latin typeface="Tahoma" panose="020B0604030504040204" pitchFamily="34" charset="0"/>
            </a:endParaRPr>
          </a:p>
        </p:txBody>
      </p:sp>
      <p:sp>
        <p:nvSpPr>
          <p:cNvPr id="537608" name="Text Box 8">
            <a:extLst>
              <a:ext uri="{FF2B5EF4-FFF2-40B4-BE49-F238E27FC236}">
                <a16:creationId xmlns:a16="http://schemas.microsoft.com/office/drawing/2014/main" id="{9AB96A5B-1F26-49CA-B844-01D6882FA9A4}"/>
              </a:ext>
            </a:extLst>
          </p:cNvPr>
          <p:cNvSpPr txBox="1">
            <a:spLocks noChangeArrowheads="1"/>
          </p:cNvSpPr>
          <p:nvPr/>
        </p:nvSpPr>
        <p:spPr bwMode="auto">
          <a:xfrm>
            <a:off x="5943600" y="1905000"/>
            <a:ext cx="12954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was careless</a:t>
            </a:r>
            <a:endParaRPr lang="en-US" altLang="nl-NL" sz="1600">
              <a:latin typeface="Tahoma" panose="020B0604030504040204" pitchFamily="34" charset="0"/>
            </a:endParaRPr>
          </a:p>
        </p:txBody>
      </p:sp>
      <p:sp>
        <p:nvSpPr>
          <p:cNvPr id="57352" name="Text Box 9">
            <a:extLst>
              <a:ext uri="{FF2B5EF4-FFF2-40B4-BE49-F238E27FC236}">
                <a16:creationId xmlns:a16="http://schemas.microsoft.com/office/drawing/2014/main" id="{84F72A76-1478-41C1-8145-AA846F0E2391}"/>
              </a:ext>
            </a:extLst>
          </p:cNvPr>
          <p:cNvSpPr txBox="1">
            <a:spLocks noChangeArrowheads="1"/>
          </p:cNvSpPr>
          <p:nvPr/>
        </p:nvSpPr>
        <p:spPr bwMode="auto">
          <a:xfrm>
            <a:off x="8229600" y="19050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2</a:t>
            </a:r>
            <a:endParaRPr lang="en-US" altLang="nl-NL" sz="1600">
              <a:latin typeface="Tahoma" panose="020B0604030504040204" pitchFamily="34" charset="0"/>
            </a:endParaRPr>
          </a:p>
        </p:txBody>
      </p:sp>
      <p:cxnSp>
        <p:nvCxnSpPr>
          <p:cNvPr id="57353" name="AutoShape 10">
            <a:extLst>
              <a:ext uri="{FF2B5EF4-FFF2-40B4-BE49-F238E27FC236}">
                <a16:creationId xmlns:a16="http://schemas.microsoft.com/office/drawing/2014/main" id="{1F132317-2451-422B-A98D-12533B3AFFD7}"/>
              </a:ext>
            </a:extLst>
          </p:cNvPr>
          <p:cNvCxnSpPr>
            <a:cxnSpLocks noChangeShapeType="1"/>
            <a:stCxn id="537608" idx="0"/>
            <a:endCxn id="537607" idx="2"/>
          </p:cNvCxnSpPr>
          <p:nvPr/>
        </p:nvCxnSpPr>
        <p:spPr bwMode="auto">
          <a:xfrm rot="-5400000">
            <a:off x="6674644" y="948531"/>
            <a:ext cx="873125" cy="1039813"/>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7354" name="AutoShape 11">
            <a:extLst>
              <a:ext uri="{FF2B5EF4-FFF2-40B4-BE49-F238E27FC236}">
                <a16:creationId xmlns:a16="http://schemas.microsoft.com/office/drawing/2014/main" id="{FCE42769-64DC-40DA-9B29-0FA333E9A8DB}"/>
              </a:ext>
            </a:extLst>
          </p:cNvPr>
          <p:cNvCxnSpPr>
            <a:cxnSpLocks noChangeShapeType="1"/>
            <a:stCxn id="537607" idx="1"/>
            <a:endCxn id="537602" idx="3"/>
          </p:cNvCxnSpPr>
          <p:nvPr/>
        </p:nvCxnSpPr>
        <p:spPr bwMode="auto">
          <a:xfrm flipH="1">
            <a:off x="3124200" y="858838"/>
            <a:ext cx="3449638" cy="0"/>
          </a:xfrm>
          <a:prstGeom prst="straightConnector1">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
        <p:nvSpPr>
          <p:cNvPr id="57355" name="Text Box 12">
            <a:extLst>
              <a:ext uri="{FF2B5EF4-FFF2-40B4-BE49-F238E27FC236}">
                <a16:creationId xmlns:a16="http://schemas.microsoft.com/office/drawing/2014/main" id="{CB30E3BD-F983-4D9D-BC4C-AFD4B40DEB65}"/>
              </a:ext>
            </a:extLst>
          </p:cNvPr>
          <p:cNvSpPr txBox="1">
            <a:spLocks noChangeArrowheads="1"/>
          </p:cNvSpPr>
          <p:nvPr/>
        </p:nvSpPr>
        <p:spPr bwMode="auto">
          <a:xfrm>
            <a:off x="4343400" y="3767138"/>
            <a:ext cx="1371600" cy="107950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had no work-related injury</a:t>
            </a:r>
          </a:p>
        </p:txBody>
      </p:sp>
      <p:sp>
        <p:nvSpPr>
          <p:cNvPr id="57356" name="Text Box 13">
            <a:extLst>
              <a:ext uri="{FF2B5EF4-FFF2-40B4-BE49-F238E27FC236}">
                <a16:creationId xmlns:a16="http://schemas.microsoft.com/office/drawing/2014/main" id="{90115F41-6A2C-429A-88E9-3547734AEA27}"/>
              </a:ext>
            </a:extLst>
          </p:cNvPr>
          <p:cNvSpPr txBox="1">
            <a:spLocks noChangeArrowheads="1"/>
          </p:cNvSpPr>
          <p:nvPr/>
        </p:nvSpPr>
        <p:spPr bwMode="auto">
          <a:xfrm>
            <a:off x="152400" y="352425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No safety instructions</a:t>
            </a:r>
            <a:endParaRPr lang="en-US" altLang="nl-NL" sz="1600">
              <a:latin typeface="Tahoma" panose="020B0604030504040204" pitchFamily="34" charset="0"/>
            </a:endParaRPr>
          </a:p>
        </p:txBody>
      </p:sp>
      <p:cxnSp>
        <p:nvCxnSpPr>
          <p:cNvPr id="57357" name="AutoShape 14">
            <a:extLst>
              <a:ext uri="{FF2B5EF4-FFF2-40B4-BE49-F238E27FC236}">
                <a16:creationId xmlns:a16="http://schemas.microsoft.com/office/drawing/2014/main" id="{DB88EB53-18DB-494B-8514-1DBF97C79038}"/>
              </a:ext>
            </a:extLst>
          </p:cNvPr>
          <p:cNvCxnSpPr>
            <a:cxnSpLocks noChangeShapeType="1"/>
            <a:stCxn id="57356" idx="0"/>
            <a:endCxn id="57346" idx="2"/>
          </p:cNvCxnSpPr>
          <p:nvPr/>
        </p:nvCxnSpPr>
        <p:spPr bwMode="auto">
          <a:xfrm flipV="1">
            <a:off x="800100" y="2743200"/>
            <a:ext cx="0" cy="78105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7358" name="Text Box 15">
            <a:extLst>
              <a:ext uri="{FF2B5EF4-FFF2-40B4-BE49-F238E27FC236}">
                <a16:creationId xmlns:a16="http://schemas.microsoft.com/office/drawing/2014/main" id="{81A22E59-20E9-4C43-B671-86FC516F2365}"/>
              </a:ext>
            </a:extLst>
          </p:cNvPr>
          <p:cNvSpPr txBox="1">
            <a:spLocks noChangeArrowheads="1"/>
          </p:cNvSpPr>
          <p:nvPr/>
        </p:nvSpPr>
        <p:spPr bwMode="auto">
          <a:xfrm>
            <a:off x="1676400" y="609600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 is friend of claimant </a:t>
            </a:r>
            <a:endParaRPr lang="en-US" altLang="nl-NL" sz="1600">
              <a:latin typeface="Tahoma" panose="020B0604030504040204" pitchFamily="34" charset="0"/>
            </a:endParaRPr>
          </a:p>
        </p:txBody>
      </p:sp>
      <p:sp>
        <p:nvSpPr>
          <p:cNvPr id="57359" name="Text Box 16">
            <a:extLst>
              <a:ext uri="{FF2B5EF4-FFF2-40B4-BE49-F238E27FC236}">
                <a16:creationId xmlns:a16="http://schemas.microsoft.com/office/drawing/2014/main" id="{335945D7-6818-47E9-B962-88B6E27EBBEA}"/>
              </a:ext>
            </a:extLst>
          </p:cNvPr>
          <p:cNvSpPr txBox="1">
            <a:spLocks noChangeArrowheads="1"/>
          </p:cNvSpPr>
          <p:nvPr/>
        </p:nvSpPr>
        <p:spPr bwMode="auto">
          <a:xfrm>
            <a:off x="1676400" y="489585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Colleague is not credible</a:t>
            </a:r>
            <a:endParaRPr lang="en-US" altLang="nl-NL" sz="1600">
              <a:latin typeface="Tahoma" panose="020B0604030504040204" pitchFamily="34" charset="0"/>
            </a:endParaRPr>
          </a:p>
        </p:txBody>
      </p:sp>
      <p:cxnSp>
        <p:nvCxnSpPr>
          <p:cNvPr id="57360" name="AutoShape 17">
            <a:extLst>
              <a:ext uri="{FF2B5EF4-FFF2-40B4-BE49-F238E27FC236}">
                <a16:creationId xmlns:a16="http://schemas.microsoft.com/office/drawing/2014/main" id="{E671B4B6-D325-4874-9ABC-ABABFBA92DDA}"/>
              </a:ext>
            </a:extLst>
          </p:cNvPr>
          <p:cNvCxnSpPr>
            <a:cxnSpLocks noChangeShapeType="1"/>
            <a:stCxn id="57359" idx="0"/>
          </p:cNvCxnSpPr>
          <p:nvPr/>
        </p:nvCxnSpPr>
        <p:spPr bwMode="auto">
          <a:xfrm flipH="1" flipV="1">
            <a:off x="838200" y="4572000"/>
            <a:ext cx="1485900" cy="323850"/>
          </a:xfrm>
          <a:prstGeom prst="straightConnector1">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
        <p:nvSpPr>
          <p:cNvPr id="537618" name="Text Box 18">
            <a:extLst>
              <a:ext uri="{FF2B5EF4-FFF2-40B4-BE49-F238E27FC236}">
                <a16:creationId xmlns:a16="http://schemas.microsoft.com/office/drawing/2014/main" id="{33E34818-4BB2-401F-8A90-8A92AE9D844D}"/>
              </a:ext>
            </a:extLst>
          </p:cNvPr>
          <p:cNvSpPr txBox="1">
            <a:spLocks noChangeArrowheads="1"/>
          </p:cNvSpPr>
          <p:nvPr/>
        </p:nvSpPr>
        <p:spPr bwMode="auto">
          <a:xfrm>
            <a:off x="8001000" y="3436938"/>
            <a:ext cx="1143000" cy="830262"/>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secured the stairs</a:t>
            </a:r>
          </a:p>
        </p:txBody>
      </p:sp>
      <p:cxnSp>
        <p:nvCxnSpPr>
          <p:cNvPr id="537619" name="AutoShape 19">
            <a:extLst>
              <a:ext uri="{FF2B5EF4-FFF2-40B4-BE49-F238E27FC236}">
                <a16:creationId xmlns:a16="http://schemas.microsoft.com/office/drawing/2014/main" id="{C37A6245-6A2A-4933-9DCD-768136D8229F}"/>
              </a:ext>
            </a:extLst>
          </p:cNvPr>
          <p:cNvCxnSpPr>
            <a:cxnSpLocks noChangeShapeType="1"/>
            <a:stCxn id="537618" idx="1"/>
            <a:endCxn id="10271" idx="3"/>
          </p:cNvCxnSpPr>
          <p:nvPr/>
        </p:nvCxnSpPr>
        <p:spPr bwMode="auto">
          <a:xfrm flipH="1" flipV="1">
            <a:off x="7315200" y="3851275"/>
            <a:ext cx="685800" cy="0"/>
          </a:xfrm>
          <a:prstGeom prst="straightConnector1">
            <a:avLst/>
          </a:prstGeom>
          <a:noFill/>
          <a:ln w="28575">
            <a:solidFill>
              <a:schemeClr val="hlink"/>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57363" name="Text Box 20">
            <a:extLst>
              <a:ext uri="{FF2B5EF4-FFF2-40B4-BE49-F238E27FC236}">
                <a16:creationId xmlns:a16="http://schemas.microsoft.com/office/drawing/2014/main" id="{8220D625-866C-454F-97FC-8C8A2E397E3D}"/>
              </a:ext>
            </a:extLst>
          </p:cNvPr>
          <p:cNvSpPr txBox="1">
            <a:spLocks noChangeArrowheads="1"/>
          </p:cNvSpPr>
          <p:nvPr/>
        </p:nvSpPr>
        <p:spPr bwMode="auto">
          <a:xfrm>
            <a:off x="4191000" y="5641975"/>
            <a:ext cx="16764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Injury caused by poor physical condition</a:t>
            </a:r>
          </a:p>
        </p:txBody>
      </p:sp>
      <p:cxnSp>
        <p:nvCxnSpPr>
          <p:cNvPr id="57364" name="AutoShape 21">
            <a:extLst>
              <a:ext uri="{FF2B5EF4-FFF2-40B4-BE49-F238E27FC236}">
                <a16:creationId xmlns:a16="http://schemas.microsoft.com/office/drawing/2014/main" id="{C957F710-1803-495F-8066-8E9368BE9739}"/>
              </a:ext>
            </a:extLst>
          </p:cNvPr>
          <p:cNvCxnSpPr>
            <a:cxnSpLocks noChangeShapeType="1"/>
            <a:stCxn id="57363" idx="0"/>
            <a:endCxn id="57355" idx="2"/>
          </p:cNvCxnSpPr>
          <p:nvPr/>
        </p:nvCxnSpPr>
        <p:spPr bwMode="auto">
          <a:xfrm flipV="1">
            <a:off x="5029200" y="4846638"/>
            <a:ext cx="0" cy="7953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365" name="AutoShape 22">
            <a:extLst>
              <a:ext uri="{FF2B5EF4-FFF2-40B4-BE49-F238E27FC236}">
                <a16:creationId xmlns:a16="http://schemas.microsoft.com/office/drawing/2014/main" id="{C05E523D-E01E-470F-ACD8-25ED42B0A13A}"/>
              </a:ext>
            </a:extLst>
          </p:cNvPr>
          <p:cNvCxnSpPr>
            <a:cxnSpLocks noChangeShapeType="1"/>
            <a:stCxn id="57355" idx="0"/>
            <a:endCxn id="57347" idx="2"/>
          </p:cNvCxnSpPr>
          <p:nvPr/>
        </p:nvCxnSpPr>
        <p:spPr bwMode="auto">
          <a:xfrm flipH="1" flipV="1">
            <a:off x="3657600" y="2743200"/>
            <a:ext cx="1371600" cy="1023938"/>
          </a:xfrm>
          <a:prstGeom prst="straightConnector1">
            <a:avLst/>
          </a:prstGeom>
          <a:noFill/>
          <a:ln w="28575">
            <a:solidFill>
              <a:schemeClr val="hlink"/>
            </a:solidFill>
            <a:prstDash val="dash"/>
            <a:round/>
            <a:headEnd type="triangle" w="med" len="med"/>
            <a:tailEnd/>
          </a:ln>
          <a:extLst>
            <a:ext uri="{909E8E84-426E-40DD-AFC4-6F175D3DCCD1}">
              <a14:hiddenFill xmlns:a14="http://schemas.microsoft.com/office/drawing/2010/main">
                <a:noFill/>
              </a14:hiddenFill>
            </a:ext>
          </a:extLst>
        </p:spPr>
      </p:cxnSp>
      <p:sp>
        <p:nvSpPr>
          <p:cNvPr id="57366" name="Text Box 23">
            <a:extLst>
              <a:ext uri="{FF2B5EF4-FFF2-40B4-BE49-F238E27FC236}">
                <a16:creationId xmlns:a16="http://schemas.microsoft.com/office/drawing/2014/main" id="{243FC5BC-DA6C-4A1C-BCD2-A243A47E323F}"/>
              </a:ext>
            </a:extLst>
          </p:cNvPr>
          <p:cNvSpPr txBox="1">
            <a:spLocks noChangeArrowheads="1"/>
          </p:cNvSpPr>
          <p:nvPr/>
        </p:nvSpPr>
        <p:spPr bwMode="auto">
          <a:xfrm>
            <a:off x="152400" y="495300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Colleague says so</a:t>
            </a:r>
            <a:endParaRPr lang="en-US" altLang="nl-NL" sz="1600">
              <a:latin typeface="Tahoma" panose="020B0604030504040204" pitchFamily="34" charset="0"/>
            </a:endParaRPr>
          </a:p>
        </p:txBody>
      </p:sp>
      <p:cxnSp>
        <p:nvCxnSpPr>
          <p:cNvPr id="57367" name="AutoShape 24">
            <a:extLst>
              <a:ext uri="{FF2B5EF4-FFF2-40B4-BE49-F238E27FC236}">
                <a16:creationId xmlns:a16="http://schemas.microsoft.com/office/drawing/2014/main" id="{4965571A-5929-4954-A463-CDF14A44F652}"/>
              </a:ext>
            </a:extLst>
          </p:cNvPr>
          <p:cNvCxnSpPr>
            <a:cxnSpLocks noChangeShapeType="1"/>
            <a:stCxn id="57366" idx="0"/>
            <a:endCxn id="57356" idx="2"/>
          </p:cNvCxnSpPr>
          <p:nvPr/>
        </p:nvCxnSpPr>
        <p:spPr bwMode="auto">
          <a:xfrm flipV="1">
            <a:off x="800100" y="4114800"/>
            <a:ext cx="0" cy="838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368" name="AutoShape 25">
            <a:extLst>
              <a:ext uri="{FF2B5EF4-FFF2-40B4-BE49-F238E27FC236}">
                <a16:creationId xmlns:a16="http://schemas.microsoft.com/office/drawing/2014/main" id="{617378F5-65C8-4642-BDC6-F1DCB97FE054}"/>
              </a:ext>
            </a:extLst>
          </p:cNvPr>
          <p:cNvCxnSpPr>
            <a:cxnSpLocks noChangeShapeType="1"/>
            <a:stCxn id="57352" idx="0"/>
            <a:endCxn id="537607" idx="2"/>
          </p:cNvCxnSpPr>
          <p:nvPr/>
        </p:nvCxnSpPr>
        <p:spPr bwMode="auto">
          <a:xfrm rot="5400000" flipH="1">
            <a:off x="7684294" y="978694"/>
            <a:ext cx="873125" cy="97948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7369" name="Text Box 28">
            <a:extLst>
              <a:ext uri="{FF2B5EF4-FFF2-40B4-BE49-F238E27FC236}">
                <a16:creationId xmlns:a16="http://schemas.microsoft.com/office/drawing/2014/main" id="{879D4C66-EC0D-49B5-BDE3-E2AB2524B96C}"/>
              </a:ext>
            </a:extLst>
          </p:cNvPr>
          <p:cNvSpPr txBox="1">
            <a:spLocks noChangeArrowheads="1"/>
          </p:cNvSpPr>
          <p:nvPr/>
        </p:nvSpPr>
        <p:spPr bwMode="auto">
          <a:xfrm>
            <a:off x="1828800" y="21336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1</a:t>
            </a:r>
            <a:endParaRPr lang="en-US" altLang="nl-NL" sz="1600">
              <a:latin typeface="Tahoma" panose="020B0604030504040204" pitchFamily="34" charset="0"/>
            </a:endParaRPr>
          </a:p>
        </p:txBody>
      </p:sp>
      <p:cxnSp>
        <p:nvCxnSpPr>
          <p:cNvPr id="57370" name="AutoShape 29">
            <a:extLst>
              <a:ext uri="{FF2B5EF4-FFF2-40B4-BE49-F238E27FC236}">
                <a16:creationId xmlns:a16="http://schemas.microsoft.com/office/drawing/2014/main" id="{A9DB3871-DFED-4C01-9C05-70A1C9085080}"/>
              </a:ext>
            </a:extLst>
          </p:cNvPr>
          <p:cNvCxnSpPr>
            <a:cxnSpLocks noChangeShapeType="1"/>
            <a:stCxn id="57369" idx="0"/>
            <a:endCxn id="537602" idx="2"/>
          </p:cNvCxnSpPr>
          <p:nvPr/>
        </p:nvCxnSpPr>
        <p:spPr bwMode="auto">
          <a:xfrm flipH="1" flipV="1">
            <a:off x="2205038" y="1031875"/>
            <a:ext cx="4762" cy="110172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7371" name="AutoShape 30">
            <a:extLst>
              <a:ext uri="{FF2B5EF4-FFF2-40B4-BE49-F238E27FC236}">
                <a16:creationId xmlns:a16="http://schemas.microsoft.com/office/drawing/2014/main" id="{7867C29B-F2EF-43FA-8437-FCBE60C131CB}"/>
              </a:ext>
            </a:extLst>
          </p:cNvPr>
          <p:cNvCxnSpPr>
            <a:cxnSpLocks noChangeShapeType="1"/>
            <a:stCxn id="57358" idx="0"/>
            <a:endCxn id="57359" idx="2"/>
          </p:cNvCxnSpPr>
          <p:nvPr/>
        </p:nvCxnSpPr>
        <p:spPr bwMode="auto">
          <a:xfrm flipV="1">
            <a:off x="2324100" y="5486400"/>
            <a:ext cx="0" cy="6096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7372" name="Freeform 35">
            <a:extLst>
              <a:ext uri="{FF2B5EF4-FFF2-40B4-BE49-F238E27FC236}">
                <a16:creationId xmlns:a16="http://schemas.microsoft.com/office/drawing/2014/main" id="{5DB216BA-329A-4B23-900E-89754364712C}"/>
              </a:ext>
            </a:extLst>
          </p:cNvPr>
          <p:cNvSpPr>
            <a:spLocks/>
          </p:cNvSpPr>
          <p:nvPr/>
        </p:nvSpPr>
        <p:spPr bwMode="auto">
          <a:xfrm>
            <a:off x="3667125" y="2762250"/>
            <a:ext cx="2419350" cy="3914775"/>
          </a:xfrm>
          <a:custGeom>
            <a:avLst/>
            <a:gdLst>
              <a:gd name="T0" fmla="*/ 2147483647 w 1524"/>
              <a:gd name="T1" fmla="*/ 2147483647 h 2466"/>
              <a:gd name="T2" fmla="*/ 2147483647 w 1524"/>
              <a:gd name="T3" fmla="*/ 2147483647 h 2466"/>
              <a:gd name="T4" fmla="*/ 2147483647 w 1524"/>
              <a:gd name="T5" fmla="*/ 2147483647 h 2466"/>
              <a:gd name="T6" fmla="*/ 2147483647 w 1524"/>
              <a:gd name="T7" fmla="*/ 2147483647 h 2466"/>
              <a:gd name="T8" fmla="*/ 2147483647 w 1524"/>
              <a:gd name="T9" fmla="*/ 2147483647 h 2466"/>
              <a:gd name="T10" fmla="*/ 2147483647 w 1524"/>
              <a:gd name="T11" fmla="*/ 2147483647 h 2466"/>
              <a:gd name="T12" fmla="*/ 2147483647 w 1524"/>
              <a:gd name="T13" fmla="*/ 2147483647 h 2466"/>
              <a:gd name="T14" fmla="*/ 2147483647 w 1524"/>
              <a:gd name="T15" fmla="*/ 2147483647 h 2466"/>
              <a:gd name="T16" fmla="*/ 2147483647 w 1524"/>
              <a:gd name="T17" fmla="*/ 2147483647 h 2466"/>
              <a:gd name="T18" fmla="*/ 2147483647 w 1524"/>
              <a:gd name="T19" fmla="*/ 2147483647 h 2466"/>
              <a:gd name="T20" fmla="*/ 2147483647 w 1524"/>
              <a:gd name="T21" fmla="*/ 2147483647 h 2466"/>
              <a:gd name="T22" fmla="*/ 2147483647 w 1524"/>
              <a:gd name="T23" fmla="*/ 2147483647 h 2466"/>
              <a:gd name="T24" fmla="*/ 2147483647 w 1524"/>
              <a:gd name="T25" fmla="*/ 2147483647 h 2466"/>
              <a:gd name="T26" fmla="*/ 2147483647 w 1524"/>
              <a:gd name="T27" fmla="*/ 2147483647 h 2466"/>
              <a:gd name="T28" fmla="*/ 2147483647 w 1524"/>
              <a:gd name="T29" fmla="*/ 2147483647 h 2466"/>
              <a:gd name="T30" fmla="*/ 2147483647 w 1524"/>
              <a:gd name="T31" fmla="*/ 2147483647 h 2466"/>
              <a:gd name="T32" fmla="*/ 2147483647 w 1524"/>
              <a:gd name="T33" fmla="*/ 2147483647 h 2466"/>
              <a:gd name="T34" fmla="*/ 2147483647 w 1524"/>
              <a:gd name="T35" fmla="*/ 2147483647 h 2466"/>
              <a:gd name="T36" fmla="*/ 2147483647 w 1524"/>
              <a:gd name="T37" fmla="*/ 2147483647 h 2466"/>
              <a:gd name="T38" fmla="*/ 2147483647 w 1524"/>
              <a:gd name="T39" fmla="*/ 2147483647 h 2466"/>
              <a:gd name="T40" fmla="*/ 2147483647 w 1524"/>
              <a:gd name="T41" fmla="*/ 2147483647 h 2466"/>
              <a:gd name="T42" fmla="*/ 2147483647 w 1524"/>
              <a:gd name="T43" fmla="*/ 2147483647 h 2466"/>
              <a:gd name="T44" fmla="*/ 2147483647 w 1524"/>
              <a:gd name="T45" fmla="*/ 2147483647 h 2466"/>
              <a:gd name="T46" fmla="*/ 2147483647 w 1524"/>
              <a:gd name="T47" fmla="*/ 2147483647 h 2466"/>
              <a:gd name="T48" fmla="*/ 2147483647 w 1524"/>
              <a:gd name="T49" fmla="*/ 2147483647 h 2466"/>
              <a:gd name="T50" fmla="*/ 2147483647 w 1524"/>
              <a:gd name="T51" fmla="*/ 2147483647 h 2466"/>
              <a:gd name="T52" fmla="*/ 2147483647 w 1524"/>
              <a:gd name="T53" fmla="*/ 2147483647 h 2466"/>
              <a:gd name="T54" fmla="*/ 2147483647 w 1524"/>
              <a:gd name="T55" fmla="*/ 2147483647 h 2466"/>
              <a:gd name="T56" fmla="*/ 2147483647 w 1524"/>
              <a:gd name="T57" fmla="*/ 2147483647 h 2466"/>
              <a:gd name="T58" fmla="*/ 2147483647 w 1524"/>
              <a:gd name="T59" fmla="*/ 2147483647 h 2466"/>
              <a:gd name="T60" fmla="*/ 2147483647 w 1524"/>
              <a:gd name="T61" fmla="*/ 2147483647 h 2466"/>
              <a:gd name="T62" fmla="*/ 2147483647 w 1524"/>
              <a:gd name="T63" fmla="*/ 2147483647 h 2466"/>
              <a:gd name="T64" fmla="*/ 2147483647 w 1524"/>
              <a:gd name="T65" fmla="*/ 2147483647 h 2466"/>
              <a:gd name="T66" fmla="*/ 2147483647 w 1524"/>
              <a:gd name="T67" fmla="*/ 2147483647 h 2466"/>
              <a:gd name="T68" fmla="*/ 2147483647 w 1524"/>
              <a:gd name="T69" fmla="*/ 2147483647 h 2466"/>
              <a:gd name="T70" fmla="*/ 2147483647 w 1524"/>
              <a:gd name="T71" fmla="*/ 2147483647 h 2466"/>
              <a:gd name="T72" fmla="*/ 2147483647 w 1524"/>
              <a:gd name="T73" fmla="*/ 2147483647 h 2466"/>
              <a:gd name="T74" fmla="*/ 2147483647 w 1524"/>
              <a:gd name="T75" fmla="*/ 2147483647 h 2466"/>
              <a:gd name="T76" fmla="*/ 2147483647 w 1524"/>
              <a:gd name="T77" fmla="*/ 2147483647 h 2466"/>
              <a:gd name="T78" fmla="*/ 2147483647 w 1524"/>
              <a:gd name="T79" fmla="*/ 2147483647 h 2466"/>
              <a:gd name="T80" fmla="*/ 2147483647 w 1524"/>
              <a:gd name="T81" fmla="*/ 2147483647 h 2466"/>
              <a:gd name="T82" fmla="*/ 2147483647 w 1524"/>
              <a:gd name="T83" fmla="*/ 2147483647 h 2466"/>
              <a:gd name="T84" fmla="*/ 2147483647 w 1524"/>
              <a:gd name="T85" fmla="*/ 2147483647 h 2466"/>
              <a:gd name="T86" fmla="*/ 2147483647 w 1524"/>
              <a:gd name="T87" fmla="*/ 2147483647 h 2466"/>
              <a:gd name="T88" fmla="*/ 2147483647 w 1524"/>
              <a:gd name="T89" fmla="*/ 2147483647 h 2466"/>
              <a:gd name="T90" fmla="*/ 2147483647 w 1524"/>
              <a:gd name="T91" fmla="*/ 2147483647 h 2466"/>
              <a:gd name="T92" fmla="*/ 0 w 1524"/>
              <a:gd name="T93" fmla="*/ 2147483647 h 2466"/>
              <a:gd name="T94" fmla="*/ 2147483647 w 1524"/>
              <a:gd name="T95" fmla="*/ 0 h 2466"/>
              <a:gd name="T96" fmla="*/ 2147483647 w 1524"/>
              <a:gd name="T97" fmla="*/ 2147483647 h 2466"/>
              <a:gd name="T98" fmla="*/ 2147483647 w 1524"/>
              <a:gd name="T99" fmla="*/ 2147483647 h 2466"/>
              <a:gd name="T100" fmla="*/ 2147483647 w 1524"/>
              <a:gd name="T101" fmla="*/ 2147483647 h 2466"/>
              <a:gd name="T102" fmla="*/ 2147483647 w 1524"/>
              <a:gd name="T103" fmla="*/ 2147483647 h 2466"/>
              <a:gd name="T104" fmla="*/ 2147483647 w 1524"/>
              <a:gd name="T105" fmla="*/ 2147483647 h 2466"/>
              <a:gd name="T106" fmla="*/ 2147483647 w 1524"/>
              <a:gd name="T107" fmla="*/ 2147483647 h 2466"/>
              <a:gd name="T108" fmla="*/ 2147483647 w 1524"/>
              <a:gd name="T109" fmla="*/ 2147483647 h 2466"/>
              <a:gd name="T110" fmla="*/ 2147483647 w 1524"/>
              <a:gd name="T111" fmla="*/ 2147483647 h 24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24" h="2466">
                <a:moveTo>
                  <a:pt x="360" y="84"/>
                </a:moveTo>
                <a:cubicBezTo>
                  <a:pt x="428" y="94"/>
                  <a:pt x="495" y="98"/>
                  <a:pt x="564" y="102"/>
                </a:cubicBezTo>
                <a:cubicBezTo>
                  <a:pt x="603" y="115"/>
                  <a:pt x="644" y="116"/>
                  <a:pt x="684" y="126"/>
                </a:cubicBezTo>
                <a:cubicBezTo>
                  <a:pt x="704" y="131"/>
                  <a:pt x="744" y="138"/>
                  <a:pt x="744" y="138"/>
                </a:cubicBezTo>
                <a:cubicBezTo>
                  <a:pt x="788" y="168"/>
                  <a:pt x="835" y="173"/>
                  <a:pt x="888" y="186"/>
                </a:cubicBezTo>
                <a:cubicBezTo>
                  <a:pt x="988" y="211"/>
                  <a:pt x="1086" y="255"/>
                  <a:pt x="1188" y="264"/>
                </a:cubicBezTo>
                <a:cubicBezTo>
                  <a:pt x="1231" y="275"/>
                  <a:pt x="1278" y="280"/>
                  <a:pt x="1320" y="294"/>
                </a:cubicBezTo>
                <a:cubicBezTo>
                  <a:pt x="1349" y="337"/>
                  <a:pt x="1338" y="383"/>
                  <a:pt x="1326" y="432"/>
                </a:cubicBezTo>
                <a:cubicBezTo>
                  <a:pt x="1333" y="465"/>
                  <a:pt x="1341" y="506"/>
                  <a:pt x="1362" y="534"/>
                </a:cubicBezTo>
                <a:cubicBezTo>
                  <a:pt x="1375" y="551"/>
                  <a:pt x="1397" y="562"/>
                  <a:pt x="1410" y="582"/>
                </a:cubicBezTo>
                <a:cubicBezTo>
                  <a:pt x="1392" y="635"/>
                  <a:pt x="1403" y="692"/>
                  <a:pt x="1386" y="744"/>
                </a:cubicBezTo>
                <a:cubicBezTo>
                  <a:pt x="1374" y="900"/>
                  <a:pt x="1339" y="1107"/>
                  <a:pt x="1386" y="1248"/>
                </a:cubicBezTo>
                <a:cubicBezTo>
                  <a:pt x="1391" y="1282"/>
                  <a:pt x="1389" y="1325"/>
                  <a:pt x="1404" y="1356"/>
                </a:cubicBezTo>
                <a:cubicBezTo>
                  <a:pt x="1413" y="1374"/>
                  <a:pt x="1428" y="1410"/>
                  <a:pt x="1428" y="1410"/>
                </a:cubicBezTo>
                <a:cubicBezTo>
                  <a:pt x="1430" y="1425"/>
                  <a:pt x="1432" y="1453"/>
                  <a:pt x="1440" y="1470"/>
                </a:cubicBezTo>
                <a:cubicBezTo>
                  <a:pt x="1453" y="1496"/>
                  <a:pt x="1452" y="1479"/>
                  <a:pt x="1458" y="1506"/>
                </a:cubicBezTo>
                <a:cubicBezTo>
                  <a:pt x="1467" y="1547"/>
                  <a:pt x="1470" y="1590"/>
                  <a:pt x="1476" y="1632"/>
                </a:cubicBezTo>
                <a:cubicBezTo>
                  <a:pt x="1481" y="1663"/>
                  <a:pt x="1484" y="1667"/>
                  <a:pt x="1494" y="1698"/>
                </a:cubicBezTo>
                <a:cubicBezTo>
                  <a:pt x="1499" y="1714"/>
                  <a:pt x="1506" y="1746"/>
                  <a:pt x="1506" y="1746"/>
                </a:cubicBezTo>
                <a:cubicBezTo>
                  <a:pt x="1511" y="1796"/>
                  <a:pt x="1518" y="1846"/>
                  <a:pt x="1524" y="1896"/>
                </a:cubicBezTo>
                <a:cubicBezTo>
                  <a:pt x="1522" y="1932"/>
                  <a:pt x="1519" y="1968"/>
                  <a:pt x="1518" y="2004"/>
                </a:cubicBezTo>
                <a:cubicBezTo>
                  <a:pt x="1515" y="2098"/>
                  <a:pt x="1515" y="2192"/>
                  <a:pt x="1512" y="2286"/>
                </a:cubicBezTo>
                <a:cubicBezTo>
                  <a:pt x="1510" y="2342"/>
                  <a:pt x="1508" y="2387"/>
                  <a:pt x="1452" y="2406"/>
                </a:cubicBezTo>
                <a:cubicBezTo>
                  <a:pt x="1407" y="2451"/>
                  <a:pt x="1420" y="2458"/>
                  <a:pt x="1356" y="2466"/>
                </a:cubicBezTo>
                <a:cubicBezTo>
                  <a:pt x="1186" y="2447"/>
                  <a:pt x="1019" y="2451"/>
                  <a:pt x="846" y="2448"/>
                </a:cubicBezTo>
                <a:cubicBezTo>
                  <a:pt x="684" y="2421"/>
                  <a:pt x="518" y="2431"/>
                  <a:pt x="354" y="2424"/>
                </a:cubicBezTo>
                <a:cubicBezTo>
                  <a:pt x="315" y="2398"/>
                  <a:pt x="291" y="2360"/>
                  <a:pt x="252" y="2334"/>
                </a:cubicBezTo>
                <a:cubicBezTo>
                  <a:pt x="242" y="2294"/>
                  <a:pt x="227" y="2249"/>
                  <a:pt x="198" y="2220"/>
                </a:cubicBezTo>
                <a:cubicBezTo>
                  <a:pt x="188" y="2189"/>
                  <a:pt x="175" y="2163"/>
                  <a:pt x="168" y="2130"/>
                </a:cubicBezTo>
                <a:cubicBezTo>
                  <a:pt x="166" y="2108"/>
                  <a:pt x="162" y="2086"/>
                  <a:pt x="162" y="2064"/>
                </a:cubicBezTo>
                <a:cubicBezTo>
                  <a:pt x="162" y="1990"/>
                  <a:pt x="166" y="1916"/>
                  <a:pt x="168" y="1842"/>
                </a:cubicBezTo>
                <a:cubicBezTo>
                  <a:pt x="170" y="1790"/>
                  <a:pt x="173" y="1579"/>
                  <a:pt x="246" y="1530"/>
                </a:cubicBezTo>
                <a:cubicBezTo>
                  <a:pt x="253" y="1508"/>
                  <a:pt x="267" y="1491"/>
                  <a:pt x="276" y="1470"/>
                </a:cubicBezTo>
                <a:cubicBezTo>
                  <a:pt x="288" y="1442"/>
                  <a:pt x="290" y="1409"/>
                  <a:pt x="294" y="1380"/>
                </a:cubicBezTo>
                <a:cubicBezTo>
                  <a:pt x="298" y="1309"/>
                  <a:pt x="295" y="1228"/>
                  <a:pt x="312" y="1158"/>
                </a:cubicBezTo>
                <a:cubicBezTo>
                  <a:pt x="321" y="1022"/>
                  <a:pt x="324" y="1025"/>
                  <a:pt x="318" y="852"/>
                </a:cubicBezTo>
                <a:cubicBezTo>
                  <a:pt x="318" y="846"/>
                  <a:pt x="316" y="719"/>
                  <a:pt x="306" y="678"/>
                </a:cubicBezTo>
                <a:cubicBezTo>
                  <a:pt x="291" y="618"/>
                  <a:pt x="249" y="559"/>
                  <a:pt x="216" y="510"/>
                </a:cubicBezTo>
                <a:cubicBezTo>
                  <a:pt x="202" y="455"/>
                  <a:pt x="222" y="512"/>
                  <a:pt x="192" y="474"/>
                </a:cubicBezTo>
                <a:cubicBezTo>
                  <a:pt x="188" y="469"/>
                  <a:pt x="190" y="461"/>
                  <a:pt x="186" y="456"/>
                </a:cubicBezTo>
                <a:cubicBezTo>
                  <a:pt x="181" y="449"/>
                  <a:pt x="174" y="444"/>
                  <a:pt x="168" y="438"/>
                </a:cubicBezTo>
                <a:cubicBezTo>
                  <a:pt x="160" y="413"/>
                  <a:pt x="154" y="399"/>
                  <a:pt x="132" y="384"/>
                </a:cubicBezTo>
                <a:cubicBezTo>
                  <a:pt x="104" y="343"/>
                  <a:pt x="82" y="300"/>
                  <a:pt x="54" y="258"/>
                </a:cubicBezTo>
                <a:cubicBezTo>
                  <a:pt x="35" y="229"/>
                  <a:pt x="44" y="247"/>
                  <a:pt x="30" y="204"/>
                </a:cubicBezTo>
                <a:cubicBezTo>
                  <a:pt x="28" y="198"/>
                  <a:pt x="24" y="186"/>
                  <a:pt x="24" y="186"/>
                </a:cubicBezTo>
                <a:cubicBezTo>
                  <a:pt x="20" y="138"/>
                  <a:pt x="23" y="126"/>
                  <a:pt x="12" y="90"/>
                </a:cubicBezTo>
                <a:cubicBezTo>
                  <a:pt x="8" y="78"/>
                  <a:pt x="0" y="54"/>
                  <a:pt x="0" y="54"/>
                </a:cubicBezTo>
                <a:cubicBezTo>
                  <a:pt x="6" y="24"/>
                  <a:pt x="6" y="10"/>
                  <a:pt x="36" y="0"/>
                </a:cubicBezTo>
                <a:cubicBezTo>
                  <a:pt x="42" y="4"/>
                  <a:pt x="50" y="6"/>
                  <a:pt x="54" y="12"/>
                </a:cubicBezTo>
                <a:cubicBezTo>
                  <a:pt x="59" y="19"/>
                  <a:pt x="54" y="31"/>
                  <a:pt x="60" y="36"/>
                </a:cubicBezTo>
                <a:cubicBezTo>
                  <a:pt x="70" y="44"/>
                  <a:pt x="96" y="48"/>
                  <a:pt x="96" y="48"/>
                </a:cubicBezTo>
                <a:cubicBezTo>
                  <a:pt x="131" y="36"/>
                  <a:pt x="230" y="53"/>
                  <a:pt x="246" y="54"/>
                </a:cubicBezTo>
                <a:cubicBezTo>
                  <a:pt x="252" y="56"/>
                  <a:pt x="258" y="60"/>
                  <a:pt x="264" y="60"/>
                </a:cubicBezTo>
                <a:cubicBezTo>
                  <a:pt x="282" y="60"/>
                  <a:pt x="300" y="51"/>
                  <a:pt x="318" y="54"/>
                </a:cubicBezTo>
                <a:cubicBezTo>
                  <a:pt x="332" y="56"/>
                  <a:pt x="339" y="83"/>
                  <a:pt x="348" y="90"/>
                </a:cubicBezTo>
                <a:cubicBezTo>
                  <a:pt x="379" y="115"/>
                  <a:pt x="363" y="89"/>
                  <a:pt x="360" y="84"/>
                </a:cubicBezTo>
                <a:close/>
              </a:path>
            </a:pathLst>
          </a:custGeom>
          <a:solidFill>
            <a:schemeClr val="bg1">
              <a:alpha val="79999"/>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cxnSp>
        <p:nvCxnSpPr>
          <p:cNvPr id="57373" name="AutoShape 15">
            <a:extLst>
              <a:ext uri="{FF2B5EF4-FFF2-40B4-BE49-F238E27FC236}">
                <a16:creationId xmlns:a16="http://schemas.microsoft.com/office/drawing/2014/main" id="{38E092E3-2B3B-4A4A-8EE5-DF48AE857C9B}"/>
              </a:ext>
            </a:extLst>
          </p:cNvPr>
          <p:cNvCxnSpPr>
            <a:cxnSpLocks noChangeShapeType="1"/>
            <a:stCxn id="10271" idx="0"/>
          </p:cNvCxnSpPr>
          <p:nvPr/>
        </p:nvCxnSpPr>
        <p:spPr bwMode="auto">
          <a:xfrm flipV="1">
            <a:off x="6591300" y="2771775"/>
            <a:ext cx="0" cy="6635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271" name="Text Box 14">
            <a:extLst>
              <a:ext uri="{FF2B5EF4-FFF2-40B4-BE49-F238E27FC236}">
                <a16:creationId xmlns:a16="http://schemas.microsoft.com/office/drawing/2014/main" id="{F8D57801-D511-4261-A788-6BF9233E0DCB}"/>
              </a:ext>
            </a:extLst>
          </p:cNvPr>
          <p:cNvSpPr txBox="1">
            <a:spLocks noChangeArrowheads="1"/>
          </p:cNvSpPr>
          <p:nvPr/>
        </p:nvSpPr>
        <p:spPr bwMode="auto">
          <a:xfrm>
            <a:off x="5867400" y="3435350"/>
            <a:ext cx="1447800" cy="8318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did not secure stairs</a:t>
            </a:r>
            <a:endParaRPr lang="en-US" altLang="nl-NL" sz="1600">
              <a:latin typeface="Tahoma" panose="020B0604030504040204" pitchFamily="34" charset="0"/>
            </a:endParaRPr>
          </a:p>
        </p:txBody>
      </p:sp>
      <p:cxnSp>
        <p:nvCxnSpPr>
          <p:cNvPr id="39" name="AutoShape 15">
            <a:extLst>
              <a:ext uri="{FF2B5EF4-FFF2-40B4-BE49-F238E27FC236}">
                <a16:creationId xmlns:a16="http://schemas.microsoft.com/office/drawing/2014/main" id="{369FC96E-30E0-48AE-9043-6F44EB4D59CD}"/>
              </a:ext>
            </a:extLst>
          </p:cNvPr>
          <p:cNvCxnSpPr>
            <a:cxnSpLocks noChangeShapeType="1"/>
            <a:stCxn id="40" idx="0"/>
            <a:endCxn id="537618" idx="2"/>
          </p:cNvCxnSpPr>
          <p:nvPr/>
        </p:nvCxnSpPr>
        <p:spPr bwMode="auto">
          <a:xfrm flipV="1">
            <a:off x="8572500" y="4267200"/>
            <a:ext cx="0" cy="8286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 name="Text Box 14">
            <a:extLst>
              <a:ext uri="{FF2B5EF4-FFF2-40B4-BE49-F238E27FC236}">
                <a16:creationId xmlns:a16="http://schemas.microsoft.com/office/drawing/2014/main" id="{751979FB-256B-4401-A241-C9378BFFC74C}"/>
              </a:ext>
            </a:extLst>
          </p:cNvPr>
          <p:cNvSpPr txBox="1">
            <a:spLocks noChangeArrowheads="1"/>
          </p:cNvSpPr>
          <p:nvPr/>
        </p:nvSpPr>
        <p:spPr bwMode="auto">
          <a:xfrm>
            <a:off x="8001000" y="5095875"/>
            <a:ext cx="1143000" cy="58420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Camera evidence</a:t>
            </a:r>
            <a:endParaRPr lang="en-US" altLang="nl-NL" sz="1600">
              <a:latin typeface="Tahoma" panose="020B0604030504040204" pitchFamily="34" charset="0"/>
            </a:endParaRPr>
          </a:p>
        </p:txBody>
      </p:sp>
      <p:sp>
        <p:nvSpPr>
          <p:cNvPr id="57377" name="Text Box 4">
            <a:extLst>
              <a:ext uri="{FF2B5EF4-FFF2-40B4-BE49-F238E27FC236}">
                <a16:creationId xmlns:a16="http://schemas.microsoft.com/office/drawing/2014/main" id="{72585668-567F-4865-856E-930BE8F020FE}"/>
              </a:ext>
            </a:extLst>
          </p:cNvPr>
          <p:cNvSpPr txBox="1">
            <a:spLocks noChangeArrowheads="1"/>
          </p:cNvSpPr>
          <p:nvPr/>
        </p:nvSpPr>
        <p:spPr bwMode="auto">
          <a:xfrm>
            <a:off x="6172200" y="5978525"/>
            <a:ext cx="1371600" cy="708025"/>
          </a:xfrm>
          <a:prstGeom prst="rect">
            <a:avLst/>
          </a:prstGeom>
          <a:solidFill>
            <a:schemeClr val="accent2"/>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a:latin typeface="Tahoma" panose="020B0604030504040204" pitchFamily="34" charset="0"/>
                <a:sym typeface="Symbol" panose="05050102010706020507" pitchFamily="18" charset="2"/>
              </a:rPr>
              <a:t>Indirect defence</a:t>
            </a:r>
            <a:endParaRPr lang="en-US" altLang="nl-NL">
              <a:latin typeface="Tahoma" panose="020B0604030504040204" pitchFamily="34" charset="0"/>
            </a:endParaRPr>
          </a:p>
        </p:txBody>
      </p:sp>
      <p:sp>
        <p:nvSpPr>
          <p:cNvPr id="57378" name="Freeform 37">
            <a:extLst>
              <a:ext uri="{FF2B5EF4-FFF2-40B4-BE49-F238E27FC236}">
                <a16:creationId xmlns:a16="http://schemas.microsoft.com/office/drawing/2014/main" id="{28D37869-16E1-4219-B910-E0920AC18282}"/>
              </a:ext>
            </a:extLst>
          </p:cNvPr>
          <p:cNvSpPr>
            <a:spLocks/>
          </p:cNvSpPr>
          <p:nvPr/>
        </p:nvSpPr>
        <p:spPr bwMode="auto">
          <a:xfrm>
            <a:off x="828675" y="4381500"/>
            <a:ext cx="2722563" cy="2446338"/>
          </a:xfrm>
          <a:custGeom>
            <a:avLst/>
            <a:gdLst>
              <a:gd name="T0" fmla="*/ 2147483647 w 1715"/>
              <a:gd name="T1" fmla="*/ 2147483647 h 1541"/>
              <a:gd name="T2" fmla="*/ 2147483647 w 1715"/>
              <a:gd name="T3" fmla="*/ 2147483647 h 1541"/>
              <a:gd name="T4" fmla="*/ 2147483647 w 1715"/>
              <a:gd name="T5" fmla="*/ 2147483647 h 1541"/>
              <a:gd name="T6" fmla="*/ 2147483647 w 1715"/>
              <a:gd name="T7" fmla="*/ 2147483647 h 1541"/>
              <a:gd name="T8" fmla="*/ 2147483647 w 1715"/>
              <a:gd name="T9" fmla="*/ 2147483647 h 1541"/>
              <a:gd name="T10" fmla="*/ 2147483647 w 1715"/>
              <a:gd name="T11" fmla="*/ 2147483647 h 1541"/>
              <a:gd name="T12" fmla="*/ 2147483647 w 1715"/>
              <a:gd name="T13" fmla="*/ 2147483647 h 1541"/>
              <a:gd name="T14" fmla="*/ 2147483647 w 1715"/>
              <a:gd name="T15" fmla="*/ 2147483647 h 1541"/>
              <a:gd name="T16" fmla="*/ 2147483647 w 1715"/>
              <a:gd name="T17" fmla="*/ 2147483647 h 1541"/>
              <a:gd name="T18" fmla="*/ 2147483647 w 1715"/>
              <a:gd name="T19" fmla="*/ 2147483647 h 1541"/>
              <a:gd name="T20" fmla="*/ 2147483647 w 1715"/>
              <a:gd name="T21" fmla="*/ 2147483647 h 1541"/>
              <a:gd name="T22" fmla="*/ 2147483647 w 1715"/>
              <a:gd name="T23" fmla="*/ 2147483647 h 1541"/>
              <a:gd name="T24" fmla="*/ 2147483647 w 1715"/>
              <a:gd name="T25" fmla="*/ 2147483647 h 1541"/>
              <a:gd name="T26" fmla="*/ 2147483647 w 1715"/>
              <a:gd name="T27" fmla="*/ 2147483647 h 1541"/>
              <a:gd name="T28" fmla="*/ 2147483647 w 1715"/>
              <a:gd name="T29" fmla="*/ 2147483647 h 1541"/>
              <a:gd name="T30" fmla="*/ 2147483647 w 1715"/>
              <a:gd name="T31" fmla="*/ 2147483647 h 1541"/>
              <a:gd name="T32" fmla="*/ 2147483647 w 1715"/>
              <a:gd name="T33" fmla="*/ 2147483647 h 1541"/>
              <a:gd name="T34" fmla="*/ 2147483647 w 1715"/>
              <a:gd name="T35" fmla="*/ 2147483647 h 1541"/>
              <a:gd name="T36" fmla="*/ 2147483647 w 1715"/>
              <a:gd name="T37" fmla="*/ 2147483647 h 1541"/>
              <a:gd name="T38" fmla="*/ 2147483647 w 1715"/>
              <a:gd name="T39" fmla="*/ 2147483647 h 1541"/>
              <a:gd name="T40" fmla="*/ 2147483647 w 1715"/>
              <a:gd name="T41" fmla="*/ 2147483647 h 1541"/>
              <a:gd name="T42" fmla="*/ 2147483647 w 1715"/>
              <a:gd name="T43" fmla="*/ 2147483647 h 1541"/>
              <a:gd name="T44" fmla="*/ 2147483647 w 1715"/>
              <a:gd name="T45" fmla="*/ 2147483647 h 1541"/>
              <a:gd name="T46" fmla="*/ 2147483647 w 1715"/>
              <a:gd name="T47" fmla="*/ 2147483647 h 1541"/>
              <a:gd name="T48" fmla="*/ 2147483647 w 1715"/>
              <a:gd name="T49" fmla="*/ 2147483647 h 1541"/>
              <a:gd name="T50" fmla="*/ 2147483647 w 1715"/>
              <a:gd name="T51" fmla="*/ 2147483647 h 1541"/>
              <a:gd name="T52" fmla="*/ 2147483647 w 1715"/>
              <a:gd name="T53" fmla="*/ 2147483647 h 1541"/>
              <a:gd name="T54" fmla="*/ 2147483647 w 1715"/>
              <a:gd name="T55" fmla="*/ 2147483647 h 1541"/>
              <a:gd name="T56" fmla="*/ 2147483647 w 1715"/>
              <a:gd name="T57" fmla="*/ 2147483647 h 1541"/>
              <a:gd name="T58" fmla="*/ 2147483647 w 1715"/>
              <a:gd name="T59" fmla="*/ 2147483647 h 1541"/>
              <a:gd name="T60" fmla="*/ 2147483647 w 1715"/>
              <a:gd name="T61" fmla="*/ 2147483647 h 1541"/>
              <a:gd name="T62" fmla="*/ 2147483647 w 1715"/>
              <a:gd name="T63" fmla="*/ 2147483647 h 1541"/>
              <a:gd name="T64" fmla="*/ 2147483647 w 1715"/>
              <a:gd name="T65" fmla="*/ 2147483647 h 1541"/>
              <a:gd name="T66" fmla="*/ 2147483647 w 1715"/>
              <a:gd name="T67" fmla="*/ 2147483647 h 1541"/>
              <a:gd name="T68" fmla="*/ 2147483647 w 1715"/>
              <a:gd name="T69" fmla="*/ 2147483647 h 1541"/>
              <a:gd name="T70" fmla="*/ 2147483647 w 1715"/>
              <a:gd name="T71" fmla="*/ 2147483647 h 15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15" h="1541">
                <a:moveTo>
                  <a:pt x="98" y="2"/>
                </a:moveTo>
                <a:cubicBezTo>
                  <a:pt x="265" y="25"/>
                  <a:pt x="441" y="20"/>
                  <a:pt x="608" y="24"/>
                </a:cubicBezTo>
                <a:cubicBezTo>
                  <a:pt x="663" y="27"/>
                  <a:pt x="736" y="22"/>
                  <a:pt x="792" y="46"/>
                </a:cubicBezTo>
                <a:cubicBezTo>
                  <a:pt x="830" y="62"/>
                  <a:pt x="838" y="82"/>
                  <a:pt x="881" y="90"/>
                </a:cubicBezTo>
                <a:cubicBezTo>
                  <a:pt x="950" y="133"/>
                  <a:pt x="1014" y="143"/>
                  <a:pt x="1095" y="150"/>
                </a:cubicBezTo>
                <a:cubicBezTo>
                  <a:pt x="1211" y="187"/>
                  <a:pt x="1335" y="189"/>
                  <a:pt x="1450" y="231"/>
                </a:cubicBezTo>
                <a:cubicBezTo>
                  <a:pt x="1472" y="265"/>
                  <a:pt x="1502" y="290"/>
                  <a:pt x="1531" y="319"/>
                </a:cubicBezTo>
                <a:cubicBezTo>
                  <a:pt x="1570" y="358"/>
                  <a:pt x="1582" y="415"/>
                  <a:pt x="1620" y="452"/>
                </a:cubicBezTo>
                <a:cubicBezTo>
                  <a:pt x="1626" y="471"/>
                  <a:pt x="1625" y="493"/>
                  <a:pt x="1634" y="511"/>
                </a:cubicBezTo>
                <a:cubicBezTo>
                  <a:pt x="1642" y="528"/>
                  <a:pt x="1660" y="540"/>
                  <a:pt x="1671" y="556"/>
                </a:cubicBezTo>
                <a:cubicBezTo>
                  <a:pt x="1681" y="602"/>
                  <a:pt x="1683" y="645"/>
                  <a:pt x="1701" y="689"/>
                </a:cubicBezTo>
                <a:cubicBezTo>
                  <a:pt x="1715" y="765"/>
                  <a:pt x="1695" y="897"/>
                  <a:pt x="1693" y="954"/>
                </a:cubicBezTo>
                <a:cubicBezTo>
                  <a:pt x="1691" y="1070"/>
                  <a:pt x="1690" y="1186"/>
                  <a:pt x="1686" y="1302"/>
                </a:cubicBezTo>
                <a:cubicBezTo>
                  <a:pt x="1685" y="1331"/>
                  <a:pt x="1684" y="1361"/>
                  <a:pt x="1679" y="1390"/>
                </a:cubicBezTo>
                <a:cubicBezTo>
                  <a:pt x="1651" y="1541"/>
                  <a:pt x="1467" y="1505"/>
                  <a:pt x="1361" y="1508"/>
                </a:cubicBezTo>
                <a:cubicBezTo>
                  <a:pt x="1247" y="1498"/>
                  <a:pt x="1134" y="1497"/>
                  <a:pt x="1021" y="1479"/>
                </a:cubicBezTo>
                <a:cubicBezTo>
                  <a:pt x="934" y="1484"/>
                  <a:pt x="873" y="1497"/>
                  <a:pt x="792" y="1508"/>
                </a:cubicBezTo>
                <a:cubicBezTo>
                  <a:pt x="682" y="1497"/>
                  <a:pt x="571" y="1504"/>
                  <a:pt x="460" y="1494"/>
                </a:cubicBezTo>
                <a:cubicBezTo>
                  <a:pt x="434" y="1484"/>
                  <a:pt x="394" y="1442"/>
                  <a:pt x="394" y="1442"/>
                </a:cubicBezTo>
                <a:cubicBezTo>
                  <a:pt x="373" y="1384"/>
                  <a:pt x="404" y="1460"/>
                  <a:pt x="364" y="1398"/>
                </a:cubicBezTo>
                <a:cubicBezTo>
                  <a:pt x="355" y="1385"/>
                  <a:pt x="354" y="1368"/>
                  <a:pt x="349" y="1353"/>
                </a:cubicBezTo>
                <a:cubicBezTo>
                  <a:pt x="342" y="1260"/>
                  <a:pt x="337" y="1254"/>
                  <a:pt x="349" y="1161"/>
                </a:cubicBezTo>
                <a:cubicBezTo>
                  <a:pt x="351" y="1146"/>
                  <a:pt x="356" y="1131"/>
                  <a:pt x="364" y="1117"/>
                </a:cubicBezTo>
                <a:cubicBezTo>
                  <a:pt x="373" y="1102"/>
                  <a:pt x="394" y="1073"/>
                  <a:pt x="394" y="1073"/>
                </a:cubicBezTo>
                <a:cubicBezTo>
                  <a:pt x="405" y="1024"/>
                  <a:pt x="407" y="991"/>
                  <a:pt x="401" y="940"/>
                </a:cubicBezTo>
                <a:cubicBezTo>
                  <a:pt x="417" y="889"/>
                  <a:pt x="401" y="950"/>
                  <a:pt x="401" y="858"/>
                </a:cubicBezTo>
                <a:cubicBezTo>
                  <a:pt x="401" y="794"/>
                  <a:pt x="417" y="653"/>
                  <a:pt x="453" y="600"/>
                </a:cubicBezTo>
                <a:cubicBezTo>
                  <a:pt x="473" y="538"/>
                  <a:pt x="484" y="388"/>
                  <a:pt x="423" y="327"/>
                </a:cubicBezTo>
                <a:cubicBezTo>
                  <a:pt x="389" y="293"/>
                  <a:pt x="325" y="293"/>
                  <a:pt x="283" y="282"/>
                </a:cubicBezTo>
                <a:cubicBezTo>
                  <a:pt x="268" y="278"/>
                  <a:pt x="239" y="268"/>
                  <a:pt x="239" y="268"/>
                </a:cubicBezTo>
                <a:cubicBezTo>
                  <a:pt x="195" y="239"/>
                  <a:pt x="141" y="232"/>
                  <a:pt x="91" y="216"/>
                </a:cubicBezTo>
                <a:cubicBezTo>
                  <a:pt x="72" y="188"/>
                  <a:pt x="42" y="176"/>
                  <a:pt x="10" y="164"/>
                </a:cubicBezTo>
                <a:cubicBezTo>
                  <a:pt x="14" y="116"/>
                  <a:pt x="0" y="63"/>
                  <a:pt x="47" y="39"/>
                </a:cubicBezTo>
                <a:cubicBezTo>
                  <a:pt x="68" y="28"/>
                  <a:pt x="91" y="24"/>
                  <a:pt x="113" y="17"/>
                </a:cubicBezTo>
                <a:cubicBezTo>
                  <a:pt x="120" y="15"/>
                  <a:pt x="141" y="15"/>
                  <a:pt x="135" y="9"/>
                </a:cubicBezTo>
                <a:cubicBezTo>
                  <a:pt x="126" y="0"/>
                  <a:pt x="110" y="4"/>
                  <a:pt x="98" y="2"/>
                </a:cubicBezTo>
                <a:close/>
              </a:path>
            </a:pathLst>
          </a:custGeom>
          <a:solidFill>
            <a:schemeClr val="bg1">
              <a:alpha val="79999"/>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37619"/>
                                        </p:tgtEl>
                                        <p:attrNameLst>
                                          <p:attrName>style.visibility</p:attrName>
                                        </p:attrNameLst>
                                      </p:cBhvr>
                                      <p:to>
                                        <p:strVal val="visible"/>
                                      </p:to>
                                    </p:set>
                                    <p:anim calcmode="lin" valueType="num">
                                      <p:cBhvr additive="base">
                                        <p:cTn id="7" dur="500" fill="hold"/>
                                        <p:tgtEl>
                                          <p:spTgt spid="537619"/>
                                        </p:tgtEl>
                                        <p:attrNameLst>
                                          <p:attrName>ppt_x</p:attrName>
                                        </p:attrNameLst>
                                      </p:cBhvr>
                                      <p:tavLst>
                                        <p:tav tm="0">
                                          <p:val>
                                            <p:strVal val="1+#ppt_w/2"/>
                                          </p:val>
                                        </p:tav>
                                        <p:tav tm="100000">
                                          <p:val>
                                            <p:strVal val="#ppt_x"/>
                                          </p:val>
                                        </p:tav>
                                      </p:tavLst>
                                    </p:anim>
                                    <p:anim calcmode="lin" valueType="num">
                                      <p:cBhvr additive="base">
                                        <p:cTn id="8" dur="500" fill="hold"/>
                                        <p:tgtEl>
                                          <p:spTgt spid="5376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37618"/>
                                        </p:tgtEl>
                                        <p:attrNameLst>
                                          <p:attrName>style.visibility</p:attrName>
                                        </p:attrNameLst>
                                      </p:cBhvr>
                                      <p:to>
                                        <p:strVal val="visible"/>
                                      </p:to>
                                    </p:set>
                                    <p:anim calcmode="lin" valueType="num">
                                      <p:cBhvr additive="base">
                                        <p:cTn id="11" dur="500" fill="hold"/>
                                        <p:tgtEl>
                                          <p:spTgt spid="537618"/>
                                        </p:tgtEl>
                                        <p:attrNameLst>
                                          <p:attrName>ppt_x</p:attrName>
                                        </p:attrNameLst>
                                      </p:cBhvr>
                                      <p:tavLst>
                                        <p:tav tm="0">
                                          <p:val>
                                            <p:strVal val="1+#ppt_w/2"/>
                                          </p:val>
                                        </p:tav>
                                        <p:tav tm="100000">
                                          <p:val>
                                            <p:strVal val="#ppt_x"/>
                                          </p:val>
                                        </p:tav>
                                      </p:tavLst>
                                    </p:anim>
                                    <p:anim calcmode="lin" valueType="num">
                                      <p:cBhvr additive="base">
                                        <p:cTn id="12" dur="500" fill="hold"/>
                                        <p:tgtEl>
                                          <p:spTgt spid="53761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1+#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1+#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mph" presetSubtype="2" fill="hold" nodeType="clickEffect">
                                  <p:stCondLst>
                                    <p:cond delay="0"/>
                                  </p:stCondLst>
                                  <p:childTnLst>
                                    <p:animClr clrSpc="rgb" dir="cw">
                                      <p:cBhvr>
                                        <p:cTn id="24" dur="500" fill="hold"/>
                                        <p:tgtEl>
                                          <p:spTgt spid="10271"/>
                                        </p:tgtEl>
                                        <p:attrNameLst>
                                          <p:attrName>fillcolor</p:attrName>
                                        </p:attrNameLst>
                                      </p:cBhvr>
                                      <p:to>
                                        <a:srgbClr val="FF0000"/>
                                      </p:to>
                                    </p:animClr>
                                    <p:set>
                                      <p:cBhvr>
                                        <p:cTn id="25" dur="500" fill="hold"/>
                                        <p:tgtEl>
                                          <p:spTgt spid="10271"/>
                                        </p:tgtEl>
                                        <p:attrNameLst>
                                          <p:attrName>fill.type</p:attrName>
                                        </p:attrNameLst>
                                      </p:cBhvr>
                                      <p:to>
                                        <p:strVal val="solid"/>
                                      </p:to>
                                    </p:set>
                                    <p:set>
                                      <p:cBhvr>
                                        <p:cTn id="26" dur="500" fill="hold"/>
                                        <p:tgtEl>
                                          <p:spTgt spid="10271"/>
                                        </p:tgtEl>
                                        <p:attrNameLst>
                                          <p:attrName>fill.on</p:attrName>
                                        </p:attrNameLst>
                                      </p:cBhvr>
                                      <p:to>
                                        <p:strVal val="true"/>
                                      </p:to>
                                    </p:set>
                                  </p:childTnLst>
                                </p:cTn>
                              </p:par>
                            </p:childTnLst>
                          </p:cTn>
                        </p:par>
                        <p:par>
                          <p:cTn id="27" fill="hold" nodeType="afterGroup">
                            <p:stCondLst>
                              <p:cond delay="500"/>
                            </p:stCondLst>
                            <p:childTnLst>
                              <p:par>
                                <p:cTn id="28" presetID="1" presetClass="emph" presetSubtype="2" fill="hold" nodeType="afterEffect">
                                  <p:stCondLst>
                                    <p:cond delay="0"/>
                                  </p:stCondLst>
                                  <p:childTnLst>
                                    <p:animClr clrSpc="rgb" dir="cw">
                                      <p:cBhvr>
                                        <p:cTn id="29" dur="500" fill="hold"/>
                                        <p:tgtEl>
                                          <p:spTgt spid="537608"/>
                                        </p:tgtEl>
                                        <p:attrNameLst>
                                          <p:attrName>fillcolor</p:attrName>
                                        </p:attrNameLst>
                                      </p:cBhvr>
                                      <p:to>
                                        <a:schemeClr val="hlink"/>
                                      </p:to>
                                    </p:animClr>
                                    <p:set>
                                      <p:cBhvr>
                                        <p:cTn id="30" dur="500" fill="hold"/>
                                        <p:tgtEl>
                                          <p:spTgt spid="537608"/>
                                        </p:tgtEl>
                                        <p:attrNameLst>
                                          <p:attrName>fill.type</p:attrName>
                                        </p:attrNameLst>
                                      </p:cBhvr>
                                      <p:to>
                                        <p:strVal val="solid"/>
                                      </p:to>
                                    </p:set>
                                    <p:set>
                                      <p:cBhvr>
                                        <p:cTn id="31" dur="500" fill="hold"/>
                                        <p:tgtEl>
                                          <p:spTgt spid="537608"/>
                                        </p:tgtEl>
                                        <p:attrNameLst>
                                          <p:attrName>fill.on</p:attrName>
                                        </p:attrNameLst>
                                      </p:cBhvr>
                                      <p:to>
                                        <p:strVal val="true"/>
                                      </p:to>
                                    </p:set>
                                  </p:childTnLst>
                                </p:cTn>
                              </p:par>
                            </p:childTnLst>
                          </p:cTn>
                        </p:par>
                        <p:par>
                          <p:cTn id="32" fill="hold" nodeType="afterGroup">
                            <p:stCondLst>
                              <p:cond delay="1000"/>
                            </p:stCondLst>
                            <p:childTnLst>
                              <p:par>
                                <p:cTn id="33" presetID="1" presetClass="emph" presetSubtype="2" fill="hold" nodeType="afterEffect">
                                  <p:stCondLst>
                                    <p:cond delay="0"/>
                                  </p:stCondLst>
                                  <p:childTnLst>
                                    <p:animClr clrSpc="rgb" dir="cw">
                                      <p:cBhvr>
                                        <p:cTn id="34" dur="500" fill="hold"/>
                                        <p:tgtEl>
                                          <p:spTgt spid="537607"/>
                                        </p:tgtEl>
                                        <p:attrNameLst>
                                          <p:attrName>fillcolor</p:attrName>
                                        </p:attrNameLst>
                                      </p:cBhvr>
                                      <p:to>
                                        <a:srgbClr val="FF0000"/>
                                      </p:to>
                                    </p:animClr>
                                    <p:set>
                                      <p:cBhvr>
                                        <p:cTn id="35" dur="500" fill="hold"/>
                                        <p:tgtEl>
                                          <p:spTgt spid="537607"/>
                                        </p:tgtEl>
                                        <p:attrNameLst>
                                          <p:attrName>fill.type</p:attrName>
                                        </p:attrNameLst>
                                      </p:cBhvr>
                                      <p:to>
                                        <p:strVal val="solid"/>
                                      </p:to>
                                    </p:set>
                                    <p:set>
                                      <p:cBhvr>
                                        <p:cTn id="36" dur="500" fill="hold"/>
                                        <p:tgtEl>
                                          <p:spTgt spid="537607"/>
                                        </p:tgtEl>
                                        <p:attrNameLst>
                                          <p:attrName>fill.on</p:attrName>
                                        </p:attrNameLst>
                                      </p:cBhvr>
                                      <p:to>
                                        <p:strVal val="true"/>
                                      </p:to>
                                    </p:set>
                                  </p:childTnLst>
                                </p:cTn>
                              </p:par>
                            </p:childTnLst>
                          </p:cTn>
                        </p:par>
                        <p:par>
                          <p:cTn id="37" fill="hold" nodeType="afterGroup">
                            <p:stCondLst>
                              <p:cond delay="1500"/>
                            </p:stCondLst>
                            <p:childTnLst>
                              <p:par>
                                <p:cTn id="38" presetID="1" presetClass="emph" presetSubtype="2" fill="hold" nodeType="afterEffect">
                                  <p:stCondLst>
                                    <p:cond delay="0"/>
                                  </p:stCondLst>
                                  <p:childTnLst>
                                    <p:animClr clrSpc="rgb" dir="cw">
                                      <p:cBhvr>
                                        <p:cTn id="39" dur="500" fill="hold"/>
                                        <p:tgtEl>
                                          <p:spTgt spid="537602"/>
                                        </p:tgtEl>
                                        <p:attrNameLst>
                                          <p:attrName>fillcolor</p:attrName>
                                        </p:attrNameLst>
                                      </p:cBhvr>
                                      <p:to>
                                        <a:schemeClr val="accent1"/>
                                      </p:to>
                                    </p:animClr>
                                    <p:set>
                                      <p:cBhvr>
                                        <p:cTn id="40" dur="500" fill="hold"/>
                                        <p:tgtEl>
                                          <p:spTgt spid="537602"/>
                                        </p:tgtEl>
                                        <p:attrNameLst>
                                          <p:attrName>fill.type</p:attrName>
                                        </p:attrNameLst>
                                      </p:cBhvr>
                                      <p:to>
                                        <p:strVal val="solid"/>
                                      </p:to>
                                    </p:set>
                                    <p:set>
                                      <p:cBhvr>
                                        <p:cTn id="41" dur="500" fill="hold"/>
                                        <p:tgtEl>
                                          <p:spTgt spid="53760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18"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a:extLst>
              <a:ext uri="{FF2B5EF4-FFF2-40B4-BE49-F238E27FC236}">
                <a16:creationId xmlns:a16="http://schemas.microsoft.com/office/drawing/2014/main" id="{C7F8EFB3-00CB-4C2E-8C42-09E4A1F0ACCC}"/>
              </a:ext>
            </a:extLst>
          </p:cNvPr>
          <p:cNvSpPr txBox="1">
            <a:spLocks noChangeArrowheads="1"/>
          </p:cNvSpPr>
          <p:nvPr/>
        </p:nvSpPr>
        <p:spPr bwMode="auto">
          <a:xfrm>
            <a:off x="1284288" y="685800"/>
            <a:ext cx="1839912"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liable</a:t>
            </a:r>
            <a:endParaRPr lang="en-US" altLang="nl-NL" sz="1600">
              <a:latin typeface="Tahoma" panose="020B0604030504040204" pitchFamily="34" charset="0"/>
            </a:endParaRPr>
          </a:p>
        </p:txBody>
      </p:sp>
      <p:sp>
        <p:nvSpPr>
          <p:cNvPr id="59394" name="Text Box 3">
            <a:extLst>
              <a:ext uri="{FF2B5EF4-FFF2-40B4-BE49-F238E27FC236}">
                <a16:creationId xmlns:a16="http://schemas.microsoft.com/office/drawing/2014/main" id="{A3060715-B5E7-4A63-98A7-AD01DB23CA1B}"/>
              </a:ext>
            </a:extLst>
          </p:cNvPr>
          <p:cNvSpPr txBox="1">
            <a:spLocks noChangeArrowheads="1"/>
          </p:cNvSpPr>
          <p:nvPr/>
        </p:nvSpPr>
        <p:spPr bwMode="auto">
          <a:xfrm>
            <a:off x="76200" y="1908175"/>
            <a:ext cx="14478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breached duty of care</a:t>
            </a:r>
            <a:endParaRPr lang="en-US" altLang="nl-NL" sz="1600">
              <a:latin typeface="Tahoma" panose="020B0604030504040204" pitchFamily="34" charset="0"/>
            </a:endParaRPr>
          </a:p>
        </p:txBody>
      </p:sp>
      <p:sp>
        <p:nvSpPr>
          <p:cNvPr id="59395" name="Text Box 4">
            <a:extLst>
              <a:ext uri="{FF2B5EF4-FFF2-40B4-BE49-F238E27FC236}">
                <a16:creationId xmlns:a16="http://schemas.microsoft.com/office/drawing/2014/main" id="{38BD6F0A-7ABC-4F9C-A9B6-1938BACB1117}"/>
              </a:ext>
            </a:extLst>
          </p:cNvPr>
          <p:cNvSpPr txBox="1">
            <a:spLocks noChangeArrowheads="1"/>
          </p:cNvSpPr>
          <p:nvPr/>
        </p:nvSpPr>
        <p:spPr bwMode="auto">
          <a:xfrm>
            <a:off x="2895600" y="1908175"/>
            <a:ext cx="15240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had work-related injury</a:t>
            </a:r>
            <a:endParaRPr lang="en-US" altLang="nl-NL" sz="1600">
              <a:latin typeface="Tahoma" panose="020B0604030504040204" pitchFamily="34" charset="0"/>
            </a:endParaRPr>
          </a:p>
        </p:txBody>
      </p:sp>
      <p:cxnSp>
        <p:nvCxnSpPr>
          <p:cNvPr id="59396" name="AutoShape 5">
            <a:extLst>
              <a:ext uri="{FF2B5EF4-FFF2-40B4-BE49-F238E27FC236}">
                <a16:creationId xmlns:a16="http://schemas.microsoft.com/office/drawing/2014/main" id="{89050D5E-DC40-47F4-A375-6B8E3A2D8DC1}"/>
              </a:ext>
            </a:extLst>
          </p:cNvPr>
          <p:cNvCxnSpPr>
            <a:cxnSpLocks noChangeShapeType="1"/>
            <a:stCxn id="59394" idx="0"/>
            <a:endCxn id="59393" idx="2"/>
          </p:cNvCxnSpPr>
          <p:nvPr/>
        </p:nvCxnSpPr>
        <p:spPr bwMode="auto">
          <a:xfrm rot="-5400000">
            <a:off x="1064419" y="767556"/>
            <a:ext cx="876300" cy="1404938"/>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9397" name="AutoShape 6">
            <a:extLst>
              <a:ext uri="{FF2B5EF4-FFF2-40B4-BE49-F238E27FC236}">
                <a16:creationId xmlns:a16="http://schemas.microsoft.com/office/drawing/2014/main" id="{4462BE58-5EC8-4B82-B9A3-D624FE4AD29F}"/>
              </a:ext>
            </a:extLst>
          </p:cNvPr>
          <p:cNvCxnSpPr>
            <a:cxnSpLocks noChangeShapeType="1"/>
            <a:stCxn id="59395" idx="0"/>
            <a:endCxn id="59393" idx="2"/>
          </p:cNvCxnSpPr>
          <p:nvPr/>
        </p:nvCxnSpPr>
        <p:spPr bwMode="auto">
          <a:xfrm rot="5400000" flipH="1">
            <a:off x="2493169" y="743744"/>
            <a:ext cx="876300" cy="1452562"/>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9398" name="Text Box 7">
            <a:extLst>
              <a:ext uri="{FF2B5EF4-FFF2-40B4-BE49-F238E27FC236}">
                <a16:creationId xmlns:a16="http://schemas.microsoft.com/office/drawing/2014/main" id="{BEE39FFB-8694-48E1-AB51-34FB35845245}"/>
              </a:ext>
            </a:extLst>
          </p:cNvPr>
          <p:cNvSpPr txBox="1">
            <a:spLocks noChangeArrowheads="1"/>
          </p:cNvSpPr>
          <p:nvPr/>
        </p:nvSpPr>
        <p:spPr bwMode="auto">
          <a:xfrm>
            <a:off x="6573838" y="685800"/>
            <a:ext cx="2112962" cy="346075"/>
          </a:xfrm>
          <a:prstGeom prst="rect">
            <a:avLst/>
          </a:prstGeom>
          <a:solidFill>
            <a:schemeClr val="accent1"/>
          </a:solidFill>
          <a:ln w="9525">
            <a:solidFill>
              <a:schemeClr val="tx1"/>
            </a:solidFill>
            <a:miter lim="800000"/>
            <a:headEnd/>
            <a:tailEnd/>
          </a:ln>
        </p:spPr>
        <p:txBody>
          <a:bodyPr wrap="none"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not liable</a:t>
            </a:r>
            <a:endParaRPr lang="en-US" altLang="nl-NL" sz="1600">
              <a:latin typeface="Tahoma" panose="020B0604030504040204" pitchFamily="34" charset="0"/>
            </a:endParaRPr>
          </a:p>
        </p:txBody>
      </p:sp>
      <p:sp>
        <p:nvSpPr>
          <p:cNvPr id="59399" name="Text Box 8">
            <a:extLst>
              <a:ext uri="{FF2B5EF4-FFF2-40B4-BE49-F238E27FC236}">
                <a16:creationId xmlns:a16="http://schemas.microsoft.com/office/drawing/2014/main" id="{15C6121B-A57E-45A4-88D5-B39B87C1C026}"/>
              </a:ext>
            </a:extLst>
          </p:cNvPr>
          <p:cNvSpPr txBox="1">
            <a:spLocks noChangeArrowheads="1"/>
          </p:cNvSpPr>
          <p:nvPr/>
        </p:nvSpPr>
        <p:spPr bwMode="auto">
          <a:xfrm>
            <a:off x="5943600" y="1905000"/>
            <a:ext cx="12954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was careless</a:t>
            </a:r>
            <a:endParaRPr lang="en-US" altLang="nl-NL" sz="1600">
              <a:latin typeface="Tahoma" panose="020B0604030504040204" pitchFamily="34" charset="0"/>
            </a:endParaRPr>
          </a:p>
        </p:txBody>
      </p:sp>
      <p:sp>
        <p:nvSpPr>
          <p:cNvPr id="59400" name="Text Box 9">
            <a:extLst>
              <a:ext uri="{FF2B5EF4-FFF2-40B4-BE49-F238E27FC236}">
                <a16:creationId xmlns:a16="http://schemas.microsoft.com/office/drawing/2014/main" id="{67748E9B-3211-4D08-BA55-5105486214AC}"/>
              </a:ext>
            </a:extLst>
          </p:cNvPr>
          <p:cNvSpPr txBox="1">
            <a:spLocks noChangeArrowheads="1"/>
          </p:cNvSpPr>
          <p:nvPr/>
        </p:nvSpPr>
        <p:spPr bwMode="auto">
          <a:xfrm>
            <a:off x="8229600" y="19050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2</a:t>
            </a:r>
            <a:endParaRPr lang="en-US" altLang="nl-NL" sz="1600">
              <a:latin typeface="Tahoma" panose="020B0604030504040204" pitchFamily="34" charset="0"/>
            </a:endParaRPr>
          </a:p>
        </p:txBody>
      </p:sp>
      <p:cxnSp>
        <p:nvCxnSpPr>
          <p:cNvPr id="59401" name="AutoShape 10">
            <a:extLst>
              <a:ext uri="{FF2B5EF4-FFF2-40B4-BE49-F238E27FC236}">
                <a16:creationId xmlns:a16="http://schemas.microsoft.com/office/drawing/2014/main" id="{3C5D39A3-3E43-493F-898B-F1CE97AB04C4}"/>
              </a:ext>
            </a:extLst>
          </p:cNvPr>
          <p:cNvCxnSpPr>
            <a:cxnSpLocks noChangeShapeType="1"/>
            <a:stCxn id="59399" idx="0"/>
            <a:endCxn id="59398" idx="2"/>
          </p:cNvCxnSpPr>
          <p:nvPr/>
        </p:nvCxnSpPr>
        <p:spPr bwMode="auto">
          <a:xfrm rot="-5400000">
            <a:off x="6674644" y="948531"/>
            <a:ext cx="873125" cy="1039813"/>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9402" name="AutoShape 11">
            <a:extLst>
              <a:ext uri="{FF2B5EF4-FFF2-40B4-BE49-F238E27FC236}">
                <a16:creationId xmlns:a16="http://schemas.microsoft.com/office/drawing/2014/main" id="{DC2EB4EF-7A5D-47C6-9F3B-7F1E318FBBDF}"/>
              </a:ext>
            </a:extLst>
          </p:cNvPr>
          <p:cNvCxnSpPr>
            <a:cxnSpLocks noChangeShapeType="1"/>
            <a:stCxn id="59398" idx="1"/>
            <a:endCxn id="59393" idx="3"/>
          </p:cNvCxnSpPr>
          <p:nvPr/>
        </p:nvCxnSpPr>
        <p:spPr bwMode="auto">
          <a:xfrm flipH="1">
            <a:off x="3124200" y="858838"/>
            <a:ext cx="3449638" cy="0"/>
          </a:xfrm>
          <a:prstGeom prst="straightConnector1">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
        <p:nvSpPr>
          <p:cNvPr id="59403" name="Text Box 12">
            <a:extLst>
              <a:ext uri="{FF2B5EF4-FFF2-40B4-BE49-F238E27FC236}">
                <a16:creationId xmlns:a16="http://schemas.microsoft.com/office/drawing/2014/main" id="{634DABC6-D8C0-4FF1-AF00-ED252AB90063}"/>
              </a:ext>
            </a:extLst>
          </p:cNvPr>
          <p:cNvSpPr txBox="1">
            <a:spLocks noChangeArrowheads="1"/>
          </p:cNvSpPr>
          <p:nvPr/>
        </p:nvSpPr>
        <p:spPr bwMode="auto">
          <a:xfrm>
            <a:off x="4343400" y="3767138"/>
            <a:ext cx="1371600" cy="107950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had no work-related injury</a:t>
            </a:r>
          </a:p>
        </p:txBody>
      </p:sp>
      <p:sp>
        <p:nvSpPr>
          <p:cNvPr id="59404" name="Text Box 13">
            <a:extLst>
              <a:ext uri="{FF2B5EF4-FFF2-40B4-BE49-F238E27FC236}">
                <a16:creationId xmlns:a16="http://schemas.microsoft.com/office/drawing/2014/main" id="{15556590-DF3B-415C-8094-07FFBC3BF336}"/>
              </a:ext>
            </a:extLst>
          </p:cNvPr>
          <p:cNvSpPr txBox="1">
            <a:spLocks noChangeArrowheads="1"/>
          </p:cNvSpPr>
          <p:nvPr/>
        </p:nvSpPr>
        <p:spPr bwMode="auto">
          <a:xfrm>
            <a:off x="152400" y="352425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No safety instructions</a:t>
            </a:r>
            <a:endParaRPr lang="en-US" altLang="nl-NL" sz="1600">
              <a:latin typeface="Tahoma" panose="020B0604030504040204" pitchFamily="34" charset="0"/>
            </a:endParaRPr>
          </a:p>
        </p:txBody>
      </p:sp>
      <p:cxnSp>
        <p:nvCxnSpPr>
          <p:cNvPr id="59405" name="AutoShape 14">
            <a:extLst>
              <a:ext uri="{FF2B5EF4-FFF2-40B4-BE49-F238E27FC236}">
                <a16:creationId xmlns:a16="http://schemas.microsoft.com/office/drawing/2014/main" id="{E8E010E7-61D1-4C90-B7A4-CA74D166C603}"/>
              </a:ext>
            </a:extLst>
          </p:cNvPr>
          <p:cNvCxnSpPr>
            <a:cxnSpLocks noChangeShapeType="1"/>
            <a:stCxn id="59404" idx="0"/>
            <a:endCxn id="59394" idx="2"/>
          </p:cNvCxnSpPr>
          <p:nvPr/>
        </p:nvCxnSpPr>
        <p:spPr bwMode="auto">
          <a:xfrm flipV="1">
            <a:off x="800100" y="2743200"/>
            <a:ext cx="0" cy="78105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406" name="Text Box 15">
            <a:extLst>
              <a:ext uri="{FF2B5EF4-FFF2-40B4-BE49-F238E27FC236}">
                <a16:creationId xmlns:a16="http://schemas.microsoft.com/office/drawing/2014/main" id="{02B68DE6-BF86-4E57-A36C-A549B93AE748}"/>
              </a:ext>
            </a:extLst>
          </p:cNvPr>
          <p:cNvSpPr txBox="1">
            <a:spLocks noChangeArrowheads="1"/>
          </p:cNvSpPr>
          <p:nvPr/>
        </p:nvSpPr>
        <p:spPr bwMode="auto">
          <a:xfrm>
            <a:off x="1676400" y="609600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 is friend of claimant </a:t>
            </a:r>
            <a:endParaRPr lang="en-US" altLang="nl-NL" sz="1600">
              <a:latin typeface="Tahoma" panose="020B0604030504040204" pitchFamily="34" charset="0"/>
            </a:endParaRPr>
          </a:p>
        </p:txBody>
      </p:sp>
      <p:sp>
        <p:nvSpPr>
          <p:cNvPr id="59407" name="Text Box 16">
            <a:extLst>
              <a:ext uri="{FF2B5EF4-FFF2-40B4-BE49-F238E27FC236}">
                <a16:creationId xmlns:a16="http://schemas.microsoft.com/office/drawing/2014/main" id="{775E71E0-D8BE-4B00-8817-CC4D7022A177}"/>
              </a:ext>
            </a:extLst>
          </p:cNvPr>
          <p:cNvSpPr txBox="1">
            <a:spLocks noChangeArrowheads="1"/>
          </p:cNvSpPr>
          <p:nvPr/>
        </p:nvSpPr>
        <p:spPr bwMode="auto">
          <a:xfrm>
            <a:off x="1676400" y="489585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Colleague is not credible</a:t>
            </a:r>
            <a:endParaRPr lang="en-US" altLang="nl-NL" sz="1600">
              <a:latin typeface="Tahoma" panose="020B0604030504040204" pitchFamily="34" charset="0"/>
            </a:endParaRPr>
          </a:p>
        </p:txBody>
      </p:sp>
      <p:cxnSp>
        <p:nvCxnSpPr>
          <p:cNvPr id="59408" name="AutoShape 17">
            <a:extLst>
              <a:ext uri="{FF2B5EF4-FFF2-40B4-BE49-F238E27FC236}">
                <a16:creationId xmlns:a16="http://schemas.microsoft.com/office/drawing/2014/main" id="{DCAABE9E-F9D7-4E1B-B0DE-7868766ACBBE}"/>
              </a:ext>
            </a:extLst>
          </p:cNvPr>
          <p:cNvCxnSpPr>
            <a:cxnSpLocks noChangeShapeType="1"/>
            <a:stCxn id="59407" idx="0"/>
          </p:cNvCxnSpPr>
          <p:nvPr/>
        </p:nvCxnSpPr>
        <p:spPr bwMode="auto">
          <a:xfrm flipH="1" flipV="1">
            <a:off x="838200" y="4572000"/>
            <a:ext cx="1485900" cy="323850"/>
          </a:xfrm>
          <a:prstGeom prst="straightConnector1">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
        <p:nvSpPr>
          <p:cNvPr id="59409" name="Text Box 20">
            <a:extLst>
              <a:ext uri="{FF2B5EF4-FFF2-40B4-BE49-F238E27FC236}">
                <a16:creationId xmlns:a16="http://schemas.microsoft.com/office/drawing/2014/main" id="{33230AF5-75A1-4BDE-83DC-581407EDC024}"/>
              </a:ext>
            </a:extLst>
          </p:cNvPr>
          <p:cNvSpPr txBox="1">
            <a:spLocks noChangeArrowheads="1"/>
          </p:cNvSpPr>
          <p:nvPr/>
        </p:nvSpPr>
        <p:spPr bwMode="auto">
          <a:xfrm>
            <a:off x="4191000" y="5641975"/>
            <a:ext cx="16764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Injury caused by poor physical condition</a:t>
            </a:r>
          </a:p>
        </p:txBody>
      </p:sp>
      <p:cxnSp>
        <p:nvCxnSpPr>
          <p:cNvPr id="59410" name="AutoShape 21">
            <a:extLst>
              <a:ext uri="{FF2B5EF4-FFF2-40B4-BE49-F238E27FC236}">
                <a16:creationId xmlns:a16="http://schemas.microsoft.com/office/drawing/2014/main" id="{41A18DCE-E423-4EA5-9ACD-5D6FA3661E2B}"/>
              </a:ext>
            </a:extLst>
          </p:cNvPr>
          <p:cNvCxnSpPr>
            <a:cxnSpLocks noChangeShapeType="1"/>
            <a:stCxn id="59409" idx="0"/>
            <a:endCxn id="59403" idx="2"/>
          </p:cNvCxnSpPr>
          <p:nvPr/>
        </p:nvCxnSpPr>
        <p:spPr bwMode="auto">
          <a:xfrm flipV="1">
            <a:off x="5029200" y="4846638"/>
            <a:ext cx="0" cy="7953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11" name="AutoShape 22">
            <a:extLst>
              <a:ext uri="{FF2B5EF4-FFF2-40B4-BE49-F238E27FC236}">
                <a16:creationId xmlns:a16="http://schemas.microsoft.com/office/drawing/2014/main" id="{42C3664C-B8DD-4EB2-9675-20963DCAE356}"/>
              </a:ext>
            </a:extLst>
          </p:cNvPr>
          <p:cNvCxnSpPr>
            <a:cxnSpLocks noChangeShapeType="1"/>
            <a:stCxn id="59403" idx="0"/>
            <a:endCxn id="59395" idx="2"/>
          </p:cNvCxnSpPr>
          <p:nvPr/>
        </p:nvCxnSpPr>
        <p:spPr bwMode="auto">
          <a:xfrm flipH="1" flipV="1">
            <a:off x="3657600" y="2743200"/>
            <a:ext cx="1371600" cy="1023938"/>
          </a:xfrm>
          <a:prstGeom prst="straightConnector1">
            <a:avLst/>
          </a:prstGeom>
          <a:noFill/>
          <a:ln w="28575">
            <a:solidFill>
              <a:schemeClr val="hlink"/>
            </a:solidFill>
            <a:prstDash val="dash"/>
            <a:round/>
            <a:headEnd type="triangle" w="med" len="med"/>
            <a:tailEnd/>
          </a:ln>
          <a:extLst>
            <a:ext uri="{909E8E84-426E-40DD-AFC4-6F175D3DCCD1}">
              <a14:hiddenFill xmlns:a14="http://schemas.microsoft.com/office/drawing/2010/main">
                <a:noFill/>
              </a14:hiddenFill>
            </a:ext>
          </a:extLst>
        </p:spPr>
      </p:cxnSp>
      <p:sp>
        <p:nvSpPr>
          <p:cNvPr id="59412" name="Text Box 23">
            <a:extLst>
              <a:ext uri="{FF2B5EF4-FFF2-40B4-BE49-F238E27FC236}">
                <a16:creationId xmlns:a16="http://schemas.microsoft.com/office/drawing/2014/main" id="{0975FDDB-8501-4CCB-8505-9266D364FB33}"/>
              </a:ext>
            </a:extLst>
          </p:cNvPr>
          <p:cNvSpPr txBox="1">
            <a:spLocks noChangeArrowheads="1"/>
          </p:cNvSpPr>
          <p:nvPr/>
        </p:nvSpPr>
        <p:spPr bwMode="auto">
          <a:xfrm>
            <a:off x="152400" y="495300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Colleague says so</a:t>
            </a:r>
            <a:endParaRPr lang="en-US" altLang="nl-NL" sz="1600">
              <a:latin typeface="Tahoma" panose="020B0604030504040204" pitchFamily="34" charset="0"/>
            </a:endParaRPr>
          </a:p>
        </p:txBody>
      </p:sp>
      <p:cxnSp>
        <p:nvCxnSpPr>
          <p:cNvPr id="59413" name="AutoShape 24">
            <a:extLst>
              <a:ext uri="{FF2B5EF4-FFF2-40B4-BE49-F238E27FC236}">
                <a16:creationId xmlns:a16="http://schemas.microsoft.com/office/drawing/2014/main" id="{DB7A0E7D-5CED-4259-AE06-7FBA4B1338DD}"/>
              </a:ext>
            </a:extLst>
          </p:cNvPr>
          <p:cNvCxnSpPr>
            <a:cxnSpLocks noChangeShapeType="1"/>
            <a:stCxn id="59412" idx="0"/>
            <a:endCxn id="59404" idx="2"/>
          </p:cNvCxnSpPr>
          <p:nvPr/>
        </p:nvCxnSpPr>
        <p:spPr bwMode="auto">
          <a:xfrm flipV="1">
            <a:off x="800100" y="4114800"/>
            <a:ext cx="0" cy="838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14" name="AutoShape 25">
            <a:extLst>
              <a:ext uri="{FF2B5EF4-FFF2-40B4-BE49-F238E27FC236}">
                <a16:creationId xmlns:a16="http://schemas.microsoft.com/office/drawing/2014/main" id="{EEF9FD82-09E8-449B-A7E2-3CA00011F4EF}"/>
              </a:ext>
            </a:extLst>
          </p:cNvPr>
          <p:cNvCxnSpPr>
            <a:cxnSpLocks noChangeShapeType="1"/>
            <a:stCxn id="59400" idx="0"/>
            <a:endCxn id="59398" idx="2"/>
          </p:cNvCxnSpPr>
          <p:nvPr/>
        </p:nvCxnSpPr>
        <p:spPr bwMode="auto">
          <a:xfrm rot="5400000" flipH="1">
            <a:off x="7684294" y="978694"/>
            <a:ext cx="873125" cy="97948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9415" name="Text Box 28">
            <a:extLst>
              <a:ext uri="{FF2B5EF4-FFF2-40B4-BE49-F238E27FC236}">
                <a16:creationId xmlns:a16="http://schemas.microsoft.com/office/drawing/2014/main" id="{5319DD31-A5A4-4025-A42C-8A8E669748A6}"/>
              </a:ext>
            </a:extLst>
          </p:cNvPr>
          <p:cNvSpPr txBox="1">
            <a:spLocks noChangeArrowheads="1"/>
          </p:cNvSpPr>
          <p:nvPr/>
        </p:nvSpPr>
        <p:spPr bwMode="auto">
          <a:xfrm>
            <a:off x="1828800" y="21336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1</a:t>
            </a:r>
            <a:endParaRPr lang="en-US" altLang="nl-NL" sz="1600">
              <a:latin typeface="Tahoma" panose="020B0604030504040204" pitchFamily="34" charset="0"/>
            </a:endParaRPr>
          </a:p>
        </p:txBody>
      </p:sp>
      <p:cxnSp>
        <p:nvCxnSpPr>
          <p:cNvPr id="59416" name="AutoShape 29">
            <a:extLst>
              <a:ext uri="{FF2B5EF4-FFF2-40B4-BE49-F238E27FC236}">
                <a16:creationId xmlns:a16="http://schemas.microsoft.com/office/drawing/2014/main" id="{D53D1E90-B604-47D3-BADC-733A383FCF1E}"/>
              </a:ext>
            </a:extLst>
          </p:cNvPr>
          <p:cNvCxnSpPr>
            <a:cxnSpLocks noChangeShapeType="1"/>
            <a:stCxn id="59415" idx="0"/>
            <a:endCxn id="59393" idx="2"/>
          </p:cNvCxnSpPr>
          <p:nvPr/>
        </p:nvCxnSpPr>
        <p:spPr bwMode="auto">
          <a:xfrm flipH="1" flipV="1">
            <a:off x="2205038" y="1031875"/>
            <a:ext cx="4762" cy="110172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17" name="AutoShape 30">
            <a:extLst>
              <a:ext uri="{FF2B5EF4-FFF2-40B4-BE49-F238E27FC236}">
                <a16:creationId xmlns:a16="http://schemas.microsoft.com/office/drawing/2014/main" id="{C0780D47-71E3-44C8-9678-2C2BA90A0D85}"/>
              </a:ext>
            </a:extLst>
          </p:cNvPr>
          <p:cNvCxnSpPr>
            <a:cxnSpLocks noChangeShapeType="1"/>
            <a:stCxn id="59406" idx="0"/>
            <a:endCxn id="59407" idx="2"/>
          </p:cNvCxnSpPr>
          <p:nvPr/>
        </p:nvCxnSpPr>
        <p:spPr bwMode="auto">
          <a:xfrm flipV="1">
            <a:off x="2324100" y="5486400"/>
            <a:ext cx="0" cy="6096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18" name="AutoShape 15">
            <a:extLst>
              <a:ext uri="{FF2B5EF4-FFF2-40B4-BE49-F238E27FC236}">
                <a16:creationId xmlns:a16="http://schemas.microsoft.com/office/drawing/2014/main" id="{2995BFB7-914C-4FFD-9853-902C2CD02D54}"/>
              </a:ext>
            </a:extLst>
          </p:cNvPr>
          <p:cNvCxnSpPr>
            <a:cxnSpLocks noChangeShapeType="1"/>
            <a:stCxn id="59419" idx="0"/>
          </p:cNvCxnSpPr>
          <p:nvPr/>
        </p:nvCxnSpPr>
        <p:spPr bwMode="auto">
          <a:xfrm flipV="1">
            <a:off x="6591300" y="2740025"/>
            <a:ext cx="0" cy="6635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419" name="Text Box 14">
            <a:extLst>
              <a:ext uri="{FF2B5EF4-FFF2-40B4-BE49-F238E27FC236}">
                <a16:creationId xmlns:a16="http://schemas.microsoft.com/office/drawing/2014/main" id="{47CF928E-BCE3-4C87-B377-77AF8F86C923}"/>
              </a:ext>
            </a:extLst>
          </p:cNvPr>
          <p:cNvSpPr txBox="1">
            <a:spLocks noChangeArrowheads="1"/>
          </p:cNvSpPr>
          <p:nvPr/>
        </p:nvSpPr>
        <p:spPr bwMode="auto">
          <a:xfrm>
            <a:off x="5867400" y="3403600"/>
            <a:ext cx="1447800" cy="8318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did not secure stairs</a:t>
            </a:r>
            <a:endParaRPr lang="en-US" altLang="nl-NL" sz="1600">
              <a:latin typeface="Tahoma" panose="020B0604030504040204" pitchFamily="34" charset="0"/>
            </a:endParaRPr>
          </a:p>
        </p:txBody>
      </p:sp>
      <p:sp>
        <p:nvSpPr>
          <p:cNvPr id="35" name="Freeform 35">
            <a:extLst>
              <a:ext uri="{FF2B5EF4-FFF2-40B4-BE49-F238E27FC236}">
                <a16:creationId xmlns:a16="http://schemas.microsoft.com/office/drawing/2014/main" id="{3872123C-8ACA-4167-8583-0910092DEF8E}"/>
              </a:ext>
            </a:extLst>
          </p:cNvPr>
          <p:cNvSpPr>
            <a:spLocks/>
          </p:cNvSpPr>
          <p:nvPr/>
        </p:nvSpPr>
        <p:spPr bwMode="auto">
          <a:xfrm>
            <a:off x="-6350" y="277813"/>
            <a:ext cx="4768850" cy="5595937"/>
          </a:xfrm>
          <a:custGeom>
            <a:avLst/>
            <a:gdLst>
              <a:gd name="T0" fmla="*/ 2147483647 w 3004"/>
              <a:gd name="T1" fmla="*/ 2147483647 h 3525"/>
              <a:gd name="T2" fmla="*/ 2147483647 w 3004"/>
              <a:gd name="T3" fmla="*/ 2147483647 h 3525"/>
              <a:gd name="T4" fmla="*/ 2147483647 w 3004"/>
              <a:gd name="T5" fmla="*/ 2147483647 h 3525"/>
              <a:gd name="T6" fmla="*/ 2147483647 w 3004"/>
              <a:gd name="T7" fmla="*/ 2147483647 h 3525"/>
              <a:gd name="T8" fmla="*/ 2147483647 w 3004"/>
              <a:gd name="T9" fmla="*/ 2147483647 h 3525"/>
              <a:gd name="T10" fmla="*/ 2147483647 w 3004"/>
              <a:gd name="T11" fmla="*/ 2147483647 h 3525"/>
              <a:gd name="T12" fmla="*/ 2147483647 w 3004"/>
              <a:gd name="T13" fmla="*/ 2147483647 h 3525"/>
              <a:gd name="T14" fmla="*/ 2147483647 w 3004"/>
              <a:gd name="T15" fmla="*/ 2147483647 h 3525"/>
              <a:gd name="T16" fmla="*/ 2147483647 w 3004"/>
              <a:gd name="T17" fmla="*/ 2147483647 h 3525"/>
              <a:gd name="T18" fmla="*/ 2147483647 w 3004"/>
              <a:gd name="T19" fmla="*/ 2147483647 h 3525"/>
              <a:gd name="T20" fmla="*/ 2147483647 w 3004"/>
              <a:gd name="T21" fmla="*/ 2147483647 h 3525"/>
              <a:gd name="T22" fmla="*/ 2147483647 w 3004"/>
              <a:gd name="T23" fmla="*/ 2147483647 h 3525"/>
              <a:gd name="T24" fmla="*/ 2147483647 w 3004"/>
              <a:gd name="T25" fmla="*/ 2147483647 h 3525"/>
              <a:gd name="T26" fmla="*/ 2147483647 w 3004"/>
              <a:gd name="T27" fmla="*/ 2147483647 h 3525"/>
              <a:gd name="T28" fmla="*/ 2147483647 w 3004"/>
              <a:gd name="T29" fmla="*/ 2147483647 h 3525"/>
              <a:gd name="T30" fmla="*/ 2147483647 w 3004"/>
              <a:gd name="T31" fmla="*/ 2147483647 h 3525"/>
              <a:gd name="T32" fmla="*/ 2147483647 w 3004"/>
              <a:gd name="T33" fmla="*/ 2147483647 h 3525"/>
              <a:gd name="T34" fmla="*/ 2147483647 w 3004"/>
              <a:gd name="T35" fmla="*/ 2147483647 h 3525"/>
              <a:gd name="T36" fmla="*/ 2147483647 w 3004"/>
              <a:gd name="T37" fmla="*/ 2147483647 h 3525"/>
              <a:gd name="T38" fmla="*/ 2147483647 w 3004"/>
              <a:gd name="T39" fmla="*/ 2147483647 h 3525"/>
              <a:gd name="T40" fmla="*/ 2147483647 w 3004"/>
              <a:gd name="T41" fmla="*/ 2147483647 h 3525"/>
              <a:gd name="T42" fmla="*/ 2147483647 w 3004"/>
              <a:gd name="T43" fmla="*/ 2147483647 h 3525"/>
              <a:gd name="T44" fmla="*/ 2147483647 w 3004"/>
              <a:gd name="T45" fmla="*/ 2147483647 h 3525"/>
              <a:gd name="T46" fmla="*/ 2147483647 w 3004"/>
              <a:gd name="T47" fmla="*/ 2147483647 h 3525"/>
              <a:gd name="T48" fmla="*/ 2147483647 w 3004"/>
              <a:gd name="T49" fmla="*/ 2147483647 h 3525"/>
              <a:gd name="T50" fmla="*/ 2147483647 w 3004"/>
              <a:gd name="T51" fmla="*/ 2147483647 h 3525"/>
              <a:gd name="T52" fmla="*/ 2147483647 w 3004"/>
              <a:gd name="T53" fmla="*/ 2147483647 h 3525"/>
              <a:gd name="T54" fmla="*/ 2147483647 w 3004"/>
              <a:gd name="T55" fmla="*/ 2147483647 h 3525"/>
              <a:gd name="T56" fmla="*/ 2147483647 w 3004"/>
              <a:gd name="T57" fmla="*/ 2147483647 h 3525"/>
              <a:gd name="T58" fmla="*/ 2147483647 w 3004"/>
              <a:gd name="T59" fmla="*/ 2147483647 h 3525"/>
              <a:gd name="T60" fmla="*/ 2147483647 w 3004"/>
              <a:gd name="T61" fmla="*/ 2147483647 h 3525"/>
              <a:gd name="T62" fmla="*/ 2147483647 w 3004"/>
              <a:gd name="T63" fmla="*/ 2147483647 h 35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04" h="3525">
                <a:moveTo>
                  <a:pt x="1378" y="10"/>
                </a:moveTo>
                <a:cubicBezTo>
                  <a:pt x="1538" y="17"/>
                  <a:pt x="1698" y="31"/>
                  <a:pt x="1858" y="39"/>
                </a:cubicBezTo>
                <a:cubicBezTo>
                  <a:pt x="1912" y="54"/>
                  <a:pt x="1957" y="66"/>
                  <a:pt x="2013" y="76"/>
                </a:cubicBezTo>
                <a:cubicBezTo>
                  <a:pt x="2057" y="84"/>
                  <a:pt x="2103" y="85"/>
                  <a:pt x="2146" y="98"/>
                </a:cubicBezTo>
                <a:cubicBezTo>
                  <a:pt x="2191" y="111"/>
                  <a:pt x="2232" y="130"/>
                  <a:pt x="2278" y="143"/>
                </a:cubicBezTo>
                <a:cubicBezTo>
                  <a:pt x="2301" y="157"/>
                  <a:pt x="2321" y="162"/>
                  <a:pt x="2345" y="172"/>
                </a:cubicBezTo>
                <a:cubicBezTo>
                  <a:pt x="2372" y="183"/>
                  <a:pt x="2391" y="200"/>
                  <a:pt x="2419" y="209"/>
                </a:cubicBezTo>
                <a:cubicBezTo>
                  <a:pt x="2449" y="239"/>
                  <a:pt x="2489" y="255"/>
                  <a:pt x="2530" y="268"/>
                </a:cubicBezTo>
                <a:cubicBezTo>
                  <a:pt x="2554" y="285"/>
                  <a:pt x="2564" y="304"/>
                  <a:pt x="2589" y="320"/>
                </a:cubicBezTo>
                <a:cubicBezTo>
                  <a:pt x="2608" y="350"/>
                  <a:pt x="2631" y="362"/>
                  <a:pt x="2655" y="386"/>
                </a:cubicBezTo>
                <a:cubicBezTo>
                  <a:pt x="2661" y="392"/>
                  <a:pt x="2663" y="402"/>
                  <a:pt x="2670" y="408"/>
                </a:cubicBezTo>
                <a:cubicBezTo>
                  <a:pt x="2678" y="415"/>
                  <a:pt x="2691" y="416"/>
                  <a:pt x="2699" y="423"/>
                </a:cubicBezTo>
                <a:cubicBezTo>
                  <a:pt x="2733" y="451"/>
                  <a:pt x="2763" y="488"/>
                  <a:pt x="2795" y="519"/>
                </a:cubicBezTo>
                <a:cubicBezTo>
                  <a:pt x="2818" y="541"/>
                  <a:pt x="2840" y="563"/>
                  <a:pt x="2862" y="586"/>
                </a:cubicBezTo>
                <a:cubicBezTo>
                  <a:pt x="2869" y="593"/>
                  <a:pt x="2884" y="608"/>
                  <a:pt x="2884" y="608"/>
                </a:cubicBezTo>
                <a:cubicBezTo>
                  <a:pt x="2896" y="647"/>
                  <a:pt x="2928" y="670"/>
                  <a:pt x="2950" y="704"/>
                </a:cubicBezTo>
                <a:cubicBezTo>
                  <a:pt x="2959" y="737"/>
                  <a:pt x="2975" y="771"/>
                  <a:pt x="2995" y="800"/>
                </a:cubicBezTo>
                <a:cubicBezTo>
                  <a:pt x="2990" y="1017"/>
                  <a:pt x="2995" y="1093"/>
                  <a:pt x="2973" y="1258"/>
                </a:cubicBezTo>
                <a:cubicBezTo>
                  <a:pt x="2970" y="1374"/>
                  <a:pt x="3004" y="1716"/>
                  <a:pt x="2854" y="1826"/>
                </a:cubicBezTo>
                <a:cubicBezTo>
                  <a:pt x="2832" y="1861"/>
                  <a:pt x="2843" y="1840"/>
                  <a:pt x="2825" y="1893"/>
                </a:cubicBezTo>
                <a:cubicBezTo>
                  <a:pt x="2813" y="1928"/>
                  <a:pt x="2772" y="1971"/>
                  <a:pt x="2751" y="2003"/>
                </a:cubicBezTo>
                <a:cubicBezTo>
                  <a:pt x="2717" y="2054"/>
                  <a:pt x="2757" y="2001"/>
                  <a:pt x="2714" y="2040"/>
                </a:cubicBezTo>
                <a:cubicBezTo>
                  <a:pt x="2698" y="2054"/>
                  <a:pt x="2670" y="2085"/>
                  <a:pt x="2670" y="2085"/>
                </a:cubicBezTo>
                <a:cubicBezTo>
                  <a:pt x="2655" y="2126"/>
                  <a:pt x="2636" y="2160"/>
                  <a:pt x="2626" y="2203"/>
                </a:cubicBezTo>
                <a:cubicBezTo>
                  <a:pt x="2621" y="2339"/>
                  <a:pt x="2614" y="2473"/>
                  <a:pt x="2603" y="2609"/>
                </a:cubicBezTo>
                <a:cubicBezTo>
                  <a:pt x="2601" y="2629"/>
                  <a:pt x="2606" y="2651"/>
                  <a:pt x="2596" y="2668"/>
                </a:cubicBezTo>
                <a:cubicBezTo>
                  <a:pt x="2577" y="2701"/>
                  <a:pt x="2508" y="2714"/>
                  <a:pt x="2478" y="2720"/>
                </a:cubicBezTo>
                <a:cubicBezTo>
                  <a:pt x="2334" y="2712"/>
                  <a:pt x="2230" y="2717"/>
                  <a:pt x="2079" y="2712"/>
                </a:cubicBezTo>
                <a:cubicBezTo>
                  <a:pt x="1964" y="2700"/>
                  <a:pt x="1855" y="2688"/>
                  <a:pt x="1739" y="2683"/>
                </a:cubicBezTo>
                <a:cubicBezTo>
                  <a:pt x="1216" y="2689"/>
                  <a:pt x="1290" y="2648"/>
                  <a:pt x="994" y="2742"/>
                </a:cubicBezTo>
                <a:cubicBezTo>
                  <a:pt x="968" y="2780"/>
                  <a:pt x="961" y="2831"/>
                  <a:pt x="949" y="2875"/>
                </a:cubicBezTo>
                <a:cubicBezTo>
                  <a:pt x="955" y="2975"/>
                  <a:pt x="968" y="3053"/>
                  <a:pt x="986" y="3148"/>
                </a:cubicBezTo>
                <a:cubicBezTo>
                  <a:pt x="978" y="3208"/>
                  <a:pt x="985" y="3255"/>
                  <a:pt x="979" y="3318"/>
                </a:cubicBezTo>
                <a:cubicBezTo>
                  <a:pt x="975" y="3365"/>
                  <a:pt x="977" y="3430"/>
                  <a:pt x="934" y="3458"/>
                </a:cubicBezTo>
                <a:cubicBezTo>
                  <a:pt x="910" y="3491"/>
                  <a:pt x="884" y="3511"/>
                  <a:pt x="846" y="3525"/>
                </a:cubicBezTo>
                <a:cubicBezTo>
                  <a:pt x="762" y="3516"/>
                  <a:pt x="679" y="3509"/>
                  <a:pt x="595" y="3503"/>
                </a:cubicBezTo>
                <a:cubicBezTo>
                  <a:pt x="512" y="3473"/>
                  <a:pt x="372" y="3484"/>
                  <a:pt x="277" y="3473"/>
                </a:cubicBezTo>
                <a:cubicBezTo>
                  <a:pt x="226" y="3457"/>
                  <a:pt x="173" y="3445"/>
                  <a:pt x="122" y="3429"/>
                </a:cubicBezTo>
                <a:cubicBezTo>
                  <a:pt x="108" y="3420"/>
                  <a:pt x="91" y="3417"/>
                  <a:pt x="78" y="3407"/>
                </a:cubicBezTo>
                <a:cubicBezTo>
                  <a:pt x="63" y="3395"/>
                  <a:pt x="55" y="3376"/>
                  <a:pt x="41" y="3362"/>
                </a:cubicBezTo>
                <a:cubicBezTo>
                  <a:pt x="13" y="3246"/>
                  <a:pt x="22" y="3127"/>
                  <a:pt x="41" y="3008"/>
                </a:cubicBezTo>
                <a:cubicBezTo>
                  <a:pt x="46" y="2910"/>
                  <a:pt x="47" y="2815"/>
                  <a:pt x="70" y="2720"/>
                </a:cubicBezTo>
                <a:cubicBezTo>
                  <a:pt x="64" y="2477"/>
                  <a:pt x="51" y="2466"/>
                  <a:pt x="41" y="2269"/>
                </a:cubicBezTo>
                <a:cubicBezTo>
                  <a:pt x="43" y="2262"/>
                  <a:pt x="48" y="2255"/>
                  <a:pt x="48" y="2247"/>
                </a:cubicBezTo>
                <a:cubicBezTo>
                  <a:pt x="48" y="2219"/>
                  <a:pt x="39" y="1628"/>
                  <a:pt x="34" y="1531"/>
                </a:cubicBezTo>
                <a:cubicBezTo>
                  <a:pt x="34" y="1523"/>
                  <a:pt x="29" y="1516"/>
                  <a:pt x="26" y="1509"/>
                </a:cubicBezTo>
                <a:cubicBezTo>
                  <a:pt x="24" y="1440"/>
                  <a:pt x="19" y="1371"/>
                  <a:pt x="19" y="1302"/>
                </a:cubicBezTo>
                <a:cubicBezTo>
                  <a:pt x="19" y="1237"/>
                  <a:pt x="36" y="1302"/>
                  <a:pt x="19" y="1250"/>
                </a:cubicBezTo>
                <a:cubicBezTo>
                  <a:pt x="15" y="1215"/>
                  <a:pt x="0" y="1167"/>
                  <a:pt x="11" y="1132"/>
                </a:cubicBezTo>
                <a:cubicBezTo>
                  <a:pt x="9" y="1112"/>
                  <a:pt x="4" y="1093"/>
                  <a:pt x="4" y="1073"/>
                </a:cubicBezTo>
                <a:cubicBezTo>
                  <a:pt x="4" y="942"/>
                  <a:pt x="22" y="934"/>
                  <a:pt x="107" y="851"/>
                </a:cubicBezTo>
                <a:cubicBezTo>
                  <a:pt x="147" y="812"/>
                  <a:pt x="111" y="828"/>
                  <a:pt x="152" y="815"/>
                </a:cubicBezTo>
                <a:cubicBezTo>
                  <a:pt x="168" y="781"/>
                  <a:pt x="222" y="726"/>
                  <a:pt x="255" y="704"/>
                </a:cubicBezTo>
                <a:cubicBezTo>
                  <a:pt x="297" y="645"/>
                  <a:pt x="274" y="664"/>
                  <a:pt x="314" y="637"/>
                </a:cubicBezTo>
                <a:cubicBezTo>
                  <a:pt x="331" y="612"/>
                  <a:pt x="348" y="595"/>
                  <a:pt x="373" y="578"/>
                </a:cubicBezTo>
                <a:cubicBezTo>
                  <a:pt x="389" y="533"/>
                  <a:pt x="368" y="577"/>
                  <a:pt x="418" y="534"/>
                </a:cubicBezTo>
                <a:cubicBezTo>
                  <a:pt x="425" y="528"/>
                  <a:pt x="426" y="519"/>
                  <a:pt x="432" y="512"/>
                </a:cubicBezTo>
                <a:cubicBezTo>
                  <a:pt x="468" y="469"/>
                  <a:pt x="504" y="410"/>
                  <a:pt x="550" y="379"/>
                </a:cubicBezTo>
                <a:cubicBezTo>
                  <a:pt x="580" y="335"/>
                  <a:pt x="609" y="290"/>
                  <a:pt x="639" y="246"/>
                </a:cubicBezTo>
                <a:cubicBezTo>
                  <a:pt x="650" y="229"/>
                  <a:pt x="675" y="228"/>
                  <a:pt x="691" y="216"/>
                </a:cubicBezTo>
                <a:cubicBezTo>
                  <a:pt x="717" y="197"/>
                  <a:pt x="734" y="181"/>
                  <a:pt x="765" y="172"/>
                </a:cubicBezTo>
                <a:cubicBezTo>
                  <a:pt x="789" y="156"/>
                  <a:pt x="803" y="137"/>
                  <a:pt x="831" y="128"/>
                </a:cubicBezTo>
                <a:cubicBezTo>
                  <a:pt x="901" y="80"/>
                  <a:pt x="1008" y="73"/>
                  <a:pt x="1090" y="54"/>
                </a:cubicBezTo>
                <a:cubicBezTo>
                  <a:pt x="1169" y="0"/>
                  <a:pt x="1296" y="13"/>
                  <a:pt x="1378" y="10"/>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6" name="Freeform 36">
            <a:extLst>
              <a:ext uri="{FF2B5EF4-FFF2-40B4-BE49-F238E27FC236}">
                <a16:creationId xmlns:a16="http://schemas.microsoft.com/office/drawing/2014/main" id="{42D391EA-9CAB-4001-A361-141E71015374}"/>
              </a:ext>
            </a:extLst>
          </p:cNvPr>
          <p:cNvSpPr>
            <a:spLocks/>
          </p:cNvSpPr>
          <p:nvPr/>
        </p:nvSpPr>
        <p:spPr bwMode="auto">
          <a:xfrm>
            <a:off x="5537200" y="358775"/>
            <a:ext cx="3600450" cy="4237038"/>
          </a:xfrm>
          <a:custGeom>
            <a:avLst/>
            <a:gdLst>
              <a:gd name="T0" fmla="*/ 2147483647 w 2268"/>
              <a:gd name="T1" fmla="*/ 2147483647 h 2669"/>
              <a:gd name="T2" fmla="*/ 2147483647 w 2268"/>
              <a:gd name="T3" fmla="*/ 2147483647 h 2669"/>
              <a:gd name="T4" fmla="*/ 2147483647 w 2268"/>
              <a:gd name="T5" fmla="*/ 2147483647 h 2669"/>
              <a:gd name="T6" fmla="*/ 2147483647 w 2268"/>
              <a:gd name="T7" fmla="*/ 2147483647 h 2669"/>
              <a:gd name="T8" fmla="*/ 2147483647 w 2268"/>
              <a:gd name="T9" fmla="*/ 2147483647 h 2669"/>
              <a:gd name="T10" fmla="*/ 2147483647 w 2268"/>
              <a:gd name="T11" fmla="*/ 2147483647 h 2669"/>
              <a:gd name="T12" fmla="*/ 2147483647 w 2268"/>
              <a:gd name="T13" fmla="*/ 2147483647 h 2669"/>
              <a:gd name="T14" fmla="*/ 2147483647 w 2268"/>
              <a:gd name="T15" fmla="*/ 2147483647 h 2669"/>
              <a:gd name="T16" fmla="*/ 2147483647 w 2268"/>
              <a:gd name="T17" fmla="*/ 2147483647 h 2669"/>
              <a:gd name="T18" fmla="*/ 2147483647 w 2268"/>
              <a:gd name="T19" fmla="*/ 2147483647 h 2669"/>
              <a:gd name="T20" fmla="*/ 2147483647 w 2268"/>
              <a:gd name="T21" fmla="*/ 2147483647 h 2669"/>
              <a:gd name="T22" fmla="*/ 2147483647 w 2268"/>
              <a:gd name="T23" fmla="*/ 2147483647 h 2669"/>
              <a:gd name="T24" fmla="*/ 2147483647 w 2268"/>
              <a:gd name="T25" fmla="*/ 2147483647 h 2669"/>
              <a:gd name="T26" fmla="*/ 2147483647 w 2268"/>
              <a:gd name="T27" fmla="*/ 2147483647 h 2669"/>
              <a:gd name="T28" fmla="*/ 2147483647 w 2268"/>
              <a:gd name="T29" fmla="*/ 2147483647 h 2669"/>
              <a:gd name="T30" fmla="*/ 2147483647 w 2268"/>
              <a:gd name="T31" fmla="*/ 2147483647 h 2669"/>
              <a:gd name="T32" fmla="*/ 2147483647 w 2268"/>
              <a:gd name="T33" fmla="*/ 2147483647 h 2669"/>
              <a:gd name="T34" fmla="*/ 2147483647 w 2268"/>
              <a:gd name="T35" fmla="*/ 2147483647 h 2669"/>
              <a:gd name="T36" fmla="*/ 2147483647 w 2268"/>
              <a:gd name="T37" fmla="*/ 2147483647 h 2669"/>
              <a:gd name="T38" fmla="*/ 2147483647 w 2268"/>
              <a:gd name="T39" fmla="*/ 2147483647 h 2669"/>
              <a:gd name="T40" fmla="*/ 2147483647 w 2268"/>
              <a:gd name="T41" fmla="*/ 2147483647 h 2669"/>
              <a:gd name="T42" fmla="*/ 2147483647 w 2268"/>
              <a:gd name="T43" fmla="*/ 2147483647 h 2669"/>
              <a:gd name="T44" fmla="*/ 2147483647 w 2268"/>
              <a:gd name="T45" fmla="*/ 2147483647 h 2669"/>
              <a:gd name="T46" fmla="*/ 2147483647 w 2268"/>
              <a:gd name="T47" fmla="*/ 2147483647 h 2669"/>
              <a:gd name="T48" fmla="*/ 2147483647 w 2268"/>
              <a:gd name="T49" fmla="*/ 2147483647 h 2669"/>
              <a:gd name="T50" fmla="*/ 2147483647 w 2268"/>
              <a:gd name="T51" fmla="*/ 2147483647 h 2669"/>
              <a:gd name="T52" fmla="*/ 2147483647 w 2268"/>
              <a:gd name="T53" fmla="*/ 2147483647 h 2669"/>
              <a:gd name="T54" fmla="*/ 2147483647 w 2268"/>
              <a:gd name="T55" fmla="*/ 2147483647 h 2669"/>
              <a:gd name="T56" fmla="*/ 2147483647 w 2268"/>
              <a:gd name="T57" fmla="*/ 2147483647 h 2669"/>
              <a:gd name="T58" fmla="*/ 2147483647 w 2268"/>
              <a:gd name="T59" fmla="*/ 2147483647 h 2669"/>
              <a:gd name="T60" fmla="*/ 2147483647 w 2268"/>
              <a:gd name="T61" fmla="*/ 2147483647 h 2669"/>
              <a:gd name="T62" fmla="*/ 2147483647 w 2268"/>
              <a:gd name="T63" fmla="*/ 2147483647 h 2669"/>
              <a:gd name="T64" fmla="*/ 2147483647 w 2268"/>
              <a:gd name="T65" fmla="*/ 2147483647 h 2669"/>
              <a:gd name="T66" fmla="*/ 2147483647 w 2268"/>
              <a:gd name="T67" fmla="*/ 2147483647 h 2669"/>
              <a:gd name="T68" fmla="*/ 2147483647 w 2268"/>
              <a:gd name="T69" fmla="*/ 2147483647 h 2669"/>
              <a:gd name="T70" fmla="*/ 2147483647 w 2268"/>
              <a:gd name="T71" fmla="*/ 2147483647 h 2669"/>
              <a:gd name="T72" fmla="*/ 2147483647 w 2268"/>
              <a:gd name="T73" fmla="*/ 2147483647 h 2669"/>
              <a:gd name="T74" fmla="*/ 2147483647 w 2268"/>
              <a:gd name="T75" fmla="*/ 2147483647 h 2669"/>
              <a:gd name="T76" fmla="*/ 2147483647 w 2268"/>
              <a:gd name="T77" fmla="*/ 2147483647 h 2669"/>
              <a:gd name="T78" fmla="*/ 2147483647 w 2268"/>
              <a:gd name="T79" fmla="*/ 2147483647 h 2669"/>
              <a:gd name="T80" fmla="*/ 2147483647 w 2268"/>
              <a:gd name="T81" fmla="*/ 2147483647 h 2669"/>
              <a:gd name="T82" fmla="*/ 2147483647 w 2268"/>
              <a:gd name="T83" fmla="*/ 2147483647 h 2669"/>
              <a:gd name="T84" fmla="*/ 2147483647 w 2268"/>
              <a:gd name="T85" fmla="*/ 2147483647 h 2669"/>
              <a:gd name="T86" fmla="*/ 2147483647 w 2268"/>
              <a:gd name="T87" fmla="*/ 2147483647 h 2669"/>
              <a:gd name="T88" fmla="*/ 2147483647 w 2268"/>
              <a:gd name="T89" fmla="*/ 2147483647 h 2669"/>
              <a:gd name="T90" fmla="*/ 2147483647 w 2268"/>
              <a:gd name="T91" fmla="*/ 2147483647 h 2669"/>
              <a:gd name="T92" fmla="*/ 2147483647 w 2268"/>
              <a:gd name="T93" fmla="*/ 2147483647 h 2669"/>
              <a:gd name="T94" fmla="*/ 2147483647 w 2268"/>
              <a:gd name="T95" fmla="*/ 2147483647 h 2669"/>
              <a:gd name="T96" fmla="*/ 2147483647 w 2268"/>
              <a:gd name="T97" fmla="*/ 2147483647 h 2669"/>
              <a:gd name="T98" fmla="*/ 2147483647 w 2268"/>
              <a:gd name="T99" fmla="*/ 2147483647 h 2669"/>
              <a:gd name="T100" fmla="*/ 2147483647 w 2268"/>
              <a:gd name="T101" fmla="*/ 2147483647 h 2669"/>
              <a:gd name="T102" fmla="*/ 2147483647 w 2268"/>
              <a:gd name="T103" fmla="*/ 2147483647 h 26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68" h="2669">
                <a:moveTo>
                  <a:pt x="1246" y="18"/>
                </a:moveTo>
                <a:cubicBezTo>
                  <a:pt x="1297" y="23"/>
                  <a:pt x="1342" y="33"/>
                  <a:pt x="1393" y="40"/>
                </a:cubicBezTo>
                <a:cubicBezTo>
                  <a:pt x="1591" y="32"/>
                  <a:pt x="1744" y="27"/>
                  <a:pt x="1947" y="32"/>
                </a:cubicBezTo>
                <a:cubicBezTo>
                  <a:pt x="1979" y="44"/>
                  <a:pt x="1996" y="44"/>
                  <a:pt x="2021" y="69"/>
                </a:cubicBezTo>
                <a:cubicBezTo>
                  <a:pt x="2034" y="112"/>
                  <a:pt x="2064" y="142"/>
                  <a:pt x="2095" y="173"/>
                </a:cubicBezTo>
                <a:cubicBezTo>
                  <a:pt x="2110" y="221"/>
                  <a:pt x="2164" y="242"/>
                  <a:pt x="2198" y="276"/>
                </a:cubicBezTo>
                <a:cubicBezTo>
                  <a:pt x="2225" y="351"/>
                  <a:pt x="2211" y="452"/>
                  <a:pt x="2206" y="527"/>
                </a:cubicBezTo>
                <a:cubicBezTo>
                  <a:pt x="2200" y="613"/>
                  <a:pt x="2196" y="701"/>
                  <a:pt x="2183" y="786"/>
                </a:cubicBezTo>
                <a:cubicBezTo>
                  <a:pt x="2191" y="821"/>
                  <a:pt x="2203" y="889"/>
                  <a:pt x="2220" y="919"/>
                </a:cubicBezTo>
                <a:cubicBezTo>
                  <a:pt x="2229" y="935"/>
                  <a:pt x="2250" y="963"/>
                  <a:pt x="2250" y="963"/>
                </a:cubicBezTo>
                <a:cubicBezTo>
                  <a:pt x="2268" y="1020"/>
                  <a:pt x="2250" y="1087"/>
                  <a:pt x="2257" y="1148"/>
                </a:cubicBezTo>
                <a:cubicBezTo>
                  <a:pt x="2255" y="1209"/>
                  <a:pt x="2254" y="1271"/>
                  <a:pt x="2250" y="1332"/>
                </a:cubicBezTo>
                <a:cubicBezTo>
                  <a:pt x="2247" y="1376"/>
                  <a:pt x="2176" y="1380"/>
                  <a:pt x="2146" y="1399"/>
                </a:cubicBezTo>
                <a:cubicBezTo>
                  <a:pt x="2112" y="1420"/>
                  <a:pt x="2112" y="1441"/>
                  <a:pt x="2073" y="1450"/>
                </a:cubicBezTo>
                <a:cubicBezTo>
                  <a:pt x="2043" y="1470"/>
                  <a:pt x="2002" y="1484"/>
                  <a:pt x="1977" y="1509"/>
                </a:cubicBezTo>
                <a:cubicBezTo>
                  <a:pt x="1969" y="1517"/>
                  <a:pt x="1963" y="1527"/>
                  <a:pt x="1954" y="1532"/>
                </a:cubicBezTo>
                <a:cubicBezTo>
                  <a:pt x="1873" y="1579"/>
                  <a:pt x="1634" y="1566"/>
                  <a:pt x="1578" y="1568"/>
                </a:cubicBezTo>
                <a:cubicBezTo>
                  <a:pt x="1571" y="1571"/>
                  <a:pt x="1564" y="1575"/>
                  <a:pt x="1556" y="1576"/>
                </a:cubicBezTo>
                <a:cubicBezTo>
                  <a:pt x="1524" y="1580"/>
                  <a:pt x="1491" y="1576"/>
                  <a:pt x="1460" y="1583"/>
                </a:cubicBezTo>
                <a:cubicBezTo>
                  <a:pt x="1440" y="1587"/>
                  <a:pt x="1427" y="1606"/>
                  <a:pt x="1408" y="1613"/>
                </a:cubicBezTo>
                <a:cubicBezTo>
                  <a:pt x="1356" y="1665"/>
                  <a:pt x="1383" y="1648"/>
                  <a:pt x="1334" y="1672"/>
                </a:cubicBezTo>
                <a:cubicBezTo>
                  <a:pt x="1314" y="1701"/>
                  <a:pt x="1276" y="1720"/>
                  <a:pt x="1246" y="1738"/>
                </a:cubicBezTo>
                <a:cubicBezTo>
                  <a:pt x="1231" y="1747"/>
                  <a:pt x="1201" y="1768"/>
                  <a:pt x="1201" y="1768"/>
                </a:cubicBezTo>
                <a:cubicBezTo>
                  <a:pt x="1185" y="1792"/>
                  <a:pt x="1165" y="1810"/>
                  <a:pt x="1150" y="1834"/>
                </a:cubicBezTo>
                <a:cubicBezTo>
                  <a:pt x="1143" y="1878"/>
                  <a:pt x="1145" y="1923"/>
                  <a:pt x="1120" y="1960"/>
                </a:cubicBezTo>
                <a:cubicBezTo>
                  <a:pt x="1106" y="2004"/>
                  <a:pt x="1103" y="2025"/>
                  <a:pt x="1098" y="2078"/>
                </a:cubicBezTo>
                <a:cubicBezTo>
                  <a:pt x="1104" y="2123"/>
                  <a:pt x="1113" y="2168"/>
                  <a:pt x="1127" y="2211"/>
                </a:cubicBezTo>
                <a:cubicBezTo>
                  <a:pt x="1123" y="2350"/>
                  <a:pt x="1159" y="2442"/>
                  <a:pt x="1090" y="2543"/>
                </a:cubicBezTo>
                <a:cubicBezTo>
                  <a:pt x="1078" y="2580"/>
                  <a:pt x="1063" y="2604"/>
                  <a:pt x="1031" y="2624"/>
                </a:cubicBezTo>
                <a:cubicBezTo>
                  <a:pt x="1012" y="2654"/>
                  <a:pt x="999" y="2660"/>
                  <a:pt x="965" y="2669"/>
                </a:cubicBezTo>
                <a:cubicBezTo>
                  <a:pt x="759" y="2655"/>
                  <a:pt x="552" y="2646"/>
                  <a:pt x="345" y="2639"/>
                </a:cubicBezTo>
                <a:cubicBezTo>
                  <a:pt x="330" y="2599"/>
                  <a:pt x="298" y="2559"/>
                  <a:pt x="263" y="2536"/>
                </a:cubicBezTo>
                <a:cubicBezTo>
                  <a:pt x="258" y="2529"/>
                  <a:pt x="255" y="2520"/>
                  <a:pt x="249" y="2514"/>
                </a:cubicBezTo>
                <a:cubicBezTo>
                  <a:pt x="243" y="2508"/>
                  <a:pt x="232" y="2506"/>
                  <a:pt x="226" y="2499"/>
                </a:cubicBezTo>
                <a:cubicBezTo>
                  <a:pt x="216" y="2487"/>
                  <a:pt x="202" y="2442"/>
                  <a:pt x="197" y="2425"/>
                </a:cubicBezTo>
                <a:cubicBezTo>
                  <a:pt x="195" y="2307"/>
                  <a:pt x="194" y="2189"/>
                  <a:pt x="190" y="2071"/>
                </a:cubicBezTo>
                <a:cubicBezTo>
                  <a:pt x="189" y="2044"/>
                  <a:pt x="184" y="2016"/>
                  <a:pt x="182" y="1989"/>
                </a:cubicBezTo>
                <a:cubicBezTo>
                  <a:pt x="175" y="1893"/>
                  <a:pt x="162" y="1789"/>
                  <a:pt x="101" y="1709"/>
                </a:cubicBezTo>
                <a:cubicBezTo>
                  <a:pt x="93" y="1677"/>
                  <a:pt x="79" y="1657"/>
                  <a:pt x="64" y="1628"/>
                </a:cubicBezTo>
                <a:cubicBezTo>
                  <a:pt x="52" y="1563"/>
                  <a:pt x="42" y="1500"/>
                  <a:pt x="27" y="1436"/>
                </a:cubicBezTo>
                <a:cubicBezTo>
                  <a:pt x="0" y="1147"/>
                  <a:pt x="15" y="1337"/>
                  <a:pt x="27" y="697"/>
                </a:cubicBezTo>
                <a:cubicBezTo>
                  <a:pt x="28" y="646"/>
                  <a:pt x="34" y="549"/>
                  <a:pt x="57" y="498"/>
                </a:cubicBezTo>
                <a:cubicBezTo>
                  <a:pt x="63" y="484"/>
                  <a:pt x="190" y="380"/>
                  <a:pt x="204" y="372"/>
                </a:cubicBezTo>
                <a:cubicBezTo>
                  <a:pt x="224" y="333"/>
                  <a:pt x="254" y="316"/>
                  <a:pt x="286" y="284"/>
                </a:cubicBezTo>
                <a:cubicBezTo>
                  <a:pt x="323" y="247"/>
                  <a:pt x="351" y="192"/>
                  <a:pt x="404" y="173"/>
                </a:cubicBezTo>
                <a:cubicBezTo>
                  <a:pt x="537" y="125"/>
                  <a:pt x="752" y="133"/>
                  <a:pt x="884" y="128"/>
                </a:cubicBezTo>
                <a:cubicBezTo>
                  <a:pt x="959" y="104"/>
                  <a:pt x="838" y="144"/>
                  <a:pt x="935" y="106"/>
                </a:cubicBezTo>
                <a:cubicBezTo>
                  <a:pt x="1002" y="80"/>
                  <a:pt x="1073" y="62"/>
                  <a:pt x="1142" y="40"/>
                </a:cubicBezTo>
                <a:cubicBezTo>
                  <a:pt x="1149" y="35"/>
                  <a:pt x="1156" y="29"/>
                  <a:pt x="1164" y="25"/>
                </a:cubicBezTo>
                <a:cubicBezTo>
                  <a:pt x="1178" y="19"/>
                  <a:pt x="1209" y="10"/>
                  <a:pt x="1209" y="10"/>
                </a:cubicBezTo>
                <a:cubicBezTo>
                  <a:pt x="1216" y="13"/>
                  <a:pt x="1223" y="18"/>
                  <a:pt x="1231" y="18"/>
                </a:cubicBezTo>
                <a:cubicBezTo>
                  <a:pt x="1248" y="18"/>
                  <a:pt x="1262" y="0"/>
                  <a:pt x="1246" y="18"/>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1" name="Freeform 37">
            <a:extLst>
              <a:ext uri="{FF2B5EF4-FFF2-40B4-BE49-F238E27FC236}">
                <a16:creationId xmlns:a16="http://schemas.microsoft.com/office/drawing/2014/main" id="{C438D760-3FC7-4C62-80F0-D193F5EB1FA2}"/>
              </a:ext>
            </a:extLst>
          </p:cNvPr>
          <p:cNvSpPr>
            <a:spLocks/>
          </p:cNvSpPr>
          <p:nvPr/>
        </p:nvSpPr>
        <p:spPr bwMode="auto">
          <a:xfrm>
            <a:off x="1454150" y="4700588"/>
            <a:ext cx="2074863" cy="2109787"/>
          </a:xfrm>
          <a:custGeom>
            <a:avLst/>
            <a:gdLst>
              <a:gd name="T0" fmla="*/ 2147483647 w 1307"/>
              <a:gd name="T1" fmla="*/ 0 h 1329"/>
              <a:gd name="T2" fmla="*/ 2147483647 w 1307"/>
              <a:gd name="T3" fmla="*/ 2147483647 h 1329"/>
              <a:gd name="T4" fmla="*/ 2147483647 w 1307"/>
              <a:gd name="T5" fmla="*/ 2147483647 h 1329"/>
              <a:gd name="T6" fmla="*/ 2147483647 w 1307"/>
              <a:gd name="T7" fmla="*/ 2147483647 h 1329"/>
              <a:gd name="T8" fmla="*/ 2147483647 w 1307"/>
              <a:gd name="T9" fmla="*/ 2147483647 h 1329"/>
              <a:gd name="T10" fmla="*/ 2147483647 w 1307"/>
              <a:gd name="T11" fmla="*/ 2147483647 h 1329"/>
              <a:gd name="T12" fmla="*/ 2147483647 w 1307"/>
              <a:gd name="T13" fmla="*/ 2147483647 h 1329"/>
              <a:gd name="T14" fmla="*/ 2147483647 w 1307"/>
              <a:gd name="T15" fmla="*/ 2147483647 h 1329"/>
              <a:gd name="T16" fmla="*/ 2147483647 w 1307"/>
              <a:gd name="T17" fmla="*/ 2147483647 h 1329"/>
              <a:gd name="T18" fmla="*/ 2147483647 w 1307"/>
              <a:gd name="T19" fmla="*/ 2147483647 h 1329"/>
              <a:gd name="T20" fmla="*/ 2147483647 w 1307"/>
              <a:gd name="T21" fmla="*/ 2147483647 h 1329"/>
              <a:gd name="T22" fmla="*/ 2147483647 w 1307"/>
              <a:gd name="T23" fmla="*/ 2147483647 h 1329"/>
              <a:gd name="T24" fmla="*/ 2147483647 w 1307"/>
              <a:gd name="T25" fmla="*/ 2147483647 h 1329"/>
              <a:gd name="T26" fmla="*/ 2147483647 w 1307"/>
              <a:gd name="T27" fmla="*/ 2147483647 h 1329"/>
              <a:gd name="T28" fmla="*/ 2147483647 w 1307"/>
              <a:gd name="T29" fmla="*/ 2147483647 h 1329"/>
              <a:gd name="T30" fmla="*/ 2147483647 w 1307"/>
              <a:gd name="T31" fmla="*/ 2147483647 h 1329"/>
              <a:gd name="T32" fmla="*/ 2147483647 w 1307"/>
              <a:gd name="T33" fmla="*/ 2147483647 h 1329"/>
              <a:gd name="T34" fmla="*/ 2147483647 w 1307"/>
              <a:gd name="T35" fmla="*/ 2147483647 h 1329"/>
              <a:gd name="T36" fmla="*/ 2147483647 w 1307"/>
              <a:gd name="T37" fmla="*/ 2147483647 h 1329"/>
              <a:gd name="T38" fmla="*/ 0 w 1307"/>
              <a:gd name="T39" fmla="*/ 2147483647 h 1329"/>
              <a:gd name="T40" fmla="*/ 2147483647 w 1307"/>
              <a:gd name="T41" fmla="*/ 2147483647 h 1329"/>
              <a:gd name="T42" fmla="*/ 2147483647 w 1307"/>
              <a:gd name="T43" fmla="*/ 2147483647 h 1329"/>
              <a:gd name="T44" fmla="*/ 2147483647 w 1307"/>
              <a:gd name="T45" fmla="*/ 2147483647 h 1329"/>
              <a:gd name="T46" fmla="*/ 2147483647 w 1307"/>
              <a:gd name="T47" fmla="*/ 2147483647 h 1329"/>
              <a:gd name="T48" fmla="*/ 2147483647 w 1307"/>
              <a:gd name="T49" fmla="*/ 2147483647 h 1329"/>
              <a:gd name="T50" fmla="*/ 2147483647 w 1307"/>
              <a:gd name="T51" fmla="*/ 2147483647 h 1329"/>
              <a:gd name="T52" fmla="*/ 2147483647 w 1307"/>
              <a:gd name="T53" fmla="*/ 2147483647 h 1329"/>
              <a:gd name="T54" fmla="*/ 2147483647 w 1307"/>
              <a:gd name="T55" fmla="*/ 2147483647 h 1329"/>
              <a:gd name="T56" fmla="*/ 2147483647 w 1307"/>
              <a:gd name="T57" fmla="*/ 0 h 13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07" h="1329">
                <a:moveTo>
                  <a:pt x="554" y="0"/>
                </a:moveTo>
                <a:cubicBezTo>
                  <a:pt x="633" y="3"/>
                  <a:pt x="712" y="1"/>
                  <a:pt x="790" y="8"/>
                </a:cubicBezTo>
                <a:cubicBezTo>
                  <a:pt x="817" y="10"/>
                  <a:pt x="880" y="32"/>
                  <a:pt x="915" y="37"/>
                </a:cubicBezTo>
                <a:cubicBezTo>
                  <a:pt x="927" y="70"/>
                  <a:pt x="942" y="60"/>
                  <a:pt x="967" y="81"/>
                </a:cubicBezTo>
                <a:cubicBezTo>
                  <a:pt x="975" y="88"/>
                  <a:pt x="979" y="100"/>
                  <a:pt x="989" y="104"/>
                </a:cubicBezTo>
                <a:cubicBezTo>
                  <a:pt x="1007" y="112"/>
                  <a:pt x="1029" y="111"/>
                  <a:pt x="1048" y="118"/>
                </a:cubicBezTo>
                <a:cubicBezTo>
                  <a:pt x="1055" y="121"/>
                  <a:pt x="1063" y="123"/>
                  <a:pt x="1070" y="126"/>
                </a:cubicBezTo>
                <a:cubicBezTo>
                  <a:pt x="1095" y="138"/>
                  <a:pt x="1144" y="163"/>
                  <a:pt x="1144" y="163"/>
                </a:cubicBezTo>
                <a:cubicBezTo>
                  <a:pt x="1164" y="193"/>
                  <a:pt x="1181" y="232"/>
                  <a:pt x="1211" y="251"/>
                </a:cubicBezTo>
                <a:cubicBezTo>
                  <a:pt x="1247" y="301"/>
                  <a:pt x="1227" y="317"/>
                  <a:pt x="1248" y="369"/>
                </a:cubicBezTo>
                <a:cubicBezTo>
                  <a:pt x="1256" y="389"/>
                  <a:pt x="1275" y="402"/>
                  <a:pt x="1285" y="421"/>
                </a:cubicBezTo>
                <a:cubicBezTo>
                  <a:pt x="1289" y="442"/>
                  <a:pt x="1307" y="459"/>
                  <a:pt x="1307" y="480"/>
                </a:cubicBezTo>
                <a:cubicBezTo>
                  <a:pt x="1307" y="555"/>
                  <a:pt x="1291" y="835"/>
                  <a:pt x="1285" y="960"/>
                </a:cubicBezTo>
                <a:cubicBezTo>
                  <a:pt x="1280" y="1060"/>
                  <a:pt x="1306" y="1199"/>
                  <a:pt x="1189" y="1241"/>
                </a:cubicBezTo>
                <a:cubicBezTo>
                  <a:pt x="1174" y="1264"/>
                  <a:pt x="1152" y="1283"/>
                  <a:pt x="1130" y="1300"/>
                </a:cubicBezTo>
                <a:cubicBezTo>
                  <a:pt x="1116" y="1311"/>
                  <a:pt x="1085" y="1329"/>
                  <a:pt x="1085" y="1329"/>
                </a:cubicBezTo>
                <a:cubicBezTo>
                  <a:pt x="1027" y="1301"/>
                  <a:pt x="950" y="1301"/>
                  <a:pt x="886" y="1293"/>
                </a:cubicBezTo>
                <a:cubicBezTo>
                  <a:pt x="622" y="1302"/>
                  <a:pt x="360" y="1291"/>
                  <a:pt x="96" y="1285"/>
                </a:cubicBezTo>
                <a:cubicBezTo>
                  <a:pt x="75" y="1264"/>
                  <a:pt x="62" y="1243"/>
                  <a:pt x="37" y="1226"/>
                </a:cubicBezTo>
                <a:cubicBezTo>
                  <a:pt x="3" y="1176"/>
                  <a:pt x="12" y="1199"/>
                  <a:pt x="0" y="1160"/>
                </a:cubicBezTo>
                <a:cubicBezTo>
                  <a:pt x="6" y="1111"/>
                  <a:pt x="18" y="1074"/>
                  <a:pt x="29" y="1027"/>
                </a:cubicBezTo>
                <a:cubicBezTo>
                  <a:pt x="17" y="962"/>
                  <a:pt x="21" y="890"/>
                  <a:pt x="59" y="835"/>
                </a:cubicBezTo>
                <a:cubicBezTo>
                  <a:pt x="70" y="802"/>
                  <a:pt x="84" y="778"/>
                  <a:pt x="96" y="746"/>
                </a:cubicBezTo>
                <a:cubicBezTo>
                  <a:pt x="90" y="570"/>
                  <a:pt x="74" y="398"/>
                  <a:pt x="66" y="222"/>
                </a:cubicBezTo>
                <a:cubicBezTo>
                  <a:pt x="71" y="194"/>
                  <a:pt x="63" y="155"/>
                  <a:pt x="74" y="133"/>
                </a:cubicBezTo>
                <a:cubicBezTo>
                  <a:pt x="89" y="102"/>
                  <a:pt x="84" y="117"/>
                  <a:pt x="110" y="96"/>
                </a:cubicBezTo>
                <a:cubicBezTo>
                  <a:pt x="118" y="89"/>
                  <a:pt x="125" y="80"/>
                  <a:pt x="133" y="74"/>
                </a:cubicBezTo>
                <a:cubicBezTo>
                  <a:pt x="226" y="3"/>
                  <a:pt x="219" y="29"/>
                  <a:pt x="376" y="22"/>
                </a:cubicBezTo>
                <a:cubicBezTo>
                  <a:pt x="429" y="5"/>
                  <a:pt x="601" y="54"/>
                  <a:pt x="554" y="0"/>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2" name="Freeform 38">
            <a:extLst>
              <a:ext uri="{FF2B5EF4-FFF2-40B4-BE49-F238E27FC236}">
                <a16:creationId xmlns:a16="http://schemas.microsoft.com/office/drawing/2014/main" id="{2DD90919-9915-4BCF-A7C2-CB25DD7860E6}"/>
              </a:ext>
            </a:extLst>
          </p:cNvPr>
          <p:cNvSpPr>
            <a:spLocks/>
          </p:cNvSpPr>
          <p:nvPr/>
        </p:nvSpPr>
        <p:spPr bwMode="auto">
          <a:xfrm>
            <a:off x="3951288" y="3424238"/>
            <a:ext cx="2443162" cy="3249612"/>
          </a:xfrm>
          <a:custGeom>
            <a:avLst/>
            <a:gdLst>
              <a:gd name="T0" fmla="*/ 2147483647 w 1539"/>
              <a:gd name="T1" fmla="*/ 2147483647 h 2047"/>
              <a:gd name="T2" fmla="*/ 2147483647 w 1539"/>
              <a:gd name="T3" fmla="*/ 2147483647 h 2047"/>
              <a:gd name="T4" fmla="*/ 2147483647 w 1539"/>
              <a:gd name="T5" fmla="*/ 2147483647 h 2047"/>
              <a:gd name="T6" fmla="*/ 2147483647 w 1539"/>
              <a:gd name="T7" fmla="*/ 2147483647 h 2047"/>
              <a:gd name="T8" fmla="*/ 2147483647 w 1539"/>
              <a:gd name="T9" fmla="*/ 2147483647 h 2047"/>
              <a:gd name="T10" fmla="*/ 2147483647 w 1539"/>
              <a:gd name="T11" fmla="*/ 2147483647 h 2047"/>
              <a:gd name="T12" fmla="*/ 2147483647 w 1539"/>
              <a:gd name="T13" fmla="*/ 2147483647 h 2047"/>
              <a:gd name="T14" fmla="*/ 2147483647 w 1539"/>
              <a:gd name="T15" fmla="*/ 2147483647 h 2047"/>
              <a:gd name="T16" fmla="*/ 2147483647 w 1539"/>
              <a:gd name="T17" fmla="*/ 2147483647 h 2047"/>
              <a:gd name="T18" fmla="*/ 2147483647 w 1539"/>
              <a:gd name="T19" fmla="*/ 2147483647 h 2047"/>
              <a:gd name="T20" fmla="*/ 2147483647 w 1539"/>
              <a:gd name="T21" fmla="*/ 2147483647 h 2047"/>
              <a:gd name="T22" fmla="*/ 2147483647 w 1539"/>
              <a:gd name="T23" fmla="*/ 2147483647 h 2047"/>
              <a:gd name="T24" fmla="*/ 2147483647 w 1539"/>
              <a:gd name="T25" fmla="*/ 2147483647 h 2047"/>
              <a:gd name="T26" fmla="*/ 2147483647 w 1539"/>
              <a:gd name="T27" fmla="*/ 2147483647 h 2047"/>
              <a:gd name="T28" fmla="*/ 2147483647 w 1539"/>
              <a:gd name="T29" fmla="*/ 2147483647 h 2047"/>
              <a:gd name="T30" fmla="*/ 2147483647 w 1539"/>
              <a:gd name="T31" fmla="*/ 2147483647 h 2047"/>
              <a:gd name="T32" fmla="*/ 2147483647 w 1539"/>
              <a:gd name="T33" fmla="*/ 2147483647 h 2047"/>
              <a:gd name="T34" fmla="*/ 2147483647 w 1539"/>
              <a:gd name="T35" fmla="*/ 2147483647 h 2047"/>
              <a:gd name="T36" fmla="*/ 2147483647 w 1539"/>
              <a:gd name="T37" fmla="*/ 2147483647 h 2047"/>
              <a:gd name="T38" fmla="*/ 2147483647 w 1539"/>
              <a:gd name="T39" fmla="*/ 2147483647 h 2047"/>
              <a:gd name="T40" fmla="*/ 0 w 1539"/>
              <a:gd name="T41" fmla="*/ 2147483647 h 2047"/>
              <a:gd name="T42" fmla="*/ 2147483647 w 1539"/>
              <a:gd name="T43" fmla="*/ 2147483647 h 2047"/>
              <a:gd name="T44" fmla="*/ 2147483647 w 1539"/>
              <a:gd name="T45" fmla="*/ 2147483647 h 2047"/>
              <a:gd name="T46" fmla="*/ 2147483647 w 1539"/>
              <a:gd name="T47" fmla="*/ 2147483647 h 2047"/>
              <a:gd name="T48" fmla="*/ 2147483647 w 1539"/>
              <a:gd name="T49" fmla="*/ 2147483647 h 2047"/>
              <a:gd name="T50" fmla="*/ 2147483647 w 1539"/>
              <a:gd name="T51" fmla="*/ 2147483647 h 2047"/>
              <a:gd name="T52" fmla="*/ 2147483647 w 1539"/>
              <a:gd name="T53" fmla="*/ 2147483647 h 2047"/>
              <a:gd name="T54" fmla="*/ 2147483647 w 1539"/>
              <a:gd name="T55" fmla="*/ 2147483647 h 2047"/>
              <a:gd name="T56" fmla="*/ 2147483647 w 1539"/>
              <a:gd name="T57" fmla="*/ 2147483647 h 2047"/>
              <a:gd name="T58" fmla="*/ 2147483647 w 1539"/>
              <a:gd name="T59" fmla="*/ 2147483647 h 2047"/>
              <a:gd name="T60" fmla="*/ 2147483647 w 1539"/>
              <a:gd name="T61" fmla="*/ 2147483647 h 2047"/>
              <a:gd name="T62" fmla="*/ 2147483647 w 1539"/>
              <a:gd name="T63" fmla="*/ 2147483647 h 2047"/>
              <a:gd name="T64" fmla="*/ 2147483647 w 1539"/>
              <a:gd name="T65" fmla="*/ 2147483647 h 20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9" h="2047">
                <a:moveTo>
                  <a:pt x="686" y="7"/>
                </a:moveTo>
                <a:cubicBezTo>
                  <a:pt x="854" y="12"/>
                  <a:pt x="892" y="15"/>
                  <a:pt x="1026" y="44"/>
                </a:cubicBezTo>
                <a:cubicBezTo>
                  <a:pt x="1041" y="59"/>
                  <a:pt x="1063" y="69"/>
                  <a:pt x="1070" y="88"/>
                </a:cubicBezTo>
                <a:cubicBezTo>
                  <a:pt x="1083" y="125"/>
                  <a:pt x="1105" y="147"/>
                  <a:pt x="1137" y="169"/>
                </a:cubicBezTo>
                <a:cubicBezTo>
                  <a:pt x="1142" y="176"/>
                  <a:pt x="1146" y="185"/>
                  <a:pt x="1152" y="191"/>
                </a:cubicBezTo>
                <a:cubicBezTo>
                  <a:pt x="1158" y="197"/>
                  <a:pt x="1173" y="197"/>
                  <a:pt x="1174" y="206"/>
                </a:cubicBezTo>
                <a:cubicBezTo>
                  <a:pt x="1179" y="255"/>
                  <a:pt x="1169" y="351"/>
                  <a:pt x="1152" y="405"/>
                </a:cubicBezTo>
                <a:cubicBezTo>
                  <a:pt x="1165" y="552"/>
                  <a:pt x="1132" y="667"/>
                  <a:pt x="1240" y="775"/>
                </a:cubicBezTo>
                <a:cubicBezTo>
                  <a:pt x="1259" y="821"/>
                  <a:pt x="1295" y="844"/>
                  <a:pt x="1321" y="885"/>
                </a:cubicBezTo>
                <a:cubicBezTo>
                  <a:pt x="1329" y="915"/>
                  <a:pt x="1336" y="944"/>
                  <a:pt x="1344" y="974"/>
                </a:cubicBezTo>
                <a:cubicBezTo>
                  <a:pt x="1357" y="1080"/>
                  <a:pt x="1348" y="1013"/>
                  <a:pt x="1373" y="1173"/>
                </a:cubicBezTo>
                <a:cubicBezTo>
                  <a:pt x="1388" y="1268"/>
                  <a:pt x="1383" y="1350"/>
                  <a:pt x="1417" y="1439"/>
                </a:cubicBezTo>
                <a:cubicBezTo>
                  <a:pt x="1431" y="1533"/>
                  <a:pt x="1438" y="1626"/>
                  <a:pt x="1477" y="1713"/>
                </a:cubicBezTo>
                <a:cubicBezTo>
                  <a:pt x="1479" y="1730"/>
                  <a:pt x="1484" y="1747"/>
                  <a:pt x="1484" y="1764"/>
                </a:cubicBezTo>
                <a:cubicBezTo>
                  <a:pt x="1484" y="2047"/>
                  <a:pt x="1539" y="1976"/>
                  <a:pt x="1270" y="1986"/>
                </a:cubicBezTo>
                <a:cubicBezTo>
                  <a:pt x="1165" y="1970"/>
                  <a:pt x="1031" y="1990"/>
                  <a:pt x="930" y="1993"/>
                </a:cubicBezTo>
                <a:cubicBezTo>
                  <a:pt x="893" y="2006"/>
                  <a:pt x="874" y="2034"/>
                  <a:pt x="834" y="2045"/>
                </a:cubicBezTo>
                <a:cubicBezTo>
                  <a:pt x="626" y="2039"/>
                  <a:pt x="428" y="2022"/>
                  <a:pt x="221" y="2015"/>
                </a:cubicBezTo>
                <a:cubicBezTo>
                  <a:pt x="181" y="2009"/>
                  <a:pt x="143" y="1999"/>
                  <a:pt x="103" y="1993"/>
                </a:cubicBezTo>
                <a:cubicBezTo>
                  <a:pt x="79" y="1985"/>
                  <a:pt x="37" y="1956"/>
                  <a:pt x="37" y="1956"/>
                </a:cubicBezTo>
                <a:cubicBezTo>
                  <a:pt x="15" y="1923"/>
                  <a:pt x="7" y="1892"/>
                  <a:pt x="0" y="1853"/>
                </a:cubicBezTo>
                <a:cubicBezTo>
                  <a:pt x="8" y="1722"/>
                  <a:pt x="15" y="1586"/>
                  <a:pt x="59" y="1461"/>
                </a:cubicBezTo>
                <a:cubicBezTo>
                  <a:pt x="69" y="1377"/>
                  <a:pt x="74" y="1309"/>
                  <a:pt x="110" y="1233"/>
                </a:cubicBezTo>
                <a:cubicBezTo>
                  <a:pt x="117" y="1201"/>
                  <a:pt x="130" y="1181"/>
                  <a:pt x="140" y="1151"/>
                </a:cubicBezTo>
                <a:cubicBezTo>
                  <a:pt x="142" y="1083"/>
                  <a:pt x="120" y="769"/>
                  <a:pt x="177" y="686"/>
                </a:cubicBezTo>
                <a:cubicBezTo>
                  <a:pt x="198" y="620"/>
                  <a:pt x="191" y="630"/>
                  <a:pt x="184" y="531"/>
                </a:cubicBezTo>
                <a:cubicBezTo>
                  <a:pt x="187" y="467"/>
                  <a:pt x="192" y="403"/>
                  <a:pt x="192" y="339"/>
                </a:cubicBezTo>
                <a:cubicBezTo>
                  <a:pt x="192" y="286"/>
                  <a:pt x="156" y="184"/>
                  <a:pt x="229" y="162"/>
                </a:cubicBezTo>
                <a:cubicBezTo>
                  <a:pt x="279" y="128"/>
                  <a:pt x="274" y="141"/>
                  <a:pt x="317" y="117"/>
                </a:cubicBezTo>
                <a:cubicBezTo>
                  <a:pt x="332" y="108"/>
                  <a:pt x="346" y="98"/>
                  <a:pt x="361" y="88"/>
                </a:cubicBezTo>
                <a:cubicBezTo>
                  <a:pt x="390" y="69"/>
                  <a:pt x="446" y="59"/>
                  <a:pt x="480" y="51"/>
                </a:cubicBezTo>
                <a:cubicBezTo>
                  <a:pt x="554" y="0"/>
                  <a:pt x="470" y="52"/>
                  <a:pt x="679" y="29"/>
                </a:cubicBezTo>
                <a:cubicBezTo>
                  <a:pt x="732" y="23"/>
                  <a:pt x="693" y="10"/>
                  <a:pt x="686" y="7"/>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3" name="Freeform 39">
            <a:extLst>
              <a:ext uri="{FF2B5EF4-FFF2-40B4-BE49-F238E27FC236}">
                <a16:creationId xmlns:a16="http://schemas.microsoft.com/office/drawing/2014/main" id="{E9096366-C198-45A1-9000-CBAE3FF90178}"/>
              </a:ext>
            </a:extLst>
          </p:cNvPr>
          <p:cNvSpPr>
            <a:spLocks/>
          </p:cNvSpPr>
          <p:nvPr/>
        </p:nvSpPr>
        <p:spPr bwMode="auto">
          <a:xfrm>
            <a:off x="7543800" y="3187700"/>
            <a:ext cx="1668463" cy="3370263"/>
          </a:xfrm>
          <a:custGeom>
            <a:avLst/>
            <a:gdLst>
              <a:gd name="T0" fmla="*/ 2147483647 w 1051"/>
              <a:gd name="T1" fmla="*/ 2147483647 h 2123"/>
              <a:gd name="T2" fmla="*/ 2147483647 w 1051"/>
              <a:gd name="T3" fmla="*/ 2147483647 h 2123"/>
              <a:gd name="T4" fmla="*/ 2147483647 w 1051"/>
              <a:gd name="T5" fmla="*/ 2147483647 h 2123"/>
              <a:gd name="T6" fmla="*/ 2147483647 w 1051"/>
              <a:gd name="T7" fmla="*/ 2147483647 h 2123"/>
              <a:gd name="T8" fmla="*/ 2147483647 w 1051"/>
              <a:gd name="T9" fmla="*/ 2147483647 h 2123"/>
              <a:gd name="T10" fmla="*/ 2147483647 w 1051"/>
              <a:gd name="T11" fmla="*/ 2147483647 h 2123"/>
              <a:gd name="T12" fmla="*/ 2147483647 w 1051"/>
              <a:gd name="T13" fmla="*/ 2147483647 h 2123"/>
              <a:gd name="T14" fmla="*/ 2147483647 w 1051"/>
              <a:gd name="T15" fmla="*/ 2147483647 h 2123"/>
              <a:gd name="T16" fmla="*/ 2147483647 w 1051"/>
              <a:gd name="T17" fmla="*/ 2147483647 h 2123"/>
              <a:gd name="T18" fmla="*/ 2147483647 w 1051"/>
              <a:gd name="T19" fmla="*/ 2147483647 h 2123"/>
              <a:gd name="T20" fmla="*/ 2147483647 w 1051"/>
              <a:gd name="T21" fmla="*/ 2147483647 h 2123"/>
              <a:gd name="T22" fmla="*/ 2147483647 w 1051"/>
              <a:gd name="T23" fmla="*/ 2147483647 h 2123"/>
              <a:gd name="T24" fmla="*/ 2147483647 w 1051"/>
              <a:gd name="T25" fmla="*/ 2147483647 h 2123"/>
              <a:gd name="T26" fmla="*/ 2147483647 w 1051"/>
              <a:gd name="T27" fmla="*/ 2147483647 h 2123"/>
              <a:gd name="T28" fmla="*/ 2147483647 w 1051"/>
              <a:gd name="T29" fmla="*/ 2147483647 h 2123"/>
              <a:gd name="T30" fmla="*/ 2147483647 w 1051"/>
              <a:gd name="T31" fmla="*/ 2147483647 h 2123"/>
              <a:gd name="T32" fmla="*/ 2147483647 w 1051"/>
              <a:gd name="T33" fmla="*/ 2147483647 h 2123"/>
              <a:gd name="T34" fmla="*/ 2147483647 w 1051"/>
              <a:gd name="T35" fmla="*/ 2147483647 h 2123"/>
              <a:gd name="T36" fmla="*/ 2147483647 w 1051"/>
              <a:gd name="T37" fmla="*/ 2147483647 h 2123"/>
              <a:gd name="T38" fmla="*/ 2147483647 w 1051"/>
              <a:gd name="T39" fmla="*/ 2147483647 h 2123"/>
              <a:gd name="T40" fmla="*/ 2147483647 w 1051"/>
              <a:gd name="T41" fmla="*/ 2147483647 h 2123"/>
              <a:gd name="T42" fmla="*/ 2147483647 w 1051"/>
              <a:gd name="T43" fmla="*/ 2147483647 h 2123"/>
              <a:gd name="T44" fmla="*/ 2147483647 w 1051"/>
              <a:gd name="T45" fmla="*/ 2147483647 h 2123"/>
              <a:gd name="T46" fmla="*/ 2147483647 w 1051"/>
              <a:gd name="T47" fmla="*/ 2147483647 h 2123"/>
              <a:gd name="T48" fmla="*/ 2147483647 w 1051"/>
              <a:gd name="T49" fmla="*/ 2147483647 h 2123"/>
              <a:gd name="T50" fmla="*/ 2147483647 w 1051"/>
              <a:gd name="T51" fmla="*/ 2147483647 h 2123"/>
              <a:gd name="T52" fmla="*/ 2147483647 w 1051"/>
              <a:gd name="T53" fmla="*/ 2147483647 h 2123"/>
              <a:gd name="T54" fmla="*/ 2147483647 w 1051"/>
              <a:gd name="T55" fmla="*/ 2147483647 h 2123"/>
              <a:gd name="T56" fmla="*/ 2147483647 w 1051"/>
              <a:gd name="T57" fmla="*/ 2147483647 h 2123"/>
              <a:gd name="T58" fmla="*/ 2147483647 w 1051"/>
              <a:gd name="T59" fmla="*/ 2147483647 h 2123"/>
              <a:gd name="T60" fmla="*/ 2147483647 w 1051"/>
              <a:gd name="T61" fmla="*/ 2147483647 h 21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51" h="2123">
                <a:moveTo>
                  <a:pt x="456" y="23"/>
                </a:moveTo>
                <a:cubicBezTo>
                  <a:pt x="596" y="42"/>
                  <a:pt x="743" y="45"/>
                  <a:pt x="884" y="52"/>
                </a:cubicBezTo>
                <a:cubicBezTo>
                  <a:pt x="913" y="72"/>
                  <a:pt x="906" y="82"/>
                  <a:pt x="921" y="111"/>
                </a:cubicBezTo>
                <a:cubicBezTo>
                  <a:pt x="932" y="132"/>
                  <a:pt x="948" y="149"/>
                  <a:pt x="958" y="170"/>
                </a:cubicBezTo>
                <a:cubicBezTo>
                  <a:pt x="996" y="248"/>
                  <a:pt x="950" y="174"/>
                  <a:pt x="987" y="230"/>
                </a:cubicBezTo>
                <a:cubicBezTo>
                  <a:pt x="974" y="340"/>
                  <a:pt x="965" y="562"/>
                  <a:pt x="965" y="562"/>
                </a:cubicBezTo>
                <a:cubicBezTo>
                  <a:pt x="971" y="765"/>
                  <a:pt x="975" y="965"/>
                  <a:pt x="958" y="1167"/>
                </a:cubicBezTo>
                <a:cubicBezTo>
                  <a:pt x="952" y="1576"/>
                  <a:pt x="1051" y="1667"/>
                  <a:pt x="869" y="1884"/>
                </a:cubicBezTo>
                <a:cubicBezTo>
                  <a:pt x="837" y="1922"/>
                  <a:pt x="800" y="1982"/>
                  <a:pt x="751" y="1994"/>
                </a:cubicBezTo>
                <a:cubicBezTo>
                  <a:pt x="733" y="2008"/>
                  <a:pt x="719" y="2028"/>
                  <a:pt x="699" y="2039"/>
                </a:cubicBezTo>
                <a:cubicBezTo>
                  <a:pt x="665" y="2058"/>
                  <a:pt x="612" y="2062"/>
                  <a:pt x="574" y="2068"/>
                </a:cubicBezTo>
                <a:cubicBezTo>
                  <a:pt x="465" y="2123"/>
                  <a:pt x="377" y="2067"/>
                  <a:pt x="278" y="2046"/>
                </a:cubicBezTo>
                <a:cubicBezTo>
                  <a:pt x="273" y="2039"/>
                  <a:pt x="271" y="2030"/>
                  <a:pt x="264" y="2024"/>
                </a:cubicBezTo>
                <a:cubicBezTo>
                  <a:pt x="255" y="2017"/>
                  <a:pt x="241" y="2017"/>
                  <a:pt x="234" y="2009"/>
                </a:cubicBezTo>
                <a:cubicBezTo>
                  <a:pt x="225" y="1999"/>
                  <a:pt x="226" y="1983"/>
                  <a:pt x="219" y="1972"/>
                </a:cubicBezTo>
                <a:cubicBezTo>
                  <a:pt x="213" y="1963"/>
                  <a:pt x="204" y="1958"/>
                  <a:pt x="197" y="1950"/>
                </a:cubicBezTo>
                <a:cubicBezTo>
                  <a:pt x="176" y="1925"/>
                  <a:pt x="166" y="1895"/>
                  <a:pt x="145" y="1869"/>
                </a:cubicBezTo>
                <a:cubicBezTo>
                  <a:pt x="140" y="1853"/>
                  <a:pt x="127" y="1841"/>
                  <a:pt x="123" y="1825"/>
                </a:cubicBezTo>
                <a:cubicBezTo>
                  <a:pt x="115" y="1796"/>
                  <a:pt x="116" y="1765"/>
                  <a:pt x="108" y="1736"/>
                </a:cubicBezTo>
                <a:cubicBezTo>
                  <a:pt x="106" y="1662"/>
                  <a:pt x="105" y="1588"/>
                  <a:pt x="101" y="1514"/>
                </a:cubicBezTo>
                <a:cubicBezTo>
                  <a:pt x="97" y="1438"/>
                  <a:pt x="86" y="1286"/>
                  <a:pt x="86" y="1286"/>
                </a:cubicBezTo>
                <a:cubicBezTo>
                  <a:pt x="85" y="1228"/>
                  <a:pt x="147" y="883"/>
                  <a:pt x="49" y="739"/>
                </a:cubicBezTo>
                <a:cubicBezTo>
                  <a:pt x="34" y="691"/>
                  <a:pt x="20" y="649"/>
                  <a:pt x="12" y="599"/>
                </a:cubicBezTo>
                <a:cubicBezTo>
                  <a:pt x="15" y="540"/>
                  <a:pt x="20" y="481"/>
                  <a:pt x="20" y="422"/>
                </a:cubicBezTo>
                <a:cubicBezTo>
                  <a:pt x="20" y="358"/>
                  <a:pt x="0" y="213"/>
                  <a:pt x="64" y="170"/>
                </a:cubicBezTo>
                <a:cubicBezTo>
                  <a:pt x="96" y="123"/>
                  <a:pt x="57" y="169"/>
                  <a:pt x="108" y="141"/>
                </a:cubicBezTo>
                <a:cubicBezTo>
                  <a:pt x="141" y="123"/>
                  <a:pt x="129" y="103"/>
                  <a:pt x="168" y="89"/>
                </a:cubicBezTo>
                <a:cubicBezTo>
                  <a:pt x="224" y="33"/>
                  <a:pt x="329" y="17"/>
                  <a:pt x="404" y="8"/>
                </a:cubicBezTo>
                <a:cubicBezTo>
                  <a:pt x="414" y="6"/>
                  <a:pt x="423" y="0"/>
                  <a:pt x="433" y="1"/>
                </a:cubicBezTo>
                <a:cubicBezTo>
                  <a:pt x="449" y="2"/>
                  <a:pt x="478" y="15"/>
                  <a:pt x="478" y="15"/>
                </a:cubicBezTo>
                <a:cubicBezTo>
                  <a:pt x="488" y="48"/>
                  <a:pt x="492" y="42"/>
                  <a:pt x="456" y="23"/>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9425" name="Text Box 18">
            <a:extLst>
              <a:ext uri="{FF2B5EF4-FFF2-40B4-BE49-F238E27FC236}">
                <a16:creationId xmlns:a16="http://schemas.microsoft.com/office/drawing/2014/main" id="{937033C5-443E-4512-A28A-DE47FF8C7E59}"/>
              </a:ext>
            </a:extLst>
          </p:cNvPr>
          <p:cNvSpPr txBox="1">
            <a:spLocks noChangeArrowheads="1"/>
          </p:cNvSpPr>
          <p:nvPr/>
        </p:nvSpPr>
        <p:spPr bwMode="auto">
          <a:xfrm>
            <a:off x="8001000" y="3436938"/>
            <a:ext cx="1143000" cy="830262"/>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secured the stairs</a:t>
            </a:r>
          </a:p>
        </p:txBody>
      </p:sp>
      <p:cxnSp>
        <p:nvCxnSpPr>
          <p:cNvPr id="59426" name="AutoShape 19">
            <a:extLst>
              <a:ext uri="{FF2B5EF4-FFF2-40B4-BE49-F238E27FC236}">
                <a16:creationId xmlns:a16="http://schemas.microsoft.com/office/drawing/2014/main" id="{00D6F60B-FB67-4908-94C3-32FA85EEBD1E}"/>
              </a:ext>
            </a:extLst>
          </p:cNvPr>
          <p:cNvCxnSpPr>
            <a:cxnSpLocks noChangeShapeType="1"/>
            <a:stCxn id="59425" idx="1"/>
          </p:cNvCxnSpPr>
          <p:nvPr/>
        </p:nvCxnSpPr>
        <p:spPr bwMode="auto">
          <a:xfrm flipH="1" flipV="1">
            <a:off x="7315200" y="3851275"/>
            <a:ext cx="685800" cy="0"/>
          </a:xfrm>
          <a:prstGeom prst="straightConnector1">
            <a:avLst/>
          </a:prstGeom>
          <a:noFill/>
          <a:ln w="28575">
            <a:solidFill>
              <a:schemeClr val="hlink"/>
            </a:solidFill>
            <a:prstDash val="dash"/>
            <a:round/>
            <a:headEnd type="triangle" w="med" len="med"/>
            <a:tailEnd type="triangle" w="med" len="med"/>
          </a:ln>
          <a:extLst>
            <a:ext uri="{909E8E84-426E-40DD-AFC4-6F175D3DCCD1}">
              <a14:hiddenFill xmlns:a14="http://schemas.microsoft.com/office/drawing/2010/main">
                <a:noFill/>
              </a14:hiddenFill>
            </a:ext>
          </a:extLst>
        </p:spPr>
      </p:cxnSp>
      <p:cxnSp>
        <p:nvCxnSpPr>
          <p:cNvPr id="59427" name="AutoShape 15">
            <a:extLst>
              <a:ext uri="{FF2B5EF4-FFF2-40B4-BE49-F238E27FC236}">
                <a16:creationId xmlns:a16="http://schemas.microsoft.com/office/drawing/2014/main" id="{58A38A45-B268-4EE4-83E3-44C5659F1A5E}"/>
              </a:ext>
            </a:extLst>
          </p:cNvPr>
          <p:cNvCxnSpPr>
            <a:cxnSpLocks noChangeShapeType="1"/>
            <a:stCxn id="59428" idx="0"/>
            <a:endCxn id="59425" idx="2"/>
          </p:cNvCxnSpPr>
          <p:nvPr/>
        </p:nvCxnSpPr>
        <p:spPr bwMode="auto">
          <a:xfrm flipV="1">
            <a:off x="8572500" y="4267200"/>
            <a:ext cx="0" cy="8286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428" name="Text Box 14">
            <a:extLst>
              <a:ext uri="{FF2B5EF4-FFF2-40B4-BE49-F238E27FC236}">
                <a16:creationId xmlns:a16="http://schemas.microsoft.com/office/drawing/2014/main" id="{553C2167-2F10-4B38-9931-F0F6BCA9E5E3}"/>
              </a:ext>
            </a:extLst>
          </p:cNvPr>
          <p:cNvSpPr txBox="1">
            <a:spLocks noChangeArrowheads="1"/>
          </p:cNvSpPr>
          <p:nvPr/>
        </p:nvSpPr>
        <p:spPr bwMode="auto">
          <a:xfrm>
            <a:off x="8001000" y="5095875"/>
            <a:ext cx="1143000" cy="58420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Camera evidence</a:t>
            </a:r>
            <a:endParaRPr lang="en-US" altLang="nl-NL" sz="16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1+#ppt_w/2"/>
                                          </p:val>
                                        </p:tav>
                                        <p:tav tm="100000">
                                          <p:val>
                                            <p:strVal val="#ppt_x"/>
                                          </p:val>
                                        </p:tav>
                                      </p:tavLst>
                                    </p:anim>
                                    <p:anim calcmode="lin" valueType="num">
                                      <p:cBhvr additive="base">
                                        <p:cTn id="2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Oval 2">
            <a:extLst>
              <a:ext uri="{FF2B5EF4-FFF2-40B4-BE49-F238E27FC236}">
                <a16:creationId xmlns:a16="http://schemas.microsoft.com/office/drawing/2014/main" id="{61E87216-C1EF-41BF-9991-FF24DAB553AB}"/>
              </a:ext>
            </a:extLst>
          </p:cNvPr>
          <p:cNvSpPr>
            <a:spLocks noChangeArrowheads="1"/>
          </p:cNvSpPr>
          <p:nvPr/>
        </p:nvSpPr>
        <p:spPr bwMode="auto">
          <a:xfrm>
            <a:off x="2789238" y="2636838"/>
            <a:ext cx="639762" cy="639762"/>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r>
              <a:rPr lang="en-US" b="1" dirty="0">
                <a:latin typeface="+mn-lt"/>
                <a:ea typeface="MS PGothic" charset="0"/>
                <a:cs typeface="MS PGothic" charset="0"/>
              </a:rPr>
              <a:t>A</a:t>
            </a:r>
            <a:endParaRPr lang="nl-NL" b="1" dirty="0">
              <a:latin typeface="+mn-lt"/>
              <a:ea typeface="MS PGothic" charset="0"/>
              <a:cs typeface="MS PGothic" charset="0"/>
            </a:endParaRPr>
          </a:p>
        </p:txBody>
      </p:sp>
      <p:sp>
        <p:nvSpPr>
          <p:cNvPr id="659459" name="Oval 3">
            <a:extLst>
              <a:ext uri="{FF2B5EF4-FFF2-40B4-BE49-F238E27FC236}">
                <a16:creationId xmlns:a16="http://schemas.microsoft.com/office/drawing/2014/main" id="{B27C6F3E-094D-4C29-912F-23F9F20D5D53}"/>
              </a:ext>
            </a:extLst>
          </p:cNvPr>
          <p:cNvSpPr>
            <a:spLocks noChangeArrowheads="1"/>
          </p:cNvSpPr>
          <p:nvPr/>
        </p:nvSpPr>
        <p:spPr bwMode="auto">
          <a:xfrm>
            <a:off x="5562600" y="2636838"/>
            <a:ext cx="639763" cy="639762"/>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r>
              <a:rPr lang="en-US" b="1" dirty="0">
                <a:latin typeface="+mn-lt"/>
                <a:ea typeface="MS PGothic" charset="0"/>
                <a:cs typeface="MS PGothic" charset="0"/>
              </a:rPr>
              <a:t>B</a:t>
            </a:r>
            <a:endParaRPr lang="nl-NL" b="1" dirty="0">
              <a:latin typeface="+mn-lt"/>
              <a:ea typeface="MS PGothic" charset="0"/>
              <a:cs typeface="MS PGothic" charset="0"/>
            </a:endParaRPr>
          </a:p>
        </p:txBody>
      </p:sp>
      <p:sp>
        <p:nvSpPr>
          <p:cNvPr id="659460" name="Oval 4">
            <a:extLst>
              <a:ext uri="{FF2B5EF4-FFF2-40B4-BE49-F238E27FC236}">
                <a16:creationId xmlns:a16="http://schemas.microsoft.com/office/drawing/2014/main" id="{A05F5295-291F-4FE2-A4AC-9F5E5F0F7FDD}"/>
              </a:ext>
            </a:extLst>
          </p:cNvPr>
          <p:cNvSpPr>
            <a:spLocks noChangeArrowheads="1"/>
          </p:cNvSpPr>
          <p:nvPr/>
        </p:nvSpPr>
        <p:spPr bwMode="auto">
          <a:xfrm>
            <a:off x="1676400" y="4572000"/>
            <a:ext cx="639763" cy="6397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r>
              <a:rPr lang="en-US" b="1" dirty="0">
                <a:latin typeface="+mn-lt"/>
                <a:ea typeface="MS PGothic" charset="0"/>
                <a:cs typeface="MS PGothic" charset="0"/>
              </a:rPr>
              <a:t>C</a:t>
            </a:r>
            <a:endParaRPr lang="nl-NL" b="1" dirty="0">
              <a:latin typeface="+mn-lt"/>
              <a:ea typeface="MS PGothic" charset="0"/>
              <a:cs typeface="MS PGothic" charset="0"/>
            </a:endParaRPr>
          </a:p>
        </p:txBody>
      </p:sp>
      <p:sp>
        <p:nvSpPr>
          <p:cNvPr id="659461" name="Oval 5">
            <a:extLst>
              <a:ext uri="{FF2B5EF4-FFF2-40B4-BE49-F238E27FC236}">
                <a16:creationId xmlns:a16="http://schemas.microsoft.com/office/drawing/2014/main" id="{820DB965-2AD4-41F3-8064-785B7DB56F86}"/>
              </a:ext>
            </a:extLst>
          </p:cNvPr>
          <p:cNvSpPr>
            <a:spLocks noChangeArrowheads="1"/>
          </p:cNvSpPr>
          <p:nvPr/>
        </p:nvSpPr>
        <p:spPr bwMode="auto">
          <a:xfrm>
            <a:off x="3886200" y="4541838"/>
            <a:ext cx="639763" cy="639762"/>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r>
              <a:rPr lang="en-US" b="1" dirty="0">
                <a:latin typeface="+mn-lt"/>
                <a:ea typeface="MS PGothic" charset="0"/>
                <a:cs typeface="MS PGothic" charset="0"/>
              </a:rPr>
              <a:t>D</a:t>
            </a:r>
            <a:endParaRPr lang="nl-NL" b="1" dirty="0">
              <a:latin typeface="+mn-lt"/>
              <a:ea typeface="MS PGothic" charset="0"/>
              <a:cs typeface="MS PGothic" charset="0"/>
            </a:endParaRPr>
          </a:p>
        </p:txBody>
      </p:sp>
      <p:sp>
        <p:nvSpPr>
          <p:cNvPr id="659462" name="Oval 6">
            <a:extLst>
              <a:ext uri="{FF2B5EF4-FFF2-40B4-BE49-F238E27FC236}">
                <a16:creationId xmlns:a16="http://schemas.microsoft.com/office/drawing/2014/main" id="{ACF389D0-06E5-4A6B-A3BF-1190827FD448}"/>
              </a:ext>
            </a:extLst>
          </p:cNvPr>
          <p:cNvSpPr>
            <a:spLocks noChangeArrowheads="1"/>
          </p:cNvSpPr>
          <p:nvPr/>
        </p:nvSpPr>
        <p:spPr bwMode="auto">
          <a:xfrm>
            <a:off x="5562600" y="4495800"/>
            <a:ext cx="639763" cy="6397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r>
              <a:rPr lang="en-US" b="1" dirty="0">
                <a:latin typeface="+mn-lt"/>
                <a:ea typeface="MS PGothic" charset="0"/>
                <a:cs typeface="MS PGothic" charset="0"/>
              </a:rPr>
              <a:t>E</a:t>
            </a:r>
            <a:endParaRPr lang="nl-NL" b="1" dirty="0">
              <a:latin typeface="+mn-lt"/>
              <a:ea typeface="MS PGothic" charset="0"/>
              <a:cs typeface="MS PGothic" charset="0"/>
            </a:endParaRPr>
          </a:p>
        </p:txBody>
      </p:sp>
      <p:cxnSp>
        <p:nvCxnSpPr>
          <p:cNvPr id="61446" name="AutoShape 8">
            <a:extLst>
              <a:ext uri="{FF2B5EF4-FFF2-40B4-BE49-F238E27FC236}">
                <a16:creationId xmlns:a16="http://schemas.microsoft.com/office/drawing/2014/main" id="{EA3576C1-54D7-4331-B9F5-EA27F93D9890}"/>
              </a:ext>
            </a:extLst>
          </p:cNvPr>
          <p:cNvCxnSpPr>
            <a:cxnSpLocks noChangeShapeType="1"/>
            <a:stCxn id="659460" idx="0"/>
            <a:endCxn id="659458" idx="4"/>
          </p:cNvCxnSpPr>
          <p:nvPr/>
        </p:nvCxnSpPr>
        <p:spPr bwMode="auto">
          <a:xfrm flipV="1">
            <a:off x="1997075" y="3276600"/>
            <a:ext cx="1112838" cy="12954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447" name="AutoShape 9">
            <a:extLst>
              <a:ext uri="{FF2B5EF4-FFF2-40B4-BE49-F238E27FC236}">
                <a16:creationId xmlns:a16="http://schemas.microsoft.com/office/drawing/2014/main" id="{8BD34A96-58D0-45E9-99B1-897D2033857E}"/>
              </a:ext>
            </a:extLst>
          </p:cNvPr>
          <p:cNvCxnSpPr>
            <a:cxnSpLocks noChangeShapeType="1"/>
            <a:stCxn id="659461" idx="0"/>
            <a:endCxn id="659458" idx="4"/>
          </p:cNvCxnSpPr>
          <p:nvPr/>
        </p:nvCxnSpPr>
        <p:spPr bwMode="auto">
          <a:xfrm flipH="1" flipV="1">
            <a:off x="3109913" y="3276600"/>
            <a:ext cx="1096962" cy="1265238"/>
          </a:xfrm>
          <a:prstGeom prst="straightConnector1">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1448" name="AutoShape 10">
            <a:extLst>
              <a:ext uri="{FF2B5EF4-FFF2-40B4-BE49-F238E27FC236}">
                <a16:creationId xmlns:a16="http://schemas.microsoft.com/office/drawing/2014/main" id="{4A5F495A-166D-4E1B-B369-1FE94D0D5528}"/>
              </a:ext>
            </a:extLst>
          </p:cNvPr>
          <p:cNvCxnSpPr>
            <a:cxnSpLocks noChangeShapeType="1"/>
            <a:stCxn id="659462" idx="0"/>
            <a:endCxn id="659459" idx="4"/>
          </p:cNvCxnSpPr>
          <p:nvPr/>
        </p:nvCxnSpPr>
        <p:spPr bwMode="auto">
          <a:xfrm flipV="1">
            <a:off x="5883275" y="3276600"/>
            <a:ext cx="0" cy="1219200"/>
          </a:xfrm>
          <a:prstGeom prst="straightConnector1">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pic>
        <p:nvPicPr>
          <p:cNvPr id="61449" name="Picture 11" descr="dung">
            <a:extLst>
              <a:ext uri="{FF2B5EF4-FFF2-40B4-BE49-F238E27FC236}">
                <a16:creationId xmlns:a16="http://schemas.microsoft.com/office/drawing/2014/main" id="{6B3AB470-F08C-4841-AA9B-63DEAE237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674688"/>
            <a:ext cx="1096962"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9468" name="Rectangle 12">
            <a:extLst>
              <a:ext uri="{FF2B5EF4-FFF2-40B4-BE49-F238E27FC236}">
                <a16:creationId xmlns:a16="http://schemas.microsoft.com/office/drawing/2014/main" id="{BB804AA7-873B-45B4-9B49-08A641A6D370}"/>
              </a:ext>
            </a:extLst>
          </p:cNvPr>
          <p:cNvSpPr>
            <a:spLocks noChangeArrowheads="1"/>
          </p:cNvSpPr>
          <p:nvPr/>
        </p:nvSpPr>
        <p:spPr bwMode="auto">
          <a:xfrm>
            <a:off x="1828800" y="393700"/>
            <a:ext cx="7315200" cy="617538"/>
          </a:xfrm>
          <a:prstGeom prst="rect">
            <a:avLst/>
          </a:prstGeom>
          <a:solidFill>
            <a:srgbClr val="FFFF99"/>
          </a:solidFill>
          <a:ln>
            <a:noFill/>
          </a:ln>
        </p:spPr>
        <p:txBody>
          <a:bodyPr anchor="ctr">
            <a:spAutoFit/>
          </a:bodyPr>
          <a:lstStyle/>
          <a:p>
            <a:pPr lvl="1">
              <a:lnSpc>
                <a:spcPct val="90000"/>
              </a:lnSpc>
              <a:spcBef>
                <a:spcPct val="20000"/>
              </a:spcBef>
              <a:buClr>
                <a:schemeClr val="hlink"/>
              </a:buClr>
              <a:buSzPct val="55000"/>
              <a:buFont typeface="Wingdings" charset="0"/>
              <a:buNone/>
              <a:defRPr/>
            </a:pPr>
            <a:r>
              <a:rPr lang="en-US" sz="1800" dirty="0">
                <a:latin typeface="Times New Roman" charset="0"/>
                <a:ea typeface="MS PGothic" charset="0"/>
                <a:cs typeface="MS PGothic" charset="0"/>
              </a:rPr>
              <a:t>1</a:t>
            </a:r>
            <a:r>
              <a:rPr lang="en-US" sz="1600" dirty="0">
                <a:latin typeface="+mn-lt"/>
                <a:ea typeface="MS PGothic" charset="0"/>
                <a:cs typeface="MS PGothic" charset="0"/>
              </a:rPr>
              <a:t>. An argument is </a:t>
            </a:r>
            <a:r>
              <a:rPr lang="en-US" sz="1600" i="1" dirty="0">
                <a:solidFill>
                  <a:srgbClr val="00BE8C"/>
                </a:solidFill>
                <a:latin typeface="+mn-lt"/>
                <a:ea typeface="MS PGothic" charset="0"/>
                <a:cs typeface="MS PGothic" charset="0"/>
              </a:rPr>
              <a:t>In</a:t>
            </a:r>
            <a:r>
              <a:rPr lang="en-US" sz="1600" dirty="0">
                <a:latin typeface="+mn-lt"/>
                <a:ea typeface="MS PGothic" charset="0"/>
                <a:cs typeface="MS PGothic" charset="0"/>
              </a:rPr>
              <a:t> </a:t>
            </a:r>
            <a:r>
              <a:rPr lang="en-US" sz="1600" dirty="0" err="1">
                <a:latin typeface="+mn-lt"/>
                <a:ea typeface="MS PGothic" charset="0"/>
                <a:cs typeface="MS PGothic" charset="0"/>
              </a:rPr>
              <a:t>iff</a:t>
            </a:r>
            <a:r>
              <a:rPr lang="en-US" sz="1600" dirty="0">
                <a:latin typeface="+mn-lt"/>
                <a:ea typeface="MS PGothic" charset="0"/>
                <a:cs typeface="MS PGothic" charset="0"/>
              </a:rPr>
              <a:t> all arguments defeating it are </a:t>
            </a:r>
            <a:r>
              <a:rPr lang="en-US" sz="1600" i="1" dirty="0">
                <a:solidFill>
                  <a:schemeClr val="hlink"/>
                </a:solidFill>
                <a:latin typeface="+mn-lt"/>
                <a:ea typeface="MS PGothic" charset="0"/>
                <a:cs typeface="MS PGothic" charset="0"/>
              </a:rPr>
              <a:t>Out</a:t>
            </a:r>
            <a:r>
              <a:rPr lang="en-US" sz="1600" dirty="0">
                <a:latin typeface="+mn-lt"/>
                <a:ea typeface="MS PGothic" charset="0"/>
                <a:cs typeface="MS PGothic" charset="0"/>
              </a:rPr>
              <a:t>.</a:t>
            </a:r>
          </a:p>
          <a:p>
            <a:pPr lvl="1">
              <a:lnSpc>
                <a:spcPct val="90000"/>
              </a:lnSpc>
              <a:spcBef>
                <a:spcPct val="20000"/>
              </a:spcBef>
              <a:buClr>
                <a:schemeClr val="hlink"/>
              </a:buClr>
              <a:buSzPct val="55000"/>
              <a:buFont typeface="Wingdings" charset="0"/>
              <a:buNone/>
              <a:defRPr/>
            </a:pPr>
            <a:r>
              <a:rPr lang="en-US" sz="1600" dirty="0">
                <a:latin typeface="+mn-lt"/>
                <a:ea typeface="MS PGothic" charset="0"/>
                <a:cs typeface="MS PGothic" charset="0"/>
              </a:rPr>
              <a:t>2. An argument is </a:t>
            </a:r>
            <a:r>
              <a:rPr lang="en-US" sz="1600" i="1" dirty="0">
                <a:solidFill>
                  <a:srgbClr val="FF0000"/>
                </a:solidFill>
                <a:latin typeface="+mn-lt"/>
                <a:ea typeface="MS PGothic" charset="0"/>
                <a:cs typeface="MS PGothic" charset="0"/>
              </a:rPr>
              <a:t>Out</a:t>
            </a:r>
            <a:r>
              <a:rPr lang="en-US" sz="1600" dirty="0">
                <a:latin typeface="+mn-lt"/>
                <a:ea typeface="MS PGothic" charset="0"/>
                <a:cs typeface="MS PGothic" charset="0"/>
              </a:rPr>
              <a:t> </a:t>
            </a:r>
            <a:r>
              <a:rPr lang="en-US" sz="1600" dirty="0" err="1">
                <a:latin typeface="+mn-lt"/>
                <a:ea typeface="MS PGothic" charset="0"/>
                <a:cs typeface="MS PGothic" charset="0"/>
              </a:rPr>
              <a:t>iff</a:t>
            </a:r>
            <a:r>
              <a:rPr lang="en-US" sz="1600" dirty="0">
                <a:latin typeface="+mn-lt"/>
                <a:ea typeface="MS PGothic" charset="0"/>
                <a:cs typeface="MS PGothic" charset="0"/>
              </a:rPr>
              <a:t> it is defeated by an argument that is </a:t>
            </a:r>
            <a:r>
              <a:rPr lang="en-US" sz="1600" i="1" dirty="0">
                <a:solidFill>
                  <a:schemeClr val="accent1"/>
                </a:solidFill>
                <a:latin typeface="+mn-lt"/>
                <a:ea typeface="MS PGothic" charset="0"/>
                <a:cs typeface="MS PGothic" charset="0"/>
              </a:rPr>
              <a:t>In</a:t>
            </a:r>
            <a:r>
              <a:rPr lang="en-US" sz="1600" dirty="0">
                <a:latin typeface="+mn-lt"/>
                <a:ea typeface="MS PGothic" charset="0"/>
                <a:cs typeface="MS PGothic" charset="0"/>
              </a:rPr>
              <a:t>.</a:t>
            </a:r>
          </a:p>
        </p:txBody>
      </p:sp>
      <p:sp>
        <p:nvSpPr>
          <p:cNvPr id="61451" name="Text Box 13">
            <a:extLst>
              <a:ext uri="{FF2B5EF4-FFF2-40B4-BE49-F238E27FC236}">
                <a16:creationId xmlns:a16="http://schemas.microsoft.com/office/drawing/2014/main" id="{897A7ABF-64DE-43C2-A0FB-2AE9FE756B94}"/>
              </a:ext>
            </a:extLst>
          </p:cNvPr>
          <p:cNvSpPr txBox="1">
            <a:spLocks noChangeArrowheads="1"/>
          </p:cNvSpPr>
          <p:nvPr/>
        </p:nvSpPr>
        <p:spPr bwMode="auto">
          <a:xfrm>
            <a:off x="4763" y="2133600"/>
            <a:ext cx="1290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800">
                <a:latin typeface="Tahoma" panose="020B0604030504040204" pitchFamily="34" charset="0"/>
              </a:rPr>
              <a:t>Dung 1995</a:t>
            </a:r>
            <a:endParaRPr lang="en-US" altLang="nl-NL" sz="2400">
              <a:latin typeface="Tahoma" panose="020B0604030504040204" pitchFamily="34" charset="0"/>
            </a:endParaRPr>
          </a:p>
        </p:txBody>
      </p:sp>
      <p:sp>
        <p:nvSpPr>
          <p:cNvPr id="659470" name="Rectangle 14">
            <a:extLst>
              <a:ext uri="{FF2B5EF4-FFF2-40B4-BE49-F238E27FC236}">
                <a16:creationId xmlns:a16="http://schemas.microsoft.com/office/drawing/2014/main" id="{61635111-8CDC-4E32-BC1C-9B1F514597CD}"/>
              </a:ext>
            </a:extLst>
          </p:cNvPr>
          <p:cNvSpPr>
            <a:spLocks noChangeArrowheads="1"/>
          </p:cNvSpPr>
          <p:nvPr/>
        </p:nvSpPr>
        <p:spPr bwMode="auto">
          <a:xfrm>
            <a:off x="1905000" y="1398588"/>
            <a:ext cx="4953000" cy="588962"/>
          </a:xfrm>
          <a:prstGeom prst="rect">
            <a:avLst/>
          </a:prstGeom>
          <a:solidFill>
            <a:srgbClr val="FFFF99"/>
          </a:solidFill>
          <a:ln>
            <a:noFill/>
          </a:ln>
        </p:spPr>
        <p:txBody>
          <a:bodyPr anchor="ctr">
            <a:spAutoFit/>
          </a:bodyPr>
          <a:lstStyle/>
          <a:p>
            <a:pPr lvl="1">
              <a:lnSpc>
                <a:spcPct val="90000"/>
              </a:lnSpc>
              <a:spcBef>
                <a:spcPct val="20000"/>
              </a:spcBef>
              <a:buClr>
                <a:schemeClr val="hlink"/>
              </a:buClr>
              <a:buSzPct val="55000"/>
              <a:buFont typeface="Wingdings" charset="0"/>
              <a:buNone/>
              <a:defRPr/>
            </a:pPr>
            <a:r>
              <a:rPr lang="en-US" sz="1600" dirty="0">
                <a:latin typeface="+mn-lt"/>
                <a:ea typeface="MS PGothic" charset="0"/>
                <a:cs typeface="MS PGothic" charset="0"/>
              </a:rPr>
              <a:t>Grounded semantics </a:t>
            </a:r>
            <a:r>
              <a:rPr lang="en-US" sz="1600" i="1" dirty="0" err="1">
                <a:solidFill>
                  <a:schemeClr val="tx2"/>
                </a:solidFill>
                <a:latin typeface="+mn-lt"/>
                <a:ea typeface="MS PGothic" charset="0"/>
                <a:cs typeface="MS PGothic" charset="0"/>
              </a:rPr>
              <a:t>minimises</a:t>
            </a:r>
            <a:r>
              <a:rPr lang="en-US" sz="1600" dirty="0">
                <a:latin typeface="+mn-lt"/>
                <a:ea typeface="MS PGothic" charset="0"/>
                <a:cs typeface="MS PGothic" charset="0"/>
              </a:rPr>
              <a:t> </a:t>
            </a:r>
            <a:r>
              <a:rPr lang="en-US" sz="1600" i="1" dirty="0">
                <a:solidFill>
                  <a:srgbClr val="00BE8C"/>
                </a:solidFill>
                <a:latin typeface="+mn-lt"/>
                <a:ea typeface="MS PGothic" charset="0"/>
                <a:cs typeface="MS PGothic" charset="0"/>
              </a:rPr>
              <a:t>In </a:t>
            </a:r>
            <a:r>
              <a:rPr lang="en-US" sz="1600" dirty="0" err="1">
                <a:latin typeface="+mn-lt"/>
                <a:ea typeface="MS PGothic" charset="0"/>
                <a:cs typeface="MS PGothic" charset="0"/>
              </a:rPr>
              <a:t>labelling</a:t>
            </a:r>
            <a:r>
              <a:rPr lang="en-US" sz="1600" dirty="0">
                <a:latin typeface="+mn-lt"/>
                <a:ea typeface="MS PGothic" charset="0"/>
                <a:cs typeface="MS PGothic" charset="0"/>
              </a:rPr>
              <a:t> </a:t>
            </a:r>
          </a:p>
          <a:p>
            <a:pPr lvl="1">
              <a:lnSpc>
                <a:spcPct val="90000"/>
              </a:lnSpc>
              <a:spcBef>
                <a:spcPct val="20000"/>
              </a:spcBef>
              <a:buClr>
                <a:schemeClr val="hlink"/>
              </a:buClr>
              <a:buSzPct val="55000"/>
              <a:buFont typeface="Wingdings" charset="0"/>
              <a:buNone/>
              <a:defRPr/>
            </a:pPr>
            <a:r>
              <a:rPr lang="en-US" sz="1600" dirty="0">
                <a:latin typeface="+mn-lt"/>
                <a:ea typeface="MS PGothic" charset="0"/>
                <a:cs typeface="MS PGothic" charset="0"/>
              </a:rPr>
              <a:t>Preferred semantics </a:t>
            </a:r>
            <a:r>
              <a:rPr lang="en-US" sz="1600" i="1" dirty="0" err="1">
                <a:solidFill>
                  <a:schemeClr val="tx2"/>
                </a:solidFill>
                <a:latin typeface="+mn-lt"/>
                <a:ea typeface="MS PGothic" charset="0"/>
                <a:cs typeface="MS PGothic" charset="0"/>
              </a:rPr>
              <a:t>maximises</a:t>
            </a:r>
            <a:r>
              <a:rPr lang="en-US" sz="1600" dirty="0">
                <a:latin typeface="+mn-lt"/>
                <a:ea typeface="MS PGothic" charset="0"/>
                <a:cs typeface="MS PGothic" charset="0"/>
              </a:rPr>
              <a:t> </a:t>
            </a:r>
            <a:r>
              <a:rPr lang="en-US" sz="1600" i="1" dirty="0">
                <a:solidFill>
                  <a:srgbClr val="00BE8C"/>
                </a:solidFill>
                <a:latin typeface="+mn-lt"/>
                <a:ea typeface="MS PGothic" charset="0"/>
                <a:cs typeface="MS PGothic" charset="0"/>
              </a:rPr>
              <a:t>In </a:t>
            </a:r>
            <a:r>
              <a:rPr lang="en-US" sz="1600" dirty="0" err="1">
                <a:latin typeface="+mn-lt"/>
                <a:ea typeface="MS PGothic" charset="0"/>
                <a:cs typeface="MS PGothic" charset="0"/>
              </a:rPr>
              <a:t>labelling</a:t>
            </a:r>
            <a:r>
              <a:rPr lang="en-US" sz="1600" dirty="0">
                <a:latin typeface="+mn-lt"/>
                <a:ea typeface="MS PGothic" charset="0"/>
                <a:cs typeface="MS PGothic" charset="0"/>
              </a:rPr>
              <a:t> </a:t>
            </a:r>
          </a:p>
        </p:txBody>
      </p:sp>
      <p:sp>
        <p:nvSpPr>
          <p:cNvPr id="15" name="Text Box 14">
            <a:extLst>
              <a:ext uri="{FF2B5EF4-FFF2-40B4-BE49-F238E27FC236}">
                <a16:creationId xmlns:a16="http://schemas.microsoft.com/office/drawing/2014/main" id="{5DDC9B10-2C03-4B31-B55D-86BECA1797BF}"/>
              </a:ext>
            </a:extLst>
          </p:cNvPr>
          <p:cNvSpPr txBox="1">
            <a:spLocks noChangeArrowheads="1"/>
          </p:cNvSpPr>
          <p:nvPr/>
        </p:nvSpPr>
        <p:spPr bwMode="auto">
          <a:xfrm>
            <a:off x="1558925" y="5943600"/>
            <a:ext cx="7432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P.M. Dung, On the acceptability of arguments and its fundamental role in nonmonotonic reasoning, logic programming, and </a:t>
            </a:r>
            <a:r>
              <a:rPr lang="en-US" altLang="nl-NL" sz="1600" i="1">
                <a:latin typeface="Tahoma" panose="020B0604030504040204" pitchFamily="34" charset="0"/>
              </a:rPr>
              <a:t>n</a:t>
            </a:r>
            <a:r>
              <a:rPr lang="en-US" altLang="nl-NL" sz="1600">
                <a:latin typeface="Tahoma" panose="020B0604030504040204" pitchFamily="34" charset="0"/>
              </a:rPr>
              <a:t>–person games. </a:t>
            </a:r>
          </a:p>
          <a:p>
            <a:pPr eaLnBrk="1" hangingPunct="1"/>
            <a:r>
              <a:rPr lang="en-US" altLang="nl-NL" sz="1600" i="1">
                <a:latin typeface="Tahoma" panose="020B0604030504040204" pitchFamily="34" charset="0"/>
              </a:rPr>
              <a:t>Artificial Intelligence</a:t>
            </a:r>
            <a:r>
              <a:rPr lang="en-US" altLang="nl-NL" sz="1600">
                <a:latin typeface="Tahoma" panose="020B0604030504040204" pitchFamily="34" charset="0"/>
              </a:rPr>
              <a:t>, 77:321–357, 1995.</a:t>
            </a:r>
          </a:p>
        </p:txBody>
      </p:sp>
      <p:cxnSp>
        <p:nvCxnSpPr>
          <p:cNvPr id="61454" name="AutoShape 7">
            <a:extLst>
              <a:ext uri="{FF2B5EF4-FFF2-40B4-BE49-F238E27FC236}">
                <a16:creationId xmlns:a16="http://schemas.microsoft.com/office/drawing/2014/main" id="{7B96C95D-6485-410C-B884-F47CC45FBB6F}"/>
              </a:ext>
            </a:extLst>
          </p:cNvPr>
          <p:cNvCxnSpPr>
            <a:cxnSpLocks noChangeShapeType="1"/>
          </p:cNvCxnSpPr>
          <p:nvPr/>
        </p:nvCxnSpPr>
        <p:spPr bwMode="auto">
          <a:xfrm flipH="1">
            <a:off x="3429000" y="2957513"/>
            <a:ext cx="2133600" cy="0"/>
          </a:xfrm>
          <a:prstGeom prst="straightConnector1">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659468"/>
                                        </p:tgtEl>
                                        <p:attrNameLst>
                                          <p:attrName>style.visibility</p:attrName>
                                        </p:attrNameLst>
                                      </p:cBhvr>
                                      <p:to>
                                        <p:strVal val="visible"/>
                                      </p:to>
                                    </p:set>
                                    <p:anim calcmode="lin" valueType="num">
                                      <p:cBhvr additive="base">
                                        <p:cTn id="13" dur="500" fill="hold"/>
                                        <p:tgtEl>
                                          <p:spTgt spid="659468"/>
                                        </p:tgtEl>
                                        <p:attrNameLst>
                                          <p:attrName>ppt_x</p:attrName>
                                        </p:attrNameLst>
                                      </p:cBhvr>
                                      <p:tavLst>
                                        <p:tav tm="0">
                                          <p:val>
                                            <p:strVal val="1+#ppt_w/2"/>
                                          </p:val>
                                        </p:tav>
                                        <p:tav tm="100000">
                                          <p:val>
                                            <p:strVal val="#ppt_x"/>
                                          </p:val>
                                        </p:tav>
                                      </p:tavLst>
                                    </p:anim>
                                    <p:anim calcmode="lin" valueType="num">
                                      <p:cBhvr additive="base">
                                        <p:cTn id="14" dur="500" fill="hold"/>
                                        <p:tgtEl>
                                          <p:spTgt spid="65946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500" fill="hold"/>
                                        <p:tgtEl>
                                          <p:spTgt spid="659460"/>
                                        </p:tgtEl>
                                        <p:attrNameLst>
                                          <p:attrName>fillcolor</p:attrName>
                                        </p:attrNameLst>
                                      </p:cBhvr>
                                      <p:to>
                                        <a:schemeClr val="accent1"/>
                                      </p:to>
                                    </p:animClr>
                                    <p:set>
                                      <p:cBhvr>
                                        <p:cTn id="19" dur="500" fill="hold"/>
                                        <p:tgtEl>
                                          <p:spTgt spid="659460"/>
                                        </p:tgtEl>
                                        <p:attrNameLst>
                                          <p:attrName>fill.type</p:attrName>
                                        </p:attrNameLst>
                                      </p:cBhvr>
                                      <p:to>
                                        <p:strVal val="solid"/>
                                      </p:to>
                                    </p:set>
                                    <p:set>
                                      <p:cBhvr>
                                        <p:cTn id="20" dur="500" fill="hold"/>
                                        <p:tgtEl>
                                          <p:spTgt spid="659460"/>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mph" presetSubtype="2" fill="hold" nodeType="clickEffect">
                                  <p:stCondLst>
                                    <p:cond delay="0"/>
                                  </p:stCondLst>
                                  <p:childTnLst>
                                    <p:animClr clrSpc="rgb" dir="cw">
                                      <p:cBhvr>
                                        <p:cTn id="24" dur="500" fill="hold"/>
                                        <p:tgtEl>
                                          <p:spTgt spid="659458"/>
                                        </p:tgtEl>
                                        <p:attrNameLst>
                                          <p:attrName>fillcolor</p:attrName>
                                        </p:attrNameLst>
                                      </p:cBhvr>
                                      <p:to>
                                        <a:schemeClr val="hlink"/>
                                      </p:to>
                                    </p:animClr>
                                    <p:set>
                                      <p:cBhvr>
                                        <p:cTn id="25" dur="500" fill="hold"/>
                                        <p:tgtEl>
                                          <p:spTgt spid="659458"/>
                                        </p:tgtEl>
                                        <p:attrNameLst>
                                          <p:attrName>fill.type</p:attrName>
                                        </p:attrNameLst>
                                      </p:cBhvr>
                                      <p:to>
                                        <p:strVal val="solid"/>
                                      </p:to>
                                    </p:set>
                                    <p:set>
                                      <p:cBhvr>
                                        <p:cTn id="26" dur="500" fill="hold"/>
                                        <p:tgtEl>
                                          <p:spTgt spid="659458"/>
                                        </p:tgtEl>
                                        <p:attrNameLst>
                                          <p:attrName>fill.on</p:attrName>
                                        </p:attrNameLst>
                                      </p:cBhvr>
                                      <p:to>
                                        <p:strVal val="tru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mph" presetSubtype="2" fill="hold" nodeType="clickEffect">
                                  <p:stCondLst>
                                    <p:cond delay="0"/>
                                  </p:stCondLst>
                                  <p:childTnLst>
                                    <p:animClr clrSpc="rgb" dir="cw">
                                      <p:cBhvr>
                                        <p:cTn id="30" dur="500" fill="hold"/>
                                        <p:tgtEl>
                                          <p:spTgt spid="659461"/>
                                        </p:tgtEl>
                                        <p:attrNameLst>
                                          <p:attrName>fillcolor</p:attrName>
                                        </p:attrNameLst>
                                      </p:cBhvr>
                                      <p:to>
                                        <a:schemeClr val="accent1"/>
                                      </p:to>
                                    </p:animClr>
                                    <p:set>
                                      <p:cBhvr>
                                        <p:cTn id="31" dur="500" fill="hold"/>
                                        <p:tgtEl>
                                          <p:spTgt spid="659461"/>
                                        </p:tgtEl>
                                        <p:attrNameLst>
                                          <p:attrName>fill.type</p:attrName>
                                        </p:attrNameLst>
                                      </p:cBhvr>
                                      <p:to>
                                        <p:strVal val="solid"/>
                                      </p:to>
                                    </p:set>
                                    <p:set>
                                      <p:cBhvr>
                                        <p:cTn id="32" dur="500" fill="hold"/>
                                        <p:tgtEl>
                                          <p:spTgt spid="659461"/>
                                        </p:tgtEl>
                                        <p:attrNameLst>
                                          <p:attrName>fill.on</p:attrName>
                                        </p:attrNameLst>
                                      </p:cBhvr>
                                      <p:to>
                                        <p:strVal val="tru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659470"/>
                                        </p:tgtEl>
                                        <p:attrNameLst>
                                          <p:attrName>style.visibility</p:attrName>
                                        </p:attrNameLst>
                                      </p:cBhvr>
                                      <p:to>
                                        <p:strVal val="visible"/>
                                      </p:to>
                                    </p:set>
                                    <p:anim calcmode="lin" valueType="num">
                                      <p:cBhvr additive="base">
                                        <p:cTn id="37" dur="500" fill="hold"/>
                                        <p:tgtEl>
                                          <p:spTgt spid="659470"/>
                                        </p:tgtEl>
                                        <p:attrNameLst>
                                          <p:attrName>ppt_x</p:attrName>
                                        </p:attrNameLst>
                                      </p:cBhvr>
                                      <p:tavLst>
                                        <p:tav tm="0">
                                          <p:val>
                                            <p:strVal val="1+#ppt_w/2"/>
                                          </p:val>
                                        </p:tav>
                                        <p:tav tm="100000">
                                          <p:val>
                                            <p:strVal val="#ppt_x"/>
                                          </p:val>
                                        </p:tav>
                                      </p:tavLst>
                                    </p:anim>
                                    <p:anim calcmode="lin" valueType="num">
                                      <p:cBhvr additive="base">
                                        <p:cTn id="38" dur="500" fill="hold"/>
                                        <p:tgtEl>
                                          <p:spTgt spid="65947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mph" presetSubtype="2" fill="hold" nodeType="clickEffect">
                                  <p:stCondLst>
                                    <p:cond delay="0"/>
                                  </p:stCondLst>
                                  <p:childTnLst>
                                    <p:animClr clrSpc="rgb" dir="cw">
                                      <p:cBhvr>
                                        <p:cTn id="42" dur="500" fill="hold"/>
                                        <p:tgtEl>
                                          <p:spTgt spid="659462"/>
                                        </p:tgtEl>
                                        <p:attrNameLst>
                                          <p:attrName>fillcolor</p:attrName>
                                        </p:attrNameLst>
                                      </p:cBhvr>
                                      <p:to>
                                        <a:schemeClr val="accent1"/>
                                      </p:to>
                                    </p:animClr>
                                    <p:set>
                                      <p:cBhvr>
                                        <p:cTn id="43" dur="500" fill="hold"/>
                                        <p:tgtEl>
                                          <p:spTgt spid="659462"/>
                                        </p:tgtEl>
                                        <p:attrNameLst>
                                          <p:attrName>fill.type</p:attrName>
                                        </p:attrNameLst>
                                      </p:cBhvr>
                                      <p:to>
                                        <p:strVal val="solid"/>
                                      </p:to>
                                    </p:set>
                                    <p:set>
                                      <p:cBhvr>
                                        <p:cTn id="44" dur="500" fill="hold"/>
                                        <p:tgtEl>
                                          <p:spTgt spid="659462"/>
                                        </p:tgtEl>
                                        <p:attrNameLst>
                                          <p:attrName>fill.on</p:attrName>
                                        </p:attrNameLst>
                                      </p:cBhvr>
                                      <p:to>
                                        <p:strVal val="tru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500" fill="hold"/>
                                        <p:tgtEl>
                                          <p:spTgt spid="659459"/>
                                        </p:tgtEl>
                                        <p:attrNameLst>
                                          <p:attrName>fillcolor</p:attrName>
                                        </p:attrNameLst>
                                      </p:cBhvr>
                                      <p:to>
                                        <a:schemeClr val="hlink"/>
                                      </p:to>
                                    </p:animClr>
                                    <p:set>
                                      <p:cBhvr>
                                        <p:cTn id="49" dur="500" fill="hold"/>
                                        <p:tgtEl>
                                          <p:spTgt spid="659459"/>
                                        </p:tgtEl>
                                        <p:attrNameLst>
                                          <p:attrName>fill.type</p:attrName>
                                        </p:attrNameLst>
                                      </p:cBhvr>
                                      <p:to>
                                        <p:strVal val="solid"/>
                                      </p:to>
                                    </p:set>
                                    <p:set>
                                      <p:cBhvr>
                                        <p:cTn id="50" dur="500" fill="hold"/>
                                        <p:tgtEl>
                                          <p:spTgt spid="659459"/>
                                        </p:tgtEl>
                                        <p:attrNameLst>
                                          <p:attrName>fill.on</p:attrName>
                                        </p:attrNameLst>
                                      </p:cBhvr>
                                      <p:to>
                                        <p:strVal val="tru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mph" presetSubtype="2" fill="hold" nodeType="clickEffect">
                                  <p:stCondLst>
                                    <p:cond delay="0"/>
                                  </p:stCondLst>
                                  <p:childTnLst>
                                    <p:animClr clrSpc="rgb" dir="cw">
                                      <p:cBhvr>
                                        <p:cTn id="54" dur="500" fill="hold"/>
                                        <p:tgtEl>
                                          <p:spTgt spid="659459"/>
                                        </p:tgtEl>
                                        <p:attrNameLst>
                                          <p:attrName>fillcolor</p:attrName>
                                        </p:attrNameLst>
                                      </p:cBhvr>
                                      <p:to>
                                        <a:srgbClr val="00E4A8"/>
                                      </p:to>
                                    </p:animClr>
                                    <p:set>
                                      <p:cBhvr>
                                        <p:cTn id="55" dur="500" fill="hold"/>
                                        <p:tgtEl>
                                          <p:spTgt spid="659459"/>
                                        </p:tgtEl>
                                        <p:attrNameLst>
                                          <p:attrName>fill.type</p:attrName>
                                        </p:attrNameLst>
                                      </p:cBhvr>
                                      <p:to>
                                        <p:strVal val="solid"/>
                                      </p:to>
                                    </p:set>
                                    <p:set>
                                      <p:cBhvr>
                                        <p:cTn id="56" dur="500" fill="hold"/>
                                        <p:tgtEl>
                                          <p:spTgt spid="659459"/>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500" fill="hold"/>
                                        <p:tgtEl>
                                          <p:spTgt spid="659462"/>
                                        </p:tgtEl>
                                        <p:attrNameLst>
                                          <p:attrName>fillcolor</p:attrName>
                                        </p:attrNameLst>
                                      </p:cBhvr>
                                      <p:to>
                                        <a:srgbClr val="FF0000"/>
                                      </p:to>
                                    </p:animClr>
                                    <p:set>
                                      <p:cBhvr>
                                        <p:cTn id="59" dur="500" fill="hold"/>
                                        <p:tgtEl>
                                          <p:spTgt spid="659462"/>
                                        </p:tgtEl>
                                        <p:attrNameLst>
                                          <p:attrName>fill.type</p:attrName>
                                        </p:attrNameLst>
                                      </p:cBhvr>
                                      <p:to>
                                        <p:strVal val="solid"/>
                                      </p:to>
                                    </p:set>
                                    <p:set>
                                      <p:cBhvr>
                                        <p:cTn id="60" dur="500" fill="hold"/>
                                        <p:tgtEl>
                                          <p:spTgt spid="65946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68" grpId="0" animBg="1"/>
      <p:bldP spid="659470"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3D945-6223-8ABB-36B0-CCFFF293DBD6}"/>
            </a:ext>
          </a:extLst>
        </p:cNvPr>
        <p:cNvGrpSpPr/>
        <p:nvPr/>
      </p:nvGrpSpPr>
      <p:grpSpPr>
        <a:xfrm>
          <a:off x="0" y="0"/>
          <a:ext cx="0" cy="0"/>
          <a:chOff x="0" y="0"/>
          <a:chExt cx="0" cy="0"/>
        </a:xfrm>
      </p:grpSpPr>
      <p:sp>
        <p:nvSpPr>
          <p:cNvPr id="659458" name="Oval 2">
            <a:extLst>
              <a:ext uri="{FF2B5EF4-FFF2-40B4-BE49-F238E27FC236}">
                <a16:creationId xmlns:a16="http://schemas.microsoft.com/office/drawing/2014/main" id="{DB39601A-2A56-F20B-B898-2500A1CE53A6}"/>
              </a:ext>
            </a:extLst>
          </p:cNvPr>
          <p:cNvSpPr>
            <a:spLocks noChangeArrowheads="1"/>
          </p:cNvSpPr>
          <p:nvPr/>
        </p:nvSpPr>
        <p:spPr bwMode="auto">
          <a:xfrm>
            <a:off x="2789238" y="2636838"/>
            <a:ext cx="639762" cy="639762"/>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r>
              <a:rPr lang="en-US" b="1" dirty="0">
                <a:latin typeface="+mn-lt"/>
                <a:ea typeface="MS PGothic" charset="0"/>
                <a:cs typeface="MS PGothic" charset="0"/>
              </a:rPr>
              <a:t>A</a:t>
            </a:r>
            <a:endParaRPr lang="nl-NL" b="1" dirty="0">
              <a:latin typeface="+mn-lt"/>
              <a:ea typeface="MS PGothic" charset="0"/>
              <a:cs typeface="MS PGothic" charset="0"/>
            </a:endParaRPr>
          </a:p>
        </p:txBody>
      </p:sp>
      <p:sp>
        <p:nvSpPr>
          <p:cNvPr id="659459" name="Oval 3">
            <a:extLst>
              <a:ext uri="{FF2B5EF4-FFF2-40B4-BE49-F238E27FC236}">
                <a16:creationId xmlns:a16="http://schemas.microsoft.com/office/drawing/2014/main" id="{F4D89437-A611-7590-4DC3-4E502FFF93B7}"/>
              </a:ext>
            </a:extLst>
          </p:cNvPr>
          <p:cNvSpPr>
            <a:spLocks noChangeArrowheads="1"/>
          </p:cNvSpPr>
          <p:nvPr/>
        </p:nvSpPr>
        <p:spPr bwMode="auto">
          <a:xfrm>
            <a:off x="5562600" y="2636838"/>
            <a:ext cx="639763" cy="639762"/>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r>
              <a:rPr lang="en-US" b="1" dirty="0">
                <a:latin typeface="+mn-lt"/>
                <a:ea typeface="MS PGothic" charset="0"/>
                <a:cs typeface="MS PGothic" charset="0"/>
              </a:rPr>
              <a:t>B</a:t>
            </a:r>
            <a:endParaRPr lang="nl-NL" b="1" dirty="0">
              <a:latin typeface="+mn-lt"/>
              <a:ea typeface="MS PGothic" charset="0"/>
              <a:cs typeface="MS PGothic" charset="0"/>
            </a:endParaRPr>
          </a:p>
        </p:txBody>
      </p:sp>
      <p:sp>
        <p:nvSpPr>
          <p:cNvPr id="659460" name="Oval 4">
            <a:extLst>
              <a:ext uri="{FF2B5EF4-FFF2-40B4-BE49-F238E27FC236}">
                <a16:creationId xmlns:a16="http://schemas.microsoft.com/office/drawing/2014/main" id="{A2D1AC73-1CF2-3D6D-4C5B-6A9C97795EE8}"/>
              </a:ext>
            </a:extLst>
          </p:cNvPr>
          <p:cNvSpPr>
            <a:spLocks noChangeArrowheads="1"/>
          </p:cNvSpPr>
          <p:nvPr/>
        </p:nvSpPr>
        <p:spPr bwMode="auto">
          <a:xfrm>
            <a:off x="1676400" y="4572000"/>
            <a:ext cx="639763" cy="6397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r>
              <a:rPr lang="en-US" b="1" dirty="0">
                <a:latin typeface="+mn-lt"/>
                <a:ea typeface="MS PGothic" charset="0"/>
                <a:cs typeface="MS PGothic" charset="0"/>
              </a:rPr>
              <a:t>C</a:t>
            </a:r>
            <a:endParaRPr lang="nl-NL" b="1" dirty="0">
              <a:latin typeface="+mn-lt"/>
              <a:ea typeface="MS PGothic" charset="0"/>
              <a:cs typeface="MS PGothic" charset="0"/>
            </a:endParaRPr>
          </a:p>
        </p:txBody>
      </p:sp>
      <p:sp>
        <p:nvSpPr>
          <p:cNvPr id="659461" name="Oval 5">
            <a:extLst>
              <a:ext uri="{FF2B5EF4-FFF2-40B4-BE49-F238E27FC236}">
                <a16:creationId xmlns:a16="http://schemas.microsoft.com/office/drawing/2014/main" id="{8E7F4220-86C3-19D4-9199-9CD690BEBFB4}"/>
              </a:ext>
            </a:extLst>
          </p:cNvPr>
          <p:cNvSpPr>
            <a:spLocks noChangeArrowheads="1"/>
          </p:cNvSpPr>
          <p:nvPr/>
        </p:nvSpPr>
        <p:spPr bwMode="auto">
          <a:xfrm>
            <a:off x="3886200" y="4541838"/>
            <a:ext cx="639763" cy="639762"/>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r>
              <a:rPr lang="en-US" b="1" dirty="0">
                <a:latin typeface="+mn-lt"/>
                <a:ea typeface="MS PGothic" charset="0"/>
                <a:cs typeface="MS PGothic" charset="0"/>
              </a:rPr>
              <a:t>D</a:t>
            </a:r>
            <a:endParaRPr lang="nl-NL" b="1" dirty="0">
              <a:latin typeface="+mn-lt"/>
              <a:ea typeface="MS PGothic" charset="0"/>
              <a:cs typeface="MS PGothic" charset="0"/>
            </a:endParaRPr>
          </a:p>
        </p:txBody>
      </p:sp>
      <p:sp>
        <p:nvSpPr>
          <p:cNvPr id="659462" name="Oval 6">
            <a:extLst>
              <a:ext uri="{FF2B5EF4-FFF2-40B4-BE49-F238E27FC236}">
                <a16:creationId xmlns:a16="http://schemas.microsoft.com/office/drawing/2014/main" id="{D7AB0B50-C487-1BED-5776-A4C71D007A57}"/>
              </a:ext>
            </a:extLst>
          </p:cNvPr>
          <p:cNvSpPr>
            <a:spLocks noChangeArrowheads="1"/>
          </p:cNvSpPr>
          <p:nvPr/>
        </p:nvSpPr>
        <p:spPr bwMode="auto">
          <a:xfrm>
            <a:off x="5562600" y="4495800"/>
            <a:ext cx="639763" cy="6397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r>
              <a:rPr lang="en-US" b="1" dirty="0">
                <a:latin typeface="+mn-lt"/>
                <a:ea typeface="MS PGothic" charset="0"/>
                <a:cs typeface="MS PGothic" charset="0"/>
              </a:rPr>
              <a:t>E</a:t>
            </a:r>
            <a:endParaRPr lang="nl-NL" b="1" dirty="0">
              <a:latin typeface="+mn-lt"/>
              <a:ea typeface="MS PGothic" charset="0"/>
              <a:cs typeface="MS PGothic" charset="0"/>
            </a:endParaRPr>
          </a:p>
        </p:txBody>
      </p:sp>
      <p:cxnSp>
        <p:nvCxnSpPr>
          <p:cNvPr id="61446" name="AutoShape 8">
            <a:extLst>
              <a:ext uri="{FF2B5EF4-FFF2-40B4-BE49-F238E27FC236}">
                <a16:creationId xmlns:a16="http://schemas.microsoft.com/office/drawing/2014/main" id="{99E88C87-7793-4086-BD2B-DC19421FD9FF}"/>
              </a:ext>
            </a:extLst>
          </p:cNvPr>
          <p:cNvCxnSpPr>
            <a:cxnSpLocks noChangeShapeType="1"/>
            <a:stCxn id="659460" idx="0"/>
            <a:endCxn id="659458" idx="4"/>
          </p:cNvCxnSpPr>
          <p:nvPr/>
        </p:nvCxnSpPr>
        <p:spPr bwMode="auto">
          <a:xfrm flipV="1">
            <a:off x="1997075" y="3276600"/>
            <a:ext cx="1112838" cy="12954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447" name="AutoShape 9">
            <a:extLst>
              <a:ext uri="{FF2B5EF4-FFF2-40B4-BE49-F238E27FC236}">
                <a16:creationId xmlns:a16="http://schemas.microsoft.com/office/drawing/2014/main" id="{85240D50-7B26-7215-F79A-87AA75BD7E92}"/>
              </a:ext>
            </a:extLst>
          </p:cNvPr>
          <p:cNvCxnSpPr>
            <a:cxnSpLocks noChangeShapeType="1"/>
            <a:stCxn id="659461" idx="0"/>
            <a:endCxn id="659458" idx="4"/>
          </p:cNvCxnSpPr>
          <p:nvPr/>
        </p:nvCxnSpPr>
        <p:spPr bwMode="auto">
          <a:xfrm flipH="1" flipV="1">
            <a:off x="3109913" y="3276600"/>
            <a:ext cx="1096962" cy="1265238"/>
          </a:xfrm>
          <a:prstGeom prst="straightConnector1">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1448" name="AutoShape 10">
            <a:extLst>
              <a:ext uri="{FF2B5EF4-FFF2-40B4-BE49-F238E27FC236}">
                <a16:creationId xmlns:a16="http://schemas.microsoft.com/office/drawing/2014/main" id="{9EC1C59E-1898-A1CF-6BF0-4C909A1DD329}"/>
              </a:ext>
            </a:extLst>
          </p:cNvPr>
          <p:cNvCxnSpPr>
            <a:cxnSpLocks noChangeShapeType="1"/>
            <a:stCxn id="659462" idx="0"/>
            <a:endCxn id="659459" idx="4"/>
          </p:cNvCxnSpPr>
          <p:nvPr/>
        </p:nvCxnSpPr>
        <p:spPr bwMode="auto">
          <a:xfrm flipV="1">
            <a:off x="5883275" y="3276600"/>
            <a:ext cx="0" cy="1219200"/>
          </a:xfrm>
          <a:prstGeom prst="straightConnector1">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1454" name="AutoShape 7">
            <a:extLst>
              <a:ext uri="{FF2B5EF4-FFF2-40B4-BE49-F238E27FC236}">
                <a16:creationId xmlns:a16="http://schemas.microsoft.com/office/drawing/2014/main" id="{E0A2CA2C-125F-58E3-493A-2DD50E5E6D2E}"/>
              </a:ext>
            </a:extLst>
          </p:cNvPr>
          <p:cNvCxnSpPr>
            <a:cxnSpLocks noChangeShapeType="1"/>
          </p:cNvCxnSpPr>
          <p:nvPr/>
        </p:nvCxnSpPr>
        <p:spPr bwMode="auto">
          <a:xfrm flipH="1">
            <a:off x="3429000" y="2957513"/>
            <a:ext cx="2133600" cy="0"/>
          </a:xfrm>
          <a:prstGeom prst="straightConnector1">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42105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a:extLst>
              <a:ext uri="{FF2B5EF4-FFF2-40B4-BE49-F238E27FC236}">
                <a16:creationId xmlns:a16="http://schemas.microsoft.com/office/drawing/2014/main" id="{177E1045-AAD1-4B57-A0DC-AF652FDC1733}"/>
              </a:ext>
            </a:extLst>
          </p:cNvPr>
          <p:cNvSpPr txBox="1">
            <a:spLocks noChangeArrowheads="1"/>
          </p:cNvSpPr>
          <p:nvPr/>
        </p:nvSpPr>
        <p:spPr bwMode="auto">
          <a:xfrm>
            <a:off x="1284288" y="685800"/>
            <a:ext cx="1839912"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liable</a:t>
            </a:r>
            <a:endParaRPr lang="en-US" altLang="nl-NL" sz="1600">
              <a:latin typeface="Tahoma" panose="020B0604030504040204" pitchFamily="34" charset="0"/>
            </a:endParaRPr>
          </a:p>
        </p:txBody>
      </p:sp>
      <p:sp>
        <p:nvSpPr>
          <p:cNvPr id="63490" name="Text Box 3">
            <a:extLst>
              <a:ext uri="{FF2B5EF4-FFF2-40B4-BE49-F238E27FC236}">
                <a16:creationId xmlns:a16="http://schemas.microsoft.com/office/drawing/2014/main" id="{F29E3203-BB36-458C-BD72-CE2112CB1AA8}"/>
              </a:ext>
            </a:extLst>
          </p:cNvPr>
          <p:cNvSpPr txBox="1">
            <a:spLocks noChangeArrowheads="1"/>
          </p:cNvSpPr>
          <p:nvPr/>
        </p:nvSpPr>
        <p:spPr bwMode="auto">
          <a:xfrm>
            <a:off x="76200" y="1908175"/>
            <a:ext cx="14478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breached duty of care</a:t>
            </a:r>
            <a:endParaRPr lang="en-US" altLang="nl-NL" sz="1600">
              <a:latin typeface="Tahoma" panose="020B0604030504040204" pitchFamily="34" charset="0"/>
            </a:endParaRPr>
          </a:p>
        </p:txBody>
      </p:sp>
      <p:sp>
        <p:nvSpPr>
          <p:cNvPr id="63491" name="Text Box 4">
            <a:extLst>
              <a:ext uri="{FF2B5EF4-FFF2-40B4-BE49-F238E27FC236}">
                <a16:creationId xmlns:a16="http://schemas.microsoft.com/office/drawing/2014/main" id="{F046C117-FE14-4449-94BB-0CDAE47AAA9C}"/>
              </a:ext>
            </a:extLst>
          </p:cNvPr>
          <p:cNvSpPr txBox="1">
            <a:spLocks noChangeArrowheads="1"/>
          </p:cNvSpPr>
          <p:nvPr/>
        </p:nvSpPr>
        <p:spPr bwMode="auto">
          <a:xfrm>
            <a:off x="2895600" y="1908175"/>
            <a:ext cx="15240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had work-related injury</a:t>
            </a:r>
            <a:endParaRPr lang="en-US" altLang="nl-NL" sz="1600">
              <a:latin typeface="Tahoma" panose="020B0604030504040204" pitchFamily="34" charset="0"/>
            </a:endParaRPr>
          </a:p>
        </p:txBody>
      </p:sp>
      <p:cxnSp>
        <p:nvCxnSpPr>
          <p:cNvPr id="63492" name="AutoShape 5">
            <a:extLst>
              <a:ext uri="{FF2B5EF4-FFF2-40B4-BE49-F238E27FC236}">
                <a16:creationId xmlns:a16="http://schemas.microsoft.com/office/drawing/2014/main" id="{025B5176-9D59-41C7-BD10-0DA196858D0D}"/>
              </a:ext>
            </a:extLst>
          </p:cNvPr>
          <p:cNvCxnSpPr>
            <a:cxnSpLocks noChangeShapeType="1"/>
            <a:stCxn id="63490" idx="0"/>
            <a:endCxn id="63489" idx="2"/>
          </p:cNvCxnSpPr>
          <p:nvPr/>
        </p:nvCxnSpPr>
        <p:spPr bwMode="auto">
          <a:xfrm rot="-5400000">
            <a:off x="1064419" y="767556"/>
            <a:ext cx="876300" cy="1404938"/>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3493" name="AutoShape 6">
            <a:extLst>
              <a:ext uri="{FF2B5EF4-FFF2-40B4-BE49-F238E27FC236}">
                <a16:creationId xmlns:a16="http://schemas.microsoft.com/office/drawing/2014/main" id="{752EFE68-88E5-40A6-88A8-4E2919683191}"/>
              </a:ext>
            </a:extLst>
          </p:cNvPr>
          <p:cNvCxnSpPr>
            <a:cxnSpLocks noChangeShapeType="1"/>
            <a:stCxn id="63491" idx="0"/>
            <a:endCxn id="63489" idx="2"/>
          </p:cNvCxnSpPr>
          <p:nvPr/>
        </p:nvCxnSpPr>
        <p:spPr bwMode="auto">
          <a:xfrm rot="5400000" flipH="1">
            <a:off x="2493169" y="743744"/>
            <a:ext cx="876300" cy="1452562"/>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63494" name="Text Box 7">
            <a:extLst>
              <a:ext uri="{FF2B5EF4-FFF2-40B4-BE49-F238E27FC236}">
                <a16:creationId xmlns:a16="http://schemas.microsoft.com/office/drawing/2014/main" id="{1625DC4D-8014-43D5-A52A-C08EE0585CAB}"/>
              </a:ext>
            </a:extLst>
          </p:cNvPr>
          <p:cNvSpPr txBox="1">
            <a:spLocks noChangeArrowheads="1"/>
          </p:cNvSpPr>
          <p:nvPr/>
        </p:nvSpPr>
        <p:spPr bwMode="auto">
          <a:xfrm>
            <a:off x="6573838" y="685800"/>
            <a:ext cx="2112962" cy="346075"/>
          </a:xfrm>
          <a:prstGeom prst="rect">
            <a:avLst/>
          </a:prstGeom>
          <a:solidFill>
            <a:schemeClr val="accent1"/>
          </a:solidFill>
          <a:ln w="9525">
            <a:solidFill>
              <a:schemeClr val="tx1"/>
            </a:solidFill>
            <a:miter lim="800000"/>
            <a:headEnd/>
            <a:tailEnd/>
          </a:ln>
        </p:spPr>
        <p:txBody>
          <a:bodyPr wrap="none"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not liable</a:t>
            </a:r>
            <a:endParaRPr lang="en-US" altLang="nl-NL" sz="1600">
              <a:latin typeface="Tahoma" panose="020B0604030504040204" pitchFamily="34" charset="0"/>
            </a:endParaRPr>
          </a:p>
        </p:txBody>
      </p:sp>
      <p:sp>
        <p:nvSpPr>
          <p:cNvPr id="63495" name="Text Box 8">
            <a:extLst>
              <a:ext uri="{FF2B5EF4-FFF2-40B4-BE49-F238E27FC236}">
                <a16:creationId xmlns:a16="http://schemas.microsoft.com/office/drawing/2014/main" id="{7E0402C8-22E0-42F3-8477-E9D1FB0CC38D}"/>
              </a:ext>
            </a:extLst>
          </p:cNvPr>
          <p:cNvSpPr txBox="1">
            <a:spLocks noChangeArrowheads="1"/>
          </p:cNvSpPr>
          <p:nvPr/>
        </p:nvSpPr>
        <p:spPr bwMode="auto">
          <a:xfrm>
            <a:off x="5943600" y="1905000"/>
            <a:ext cx="12954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was careless</a:t>
            </a:r>
            <a:endParaRPr lang="en-US" altLang="nl-NL" sz="1600">
              <a:latin typeface="Tahoma" panose="020B0604030504040204" pitchFamily="34" charset="0"/>
            </a:endParaRPr>
          </a:p>
        </p:txBody>
      </p:sp>
      <p:sp>
        <p:nvSpPr>
          <p:cNvPr id="63496" name="Text Box 9">
            <a:extLst>
              <a:ext uri="{FF2B5EF4-FFF2-40B4-BE49-F238E27FC236}">
                <a16:creationId xmlns:a16="http://schemas.microsoft.com/office/drawing/2014/main" id="{D4828CF9-40C1-4D3B-BB52-70E86BF7EFA3}"/>
              </a:ext>
            </a:extLst>
          </p:cNvPr>
          <p:cNvSpPr txBox="1">
            <a:spLocks noChangeArrowheads="1"/>
          </p:cNvSpPr>
          <p:nvPr/>
        </p:nvSpPr>
        <p:spPr bwMode="auto">
          <a:xfrm>
            <a:off x="8229600" y="19050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2</a:t>
            </a:r>
            <a:endParaRPr lang="en-US" altLang="nl-NL" sz="1600">
              <a:latin typeface="Tahoma" panose="020B0604030504040204" pitchFamily="34" charset="0"/>
            </a:endParaRPr>
          </a:p>
        </p:txBody>
      </p:sp>
      <p:cxnSp>
        <p:nvCxnSpPr>
          <p:cNvPr id="63497" name="AutoShape 10">
            <a:extLst>
              <a:ext uri="{FF2B5EF4-FFF2-40B4-BE49-F238E27FC236}">
                <a16:creationId xmlns:a16="http://schemas.microsoft.com/office/drawing/2014/main" id="{0CC60D77-E187-4EC1-9B5A-DE5D231A33F4}"/>
              </a:ext>
            </a:extLst>
          </p:cNvPr>
          <p:cNvCxnSpPr>
            <a:cxnSpLocks noChangeShapeType="1"/>
            <a:stCxn id="63495" idx="0"/>
            <a:endCxn id="63494" idx="2"/>
          </p:cNvCxnSpPr>
          <p:nvPr/>
        </p:nvCxnSpPr>
        <p:spPr bwMode="auto">
          <a:xfrm rot="-5400000">
            <a:off x="6674644" y="948531"/>
            <a:ext cx="873125" cy="1039813"/>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3498" name="AutoShape 11">
            <a:extLst>
              <a:ext uri="{FF2B5EF4-FFF2-40B4-BE49-F238E27FC236}">
                <a16:creationId xmlns:a16="http://schemas.microsoft.com/office/drawing/2014/main" id="{8CD80731-064B-4D53-AE59-CE07149EC418}"/>
              </a:ext>
            </a:extLst>
          </p:cNvPr>
          <p:cNvCxnSpPr>
            <a:cxnSpLocks noChangeShapeType="1"/>
            <a:stCxn id="63494" idx="1"/>
            <a:endCxn id="63489" idx="3"/>
          </p:cNvCxnSpPr>
          <p:nvPr/>
        </p:nvCxnSpPr>
        <p:spPr bwMode="auto">
          <a:xfrm flipH="1">
            <a:off x="3124200" y="858838"/>
            <a:ext cx="3449638" cy="0"/>
          </a:xfrm>
          <a:prstGeom prst="straightConnector1">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
        <p:nvSpPr>
          <p:cNvPr id="63499" name="Text Box 12">
            <a:extLst>
              <a:ext uri="{FF2B5EF4-FFF2-40B4-BE49-F238E27FC236}">
                <a16:creationId xmlns:a16="http://schemas.microsoft.com/office/drawing/2014/main" id="{D788DD1D-095A-4AD3-89D0-E256ABF188E6}"/>
              </a:ext>
            </a:extLst>
          </p:cNvPr>
          <p:cNvSpPr txBox="1">
            <a:spLocks noChangeArrowheads="1"/>
          </p:cNvSpPr>
          <p:nvPr/>
        </p:nvSpPr>
        <p:spPr bwMode="auto">
          <a:xfrm>
            <a:off x="4343400" y="3767138"/>
            <a:ext cx="1371600" cy="107950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had no work-related injury</a:t>
            </a:r>
          </a:p>
        </p:txBody>
      </p:sp>
      <p:sp>
        <p:nvSpPr>
          <p:cNvPr id="63500" name="Text Box 13">
            <a:extLst>
              <a:ext uri="{FF2B5EF4-FFF2-40B4-BE49-F238E27FC236}">
                <a16:creationId xmlns:a16="http://schemas.microsoft.com/office/drawing/2014/main" id="{51D8B388-B0A8-427D-8B9B-B4FBADAEDD83}"/>
              </a:ext>
            </a:extLst>
          </p:cNvPr>
          <p:cNvSpPr txBox="1">
            <a:spLocks noChangeArrowheads="1"/>
          </p:cNvSpPr>
          <p:nvPr/>
        </p:nvSpPr>
        <p:spPr bwMode="auto">
          <a:xfrm>
            <a:off x="152400" y="352425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No safety instructions</a:t>
            </a:r>
            <a:endParaRPr lang="en-US" altLang="nl-NL" sz="1600">
              <a:latin typeface="Tahoma" panose="020B0604030504040204" pitchFamily="34" charset="0"/>
            </a:endParaRPr>
          </a:p>
        </p:txBody>
      </p:sp>
      <p:cxnSp>
        <p:nvCxnSpPr>
          <p:cNvPr id="63501" name="AutoShape 14">
            <a:extLst>
              <a:ext uri="{FF2B5EF4-FFF2-40B4-BE49-F238E27FC236}">
                <a16:creationId xmlns:a16="http://schemas.microsoft.com/office/drawing/2014/main" id="{43966A06-0D65-439F-9531-A038ACFDC811}"/>
              </a:ext>
            </a:extLst>
          </p:cNvPr>
          <p:cNvCxnSpPr>
            <a:cxnSpLocks noChangeShapeType="1"/>
            <a:stCxn id="63500" idx="0"/>
            <a:endCxn id="63490" idx="2"/>
          </p:cNvCxnSpPr>
          <p:nvPr/>
        </p:nvCxnSpPr>
        <p:spPr bwMode="auto">
          <a:xfrm flipV="1">
            <a:off x="800100" y="2743200"/>
            <a:ext cx="0" cy="78105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3502" name="Text Box 15">
            <a:extLst>
              <a:ext uri="{FF2B5EF4-FFF2-40B4-BE49-F238E27FC236}">
                <a16:creationId xmlns:a16="http://schemas.microsoft.com/office/drawing/2014/main" id="{7D6751A0-53E2-452D-A5EB-E0E9A0C0F54B}"/>
              </a:ext>
            </a:extLst>
          </p:cNvPr>
          <p:cNvSpPr txBox="1">
            <a:spLocks noChangeArrowheads="1"/>
          </p:cNvSpPr>
          <p:nvPr/>
        </p:nvSpPr>
        <p:spPr bwMode="auto">
          <a:xfrm>
            <a:off x="1676400" y="609600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 is friend of claimant </a:t>
            </a:r>
            <a:endParaRPr lang="en-US" altLang="nl-NL" sz="1600">
              <a:latin typeface="Tahoma" panose="020B0604030504040204" pitchFamily="34" charset="0"/>
            </a:endParaRPr>
          </a:p>
        </p:txBody>
      </p:sp>
      <p:sp>
        <p:nvSpPr>
          <p:cNvPr id="63503" name="Text Box 16">
            <a:extLst>
              <a:ext uri="{FF2B5EF4-FFF2-40B4-BE49-F238E27FC236}">
                <a16:creationId xmlns:a16="http://schemas.microsoft.com/office/drawing/2014/main" id="{F61C2018-C12B-4AA9-8CD9-79ACD30111BB}"/>
              </a:ext>
            </a:extLst>
          </p:cNvPr>
          <p:cNvSpPr txBox="1">
            <a:spLocks noChangeArrowheads="1"/>
          </p:cNvSpPr>
          <p:nvPr/>
        </p:nvSpPr>
        <p:spPr bwMode="auto">
          <a:xfrm>
            <a:off x="1676400" y="489585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Colleague is not credible</a:t>
            </a:r>
            <a:endParaRPr lang="en-US" altLang="nl-NL" sz="1600">
              <a:latin typeface="Tahoma" panose="020B0604030504040204" pitchFamily="34" charset="0"/>
            </a:endParaRPr>
          </a:p>
        </p:txBody>
      </p:sp>
      <p:cxnSp>
        <p:nvCxnSpPr>
          <p:cNvPr id="63504" name="AutoShape 17">
            <a:extLst>
              <a:ext uri="{FF2B5EF4-FFF2-40B4-BE49-F238E27FC236}">
                <a16:creationId xmlns:a16="http://schemas.microsoft.com/office/drawing/2014/main" id="{77365517-A43F-4897-B8E0-3B63F220A78E}"/>
              </a:ext>
            </a:extLst>
          </p:cNvPr>
          <p:cNvCxnSpPr>
            <a:cxnSpLocks noChangeShapeType="1"/>
            <a:stCxn id="63503" idx="0"/>
          </p:cNvCxnSpPr>
          <p:nvPr/>
        </p:nvCxnSpPr>
        <p:spPr bwMode="auto">
          <a:xfrm flipH="1" flipV="1">
            <a:off x="838200" y="4572000"/>
            <a:ext cx="1485900" cy="323850"/>
          </a:xfrm>
          <a:prstGeom prst="straightConnector1">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
        <p:nvSpPr>
          <p:cNvPr id="63505" name="Text Box 20">
            <a:extLst>
              <a:ext uri="{FF2B5EF4-FFF2-40B4-BE49-F238E27FC236}">
                <a16:creationId xmlns:a16="http://schemas.microsoft.com/office/drawing/2014/main" id="{B15BDE73-A08E-4777-809C-A904F5568C14}"/>
              </a:ext>
            </a:extLst>
          </p:cNvPr>
          <p:cNvSpPr txBox="1">
            <a:spLocks noChangeArrowheads="1"/>
          </p:cNvSpPr>
          <p:nvPr/>
        </p:nvSpPr>
        <p:spPr bwMode="auto">
          <a:xfrm>
            <a:off x="4191000" y="5641975"/>
            <a:ext cx="16764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Injury caused by poor physical condition</a:t>
            </a:r>
          </a:p>
        </p:txBody>
      </p:sp>
      <p:cxnSp>
        <p:nvCxnSpPr>
          <p:cNvPr id="63506" name="AutoShape 21">
            <a:extLst>
              <a:ext uri="{FF2B5EF4-FFF2-40B4-BE49-F238E27FC236}">
                <a16:creationId xmlns:a16="http://schemas.microsoft.com/office/drawing/2014/main" id="{060F9C02-CE7B-4262-AF19-B61AA59442FA}"/>
              </a:ext>
            </a:extLst>
          </p:cNvPr>
          <p:cNvCxnSpPr>
            <a:cxnSpLocks noChangeShapeType="1"/>
            <a:stCxn id="63505" idx="0"/>
            <a:endCxn id="63499" idx="2"/>
          </p:cNvCxnSpPr>
          <p:nvPr/>
        </p:nvCxnSpPr>
        <p:spPr bwMode="auto">
          <a:xfrm flipV="1">
            <a:off x="5029200" y="4846638"/>
            <a:ext cx="0" cy="7953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07" name="AutoShape 22">
            <a:extLst>
              <a:ext uri="{FF2B5EF4-FFF2-40B4-BE49-F238E27FC236}">
                <a16:creationId xmlns:a16="http://schemas.microsoft.com/office/drawing/2014/main" id="{D7DA9384-FAA5-44C4-8362-C3D23FF19458}"/>
              </a:ext>
            </a:extLst>
          </p:cNvPr>
          <p:cNvCxnSpPr>
            <a:cxnSpLocks noChangeShapeType="1"/>
            <a:stCxn id="63499" idx="0"/>
            <a:endCxn id="63491" idx="2"/>
          </p:cNvCxnSpPr>
          <p:nvPr/>
        </p:nvCxnSpPr>
        <p:spPr bwMode="auto">
          <a:xfrm flipH="1" flipV="1">
            <a:off x="3657600" y="2743200"/>
            <a:ext cx="1371600" cy="1023938"/>
          </a:xfrm>
          <a:prstGeom prst="straightConnector1">
            <a:avLst/>
          </a:prstGeom>
          <a:noFill/>
          <a:ln w="28575">
            <a:solidFill>
              <a:schemeClr val="hlink"/>
            </a:solidFill>
            <a:prstDash val="dash"/>
            <a:round/>
            <a:headEnd type="triangle" w="med" len="med"/>
            <a:tailEnd/>
          </a:ln>
          <a:extLst>
            <a:ext uri="{909E8E84-426E-40DD-AFC4-6F175D3DCCD1}">
              <a14:hiddenFill xmlns:a14="http://schemas.microsoft.com/office/drawing/2010/main">
                <a:noFill/>
              </a14:hiddenFill>
            </a:ext>
          </a:extLst>
        </p:spPr>
      </p:cxnSp>
      <p:sp>
        <p:nvSpPr>
          <p:cNvPr id="63508" name="Text Box 23">
            <a:extLst>
              <a:ext uri="{FF2B5EF4-FFF2-40B4-BE49-F238E27FC236}">
                <a16:creationId xmlns:a16="http://schemas.microsoft.com/office/drawing/2014/main" id="{C563C01C-01F2-460F-9C79-145061A602E5}"/>
              </a:ext>
            </a:extLst>
          </p:cNvPr>
          <p:cNvSpPr txBox="1">
            <a:spLocks noChangeArrowheads="1"/>
          </p:cNvSpPr>
          <p:nvPr/>
        </p:nvSpPr>
        <p:spPr bwMode="auto">
          <a:xfrm>
            <a:off x="152400" y="495300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Colleague says so</a:t>
            </a:r>
            <a:endParaRPr lang="en-US" altLang="nl-NL" sz="1600">
              <a:latin typeface="Tahoma" panose="020B0604030504040204" pitchFamily="34" charset="0"/>
            </a:endParaRPr>
          </a:p>
        </p:txBody>
      </p:sp>
      <p:cxnSp>
        <p:nvCxnSpPr>
          <p:cNvPr id="63509" name="AutoShape 24">
            <a:extLst>
              <a:ext uri="{FF2B5EF4-FFF2-40B4-BE49-F238E27FC236}">
                <a16:creationId xmlns:a16="http://schemas.microsoft.com/office/drawing/2014/main" id="{DB238855-82E6-4280-8467-2C79C58DB35F}"/>
              </a:ext>
            </a:extLst>
          </p:cNvPr>
          <p:cNvCxnSpPr>
            <a:cxnSpLocks noChangeShapeType="1"/>
            <a:stCxn id="63508" idx="0"/>
            <a:endCxn id="63500" idx="2"/>
          </p:cNvCxnSpPr>
          <p:nvPr/>
        </p:nvCxnSpPr>
        <p:spPr bwMode="auto">
          <a:xfrm flipV="1">
            <a:off x="800100" y="4114800"/>
            <a:ext cx="0" cy="838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10" name="AutoShape 25">
            <a:extLst>
              <a:ext uri="{FF2B5EF4-FFF2-40B4-BE49-F238E27FC236}">
                <a16:creationId xmlns:a16="http://schemas.microsoft.com/office/drawing/2014/main" id="{F2A5FF8A-1F86-42E4-A4CC-1E069A2CF08A}"/>
              </a:ext>
            </a:extLst>
          </p:cNvPr>
          <p:cNvCxnSpPr>
            <a:cxnSpLocks noChangeShapeType="1"/>
            <a:stCxn id="63496" idx="0"/>
            <a:endCxn id="63494" idx="2"/>
          </p:cNvCxnSpPr>
          <p:nvPr/>
        </p:nvCxnSpPr>
        <p:spPr bwMode="auto">
          <a:xfrm rot="5400000" flipH="1">
            <a:off x="7684294" y="978694"/>
            <a:ext cx="873125" cy="97948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63511" name="Text Box 28">
            <a:extLst>
              <a:ext uri="{FF2B5EF4-FFF2-40B4-BE49-F238E27FC236}">
                <a16:creationId xmlns:a16="http://schemas.microsoft.com/office/drawing/2014/main" id="{8AB2B96B-15E5-4DE4-914C-17E88A8CF168}"/>
              </a:ext>
            </a:extLst>
          </p:cNvPr>
          <p:cNvSpPr txBox="1">
            <a:spLocks noChangeArrowheads="1"/>
          </p:cNvSpPr>
          <p:nvPr/>
        </p:nvSpPr>
        <p:spPr bwMode="auto">
          <a:xfrm>
            <a:off x="1828800" y="21336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1</a:t>
            </a:r>
            <a:endParaRPr lang="en-US" altLang="nl-NL" sz="1600">
              <a:latin typeface="Tahoma" panose="020B0604030504040204" pitchFamily="34" charset="0"/>
            </a:endParaRPr>
          </a:p>
        </p:txBody>
      </p:sp>
      <p:cxnSp>
        <p:nvCxnSpPr>
          <p:cNvPr id="63512" name="AutoShape 29">
            <a:extLst>
              <a:ext uri="{FF2B5EF4-FFF2-40B4-BE49-F238E27FC236}">
                <a16:creationId xmlns:a16="http://schemas.microsoft.com/office/drawing/2014/main" id="{C3B13372-6842-4694-83DF-7F34C80C9B49}"/>
              </a:ext>
            </a:extLst>
          </p:cNvPr>
          <p:cNvCxnSpPr>
            <a:cxnSpLocks noChangeShapeType="1"/>
            <a:stCxn id="63511" idx="0"/>
            <a:endCxn id="63489" idx="2"/>
          </p:cNvCxnSpPr>
          <p:nvPr/>
        </p:nvCxnSpPr>
        <p:spPr bwMode="auto">
          <a:xfrm flipH="1" flipV="1">
            <a:off x="2205038" y="1031875"/>
            <a:ext cx="4762" cy="110172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13" name="AutoShape 30">
            <a:extLst>
              <a:ext uri="{FF2B5EF4-FFF2-40B4-BE49-F238E27FC236}">
                <a16:creationId xmlns:a16="http://schemas.microsoft.com/office/drawing/2014/main" id="{CB948186-12A2-4713-BAAC-FE884E027FAF}"/>
              </a:ext>
            </a:extLst>
          </p:cNvPr>
          <p:cNvCxnSpPr>
            <a:cxnSpLocks noChangeShapeType="1"/>
            <a:stCxn id="63502" idx="0"/>
            <a:endCxn id="63503" idx="2"/>
          </p:cNvCxnSpPr>
          <p:nvPr/>
        </p:nvCxnSpPr>
        <p:spPr bwMode="auto">
          <a:xfrm flipV="1">
            <a:off x="2324100" y="5486400"/>
            <a:ext cx="0" cy="6096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14" name="AutoShape 15">
            <a:extLst>
              <a:ext uri="{FF2B5EF4-FFF2-40B4-BE49-F238E27FC236}">
                <a16:creationId xmlns:a16="http://schemas.microsoft.com/office/drawing/2014/main" id="{AD97F4D5-AB20-4DF4-AE64-171F7C7FF949}"/>
              </a:ext>
            </a:extLst>
          </p:cNvPr>
          <p:cNvCxnSpPr>
            <a:cxnSpLocks noChangeShapeType="1"/>
            <a:stCxn id="63515" idx="0"/>
          </p:cNvCxnSpPr>
          <p:nvPr/>
        </p:nvCxnSpPr>
        <p:spPr bwMode="auto">
          <a:xfrm flipV="1">
            <a:off x="6591300" y="2740025"/>
            <a:ext cx="0" cy="6635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3515" name="Text Box 14">
            <a:extLst>
              <a:ext uri="{FF2B5EF4-FFF2-40B4-BE49-F238E27FC236}">
                <a16:creationId xmlns:a16="http://schemas.microsoft.com/office/drawing/2014/main" id="{4502407E-09D5-409B-BF4D-FBA6C4C20854}"/>
              </a:ext>
            </a:extLst>
          </p:cNvPr>
          <p:cNvSpPr txBox="1">
            <a:spLocks noChangeArrowheads="1"/>
          </p:cNvSpPr>
          <p:nvPr/>
        </p:nvSpPr>
        <p:spPr bwMode="auto">
          <a:xfrm>
            <a:off x="5867400" y="3403600"/>
            <a:ext cx="1447800" cy="8318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did not secure stairs</a:t>
            </a:r>
            <a:endParaRPr lang="en-US" altLang="nl-NL" sz="1600">
              <a:latin typeface="Tahoma" panose="020B0604030504040204" pitchFamily="34" charset="0"/>
            </a:endParaRPr>
          </a:p>
        </p:txBody>
      </p:sp>
      <p:sp>
        <p:nvSpPr>
          <p:cNvPr id="63516" name="Freeform 35">
            <a:extLst>
              <a:ext uri="{FF2B5EF4-FFF2-40B4-BE49-F238E27FC236}">
                <a16:creationId xmlns:a16="http://schemas.microsoft.com/office/drawing/2014/main" id="{101F01CC-372F-4077-9805-7B314D23D50E}"/>
              </a:ext>
            </a:extLst>
          </p:cNvPr>
          <p:cNvSpPr>
            <a:spLocks/>
          </p:cNvSpPr>
          <p:nvPr/>
        </p:nvSpPr>
        <p:spPr bwMode="auto">
          <a:xfrm>
            <a:off x="-6350" y="277813"/>
            <a:ext cx="4768850" cy="5595937"/>
          </a:xfrm>
          <a:custGeom>
            <a:avLst/>
            <a:gdLst>
              <a:gd name="T0" fmla="*/ 2147483647 w 3004"/>
              <a:gd name="T1" fmla="*/ 2147483647 h 3525"/>
              <a:gd name="T2" fmla="*/ 2147483647 w 3004"/>
              <a:gd name="T3" fmla="*/ 2147483647 h 3525"/>
              <a:gd name="T4" fmla="*/ 2147483647 w 3004"/>
              <a:gd name="T5" fmla="*/ 2147483647 h 3525"/>
              <a:gd name="T6" fmla="*/ 2147483647 w 3004"/>
              <a:gd name="T7" fmla="*/ 2147483647 h 3525"/>
              <a:gd name="T8" fmla="*/ 2147483647 w 3004"/>
              <a:gd name="T9" fmla="*/ 2147483647 h 3525"/>
              <a:gd name="T10" fmla="*/ 2147483647 w 3004"/>
              <a:gd name="T11" fmla="*/ 2147483647 h 3525"/>
              <a:gd name="T12" fmla="*/ 2147483647 w 3004"/>
              <a:gd name="T13" fmla="*/ 2147483647 h 3525"/>
              <a:gd name="T14" fmla="*/ 2147483647 w 3004"/>
              <a:gd name="T15" fmla="*/ 2147483647 h 3525"/>
              <a:gd name="T16" fmla="*/ 2147483647 w 3004"/>
              <a:gd name="T17" fmla="*/ 2147483647 h 3525"/>
              <a:gd name="T18" fmla="*/ 2147483647 w 3004"/>
              <a:gd name="T19" fmla="*/ 2147483647 h 3525"/>
              <a:gd name="T20" fmla="*/ 2147483647 w 3004"/>
              <a:gd name="T21" fmla="*/ 2147483647 h 3525"/>
              <a:gd name="T22" fmla="*/ 2147483647 w 3004"/>
              <a:gd name="T23" fmla="*/ 2147483647 h 3525"/>
              <a:gd name="T24" fmla="*/ 2147483647 w 3004"/>
              <a:gd name="T25" fmla="*/ 2147483647 h 3525"/>
              <a:gd name="T26" fmla="*/ 2147483647 w 3004"/>
              <a:gd name="T27" fmla="*/ 2147483647 h 3525"/>
              <a:gd name="T28" fmla="*/ 2147483647 w 3004"/>
              <a:gd name="T29" fmla="*/ 2147483647 h 3525"/>
              <a:gd name="T30" fmla="*/ 2147483647 w 3004"/>
              <a:gd name="T31" fmla="*/ 2147483647 h 3525"/>
              <a:gd name="T32" fmla="*/ 2147483647 w 3004"/>
              <a:gd name="T33" fmla="*/ 2147483647 h 3525"/>
              <a:gd name="T34" fmla="*/ 2147483647 w 3004"/>
              <a:gd name="T35" fmla="*/ 2147483647 h 3525"/>
              <a:gd name="T36" fmla="*/ 2147483647 w 3004"/>
              <a:gd name="T37" fmla="*/ 2147483647 h 3525"/>
              <a:gd name="T38" fmla="*/ 2147483647 w 3004"/>
              <a:gd name="T39" fmla="*/ 2147483647 h 3525"/>
              <a:gd name="T40" fmla="*/ 2147483647 w 3004"/>
              <a:gd name="T41" fmla="*/ 2147483647 h 3525"/>
              <a:gd name="T42" fmla="*/ 2147483647 w 3004"/>
              <a:gd name="T43" fmla="*/ 2147483647 h 3525"/>
              <a:gd name="T44" fmla="*/ 2147483647 w 3004"/>
              <a:gd name="T45" fmla="*/ 2147483647 h 3525"/>
              <a:gd name="T46" fmla="*/ 2147483647 w 3004"/>
              <a:gd name="T47" fmla="*/ 2147483647 h 3525"/>
              <a:gd name="T48" fmla="*/ 2147483647 w 3004"/>
              <a:gd name="T49" fmla="*/ 2147483647 h 3525"/>
              <a:gd name="T50" fmla="*/ 2147483647 w 3004"/>
              <a:gd name="T51" fmla="*/ 2147483647 h 3525"/>
              <a:gd name="T52" fmla="*/ 2147483647 w 3004"/>
              <a:gd name="T53" fmla="*/ 2147483647 h 3525"/>
              <a:gd name="T54" fmla="*/ 2147483647 w 3004"/>
              <a:gd name="T55" fmla="*/ 2147483647 h 3525"/>
              <a:gd name="T56" fmla="*/ 2147483647 w 3004"/>
              <a:gd name="T57" fmla="*/ 2147483647 h 3525"/>
              <a:gd name="T58" fmla="*/ 2147483647 w 3004"/>
              <a:gd name="T59" fmla="*/ 2147483647 h 3525"/>
              <a:gd name="T60" fmla="*/ 2147483647 w 3004"/>
              <a:gd name="T61" fmla="*/ 2147483647 h 3525"/>
              <a:gd name="T62" fmla="*/ 2147483647 w 3004"/>
              <a:gd name="T63" fmla="*/ 2147483647 h 35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04" h="3525">
                <a:moveTo>
                  <a:pt x="1378" y="10"/>
                </a:moveTo>
                <a:cubicBezTo>
                  <a:pt x="1538" y="17"/>
                  <a:pt x="1698" y="31"/>
                  <a:pt x="1858" y="39"/>
                </a:cubicBezTo>
                <a:cubicBezTo>
                  <a:pt x="1912" y="54"/>
                  <a:pt x="1957" y="66"/>
                  <a:pt x="2013" y="76"/>
                </a:cubicBezTo>
                <a:cubicBezTo>
                  <a:pt x="2057" y="84"/>
                  <a:pt x="2103" y="85"/>
                  <a:pt x="2146" y="98"/>
                </a:cubicBezTo>
                <a:cubicBezTo>
                  <a:pt x="2191" y="111"/>
                  <a:pt x="2232" y="130"/>
                  <a:pt x="2278" y="143"/>
                </a:cubicBezTo>
                <a:cubicBezTo>
                  <a:pt x="2301" y="157"/>
                  <a:pt x="2321" y="162"/>
                  <a:pt x="2345" y="172"/>
                </a:cubicBezTo>
                <a:cubicBezTo>
                  <a:pt x="2372" y="183"/>
                  <a:pt x="2391" y="200"/>
                  <a:pt x="2419" y="209"/>
                </a:cubicBezTo>
                <a:cubicBezTo>
                  <a:pt x="2449" y="239"/>
                  <a:pt x="2489" y="255"/>
                  <a:pt x="2530" y="268"/>
                </a:cubicBezTo>
                <a:cubicBezTo>
                  <a:pt x="2554" y="285"/>
                  <a:pt x="2564" y="304"/>
                  <a:pt x="2589" y="320"/>
                </a:cubicBezTo>
                <a:cubicBezTo>
                  <a:pt x="2608" y="350"/>
                  <a:pt x="2631" y="362"/>
                  <a:pt x="2655" y="386"/>
                </a:cubicBezTo>
                <a:cubicBezTo>
                  <a:pt x="2661" y="392"/>
                  <a:pt x="2663" y="402"/>
                  <a:pt x="2670" y="408"/>
                </a:cubicBezTo>
                <a:cubicBezTo>
                  <a:pt x="2678" y="415"/>
                  <a:pt x="2691" y="416"/>
                  <a:pt x="2699" y="423"/>
                </a:cubicBezTo>
                <a:cubicBezTo>
                  <a:pt x="2733" y="451"/>
                  <a:pt x="2763" y="488"/>
                  <a:pt x="2795" y="519"/>
                </a:cubicBezTo>
                <a:cubicBezTo>
                  <a:pt x="2818" y="541"/>
                  <a:pt x="2840" y="563"/>
                  <a:pt x="2862" y="586"/>
                </a:cubicBezTo>
                <a:cubicBezTo>
                  <a:pt x="2869" y="593"/>
                  <a:pt x="2884" y="608"/>
                  <a:pt x="2884" y="608"/>
                </a:cubicBezTo>
                <a:cubicBezTo>
                  <a:pt x="2896" y="647"/>
                  <a:pt x="2928" y="670"/>
                  <a:pt x="2950" y="704"/>
                </a:cubicBezTo>
                <a:cubicBezTo>
                  <a:pt x="2959" y="737"/>
                  <a:pt x="2975" y="771"/>
                  <a:pt x="2995" y="800"/>
                </a:cubicBezTo>
                <a:cubicBezTo>
                  <a:pt x="2990" y="1017"/>
                  <a:pt x="2995" y="1093"/>
                  <a:pt x="2973" y="1258"/>
                </a:cubicBezTo>
                <a:cubicBezTo>
                  <a:pt x="2970" y="1374"/>
                  <a:pt x="3004" y="1716"/>
                  <a:pt x="2854" y="1826"/>
                </a:cubicBezTo>
                <a:cubicBezTo>
                  <a:pt x="2832" y="1861"/>
                  <a:pt x="2843" y="1840"/>
                  <a:pt x="2825" y="1893"/>
                </a:cubicBezTo>
                <a:cubicBezTo>
                  <a:pt x="2813" y="1928"/>
                  <a:pt x="2772" y="1971"/>
                  <a:pt x="2751" y="2003"/>
                </a:cubicBezTo>
                <a:cubicBezTo>
                  <a:pt x="2717" y="2054"/>
                  <a:pt x="2757" y="2001"/>
                  <a:pt x="2714" y="2040"/>
                </a:cubicBezTo>
                <a:cubicBezTo>
                  <a:pt x="2698" y="2054"/>
                  <a:pt x="2670" y="2085"/>
                  <a:pt x="2670" y="2085"/>
                </a:cubicBezTo>
                <a:cubicBezTo>
                  <a:pt x="2655" y="2126"/>
                  <a:pt x="2636" y="2160"/>
                  <a:pt x="2626" y="2203"/>
                </a:cubicBezTo>
                <a:cubicBezTo>
                  <a:pt x="2621" y="2339"/>
                  <a:pt x="2614" y="2473"/>
                  <a:pt x="2603" y="2609"/>
                </a:cubicBezTo>
                <a:cubicBezTo>
                  <a:pt x="2601" y="2629"/>
                  <a:pt x="2606" y="2651"/>
                  <a:pt x="2596" y="2668"/>
                </a:cubicBezTo>
                <a:cubicBezTo>
                  <a:pt x="2577" y="2701"/>
                  <a:pt x="2508" y="2714"/>
                  <a:pt x="2478" y="2720"/>
                </a:cubicBezTo>
                <a:cubicBezTo>
                  <a:pt x="2334" y="2712"/>
                  <a:pt x="2230" y="2717"/>
                  <a:pt x="2079" y="2712"/>
                </a:cubicBezTo>
                <a:cubicBezTo>
                  <a:pt x="1964" y="2700"/>
                  <a:pt x="1855" y="2688"/>
                  <a:pt x="1739" y="2683"/>
                </a:cubicBezTo>
                <a:cubicBezTo>
                  <a:pt x="1216" y="2689"/>
                  <a:pt x="1290" y="2648"/>
                  <a:pt x="994" y="2742"/>
                </a:cubicBezTo>
                <a:cubicBezTo>
                  <a:pt x="968" y="2780"/>
                  <a:pt x="961" y="2831"/>
                  <a:pt x="949" y="2875"/>
                </a:cubicBezTo>
                <a:cubicBezTo>
                  <a:pt x="955" y="2975"/>
                  <a:pt x="968" y="3053"/>
                  <a:pt x="986" y="3148"/>
                </a:cubicBezTo>
                <a:cubicBezTo>
                  <a:pt x="978" y="3208"/>
                  <a:pt x="985" y="3255"/>
                  <a:pt x="979" y="3318"/>
                </a:cubicBezTo>
                <a:cubicBezTo>
                  <a:pt x="975" y="3365"/>
                  <a:pt x="977" y="3430"/>
                  <a:pt x="934" y="3458"/>
                </a:cubicBezTo>
                <a:cubicBezTo>
                  <a:pt x="910" y="3491"/>
                  <a:pt x="884" y="3511"/>
                  <a:pt x="846" y="3525"/>
                </a:cubicBezTo>
                <a:cubicBezTo>
                  <a:pt x="762" y="3516"/>
                  <a:pt x="679" y="3509"/>
                  <a:pt x="595" y="3503"/>
                </a:cubicBezTo>
                <a:cubicBezTo>
                  <a:pt x="512" y="3473"/>
                  <a:pt x="372" y="3484"/>
                  <a:pt x="277" y="3473"/>
                </a:cubicBezTo>
                <a:cubicBezTo>
                  <a:pt x="226" y="3457"/>
                  <a:pt x="173" y="3445"/>
                  <a:pt x="122" y="3429"/>
                </a:cubicBezTo>
                <a:cubicBezTo>
                  <a:pt x="108" y="3420"/>
                  <a:pt x="91" y="3417"/>
                  <a:pt x="78" y="3407"/>
                </a:cubicBezTo>
                <a:cubicBezTo>
                  <a:pt x="63" y="3395"/>
                  <a:pt x="55" y="3376"/>
                  <a:pt x="41" y="3362"/>
                </a:cubicBezTo>
                <a:cubicBezTo>
                  <a:pt x="13" y="3246"/>
                  <a:pt x="22" y="3127"/>
                  <a:pt x="41" y="3008"/>
                </a:cubicBezTo>
                <a:cubicBezTo>
                  <a:pt x="46" y="2910"/>
                  <a:pt x="47" y="2815"/>
                  <a:pt x="70" y="2720"/>
                </a:cubicBezTo>
                <a:cubicBezTo>
                  <a:pt x="64" y="2477"/>
                  <a:pt x="51" y="2466"/>
                  <a:pt x="41" y="2269"/>
                </a:cubicBezTo>
                <a:cubicBezTo>
                  <a:pt x="43" y="2262"/>
                  <a:pt x="48" y="2255"/>
                  <a:pt x="48" y="2247"/>
                </a:cubicBezTo>
                <a:cubicBezTo>
                  <a:pt x="48" y="2219"/>
                  <a:pt x="39" y="1628"/>
                  <a:pt x="34" y="1531"/>
                </a:cubicBezTo>
                <a:cubicBezTo>
                  <a:pt x="34" y="1523"/>
                  <a:pt x="29" y="1516"/>
                  <a:pt x="26" y="1509"/>
                </a:cubicBezTo>
                <a:cubicBezTo>
                  <a:pt x="24" y="1440"/>
                  <a:pt x="19" y="1371"/>
                  <a:pt x="19" y="1302"/>
                </a:cubicBezTo>
                <a:cubicBezTo>
                  <a:pt x="19" y="1237"/>
                  <a:pt x="36" y="1302"/>
                  <a:pt x="19" y="1250"/>
                </a:cubicBezTo>
                <a:cubicBezTo>
                  <a:pt x="15" y="1215"/>
                  <a:pt x="0" y="1167"/>
                  <a:pt x="11" y="1132"/>
                </a:cubicBezTo>
                <a:cubicBezTo>
                  <a:pt x="9" y="1112"/>
                  <a:pt x="4" y="1093"/>
                  <a:pt x="4" y="1073"/>
                </a:cubicBezTo>
                <a:cubicBezTo>
                  <a:pt x="4" y="942"/>
                  <a:pt x="22" y="934"/>
                  <a:pt x="107" y="851"/>
                </a:cubicBezTo>
                <a:cubicBezTo>
                  <a:pt x="147" y="812"/>
                  <a:pt x="111" y="828"/>
                  <a:pt x="152" y="815"/>
                </a:cubicBezTo>
                <a:cubicBezTo>
                  <a:pt x="168" y="781"/>
                  <a:pt x="222" y="726"/>
                  <a:pt x="255" y="704"/>
                </a:cubicBezTo>
                <a:cubicBezTo>
                  <a:pt x="297" y="645"/>
                  <a:pt x="274" y="664"/>
                  <a:pt x="314" y="637"/>
                </a:cubicBezTo>
                <a:cubicBezTo>
                  <a:pt x="331" y="612"/>
                  <a:pt x="348" y="595"/>
                  <a:pt x="373" y="578"/>
                </a:cubicBezTo>
                <a:cubicBezTo>
                  <a:pt x="389" y="533"/>
                  <a:pt x="368" y="577"/>
                  <a:pt x="418" y="534"/>
                </a:cubicBezTo>
                <a:cubicBezTo>
                  <a:pt x="425" y="528"/>
                  <a:pt x="426" y="519"/>
                  <a:pt x="432" y="512"/>
                </a:cubicBezTo>
                <a:cubicBezTo>
                  <a:pt x="468" y="469"/>
                  <a:pt x="504" y="410"/>
                  <a:pt x="550" y="379"/>
                </a:cubicBezTo>
                <a:cubicBezTo>
                  <a:pt x="580" y="335"/>
                  <a:pt x="609" y="290"/>
                  <a:pt x="639" y="246"/>
                </a:cubicBezTo>
                <a:cubicBezTo>
                  <a:pt x="650" y="229"/>
                  <a:pt x="675" y="228"/>
                  <a:pt x="691" y="216"/>
                </a:cubicBezTo>
                <a:cubicBezTo>
                  <a:pt x="717" y="197"/>
                  <a:pt x="734" y="181"/>
                  <a:pt x="765" y="172"/>
                </a:cubicBezTo>
                <a:cubicBezTo>
                  <a:pt x="789" y="156"/>
                  <a:pt x="803" y="137"/>
                  <a:pt x="831" y="128"/>
                </a:cubicBezTo>
                <a:cubicBezTo>
                  <a:pt x="901" y="80"/>
                  <a:pt x="1008" y="73"/>
                  <a:pt x="1090" y="54"/>
                </a:cubicBezTo>
                <a:cubicBezTo>
                  <a:pt x="1169" y="0"/>
                  <a:pt x="1296" y="13"/>
                  <a:pt x="1378" y="10"/>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3517" name="Freeform 36">
            <a:extLst>
              <a:ext uri="{FF2B5EF4-FFF2-40B4-BE49-F238E27FC236}">
                <a16:creationId xmlns:a16="http://schemas.microsoft.com/office/drawing/2014/main" id="{123D6F41-7D6C-48A2-A9D9-A5D4AA9069DF}"/>
              </a:ext>
            </a:extLst>
          </p:cNvPr>
          <p:cNvSpPr>
            <a:spLocks/>
          </p:cNvSpPr>
          <p:nvPr/>
        </p:nvSpPr>
        <p:spPr bwMode="auto">
          <a:xfrm>
            <a:off x="5537200" y="358775"/>
            <a:ext cx="3600450" cy="4237038"/>
          </a:xfrm>
          <a:custGeom>
            <a:avLst/>
            <a:gdLst>
              <a:gd name="T0" fmla="*/ 2147483647 w 2268"/>
              <a:gd name="T1" fmla="*/ 2147483647 h 2669"/>
              <a:gd name="T2" fmla="*/ 2147483647 w 2268"/>
              <a:gd name="T3" fmla="*/ 2147483647 h 2669"/>
              <a:gd name="T4" fmla="*/ 2147483647 w 2268"/>
              <a:gd name="T5" fmla="*/ 2147483647 h 2669"/>
              <a:gd name="T6" fmla="*/ 2147483647 w 2268"/>
              <a:gd name="T7" fmla="*/ 2147483647 h 2669"/>
              <a:gd name="T8" fmla="*/ 2147483647 w 2268"/>
              <a:gd name="T9" fmla="*/ 2147483647 h 2669"/>
              <a:gd name="T10" fmla="*/ 2147483647 w 2268"/>
              <a:gd name="T11" fmla="*/ 2147483647 h 2669"/>
              <a:gd name="T12" fmla="*/ 2147483647 w 2268"/>
              <a:gd name="T13" fmla="*/ 2147483647 h 2669"/>
              <a:gd name="T14" fmla="*/ 2147483647 w 2268"/>
              <a:gd name="T15" fmla="*/ 2147483647 h 2669"/>
              <a:gd name="T16" fmla="*/ 2147483647 w 2268"/>
              <a:gd name="T17" fmla="*/ 2147483647 h 2669"/>
              <a:gd name="T18" fmla="*/ 2147483647 w 2268"/>
              <a:gd name="T19" fmla="*/ 2147483647 h 2669"/>
              <a:gd name="T20" fmla="*/ 2147483647 w 2268"/>
              <a:gd name="T21" fmla="*/ 2147483647 h 2669"/>
              <a:gd name="T22" fmla="*/ 2147483647 w 2268"/>
              <a:gd name="T23" fmla="*/ 2147483647 h 2669"/>
              <a:gd name="T24" fmla="*/ 2147483647 w 2268"/>
              <a:gd name="T25" fmla="*/ 2147483647 h 2669"/>
              <a:gd name="T26" fmla="*/ 2147483647 w 2268"/>
              <a:gd name="T27" fmla="*/ 2147483647 h 2669"/>
              <a:gd name="T28" fmla="*/ 2147483647 w 2268"/>
              <a:gd name="T29" fmla="*/ 2147483647 h 2669"/>
              <a:gd name="T30" fmla="*/ 2147483647 w 2268"/>
              <a:gd name="T31" fmla="*/ 2147483647 h 2669"/>
              <a:gd name="T32" fmla="*/ 2147483647 w 2268"/>
              <a:gd name="T33" fmla="*/ 2147483647 h 2669"/>
              <a:gd name="T34" fmla="*/ 2147483647 w 2268"/>
              <a:gd name="T35" fmla="*/ 2147483647 h 2669"/>
              <a:gd name="T36" fmla="*/ 2147483647 w 2268"/>
              <a:gd name="T37" fmla="*/ 2147483647 h 2669"/>
              <a:gd name="T38" fmla="*/ 2147483647 w 2268"/>
              <a:gd name="T39" fmla="*/ 2147483647 h 2669"/>
              <a:gd name="T40" fmla="*/ 2147483647 w 2268"/>
              <a:gd name="T41" fmla="*/ 2147483647 h 2669"/>
              <a:gd name="T42" fmla="*/ 2147483647 w 2268"/>
              <a:gd name="T43" fmla="*/ 2147483647 h 2669"/>
              <a:gd name="T44" fmla="*/ 2147483647 w 2268"/>
              <a:gd name="T45" fmla="*/ 2147483647 h 2669"/>
              <a:gd name="T46" fmla="*/ 2147483647 w 2268"/>
              <a:gd name="T47" fmla="*/ 2147483647 h 2669"/>
              <a:gd name="T48" fmla="*/ 2147483647 w 2268"/>
              <a:gd name="T49" fmla="*/ 2147483647 h 2669"/>
              <a:gd name="T50" fmla="*/ 2147483647 w 2268"/>
              <a:gd name="T51" fmla="*/ 2147483647 h 2669"/>
              <a:gd name="T52" fmla="*/ 2147483647 w 2268"/>
              <a:gd name="T53" fmla="*/ 2147483647 h 2669"/>
              <a:gd name="T54" fmla="*/ 2147483647 w 2268"/>
              <a:gd name="T55" fmla="*/ 2147483647 h 2669"/>
              <a:gd name="T56" fmla="*/ 2147483647 w 2268"/>
              <a:gd name="T57" fmla="*/ 2147483647 h 2669"/>
              <a:gd name="T58" fmla="*/ 2147483647 w 2268"/>
              <a:gd name="T59" fmla="*/ 2147483647 h 2669"/>
              <a:gd name="T60" fmla="*/ 2147483647 w 2268"/>
              <a:gd name="T61" fmla="*/ 2147483647 h 2669"/>
              <a:gd name="T62" fmla="*/ 2147483647 w 2268"/>
              <a:gd name="T63" fmla="*/ 2147483647 h 2669"/>
              <a:gd name="T64" fmla="*/ 2147483647 w 2268"/>
              <a:gd name="T65" fmla="*/ 2147483647 h 2669"/>
              <a:gd name="T66" fmla="*/ 2147483647 w 2268"/>
              <a:gd name="T67" fmla="*/ 2147483647 h 2669"/>
              <a:gd name="T68" fmla="*/ 2147483647 w 2268"/>
              <a:gd name="T69" fmla="*/ 2147483647 h 2669"/>
              <a:gd name="T70" fmla="*/ 2147483647 w 2268"/>
              <a:gd name="T71" fmla="*/ 2147483647 h 2669"/>
              <a:gd name="T72" fmla="*/ 2147483647 w 2268"/>
              <a:gd name="T73" fmla="*/ 2147483647 h 2669"/>
              <a:gd name="T74" fmla="*/ 2147483647 w 2268"/>
              <a:gd name="T75" fmla="*/ 2147483647 h 2669"/>
              <a:gd name="T76" fmla="*/ 2147483647 w 2268"/>
              <a:gd name="T77" fmla="*/ 2147483647 h 2669"/>
              <a:gd name="T78" fmla="*/ 2147483647 w 2268"/>
              <a:gd name="T79" fmla="*/ 2147483647 h 2669"/>
              <a:gd name="T80" fmla="*/ 2147483647 w 2268"/>
              <a:gd name="T81" fmla="*/ 2147483647 h 2669"/>
              <a:gd name="T82" fmla="*/ 2147483647 w 2268"/>
              <a:gd name="T83" fmla="*/ 2147483647 h 2669"/>
              <a:gd name="T84" fmla="*/ 2147483647 w 2268"/>
              <a:gd name="T85" fmla="*/ 2147483647 h 2669"/>
              <a:gd name="T86" fmla="*/ 2147483647 w 2268"/>
              <a:gd name="T87" fmla="*/ 2147483647 h 2669"/>
              <a:gd name="T88" fmla="*/ 2147483647 w 2268"/>
              <a:gd name="T89" fmla="*/ 2147483647 h 2669"/>
              <a:gd name="T90" fmla="*/ 2147483647 w 2268"/>
              <a:gd name="T91" fmla="*/ 2147483647 h 2669"/>
              <a:gd name="T92" fmla="*/ 2147483647 w 2268"/>
              <a:gd name="T93" fmla="*/ 2147483647 h 2669"/>
              <a:gd name="T94" fmla="*/ 2147483647 w 2268"/>
              <a:gd name="T95" fmla="*/ 2147483647 h 2669"/>
              <a:gd name="T96" fmla="*/ 2147483647 w 2268"/>
              <a:gd name="T97" fmla="*/ 2147483647 h 2669"/>
              <a:gd name="T98" fmla="*/ 2147483647 w 2268"/>
              <a:gd name="T99" fmla="*/ 2147483647 h 2669"/>
              <a:gd name="T100" fmla="*/ 2147483647 w 2268"/>
              <a:gd name="T101" fmla="*/ 2147483647 h 2669"/>
              <a:gd name="T102" fmla="*/ 2147483647 w 2268"/>
              <a:gd name="T103" fmla="*/ 2147483647 h 26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68" h="2669">
                <a:moveTo>
                  <a:pt x="1246" y="18"/>
                </a:moveTo>
                <a:cubicBezTo>
                  <a:pt x="1297" y="23"/>
                  <a:pt x="1342" y="33"/>
                  <a:pt x="1393" y="40"/>
                </a:cubicBezTo>
                <a:cubicBezTo>
                  <a:pt x="1591" y="32"/>
                  <a:pt x="1744" y="27"/>
                  <a:pt x="1947" y="32"/>
                </a:cubicBezTo>
                <a:cubicBezTo>
                  <a:pt x="1979" y="44"/>
                  <a:pt x="1996" y="44"/>
                  <a:pt x="2021" y="69"/>
                </a:cubicBezTo>
                <a:cubicBezTo>
                  <a:pt x="2034" y="112"/>
                  <a:pt x="2064" y="142"/>
                  <a:pt x="2095" y="173"/>
                </a:cubicBezTo>
                <a:cubicBezTo>
                  <a:pt x="2110" y="221"/>
                  <a:pt x="2164" y="242"/>
                  <a:pt x="2198" y="276"/>
                </a:cubicBezTo>
                <a:cubicBezTo>
                  <a:pt x="2225" y="351"/>
                  <a:pt x="2211" y="452"/>
                  <a:pt x="2206" y="527"/>
                </a:cubicBezTo>
                <a:cubicBezTo>
                  <a:pt x="2200" y="613"/>
                  <a:pt x="2196" y="701"/>
                  <a:pt x="2183" y="786"/>
                </a:cubicBezTo>
                <a:cubicBezTo>
                  <a:pt x="2191" y="821"/>
                  <a:pt x="2203" y="889"/>
                  <a:pt x="2220" y="919"/>
                </a:cubicBezTo>
                <a:cubicBezTo>
                  <a:pt x="2229" y="935"/>
                  <a:pt x="2250" y="963"/>
                  <a:pt x="2250" y="963"/>
                </a:cubicBezTo>
                <a:cubicBezTo>
                  <a:pt x="2268" y="1020"/>
                  <a:pt x="2250" y="1087"/>
                  <a:pt x="2257" y="1148"/>
                </a:cubicBezTo>
                <a:cubicBezTo>
                  <a:pt x="2255" y="1209"/>
                  <a:pt x="2254" y="1271"/>
                  <a:pt x="2250" y="1332"/>
                </a:cubicBezTo>
                <a:cubicBezTo>
                  <a:pt x="2247" y="1376"/>
                  <a:pt x="2176" y="1380"/>
                  <a:pt x="2146" y="1399"/>
                </a:cubicBezTo>
                <a:cubicBezTo>
                  <a:pt x="2112" y="1420"/>
                  <a:pt x="2112" y="1441"/>
                  <a:pt x="2073" y="1450"/>
                </a:cubicBezTo>
                <a:cubicBezTo>
                  <a:pt x="2043" y="1470"/>
                  <a:pt x="2002" y="1484"/>
                  <a:pt x="1977" y="1509"/>
                </a:cubicBezTo>
                <a:cubicBezTo>
                  <a:pt x="1969" y="1517"/>
                  <a:pt x="1963" y="1527"/>
                  <a:pt x="1954" y="1532"/>
                </a:cubicBezTo>
                <a:cubicBezTo>
                  <a:pt x="1873" y="1579"/>
                  <a:pt x="1634" y="1566"/>
                  <a:pt x="1578" y="1568"/>
                </a:cubicBezTo>
                <a:cubicBezTo>
                  <a:pt x="1571" y="1571"/>
                  <a:pt x="1564" y="1575"/>
                  <a:pt x="1556" y="1576"/>
                </a:cubicBezTo>
                <a:cubicBezTo>
                  <a:pt x="1524" y="1580"/>
                  <a:pt x="1491" y="1576"/>
                  <a:pt x="1460" y="1583"/>
                </a:cubicBezTo>
                <a:cubicBezTo>
                  <a:pt x="1440" y="1587"/>
                  <a:pt x="1427" y="1606"/>
                  <a:pt x="1408" y="1613"/>
                </a:cubicBezTo>
                <a:cubicBezTo>
                  <a:pt x="1356" y="1665"/>
                  <a:pt x="1383" y="1648"/>
                  <a:pt x="1334" y="1672"/>
                </a:cubicBezTo>
                <a:cubicBezTo>
                  <a:pt x="1314" y="1701"/>
                  <a:pt x="1276" y="1720"/>
                  <a:pt x="1246" y="1738"/>
                </a:cubicBezTo>
                <a:cubicBezTo>
                  <a:pt x="1231" y="1747"/>
                  <a:pt x="1201" y="1768"/>
                  <a:pt x="1201" y="1768"/>
                </a:cubicBezTo>
                <a:cubicBezTo>
                  <a:pt x="1185" y="1792"/>
                  <a:pt x="1165" y="1810"/>
                  <a:pt x="1150" y="1834"/>
                </a:cubicBezTo>
                <a:cubicBezTo>
                  <a:pt x="1143" y="1878"/>
                  <a:pt x="1145" y="1923"/>
                  <a:pt x="1120" y="1960"/>
                </a:cubicBezTo>
                <a:cubicBezTo>
                  <a:pt x="1106" y="2004"/>
                  <a:pt x="1103" y="2025"/>
                  <a:pt x="1098" y="2078"/>
                </a:cubicBezTo>
                <a:cubicBezTo>
                  <a:pt x="1104" y="2123"/>
                  <a:pt x="1113" y="2168"/>
                  <a:pt x="1127" y="2211"/>
                </a:cubicBezTo>
                <a:cubicBezTo>
                  <a:pt x="1123" y="2350"/>
                  <a:pt x="1159" y="2442"/>
                  <a:pt x="1090" y="2543"/>
                </a:cubicBezTo>
                <a:cubicBezTo>
                  <a:pt x="1078" y="2580"/>
                  <a:pt x="1063" y="2604"/>
                  <a:pt x="1031" y="2624"/>
                </a:cubicBezTo>
                <a:cubicBezTo>
                  <a:pt x="1012" y="2654"/>
                  <a:pt x="999" y="2660"/>
                  <a:pt x="965" y="2669"/>
                </a:cubicBezTo>
                <a:cubicBezTo>
                  <a:pt x="759" y="2655"/>
                  <a:pt x="552" y="2646"/>
                  <a:pt x="345" y="2639"/>
                </a:cubicBezTo>
                <a:cubicBezTo>
                  <a:pt x="330" y="2599"/>
                  <a:pt x="298" y="2559"/>
                  <a:pt x="263" y="2536"/>
                </a:cubicBezTo>
                <a:cubicBezTo>
                  <a:pt x="258" y="2529"/>
                  <a:pt x="255" y="2520"/>
                  <a:pt x="249" y="2514"/>
                </a:cubicBezTo>
                <a:cubicBezTo>
                  <a:pt x="243" y="2508"/>
                  <a:pt x="232" y="2506"/>
                  <a:pt x="226" y="2499"/>
                </a:cubicBezTo>
                <a:cubicBezTo>
                  <a:pt x="216" y="2487"/>
                  <a:pt x="202" y="2442"/>
                  <a:pt x="197" y="2425"/>
                </a:cubicBezTo>
                <a:cubicBezTo>
                  <a:pt x="195" y="2307"/>
                  <a:pt x="194" y="2189"/>
                  <a:pt x="190" y="2071"/>
                </a:cubicBezTo>
                <a:cubicBezTo>
                  <a:pt x="189" y="2044"/>
                  <a:pt x="184" y="2016"/>
                  <a:pt x="182" y="1989"/>
                </a:cubicBezTo>
                <a:cubicBezTo>
                  <a:pt x="175" y="1893"/>
                  <a:pt x="162" y="1789"/>
                  <a:pt x="101" y="1709"/>
                </a:cubicBezTo>
                <a:cubicBezTo>
                  <a:pt x="93" y="1677"/>
                  <a:pt x="79" y="1657"/>
                  <a:pt x="64" y="1628"/>
                </a:cubicBezTo>
                <a:cubicBezTo>
                  <a:pt x="52" y="1563"/>
                  <a:pt x="42" y="1500"/>
                  <a:pt x="27" y="1436"/>
                </a:cubicBezTo>
                <a:cubicBezTo>
                  <a:pt x="0" y="1147"/>
                  <a:pt x="15" y="1337"/>
                  <a:pt x="27" y="697"/>
                </a:cubicBezTo>
                <a:cubicBezTo>
                  <a:pt x="28" y="646"/>
                  <a:pt x="34" y="549"/>
                  <a:pt x="57" y="498"/>
                </a:cubicBezTo>
                <a:cubicBezTo>
                  <a:pt x="63" y="484"/>
                  <a:pt x="190" y="380"/>
                  <a:pt x="204" y="372"/>
                </a:cubicBezTo>
                <a:cubicBezTo>
                  <a:pt x="224" y="333"/>
                  <a:pt x="254" y="316"/>
                  <a:pt x="286" y="284"/>
                </a:cubicBezTo>
                <a:cubicBezTo>
                  <a:pt x="323" y="247"/>
                  <a:pt x="351" y="192"/>
                  <a:pt x="404" y="173"/>
                </a:cubicBezTo>
                <a:cubicBezTo>
                  <a:pt x="537" y="125"/>
                  <a:pt x="752" y="133"/>
                  <a:pt x="884" y="128"/>
                </a:cubicBezTo>
                <a:cubicBezTo>
                  <a:pt x="959" y="104"/>
                  <a:pt x="838" y="144"/>
                  <a:pt x="935" y="106"/>
                </a:cubicBezTo>
                <a:cubicBezTo>
                  <a:pt x="1002" y="80"/>
                  <a:pt x="1073" y="62"/>
                  <a:pt x="1142" y="40"/>
                </a:cubicBezTo>
                <a:cubicBezTo>
                  <a:pt x="1149" y="35"/>
                  <a:pt x="1156" y="29"/>
                  <a:pt x="1164" y="25"/>
                </a:cubicBezTo>
                <a:cubicBezTo>
                  <a:pt x="1178" y="19"/>
                  <a:pt x="1209" y="10"/>
                  <a:pt x="1209" y="10"/>
                </a:cubicBezTo>
                <a:cubicBezTo>
                  <a:pt x="1216" y="13"/>
                  <a:pt x="1223" y="18"/>
                  <a:pt x="1231" y="18"/>
                </a:cubicBezTo>
                <a:cubicBezTo>
                  <a:pt x="1248" y="18"/>
                  <a:pt x="1262" y="0"/>
                  <a:pt x="1246" y="18"/>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3518" name="Freeform 37">
            <a:extLst>
              <a:ext uri="{FF2B5EF4-FFF2-40B4-BE49-F238E27FC236}">
                <a16:creationId xmlns:a16="http://schemas.microsoft.com/office/drawing/2014/main" id="{5F926901-9515-44E9-9804-A8CE244CDECA}"/>
              </a:ext>
            </a:extLst>
          </p:cNvPr>
          <p:cNvSpPr>
            <a:spLocks/>
          </p:cNvSpPr>
          <p:nvPr/>
        </p:nvSpPr>
        <p:spPr bwMode="auto">
          <a:xfrm>
            <a:off x="1454150" y="4700588"/>
            <a:ext cx="2074863" cy="2109787"/>
          </a:xfrm>
          <a:custGeom>
            <a:avLst/>
            <a:gdLst>
              <a:gd name="T0" fmla="*/ 2147483647 w 1307"/>
              <a:gd name="T1" fmla="*/ 0 h 1329"/>
              <a:gd name="T2" fmla="*/ 2147483647 w 1307"/>
              <a:gd name="T3" fmla="*/ 2147483647 h 1329"/>
              <a:gd name="T4" fmla="*/ 2147483647 w 1307"/>
              <a:gd name="T5" fmla="*/ 2147483647 h 1329"/>
              <a:gd name="T6" fmla="*/ 2147483647 w 1307"/>
              <a:gd name="T7" fmla="*/ 2147483647 h 1329"/>
              <a:gd name="T8" fmla="*/ 2147483647 w 1307"/>
              <a:gd name="T9" fmla="*/ 2147483647 h 1329"/>
              <a:gd name="T10" fmla="*/ 2147483647 w 1307"/>
              <a:gd name="T11" fmla="*/ 2147483647 h 1329"/>
              <a:gd name="T12" fmla="*/ 2147483647 w 1307"/>
              <a:gd name="T13" fmla="*/ 2147483647 h 1329"/>
              <a:gd name="T14" fmla="*/ 2147483647 w 1307"/>
              <a:gd name="T15" fmla="*/ 2147483647 h 1329"/>
              <a:gd name="T16" fmla="*/ 2147483647 w 1307"/>
              <a:gd name="T17" fmla="*/ 2147483647 h 1329"/>
              <a:gd name="T18" fmla="*/ 2147483647 w 1307"/>
              <a:gd name="T19" fmla="*/ 2147483647 h 1329"/>
              <a:gd name="T20" fmla="*/ 2147483647 w 1307"/>
              <a:gd name="T21" fmla="*/ 2147483647 h 1329"/>
              <a:gd name="T22" fmla="*/ 2147483647 w 1307"/>
              <a:gd name="T23" fmla="*/ 2147483647 h 1329"/>
              <a:gd name="T24" fmla="*/ 2147483647 w 1307"/>
              <a:gd name="T25" fmla="*/ 2147483647 h 1329"/>
              <a:gd name="T26" fmla="*/ 2147483647 w 1307"/>
              <a:gd name="T27" fmla="*/ 2147483647 h 1329"/>
              <a:gd name="T28" fmla="*/ 2147483647 w 1307"/>
              <a:gd name="T29" fmla="*/ 2147483647 h 1329"/>
              <a:gd name="T30" fmla="*/ 2147483647 w 1307"/>
              <a:gd name="T31" fmla="*/ 2147483647 h 1329"/>
              <a:gd name="T32" fmla="*/ 2147483647 w 1307"/>
              <a:gd name="T33" fmla="*/ 2147483647 h 1329"/>
              <a:gd name="T34" fmla="*/ 2147483647 w 1307"/>
              <a:gd name="T35" fmla="*/ 2147483647 h 1329"/>
              <a:gd name="T36" fmla="*/ 2147483647 w 1307"/>
              <a:gd name="T37" fmla="*/ 2147483647 h 1329"/>
              <a:gd name="T38" fmla="*/ 0 w 1307"/>
              <a:gd name="T39" fmla="*/ 2147483647 h 1329"/>
              <a:gd name="T40" fmla="*/ 2147483647 w 1307"/>
              <a:gd name="T41" fmla="*/ 2147483647 h 1329"/>
              <a:gd name="T42" fmla="*/ 2147483647 w 1307"/>
              <a:gd name="T43" fmla="*/ 2147483647 h 1329"/>
              <a:gd name="T44" fmla="*/ 2147483647 w 1307"/>
              <a:gd name="T45" fmla="*/ 2147483647 h 1329"/>
              <a:gd name="T46" fmla="*/ 2147483647 w 1307"/>
              <a:gd name="T47" fmla="*/ 2147483647 h 1329"/>
              <a:gd name="T48" fmla="*/ 2147483647 w 1307"/>
              <a:gd name="T49" fmla="*/ 2147483647 h 1329"/>
              <a:gd name="T50" fmla="*/ 2147483647 w 1307"/>
              <a:gd name="T51" fmla="*/ 2147483647 h 1329"/>
              <a:gd name="T52" fmla="*/ 2147483647 w 1307"/>
              <a:gd name="T53" fmla="*/ 2147483647 h 1329"/>
              <a:gd name="T54" fmla="*/ 2147483647 w 1307"/>
              <a:gd name="T55" fmla="*/ 2147483647 h 1329"/>
              <a:gd name="T56" fmla="*/ 2147483647 w 1307"/>
              <a:gd name="T57" fmla="*/ 0 h 13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07" h="1329">
                <a:moveTo>
                  <a:pt x="554" y="0"/>
                </a:moveTo>
                <a:cubicBezTo>
                  <a:pt x="633" y="3"/>
                  <a:pt x="712" y="1"/>
                  <a:pt x="790" y="8"/>
                </a:cubicBezTo>
                <a:cubicBezTo>
                  <a:pt x="817" y="10"/>
                  <a:pt x="880" y="32"/>
                  <a:pt x="915" y="37"/>
                </a:cubicBezTo>
                <a:cubicBezTo>
                  <a:pt x="927" y="70"/>
                  <a:pt x="942" y="60"/>
                  <a:pt x="967" y="81"/>
                </a:cubicBezTo>
                <a:cubicBezTo>
                  <a:pt x="975" y="88"/>
                  <a:pt x="979" y="100"/>
                  <a:pt x="989" y="104"/>
                </a:cubicBezTo>
                <a:cubicBezTo>
                  <a:pt x="1007" y="112"/>
                  <a:pt x="1029" y="111"/>
                  <a:pt x="1048" y="118"/>
                </a:cubicBezTo>
                <a:cubicBezTo>
                  <a:pt x="1055" y="121"/>
                  <a:pt x="1063" y="123"/>
                  <a:pt x="1070" y="126"/>
                </a:cubicBezTo>
                <a:cubicBezTo>
                  <a:pt x="1095" y="138"/>
                  <a:pt x="1144" y="163"/>
                  <a:pt x="1144" y="163"/>
                </a:cubicBezTo>
                <a:cubicBezTo>
                  <a:pt x="1164" y="193"/>
                  <a:pt x="1181" y="232"/>
                  <a:pt x="1211" y="251"/>
                </a:cubicBezTo>
                <a:cubicBezTo>
                  <a:pt x="1247" y="301"/>
                  <a:pt x="1227" y="317"/>
                  <a:pt x="1248" y="369"/>
                </a:cubicBezTo>
                <a:cubicBezTo>
                  <a:pt x="1256" y="389"/>
                  <a:pt x="1275" y="402"/>
                  <a:pt x="1285" y="421"/>
                </a:cubicBezTo>
                <a:cubicBezTo>
                  <a:pt x="1289" y="442"/>
                  <a:pt x="1307" y="459"/>
                  <a:pt x="1307" y="480"/>
                </a:cubicBezTo>
                <a:cubicBezTo>
                  <a:pt x="1307" y="555"/>
                  <a:pt x="1291" y="835"/>
                  <a:pt x="1285" y="960"/>
                </a:cubicBezTo>
                <a:cubicBezTo>
                  <a:pt x="1280" y="1060"/>
                  <a:pt x="1306" y="1199"/>
                  <a:pt x="1189" y="1241"/>
                </a:cubicBezTo>
                <a:cubicBezTo>
                  <a:pt x="1174" y="1264"/>
                  <a:pt x="1152" y="1283"/>
                  <a:pt x="1130" y="1300"/>
                </a:cubicBezTo>
                <a:cubicBezTo>
                  <a:pt x="1116" y="1311"/>
                  <a:pt x="1085" y="1329"/>
                  <a:pt x="1085" y="1329"/>
                </a:cubicBezTo>
                <a:cubicBezTo>
                  <a:pt x="1027" y="1301"/>
                  <a:pt x="950" y="1301"/>
                  <a:pt x="886" y="1293"/>
                </a:cubicBezTo>
                <a:cubicBezTo>
                  <a:pt x="622" y="1302"/>
                  <a:pt x="360" y="1291"/>
                  <a:pt x="96" y="1285"/>
                </a:cubicBezTo>
                <a:cubicBezTo>
                  <a:pt x="75" y="1264"/>
                  <a:pt x="62" y="1243"/>
                  <a:pt x="37" y="1226"/>
                </a:cubicBezTo>
                <a:cubicBezTo>
                  <a:pt x="3" y="1176"/>
                  <a:pt x="12" y="1199"/>
                  <a:pt x="0" y="1160"/>
                </a:cubicBezTo>
                <a:cubicBezTo>
                  <a:pt x="6" y="1111"/>
                  <a:pt x="18" y="1074"/>
                  <a:pt x="29" y="1027"/>
                </a:cubicBezTo>
                <a:cubicBezTo>
                  <a:pt x="17" y="962"/>
                  <a:pt x="21" y="890"/>
                  <a:pt x="59" y="835"/>
                </a:cubicBezTo>
                <a:cubicBezTo>
                  <a:pt x="70" y="802"/>
                  <a:pt x="84" y="778"/>
                  <a:pt x="96" y="746"/>
                </a:cubicBezTo>
                <a:cubicBezTo>
                  <a:pt x="90" y="570"/>
                  <a:pt x="74" y="398"/>
                  <a:pt x="66" y="222"/>
                </a:cubicBezTo>
                <a:cubicBezTo>
                  <a:pt x="71" y="194"/>
                  <a:pt x="63" y="155"/>
                  <a:pt x="74" y="133"/>
                </a:cubicBezTo>
                <a:cubicBezTo>
                  <a:pt x="89" y="102"/>
                  <a:pt x="84" y="117"/>
                  <a:pt x="110" y="96"/>
                </a:cubicBezTo>
                <a:cubicBezTo>
                  <a:pt x="118" y="89"/>
                  <a:pt x="125" y="80"/>
                  <a:pt x="133" y="74"/>
                </a:cubicBezTo>
                <a:cubicBezTo>
                  <a:pt x="226" y="3"/>
                  <a:pt x="219" y="29"/>
                  <a:pt x="376" y="22"/>
                </a:cubicBezTo>
                <a:cubicBezTo>
                  <a:pt x="429" y="5"/>
                  <a:pt x="601" y="54"/>
                  <a:pt x="554" y="0"/>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3519" name="Freeform 38">
            <a:extLst>
              <a:ext uri="{FF2B5EF4-FFF2-40B4-BE49-F238E27FC236}">
                <a16:creationId xmlns:a16="http://schemas.microsoft.com/office/drawing/2014/main" id="{BBF36486-54CD-45D3-90AD-37025C6621FD}"/>
              </a:ext>
            </a:extLst>
          </p:cNvPr>
          <p:cNvSpPr>
            <a:spLocks/>
          </p:cNvSpPr>
          <p:nvPr/>
        </p:nvSpPr>
        <p:spPr bwMode="auto">
          <a:xfrm>
            <a:off x="3951288" y="3424238"/>
            <a:ext cx="2443162" cy="3249612"/>
          </a:xfrm>
          <a:custGeom>
            <a:avLst/>
            <a:gdLst>
              <a:gd name="T0" fmla="*/ 2147483647 w 1539"/>
              <a:gd name="T1" fmla="*/ 2147483647 h 2047"/>
              <a:gd name="T2" fmla="*/ 2147483647 w 1539"/>
              <a:gd name="T3" fmla="*/ 2147483647 h 2047"/>
              <a:gd name="T4" fmla="*/ 2147483647 w 1539"/>
              <a:gd name="T5" fmla="*/ 2147483647 h 2047"/>
              <a:gd name="T6" fmla="*/ 2147483647 w 1539"/>
              <a:gd name="T7" fmla="*/ 2147483647 h 2047"/>
              <a:gd name="T8" fmla="*/ 2147483647 w 1539"/>
              <a:gd name="T9" fmla="*/ 2147483647 h 2047"/>
              <a:gd name="T10" fmla="*/ 2147483647 w 1539"/>
              <a:gd name="T11" fmla="*/ 2147483647 h 2047"/>
              <a:gd name="T12" fmla="*/ 2147483647 w 1539"/>
              <a:gd name="T13" fmla="*/ 2147483647 h 2047"/>
              <a:gd name="T14" fmla="*/ 2147483647 w 1539"/>
              <a:gd name="T15" fmla="*/ 2147483647 h 2047"/>
              <a:gd name="T16" fmla="*/ 2147483647 w 1539"/>
              <a:gd name="T17" fmla="*/ 2147483647 h 2047"/>
              <a:gd name="T18" fmla="*/ 2147483647 w 1539"/>
              <a:gd name="T19" fmla="*/ 2147483647 h 2047"/>
              <a:gd name="T20" fmla="*/ 2147483647 w 1539"/>
              <a:gd name="T21" fmla="*/ 2147483647 h 2047"/>
              <a:gd name="T22" fmla="*/ 2147483647 w 1539"/>
              <a:gd name="T23" fmla="*/ 2147483647 h 2047"/>
              <a:gd name="T24" fmla="*/ 2147483647 w 1539"/>
              <a:gd name="T25" fmla="*/ 2147483647 h 2047"/>
              <a:gd name="T26" fmla="*/ 2147483647 w 1539"/>
              <a:gd name="T27" fmla="*/ 2147483647 h 2047"/>
              <a:gd name="T28" fmla="*/ 2147483647 w 1539"/>
              <a:gd name="T29" fmla="*/ 2147483647 h 2047"/>
              <a:gd name="T30" fmla="*/ 2147483647 w 1539"/>
              <a:gd name="T31" fmla="*/ 2147483647 h 2047"/>
              <a:gd name="T32" fmla="*/ 2147483647 w 1539"/>
              <a:gd name="T33" fmla="*/ 2147483647 h 2047"/>
              <a:gd name="T34" fmla="*/ 2147483647 w 1539"/>
              <a:gd name="T35" fmla="*/ 2147483647 h 2047"/>
              <a:gd name="T36" fmla="*/ 2147483647 w 1539"/>
              <a:gd name="T37" fmla="*/ 2147483647 h 2047"/>
              <a:gd name="T38" fmla="*/ 2147483647 w 1539"/>
              <a:gd name="T39" fmla="*/ 2147483647 h 2047"/>
              <a:gd name="T40" fmla="*/ 0 w 1539"/>
              <a:gd name="T41" fmla="*/ 2147483647 h 2047"/>
              <a:gd name="T42" fmla="*/ 2147483647 w 1539"/>
              <a:gd name="T43" fmla="*/ 2147483647 h 2047"/>
              <a:gd name="T44" fmla="*/ 2147483647 w 1539"/>
              <a:gd name="T45" fmla="*/ 2147483647 h 2047"/>
              <a:gd name="T46" fmla="*/ 2147483647 w 1539"/>
              <a:gd name="T47" fmla="*/ 2147483647 h 2047"/>
              <a:gd name="T48" fmla="*/ 2147483647 w 1539"/>
              <a:gd name="T49" fmla="*/ 2147483647 h 2047"/>
              <a:gd name="T50" fmla="*/ 2147483647 w 1539"/>
              <a:gd name="T51" fmla="*/ 2147483647 h 2047"/>
              <a:gd name="T52" fmla="*/ 2147483647 w 1539"/>
              <a:gd name="T53" fmla="*/ 2147483647 h 2047"/>
              <a:gd name="T54" fmla="*/ 2147483647 w 1539"/>
              <a:gd name="T55" fmla="*/ 2147483647 h 2047"/>
              <a:gd name="T56" fmla="*/ 2147483647 w 1539"/>
              <a:gd name="T57" fmla="*/ 2147483647 h 2047"/>
              <a:gd name="T58" fmla="*/ 2147483647 w 1539"/>
              <a:gd name="T59" fmla="*/ 2147483647 h 2047"/>
              <a:gd name="T60" fmla="*/ 2147483647 w 1539"/>
              <a:gd name="T61" fmla="*/ 2147483647 h 2047"/>
              <a:gd name="T62" fmla="*/ 2147483647 w 1539"/>
              <a:gd name="T63" fmla="*/ 2147483647 h 2047"/>
              <a:gd name="T64" fmla="*/ 2147483647 w 1539"/>
              <a:gd name="T65" fmla="*/ 2147483647 h 20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9" h="2047">
                <a:moveTo>
                  <a:pt x="686" y="7"/>
                </a:moveTo>
                <a:cubicBezTo>
                  <a:pt x="854" y="12"/>
                  <a:pt x="892" y="15"/>
                  <a:pt x="1026" y="44"/>
                </a:cubicBezTo>
                <a:cubicBezTo>
                  <a:pt x="1041" y="59"/>
                  <a:pt x="1063" y="69"/>
                  <a:pt x="1070" y="88"/>
                </a:cubicBezTo>
                <a:cubicBezTo>
                  <a:pt x="1083" y="125"/>
                  <a:pt x="1105" y="147"/>
                  <a:pt x="1137" y="169"/>
                </a:cubicBezTo>
                <a:cubicBezTo>
                  <a:pt x="1142" y="176"/>
                  <a:pt x="1146" y="185"/>
                  <a:pt x="1152" y="191"/>
                </a:cubicBezTo>
                <a:cubicBezTo>
                  <a:pt x="1158" y="197"/>
                  <a:pt x="1173" y="197"/>
                  <a:pt x="1174" y="206"/>
                </a:cubicBezTo>
                <a:cubicBezTo>
                  <a:pt x="1179" y="255"/>
                  <a:pt x="1169" y="351"/>
                  <a:pt x="1152" y="405"/>
                </a:cubicBezTo>
                <a:cubicBezTo>
                  <a:pt x="1165" y="552"/>
                  <a:pt x="1132" y="667"/>
                  <a:pt x="1240" y="775"/>
                </a:cubicBezTo>
                <a:cubicBezTo>
                  <a:pt x="1259" y="821"/>
                  <a:pt x="1295" y="844"/>
                  <a:pt x="1321" y="885"/>
                </a:cubicBezTo>
                <a:cubicBezTo>
                  <a:pt x="1329" y="915"/>
                  <a:pt x="1336" y="944"/>
                  <a:pt x="1344" y="974"/>
                </a:cubicBezTo>
                <a:cubicBezTo>
                  <a:pt x="1357" y="1080"/>
                  <a:pt x="1348" y="1013"/>
                  <a:pt x="1373" y="1173"/>
                </a:cubicBezTo>
                <a:cubicBezTo>
                  <a:pt x="1388" y="1268"/>
                  <a:pt x="1383" y="1350"/>
                  <a:pt x="1417" y="1439"/>
                </a:cubicBezTo>
                <a:cubicBezTo>
                  <a:pt x="1431" y="1533"/>
                  <a:pt x="1438" y="1626"/>
                  <a:pt x="1477" y="1713"/>
                </a:cubicBezTo>
                <a:cubicBezTo>
                  <a:pt x="1479" y="1730"/>
                  <a:pt x="1484" y="1747"/>
                  <a:pt x="1484" y="1764"/>
                </a:cubicBezTo>
                <a:cubicBezTo>
                  <a:pt x="1484" y="2047"/>
                  <a:pt x="1539" y="1976"/>
                  <a:pt x="1270" y="1986"/>
                </a:cubicBezTo>
                <a:cubicBezTo>
                  <a:pt x="1165" y="1970"/>
                  <a:pt x="1031" y="1990"/>
                  <a:pt x="930" y="1993"/>
                </a:cubicBezTo>
                <a:cubicBezTo>
                  <a:pt x="893" y="2006"/>
                  <a:pt x="874" y="2034"/>
                  <a:pt x="834" y="2045"/>
                </a:cubicBezTo>
                <a:cubicBezTo>
                  <a:pt x="626" y="2039"/>
                  <a:pt x="428" y="2022"/>
                  <a:pt x="221" y="2015"/>
                </a:cubicBezTo>
                <a:cubicBezTo>
                  <a:pt x="181" y="2009"/>
                  <a:pt x="143" y="1999"/>
                  <a:pt x="103" y="1993"/>
                </a:cubicBezTo>
                <a:cubicBezTo>
                  <a:pt x="79" y="1985"/>
                  <a:pt x="37" y="1956"/>
                  <a:pt x="37" y="1956"/>
                </a:cubicBezTo>
                <a:cubicBezTo>
                  <a:pt x="15" y="1923"/>
                  <a:pt x="7" y="1892"/>
                  <a:pt x="0" y="1853"/>
                </a:cubicBezTo>
                <a:cubicBezTo>
                  <a:pt x="8" y="1722"/>
                  <a:pt x="15" y="1586"/>
                  <a:pt x="59" y="1461"/>
                </a:cubicBezTo>
                <a:cubicBezTo>
                  <a:pt x="69" y="1377"/>
                  <a:pt x="74" y="1309"/>
                  <a:pt x="110" y="1233"/>
                </a:cubicBezTo>
                <a:cubicBezTo>
                  <a:pt x="117" y="1201"/>
                  <a:pt x="130" y="1181"/>
                  <a:pt x="140" y="1151"/>
                </a:cubicBezTo>
                <a:cubicBezTo>
                  <a:pt x="142" y="1083"/>
                  <a:pt x="120" y="769"/>
                  <a:pt x="177" y="686"/>
                </a:cubicBezTo>
                <a:cubicBezTo>
                  <a:pt x="198" y="620"/>
                  <a:pt x="191" y="630"/>
                  <a:pt x="184" y="531"/>
                </a:cubicBezTo>
                <a:cubicBezTo>
                  <a:pt x="187" y="467"/>
                  <a:pt x="192" y="403"/>
                  <a:pt x="192" y="339"/>
                </a:cubicBezTo>
                <a:cubicBezTo>
                  <a:pt x="192" y="286"/>
                  <a:pt x="156" y="184"/>
                  <a:pt x="229" y="162"/>
                </a:cubicBezTo>
                <a:cubicBezTo>
                  <a:pt x="279" y="128"/>
                  <a:pt x="274" y="141"/>
                  <a:pt x="317" y="117"/>
                </a:cubicBezTo>
                <a:cubicBezTo>
                  <a:pt x="332" y="108"/>
                  <a:pt x="346" y="98"/>
                  <a:pt x="361" y="88"/>
                </a:cubicBezTo>
                <a:cubicBezTo>
                  <a:pt x="390" y="69"/>
                  <a:pt x="446" y="59"/>
                  <a:pt x="480" y="51"/>
                </a:cubicBezTo>
                <a:cubicBezTo>
                  <a:pt x="554" y="0"/>
                  <a:pt x="470" y="52"/>
                  <a:pt x="679" y="29"/>
                </a:cubicBezTo>
                <a:cubicBezTo>
                  <a:pt x="732" y="23"/>
                  <a:pt x="693" y="10"/>
                  <a:pt x="686" y="7"/>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3520" name="Freeform 39">
            <a:extLst>
              <a:ext uri="{FF2B5EF4-FFF2-40B4-BE49-F238E27FC236}">
                <a16:creationId xmlns:a16="http://schemas.microsoft.com/office/drawing/2014/main" id="{9392D104-BCE1-4CFD-8F8D-B7406F62A564}"/>
              </a:ext>
            </a:extLst>
          </p:cNvPr>
          <p:cNvSpPr>
            <a:spLocks/>
          </p:cNvSpPr>
          <p:nvPr/>
        </p:nvSpPr>
        <p:spPr bwMode="auto">
          <a:xfrm>
            <a:off x="7543800" y="3187700"/>
            <a:ext cx="1668463" cy="3370263"/>
          </a:xfrm>
          <a:custGeom>
            <a:avLst/>
            <a:gdLst>
              <a:gd name="T0" fmla="*/ 2147483647 w 1051"/>
              <a:gd name="T1" fmla="*/ 2147483647 h 2123"/>
              <a:gd name="T2" fmla="*/ 2147483647 w 1051"/>
              <a:gd name="T3" fmla="*/ 2147483647 h 2123"/>
              <a:gd name="T4" fmla="*/ 2147483647 w 1051"/>
              <a:gd name="T5" fmla="*/ 2147483647 h 2123"/>
              <a:gd name="T6" fmla="*/ 2147483647 w 1051"/>
              <a:gd name="T7" fmla="*/ 2147483647 h 2123"/>
              <a:gd name="T8" fmla="*/ 2147483647 w 1051"/>
              <a:gd name="T9" fmla="*/ 2147483647 h 2123"/>
              <a:gd name="T10" fmla="*/ 2147483647 w 1051"/>
              <a:gd name="T11" fmla="*/ 2147483647 h 2123"/>
              <a:gd name="T12" fmla="*/ 2147483647 w 1051"/>
              <a:gd name="T13" fmla="*/ 2147483647 h 2123"/>
              <a:gd name="T14" fmla="*/ 2147483647 w 1051"/>
              <a:gd name="T15" fmla="*/ 2147483647 h 2123"/>
              <a:gd name="T16" fmla="*/ 2147483647 w 1051"/>
              <a:gd name="T17" fmla="*/ 2147483647 h 2123"/>
              <a:gd name="T18" fmla="*/ 2147483647 w 1051"/>
              <a:gd name="T19" fmla="*/ 2147483647 h 2123"/>
              <a:gd name="T20" fmla="*/ 2147483647 w 1051"/>
              <a:gd name="T21" fmla="*/ 2147483647 h 2123"/>
              <a:gd name="T22" fmla="*/ 2147483647 w 1051"/>
              <a:gd name="T23" fmla="*/ 2147483647 h 2123"/>
              <a:gd name="T24" fmla="*/ 2147483647 w 1051"/>
              <a:gd name="T25" fmla="*/ 2147483647 h 2123"/>
              <a:gd name="T26" fmla="*/ 2147483647 w 1051"/>
              <a:gd name="T27" fmla="*/ 2147483647 h 2123"/>
              <a:gd name="T28" fmla="*/ 2147483647 w 1051"/>
              <a:gd name="T29" fmla="*/ 2147483647 h 2123"/>
              <a:gd name="T30" fmla="*/ 2147483647 w 1051"/>
              <a:gd name="T31" fmla="*/ 2147483647 h 2123"/>
              <a:gd name="T32" fmla="*/ 2147483647 w 1051"/>
              <a:gd name="T33" fmla="*/ 2147483647 h 2123"/>
              <a:gd name="T34" fmla="*/ 2147483647 w 1051"/>
              <a:gd name="T35" fmla="*/ 2147483647 h 2123"/>
              <a:gd name="T36" fmla="*/ 2147483647 w 1051"/>
              <a:gd name="T37" fmla="*/ 2147483647 h 2123"/>
              <a:gd name="T38" fmla="*/ 2147483647 w 1051"/>
              <a:gd name="T39" fmla="*/ 2147483647 h 2123"/>
              <a:gd name="T40" fmla="*/ 2147483647 w 1051"/>
              <a:gd name="T41" fmla="*/ 2147483647 h 2123"/>
              <a:gd name="T42" fmla="*/ 2147483647 w 1051"/>
              <a:gd name="T43" fmla="*/ 2147483647 h 2123"/>
              <a:gd name="T44" fmla="*/ 2147483647 w 1051"/>
              <a:gd name="T45" fmla="*/ 2147483647 h 2123"/>
              <a:gd name="T46" fmla="*/ 2147483647 w 1051"/>
              <a:gd name="T47" fmla="*/ 2147483647 h 2123"/>
              <a:gd name="T48" fmla="*/ 2147483647 w 1051"/>
              <a:gd name="T49" fmla="*/ 2147483647 h 2123"/>
              <a:gd name="T50" fmla="*/ 2147483647 w 1051"/>
              <a:gd name="T51" fmla="*/ 2147483647 h 2123"/>
              <a:gd name="T52" fmla="*/ 2147483647 w 1051"/>
              <a:gd name="T53" fmla="*/ 2147483647 h 2123"/>
              <a:gd name="T54" fmla="*/ 2147483647 w 1051"/>
              <a:gd name="T55" fmla="*/ 2147483647 h 2123"/>
              <a:gd name="T56" fmla="*/ 2147483647 w 1051"/>
              <a:gd name="T57" fmla="*/ 2147483647 h 2123"/>
              <a:gd name="T58" fmla="*/ 2147483647 w 1051"/>
              <a:gd name="T59" fmla="*/ 2147483647 h 2123"/>
              <a:gd name="T60" fmla="*/ 2147483647 w 1051"/>
              <a:gd name="T61" fmla="*/ 2147483647 h 21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51" h="2123">
                <a:moveTo>
                  <a:pt x="456" y="23"/>
                </a:moveTo>
                <a:cubicBezTo>
                  <a:pt x="596" y="42"/>
                  <a:pt x="743" y="45"/>
                  <a:pt x="884" y="52"/>
                </a:cubicBezTo>
                <a:cubicBezTo>
                  <a:pt x="913" y="72"/>
                  <a:pt x="906" y="82"/>
                  <a:pt x="921" y="111"/>
                </a:cubicBezTo>
                <a:cubicBezTo>
                  <a:pt x="932" y="132"/>
                  <a:pt x="948" y="149"/>
                  <a:pt x="958" y="170"/>
                </a:cubicBezTo>
                <a:cubicBezTo>
                  <a:pt x="996" y="248"/>
                  <a:pt x="950" y="174"/>
                  <a:pt x="987" y="230"/>
                </a:cubicBezTo>
                <a:cubicBezTo>
                  <a:pt x="974" y="340"/>
                  <a:pt x="965" y="562"/>
                  <a:pt x="965" y="562"/>
                </a:cubicBezTo>
                <a:cubicBezTo>
                  <a:pt x="971" y="765"/>
                  <a:pt x="975" y="965"/>
                  <a:pt x="958" y="1167"/>
                </a:cubicBezTo>
                <a:cubicBezTo>
                  <a:pt x="952" y="1576"/>
                  <a:pt x="1051" y="1667"/>
                  <a:pt x="869" y="1884"/>
                </a:cubicBezTo>
                <a:cubicBezTo>
                  <a:pt x="837" y="1922"/>
                  <a:pt x="800" y="1982"/>
                  <a:pt x="751" y="1994"/>
                </a:cubicBezTo>
                <a:cubicBezTo>
                  <a:pt x="733" y="2008"/>
                  <a:pt x="719" y="2028"/>
                  <a:pt x="699" y="2039"/>
                </a:cubicBezTo>
                <a:cubicBezTo>
                  <a:pt x="665" y="2058"/>
                  <a:pt x="612" y="2062"/>
                  <a:pt x="574" y="2068"/>
                </a:cubicBezTo>
                <a:cubicBezTo>
                  <a:pt x="465" y="2123"/>
                  <a:pt x="377" y="2067"/>
                  <a:pt x="278" y="2046"/>
                </a:cubicBezTo>
                <a:cubicBezTo>
                  <a:pt x="273" y="2039"/>
                  <a:pt x="271" y="2030"/>
                  <a:pt x="264" y="2024"/>
                </a:cubicBezTo>
                <a:cubicBezTo>
                  <a:pt x="255" y="2017"/>
                  <a:pt x="241" y="2017"/>
                  <a:pt x="234" y="2009"/>
                </a:cubicBezTo>
                <a:cubicBezTo>
                  <a:pt x="225" y="1999"/>
                  <a:pt x="226" y="1983"/>
                  <a:pt x="219" y="1972"/>
                </a:cubicBezTo>
                <a:cubicBezTo>
                  <a:pt x="213" y="1963"/>
                  <a:pt x="204" y="1958"/>
                  <a:pt x="197" y="1950"/>
                </a:cubicBezTo>
                <a:cubicBezTo>
                  <a:pt x="176" y="1925"/>
                  <a:pt x="166" y="1895"/>
                  <a:pt x="145" y="1869"/>
                </a:cubicBezTo>
                <a:cubicBezTo>
                  <a:pt x="140" y="1853"/>
                  <a:pt x="127" y="1841"/>
                  <a:pt x="123" y="1825"/>
                </a:cubicBezTo>
                <a:cubicBezTo>
                  <a:pt x="115" y="1796"/>
                  <a:pt x="116" y="1765"/>
                  <a:pt x="108" y="1736"/>
                </a:cubicBezTo>
                <a:cubicBezTo>
                  <a:pt x="106" y="1662"/>
                  <a:pt x="105" y="1588"/>
                  <a:pt x="101" y="1514"/>
                </a:cubicBezTo>
                <a:cubicBezTo>
                  <a:pt x="97" y="1438"/>
                  <a:pt x="86" y="1286"/>
                  <a:pt x="86" y="1286"/>
                </a:cubicBezTo>
                <a:cubicBezTo>
                  <a:pt x="85" y="1228"/>
                  <a:pt x="147" y="883"/>
                  <a:pt x="49" y="739"/>
                </a:cubicBezTo>
                <a:cubicBezTo>
                  <a:pt x="34" y="691"/>
                  <a:pt x="20" y="649"/>
                  <a:pt x="12" y="599"/>
                </a:cubicBezTo>
                <a:cubicBezTo>
                  <a:pt x="15" y="540"/>
                  <a:pt x="20" y="481"/>
                  <a:pt x="20" y="422"/>
                </a:cubicBezTo>
                <a:cubicBezTo>
                  <a:pt x="20" y="358"/>
                  <a:pt x="0" y="213"/>
                  <a:pt x="64" y="170"/>
                </a:cubicBezTo>
                <a:cubicBezTo>
                  <a:pt x="96" y="123"/>
                  <a:pt x="57" y="169"/>
                  <a:pt x="108" y="141"/>
                </a:cubicBezTo>
                <a:cubicBezTo>
                  <a:pt x="141" y="123"/>
                  <a:pt x="129" y="103"/>
                  <a:pt x="168" y="89"/>
                </a:cubicBezTo>
                <a:cubicBezTo>
                  <a:pt x="224" y="33"/>
                  <a:pt x="329" y="17"/>
                  <a:pt x="404" y="8"/>
                </a:cubicBezTo>
                <a:cubicBezTo>
                  <a:pt x="414" y="6"/>
                  <a:pt x="423" y="0"/>
                  <a:pt x="433" y="1"/>
                </a:cubicBezTo>
                <a:cubicBezTo>
                  <a:pt x="449" y="2"/>
                  <a:pt x="478" y="15"/>
                  <a:pt x="478" y="15"/>
                </a:cubicBezTo>
                <a:cubicBezTo>
                  <a:pt x="488" y="48"/>
                  <a:pt x="492" y="42"/>
                  <a:pt x="456" y="23"/>
                </a:cubicBez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 name="Oval 4">
            <a:extLst>
              <a:ext uri="{FF2B5EF4-FFF2-40B4-BE49-F238E27FC236}">
                <a16:creationId xmlns:a16="http://schemas.microsoft.com/office/drawing/2014/main" id="{65CEF3FD-E172-4386-9A2E-4A2CB144F217}"/>
              </a:ext>
            </a:extLst>
          </p:cNvPr>
          <p:cNvSpPr>
            <a:spLocks noChangeArrowheads="1"/>
          </p:cNvSpPr>
          <p:nvPr/>
        </p:nvSpPr>
        <p:spPr bwMode="auto">
          <a:xfrm>
            <a:off x="1524000" y="6218238"/>
            <a:ext cx="639763" cy="639762"/>
          </a:xfrm>
          <a:prstGeom prst="ellipse">
            <a:avLst/>
          </a:prstGeom>
          <a:solidFill>
            <a:schemeClr val="tx2">
              <a:lumMod val="40000"/>
              <a:lumOff val="60000"/>
            </a:schemeClr>
          </a:solidFill>
          <a:ln w="9525">
            <a:solidFill>
              <a:schemeClr val="tx1"/>
            </a:solidFill>
            <a:round/>
            <a:headEnd/>
            <a:tailEnd/>
          </a:ln>
        </p:spPr>
        <p:txBody>
          <a:bodyPr wrap="none" anchor="ctr"/>
          <a:lstStyle/>
          <a:p>
            <a:pPr>
              <a:defRPr/>
            </a:pPr>
            <a:r>
              <a:rPr lang="en-US" b="1">
                <a:latin typeface="Times New Roman" charset="0"/>
                <a:ea typeface="MS PGothic" charset="0"/>
                <a:cs typeface="MS PGothic" charset="0"/>
              </a:rPr>
              <a:t>C</a:t>
            </a:r>
            <a:endParaRPr lang="nl-NL" b="1">
              <a:latin typeface="Times New Roman" charset="0"/>
              <a:ea typeface="MS PGothic" charset="0"/>
              <a:cs typeface="MS PGothic" charset="0"/>
            </a:endParaRPr>
          </a:p>
        </p:txBody>
      </p:sp>
      <p:sp>
        <p:nvSpPr>
          <p:cNvPr id="45" name="Oval 4">
            <a:extLst>
              <a:ext uri="{FF2B5EF4-FFF2-40B4-BE49-F238E27FC236}">
                <a16:creationId xmlns:a16="http://schemas.microsoft.com/office/drawing/2014/main" id="{79D08F7E-FC57-4735-8982-3AEB3FCACD72}"/>
              </a:ext>
            </a:extLst>
          </p:cNvPr>
          <p:cNvSpPr>
            <a:spLocks noChangeArrowheads="1"/>
          </p:cNvSpPr>
          <p:nvPr/>
        </p:nvSpPr>
        <p:spPr bwMode="auto">
          <a:xfrm>
            <a:off x="1752600" y="0"/>
            <a:ext cx="639763" cy="639763"/>
          </a:xfrm>
          <a:prstGeom prst="ellipse">
            <a:avLst/>
          </a:prstGeom>
          <a:solidFill>
            <a:schemeClr val="tx2">
              <a:lumMod val="40000"/>
              <a:lumOff val="60000"/>
            </a:schemeClr>
          </a:solidFill>
          <a:ln w="9525">
            <a:solidFill>
              <a:schemeClr val="tx1"/>
            </a:solidFill>
            <a:round/>
            <a:headEnd/>
            <a:tailEnd/>
          </a:ln>
        </p:spPr>
        <p:txBody>
          <a:bodyPr wrap="none" anchor="ctr"/>
          <a:lstStyle/>
          <a:p>
            <a:pPr>
              <a:defRPr/>
            </a:pPr>
            <a:r>
              <a:rPr lang="en-US" b="1">
                <a:latin typeface="Times New Roman" charset="0"/>
                <a:ea typeface="MS PGothic" charset="0"/>
                <a:cs typeface="MS PGothic" charset="0"/>
              </a:rPr>
              <a:t>A</a:t>
            </a:r>
            <a:endParaRPr lang="nl-NL" b="1">
              <a:latin typeface="Times New Roman" charset="0"/>
              <a:ea typeface="MS PGothic" charset="0"/>
              <a:cs typeface="MS PGothic" charset="0"/>
            </a:endParaRPr>
          </a:p>
        </p:txBody>
      </p:sp>
      <p:sp>
        <p:nvSpPr>
          <p:cNvPr id="46" name="Oval 4">
            <a:extLst>
              <a:ext uri="{FF2B5EF4-FFF2-40B4-BE49-F238E27FC236}">
                <a16:creationId xmlns:a16="http://schemas.microsoft.com/office/drawing/2014/main" id="{249AC29D-6A89-45FF-8152-2CBFADEE133E}"/>
              </a:ext>
            </a:extLst>
          </p:cNvPr>
          <p:cNvSpPr>
            <a:spLocks noChangeArrowheads="1"/>
          </p:cNvSpPr>
          <p:nvPr/>
        </p:nvSpPr>
        <p:spPr bwMode="auto">
          <a:xfrm>
            <a:off x="6858000" y="0"/>
            <a:ext cx="639763" cy="639763"/>
          </a:xfrm>
          <a:prstGeom prst="ellipse">
            <a:avLst/>
          </a:prstGeom>
          <a:solidFill>
            <a:schemeClr val="tx2">
              <a:lumMod val="40000"/>
              <a:lumOff val="60000"/>
            </a:schemeClr>
          </a:solidFill>
          <a:ln w="9525">
            <a:solidFill>
              <a:schemeClr val="tx1"/>
            </a:solidFill>
            <a:round/>
            <a:headEnd/>
            <a:tailEnd/>
          </a:ln>
        </p:spPr>
        <p:txBody>
          <a:bodyPr wrap="none" anchor="ctr"/>
          <a:lstStyle/>
          <a:p>
            <a:pPr>
              <a:defRPr/>
            </a:pPr>
            <a:r>
              <a:rPr lang="en-US" b="1">
                <a:latin typeface="Times New Roman" charset="0"/>
                <a:ea typeface="MS PGothic" charset="0"/>
                <a:cs typeface="MS PGothic" charset="0"/>
              </a:rPr>
              <a:t>B</a:t>
            </a:r>
            <a:endParaRPr lang="nl-NL" b="1">
              <a:latin typeface="Times New Roman" charset="0"/>
              <a:ea typeface="MS PGothic" charset="0"/>
              <a:cs typeface="MS PGothic" charset="0"/>
            </a:endParaRPr>
          </a:p>
        </p:txBody>
      </p:sp>
      <p:sp>
        <p:nvSpPr>
          <p:cNvPr id="48" name="Oval 4">
            <a:extLst>
              <a:ext uri="{FF2B5EF4-FFF2-40B4-BE49-F238E27FC236}">
                <a16:creationId xmlns:a16="http://schemas.microsoft.com/office/drawing/2014/main" id="{3CF9BD00-315C-4452-8102-B7F35F512392}"/>
              </a:ext>
            </a:extLst>
          </p:cNvPr>
          <p:cNvSpPr>
            <a:spLocks noChangeArrowheads="1"/>
          </p:cNvSpPr>
          <p:nvPr/>
        </p:nvSpPr>
        <p:spPr bwMode="auto">
          <a:xfrm>
            <a:off x="4191000" y="6218238"/>
            <a:ext cx="639763" cy="639762"/>
          </a:xfrm>
          <a:prstGeom prst="ellipse">
            <a:avLst/>
          </a:prstGeom>
          <a:solidFill>
            <a:schemeClr val="tx2">
              <a:lumMod val="40000"/>
              <a:lumOff val="60000"/>
            </a:schemeClr>
          </a:solidFill>
          <a:ln w="9525">
            <a:solidFill>
              <a:schemeClr val="tx1"/>
            </a:solidFill>
            <a:round/>
            <a:headEnd/>
            <a:tailEnd/>
          </a:ln>
        </p:spPr>
        <p:txBody>
          <a:bodyPr wrap="none" anchor="ctr"/>
          <a:lstStyle/>
          <a:p>
            <a:pPr>
              <a:defRPr/>
            </a:pPr>
            <a:r>
              <a:rPr lang="en-US" b="1">
                <a:latin typeface="Times New Roman" charset="0"/>
                <a:ea typeface="MS PGothic" charset="0"/>
                <a:cs typeface="MS PGothic" charset="0"/>
              </a:rPr>
              <a:t>D</a:t>
            </a:r>
            <a:endParaRPr lang="nl-NL" b="1">
              <a:latin typeface="Times New Roman" charset="0"/>
              <a:ea typeface="MS PGothic" charset="0"/>
              <a:cs typeface="MS PGothic" charset="0"/>
            </a:endParaRPr>
          </a:p>
        </p:txBody>
      </p:sp>
      <p:sp>
        <p:nvSpPr>
          <p:cNvPr id="63525" name="Text Box 18">
            <a:extLst>
              <a:ext uri="{FF2B5EF4-FFF2-40B4-BE49-F238E27FC236}">
                <a16:creationId xmlns:a16="http://schemas.microsoft.com/office/drawing/2014/main" id="{2AE66B52-75AD-44CC-9FFF-70F9969CB3E2}"/>
              </a:ext>
            </a:extLst>
          </p:cNvPr>
          <p:cNvSpPr txBox="1">
            <a:spLocks noChangeArrowheads="1"/>
          </p:cNvSpPr>
          <p:nvPr/>
        </p:nvSpPr>
        <p:spPr bwMode="auto">
          <a:xfrm>
            <a:off x="8001000" y="3436938"/>
            <a:ext cx="1143000" cy="830262"/>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secured the stairs</a:t>
            </a:r>
          </a:p>
        </p:txBody>
      </p:sp>
      <p:cxnSp>
        <p:nvCxnSpPr>
          <p:cNvPr id="63526" name="AutoShape 15">
            <a:extLst>
              <a:ext uri="{FF2B5EF4-FFF2-40B4-BE49-F238E27FC236}">
                <a16:creationId xmlns:a16="http://schemas.microsoft.com/office/drawing/2014/main" id="{4D1DED77-431B-42E5-BE65-B579038F6AB3}"/>
              </a:ext>
            </a:extLst>
          </p:cNvPr>
          <p:cNvCxnSpPr>
            <a:cxnSpLocks noChangeShapeType="1"/>
            <a:stCxn id="63527" idx="0"/>
            <a:endCxn id="63525" idx="2"/>
          </p:cNvCxnSpPr>
          <p:nvPr/>
        </p:nvCxnSpPr>
        <p:spPr bwMode="auto">
          <a:xfrm flipV="1">
            <a:off x="8572500" y="4267200"/>
            <a:ext cx="0" cy="8286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3527" name="Text Box 14">
            <a:extLst>
              <a:ext uri="{FF2B5EF4-FFF2-40B4-BE49-F238E27FC236}">
                <a16:creationId xmlns:a16="http://schemas.microsoft.com/office/drawing/2014/main" id="{36226967-E6AF-4FBE-8B49-E206EB85946E}"/>
              </a:ext>
            </a:extLst>
          </p:cNvPr>
          <p:cNvSpPr txBox="1">
            <a:spLocks noChangeArrowheads="1"/>
          </p:cNvSpPr>
          <p:nvPr/>
        </p:nvSpPr>
        <p:spPr bwMode="auto">
          <a:xfrm>
            <a:off x="8001000" y="5095875"/>
            <a:ext cx="1143000" cy="58420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Camera evidence</a:t>
            </a:r>
            <a:endParaRPr lang="en-US" altLang="nl-NL" sz="1600">
              <a:latin typeface="Tahoma" panose="020B0604030504040204" pitchFamily="34" charset="0"/>
            </a:endParaRPr>
          </a:p>
        </p:txBody>
      </p:sp>
      <p:cxnSp>
        <p:nvCxnSpPr>
          <p:cNvPr id="63528" name="AutoShape 19">
            <a:extLst>
              <a:ext uri="{FF2B5EF4-FFF2-40B4-BE49-F238E27FC236}">
                <a16:creationId xmlns:a16="http://schemas.microsoft.com/office/drawing/2014/main" id="{6874D4A2-2F2B-4C7A-B2A6-DBD8BEBAADEF}"/>
              </a:ext>
            </a:extLst>
          </p:cNvPr>
          <p:cNvCxnSpPr>
            <a:cxnSpLocks noChangeShapeType="1"/>
          </p:cNvCxnSpPr>
          <p:nvPr/>
        </p:nvCxnSpPr>
        <p:spPr bwMode="auto">
          <a:xfrm flipH="1" flipV="1">
            <a:off x="7315200" y="3851275"/>
            <a:ext cx="685800" cy="0"/>
          </a:xfrm>
          <a:prstGeom prst="straightConnector1">
            <a:avLst/>
          </a:prstGeom>
          <a:noFill/>
          <a:ln w="28575">
            <a:solidFill>
              <a:schemeClr val="hlink"/>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53" name="Oval 4">
            <a:extLst>
              <a:ext uri="{FF2B5EF4-FFF2-40B4-BE49-F238E27FC236}">
                <a16:creationId xmlns:a16="http://schemas.microsoft.com/office/drawing/2014/main" id="{9FF19CB4-F627-405C-898A-AAC7621BA78C}"/>
              </a:ext>
            </a:extLst>
          </p:cNvPr>
          <p:cNvSpPr>
            <a:spLocks noChangeArrowheads="1"/>
          </p:cNvSpPr>
          <p:nvPr/>
        </p:nvSpPr>
        <p:spPr bwMode="auto">
          <a:xfrm>
            <a:off x="7970838" y="5837238"/>
            <a:ext cx="639762" cy="639762"/>
          </a:xfrm>
          <a:prstGeom prst="ellipse">
            <a:avLst/>
          </a:prstGeom>
          <a:solidFill>
            <a:schemeClr val="tx2">
              <a:lumMod val="40000"/>
              <a:lumOff val="60000"/>
            </a:schemeClr>
          </a:solidFill>
          <a:ln w="9525">
            <a:solidFill>
              <a:schemeClr val="tx1"/>
            </a:solidFill>
            <a:round/>
            <a:headEnd/>
            <a:tailEnd/>
          </a:ln>
        </p:spPr>
        <p:txBody>
          <a:bodyPr wrap="none" anchor="ctr"/>
          <a:lstStyle/>
          <a:p>
            <a:pPr>
              <a:defRPr/>
            </a:pPr>
            <a:r>
              <a:rPr lang="en-US" b="1">
                <a:latin typeface="Times New Roman" charset="0"/>
                <a:ea typeface="MS PGothic" charset="0"/>
                <a:cs typeface="MS PGothic" charset="0"/>
              </a:rPr>
              <a:t>E</a:t>
            </a:r>
            <a:endParaRPr lang="nl-NL" b="1">
              <a:latin typeface="Times New Roman" charset="0"/>
              <a:ea typeface="MS PGothic" charset="0"/>
              <a:cs typeface="MS PGothic"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nummer 5">
            <a:extLst>
              <a:ext uri="{FF2B5EF4-FFF2-40B4-BE49-F238E27FC236}">
                <a16:creationId xmlns:a16="http://schemas.microsoft.com/office/drawing/2014/main" id="{4A05F128-ED5A-37BA-2E12-A188FC2AAF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B1262906-68BC-764D-84B5-9DA8EF90463B}" type="slidenum">
              <a:rPr lang="nl-NL" altLang="nl-NL" sz="1400" smtClean="0">
                <a:latin typeface="Arial" panose="020B0604020202020204" pitchFamily="34" charset="0"/>
              </a:rPr>
              <a:pPr>
                <a:spcBef>
                  <a:spcPct val="0"/>
                </a:spcBef>
                <a:buClrTx/>
                <a:buSzTx/>
                <a:buFontTx/>
                <a:buNone/>
              </a:pPr>
              <a:t>3</a:t>
            </a:fld>
            <a:endParaRPr lang="nl-NL" altLang="nl-NL" sz="1400">
              <a:latin typeface="Arial" panose="020B0604020202020204" pitchFamily="34" charset="0"/>
            </a:endParaRPr>
          </a:p>
        </p:txBody>
      </p:sp>
      <p:sp>
        <p:nvSpPr>
          <p:cNvPr id="20482" name="Rectangle 2">
            <a:extLst>
              <a:ext uri="{FF2B5EF4-FFF2-40B4-BE49-F238E27FC236}">
                <a16:creationId xmlns:a16="http://schemas.microsoft.com/office/drawing/2014/main" id="{87FF2BA9-A5F0-D5ED-FBEB-2D28785EC94E}"/>
              </a:ext>
            </a:extLst>
          </p:cNvPr>
          <p:cNvSpPr>
            <a:spLocks noGrp="1" noChangeArrowheads="1"/>
          </p:cNvSpPr>
          <p:nvPr>
            <p:ph type="title"/>
          </p:nvPr>
        </p:nvSpPr>
        <p:spPr>
          <a:xfrm>
            <a:off x="1447800" y="381000"/>
            <a:ext cx="6781800" cy="1143000"/>
          </a:xfrm>
        </p:spPr>
        <p:txBody>
          <a:bodyPr/>
          <a:lstStyle/>
          <a:p>
            <a:pPr algn="ctr" eaLnBrk="1" hangingPunct="1"/>
            <a:r>
              <a:rPr lang="nl-NL" altLang="nl-NL">
                <a:latin typeface="Arial" panose="020B0604020202020204" pitchFamily="34" charset="0"/>
              </a:rPr>
              <a:t>Some press on AI &amp; Law (2016)</a:t>
            </a:r>
          </a:p>
        </p:txBody>
      </p:sp>
      <p:sp>
        <p:nvSpPr>
          <p:cNvPr id="20483" name="Text Box 5">
            <a:extLst>
              <a:ext uri="{FF2B5EF4-FFF2-40B4-BE49-F238E27FC236}">
                <a16:creationId xmlns:a16="http://schemas.microsoft.com/office/drawing/2014/main" id="{858A0598-B578-9854-FEC4-CD249D734BEC}"/>
              </a:ext>
            </a:extLst>
          </p:cNvPr>
          <p:cNvSpPr txBox="1">
            <a:spLocks noChangeArrowheads="1"/>
          </p:cNvSpPr>
          <p:nvPr/>
        </p:nvSpPr>
        <p:spPr bwMode="auto">
          <a:xfrm>
            <a:off x="228600" y="2246313"/>
            <a:ext cx="8763000" cy="41544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itchFamily="2" charset="2"/>
              <a:buNone/>
            </a:pPr>
            <a:r>
              <a:rPr lang="nl-NL" altLang="nl-NL" sz="2200">
                <a:latin typeface="Arial" panose="020B0604020202020204" pitchFamily="34" charset="0"/>
              </a:rPr>
              <a:t>Lawyers could be the next profession to be replaced by computers (</a:t>
            </a:r>
            <a:r>
              <a:rPr lang="nl-NL" altLang="nl-NL" sz="2200">
                <a:solidFill>
                  <a:srgbClr val="FF0000"/>
                </a:solidFill>
                <a:latin typeface="Arial" panose="020B0604020202020204" pitchFamily="34" charset="0"/>
              </a:rPr>
              <a:t>cnbc.com</a:t>
            </a:r>
            <a:r>
              <a:rPr lang="nl-NL" altLang="nl-NL" sz="2200">
                <a:latin typeface="Arial" panose="020B0604020202020204" pitchFamily="34" charset="0"/>
              </a:rPr>
              <a:t>)</a:t>
            </a:r>
          </a:p>
          <a:p>
            <a:pPr eaLnBrk="1" hangingPunct="1">
              <a:lnSpc>
                <a:spcPct val="90000"/>
              </a:lnSpc>
              <a:buFont typeface="Wingdings" pitchFamily="2" charset="2"/>
              <a:buNone/>
            </a:pPr>
            <a:endParaRPr lang="nl-NL" altLang="nl-NL" sz="2200">
              <a:latin typeface="Arial" panose="020B0604020202020204" pitchFamily="34" charset="0"/>
            </a:endParaRPr>
          </a:p>
          <a:p>
            <a:pPr eaLnBrk="1" hangingPunct="1">
              <a:lnSpc>
                <a:spcPct val="90000"/>
              </a:lnSpc>
              <a:buFont typeface="Wingdings" pitchFamily="2" charset="2"/>
              <a:buNone/>
            </a:pPr>
            <a:r>
              <a:rPr lang="nl-NL" altLang="nl-NL" sz="2200">
                <a:latin typeface="Arial" panose="020B0604020202020204" pitchFamily="34" charset="0"/>
              </a:rPr>
              <a:t>AI is doing legal work. But it won’t replace lawyers, yet. (</a:t>
            </a:r>
            <a:r>
              <a:rPr lang="nl-NL" altLang="nl-NL" sz="2200">
                <a:solidFill>
                  <a:srgbClr val="FF0000"/>
                </a:solidFill>
                <a:latin typeface="Arial" panose="020B0604020202020204" pitchFamily="34" charset="0"/>
              </a:rPr>
              <a:t>nytimes.com</a:t>
            </a:r>
            <a:r>
              <a:rPr lang="nl-NL" altLang="nl-NL" sz="2200">
                <a:latin typeface="Arial" panose="020B0604020202020204" pitchFamily="34" charset="0"/>
              </a:rPr>
              <a:t>)</a:t>
            </a:r>
          </a:p>
          <a:p>
            <a:pPr eaLnBrk="1" hangingPunct="1">
              <a:lnSpc>
                <a:spcPct val="90000"/>
              </a:lnSpc>
              <a:buFont typeface="Wingdings" pitchFamily="2" charset="2"/>
              <a:buNone/>
            </a:pPr>
            <a:endParaRPr lang="nl-NL" altLang="nl-NL" sz="2200">
              <a:latin typeface="Arial" panose="020B0604020202020204" pitchFamily="34" charset="0"/>
            </a:endParaRPr>
          </a:p>
          <a:p>
            <a:pPr eaLnBrk="1" hangingPunct="1">
              <a:lnSpc>
                <a:spcPct val="90000"/>
              </a:lnSpc>
              <a:buFont typeface="Wingdings" pitchFamily="2" charset="2"/>
              <a:buNone/>
            </a:pPr>
            <a:r>
              <a:rPr lang="nl-NL" altLang="nl-NL" sz="2200">
                <a:latin typeface="Arial" panose="020B0604020202020204" pitchFamily="34" charset="0"/>
              </a:rPr>
              <a:t>The robot lawyers are here – and they’re winning (</a:t>
            </a:r>
            <a:r>
              <a:rPr lang="nl-NL" altLang="nl-NL" sz="2200">
                <a:solidFill>
                  <a:srgbClr val="FF0000"/>
                </a:solidFill>
                <a:latin typeface="Arial" panose="020B0604020202020204" pitchFamily="34" charset="0"/>
              </a:rPr>
              <a:t>bbc.com</a:t>
            </a:r>
            <a:r>
              <a:rPr lang="nl-NL" altLang="nl-NL" sz="2200">
                <a:latin typeface="Arial" panose="020B0604020202020204" pitchFamily="34" charset="0"/>
              </a:rPr>
              <a:t>)</a:t>
            </a:r>
          </a:p>
          <a:p>
            <a:pPr eaLnBrk="1" hangingPunct="1">
              <a:lnSpc>
                <a:spcPct val="90000"/>
              </a:lnSpc>
              <a:buFont typeface="Wingdings" pitchFamily="2" charset="2"/>
              <a:buNone/>
            </a:pPr>
            <a:endParaRPr lang="nl-NL" altLang="nl-NL" sz="2200">
              <a:latin typeface="Arial" panose="020B0604020202020204" pitchFamily="34" charset="0"/>
            </a:endParaRPr>
          </a:p>
          <a:p>
            <a:pPr eaLnBrk="1" hangingPunct="1">
              <a:lnSpc>
                <a:spcPct val="90000"/>
              </a:lnSpc>
              <a:buFont typeface="Wingdings" pitchFamily="2" charset="2"/>
              <a:buNone/>
            </a:pPr>
            <a:r>
              <a:rPr lang="nl-NL" altLang="nl-NL" sz="2200">
                <a:latin typeface="Arial" panose="020B0604020202020204" pitchFamily="34" charset="0"/>
              </a:rPr>
              <a:t>”</a:t>
            </a:r>
            <a:r>
              <a:rPr lang="nl-NL" altLang="ja-JP" sz="2200" b="1">
                <a:latin typeface="Arial" panose="020B0604020202020204" pitchFamily="34" charset="0"/>
                <a:cs typeface="Arial" panose="020B0604020202020204" pitchFamily="34" charset="0"/>
              </a:rPr>
              <a:t>Artificially Intelligent </a:t>
            </a:r>
            <a:r>
              <a:rPr lang="nl-NL" altLang="nl-NL" sz="2200" b="1">
                <a:latin typeface="Arial" panose="020B0604020202020204" pitchFamily="34" charset="0"/>
                <a:cs typeface="Arial" panose="020B0604020202020204" pitchFamily="34" charset="0"/>
              </a:rPr>
              <a:t>‘</a:t>
            </a:r>
            <a:r>
              <a:rPr lang="nl-NL" altLang="ja-JP" sz="2200" b="1">
                <a:latin typeface="Arial" panose="020B0604020202020204" pitchFamily="34" charset="0"/>
                <a:cs typeface="Arial" panose="020B0604020202020204" pitchFamily="34" charset="0"/>
              </a:rPr>
              <a:t>judge</a:t>
            </a:r>
            <a:r>
              <a:rPr lang="nl-NL" altLang="nl-NL" sz="2200" b="1">
                <a:latin typeface="Arial" panose="020B0604020202020204" pitchFamily="34" charset="0"/>
                <a:cs typeface="Arial" panose="020B0604020202020204" pitchFamily="34" charset="0"/>
              </a:rPr>
              <a:t>’</a:t>
            </a:r>
            <a:r>
              <a:rPr lang="nl-NL" altLang="ja-JP" sz="2200" b="1">
                <a:latin typeface="Arial" panose="020B0604020202020204" pitchFamily="34" charset="0"/>
                <a:cs typeface="Arial" panose="020B0604020202020204" pitchFamily="34" charset="0"/>
              </a:rPr>
              <a:t> developed which can predict court verdicts with 79% accuracy</a:t>
            </a:r>
            <a:r>
              <a:rPr lang="nl-NL" altLang="nl-NL" sz="2200">
                <a:latin typeface="Arial" panose="020B0604020202020204" pitchFamily="34" charset="0"/>
                <a:cs typeface="Arial" panose="020B0604020202020204" pitchFamily="34" charset="0"/>
              </a:rPr>
              <a:t>”</a:t>
            </a:r>
            <a:r>
              <a:rPr lang="nl-NL" altLang="ja-JP" sz="2200">
                <a:latin typeface="Arial" panose="020B0604020202020204" pitchFamily="34" charset="0"/>
                <a:cs typeface="Arial" panose="020B0604020202020204" pitchFamily="34" charset="0"/>
              </a:rPr>
              <a:t> (</a:t>
            </a:r>
            <a:r>
              <a:rPr lang="is-IS" altLang="ja-JP" sz="2200">
                <a:latin typeface="Arial" panose="020B0604020202020204" pitchFamily="34" charset="0"/>
                <a:cs typeface="Arial" panose="020B0604020202020204" pitchFamily="34" charset="0"/>
              </a:rPr>
              <a:t>…) </a:t>
            </a:r>
            <a:r>
              <a:rPr lang="nl-NL" altLang="nl-NL" sz="2200">
                <a:latin typeface="Arial" panose="020B0604020202020204" pitchFamily="34" charset="0"/>
                <a:cs typeface="Arial" panose="020B0604020202020204" pitchFamily="34" charset="0"/>
              </a:rPr>
              <a:t>“</a:t>
            </a:r>
            <a:r>
              <a:rPr lang="en-US" altLang="ja-JP" sz="2200">
                <a:latin typeface="Arial" panose="020B0604020202020204" pitchFamily="34" charset="0"/>
                <a:cs typeface="Arial" panose="020B0604020202020204" pitchFamily="34" charset="0"/>
              </a:rPr>
              <a:t>Computer scientists … developed an algorithm which can not only weigh up legal evidence, but also moral considerations.</a:t>
            </a:r>
            <a:r>
              <a:rPr lang="en-US" altLang="nl-NL" sz="2200">
                <a:latin typeface="Arial" panose="020B0604020202020204" pitchFamily="34" charset="0"/>
                <a:cs typeface="Arial" panose="020B0604020202020204" pitchFamily="34" charset="0"/>
              </a:rPr>
              <a:t>”</a:t>
            </a:r>
            <a:r>
              <a:rPr lang="en-US" altLang="ja-JP" sz="2200">
                <a:latin typeface="Arial" panose="020B0604020202020204" pitchFamily="34" charset="0"/>
                <a:cs typeface="Arial" panose="020B0604020202020204" pitchFamily="34" charset="0"/>
              </a:rPr>
              <a:t> (</a:t>
            </a:r>
            <a:r>
              <a:rPr lang="en-US" altLang="ja-JP" sz="2200">
                <a:solidFill>
                  <a:srgbClr val="FF0000"/>
                </a:solidFill>
                <a:latin typeface="Arial" panose="020B0604020202020204" pitchFamily="34" charset="0"/>
                <a:cs typeface="Arial" panose="020B0604020202020204" pitchFamily="34" charset="0"/>
              </a:rPr>
              <a:t>Daily Telegraph 24 Oct 2016</a:t>
            </a:r>
            <a:r>
              <a:rPr lang="en-US" altLang="ja-JP" sz="2200">
                <a:latin typeface="Arial" panose="020B0604020202020204" pitchFamily="34" charset="0"/>
                <a:cs typeface="Arial" panose="020B0604020202020204" pitchFamily="34" charset="0"/>
              </a:rPr>
              <a:t>)</a:t>
            </a:r>
            <a:endParaRPr lang="nl-NL" altLang="nl-NL" sz="220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2">
            <a:extLst>
              <a:ext uri="{FF2B5EF4-FFF2-40B4-BE49-F238E27FC236}">
                <a16:creationId xmlns:a16="http://schemas.microsoft.com/office/drawing/2014/main" id="{0FC125B9-C621-492F-8077-AB7F3E049DDF}"/>
              </a:ext>
            </a:extLst>
          </p:cNvPr>
          <p:cNvSpPr txBox="1">
            <a:spLocks noChangeArrowheads="1"/>
          </p:cNvSpPr>
          <p:nvPr/>
        </p:nvSpPr>
        <p:spPr bwMode="auto">
          <a:xfrm>
            <a:off x="1284288" y="685800"/>
            <a:ext cx="1839912"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liable</a:t>
            </a:r>
            <a:endParaRPr lang="en-US" altLang="nl-NL" sz="1600">
              <a:latin typeface="Tahoma" panose="020B0604030504040204" pitchFamily="34" charset="0"/>
            </a:endParaRPr>
          </a:p>
        </p:txBody>
      </p:sp>
      <p:sp>
        <p:nvSpPr>
          <p:cNvPr id="65538" name="Text Box 3">
            <a:extLst>
              <a:ext uri="{FF2B5EF4-FFF2-40B4-BE49-F238E27FC236}">
                <a16:creationId xmlns:a16="http://schemas.microsoft.com/office/drawing/2014/main" id="{B740329D-CE77-493C-9DAC-7B3B5B6E7E45}"/>
              </a:ext>
            </a:extLst>
          </p:cNvPr>
          <p:cNvSpPr txBox="1">
            <a:spLocks noChangeArrowheads="1"/>
          </p:cNvSpPr>
          <p:nvPr/>
        </p:nvSpPr>
        <p:spPr bwMode="auto">
          <a:xfrm>
            <a:off x="76200" y="1908175"/>
            <a:ext cx="14478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breached duty of care</a:t>
            </a:r>
            <a:endParaRPr lang="en-US" altLang="nl-NL" sz="1600">
              <a:latin typeface="Tahoma" panose="020B0604030504040204" pitchFamily="34" charset="0"/>
            </a:endParaRPr>
          </a:p>
        </p:txBody>
      </p:sp>
      <p:sp>
        <p:nvSpPr>
          <p:cNvPr id="65539" name="Text Box 4">
            <a:extLst>
              <a:ext uri="{FF2B5EF4-FFF2-40B4-BE49-F238E27FC236}">
                <a16:creationId xmlns:a16="http://schemas.microsoft.com/office/drawing/2014/main" id="{336B06F6-3562-4E9A-A1AE-3441D6846CEF}"/>
              </a:ext>
            </a:extLst>
          </p:cNvPr>
          <p:cNvSpPr txBox="1">
            <a:spLocks noChangeArrowheads="1"/>
          </p:cNvSpPr>
          <p:nvPr/>
        </p:nvSpPr>
        <p:spPr bwMode="auto">
          <a:xfrm>
            <a:off x="2895600" y="1908175"/>
            <a:ext cx="15240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had work-related injury</a:t>
            </a:r>
            <a:endParaRPr lang="en-US" altLang="nl-NL" sz="1600">
              <a:latin typeface="Tahoma" panose="020B0604030504040204" pitchFamily="34" charset="0"/>
            </a:endParaRPr>
          </a:p>
        </p:txBody>
      </p:sp>
      <p:cxnSp>
        <p:nvCxnSpPr>
          <p:cNvPr id="65540" name="AutoShape 5">
            <a:extLst>
              <a:ext uri="{FF2B5EF4-FFF2-40B4-BE49-F238E27FC236}">
                <a16:creationId xmlns:a16="http://schemas.microsoft.com/office/drawing/2014/main" id="{A5ECD148-06DE-4FDD-8F44-0BCFAFE2622C}"/>
              </a:ext>
            </a:extLst>
          </p:cNvPr>
          <p:cNvCxnSpPr>
            <a:cxnSpLocks noChangeShapeType="1"/>
            <a:stCxn id="65538" idx="0"/>
            <a:endCxn id="65537" idx="2"/>
          </p:cNvCxnSpPr>
          <p:nvPr/>
        </p:nvCxnSpPr>
        <p:spPr bwMode="auto">
          <a:xfrm rot="-5400000">
            <a:off x="1064419" y="767556"/>
            <a:ext cx="876300" cy="1404938"/>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5541" name="AutoShape 6">
            <a:extLst>
              <a:ext uri="{FF2B5EF4-FFF2-40B4-BE49-F238E27FC236}">
                <a16:creationId xmlns:a16="http://schemas.microsoft.com/office/drawing/2014/main" id="{C29944EF-ECBC-4246-ABA3-D323B5FE3BAD}"/>
              </a:ext>
            </a:extLst>
          </p:cNvPr>
          <p:cNvCxnSpPr>
            <a:cxnSpLocks noChangeShapeType="1"/>
            <a:stCxn id="65539" idx="0"/>
            <a:endCxn id="65537" idx="2"/>
          </p:cNvCxnSpPr>
          <p:nvPr/>
        </p:nvCxnSpPr>
        <p:spPr bwMode="auto">
          <a:xfrm rot="5400000" flipH="1">
            <a:off x="2493169" y="743744"/>
            <a:ext cx="876300" cy="1452562"/>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65542" name="Text Box 7">
            <a:extLst>
              <a:ext uri="{FF2B5EF4-FFF2-40B4-BE49-F238E27FC236}">
                <a16:creationId xmlns:a16="http://schemas.microsoft.com/office/drawing/2014/main" id="{80D59EF0-A3E5-4473-9FEE-D9F4A84179FD}"/>
              </a:ext>
            </a:extLst>
          </p:cNvPr>
          <p:cNvSpPr txBox="1">
            <a:spLocks noChangeArrowheads="1"/>
          </p:cNvSpPr>
          <p:nvPr/>
        </p:nvSpPr>
        <p:spPr bwMode="auto">
          <a:xfrm>
            <a:off x="6573838" y="685800"/>
            <a:ext cx="2112962" cy="346075"/>
          </a:xfrm>
          <a:prstGeom prst="rect">
            <a:avLst/>
          </a:prstGeom>
          <a:solidFill>
            <a:schemeClr val="accent1"/>
          </a:solidFill>
          <a:ln w="9525">
            <a:solidFill>
              <a:schemeClr val="tx1"/>
            </a:solidFill>
            <a:miter lim="800000"/>
            <a:headEnd/>
            <a:tailEnd/>
          </a:ln>
        </p:spPr>
        <p:txBody>
          <a:bodyPr wrap="none"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Employer is not liable</a:t>
            </a:r>
            <a:endParaRPr lang="en-US" altLang="nl-NL" sz="1600">
              <a:latin typeface="Tahoma" panose="020B0604030504040204" pitchFamily="34" charset="0"/>
            </a:endParaRPr>
          </a:p>
        </p:txBody>
      </p:sp>
      <p:sp>
        <p:nvSpPr>
          <p:cNvPr id="65543" name="Text Box 8">
            <a:extLst>
              <a:ext uri="{FF2B5EF4-FFF2-40B4-BE49-F238E27FC236}">
                <a16:creationId xmlns:a16="http://schemas.microsoft.com/office/drawing/2014/main" id="{CA1C12C4-6FF8-4810-B16E-513CB7563EB6}"/>
              </a:ext>
            </a:extLst>
          </p:cNvPr>
          <p:cNvSpPr txBox="1">
            <a:spLocks noChangeArrowheads="1"/>
          </p:cNvSpPr>
          <p:nvPr/>
        </p:nvSpPr>
        <p:spPr bwMode="auto">
          <a:xfrm>
            <a:off x="5943600" y="1905000"/>
            <a:ext cx="12954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was careless</a:t>
            </a:r>
            <a:endParaRPr lang="en-US" altLang="nl-NL" sz="1600">
              <a:latin typeface="Tahoma" panose="020B0604030504040204" pitchFamily="34" charset="0"/>
            </a:endParaRPr>
          </a:p>
        </p:txBody>
      </p:sp>
      <p:sp>
        <p:nvSpPr>
          <p:cNvPr id="65544" name="Text Box 9">
            <a:extLst>
              <a:ext uri="{FF2B5EF4-FFF2-40B4-BE49-F238E27FC236}">
                <a16:creationId xmlns:a16="http://schemas.microsoft.com/office/drawing/2014/main" id="{2AE7C96D-5C3C-4A40-8D70-77B34878AD32}"/>
              </a:ext>
            </a:extLst>
          </p:cNvPr>
          <p:cNvSpPr txBox="1">
            <a:spLocks noChangeArrowheads="1"/>
          </p:cNvSpPr>
          <p:nvPr/>
        </p:nvSpPr>
        <p:spPr bwMode="auto">
          <a:xfrm>
            <a:off x="8229600" y="19050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2</a:t>
            </a:r>
            <a:endParaRPr lang="en-US" altLang="nl-NL" sz="1600">
              <a:latin typeface="Tahoma" panose="020B0604030504040204" pitchFamily="34" charset="0"/>
            </a:endParaRPr>
          </a:p>
        </p:txBody>
      </p:sp>
      <p:cxnSp>
        <p:nvCxnSpPr>
          <p:cNvPr id="65545" name="AutoShape 10">
            <a:extLst>
              <a:ext uri="{FF2B5EF4-FFF2-40B4-BE49-F238E27FC236}">
                <a16:creationId xmlns:a16="http://schemas.microsoft.com/office/drawing/2014/main" id="{60EBFCA6-009B-4C48-AE46-13291B6E2BDE}"/>
              </a:ext>
            </a:extLst>
          </p:cNvPr>
          <p:cNvCxnSpPr>
            <a:cxnSpLocks noChangeShapeType="1"/>
            <a:stCxn id="65543" idx="0"/>
            <a:endCxn id="65542" idx="2"/>
          </p:cNvCxnSpPr>
          <p:nvPr/>
        </p:nvCxnSpPr>
        <p:spPr bwMode="auto">
          <a:xfrm rot="-5400000">
            <a:off x="6674644" y="948531"/>
            <a:ext cx="873125" cy="1039813"/>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5546" name="AutoShape 11">
            <a:extLst>
              <a:ext uri="{FF2B5EF4-FFF2-40B4-BE49-F238E27FC236}">
                <a16:creationId xmlns:a16="http://schemas.microsoft.com/office/drawing/2014/main" id="{DB83494A-84EF-41B3-8B20-6338084DE522}"/>
              </a:ext>
            </a:extLst>
          </p:cNvPr>
          <p:cNvCxnSpPr>
            <a:cxnSpLocks noChangeShapeType="1"/>
            <a:stCxn id="65542" idx="1"/>
            <a:endCxn id="65537" idx="3"/>
          </p:cNvCxnSpPr>
          <p:nvPr/>
        </p:nvCxnSpPr>
        <p:spPr bwMode="auto">
          <a:xfrm flipH="1">
            <a:off x="3124200" y="858838"/>
            <a:ext cx="3449638" cy="0"/>
          </a:xfrm>
          <a:prstGeom prst="straightConnector1">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
        <p:nvSpPr>
          <p:cNvPr id="65547" name="Text Box 12">
            <a:extLst>
              <a:ext uri="{FF2B5EF4-FFF2-40B4-BE49-F238E27FC236}">
                <a16:creationId xmlns:a16="http://schemas.microsoft.com/office/drawing/2014/main" id="{C26198A6-C98D-469D-84DD-989399502D14}"/>
              </a:ext>
            </a:extLst>
          </p:cNvPr>
          <p:cNvSpPr txBox="1">
            <a:spLocks noChangeArrowheads="1"/>
          </p:cNvSpPr>
          <p:nvPr/>
        </p:nvSpPr>
        <p:spPr bwMode="auto">
          <a:xfrm>
            <a:off x="4343400" y="3767138"/>
            <a:ext cx="1371600" cy="107950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had no work-related injury</a:t>
            </a:r>
          </a:p>
        </p:txBody>
      </p:sp>
      <p:sp>
        <p:nvSpPr>
          <p:cNvPr id="65548" name="Text Box 13">
            <a:extLst>
              <a:ext uri="{FF2B5EF4-FFF2-40B4-BE49-F238E27FC236}">
                <a16:creationId xmlns:a16="http://schemas.microsoft.com/office/drawing/2014/main" id="{3FB3093C-6F3D-4E23-9E75-8D462A98455F}"/>
              </a:ext>
            </a:extLst>
          </p:cNvPr>
          <p:cNvSpPr txBox="1">
            <a:spLocks noChangeArrowheads="1"/>
          </p:cNvSpPr>
          <p:nvPr/>
        </p:nvSpPr>
        <p:spPr bwMode="auto">
          <a:xfrm>
            <a:off x="152400" y="352425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No safety instructions</a:t>
            </a:r>
            <a:endParaRPr lang="en-US" altLang="nl-NL" sz="1600">
              <a:latin typeface="Tahoma" panose="020B0604030504040204" pitchFamily="34" charset="0"/>
            </a:endParaRPr>
          </a:p>
        </p:txBody>
      </p:sp>
      <p:cxnSp>
        <p:nvCxnSpPr>
          <p:cNvPr id="65549" name="AutoShape 14">
            <a:extLst>
              <a:ext uri="{FF2B5EF4-FFF2-40B4-BE49-F238E27FC236}">
                <a16:creationId xmlns:a16="http://schemas.microsoft.com/office/drawing/2014/main" id="{24E32434-8509-4217-846F-5EFE383A7C54}"/>
              </a:ext>
            </a:extLst>
          </p:cNvPr>
          <p:cNvCxnSpPr>
            <a:cxnSpLocks noChangeShapeType="1"/>
            <a:stCxn id="65548" idx="0"/>
            <a:endCxn id="65538" idx="2"/>
          </p:cNvCxnSpPr>
          <p:nvPr/>
        </p:nvCxnSpPr>
        <p:spPr bwMode="auto">
          <a:xfrm flipV="1">
            <a:off x="800100" y="2743200"/>
            <a:ext cx="0" cy="78105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5550" name="Text Box 15">
            <a:extLst>
              <a:ext uri="{FF2B5EF4-FFF2-40B4-BE49-F238E27FC236}">
                <a16:creationId xmlns:a16="http://schemas.microsoft.com/office/drawing/2014/main" id="{4D4E4C5F-0F12-4094-B85F-6555E00F4D1F}"/>
              </a:ext>
            </a:extLst>
          </p:cNvPr>
          <p:cNvSpPr txBox="1">
            <a:spLocks noChangeArrowheads="1"/>
          </p:cNvSpPr>
          <p:nvPr/>
        </p:nvSpPr>
        <p:spPr bwMode="auto">
          <a:xfrm>
            <a:off x="1676400" y="609600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 is friend of claimant </a:t>
            </a:r>
            <a:endParaRPr lang="en-US" altLang="nl-NL" sz="1600">
              <a:latin typeface="Tahoma" panose="020B0604030504040204" pitchFamily="34" charset="0"/>
            </a:endParaRPr>
          </a:p>
        </p:txBody>
      </p:sp>
      <p:sp>
        <p:nvSpPr>
          <p:cNvPr id="65551" name="Text Box 16">
            <a:extLst>
              <a:ext uri="{FF2B5EF4-FFF2-40B4-BE49-F238E27FC236}">
                <a16:creationId xmlns:a16="http://schemas.microsoft.com/office/drawing/2014/main" id="{1AC626AB-4866-49B6-B3A1-01E9CF01F939}"/>
              </a:ext>
            </a:extLst>
          </p:cNvPr>
          <p:cNvSpPr txBox="1">
            <a:spLocks noChangeArrowheads="1"/>
          </p:cNvSpPr>
          <p:nvPr/>
        </p:nvSpPr>
        <p:spPr bwMode="auto">
          <a:xfrm>
            <a:off x="1676400" y="489585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Colleague is not credible</a:t>
            </a:r>
            <a:endParaRPr lang="en-US" altLang="nl-NL" sz="1600">
              <a:latin typeface="Tahoma" panose="020B0604030504040204" pitchFamily="34" charset="0"/>
            </a:endParaRPr>
          </a:p>
        </p:txBody>
      </p:sp>
      <p:cxnSp>
        <p:nvCxnSpPr>
          <p:cNvPr id="65552" name="AutoShape 17">
            <a:extLst>
              <a:ext uri="{FF2B5EF4-FFF2-40B4-BE49-F238E27FC236}">
                <a16:creationId xmlns:a16="http://schemas.microsoft.com/office/drawing/2014/main" id="{2B99A1F4-84BB-4BF1-9EE9-51293B74DFE5}"/>
              </a:ext>
            </a:extLst>
          </p:cNvPr>
          <p:cNvCxnSpPr>
            <a:cxnSpLocks noChangeShapeType="1"/>
            <a:stCxn id="65551" idx="0"/>
          </p:cNvCxnSpPr>
          <p:nvPr/>
        </p:nvCxnSpPr>
        <p:spPr bwMode="auto">
          <a:xfrm flipH="1" flipV="1">
            <a:off x="838200" y="4572000"/>
            <a:ext cx="1485900" cy="323850"/>
          </a:xfrm>
          <a:prstGeom prst="straightConnector1">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
        <p:nvSpPr>
          <p:cNvPr id="65553" name="Text Box 18">
            <a:extLst>
              <a:ext uri="{FF2B5EF4-FFF2-40B4-BE49-F238E27FC236}">
                <a16:creationId xmlns:a16="http://schemas.microsoft.com/office/drawing/2014/main" id="{AF52948F-F15D-4CB3-92B1-C946AB2B43B5}"/>
              </a:ext>
            </a:extLst>
          </p:cNvPr>
          <p:cNvSpPr txBox="1">
            <a:spLocks noChangeArrowheads="1"/>
          </p:cNvSpPr>
          <p:nvPr/>
        </p:nvSpPr>
        <p:spPr bwMode="auto">
          <a:xfrm>
            <a:off x="7543800" y="3432175"/>
            <a:ext cx="11430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was not careless</a:t>
            </a:r>
          </a:p>
        </p:txBody>
      </p:sp>
      <p:cxnSp>
        <p:nvCxnSpPr>
          <p:cNvPr id="65554" name="AutoShape 19">
            <a:extLst>
              <a:ext uri="{FF2B5EF4-FFF2-40B4-BE49-F238E27FC236}">
                <a16:creationId xmlns:a16="http://schemas.microsoft.com/office/drawing/2014/main" id="{8EDC8B95-B716-45C9-B6E0-13785D7554E9}"/>
              </a:ext>
            </a:extLst>
          </p:cNvPr>
          <p:cNvCxnSpPr>
            <a:cxnSpLocks noChangeShapeType="1"/>
            <a:stCxn id="65553" idx="0"/>
            <a:endCxn id="65543" idx="3"/>
          </p:cNvCxnSpPr>
          <p:nvPr/>
        </p:nvCxnSpPr>
        <p:spPr bwMode="auto">
          <a:xfrm flipH="1" flipV="1">
            <a:off x="7239000" y="2322513"/>
            <a:ext cx="876300" cy="1109662"/>
          </a:xfrm>
          <a:prstGeom prst="straightConnector1">
            <a:avLst/>
          </a:prstGeom>
          <a:noFill/>
          <a:ln w="28575">
            <a:solidFill>
              <a:schemeClr val="hlink"/>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65555" name="Text Box 20">
            <a:extLst>
              <a:ext uri="{FF2B5EF4-FFF2-40B4-BE49-F238E27FC236}">
                <a16:creationId xmlns:a16="http://schemas.microsoft.com/office/drawing/2014/main" id="{8509CD4E-2EE8-4C88-AB7C-6FEC97C85E0E}"/>
              </a:ext>
            </a:extLst>
          </p:cNvPr>
          <p:cNvSpPr txBox="1">
            <a:spLocks noChangeArrowheads="1"/>
          </p:cNvSpPr>
          <p:nvPr/>
        </p:nvSpPr>
        <p:spPr bwMode="auto">
          <a:xfrm>
            <a:off x="4191000" y="5641975"/>
            <a:ext cx="1676400" cy="83502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Injury caused by poor physical condition</a:t>
            </a:r>
          </a:p>
        </p:txBody>
      </p:sp>
      <p:cxnSp>
        <p:nvCxnSpPr>
          <p:cNvPr id="65556" name="AutoShape 21">
            <a:extLst>
              <a:ext uri="{FF2B5EF4-FFF2-40B4-BE49-F238E27FC236}">
                <a16:creationId xmlns:a16="http://schemas.microsoft.com/office/drawing/2014/main" id="{FE0331FE-6759-425A-A789-2DC205568968}"/>
              </a:ext>
            </a:extLst>
          </p:cNvPr>
          <p:cNvCxnSpPr>
            <a:cxnSpLocks noChangeShapeType="1"/>
            <a:stCxn id="65555" idx="0"/>
            <a:endCxn id="65547" idx="2"/>
          </p:cNvCxnSpPr>
          <p:nvPr/>
        </p:nvCxnSpPr>
        <p:spPr bwMode="auto">
          <a:xfrm flipV="1">
            <a:off x="5029200" y="4846638"/>
            <a:ext cx="0" cy="7953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557" name="AutoShape 22">
            <a:extLst>
              <a:ext uri="{FF2B5EF4-FFF2-40B4-BE49-F238E27FC236}">
                <a16:creationId xmlns:a16="http://schemas.microsoft.com/office/drawing/2014/main" id="{2036C1E7-11E7-4A07-933F-747DC1C9D675}"/>
              </a:ext>
            </a:extLst>
          </p:cNvPr>
          <p:cNvCxnSpPr>
            <a:cxnSpLocks noChangeShapeType="1"/>
            <a:stCxn id="65547" idx="0"/>
            <a:endCxn id="65539" idx="2"/>
          </p:cNvCxnSpPr>
          <p:nvPr/>
        </p:nvCxnSpPr>
        <p:spPr bwMode="auto">
          <a:xfrm flipH="1" flipV="1">
            <a:off x="3657600" y="2743200"/>
            <a:ext cx="1371600" cy="1023938"/>
          </a:xfrm>
          <a:prstGeom prst="straightConnector1">
            <a:avLst/>
          </a:prstGeom>
          <a:noFill/>
          <a:ln w="28575">
            <a:solidFill>
              <a:schemeClr val="hlink"/>
            </a:solidFill>
            <a:prstDash val="dash"/>
            <a:round/>
            <a:headEnd type="triangle" w="med" len="med"/>
            <a:tailEnd/>
          </a:ln>
          <a:extLst>
            <a:ext uri="{909E8E84-426E-40DD-AFC4-6F175D3DCCD1}">
              <a14:hiddenFill xmlns:a14="http://schemas.microsoft.com/office/drawing/2010/main">
                <a:noFill/>
              </a14:hiddenFill>
            </a:ext>
          </a:extLst>
        </p:spPr>
      </p:cxnSp>
      <p:sp>
        <p:nvSpPr>
          <p:cNvPr id="65558" name="Text Box 23">
            <a:extLst>
              <a:ext uri="{FF2B5EF4-FFF2-40B4-BE49-F238E27FC236}">
                <a16:creationId xmlns:a16="http://schemas.microsoft.com/office/drawing/2014/main" id="{C29FC2BB-FF34-442F-9BDF-D27A4FFB7254}"/>
              </a:ext>
            </a:extLst>
          </p:cNvPr>
          <p:cNvSpPr txBox="1">
            <a:spLocks noChangeArrowheads="1"/>
          </p:cNvSpPr>
          <p:nvPr/>
        </p:nvSpPr>
        <p:spPr bwMode="auto">
          <a:xfrm>
            <a:off x="152400" y="4953000"/>
            <a:ext cx="1295400" cy="5905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Colleague says so</a:t>
            </a:r>
            <a:endParaRPr lang="en-US" altLang="nl-NL" sz="1600">
              <a:latin typeface="Tahoma" panose="020B0604030504040204" pitchFamily="34" charset="0"/>
            </a:endParaRPr>
          </a:p>
        </p:txBody>
      </p:sp>
      <p:cxnSp>
        <p:nvCxnSpPr>
          <p:cNvPr id="65559" name="AutoShape 24">
            <a:extLst>
              <a:ext uri="{FF2B5EF4-FFF2-40B4-BE49-F238E27FC236}">
                <a16:creationId xmlns:a16="http://schemas.microsoft.com/office/drawing/2014/main" id="{5F3D0F49-B6A5-4A0F-BAFE-3FDAAC845FA3}"/>
              </a:ext>
            </a:extLst>
          </p:cNvPr>
          <p:cNvCxnSpPr>
            <a:cxnSpLocks noChangeShapeType="1"/>
            <a:stCxn id="65558" idx="0"/>
            <a:endCxn id="65548" idx="2"/>
          </p:cNvCxnSpPr>
          <p:nvPr/>
        </p:nvCxnSpPr>
        <p:spPr bwMode="auto">
          <a:xfrm flipV="1">
            <a:off x="800100" y="4114800"/>
            <a:ext cx="0" cy="838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560" name="AutoShape 25">
            <a:extLst>
              <a:ext uri="{FF2B5EF4-FFF2-40B4-BE49-F238E27FC236}">
                <a16:creationId xmlns:a16="http://schemas.microsoft.com/office/drawing/2014/main" id="{332809AD-E8EE-4FDB-80C2-1F7C0CB48FB3}"/>
              </a:ext>
            </a:extLst>
          </p:cNvPr>
          <p:cNvCxnSpPr>
            <a:cxnSpLocks noChangeShapeType="1"/>
            <a:stCxn id="65544" idx="0"/>
            <a:endCxn id="65542" idx="2"/>
          </p:cNvCxnSpPr>
          <p:nvPr/>
        </p:nvCxnSpPr>
        <p:spPr bwMode="auto">
          <a:xfrm rot="5400000" flipH="1">
            <a:off x="7684294" y="978694"/>
            <a:ext cx="873125" cy="97948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65561" name="Text Box 28">
            <a:extLst>
              <a:ext uri="{FF2B5EF4-FFF2-40B4-BE49-F238E27FC236}">
                <a16:creationId xmlns:a16="http://schemas.microsoft.com/office/drawing/2014/main" id="{9ACEEF06-94EB-4638-A04F-AE9CE2A4AF0C}"/>
              </a:ext>
            </a:extLst>
          </p:cNvPr>
          <p:cNvSpPr txBox="1">
            <a:spLocks noChangeArrowheads="1"/>
          </p:cNvSpPr>
          <p:nvPr/>
        </p:nvSpPr>
        <p:spPr bwMode="auto">
          <a:xfrm>
            <a:off x="1828800" y="2133600"/>
            <a:ext cx="762000" cy="346075"/>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Rule 1</a:t>
            </a:r>
            <a:endParaRPr lang="en-US" altLang="nl-NL" sz="1600">
              <a:latin typeface="Tahoma" panose="020B0604030504040204" pitchFamily="34" charset="0"/>
            </a:endParaRPr>
          </a:p>
        </p:txBody>
      </p:sp>
      <p:cxnSp>
        <p:nvCxnSpPr>
          <p:cNvPr id="65562" name="AutoShape 29">
            <a:extLst>
              <a:ext uri="{FF2B5EF4-FFF2-40B4-BE49-F238E27FC236}">
                <a16:creationId xmlns:a16="http://schemas.microsoft.com/office/drawing/2014/main" id="{A3BD894F-AA2D-4E17-8F4B-A87815065895}"/>
              </a:ext>
            </a:extLst>
          </p:cNvPr>
          <p:cNvCxnSpPr>
            <a:cxnSpLocks noChangeShapeType="1"/>
            <a:stCxn id="65561" idx="0"/>
            <a:endCxn id="65537" idx="2"/>
          </p:cNvCxnSpPr>
          <p:nvPr/>
        </p:nvCxnSpPr>
        <p:spPr bwMode="auto">
          <a:xfrm flipH="1" flipV="1">
            <a:off x="2205038" y="1031875"/>
            <a:ext cx="4762" cy="110172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563" name="AutoShape 30">
            <a:extLst>
              <a:ext uri="{FF2B5EF4-FFF2-40B4-BE49-F238E27FC236}">
                <a16:creationId xmlns:a16="http://schemas.microsoft.com/office/drawing/2014/main" id="{EF9E340F-EFA5-4693-A43B-7E1DF994AD0C}"/>
              </a:ext>
            </a:extLst>
          </p:cNvPr>
          <p:cNvCxnSpPr>
            <a:cxnSpLocks noChangeShapeType="1"/>
            <a:stCxn id="65550" idx="0"/>
            <a:endCxn id="65551" idx="2"/>
          </p:cNvCxnSpPr>
          <p:nvPr/>
        </p:nvCxnSpPr>
        <p:spPr bwMode="auto">
          <a:xfrm flipV="1">
            <a:off x="2324100" y="5486400"/>
            <a:ext cx="0" cy="6096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5564" name="AutoShape 15">
            <a:extLst>
              <a:ext uri="{FF2B5EF4-FFF2-40B4-BE49-F238E27FC236}">
                <a16:creationId xmlns:a16="http://schemas.microsoft.com/office/drawing/2014/main" id="{164B2AAF-5156-4755-9EB9-E6C482F13EA4}"/>
              </a:ext>
            </a:extLst>
          </p:cNvPr>
          <p:cNvCxnSpPr>
            <a:cxnSpLocks noChangeShapeType="1"/>
            <a:stCxn id="65565" idx="0"/>
          </p:cNvCxnSpPr>
          <p:nvPr/>
        </p:nvCxnSpPr>
        <p:spPr bwMode="auto">
          <a:xfrm flipV="1">
            <a:off x="6591300" y="2740025"/>
            <a:ext cx="0" cy="6635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5565" name="Text Box 14">
            <a:extLst>
              <a:ext uri="{FF2B5EF4-FFF2-40B4-BE49-F238E27FC236}">
                <a16:creationId xmlns:a16="http://schemas.microsoft.com/office/drawing/2014/main" id="{05822064-5833-42C5-9FD5-745A378B1628}"/>
              </a:ext>
            </a:extLst>
          </p:cNvPr>
          <p:cNvSpPr txBox="1">
            <a:spLocks noChangeArrowheads="1"/>
          </p:cNvSpPr>
          <p:nvPr/>
        </p:nvSpPr>
        <p:spPr bwMode="auto">
          <a:xfrm>
            <a:off x="5867400" y="3403600"/>
            <a:ext cx="1447800" cy="83185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Employee did not secure stairs</a:t>
            </a:r>
            <a:endParaRPr lang="en-US" altLang="nl-NL" sz="1600">
              <a:latin typeface="Tahoma" panose="020B0604030504040204" pitchFamily="34" charset="0"/>
            </a:endParaRPr>
          </a:p>
        </p:txBody>
      </p:sp>
      <p:cxnSp>
        <p:nvCxnSpPr>
          <p:cNvPr id="65566" name="AutoShape 15">
            <a:extLst>
              <a:ext uri="{FF2B5EF4-FFF2-40B4-BE49-F238E27FC236}">
                <a16:creationId xmlns:a16="http://schemas.microsoft.com/office/drawing/2014/main" id="{F19841DC-D5E4-42AF-B49F-548EBE3F95B9}"/>
              </a:ext>
            </a:extLst>
          </p:cNvPr>
          <p:cNvCxnSpPr>
            <a:cxnSpLocks noChangeShapeType="1"/>
            <a:stCxn id="65567" idx="0"/>
            <a:endCxn id="65553" idx="2"/>
          </p:cNvCxnSpPr>
          <p:nvPr/>
        </p:nvCxnSpPr>
        <p:spPr bwMode="auto">
          <a:xfrm flipV="1">
            <a:off x="8115300" y="4267200"/>
            <a:ext cx="0" cy="8286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5567" name="Text Box 14">
            <a:extLst>
              <a:ext uri="{FF2B5EF4-FFF2-40B4-BE49-F238E27FC236}">
                <a16:creationId xmlns:a16="http://schemas.microsoft.com/office/drawing/2014/main" id="{8B9B2EFC-0058-4664-84E1-78BB186FCE39}"/>
              </a:ext>
            </a:extLst>
          </p:cNvPr>
          <p:cNvSpPr txBox="1">
            <a:spLocks noChangeArrowheads="1"/>
          </p:cNvSpPr>
          <p:nvPr/>
        </p:nvSpPr>
        <p:spPr bwMode="auto">
          <a:xfrm>
            <a:off x="7391400" y="5095875"/>
            <a:ext cx="1447800" cy="584200"/>
          </a:xfrm>
          <a:prstGeom prst="rect">
            <a:avLst/>
          </a:prstGeom>
          <a:solidFill>
            <a:schemeClr val="accent1"/>
          </a:solidFill>
          <a:ln w="9525">
            <a:solidFill>
              <a:schemeClr val="tx1"/>
            </a:solidFill>
            <a:miter lim="800000"/>
            <a:headEnd/>
            <a:tailEnd/>
          </a:ln>
        </p:spPr>
        <p:txBody>
          <a:bodyPr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sym typeface="Symbol" panose="05050102010706020507" pitchFamily="18" charset="2"/>
              </a:rPr>
              <a:t>It was a normal stairs</a:t>
            </a:r>
            <a:endParaRPr lang="en-US" altLang="nl-NL" sz="1600">
              <a:latin typeface="Tahoma" panose="020B0604030504040204" pitchFamily="34" charset="0"/>
            </a:endParaRPr>
          </a:p>
        </p:txBody>
      </p:sp>
      <p:sp>
        <p:nvSpPr>
          <p:cNvPr id="65568" name="Text Box 23">
            <a:extLst>
              <a:ext uri="{FF2B5EF4-FFF2-40B4-BE49-F238E27FC236}">
                <a16:creationId xmlns:a16="http://schemas.microsoft.com/office/drawing/2014/main" id="{2F882E7C-2FE0-441E-8DFC-914AB0ACEA3F}"/>
              </a:ext>
            </a:extLst>
          </p:cNvPr>
          <p:cNvSpPr txBox="1">
            <a:spLocks noChangeArrowheads="1"/>
          </p:cNvSpPr>
          <p:nvPr/>
        </p:nvSpPr>
        <p:spPr bwMode="auto">
          <a:xfrm>
            <a:off x="1274763" y="1177925"/>
            <a:ext cx="6573837" cy="584200"/>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IF employer breached duty of care &amp; employee had work-related injury THEN employer is liable UNLESS employee was careless</a:t>
            </a:r>
          </a:p>
        </p:txBody>
      </p:sp>
      <p:sp>
        <p:nvSpPr>
          <p:cNvPr id="65569" name="Text Box 23">
            <a:extLst>
              <a:ext uri="{FF2B5EF4-FFF2-40B4-BE49-F238E27FC236}">
                <a16:creationId xmlns:a16="http://schemas.microsoft.com/office/drawing/2014/main" id="{99A56BF8-343A-4D2C-82BD-A6F352C9765A}"/>
              </a:ext>
            </a:extLst>
          </p:cNvPr>
          <p:cNvSpPr txBox="1">
            <a:spLocks noChangeArrowheads="1"/>
          </p:cNvSpPr>
          <p:nvPr/>
        </p:nvSpPr>
        <p:spPr bwMode="auto">
          <a:xfrm>
            <a:off x="914400" y="2895600"/>
            <a:ext cx="3135313" cy="584200"/>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IF NO safety instructions THEN Employer breached duty of care</a:t>
            </a:r>
          </a:p>
        </p:txBody>
      </p:sp>
      <p:sp>
        <p:nvSpPr>
          <p:cNvPr id="65570" name="Text Box 23">
            <a:extLst>
              <a:ext uri="{FF2B5EF4-FFF2-40B4-BE49-F238E27FC236}">
                <a16:creationId xmlns:a16="http://schemas.microsoft.com/office/drawing/2014/main" id="{C1BF0563-5AC1-4A13-91D6-BABE83106A40}"/>
              </a:ext>
            </a:extLst>
          </p:cNvPr>
          <p:cNvSpPr txBox="1">
            <a:spLocks noChangeArrowheads="1"/>
          </p:cNvSpPr>
          <p:nvPr/>
        </p:nvSpPr>
        <p:spPr bwMode="auto">
          <a:xfrm>
            <a:off x="790575" y="4225925"/>
            <a:ext cx="2755900" cy="585788"/>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IF witness W says P THEN P UNLESS W is not credible</a:t>
            </a:r>
          </a:p>
        </p:txBody>
      </p:sp>
      <p:sp>
        <p:nvSpPr>
          <p:cNvPr id="65571" name="Text Box 23">
            <a:extLst>
              <a:ext uri="{FF2B5EF4-FFF2-40B4-BE49-F238E27FC236}">
                <a16:creationId xmlns:a16="http://schemas.microsoft.com/office/drawing/2014/main" id="{5762C865-C135-46FF-8668-D985E8ACD199}"/>
              </a:ext>
            </a:extLst>
          </p:cNvPr>
          <p:cNvSpPr txBox="1">
            <a:spLocks noChangeArrowheads="1"/>
          </p:cNvSpPr>
          <p:nvPr/>
        </p:nvSpPr>
        <p:spPr bwMode="auto">
          <a:xfrm>
            <a:off x="5067300" y="2779713"/>
            <a:ext cx="3314700" cy="584200"/>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IF employee did not secure stairs THEN employee was careless</a:t>
            </a:r>
          </a:p>
        </p:txBody>
      </p:sp>
      <p:sp>
        <p:nvSpPr>
          <p:cNvPr id="65572" name="Text Box 23">
            <a:extLst>
              <a:ext uri="{FF2B5EF4-FFF2-40B4-BE49-F238E27FC236}">
                <a16:creationId xmlns:a16="http://schemas.microsoft.com/office/drawing/2014/main" id="{081E1006-347F-400D-A822-2B787E4947CF}"/>
              </a:ext>
            </a:extLst>
          </p:cNvPr>
          <p:cNvSpPr txBox="1">
            <a:spLocks noChangeArrowheads="1"/>
          </p:cNvSpPr>
          <p:nvPr/>
        </p:nvSpPr>
        <p:spPr bwMode="auto">
          <a:xfrm>
            <a:off x="5943600" y="4343400"/>
            <a:ext cx="3028950" cy="830263"/>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IF employee did not secure a normal  stairs THEN employee was NOT careless</a:t>
            </a:r>
          </a:p>
        </p:txBody>
      </p:sp>
      <p:sp>
        <p:nvSpPr>
          <p:cNvPr id="65573" name="Text Box 23">
            <a:extLst>
              <a:ext uri="{FF2B5EF4-FFF2-40B4-BE49-F238E27FC236}">
                <a16:creationId xmlns:a16="http://schemas.microsoft.com/office/drawing/2014/main" id="{C17A27F0-2AF4-4568-B948-69D6795D6D45}"/>
              </a:ext>
            </a:extLst>
          </p:cNvPr>
          <p:cNvSpPr txBox="1">
            <a:spLocks noChangeArrowheads="1"/>
          </p:cNvSpPr>
          <p:nvPr/>
        </p:nvSpPr>
        <p:spPr bwMode="auto">
          <a:xfrm>
            <a:off x="3695700" y="4811713"/>
            <a:ext cx="3543300" cy="830262"/>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IF an employee’s injury is caused by poor physical condition THEN employee had NO work-related injury</a:t>
            </a:r>
          </a:p>
        </p:txBody>
      </p:sp>
      <p:sp>
        <p:nvSpPr>
          <p:cNvPr id="65574" name="Text Box 23">
            <a:extLst>
              <a:ext uri="{FF2B5EF4-FFF2-40B4-BE49-F238E27FC236}">
                <a16:creationId xmlns:a16="http://schemas.microsoft.com/office/drawing/2014/main" id="{540D666B-899B-45FB-BEDB-F08C295D8468}"/>
              </a:ext>
            </a:extLst>
          </p:cNvPr>
          <p:cNvSpPr txBox="1">
            <a:spLocks noChangeArrowheads="1"/>
          </p:cNvSpPr>
          <p:nvPr/>
        </p:nvSpPr>
        <p:spPr bwMode="auto">
          <a:xfrm>
            <a:off x="790575" y="5511800"/>
            <a:ext cx="3259138" cy="584200"/>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1600">
                <a:latin typeface="Tahoma" panose="020B0604030504040204" pitchFamily="34" charset="0"/>
              </a:rPr>
              <a:t>IF witness W is friend of claimant THEN W is not credible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3">
            <a:extLst>
              <a:ext uri="{FF2B5EF4-FFF2-40B4-BE49-F238E27FC236}">
                <a16:creationId xmlns:a16="http://schemas.microsoft.com/office/drawing/2014/main" id="{930752B4-F9F9-1D19-1455-24E7D9D15CE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FA507EAA-74F2-424B-A668-DFA06F94E9D7}" type="slidenum">
              <a:rPr lang="nl-NL" altLang="nl-NL" sz="1400"/>
              <a:pPr>
                <a:spcBef>
                  <a:spcPct val="0"/>
                </a:spcBef>
                <a:buClrTx/>
                <a:buSzTx/>
                <a:buFontTx/>
                <a:buNone/>
              </a:pPr>
              <a:t>31</a:t>
            </a:fld>
            <a:endParaRPr lang="nl-NL" altLang="nl-NL" sz="1400"/>
          </a:p>
        </p:txBody>
      </p:sp>
      <p:sp>
        <p:nvSpPr>
          <p:cNvPr id="33794" name="Rectangle 2">
            <a:extLst>
              <a:ext uri="{FF2B5EF4-FFF2-40B4-BE49-F238E27FC236}">
                <a16:creationId xmlns:a16="http://schemas.microsoft.com/office/drawing/2014/main" id="{DA567F72-53DD-FF7D-67CA-49A2CA546DD0}"/>
              </a:ext>
            </a:extLst>
          </p:cNvPr>
          <p:cNvSpPr>
            <a:spLocks noGrp="1" noChangeArrowheads="1"/>
          </p:cNvSpPr>
          <p:nvPr>
            <p:ph type="title"/>
          </p:nvPr>
        </p:nvSpPr>
        <p:spPr>
          <a:xfrm>
            <a:off x="2057400" y="617538"/>
            <a:ext cx="5257800" cy="1143000"/>
          </a:xfrm>
        </p:spPr>
        <p:txBody>
          <a:bodyPr/>
          <a:lstStyle/>
          <a:p>
            <a:pPr algn="ctr">
              <a:lnSpc>
                <a:spcPct val="90000"/>
              </a:lnSpc>
            </a:pPr>
            <a:r>
              <a:rPr lang="en-US" altLang="nl-NL" sz="4000"/>
              <a:t>Two accounts of the fallibility of arguments</a:t>
            </a:r>
          </a:p>
        </p:txBody>
      </p:sp>
      <p:sp>
        <p:nvSpPr>
          <p:cNvPr id="33795" name="Rectangle 3">
            <a:extLst>
              <a:ext uri="{FF2B5EF4-FFF2-40B4-BE49-F238E27FC236}">
                <a16:creationId xmlns:a16="http://schemas.microsoft.com/office/drawing/2014/main" id="{5389F650-19E8-AD73-BD13-6FB965A5FE55}"/>
              </a:ext>
            </a:extLst>
          </p:cNvPr>
          <p:cNvSpPr>
            <a:spLocks noGrp="1" noChangeArrowheads="1"/>
          </p:cNvSpPr>
          <p:nvPr>
            <p:ph type="body" idx="1"/>
          </p:nvPr>
        </p:nvSpPr>
        <p:spPr>
          <a:xfrm>
            <a:off x="1909763" y="2133600"/>
            <a:ext cx="7045325" cy="4114800"/>
          </a:xfrm>
        </p:spPr>
        <p:txBody>
          <a:bodyPr/>
          <a:lstStyle/>
          <a:p>
            <a:pPr eaLnBrk="1" hangingPunct="1">
              <a:lnSpc>
                <a:spcPct val="90000"/>
              </a:lnSpc>
            </a:pPr>
            <a:r>
              <a:rPr lang="en-US" altLang="nl-NL" sz="2000">
                <a:solidFill>
                  <a:srgbClr val="FF0000"/>
                </a:solidFill>
              </a:rPr>
              <a:t>Plausible Reasoning</a:t>
            </a:r>
            <a:r>
              <a:rPr lang="en-US" altLang="nl-NL" sz="2000"/>
              <a:t>: all fallibility located in the premises</a:t>
            </a:r>
          </a:p>
          <a:p>
            <a:pPr lvl="1" eaLnBrk="1" hangingPunct="1">
              <a:lnSpc>
                <a:spcPct val="90000"/>
              </a:lnSpc>
            </a:pPr>
            <a:r>
              <a:rPr lang="en-US" altLang="nl-NL" sz="1800"/>
              <a:t>Assumption-based argumentation (Kowalski, Dung, Toni,…</a:t>
            </a:r>
          </a:p>
          <a:p>
            <a:pPr lvl="1" eaLnBrk="1" hangingPunct="1">
              <a:lnSpc>
                <a:spcPct val="90000"/>
              </a:lnSpc>
            </a:pPr>
            <a:r>
              <a:rPr lang="en-US" altLang="nl-NL" sz="1800"/>
              <a:t>Classical argumentation (Cayrol, Besnard, Hunter, …) </a:t>
            </a:r>
          </a:p>
          <a:p>
            <a:pPr eaLnBrk="1" hangingPunct="1">
              <a:lnSpc>
                <a:spcPct val="90000"/>
              </a:lnSpc>
            </a:pPr>
            <a:r>
              <a:rPr lang="en-US" altLang="nl-NL" sz="2000">
                <a:solidFill>
                  <a:srgbClr val="FF0000"/>
                </a:solidFill>
              </a:rPr>
              <a:t>Defeasible reasoning</a:t>
            </a:r>
            <a:r>
              <a:rPr lang="en-US" altLang="nl-NL" sz="2000"/>
              <a:t>: all fallibility located in the defeasible inferences</a:t>
            </a:r>
          </a:p>
          <a:p>
            <a:pPr lvl="1" eaLnBrk="1" hangingPunct="1">
              <a:lnSpc>
                <a:spcPct val="90000"/>
              </a:lnSpc>
            </a:pPr>
            <a:r>
              <a:rPr lang="en-US" altLang="nl-NL" sz="1800"/>
              <a:t>Pollock, Loui, Vreeswijk, Prakken &amp; Sartor, …</a:t>
            </a:r>
          </a:p>
          <a:p>
            <a:pPr eaLnBrk="1" hangingPunct="1">
              <a:lnSpc>
                <a:spcPct val="90000"/>
              </a:lnSpc>
            </a:pPr>
            <a:r>
              <a:rPr lang="en-US" altLang="nl-NL" sz="2000"/>
              <a:t>ASPIC+ combines these accounts</a:t>
            </a:r>
          </a:p>
        </p:txBody>
      </p:sp>
      <p:pic>
        <p:nvPicPr>
          <p:cNvPr id="33796" name="Picture 7" descr="John2">
            <a:extLst>
              <a:ext uri="{FF2B5EF4-FFF2-40B4-BE49-F238E27FC236}">
                <a16:creationId xmlns:a16="http://schemas.microsoft.com/office/drawing/2014/main" id="{B794CADF-9F6D-4F50-8019-BF941C478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5213350"/>
            <a:ext cx="21844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9" descr="kowalski">
            <a:extLst>
              <a:ext uri="{FF2B5EF4-FFF2-40B4-BE49-F238E27FC236}">
                <a16:creationId xmlns:a16="http://schemas.microsoft.com/office/drawing/2014/main" id="{2194F5FA-A1C3-7D1F-5CD1-5C23CF656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35538"/>
            <a:ext cx="1909763"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Afbeelding 6" descr="Nicholas_Rescher.jpg">
            <a:extLst>
              <a:ext uri="{FF2B5EF4-FFF2-40B4-BE49-F238E27FC236}">
                <a16:creationId xmlns:a16="http://schemas.microsoft.com/office/drawing/2014/main" id="{AE78385A-7654-594C-C6E6-05DEF344BD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002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Afbeelding 8" descr="images.jpeg">
            <a:extLst>
              <a:ext uri="{FF2B5EF4-FFF2-40B4-BE49-F238E27FC236}">
                <a16:creationId xmlns:a16="http://schemas.microsoft.com/office/drawing/2014/main" id="{CB2C2868-FF9E-00F3-5D39-950D461FAF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21625" y="0"/>
            <a:ext cx="12223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ctangle 13">
            <a:extLst>
              <a:ext uri="{FF2B5EF4-FFF2-40B4-BE49-F238E27FC236}">
                <a16:creationId xmlns:a16="http://schemas.microsoft.com/office/drawing/2014/main" id="{4F5CCB64-8A5B-FCAC-F5F7-EBA8309ADBDC}"/>
              </a:ext>
            </a:extLst>
          </p:cNvPr>
          <p:cNvSpPr>
            <a:spLocks noChangeArrowheads="1"/>
          </p:cNvSpPr>
          <p:nvPr/>
        </p:nvSpPr>
        <p:spPr bwMode="auto">
          <a:xfrm>
            <a:off x="7470775" y="4859338"/>
            <a:ext cx="11620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400"/>
              <a:t>John Pollock</a:t>
            </a:r>
            <a:endParaRPr lang="en-US" altLang="nl-NL" sz="2000"/>
          </a:p>
        </p:txBody>
      </p:sp>
      <p:sp>
        <p:nvSpPr>
          <p:cNvPr id="33801" name="Rectangle 13">
            <a:extLst>
              <a:ext uri="{FF2B5EF4-FFF2-40B4-BE49-F238E27FC236}">
                <a16:creationId xmlns:a16="http://schemas.microsoft.com/office/drawing/2014/main" id="{8848ECF8-0B3C-198B-CBB8-A73AF4994F70}"/>
              </a:ext>
            </a:extLst>
          </p:cNvPr>
          <p:cNvSpPr>
            <a:spLocks noChangeArrowheads="1"/>
          </p:cNvSpPr>
          <p:nvPr/>
        </p:nvSpPr>
        <p:spPr bwMode="auto">
          <a:xfrm>
            <a:off x="0" y="1978025"/>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400"/>
              <a:t>Nicholas Rescher</a:t>
            </a:r>
            <a:endParaRPr lang="en-US" altLang="nl-NL" sz="2000"/>
          </a:p>
        </p:txBody>
      </p:sp>
      <p:sp>
        <p:nvSpPr>
          <p:cNvPr id="33802" name="Rectangle 13">
            <a:extLst>
              <a:ext uri="{FF2B5EF4-FFF2-40B4-BE49-F238E27FC236}">
                <a16:creationId xmlns:a16="http://schemas.microsoft.com/office/drawing/2014/main" id="{4B5AD56A-4CF3-82AA-3DC5-54D3B317C4A0}"/>
              </a:ext>
            </a:extLst>
          </p:cNvPr>
          <p:cNvSpPr>
            <a:spLocks noChangeArrowheads="1"/>
          </p:cNvSpPr>
          <p:nvPr/>
        </p:nvSpPr>
        <p:spPr bwMode="auto">
          <a:xfrm>
            <a:off x="80963" y="4625975"/>
            <a:ext cx="14430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400"/>
              <a:t>Robert Kowalski</a:t>
            </a:r>
            <a:endParaRPr lang="en-US" altLang="nl-NL" sz="2000"/>
          </a:p>
        </p:txBody>
      </p:sp>
      <p:sp>
        <p:nvSpPr>
          <p:cNvPr id="33803" name="Rectangle 13">
            <a:extLst>
              <a:ext uri="{FF2B5EF4-FFF2-40B4-BE49-F238E27FC236}">
                <a16:creationId xmlns:a16="http://schemas.microsoft.com/office/drawing/2014/main" id="{437876BE-554D-A740-578B-8376A2B27B0E}"/>
              </a:ext>
            </a:extLst>
          </p:cNvPr>
          <p:cNvSpPr>
            <a:spLocks noChangeArrowheads="1"/>
          </p:cNvSpPr>
          <p:nvPr/>
        </p:nvSpPr>
        <p:spPr bwMode="auto">
          <a:xfrm>
            <a:off x="7923213" y="1824038"/>
            <a:ext cx="1150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400"/>
              <a:t>Tony Hunter</a:t>
            </a:r>
            <a:endParaRPr lang="en-US" altLang="nl-NL"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56B4D344-8744-A745-ACE0-60236B008055}"/>
              </a:ext>
            </a:extLst>
          </p:cNvPr>
          <p:cNvSpPr>
            <a:spLocks noGrp="1" noChangeArrowheads="1"/>
          </p:cNvSpPr>
          <p:nvPr>
            <p:ph type="title"/>
          </p:nvPr>
        </p:nvSpPr>
        <p:spPr>
          <a:xfrm>
            <a:off x="1219200" y="381000"/>
            <a:ext cx="5791200" cy="1143000"/>
          </a:xfrm>
        </p:spPr>
        <p:txBody>
          <a:bodyPr/>
          <a:lstStyle/>
          <a:p>
            <a:pPr algn="ctr"/>
            <a:r>
              <a:rPr lang="en-US" altLang="nl-NL" sz="3600" dirty="0"/>
              <a:t>ASPIC+</a:t>
            </a:r>
            <a:endParaRPr lang="nl-NL" altLang="nl-NL" sz="3600" dirty="0"/>
          </a:p>
        </p:txBody>
      </p:sp>
      <p:sp>
        <p:nvSpPr>
          <p:cNvPr id="44034" name="Rectangle 3">
            <a:extLst>
              <a:ext uri="{FF2B5EF4-FFF2-40B4-BE49-F238E27FC236}">
                <a16:creationId xmlns:a16="http://schemas.microsoft.com/office/drawing/2014/main" id="{6534F1E4-8648-084A-B2B4-7F7225AA989B}"/>
              </a:ext>
            </a:extLst>
          </p:cNvPr>
          <p:cNvSpPr>
            <a:spLocks noGrp="1" noChangeArrowheads="1"/>
          </p:cNvSpPr>
          <p:nvPr>
            <p:ph type="body" idx="1"/>
          </p:nvPr>
        </p:nvSpPr>
        <p:spPr>
          <a:xfrm>
            <a:off x="1219200" y="2438400"/>
            <a:ext cx="7735888" cy="4114800"/>
          </a:xfrm>
        </p:spPr>
        <p:txBody>
          <a:bodyPr/>
          <a:lstStyle/>
          <a:p>
            <a:pPr>
              <a:lnSpc>
                <a:spcPct val="90000"/>
              </a:lnSpc>
            </a:pPr>
            <a:r>
              <a:rPr lang="en-US" altLang="nl-NL" sz="2400" dirty="0"/>
              <a:t>Chain inferences into </a:t>
            </a:r>
            <a:r>
              <a:rPr lang="en-US" altLang="nl-NL" sz="2400" dirty="0">
                <a:solidFill>
                  <a:schemeClr val="hlink"/>
                </a:solidFill>
              </a:rPr>
              <a:t>arguments </a:t>
            </a:r>
            <a:r>
              <a:rPr lang="en-US" altLang="nl-NL" sz="2400" dirty="0"/>
              <a:t>with</a:t>
            </a:r>
          </a:p>
          <a:p>
            <a:pPr lvl="1">
              <a:lnSpc>
                <a:spcPct val="90000"/>
              </a:lnSpc>
            </a:pPr>
            <a:r>
              <a:rPr lang="en-US" altLang="nl-NL" sz="2000" i="1" u="sng" dirty="0"/>
              <a:t>Deductive </a:t>
            </a:r>
            <a:r>
              <a:rPr lang="en-US" altLang="nl-NL" sz="2000" dirty="0"/>
              <a:t>inference rules</a:t>
            </a:r>
          </a:p>
          <a:p>
            <a:pPr lvl="2">
              <a:lnSpc>
                <a:spcPct val="90000"/>
              </a:lnSpc>
            </a:pPr>
            <a:r>
              <a:rPr lang="en-US" altLang="nl-NL" sz="1800" dirty="0"/>
              <a:t>Premises </a:t>
            </a:r>
            <a:r>
              <a:rPr lang="en-US" altLang="nl-NL" sz="1800" dirty="0">
                <a:solidFill>
                  <a:srgbClr val="000090"/>
                </a:solidFill>
              </a:rPr>
              <a:t>guarantee </a:t>
            </a:r>
            <a:r>
              <a:rPr lang="en-US" altLang="nl-NL" sz="1800" dirty="0"/>
              <a:t>conclusion</a:t>
            </a:r>
          </a:p>
          <a:p>
            <a:pPr lvl="1">
              <a:lnSpc>
                <a:spcPct val="90000"/>
              </a:lnSpc>
            </a:pPr>
            <a:r>
              <a:rPr lang="en-US" altLang="nl-NL" sz="2000" i="1" u="sng" dirty="0"/>
              <a:t>Defeasible </a:t>
            </a:r>
            <a:r>
              <a:rPr lang="en-US" altLang="nl-NL" sz="2000" dirty="0"/>
              <a:t>inference rules</a:t>
            </a:r>
          </a:p>
          <a:p>
            <a:pPr lvl="2">
              <a:lnSpc>
                <a:spcPct val="90000"/>
              </a:lnSpc>
            </a:pPr>
            <a:r>
              <a:rPr lang="en-US" altLang="nl-NL" sz="1800" dirty="0"/>
              <a:t>Premises</a:t>
            </a:r>
            <a:r>
              <a:rPr lang="en-US" altLang="nl-NL" sz="1800" dirty="0">
                <a:solidFill>
                  <a:schemeClr val="folHlink"/>
                </a:solidFill>
              </a:rPr>
              <a:t> create </a:t>
            </a:r>
            <a:r>
              <a:rPr lang="en-US" altLang="nl-NL" sz="1800" dirty="0">
                <a:solidFill>
                  <a:srgbClr val="000000"/>
                </a:solidFill>
              </a:rPr>
              <a:t>presumption for conclusion</a:t>
            </a:r>
          </a:p>
          <a:p>
            <a:pPr>
              <a:lnSpc>
                <a:spcPct val="90000"/>
              </a:lnSpc>
            </a:pPr>
            <a:r>
              <a:rPr lang="en-US" altLang="nl-NL" sz="2400" dirty="0">
                <a:solidFill>
                  <a:srgbClr val="FF0000"/>
                </a:solidFill>
              </a:rPr>
              <a:t>Attack</a:t>
            </a:r>
            <a:r>
              <a:rPr lang="en-US" altLang="nl-NL" sz="2400" dirty="0"/>
              <a:t> arguments with </a:t>
            </a:r>
            <a:r>
              <a:rPr lang="en-US" altLang="nl-NL" sz="2400" dirty="0">
                <a:solidFill>
                  <a:srgbClr val="FF0000"/>
                </a:solidFill>
              </a:rPr>
              <a:t>counterarguments</a:t>
            </a:r>
          </a:p>
          <a:p>
            <a:pPr lvl="1">
              <a:lnSpc>
                <a:spcPct val="90000"/>
              </a:lnSpc>
            </a:pPr>
            <a:r>
              <a:rPr lang="en-US" altLang="nl-NL" sz="2000" dirty="0"/>
              <a:t>Undermining, rebutting, undercutting</a:t>
            </a:r>
          </a:p>
          <a:p>
            <a:pPr>
              <a:lnSpc>
                <a:spcPct val="90000"/>
              </a:lnSpc>
            </a:pPr>
            <a:r>
              <a:rPr lang="en-US" altLang="nl-NL" sz="2400" dirty="0"/>
              <a:t>See which attacks result as </a:t>
            </a:r>
            <a:r>
              <a:rPr lang="en-US" altLang="nl-NL" sz="2400" dirty="0">
                <a:solidFill>
                  <a:srgbClr val="FF0000"/>
                </a:solidFill>
              </a:rPr>
              <a:t>defeats</a:t>
            </a:r>
            <a:r>
              <a:rPr lang="en-US" altLang="nl-NL" sz="2400" dirty="0"/>
              <a:t> with </a:t>
            </a:r>
            <a:r>
              <a:rPr lang="en-US" altLang="nl-NL" sz="2400" dirty="0">
                <a:solidFill>
                  <a:srgbClr val="FF0000"/>
                </a:solidFill>
              </a:rPr>
              <a:t>preferences</a:t>
            </a:r>
          </a:p>
          <a:p>
            <a:pPr>
              <a:lnSpc>
                <a:spcPct val="90000"/>
              </a:lnSpc>
            </a:pPr>
            <a:r>
              <a:rPr lang="en-US" altLang="nl-NL" sz="2400" dirty="0"/>
              <a:t>Apply Dung (1995) to arguments + defeat</a:t>
            </a:r>
            <a:endParaRPr lang="nl-NL" altLang="nl-NL" sz="2400" dirty="0">
              <a:solidFill>
                <a:schemeClr val="hlink"/>
              </a:solidFill>
            </a:endParaRPr>
          </a:p>
        </p:txBody>
      </p:sp>
      <p:sp>
        <p:nvSpPr>
          <p:cNvPr id="44035" name="Rectangle 4">
            <a:extLst>
              <a:ext uri="{FF2B5EF4-FFF2-40B4-BE49-F238E27FC236}">
                <a16:creationId xmlns:a16="http://schemas.microsoft.com/office/drawing/2014/main" id="{8B27CDB2-83FD-2447-B959-0A199671168C}"/>
              </a:ext>
            </a:extLst>
          </p:cNvPr>
          <p:cNvSpPr>
            <a:spLocks noChangeArrowheads="1"/>
          </p:cNvSpPr>
          <p:nvPr/>
        </p:nvSpPr>
        <p:spPr bwMode="auto">
          <a:xfrm>
            <a:off x="7218362" y="1810543"/>
            <a:ext cx="1538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nl-NL" sz="1200" dirty="0">
                <a:latin typeface="Tahoma" panose="020B0604030504040204" pitchFamily="34" charset="0"/>
              </a:rPr>
              <a:t>Sanjay Modgil &amp; me</a:t>
            </a:r>
            <a:endParaRPr lang="nl-NL" altLang="nl-NL" sz="1200" dirty="0">
              <a:latin typeface="Tahoma" panose="020B0604030504040204" pitchFamily="34" charset="0"/>
            </a:endParaRPr>
          </a:p>
        </p:txBody>
      </p:sp>
      <p:pic>
        <p:nvPicPr>
          <p:cNvPr id="44036" name="Picture 6" descr="sanjay10">
            <a:extLst>
              <a:ext uri="{FF2B5EF4-FFF2-40B4-BE49-F238E27FC236}">
                <a16:creationId xmlns:a16="http://schemas.microsoft.com/office/drawing/2014/main" id="{7997726F-ED84-DF4F-BFED-E1990AE09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012" y="0"/>
            <a:ext cx="2312988"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id="{565ECF34-B8DC-6949-B6CE-B700AE9AE939}"/>
              </a:ext>
            </a:extLst>
          </p:cNvPr>
          <p:cNvSpPr txBox="1">
            <a:spLocks noChangeArrowheads="1"/>
          </p:cNvSpPr>
          <p:nvPr/>
        </p:nvSpPr>
        <p:spPr bwMode="auto">
          <a:xfrm>
            <a:off x="0" y="6119336"/>
            <a:ext cx="9144000" cy="738664"/>
          </a:xfrm>
          <a:prstGeom prst="rect">
            <a:avLst/>
          </a:prstGeom>
          <a:solidFill>
            <a:schemeClr val="accent6">
              <a:lumMod val="20000"/>
              <a:lumOff val="80000"/>
            </a:schemeClr>
          </a:solidFill>
          <a:ln w="9525">
            <a:noFill/>
            <a:miter lim="800000"/>
            <a:headEnd/>
            <a:tailEnd/>
          </a:ln>
          <a:effec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defRPr/>
            </a:pPr>
            <a:r>
              <a:rPr lang="en-US" sz="1400" dirty="0"/>
              <a:t>S. </a:t>
            </a:r>
            <a:r>
              <a:rPr lang="en-US" sz="1400" dirty="0" err="1"/>
              <a:t>Modgil</a:t>
            </a:r>
            <a:r>
              <a:rPr lang="en-US" sz="1400" dirty="0"/>
              <a:t> &amp; H. </a:t>
            </a:r>
            <a:r>
              <a:rPr lang="en-US" sz="1400" dirty="0" err="1"/>
              <a:t>Prakken</a:t>
            </a:r>
            <a:r>
              <a:rPr lang="en-US" sz="1400" dirty="0"/>
              <a:t>,  </a:t>
            </a:r>
            <a:r>
              <a:rPr lang="nl-NL" sz="1400" dirty="0"/>
              <a:t>Abstract </a:t>
            </a:r>
            <a:r>
              <a:rPr lang="nl-NL" sz="1400" dirty="0" err="1"/>
              <a:t>rule-based</a:t>
            </a:r>
            <a:r>
              <a:rPr lang="nl-NL" sz="1400" dirty="0"/>
              <a:t> </a:t>
            </a:r>
            <a:r>
              <a:rPr lang="nl-NL" sz="1400" dirty="0" err="1"/>
              <a:t>argumentation</a:t>
            </a:r>
            <a:r>
              <a:rPr lang="nl-NL" sz="1400" dirty="0"/>
              <a:t>. In P. </a:t>
            </a:r>
            <a:r>
              <a:rPr lang="nl-NL" sz="1400" dirty="0" err="1"/>
              <a:t>Baroni</a:t>
            </a:r>
            <a:r>
              <a:rPr lang="nl-NL" sz="1400" dirty="0"/>
              <a:t> et al., </a:t>
            </a:r>
            <a:r>
              <a:rPr lang="nl-NL" sz="1400" i="1" dirty="0" err="1"/>
              <a:t>Handbook</a:t>
            </a:r>
            <a:r>
              <a:rPr lang="nl-NL" sz="1400" i="1" dirty="0"/>
              <a:t> of </a:t>
            </a:r>
            <a:r>
              <a:rPr lang="nl-NL" sz="1400" i="1" dirty="0" err="1"/>
              <a:t>Formal</a:t>
            </a:r>
            <a:r>
              <a:rPr lang="nl-NL" sz="1400" i="1" dirty="0"/>
              <a:t> </a:t>
            </a:r>
            <a:r>
              <a:rPr lang="nl-NL" sz="1400" i="1" dirty="0" err="1"/>
              <a:t>Argumentation</a:t>
            </a:r>
            <a:r>
              <a:rPr lang="nl-NL" sz="1400" dirty="0"/>
              <a:t>, Vol. 1, pp. 286-361. London: College Publications.</a:t>
            </a:r>
          </a:p>
          <a:p>
            <a:pPr>
              <a:defRPr/>
            </a:pPr>
            <a:r>
              <a:rPr lang="nl-NL" sz="1400" dirty="0"/>
              <a:t>A.J. Hunter (ed.), </a:t>
            </a:r>
            <a:r>
              <a:rPr lang="nl-NL" sz="1400" dirty="0" err="1"/>
              <a:t>Tutorials</a:t>
            </a:r>
            <a:r>
              <a:rPr lang="nl-NL" sz="1400" dirty="0"/>
              <a:t> on </a:t>
            </a:r>
            <a:r>
              <a:rPr lang="nl-NL" sz="1400" dirty="0" err="1"/>
              <a:t>Structured</a:t>
            </a:r>
            <a:r>
              <a:rPr lang="nl-NL" sz="1400" dirty="0"/>
              <a:t> </a:t>
            </a:r>
            <a:r>
              <a:rPr lang="nl-NL" sz="1400" dirty="0" err="1"/>
              <a:t>Argumentation</a:t>
            </a:r>
            <a:r>
              <a:rPr lang="nl-NL" sz="1400" dirty="0"/>
              <a:t>. Special issue of </a:t>
            </a:r>
            <a:r>
              <a:rPr lang="nl-NL" sz="1400" i="1" dirty="0"/>
              <a:t>Argument </a:t>
            </a:r>
            <a:r>
              <a:rPr lang="nl-NL" sz="1400" i="1" dirty="0" err="1"/>
              <a:t>and</a:t>
            </a:r>
            <a:r>
              <a:rPr lang="nl-NL" sz="1400" i="1" dirty="0"/>
              <a:t> </a:t>
            </a:r>
            <a:r>
              <a:rPr lang="nl-NL" sz="1400" i="1" dirty="0" err="1"/>
              <a:t>Computation</a:t>
            </a:r>
            <a:r>
              <a:rPr lang="nl-NL" sz="1400" dirty="0"/>
              <a:t> 5 (2014).</a:t>
            </a:r>
            <a:endParaRPr lang="en-US" sz="1400" dirty="0"/>
          </a:p>
        </p:txBody>
      </p:sp>
      <p:pic>
        <p:nvPicPr>
          <p:cNvPr id="2" name="Picture 4">
            <a:extLst>
              <a:ext uri="{FF2B5EF4-FFF2-40B4-BE49-F238E27FC236}">
                <a16:creationId xmlns:a16="http://schemas.microsoft.com/office/drawing/2014/main" id="{717DEBF0-E089-F028-AD51-D6552D39B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38286" cy="205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ACCB0FF5-FF10-D797-2D36-8B2E24320068}"/>
              </a:ext>
            </a:extLst>
          </p:cNvPr>
          <p:cNvSpPr>
            <a:spLocks noChangeArrowheads="1"/>
          </p:cNvSpPr>
          <p:nvPr/>
        </p:nvSpPr>
        <p:spPr bwMode="auto">
          <a:xfrm>
            <a:off x="20782" y="2009001"/>
            <a:ext cx="13394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nl-NL" sz="1200" dirty="0">
                <a:latin typeface="Tahoma" panose="020B0604030504040204" pitchFamily="34" charset="0"/>
              </a:rPr>
              <a:t>Gerard </a:t>
            </a:r>
            <a:r>
              <a:rPr lang="en-US" altLang="nl-NL" sz="1200" dirty="0" err="1">
                <a:latin typeface="Tahoma" panose="020B0604030504040204" pitchFamily="34" charset="0"/>
              </a:rPr>
              <a:t>Vreeswijk</a:t>
            </a:r>
            <a:endParaRPr lang="nl-NL" altLang="nl-NL" sz="1200" dirty="0">
              <a:latin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84187-E0BB-0AB2-CF74-7093B413FFB2}"/>
              </a:ext>
            </a:extLst>
          </p:cNvPr>
          <p:cNvSpPr>
            <a:spLocks noGrp="1"/>
          </p:cNvSpPr>
          <p:nvPr>
            <p:ph type="title"/>
          </p:nvPr>
        </p:nvSpPr>
        <p:spPr>
          <a:xfrm>
            <a:off x="1150938" y="381000"/>
            <a:ext cx="7793037" cy="1143000"/>
          </a:xfrm>
        </p:spPr>
        <p:txBody>
          <a:bodyPr/>
          <a:lstStyle/>
          <a:p>
            <a:pPr algn="ctr"/>
            <a:r>
              <a:rPr lang="nl-NL" dirty="0" err="1"/>
              <a:t>Alternative</a:t>
            </a:r>
            <a:r>
              <a:rPr lang="nl-NL" dirty="0"/>
              <a:t> </a:t>
            </a:r>
            <a:r>
              <a:rPr lang="nl-NL" dirty="0" err="1"/>
              <a:t>formalisms</a:t>
            </a:r>
            <a:endParaRPr lang="nl-NL" dirty="0"/>
          </a:p>
        </p:txBody>
      </p:sp>
      <p:sp>
        <p:nvSpPr>
          <p:cNvPr id="3" name="Tijdelijke aanduiding voor inhoud 2">
            <a:extLst>
              <a:ext uri="{FF2B5EF4-FFF2-40B4-BE49-F238E27FC236}">
                <a16:creationId xmlns:a16="http://schemas.microsoft.com/office/drawing/2014/main" id="{410F47F1-CF2C-2535-ED7D-4E1A7C8D4EF4}"/>
              </a:ext>
            </a:extLst>
          </p:cNvPr>
          <p:cNvSpPr>
            <a:spLocks noGrp="1"/>
          </p:cNvSpPr>
          <p:nvPr>
            <p:ph idx="1"/>
          </p:nvPr>
        </p:nvSpPr>
        <p:spPr>
          <a:xfrm>
            <a:off x="914400" y="1828800"/>
            <a:ext cx="8040688" cy="4114800"/>
          </a:xfrm>
        </p:spPr>
        <p:txBody>
          <a:bodyPr/>
          <a:lstStyle/>
          <a:p>
            <a:r>
              <a:rPr lang="nl-NL" sz="2000" dirty="0" err="1">
                <a:solidFill>
                  <a:srgbClr val="FF0000"/>
                </a:solidFill>
              </a:rPr>
              <a:t>Assumption-based</a:t>
            </a:r>
            <a:r>
              <a:rPr lang="nl-NL" sz="2000" dirty="0">
                <a:solidFill>
                  <a:srgbClr val="FF0000"/>
                </a:solidFill>
              </a:rPr>
              <a:t> </a:t>
            </a:r>
            <a:r>
              <a:rPr lang="nl-NL" sz="2000" dirty="0" err="1">
                <a:solidFill>
                  <a:srgbClr val="FF0000"/>
                </a:solidFill>
              </a:rPr>
              <a:t>argumentation</a:t>
            </a:r>
            <a:endParaRPr lang="nl-NL" sz="2000" dirty="0">
              <a:solidFill>
                <a:srgbClr val="FF0000"/>
              </a:solidFill>
            </a:endParaRPr>
          </a:p>
          <a:p>
            <a:pPr lvl="1"/>
            <a:r>
              <a:rPr lang="nl-NL" sz="1800" dirty="0"/>
              <a:t>Special case of ASPIC+ </a:t>
            </a:r>
            <a:r>
              <a:rPr lang="nl-NL" sz="1800" dirty="0" err="1"/>
              <a:t>with</a:t>
            </a:r>
            <a:r>
              <a:rPr lang="nl-NL" sz="1800" dirty="0"/>
              <a:t> no </a:t>
            </a:r>
            <a:r>
              <a:rPr lang="nl-NL" sz="1800" dirty="0" err="1"/>
              <a:t>defeasible</a:t>
            </a:r>
            <a:r>
              <a:rPr lang="nl-NL" sz="1800" dirty="0"/>
              <a:t> </a:t>
            </a:r>
            <a:r>
              <a:rPr lang="nl-NL" sz="1800" dirty="0" err="1"/>
              <a:t>rules</a:t>
            </a:r>
            <a:r>
              <a:rPr lang="nl-NL" sz="1800" dirty="0"/>
              <a:t> or </a:t>
            </a:r>
            <a:r>
              <a:rPr lang="nl-NL" sz="1800" dirty="0" err="1"/>
              <a:t>preferences</a:t>
            </a:r>
            <a:endParaRPr lang="nl-NL" sz="1800" dirty="0"/>
          </a:p>
          <a:p>
            <a:r>
              <a:rPr lang="nl-NL" sz="2000" dirty="0" err="1">
                <a:solidFill>
                  <a:srgbClr val="FF0000"/>
                </a:solidFill>
              </a:rPr>
              <a:t>Defeasible</a:t>
            </a:r>
            <a:r>
              <a:rPr lang="nl-NL" sz="2000" dirty="0">
                <a:solidFill>
                  <a:srgbClr val="FF0000"/>
                </a:solidFill>
              </a:rPr>
              <a:t> Logic Programming</a:t>
            </a:r>
          </a:p>
          <a:p>
            <a:pPr lvl="1"/>
            <a:r>
              <a:rPr lang="nl-NL" sz="1800" dirty="0"/>
              <a:t>Looks like ASPIC+ </a:t>
            </a:r>
            <a:r>
              <a:rPr lang="nl-NL" sz="1800" dirty="0" err="1"/>
              <a:t>with</a:t>
            </a:r>
            <a:r>
              <a:rPr lang="nl-NL" sz="1800" dirty="0"/>
              <a:t> </a:t>
            </a:r>
            <a:r>
              <a:rPr lang="nl-NL" sz="1800" dirty="0" err="1"/>
              <a:t>grounded</a:t>
            </a:r>
            <a:r>
              <a:rPr lang="nl-NL" sz="1800" dirty="0"/>
              <a:t> </a:t>
            </a:r>
            <a:r>
              <a:rPr lang="nl-NL" sz="1800" dirty="0" err="1"/>
              <a:t>semantics</a:t>
            </a:r>
            <a:endParaRPr lang="nl-NL" sz="1800" dirty="0"/>
          </a:p>
          <a:p>
            <a:pPr lvl="1"/>
            <a:r>
              <a:rPr lang="nl-NL" sz="1800" dirty="0"/>
              <a:t>Non-standard (</a:t>
            </a:r>
            <a:r>
              <a:rPr lang="nl-NL" sz="1800" dirty="0" err="1"/>
              <a:t>counterintuitive</a:t>
            </a:r>
            <a:r>
              <a:rPr lang="nl-NL" sz="1800" dirty="0"/>
              <a:t>?) </a:t>
            </a:r>
            <a:r>
              <a:rPr lang="nl-NL" sz="1800" dirty="0" err="1"/>
              <a:t>semantics</a:t>
            </a:r>
            <a:endParaRPr lang="nl-NL" sz="1800" dirty="0"/>
          </a:p>
          <a:p>
            <a:r>
              <a:rPr lang="nl-NL" sz="2000" dirty="0" err="1">
                <a:solidFill>
                  <a:srgbClr val="FF0000"/>
                </a:solidFill>
              </a:rPr>
              <a:t>Defeasible</a:t>
            </a:r>
            <a:r>
              <a:rPr lang="nl-NL" sz="2000" dirty="0">
                <a:solidFill>
                  <a:srgbClr val="FF0000"/>
                </a:solidFill>
              </a:rPr>
              <a:t> Logic</a:t>
            </a:r>
          </a:p>
          <a:p>
            <a:pPr lvl="1"/>
            <a:r>
              <a:rPr lang="nl-NL" sz="1800" dirty="0" err="1"/>
              <a:t>Not</a:t>
            </a:r>
            <a:r>
              <a:rPr lang="nl-NL" sz="1800" dirty="0"/>
              <a:t> </a:t>
            </a:r>
            <a:r>
              <a:rPr lang="nl-NL" sz="1800" dirty="0" err="1"/>
              <a:t>within</a:t>
            </a:r>
            <a:r>
              <a:rPr lang="nl-NL" sz="1800" dirty="0"/>
              <a:t> </a:t>
            </a:r>
            <a:r>
              <a:rPr lang="nl-NL" sz="1800" dirty="0" err="1"/>
              <a:t>Dung</a:t>
            </a:r>
            <a:r>
              <a:rPr lang="nl-NL" sz="1800" dirty="0"/>
              <a:t>, </a:t>
            </a:r>
            <a:r>
              <a:rPr lang="nl-NL" sz="1800" dirty="0" err="1"/>
              <a:t>ambiguity-blocking</a:t>
            </a:r>
            <a:endParaRPr lang="nl-NL" sz="1800" dirty="0"/>
          </a:p>
          <a:p>
            <a:r>
              <a:rPr lang="nl-NL" sz="2000" dirty="0" err="1">
                <a:solidFill>
                  <a:srgbClr val="FF0000"/>
                </a:solidFill>
              </a:rPr>
              <a:t>Carneades</a:t>
            </a:r>
            <a:endParaRPr lang="nl-NL" sz="2000" dirty="0">
              <a:solidFill>
                <a:srgbClr val="FF0000"/>
              </a:solidFill>
            </a:endParaRPr>
          </a:p>
          <a:p>
            <a:pPr lvl="1"/>
            <a:r>
              <a:rPr lang="nl-NL" sz="1800" dirty="0" err="1"/>
              <a:t>Not</a:t>
            </a:r>
            <a:r>
              <a:rPr lang="nl-NL" sz="1800" dirty="0"/>
              <a:t> </a:t>
            </a:r>
            <a:r>
              <a:rPr lang="nl-NL" sz="1800" dirty="0" err="1"/>
              <a:t>within</a:t>
            </a:r>
            <a:r>
              <a:rPr lang="nl-NL" sz="1800" dirty="0"/>
              <a:t> </a:t>
            </a:r>
            <a:r>
              <a:rPr lang="nl-NL" sz="1800" dirty="0" err="1"/>
              <a:t>Dung</a:t>
            </a:r>
            <a:r>
              <a:rPr lang="nl-NL" sz="1800" dirty="0"/>
              <a:t>, </a:t>
            </a:r>
            <a:r>
              <a:rPr lang="nl-NL" sz="1800" dirty="0" err="1"/>
              <a:t>many</a:t>
            </a:r>
            <a:r>
              <a:rPr lang="nl-NL" sz="1800"/>
              <a:t> features</a:t>
            </a:r>
            <a:endParaRPr lang="nl-NL" sz="1800" dirty="0"/>
          </a:p>
          <a:p>
            <a:pPr lvl="2"/>
            <a:r>
              <a:rPr lang="nl-NL" sz="1600" dirty="0" err="1"/>
              <a:t>Proof</a:t>
            </a:r>
            <a:r>
              <a:rPr lang="nl-NL" sz="1600" dirty="0"/>
              <a:t> </a:t>
            </a:r>
            <a:r>
              <a:rPr lang="nl-NL" sz="1600" dirty="0" err="1"/>
              <a:t>standards</a:t>
            </a:r>
            <a:r>
              <a:rPr lang="nl-NL" sz="1600" dirty="0"/>
              <a:t>, </a:t>
            </a:r>
            <a:r>
              <a:rPr lang="nl-NL" sz="1600" dirty="0" err="1"/>
              <a:t>audiences</a:t>
            </a:r>
            <a:r>
              <a:rPr lang="nl-NL" sz="1600" dirty="0"/>
              <a:t>, </a:t>
            </a:r>
            <a:r>
              <a:rPr lang="nl-NL" sz="1600" dirty="0" err="1"/>
              <a:t>accrual</a:t>
            </a:r>
            <a:r>
              <a:rPr lang="nl-NL" sz="1600" dirty="0"/>
              <a:t>, </a:t>
            </a:r>
            <a:r>
              <a:rPr lang="nl-NL" sz="1600" dirty="0" err="1"/>
              <a:t>visualisation</a:t>
            </a:r>
            <a:r>
              <a:rPr lang="nl-NL" sz="1600" dirty="0"/>
              <a:t>, …</a:t>
            </a:r>
          </a:p>
          <a:p>
            <a:r>
              <a:rPr lang="nl-NL" sz="2000" dirty="0">
                <a:solidFill>
                  <a:srgbClr val="FF0000"/>
                </a:solidFill>
              </a:rPr>
              <a:t>Abstract </a:t>
            </a:r>
            <a:r>
              <a:rPr lang="nl-NL" sz="2000" dirty="0" err="1">
                <a:solidFill>
                  <a:srgbClr val="FF0000"/>
                </a:solidFill>
              </a:rPr>
              <a:t>Dialectical</a:t>
            </a:r>
            <a:r>
              <a:rPr lang="nl-NL" sz="2000" dirty="0">
                <a:solidFill>
                  <a:srgbClr val="FF0000"/>
                </a:solidFill>
              </a:rPr>
              <a:t> </a:t>
            </a:r>
            <a:r>
              <a:rPr lang="nl-NL" sz="2000" dirty="0" err="1">
                <a:solidFill>
                  <a:srgbClr val="FF0000"/>
                </a:solidFill>
              </a:rPr>
              <a:t>Frameworks</a:t>
            </a:r>
            <a:endParaRPr lang="nl-NL" sz="2000" dirty="0">
              <a:solidFill>
                <a:srgbClr val="FF0000"/>
              </a:solidFill>
            </a:endParaRPr>
          </a:p>
          <a:p>
            <a:pPr lvl="1"/>
            <a:r>
              <a:rPr lang="nl-NL" sz="1800" dirty="0" err="1"/>
              <a:t>Not</a:t>
            </a:r>
            <a:r>
              <a:rPr lang="nl-NL" sz="1800" dirty="0"/>
              <a:t> </a:t>
            </a:r>
            <a:r>
              <a:rPr lang="nl-NL" sz="1800" dirty="0" err="1"/>
              <a:t>within</a:t>
            </a:r>
            <a:r>
              <a:rPr lang="nl-NL" sz="1800" dirty="0"/>
              <a:t> </a:t>
            </a:r>
            <a:r>
              <a:rPr lang="nl-NL" sz="1800" dirty="0" err="1"/>
              <a:t>Dung</a:t>
            </a:r>
            <a:r>
              <a:rPr lang="nl-NL" sz="1800" dirty="0"/>
              <a:t>, </a:t>
            </a:r>
            <a:r>
              <a:rPr lang="nl-NL" sz="1800" dirty="0" err="1"/>
              <a:t>for</a:t>
            </a:r>
            <a:r>
              <a:rPr lang="nl-NL" sz="1800" dirty="0"/>
              <a:t> </a:t>
            </a:r>
            <a:r>
              <a:rPr lang="nl-NL" sz="1800" dirty="0" err="1"/>
              <a:t>encoding</a:t>
            </a:r>
            <a:r>
              <a:rPr lang="nl-NL" sz="1800" dirty="0"/>
              <a:t> </a:t>
            </a:r>
            <a:r>
              <a:rPr lang="nl-NL" sz="1800" dirty="0" err="1"/>
              <a:t>defeasible-rule</a:t>
            </a:r>
            <a:r>
              <a:rPr lang="nl-NL" sz="1800" dirty="0"/>
              <a:t> </a:t>
            </a:r>
            <a:r>
              <a:rPr lang="nl-NL" sz="1800" dirty="0" err="1"/>
              <a:t>structures</a:t>
            </a:r>
            <a:r>
              <a:rPr lang="nl-NL" sz="1800" dirty="0"/>
              <a:t>(?)</a:t>
            </a:r>
          </a:p>
          <a:p>
            <a:pPr lvl="1"/>
            <a:endParaRPr lang="nl-NL" sz="1800" dirty="0"/>
          </a:p>
          <a:p>
            <a:r>
              <a:rPr lang="nl-NL" sz="2000" dirty="0"/>
              <a:t>Claim: </a:t>
            </a:r>
            <a:r>
              <a:rPr lang="nl-NL" sz="2000" dirty="0" err="1"/>
              <a:t>All</a:t>
            </a:r>
            <a:r>
              <a:rPr lang="nl-NL" sz="2000" dirty="0"/>
              <a:t> equivalent on </a:t>
            </a:r>
            <a:r>
              <a:rPr lang="nl-NL" sz="2000" dirty="0" err="1"/>
              <a:t>the</a:t>
            </a:r>
            <a:r>
              <a:rPr lang="nl-NL" sz="2000" dirty="0"/>
              <a:t> fragment of ‘</a:t>
            </a:r>
            <a:r>
              <a:rPr lang="nl-NL" sz="2000" dirty="0" err="1">
                <a:solidFill>
                  <a:srgbClr val="FF0000"/>
                </a:solidFill>
              </a:rPr>
              <a:t>stratified</a:t>
            </a:r>
            <a:r>
              <a:rPr lang="nl-NL" sz="2000" dirty="0">
                <a:solidFill>
                  <a:srgbClr val="FF0000"/>
                </a:solidFill>
              </a:rPr>
              <a:t> logic programs</a:t>
            </a:r>
            <a:r>
              <a:rPr lang="nl-NL" sz="2000" dirty="0"/>
              <a:t>’</a:t>
            </a:r>
          </a:p>
          <a:p>
            <a:endParaRPr lang="nl-NL" dirty="0"/>
          </a:p>
        </p:txBody>
      </p:sp>
    </p:spTree>
    <p:extLst>
      <p:ext uri="{BB962C8B-B14F-4D97-AF65-F5344CB8AC3E}">
        <p14:creationId xmlns:p14="http://schemas.microsoft.com/office/powerpoint/2010/main" val="1550043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521DD-EBB9-DC47-A4A0-E1CCDFB20D79}"/>
              </a:ext>
            </a:extLst>
          </p:cNvPr>
          <p:cNvSpPr>
            <a:spLocks noGrp="1"/>
          </p:cNvSpPr>
          <p:nvPr>
            <p:ph type="ctrTitle"/>
          </p:nvPr>
        </p:nvSpPr>
        <p:spPr>
          <a:xfrm>
            <a:off x="1143000" y="1295400"/>
            <a:ext cx="7772400" cy="1143000"/>
          </a:xfrm>
        </p:spPr>
        <p:txBody>
          <a:bodyPr>
            <a:normAutofit fontScale="90000"/>
          </a:bodyPr>
          <a:lstStyle/>
          <a:p>
            <a:pPr algn="ctr">
              <a:defRPr/>
            </a:pPr>
            <a:r>
              <a:rPr lang="en-US" sz="4000" dirty="0">
                <a:ea typeface="MS PGothic" charset="0"/>
              </a:rPr>
              <a:t>Application: </a:t>
            </a:r>
            <a:br>
              <a:rPr lang="en-US" sz="4000" dirty="0">
                <a:ea typeface="MS PGothic" charset="0"/>
              </a:rPr>
            </a:br>
            <a:r>
              <a:rPr lang="en-US" sz="4000" dirty="0">
                <a:ea typeface="MS PGothic" charset="0"/>
              </a:rPr>
              <a:t>online intake of crime reports</a:t>
            </a:r>
          </a:p>
        </p:txBody>
      </p:sp>
      <p:sp>
        <p:nvSpPr>
          <p:cNvPr id="46082" name="Ondertitel 2">
            <a:extLst>
              <a:ext uri="{FF2B5EF4-FFF2-40B4-BE49-F238E27FC236}">
                <a16:creationId xmlns:a16="http://schemas.microsoft.com/office/drawing/2014/main" id="{AB5D6190-6E5B-704F-9A94-958C4282B41F}"/>
              </a:ext>
            </a:extLst>
          </p:cNvPr>
          <p:cNvSpPr>
            <a:spLocks noGrp="1" noChangeArrowheads="1"/>
          </p:cNvSpPr>
          <p:nvPr>
            <p:ph type="subTitle" idx="1"/>
          </p:nvPr>
        </p:nvSpPr>
        <p:spPr>
          <a:xfrm>
            <a:off x="1371600" y="3733800"/>
            <a:ext cx="6400800" cy="1752600"/>
          </a:xfrm>
        </p:spPr>
        <p:txBody>
          <a:bodyPr/>
          <a:lstStyle/>
          <a:p>
            <a:pPr>
              <a:buFont typeface="Wingdings" pitchFamily="2" charset="2"/>
              <a:buNone/>
            </a:pPr>
            <a:r>
              <a:rPr lang="en-US" altLang="nl-NL"/>
              <a:t>(This and next slides by </a:t>
            </a:r>
          </a:p>
          <a:p>
            <a:pPr>
              <a:buFont typeface="Wingdings" pitchFamily="2" charset="2"/>
              <a:buNone/>
            </a:pPr>
            <a:r>
              <a:rPr lang="en-US" altLang="nl-NL"/>
              <a:t>Daphne Odekerken)</a:t>
            </a:r>
          </a:p>
        </p:txBody>
      </p:sp>
      <p:sp>
        <p:nvSpPr>
          <p:cNvPr id="46083" name="Text Box 14">
            <a:extLst>
              <a:ext uri="{FF2B5EF4-FFF2-40B4-BE49-F238E27FC236}">
                <a16:creationId xmlns:a16="http://schemas.microsoft.com/office/drawing/2014/main" id="{80BA0FEE-F9FB-F343-B658-FFE053DB078D}"/>
              </a:ext>
            </a:extLst>
          </p:cNvPr>
          <p:cNvSpPr txBox="1">
            <a:spLocks noChangeArrowheads="1"/>
          </p:cNvSpPr>
          <p:nvPr/>
        </p:nvSpPr>
        <p:spPr bwMode="auto">
          <a:xfrm>
            <a:off x="304800" y="59436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nl-NL" sz="1600">
                <a:latin typeface="Tahoma" panose="020B0604030504040204" pitchFamily="34" charset="0"/>
              </a:rPr>
              <a:t>M. Schraagen, B. Testerink, D. Odekerken &amp; F. Bex, Argumentation-driven information extraction for online crime reports. In </a:t>
            </a:r>
            <a:r>
              <a:rPr lang="en-US" altLang="nl-NL" sz="1600" i="1">
                <a:latin typeface="Tahoma" panose="020B0604030504040204" pitchFamily="34" charset="0"/>
              </a:rPr>
              <a:t>Proceedings of International Workshop on Legal Data Analytics and Mining (LeDAM 2018).</a:t>
            </a:r>
            <a:endParaRPr lang="en-US" altLang="nl-NL" sz="1600">
              <a:latin typeface="Tahoma" panose="020B0604030504040204" pitchFamily="34" charset="0"/>
            </a:endParaRPr>
          </a:p>
        </p:txBody>
      </p:sp>
      <p:pic>
        <p:nvPicPr>
          <p:cNvPr id="3" name="Afbeelding 2">
            <a:extLst>
              <a:ext uri="{FF2B5EF4-FFF2-40B4-BE49-F238E27FC236}">
                <a16:creationId xmlns:a16="http://schemas.microsoft.com/office/drawing/2014/main" id="{4B44B10E-C81F-53C5-7FA1-1AEAB5EAFD8C}"/>
              </a:ext>
            </a:extLst>
          </p:cNvPr>
          <p:cNvPicPr>
            <a:picLocks noChangeAspect="1"/>
          </p:cNvPicPr>
          <p:nvPr/>
        </p:nvPicPr>
        <p:blipFill>
          <a:blip r:embed="rId3"/>
          <a:stretch>
            <a:fillRect/>
          </a:stretch>
        </p:blipFill>
        <p:spPr>
          <a:xfrm>
            <a:off x="7645400" y="3886200"/>
            <a:ext cx="1270000" cy="1270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a:extLst>
              <a:ext uri="{FF2B5EF4-FFF2-40B4-BE49-F238E27FC236}">
                <a16:creationId xmlns:a16="http://schemas.microsoft.com/office/drawing/2014/main" id="{F6628C8F-7FD5-2E4C-8813-CE1E32757581}"/>
              </a:ext>
            </a:extLst>
          </p:cNvPr>
          <p:cNvSpPr>
            <a:spLocks noGrp="1" noChangeArrowheads="1"/>
          </p:cNvSpPr>
          <p:nvPr>
            <p:ph type="title"/>
          </p:nvPr>
        </p:nvSpPr>
        <p:spPr/>
        <p:txBody>
          <a:bodyPr/>
          <a:lstStyle/>
          <a:p>
            <a:pPr algn="ctr"/>
            <a:r>
              <a:rPr lang="en-US" altLang="nl-NL"/>
              <a:t>The problem</a:t>
            </a:r>
          </a:p>
        </p:txBody>
      </p:sp>
      <p:sp>
        <p:nvSpPr>
          <p:cNvPr id="48130" name="Tijdelijke aanduiding voor inhoud 2">
            <a:extLst>
              <a:ext uri="{FF2B5EF4-FFF2-40B4-BE49-F238E27FC236}">
                <a16:creationId xmlns:a16="http://schemas.microsoft.com/office/drawing/2014/main" id="{12622DD4-2A63-C349-9230-43386749D134}"/>
              </a:ext>
            </a:extLst>
          </p:cNvPr>
          <p:cNvSpPr>
            <a:spLocks noGrp="1" noChangeArrowheads="1"/>
          </p:cNvSpPr>
          <p:nvPr>
            <p:ph idx="1"/>
          </p:nvPr>
        </p:nvSpPr>
        <p:spPr>
          <a:xfrm>
            <a:off x="1238250" y="2125663"/>
            <a:ext cx="6838950" cy="4351337"/>
          </a:xfrm>
        </p:spPr>
        <p:txBody>
          <a:bodyPr/>
          <a:lstStyle/>
          <a:p>
            <a:r>
              <a:rPr lang="en-US" altLang="nl-NL" sz="2400"/>
              <a:t>Improve the intake of criminal reports on </a:t>
            </a:r>
            <a:r>
              <a:rPr lang="en-US" altLang="nl-NL" sz="2400">
                <a:solidFill>
                  <a:srgbClr val="FF0000"/>
                </a:solidFill>
              </a:rPr>
              <a:t>online trade fraud</a:t>
            </a:r>
          </a:p>
          <a:p>
            <a:pPr lvl="1"/>
            <a:r>
              <a:rPr lang="en-US" altLang="nl-NL" sz="2000"/>
              <a:t>fake webshops</a:t>
            </a:r>
          </a:p>
          <a:p>
            <a:pPr lvl="1"/>
            <a:r>
              <a:rPr lang="en-US" altLang="nl-NL" sz="2000"/>
              <a:t>malicious second-hand dealers on trading platforms</a:t>
            </a:r>
          </a:p>
          <a:p>
            <a:r>
              <a:rPr lang="en-US" altLang="nl-NL" sz="2400"/>
              <a:t>40.000 reports are filed each year</a:t>
            </a:r>
          </a:p>
          <a:p>
            <a:r>
              <a:rPr lang="en-US" altLang="nl-NL" sz="2400"/>
              <a:t>Legal background: article 326 of Dutch Criminal Code</a:t>
            </a:r>
            <a:br>
              <a:rPr lang="en-US" altLang="nl-NL" sz="2400"/>
            </a:br>
            <a:r>
              <a:rPr lang="en-US" altLang="nl-NL" sz="1800"/>
              <a:t>“misleading through false contact details, deceptive tricks or an accumulation of lies”</a:t>
            </a:r>
            <a:endParaRPr lang="en-US" altLang="nl-NL" sz="2400"/>
          </a:p>
        </p:txBody>
      </p:sp>
      <p:sp>
        <p:nvSpPr>
          <p:cNvPr id="48131" name="Tijdelijke aanduiding voor dianummer 4">
            <a:extLst>
              <a:ext uri="{FF2B5EF4-FFF2-40B4-BE49-F238E27FC236}">
                <a16:creationId xmlns:a16="http://schemas.microsoft.com/office/drawing/2014/main" id="{C66C6201-D19B-C242-81B2-2BEFBDEEBC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ADA820F0-A6D4-5B48-875F-36E6CD4F3059}" type="slidenum">
              <a:rPr lang="en-US" altLang="nl-NL" sz="1400">
                <a:latin typeface="Tahoma" panose="020B0604030504040204" pitchFamily="34" charset="0"/>
              </a:rPr>
              <a:pPr/>
              <a:t>35</a:t>
            </a:fld>
            <a:endParaRPr lang="en-US" altLang="nl-NL" sz="1400">
              <a:latin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a:extLst>
              <a:ext uri="{FF2B5EF4-FFF2-40B4-BE49-F238E27FC236}">
                <a16:creationId xmlns:a16="http://schemas.microsoft.com/office/drawing/2014/main" id="{7976D8F1-097A-A54F-B00E-FA2E5FB3206D}"/>
              </a:ext>
            </a:extLst>
          </p:cNvPr>
          <p:cNvSpPr>
            <a:spLocks noGrp="1" noChangeArrowheads="1"/>
          </p:cNvSpPr>
          <p:nvPr>
            <p:ph type="title"/>
          </p:nvPr>
        </p:nvSpPr>
        <p:spPr/>
        <p:txBody>
          <a:bodyPr/>
          <a:lstStyle/>
          <a:p>
            <a:pPr algn="ctr"/>
            <a:r>
              <a:rPr lang="en-US" altLang="nl-NL"/>
              <a:t>Knowledge model</a:t>
            </a:r>
          </a:p>
        </p:txBody>
      </p:sp>
      <p:sp>
        <p:nvSpPr>
          <p:cNvPr id="49154" name="Tijdelijke aanduiding voor inhoud 2">
            <a:extLst>
              <a:ext uri="{FF2B5EF4-FFF2-40B4-BE49-F238E27FC236}">
                <a16:creationId xmlns:a16="http://schemas.microsoft.com/office/drawing/2014/main" id="{067C7EEB-9BAA-1544-9831-D9CE931FBF7A}"/>
              </a:ext>
            </a:extLst>
          </p:cNvPr>
          <p:cNvSpPr>
            <a:spLocks noGrp="1" noChangeArrowheads="1"/>
          </p:cNvSpPr>
          <p:nvPr>
            <p:ph idx="1"/>
          </p:nvPr>
        </p:nvSpPr>
        <p:spPr/>
        <p:txBody>
          <a:bodyPr/>
          <a:lstStyle/>
          <a:p>
            <a:r>
              <a:rPr lang="en-US" altLang="nl-NL"/>
              <a:t>ASPIC+ argumentation theory consisting of: </a:t>
            </a:r>
          </a:p>
          <a:p>
            <a:pPr lvl="1"/>
            <a:r>
              <a:rPr lang="en-US" altLang="nl-NL"/>
              <a:t>26 observable facts</a:t>
            </a:r>
          </a:p>
          <a:p>
            <a:pPr lvl="1"/>
            <a:r>
              <a:rPr lang="en-US" altLang="nl-NL"/>
              <a:t>46 inference rules</a:t>
            </a:r>
          </a:p>
          <a:p>
            <a:r>
              <a:rPr lang="en-US" altLang="nl-NL">
                <a:sym typeface="Wingdings" pitchFamily="2" charset="2"/>
              </a:rPr>
              <a:t>Based on legislation, case law and expert knowledge</a:t>
            </a:r>
            <a:endParaRPr lang="en-US" altLang="nl-NL"/>
          </a:p>
        </p:txBody>
      </p:sp>
      <p:sp>
        <p:nvSpPr>
          <p:cNvPr id="49155" name="Tijdelijke aanduiding voor dianummer 3">
            <a:extLst>
              <a:ext uri="{FF2B5EF4-FFF2-40B4-BE49-F238E27FC236}">
                <a16:creationId xmlns:a16="http://schemas.microsoft.com/office/drawing/2014/main" id="{5EE6BFD5-8969-BD4E-A08D-C16265DC1D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1E8F5DF0-270F-664C-8C63-787310B76E2B}" type="slidenum">
              <a:rPr lang="en-US" altLang="nl-NL" sz="1400">
                <a:latin typeface="Tahoma" panose="020B0604030504040204" pitchFamily="34" charset="0"/>
              </a:rPr>
              <a:pPr/>
              <a:t>36</a:t>
            </a:fld>
            <a:endParaRPr lang="en-US" altLang="nl-NL" sz="1400">
              <a:latin typeface="Tahom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a:extLst>
              <a:ext uri="{FF2B5EF4-FFF2-40B4-BE49-F238E27FC236}">
                <a16:creationId xmlns:a16="http://schemas.microsoft.com/office/drawing/2014/main" id="{80F24924-F29E-6043-AEDA-4C53BDCC576E}"/>
              </a:ext>
            </a:extLst>
          </p:cNvPr>
          <p:cNvSpPr>
            <a:spLocks noGrp="1" noChangeArrowheads="1"/>
          </p:cNvSpPr>
          <p:nvPr>
            <p:ph type="title"/>
          </p:nvPr>
        </p:nvSpPr>
        <p:spPr/>
        <p:txBody>
          <a:bodyPr/>
          <a:lstStyle/>
          <a:p>
            <a:pPr algn="ctr"/>
            <a:r>
              <a:rPr lang="en-US" altLang="nl-NL"/>
              <a:t>Information extraction</a:t>
            </a:r>
          </a:p>
        </p:txBody>
      </p:sp>
      <p:sp>
        <p:nvSpPr>
          <p:cNvPr id="50178" name="Tijdelijke aanduiding voor inhoud 2">
            <a:extLst>
              <a:ext uri="{FF2B5EF4-FFF2-40B4-BE49-F238E27FC236}">
                <a16:creationId xmlns:a16="http://schemas.microsoft.com/office/drawing/2014/main" id="{C76D595D-2FC0-BA4B-BA7D-147F95391B71}"/>
              </a:ext>
            </a:extLst>
          </p:cNvPr>
          <p:cNvSpPr>
            <a:spLocks noGrp="1" noChangeArrowheads="1"/>
          </p:cNvSpPr>
          <p:nvPr>
            <p:ph idx="1"/>
          </p:nvPr>
        </p:nvSpPr>
        <p:spPr>
          <a:xfrm>
            <a:off x="857250" y="1973263"/>
            <a:ext cx="7143750" cy="4351337"/>
          </a:xfrm>
        </p:spPr>
        <p:txBody>
          <a:bodyPr/>
          <a:lstStyle/>
          <a:p>
            <a:r>
              <a:rPr lang="en-US" altLang="nl-NL"/>
              <a:t>Extract observations from free text</a:t>
            </a:r>
          </a:p>
        </p:txBody>
      </p:sp>
      <p:sp>
        <p:nvSpPr>
          <p:cNvPr id="4" name="Tekstvak 3">
            <a:extLst>
              <a:ext uri="{FF2B5EF4-FFF2-40B4-BE49-F238E27FC236}">
                <a16:creationId xmlns:a16="http://schemas.microsoft.com/office/drawing/2014/main" id="{911BA5DE-2D1E-2A4F-B2F4-A8EE0E3916C0}"/>
              </a:ext>
            </a:extLst>
          </p:cNvPr>
          <p:cNvSpPr txBox="1"/>
          <p:nvPr/>
        </p:nvSpPr>
        <p:spPr>
          <a:xfrm>
            <a:off x="1113639" y="2493529"/>
            <a:ext cx="6033782" cy="3170099"/>
          </a:xfrm>
          <a:prstGeom prst="rect">
            <a:avLst/>
          </a:prstGeom>
          <a:solidFill>
            <a:schemeClr val="accent4">
              <a:alpha val="50000"/>
            </a:schemeClr>
          </a:solidFill>
          <a:ln>
            <a:noFill/>
          </a:ln>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a:spAutoFit/>
          </a:bodyPr>
          <a:lstStyle/>
          <a:p>
            <a:pPr algn="just">
              <a:defRPr/>
            </a:pPr>
            <a:r>
              <a:rPr lang="en-US" i="1" dirty="0">
                <a:solidFill>
                  <a:schemeClr val="tx1"/>
                </a:solidFill>
              </a:rPr>
              <a:t>Fictitious example report</a:t>
            </a:r>
          </a:p>
          <a:p>
            <a:pPr algn="just">
              <a:defRPr/>
            </a:pPr>
            <a:r>
              <a:rPr lang="en-US" dirty="0">
                <a:solidFill>
                  <a:schemeClr val="tx1"/>
                </a:solidFill>
              </a:rPr>
              <a:t>I would like to report fraud. I recently saw a bicycle for sale at </a:t>
            </a:r>
            <a:r>
              <a:rPr lang="en-US" dirty="0" err="1">
                <a:solidFill>
                  <a:schemeClr val="tx1"/>
                </a:solidFill>
              </a:rPr>
              <a:t>Marktplaats</a:t>
            </a:r>
            <a:r>
              <a:rPr lang="en-US" dirty="0">
                <a:solidFill>
                  <a:schemeClr val="tx1"/>
                </a:solidFill>
              </a:rPr>
              <a:t> and contacted advertiser John Doe. Because he said that he lived in </a:t>
            </a:r>
            <a:r>
              <a:rPr lang="en-US" dirty="0">
                <a:solidFill>
                  <a:schemeClr val="tx1"/>
                </a:solidFill>
                <a:highlight>
                  <a:srgbClr val="00FFFF"/>
                </a:highlight>
              </a:rPr>
              <a:t>North Groningen</a:t>
            </a:r>
            <a:r>
              <a:rPr lang="en-US" dirty="0">
                <a:solidFill>
                  <a:schemeClr val="tx1"/>
                </a:solidFill>
              </a:rPr>
              <a:t>, we agreed that he would send the bicycle to my home address in Maastricht. I </a:t>
            </a:r>
            <a:r>
              <a:rPr lang="en-US" dirty="0">
                <a:solidFill>
                  <a:schemeClr val="tx1"/>
                </a:solidFill>
                <a:highlight>
                  <a:srgbClr val="00FFFF"/>
                </a:highlight>
              </a:rPr>
              <a:t>paid</a:t>
            </a:r>
            <a:r>
              <a:rPr lang="en-US" dirty="0">
                <a:solidFill>
                  <a:schemeClr val="tx1"/>
                </a:solidFill>
              </a:rPr>
              <a:t> him in good faith but still have </a:t>
            </a:r>
            <a:r>
              <a:rPr lang="en-US" dirty="0">
                <a:solidFill>
                  <a:schemeClr val="tx1"/>
                </a:solidFill>
                <a:highlight>
                  <a:srgbClr val="00FFFF"/>
                </a:highlight>
              </a:rPr>
              <a:t>not received</a:t>
            </a:r>
            <a:r>
              <a:rPr lang="en-US" dirty="0">
                <a:solidFill>
                  <a:schemeClr val="tx1"/>
                </a:solidFill>
              </a:rPr>
              <a:t> the bike. Mr. Doe does not respond to my e-mails any more. I did some research and saw on his Facebook profile that he lives in </a:t>
            </a:r>
            <a:r>
              <a:rPr lang="en-US" dirty="0" err="1">
                <a:solidFill>
                  <a:schemeClr val="tx1"/>
                </a:solidFill>
                <a:highlight>
                  <a:srgbClr val="00FFFF"/>
                </a:highlight>
              </a:rPr>
              <a:t>Roermond</a:t>
            </a:r>
            <a:r>
              <a:rPr lang="en-US" dirty="0">
                <a:solidFill>
                  <a:schemeClr val="tx1"/>
                </a:solidFill>
              </a:rPr>
              <a:t>.</a:t>
            </a:r>
          </a:p>
        </p:txBody>
      </p:sp>
      <p:sp>
        <p:nvSpPr>
          <p:cNvPr id="50180" name="Tijdelijke aanduiding voor dianummer 4">
            <a:extLst>
              <a:ext uri="{FF2B5EF4-FFF2-40B4-BE49-F238E27FC236}">
                <a16:creationId xmlns:a16="http://schemas.microsoft.com/office/drawing/2014/main" id="{3CCA6B47-78C4-2140-94AF-631132994A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E3E68A54-6197-0B47-AD72-7CC600FC2128}" type="slidenum">
              <a:rPr lang="en-US" altLang="nl-NL" sz="1400">
                <a:latin typeface="Tahoma" panose="020B0604030504040204" pitchFamily="34" charset="0"/>
              </a:rPr>
              <a:pPr/>
              <a:t>37</a:t>
            </a:fld>
            <a:endParaRPr lang="en-US" altLang="nl-NL" sz="1400">
              <a:latin typeface="Tahoma" panose="020B0604030504040204" pitchFamily="34" charset="0"/>
            </a:endParaRPr>
          </a:p>
        </p:txBody>
      </p:sp>
      <p:sp>
        <p:nvSpPr>
          <p:cNvPr id="6" name="Rechthoek: afgeronde hoeken 5">
            <a:extLst>
              <a:ext uri="{FF2B5EF4-FFF2-40B4-BE49-F238E27FC236}">
                <a16:creationId xmlns:a16="http://schemas.microsoft.com/office/drawing/2014/main" id="{6CE51C42-DA83-8F4A-8128-7208859B86EB}"/>
              </a:ext>
            </a:extLst>
          </p:cNvPr>
          <p:cNvSpPr/>
          <p:nvPr/>
        </p:nvSpPr>
        <p:spPr>
          <a:xfrm>
            <a:off x="1054100" y="5915025"/>
            <a:ext cx="1820863" cy="79057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a:t>False location</a:t>
            </a:r>
          </a:p>
        </p:txBody>
      </p:sp>
      <p:sp>
        <p:nvSpPr>
          <p:cNvPr id="7" name="Rechthoek: afgeronde hoeken 6">
            <a:extLst>
              <a:ext uri="{FF2B5EF4-FFF2-40B4-BE49-F238E27FC236}">
                <a16:creationId xmlns:a16="http://schemas.microsoft.com/office/drawing/2014/main" id="{98368DBE-A30E-6F40-8F45-0813F5E5DEE6}"/>
              </a:ext>
            </a:extLst>
          </p:cNvPr>
          <p:cNvSpPr/>
          <p:nvPr/>
        </p:nvSpPr>
        <p:spPr>
          <a:xfrm>
            <a:off x="3251200" y="5915025"/>
            <a:ext cx="1820863" cy="79057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a:t>Paid</a:t>
            </a:r>
          </a:p>
        </p:txBody>
      </p:sp>
      <p:sp>
        <p:nvSpPr>
          <p:cNvPr id="8" name="Rechthoek: afgeronde hoeken 7">
            <a:extLst>
              <a:ext uri="{FF2B5EF4-FFF2-40B4-BE49-F238E27FC236}">
                <a16:creationId xmlns:a16="http://schemas.microsoft.com/office/drawing/2014/main" id="{1D576858-4A15-2642-B836-5E00EC554F97}"/>
              </a:ext>
            </a:extLst>
          </p:cNvPr>
          <p:cNvSpPr/>
          <p:nvPr/>
        </p:nvSpPr>
        <p:spPr>
          <a:xfrm>
            <a:off x="5446713" y="5915025"/>
            <a:ext cx="1822450" cy="79057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a:t>Not delivered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el 1">
            <a:extLst>
              <a:ext uri="{FF2B5EF4-FFF2-40B4-BE49-F238E27FC236}">
                <a16:creationId xmlns:a16="http://schemas.microsoft.com/office/drawing/2014/main" id="{550C562A-9361-7F4D-983C-3F243BC52467}"/>
              </a:ext>
            </a:extLst>
          </p:cNvPr>
          <p:cNvSpPr>
            <a:spLocks noGrp="1" noChangeArrowheads="1"/>
          </p:cNvSpPr>
          <p:nvPr>
            <p:ph type="title"/>
          </p:nvPr>
        </p:nvSpPr>
        <p:spPr/>
        <p:txBody>
          <a:bodyPr/>
          <a:lstStyle/>
          <a:p>
            <a:pPr algn="ctr"/>
            <a:r>
              <a:rPr lang="en-US" altLang="nl-NL"/>
              <a:t>Argumentation graph: simplified example</a:t>
            </a:r>
          </a:p>
        </p:txBody>
      </p:sp>
      <p:sp>
        <p:nvSpPr>
          <p:cNvPr id="51202" name="Tijdelijke aanduiding voor dianummer 2">
            <a:extLst>
              <a:ext uri="{FF2B5EF4-FFF2-40B4-BE49-F238E27FC236}">
                <a16:creationId xmlns:a16="http://schemas.microsoft.com/office/drawing/2014/main" id="{399D04C2-F737-EB4F-9E43-1907737930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D51C2D7-0392-BC44-9249-262473B26F1F}" type="slidenum">
              <a:rPr lang="en-US" altLang="nl-NL" sz="1400">
                <a:latin typeface="Tahoma" panose="020B0604030504040204" pitchFamily="34" charset="0"/>
              </a:rPr>
              <a:pPr/>
              <a:t>38</a:t>
            </a:fld>
            <a:endParaRPr lang="en-US" altLang="nl-NL" sz="1400">
              <a:latin typeface="Tahoma" panose="020B0604030504040204" pitchFamily="34" charset="0"/>
            </a:endParaRPr>
          </a:p>
        </p:txBody>
      </p:sp>
      <p:grpSp>
        <p:nvGrpSpPr>
          <p:cNvPr id="51203" name="Groep 31">
            <a:extLst>
              <a:ext uri="{FF2B5EF4-FFF2-40B4-BE49-F238E27FC236}">
                <a16:creationId xmlns:a16="http://schemas.microsoft.com/office/drawing/2014/main" id="{65708EFF-AAEF-174E-A545-70B70EDF852A}"/>
              </a:ext>
            </a:extLst>
          </p:cNvPr>
          <p:cNvGrpSpPr>
            <a:grpSpLocks/>
          </p:cNvGrpSpPr>
          <p:nvPr/>
        </p:nvGrpSpPr>
        <p:grpSpPr bwMode="auto">
          <a:xfrm>
            <a:off x="228600" y="2474913"/>
            <a:ext cx="8686800" cy="3925887"/>
            <a:chOff x="1074184" y="1847996"/>
            <a:chExt cx="8560885" cy="3925532"/>
          </a:xfrm>
        </p:grpSpPr>
        <p:sp>
          <p:nvSpPr>
            <p:cNvPr id="7" name="Rechthoek: afgeronde hoeken 6">
              <a:extLst>
                <a:ext uri="{FF2B5EF4-FFF2-40B4-BE49-F238E27FC236}">
                  <a16:creationId xmlns:a16="http://schemas.microsoft.com/office/drawing/2014/main" id="{734DDBAB-AC39-D045-876B-A6B00D5D7C6A}"/>
                </a:ext>
              </a:extLst>
            </p:cNvPr>
            <p:cNvSpPr/>
            <p:nvPr/>
          </p:nvSpPr>
          <p:spPr>
            <a:xfrm>
              <a:off x="2408694" y="1854345"/>
              <a:ext cx="1727196" cy="893681"/>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Not  delivered</a:t>
              </a:r>
            </a:p>
          </p:txBody>
        </p:sp>
        <p:sp>
          <p:nvSpPr>
            <p:cNvPr id="8" name="Rechthoek: afgeronde hoeken 7">
              <a:extLst>
                <a:ext uri="{FF2B5EF4-FFF2-40B4-BE49-F238E27FC236}">
                  <a16:creationId xmlns:a16="http://schemas.microsoft.com/office/drawing/2014/main" id="{2E9E4DF6-55E6-B449-845E-A56810CABB09}"/>
                </a:ext>
              </a:extLst>
            </p:cNvPr>
            <p:cNvSpPr/>
            <p:nvPr/>
          </p:nvSpPr>
          <p:spPr>
            <a:xfrm>
              <a:off x="4384643" y="1854345"/>
              <a:ext cx="1511297" cy="893681"/>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Waited</a:t>
              </a:r>
            </a:p>
          </p:txBody>
        </p:sp>
        <p:sp>
          <p:nvSpPr>
            <p:cNvPr id="9" name="Rechthoek: afgeronde hoeken 8">
              <a:extLst>
                <a:ext uri="{FF2B5EF4-FFF2-40B4-BE49-F238E27FC236}">
                  <a16:creationId xmlns:a16="http://schemas.microsoft.com/office/drawing/2014/main" id="{4EC17E74-8BA3-114B-9415-5DCAD6034928}"/>
                </a:ext>
              </a:extLst>
            </p:cNvPr>
            <p:cNvSpPr/>
            <p:nvPr/>
          </p:nvSpPr>
          <p:spPr>
            <a:xfrm>
              <a:off x="3539819" y="3546467"/>
              <a:ext cx="1511297" cy="79367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a:solidFill>
                    <a:schemeClr val="tx1"/>
                  </a:solidFill>
                </a:rPr>
                <a:t>Not sent</a:t>
              </a:r>
            </a:p>
          </p:txBody>
        </p:sp>
        <p:sp>
          <p:nvSpPr>
            <p:cNvPr id="10" name="Rechthoek: afgeronde hoeken 9">
              <a:extLst>
                <a:ext uri="{FF2B5EF4-FFF2-40B4-BE49-F238E27FC236}">
                  <a16:creationId xmlns:a16="http://schemas.microsoft.com/office/drawing/2014/main" id="{626C507F-63B8-9747-872B-50FCF1B499C9}"/>
                </a:ext>
              </a:extLst>
            </p:cNvPr>
            <p:cNvSpPr/>
            <p:nvPr/>
          </p:nvSpPr>
          <p:spPr>
            <a:xfrm>
              <a:off x="5357755" y="3549642"/>
              <a:ext cx="1511297" cy="79367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Product paid</a:t>
              </a:r>
            </a:p>
          </p:txBody>
        </p:sp>
        <p:sp>
          <p:nvSpPr>
            <p:cNvPr id="11" name="Rechthoek: afgeronde hoeken 10">
              <a:extLst>
                <a:ext uri="{FF2B5EF4-FFF2-40B4-BE49-F238E27FC236}">
                  <a16:creationId xmlns:a16="http://schemas.microsoft.com/office/drawing/2014/main" id="{39ED05DF-B364-184D-AEAF-8A8C7BDFCF54}"/>
                </a:ext>
              </a:extLst>
            </p:cNvPr>
            <p:cNvSpPr/>
            <p:nvPr/>
          </p:nvSpPr>
          <p:spPr>
            <a:xfrm>
              <a:off x="7175692" y="3549642"/>
              <a:ext cx="1511297" cy="79367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a:solidFill>
                    <a:schemeClr val="tx1"/>
                  </a:solidFill>
                </a:rPr>
                <a:t>Deception</a:t>
              </a:r>
            </a:p>
          </p:txBody>
        </p:sp>
        <p:sp>
          <p:nvSpPr>
            <p:cNvPr id="12" name="Rechthoek: afgeronde hoeken 11">
              <a:extLst>
                <a:ext uri="{FF2B5EF4-FFF2-40B4-BE49-F238E27FC236}">
                  <a16:creationId xmlns:a16="http://schemas.microsoft.com/office/drawing/2014/main" id="{DA5BE1AF-C8A0-C749-A4CA-3E4C4C06B219}"/>
                </a:ext>
              </a:extLst>
            </p:cNvPr>
            <p:cNvSpPr/>
            <p:nvPr/>
          </p:nvSpPr>
          <p:spPr>
            <a:xfrm>
              <a:off x="5360884" y="4979850"/>
              <a:ext cx="1720938" cy="79367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Presumably fraud</a:t>
              </a:r>
            </a:p>
          </p:txBody>
        </p:sp>
        <p:sp>
          <p:nvSpPr>
            <p:cNvPr id="13" name="Ovaal 12">
              <a:extLst>
                <a:ext uri="{FF2B5EF4-FFF2-40B4-BE49-F238E27FC236}">
                  <a16:creationId xmlns:a16="http://schemas.microsoft.com/office/drawing/2014/main" id="{18443F96-D4F1-E34B-9244-61FBD9FC7CCF}"/>
                </a:ext>
              </a:extLst>
            </p:cNvPr>
            <p:cNvSpPr/>
            <p:nvPr/>
          </p:nvSpPr>
          <p:spPr>
            <a:xfrm>
              <a:off x="5967906" y="4540153"/>
              <a:ext cx="297253" cy="24127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sp>
          <p:nvSpPr>
            <p:cNvPr id="14" name="Ovaal 13">
              <a:extLst>
                <a:ext uri="{FF2B5EF4-FFF2-40B4-BE49-F238E27FC236}">
                  <a16:creationId xmlns:a16="http://schemas.microsoft.com/office/drawing/2014/main" id="{7B122CB3-DDB1-3C46-8AA4-B65EE66A43D4}"/>
                </a:ext>
              </a:extLst>
            </p:cNvPr>
            <p:cNvSpPr/>
            <p:nvPr/>
          </p:nvSpPr>
          <p:spPr>
            <a:xfrm>
              <a:off x="4153099" y="2968670"/>
              <a:ext cx="297253" cy="24127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cxnSp>
          <p:nvCxnSpPr>
            <p:cNvPr id="15" name="Rechte verbindingslijn met pijl 14">
              <a:extLst>
                <a:ext uri="{FF2B5EF4-FFF2-40B4-BE49-F238E27FC236}">
                  <a16:creationId xmlns:a16="http://schemas.microsoft.com/office/drawing/2014/main" id="{AEBABF94-16C9-D74C-8B24-ABFBB4BE8FAE}"/>
                </a:ext>
              </a:extLst>
            </p:cNvPr>
            <p:cNvCxnSpPr>
              <a:cxnSpLocks/>
              <a:stCxn id="7" idx="2"/>
              <a:endCxn id="14" idx="1"/>
            </p:cNvCxnSpPr>
            <p:nvPr/>
          </p:nvCxnSpPr>
          <p:spPr>
            <a:xfrm>
              <a:off x="3272292" y="2748027"/>
              <a:ext cx="924613" cy="25556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6" name="Rechte verbindingslijn met pijl 15">
              <a:extLst>
                <a:ext uri="{FF2B5EF4-FFF2-40B4-BE49-F238E27FC236}">
                  <a16:creationId xmlns:a16="http://schemas.microsoft.com/office/drawing/2014/main" id="{0B954A50-C909-8444-8717-D7BDAED39E9E}"/>
                </a:ext>
              </a:extLst>
            </p:cNvPr>
            <p:cNvCxnSpPr>
              <a:cxnSpLocks/>
              <a:stCxn id="8" idx="2"/>
              <a:endCxn id="14" idx="7"/>
            </p:cNvCxnSpPr>
            <p:nvPr/>
          </p:nvCxnSpPr>
          <p:spPr>
            <a:xfrm flipH="1">
              <a:off x="4406546" y="2748027"/>
              <a:ext cx="733746" cy="25556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7" name="Rechte verbindingslijn met pijl 16">
              <a:extLst>
                <a:ext uri="{FF2B5EF4-FFF2-40B4-BE49-F238E27FC236}">
                  <a16:creationId xmlns:a16="http://schemas.microsoft.com/office/drawing/2014/main" id="{A10DF42E-06D7-A947-B5F2-473B5ABE9837}"/>
                </a:ext>
              </a:extLst>
            </p:cNvPr>
            <p:cNvCxnSpPr>
              <a:cxnSpLocks/>
              <a:stCxn id="14" idx="4"/>
              <a:endCxn id="9" idx="0"/>
            </p:cNvCxnSpPr>
            <p:nvPr/>
          </p:nvCxnSpPr>
          <p:spPr>
            <a:xfrm flipH="1">
              <a:off x="4295468" y="3209948"/>
              <a:ext cx="6258" cy="33652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8" name="Rechte verbindingslijn met pijl 17">
              <a:extLst>
                <a:ext uri="{FF2B5EF4-FFF2-40B4-BE49-F238E27FC236}">
                  <a16:creationId xmlns:a16="http://schemas.microsoft.com/office/drawing/2014/main" id="{8FC9A015-8F35-2444-90C0-722186CDA6B7}"/>
                </a:ext>
              </a:extLst>
            </p:cNvPr>
            <p:cNvCxnSpPr>
              <a:cxnSpLocks/>
              <a:stCxn id="10" idx="2"/>
              <a:endCxn id="13" idx="0"/>
            </p:cNvCxnSpPr>
            <p:nvPr/>
          </p:nvCxnSpPr>
          <p:spPr>
            <a:xfrm>
              <a:off x="6113404" y="4343320"/>
              <a:ext cx="3129" cy="19683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9" name="Rechte verbindingslijn met pijl 18">
              <a:extLst>
                <a:ext uri="{FF2B5EF4-FFF2-40B4-BE49-F238E27FC236}">
                  <a16:creationId xmlns:a16="http://schemas.microsoft.com/office/drawing/2014/main" id="{775FC149-E85A-2544-BEF6-830B12C39FC4}"/>
                </a:ext>
              </a:extLst>
            </p:cNvPr>
            <p:cNvCxnSpPr>
              <a:cxnSpLocks/>
              <a:stCxn id="9" idx="2"/>
              <a:endCxn id="13" idx="1"/>
            </p:cNvCxnSpPr>
            <p:nvPr/>
          </p:nvCxnSpPr>
          <p:spPr>
            <a:xfrm>
              <a:off x="4295468" y="4340146"/>
              <a:ext cx="1716244" cy="236516"/>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0" name="Rechte verbindingslijn met pijl 19">
              <a:extLst>
                <a:ext uri="{FF2B5EF4-FFF2-40B4-BE49-F238E27FC236}">
                  <a16:creationId xmlns:a16="http://schemas.microsoft.com/office/drawing/2014/main" id="{EA96AD5F-C4B2-BF4E-82BC-D22BE7F80FC9}"/>
                </a:ext>
              </a:extLst>
            </p:cNvPr>
            <p:cNvCxnSpPr>
              <a:cxnSpLocks/>
              <a:stCxn id="11" idx="2"/>
              <a:endCxn id="13" idx="7"/>
            </p:cNvCxnSpPr>
            <p:nvPr/>
          </p:nvCxnSpPr>
          <p:spPr>
            <a:xfrm flipH="1">
              <a:off x="6221354" y="4343320"/>
              <a:ext cx="1709987" cy="23334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1" name="Rechte verbindingslijn met pijl 20">
              <a:extLst>
                <a:ext uri="{FF2B5EF4-FFF2-40B4-BE49-F238E27FC236}">
                  <a16:creationId xmlns:a16="http://schemas.microsoft.com/office/drawing/2014/main" id="{8A783880-16E1-E44A-B755-636DBB624666}"/>
                </a:ext>
              </a:extLst>
            </p:cNvPr>
            <p:cNvCxnSpPr>
              <a:cxnSpLocks/>
              <a:stCxn id="13" idx="4"/>
              <a:endCxn id="12" idx="0"/>
            </p:cNvCxnSpPr>
            <p:nvPr/>
          </p:nvCxnSpPr>
          <p:spPr>
            <a:xfrm>
              <a:off x="6116533" y="4781431"/>
              <a:ext cx="104820" cy="19841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2" name="Rechthoek: afgeronde hoeken 21">
              <a:extLst>
                <a:ext uri="{FF2B5EF4-FFF2-40B4-BE49-F238E27FC236}">
                  <a16:creationId xmlns:a16="http://schemas.microsoft.com/office/drawing/2014/main" id="{B7832C0D-04E9-6B47-8730-39233013FC40}"/>
                </a:ext>
              </a:extLst>
            </p:cNvPr>
            <p:cNvSpPr/>
            <p:nvPr/>
          </p:nvSpPr>
          <p:spPr>
            <a:xfrm>
              <a:off x="6268288" y="1857520"/>
              <a:ext cx="1597344" cy="893681"/>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False location</a:t>
              </a:r>
            </a:p>
          </p:txBody>
        </p:sp>
        <p:sp>
          <p:nvSpPr>
            <p:cNvPr id="23" name="Ovaal 22">
              <a:extLst>
                <a:ext uri="{FF2B5EF4-FFF2-40B4-BE49-F238E27FC236}">
                  <a16:creationId xmlns:a16="http://schemas.microsoft.com/office/drawing/2014/main" id="{68D8B07A-0599-6843-ABF1-D7A0EB2745B8}"/>
                </a:ext>
              </a:extLst>
            </p:cNvPr>
            <p:cNvSpPr/>
            <p:nvPr/>
          </p:nvSpPr>
          <p:spPr>
            <a:xfrm>
              <a:off x="7322754" y="2965495"/>
              <a:ext cx="297253" cy="23969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cxnSp>
          <p:nvCxnSpPr>
            <p:cNvPr id="24" name="Rechte verbindingslijn met pijl 23">
              <a:extLst>
                <a:ext uri="{FF2B5EF4-FFF2-40B4-BE49-F238E27FC236}">
                  <a16:creationId xmlns:a16="http://schemas.microsoft.com/office/drawing/2014/main" id="{FCAFF888-D695-364F-B6F1-C8F4FBCDD59B}"/>
                </a:ext>
              </a:extLst>
            </p:cNvPr>
            <p:cNvCxnSpPr>
              <a:cxnSpLocks/>
              <a:stCxn id="22" idx="2"/>
              <a:endCxn id="23" idx="1"/>
            </p:cNvCxnSpPr>
            <p:nvPr/>
          </p:nvCxnSpPr>
          <p:spPr>
            <a:xfrm>
              <a:off x="7067743" y="2751201"/>
              <a:ext cx="298817" cy="24921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5" name="Rechte verbindingslijn met pijl 24">
              <a:extLst>
                <a:ext uri="{FF2B5EF4-FFF2-40B4-BE49-F238E27FC236}">
                  <a16:creationId xmlns:a16="http://schemas.microsoft.com/office/drawing/2014/main" id="{C895FFC9-50C7-614A-8609-91440D749408}"/>
                </a:ext>
              </a:extLst>
            </p:cNvPr>
            <p:cNvCxnSpPr>
              <a:cxnSpLocks/>
              <a:stCxn id="23" idx="5"/>
              <a:endCxn id="11" idx="0"/>
            </p:cNvCxnSpPr>
            <p:nvPr/>
          </p:nvCxnSpPr>
          <p:spPr>
            <a:xfrm>
              <a:off x="7576201" y="3170263"/>
              <a:ext cx="355140" cy="37937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6" name="Rechthoek: afgeronde hoeken 25">
              <a:extLst>
                <a:ext uri="{FF2B5EF4-FFF2-40B4-BE49-F238E27FC236}">
                  <a16:creationId xmlns:a16="http://schemas.microsoft.com/office/drawing/2014/main" id="{90EC91AD-7AD4-8646-9C5A-A4A8710EA407}"/>
                </a:ext>
              </a:extLst>
            </p:cNvPr>
            <p:cNvSpPr/>
            <p:nvPr/>
          </p:nvSpPr>
          <p:spPr>
            <a:xfrm>
              <a:off x="8123772" y="1847996"/>
              <a:ext cx="1511297" cy="893681"/>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False website</a:t>
              </a:r>
            </a:p>
          </p:txBody>
        </p:sp>
        <p:sp>
          <p:nvSpPr>
            <p:cNvPr id="27" name="Ovaal 26">
              <a:extLst>
                <a:ext uri="{FF2B5EF4-FFF2-40B4-BE49-F238E27FC236}">
                  <a16:creationId xmlns:a16="http://schemas.microsoft.com/office/drawing/2014/main" id="{F07A5F20-145F-A44C-B7B7-A840F47B7B42}"/>
                </a:ext>
              </a:extLst>
            </p:cNvPr>
            <p:cNvSpPr/>
            <p:nvPr/>
          </p:nvSpPr>
          <p:spPr>
            <a:xfrm>
              <a:off x="8266141" y="2968670"/>
              <a:ext cx="295688" cy="24127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cxnSp>
          <p:nvCxnSpPr>
            <p:cNvPr id="28" name="Rechte verbindingslijn met pijl 27">
              <a:extLst>
                <a:ext uri="{FF2B5EF4-FFF2-40B4-BE49-F238E27FC236}">
                  <a16:creationId xmlns:a16="http://schemas.microsoft.com/office/drawing/2014/main" id="{6D230470-0666-2B46-8ABE-FA132F59C957}"/>
                </a:ext>
              </a:extLst>
            </p:cNvPr>
            <p:cNvCxnSpPr>
              <a:cxnSpLocks/>
              <a:stCxn id="26" idx="2"/>
              <a:endCxn id="27" idx="7"/>
            </p:cNvCxnSpPr>
            <p:nvPr/>
          </p:nvCxnSpPr>
          <p:spPr>
            <a:xfrm flipH="1">
              <a:off x="8519589" y="2741677"/>
              <a:ext cx="359833" cy="26191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9" name="Rechte verbindingslijn met pijl 28">
              <a:extLst>
                <a:ext uri="{FF2B5EF4-FFF2-40B4-BE49-F238E27FC236}">
                  <a16:creationId xmlns:a16="http://schemas.microsoft.com/office/drawing/2014/main" id="{903036B1-AC26-0842-81A1-A9728AA07E20}"/>
                </a:ext>
              </a:extLst>
            </p:cNvPr>
            <p:cNvCxnSpPr>
              <a:cxnSpLocks/>
              <a:stCxn id="27" idx="3"/>
              <a:endCxn id="11" idx="0"/>
            </p:cNvCxnSpPr>
            <p:nvPr/>
          </p:nvCxnSpPr>
          <p:spPr>
            <a:xfrm flipH="1">
              <a:off x="7931341" y="3173438"/>
              <a:ext cx="377041" cy="37620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30" name="Rechthoek: afgeronde hoeken 29">
              <a:extLst>
                <a:ext uri="{FF2B5EF4-FFF2-40B4-BE49-F238E27FC236}">
                  <a16:creationId xmlns:a16="http://schemas.microsoft.com/office/drawing/2014/main" id="{6C8D0143-E1E1-2C48-9A0C-0C536B039777}"/>
                </a:ext>
              </a:extLst>
            </p:cNvPr>
            <p:cNvSpPr/>
            <p:nvPr/>
          </p:nvSpPr>
          <p:spPr>
            <a:xfrm>
              <a:off x="1074184" y="3562341"/>
              <a:ext cx="1639585" cy="79367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Delivery failure</a:t>
              </a:r>
            </a:p>
          </p:txBody>
        </p:sp>
        <p:cxnSp>
          <p:nvCxnSpPr>
            <p:cNvPr id="31" name="Rechte verbindingslijn met pijl 30">
              <a:extLst>
                <a:ext uri="{FF2B5EF4-FFF2-40B4-BE49-F238E27FC236}">
                  <a16:creationId xmlns:a16="http://schemas.microsoft.com/office/drawing/2014/main" id="{0959ACE5-7C4B-2349-94A4-2F88100A9B30}"/>
                </a:ext>
              </a:extLst>
            </p:cNvPr>
            <p:cNvCxnSpPr>
              <a:cxnSpLocks/>
              <a:stCxn id="30" idx="3"/>
              <a:endCxn id="14" idx="2"/>
            </p:cNvCxnSpPr>
            <p:nvPr/>
          </p:nvCxnSpPr>
          <p:spPr>
            <a:xfrm flipV="1">
              <a:off x="2713769" y="3089309"/>
              <a:ext cx="1439330" cy="86987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6" name="Vermenigvuldigingsteken 5">
              <a:extLst>
                <a:ext uri="{FF2B5EF4-FFF2-40B4-BE49-F238E27FC236}">
                  <a16:creationId xmlns:a16="http://schemas.microsoft.com/office/drawing/2014/main" id="{3EADC77C-CA7A-DA4F-B1A2-4C183946C807}"/>
                </a:ext>
              </a:extLst>
            </p:cNvPr>
            <p:cNvSpPr/>
            <p:nvPr/>
          </p:nvSpPr>
          <p:spPr>
            <a:xfrm>
              <a:off x="3671236" y="2965495"/>
              <a:ext cx="459960" cy="512716"/>
            </a:xfrm>
            <a:prstGeom prst="mathMultiply">
              <a:avLst>
                <a:gd name="adj1" fmla="val 7158"/>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el 1">
            <a:extLst>
              <a:ext uri="{FF2B5EF4-FFF2-40B4-BE49-F238E27FC236}">
                <a16:creationId xmlns:a16="http://schemas.microsoft.com/office/drawing/2014/main" id="{EE3C3324-7B1E-214B-AF64-154F1B7A3426}"/>
              </a:ext>
            </a:extLst>
          </p:cNvPr>
          <p:cNvSpPr>
            <a:spLocks noGrp="1" noChangeArrowheads="1"/>
          </p:cNvSpPr>
          <p:nvPr>
            <p:ph type="title"/>
          </p:nvPr>
        </p:nvSpPr>
        <p:spPr/>
        <p:txBody>
          <a:bodyPr/>
          <a:lstStyle/>
          <a:p>
            <a:pPr algn="ctr"/>
            <a:r>
              <a:rPr lang="en-US" altLang="nl-NL"/>
              <a:t>Argumentation graph: simplified example</a:t>
            </a:r>
          </a:p>
        </p:txBody>
      </p:sp>
      <p:sp>
        <p:nvSpPr>
          <p:cNvPr id="52226" name="Tijdelijke aanduiding voor dianummer 2">
            <a:extLst>
              <a:ext uri="{FF2B5EF4-FFF2-40B4-BE49-F238E27FC236}">
                <a16:creationId xmlns:a16="http://schemas.microsoft.com/office/drawing/2014/main" id="{60139D74-AFC7-804C-B8B3-3F787C604B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19CAC6D2-D4DA-B34E-94BB-4D2025ADAD9B}" type="slidenum">
              <a:rPr lang="en-US" altLang="nl-NL" sz="1400">
                <a:latin typeface="Tahoma" panose="020B0604030504040204" pitchFamily="34" charset="0"/>
              </a:rPr>
              <a:pPr/>
              <a:t>39</a:t>
            </a:fld>
            <a:endParaRPr lang="en-US" altLang="nl-NL" sz="1400">
              <a:latin typeface="Tahoma" panose="020B0604030504040204" pitchFamily="34" charset="0"/>
            </a:endParaRPr>
          </a:p>
        </p:txBody>
      </p:sp>
      <p:grpSp>
        <p:nvGrpSpPr>
          <p:cNvPr id="52227" name="Groep 31">
            <a:extLst>
              <a:ext uri="{FF2B5EF4-FFF2-40B4-BE49-F238E27FC236}">
                <a16:creationId xmlns:a16="http://schemas.microsoft.com/office/drawing/2014/main" id="{33809325-3590-F04E-9C27-C1A4B983CF21}"/>
              </a:ext>
            </a:extLst>
          </p:cNvPr>
          <p:cNvGrpSpPr>
            <a:grpSpLocks/>
          </p:cNvGrpSpPr>
          <p:nvPr/>
        </p:nvGrpSpPr>
        <p:grpSpPr bwMode="auto">
          <a:xfrm>
            <a:off x="228600" y="2474913"/>
            <a:ext cx="8686800" cy="3925887"/>
            <a:chOff x="1074184" y="1847996"/>
            <a:chExt cx="8560885" cy="3925532"/>
          </a:xfrm>
        </p:grpSpPr>
        <p:sp>
          <p:nvSpPr>
            <p:cNvPr id="7" name="Rechthoek: afgeronde hoeken 6">
              <a:extLst>
                <a:ext uri="{FF2B5EF4-FFF2-40B4-BE49-F238E27FC236}">
                  <a16:creationId xmlns:a16="http://schemas.microsoft.com/office/drawing/2014/main" id="{5AABF0F1-1069-DA41-99B8-63F203861DB7}"/>
                </a:ext>
              </a:extLst>
            </p:cNvPr>
            <p:cNvSpPr/>
            <p:nvPr/>
          </p:nvSpPr>
          <p:spPr>
            <a:xfrm>
              <a:off x="2408694" y="1854345"/>
              <a:ext cx="1727196" cy="893681"/>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Not  delivered</a:t>
              </a:r>
            </a:p>
          </p:txBody>
        </p:sp>
        <p:sp>
          <p:nvSpPr>
            <p:cNvPr id="8" name="Rechthoek: afgeronde hoeken 7">
              <a:extLst>
                <a:ext uri="{FF2B5EF4-FFF2-40B4-BE49-F238E27FC236}">
                  <a16:creationId xmlns:a16="http://schemas.microsoft.com/office/drawing/2014/main" id="{EE84F4F4-20E2-A744-9300-C33BF750239D}"/>
                </a:ext>
              </a:extLst>
            </p:cNvPr>
            <p:cNvSpPr/>
            <p:nvPr/>
          </p:nvSpPr>
          <p:spPr>
            <a:xfrm>
              <a:off x="4384643" y="1854345"/>
              <a:ext cx="1511297" cy="893681"/>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Waited</a:t>
              </a:r>
            </a:p>
          </p:txBody>
        </p:sp>
        <p:sp>
          <p:nvSpPr>
            <p:cNvPr id="9" name="Rechthoek: afgeronde hoeken 8">
              <a:extLst>
                <a:ext uri="{FF2B5EF4-FFF2-40B4-BE49-F238E27FC236}">
                  <a16:creationId xmlns:a16="http://schemas.microsoft.com/office/drawing/2014/main" id="{E7D23C98-B842-7C40-AE84-E42FCD98C66A}"/>
                </a:ext>
              </a:extLst>
            </p:cNvPr>
            <p:cNvSpPr/>
            <p:nvPr/>
          </p:nvSpPr>
          <p:spPr>
            <a:xfrm>
              <a:off x="3539819" y="3546467"/>
              <a:ext cx="1511297" cy="79367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a:solidFill>
                    <a:schemeClr val="tx1"/>
                  </a:solidFill>
                </a:rPr>
                <a:t>Not sent</a:t>
              </a:r>
            </a:p>
          </p:txBody>
        </p:sp>
        <p:sp>
          <p:nvSpPr>
            <p:cNvPr id="10" name="Rechthoek: afgeronde hoeken 9">
              <a:extLst>
                <a:ext uri="{FF2B5EF4-FFF2-40B4-BE49-F238E27FC236}">
                  <a16:creationId xmlns:a16="http://schemas.microsoft.com/office/drawing/2014/main" id="{0C4B2852-E928-DB4E-899D-512D3B2F3941}"/>
                </a:ext>
              </a:extLst>
            </p:cNvPr>
            <p:cNvSpPr/>
            <p:nvPr/>
          </p:nvSpPr>
          <p:spPr>
            <a:xfrm>
              <a:off x="5357755" y="3549642"/>
              <a:ext cx="1511297" cy="793678"/>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Product paid</a:t>
              </a:r>
            </a:p>
          </p:txBody>
        </p:sp>
        <p:sp>
          <p:nvSpPr>
            <p:cNvPr id="11" name="Rechthoek: afgeronde hoeken 10">
              <a:extLst>
                <a:ext uri="{FF2B5EF4-FFF2-40B4-BE49-F238E27FC236}">
                  <a16:creationId xmlns:a16="http://schemas.microsoft.com/office/drawing/2014/main" id="{AE93A8DA-96E0-9541-8E55-C3E07EBB2180}"/>
                </a:ext>
              </a:extLst>
            </p:cNvPr>
            <p:cNvSpPr/>
            <p:nvPr/>
          </p:nvSpPr>
          <p:spPr>
            <a:xfrm>
              <a:off x="7175692" y="3549642"/>
              <a:ext cx="1511297" cy="79367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a:solidFill>
                    <a:schemeClr val="tx1"/>
                  </a:solidFill>
                </a:rPr>
                <a:t>Deception</a:t>
              </a:r>
            </a:p>
          </p:txBody>
        </p:sp>
        <p:sp>
          <p:nvSpPr>
            <p:cNvPr id="12" name="Rechthoek: afgeronde hoeken 11">
              <a:extLst>
                <a:ext uri="{FF2B5EF4-FFF2-40B4-BE49-F238E27FC236}">
                  <a16:creationId xmlns:a16="http://schemas.microsoft.com/office/drawing/2014/main" id="{831714BC-BA65-8648-91BB-F467AD0F267B}"/>
                </a:ext>
              </a:extLst>
            </p:cNvPr>
            <p:cNvSpPr/>
            <p:nvPr/>
          </p:nvSpPr>
          <p:spPr>
            <a:xfrm>
              <a:off x="5360884" y="4979850"/>
              <a:ext cx="1720938" cy="79367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Presumably fraud</a:t>
              </a:r>
            </a:p>
          </p:txBody>
        </p:sp>
        <p:sp>
          <p:nvSpPr>
            <p:cNvPr id="13" name="Ovaal 12">
              <a:extLst>
                <a:ext uri="{FF2B5EF4-FFF2-40B4-BE49-F238E27FC236}">
                  <a16:creationId xmlns:a16="http://schemas.microsoft.com/office/drawing/2014/main" id="{792EAAE7-7985-A141-AA02-36A9810A08D9}"/>
                </a:ext>
              </a:extLst>
            </p:cNvPr>
            <p:cNvSpPr/>
            <p:nvPr/>
          </p:nvSpPr>
          <p:spPr>
            <a:xfrm>
              <a:off x="5967906" y="4540153"/>
              <a:ext cx="297253" cy="24127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sp>
          <p:nvSpPr>
            <p:cNvPr id="14" name="Ovaal 13">
              <a:extLst>
                <a:ext uri="{FF2B5EF4-FFF2-40B4-BE49-F238E27FC236}">
                  <a16:creationId xmlns:a16="http://schemas.microsoft.com/office/drawing/2014/main" id="{44A87B41-AA6D-9B4A-8C87-D2AE7B547406}"/>
                </a:ext>
              </a:extLst>
            </p:cNvPr>
            <p:cNvSpPr/>
            <p:nvPr/>
          </p:nvSpPr>
          <p:spPr>
            <a:xfrm>
              <a:off x="4153099" y="2968670"/>
              <a:ext cx="297253" cy="24127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cxnSp>
          <p:nvCxnSpPr>
            <p:cNvPr id="15" name="Rechte verbindingslijn met pijl 14">
              <a:extLst>
                <a:ext uri="{FF2B5EF4-FFF2-40B4-BE49-F238E27FC236}">
                  <a16:creationId xmlns:a16="http://schemas.microsoft.com/office/drawing/2014/main" id="{27EE5FB4-91CA-CE41-8B08-5A6777A8A6D3}"/>
                </a:ext>
              </a:extLst>
            </p:cNvPr>
            <p:cNvCxnSpPr>
              <a:cxnSpLocks/>
              <a:stCxn id="7" idx="2"/>
              <a:endCxn id="14" idx="1"/>
            </p:cNvCxnSpPr>
            <p:nvPr/>
          </p:nvCxnSpPr>
          <p:spPr>
            <a:xfrm>
              <a:off x="3272292" y="2748027"/>
              <a:ext cx="924613" cy="25556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6" name="Rechte verbindingslijn met pijl 15">
              <a:extLst>
                <a:ext uri="{FF2B5EF4-FFF2-40B4-BE49-F238E27FC236}">
                  <a16:creationId xmlns:a16="http://schemas.microsoft.com/office/drawing/2014/main" id="{3E195626-742A-A84F-812D-7DCE321D730F}"/>
                </a:ext>
              </a:extLst>
            </p:cNvPr>
            <p:cNvCxnSpPr>
              <a:cxnSpLocks/>
              <a:stCxn id="8" idx="2"/>
              <a:endCxn id="14" idx="7"/>
            </p:cNvCxnSpPr>
            <p:nvPr/>
          </p:nvCxnSpPr>
          <p:spPr>
            <a:xfrm flipH="1">
              <a:off x="4406546" y="2748027"/>
              <a:ext cx="733746" cy="25556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7" name="Rechte verbindingslijn met pijl 16">
              <a:extLst>
                <a:ext uri="{FF2B5EF4-FFF2-40B4-BE49-F238E27FC236}">
                  <a16:creationId xmlns:a16="http://schemas.microsoft.com/office/drawing/2014/main" id="{1B29B5DC-6B71-7A43-A324-AE5C1E6F6FF6}"/>
                </a:ext>
              </a:extLst>
            </p:cNvPr>
            <p:cNvCxnSpPr>
              <a:cxnSpLocks/>
              <a:stCxn id="14" idx="4"/>
              <a:endCxn id="9" idx="0"/>
            </p:cNvCxnSpPr>
            <p:nvPr/>
          </p:nvCxnSpPr>
          <p:spPr>
            <a:xfrm flipH="1">
              <a:off x="4295468" y="3209948"/>
              <a:ext cx="6258" cy="33652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8" name="Rechte verbindingslijn met pijl 17">
              <a:extLst>
                <a:ext uri="{FF2B5EF4-FFF2-40B4-BE49-F238E27FC236}">
                  <a16:creationId xmlns:a16="http://schemas.microsoft.com/office/drawing/2014/main" id="{628DA468-17E7-5441-BE61-67D907BB779A}"/>
                </a:ext>
              </a:extLst>
            </p:cNvPr>
            <p:cNvCxnSpPr>
              <a:cxnSpLocks/>
              <a:stCxn id="10" idx="2"/>
              <a:endCxn id="13" idx="0"/>
            </p:cNvCxnSpPr>
            <p:nvPr/>
          </p:nvCxnSpPr>
          <p:spPr>
            <a:xfrm>
              <a:off x="6113404" y="4343320"/>
              <a:ext cx="3129" cy="19683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9" name="Rechte verbindingslijn met pijl 18">
              <a:extLst>
                <a:ext uri="{FF2B5EF4-FFF2-40B4-BE49-F238E27FC236}">
                  <a16:creationId xmlns:a16="http://schemas.microsoft.com/office/drawing/2014/main" id="{678E4DD9-DE97-9441-8C48-14602D0F0373}"/>
                </a:ext>
              </a:extLst>
            </p:cNvPr>
            <p:cNvCxnSpPr>
              <a:cxnSpLocks/>
              <a:stCxn id="9" idx="2"/>
              <a:endCxn id="13" idx="1"/>
            </p:cNvCxnSpPr>
            <p:nvPr/>
          </p:nvCxnSpPr>
          <p:spPr>
            <a:xfrm>
              <a:off x="4295468" y="4340146"/>
              <a:ext cx="1716244" cy="236516"/>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0" name="Rechte verbindingslijn met pijl 19">
              <a:extLst>
                <a:ext uri="{FF2B5EF4-FFF2-40B4-BE49-F238E27FC236}">
                  <a16:creationId xmlns:a16="http://schemas.microsoft.com/office/drawing/2014/main" id="{35FB467E-BE66-EF4B-955A-593C0AEFC5BF}"/>
                </a:ext>
              </a:extLst>
            </p:cNvPr>
            <p:cNvCxnSpPr>
              <a:cxnSpLocks/>
              <a:stCxn id="11" idx="2"/>
              <a:endCxn id="13" idx="7"/>
            </p:cNvCxnSpPr>
            <p:nvPr/>
          </p:nvCxnSpPr>
          <p:spPr>
            <a:xfrm flipH="1">
              <a:off x="6221354" y="4343320"/>
              <a:ext cx="1709987" cy="23334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1" name="Rechte verbindingslijn met pijl 20">
              <a:extLst>
                <a:ext uri="{FF2B5EF4-FFF2-40B4-BE49-F238E27FC236}">
                  <a16:creationId xmlns:a16="http://schemas.microsoft.com/office/drawing/2014/main" id="{E0F863AA-BF0B-C545-A893-0E98AACC74AD}"/>
                </a:ext>
              </a:extLst>
            </p:cNvPr>
            <p:cNvCxnSpPr>
              <a:cxnSpLocks/>
              <a:stCxn id="13" idx="4"/>
              <a:endCxn id="12" idx="0"/>
            </p:cNvCxnSpPr>
            <p:nvPr/>
          </p:nvCxnSpPr>
          <p:spPr>
            <a:xfrm>
              <a:off x="6116533" y="4781431"/>
              <a:ext cx="104820" cy="19841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2" name="Rechthoek: afgeronde hoeken 21">
              <a:extLst>
                <a:ext uri="{FF2B5EF4-FFF2-40B4-BE49-F238E27FC236}">
                  <a16:creationId xmlns:a16="http://schemas.microsoft.com/office/drawing/2014/main" id="{F084197F-8BC2-8646-8516-170F9BC6A5A8}"/>
                </a:ext>
              </a:extLst>
            </p:cNvPr>
            <p:cNvSpPr/>
            <p:nvPr/>
          </p:nvSpPr>
          <p:spPr>
            <a:xfrm>
              <a:off x="6268288" y="1857520"/>
              <a:ext cx="1597344" cy="893681"/>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False location</a:t>
              </a:r>
            </a:p>
          </p:txBody>
        </p:sp>
        <p:sp>
          <p:nvSpPr>
            <p:cNvPr id="23" name="Ovaal 22">
              <a:extLst>
                <a:ext uri="{FF2B5EF4-FFF2-40B4-BE49-F238E27FC236}">
                  <a16:creationId xmlns:a16="http://schemas.microsoft.com/office/drawing/2014/main" id="{38119B31-49C8-F446-9246-462849D7043A}"/>
                </a:ext>
              </a:extLst>
            </p:cNvPr>
            <p:cNvSpPr/>
            <p:nvPr/>
          </p:nvSpPr>
          <p:spPr>
            <a:xfrm>
              <a:off x="7322754" y="2965495"/>
              <a:ext cx="297253" cy="23969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cxnSp>
          <p:nvCxnSpPr>
            <p:cNvPr id="24" name="Rechte verbindingslijn met pijl 23">
              <a:extLst>
                <a:ext uri="{FF2B5EF4-FFF2-40B4-BE49-F238E27FC236}">
                  <a16:creationId xmlns:a16="http://schemas.microsoft.com/office/drawing/2014/main" id="{1AAC80D2-180B-154B-978E-4EBD8A23989D}"/>
                </a:ext>
              </a:extLst>
            </p:cNvPr>
            <p:cNvCxnSpPr>
              <a:cxnSpLocks/>
              <a:stCxn id="22" idx="2"/>
              <a:endCxn id="23" idx="1"/>
            </p:cNvCxnSpPr>
            <p:nvPr/>
          </p:nvCxnSpPr>
          <p:spPr>
            <a:xfrm>
              <a:off x="7067743" y="2751201"/>
              <a:ext cx="298817" cy="24921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5" name="Rechte verbindingslijn met pijl 24">
              <a:extLst>
                <a:ext uri="{FF2B5EF4-FFF2-40B4-BE49-F238E27FC236}">
                  <a16:creationId xmlns:a16="http://schemas.microsoft.com/office/drawing/2014/main" id="{59A0111E-E280-4043-9AE8-31C04F884C39}"/>
                </a:ext>
              </a:extLst>
            </p:cNvPr>
            <p:cNvCxnSpPr>
              <a:cxnSpLocks/>
              <a:stCxn id="23" idx="5"/>
              <a:endCxn id="11" idx="0"/>
            </p:cNvCxnSpPr>
            <p:nvPr/>
          </p:nvCxnSpPr>
          <p:spPr>
            <a:xfrm>
              <a:off x="7576201" y="3170263"/>
              <a:ext cx="355140" cy="37937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6" name="Rechthoek: afgeronde hoeken 25">
              <a:extLst>
                <a:ext uri="{FF2B5EF4-FFF2-40B4-BE49-F238E27FC236}">
                  <a16:creationId xmlns:a16="http://schemas.microsoft.com/office/drawing/2014/main" id="{5970A228-E115-264F-8918-0EF4FEE2E921}"/>
                </a:ext>
              </a:extLst>
            </p:cNvPr>
            <p:cNvSpPr/>
            <p:nvPr/>
          </p:nvSpPr>
          <p:spPr>
            <a:xfrm>
              <a:off x="8123772" y="1847996"/>
              <a:ext cx="1511297" cy="893681"/>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False website</a:t>
              </a:r>
            </a:p>
          </p:txBody>
        </p:sp>
        <p:sp>
          <p:nvSpPr>
            <p:cNvPr id="27" name="Ovaal 26">
              <a:extLst>
                <a:ext uri="{FF2B5EF4-FFF2-40B4-BE49-F238E27FC236}">
                  <a16:creationId xmlns:a16="http://schemas.microsoft.com/office/drawing/2014/main" id="{9A006209-8F62-3E41-8980-91E30E872BC2}"/>
                </a:ext>
              </a:extLst>
            </p:cNvPr>
            <p:cNvSpPr/>
            <p:nvPr/>
          </p:nvSpPr>
          <p:spPr>
            <a:xfrm>
              <a:off x="8266141" y="2968670"/>
              <a:ext cx="295688" cy="24127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cxnSp>
          <p:nvCxnSpPr>
            <p:cNvPr id="28" name="Rechte verbindingslijn met pijl 27">
              <a:extLst>
                <a:ext uri="{FF2B5EF4-FFF2-40B4-BE49-F238E27FC236}">
                  <a16:creationId xmlns:a16="http://schemas.microsoft.com/office/drawing/2014/main" id="{DD93BF1F-F2E5-144E-9D8C-A309AE70E119}"/>
                </a:ext>
              </a:extLst>
            </p:cNvPr>
            <p:cNvCxnSpPr>
              <a:cxnSpLocks/>
              <a:stCxn id="26" idx="2"/>
              <a:endCxn id="27" idx="7"/>
            </p:cNvCxnSpPr>
            <p:nvPr/>
          </p:nvCxnSpPr>
          <p:spPr>
            <a:xfrm flipH="1">
              <a:off x="8519589" y="2741677"/>
              <a:ext cx="359833" cy="26191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9" name="Rechte verbindingslijn met pijl 28">
              <a:extLst>
                <a:ext uri="{FF2B5EF4-FFF2-40B4-BE49-F238E27FC236}">
                  <a16:creationId xmlns:a16="http://schemas.microsoft.com/office/drawing/2014/main" id="{D9C43BDC-FAC5-E142-8E91-0EE5FF5B0C1F}"/>
                </a:ext>
              </a:extLst>
            </p:cNvPr>
            <p:cNvCxnSpPr>
              <a:cxnSpLocks/>
              <a:stCxn id="27" idx="3"/>
              <a:endCxn id="11" idx="0"/>
            </p:cNvCxnSpPr>
            <p:nvPr/>
          </p:nvCxnSpPr>
          <p:spPr>
            <a:xfrm flipH="1">
              <a:off x="7931341" y="3173438"/>
              <a:ext cx="377041" cy="37620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30" name="Rechthoek: afgeronde hoeken 29">
              <a:extLst>
                <a:ext uri="{FF2B5EF4-FFF2-40B4-BE49-F238E27FC236}">
                  <a16:creationId xmlns:a16="http://schemas.microsoft.com/office/drawing/2014/main" id="{7B450BD7-D211-7D41-8680-B697BF075153}"/>
                </a:ext>
              </a:extLst>
            </p:cNvPr>
            <p:cNvSpPr/>
            <p:nvPr/>
          </p:nvSpPr>
          <p:spPr>
            <a:xfrm>
              <a:off x="1074184" y="3562341"/>
              <a:ext cx="1639585" cy="79367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Delivery failure</a:t>
              </a:r>
            </a:p>
          </p:txBody>
        </p:sp>
        <p:cxnSp>
          <p:nvCxnSpPr>
            <p:cNvPr id="31" name="Rechte verbindingslijn met pijl 30">
              <a:extLst>
                <a:ext uri="{FF2B5EF4-FFF2-40B4-BE49-F238E27FC236}">
                  <a16:creationId xmlns:a16="http://schemas.microsoft.com/office/drawing/2014/main" id="{7DFA90B8-ED26-6749-A9CD-B60B7E894B36}"/>
                </a:ext>
              </a:extLst>
            </p:cNvPr>
            <p:cNvCxnSpPr>
              <a:cxnSpLocks/>
              <a:stCxn id="30" idx="3"/>
              <a:endCxn id="14" idx="2"/>
            </p:cNvCxnSpPr>
            <p:nvPr/>
          </p:nvCxnSpPr>
          <p:spPr>
            <a:xfrm flipV="1">
              <a:off x="2713769" y="3089309"/>
              <a:ext cx="1439330" cy="86987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6" name="Vermenigvuldigingsteken 5">
              <a:extLst>
                <a:ext uri="{FF2B5EF4-FFF2-40B4-BE49-F238E27FC236}">
                  <a16:creationId xmlns:a16="http://schemas.microsoft.com/office/drawing/2014/main" id="{1ED31DDC-EF9F-2344-99A4-20CD31A4466A}"/>
                </a:ext>
              </a:extLst>
            </p:cNvPr>
            <p:cNvSpPr/>
            <p:nvPr/>
          </p:nvSpPr>
          <p:spPr>
            <a:xfrm>
              <a:off x="3671236" y="2965495"/>
              <a:ext cx="459960" cy="512716"/>
            </a:xfrm>
            <a:prstGeom prst="mathMultiply">
              <a:avLst>
                <a:gd name="adj1" fmla="val 7158"/>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a:extLst>
              <a:ext uri="{FF2B5EF4-FFF2-40B4-BE49-F238E27FC236}">
                <a16:creationId xmlns:a16="http://schemas.microsoft.com/office/drawing/2014/main" id="{D1A6A055-5F9A-6AE2-14F7-3108F7CFEAD0}"/>
              </a:ext>
            </a:extLst>
          </p:cNvPr>
          <p:cNvSpPr txBox="1">
            <a:spLocks noChangeArrowheads="1"/>
          </p:cNvSpPr>
          <p:nvPr/>
        </p:nvSpPr>
        <p:spPr bwMode="auto">
          <a:xfrm>
            <a:off x="2111375" y="2362200"/>
            <a:ext cx="5045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endParaRPr lang="en-US" altLang="nl-NL" sz="3600">
              <a:solidFill>
                <a:schemeClr val="tx2"/>
              </a:solidFill>
            </a:endParaRPr>
          </a:p>
          <a:p>
            <a:pPr algn="ctr" eaLnBrk="1" hangingPunct="1">
              <a:spcBef>
                <a:spcPct val="0"/>
              </a:spcBef>
              <a:buClrTx/>
              <a:buSzTx/>
              <a:buFontTx/>
              <a:buNone/>
            </a:pPr>
            <a:r>
              <a:rPr lang="en-US" altLang="nl-NL" sz="3600">
                <a:solidFill>
                  <a:schemeClr val="tx2"/>
                </a:solidFill>
              </a:rPr>
              <a:t>1. History of AI (&amp; Law)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a:extLst>
              <a:ext uri="{FF2B5EF4-FFF2-40B4-BE49-F238E27FC236}">
                <a16:creationId xmlns:a16="http://schemas.microsoft.com/office/drawing/2014/main" id="{6EEEE6E8-0491-F044-9665-992676908C17}"/>
              </a:ext>
            </a:extLst>
          </p:cNvPr>
          <p:cNvSpPr>
            <a:spLocks noGrp="1" noChangeArrowheads="1"/>
          </p:cNvSpPr>
          <p:nvPr>
            <p:ph type="title"/>
          </p:nvPr>
        </p:nvSpPr>
        <p:spPr/>
        <p:txBody>
          <a:bodyPr/>
          <a:lstStyle/>
          <a:p>
            <a:pPr algn="ctr"/>
            <a:r>
              <a:rPr lang="en-US" altLang="nl-NL"/>
              <a:t>Argumentation graph: simplified example</a:t>
            </a:r>
          </a:p>
        </p:txBody>
      </p:sp>
      <p:sp>
        <p:nvSpPr>
          <p:cNvPr id="53250" name="Tijdelijke aanduiding voor dianummer 2">
            <a:extLst>
              <a:ext uri="{FF2B5EF4-FFF2-40B4-BE49-F238E27FC236}">
                <a16:creationId xmlns:a16="http://schemas.microsoft.com/office/drawing/2014/main" id="{2972ECC8-EFB8-8A43-857B-F77C603908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B7EBF551-577B-1443-B38E-38F6DFEC9536}" type="slidenum">
              <a:rPr lang="en-US" altLang="nl-NL" sz="1400">
                <a:latin typeface="Tahoma" panose="020B0604030504040204" pitchFamily="34" charset="0"/>
              </a:rPr>
              <a:pPr/>
              <a:t>40</a:t>
            </a:fld>
            <a:endParaRPr lang="en-US" altLang="nl-NL" sz="1400">
              <a:latin typeface="Tahoma" panose="020B0604030504040204" pitchFamily="34" charset="0"/>
            </a:endParaRPr>
          </a:p>
        </p:txBody>
      </p:sp>
      <p:grpSp>
        <p:nvGrpSpPr>
          <p:cNvPr id="53251" name="Groep 31">
            <a:extLst>
              <a:ext uri="{FF2B5EF4-FFF2-40B4-BE49-F238E27FC236}">
                <a16:creationId xmlns:a16="http://schemas.microsoft.com/office/drawing/2014/main" id="{638A594A-68BF-8B44-A0AD-EEBDD436A9C8}"/>
              </a:ext>
            </a:extLst>
          </p:cNvPr>
          <p:cNvGrpSpPr>
            <a:grpSpLocks/>
          </p:cNvGrpSpPr>
          <p:nvPr/>
        </p:nvGrpSpPr>
        <p:grpSpPr bwMode="auto">
          <a:xfrm>
            <a:off x="228600" y="2474913"/>
            <a:ext cx="8686800" cy="3925887"/>
            <a:chOff x="1074184" y="1847996"/>
            <a:chExt cx="8560885" cy="3925532"/>
          </a:xfrm>
        </p:grpSpPr>
        <p:sp>
          <p:nvSpPr>
            <p:cNvPr id="7" name="Rechthoek: afgeronde hoeken 6">
              <a:extLst>
                <a:ext uri="{FF2B5EF4-FFF2-40B4-BE49-F238E27FC236}">
                  <a16:creationId xmlns:a16="http://schemas.microsoft.com/office/drawing/2014/main" id="{9E3F7717-46BE-3E45-B83D-1AF23B77074F}"/>
                </a:ext>
              </a:extLst>
            </p:cNvPr>
            <p:cNvSpPr/>
            <p:nvPr/>
          </p:nvSpPr>
          <p:spPr>
            <a:xfrm>
              <a:off x="2408694" y="1854345"/>
              <a:ext cx="1727196" cy="893681"/>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Not  delivered</a:t>
              </a:r>
            </a:p>
          </p:txBody>
        </p:sp>
        <p:sp>
          <p:nvSpPr>
            <p:cNvPr id="8" name="Rechthoek: afgeronde hoeken 7">
              <a:extLst>
                <a:ext uri="{FF2B5EF4-FFF2-40B4-BE49-F238E27FC236}">
                  <a16:creationId xmlns:a16="http://schemas.microsoft.com/office/drawing/2014/main" id="{6F5A09E2-1C2B-E144-A042-A31073F4A04A}"/>
                </a:ext>
              </a:extLst>
            </p:cNvPr>
            <p:cNvSpPr/>
            <p:nvPr/>
          </p:nvSpPr>
          <p:spPr>
            <a:xfrm>
              <a:off x="4384643" y="1854345"/>
              <a:ext cx="1511297" cy="893681"/>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Waited</a:t>
              </a:r>
            </a:p>
          </p:txBody>
        </p:sp>
        <p:sp>
          <p:nvSpPr>
            <p:cNvPr id="9" name="Rechthoek: afgeronde hoeken 8">
              <a:extLst>
                <a:ext uri="{FF2B5EF4-FFF2-40B4-BE49-F238E27FC236}">
                  <a16:creationId xmlns:a16="http://schemas.microsoft.com/office/drawing/2014/main" id="{D0924195-075C-0646-BE0E-66EC4E134A52}"/>
                </a:ext>
              </a:extLst>
            </p:cNvPr>
            <p:cNvSpPr/>
            <p:nvPr/>
          </p:nvSpPr>
          <p:spPr>
            <a:xfrm>
              <a:off x="3539819" y="3546467"/>
              <a:ext cx="1511297" cy="793678"/>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a:solidFill>
                    <a:schemeClr val="tx1"/>
                  </a:solidFill>
                </a:rPr>
                <a:t>Not sent</a:t>
              </a:r>
            </a:p>
          </p:txBody>
        </p:sp>
        <p:sp>
          <p:nvSpPr>
            <p:cNvPr id="10" name="Rechthoek: afgeronde hoeken 9">
              <a:extLst>
                <a:ext uri="{FF2B5EF4-FFF2-40B4-BE49-F238E27FC236}">
                  <a16:creationId xmlns:a16="http://schemas.microsoft.com/office/drawing/2014/main" id="{4530421F-9158-E14D-A192-703D9E166CEE}"/>
                </a:ext>
              </a:extLst>
            </p:cNvPr>
            <p:cNvSpPr/>
            <p:nvPr/>
          </p:nvSpPr>
          <p:spPr>
            <a:xfrm>
              <a:off x="5357755" y="3549642"/>
              <a:ext cx="1511297" cy="793678"/>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Product paid</a:t>
              </a:r>
            </a:p>
          </p:txBody>
        </p:sp>
        <p:sp>
          <p:nvSpPr>
            <p:cNvPr id="11" name="Rechthoek: afgeronde hoeken 10">
              <a:extLst>
                <a:ext uri="{FF2B5EF4-FFF2-40B4-BE49-F238E27FC236}">
                  <a16:creationId xmlns:a16="http://schemas.microsoft.com/office/drawing/2014/main" id="{ED1B4CF3-EEC4-734D-8491-8451DD60548F}"/>
                </a:ext>
              </a:extLst>
            </p:cNvPr>
            <p:cNvSpPr/>
            <p:nvPr/>
          </p:nvSpPr>
          <p:spPr>
            <a:xfrm>
              <a:off x="7175692" y="3549642"/>
              <a:ext cx="1511297" cy="793678"/>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a:solidFill>
                    <a:schemeClr val="tx1"/>
                  </a:solidFill>
                </a:rPr>
                <a:t>Deception</a:t>
              </a:r>
            </a:p>
          </p:txBody>
        </p:sp>
        <p:sp>
          <p:nvSpPr>
            <p:cNvPr id="12" name="Rechthoek: afgeronde hoeken 11">
              <a:extLst>
                <a:ext uri="{FF2B5EF4-FFF2-40B4-BE49-F238E27FC236}">
                  <a16:creationId xmlns:a16="http://schemas.microsoft.com/office/drawing/2014/main" id="{7B519367-FF3D-2345-8904-2D289E621529}"/>
                </a:ext>
              </a:extLst>
            </p:cNvPr>
            <p:cNvSpPr/>
            <p:nvPr/>
          </p:nvSpPr>
          <p:spPr>
            <a:xfrm>
              <a:off x="5360884" y="4979850"/>
              <a:ext cx="1720938" cy="793678"/>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Presumably fraud</a:t>
              </a:r>
            </a:p>
          </p:txBody>
        </p:sp>
        <p:sp>
          <p:nvSpPr>
            <p:cNvPr id="13" name="Ovaal 12">
              <a:extLst>
                <a:ext uri="{FF2B5EF4-FFF2-40B4-BE49-F238E27FC236}">
                  <a16:creationId xmlns:a16="http://schemas.microsoft.com/office/drawing/2014/main" id="{844CCC74-819D-574C-A91A-54F1147CE1F6}"/>
                </a:ext>
              </a:extLst>
            </p:cNvPr>
            <p:cNvSpPr/>
            <p:nvPr/>
          </p:nvSpPr>
          <p:spPr>
            <a:xfrm>
              <a:off x="5967906" y="4540153"/>
              <a:ext cx="297253" cy="241278"/>
            </a:xfrm>
            <a:prstGeom prst="ellipse">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sp>
          <p:nvSpPr>
            <p:cNvPr id="14" name="Ovaal 13">
              <a:extLst>
                <a:ext uri="{FF2B5EF4-FFF2-40B4-BE49-F238E27FC236}">
                  <a16:creationId xmlns:a16="http://schemas.microsoft.com/office/drawing/2014/main" id="{C2D092CD-C8BA-F741-BA33-3F4D67751DE2}"/>
                </a:ext>
              </a:extLst>
            </p:cNvPr>
            <p:cNvSpPr/>
            <p:nvPr/>
          </p:nvSpPr>
          <p:spPr>
            <a:xfrm>
              <a:off x="4153099" y="2968670"/>
              <a:ext cx="297253" cy="241278"/>
            </a:xfrm>
            <a:prstGeom prst="ellipse">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cxnSp>
          <p:nvCxnSpPr>
            <p:cNvPr id="15" name="Rechte verbindingslijn met pijl 14">
              <a:extLst>
                <a:ext uri="{FF2B5EF4-FFF2-40B4-BE49-F238E27FC236}">
                  <a16:creationId xmlns:a16="http://schemas.microsoft.com/office/drawing/2014/main" id="{19AF620D-2B8B-2746-B5C7-20F7BE97D9F9}"/>
                </a:ext>
              </a:extLst>
            </p:cNvPr>
            <p:cNvCxnSpPr>
              <a:cxnSpLocks/>
              <a:stCxn id="7" idx="2"/>
              <a:endCxn id="14" idx="1"/>
            </p:cNvCxnSpPr>
            <p:nvPr/>
          </p:nvCxnSpPr>
          <p:spPr>
            <a:xfrm>
              <a:off x="3272292" y="2748027"/>
              <a:ext cx="924613" cy="25556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6" name="Rechte verbindingslijn met pijl 15">
              <a:extLst>
                <a:ext uri="{FF2B5EF4-FFF2-40B4-BE49-F238E27FC236}">
                  <a16:creationId xmlns:a16="http://schemas.microsoft.com/office/drawing/2014/main" id="{DEA93A7E-DB96-A745-9605-0432DEFE5891}"/>
                </a:ext>
              </a:extLst>
            </p:cNvPr>
            <p:cNvCxnSpPr>
              <a:cxnSpLocks/>
              <a:stCxn id="8" idx="2"/>
              <a:endCxn id="14" idx="7"/>
            </p:cNvCxnSpPr>
            <p:nvPr/>
          </p:nvCxnSpPr>
          <p:spPr>
            <a:xfrm flipH="1">
              <a:off x="4406546" y="2748027"/>
              <a:ext cx="733746" cy="25556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7" name="Rechte verbindingslijn met pijl 16">
              <a:extLst>
                <a:ext uri="{FF2B5EF4-FFF2-40B4-BE49-F238E27FC236}">
                  <a16:creationId xmlns:a16="http://schemas.microsoft.com/office/drawing/2014/main" id="{2ED2F725-23CD-8B4D-9A6C-A972A010F800}"/>
                </a:ext>
              </a:extLst>
            </p:cNvPr>
            <p:cNvCxnSpPr>
              <a:cxnSpLocks/>
              <a:stCxn id="14" idx="4"/>
              <a:endCxn id="9" idx="0"/>
            </p:cNvCxnSpPr>
            <p:nvPr/>
          </p:nvCxnSpPr>
          <p:spPr>
            <a:xfrm flipH="1">
              <a:off x="4295468" y="3209948"/>
              <a:ext cx="6258" cy="33652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8" name="Rechte verbindingslijn met pijl 17">
              <a:extLst>
                <a:ext uri="{FF2B5EF4-FFF2-40B4-BE49-F238E27FC236}">
                  <a16:creationId xmlns:a16="http://schemas.microsoft.com/office/drawing/2014/main" id="{18E0B30A-E799-B84F-BF3B-3713E8B44D60}"/>
                </a:ext>
              </a:extLst>
            </p:cNvPr>
            <p:cNvCxnSpPr>
              <a:cxnSpLocks/>
              <a:stCxn id="10" idx="2"/>
              <a:endCxn id="13" idx="0"/>
            </p:cNvCxnSpPr>
            <p:nvPr/>
          </p:nvCxnSpPr>
          <p:spPr>
            <a:xfrm>
              <a:off x="6113404" y="4343320"/>
              <a:ext cx="3129" cy="19683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9" name="Rechte verbindingslijn met pijl 18">
              <a:extLst>
                <a:ext uri="{FF2B5EF4-FFF2-40B4-BE49-F238E27FC236}">
                  <a16:creationId xmlns:a16="http://schemas.microsoft.com/office/drawing/2014/main" id="{797866F7-E030-AA4F-AC23-30DDC4E95853}"/>
                </a:ext>
              </a:extLst>
            </p:cNvPr>
            <p:cNvCxnSpPr>
              <a:cxnSpLocks/>
              <a:stCxn id="9" idx="2"/>
              <a:endCxn id="13" idx="1"/>
            </p:cNvCxnSpPr>
            <p:nvPr/>
          </p:nvCxnSpPr>
          <p:spPr>
            <a:xfrm>
              <a:off x="4295468" y="4340146"/>
              <a:ext cx="1716244" cy="236516"/>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0" name="Rechte verbindingslijn met pijl 19">
              <a:extLst>
                <a:ext uri="{FF2B5EF4-FFF2-40B4-BE49-F238E27FC236}">
                  <a16:creationId xmlns:a16="http://schemas.microsoft.com/office/drawing/2014/main" id="{9BA6EBED-2142-4C46-817C-FFCBB45191FF}"/>
                </a:ext>
              </a:extLst>
            </p:cNvPr>
            <p:cNvCxnSpPr>
              <a:cxnSpLocks/>
              <a:stCxn id="11" idx="2"/>
              <a:endCxn id="13" idx="7"/>
            </p:cNvCxnSpPr>
            <p:nvPr/>
          </p:nvCxnSpPr>
          <p:spPr>
            <a:xfrm flipH="1">
              <a:off x="6221354" y="4343320"/>
              <a:ext cx="1709987" cy="23334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1" name="Rechte verbindingslijn met pijl 20">
              <a:extLst>
                <a:ext uri="{FF2B5EF4-FFF2-40B4-BE49-F238E27FC236}">
                  <a16:creationId xmlns:a16="http://schemas.microsoft.com/office/drawing/2014/main" id="{0DE32F6F-9351-4B4A-B628-317D034C6BA9}"/>
                </a:ext>
              </a:extLst>
            </p:cNvPr>
            <p:cNvCxnSpPr>
              <a:cxnSpLocks/>
              <a:stCxn id="13" idx="4"/>
              <a:endCxn id="12" idx="0"/>
            </p:cNvCxnSpPr>
            <p:nvPr/>
          </p:nvCxnSpPr>
          <p:spPr>
            <a:xfrm>
              <a:off x="6116533" y="4781431"/>
              <a:ext cx="104820" cy="19841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2" name="Rechthoek: afgeronde hoeken 21">
              <a:extLst>
                <a:ext uri="{FF2B5EF4-FFF2-40B4-BE49-F238E27FC236}">
                  <a16:creationId xmlns:a16="http://schemas.microsoft.com/office/drawing/2014/main" id="{F6F74950-6480-CB4F-A2C3-A27705578FEA}"/>
                </a:ext>
              </a:extLst>
            </p:cNvPr>
            <p:cNvSpPr/>
            <p:nvPr/>
          </p:nvSpPr>
          <p:spPr>
            <a:xfrm>
              <a:off x="6268288" y="1857520"/>
              <a:ext cx="1597344" cy="893681"/>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False location</a:t>
              </a:r>
            </a:p>
          </p:txBody>
        </p:sp>
        <p:sp>
          <p:nvSpPr>
            <p:cNvPr id="23" name="Ovaal 22">
              <a:extLst>
                <a:ext uri="{FF2B5EF4-FFF2-40B4-BE49-F238E27FC236}">
                  <a16:creationId xmlns:a16="http://schemas.microsoft.com/office/drawing/2014/main" id="{11E4A24C-66AB-F340-A88B-366E9ADB96D4}"/>
                </a:ext>
              </a:extLst>
            </p:cNvPr>
            <p:cNvSpPr/>
            <p:nvPr/>
          </p:nvSpPr>
          <p:spPr>
            <a:xfrm>
              <a:off x="7322754" y="2965495"/>
              <a:ext cx="297253" cy="239690"/>
            </a:xfrm>
            <a:prstGeom prst="ellipse">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cxnSp>
          <p:nvCxnSpPr>
            <p:cNvPr id="24" name="Rechte verbindingslijn met pijl 23">
              <a:extLst>
                <a:ext uri="{FF2B5EF4-FFF2-40B4-BE49-F238E27FC236}">
                  <a16:creationId xmlns:a16="http://schemas.microsoft.com/office/drawing/2014/main" id="{5756BA62-1681-9648-8D4C-9C8B03C23864}"/>
                </a:ext>
              </a:extLst>
            </p:cNvPr>
            <p:cNvCxnSpPr>
              <a:cxnSpLocks/>
              <a:stCxn id="22" idx="2"/>
              <a:endCxn id="23" idx="1"/>
            </p:cNvCxnSpPr>
            <p:nvPr/>
          </p:nvCxnSpPr>
          <p:spPr>
            <a:xfrm>
              <a:off x="7067743" y="2751201"/>
              <a:ext cx="298817" cy="24921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5" name="Rechte verbindingslijn met pijl 24">
              <a:extLst>
                <a:ext uri="{FF2B5EF4-FFF2-40B4-BE49-F238E27FC236}">
                  <a16:creationId xmlns:a16="http://schemas.microsoft.com/office/drawing/2014/main" id="{9DBD22AC-F33C-8E43-996F-9E74760AB064}"/>
                </a:ext>
              </a:extLst>
            </p:cNvPr>
            <p:cNvCxnSpPr>
              <a:cxnSpLocks/>
              <a:stCxn id="23" idx="5"/>
              <a:endCxn id="11" idx="0"/>
            </p:cNvCxnSpPr>
            <p:nvPr/>
          </p:nvCxnSpPr>
          <p:spPr>
            <a:xfrm>
              <a:off x="7576201" y="3170263"/>
              <a:ext cx="355140" cy="37937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6" name="Rechthoek: afgeronde hoeken 25">
              <a:extLst>
                <a:ext uri="{FF2B5EF4-FFF2-40B4-BE49-F238E27FC236}">
                  <a16:creationId xmlns:a16="http://schemas.microsoft.com/office/drawing/2014/main" id="{D3D32E92-9A9D-0D48-B66C-AA1D8F2B13A5}"/>
                </a:ext>
              </a:extLst>
            </p:cNvPr>
            <p:cNvSpPr/>
            <p:nvPr/>
          </p:nvSpPr>
          <p:spPr>
            <a:xfrm>
              <a:off x="8123772" y="1847996"/>
              <a:ext cx="1511297" cy="893681"/>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False website</a:t>
              </a:r>
            </a:p>
          </p:txBody>
        </p:sp>
        <p:sp>
          <p:nvSpPr>
            <p:cNvPr id="27" name="Ovaal 26">
              <a:extLst>
                <a:ext uri="{FF2B5EF4-FFF2-40B4-BE49-F238E27FC236}">
                  <a16:creationId xmlns:a16="http://schemas.microsoft.com/office/drawing/2014/main" id="{F23CBC53-992B-E347-A888-D3B14807EE6F}"/>
                </a:ext>
              </a:extLst>
            </p:cNvPr>
            <p:cNvSpPr/>
            <p:nvPr/>
          </p:nvSpPr>
          <p:spPr>
            <a:xfrm>
              <a:off x="8266141" y="2968670"/>
              <a:ext cx="295688" cy="24127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cxnSp>
          <p:nvCxnSpPr>
            <p:cNvPr id="28" name="Rechte verbindingslijn met pijl 27">
              <a:extLst>
                <a:ext uri="{FF2B5EF4-FFF2-40B4-BE49-F238E27FC236}">
                  <a16:creationId xmlns:a16="http://schemas.microsoft.com/office/drawing/2014/main" id="{7D70B5D9-E575-FF48-9060-2E73D17B8405}"/>
                </a:ext>
              </a:extLst>
            </p:cNvPr>
            <p:cNvCxnSpPr>
              <a:cxnSpLocks/>
              <a:stCxn id="26" idx="2"/>
              <a:endCxn id="27" idx="7"/>
            </p:cNvCxnSpPr>
            <p:nvPr/>
          </p:nvCxnSpPr>
          <p:spPr>
            <a:xfrm flipH="1">
              <a:off x="8519589" y="2741677"/>
              <a:ext cx="359833" cy="26191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9" name="Rechte verbindingslijn met pijl 28">
              <a:extLst>
                <a:ext uri="{FF2B5EF4-FFF2-40B4-BE49-F238E27FC236}">
                  <a16:creationId xmlns:a16="http://schemas.microsoft.com/office/drawing/2014/main" id="{72EABB76-52B0-1044-B618-27AA9F909E43}"/>
                </a:ext>
              </a:extLst>
            </p:cNvPr>
            <p:cNvCxnSpPr>
              <a:cxnSpLocks/>
              <a:stCxn id="27" idx="3"/>
              <a:endCxn id="11" idx="0"/>
            </p:cNvCxnSpPr>
            <p:nvPr/>
          </p:nvCxnSpPr>
          <p:spPr>
            <a:xfrm flipH="1">
              <a:off x="7931341" y="3173438"/>
              <a:ext cx="377041" cy="37620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30" name="Rechthoek: afgeronde hoeken 29">
              <a:extLst>
                <a:ext uri="{FF2B5EF4-FFF2-40B4-BE49-F238E27FC236}">
                  <a16:creationId xmlns:a16="http://schemas.microsoft.com/office/drawing/2014/main" id="{AA66044E-C896-6C41-96BB-6C1C9A7A602B}"/>
                </a:ext>
              </a:extLst>
            </p:cNvPr>
            <p:cNvSpPr/>
            <p:nvPr/>
          </p:nvSpPr>
          <p:spPr>
            <a:xfrm>
              <a:off x="1074184" y="3562341"/>
              <a:ext cx="1639585" cy="79367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Delivery failure</a:t>
              </a:r>
            </a:p>
          </p:txBody>
        </p:sp>
        <p:cxnSp>
          <p:nvCxnSpPr>
            <p:cNvPr id="31" name="Rechte verbindingslijn met pijl 30">
              <a:extLst>
                <a:ext uri="{FF2B5EF4-FFF2-40B4-BE49-F238E27FC236}">
                  <a16:creationId xmlns:a16="http://schemas.microsoft.com/office/drawing/2014/main" id="{FFF79AA7-8073-234E-9EBB-10F8E4221CCD}"/>
                </a:ext>
              </a:extLst>
            </p:cNvPr>
            <p:cNvCxnSpPr>
              <a:cxnSpLocks/>
              <a:stCxn id="30" idx="3"/>
              <a:endCxn id="14" idx="2"/>
            </p:cNvCxnSpPr>
            <p:nvPr/>
          </p:nvCxnSpPr>
          <p:spPr>
            <a:xfrm flipV="1">
              <a:off x="2713769" y="3089309"/>
              <a:ext cx="1439330" cy="86987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6" name="Vermenigvuldigingsteken 5">
              <a:extLst>
                <a:ext uri="{FF2B5EF4-FFF2-40B4-BE49-F238E27FC236}">
                  <a16:creationId xmlns:a16="http://schemas.microsoft.com/office/drawing/2014/main" id="{791A4193-F4BF-F04C-B02B-CE8B5CD4D3FF}"/>
                </a:ext>
              </a:extLst>
            </p:cNvPr>
            <p:cNvSpPr/>
            <p:nvPr/>
          </p:nvSpPr>
          <p:spPr>
            <a:xfrm>
              <a:off x="3671236" y="2965495"/>
              <a:ext cx="459960" cy="512716"/>
            </a:xfrm>
            <a:prstGeom prst="mathMultiply">
              <a:avLst>
                <a:gd name="adj1" fmla="val 7158"/>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el 1">
            <a:extLst>
              <a:ext uri="{FF2B5EF4-FFF2-40B4-BE49-F238E27FC236}">
                <a16:creationId xmlns:a16="http://schemas.microsoft.com/office/drawing/2014/main" id="{1D9D0685-473D-534E-8443-D510AB020EDC}"/>
              </a:ext>
            </a:extLst>
          </p:cNvPr>
          <p:cNvSpPr>
            <a:spLocks noGrp="1" noChangeArrowheads="1"/>
          </p:cNvSpPr>
          <p:nvPr>
            <p:ph type="title"/>
          </p:nvPr>
        </p:nvSpPr>
        <p:spPr/>
        <p:txBody>
          <a:bodyPr/>
          <a:lstStyle/>
          <a:p>
            <a:pPr algn="ctr"/>
            <a:r>
              <a:rPr lang="en-US" altLang="nl-NL"/>
              <a:t>Argumentation graph: simplified example</a:t>
            </a:r>
          </a:p>
        </p:txBody>
      </p:sp>
      <p:sp>
        <p:nvSpPr>
          <p:cNvPr id="54274" name="Tijdelijke aanduiding voor dianummer 2">
            <a:extLst>
              <a:ext uri="{FF2B5EF4-FFF2-40B4-BE49-F238E27FC236}">
                <a16:creationId xmlns:a16="http://schemas.microsoft.com/office/drawing/2014/main" id="{5276C606-DC25-FD44-B981-4AF298DE93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8D5ACE4-0BBE-4649-8BB4-43F9B395561B}" type="slidenum">
              <a:rPr lang="en-US" altLang="nl-NL" sz="1400">
                <a:latin typeface="Tahoma" panose="020B0604030504040204" pitchFamily="34" charset="0"/>
              </a:rPr>
              <a:pPr/>
              <a:t>41</a:t>
            </a:fld>
            <a:endParaRPr lang="en-US" altLang="nl-NL" sz="1400">
              <a:latin typeface="Tahoma" panose="020B0604030504040204" pitchFamily="34" charset="0"/>
            </a:endParaRPr>
          </a:p>
        </p:txBody>
      </p:sp>
      <p:grpSp>
        <p:nvGrpSpPr>
          <p:cNvPr id="54275" name="Groep 31">
            <a:extLst>
              <a:ext uri="{FF2B5EF4-FFF2-40B4-BE49-F238E27FC236}">
                <a16:creationId xmlns:a16="http://schemas.microsoft.com/office/drawing/2014/main" id="{250D1656-EB8E-8742-A29F-E1E92D03624D}"/>
              </a:ext>
            </a:extLst>
          </p:cNvPr>
          <p:cNvGrpSpPr>
            <a:grpSpLocks/>
          </p:cNvGrpSpPr>
          <p:nvPr/>
        </p:nvGrpSpPr>
        <p:grpSpPr bwMode="auto">
          <a:xfrm>
            <a:off x="228600" y="2474913"/>
            <a:ext cx="8686800" cy="3925887"/>
            <a:chOff x="1074184" y="1847996"/>
            <a:chExt cx="8560885" cy="3925532"/>
          </a:xfrm>
        </p:grpSpPr>
        <p:sp>
          <p:nvSpPr>
            <p:cNvPr id="7" name="Rechthoek: afgeronde hoeken 6">
              <a:extLst>
                <a:ext uri="{FF2B5EF4-FFF2-40B4-BE49-F238E27FC236}">
                  <a16:creationId xmlns:a16="http://schemas.microsoft.com/office/drawing/2014/main" id="{94B1AA9F-51D7-CA4C-BB6C-8A31D0CE16DB}"/>
                </a:ext>
              </a:extLst>
            </p:cNvPr>
            <p:cNvSpPr/>
            <p:nvPr/>
          </p:nvSpPr>
          <p:spPr>
            <a:xfrm>
              <a:off x="2408694" y="1854345"/>
              <a:ext cx="1727196" cy="893681"/>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Not  delivered</a:t>
              </a:r>
            </a:p>
          </p:txBody>
        </p:sp>
        <p:sp>
          <p:nvSpPr>
            <p:cNvPr id="8" name="Rechthoek: afgeronde hoeken 7">
              <a:extLst>
                <a:ext uri="{FF2B5EF4-FFF2-40B4-BE49-F238E27FC236}">
                  <a16:creationId xmlns:a16="http://schemas.microsoft.com/office/drawing/2014/main" id="{B185E12F-4220-8740-9255-B668CAFECC95}"/>
                </a:ext>
              </a:extLst>
            </p:cNvPr>
            <p:cNvSpPr/>
            <p:nvPr/>
          </p:nvSpPr>
          <p:spPr>
            <a:xfrm>
              <a:off x="4384643" y="1854345"/>
              <a:ext cx="1511297" cy="893681"/>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Waited</a:t>
              </a:r>
            </a:p>
          </p:txBody>
        </p:sp>
        <p:sp>
          <p:nvSpPr>
            <p:cNvPr id="9" name="Rechthoek: afgeronde hoeken 8">
              <a:extLst>
                <a:ext uri="{FF2B5EF4-FFF2-40B4-BE49-F238E27FC236}">
                  <a16:creationId xmlns:a16="http://schemas.microsoft.com/office/drawing/2014/main" id="{7AC33C0E-332E-1A49-9958-7E0A880B67F6}"/>
                </a:ext>
              </a:extLst>
            </p:cNvPr>
            <p:cNvSpPr/>
            <p:nvPr/>
          </p:nvSpPr>
          <p:spPr>
            <a:xfrm>
              <a:off x="3539819" y="3546467"/>
              <a:ext cx="1511297" cy="793678"/>
            </a:xfrm>
            <a:prstGeom prst="roundRect">
              <a:avLst/>
            </a:prstGeom>
            <a:solidFill>
              <a:srgbClr val="FBA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a:solidFill>
                    <a:schemeClr val="tx1"/>
                  </a:solidFill>
                </a:rPr>
                <a:t>Not sent</a:t>
              </a:r>
            </a:p>
          </p:txBody>
        </p:sp>
        <p:sp>
          <p:nvSpPr>
            <p:cNvPr id="10" name="Rechthoek: afgeronde hoeken 9">
              <a:extLst>
                <a:ext uri="{FF2B5EF4-FFF2-40B4-BE49-F238E27FC236}">
                  <a16:creationId xmlns:a16="http://schemas.microsoft.com/office/drawing/2014/main" id="{1C777157-A224-314A-B73E-E8DA7CC8AED0}"/>
                </a:ext>
              </a:extLst>
            </p:cNvPr>
            <p:cNvSpPr/>
            <p:nvPr/>
          </p:nvSpPr>
          <p:spPr>
            <a:xfrm>
              <a:off x="5357755" y="3549642"/>
              <a:ext cx="1511297" cy="793678"/>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Product paid</a:t>
              </a:r>
            </a:p>
          </p:txBody>
        </p:sp>
        <p:sp>
          <p:nvSpPr>
            <p:cNvPr id="11" name="Rechthoek: afgeronde hoeken 10">
              <a:extLst>
                <a:ext uri="{FF2B5EF4-FFF2-40B4-BE49-F238E27FC236}">
                  <a16:creationId xmlns:a16="http://schemas.microsoft.com/office/drawing/2014/main" id="{6DDE46BB-6B35-7F4C-864E-F6919A5C6591}"/>
                </a:ext>
              </a:extLst>
            </p:cNvPr>
            <p:cNvSpPr/>
            <p:nvPr/>
          </p:nvSpPr>
          <p:spPr>
            <a:xfrm>
              <a:off x="7175692" y="3549642"/>
              <a:ext cx="1511297" cy="793678"/>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a:solidFill>
                    <a:schemeClr val="tx1"/>
                  </a:solidFill>
                </a:rPr>
                <a:t>Deception</a:t>
              </a:r>
            </a:p>
          </p:txBody>
        </p:sp>
        <p:sp>
          <p:nvSpPr>
            <p:cNvPr id="12" name="Rechthoek: afgeronde hoeken 11">
              <a:extLst>
                <a:ext uri="{FF2B5EF4-FFF2-40B4-BE49-F238E27FC236}">
                  <a16:creationId xmlns:a16="http://schemas.microsoft.com/office/drawing/2014/main" id="{56F0B64E-0447-2B4A-80D2-EE44B49ED7FC}"/>
                </a:ext>
              </a:extLst>
            </p:cNvPr>
            <p:cNvSpPr/>
            <p:nvPr/>
          </p:nvSpPr>
          <p:spPr>
            <a:xfrm>
              <a:off x="5360884" y="4979850"/>
              <a:ext cx="1720938" cy="793678"/>
            </a:xfrm>
            <a:prstGeom prst="roundRect">
              <a:avLst/>
            </a:prstGeom>
            <a:solidFill>
              <a:srgbClr val="FBAFFF"/>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Presumably fraud</a:t>
              </a:r>
            </a:p>
          </p:txBody>
        </p:sp>
        <p:sp>
          <p:nvSpPr>
            <p:cNvPr id="13" name="Ovaal 12">
              <a:extLst>
                <a:ext uri="{FF2B5EF4-FFF2-40B4-BE49-F238E27FC236}">
                  <a16:creationId xmlns:a16="http://schemas.microsoft.com/office/drawing/2014/main" id="{F110A651-BFE2-AD4D-AB4B-FC2B60A9A079}"/>
                </a:ext>
              </a:extLst>
            </p:cNvPr>
            <p:cNvSpPr/>
            <p:nvPr/>
          </p:nvSpPr>
          <p:spPr>
            <a:xfrm>
              <a:off x="5967906" y="4540153"/>
              <a:ext cx="297253" cy="241278"/>
            </a:xfrm>
            <a:prstGeom prst="ellipse">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sp>
          <p:nvSpPr>
            <p:cNvPr id="14" name="Ovaal 13">
              <a:extLst>
                <a:ext uri="{FF2B5EF4-FFF2-40B4-BE49-F238E27FC236}">
                  <a16:creationId xmlns:a16="http://schemas.microsoft.com/office/drawing/2014/main" id="{CBAD59DB-190A-5E44-B483-8EA024F4B8EC}"/>
                </a:ext>
              </a:extLst>
            </p:cNvPr>
            <p:cNvSpPr/>
            <p:nvPr/>
          </p:nvSpPr>
          <p:spPr>
            <a:xfrm>
              <a:off x="4153099" y="2968670"/>
              <a:ext cx="297253" cy="241278"/>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cxnSp>
          <p:nvCxnSpPr>
            <p:cNvPr id="15" name="Rechte verbindingslijn met pijl 14">
              <a:extLst>
                <a:ext uri="{FF2B5EF4-FFF2-40B4-BE49-F238E27FC236}">
                  <a16:creationId xmlns:a16="http://schemas.microsoft.com/office/drawing/2014/main" id="{C6D3EA00-184B-744A-87DF-68D09D60FAC1}"/>
                </a:ext>
              </a:extLst>
            </p:cNvPr>
            <p:cNvCxnSpPr>
              <a:cxnSpLocks/>
              <a:stCxn id="7" idx="2"/>
              <a:endCxn id="14" idx="1"/>
            </p:cNvCxnSpPr>
            <p:nvPr/>
          </p:nvCxnSpPr>
          <p:spPr>
            <a:xfrm>
              <a:off x="3272292" y="2748027"/>
              <a:ext cx="924613" cy="25556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6" name="Rechte verbindingslijn met pijl 15">
              <a:extLst>
                <a:ext uri="{FF2B5EF4-FFF2-40B4-BE49-F238E27FC236}">
                  <a16:creationId xmlns:a16="http://schemas.microsoft.com/office/drawing/2014/main" id="{B4EF2371-147E-A445-9BA5-43699ED52D46}"/>
                </a:ext>
              </a:extLst>
            </p:cNvPr>
            <p:cNvCxnSpPr>
              <a:cxnSpLocks/>
              <a:stCxn id="8" idx="2"/>
              <a:endCxn id="14" idx="7"/>
            </p:cNvCxnSpPr>
            <p:nvPr/>
          </p:nvCxnSpPr>
          <p:spPr>
            <a:xfrm flipH="1">
              <a:off x="4406546" y="2748027"/>
              <a:ext cx="733746" cy="25556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7" name="Rechte verbindingslijn met pijl 16">
              <a:extLst>
                <a:ext uri="{FF2B5EF4-FFF2-40B4-BE49-F238E27FC236}">
                  <a16:creationId xmlns:a16="http://schemas.microsoft.com/office/drawing/2014/main" id="{D2B19010-63A2-7C49-8696-D4D60D15CD54}"/>
                </a:ext>
              </a:extLst>
            </p:cNvPr>
            <p:cNvCxnSpPr>
              <a:cxnSpLocks/>
              <a:stCxn id="14" idx="4"/>
              <a:endCxn id="9" idx="0"/>
            </p:cNvCxnSpPr>
            <p:nvPr/>
          </p:nvCxnSpPr>
          <p:spPr>
            <a:xfrm flipH="1">
              <a:off x="4295468" y="3209948"/>
              <a:ext cx="6258" cy="33652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8" name="Rechte verbindingslijn met pijl 17">
              <a:extLst>
                <a:ext uri="{FF2B5EF4-FFF2-40B4-BE49-F238E27FC236}">
                  <a16:creationId xmlns:a16="http://schemas.microsoft.com/office/drawing/2014/main" id="{E961CDAA-9455-3947-BAE8-C57D474D5AB5}"/>
                </a:ext>
              </a:extLst>
            </p:cNvPr>
            <p:cNvCxnSpPr>
              <a:cxnSpLocks/>
              <a:stCxn id="10" idx="2"/>
              <a:endCxn id="13" idx="0"/>
            </p:cNvCxnSpPr>
            <p:nvPr/>
          </p:nvCxnSpPr>
          <p:spPr>
            <a:xfrm>
              <a:off x="6113404" y="4343320"/>
              <a:ext cx="3129" cy="19683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9" name="Rechte verbindingslijn met pijl 18">
              <a:extLst>
                <a:ext uri="{FF2B5EF4-FFF2-40B4-BE49-F238E27FC236}">
                  <a16:creationId xmlns:a16="http://schemas.microsoft.com/office/drawing/2014/main" id="{E55BA002-8FBB-A543-9F22-4DCBAF5C85B6}"/>
                </a:ext>
              </a:extLst>
            </p:cNvPr>
            <p:cNvCxnSpPr>
              <a:cxnSpLocks/>
              <a:stCxn id="9" idx="2"/>
              <a:endCxn id="13" idx="1"/>
            </p:cNvCxnSpPr>
            <p:nvPr/>
          </p:nvCxnSpPr>
          <p:spPr>
            <a:xfrm>
              <a:off x="4295468" y="4340146"/>
              <a:ext cx="1716244" cy="236516"/>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0" name="Rechte verbindingslijn met pijl 19">
              <a:extLst>
                <a:ext uri="{FF2B5EF4-FFF2-40B4-BE49-F238E27FC236}">
                  <a16:creationId xmlns:a16="http://schemas.microsoft.com/office/drawing/2014/main" id="{CA462CCC-217F-C64B-9B53-8EF1E0EC4634}"/>
                </a:ext>
              </a:extLst>
            </p:cNvPr>
            <p:cNvCxnSpPr>
              <a:cxnSpLocks/>
              <a:stCxn id="11" idx="2"/>
              <a:endCxn id="13" idx="7"/>
            </p:cNvCxnSpPr>
            <p:nvPr/>
          </p:nvCxnSpPr>
          <p:spPr>
            <a:xfrm flipH="1">
              <a:off x="6221354" y="4343320"/>
              <a:ext cx="1709987" cy="23334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1" name="Rechte verbindingslijn met pijl 20">
              <a:extLst>
                <a:ext uri="{FF2B5EF4-FFF2-40B4-BE49-F238E27FC236}">
                  <a16:creationId xmlns:a16="http://schemas.microsoft.com/office/drawing/2014/main" id="{C0A4AED9-0A8B-E34C-BE6F-658B4D0674F3}"/>
                </a:ext>
              </a:extLst>
            </p:cNvPr>
            <p:cNvCxnSpPr>
              <a:cxnSpLocks/>
              <a:stCxn id="13" idx="4"/>
              <a:endCxn id="12" idx="0"/>
            </p:cNvCxnSpPr>
            <p:nvPr/>
          </p:nvCxnSpPr>
          <p:spPr>
            <a:xfrm>
              <a:off x="6116533" y="4781431"/>
              <a:ext cx="104820" cy="19841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2" name="Rechthoek: afgeronde hoeken 21">
              <a:extLst>
                <a:ext uri="{FF2B5EF4-FFF2-40B4-BE49-F238E27FC236}">
                  <a16:creationId xmlns:a16="http://schemas.microsoft.com/office/drawing/2014/main" id="{CD88D3E4-EDAB-834B-B1F0-37FD2C6490B9}"/>
                </a:ext>
              </a:extLst>
            </p:cNvPr>
            <p:cNvSpPr/>
            <p:nvPr/>
          </p:nvSpPr>
          <p:spPr>
            <a:xfrm>
              <a:off x="6268288" y="1857520"/>
              <a:ext cx="1597344" cy="893681"/>
            </a:xfrm>
            <a:prstGeom prst="roundRect">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False location</a:t>
              </a:r>
            </a:p>
          </p:txBody>
        </p:sp>
        <p:sp>
          <p:nvSpPr>
            <p:cNvPr id="23" name="Ovaal 22">
              <a:extLst>
                <a:ext uri="{FF2B5EF4-FFF2-40B4-BE49-F238E27FC236}">
                  <a16:creationId xmlns:a16="http://schemas.microsoft.com/office/drawing/2014/main" id="{E6B17A0D-0059-F74F-B88A-B00686600DC4}"/>
                </a:ext>
              </a:extLst>
            </p:cNvPr>
            <p:cNvSpPr/>
            <p:nvPr/>
          </p:nvSpPr>
          <p:spPr>
            <a:xfrm>
              <a:off x="7322754" y="2965495"/>
              <a:ext cx="297253" cy="239690"/>
            </a:xfrm>
            <a:prstGeom prst="ellipse">
              <a:avLst/>
            </a:prstGeom>
            <a:solidFill>
              <a:srgbClr val="A9D18E"/>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cxnSp>
          <p:nvCxnSpPr>
            <p:cNvPr id="24" name="Rechte verbindingslijn met pijl 23">
              <a:extLst>
                <a:ext uri="{FF2B5EF4-FFF2-40B4-BE49-F238E27FC236}">
                  <a16:creationId xmlns:a16="http://schemas.microsoft.com/office/drawing/2014/main" id="{9D08DA73-9975-D848-A555-5E539D33D726}"/>
                </a:ext>
              </a:extLst>
            </p:cNvPr>
            <p:cNvCxnSpPr>
              <a:cxnSpLocks/>
              <a:stCxn id="22" idx="2"/>
              <a:endCxn id="23" idx="1"/>
            </p:cNvCxnSpPr>
            <p:nvPr/>
          </p:nvCxnSpPr>
          <p:spPr>
            <a:xfrm>
              <a:off x="7067743" y="2751201"/>
              <a:ext cx="298817" cy="249215"/>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5" name="Rechte verbindingslijn met pijl 24">
              <a:extLst>
                <a:ext uri="{FF2B5EF4-FFF2-40B4-BE49-F238E27FC236}">
                  <a16:creationId xmlns:a16="http://schemas.microsoft.com/office/drawing/2014/main" id="{CC887901-DE9D-9241-90A7-BA3C199A0361}"/>
                </a:ext>
              </a:extLst>
            </p:cNvPr>
            <p:cNvCxnSpPr>
              <a:cxnSpLocks/>
              <a:stCxn id="23" idx="5"/>
              <a:endCxn id="11" idx="0"/>
            </p:cNvCxnSpPr>
            <p:nvPr/>
          </p:nvCxnSpPr>
          <p:spPr>
            <a:xfrm>
              <a:off x="7576201" y="3170263"/>
              <a:ext cx="355140" cy="37937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6" name="Rechthoek: afgeronde hoeken 25">
              <a:extLst>
                <a:ext uri="{FF2B5EF4-FFF2-40B4-BE49-F238E27FC236}">
                  <a16:creationId xmlns:a16="http://schemas.microsoft.com/office/drawing/2014/main" id="{1EB72E96-FF63-8941-96AE-A89ED2E5ED90}"/>
                </a:ext>
              </a:extLst>
            </p:cNvPr>
            <p:cNvSpPr/>
            <p:nvPr/>
          </p:nvSpPr>
          <p:spPr>
            <a:xfrm>
              <a:off x="8123772" y="1847996"/>
              <a:ext cx="1511297" cy="893681"/>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False website</a:t>
              </a:r>
            </a:p>
          </p:txBody>
        </p:sp>
        <p:sp>
          <p:nvSpPr>
            <p:cNvPr id="27" name="Ovaal 26">
              <a:extLst>
                <a:ext uri="{FF2B5EF4-FFF2-40B4-BE49-F238E27FC236}">
                  <a16:creationId xmlns:a16="http://schemas.microsoft.com/office/drawing/2014/main" id="{E379B1A1-5774-EF4A-8E82-05D9610C392B}"/>
                </a:ext>
              </a:extLst>
            </p:cNvPr>
            <p:cNvSpPr/>
            <p:nvPr/>
          </p:nvSpPr>
          <p:spPr>
            <a:xfrm>
              <a:off x="8266141" y="2968670"/>
              <a:ext cx="295688" cy="24127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7200">
                <a:solidFill>
                  <a:schemeClr val="tx1"/>
                </a:solidFill>
              </a:endParaRPr>
            </a:p>
          </p:txBody>
        </p:sp>
        <p:cxnSp>
          <p:nvCxnSpPr>
            <p:cNvPr id="28" name="Rechte verbindingslijn met pijl 27">
              <a:extLst>
                <a:ext uri="{FF2B5EF4-FFF2-40B4-BE49-F238E27FC236}">
                  <a16:creationId xmlns:a16="http://schemas.microsoft.com/office/drawing/2014/main" id="{48390FC4-A839-C740-ADBD-26E0DB157991}"/>
                </a:ext>
              </a:extLst>
            </p:cNvPr>
            <p:cNvCxnSpPr>
              <a:cxnSpLocks/>
              <a:stCxn id="26" idx="2"/>
              <a:endCxn id="27" idx="7"/>
            </p:cNvCxnSpPr>
            <p:nvPr/>
          </p:nvCxnSpPr>
          <p:spPr>
            <a:xfrm flipH="1">
              <a:off x="8519589" y="2741677"/>
              <a:ext cx="359833" cy="26191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9" name="Rechte verbindingslijn met pijl 28">
              <a:extLst>
                <a:ext uri="{FF2B5EF4-FFF2-40B4-BE49-F238E27FC236}">
                  <a16:creationId xmlns:a16="http://schemas.microsoft.com/office/drawing/2014/main" id="{FA54FE37-D01B-5B47-B0A5-F546B226AD5A}"/>
                </a:ext>
              </a:extLst>
            </p:cNvPr>
            <p:cNvCxnSpPr>
              <a:cxnSpLocks/>
              <a:stCxn id="27" idx="3"/>
              <a:endCxn id="11" idx="0"/>
            </p:cNvCxnSpPr>
            <p:nvPr/>
          </p:nvCxnSpPr>
          <p:spPr>
            <a:xfrm flipH="1">
              <a:off x="7931341" y="3173438"/>
              <a:ext cx="377041" cy="37620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30" name="Rechthoek: afgeronde hoeken 29">
              <a:extLst>
                <a:ext uri="{FF2B5EF4-FFF2-40B4-BE49-F238E27FC236}">
                  <a16:creationId xmlns:a16="http://schemas.microsoft.com/office/drawing/2014/main" id="{D856B994-F4DD-664B-8C89-5A068D26BFB2}"/>
                </a:ext>
              </a:extLst>
            </p:cNvPr>
            <p:cNvSpPr/>
            <p:nvPr/>
          </p:nvSpPr>
          <p:spPr>
            <a:xfrm>
              <a:off x="1074184" y="3562341"/>
              <a:ext cx="1639585" cy="793678"/>
            </a:xfrm>
            <a:prstGeom prst="roundRect">
              <a:avLst/>
            </a:prstGeom>
            <a:solidFill>
              <a:srgbClr val="E7BB01"/>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schemeClr val="tx1"/>
                  </a:solidFill>
                </a:rPr>
                <a:t>Delivery failure</a:t>
              </a:r>
            </a:p>
          </p:txBody>
        </p:sp>
        <p:cxnSp>
          <p:nvCxnSpPr>
            <p:cNvPr id="31" name="Rechte verbindingslijn met pijl 30">
              <a:extLst>
                <a:ext uri="{FF2B5EF4-FFF2-40B4-BE49-F238E27FC236}">
                  <a16:creationId xmlns:a16="http://schemas.microsoft.com/office/drawing/2014/main" id="{A206DBDF-EDA7-754F-95A6-863AE27FEECA}"/>
                </a:ext>
              </a:extLst>
            </p:cNvPr>
            <p:cNvCxnSpPr>
              <a:cxnSpLocks/>
              <a:stCxn id="30" idx="3"/>
              <a:endCxn id="14" idx="2"/>
            </p:cNvCxnSpPr>
            <p:nvPr/>
          </p:nvCxnSpPr>
          <p:spPr>
            <a:xfrm flipV="1">
              <a:off x="2713769" y="3089309"/>
              <a:ext cx="1439330" cy="86987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6" name="Vermenigvuldigingsteken 5">
              <a:extLst>
                <a:ext uri="{FF2B5EF4-FFF2-40B4-BE49-F238E27FC236}">
                  <a16:creationId xmlns:a16="http://schemas.microsoft.com/office/drawing/2014/main" id="{54B4B652-08F7-8841-ABB6-396D3DB26D67}"/>
                </a:ext>
              </a:extLst>
            </p:cNvPr>
            <p:cNvSpPr/>
            <p:nvPr/>
          </p:nvSpPr>
          <p:spPr>
            <a:xfrm>
              <a:off x="3671236" y="2965495"/>
              <a:ext cx="459960" cy="512716"/>
            </a:xfrm>
            <a:prstGeom prst="mathMultiply">
              <a:avLst>
                <a:gd name="adj1" fmla="val 7158"/>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a:extLst>
              <a:ext uri="{FF2B5EF4-FFF2-40B4-BE49-F238E27FC236}">
                <a16:creationId xmlns:a16="http://schemas.microsoft.com/office/drawing/2014/main" id="{DDE2845E-4C1A-FB42-AC9D-F801BF29437A}"/>
              </a:ext>
            </a:extLst>
          </p:cNvPr>
          <p:cNvSpPr txBox="1">
            <a:spLocks noChangeArrowheads="1"/>
          </p:cNvSpPr>
          <p:nvPr/>
        </p:nvSpPr>
        <p:spPr bwMode="auto">
          <a:xfrm>
            <a:off x="1752600" y="2438400"/>
            <a:ext cx="5715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altLang="nl-NL" sz="3600" dirty="0">
              <a:solidFill>
                <a:schemeClr val="tx2"/>
              </a:solidFill>
              <a:latin typeface="Tahoma" panose="020B0604030504040204" pitchFamily="34" charset="0"/>
            </a:endParaRPr>
          </a:p>
          <a:p>
            <a:pPr algn="ctr" eaLnBrk="1" hangingPunct="1"/>
            <a:r>
              <a:rPr lang="en-US" altLang="nl-NL" sz="3600" dirty="0">
                <a:solidFill>
                  <a:schemeClr val="tx2"/>
                </a:solidFill>
                <a:latin typeface="Tahoma" panose="020B0604030504040204" pitchFamily="34" charset="0"/>
              </a:rPr>
              <a:t>2bc. Argument(</a:t>
            </a:r>
            <a:r>
              <a:rPr lang="en-US" altLang="nl-NL" sz="3600" dirty="0" err="1">
                <a:solidFill>
                  <a:schemeClr val="tx2"/>
                </a:solidFill>
                <a:latin typeface="Tahoma" panose="020B0604030504040204" pitchFamily="34" charset="0"/>
              </a:rPr>
              <a:t>ation</a:t>
            </a:r>
            <a:r>
              <a:rPr lang="en-US" altLang="nl-NL" sz="3600" dirty="0">
                <a:solidFill>
                  <a:schemeClr val="tx2"/>
                </a:solidFill>
                <a:latin typeface="Tahoma" panose="020B0604030504040204" pitchFamily="34" charset="0"/>
              </a:rPr>
              <a:t>) schemes</a:t>
            </a:r>
          </a:p>
        </p:txBody>
      </p:sp>
    </p:spTree>
    <p:extLst>
      <p:ext uri="{BB962C8B-B14F-4D97-AF65-F5344CB8AC3E}">
        <p14:creationId xmlns:p14="http://schemas.microsoft.com/office/powerpoint/2010/main" val="290266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17CDE2D0-5F30-4542-8FBE-A36A72B3C35D}"/>
              </a:ext>
            </a:extLst>
          </p:cNvPr>
          <p:cNvSpPr>
            <a:spLocks noGrp="1" noChangeArrowheads="1"/>
          </p:cNvSpPr>
          <p:nvPr>
            <p:ph type="title"/>
          </p:nvPr>
        </p:nvSpPr>
        <p:spPr/>
        <p:txBody>
          <a:bodyPr/>
          <a:lstStyle/>
          <a:p>
            <a:r>
              <a:rPr lang="en-US" altLang="nl-NL" sz="4000"/>
              <a:t>Argumentation patterns</a:t>
            </a:r>
            <a:endParaRPr lang="nl-NL" altLang="nl-NL" sz="4000"/>
          </a:p>
        </p:txBody>
      </p:sp>
      <p:sp>
        <p:nvSpPr>
          <p:cNvPr id="83971" name="Rectangle 3">
            <a:extLst>
              <a:ext uri="{FF2B5EF4-FFF2-40B4-BE49-F238E27FC236}">
                <a16:creationId xmlns:a16="http://schemas.microsoft.com/office/drawing/2014/main" id="{6DA0CE96-9F47-4D40-9C0C-7071D5A9CA38}"/>
              </a:ext>
            </a:extLst>
          </p:cNvPr>
          <p:cNvSpPr>
            <a:spLocks noGrp="1" noChangeArrowheads="1"/>
          </p:cNvSpPr>
          <p:nvPr>
            <p:ph type="body" idx="1"/>
          </p:nvPr>
        </p:nvSpPr>
        <p:spPr>
          <a:xfrm>
            <a:off x="1182688" y="2133600"/>
            <a:ext cx="7772400" cy="4114800"/>
          </a:xfrm>
        </p:spPr>
        <p:txBody>
          <a:bodyPr/>
          <a:lstStyle/>
          <a:p>
            <a:pPr>
              <a:lnSpc>
                <a:spcPct val="90000"/>
              </a:lnSpc>
            </a:pPr>
            <a:r>
              <a:rPr lang="en-US" altLang="nl-NL" sz="2800" dirty="0"/>
              <a:t>Many arguments (and attacks) follow </a:t>
            </a:r>
            <a:r>
              <a:rPr lang="en-US" altLang="nl-NL" sz="2800" dirty="0">
                <a:solidFill>
                  <a:schemeClr val="hlink"/>
                </a:solidFill>
              </a:rPr>
              <a:t>patterns.</a:t>
            </a:r>
            <a:endParaRPr lang="en-US" altLang="nl-NL" sz="2000" dirty="0"/>
          </a:p>
          <a:p>
            <a:pPr>
              <a:lnSpc>
                <a:spcPct val="90000"/>
              </a:lnSpc>
            </a:pPr>
            <a:r>
              <a:rPr lang="en-US" altLang="nl-NL" sz="2800" dirty="0">
                <a:solidFill>
                  <a:schemeClr val="hlink"/>
                </a:solidFill>
              </a:rPr>
              <a:t>State-of-the-art</a:t>
            </a:r>
            <a:r>
              <a:rPr lang="en-US" altLang="nl-NL" sz="2800" dirty="0"/>
              <a:t>:</a:t>
            </a:r>
          </a:p>
          <a:p>
            <a:pPr lvl="1">
              <a:lnSpc>
                <a:spcPct val="90000"/>
              </a:lnSpc>
            </a:pPr>
            <a:r>
              <a:rPr lang="en-US" altLang="nl-NL" sz="2400" dirty="0"/>
              <a:t>Much work in argumentation theory (Perelman, </a:t>
            </a:r>
            <a:r>
              <a:rPr lang="en-US" altLang="nl-NL" sz="2400" dirty="0" err="1"/>
              <a:t>Kienpointner</a:t>
            </a:r>
            <a:r>
              <a:rPr lang="en-US" altLang="nl-NL" sz="2400" dirty="0"/>
              <a:t>, Walton, ...)</a:t>
            </a:r>
          </a:p>
          <a:p>
            <a:pPr lvl="1">
              <a:lnSpc>
                <a:spcPct val="90000"/>
              </a:lnSpc>
            </a:pPr>
            <a:r>
              <a:rPr lang="en-US" altLang="nl-NL" sz="2400" dirty="0"/>
              <a:t>Many applications in AI (&amp; Law)</a:t>
            </a:r>
          </a:p>
          <a:p>
            <a:pPr lvl="1">
              <a:lnSpc>
                <a:spcPct val="90000"/>
              </a:lnSpc>
            </a:pPr>
            <a:endParaRPr lang="en-US" altLang="nl-NL" sz="2400" dirty="0"/>
          </a:p>
          <a:p>
            <a:pPr>
              <a:lnSpc>
                <a:spcPct val="90000"/>
              </a:lnSpc>
            </a:pPr>
            <a:endParaRPr lang="nl-NL" altLang="nl-NL" sz="2800" dirty="0"/>
          </a:p>
        </p:txBody>
      </p:sp>
      <p:pic>
        <p:nvPicPr>
          <p:cNvPr id="83972" name="Picture 4">
            <a:extLst>
              <a:ext uri="{FF2B5EF4-FFF2-40B4-BE49-F238E27FC236}">
                <a16:creationId xmlns:a16="http://schemas.microsoft.com/office/drawing/2014/main" id="{A0A97AF7-9E61-46CB-9ECE-00EDF13CF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7407275" y="0"/>
            <a:ext cx="1736725" cy="2084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3">
            <a:extLst>
              <a:ext uri="{FF2B5EF4-FFF2-40B4-BE49-F238E27FC236}">
                <a16:creationId xmlns:a16="http://schemas.microsoft.com/office/drawing/2014/main" id="{E0D460FB-B39A-1F4E-B9A0-6640B72A81A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84700181-117A-0E4B-82AE-BEAAE1DA6BDD}" type="slidenum">
              <a:rPr lang="nl-NL" altLang="nl-NL" sz="1400">
                <a:latin typeface="Tahoma" panose="020B0604030504040204" pitchFamily="34" charset="0"/>
              </a:rPr>
              <a:pPr/>
              <a:t>44</a:t>
            </a:fld>
            <a:endParaRPr lang="nl-NL" altLang="nl-NL" sz="1400">
              <a:latin typeface="Tahoma" panose="020B0604030504040204" pitchFamily="34" charset="0"/>
            </a:endParaRPr>
          </a:p>
        </p:txBody>
      </p:sp>
      <p:sp>
        <p:nvSpPr>
          <p:cNvPr id="56322" name="Rectangle 2">
            <a:extLst>
              <a:ext uri="{FF2B5EF4-FFF2-40B4-BE49-F238E27FC236}">
                <a16:creationId xmlns:a16="http://schemas.microsoft.com/office/drawing/2014/main" id="{A3CD5CE8-15ED-9D46-8483-8472B045A41F}"/>
              </a:ext>
            </a:extLst>
          </p:cNvPr>
          <p:cNvSpPr>
            <a:spLocks noGrp="1" noChangeArrowheads="1"/>
          </p:cNvSpPr>
          <p:nvPr>
            <p:ph type="title" idx="4294967295"/>
          </p:nvPr>
        </p:nvSpPr>
        <p:spPr>
          <a:xfrm>
            <a:off x="457200" y="617538"/>
            <a:ext cx="7793038" cy="1143000"/>
          </a:xfrm>
        </p:spPr>
        <p:txBody>
          <a:bodyPr/>
          <a:lstStyle/>
          <a:p>
            <a:pPr algn="ctr" eaLnBrk="1" hangingPunct="1"/>
            <a:r>
              <a:rPr lang="en-US" altLang="nl-NL" sz="4000"/>
              <a:t>Argument(ation) schemes: </a:t>
            </a:r>
            <a:br>
              <a:rPr lang="en-US" altLang="nl-NL" sz="4000"/>
            </a:br>
            <a:r>
              <a:rPr lang="en-US" altLang="nl-NL" sz="4000"/>
              <a:t>general form</a:t>
            </a:r>
            <a:endParaRPr lang="nl-NL" altLang="nl-NL" sz="4000"/>
          </a:p>
        </p:txBody>
      </p:sp>
      <p:sp>
        <p:nvSpPr>
          <p:cNvPr id="56323" name="Rectangle 3">
            <a:extLst>
              <a:ext uri="{FF2B5EF4-FFF2-40B4-BE49-F238E27FC236}">
                <a16:creationId xmlns:a16="http://schemas.microsoft.com/office/drawing/2014/main" id="{AA4D0172-75F9-C746-899B-CE18745A636A}"/>
              </a:ext>
            </a:extLst>
          </p:cNvPr>
          <p:cNvSpPr>
            <a:spLocks noGrp="1" noChangeArrowheads="1"/>
          </p:cNvSpPr>
          <p:nvPr>
            <p:ph type="body" idx="4294967295"/>
          </p:nvPr>
        </p:nvSpPr>
        <p:spPr/>
        <p:txBody>
          <a:bodyPr/>
          <a:lstStyle/>
          <a:p>
            <a:pPr eaLnBrk="1" hangingPunct="1">
              <a:lnSpc>
                <a:spcPct val="90000"/>
              </a:lnSpc>
              <a:buFont typeface="Wingdings" pitchFamily="2" charset="2"/>
              <a:buNone/>
            </a:pPr>
            <a:endParaRPr lang="en-US" altLang="nl-NL" sz="2000" dirty="0"/>
          </a:p>
          <a:p>
            <a:pPr eaLnBrk="1" hangingPunct="1">
              <a:lnSpc>
                <a:spcPct val="90000"/>
              </a:lnSpc>
            </a:pPr>
            <a:endParaRPr lang="en-US" altLang="nl-NL" sz="2000" dirty="0"/>
          </a:p>
          <a:p>
            <a:pPr eaLnBrk="1" hangingPunct="1">
              <a:lnSpc>
                <a:spcPct val="90000"/>
              </a:lnSpc>
            </a:pPr>
            <a:endParaRPr lang="en-US" altLang="nl-NL" sz="2000" dirty="0"/>
          </a:p>
          <a:p>
            <a:pPr eaLnBrk="1" hangingPunct="1">
              <a:lnSpc>
                <a:spcPct val="90000"/>
              </a:lnSpc>
            </a:pPr>
            <a:endParaRPr lang="en-US" altLang="nl-NL" sz="2000" dirty="0"/>
          </a:p>
          <a:p>
            <a:pPr eaLnBrk="1" hangingPunct="1">
              <a:lnSpc>
                <a:spcPct val="90000"/>
              </a:lnSpc>
            </a:pPr>
            <a:endParaRPr lang="en-US" altLang="nl-NL" sz="2000" dirty="0"/>
          </a:p>
          <a:p>
            <a:pPr eaLnBrk="1" hangingPunct="1">
              <a:lnSpc>
                <a:spcPct val="90000"/>
              </a:lnSpc>
            </a:pPr>
            <a:endParaRPr lang="en-US" altLang="nl-NL" sz="2000" dirty="0"/>
          </a:p>
          <a:p>
            <a:pPr eaLnBrk="1" hangingPunct="1">
              <a:lnSpc>
                <a:spcPct val="90000"/>
              </a:lnSpc>
            </a:pPr>
            <a:endParaRPr lang="en-US" altLang="nl-NL" sz="2000" dirty="0"/>
          </a:p>
          <a:p>
            <a:pPr eaLnBrk="1" hangingPunct="1">
              <a:lnSpc>
                <a:spcPct val="90000"/>
              </a:lnSpc>
            </a:pPr>
            <a:r>
              <a:rPr lang="en-US" altLang="nl-NL" sz="2400" dirty="0"/>
              <a:t>But also </a:t>
            </a:r>
            <a:r>
              <a:rPr lang="en-US" altLang="nl-NL" sz="2400" dirty="0">
                <a:solidFill>
                  <a:srgbClr val="FF0000"/>
                </a:solidFill>
              </a:rPr>
              <a:t>critical questions</a:t>
            </a:r>
          </a:p>
          <a:p>
            <a:pPr eaLnBrk="1" hangingPunct="1">
              <a:lnSpc>
                <a:spcPct val="90000"/>
              </a:lnSpc>
            </a:pPr>
            <a:endParaRPr lang="en-US" altLang="nl-NL" sz="2400" dirty="0">
              <a:solidFill>
                <a:srgbClr val="FF0000"/>
              </a:solidFill>
            </a:endParaRPr>
          </a:p>
          <a:p>
            <a:pPr eaLnBrk="1" hangingPunct="1">
              <a:lnSpc>
                <a:spcPct val="90000"/>
              </a:lnSpc>
            </a:pPr>
            <a:r>
              <a:rPr lang="en-US" altLang="nl-NL" sz="2400" dirty="0"/>
              <a:t>In ASPIC+: </a:t>
            </a:r>
            <a:r>
              <a:rPr lang="en-US" altLang="nl-NL" sz="2400" dirty="0">
                <a:solidFill>
                  <a:srgbClr val="FF0000"/>
                </a:solidFill>
              </a:rPr>
              <a:t>defeasible rules + undercutters</a:t>
            </a:r>
          </a:p>
        </p:txBody>
      </p:sp>
      <p:sp>
        <p:nvSpPr>
          <p:cNvPr id="56324" name="Rectangle 4">
            <a:extLst>
              <a:ext uri="{FF2B5EF4-FFF2-40B4-BE49-F238E27FC236}">
                <a16:creationId xmlns:a16="http://schemas.microsoft.com/office/drawing/2014/main" id="{485532C6-C8C7-AF42-8D12-EF2B3B6C8A20}"/>
              </a:ext>
            </a:extLst>
          </p:cNvPr>
          <p:cNvSpPr>
            <a:spLocks noChangeArrowheads="1"/>
          </p:cNvSpPr>
          <p:nvPr/>
        </p:nvSpPr>
        <p:spPr bwMode="auto">
          <a:xfrm>
            <a:off x="1219200" y="2057400"/>
            <a:ext cx="6561138" cy="2051050"/>
          </a:xfrm>
          <a:prstGeom prst="rect">
            <a:avLst/>
          </a:prstGeom>
          <a:solidFill>
            <a:srgbClr val="99CCFF"/>
          </a:solidFill>
          <a:ln w="9525">
            <a:solidFill>
              <a:schemeClr val="tx1"/>
            </a:solidFill>
            <a:miter lim="800000"/>
            <a:headEnd/>
            <a:tailEnd/>
          </a:ln>
        </p:spPr>
        <p:txBody>
          <a:bodyPr wrap="none"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nl-NL" sz="3200">
                <a:latin typeface="Tahoma" panose="020B0604030504040204" pitchFamily="34" charset="0"/>
              </a:rPr>
              <a:t>Premise 1, </a:t>
            </a:r>
          </a:p>
          <a:p>
            <a:pPr eaLnBrk="1" hangingPunct="1"/>
            <a:r>
              <a:rPr lang="en-US" altLang="nl-NL" sz="3200">
                <a:latin typeface="Tahoma" panose="020B0604030504040204" pitchFamily="34" charset="0"/>
              </a:rPr>
              <a:t>… , </a:t>
            </a:r>
          </a:p>
          <a:p>
            <a:pPr eaLnBrk="1" hangingPunct="1"/>
            <a:r>
              <a:rPr lang="en-US" altLang="nl-NL" sz="3200" u="sng">
                <a:latin typeface="Tahoma" panose="020B0604030504040204" pitchFamily="34" charset="0"/>
              </a:rPr>
              <a:t>Premise n</a:t>
            </a:r>
          </a:p>
          <a:p>
            <a:pPr eaLnBrk="1" hangingPunct="1"/>
            <a:r>
              <a:rPr lang="en-US" altLang="nl-NL" sz="3200">
                <a:latin typeface="Tahoma" panose="020B0604030504040204" pitchFamily="34" charset="0"/>
              </a:rPr>
              <a:t>Therefore (presumably), conclusion</a:t>
            </a:r>
            <a:endParaRPr lang="nl-NL" altLang="nl-NL" sz="3200">
              <a:latin typeface="Tahoma" panose="020B0604030504040204" pitchFamily="34" charset="0"/>
            </a:endParaRPr>
          </a:p>
        </p:txBody>
      </p:sp>
      <p:pic>
        <p:nvPicPr>
          <p:cNvPr id="56325" name="Picture 5" descr="DougJurix">
            <a:extLst>
              <a:ext uri="{FF2B5EF4-FFF2-40B4-BE49-F238E27FC236}">
                <a16:creationId xmlns:a16="http://schemas.microsoft.com/office/drawing/2014/main" id="{B858303B-0A1B-844B-BDFF-A72FADAB0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613" y="0"/>
            <a:ext cx="1576387"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5">
            <a:extLst>
              <a:ext uri="{FF2B5EF4-FFF2-40B4-BE49-F238E27FC236}">
                <a16:creationId xmlns:a16="http://schemas.microsoft.com/office/drawing/2014/main" id="{06F987C0-B2E3-2143-87E4-B8591E979A17}"/>
              </a:ext>
            </a:extLst>
          </p:cNvPr>
          <p:cNvSpPr>
            <a:spLocks noChangeArrowheads="1"/>
          </p:cNvSpPr>
          <p:nvPr/>
        </p:nvSpPr>
        <p:spPr bwMode="auto">
          <a:xfrm>
            <a:off x="7772400" y="1781175"/>
            <a:ext cx="1246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nl-NL" sz="1200">
                <a:latin typeface="Tahoma" panose="020B0604030504040204" pitchFamily="34" charset="0"/>
              </a:rPr>
              <a:t>Douglas Walton</a:t>
            </a:r>
            <a:endParaRPr lang="nl-NL" altLang="nl-NL" sz="1200">
              <a:latin typeface="Tahoma" panose="020B0604030504040204" pitchFamily="34" charset="0"/>
            </a:endParaRPr>
          </a:p>
        </p:txBody>
      </p:sp>
    </p:spTree>
    <p:extLst>
      <p:ext uri="{BB962C8B-B14F-4D97-AF65-F5344CB8AC3E}">
        <p14:creationId xmlns:p14="http://schemas.microsoft.com/office/powerpoint/2010/main" val="242548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3">
            <a:extLst>
              <a:ext uri="{FF2B5EF4-FFF2-40B4-BE49-F238E27FC236}">
                <a16:creationId xmlns:a16="http://schemas.microsoft.com/office/drawing/2014/main" id="{A09862A5-978B-4208-B19E-1FFCC0B6C65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77EB6BCE-357B-4D96-9270-F737474B86EC}" type="slidenum">
              <a:rPr lang="nl-NL" altLang="nl-NL" sz="1400" smtClean="0"/>
              <a:pPr>
                <a:spcBef>
                  <a:spcPct val="0"/>
                </a:spcBef>
                <a:buClrTx/>
                <a:buSzTx/>
                <a:buFontTx/>
                <a:buNone/>
              </a:pPr>
              <a:t>45</a:t>
            </a:fld>
            <a:endParaRPr lang="nl-NL" altLang="nl-NL" sz="1400"/>
          </a:p>
        </p:txBody>
      </p:sp>
      <p:sp>
        <p:nvSpPr>
          <p:cNvPr id="36866" name="Rectangle 2">
            <a:extLst>
              <a:ext uri="{FF2B5EF4-FFF2-40B4-BE49-F238E27FC236}">
                <a16:creationId xmlns:a16="http://schemas.microsoft.com/office/drawing/2014/main" id="{2E7A8EF3-D154-4478-8891-707B140E19B3}"/>
              </a:ext>
            </a:extLst>
          </p:cNvPr>
          <p:cNvSpPr>
            <a:spLocks noGrp="1" noChangeArrowheads="1"/>
          </p:cNvSpPr>
          <p:nvPr>
            <p:ph type="title"/>
          </p:nvPr>
        </p:nvSpPr>
        <p:spPr>
          <a:xfrm>
            <a:off x="0" y="617538"/>
            <a:ext cx="7793038" cy="1143000"/>
          </a:xfrm>
        </p:spPr>
        <p:txBody>
          <a:bodyPr/>
          <a:lstStyle/>
          <a:p>
            <a:pPr algn="ctr"/>
            <a:r>
              <a:rPr lang="en-US" altLang="nl-NL"/>
              <a:t>Expert testimony</a:t>
            </a:r>
            <a:endParaRPr lang="nl-NL" altLang="nl-NL"/>
          </a:p>
        </p:txBody>
      </p:sp>
      <p:sp>
        <p:nvSpPr>
          <p:cNvPr id="36867" name="Rectangle 3">
            <a:extLst>
              <a:ext uri="{FF2B5EF4-FFF2-40B4-BE49-F238E27FC236}">
                <a16:creationId xmlns:a16="http://schemas.microsoft.com/office/drawing/2014/main" id="{9A3B0E9A-A792-4C4B-828B-57417917F968}"/>
              </a:ext>
            </a:extLst>
          </p:cNvPr>
          <p:cNvSpPr>
            <a:spLocks noGrp="1" noChangeArrowheads="1"/>
          </p:cNvSpPr>
          <p:nvPr>
            <p:ph type="body" idx="1"/>
          </p:nvPr>
        </p:nvSpPr>
        <p:spPr>
          <a:xfrm>
            <a:off x="1182688" y="2362200"/>
            <a:ext cx="7772400" cy="4114800"/>
          </a:xfrm>
        </p:spPr>
        <p:txBody>
          <a:bodyPr/>
          <a:lstStyle/>
          <a:p>
            <a:pPr>
              <a:lnSpc>
                <a:spcPct val="80000"/>
              </a:lnSpc>
            </a:pPr>
            <a:endParaRPr lang="en-US" altLang="nl-NL" sz="2800">
              <a:solidFill>
                <a:schemeClr val="hlink"/>
              </a:solidFill>
            </a:endParaRPr>
          </a:p>
          <a:p>
            <a:pPr>
              <a:lnSpc>
                <a:spcPct val="80000"/>
              </a:lnSpc>
            </a:pPr>
            <a:endParaRPr lang="en-US" altLang="nl-NL" sz="2800">
              <a:solidFill>
                <a:schemeClr val="hlink"/>
              </a:solidFill>
            </a:endParaRPr>
          </a:p>
          <a:p>
            <a:pPr>
              <a:lnSpc>
                <a:spcPct val="80000"/>
              </a:lnSpc>
            </a:pPr>
            <a:endParaRPr lang="en-US" altLang="nl-NL" sz="2800">
              <a:solidFill>
                <a:schemeClr val="hlink"/>
              </a:solidFill>
            </a:endParaRPr>
          </a:p>
          <a:p>
            <a:pPr>
              <a:lnSpc>
                <a:spcPct val="80000"/>
              </a:lnSpc>
            </a:pPr>
            <a:endParaRPr lang="en-US" altLang="nl-NL" sz="2400">
              <a:solidFill>
                <a:schemeClr val="hlink"/>
              </a:solidFill>
            </a:endParaRPr>
          </a:p>
          <a:p>
            <a:pPr>
              <a:lnSpc>
                <a:spcPct val="80000"/>
              </a:lnSpc>
            </a:pPr>
            <a:endParaRPr lang="en-US" altLang="nl-NL" sz="2400">
              <a:solidFill>
                <a:schemeClr val="hlink"/>
              </a:solidFill>
            </a:endParaRPr>
          </a:p>
          <a:p>
            <a:pPr>
              <a:lnSpc>
                <a:spcPct val="80000"/>
              </a:lnSpc>
            </a:pPr>
            <a:r>
              <a:rPr lang="en-US" altLang="nl-NL" sz="2400">
                <a:solidFill>
                  <a:schemeClr val="hlink"/>
                </a:solidFill>
              </a:rPr>
              <a:t>Critical questions</a:t>
            </a:r>
            <a:r>
              <a:rPr lang="en-US" altLang="nl-NL" sz="2400"/>
              <a:t>:</a:t>
            </a:r>
          </a:p>
          <a:p>
            <a:pPr lvl="1">
              <a:lnSpc>
                <a:spcPct val="80000"/>
              </a:lnSpc>
            </a:pPr>
            <a:r>
              <a:rPr lang="en-US" altLang="nl-NL" sz="2000"/>
              <a:t>Is E biased?</a:t>
            </a:r>
          </a:p>
          <a:p>
            <a:pPr lvl="1">
              <a:lnSpc>
                <a:spcPct val="80000"/>
              </a:lnSpc>
            </a:pPr>
            <a:r>
              <a:rPr lang="en-US" altLang="nl-NL" sz="2000"/>
              <a:t>Is P consistent with what other experts say?</a:t>
            </a:r>
          </a:p>
          <a:p>
            <a:pPr lvl="1">
              <a:lnSpc>
                <a:spcPct val="80000"/>
              </a:lnSpc>
            </a:pPr>
            <a:r>
              <a:rPr lang="en-US" altLang="nl-NL" sz="2000"/>
              <a:t>Is P consistent with known evidence?</a:t>
            </a:r>
          </a:p>
          <a:p>
            <a:pPr>
              <a:lnSpc>
                <a:spcPct val="80000"/>
              </a:lnSpc>
            </a:pPr>
            <a:endParaRPr lang="nl-NL" altLang="nl-NL" sz="2800">
              <a:solidFill>
                <a:schemeClr val="hlink"/>
              </a:solidFill>
            </a:endParaRPr>
          </a:p>
        </p:txBody>
      </p:sp>
      <p:sp>
        <p:nvSpPr>
          <p:cNvPr id="36868" name="Rectangle 4">
            <a:extLst>
              <a:ext uri="{FF2B5EF4-FFF2-40B4-BE49-F238E27FC236}">
                <a16:creationId xmlns:a16="http://schemas.microsoft.com/office/drawing/2014/main" id="{5E2EEB3B-EB25-4673-8CF5-4E684D0D6456}"/>
              </a:ext>
            </a:extLst>
          </p:cNvPr>
          <p:cNvSpPr>
            <a:spLocks noChangeArrowheads="1"/>
          </p:cNvSpPr>
          <p:nvPr/>
        </p:nvSpPr>
        <p:spPr bwMode="auto">
          <a:xfrm>
            <a:off x="1600200" y="2152650"/>
            <a:ext cx="6105525" cy="1809750"/>
          </a:xfrm>
          <a:prstGeom prst="rect">
            <a:avLst/>
          </a:prstGeom>
          <a:solidFill>
            <a:srgbClr val="99CCFF"/>
          </a:solidFill>
          <a:ln w="9525">
            <a:solidFill>
              <a:schemeClr val="tx1"/>
            </a:solidFill>
            <a:miter lim="800000"/>
            <a:headEnd/>
            <a:tailEnd/>
          </a:ln>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US" altLang="nl-NL" sz="2800"/>
              <a:t>E is expert on D</a:t>
            </a:r>
          </a:p>
          <a:p>
            <a:pPr eaLnBrk="1" hangingPunct="1">
              <a:spcBef>
                <a:spcPct val="0"/>
              </a:spcBef>
              <a:buClrTx/>
              <a:buSzTx/>
              <a:buFontTx/>
              <a:buNone/>
            </a:pPr>
            <a:r>
              <a:rPr lang="en-US" altLang="nl-NL" sz="2800"/>
              <a:t>E says that P</a:t>
            </a:r>
          </a:p>
          <a:p>
            <a:pPr eaLnBrk="1" hangingPunct="1">
              <a:spcBef>
                <a:spcPct val="0"/>
              </a:spcBef>
              <a:buClrTx/>
              <a:buSzTx/>
              <a:buFontTx/>
              <a:buNone/>
            </a:pPr>
            <a:r>
              <a:rPr lang="en-US" altLang="nl-NL" sz="2800" u="sng"/>
              <a:t>P is within D                               </a:t>
            </a:r>
          </a:p>
          <a:p>
            <a:pPr eaLnBrk="1" hangingPunct="1">
              <a:spcBef>
                <a:spcPct val="0"/>
              </a:spcBef>
              <a:buClrTx/>
              <a:buSzTx/>
              <a:buFontTx/>
              <a:buNone/>
            </a:pPr>
            <a:r>
              <a:rPr lang="en-US" altLang="nl-NL" sz="2800"/>
              <a:t>Therefore (presumably), P is the case</a:t>
            </a:r>
            <a:endParaRPr lang="nl-NL" altLang="nl-NL" sz="2800"/>
          </a:p>
        </p:txBody>
      </p:sp>
      <p:pic>
        <p:nvPicPr>
          <p:cNvPr id="36869" name="Picture 5" descr="expert1">
            <a:extLst>
              <a:ext uri="{FF2B5EF4-FFF2-40B4-BE49-F238E27FC236}">
                <a16:creationId xmlns:a16="http://schemas.microsoft.com/office/drawing/2014/main" id="{00D2AA36-7EC2-45A2-AFA8-B7B42853C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0"/>
            <a:ext cx="2921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3">
            <a:extLst>
              <a:ext uri="{FF2B5EF4-FFF2-40B4-BE49-F238E27FC236}">
                <a16:creationId xmlns:a16="http://schemas.microsoft.com/office/drawing/2014/main" id="{BA0592B3-F341-7ACE-86D3-EFDABC0E26A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21815A0C-4EE2-D848-A0DA-302FF878FD04}" type="slidenum">
              <a:rPr lang="nl-NL" altLang="nl-NL" sz="1400" smtClean="0"/>
              <a:pPr>
                <a:spcBef>
                  <a:spcPct val="0"/>
                </a:spcBef>
                <a:buClrTx/>
                <a:buSzTx/>
                <a:buFontTx/>
                <a:buNone/>
              </a:pPr>
              <a:t>46</a:t>
            </a:fld>
            <a:endParaRPr lang="nl-NL" altLang="nl-NL" sz="1400"/>
          </a:p>
        </p:txBody>
      </p:sp>
      <p:sp>
        <p:nvSpPr>
          <p:cNvPr id="57346" name="Rectangle 2">
            <a:extLst>
              <a:ext uri="{FF2B5EF4-FFF2-40B4-BE49-F238E27FC236}">
                <a16:creationId xmlns:a16="http://schemas.microsoft.com/office/drawing/2014/main" id="{18C98166-62CC-6D20-D342-2C288D31D60A}"/>
              </a:ext>
            </a:extLst>
          </p:cNvPr>
          <p:cNvSpPr>
            <a:spLocks noGrp="1" noChangeArrowheads="1"/>
          </p:cNvSpPr>
          <p:nvPr>
            <p:ph type="title" idx="4294967295"/>
          </p:nvPr>
        </p:nvSpPr>
        <p:spPr>
          <a:xfrm>
            <a:off x="969963" y="617538"/>
            <a:ext cx="7793037" cy="1143000"/>
          </a:xfrm>
        </p:spPr>
        <p:txBody>
          <a:bodyPr/>
          <a:lstStyle/>
          <a:p>
            <a:pPr algn="ctr" eaLnBrk="1" hangingPunct="1"/>
            <a:r>
              <a:rPr lang="en-US" altLang="nl-NL" sz="3600" dirty="0"/>
              <a:t>Arguments from promoting or demoting legal/societal values</a:t>
            </a:r>
            <a:endParaRPr lang="nl-NL" altLang="nl-NL" sz="3600" dirty="0"/>
          </a:p>
        </p:txBody>
      </p:sp>
      <p:sp>
        <p:nvSpPr>
          <p:cNvPr id="57347" name="Rectangle 3">
            <a:extLst>
              <a:ext uri="{FF2B5EF4-FFF2-40B4-BE49-F238E27FC236}">
                <a16:creationId xmlns:a16="http://schemas.microsoft.com/office/drawing/2014/main" id="{7D4661DD-8D1E-2A29-A017-05B6B979C79E}"/>
              </a:ext>
            </a:extLst>
          </p:cNvPr>
          <p:cNvSpPr>
            <a:spLocks noGrp="1" noChangeArrowheads="1"/>
          </p:cNvSpPr>
          <p:nvPr>
            <p:ph type="body" idx="4294967295"/>
          </p:nvPr>
        </p:nvSpPr>
        <p:spPr/>
        <p:txBody>
          <a:bodyPr/>
          <a:lstStyle/>
          <a:p>
            <a:pPr eaLnBrk="1" hangingPunct="1">
              <a:lnSpc>
                <a:spcPct val="80000"/>
              </a:lnSpc>
            </a:pPr>
            <a:endParaRPr lang="en-US" altLang="nl-NL" sz="2800"/>
          </a:p>
          <a:p>
            <a:pPr eaLnBrk="1" hangingPunct="1">
              <a:lnSpc>
                <a:spcPct val="80000"/>
              </a:lnSpc>
            </a:pPr>
            <a:endParaRPr lang="en-US" altLang="nl-NL" sz="2800"/>
          </a:p>
          <a:p>
            <a:pPr eaLnBrk="1" hangingPunct="1">
              <a:lnSpc>
                <a:spcPct val="80000"/>
              </a:lnSpc>
            </a:pPr>
            <a:endParaRPr lang="en-US" altLang="nl-NL" sz="2800"/>
          </a:p>
          <a:p>
            <a:pPr eaLnBrk="1" hangingPunct="1">
              <a:lnSpc>
                <a:spcPct val="80000"/>
              </a:lnSpc>
            </a:pPr>
            <a:endParaRPr lang="en-US" altLang="nl-NL" sz="2800"/>
          </a:p>
          <a:p>
            <a:pPr eaLnBrk="1" hangingPunct="1">
              <a:lnSpc>
                <a:spcPct val="80000"/>
              </a:lnSpc>
            </a:pPr>
            <a:endParaRPr lang="en-US" altLang="nl-NL" sz="2800"/>
          </a:p>
          <a:p>
            <a:pPr eaLnBrk="1" hangingPunct="1">
              <a:lnSpc>
                <a:spcPct val="80000"/>
              </a:lnSpc>
            </a:pPr>
            <a:r>
              <a:rPr lang="en-US" altLang="nl-NL" sz="2800"/>
              <a:t>Critical questions:</a:t>
            </a:r>
          </a:p>
          <a:p>
            <a:pPr lvl="1" eaLnBrk="1" hangingPunct="1">
              <a:lnSpc>
                <a:spcPct val="80000"/>
              </a:lnSpc>
            </a:pPr>
            <a:r>
              <a:rPr lang="en-US" altLang="nl-NL" sz="2400"/>
              <a:t>Are there other ways to cause G?</a:t>
            </a:r>
          </a:p>
          <a:p>
            <a:pPr lvl="1" eaLnBrk="1" hangingPunct="1">
              <a:lnSpc>
                <a:spcPct val="80000"/>
              </a:lnSpc>
            </a:pPr>
            <a:r>
              <a:rPr lang="en-US" altLang="nl-NL" sz="2400"/>
              <a:t>Does A also cause something else that promotes or demotes other values?</a:t>
            </a:r>
          </a:p>
          <a:p>
            <a:pPr lvl="1" eaLnBrk="1" hangingPunct="1">
              <a:lnSpc>
                <a:spcPct val="80000"/>
              </a:lnSpc>
            </a:pPr>
            <a:r>
              <a:rPr lang="en-US" altLang="nl-NL" sz="2400"/>
              <a:t>...</a:t>
            </a:r>
            <a:endParaRPr lang="nl-NL" altLang="nl-NL" sz="2400"/>
          </a:p>
        </p:txBody>
      </p:sp>
      <p:sp>
        <p:nvSpPr>
          <p:cNvPr id="57348" name="Rectangle 4">
            <a:extLst>
              <a:ext uri="{FF2B5EF4-FFF2-40B4-BE49-F238E27FC236}">
                <a16:creationId xmlns:a16="http://schemas.microsoft.com/office/drawing/2014/main" id="{483401AA-5BFD-6C16-8C94-3FCFF3D9ABAC}"/>
              </a:ext>
            </a:extLst>
          </p:cNvPr>
          <p:cNvSpPr>
            <a:spLocks noChangeArrowheads="1"/>
          </p:cNvSpPr>
          <p:nvPr/>
        </p:nvSpPr>
        <p:spPr bwMode="auto">
          <a:xfrm>
            <a:off x="1246187" y="2533650"/>
            <a:ext cx="6678613" cy="1233488"/>
          </a:xfrm>
          <a:prstGeom prst="rect">
            <a:avLst/>
          </a:prstGeom>
          <a:solidFill>
            <a:srgbClr val="99CCFF"/>
          </a:solidFill>
          <a:ln w="9525">
            <a:solidFill>
              <a:schemeClr val="tx1"/>
            </a:solidFill>
            <a:miter lim="800000"/>
            <a:headEnd/>
            <a:tailEnd/>
          </a:ln>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itchFamily="2" charset="2"/>
              <a:buNone/>
            </a:pPr>
            <a:r>
              <a:rPr lang="en-US" altLang="nl-NL" sz="2400"/>
              <a:t>Action A causes G, </a:t>
            </a:r>
          </a:p>
          <a:p>
            <a:pPr eaLnBrk="1" hangingPunct="1">
              <a:lnSpc>
                <a:spcPct val="90000"/>
              </a:lnSpc>
              <a:buFont typeface="Wingdings" pitchFamily="2" charset="2"/>
              <a:buNone/>
            </a:pPr>
            <a:r>
              <a:rPr lang="en-US" altLang="nl-NL" sz="2400" u="sng"/>
              <a:t>G promotes (demotes) legal/societal value V</a:t>
            </a:r>
          </a:p>
          <a:p>
            <a:pPr eaLnBrk="1" hangingPunct="1">
              <a:lnSpc>
                <a:spcPct val="90000"/>
              </a:lnSpc>
              <a:buFont typeface="Wingdings" pitchFamily="2" charset="2"/>
              <a:buNone/>
            </a:pPr>
            <a:r>
              <a:rPr lang="en-US" altLang="nl-NL" sz="2400"/>
              <a:t>Therefore (presumably), A should (not) be done</a:t>
            </a:r>
            <a:endParaRPr lang="nl-NL" altLang="nl-NL"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3">
            <a:extLst>
              <a:ext uri="{FF2B5EF4-FFF2-40B4-BE49-F238E27FC236}">
                <a16:creationId xmlns:a16="http://schemas.microsoft.com/office/drawing/2014/main" id="{14FBE2BB-8477-9BBE-6006-F5EBDC48F36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3375FFCF-1A23-DA4D-BA69-0BDF549370C1}" type="slidenum">
              <a:rPr lang="nl-NL" altLang="nl-NL" sz="1400" smtClean="0"/>
              <a:pPr>
                <a:spcBef>
                  <a:spcPct val="0"/>
                </a:spcBef>
                <a:buClrTx/>
                <a:buSzTx/>
                <a:buFontTx/>
                <a:buNone/>
              </a:pPr>
              <a:t>47</a:t>
            </a:fld>
            <a:endParaRPr lang="nl-NL" altLang="nl-NL" sz="1400"/>
          </a:p>
        </p:txBody>
      </p:sp>
      <p:sp>
        <p:nvSpPr>
          <p:cNvPr id="59394" name="Rectangle 2">
            <a:extLst>
              <a:ext uri="{FF2B5EF4-FFF2-40B4-BE49-F238E27FC236}">
                <a16:creationId xmlns:a16="http://schemas.microsoft.com/office/drawing/2014/main" id="{7FD84792-A481-BCDC-A420-2544ABF5FBA3}"/>
              </a:ext>
            </a:extLst>
          </p:cNvPr>
          <p:cNvSpPr>
            <a:spLocks noGrp="1" noChangeArrowheads="1"/>
          </p:cNvSpPr>
          <p:nvPr>
            <p:ph type="title" idx="4294967295"/>
          </p:nvPr>
        </p:nvSpPr>
        <p:spPr/>
        <p:txBody>
          <a:bodyPr/>
          <a:lstStyle/>
          <a:p>
            <a:pPr algn="ctr" eaLnBrk="1" hangingPunct="1"/>
            <a:r>
              <a:rPr lang="en-US" altLang="nl-NL" sz="4000"/>
              <a:t>Example (arguments pro and con an action) </a:t>
            </a:r>
          </a:p>
        </p:txBody>
      </p:sp>
      <p:sp>
        <p:nvSpPr>
          <p:cNvPr id="59395" name="Text Box 3">
            <a:extLst>
              <a:ext uri="{FF2B5EF4-FFF2-40B4-BE49-F238E27FC236}">
                <a16:creationId xmlns:a16="http://schemas.microsoft.com/office/drawing/2014/main" id="{A6AB7832-A3F5-D1AD-546C-783452DAF483}"/>
              </a:ext>
            </a:extLst>
          </p:cNvPr>
          <p:cNvSpPr txBox="1">
            <a:spLocks noChangeArrowheads="1"/>
          </p:cNvSpPr>
          <p:nvPr/>
        </p:nvSpPr>
        <p:spPr bwMode="auto">
          <a:xfrm>
            <a:off x="1219200" y="2514600"/>
            <a:ext cx="2133600" cy="590550"/>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600"/>
              <a:t>We should save DNA of all citizens </a:t>
            </a:r>
          </a:p>
        </p:txBody>
      </p:sp>
      <p:sp>
        <p:nvSpPr>
          <p:cNvPr id="59396" name="Text Box 4">
            <a:extLst>
              <a:ext uri="{FF2B5EF4-FFF2-40B4-BE49-F238E27FC236}">
                <a16:creationId xmlns:a16="http://schemas.microsoft.com/office/drawing/2014/main" id="{37A6C0D9-4ADD-4BAE-08D0-BE8D1879C5D7}"/>
              </a:ext>
            </a:extLst>
          </p:cNvPr>
          <p:cNvSpPr txBox="1">
            <a:spLocks noChangeArrowheads="1"/>
          </p:cNvSpPr>
          <p:nvPr/>
        </p:nvSpPr>
        <p:spPr bwMode="auto">
          <a:xfrm>
            <a:off x="152400" y="4225925"/>
            <a:ext cx="2057400" cy="835025"/>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600"/>
              <a:t>Saving DNA of all citizens leads to solving more crimes</a:t>
            </a:r>
          </a:p>
        </p:txBody>
      </p:sp>
      <p:sp>
        <p:nvSpPr>
          <p:cNvPr id="59397" name="Text Box 5">
            <a:extLst>
              <a:ext uri="{FF2B5EF4-FFF2-40B4-BE49-F238E27FC236}">
                <a16:creationId xmlns:a16="http://schemas.microsoft.com/office/drawing/2014/main" id="{E4552882-92F3-240B-B4E3-3AE070C678FC}"/>
              </a:ext>
            </a:extLst>
          </p:cNvPr>
          <p:cNvSpPr txBox="1">
            <a:spLocks noChangeArrowheads="1"/>
          </p:cNvSpPr>
          <p:nvPr/>
        </p:nvSpPr>
        <p:spPr bwMode="auto">
          <a:xfrm>
            <a:off x="2438400" y="4210050"/>
            <a:ext cx="1905000" cy="835025"/>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600"/>
              <a:t>Solving more crimes promotes security </a:t>
            </a:r>
          </a:p>
        </p:txBody>
      </p:sp>
      <p:cxnSp>
        <p:nvCxnSpPr>
          <p:cNvPr id="59398" name="AutoShape 6">
            <a:extLst>
              <a:ext uri="{FF2B5EF4-FFF2-40B4-BE49-F238E27FC236}">
                <a16:creationId xmlns:a16="http://schemas.microsoft.com/office/drawing/2014/main" id="{15DD69D3-A40B-87CC-836C-EF304C4DB245}"/>
              </a:ext>
            </a:extLst>
          </p:cNvPr>
          <p:cNvCxnSpPr>
            <a:cxnSpLocks noChangeShapeType="1"/>
            <a:stCxn id="59396" idx="0"/>
            <a:endCxn id="59395" idx="2"/>
          </p:cNvCxnSpPr>
          <p:nvPr/>
        </p:nvCxnSpPr>
        <p:spPr bwMode="auto">
          <a:xfrm rot="-5400000">
            <a:off x="1173162" y="3113088"/>
            <a:ext cx="1120775" cy="11049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9399" name="AutoShape 7">
            <a:extLst>
              <a:ext uri="{FF2B5EF4-FFF2-40B4-BE49-F238E27FC236}">
                <a16:creationId xmlns:a16="http://schemas.microsoft.com/office/drawing/2014/main" id="{91D78480-94E0-0C6C-36B6-07D09B490804}"/>
              </a:ext>
            </a:extLst>
          </p:cNvPr>
          <p:cNvCxnSpPr>
            <a:cxnSpLocks noChangeShapeType="1"/>
            <a:stCxn id="59397" idx="0"/>
            <a:endCxn id="59395" idx="2"/>
          </p:cNvCxnSpPr>
          <p:nvPr/>
        </p:nvCxnSpPr>
        <p:spPr bwMode="auto">
          <a:xfrm rot="5400000" flipH="1">
            <a:off x="2286000" y="3105150"/>
            <a:ext cx="1104900" cy="11049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25320" name="Text Box 8">
            <a:extLst>
              <a:ext uri="{FF2B5EF4-FFF2-40B4-BE49-F238E27FC236}">
                <a16:creationId xmlns:a16="http://schemas.microsoft.com/office/drawing/2014/main" id="{E2575D72-47B2-107B-9264-C2FE35EDA6AA}"/>
              </a:ext>
            </a:extLst>
          </p:cNvPr>
          <p:cNvSpPr txBox="1">
            <a:spLocks noChangeArrowheads="1"/>
          </p:cNvSpPr>
          <p:nvPr/>
        </p:nvSpPr>
        <p:spPr bwMode="auto">
          <a:xfrm>
            <a:off x="5715000" y="2514600"/>
            <a:ext cx="2133600" cy="590550"/>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600"/>
              <a:t>We should not save DNA of all citizens</a:t>
            </a:r>
          </a:p>
        </p:txBody>
      </p:sp>
      <p:sp>
        <p:nvSpPr>
          <p:cNvPr id="525321" name="Text Box 9">
            <a:extLst>
              <a:ext uri="{FF2B5EF4-FFF2-40B4-BE49-F238E27FC236}">
                <a16:creationId xmlns:a16="http://schemas.microsoft.com/office/drawing/2014/main" id="{62321A0E-9C8C-108F-E45F-0AB2FED8B2B1}"/>
              </a:ext>
            </a:extLst>
          </p:cNvPr>
          <p:cNvSpPr txBox="1">
            <a:spLocks noChangeArrowheads="1"/>
          </p:cNvSpPr>
          <p:nvPr/>
        </p:nvSpPr>
        <p:spPr bwMode="auto">
          <a:xfrm>
            <a:off x="4648200" y="4225925"/>
            <a:ext cx="2133600" cy="1079500"/>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600"/>
              <a:t>Saving DNA of all citizens makes more private data publicly accessible</a:t>
            </a:r>
          </a:p>
        </p:txBody>
      </p:sp>
      <p:sp>
        <p:nvSpPr>
          <p:cNvPr id="525322" name="Text Box 10">
            <a:extLst>
              <a:ext uri="{FF2B5EF4-FFF2-40B4-BE49-F238E27FC236}">
                <a16:creationId xmlns:a16="http://schemas.microsoft.com/office/drawing/2014/main" id="{94420B1E-D2CE-873C-0C71-75DE374BBB41}"/>
              </a:ext>
            </a:extLst>
          </p:cNvPr>
          <p:cNvSpPr txBox="1">
            <a:spLocks noChangeArrowheads="1"/>
          </p:cNvSpPr>
          <p:nvPr/>
        </p:nvSpPr>
        <p:spPr bwMode="auto">
          <a:xfrm>
            <a:off x="7010400" y="4225925"/>
            <a:ext cx="1905000" cy="1079500"/>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600"/>
              <a:t>Making more private data publicly available demotes privacy</a:t>
            </a:r>
          </a:p>
        </p:txBody>
      </p:sp>
      <p:cxnSp>
        <p:nvCxnSpPr>
          <p:cNvPr id="525323" name="AutoShape 11">
            <a:extLst>
              <a:ext uri="{FF2B5EF4-FFF2-40B4-BE49-F238E27FC236}">
                <a16:creationId xmlns:a16="http://schemas.microsoft.com/office/drawing/2014/main" id="{B9BC9FC4-BA0A-48D9-04F2-F7EE4338AC2D}"/>
              </a:ext>
            </a:extLst>
          </p:cNvPr>
          <p:cNvCxnSpPr>
            <a:cxnSpLocks noChangeShapeType="1"/>
            <a:stCxn id="525321" idx="0"/>
            <a:endCxn id="525320" idx="2"/>
          </p:cNvCxnSpPr>
          <p:nvPr/>
        </p:nvCxnSpPr>
        <p:spPr bwMode="auto">
          <a:xfrm rot="-5400000">
            <a:off x="5688012" y="3132138"/>
            <a:ext cx="1120775" cy="10668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25324" name="AutoShape 12">
            <a:extLst>
              <a:ext uri="{FF2B5EF4-FFF2-40B4-BE49-F238E27FC236}">
                <a16:creationId xmlns:a16="http://schemas.microsoft.com/office/drawing/2014/main" id="{B30D0F45-2569-1015-96A6-AD50AF61663F}"/>
              </a:ext>
            </a:extLst>
          </p:cNvPr>
          <p:cNvCxnSpPr>
            <a:cxnSpLocks noChangeShapeType="1"/>
            <a:stCxn id="525322" idx="0"/>
            <a:endCxn id="525320" idx="2"/>
          </p:cNvCxnSpPr>
          <p:nvPr/>
        </p:nvCxnSpPr>
        <p:spPr bwMode="auto">
          <a:xfrm rot="5400000" flipH="1">
            <a:off x="6811962" y="3074988"/>
            <a:ext cx="1120775" cy="11811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25325" name="AutoShape 13">
            <a:extLst>
              <a:ext uri="{FF2B5EF4-FFF2-40B4-BE49-F238E27FC236}">
                <a16:creationId xmlns:a16="http://schemas.microsoft.com/office/drawing/2014/main" id="{DE8ABEF3-1500-4BA8-091A-805ABE08D6F1}"/>
              </a:ext>
            </a:extLst>
          </p:cNvPr>
          <p:cNvCxnSpPr>
            <a:cxnSpLocks noChangeShapeType="1"/>
            <a:stCxn id="59395" idx="3"/>
            <a:endCxn id="525320" idx="1"/>
          </p:cNvCxnSpPr>
          <p:nvPr/>
        </p:nvCxnSpPr>
        <p:spPr bwMode="auto">
          <a:xfrm>
            <a:off x="3352800" y="2809875"/>
            <a:ext cx="2362200" cy="0"/>
          </a:xfrm>
          <a:prstGeom prst="straightConnector1">
            <a:avLst/>
          </a:prstGeom>
          <a:noFill/>
          <a:ln w="28575">
            <a:solidFill>
              <a:schemeClr val="hlink"/>
            </a:solidFill>
            <a:prstDash val="dash"/>
            <a:round/>
            <a:headEnd type="triangle" w="med" len="me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5320"/>
                                        </p:tgtEl>
                                        <p:attrNameLst>
                                          <p:attrName>style.visibility</p:attrName>
                                        </p:attrNameLst>
                                      </p:cBhvr>
                                      <p:to>
                                        <p:strVal val="visible"/>
                                      </p:to>
                                    </p:set>
                                    <p:anim calcmode="lin" valueType="num">
                                      <p:cBhvr additive="base">
                                        <p:cTn id="7" dur="500" fill="hold"/>
                                        <p:tgtEl>
                                          <p:spTgt spid="525320"/>
                                        </p:tgtEl>
                                        <p:attrNameLst>
                                          <p:attrName>ppt_x</p:attrName>
                                        </p:attrNameLst>
                                      </p:cBhvr>
                                      <p:tavLst>
                                        <p:tav tm="0">
                                          <p:val>
                                            <p:strVal val="1+#ppt_w/2"/>
                                          </p:val>
                                        </p:tav>
                                        <p:tav tm="100000">
                                          <p:val>
                                            <p:strVal val="#ppt_x"/>
                                          </p:val>
                                        </p:tav>
                                      </p:tavLst>
                                    </p:anim>
                                    <p:anim calcmode="lin" valueType="num">
                                      <p:cBhvr additive="base">
                                        <p:cTn id="8" dur="500" fill="hold"/>
                                        <p:tgtEl>
                                          <p:spTgt spid="5253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25323"/>
                                        </p:tgtEl>
                                        <p:attrNameLst>
                                          <p:attrName>style.visibility</p:attrName>
                                        </p:attrNameLst>
                                      </p:cBhvr>
                                      <p:to>
                                        <p:strVal val="visible"/>
                                      </p:to>
                                    </p:set>
                                    <p:anim calcmode="lin" valueType="num">
                                      <p:cBhvr additive="base">
                                        <p:cTn id="11" dur="500" fill="hold"/>
                                        <p:tgtEl>
                                          <p:spTgt spid="525323"/>
                                        </p:tgtEl>
                                        <p:attrNameLst>
                                          <p:attrName>ppt_x</p:attrName>
                                        </p:attrNameLst>
                                      </p:cBhvr>
                                      <p:tavLst>
                                        <p:tav tm="0">
                                          <p:val>
                                            <p:strVal val="1+#ppt_w/2"/>
                                          </p:val>
                                        </p:tav>
                                        <p:tav tm="100000">
                                          <p:val>
                                            <p:strVal val="#ppt_x"/>
                                          </p:val>
                                        </p:tav>
                                      </p:tavLst>
                                    </p:anim>
                                    <p:anim calcmode="lin" valueType="num">
                                      <p:cBhvr additive="base">
                                        <p:cTn id="12" dur="500" fill="hold"/>
                                        <p:tgtEl>
                                          <p:spTgt spid="52532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25324"/>
                                        </p:tgtEl>
                                        <p:attrNameLst>
                                          <p:attrName>style.visibility</p:attrName>
                                        </p:attrNameLst>
                                      </p:cBhvr>
                                      <p:to>
                                        <p:strVal val="visible"/>
                                      </p:to>
                                    </p:set>
                                    <p:anim calcmode="lin" valueType="num">
                                      <p:cBhvr additive="base">
                                        <p:cTn id="15" dur="500" fill="hold"/>
                                        <p:tgtEl>
                                          <p:spTgt spid="525324"/>
                                        </p:tgtEl>
                                        <p:attrNameLst>
                                          <p:attrName>ppt_x</p:attrName>
                                        </p:attrNameLst>
                                      </p:cBhvr>
                                      <p:tavLst>
                                        <p:tav tm="0">
                                          <p:val>
                                            <p:strVal val="1+#ppt_w/2"/>
                                          </p:val>
                                        </p:tav>
                                        <p:tav tm="100000">
                                          <p:val>
                                            <p:strVal val="#ppt_x"/>
                                          </p:val>
                                        </p:tav>
                                      </p:tavLst>
                                    </p:anim>
                                    <p:anim calcmode="lin" valueType="num">
                                      <p:cBhvr additive="base">
                                        <p:cTn id="16" dur="500" fill="hold"/>
                                        <p:tgtEl>
                                          <p:spTgt spid="5253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25321"/>
                                        </p:tgtEl>
                                        <p:attrNameLst>
                                          <p:attrName>style.visibility</p:attrName>
                                        </p:attrNameLst>
                                      </p:cBhvr>
                                      <p:to>
                                        <p:strVal val="visible"/>
                                      </p:to>
                                    </p:set>
                                    <p:anim calcmode="lin" valueType="num">
                                      <p:cBhvr additive="base">
                                        <p:cTn id="19" dur="500" fill="hold"/>
                                        <p:tgtEl>
                                          <p:spTgt spid="525321"/>
                                        </p:tgtEl>
                                        <p:attrNameLst>
                                          <p:attrName>ppt_x</p:attrName>
                                        </p:attrNameLst>
                                      </p:cBhvr>
                                      <p:tavLst>
                                        <p:tav tm="0">
                                          <p:val>
                                            <p:strVal val="1+#ppt_w/2"/>
                                          </p:val>
                                        </p:tav>
                                        <p:tav tm="100000">
                                          <p:val>
                                            <p:strVal val="#ppt_x"/>
                                          </p:val>
                                        </p:tav>
                                      </p:tavLst>
                                    </p:anim>
                                    <p:anim calcmode="lin" valueType="num">
                                      <p:cBhvr additive="base">
                                        <p:cTn id="20" dur="500" fill="hold"/>
                                        <p:tgtEl>
                                          <p:spTgt spid="52532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25322"/>
                                        </p:tgtEl>
                                        <p:attrNameLst>
                                          <p:attrName>style.visibility</p:attrName>
                                        </p:attrNameLst>
                                      </p:cBhvr>
                                      <p:to>
                                        <p:strVal val="visible"/>
                                      </p:to>
                                    </p:set>
                                    <p:anim calcmode="lin" valueType="num">
                                      <p:cBhvr additive="base">
                                        <p:cTn id="23" dur="500" fill="hold"/>
                                        <p:tgtEl>
                                          <p:spTgt spid="525322"/>
                                        </p:tgtEl>
                                        <p:attrNameLst>
                                          <p:attrName>ppt_x</p:attrName>
                                        </p:attrNameLst>
                                      </p:cBhvr>
                                      <p:tavLst>
                                        <p:tav tm="0">
                                          <p:val>
                                            <p:strVal val="1+#ppt_w/2"/>
                                          </p:val>
                                        </p:tav>
                                        <p:tav tm="100000">
                                          <p:val>
                                            <p:strVal val="#ppt_x"/>
                                          </p:val>
                                        </p:tav>
                                      </p:tavLst>
                                    </p:anim>
                                    <p:anim calcmode="lin" valueType="num">
                                      <p:cBhvr additive="base">
                                        <p:cTn id="24" dur="500" fill="hold"/>
                                        <p:tgtEl>
                                          <p:spTgt spid="52532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25325"/>
                                        </p:tgtEl>
                                        <p:attrNameLst>
                                          <p:attrName>style.visibility</p:attrName>
                                        </p:attrNameLst>
                                      </p:cBhvr>
                                      <p:to>
                                        <p:strVal val="visible"/>
                                      </p:to>
                                    </p:set>
                                    <p:anim calcmode="lin" valueType="num">
                                      <p:cBhvr additive="base">
                                        <p:cTn id="27" dur="500" fill="hold"/>
                                        <p:tgtEl>
                                          <p:spTgt spid="525325"/>
                                        </p:tgtEl>
                                        <p:attrNameLst>
                                          <p:attrName>ppt_x</p:attrName>
                                        </p:attrNameLst>
                                      </p:cBhvr>
                                      <p:tavLst>
                                        <p:tav tm="0">
                                          <p:val>
                                            <p:strVal val="1+#ppt_w/2"/>
                                          </p:val>
                                        </p:tav>
                                        <p:tav tm="100000">
                                          <p:val>
                                            <p:strVal val="#ppt_x"/>
                                          </p:val>
                                        </p:tav>
                                      </p:tavLst>
                                    </p:anim>
                                    <p:anim calcmode="lin" valueType="num">
                                      <p:cBhvr additive="base">
                                        <p:cTn id="28" dur="500" fill="hold"/>
                                        <p:tgtEl>
                                          <p:spTgt spid="525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20" grpId="0" animBg="1"/>
      <p:bldP spid="525321" grpId="0" animBg="1"/>
      <p:bldP spid="5253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3">
            <a:extLst>
              <a:ext uri="{FF2B5EF4-FFF2-40B4-BE49-F238E27FC236}">
                <a16:creationId xmlns:a16="http://schemas.microsoft.com/office/drawing/2014/main" id="{678B44BA-F2B5-F398-204D-92F08A3379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8DEDE963-6FA0-1C45-A935-6C2D7235CDFC}" type="slidenum">
              <a:rPr lang="nl-NL" altLang="nl-NL" sz="1400" smtClean="0"/>
              <a:pPr>
                <a:spcBef>
                  <a:spcPct val="0"/>
                </a:spcBef>
                <a:buClrTx/>
                <a:buSzTx/>
                <a:buFontTx/>
                <a:buNone/>
              </a:pPr>
              <a:t>48</a:t>
            </a:fld>
            <a:endParaRPr lang="nl-NL" altLang="nl-NL" sz="1400"/>
          </a:p>
        </p:txBody>
      </p:sp>
      <p:sp>
        <p:nvSpPr>
          <p:cNvPr id="61442" name="Rectangle 2">
            <a:extLst>
              <a:ext uri="{FF2B5EF4-FFF2-40B4-BE49-F238E27FC236}">
                <a16:creationId xmlns:a16="http://schemas.microsoft.com/office/drawing/2014/main" id="{7CF8C3F8-7A5D-EB0E-327D-89EF675C063E}"/>
              </a:ext>
            </a:extLst>
          </p:cNvPr>
          <p:cNvSpPr>
            <a:spLocks noGrp="1" noChangeArrowheads="1"/>
          </p:cNvSpPr>
          <p:nvPr>
            <p:ph type="title" idx="4294967295"/>
          </p:nvPr>
        </p:nvSpPr>
        <p:spPr/>
        <p:txBody>
          <a:bodyPr/>
          <a:lstStyle/>
          <a:p>
            <a:pPr algn="ctr" eaLnBrk="1" hangingPunct="1"/>
            <a:r>
              <a:rPr lang="en-US" altLang="nl-NL" sz="4000"/>
              <a:t>Example (arguments pro alternative actions) </a:t>
            </a:r>
          </a:p>
        </p:txBody>
      </p:sp>
      <p:sp>
        <p:nvSpPr>
          <p:cNvPr id="61443" name="Text Box 3">
            <a:extLst>
              <a:ext uri="{FF2B5EF4-FFF2-40B4-BE49-F238E27FC236}">
                <a16:creationId xmlns:a16="http://schemas.microsoft.com/office/drawing/2014/main" id="{6E3A5096-1951-7F14-3AFD-86B991167A98}"/>
              </a:ext>
            </a:extLst>
          </p:cNvPr>
          <p:cNvSpPr txBox="1">
            <a:spLocks noChangeArrowheads="1"/>
          </p:cNvSpPr>
          <p:nvPr/>
        </p:nvSpPr>
        <p:spPr bwMode="auto">
          <a:xfrm>
            <a:off x="1219200" y="2514600"/>
            <a:ext cx="2133600" cy="590550"/>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600"/>
              <a:t>We should save DNA of all citizens </a:t>
            </a:r>
          </a:p>
        </p:txBody>
      </p:sp>
      <p:sp>
        <p:nvSpPr>
          <p:cNvPr id="61444" name="Text Box 4">
            <a:extLst>
              <a:ext uri="{FF2B5EF4-FFF2-40B4-BE49-F238E27FC236}">
                <a16:creationId xmlns:a16="http://schemas.microsoft.com/office/drawing/2014/main" id="{C855396D-1997-1643-56AB-023F92F23432}"/>
              </a:ext>
            </a:extLst>
          </p:cNvPr>
          <p:cNvSpPr txBox="1">
            <a:spLocks noChangeArrowheads="1"/>
          </p:cNvSpPr>
          <p:nvPr/>
        </p:nvSpPr>
        <p:spPr bwMode="auto">
          <a:xfrm>
            <a:off x="152400" y="4225925"/>
            <a:ext cx="2057400" cy="835025"/>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600"/>
              <a:t>Saving DNA of all citizens leads to solving more crimes</a:t>
            </a:r>
          </a:p>
        </p:txBody>
      </p:sp>
      <p:sp>
        <p:nvSpPr>
          <p:cNvPr id="61445" name="Text Box 5">
            <a:extLst>
              <a:ext uri="{FF2B5EF4-FFF2-40B4-BE49-F238E27FC236}">
                <a16:creationId xmlns:a16="http://schemas.microsoft.com/office/drawing/2014/main" id="{15656BDF-163A-80E2-59B4-D6FA1B9C5A86}"/>
              </a:ext>
            </a:extLst>
          </p:cNvPr>
          <p:cNvSpPr txBox="1">
            <a:spLocks noChangeArrowheads="1"/>
          </p:cNvSpPr>
          <p:nvPr/>
        </p:nvSpPr>
        <p:spPr bwMode="auto">
          <a:xfrm>
            <a:off x="2438400" y="4210050"/>
            <a:ext cx="1905000" cy="835025"/>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600"/>
              <a:t>Solving more crimes promotes security </a:t>
            </a:r>
          </a:p>
        </p:txBody>
      </p:sp>
      <p:cxnSp>
        <p:nvCxnSpPr>
          <p:cNvPr id="61446" name="AutoShape 6">
            <a:extLst>
              <a:ext uri="{FF2B5EF4-FFF2-40B4-BE49-F238E27FC236}">
                <a16:creationId xmlns:a16="http://schemas.microsoft.com/office/drawing/2014/main" id="{2C0D7F9A-D455-C938-9BD6-C25112A41698}"/>
              </a:ext>
            </a:extLst>
          </p:cNvPr>
          <p:cNvCxnSpPr>
            <a:cxnSpLocks noChangeShapeType="1"/>
            <a:stCxn id="61444" idx="0"/>
            <a:endCxn id="61443" idx="2"/>
          </p:cNvCxnSpPr>
          <p:nvPr/>
        </p:nvCxnSpPr>
        <p:spPr bwMode="auto">
          <a:xfrm rot="-5400000">
            <a:off x="1173162" y="3113088"/>
            <a:ext cx="1120775" cy="11049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61447" name="AutoShape 7">
            <a:extLst>
              <a:ext uri="{FF2B5EF4-FFF2-40B4-BE49-F238E27FC236}">
                <a16:creationId xmlns:a16="http://schemas.microsoft.com/office/drawing/2014/main" id="{CC902B69-7582-7F7F-F3C4-7FA8AE1CC002}"/>
              </a:ext>
            </a:extLst>
          </p:cNvPr>
          <p:cNvCxnSpPr>
            <a:cxnSpLocks noChangeShapeType="1"/>
            <a:stCxn id="61445" idx="0"/>
            <a:endCxn id="61443" idx="2"/>
          </p:cNvCxnSpPr>
          <p:nvPr/>
        </p:nvCxnSpPr>
        <p:spPr bwMode="auto">
          <a:xfrm rot="5400000" flipH="1">
            <a:off x="2286000" y="3105150"/>
            <a:ext cx="1104900" cy="11049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27368" name="Text Box 8">
            <a:extLst>
              <a:ext uri="{FF2B5EF4-FFF2-40B4-BE49-F238E27FC236}">
                <a16:creationId xmlns:a16="http://schemas.microsoft.com/office/drawing/2014/main" id="{1657E1F3-EADA-D1F2-BE97-4DFBCBF01D48}"/>
              </a:ext>
            </a:extLst>
          </p:cNvPr>
          <p:cNvSpPr txBox="1">
            <a:spLocks noChangeArrowheads="1"/>
          </p:cNvSpPr>
          <p:nvPr/>
        </p:nvSpPr>
        <p:spPr bwMode="auto">
          <a:xfrm>
            <a:off x="5715000" y="2514600"/>
            <a:ext cx="2133600" cy="590550"/>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600"/>
              <a:t>We should have more police</a:t>
            </a:r>
          </a:p>
        </p:txBody>
      </p:sp>
      <p:sp>
        <p:nvSpPr>
          <p:cNvPr id="527369" name="Text Box 9">
            <a:extLst>
              <a:ext uri="{FF2B5EF4-FFF2-40B4-BE49-F238E27FC236}">
                <a16:creationId xmlns:a16="http://schemas.microsoft.com/office/drawing/2014/main" id="{0E689722-6BE9-F7EE-5564-2F18D1618F27}"/>
              </a:ext>
            </a:extLst>
          </p:cNvPr>
          <p:cNvSpPr txBox="1">
            <a:spLocks noChangeArrowheads="1"/>
          </p:cNvSpPr>
          <p:nvPr/>
        </p:nvSpPr>
        <p:spPr bwMode="auto">
          <a:xfrm>
            <a:off x="4648200" y="4225925"/>
            <a:ext cx="2133600" cy="835025"/>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600"/>
              <a:t>Having more police leads to solving more crimes</a:t>
            </a:r>
          </a:p>
        </p:txBody>
      </p:sp>
      <p:sp>
        <p:nvSpPr>
          <p:cNvPr id="527370" name="Text Box 10">
            <a:extLst>
              <a:ext uri="{FF2B5EF4-FFF2-40B4-BE49-F238E27FC236}">
                <a16:creationId xmlns:a16="http://schemas.microsoft.com/office/drawing/2014/main" id="{BD602DBB-9783-762F-75A8-6B423F335998}"/>
              </a:ext>
            </a:extLst>
          </p:cNvPr>
          <p:cNvSpPr txBox="1">
            <a:spLocks noChangeArrowheads="1"/>
          </p:cNvSpPr>
          <p:nvPr/>
        </p:nvSpPr>
        <p:spPr bwMode="auto">
          <a:xfrm>
            <a:off x="7010400" y="4225925"/>
            <a:ext cx="1905000" cy="835025"/>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nl-NL" sz="1600"/>
              <a:t>Solving more crimes promotes security</a:t>
            </a:r>
          </a:p>
        </p:txBody>
      </p:sp>
      <p:cxnSp>
        <p:nvCxnSpPr>
          <p:cNvPr id="527371" name="AutoShape 11">
            <a:extLst>
              <a:ext uri="{FF2B5EF4-FFF2-40B4-BE49-F238E27FC236}">
                <a16:creationId xmlns:a16="http://schemas.microsoft.com/office/drawing/2014/main" id="{A1ABBADB-965D-77AB-7A13-1F14F1042533}"/>
              </a:ext>
            </a:extLst>
          </p:cNvPr>
          <p:cNvCxnSpPr>
            <a:cxnSpLocks noChangeShapeType="1"/>
            <a:stCxn id="527369" idx="0"/>
            <a:endCxn id="527368" idx="2"/>
          </p:cNvCxnSpPr>
          <p:nvPr/>
        </p:nvCxnSpPr>
        <p:spPr bwMode="auto">
          <a:xfrm rot="-5400000">
            <a:off x="5688012" y="3132138"/>
            <a:ext cx="1120775" cy="10668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27372" name="AutoShape 12">
            <a:extLst>
              <a:ext uri="{FF2B5EF4-FFF2-40B4-BE49-F238E27FC236}">
                <a16:creationId xmlns:a16="http://schemas.microsoft.com/office/drawing/2014/main" id="{15B6BAF4-F5A6-DFAD-71E6-DD2FC279E72C}"/>
              </a:ext>
            </a:extLst>
          </p:cNvPr>
          <p:cNvCxnSpPr>
            <a:cxnSpLocks noChangeShapeType="1"/>
            <a:stCxn id="527370" idx="0"/>
            <a:endCxn id="527368" idx="2"/>
          </p:cNvCxnSpPr>
          <p:nvPr/>
        </p:nvCxnSpPr>
        <p:spPr bwMode="auto">
          <a:xfrm rot="5400000" flipH="1">
            <a:off x="6811962" y="3074988"/>
            <a:ext cx="1120775" cy="11811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27373" name="AutoShape 13">
            <a:extLst>
              <a:ext uri="{FF2B5EF4-FFF2-40B4-BE49-F238E27FC236}">
                <a16:creationId xmlns:a16="http://schemas.microsoft.com/office/drawing/2014/main" id="{D0555639-FFB9-EDAB-F3B8-7CD232506ABB}"/>
              </a:ext>
            </a:extLst>
          </p:cNvPr>
          <p:cNvCxnSpPr>
            <a:cxnSpLocks noChangeShapeType="1"/>
            <a:stCxn id="61443" idx="3"/>
            <a:endCxn id="527368" idx="1"/>
          </p:cNvCxnSpPr>
          <p:nvPr/>
        </p:nvCxnSpPr>
        <p:spPr bwMode="auto">
          <a:xfrm>
            <a:off x="3352800" y="2809875"/>
            <a:ext cx="2362200" cy="0"/>
          </a:xfrm>
          <a:prstGeom prst="straightConnector1">
            <a:avLst/>
          </a:prstGeom>
          <a:noFill/>
          <a:ln w="28575">
            <a:solidFill>
              <a:schemeClr val="hlink"/>
            </a:solidFill>
            <a:prstDash val="dash"/>
            <a:round/>
            <a:headEnd type="triangle" w="med" len="me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27373"/>
                                        </p:tgtEl>
                                        <p:attrNameLst>
                                          <p:attrName>style.visibility</p:attrName>
                                        </p:attrNameLst>
                                      </p:cBhvr>
                                      <p:to>
                                        <p:strVal val="visible"/>
                                      </p:to>
                                    </p:set>
                                    <p:anim calcmode="lin" valueType="num">
                                      <p:cBhvr additive="base">
                                        <p:cTn id="7" dur="500" fill="hold"/>
                                        <p:tgtEl>
                                          <p:spTgt spid="527373"/>
                                        </p:tgtEl>
                                        <p:attrNameLst>
                                          <p:attrName>ppt_x</p:attrName>
                                        </p:attrNameLst>
                                      </p:cBhvr>
                                      <p:tavLst>
                                        <p:tav tm="0">
                                          <p:val>
                                            <p:strVal val="1+#ppt_w/2"/>
                                          </p:val>
                                        </p:tav>
                                        <p:tav tm="100000">
                                          <p:val>
                                            <p:strVal val="#ppt_x"/>
                                          </p:val>
                                        </p:tav>
                                      </p:tavLst>
                                    </p:anim>
                                    <p:anim calcmode="lin" valueType="num">
                                      <p:cBhvr additive="base">
                                        <p:cTn id="8" dur="500" fill="hold"/>
                                        <p:tgtEl>
                                          <p:spTgt spid="52737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27368"/>
                                        </p:tgtEl>
                                        <p:attrNameLst>
                                          <p:attrName>style.visibility</p:attrName>
                                        </p:attrNameLst>
                                      </p:cBhvr>
                                      <p:to>
                                        <p:strVal val="visible"/>
                                      </p:to>
                                    </p:set>
                                    <p:anim calcmode="lin" valueType="num">
                                      <p:cBhvr additive="base">
                                        <p:cTn id="11" dur="500" fill="hold"/>
                                        <p:tgtEl>
                                          <p:spTgt spid="527368"/>
                                        </p:tgtEl>
                                        <p:attrNameLst>
                                          <p:attrName>ppt_x</p:attrName>
                                        </p:attrNameLst>
                                      </p:cBhvr>
                                      <p:tavLst>
                                        <p:tav tm="0">
                                          <p:val>
                                            <p:strVal val="1+#ppt_w/2"/>
                                          </p:val>
                                        </p:tav>
                                        <p:tav tm="100000">
                                          <p:val>
                                            <p:strVal val="#ppt_x"/>
                                          </p:val>
                                        </p:tav>
                                      </p:tavLst>
                                    </p:anim>
                                    <p:anim calcmode="lin" valueType="num">
                                      <p:cBhvr additive="base">
                                        <p:cTn id="12" dur="500" fill="hold"/>
                                        <p:tgtEl>
                                          <p:spTgt spid="52736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27371"/>
                                        </p:tgtEl>
                                        <p:attrNameLst>
                                          <p:attrName>style.visibility</p:attrName>
                                        </p:attrNameLst>
                                      </p:cBhvr>
                                      <p:to>
                                        <p:strVal val="visible"/>
                                      </p:to>
                                    </p:set>
                                    <p:anim calcmode="lin" valueType="num">
                                      <p:cBhvr additive="base">
                                        <p:cTn id="15" dur="500" fill="hold"/>
                                        <p:tgtEl>
                                          <p:spTgt spid="527371"/>
                                        </p:tgtEl>
                                        <p:attrNameLst>
                                          <p:attrName>ppt_x</p:attrName>
                                        </p:attrNameLst>
                                      </p:cBhvr>
                                      <p:tavLst>
                                        <p:tav tm="0">
                                          <p:val>
                                            <p:strVal val="1+#ppt_w/2"/>
                                          </p:val>
                                        </p:tav>
                                        <p:tav tm="100000">
                                          <p:val>
                                            <p:strVal val="#ppt_x"/>
                                          </p:val>
                                        </p:tav>
                                      </p:tavLst>
                                    </p:anim>
                                    <p:anim calcmode="lin" valueType="num">
                                      <p:cBhvr additive="base">
                                        <p:cTn id="16" dur="500" fill="hold"/>
                                        <p:tgtEl>
                                          <p:spTgt spid="52737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27372"/>
                                        </p:tgtEl>
                                        <p:attrNameLst>
                                          <p:attrName>style.visibility</p:attrName>
                                        </p:attrNameLst>
                                      </p:cBhvr>
                                      <p:to>
                                        <p:strVal val="visible"/>
                                      </p:to>
                                    </p:set>
                                    <p:anim calcmode="lin" valueType="num">
                                      <p:cBhvr additive="base">
                                        <p:cTn id="19" dur="500" fill="hold"/>
                                        <p:tgtEl>
                                          <p:spTgt spid="527372"/>
                                        </p:tgtEl>
                                        <p:attrNameLst>
                                          <p:attrName>ppt_x</p:attrName>
                                        </p:attrNameLst>
                                      </p:cBhvr>
                                      <p:tavLst>
                                        <p:tav tm="0">
                                          <p:val>
                                            <p:strVal val="1+#ppt_w/2"/>
                                          </p:val>
                                        </p:tav>
                                        <p:tav tm="100000">
                                          <p:val>
                                            <p:strVal val="#ppt_x"/>
                                          </p:val>
                                        </p:tav>
                                      </p:tavLst>
                                    </p:anim>
                                    <p:anim calcmode="lin" valueType="num">
                                      <p:cBhvr additive="base">
                                        <p:cTn id="20" dur="500" fill="hold"/>
                                        <p:tgtEl>
                                          <p:spTgt spid="52737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27369"/>
                                        </p:tgtEl>
                                        <p:attrNameLst>
                                          <p:attrName>style.visibility</p:attrName>
                                        </p:attrNameLst>
                                      </p:cBhvr>
                                      <p:to>
                                        <p:strVal val="visible"/>
                                      </p:to>
                                    </p:set>
                                    <p:anim calcmode="lin" valueType="num">
                                      <p:cBhvr additive="base">
                                        <p:cTn id="23" dur="500" fill="hold"/>
                                        <p:tgtEl>
                                          <p:spTgt spid="527369"/>
                                        </p:tgtEl>
                                        <p:attrNameLst>
                                          <p:attrName>ppt_x</p:attrName>
                                        </p:attrNameLst>
                                      </p:cBhvr>
                                      <p:tavLst>
                                        <p:tav tm="0">
                                          <p:val>
                                            <p:strVal val="1+#ppt_w/2"/>
                                          </p:val>
                                        </p:tav>
                                        <p:tav tm="100000">
                                          <p:val>
                                            <p:strVal val="#ppt_x"/>
                                          </p:val>
                                        </p:tav>
                                      </p:tavLst>
                                    </p:anim>
                                    <p:anim calcmode="lin" valueType="num">
                                      <p:cBhvr additive="base">
                                        <p:cTn id="24" dur="500" fill="hold"/>
                                        <p:tgtEl>
                                          <p:spTgt spid="52736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27370"/>
                                        </p:tgtEl>
                                        <p:attrNameLst>
                                          <p:attrName>style.visibility</p:attrName>
                                        </p:attrNameLst>
                                      </p:cBhvr>
                                      <p:to>
                                        <p:strVal val="visible"/>
                                      </p:to>
                                    </p:set>
                                    <p:anim calcmode="lin" valueType="num">
                                      <p:cBhvr additive="base">
                                        <p:cTn id="27" dur="500" fill="hold"/>
                                        <p:tgtEl>
                                          <p:spTgt spid="527370"/>
                                        </p:tgtEl>
                                        <p:attrNameLst>
                                          <p:attrName>ppt_x</p:attrName>
                                        </p:attrNameLst>
                                      </p:cBhvr>
                                      <p:tavLst>
                                        <p:tav tm="0">
                                          <p:val>
                                            <p:strVal val="1+#ppt_w/2"/>
                                          </p:val>
                                        </p:tav>
                                        <p:tav tm="100000">
                                          <p:val>
                                            <p:strVal val="#ppt_x"/>
                                          </p:val>
                                        </p:tav>
                                      </p:tavLst>
                                    </p:anim>
                                    <p:anim calcmode="lin" valueType="num">
                                      <p:cBhvr additive="base">
                                        <p:cTn id="28" dur="500" fill="hold"/>
                                        <p:tgtEl>
                                          <p:spTgt spid="5273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8" grpId="0" animBg="1"/>
      <p:bldP spid="527369" grpId="0" animBg="1"/>
      <p:bldP spid="52737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70F04-0647-DC51-CBA6-BB957822D5B9}"/>
            </a:ext>
          </a:extLst>
        </p:cNvPr>
        <p:cNvGrpSpPr/>
        <p:nvPr/>
      </p:nvGrpSpPr>
      <p:grpSpPr>
        <a:xfrm>
          <a:off x="0" y="0"/>
          <a:ext cx="0" cy="0"/>
          <a:chOff x="0" y="0"/>
          <a:chExt cx="0" cy="0"/>
        </a:xfrm>
      </p:grpSpPr>
      <p:sp>
        <p:nvSpPr>
          <p:cNvPr id="41985" name="Text Box 2">
            <a:extLst>
              <a:ext uri="{FF2B5EF4-FFF2-40B4-BE49-F238E27FC236}">
                <a16:creationId xmlns:a16="http://schemas.microsoft.com/office/drawing/2014/main" id="{9BF4F236-6D30-9C3D-E6E4-270A86A1AF8C}"/>
              </a:ext>
            </a:extLst>
          </p:cNvPr>
          <p:cNvSpPr txBox="1">
            <a:spLocks noChangeArrowheads="1"/>
          </p:cNvSpPr>
          <p:nvPr/>
        </p:nvSpPr>
        <p:spPr bwMode="auto">
          <a:xfrm>
            <a:off x="1752600" y="2438400"/>
            <a:ext cx="5715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altLang="nl-NL" sz="3600" dirty="0">
              <a:solidFill>
                <a:schemeClr val="tx2"/>
              </a:solidFill>
              <a:latin typeface="Tahoma" panose="020B0604030504040204" pitchFamily="34" charset="0"/>
            </a:endParaRPr>
          </a:p>
          <a:p>
            <a:pPr algn="ctr" eaLnBrk="1" hangingPunct="1"/>
            <a:r>
              <a:rPr lang="en-US" altLang="nl-NL" sz="3600" dirty="0">
                <a:solidFill>
                  <a:schemeClr val="tx2"/>
                </a:solidFill>
                <a:latin typeface="Tahoma" panose="020B0604030504040204" pitchFamily="34" charset="0"/>
              </a:rPr>
              <a:t>2bd. Reasoning about priorities</a:t>
            </a:r>
          </a:p>
        </p:txBody>
      </p:sp>
    </p:spTree>
    <p:extLst>
      <p:ext uri="{BB962C8B-B14F-4D97-AF65-F5344CB8AC3E}">
        <p14:creationId xmlns:p14="http://schemas.microsoft.com/office/powerpoint/2010/main" val="383667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a:extLst>
              <a:ext uri="{FF2B5EF4-FFF2-40B4-BE49-F238E27FC236}">
                <a16:creationId xmlns:a16="http://schemas.microsoft.com/office/drawing/2014/main" id="{FD257265-2451-7DED-16EF-13A7EABFCD4E}"/>
              </a:ext>
            </a:extLst>
          </p:cNvPr>
          <p:cNvSpPr>
            <a:spLocks noGrp="1" noChangeArrowheads="1"/>
          </p:cNvSpPr>
          <p:nvPr>
            <p:ph type="title"/>
          </p:nvPr>
        </p:nvSpPr>
        <p:spPr>
          <a:xfrm>
            <a:off x="1676400" y="617538"/>
            <a:ext cx="5943600" cy="1143000"/>
          </a:xfrm>
        </p:spPr>
        <p:txBody>
          <a:bodyPr/>
          <a:lstStyle/>
          <a:p>
            <a:pPr algn="ctr"/>
            <a:r>
              <a:rPr lang="nl-NL" altLang="nl-NL"/>
              <a:t>Institutional history</a:t>
            </a:r>
          </a:p>
        </p:txBody>
      </p:sp>
      <p:sp>
        <p:nvSpPr>
          <p:cNvPr id="26626" name="Tijdelijke aanduiding voor inhoud 2">
            <a:extLst>
              <a:ext uri="{FF2B5EF4-FFF2-40B4-BE49-F238E27FC236}">
                <a16:creationId xmlns:a16="http://schemas.microsoft.com/office/drawing/2014/main" id="{599E21D7-D7B2-B89F-4496-F1EFC38DF9DE}"/>
              </a:ext>
            </a:extLst>
          </p:cNvPr>
          <p:cNvSpPr>
            <a:spLocks noGrp="1" noChangeArrowheads="1"/>
          </p:cNvSpPr>
          <p:nvPr>
            <p:ph idx="1"/>
          </p:nvPr>
        </p:nvSpPr>
        <p:spPr>
          <a:xfrm>
            <a:off x="1182688" y="2514600"/>
            <a:ext cx="7772400" cy="4114800"/>
          </a:xfrm>
        </p:spPr>
        <p:txBody>
          <a:bodyPr/>
          <a:lstStyle/>
          <a:p>
            <a:r>
              <a:rPr lang="nl-NL" altLang="nl-NL" sz="2800"/>
              <a:t>Florence conferences 1982,1985,1989</a:t>
            </a:r>
          </a:p>
          <a:p>
            <a:r>
              <a:rPr lang="nl-NL" altLang="nl-NL" sz="2800"/>
              <a:t>ICAIL conferences since 1987</a:t>
            </a:r>
          </a:p>
          <a:p>
            <a:r>
              <a:rPr lang="nl-NL" altLang="nl-NL" sz="2800"/>
              <a:t>JURIX conferences since 1988</a:t>
            </a:r>
          </a:p>
          <a:p>
            <a:r>
              <a:rPr lang="nl-NL" altLang="nl-NL" sz="2800"/>
              <a:t>AI &amp; Law journal since 1992</a:t>
            </a:r>
          </a:p>
          <a:p>
            <a:r>
              <a:rPr lang="is-IS" altLang="nl-NL" sz="2800"/>
              <a:t>…</a:t>
            </a:r>
          </a:p>
          <a:p>
            <a:pPr>
              <a:lnSpc>
                <a:spcPct val="90000"/>
              </a:lnSpc>
            </a:pPr>
            <a:r>
              <a:rPr lang="nl-NL" altLang="nl-NL" sz="2800">
                <a:latin typeface="Arial" panose="020B0604020202020204" pitchFamily="34" charset="0"/>
              </a:rPr>
              <a:t>Two landmark papers:</a:t>
            </a:r>
          </a:p>
          <a:p>
            <a:pPr lvl="1">
              <a:lnSpc>
                <a:spcPct val="90000"/>
              </a:lnSpc>
            </a:pPr>
            <a:r>
              <a:rPr lang="nl-NL" altLang="nl-NL" sz="2400">
                <a:latin typeface="Arial" panose="020B0604020202020204" pitchFamily="34" charset="0"/>
              </a:rPr>
              <a:t>Taxman (Thorne McCarty, 1977): </a:t>
            </a:r>
            <a:r>
              <a:rPr lang="nl-NL" altLang="nl-NL" sz="2400">
                <a:solidFill>
                  <a:schemeClr val="hlink"/>
                </a:solidFill>
                <a:latin typeface="Arial" panose="020B0604020202020204" pitchFamily="34" charset="0"/>
              </a:rPr>
              <a:t>precedents</a:t>
            </a:r>
            <a:endParaRPr lang="nl-NL" altLang="nl-NL" sz="2000">
              <a:latin typeface="Arial" panose="020B0604020202020204" pitchFamily="34" charset="0"/>
            </a:endParaRPr>
          </a:p>
          <a:p>
            <a:pPr lvl="1">
              <a:lnSpc>
                <a:spcPct val="90000"/>
              </a:lnSpc>
            </a:pPr>
            <a:r>
              <a:rPr lang="nl-NL" altLang="nl-NL" sz="2400">
                <a:latin typeface="Arial" panose="020B0604020202020204" pitchFamily="34" charset="0"/>
              </a:rPr>
              <a:t>British Nationality Act (Marek Sergot et al., 1985): </a:t>
            </a:r>
            <a:r>
              <a:rPr lang="nl-NL" altLang="nl-NL" sz="2400">
                <a:solidFill>
                  <a:schemeClr val="hlink"/>
                </a:solidFill>
                <a:latin typeface="Arial" panose="020B0604020202020204" pitchFamily="34" charset="0"/>
              </a:rPr>
              <a:t>legislation</a:t>
            </a:r>
            <a:endParaRPr lang="nl-NL" altLang="nl-NL" sz="2400">
              <a:latin typeface="Arial" panose="020B0604020202020204" pitchFamily="34" charset="0"/>
            </a:endParaRPr>
          </a:p>
          <a:p>
            <a:endParaRPr lang="nl-NL" altLang="nl-NL"/>
          </a:p>
        </p:txBody>
      </p:sp>
      <p:pic>
        <p:nvPicPr>
          <p:cNvPr id="26627" name="Afbeelding 1">
            <a:extLst>
              <a:ext uri="{FF2B5EF4-FFF2-40B4-BE49-F238E27FC236}">
                <a16:creationId xmlns:a16="http://schemas.microsoft.com/office/drawing/2014/main" id="{C4E363C2-E01A-BBF8-93AF-B650955F8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0"/>
            <a:ext cx="1752601"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Afbeelding 2">
            <a:extLst>
              <a:ext uri="{FF2B5EF4-FFF2-40B4-BE49-F238E27FC236}">
                <a16:creationId xmlns:a16="http://schemas.microsoft.com/office/drawing/2014/main" id="{874A151F-937C-9DEF-1663-324678435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0638"/>
            <a:ext cx="16002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kstvak 1">
            <a:extLst>
              <a:ext uri="{FF2B5EF4-FFF2-40B4-BE49-F238E27FC236}">
                <a16:creationId xmlns:a16="http://schemas.microsoft.com/office/drawing/2014/main" id="{811FA6C4-0E01-4BB7-09DE-2F27F481C774}"/>
              </a:ext>
            </a:extLst>
          </p:cNvPr>
          <p:cNvSpPr txBox="1">
            <a:spLocks noChangeArrowheads="1"/>
          </p:cNvSpPr>
          <p:nvPr/>
        </p:nvSpPr>
        <p:spPr bwMode="auto">
          <a:xfrm>
            <a:off x="7620000" y="2133600"/>
            <a:ext cx="1466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nl-NL" altLang="nl-NL" sz="1400"/>
              <a:t>Thorne McCarty</a:t>
            </a:r>
          </a:p>
        </p:txBody>
      </p:sp>
      <p:sp>
        <p:nvSpPr>
          <p:cNvPr id="26630" name="Tekstvak 7">
            <a:extLst>
              <a:ext uri="{FF2B5EF4-FFF2-40B4-BE49-F238E27FC236}">
                <a16:creationId xmlns:a16="http://schemas.microsoft.com/office/drawing/2014/main" id="{577CE310-D176-82E7-EA34-2E7EF3172A14}"/>
              </a:ext>
            </a:extLst>
          </p:cNvPr>
          <p:cNvSpPr txBox="1">
            <a:spLocks noChangeArrowheads="1"/>
          </p:cNvSpPr>
          <p:nvPr/>
        </p:nvSpPr>
        <p:spPr bwMode="auto">
          <a:xfrm>
            <a:off x="228600" y="2209800"/>
            <a:ext cx="1236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nl-NL" altLang="nl-NL" sz="1400"/>
              <a:t>Marek Sergot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7596C-0549-464D-50E2-80B521CCA544}"/>
              </a:ext>
            </a:extLst>
          </p:cNvPr>
          <p:cNvSpPr>
            <a:spLocks noGrp="1"/>
          </p:cNvSpPr>
          <p:nvPr>
            <p:ph type="title"/>
          </p:nvPr>
        </p:nvSpPr>
        <p:spPr/>
        <p:txBody>
          <a:bodyPr/>
          <a:lstStyle/>
          <a:p>
            <a:pPr algn="ctr"/>
            <a:r>
              <a:rPr lang="nl-NL" dirty="0" err="1"/>
              <a:t>Example</a:t>
            </a:r>
            <a:endParaRPr lang="nl-NL" dirty="0"/>
          </a:p>
        </p:txBody>
      </p:sp>
      <p:sp>
        <p:nvSpPr>
          <p:cNvPr id="4" name="Tekstvak 3">
            <a:extLst>
              <a:ext uri="{FF2B5EF4-FFF2-40B4-BE49-F238E27FC236}">
                <a16:creationId xmlns:a16="http://schemas.microsoft.com/office/drawing/2014/main" id="{8675D36C-8932-7926-A20F-C1B214A0C2AA}"/>
              </a:ext>
            </a:extLst>
          </p:cNvPr>
          <p:cNvSpPr txBox="1"/>
          <p:nvPr/>
        </p:nvSpPr>
        <p:spPr>
          <a:xfrm>
            <a:off x="685800" y="2286000"/>
            <a:ext cx="8153400" cy="3416320"/>
          </a:xfrm>
          <a:prstGeom prst="rect">
            <a:avLst/>
          </a:prstGeom>
          <a:noFill/>
        </p:spPr>
        <p:txBody>
          <a:bodyPr wrap="square" rtlCol="0">
            <a:spAutoFit/>
          </a:bodyPr>
          <a:lstStyle/>
          <a:p>
            <a:r>
              <a:rPr lang="nl-NL" sz="1800" dirty="0">
                <a:latin typeface="+mn-lt"/>
              </a:rPr>
              <a:t>R1: </a:t>
            </a:r>
            <a:r>
              <a:rPr lang="nl-NL" sz="1800" dirty="0" err="1">
                <a:latin typeface="+mn-lt"/>
              </a:rPr>
              <a:t>If</a:t>
            </a:r>
            <a:r>
              <a:rPr lang="nl-NL" sz="1800" dirty="0">
                <a:latin typeface="+mn-lt"/>
              </a:rPr>
              <a:t> X is a </a:t>
            </a:r>
            <a:r>
              <a:rPr lang="nl-NL" sz="1800" dirty="0" err="1">
                <a:latin typeface="+mn-lt"/>
              </a:rPr>
              <a:t>protected</a:t>
            </a:r>
            <a:r>
              <a:rPr lang="nl-NL" sz="1800" dirty="0">
                <a:latin typeface="+mn-lt"/>
              </a:rPr>
              <a:t> building, </a:t>
            </a:r>
            <a:r>
              <a:rPr lang="nl-NL" sz="1800" dirty="0" err="1">
                <a:latin typeface="+mn-lt"/>
              </a:rPr>
              <a:t>then</a:t>
            </a:r>
            <a:r>
              <a:rPr lang="nl-NL" sz="1800" dirty="0">
                <a:latin typeface="+mn-lt"/>
              </a:rPr>
              <a:t> </a:t>
            </a:r>
            <a:r>
              <a:rPr lang="nl-NL" sz="1800" dirty="0" err="1">
                <a:latin typeface="+mn-lt"/>
              </a:rPr>
              <a:t>its</a:t>
            </a:r>
            <a:r>
              <a:rPr lang="nl-NL" sz="1800" dirty="0">
                <a:latin typeface="+mn-lt"/>
              </a:rPr>
              <a:t> </a:t>
            </a:r>
            <a:r>
              <a:rPr lang="nl-NL" sz="1800" dirty="0" err="1">
                <a:latin typeface="+mn-lt"/>
              </a:rPr>
              <a:t>exterior</a:t>
            </a:r>
            <a:r>
              <a:rPr lang="nl-NL" sz="1800" dirty="0">
                <a:latin typeface="+mn-lt"/>
              </a:rPr>
              <a:t> </a:t>
            </a:r>
            <a:r>
              <a:rPr lang="nl-NL" sz="1800" dirty="0" err="1">
                <a:latin typeface="+mn-lt"/>
              </a:rPr>
              <a:t>may</a:t>
            </a:r>
            <a:r>
              <a:rPr lang="nl-NL" sz="1800" dirty="0">
                <a:latin typeface="+mn-lt"/>
              </a:rPr>
              <a:t> </a:t>
            </a:r>
            <a:r>
              <a:rPr lang="nl-NL" sz="1800" dirty="0" err="1">
                <a:latin typeface="+mn-lt"/>
              </a:rPr>
              <a:t>not</a:t>
            </a:r>
            <a:r>
              <a:rPr lang="nl-NL" sz="1800" dirty="0">
                <a:latin typeface="+mn-lt"/>
              </a:rPr>
              <a:t> </a:t>
            </a:r>
            <a:r>
              <a:rPr lang="nl-NL" sz="1800" dirty="0" err="1">
                <a:latin typeface="+mn-lt"/>
              </a:rPr>
              <a:t>be</a:t>
            </a:r>
            <a:r>
              <a:rPr lang="nl-NL" sz="1800" dirty="0">
                <a:latin typeface="+mn-lt"/>
              </a:rPr>
              <a:t> </a:t>
            </a:r>
            <a:r>
              <a:rPr lang="nl-NL" sz="1800" dirty="0" err="1">
                <a:latin typeface="+mn-lt"/>
              </a:rPr>
              <a:t>modified</a:t>
            </a:r>
            <a:endParaRPr lang="nl-NL" sz="1800" dirty="0">
              <a:latin typeface="+mn-lt"/>
            </a:endParaRPr>
          </a:p>
          <a:p>
            <a:r>
              <a:rPr lang="nl-NL" sz="1800" dirty="0">
                <a:latin typeface="+mn-lt"/>
              </a:rPr>
              <a:t>R2: </a:t>
            </a:r>
            <a:r>
              <a:rPr lang="nl-NL" sz="1800" dirty="0" err="1">
                <a:latin typeface="+mn-lt"/>
              </a:rPr>
              <a:t>If</a:t>
            </a:r>
            <a:r>
              <a:rPr lang="nl-NL" sz="1800" dirty="0">
                <a:latin typeface="+mn-lt"/>
              </a:rPr>
              <a:t> X </a:t>
            </a:r>
            <a:r>
              <a:rPr lang="nl-NL" sz="1800" dirty="0" err="1">
                <a:latin typeface="+mn-lt"/>
              </a:rPr>
              <a:t>needs</a:t>
            </a:r>
            <a:r>
              <a:rPr lang="nl-NL" sz="1800" dirty="0">
                <a:latin typeface="+mn-lt"/>
              </a:rPr>
              <a:t> </a:t>
            </a:r>
            <a:r>
              <a:rPr lang="nl-NL" sz="1800" dirty="0" err="1">
                <a:latin typeface="+mn-lt"/>
              </a:rPr>
              <a:t>restructuring</a:t>
            </a:r>
            <a:r>
              <a:rPr lang="nl-NL" sz="1800" dirty="0">
                <a:latin typeface="+mn-lt"/>
              </a:rPr>
              <a:t>, </a:t>
            </a:r>
            <a:r>
              <a:rPr lang="nl-NL" sz="1800" dirty="0" err="1">
                <a:latin typeface="+mn-lt"/>
              </a:rPr>
              <a:t>then</a:t>
            </a:r>
            <a:r>
              <a:rPr lang="nl-NL" sz="1800" dirty="0">
                <a:latin typeface="+mn-lt"/>
              </a:rPr>
              <a:t> </a:t>
            </a:r>
            <a:r>
              <a:rPr lang="nl-NL" sz="1800" dirty="0" err="1">
                <a:latin typeface="+mn-lt"/>
              </a:rPr>
              <a:t>its</a:t>
            </a:r>
            <a:r>
              <a:rPr lang="nl-NL" sz="1800" dirty="0">
                <a:latin typeface="+mn-lt"/>
              </a:rPr>
              <a:t> </a:t>
            </a:r>
            <a:r>
              <a:rPr lang="nl-NL" sz="1800" dirty="0" err="1">
                <a:latin typeface="+mn-lt"/>
              </a:rPr>
              <a:t>exterior</a:t>
            </a:r>
            <a:r>
              <a:rPr lang="nl-NL" sz="1800" dirty="0">
                <a:latin typeface="+mn-lt"/>
              </a:rPr>
              <a:t> </a:t>
            </a:r>
            <a:r>
              <a:rPr lang="nl-NL" sz="1800" dirty="0" err="1">
                <a:latin typeface="+mn-lt"/>
              </a:rPr>
              <a:t>may</a:t>
            </a:r>
            <a:r>
              <a:rPr lang="nl-NL" sz="1800" dirty="0">
                <a:latin typeface="+mn-lt"/>
              </a:rPr>
              <a:t> </a:t>
            </a:r>
            <a:r>
              <a:rPr lang="nl-NL" sz="1800" dirty="0" err="1">
                <a:latin typeface="+mn-lt"/>
              </a:rPr>
              <a:t>be</a:t>
            </a:r>
            <a:r>
              <a:rPr lang="nl-NL" sz="1800" dirty="0">
                <a:latin typeface="+mn-lt"/>
              </a:rPr>
              <a:t> </a:t>
            </a:r>
            <a:r>
              <a:rPr lang="nl-NL" sz="1800" dirty="0" err="1">
                <a:latin typeface="+mn-lt"/>
              </a:rPr>
              <a:t>modified</a:t>
            </a:r>
            <a:endParaRPr lang="nl-NL" sz="1800" dirty="0">
              <a:latin typeface="+mn-lt"/>
            </a:endParaRPr>
          </a:p>
          <a:p>
            <a:endParaRPr lang="nl-NL" sz="1800" dirty="0">
              <a:latin typeface="+mn-lt"/>
            </a:endParaRPr>
          </a:p>
          <a:p>
            <a:r>
              <a:rPr lang="nl-NL" sz="1800" dirty="0">
                <a:latin typeface="+mn-lt"/>
              </a:rPr>
              <a:t>P1: </a:t>
            </a:r>
            <a:r>
              <a:rPr lang="nl-NL" sz="1800" dirty="0" err="1">
                <a:latin typeface="+mn-lt"/>
              </a:rPr>
              <a:t>If</a:t>
            </a:r>
            <a:r>
              <a:rPr lang="nl-NL" sz="1800" dirty="0">
                <a:latin typeface="+mn-lt"/>
              </a:rPr>
              <a:t> R </a:t>
            </a:r>
            <a:r>
              <a:rPr lang="nl-NL" sz="1800" dirty="0" err="1">
                <a:latin typeface="+mn-lt"/>
              </a:rPr>
              <a:t>protects</a:t>
            </a:r>
            <a:r>
              <a:rPr lang="nl-NL" sz="1800" dirty="0">
                <a:latin typeface="+mn-lt"/>
              </a:rPr>
              <a:t> </a:t>
            </a:r>
            <a:r>
              <a:rPr lang="nl-NL" sz="1800" dirty="0" err="1">
                <a:latin typeface="+mn-lt"/>
              </a:rPr>
              <a:t>artistic</a:t>
            </a:r>
            <a:r>
              <a:rPr lang="nl-NL" sz="1800" dirty="0">
                <a:latin typeface="+mn-lt"/>
              </a:rPr>
              <a:t> buildings &amp; R’ is a </a:t>
            </a:r>
            <a:r>
              <a:rPr lang="nl-NL" sz="1800" dirty="0" err="1">
                <a:latin typeface="+mn-lt"/>
              </a:rPr>
              <a:t>town</a:t>
            </a:r>
            <a:r>
              <a:rPr lang="nl-NL" sz="1800" dirty="0">
                <a:latin typeface="+mn-lt"/>
              </a:rPr>
              <a:t> planning </a:t>
            </a:r>
            <a:r>
              <a:rPr lang="nl-NL" sz="1800" dirty="0" err="1">
                <a:latin typeface="+mn-lt"/>
              </a:rPr>
              <a:t>rule</a:t>
            </a:r>
            <a:r>
              <a:rPr lang="nl-NL" sz="1800" dirty="0">
                <a:latin typeface="+mn-lt"/>
              </a:rPr>
              <a:t>, </a:t>
            </a:r>
            <a:r>
              <a:rPr lang="nl-NL" sz="1800" dirty="0" err="1">
                <a:latin typeface="+mn-lt"/>
              </a:rPr>
              <a:t>then</a:t>
            </a:r>
            <a:r>
              <a:rPr lang="nl-NL" sz="1800" dirty="0">
                <a:latin typeface="+mn-lt"/>
              </a:rPr>
              <a:t> R’ &lt; R</a:t>
            </a:r>
          </a:p>
          <a:p>
            <a:r>
              <a:rPr lang="nl-NL" sz="1800" dirty="0">
                <a:latin typeface="+mn-lt"/>
              </a:rPr>
              <a:t>P2: </a:t>
            </a:r>
            <a:r>
              <a:rPr lang="nl-NL" sz="1800" dirty="0" err="1">
                <a:latin typeface="+mn-lt"/>
              </a:rPr>
              <a:t>If</a:t>
            </a:r>
            <a:r>
              <a:rPr lang="nl-NL" sz="1800" dirty="0">
                <a:latin typeface="+mn-lt"/>
              </a:rPr>
              <a:t> R is </a:t>
            </a:r>
            <a:r>
              <a:rPr lang="nl-NL" sz="1800" dirty="0" err="1">
                <a:latin typeface="+mn-lt"/>
              </a:rPr>
              <a:t>earlier</a:t>
            </a:r>
            <a:r>
              <a:rPr lang="nl-NL" sz="1800" dirty="0">
                <a:latin typeface="+mn-lt"/>
              </a:rPr>
              <a:t> </a:t>
            </a:r>
            <a:r>
              <a:rPr lang="nl-NL" sz="1800" dirty="0" err="1">
                <a:latin typeface="+mn-lt"/>
              </a:rPr>
              <a:t>than</a:t>
            </a:r>
            <a:r>
              <a:rPr lang="nl-NL" sz="1800" dirty="0">
                <a:latin typeface="+mn-lt"/>
              </a:rPr>
              <a:t> R’, </a:t>
            </a:r>
            <a:r>
              <a:rPr lang="nl-NL" sz="1800" dirty="0" err="1">
                <a:latin typeface="+mn-lt"/>
              </a:rPr>
              <a:t>then</a:t>
            </a:r>
            <a:r>
              <a:rPr lang="nl-NL" sz="1800" dirty="0">
                <a:latin typeface="+mn-lt"/>
              </a:rPr>
              <a:t> R &lt; R’ </a:t>
            </a:r>
          </a:p>
          <a:p>
            <a:endParaRPr lang="nl-NL" sz="1800" dirty="0">
              <a:latin typeface="+mn-lt"/>
            </a:endParaRPr>
          </a:p>
          <a:p>
            <a:r>
              <a:rPr lang="nl-NL" sz="1800" dirty="0">
                <a:latin typeface="+mn-lt"/>
              </a:rPr>
              <a:t>R1 </a:t>
            </a:r>
            <a:r>
              <a:rPr lang="nl-NL" sz="1800" dirty="0" err="1">
                <a:latin typeface="+mn-lt"/>
              </a:rPr>
              <a:t>protects</a:t>
            </a:r>
            <a:r>
              <a:rPr lang="nl-NL" sz="1800" dirty="0">
                <a:latin typeface="+mn-lt"/>
              </a:rPr>
              <a:t> </a:t>
            </a:r>
            <a:r>
              <a:rPr lang="nl-NL" sz="1800" dirty="0" err="1">
                <a:latin typeface="+mn-lt"/>
              </a:rPr>
              <a:t>artistic</a:t>
            </a:r>
            <a:r>
              <a:rPr lang="nl-NL" sz="1800" dirty="0">
                <a:latin typeface="+mn-lt"/>
              </a:rPr>
              <a:t> buildings, R2 is a </a:t>
            </a:r>
            <a:r>
              <a:rPr lang="nl-NL" sz="1800" dirty="0" err="1">
                <a:latin typeface="+mn-lt"/>
              </a:rPr>
              <a:t>town</a:t>
            </a:r>
            <a:r>
              <a:rPr lang="nl-NL" sz="1800" dirty="0">
                <a:latin typeface="+mn-lt"/>
              </a:rPr>
              <a:t> </a:t>
            </a:r>
            <a:r>
              <a:rPr lang="nl-NL" sz="1800" dirty="0" err="1">
                <a:latin typeface="+mn-lt"/>
              </a:rPr>
              <a:t>planing</a:t>
            </a:r>
            <a:r>
              <a:rPr lang="nl-NL" sz="1800" dirty="0">
                <a:latin typeface="+mn-lt"/>
              </a:rPr>
              <a:t> </a:t>
            </a:r>
            <a:r>
              <a:rPr lang="nl-NL" sz="1800" dirty="0" err="1">
                <a:latin typeface="+mn-lt"/>
              </a:rPr>
              <a:t>rule</a:t>
            </a:r>
            <a:r>
              <a:rPr lang="nl-NL" sz="1800" dirty="0">
                <a:latin typeface="+mn-lt"/>
              </a:rPr>
              <a:t>, </a:t>
            </a:r>
            <a:r>
              <a:rPr lang="nl-NL" sz="1800" dirty="0" err="1">
                <a:latin typeface="+mn-lt"/>
              </a:rPr>
              <a:t>so</a:t>
            </a:r>
            <a:r>
              <a:rPr lang="nl-NL" sz="1800" dirty="0">
                <a:latin typeface="+mn-lt"/>
              </a:rPr>
              <a:t> </a:t>
            </a:r>
            <a:r>
              <a:rPr lang="nl-NL" sz="1800" dirty="0">
                <a:solidFill>
                  <a:srgbClr val="FF0000"/>
                </a:solidFill>
                <a:latin typeface="+mn-lt"/>
              </a:rPr>
              <a:t>R2 &lt; R1 </a:t>
            </a:r>
          </a:p>
          <a:p>
            <a:r>
              <a:rPr lang="nl-NL" sz="1800" dirty="0">
                <a:latin typeface="+mn-lt"/>
              </a:rPr>
              <a:t>R1 is </a:t>
            </a:r>
            <a:r>
              <a:rPr lang="nl-NL" sz="1800" dirty="0" err="1">
                <a:latin typeface="+mn-lt"/>
              </a:rPr>
              <a:t>earlier</a:t>
            </a:r>
            <a:r>
              <a:rPr lang="nl-NL" sz="1800" dirty="0">
                <a:latin typeface="+mn-lt"/>
              </a:rPr>
              <a:t> </a:t>
            </a:r>
            <a:r>
              <a:rPr lang="nl-NL" sz="1800" dirty="0" err="1">
                <a:latin typeface="+mn-lt"/>
              </a:rPr>
              <a:t>than</a:t>
            </a:r>
            <a:r>
              <a:rPr lang="nl-NL" sz="1800" dirty="0">
                <a:latin typeface="+mn-lt"/>
              </a:rPr>
              <a:t> R2, </a:t>
            </a:r>
            <a:r>
              <a:rPr lang="nl-NL" sz="1800" dirty="0" err="1">
                <a:latin typeface="+mn-lt"/>
              </a:rPr>
              <a:t>so</a:t>
            </a:r>
            <a:r>
              <a:rPr lang="nl-NL" sz="1800" dirty="0">
                <a:latin typeface="+mn-lt"/>
              </a:rPr>
              <a:t> </a:t>
            </a:r>
            <a:r>
              <a:rPr lang="nl-NL" sz="1800" dirty="0">
                <a:solidFill>
                  <a:srgbClr val="FF0000"/>
                </a:solidFill>
                <a:latin typeface="+mn-lt"/>
              </a:rPr>
              <a:t>R1 &lt; R2</a:t>
            </a:r>
          </a:p>
          <a:p>
            <a:endParaRPr lang="nl-NL" sz="1800" dirty="0">
              <a:latin typeface="+mn-lt"/>
            </a:endParaRPr>
          </a:p>
          <a:p>
            <a:r>
              <a:rPr lang="nl-NL" sz="1800" dirty="0">
                <a:latin typeface="+mn-lt"/>
              </a:rPr>
              <a:t>P2 is </a:t>
            </a:r>
            <a:r>
              <a:rPr lang="nl-NL" sz="1800" dirty="0" err="1">
                <a:latin typeface="+mn-lt"/>
              </a:rPr>
              <a:t>earlier</a:t>
            </a:r>
            <a:r>
              <a:rPr lang="nl-NL" sz="1800" dirty="0">
                <a:latin typeface="+mn-lt"/>
              </a:rPr>
              <a:t> </a:t>
            </a:r>
            <a:r>
              <a:rPr lang="nl-NL" sz="1800" dirty="0" err="1">
                <a:latin typeface="+mn-lt"/>
              </a:rPr>
              <a:t>than</a:t>
            </a:r>
            <a:r>
              <a:rPr lang="nl-NL" sz="1800" dirty="0">
                <a:latin typeface="+mn-lt"/>
              </a:rPr>
              <a:t> P1, </a:t>
            </a:r>
            <a:r>
              <a:rPr lang="nl-NL" sz="1800" dirty="0" err="1">
                <a:latin typeface="+mn-lt"/>
              </a:rPr>
              <a:t>so</a:t>
            </a:r>
            <a:r>
              <a:rPr lang="nl-NL" sz="1800" dirty="0">
                <a:latin typeface="+mn-lt"/>
              </a:rPr>
              <a:t> </a:t>
            </a:r>
            <a:r>
              <a:rPr lang="nl-NL" sz="1800" dirty="0">
                <a:solidFill>
                  <a:srgbClr val="FF0000"/>
                </a:solidFill>
                <a:latin typeface="+mn-lt"/>
              </a:rPr>
              <a:t>P2 &lt; P1</a:t>
            </a:r>
            <a:r>
              <a:rPr lang="nl-NL" sz="1800" dirty="0">
                <a:latin typeface="+mn-lt"/>
              </a:rPr>
              <a:t>! </a:t>
            </a:r>
          </a:p>
          <a:p>
            <a:r>
              <a:rPr lang="nl-NL" sz="1800" dirty="0" err="1">
                <a:latin typeface="+mn-lt"/>
              </a:rPr>
              <a:t>So</a:t>
            </a:r>
            <a:r>
              <a:rPr lang="nl-NL" sz="1800" dirty="0">
                <a:latin typeface="+mn-lt"/>
              </a:rPr>
              <a:t> </a:t>
            </a:r>
            <a:r>
              <a:rPr lang="nl-NL" sz="1800" dirty="0">
                <a:solidFill>
                  <a:srgbClr val="FF0000"/>
                </a:solidFill>
                <a:latin typeface="+mn-lt"/>
              </a:rPr>
              <a:t>R2 &lt; R1</a:t>
            </a:r>
            <a:r>
              <a:rPr lang="nl-NL" sz="1800" dirty="0">
                <a:latin typeface="+mn-lt"/>
              </a:rPr>
              <a:t>, </a:t>
            </a:r>
          </a:p>
          <a:p>
            <a:r>
              <a:rPr lang="nl-NL" sz="1800" dirty="0" err="1">
                <a:latin typeface="+mn-lt"/>
              </a:rPr>
              <a:t>so</a:t>
            </a:r>
            <a:r>
              <a:rPr lang="nl-NL" sz="1800" dirty="0">
                <a:latin typeface="+mn-lt"/>
              </a:rPr>
              <a:t> a </a:t>
            </a:r>
            <a:r>
              <a:rPr lang="nl-NL" sz="1800" dirty="0" err="1">
                <a:latin typeface="+mn-lt"/>
              </a:rPr>
              <a:t>protected</a:t>
            </a:r>
            <a:r>
              <a:rPr lang="nl-NL" sz="1800" dirty="0">
                <a:latin typeface="+mn-lt"/>
              </a:rPr>
              <a:t> building </a:t>
            </a:r>
            <a:r>
              <a:rPr lang="nl-NL" sz="1800" dirty="0" err="1">
                <a:latin typeface="+mn-lt"/>
              </a:rPr>
              <a:t>that</a:t>
            </a:r>
            <a:r>
              <a:rPr lang="nl-NL" sz="1800" dirty="0">
                <a:latin typeface="+mn-lt"/>
              </a:rPr>
              <a:t> </a:t>
            </a:r>
            <a:r>
              <a:rPr lang="nl-NL" sz="1800" dirty="0" err="1">
                <a:latin typeface="+mn-lt"/>
              </a:rPr>
              <a:t>needs</a:t>
            </a:r>
            <a:r>
              <a:rPr lang="nl-NL" sz="1800" dirty="0">
                <a:latin typeface="+mn-lt"/>
              </a:rPr>
              <a:t> </a:t>
            </a:r>
            <a:r>
              <a:rPr lang="nl-NL" sz="1800" dirty="0" err="1">
                <a:latin typeface="+mn-lt"/>
              </a:rPr>
              <a:t>restructuring</a:t>
            </a:r>
            <a:r>
              <a:rPr lang="nl-NL" sz="1800" dirty="0">
                <a:latin typeface="+mn-lt"/>
              </a:rPr>
              <a:t> </a:t>
            </a:r>
            <a:r>
              <a:rPr lang="nl-NL" sz="1800" dirty="0" err="1">
                <a:latin typeface="+mn-lt"/>
              </a:rPr>
              <a:t>may</a:t>
            </a:r>
            <a:r>
              <a:rPr lang="nl-NL" sz="1800" dirty="0">
                <a:latin typeface="+mn-lt"/>
              </a:rPr>
              <a:t> </a:t>
            </a:r>
            <a:r>
              <a:rPr lang="nl-NL" sz="1800" dirty="0" err="1">
                <a:solidFill>
                  <a:srgbClr val="FF0000"/>
                </a:solidFill>
                <a:latin typeface="+mn-lt"/>
              </a:rPr>
              <a:t>not</a:t>
            </a:r>
            <a:r>
              <a:rPr lang="nl-NL" sz="1800" dirty="0">
                <a:latin typeface="+mn-lt"/>
              </a:rPr>
              <a:t> </a:t>
            </a:r>
            <a:r>
              <a:rPr lang="nl-NL" sz="1800" dirty="0" err="1">
                <a:latin typeface="+mn-lt"/>
              </a:rPr>
              <a:t>be</a:t>
            </a:r>
            <a:r>
              <a:rPr lang="nl-NL" sz="1800" dirty="0">
                <a:latin typeface="+mn-lt"/>
              </a:rPr>
              <a:t> </a:t>
            </a:r>
            <a:r>
              <a:rPr lang="nl-NL" sz="1800" dirty="0" err="1">
                <a:latin typeface="+mn-lt"/>
              </a:rPr>
              <a:t>modified</a:t>
            </a:r>
            <a:r>
              <a:rPr lang="nl-NL" sz="1800" dirty="0">
                <a:latin typeface="+mn-lt"/>
              </a:rPr>
              <a:t>. </a:t>
            </a:r>
          </a:p>
        </p:txBody>
      </p:sp>
      <p:sp>
        <p:nvSpPr>
          <p:cNvPr id="5" name="Text Box 6">
            <a:extLst>
              <a:ext uri="{FF2B5EF4-FFF2-40B4-BE49-F238E27FC236}">
                <a16:creationId xmlns:a16="http://schemas.microsoft.com/office/drawing/2014/main" id="{97D58FB4-7FD9-62F1-FC61-486DEF561AB7}"/>
              </a:ext>
            </a:extLst>
          </p:cNvPr>
          <p:cNvSpPr txBox="1">
            <a:spLocks noChangeArrowheads="1"/>
          </p:cNvSpPr>
          <p:nvPr/>
        </p:nvSpPr>
        <p:spPr bwMode="auto">
          <a:xfrm>
            <a:off x="457200" y="6334780"/>
            <a:ext cx="8077200" cy="523220"/>
          </a:xfrm>
          <a:prstGeom prst="rect">
            <a:avLst/>
          </a:prstGeom>
          <a:solidFill>
            <a:schemeClr val="accent6">
              <a:lumMod val="20000"/>
              <a:lumOff val="80000"/>
            </a:schemeClr>
          </a:solidFill>
          <a:ln w="9525">
            <a:noFill/>
            <a:miter lim="800000"/>
            <a:headEnd/>
            <a:tailEnd/>
          </a:ln>
          <a:effec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defRPr/>
            </a:pPr>
            <a:r>
              <a:rPr lang="en-US" sz="1400" dirty="0"/>
              <a:t>H. </a:t>
            </a:r>
            <a:r>
              <a:rPr lang="en-US" sz="1400" dirty="0" err="1"/>
              <a:t>Prakken</a:t>
            </a:r>
            <a:r>
              <a:rPr lang="en-US" sz="1400" dirty="0"/>
              <a:t> &amp; G. Sartor sr., </a:t>
            </a:r>
            <a:r>
              <a:rPr lang="nl-NL" sz="1400" b="0" i="0" u="none" strike="noStrike" dirty="0">
                <a:solidFill>
                  <a:srgbClr val="000000"/>
                </a:solidFill>
                <a:effectLst/>
                <a:latin typeface="+mn-lt"/>
              </a:rPr>
              <a:t>A </a:t>
            </a:r>
            <a:r>
              <a:rPr lang="nl-NL" sz="1400" b="0" i="0" u="none" strike="noStrike" dirty="0" err="1">
                <a:solidFill>
                  <a:srgbClr val="000000"/>
                </a:solidFill>
                <a:effectLst/>
                <a:latin typeface="+mn-lt"/>
              </a:rPr>
              <a:t>dialectical</a:t>
            </a:r>
            <a:r>
              <a:rPr lang="nl-NL" sz="1400" b="0" i="0" u="none" strike="noStrike" dirty="0">
                <a:solidFill>
                  <a:srgbClr val="000000"/>
                </a:solidFill>
                <a:effectLst/>
                <a:latin typeface="+mn-lt"/>
              </a:rPr>
              <a:t> model of </a:t>
            </a:r>
            <a:r>
              <a:rPr lang="nl-NL" sz="1400" b="0" i="0" u="none" strike="noStrike" dirty="0" err="1">
                <a:solidFill>
                  <a:srgbClr val="000000"/>
                </a:solidFill>
                <a:effectLst/>
                <a:latin typeface="+mn-lt"/>
              </a:rPr>
              <a:t>assessing</a:t>
            </a:r>
            <a:r>
              <a:rPr lang="nl-NL" sz="1400" b="0" i="0" u="none" strike="noStrike" dirty="0">
                <a:solidFill>
                  <a:srgbClr val="000000"/>
                </a:solidFill>
                <a:effectLst/>
                <a:latin typeface="+mn-lt"/>
              </a:rPr>
              <a:t> </a:t>
            </a:r>
            <a:r>
              <a:rPr lang="nl-NL" sz="1400" b="0" i="0" u="none" strike="noStrike" dirty="0" err="1">
                <a:solidFill>
                  <a:srgbClr val="000000"/>
                </a:solidFill>
                <a:effectLst/>
                <a:latin typeface="+mn-lt"/>
              </a:rPr>
              <a:t>conflicting</a:t>
            </a:r>
            <a:r>
              <a:rPr lang="nl-NL" sz="1400" b="0" i="0" u="none" strike="noStrike" dirty="0">
                <a:solidFill>
                  <a:srgbClr val="000000"/>
                </a:solidFill>
                <a:effectLst/>
                <a:latin typeface="+mn-lt"/>
              </a:rPr>
              <a:t> </a:t>
            </a:r>
            <a:r>
              <a:rPr lang="nl-NL" sz="1400" b="0" i="0" u="none" strike="noStrike" dirty="0" err="1">
                <a:solidFill>
                  <a:srgbClr val="000000"/>
                </a:solidFill>
                <a:effectLst/>
                <a:latin typeface="+mn-lt"/>
              </a:rPr>
              <a:t>arguments</a:t>
            </a:r>
            <a:r>
              <a:rPr lang="nl-NL" sz="1400" b="0" i="0" u="none" strike="noStrike" dirty="0">
                <a:solidFill>
                  <a:srgbClr val="000000"/>
                </a:solidFill>
                <a:effectLst/>
                <a:latin typeface="+mn-lt"/>
              </a:rPr>
              <a:t> in </a:t>
            </a:r>
            <a:r>
              <a:rPr lang="nl-NL" sz="1400" b="0" i="0" u="none" strike="noStrike" dirty="0" err="1">
                <a:solidFill>
                  <a:srgbClr val="000000"/>
                </a:solidFill>
                <a:effectLst/>
                <a:latin typeface="+mn-lt"/>
              </a:rPr>
              <a:t>legal</a:t>
            </a:r>
            <a:r>
              <a:rPr lang="nl-NL" sz="1400" b="0" i="0" u="none" strike="noStrike" dirty="0">
                <a:solidFill>
                  <a:srgbClr val="000000"/>
                </a:solidFill>
                <a:effectLst/>
                <a:latin typeface="+mn-lt"/>
              </a:rPr>
              <a:t> </a:t>
            </a:r>
            <a:r>
              <a:rPr lang="nl-NL" sz="1400" b="0" i="0" u="none" strike="noStrike" dirty="0" err="1">
                <a:solidFill>
                  <a:srgbClr val="000000"/>
                </a:solidFill>
                <a:effectLst/>
                <a:latin typeface="+mn-lt"/>
              </a:rPr>
              <a:t>reasoning</a:t>
            </a:r>
            <a:r>
              <a:rPr lang="nl-NL" sz="1400" dirty="0">
                <a:latin typeface="+mn-lt"/>
              </a:rPr>
              <a:t>. </a:t>
            </a:r>
          </a:p>
          <a:p>
            <a:pPr eaLnBrk="1" hangingPunct="1">
              <a:defRPr/>
            </a:pPr>
            <a:r>
              <a:rPr lang="nl-NL" sz="1400" i="1" dirty="0" err="1">
                <a:latin typeface="+mn-lt"/>
              </a:rPr>
              <a:t>Artificial</a:t>
            </a:r>
            <a:r>
              <a:rPr lang="nl-NL" sz="1400" i="1" dirty="0">
                <a:latin typeface="+mn-lt"/>
              </a:rPr>
              <a:t> </a:t>
            </a:r>
            <a:r>
              <a:rPr lang="nl-NL" sz="1400" i="1" dirty="0"/>
              <a:t>Intelligence </a:t>
            </a:r>
            <a:r>
              <a:rPr lang="nl-NL" sz="1400" i="1" dirty="0" err="1"/>
              <a:t>and</a:t>
            </a:r>
            <a:r>
              <a:rPr lang="nl-NL" sz="1400" i="1" dirty="0"/>
              <a:t> </a:t>
            </a:r>
            <a:r>
              <a:rPr lang="nl-NL" sz="1400" i="1" dirty="0" err="1"/>
              <a:t>Law</a:t>
            </a:r>
            <a:r>
              <a:rPr lang="nl-NL" sz="1400" i="1" dirty="0"/>
              <a:t> </a:t>
            </a:r>
            <a:r>
              <a:rPr lang="nl-NL" sz="1400" dirty="0"/>
              <a:t> 4 (1996): 331-368.</a:t>
            </a:r>
            <a:endParaRPr lang="en-US" sz="1400" dirty="0"/>
          </a:p>
        </p:txBody>
      </p:sp>
    </p:spTree>
    <p:extLst>
      <p:ext uri="{BB962C8B-B14F-4D97-AF65-F5344CB8AC3E}">
        <p14:creationId xmlns:p14="http://schemas.microsoft.com/office/powerpoint/2010/main" val="2600440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D21D9-84FA-DE09-269C-563A20CB23D2}"/>
              </a:ext>
            </a:extLst>
          </p:cNvPr>
          <p:cNvSpPr>
            <a:spLocks noGrp="1"/>
          </p:cNvSpPr>
          <p:nvPr>
            <p:ph type="title"/>
          </p:nvPr>
        </p:nvSpPr>
        <p:spPr/>
        <p:txBody>
          <a:bodyPr/>
          <a:lstStyle/>
          <a:p>
            <a:pPr algn="ctr"/>
            <a:r>
              <a:rPr lang="nl-NL" dirty="0"/>
              <a:t>Approaches</a:t>
            </a:r>
          </a:p>
        </p:txBody>
      </p:sp>
      <p:sp>
        <p:nvSpPr>
          <p:cNvPr id="3" name="Tijdelijke aanduiding voor inhoud 2">
            <a:extLst>
              <a:ext uri="{FF2B5EF4-FFF2-40B4-BE49-F238E27FC236}">
                <a16:creationId xmlns:a16="http://schemas.microsoft.com/office/drawing/2014/main" id="{FA90F860-70F6-44F3-7575-87D541483465}"/>
              </a:ext>
            </a:extLst>
          </p:cNvPr>
          <p:cNvSpPr>
            <a:spLocks noGrp="1"/>
          </p:cNvSpPr>
          <p:nvPr>
            <p:ph idx="1"/>
          </p:nvPr>
        </p:nvSpPr>
        <p:spPr/>
        <p:txBody>
          <a:bodyPr/>
          <a:lstStyle/>
          <a:p>
            <a:r>
              <a:rPr lang="nl-NL" sz="2800" dirty="0"/>
              <a:t>Prakken &amp; </a:t>
            </a:r>
            <a:r>
              <a:rPr lang="nl-NL" sz="2800" dirty="0" err="1"/>
              <a:t>Sartor</a:t>
            </a:r>
            <a:r>
              <a:rPr lang="nl-NL" sz="2800" dirty="0"/>
              <a:t> (1997)</a:t>
            </a:r>
          </a:p>
          <a:p>
            <a:pPr lvl="1"/>
            <a:r>
              <a:rPr lang="nl-NL" sz="2400" dirty="0" err="1"/>
              <a:t>Extending</a:t>
            </a:r>
            <a:r>
              <a:rPr lang="nl-NL" sz="2400" dirty="0"/>
              <a:t> </a:t>
            </a:r>
            <a:r>
              <a:rPr lang="nl-NL" sz="2400" dirty="0" err="1"/>
              <a:t>Dung</a:t>
            </a:r>
            <a:r>
              <a:rPr lang="nl-NL" sz="2400" dirty="0"/>
              <a:t> </a:t>
            </a:r>
            <a:r>
              <a:rPr lang="nl-NL" sz="2400" dirty="0" err="1"/>
              <a:t>by</a:t>
            </a:r>
            <a:r>
              <a:rPr lang="nl-NL" sz="2400" dirty="0"/>
              <a:t> </a:t>
            </a:r>
            <a:r>
              <a:rPr lang="nl-NL" sz="2400" dirty="0" err="1"/>
              <a:t>refining</a:t>
            </a:r>
            <a:r>
              <a:rPr lang="nl-NL" sz="2400" dirty="0"/>
              <a:t> </a:t>
            </a:r>
            <a:r>
              <a:rPr lang="nl-NL" sz="2400" dirty="0" err="1"/>
              <a:t>admissibility</a:t>
            </a:r>
            <a:endParaRPr lang="nl-NL" sz="2400" dirty="0"/>
          </a:p>
          <a:p>
            <a:r>
              <a:rPr lang="nl-NL" sz="2800" dirty="0" err="1"/>
              <a:t>Modgil</a:t>
            </a:r>
            <a:r>
              <a:rPr lang="nl-NL" sz="2800" dirty="0"/>
              <a:t> (2009)</a:t>
            </a:r>
          </a:p>
          <a:p>
            <a:pPr lvl="1"/>
            <a:r>
              <a:rPr lang="nl-NL" sz="2400" dirty="0" err="1"/>
              <a:t>Extending</a:t>
            </a:r>
            <a:r>
              <a:rPr lang="nl-NL" sz="2400" dirty="0"/>
              <a:t> </a:t>
            </a:r>
            <a:r>
              <a:rPr lang="nl-NL" sz="2400" dirty="0" err="1"/>
              <a:t>Dung</a:t>
            </a:r>
            <a:r>
              <a:rPr lang="nl-NL" sz="2400" dirty="0"/>
              <a:t> </a:t>
            </a:r>
            <a:r>
              <a:rPr lang="nl-NL" sz="2400" dirty="0" err="1"/>
              <a:t>with</a:t>
            </a:r>
            <a:r>
              <a:rPr lang="nl-NL" sz="2400" dirty="0"/>
              <a:t> attacks on attacks</a:t>
            </a:r>
          </a:p>
          <a:p>
            <a:pPr lvl="2"/>
            <a:r>
              <a:rPr lang="nl-NL" sz="2000" dirty="0" err="1"/>
              <a:t>Reconstructing</a:t>
            </a:r>
            <a:r>
              <a:rPr lang="nl-NL" sz="2000" dirty="0"/>
              <a:t> PS97</a:t>
            </a:r>
          </a:p>
          <a:p>
            <a:r>
              <a:rPr lang="nl-NL" sz="2800" dirty="0" err="1"/>
              <a:t>Dung</a:t>
            </a:r>
            <a:r>
              <a:rPr lang="nl-NL" sz="2800" dirty="0"/>
              <a:t> et al. (2019)</a:t>
            </a:r>
          </a:p>
          <a:p>
            <a:pPr lvl="1"/>
            <a:r>
              <a:rPr lang="nl-NL" sz="2400" dirty="0" err="1"/>
              <a:t>Within</a:t>
            </a:r>
            <a:r>
              <a:rPr lang="nl-NL" sz="2400" dirty="0"/>
              <a:t> </a:t>
            </a:r>
            <a:r>
              <a:rPr lang="nl-NL" sz="2400" dirty="0" err="1"/>
              <a:t>Dung’s</a:t>
            </a:r>
            <a:r>
              <a:rPr lang="nl-NL" sz="2400" dirty="0"/>
              <a:t> </a:t>
            </a:r>
            <a:r>
              <a:rPr lang="nl-NL" sz="2400" dirty="0" err="1"/>
              <a:t>AFs</a:t>
            </a:r>
            <a:r>
              <a:rPr lang="nl-NL" sz="2400" dirty="0"/>
              <a:t> (but more complex </a:t>
            </a:r>
            <a:r>
              <a:rPr lang="nl-NL" sz="2400" dirty="0" err="1"/>
              <a:t>representation</a:t>
            </a:r>
            <a:r>
              <a:rPr lang="nl-NL" sz="2400" dirty="0"/>
              <a:t> of </a:t>
            </a:r>
            <a:r>
              <a:rPr lang="nl-NL" sz="2400" dirty="0" err="1"/>
              <a:t>examples</a:t>
            </a:r>
            <a:r>
              <a:rPr lang="nl-NL" sz="2400" dirty="0"/>
              <a:t>)</a:t>
            </a:r>
          </a:p>
          <a:p>
            <a:pPr lvl="2"/>
            <a:r>
              <a:rPr lang="nl-NL" sz="2000" dirty="0" err="1"/>
              <a:t>Pisano</a:t>
            </a:r>
            <a:r>
              <a:rPr lang="nl-NL" sz="2000" dirty="0"/>
              <a:t> et al. (2021) in </a:t>
            </a:r>
            <a:r>
              <a:rPr lang="nl-NL" sz="2000" dirty="0" err="1"/>
              <a:t>ArgtuProlog</a:t>
            </a:r>
            <a:endParaRPr lang="nl-NL" sz="2000" dirty="0"/>
          </a:p>
        </p:txBody>
      </p:sp>
    </p:spTree>
    <p:extLst>
      <p:ext uri="{BB962C8B-B14F-4D97-AF65-F5344CB8AC3E}">
        <p14:creationId xmlns:p14="http://schemas.microsoft.com/office/powerpoint/2010/main" val="284190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B2DDF-7F9B-499E-BA18-168003E197E1}"/>
            </a:ext>
          </a:extLst>
        </p:cNvPr>
        <p:cNvGrpSpPr/>
        <p:nvPr/>
      </p:nvGrpSpPr>
      <p:grpSpPr>
        <a:xfrm>
          <a:off x="0" y="0"/>
          <a:ext cx="0" cy="0"/>
          <a:chOff x="0" y="0"/>
          <a:chExt cx="0" cy="0"/>
        </a:xfrm>
      </p:grpSpPr>
      <p:sp>
        <p:nvSpPr>
          <p:cNvPr id="41985" name="Text Box 2">
            <a:extLst>
              <a:ext uri="{FF2B5EF4-FFF2-40B4-BE49-F238E27FC236}">
                <a16:creationId xmlns:a16="http://schemas.microsoft.com/office/drawing/2014/main" id="{3A350D87-2D96-6E87-48BE-02377B041BC9}"/>
              </a:ext>
            </a:extLst>
          </p:cNvPr>
          <p:cNvSpPr txBox="1">
            <a:spLocks noChangeArrowheads="1"/>
          </p:cNvSpPr>
          <p:nvPr/>
        </p:nvSpPr>
        <p:spPr bwMode="auto">
          <a:xfrm>
            <a:off x="1752600" y="2438400"/>
            <a:ext cx="571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altLang="nl-NL" sz="3600" dirty="0">
              <a:solidFill>
                <a:schemeClr val="tx2"/>
              </a:solidFill>
              <a:latin typeface="Tahoma" panose="020B0604030504040204" pitchFamily="34" charset="0"/>
            </a:endParaRPr>
          </a:p>
          <a:p>
            <a:pPr algn="ctr" eaLnBrk="1" hangingPunct="1"/>
            <a:r>
              <a:rPr lang="en-US" altLang="nl-NL" sz="3600" dirty="0">
                <a:solidFill>
                  <a:schemeClr val="tx2"/>
                </a:solidFill>
                <a:latin typeface="Tahoma" panose="020B0604030504040204" pitchFamily="34" charset="0"/>
              </a:rPr>
              <a:t>2be. Burdens of proof</a:t>
            </a:r>
          </a:p>
        </p:txBody>
      </p:sp>
    </p:spTree>
    <p:extLst>
      <p:ext uri="{BB962C8B-B14F-4D97-AF65-F5344CB8AC3E}">
        <p14:creationId xmlns:p14="http://schemas.microsoft.com/office/powerpoint/2010/main" val="9709157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55098-26CD-08B5-806B-C754030CA023}"/>
              </a:ext>
            </a:extLst>
          </p:cNvPr>
          <p:cNvSpPr>
            <a:spLocks noGrp="1"/>
          </p:cNvSpPr>
          <p:nvPr>
            <p:ph type="title"/>
          </p:nvPr>
        </p:nvSpPr>
        <p:spPr/>
        <p:txBody>
          <a:bodyPr/>
          <a:lstStyle/>
          <a:p>
            <a:pPr algn="ctr"/>
            <a:r>
              <a:rPr lang="nl-NL" dirty="0" err="1"/>
              <a:t>Motivating</a:t>
            </a:r>
            <a:r>
              <a:rPr lang="nl-NL" dirty="0"/>
              <a:t> </a:t>
            </a:r>
            <a:r>
              <a:rPr lang="nl-NL" dirty="0" err="1"/>
              <a:t>example</a:t>
            </a:r>
            <a:r>
              <a:rPr lang="nl-NL" dirty="0"/>
              <a:t>: </a:t>
            </a:r>
            <a:br>
              <a:rPr lang="nl-NL" dirty="0"/>
            </a:br>
            <a:r>
              <a:rPr lang="nl-NL" dirty="0" err="1"/>
              <a:t>shifts</a:t>
            </a:r>
            <a:r>
              <a:rPr lang="nl-NL" dirty="0"/>
              <a:t> in </a:t>
            </a:r>
            <a:r>
              <a:rPr lang="nl-NL" dirty="0" err="1"/>
              <a:t>burden</a:t>
            </a:r>
            <a:r>
              <a:rPr lang="nl-NL" dirty="0"/>
              <a:t> of </a:t>
            </a:r>
            <a:r>
              <a:rPr lang="nl-NL" dirty="0" err="1"/>
              <a:t>proof</a:t>
            </a:r>
            <a:r>
              <a:rPr lang="nl-NL" dirty="0"/>
              <a:t> </a:t>
            </a:r>
          </a:p>
        </p:txBody>
      </p:sp>
      <p:pic>
        <p:nvPicPr>
          <p:cNvPr id="4" name="Afbeelding 3" descr="Afbeelding met diagram, Plan, tekst, lijn&#10;&#10;Automatisch gegenereerde beschrijving">
            <a:extLst>
              <a:ext uri="{FF2B5EF4-FFF2-40B4-BE49-F238E27FC236}">
                <a16:creationId xmlns:a16="http://schemas.microsoft.com/office/drawing/2014/main" id="{B2CD6384-F1F3-6CE2-BB31-DDC9B63E7669}"/>
              </a:ext>
            </a:extLst>
          </p:cNvPr>
          <p:cNvPicPr>
            <a:picLocks noChangeAspect="1"/>
          </p:cNvPicPr>
          <p:nvPr/>
        </p:nvPicPr>
        <p:blipFill>
          <a:blip r:embed="rId2"/>
          <a:stretch>
            <a:fillRect/>
          </a:stretch>
        </p:blipFill>
        <p:spPr>
          <a:xfrm>
            <a:off x="755576" y="2101850"/>
            <a:ext cx="7894015" cy="4495502"/>
          </a:xfrm>
          <a:prstGeom prst="rect">
            <a:avLst/>
          </a:prstGeom>
        </p:spPr>
      </p:pic>
      <p:sp>
        <p:nvSpPr>
          <p:cNvPr id="11" name="Text Box 23">
            <a:extLst>
              <a:ext uri="{FF2B5EF4-FFF2-40B4-BE49-F238E27FC236}">
                <a16:creationId xmlns:a16="http://schemas.microsoft.com/office/drawing/2014/main" id="{3F99244F-509C-22B0-08F0-11B0E78ECB9E}"/>
              </a:ext>
            </a:extLst>
          </p:cNvPr>
          <p:cNvSpPr txBox="1">
            <a:spLocks noChangeArrowheads="1"/>
          </p:cNvSpPr>
          <p:nvPr/>
        </p:nvSpPr>
        <p:spPr bwMode="auto">
          <a:xfrm>
            <a:off x="5004048" y="1916832"/>
            <a:ext cx="4102918" cy="646331"/>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l" eaLnBrk="1" hangingPunct="1"/>
            <a:r>
              <a:rPr lang="en-US" altLang="nl-NL" sz="1800" dirty="0">
                <a:solidFill>
                  <a:srgbClr val="FF0000"/>
                </a:solidFill>
              </a:rPr>
              <a:t>R6:</a:t>
            </a:r>
            <a:r>
              <a:rPr lang="en-US" altLang="nl-NL" sz="1800" dirty="0"/>
              <a:t> harm &amp; not </a:t>
            </a:r>
            <a:r>
              <a:rPr lang="en-US" altLang="nl-NL" sz="1800" dirty="0" err="1"/>
              <a:t>dueDiligence</a:t>
            </a:r>
            <a:r>
              <a:rPr lang="en-US" altLang="nl-NL" sz="1800" dirty="0"/>
              <a:t> </a:t>
            </a:r>
            <a:r>
              <a:rPr lang="en-US" altLang="nl-NL" sz="1800" dirty="0">
                <a:sym typeface="Symbol" pitchFamily="2" charset="2"/>
              </a:rPr>
              <a:t> l</a:t>
            </a:r>
            <a:r>
              <a:rPr lang="en-US" altLang="nl-NL" sz="1800" dirty="0"/>
              <a:t>iable</a:t>
            </a:r>
          </a:p>
          <a:p>
            <a:pPr algn="l" eaLnBrk="1" hangingPunct="1"/>
            <a:r>
              <a:rPr lang="en-US" altLang="nl-NL" sz="1800" dirty="0">
                <a:solidFill>
                  <a:srgbClr val="FF0000"/>
                </a:solidFill>
              </a:rPr>
              <a:t>Burdens of proof: </a:t>
            </a:r>
            <a:r>
              <a:rPr lang="en-US" altLang="nl-NL" sz="1800" dirty="0"/>
              <a:t>harm, </a:t>
            </a:r>
            <a:r>
              <a:rPr lang="en-US" altLang="nl-NL" sz="1800" dirty="0" err="1"/>
              <a:t>dueDiligence</a:t>
            </a:r>
            <a:endParaRPr lang="en-US" altLang="nl-NL" sz="1800" dirty="0"/>
          </a:p>
        </p:txBody>
      </p:sp>
    </p:spTree>
    <p:extLst>
      <p:ext uri="{BB962C8B-B14F-4D97-AF65-F5344CB8AC3E}">
        <p14:creationId xmlns:p14="http://schemas.microsoft.com/office/powerpoint/2010/main" val="3311087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55098-26CD-08B5-806B-C754030CA023}"/>
              </a:ext>
            </a:extLst>
          </p:cNvPr>
          <p:cNvSpPr>
            <a:spLocks noGrp="1"/>
          </p:cNvSpPr>
          <p:nvPr>
            <p:ph type="title"/>
          </p:nvPr>
        </p:nvSpPr>
        <p:spPr/>
        <p:txBody>
          <a:bodyPr/>
          <a:lstStyle/>
          <a:p>
            <a:pPr algn="ctr"/>
            <a:r>
              <a:rPr lang="nl-NL" dirty="0" err="1"/>
              <a:t>Shifts</a:t>
            </a:r>
            <a:r>
              <a:rPr lang="nl-NL" dirty="0"/>
              <a:t> in </a:t>
            </a:r>
            <a:r>
              <a:rPr lang="nl-NL" dirty="0" err="1"/>
              <a:t>burden</a:t>
            </a:r>
            <a:r>
              <a:rPr lang="nl-NL" dirty="0"/>
              <a:t> of </a:t>
            </a:r>
            <a:r>
              <a:rPr lang="nl-NL" dirty="0" err="1"/>
              <a:t>proof</a:t>
            </a:r>
            <a:r>
              <a:rPr lang="nl-NL" dirty="0"/>
              <a:t>: ‘standard’ </a:t>
            </a:r>
            <a:r>
              <a:rPr lang="nl-NL" dirty="0" err="1"/>
              <a:t>semantics</a:t>
            </a:r>
            <a:endParaRPr lang="nl-NL" dirty="0"/>
          </a:p>
        </p:txBody>
      </p:sp>
      <p:pic>
        <p:nvPicPr>
          <p:cNvPr id="4" name="Afbeelding 3" descr="Afbeelding met diagram, Plan, tekst, lijn&#10;&#10;Automatisch gegenereerde beschrijving">
            <a:extLst>
              <a:ext uri="{FF2B5EF4-FFF2-40B4-BE49-F238E27FC236}">
                <a16:creationId xmlns:a16="http://schemas.microsoft.com/office/drawing/2014/main" id="{B2CD6384-F1F3-6CE2-BB31-DDC9B63E7669}"/>
              </a:ext>
            </a:extLst>
          </p:cNvPr>
          <p:cNvPicPr>
            <a:picLocks noChangeAspect="1"/>
          </p:cNvPicPr>
          <p:nvPr/>
        </p:nvPicPr>
        <p:blipFill>
          <a:blip r:embed="rId3"/>
          <a:stretch>
            <a:fillRect/>
          </a:stretch>
        </p:blipFill>
        <p:spPr>
          <a:xfrm>
            <a:off x="755576" y="2101850"/>
            <a:ext cx="7894015" cy="4495502"/>
          </a:xfrm>
          <a:prstGeom prst="rect">
            <a:avLst/>
          </a:prstGeom>
        </p:spPr>
      </p:pic>
      <p:sp>
        <p:nvSpPr>
          <p:cNvPr id="12" name="Text Box 18">
            <a:extLst>
              <a:ext uri="{FF2B5EF4-FFF2-40B4-BE49-F238E27FC236}">
                <a16:creationId xmlns:a16="http://schemas.microsoft.com/office/drawing/2014/main" id="{0AAC1C12-7CA4-443D-C7C9-5A5E35CFE2BB}"/>
              </a:ext>
            </a:extLst>
          </p:cNvPr>
          <p:cNvSpPr txBox="1">
            <a:spLocks noChangeArrowheads="1"/>
          </p:cNvSpPr>
          <p:nvPr/>
        </p:nvSpPr>
        <p:spPr bwMode="auto">
          <a:xfrm>
            <a:off x="3852069" y="6060394"/>
            <a:ext cx="1079971" cy="608013"/>
          </a:xfrm>
          <a:prstGeom prst="rect">
            <a:avLst/>
          </a:prstGeom>
          <a:solidFill>
            <a:schemeClr val="accent1">
              <a:alpha val="36078"/>
            </a:scheme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a:p>
        </p:txBody>
      </p:sp>
      <p:sp>
        <p:nvSpPr>
          <p:cNvPr id="13" name="Text Box 18">
            <a:extLst>
              <a:ext uri="{FF2B5EF4-FFF2-40B4-BE49-F238E27FC236}">
                <a16:creationId xmlns:a16="http://schemas.microsoft.com/office/drawing/2014/main" id="{0AF86E5A-D827-ADDB-9CCE-B3F442503649}"/>
              </a:ext>
            </a:extLst>
          </p:cNvPr>
          <p:cNvSpPr txBox="1">
            <a:spLocks noChangeArrowheads="1"/>
          </p:cNvSpPr>
          <p:nvPr/>
        </p:nvSpPr>
        <p:spPr bwMode="auto">
          <a:xfrm>
            <a:off x="1331640" y="3573016"/>
            <a:ext cx="1134897" cy="608013"/>
          </a:xfrm>
          <a:prstGeom prst="rect">
            <a:avLst/>
          </a:prstGeom>
          <a:solidFill>
            <a:schemeClr val="accent1">
              <a:alpha val="36078"/>
            </a:scheme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a:p>
        </p:txBody>
      </p:sp>
      <p:sp>
        <p:nvSpPr>
          <p:cNvPr id="14" name="Text Box 18">
            <a:extLst>
              <a:ext uri="{FF2B5EF4-FFF2-40B4-BE49-F238E27FC236}">
                <a16:creationId xmlns:a16="http://schemas.microsoft.com/office/drawing/2014/main" id="{F8B67348-4EC2-D7F4-EFCC-61CE390FCC11}"/>
              </a:ext>
            </a:extLst>
          </p:cNvPr>
          <p:cNvSpPr txBox="1">
            <a:spLocks noChangeArrowheads="1"/>
          </p:cNvSpPr>
          <p:nvPr/>
        </p:nvSpPr>
        <p:spPr bwMode="auto">
          <a:xfrm>
            <a:off x="1331640" y="4792341"/>
            <a:ext cx="1134895" cy="608013"/>
          </a:xfrm>
          <a:prstGeom prst="rect">
            <a:avLst/>
          </a:prstGeom>
          <a:solidFill>
            <a:schemeClr val="accent1">
              <a:alpha val="36078"/>
            </a:scheme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a:p>
        </p:txBody>
      </p:sp>
      <p:sp>
        <p:nvSpPr>
          <p:cNvPr id="15" name="Text Box 18">
            <a:extLst>
              <a:ext uri="{FF2B5EF4-FFF2-40B4-BE49-F238E27FC236}">
                <a16:creationId xmlns:a16="http://schemas.microsoft.com/office/drawing/2014/main" id="{887125BF-3EE4-2985-B79B-5CA7299848D1}"/>
              </a:ext>
            </a:extLst>
          </p:cNvPr>
          <p:cNvSpPr txBox="1">
            <a:spLocks noChangeArrowheads="1"/>
          </p:cNvSpPr>
          <p:nvPr/>
        </p:nvSpPr>
        <p:spPr bwMode="auto">
          <a:xfrm>
            <a:off x="6516216" y="6060394"/>
            <a:ext cx="1152128" cy="608013"/>
          </a:xfrm>
          <a:prstGeom prst="rect">
            <a:avLst/>
          </a:prstGeom>
          <a:solidFill>
            <a:schemeClr val="accent1">
              <a:alpha val="36078"/>
            </a:scheme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a:p>
        </p:txBody>
      </p:sp>
      <p:sp>
        <p:nvSpPr>
          <p:cNvPr id="16" name="Text Box 23">
            <a:extLst>
              <a:ext uri="{FF2B5EF4-FFF2-40B4-BE49-F238E27FC236}">
                <a16:creationId xmlns:a16="http://schemas.microsoft.com/office/drawing/2014/main" id="{659FEF81-C0D4-BFFA-2ADD-90588E0726BD}"/>
              </a:ext>
            </a:extLst>
          </p:cNvPr>
          <p:cNvSpPr txBox="1">
            <a:spLocks noChangeArrowheads="1"/>
          </p:cNvSpPr>
          <p:nvPr/>
        </p:nvSpPr>
        <p:spPr bwMode="auto">
          <a:xfrm>
            <a:off x="5005586" y="1916832"/>
            <a:ext cx="4102918" cy="646331"/>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l" eaLnBrk="1" hangingPunct="1"/>
            <a:r>
              <a:rPr lang="en-US" altLang="nl-NL" sz="1800" dirty="0">
                <a:solidFill>
                  <a:srgbClr val="FF0000"/>
                </a:solidFill>
              </a:rPr>
              <a:t>R6:</a:t>
            </a:r>
            <a:r>
              <a:rPr lang="en-US" altLang="nl-NL" sz="1800" dirty="0"/>
              <a:t> harm &amp; not </a:t>
            </a:r>
            <a:r>
              <a:rPr lang="en-US" altLang="nl-NL" sz="1800" dirty="0" err="1"/>
              <a:t>dueDiligence</a:t>
            </a:r>
            <a:r>
              <a:rPr lang="en-US" altLang="nl-NL" sz="1800" dirty="0"/>
              <a:t> </a:t>
            </a:r>
            <a:r>
              <a:rPr lang="en-US" altLang="nl-NL" sz="1800" dirty="0">
                <a:sym typeface="Symbol" pitchFamily="2" charset="2"/>
              </a:rPr>
              <a:t> l</a:t>
            </a:r>
            <a:r>
              <a:rPr lang="en-US" altLang="nl-NL" sz="1800" dirty="0"/>
              <a:t>iable</a:t>
            </a:r>
          </a:p>
          <a:p>
            <a:pPr algn="l" eaLnBrk="1" hangingPunct="1"/>
            <a:r>
              <a:rPr lang="en-US" altLang="nl-NL" sz="1800" dirty="0">
                <a:solidFill>
                  <a:srgbClr val="FF0000"/>
                </a:solidFill>
              </a:rPr>
              <a:t>Burdens of proof: </a:t>
            </a:r>
            <a:r>
              <a:rPr lang="en-US" altLang="nl-NL" sz="1800" dirty="0"/>
              <a:t>harm, </a:t>
            </a:r>
            <a:r>
              <a:rPr lang="en-US" altLang="nl-NL" sz="1800" dirty="0" err="1"/>
              <a:t>dueDiligence</a:t>
            </a:r>
            <a:endParaRPr lang="en-US" altLang="nl-NL" sz="1800" dirty="0"/>
          </a:p>
        </p:txBody>
      </p:sp>
    </p:spTree>
    <p:extLst>
      <p:ext uri="{BB962C8B-B14F-4D97-AF65-F5344CB8AC3E}">
        <p14:creationId xmlns:p14="http://schemas.microsoft.com/office/powerpoint/2010/main" val="2634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55098-26CD-08B5-806B-C754030CA023}"/>
              </a:ext>
            </a:extLst>
          </p:cNvPr>
          <p:cNvSpPr>
            <a:spLocks noGrp="1"/>
          </p:cNvSpPr>
          <p:nvPr>
            <p:ph type="title"/>
          </p:nvPr>
        </p:nvSpPr>
        <p:spPr/>
        <p:txBody>
          <a:bodyPr/>
          <a:lstStyle/>
          <a:p>
            <a:pPr algn="ctr"/>
            <a:r>
              <a:rPr lang="nl-NL" dirty="0" err="1"/>
              <a:t>Shifts</a:t>
            </a:r>
            <a:r>
              <a:rPr lang="nl-NL" dirty="0"/>
              <a:t> in </a:t>
            </a:r>
            <a:r>
              <a:rPr lang="nl-NL" dirty="0" err="1"/>
              <a:t>burden</a:t>
            </a:r>
            <a:r>
              <a:rPr lang="nl-NL" dirty="0"/>
              <a:t> of </a:t>
            </a:r>
            <a:r>
              <a:rPr lang="nl-NL" dirty="0" err="1"/>
              <a:t>proof</a:t>
            </a:r>
            <a:r>
              <a:rPr lang="nl-NL" dirty="0"/>
              <a:t>: </a:t>
            </a:r>
            <a:r>
              <a:rPr lang="nl-NL" dirty="0" err="1"/>
              <a:t>outcome</a:t>
            </a:r>
            <a:r>
              <a:rPr lang="nl-NL" dirty="0"/>
              <a:t> in </a:t>
            </a:r>
            <a:r>
              <a:rPr lang="nl-NL" dirty="0" err="1"/>
              <a:t>law</a:t>
            </a:r>
            <a:endParaRPr lang="nl-NL" dirty="0"/>
          </a:p>
        </p:txBody>
      </p:sp>
      <p:pic>
        <p:nvPicPr>
          <p:cNvPr id="4" name="Afbeelding 3" descr="Afbeelding met diagram, Plan, tekst, lijn&#10;&#10;Automatisch gegenereerde beschrijving">
            <a:extLst>
              <a:ext uri="{FF2B5EF4-FFF2-40B4-BE49-F238E27FC236}">
                <a16:creationId xmlns:a16="http://schemas.microsoft.com/office/drawing/2014/main" id="{B2CD6384-F1F3-6CE2-BB31-DDC9B63E7669}"/>
              </a:ext>
            </a:extLst>
          </p:cNvPr>
          <p:cNvPicPr>
            <a:picLocks noChangeAspect="1"/>
          </p:cNvPicPr>
          <p:nvPr/>
        </p:nvPicPr>
        <p:blipFill>
          <a:blip r:embed="rId3"/>
          <a:stretch>
            <a:fillRect/>
          </a:stretch>
        </p:blipFill>
        <p:spPr>
          <a:xfrm>
            <a:off x="755576" y="2101850"/>
            <a:ext cx="7894015" cy="4495502"/>
          </a:xfrm>
          <a:prstGeom prst="rect">
            <a:avLst/>
          </a:prstGeom>
        </p:spPr>
      </p:pic>
      <p:sp>
        <p:nvSpPr>
          <p:cNvPr id="5" name="Text Box 18">
            <a:extLst>
              <a:ext uri="{FF2B5EF4-FFF2-40B4-BE49-F238E27FC236}">
                <a16:creationId xmlns:a16="http://schemas.microsoft.com/office/drawing/2014/main" id="{B24229C3-3D28-AEA2-6012-0B9C958BE81C}"/>
              </a:ext>
            </a:extLst>
          </p:cNvPr>
          <p:cNvSpPr txBox="1">
            <a:spLocks noChangeArrowheads="1"/>
          </p:cNvSpPr>
          <p:nvPr/>
        </p:nvSpPr>
        <p:spPr bwMode="auto">
          <a:xfrm>
            <a:off x="2267744" y="2028899"/>
            <a:ext cx="1584325" cy="608013"/>
          </a:xfrm>
          <a:prstGeom prst="rect">
            <a:avLst/>
          </a:prstGeom>
          <a:solidFill>
            <a:schemeClr val="accent1">
              <a:alpha val="36078"/>
            </a:schemeClr>
          </a:solidFill>
          <a:ln w="9525">
            <a:solidFill>
              <a:schemeClr val="tx1"/>
            </a:solidFill>
            <a:miter lim="800000"/>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a:p>
        </p:txBody>
      </p:sp>
      <p:sp>
        <p:nvSpPr>
          <p:cNvPr id="6" name="Text Box 18">
            <a:extLst>
              <a:ext uri="{FF2B5EF4-FFF2-40B4-BE49-F238E27FC236}">
                <a16:creationId xmlns:a16="http://schemas.microsoft.com/office/drawing/2014/main" id="{2AF54C57-2B98-D543-13F0-F158E49A7E46}"/>
              </a:ext>
            </a:extLst>
          </p:cNvPr>
          <p:cNvSpPr txBox="1">
            <a:spLocks noChangeArrowheads="1"/>
          </p:cNvSpPr>
          <p:nvPr/>
        </p:nvSpPr>
        <p:spPr bwMode="auto">
          <a:xfrm>
            <a:off x="1331640" y="3573016"/>
            <a:ext cx="1134897" cy="608013"/>
          </a:xfrm>
          <a:prstGeom prst="rect">
            <a:avLst/>
          </a:prstGeom>
          <a:solidFill>
            <a:schemeClr val="accent1">
              <a:alpha val="36078"/>
            </a:scheme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a:p>
        </p:txBody>
      </p:sp>
      <p:sp>
        <p:nvSpPr>
          <p:cNvPr id="7" name="Text Box 18">
            <a:extLst>
              <a:ext uri="{FF2B5EF4-FFF2-40B4-BE49-F238E27FC236}">
                <a16:creationId xmlns:a16="http://schemas.microsoft.com/office/drawing/2014/main" id="{A393F3D1-AD50-E8A5-F3FE-C396757A2706}"/>
              </a:ext>
            </a:extLst>
          </p:cNvPr>
          <p:cNvSpPr txBox="1">
            <a:spLocks noChangeArrowheads="1"/>
          </p:cNvSpPr>
          <p:nvPr/>
        </p:nvSpPr>
        <p:spPr bwMode="auto">
          <a:xfrm>
            <a:off x="3474500" y="3573016"/>
            <a:ext cx="1745721" cy="608013"/>
          </a:xfrm>
          <a:prstGeom prst="rect">
            <a:avLst/>
          </a:prstGeom>
          <a:solidFill>
            <a:schemeClr val="accent1">
              <a:alpha val="36078"/>
            </a:scheme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a:p>
        </p:txBody>
      </p:sp>
      <p:sp>
        <p:nvSpPr>
          <p:cNvPr id="8" name="Text Box 18">
            <a:extLst>
              <a:ext uri="{FF2B5EF4-FFF2-40B4-BE49-F238E27FC236}">
                <a16:creationId xmlns:a16="http://schemas.microsoft.com/office/drawing/2014/main" id="{73220F19-717F-7D7E-F57B-F87F22FC7897}"/>
              </a:ext>
            </a:extLst>
          </p:cNvPr>
          <p:cNvSpPr txBox="1">
            <a:spLocks noChangeArrowheads="1"/>
          </p:cNvSpPr>
          <p:nvPr/>
        </p:nvSpPr>
        <p:spPr bwMode="auto">
          <a:xfrm>
            <a:off x="3474499" y="4792341"/>
            <a:ext cx="1745721" cy="608013"/>
          </a:xfrm>
          <a:prstGeom prst="rect">
            <a:avLst/>
          </a:prstGeom>
          <a:solidFill>
            <a:schemeClr val="accent1">
              <a:alpha val="36078"/>
            </a:scheme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a:p>
        </p:txBody>
      </p:sp>
      <p:sp>
        <p:nvSpPr>
          <p:cNvPr id="9" name="Text Box 18">
            <a:extLst>
              <a:ext uri="{FF2B5EF4-FFF2-40B4-BE49-F238E27FC236}">
                <a16:creationId xmlns:a16="http://schemas.microsoft.com/office/drawing/2014/main" id="{B5A65C6C-562F-DB18-8DA6-EDD8CA029B54}"/>
              </a:ext>
            </a:extLst>
          </p:cNvPr>
          <p:cNvSpPr txBox="1">
            <a:spLocks noChangeArrowheads="1"/>
          </p:cNvSpPr>
          <p:nvPr/>
        </p:nvSpPr>
        <p:spPr bwMode="auto">
          <a:xfrm>
            <a:off x="1331640" y="4792341"/>
            <a:ext cx="1134895" cy="608013"/>
          </a:xfrm>
          <a:prstGeom prst="rect">
            <a:avLst/>
          </a:prstGeom>
          <a:solidFill>
            <a:schemeClr val="accent1">
              <a:alpha val="36078"/>
            </a:scheme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a:p>
        </p:txBody>
      </p:sp>
      <p:sp>
        <p:nvSpPr>
          <p:cNvPr id="3" name="Text Box 18">
            <a:extLst>
              <a:ext uri="{FF2B5EF4-FFF2-40B4-BE49-F238E27FC236}">
                <a16:creationId xmlns:a16="http://schemas.microsoft.com/office/drawing/2014/main" id="{D85408E1-2B79-77DD-BD6A-9156F7EA09D1}"/>
              </a:ext>
            </a:extLst>
          </p:cNvPr>
          <p:cNvSpPr txBox="1">
            <a:spLocks noChangeArrowheads="1"/>
          </p:cNvSpPr>
          <p:nvPr/>
        </p:nvSpPr>
        <p:spPr bwMode="auto">
          <a:xfrm>
            <a:off x="3852069" y="6060394"/>
            <a:ext cx="1079971" cy="608013"/>
          </a:xfrm>
          <a:prstGeom prst="rect">
            <a:avLst/>
          </a:prstGeom>
          <a:solidFill>
            <a:schemeClr val="accent1">
              <a:alpha val="36078"/>
            </a:scheme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a:p>
        </p:txBody>
      </p:sp>
      <p:sp>
        <p:nvSpPr>
          <p:cNvPr id="10" name="Text Box 17">
            <a:extLst>
              <a:ext uri="{FF2B5EF4-FFF2-40B4-BE49-F238E27FC236}">
                <a16:creationId xmlns:a16="http://schemas.microsoft.com/office/drawing/2014/main" id="{43B0F932-BBCF-014B-D6E4-B3265ABC64E7}"/>
              </a:ext>
            </a:extLst>
          </p:cNvPr>
          <p:cNvSpPr txBox="1">
            <a:spLocks noChangeArrowheads="1"/>
          </p:cNvSpPr>
          <p:nvPr/>
        </p:nvSpPr>
        <p:spPr bwMode="auto">
          <a:xfrm>
            <a:off x="6228184" y="3564305"/>
            <a:ext cx="1745722" cy="584775"/>
          </a:xfrm>
          <a:prstGeom prst="rect">
            <a:avLst/>
          </a:prstGeom>
          <a:solidFill>
            <a:srgbClr val="FF0000">
              <a:alpha val="34117"/>
            </a:srgb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p:txBody>
      </p:sp>
      <p:sp>
        <p:nvSpPr>
          <p:cNvPr id="11" name="Text Box 17">
            <a:extLst>
              <a:ext uri="{FF2B5EF4-FFF2-40B4-BE49-F238E27FC236}">
                <a16:creationId xmlns:a16="http://schemas.microsoft.com/office/drawing/2014/main" id="{84DA4E26-06AB-D0DF-8454-139CEAA8C7E3}"/>
              </a:ext>
            </a:extLst>
          </p:cNvPr>
          <p:cNvSpPr txBox="1">
            <a:spLocks noChangeArrowheads="1"/>
          </p:cNvSpPr>
          <p:nvPr/>
        </p:nvSpPr>
        <p:spPr bwMode="auto">
          <a:xfrm>
            <a:off x="6228184" y="4797152"/>
            <a:ext cx="1745722" cy="584775"/>
          </a:xfrm>
          <a:prstGeom prst="rect">
            <a:avLst/>
          </a:prstGeom>
          <a:solidFill>
            <a:srgbClr val="FF0000">
              <a:alpha val="34117"/>
            </a:srgb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p:txBody>
      </p:sp>
      <p:sp>
        <p:nvSpPr>
          <p:cNvPr id="12" name="Text Box 18">
            <a:extLst>
              <a:ext uri="{FF2B5EF4-FFF2-40B4-BE49-F238E27FC236}">
                <a16:creationId xmlns:a16="http://schemas.microsoft.com/office/drawing/2014/main" id="{05464CB2-F6C6-C864-4EBF-7493AF57BF7A}"/>
              </a:ext>
            </a:extLst>
          </p:cNvPr>
          <p:cNvSpPr txBox="1">
            <a:spLocks noChangeArrowheads="1"/>
          </p:cNvSpPr>
          <p:nvPr/>
        </p:nvSpPr>
        <p:spPr bwMode="auto">
          <a:xfrm>
            <a:off x="6516216" y="6060394"/>
            <a:ext cx="1152128" cy="608013"/>
          </a:xfrm>
          <a:prstGeom prst="rect">
            <a:avLst/>
          </a:prstGeom>
          <a:solidFill>
            <a:schemeClr val="accent1">
              <a:alpha val="36078"/>
            </a:scheme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a:p>
        </p:txBody>
      </p:sp>
      <p:sp>
        <p:nvSpPr>
          <p:cNvPr id="13" name="Text Box 23">
            <a:extLst>
              <a:ext uri="{FF2B5EF4-FFF2-40B4-BE49-F238E27FC236}">
                <a16:creationId xmlns:a16="http://schemas.microsoft.com/office/drawing/2014/main" id="{61589211-9AD2-2901-46A7-6DB40C75FB61}"/>
              </a:ext>
            </a:extLst>
          </p:cNvPr>
          <p:cNvSpPr txBox="1">
            <a:spLocks noChangeArrowheads="1"/>
          </p:cNvSpPr>
          <p:nvPr/>
        </p:nvSpPr>
        <p:spPr bwMode="auto">
          <a:xfrm>
            <a:off x="5005586" y="1916832"/>
            <a:ext cx="4102918" cy="646331"/>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l" eaLnBrk="1" hangingPunct="1"/>
            <a:r>
              <a:rPr lang="en-US" altLang="nl-NL" sz="1800" dirty="0">
                <a:solidFill>
                  <a:srgbClr val="FF0000"/>
                </a:solidFill>
              </a:rPr>
              <a:t>R6:</a:t>
            </a:r>
            <a:r>
              <a:rPr lang="en-US" altLang="nl-NL" sz="1800" dirty="0"/>
              <a:t> harm &amp; not </a:t>
            </a:r>
            <a:r>
              <a:rPr lang="en-US" altLang="nl-NL" sz="1800" dirty="0" err="1"/>
              <a:t>dueDiligence</a:t>
            </a:r>
            <a:r>
              <a:rPr lang="en-US" altLang="nl-NL" sz="1800" dirty="0"/>
              <a:t> </a:t>
            </a:r>
            <a:r>
              <a:rPr lang="en-US" altLang="nl-NL" sz="1800" dirty="0">
                <a:sym typeface="Symbol" pitchFamily="2" charset="2"/>
              </a:rPr>
              <a:t> l</a:t>
            </a:r>
            <a:r>
              <a:rPr lang="en-US" altLang="nl-NL" sz="1800" dirty="0"/>
              <a:t>iable</a:t>
            </a:r>
          </a:p>
          <a:p>
            <a:pPr algn="l" eaLnBrk="1" hangingPunct="1"/>
            <a:r>
              <a:rPr lang="en-US" altLang="nl-NL" sz="1800" dirty="0">
                <a:solidFill>
                  <a:srgbClr val="FF0000"/>
                </a:solidFill>
              </a:rPr>
              <a:t>Burdens of proof: </a:t>
            </a:r>
            <a:r>
              <a:rPr lang="en-US" altLang="nl-NL" sz="1800" dirty="0"/>
              <a:t>harm, </a:t>
            </a:r>
            <a:r>
              <a:rPr lang="en-US" altLang="nl-NL" sz="1800" dirty="0" err="1"/>
              <a:t>dueDiligence</a:t>
            </a:r>
            <a:endParaRPr lang="en-US" altLang="nl-NL" sz="1800" dirty="0"/>
          </a:p>
        </p:txBody>
      </p:sp>
    </p:spTree>
    <p:extLst>
      <p:ext uri="{BB962C8B-B14F-4D97-AF65-F5344CB8AC3E}">
        <p14:creationId xmlns:p14="http://schemas.microsoft.com/office/powerpoint/2010/main" val="1488356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1BBE2-6D2A-1721-46BC-266BCAB07B1B}"/>
              </a:ext>
            </a:extLst>
          </p:cNvPr>
          <p:cNvSpPr>
            <a:spLocks noGrp="1"/>
          </p:cNvSpPr>
          <p:nvPr>
            <p:ph type="title"/>
          </p:nvPr>
        </p:nvSpPr>
        <p:spPr/>
        <p:txBody>
          <a:bodyPr/>
          <a:lstStyle/>
          <a:p>
            <a:pPr algn="ctr"/>
            <a:r>
              <a:rPr lang="nl-NL" dirty="0" err="1"/>
              <a:t>Some</a:t>
            </a:r>
            <a:r>
              <a:rPr lang="nl-NL" dirty="0"/>
              <a:t> approaches </a:t>
            </a:r>
            <a:r>
              <a:rPr lang="nl-NL" dirty="0" err="1"/>
              <a:t>within</a:t>
            </a:r>
            <a:r>
              <a:rPr lang="nl-NL" dirty="0"/>
              <a:t> ASPIC+-</a:t>
            </a:r>
            <a:r>
              <a:rPr lang="nl-NL" dirty="0" err="1"/>
              <a:t>style</a:t>
            </a:r>
            <a:r>
              <a:rPr lang="nl-NL" dirty="0"/>
              <a:t> </a:t>
            </a:r>
            <a:r>
              <a:rPr lang="nl-NL" dirty="0" err="1"/>
              <a:t>logics</a:t>
            </a:r>
            <a:endParaRPr lang="nl-NL" dirty="0"/>
          </a:p>
        </p:txBody>
      </p:sp>
      <p:sp>
        <p:nvSpPr>
          <p:cNvPr id="3" name="Tijdelijke aanduiding voor inhoud 2">
            <a:extLst>
              <a:ext uri="{FF2B5EF4-FFF2-40B4-BE49-F238E27FC236}">
                <a16:creationId xmlns:a16="http://schemas.microsoft.com/office/drawing/2014/main" id="{35A1C5FB-25BF-56D6-8F85-38C5D18B9A6C}"/>
              </a:ext>
            </a:extLst>
          </p:cNvPr>
          <p:cNvSpPr>
            <a:spLocks noGrp="1"/>
          </p:cNvSpPr>
          <p:nvPr>
            <p:ph idx="1"/>
          </p:nvPr>
        </p:nvSpPr>
        <p:spPr/>
        <p:txBody>
          <a:bodyPr/>
          <a:lstStyle/>
          <a:p>
            <a:r>
              <a:rPr lang="nl-NL" dirty="0"/>
              <a:t>Prakken (FI-2021)</a:t>
            </a:r>
          </a:p>
          <a:p>
            <a:pPr lvl="1"/>
            <a:r>
              <a:rPr lang="nl-NL" dirty="0" err="1"/>
              <a:t>Not</a:t>
            </a:r>
            <a:r>
              <a:rPr lang="nl-NL" dirty="0"/>
              <a:t> </a:t>
            </a:r>
            <a:r>
              <a:rPr lang="nl-NL" dirty="0" err="1"/>
              <a:t>good</a:t>
            </a:r>
            <a:r>
              <a:rPr lang="nl-NL" dirty="0"/>
              <a:t> </a:t>
            </a:r>
            <a:r>
              <a:rPr lang="nl-NL" dirty="0" err="1"/>
              <a:t>enough</a:t>
            </a:r>
            <a:endParaRPr lang="nl-NL" dirty="0"/>
          </a:p>
          <a:p>
            <a:r>
              <a:rPr lang="nl-NL" dirty="0"/>
              <a:t>Prakken &amp; </a:t>
            </a:r>
            <a:r>
              <a:rPr lang="nl-NL" dirty="0" err="1"/>
              <a:t>Sartor</a:t>
            </a:r>
            <a:r>
              <a:rPr lang="nl-NL" dirty="0"/>
              <a:t> sr. (JURIX-2011)</a:t>
            </a:r>
          </a:p>
          <a:p>
            <a:pPr lvl="1"/>
            <a:r>
              <a:rPr lang="nl-NL" dirty="0" err="1"/>
              <a:t>Still</a:t>
            </a:r>
            <a:r>
              <a:rPr lang="nl-NL" dirty="0"/>
              <a:t> </a:t>
            </a:r>
            <a:r>
              <a:rPr lang="nl-NL" dirty="0" err="1"/>
              <a:t>not</a:t>
            </a:r>
            <a:r>
              <a:rPr lang="nl-NL" dirty="0"/>
              <a:t> </a:t>
            </a:r>
            <a:r>
              <a:rPr lang="nl-NL" dirty="0" err="1"/>
              <a:t>good</a:t>
            </a:r>
            <a:r>
              <a:rPr lang="nl-NL" dirty="0"/>
              <a:t> </a:t>
            </a:r>
            <a:r>
              <a:rPr lang="nl-NL" dirty="0" err="1"/>
              <a:t>enough</a:t>
            </a:r>
            <a:endParaRPr lang="nl-NL" dirty="0"/>
          </a:p>
          <a:p>
            <a:r>
              <a:rPr lang="nl-NL" dirty="0" err="1"/>
              <a:t>Pisano</a:t>
            </a:r>
            <a:r>
              <a:rPr lang="nl-NL" dirty="0"/>
              <a:t> et al. (2021,2023)</a:t>
            </a:r>
          </a:p>
          <a:p>
            <a:pPr lvl="1"/>
            <a:r>
              <a:rPr lang="nl-NL" dirty="0" err="1"/>
              <a:t>Still</a:t>
            </a:r>
            <a:r>
              <a:rPr lang="nl-NL" dirty="0"/>
              <a:t> </a:t>
            </a:r>
            <a:r>
              <a:rPr lang="nl-NL" dirty="0" err="1"/>
              <a:t>not</a:t>
            </a:r>
            <a:r>
              <a:rPr lang="nl-NL" dirty="0"/>
              <a:t> </a:t>
            </a:r>
            <a:r>
              <a:rPr lang="nl-NL" dirty="0" err="1"/>
              <a:t>good</a:t>
            </a:r>
            <a:r>
              <a:rPr lang="nl-NL" dirty="0"/>
              <a:t> </a:t>
            </a:r>
            <a:r>
              <a:rPr lang="nl-NL" dirty="0" err="1"/>
              <a:t>enough</a:t>
            </a:r>
            <a:endParaRPr lang="nl-NL" dirty="0"/>
          </a:p>
          <a:p>
            <a:r>
              <a:rPr lang="nl-NL" dirty="0"/>
              <a:t>Prakken &amp; </a:t>
            </a:r>
            <a:r>
              <a:rPr lang="nl-NL" dirty="0" err="1"/>
              <a:t>Sartor</a:t>
            </a:r>
            <a:r>
              <a:rPr lang="nl-NL" dirty="0"/>
              <a:t> sr. (ICAIL-2023)</a:t>
            </a:r>
          </a:p>
          <a:p>
            <a:pPr lvl="1"/>
            <a:r>
              <a:rPr lang="nl-NL" dirty="0"/>
              <a:t>Perfect(?)</a:t>
            </a:r>
          </a:p>
        </p:txBody>
      </p:sp>
    </p:spTree>
    <p:extLst>
      <p:ext uri="{BB962C8B-B14F-4D97-AF65-F5344CB8AC3E}">
        <p14:creationId xmlns:p14="http://schemas.microsoft.com/office/powerpoint/2010/main" val="29852074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55098-26CD-08B5-806B-C754030CA023}"/>
              </a:ext>
            </a:extLst>
          </p:cNvPr>
          <p:cNvSpPr>
            <a:spLocks noGrp="1"/>
          </p:cNvSpPr>
          <p:nvPr>
            <p:ph type="title"/>
          </p:nvPr>
        </p:nvSpPr>
        <p:spPr>
          <a:xfrm>
            <a:off x="1150938" y="332656"/>
            <a:ext cx="7793037" cy="1143000"/>
          </a:xfrm>
        </p:spPr>
        <p:txBody>
          <a:bodyPr/>
          <a:lstStyle/>
          <a:p>
            <a:pPr algn="ctr"/>
            <a:r>
              <a:rPr lang="nl-NL" sz="4000" dirty="0"/>
              <a:t>Solution: </a:t>
            </a:r>
            <a:r>
              <a:rPr lang="nl-NL" sz="4000" dirty="0" err="1"/>
              <a:t>three</a:t>
            </a:r>
            <a:r>
              <a:rPr lang="nl-NL" sz="4000" dirty="0"/>
              <a:t> </a:t>
            </a:r>
            <a:r>
              <a:rPr lang="nl-NL" sz="4000" dirty="0" err="1"/>
              <a:t>subproblems</a:t>
            </a:r>
            <a:r>
              <a:rPr lang="nl-NL" sz="4000" dirty="0"/>
              <a:t>, </a:t>
            </a:r>
            <a:r>
              <a:rPr lang="nl-NL" sz="4000" dirty="0" err="1"/>
              <a:t>each</a:t>
            </a:r>
            <a:r>
              <a:rPr lang="nl-NL" sz="4000" dirty="0"/>
              <a:t> </a:t>
            </a:r>
            <a:r>
              <a:rPr lang="nl-NL" sz="4000" dirty="0" err="1"/>
              <a:t>with</a:t>
            </a:r>
            <a:r>
              <a:rPr lang="nl-NL" sz="4000" dirty="0"/>
              <a:t> </a:t>
            </a:r>
            <a:r>
              <a:rPr lang="nl-NL" sz="4000" dirty="0" err="1"/>
              <a:t>their</a:t>
            </a:r>
            <a:r>
              <a:rPr lang="nl-NL" sz="4000" dirty="0"/>
              <a:t> </a:t>
            </a:r>
            <a:r>
              <a:rPr lang="nl-NL" sz="4000" dirty="0" err="1"/>
              <a:t>own</a:t>
            </a:r>
            <a:r>
              <a:rPr lang="nl-NL" sz="4000" dirty="0"/>
              <a:t> </a:t>
            </a:r>
            <a:r>
              <a:rPr lang="nl-NL" sz="4000" dirty="0" err="1"/>
              <a:t>semantics</a:t>
            </a:r>
            <a:endParaRPr lang="nl-NL" sz="4000" dirty="0"/>
          </a:p>
        </p:txBody>
      </p:sp>
      <p:pic>
        <p:nvPicPr>
          <p:cNvPr id="4" name="Afbeelding 3" descr="Afbeelding met diagram, Plan, tekst, lijn&#10;&#10;Automatisch gegenereerde beschrijving">
            <a:extLst>
              <a:ext uri="{FF2B5EF4-FFF2-40B4-BE49-F238E27FC236}">
                <a16:creationId xmlns:a16="http://schemas.microsoft.com/office/drawing/2014/main" id="{B2CD6384-F1F3-6CE2-BB31-DDC9B63E7669}"/>
              </a:ext>
            </a:extLst>
          </p:cNvPr>
          <p:cNvPicPr>
            <a:picLocks noChangeAspect="1"/>
          </p:cNvPicPr>
          <p:nvPr/>
        </p:nvPicPr>
        <p:blipFill>
          <a:blip r:embed="rId3"/>
          <a:stretch>
            <a:fillRect/>
          </a:stretch>
        </p:blipFill>
        <p:spPr>
          <a:xfrm>
            <a:off x="755576" y="2101850"/>
            <a:ext cx="7894015" cy="4495502"/>
          </a:xfrm>
          <a:prstGeom prst="rect">
            <a:avLst/>
          </a:prstGeom>
        </p:spPr>
      </p:pic>
      <p:sp>
        <p:nvSpPr>
          <p:cNvPr id="3" name="Vrije vorm 2">
            <a:extLst>
              <a:ext uri="{FF2B5EF4-FFF2-40B4-BE49-F238E27FC236}">
                <a16:creationId xmlns:a16="http://schemas.microsoft.com/office/drawing/2014/main" id="{63B8D50C-2307-2E9E-0B39-3EF8F64C66DF}"/>
              </a:ext>
            </a:extLst>
          </p:cNvPr>
          <p:cNvSpPr/>
          <p:nvPr/>
        </p:nvSpPr>
        <p:spPr bwMode="auto">
          <a:xfrm>
            <a:off x="491996" y="3212976"/>
            <a:ext cx="7894015" cy="3657600"/>
          </a:xfrm>
          <a:custGeom>
            <a:avLst/>
            <a:gdLst>
              <a:gd name="connsiteX0" fmla="*/ 240632 w 5390148"/>
              <a:gd name="connsiteY0" fmla="*/ 276727 h 3657600"/>
              <a:gd name="connsiteX1" fmla="*/ 324853 w 5390148"/>
              <a:gd name="connsiteY1" fmla="*/ 264695 h 3657600"/>
              <a:gd name="connsiteX2" fmla="*/ 806116 w 5390148"/>
              <a:gd name="connsiteY2" fmla="*/ 132348 h 3657600"/>
              <a:gd name="connsiteX3" fmla="*/ 1684421 w 5390148"/>
              <a:gd name="connsiteY3" fmla="*/ 12032 h 3657600"/>
              <a:gd name="connsiteX4" fmla="*/ 2093495 w 5390148"/>
              <a:gd name="connsiteY4" fmla="*/ 0 h 3657600"/>
              <a:gd name="connsiteX5" fmla="*/ 2779295 w 5390148"/>
              <a:gd name="connsiteY5" fmla="*/ 24064 h 3657600"/>
              <a:gd name="connsiteX6" fmla="*/ 3007895 w 5390148"/>
              <a:gd name="connsiteY6" fmla="*/ 60158 h 3657600"/>
              <a:gd name="connsiteX7" fmla="*/ 3188369 w 5390148"/>
              <a:gd name="connsiteY7" fmla="*/ 72190 h 3657600"/>
              <a:gd name="connsiteX8" fmla="*/ 3356811 w 5390148"/>
              <a:gd name="connsiteY8" fmla="*/ 96253 h 3657600"/>
              <a:gd name="connsiteX9" fmla="*/ 3693695 w 5390148"/>
              <a:gd name="connsiteY9" fmla="*/ 108285 h 3657600"/>
              <a:gd name="connsiteX10" fmla="*/ 3982453 w 5390148"/>
              <a:gd name="connsiteY10" fmla="*/ 120316 h 3657600"/>
              <a:gd name="connsiteX11" fmla="*/ 4114800 w 5390148"/>
              <a:gd name="connsiteY11" fmla="*/ 132348 h 3657600"/>
              <a:gd name="connsiteX12" fmla="*/ 4692316 w 5390148"/>
              <a:gd name="connsiteY12" fmla="*/ 156411 h 3657600"/>
              <a:gd name="connsiteX13" fmla="*/ 4836695 w 5390148"/>
              <a:gd name="connsiteY13" fmla="*/ 228600 h 3657600"/>
              <a:gd name="connsiteX14" fmla="*/ 4896853 w 5390148"/>
              <a:gd name="connsiteY14" fmla="*/ 252664 h 3657600"/>
              <a:gd name="connsiteX15" fmla="*/ 4932948 w 5390148"/>
              <a:gd name="connsiteY15" fmla="*/ 264695 h 3657600"/>
              <a:gd name="connsiteX16" fmla="*/ 4981074 w 5390148"/>
              <a:gd name="connsiteY16" fmla="*/ 288758 h 3657600"/>
              <a:gd name="connsiteX17" fmla="*/ 5029200 w 5390148"/>
              <a:gd name="connsiteY17" fmla="*/ 385011 h 3657600"/>
              <a:gd name="connsiteX18" fmla="*/ 5137484 w 5390148"/>
              <a:gd name="connsiteY18" fmla="*/ 553453 h 3657600"/>
              <a:gd name="connsiteX19" fmla="*/ 5293895 w 5390148"/>
              <a:gd name="connsiteY19" fmla="*/ 890337 h 3657600"/>
              <a:gd name="connsiteX20" fmla="*/ 5378116 w 5390148"/>
              <a:gd name="connsiteY20" fmla="*/ 1215190 h 3657600"/>
              <a:gd name="connsiteX21" fmla="*/ 5390148 w 5390148"/>
              <a:gd name="connsiteY21" fmla="*/ 1323474 h 3657600"/>
              <a:gd name="connsiteX22" fmla="*/ 5378116 w 5390148"/>
              <a:gd name="connsiteY22" fmla="*/ 1804737 h 3657600"/>
              <a:gd name="connsiteX23" fmla="*/ 5342021 w 5390148"/>
              <a:gd name="connsiteY23" fmla="*/ 1949116 h 3657600"/>
              <a:gd name="connsiteX24" fmla="*/ 5317958 w 5390148"/>
              <a:gd name="connsiteY24" fmla="*/ 2093495 h 3657600"/>
              <a:gd name="connsiteX25" fmla="*/ 5233737 w 5390148"/>
              <a:gd name="connsiteY25" fmla="*/ 2406316 h 3657600"/>
              <a:gd name="connsiteX26" fmla="*/ 5065295 w 5390148"/>
              <a:gd name="connsiteY26" fmla="*/ 2839453 h 3657600"/>
              <a:gd name="connsiteX27" fmla="*/ 4824663 w 5390148"/>
              <a:gd name="connsiteY27" fmla="*/ 3188369 h 3657600"/>
              <a:gd name="connsiteX28" fmla="*/ 4752474 w 5390148"/>
              <a:gd name="connsiteY28" fmla="*/ 3272590 h 3657600"/>
              <a:gd name="connsiteX29" fmla="*/ 4692316 w 5390148"/>
              <a:gd name="connsiteY29" fmla="*/ 3332748 h 3657600"/>
              <a:gd name="connsiteX30" fmla="*/ 4559969 w 5390148"/>
              <a:gd name="connsiteY30" fmla="*/ 3537285 h 3657600"/>
              <a:gd name="connsiteX31" fmla="*/ 4535905 w 5390148"/>
              <a:gd name="connsiteY31" fmla="*/ 3585411 h 3657600"/>
              <a:gd name="connsiteX32" fmla="*/ 4487779 w 5390148"/>
              <a:gd name="connsiteY32" fmla="*/ 3657600 h 3657600"/>
              <a:gd name="connsiteX33" fmla="*/ 4295274 w 5390148"/>
              <a:gd name="connsiteY33" fmla="*/ 3597443 h 3657600"/>
              <a:gd name="connsiteX34" fmla="*/ 4199021 w 5390148"/>
              <a:gd name="connsiteY34" fmla="*/ 3549316 h 3657600"/>
              <a:gd name="connsiteX35" fmla="*/ 4162926 w 5390148"/>
              <a:gd name="connsiteY35" fmla="*/ 3537285 h 3657600"/>
              <a:gd name="connsiteX36" fmla="*/ 4066674 w 5390148"/>
              <a:gd name="connsiteY36" fmla="*/ 3501190 h 3657600"/>
              <a:gd name="connsiteX37" fmla="*/ 3898232 w 5390148"/>
              <a:gd name="connsiteY37" fmla="*/ 3477127 h 3657600"/>
              <a:gd name="connsiteX38" fmla="*/ 3549316 w 5390148"/>
              <a:gd name="connsiteY38" fmla="*/ 3489158 h 3657600"/>
              <a:gd name="connsiteX39" fmla="*/ 3477126 w 5390148"/>
              <a:gd name="connsiteY39" fmla="*/ 3513222 h 3657600"/>
              <a:gd name="connsiteX40" fmla="*/ 3416969 w 5390148"/>
              <a:gd name="connsiteY40" fmla="*/ 3525253 h 3657600"/>
              <a:gd name="connsiteX41" fmla="*/ 3368842 w 5390148"/>
              <a:gd name="connsiteY41" fmla="*/ 3537285 h 3657600"/>
              <a:gd name="connsiteX42" fmla="*/ 2899611 w 5390148"/>
              <a:gd name="connsiteY42" fmla="*/ 3525253 h 3657600"/>
              <a:gd name="connsiteX43" fmla="*/ 2683042 w 5390148"/>
              <a:gd name="connsiteY43" fmla="*/ 3513222 h 3657600"/>
              <a:gd name="connsiteX44" fmla="*/ 2394284 w 5390148"/>
              <a:gd name="connsiteY44" fmla="*/ 3525253 h 3657600"/>
              <a:gd name="connsiteX45" fmla="*/ 2322095 w 5390148"/>
              <a:gd name="connsiteY45" fmla="*/ 3537285 h 3657600"/>
              <a:gd name="connsiteX46" fmla="*/ 2273969 w 5390148"/>
              <a:gd name="connsiteY46" fmla="*/ 3549316 h 3657600"/>
              <a:gd name="connsiteX47" fmla="*/ 2117558 w 5390148"/>
              <a:gd name="connsiteY47" fmla="*/ 3513222 h 3657600"/>
              <a:gd name="connsiteX48" fmla="*/ 2009274 w 5390148"/>
              <a:gd name="connsiteY48" fmla="*/ 3525253 h 3657600"/>
              <a:gd name="connsiteX49" fmla="*/ 1852863 w 5390148"/>
              <a:gd name="connsiteY49" fmla="*/ 3549316 h 3657600"/>
              <a:gd name="connsiteX50" fmla="*/ 1600200 w 5390148"/>
              <a:gd name="connsiteY50" fmla="*/ 3573379 h 3657600"/>
              <a:gd name="connsiteX51" fmla="*/ 1034716 w 5390148"/>
              <a:gd name="connsiteY51" fmla="*/ 3597443 h 3657600"/>
              <a:gd name="connsiteX52" fmla="*/ 577516 w 5390148"/>
              <a:gd name="connsiteY52" fmla="*/ 3585411 h 3657600"/>
              <a:gd name="connsiteX53" fmla="*/ 529390 w 5390148"/>
              <a:gd name="connsiteY53" fmla="*/ 3561348 h 3657600"/>
              <a:gd name="connsiteX54" fmla="*/ 433137 w 5390148"/>
              <a:gd name="connsiteY54" fmla="*/ 3477127 h 3657600"/>
              <a:gd name="connsiteX55" fmla="*/ 324853 w 5390148"/>
              <a:gd name="connsiteY55" fmla="*/ 3392906 h 3657600"/>
              <a:gd name="connsiteX56" fmla="*/ 204537 w 5390148"/>
              <a:gd name="connsiteY56" fmla="*/ 3260558 h 3657600"/>
              <a:gd name="connsiteX57" fmla="*/ 168442 w 5390148"/>
              <a:gd name="connsiteY57" fmla="*/ 3188369 h 3657600"/>
              <a:gd name="connsiteX58" fmla="*/ 120316 w 5390148"/>
              <a:gd name="connsiteY58" fmla="*/ 2959769 h 3657600"/>
              <a:gd name="connsiteX59" fmla="*/ 108284 w 5390148"/>
              <a:gd name="connsiteY59" fmla="*/ 2851485 h 3657600"/>
              <a:gd name="connsiteX60" fmla="*/ 84221 w 5390148"/>
              <a:gd name="connsiteY60" fmla="*/ 2755232 h 3657600"/>
              <a:gd name="connsiteX61" fmla="*/ 48126 w 5390148"/>
              <a:gd name="connsiteY61" fmla="*/ 2598822 h 3657600"/>
              <a:gd name="connsiteX62" fmla="*/ 24063 w 5390148"/>
              <a:gd name="connsiteY62" fmla="*/ 2346158 h 3657600"/>
              <a:gd name="connsiteX63" fmla="*/ 0 w 5390148"/>
              <a:gd name="connsiteY63" fmla="*/ 1768643 h 3657600"/>
              <a:gd name="connsiteX64" fmla="*/ 12032 w 5390148"/>
              <a:gd name="connsiteY64" fmla="*/ 1311443 h 3657600"/>
              <a:gd name="connsiteX65" fmla="*/ 24063 w 5390148"/>
              <a:gd name="connsiteY65" fmla="*/ 1191127 h 3657600"/>
              <a:gd name="connsiteX66" fmla="*/ 36095 w 5390148"/>
              <a:gd name="connsiteY66" fmla="*/ 1082843 h 3657600"/>
              <a:gd name="connsiteX67" fmla="*/ 60158 w 5390148"/>
              <a:gd name="connsiteY67" fmla="*/ 890337 h 3657600"/>
              <a:gd name="connsiteX68" fmla="*/ 84221 w 5390148"/>
              <a:gd name="connsiteY68" fmla="*/ 589548 h 3657600"/>
              <a:gd name="connsiteX69" fmla="*/ 144379 w 5390148"/>
              <a:gd name="connsiteY69" fmla="*/ 348916 h 3657600"/>
              <a:gd name="connsiteX70" fmla="*/ 180474 w 5390148"/>
              <a:gd name="connsiteY70" fmla="*/ 336885 h 3657600"/>
              <a:gd name="connsiteX71" fmla="*/ 240632 w 5390148"/>
              <a:gd name="connsiteY71" fmla="*/ 276727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90148" h="3657600">
                <a:moveTo>
                  <a:pt x="240632" y="276727"/>
                </a:moveTo>
                <a:cubicBezTo>
                  <a:pt x="264695" y="264695"/>
                  <a:pt x="297376" y="271710"/>
                  <a:pt x="324853" y="264695"/>
                </a:cubicBezTo>
                <a:cubicBezTo>
                  <a:pt x="486058" y="223536"/>
                  <a:pt x="642003" y="159700"/>
                  <a:pt x="806116" y="132348"/>
                </a:cubicBezTo>
                <a:cubicBezTo>
                  <a:pt x="1159659" y="73424"/>
                  <a:pt x="1325016" y="37342"/>
                  <a:pt x="1684421" y="12032"/>
                </a:cubicBezTo>
                <a:cubicBezTo>
                  <a:pt x="1820501" y="2449"/>
                  <a:pt x="1957137" y="4011"/>
                  <a:pt x="2093495" y="0"/>
                </a:cubicBezTo>
                <a:cubicBezTo>
                  <a:pt x="2322095" y="8021"/>
                  <a:pt x="2551048" y="9048"/>
                  <a:pt x="2779295" y="24064"/>
                </a:cubicBezTo>
                <a:cubicBezTo>
                  <a:pt x="2856273" y="29128"/>
                  <a:pt x="2931279" y="51144"/>
                  <a:pt x="3007895" y="60158"/>
                </a:cubicBezTo>
                <a:cubicBezTo>
                  <a:pt x="3067774" y="67202"/>
                  <a:pt x="3128211" y="68179"/>
                  <a:pt x="3188369" y="72190"/>
                </a:cubicBezTo>
                <a:cubicBezTo>
                  <a:pt x="3244516" y="80211"/>
                  <a:pt x="3300238" y="92212"/>
                  <a:pt x="3356811" y="96253"/>
                </a:cubicBezTo>
                <a:cubicBezTo>
                  <a:pt x="3468892" y="104259"/>
                  <a:pt x="3581412" y="103966"/>
                  <a:pt x="3693695" y="108285"/>
                </a:cubicBezTo>
                <a:lnTo>
                  <a:pt x="3982453" y="120316"/>
                </a:lnTo>
                <a:cubicBezTo>
                  <a:pt x="4026569" y="124327"/>
                  <a:pt x="4070560" y="130098"/>
                  <a:pt x="4114800" y="132348"/>
                </a:cubicBezTo>
                <a:cubicBezTo>
                  <a:pt x="4307224" y="142132"/>
                  <a:pt x="4501334" y="130947"/>
                  <a:pt x="4692316" y="156411"/>
                </a:cubicBezTo>
                <a:cubicBezTo>
                  <a:pt x="4745651" y="163522"/>
                  <a:pt x="4786737" y="208616"/>
                  <a:pt x="4836695" y="228600"/>
                </a:cubicBezTo>
                <a:cubicBezTo>
                  <a:pt x="4856748" y="236621"/>
                  <a:pt x="4876631" y="245081"/>
                  <a:pt x="4896853" y="252664"/>
                </a:cubicBezTo>
                <a:cubicBezTo>
                  <a:pt x="4908728" y="257117"/>
                  <a:pt x="4921291" y="259699"/>
                  <a:pt x="4932948" y="264695"/>
                </a:cubicBezTo>
                <a:cubicBezTo>
                  <a:pt x="4949433" y="271760"/>
                  <a:pt x="4965032" y="280737"/>
                  <a:pt x="4981074" y="288758"/>
                </a:cubicBezTo>
                <a:cubicBezTo>
                  <a:pt x="4997116" y="320842"/>
                  <a:pt x="5009802" y="354837"/>
                  <a:pt x="5029200" y="385011"/>
                </a:cubicBezTo>
                <a:cubicBezTo>
                  <a:pt x="5065295" y="441158"/>
                  <a:pt x="5107633" y="493751"/>
                  <a:pt x="5137484" y="553453"/>
                </a:cubicBezTo>
                <a:cubicBezTo>
                  <a:pt x="5184243" y="646971"/>
                  <a:pt x="5265280" y="804493"/>
                  <a:pt x="5293895" y="890337"/>
                </a:cubicBezTo>
                <a:cubicBezTo>
                  <a:pt x="5331620" y="1003512"/>
                  <a:pt x="5364020" y="1088332"/>
                  <a:pt x="5378116" y="1215190"/>
                </a:cubicBezTo>
                <a:lnTo>
                  <a:pt x="5390148" y="1323474"/>
                </a:lnTo>
                <a:cubicBezTo>
                  <a:pt x="5386137" y="1483895"/>
                  <a:pt x="5390424" y="1644739"/>
                  <a:pt x="5378116" y="1804737"/>
                </a:cubicBezTo>
                <a:cubicBezTo>
                  <a:pt x="5374311" y="1854198"/>
                  <a:pt x="5352139" y="1900551"/>
                  <a:pt x="5342021" y="1949116"/>
                </a:cubicBezTo>
                <a:cubicBezTo>
                  <a:pt x="5332070" y="1996881"/>
                  <a:pt x="5327909" y="2045730"/>
                  <a:pt x="5317958" y="2093495"/>
                </a:cubicBezTo>
                <a:cubicBezTo>
                  <a:pt x="5302103" y="2169601"/>
                  <a:pt x="5254995" y="2337226"/>
                  <a:pt x="5233737" y="2406316"/>
                </a:cubicBezTo>
                <a:cubicBezTo>
                  <a:pt x="5199207" y="2518539"/>
                  <a:pt x="5109398" y="2773298"/>
                  <a:pt x="5065295" y="2839453"/>
                </a:cubicBezTo>
                <a:cubicBezTo>
                  <a:pt x="5042338" y="2873888"/>
                  <a:pt x="4891128" y="3110827"/>
                  <a:pt x="4824663" y="3188369"/>
                </a:cubicBezTo>
                <a:cubicBezTo>
                  <a:pt x="4800600" y="3216443"/>
                  <a:pt x="4777459" y="3245334"/>
                  <a:pt x="4752474" y="3272590"/>
                </a:cubicBezTo>
                <a:cubicBezTo>
                  <a:pt x="4733311" y="3293495"/>
                  <a:pt x="4710772" y="3311216"/>
                  <a:pt x="4692316" y="3332748"/>
                </a:cubicBezTo>
                <a:cubicBezTo>
                  <a:pt x="4601246" y="3438996"/>
                  <a:pt x="4616641" y="3423942"/>
                  <a:pt x="4559969" y="3537285"/>
                </a:cubicBezTo>
                <a:cubicBezTo>
                  <a:pt x="4551948" y="3553327"/>
                  <a:pt x="4545854" y="3570488"/>
                  <a:pt x="4535905" y="3585411"/>
                </a:cubicBezTo>
                <a:lnTo>
                  <a:pt x="4487779" y="3657600"/>
                </a:lnTo>
                <a:cubicBezTo>
                  <a:pt x="4397207" y="3642505"/>
                  <a:pt x="4395348" y="3647481"/>
                  <a:pt x="4295274" y="3597443"/>
                </a:cubicBezTo>
                <a:cubicBezTo>
                  <a:pt x="4263190" y="3581401"/>
                  <a:pt x="4233052" y="3560659"/>
                  <a:pt x="4199021" y="3549316"/>
                </a:cubicBezTo>
                <a:cubicBezTo>
                  <a:pt x="4186989" y="3545306"/>
                  <a:pt x="4174801" y="3541738"/>
                  <a:pt x="4162926" y="3537285"/>
                </a:cubicBezTo>
                <a:cubicBezTo>
                  <a:pt x="4149302" y="3532176"/>
                  <a:pt x="4089017" y="3506155"/>
                  <a:pt x="4066674" y="3501190"/>
                </a:cubicBezTo>
                <a:cubicBezTo>
                  <a:pt x="4022061" y="3491276"/>
                  <a:pt x="3939867" y="3482331"/>
                  <a:pt x="3898232" y="3477127"/>
                </a:cubicBezTo>
                <a:cubicBezTo>
                  <a:pt x="3781927" y="3481137"/>
                  <a:pt x="3665265" y="3479219"/>
                  <a:pt x="3549316" y="3489158"/>
                </a:cubicBezTo>
                <a:cubicBezTo>
                  <a:pt x="3524044" y="3491324"/>
                  <a:pt x="3501597" y="3506548"/>
                  <a:pt x="3477126" y="3513222"/>
                </a:cubicBezTo>
                <a:cubicBezTo>
                  <a:pt x="3457397" y="3518603"/>
                  <a:pt x="3436931" y="3520817"/>
                  <a:pt x="3416969" y="3525253"/>
                </a:cubicBezTo>
                <a:cubicBezTo>
                  <a:pt x="3400827" y="3528840"/>
                  <a:pt x="3384884" y="3533274"/>
                  <a:pt x="3368842" y="3537285"/>
                </a:cubicBezTo>
                <a:lnTo>
                  <a:pt x="2899611" y="3525253"/>
                </a:lnTo>
                <a:cubicBezTo>
                  <a:pt x="2827354" y="3522718"/>
                  <a:pt x="2755343" y="3513222"/>
                  <a:pt x="2683042" y="3513222"/>
                </a:cubicBezTo>
                <a:cubicBezTo>
                  <a:pt x="2586706" y="3513222"/>
                  <a:pt x="2490537" y="3521243"/>
                  <a:pt x="2394284" y="3525253"/>
                </a:cubicBezTo>
                <a:cubicBezTo>
                  <a:pt x="2370221" y="3529264"/>
                  <a:pt x="2346016" y="3532501"/>
                  <a:pt x="2322095" y="3537285"/>
                </a:cubicBezTo>
                <a:cubicBezTo>
                  <a:pt x="2305880" y="3540528"/>
                  <a:pt x="2290456" y="3550584"/>
                  <a:pt x="2273969" y="3549316"/>
                </a:cubicBezTo>
                <a:cubicBezTo>
                  <a:pt x="2254003" y="3547780"/>
                  <a:pt x="2154840" y="3522542"/>
                  <a:pt x="2117558" y="3513222"/>
                </a:cubicBezTo>
                <a:cubicBezTo>
                  <a:pt x="2081463" y="3517232"/>
                  <a:pt x="2045258" y="3520346"/>
                  <a:pt x="2009274" y="3525253"/>
                </a:cubicBezTo>
                <a:cubicBezTo>
                  <a:pt x="1957007" y="3532380"/>
                  <a:pt x="1905252" y="3543153"/>
                  <a:pt x="1852863" y="3549316"/>
                </a:cubicBezTo>
                <a:cubicBezTo>
                  <a:pt x="1768840" y="3559201"/>
                  <a:pt x="1684577" y="3567205"/>
                  <a:pt x="1600200" y="3573379"/>
                </a:cubicBezTo>
                <a:cubicBezTo>
                  <a:pt x="1475040" y="3582537"/>
                  <a:pt x="1138005" y="3593617"/>
                  <a:pt x="1034716" y="3597443"/>
                </a:cubicBezTo>
                <a:cubicBezTo>
                  <a:pt x="882316" y="3593432"/>
                  <a:pt x="729581" y="3596273"/>
                  <a:pt x="577516" y="3585411"/>
                </a:cubicBezTo>
                <a:cubicBezTo>
                  <a:pt x="559626" y="3584133"/>
                  <a:pt x="544599" y="3570854"/>
                  <a:pt x="529390" y="3561348"/>
                </a:cubicBezTo>
                <a:cubicBezTo>
                  <a:pt x="462262" y="3519393"/>
                  <a:pt x="496406" y="3530662"/>
                  <a:pt x="433137" y="3477127"/>
                </a:cubicBezTo>
                <a:cubicBezTo>
                  <a:pt x="398230" y="3447590"/>
                  <a:pt x="357187" y="3425240"/>
                  <a:pt x="324853" y="3392906"/>
                </a:cubicBezTo>
                <a:cubicBezTo>
                  <a:pt x="285763" y="3353816"/>
                  <a:pt x="234496" y="3310490"/>
                  <a:pt x="204537" y="3260558"/>
                </a:cubicBezTo>
                <a:cubicBezTo>
                  <a:pt x="190695" y="3237489"/>
                  <a:pt x="180474" y="3212432"/>
                  <a:pt x="168442" y="3188369"/>
                </a:cubicBezTo>
                <a:cubicBezTo>
                  <a:pt x="156095" y="3132807"/>
                  <a:pt x="128857" y="3013861"/>
                  <a:pt x="120316" y="2959769"/>
                </a:cubicBezTo>
                <a:cubicBezTo>
                  <a:pt x="114652" y="2923897"/>
                  <a:pt x="114595" y="2887249"/>
                  <a:pt x="108284" y="2851485"/>
                </a:cubicBezTo>
                <a:cubicBezTo>
                  <a:pt x="102537" y="2818916"/>
                  <a:pt x="90707" y="2787662"/>
                  <a:pt x="84221" y="2755232"/>
                </a:cubicBezTo>
                <a:cubicBezTo>
                  <a:pt x="52985" y="2599050"/>
                  <a:pt x="95127" y="2739820"/>
                  <a:pt x="48126" y="2598822"/>
                </a:cubicBezTo>
                <a:cubicBezTo>
                  <a:pt x="40139" y="2526936"/>
                  <a:pt x="26642" y="2414500"/>
                  <a:pt x="24063" y="2346158"/>
                </a:cubicBezTo>
                <a:cubicBezTo>
                  <a:pt x="1879" y="1758287"/>
                  <a:pt x="36925" y="2027109"/>
                  <a:pt x="0" y="1768643"/>
                </a:cubicBezTo>
                <a:cubicBezTo>
                  <a:pt x="4011" y="1616243"/>
                  <a:pt x="5685" y="1463764"/>
                  <a:pt x="12032" y="1311443"/>
                </a:cubicBezTo>
                <a:cubicBezTo>
                  <a:pt x="13710" y="1271173"/>
                  <a:pt x="19844" y="1231211"/>
                  <a:pt x="24063" y="1191127"/>
                </a:cubicBezTo>
                <a:cubicBezTo>
                  <a:pt x="27865" y="1155010"/>
                  <a:pt x="31768" y="1118901"/>
                  <a:pt x="36095" y="1082843"/>
                </a:cubicBezTo>
                <a:cubicBezTo>
                  <a:pt x="43800" y="1018636"/>
                  <a:pt x="55001" y="954799"/>
                  <a:pt x="60158" y="890337"/>
                </a:cubicBezTo>
                <a:cubicBezTo>
                  <a:pt x="68179" y="790074"/>
                  <a:pt x="77054" y="689876"/>
                  <a:pt x="84221" y="589548"/>
                </a:cubicBezTo>
                <a:cubicBezTo>
                  <a:pt x="85128" y="576847"/>
                  <a:pt x="71803" y="373107"/>
                  <a:pt x="144379" y="348916"/>
                </a:cubicBezTo>
                <a:lnTo>
                  <a:pt x="180474" y="336885"/>
                </a:lnTo>
                <a:cubicBezTo>
                  <a:pt x="211211" y="290779"/>
                  <a:pt x="216569" y="288759"/>
                  <a:pt x="240632" y="276727"/>
                </a:cubicBezTo>
                <a:close/>
              </a:path>
            </a:pathLst>
          </a:custGeom>
          <a:solidFill>
            <a:schemeClr val="accent5">
              <a:lumMod val="90000"/>
              <a:alpha val="43664"/>
            </a:schemeClr>
          </a:solidFill>
          <a:ln w="317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panose="020B0604020202020204" pitchFamily="34" charset="0"/>
            </a:endParaRPr>
          </a:p>
        </p:txBody>
      </p:sp>
      <p:sp>
        <p:nvSpPr>
          <p:cNvPr id="7" name="Vrije vorm 6">
            <a:extLst>
              <a:ext uri="{FF2B5EF4-FFF2-40B4-BE49-F238E27FC236}">
                <a16:creationId xmlns:a16="http://schemas.microsoft.com/office/drawing/2014/main" id="{317F5019-AFE3-A2C1-F964-E478F51A383B}"/>
              </a:ext>
            </a:extLst>
          </p:cNvPr>
          <p:cNvSpPr/>
          <p:nvPr/>
        </p:nvSpPr>
        <p:spPr bwMode="auto">
          <a:xfrm>
            <a:off x="438411" y="1853852"/>
            <a:ext cx="5325729" cy="2818356"/>
          </a:xfrm>
          <a:custGeom>
            <a:avLst/>
            <a:gdLst>
              <a:gd name="connsiteX0" fmla="*/ 1465545 w 5325729"/>
              <a:gd name="connsiteY0" fmla="*/ 150312 h 2818356"/>
              <a:gd name="connsiteX1" fmla="*/ 1778696 w 5325729"/>
              <a:gd name="connsiteY1" fmla="*/ 137786 h 2818356"/>
              <a:gd name="connsiteX2" fmla="*/ 1903956 w 5325729"/>
              <a:gd name="connsiteY2" fmla="*/ 125260 h 2818356"/>
              <a:gd name="connsiteX3" fmla="*/ 2304789 w 5325729"/>
              <a:gd name="connsiteY3" fmla="*/ 112734 h 2818356"/>
              <a:gd name="connsiteX4" fmla="*/ 2342367 w 5325729"/>
              <a:gd name="connsiteY4" fmla="*/ 100208 h 2818356"/>
              <a:gd name="connsiteX5" fmla="*/ 2417523 w 5325729"/>
              <a:gd name="connsiteY5" fmla="*/ 87682 h 2818356"/>
              <a:gd name="connsiteX6" fmla="*/ 2467627 w 5325729"/>
              <a:gd name="connsiteY6" fmla="*/ 62630 h 2818356"/>
              <a:gd name="connsiteX7" fmla="*/ 2567836 w 5325729"/>
              <a:gd name="connsiteY7" fmla="*/ 37578 h 2818356"/>
              <a:gd name="connsiteX8" fmla="*/ 2680570 w 5325729"/>
              <a:gd name="connsiteY8" fmla="*/ 12526 h 2818356"/>
              <a:gd name="connsiteX9" fmla="*/ 2830882 w 5325729"/>
              <a:gd name="connsiteY9" fmla="*/ 0 h 2818356"/>
              <a:gd name="connsiteX10" fmla="*/ 3144033 w 5325729"/>
              <a:gd name="connsiteY10" fmla="*/ 25052 h 2818356"/>
              <a:gd name="connsiteX11" fmla="*/ 3244241 w 5325729"/>
              <a:gd name="connsiteY11" fmla="*/ 50104 h 2818356"/>
              <a:gd name="connsiteX12" fmla="*/ 3294345 w 5325729"/>
              <a:gd name="connsiteY12" fmla="*/ 75156 h 2818356"/>
              <a:gd name="connsiteX13" fmla="*/ 3356975 w 5325729"/>
              <a:gd name="connsiteY13" fmla="*/ 112734 h 2818356"/>
              <a:gd name="connsiteX14" fmla="*/ 3394553 w 5325729"/>
              <a:gd name="connsiteY14" fmla="*/ 125260 h 2818356"/>
              <a:gd name="connsiteX15" fmla="*/ 3482236 w 5325729"/>
              <a:gd name="connsiteY15" fmla="*/ 162838 h 2818356"/>
              <a:gd name="connsiteX16" fmla="*/ 3582444 w 5325729"/>
              <a:gd name="connsiteY16" fmla="*/ 212943 h 2818356"/>
              <a:gd name="connsiteX17" fmla="*/ 3657600 w 5325729"/>
              <a:gd name="connsiteY17" fmla="*/ 263047 h 2818356"/>
              <a:gd name="connsiteX18" fmla="*/ 3757808 w 5325729"/>
              <a:gd name="connsiteY18" fmla="*/ 313151 h 2818356"/>
              <a:gd name="connsiteX19" fmla="*/ 3845490 w 5325729"/>
              <a:gd name="connsiteY19" fmla="*/ 388307 h 2818356"/>
              <a:gd name="connsiteX20" fmla="*/ 3983277 w 5325729"/>
              <a:gd name="connsiteY20" fmla="*/ 450937 h 2818356"/>
              <a:gd name="connsiteX21" fmla="*/ 4045907 w 5325729"/>
              <a:gd name="connsiteY21" fmla="*/ 488515 h 2818356"/>
              <a:gd name="connsiteX22" fmla="*/ 4096011 w 5325729"/>
              <a:gd name="connsiteY22" fmla="*/ 526093 h 2818356"/>
              <a:gd name="connsiteX23" fmla="*/ 4146115 w 5325729"/>
              <a:gd name="connsiteY23" fmla="*/ 551145 h 2818356"/>
              <a:gd name="connsiteX24" fmla="*/ 4183693 w 5325729"/>
              <a:gd name="connsiteY24" fmla="*/ 576197 h 2818356"/>
              <a:gd name="connsiteX25" fmla="*/ 4233797 w 5325729"/>
              <a:gd name="connsiteY25" fmla="*/ 601249 h 2818356"/>
              <a:gd name="connsiteX26" fmla="*/ 4271375 w 5325729"/>
              <a:gd name="connsiteY26" fmla="*/ 626301 h 2818356"/>
              <a:gd name="connsiteX27" fmla="*/ 4371584 w 5325729"/>
              <a:gd name="connsiteY27" fmla="*/ 663880 h 2818356"/>
              <a:gd name="connsiteX28" fmla="*/ 4546948 w 5325729"/>
              <a:gd name="connsiteY28" fmla="*/ 826718 h 2818356"/>
              <a:gd name="connsiteX29" fmla="*/ 4835047 w 5325729"/>
              <a:gd name="connsiteY29" fmla="*/ 1027134 h 2818356"/>
              <a:gd name="connsiteX30" fmla="*/ 4947781 w 5325729"/>
              <a:gd name="connsiteY30" fmla="*/ 1114816 h 2818356"/>
              <a:gd name="connsiteX31" fmla="*/ 4972833 w 5325729"/>
              <a:gd name="connsiteY31" fmla="*/ 1152395 h 2818356"/>
              <a:gd name="connsiteX32" fmla="*/ 5035463 w 5325729"/>
              <a:gd name="connsiteY32" fmla="*/ 1240077 h 2818356"/>
              <a:gd name="connsiteX33" fmla="*/ 5085567 w 5325729"/>
              <a:gd name="connsiteY33" fmla="*/ 1340285 h 2818356"/>
              <a:gd name="connsiteX34" fmla="*/ 5110619 w 5325729"/>
              <a:gd name="connsiteY34" fmla="*/ 1390389 h 2818356"/>
              <a:gd name="connsiteX35" fmla="*/ 5135671 w 5325729"/>
              <a:gd name="connsiteY35" fmla="*/ 1465545 h 2818356"/>
              <a:gd name="connsiteX36" fmla="*/ 5185775 w 5325729"/>
              <a:gd name="connsiteY36" fmla="*/ 1553227 h 2818356"/>
              <a:gd name="connsiteX37" fmla="*/ 5223353 w 5325729"/>
              <a:gd name="connsiteY37" fmla="*/ 1653436 h 2818356"/>
              <a:gd name="connsiteX38" fmla="*/ 5235879 w 5325729"/>
              <a:gd name="connsiteY38" fmla="*/ 1703540 h 2818356"/>
              <a:gd name="connsiteX39" fmla="*/ 5260931 w 5325729"/>
              <a:gd name="connsiteY39" fmla="*/ 1766170 h 2818356"/>
              <a:gd name="connsiteX40" fmla="*/ 5311036 w 5325729"/>
              <a:gd name="connsiteY40" fmla="*/ 1929008 h 2818356"/>
              <a:gd name="connsiteX41" fmla="*/ 5311036 w 5325729"/>
              <a:gd name="connsiteY41" fmla="*/ 2292263 h 2818356"/>
              <a:gd name="connsiteX42" fmla="*/ 5298510 w 5325729"/>
              <a:gd name="connsiteY42" fmla="*/ 2342367 h 2818356"/>
              <a:gd name="connsiteX43" fmla="*/ 5273457 w 5325729"/>
              <a:gd name="connsiteY43" fmla="*/ 2379945 h 2818356"/>
              <a:gd name="connsiteX44" fmla="*/ 5260931 w 5325729"/>
              <a:gd name="connsiteY44" fmla="*/ 2417523 h 2818356"/>
              <a:gd name="connsiteX45" fmla="*/ 5198301 w 5325729"/>
              <a:gd name="connsiteY45" fmla="*/ 2517732 h 2818356"/>
              <a:gd name="connsiteX46" fmla="*/ 5135671 w 5325729"/>
              <a:gd name="connsiteY46" fmla="*/ 2592888 h 2818356"/>
              <a:gd name="connsiteX47" fmla="*/ 5098093 w 5325729"/>
              <a:gd name="connsiteY47" fmla="*/ 2617940 h 2818356"/>
              <a:gd name="connsiteX48" fmla="*/ 5047989 w 5325729"/>
              <a:gd name="connsiteY48" fmla="*/ 2630466 h 2818356"/>
              <a:gd name="connsiteX49" fmla="*/ 5010411 w 5325729"/>
              <a:gd name="connsiteY49" fmla="*/ 2642992 h 2818356"/>
              <a:gd name="connsiteX50" fmla="*/ 4772416 w 5325729"/>
              <a:gd name="connsiteY50" fmla="*/ 2668044 h 2818356"/>
              <a:gd name="connsiteX51" fmla="*/ 4672208 w 5325729"/>
              <a:gd name="connsiteY51" fmla="*/ 2680570 h 2818356"/>
              <a:gd name="connsiteX52" fmla="*/ 4521896 w 5325729"/>
              <a:gd name="connsiteY52" fmla="*/ 2693096 h 2818356"/>
              <a:gd name="connsiteX53" fmla="*/ 4070959 w 5325729"/>
              <a:gd name="connsiteY53" fmla="*/ 2768252 h 2818356"/>
              <a:gd name="connsiteX54" fmla="*/ 3795386 w 5325729"/>
              <a:gd name="connsiteY54" fmla="*/ 2818356 h 2818356"/>
              <a:gd name="connsiteX55" fmla="*/ 3281819 w 5325729"/>
              <a:gd name="connsiteY55" fmla="*/ 2805830 h 2818356"/>
              <a:gd name="connsiteX56" fmla="*/ 3181611 w 5325729"/>
              <a:gd name="connsiteY56" fmla="*/ 2780778 h 2818356"/>
              <a:gd name="connsiteX57" fmla="*/ 3031299 w 5325729"/>
              <a:gd name="connsiteY57" fmla="*/ 2755726 h 2818356"/>
              <a:gd name="connsiteX58" fmla="*/ 2993721 w 5325729"/>
              <a:gd name="connsiteY58" fmla="*/ 2743200 h 2818356"/>
              <a:gd name="connsiteX59" fmla="*/ 2906038 w 5325729"/>
              <a:gd name="connsiteY59" fmla="*/ 2730674 h 2818356"/>
              <a:gd name="connsiteX60" fmla="*/ 2868460 w 5325729"/>
              <a:gd name="connsiteY60" fmla="*/ 2705622 h 2818356"/>
              <a:gd name="connsiteX61" fmla="*/ 2668044 w 5325729"/>
              <a:gd name="connsiteY61" fmla="*/ 2655518 h 2818356"/>
              <a:gd name="connsiteX62" fmla="*/ 2292263 w 5325729"/>
              <a:gd name="connsiteY62" fmla="*/ 2642992 h 2818356"/>
              <a:gd name="connsiteX63" fmla="*/ 2242159 w 5325729"/>
              <a:gd name="connsiteY63" fmla="*/ 2630466 h 2818356"/>
              <a:gd name="connsiteX64" fmla="*/ 2204581 w 5325729"/>
              <a:gd name="connsiteY64" fmla="*/ 2617940 h 2818356"/>
              <a:gd name="connsiteX65" fmla="*/ 2129425 w 5325729"/>
              <a:gd name="connsiteY65" fmla="*/ 2605414 h 2818356"/>
              <a:gd name="connsiteX66" fmla="*/ 2091847 w 5325729"/>
              <a:gd name="connsiteY66" fmla="*/ 2592888 h 2818356"/>
              <a:gd name="connsiteX67" fmla="*/ 1979112 w 5325729"/>
              <a:gd name="connsiteY67" fmla="*/ 2567836 h 2818356"/>
              <a:gd name="connsiteX68" fmla="*/ 1365337 w 5325729"/>
              <a:gd name="connsiteY68" fmla="*/ 2555310 h 2818356"/>
              <a:gd name="connsiteX69" fmla="*/ 864296 w 5325729"/>
              <a:gd name="connsiteY69" fmla="*/ 2542784 h 2818356"/>
              <a:gd name="connsiteX70" fmla="*/ 676405 w 5325729"/>
              <a:gd name="connsiteY70" fmla="*/ 2517732 h 2818356"/>
              <a:gd name="connsiteX71" fmla="*/ 563671 w 5325729"/>
              <a:gd name="connsiteY71" fmla="*/ 2505206 h 2818356"/>
              <a:gd name="connsiteX72" fmla="*/ 438411 w 5325729"/>
              <a:gd name="connsiteY72" fmla="*/ 2480153 h 2818356"/>
              <a:gd name="connsiteX73" fmla="*/ 325677 w 5325729"/>
              <a:gd name="connsiteY73" fmla="*/ 2417523 h 2818356"/>
              <a:gd name="connsiteX74" fmla="*/ 275573 w 5325729"/>
              <a:gd name="connsiteY74" fmla="*/ 2392471 h 2818356"/>
              <a:gd name="connsiteX75" fmla="*/ 225468 w 5325729"/>
              <a:gd name="connsiteY75" fmla="*/ 2354893 h 2818356"/>
              <a:gd name="connsiteX76" fmla="*/ 175364 w 5325729"/>
              <a:gd name="connsiteY76" fmla="*/ 2329841 h 2818356"/>
              <a:gd name="connsiteX77" fmla="*/ 62630 w 5325729"/>
              <a:gd name="connsiteY77" fmla="*/ 2204581 h 2818356"/>
              <a:gd name="connsiteX78" fmla="*/ 12526 w 5325729"/>
              <a:gd name="connsiteY78" fmla="*/ 2054269 h 2818356"/>
              <a:gd name="connsiteX79" fmla="*/ 0 w 5325729"/>
              <a:gd name="connsiteY79" fmla="*/ 2004164 h 2818356"/>
              <a:gd name="connsiteX80" fmla="*/ 12526 w 5325729"/>
              <a:gd name="connsiteY80" fmla="*/ 1766170 h 2818356"/>
              <a:gd name="connsiteX81" fmla="*/ 25052 w 5325729"/>
              <a:gd name="connsiteY81" fmla="*/ 1728592 h 2818356"/>
              <a:gd name="connsiteX82" fmla="*/ 87682 w 5325729"/>
              <a:gd name="connsiteY82" fmla="*/ 1653436 h 2818356"/>
              <a:gd name="connsiteX83" fmla="*/ 175364 w 5325729"/>
              <a:gd name="connsiteY83" fmla="*/ 1540701 h 2818356"/>
              <a:gd name="connsiteX84" fmla="*/ 225468 w 5325729"/>
              <a:gd name="connsiteY84" fmla="*/ 1478071 h 2818356"/>
              <a:gd name="connsiteX85" fmla="*/ 263047 w 5325729"/>
              <a:gd name="connsiteY85" fmla="*/ 1427967 h 2818356"/>
              <a:gd name="connsiteX86" fmla="*/ 313151 w 5325729"/>
              <a:gd name="connsiteY86" fmla="*/ 1365337 h 2818356"/>
              <a:gd name="connsiteX87" fmla="*/ 350729 w 5325729"/>
              <a:gd name="connsiteY87" fmla="*/ 1315233 h 2818356"/>
              <a:gd name="connsiteX88" fmla="*/ 475989 w 5325729"/>
              <a:gd name="connsiteY88" fmla="*/ 1202499 h 2818356"/>
              <a:gd name="connsiteX89" fmla="*/ 601249 w 5325729"/>
              <a:gd name="connsiteY89" fmla="*/ 1077238 h 2818356"/>
              <a:gd name="connsiteX90" fmla="*/ 663879 w 5325729"/>
              <a:gd name="connsiteY90" fmla="*/ 1002082 h 2818356"/>
              <a:gd name="connsiteX91" fmla="*/ 864296 w 5325729"/>
              <a:gd name="connsiteY91" fmla="*/ 839244 h 2818356"/>
              <a:gd name="connsiteX92" fmla="*/ 926926 w 5325729"/>
              <a:gd name="connsiteY92" fmla="*/ 789140 h 2818356"/>
              <a:gd name="connsiteX93" fmla="*/ 1064712 w 5325729"/>
              <a:gd name="connsiteY93" fmla="*/ 638827 h 2818356"/>
              <a:gd name="connsiteX94" fmla="*/ 1152394 w 5325729"/>
              <a:gd name="connsiteY94" fmla="*/ 513567 h 2818356"/>
              <a:gd name="connsiteX95" fmla="*/ 1189973 w 5325729"/>
              <a:gd name="connsiteY95" fmla="*/ 475989 h 2818356"/>
              <a:gd name="connsiteX96" fmla="*/ 1290181 w 5325729"/>
              <a:gd name="connsiteY96" fmla="*/ 350729 h 2818356"/>
              <a:gd name="connsiteX97" fmla="*/ 1365337 w 5325729"/>
              <a:gd name="connsiteY97" fmla="*/ 288099 h 2818356"/>
              <a:gd name="connsiteX98" fmla="*/ 1415441 w 5325729"/>
              <a:gd name="connsiteY98" fmla="*/ 212943 h 2818356"/>
              <a:gd name="connsiteX99" fmla="*/ 1440493 w 5325729"/>
              <a:gd name="connsiteY99" fmla="*/ 187890 h 2818356"/>
              <a:gd name="connsiteX100" fmla="*/ 1465545 w 5325729"/>
              <a:gd name="connsiteY100" fmla="*/ 150312 h 28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325729" h="2818356">
                <a:moveTo>
                  <a:pt x="1465545" y="150312"/>
                </a:moveTo>
                <a:cubicBezTo>
                  <a:pt x="1521912" y="141961"/>
                  <a:pt x="1674399" y="143746"/>
                  <a:pt x="1778696" y="137786"/>
                </a:cubicBezTo>
                <a:cubicBezTo>
                  <a:pt x="1820589" y="135392"/>
                  <a:pt x="1862042" y="127256"/>
                  <a:pt x="1903956" y="125260"/>
                </a:cubicBezTo>
                <a:cubicBezTo>
                  <a:pt x="2037481" y="118902"/>
                  <a:pt x="2171178" y="116909"/>
                  <a:pt x="2304789" y="112734"/>
                </a:cubicBezTo>
                <a:cubicBezTo>
                  <a:pt x="2317315" y="108559"/>
                  <a:pt x="2329478" y="103072"/>
                  <a:pt x="2342367" y="100208"/>
                </a:cubicBezTo>
                <a:cubicBezTo>
                  <a:pt x="2367160" y="94698"/>
                  <a:pt x="2393197" y="94980"/>
                  <a:pt x="2417523" y="87682"/>
                </a:cubicBezTo>
                <a:cubicBezTo>
                  <a:pt x="2435408" y="82316"/>
                  <a:pt x="2449913" y="68535"/>
                  <a:pt x="2467627" y="62630"/>
                </a:cubicBezTo>
                <a:cubicBezTo>
                  <a:pt x="2500291" y="51742"/>
                  <a:pt x="2534433" y="45929"/>
                  <a:pt x="2567836" y="37578"/>
                </a:cubicBezTo>
                <a:cubicBezTo>
                  <a:pt x="2598590" y="29890"/>
                  <a:pt x="2650532" y="16060"/>
                  <a:pt x="2680570" y="12526"/>
                </a:cubicBezTo>
                <a:cubicBezTo>
                  <a:pt x="2730503" y="6651"/>
                  <a:pt x="2780778" y="4175"/>
                  <a:pt x="2830882" y="0"/>
                </a:cubicBezTo>
                <a:cubicBezTo>
                  <a:pt x="2922237" y="5075"/>
                  <a:pt x="3046001" y="5446"/>
                  <a:pt x="3144033" y="25052"/>
                </a:cubicBezTo>
                <a:cubicBezTo>
                  <a:pt x="3177795" y="31804"/>
                  <a:pt x="3213445" y="34706"/>
                  <a:pt x="3244241" y="50104"/>
                </a:cubicBezTo>
                <a:cubicBezTo>
                  <a:pt x="3260942" y="58455"/>
                  <a:pt x="3278022" y="66088"/>
                  <a:pt x="3294345" y="75156"/>
                </a:cubicBezTo>
                <a:cubicBezTo>
                  <a:pt x="3315627" y="86980"/>
                  <a:pt x="3335199" y="101846"/>
                  <a:pt x="3356975" y="112734"/>
                </a:cubicBezTo>
                <a:cubicBezTo>
                  <a:pt x="3368785" y="118639"/>
                  <a:pt x="3382743" y="119355"/>
                  <a:pt x="3394553" y="125260"/>
                </a:cubicBezTo>
                <a:cubicBezTo>
                  <a:pt x="3481056" y="168512"/>
                  <a:pt x="3377958" y="136769"/>
                  <a:pt x="3482236" y="162838"/>
                </a:cubicBezTo>
                <a:cubicBezTo>
                  <a:pt x="3515639" y="179540"/>
                  <a:pt x="3551371" y="192227"/>
                  <a:pt x="3582444" y="212943"/>
                </a:cubicBezTo>
                <a:cubicBezTo>
                  <a:pt x="3607496" y="229644"/>
                  <a:pt x="3630670" y="249582"/>
                  <a:pt x="3657600" y="263047"/>
                </a:cubicBezTo>
                <a:cubicBezTo>
                  <a:pt x="3691003" y="279748"/>
                  <a:pt x="3731401" y="286744"/>
                  <a:pt x="3757808" y="313151"/>
                </a:cubicBezTo>
                <a:cubicBezTo>
                  <a:pt x="3796512" y="351855"/>
                  <a:pt x="3797284" y="356170"/>
                  <a:pt x="3845490" y="388307"/>
                </a:cubicBezTo>
                <a:cubicBezTo>
                  <a:pt x="3955727" y="461798"/>
                  <a:pt x="3857949" y="393970"/>
                  <a:pt x="3983277" y="450937"/>
                </a:cubicBezTo>
                <a:cubicBezTo>
                  <a:pt x="4005441" y="461012"/>
                  <a:pt x="4025650" y="475010"/>
                  <a:pt x="4045907" y="488515"/>
                </a:cubicBezTo>
                <a:cubicBezTo>
                  <a:pt x="4063277" y="500095"/>
                  <a:pt x="4078308" y="515028"/>
                  <a:pt x="4096011" y="526093"/>
                </a:cubicBezTo>
                <a:cubicBezTo>
                  <a:pt x="4111845" y="535989"/>
                  <a:pt x="4129903" y="541881"/>
                  <a:pt x="4146115" y="551145"/>
                </a:cubicBezTo>
                <a:cubicBezTo>
                  <a:pt x="4159186" y="558614"/>
                  <a:pt x="4170622" y="568728"/>
                  <a:pt x="4183693" y="576197"/>
                </a:cubicBezTo>
                <a:cubicBezTo>
                  <a:pt x="4199905" y="585461"/>
                  <a:pt x="4217585" y="591985"/>
                  <a:pt x="4233797" y="601249"/>
                </a:cubicBezTo>
                <a:cubicBezTo>
                  <a:pt x="4246868" y="608718"/>
                  <a:pt x="4257910" y="619568"/>
                  <a:pt x="4271375" y="626301"/>
                </a:cubicBezTo>
                <a:cubicBezTo>
                  <a:pt x="4301326" y="641277"/>
                  <a:pt x="4339064" y="653039"/>
                  <a:pt x="4371584" y="663880"/>
                </a:cubicBezTo>
                <a:cubicBezTo>
                  <a:pt x="4427128" y="719424"/>
                  <a:pt x="4483164" y="779943"/>
                  <a:pt x="4546948" y="826718"/>
                </a:cubicBezTo>
                <a:cubicBezTo>
                  <a:pt x="4641285" y="895898"/>
                  <a:pt x="4742705" y="955313"/>
                  <a:pt x="4835047" y="1027134"/>
                </a:cubicBezTo>
                <a:lnTo>
                  <a:pt x="4947781" y="1114816"/>
                </a:lnTo>
                <a:cubicBezTo>
                  <a:pt x="4956132" y="1127342"/>
                  <a:pt x="4964083" y="1140144"/>
                  <a:pt x="4972833" y="1152395"/>
                </a:cubicBezTo>
                <a:cubicBezTo>
                  <a:pt x="4987538" y="1172983"/>
                  <a:pt x="5021838" y="1215098"/>
                  <a:pt x="5035463" y="1240077"/>
                </a:cubicBezTo>
                <a:cubicBezTo>
                  <a:pt x="5053346" y="1272862"/>
                  <a:pt x="5068866" y="1306882"/>
                  <a:pt x="5085567" y="1340285"/>
                </a:cubicBezTo>
                <a:cubicBezTo>
                  <a:pt x="5093918" y="1356986"/>
                  <a:pt x="5104714" y="1372675"/>
                  <a:pt x="5110619" y="1390389"/>
                </a:cubicBezTo>
                <a:cubicBezTo>
                  <a:pt x="5118970" y="1415441"/>
                  <a:pt x="5121023" y="1443573"/>
                  <a:pt x="5135671" y="1465545"/>
                </a:cubicBezTo>
                <a:cubicBezTo>
                  <a:pt x="5171081" y="1518660"/>
                  <a:pt x="5153990" y="1489658"/>
                  <a:pt x="5185775" y="1553227"/>
                </a:cubicBezTo>
                <a:cubicBezTo>
                  <a:pt x="5217927" y="1681836"/>
                  <a:pt x="5174227" y="1522434"/>
                  <a:pt x="5223353" y="1653436"/>
                </a:cubicBezTo>
                <a:cubicBezTo>
                  <a:pt x="5229398" y="1669555"/>
                  <a:pt x="5230435" y="1687208"/>
                  <a:pt x="5235879" y="1703540"/>
                </a:cubicBezTo>
                <a:cubicBezTo>
                  <a:pt x="5242989" y="1724871"/>
                  <a:pt x="5254318" y="1744679"/>
                  <a:pt x="5260931" y="1766170"/>
                </a:cubicBezTo>
                <a:cubicBezTo>
                  <a:pt x="5321943" y="1964455"/>
                  <a:pt x="5253275" y="1784606"/>
                  <a:pt x="5311036" y="1929008"/>
                </a:cubicBezTo>
                <a:cubicBezTo>
                  <a:pt x="5330312" y="2102494"/>
                  <a:pt x="5330941" y="2053401"/>
                  <a:pt x="5311036" y="2292263"/>
                </a:cubicBezTo>
                <a:cubicBezTo>
                  <a:pt x="5309606" y="2309419"/>
                  <a:pt x="5305292" y="2326544"/>
                  <a:pt x="5298510" y="2342367"/>
                </a:cubicBezTo>
                <a:cubicBezTo>
                  <a:pt x="5292580" y="2356204"/>
                  <a:pt x="5281808" y="2367419"/>
                  <a:pt x="5273457" y="2379945"/>
                </a:cubicBezTo>
                <a:cubicBezTo>
                  <a:pt x="5269282" y="2392471"/>
                  <a:pt x="5267254" y="2405932"/>
                  <a:pt x="5260931" y="2417523"/>
                </a:cubicBezTo>
                <a:cubicBezTo>
                  <a:pt x="5242069" y="2452104"/>
                  <a:pt x="5219449" y="2484500"/>
                  <a:pt x="5198301" y="2517732"/>
                </a:cubicBezTo>
                <a:cubicBezTo>
                  <a:pt x="5176052" y="2552694"/>
                  <a:pt x="5169033" y="2565086"/>
                  <a:pt x="5135671" y="2592888"/>
                </a:cubicBezTo>
                <a:cubicBezTo>
                  <a:pt x="5124106" y="2602526"/>
                  <a:pt x="5111930" y="2612010"/>
                  <a:pt x="5098093" y="2617940"/>
                </a:cubicBezTo>
                <a:cubicBezTo>
                  <a:pt x="5082270" y="2624721"/>
                  <a:pt x="5064542" y="2625737"/>
                  <a:pt x="5047989" y="2630466"/>
                </a:cubicBezTo>
                <a:cubicBezTo>
                  <a:pt x="5035293" y="2634093"/>
                  <a:pt x="5023300" y="2640128"/>
                  <a:pt x="5010411" y="2642992"/>
                </a:cubicBezTo>
                <a:cubicBezTo>
                  <a:pt x="4925269" y="2661912"/>
                  <a:pt x="4866878" y="2659048"/>
                  <a:pt x="4772416" y="2668044"/>
                </a:cubicBezTo>
                <a:cubicBezTo>
                  <a:pt x="4738905" y="2671236"/>
                  <a:pt x="4705704" y="2677220"/>
                  <a:pt x="4672208" y="2680570"/>
                </a:cubicBezTo>
                <a:cubicBezTo>
                  <a:pt x="4622180" y="2685573"/>
                  <a:pt x="4571866" y="2687544"/>
                  <a:pt x="4521896" y="2693096"/>
                </a:cubicBezTo>
                <a:cubicBezTo>
                  <a:pt x="4304205" y="2717284"/>
                  <a:pt x="4313185" y="2724211"/>
                  <a:pt x="4070959" y="2768252"/>
                </a:cubicBezTo>
                <a:cubicBezTo>
                  <a:pt x="3718371" y="2832359"/>
                  <a:pt x="4104811" y="2756471"/>
                  <a:pt x="3795386" y="2818356"/>
                </a:cubicBezTo>
                <a:cubicBezTo>
                  <a:pt x="3624197" y="2814181"/>
                  <a:pt x="3452739" y="2816294"/>
                  <a:pt x="3281819" y="2805830"/>
                </a:cubicBezTo>
                <a:cubicBezTo>
                  <a:pt x="3247453" y="2803726"/>
                  <a:pt x="3215014" y="2789129"/>
                  <a:pt x="3181611" y="2780778"/>
                </a:cubicBezTo>
                <a:cubicBezTo>
                  <a:pt x="3098849" y="2760088"/>
                  <a:pt x="3148589" y="2770387"/>
                  <a:pt x="3031299" y="2755726"/>
                </a:cubicBezTo>
                <a:cubicBezTo>
                  <a:pt x="3018773" y="2751551"/>
                  <a:pt x="3006668" y="2745789"/>
                  <a:pt x="2993721" y="2743200"/>
                </a:cubicBezTo>
                <a:cubicBezTo>
                  <a:pt x="2964770" y="2737410"/>
                  <a:pt x="2934317" y="2739158"/>
                  <a:pt x="2906038" y="2730674"/>
                </a:cubicBezTo>
                <a:cubicBezTo>
                  <a:pt x="2891619" y="2726348"/>
                  <a:pt x="2882217" y="2711736"/>
                  <a:pt x="2868460" y="2705622"/>
                </a:cubicBezTo>
                <a:cubicBezTo>
                  <a:pt x="2822142" y="2685036"/>
                  <a:pt x="2707563" y="2656835"/>
                  <a:pt x="2668044" y="2655518"/>
                </a:cubicBezTo>
                <a:lnTo>
                  <a:pt x="2292263" y="2642992"/>
                </a:lnTo>
                <a:cubicBezTo>
                  <a:pt x="2275562" y="2638817"/>
                  <a:pt x="2258712" y="2635195"/>
                  <a:pt x="2242159" y="2630466"/>
                </a:cubicBezTo>
                <a:cubicBezTo>
                  <a:pt x="2229463" y="2626839"/>
                  <a:pt x="2217470" y="2620804"/>
                  <a:pt x="2204581" y="2617940"/>
                </a:cubicBezTo>
                <a:cubicBezTo>
                  <a:pt x="2179788" y="2612430"/>
                  <a:pt x="2154218" y="2610924"/>
                  <a:pt x="2129425" y="2605414"/>
                </a:cubicBezTo>
                <a:cubicBezTo>
                  <a:pt x="2116536" y="2602550"/>
                  <a:pt x="2104543" y="2596515"/>
                  <a:pt x="2091847" y="2592888"/>
                </a:cubicBezTo>
                <a:cubicBezTo>
                  <a:pt x="2073385" y="2587613"/>
                  <a:pt x="1993949" y="2568386"/>
                  <a:pt x="1979112" y="2567836"/>
                </a:cubicBezTo>
                <a:cubicBezTo>
                  <a:pt x="1774618" y="2560262"/>
                  <a:pt x="1569920" y="2559907"/>
                  <a:pt x="1365337" y="2555310"/>
                </a:cubicBezTo>
                <a:lnTo>
                  <a:pt x="864296" y="2542784"/>
                </a:lnTo>
                <a:cubicBezTo>
                  <a:pt x="776414" y="2530229"/>
                  <a:pt x="768142" y="2528525"/>
                  <a:pt x="676405" y="2517732"/>
                </a:cubicBezTo>
                <a:cubicBezTo>
                  <a:pt x="638855" y="2513314"/>
                  <a:pt x="601018" y="2511103"/>
                  <a:pt x="563671" y="2505206"/>
                </a:cubicBezTo>
                <a:cubicBezTo>
                  <a:pt x="521612" y="2498565"/>
                  <a:pt x="438411" y="2480153"/>
                  <a:pt x="438411" y="2480153"/>
                </a:cubicBezTo>
                <a:cubicBezTo>
                  <a:pt x="318279" y="2420087"/>
                  <a:pt x="467232" y="2496165"/>
                  <a:pt x="325677" y="2417523"/>
                </a:cubicBezTo>
                <a:cubicBezTo>
                  <a:pt x="309354" y="2408455"/>
                  <a:pt x="291407" y="2402367"/>
                  <a:pt x="275573" y="2392471"/>
                </a:cubicBezTo>
                <a:cubicBezTo>
                  <a:pt x="257869" y="2381406"/>
                  <a:pt x="243172" y="2365958"/>
                  <a:pt x="225468" y="2354893"/>
                </a:cubicBezTo>
                <a:cubicBezTo>
                  <a:pt x="209634" y="2344997"/>
                  <a:pt x="189945" y="2341506"/>
                  <a:pt x="175364" y="2329841"/>
                </a:cubicBezTo>
                <a:cubicBezTo>
                  <a:pt x="141208" y="2302516"/>
                  <a:pt x="88607" y="2246145"/>
                  <a:pt x="62630" y="2204581"/>
                </a:cubicBezTo>
                <a:cubicBezTo>
                  <a:pt x="28922" y="2150648"/>
                  <a:pt x="29676" y="2122868"/>
                  <a:pt x="12526" y="2054269"/>
                </a:cubicBezTo>
                <a:lnTo>
                  <a:pt x="0" y="2004164"/>
                </a:lnTo>
                <a:cubicBezTo>
                  <a:pt x="4175" y="1924833"/>
                  <a:pt x="5334" y="1845285"/>
                  <a:pt x="12526" y="1766170"/>
                </a:cubicBezTo>
                <a:cubicBezTo>
                  <a:pt x="13721" y="1753021"/>
                  <a:pt x="17728" y="1739578"/>
                  <a:pt x="25052" y="1728592"/>
                </a:cubicBezTo>
                <a:cubicBezTo>
                  <a:pt x="43141" y="1701459"/>
                  <a:pt x="67311" y="1678900"/>
                  <a:pt x="87682" y="1653436"/>
                </a:cubicBezTo>
                <a:cubicBezTo>
                  <a:pt x="117421" y="1616262"/>
                  <a:pt x="145952" y="1578135"/>
                  <a:pt x="175364" y="1540701"/>
                </a:cubicBezTo>
                <a:cubicBezTo>
                  <a:pt x="191882" y="1519679"/>
                  <a:pt x="209054" y="1499174"/>
                  <a:pt x="225468" y="1478071"/>
                </a:cubicBezTo>
                <a:cubicBezTo>
                  <a:pt x="238285" y="1461592"/>
                  <a:pt x="250230" y="1444446"/>
                  <a:pt x="263047" y="1427967"/>
                </a:cubicBezTo>
                <a:cubicBezTo>
                  <a:pt x="279461" y="1406864"/>
                  <a:pt x="296737" y="1386440"/>
                  <a:pt x="313151" y="1365337"/>
                </a:cubicBezTo>
                <a:cubicBezTo>
                  <a:pt x="325968" y="1348858"/>
                  <a:pt x="333359" y="1326813"/>
                  <a:pt x="350729" y="1315233"/>
                </a:cubicBezTo>
                <a:cubicBezTo>
                  <a:pt x="407351" y="1277485"/>
                  <a:pt x="419802" y="1272733"/>
                  <a:pt x="475989" y="1202499"/>
                </a:cubicBezTo>
                <a:cubicBezTo>
                  <a:pt x="598766" y="1049027"/>
                  <a:pt x="441759" y="1236729"/>
                  <a:pt x="601249" y="1077238"/>
                </a:cubicBezTo>
                <a:cubicBezTo>
                  <a:pt x="624308" y="1054179"/>
                  <a:pt x="640088" y="1024386"/>
                  <a:pt x="663879" y="1002082"/>
                </a:cubicBezTo>
                <a:cubicBezTo>
                  <a:pt x="684829" y="982442"/>
                  <a:pt x="817287" y="876851"/>
                  <a:pt x="864296" y="839244"/>
                </a:cubicBezTo>
                <a:cubicBezTo>
                  <a:pt x="885173" y="822543"/>
                  <a:pt x="909811" y="809679"/>
                  <a:pt x="926926" y="789140"/>
                </a:cubicBezTo>
                <a:cubicBezTo>
                  <a:pt x="1102641" y="578283"/>
                  <a:pt x="868280" y="854904"/>
                  <a:pt x="1064712" y="638827"/>
                </a:cubicBezTo>
                <a:cubicBezTo>
                  <a:pt x="1168578" y="524574"/>
                  <a:pt x="1065953" y="628820"/>
                  <a:pt x="1152394" y="513567"/>
                </a:cubicBezTo>
                <a:cubicBezTo>
                  <a:pt x="1163023" y="499395"/>
                  <a:pt x="1177447" y="488515"/>
                  <a:pt x="1189973" y="475989"/>
                </a:cubicBezTo>
                <a:cubicBezTo>
                  <a:pt x="1219227" y="417481"/>
                  <a:pt x="1223911" y="394909"/>
                  <a:pt x="1290181" y="350729"/>
                </a:cubicBezTo>
                <a:cubicBezTo>
                  <a:pt x="1323584" y="328461"/>
                  <a:pt x="1339371" y="321484"/>
                  <a:pt x="1365337" y="288099"/>
                </a:cubicBezTo>
                <a:cubicBezTo>
                  <a:pt x="1383822" y="264333"/>
                  <a:pt x="1394151" y="234234"/>
                  <a:pt x="1415441" y="212943"/>
                </a:cubicBezTo>
                <a:cubicBezTo>
                  <a:pt x="1423792" y="204592"/>
                  <a:pt x="1429930" y="193172"/>
                  <a:pt x="1440493" y="187890"/>
                </a:cubicBezTo>
                <a:cubicBezTo>
                  <a:pt x="1447962" y="184155"/>
                  <a:pt x="1409178" y="158663"/>
                  <a:pt x="1465545" y="150312"/>
                </a:cubicBezTo>
                <a:close/>
              </a:path>
            </a:pathLst>
          </a:custGeom>
          <a:solidFill>
            <a:schemeClr val="tx2">
              <a:lumMod val="40000"/>
              <a:lumOff val="60000"/>
              <a:alpha val="44000"/>
            </a:schemeClr>
          </a:solidFill>
          <a:ln w="317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79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81505-E5CF-0D70-7C86-0F9410DE6A7C}"/>
              </a:ext>
            </a:extLst>
          </p:cNvPr>
          <p:cNvSpPr>
            <a:spLocks noGrp="1"/>
          </p:cNvSpPr>
          <p:nvPr>
            <p:ph type="title"/>
          </p:nvPr>
        </p:nvSpPr>
        <p:spPr/>
        <p:txBody>
          <a:bodyPr/>
          <a:lstStyle/>
          <a:p>
            <a:pPr algn="ctr"/>
            <a:r>
              <a:rPr lang="nl-NL" dirty="0" err="1"/>
              <a:t>What</a:t>
            </a:r>
            <a:r>
              <a:rPr lang="nl-NL" dirty="0"/>
              <a:t> we </a:t>
            </a:r>
            <a:r>
              <a:rPr lang="nl-NL" dirty="0" err="1"/>
              <a:t>need</a:t>
            </a:r>
            <a:endParaRPr lang="nl-NL" dirty="0"/>
          </a:p>
        </p:txBody>
      </p:sp>
      <p:sp>
        <p:nvSpPr>
          <p:cNvPr id="3" name="Tijdelijke aanduiding voor inhoud 2">
            <a:extLst>
              <a:ext uri="{FF2B5EF4-FFF2-40B4-BE49-F238E27FC236}">
                <a16:creationId xmlns:a16="http://schemas.microsoft.com/office/drawing/2014/main" id="{D34BCBB3-B4C3-F9FD-9E88-8D502348B0BF}"/>
              </a:ext>
            </a:extLst>
          </p:cNvPr>
          <p:cNvSpPr>
            <a:spLocks noGrp="1"/>
          </p:cNvSpPr>
          <p:nvPr>
            <p:ph idx="1"/>
          </p:nvPr>
        </p:nvSpPr>
        <p:spPr/>
        <p:txBody>
          <a:bodyPr/>
          <a:lstStyle/>
          <a:p>
            <a:r>
              <a:rPr lang="nl-NL" dirty="0" err="1"/>
              <a:t>Problem</a:t>
            </a:r>
            <a:r>
              <a:rPr lang="nl-NL" dirty="0"/>
              <a:t> </a:t>
            </a:r>
            <a:r>
              <a:rPr lang="nl-NL" dirty="0" err="1"/>
              <a:t>solving</a:t>
            </a:r>
            <a:r>
              <a:rPr lang="nl-NL" dirty="0"/>
              <a:t> modules</a:t>
            </a:r>
          </a:p>
          <a:p>
            <a:pPr lvl="1"/>
            <a:r>
              <a:rPr lang="nl-NL" dirty="0" err="1">
                <a:solidFill>
                  <a:srgbClr val="FF0000"/>
                </a:solidFill>
              </a:rPr>
              <a:t>Internal</a:t>
            </a:r>
            <a:r>
              <a:rPr lang="nl-NL" dirty="0"/>
              <a:t> input-output </a:t>
            </a:r>
            <a:r>
              <a:rPr lang="nl-NL" dirty="0" err="1"/>
              <a:t>metarules</a:t>
            </a:r>
            <a:r>
              <a:rPr lang="nl-NL" dirty="0"/>
              <a:t> </a:t>
            </a:r>
          </a:p>
          <a:p>
            <a:r>
              <a:rPr lang="nl-NL" dirty="0">
                <a:solidFill>
                  <a:srgbClr val="FF0000"/>
                </a:solidFill>
              </a:rPr>
              <a:t>Global</a:t>
            </a:r>
            <a:r>
              <a:rPr lang="nl-NL" dirty="0"/>
              <a:t> output-input </a:t>
            </a:r>
            <a:r>
              <a:rPr lang="nl-NL" dirty="0" err="1"/>
              <a:t>metarules</a:t>
            </a:r>
            <a:r>
              <a:rPr lang="nl-NL" dirty="0"/>
              <a:t> </a:t>
            </a:r>
            <a:r>
              <a:rPr lang="nl-NL" dirty="0" err="1">
                <a:solidFill>
                  <a:srgbClr val="FF0000"/>
                </a:solidFill>
              </a:rPr>
              <a:t>between</a:t>
            </a:r>
            <a:r>
              <a:rPr lang="nl-NL" dirty="0"/>
              <a:t> modules</a:t>
            </a:r>
          </a:p>
          <a:p>
            <a:r>
              <a:rPr lang="nl-NL" dirty="0"/>
              <a:t>Both kinds of </a:t>
            </a:r>
            <a:r>
              <a:rPr lang="nl-NL" dirty="0" err="1"/>
              <a:t>metarules</a:t>
            </a:r>
            <a:r>
              <a:rPr lang="nl-NL" dirty="0"/>
              <a:t> are ASPIC+ </a:t>
            </a:r>
            <a:r>
              <a:rPr lang="nl-NL" dirty="0" err="1">
                <a:solidFill>
                  <a:srgbClr val="FF0000"/>
                </a:solidFill>
              </a:rPr>
              <a:t>defeasible</a:t>
            </a:r>
            <a:r>
              <a:rPr lang="nl-NL" dirty="0">
                <a:solidFill>
                  <a:srgbClr val="FF0000"/>
                </a:solidFill>
              </a:rPr>
              <a:t> </a:t>
            </a:r>
            <a:r>
              <a:rPr lang="nl-NL" dirty="0" err="1">
                <a:solidFill>
                  <a:srgbClr val="FF0000"/>
                </a:solidFill>
              </a:rPr>
              <a:t>rules</a:t>
            </a:r>
            <a:endParaRPr lang="nl-NL" dirty="0">
              <a:solidFill>
                <a:srgbClr val="FF0000"/>
              </a:solidFill>
            </a:endParaRPr>
          </a:p>
          <a:p>
            <a:pPr lvl="1"/>
            <a:r>
              <a:rPr lang="nl-NL" dirty="0" err="1"/>
              <a:t>So</a:t>
            </a:r>
            <a:r>
              <a:rPr lang="nl-NL" dirty="0"/>
              <a:t> a </a:t>
            </a:r>
            <a:r>
              <a:rPr lang="nl-NL" dirty="0" err="1">
                <a:solidFill>
                  <a:srgbClr val="FF0000"/>
                </a:solidFill>
              </a:rPr>
              <a:t>problem</a:t>
            </a:r>
            <a:r>
              <a:rPr lang="nl-NL" dirty="0">
                <a:solidFill>
                  <a:srgbClr val="FF0000"/>
                </a:solidFill>
              </a:rPr>
              <a:t> </a:t>
            </a:r>
            <a:r>
              <a:rPr lang="nl-NL" dirty="0" err="1">
                <a:solidFill>
                  <a:srgbClr val="FF0000"/>
                </a:solidFill>
              </a:rPr>
              <a:t>specification</a:t>
            </a:r>
            <a:r>
              <a:rPr lang="nl-NL" dirty="0">
                <a:solidFill>
                  <a:srgbClr val="FF0000"/>
                </a:solidFill>
              </a:rPr>
              <a:t> </a:t>
            </a:r>
            <a:r>
              <a:rPr lang="nl-NL" dirty="0"/>
              <a:t>is </a:t>
            </a:r>
            <a:r>
              <a:rPr lang="nl-NL" dirty="0" err="1"/>
              <a:t>an</a:t>
            </a:r>
            <a:r>
              <a:rPr lang="nl-NL" dirty="0"/>
              <a:t> ASPIC+ </a:t>
            </a:r>
            <a:r>
              <a:rPr lang="nl-NL" dirty="0" err="1"/>
              <a:t>application</a:t>
            </a:r>
            <a:endParaRPr lang="nl-NL" dirty="0"/>
          </a:p>
        </p:txBody>
      </p:sp>
    </p:spTree>
    <p:extLst>
      <p:ext uri="{BB962C8B-B14F-4D97-AF65-F5344CB8AC3E}">
        <p14:creationId xmlns:p14="http://schemas.microsoft.com/office/powerpoint/2010/main" val="350861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8E62E4C-D464-A985-CD3F-C51A2FD4E200}"/>
              </a:ext>
            </a:extLst>
          </p:cNvPr>
          <p:cNvPicPr>
            <a:picLocks noChangeAspect="1"/>
          </p:cNvPicPr>
          <p:nvPr/>
        </p:nvPicPr>
        <p:blipFill>
          <a:blip r:embed="rId3"/>
          <a:stretch>
            <a:fillRect/>
          </a:stretch>
        </p:blipFill>
        <p:spPr>
          <a:xfrm>
            <a:off x="107504" y="2276872"/>
            <a:ext cx="8913916" cy="4323630"/>
          </a:xfrm>
          <a:prstGeom prst="rect">
            <a:avLst/>
          </a:prstGeom>
        </p:spPr>
      </p:pic>
      <p:sp>
        <p:nvSpPr>
          <p:cNvPr id="6" name="Text Box 23">
            <a:extLst>
              <a:ext uri="{FF2B5EF4-FFF2-40B4-BE49-F238E27FC236}">
                <a16:creationId xmlns:a16="http://schemas.microsoft.com/office/drawing/2014/main" id="{2165AAA3-0B0F-C773-279B-DC4709828E15}"/>
              </a:ext>
            </a:extLst>
          </p:cNvPr>
          <p:cNvSpPr txBox="1">
            <a:spLocks noChangeArrowheads="1"/>
          </p:cNvSpPr>
          <p:nvPr/>
        </p:nvSpPr>
        <p:spPr bwMode="auto">
          <a:xfrm>
            <a:off x="2843808" y="7456"/>
            <a:ext cx="6336704" cy="1477328"/>
          </a:xfrm>
          <a:prstGeom prst="rect">
            <a:avLst/>
          </a:prstGeom>
          <a:solidFill>
            <a:srgbClr val="FFFF99"/>
          </a:solidFill>
          <a:ln w="9525">
            <a:solidFill>
              <a:schemeClr val="tx1"/>
            </a:solidFill>
            <a:miter lim="800000"/>
            <a:headEnd/>
            <a:tailEnd/>
          </a:ln>
        </p:spPr>
        <p:txBody>
          <a:bodyPr wrap="square">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l" eaLnBrk="1" hangingPunct="1"/>
            <a:r>
              <a:rPr lang="en-US" altLang="nl-NL" sz="1800" dirty="0"/>
              <a:t>oi1: burden(X) is justified in B, and X is justified in </a:t>
            </a:r>
            <a:r>
              <a:rPr lang="en-US" altLang="nl-NL" sz="1800" dirty="0" err="1"/>
              <a:t>Ev</a:t>
            </a:r>
            <a:r>
              <a:rPr lang="en-US" altLang="nl-NL" sz="1800" dirty="0"/>
              <a:t> </a:t>
            </a:r>
            <a:r>
              <a:rPr lang="en-US" altLang="nl-NL" sz="1800" dirty="0">
                <a:sym typeface="Symbol" pitchFamily="2" charset="2"/>
              </a:rPr>
              <a:t></a:t>
            </a:r>
            <a:r>
              <a:rPr lang="en-US" altLang="nl-NL" sz="1800" dirty="0"/>
              <a:t> </a:t>
            </a:r>
          </a:p>
          <a:p>
            <a:pPr algn="l" eaLnBrk="1" hangingPunct="1"/>
            <a:r>
              <a:rPr lang="en-US" altLang="nl-NL" sz="1800" dirty="0"/>
              <a:t>X is in </a:t>
            </a:r>
            <a:r>
              <a:rPr lang="en-US" altLang="nl-NL" sz="1800" dirty="0" err="1"/>
              <a:t>Kn</a:t>
            </a:r>
            <a:r>
              <a:rPr lang="en-US" altLang="nl-NL" sz="1800" dirty="0"/>
              <a:t> of LR</a:t>
            </a:r>
          </a:p>
          <a:p>
            <a:pPr algn="l" eaLnBrk="1" hangingPunct="1"/>
            <a:r>
              <a:rPr lang="en-US" altLang="nl-NL" sz="1800" dirty="0"/>
              <a:t> </a:t>
            </a:r>
          </a:p>
          <a:p>
            <a:pPr algn="l" eaLnBrk="1" hangingPunct="1"/>
            <a:r>
              <a:rPr lang="en-US" altLang="nl-NL" sz="1800" dirty="0"/>
              <a:t>oi2: burden(X) is justified in B, and X is </a:t>
            </a:r>
            <a:r>
              <a:rPr lang="en-US" altLang="nl-NL" sz="1800" dirty="0">
                <a:solidFill>
                  <a:srgbClr val="FF0000"/>
                </a:solidFill>
              </a:rPr>
              <a:t>not</a:t>
            </a:r>
            <a:r>
              <a:rPr lang="en-US" altLang="nl-NL" sz="1800" dirty="0"/>
              <a:t> justified in </a:t>
            </a:r>
            <a:r>
              <a:rPr lang="en-US" altLang="nl-NL" sz="1800" dirty="0" err="1"/>
              <a:t>Ev</a:t>
            </a:r>
            <a:r>
              <a:rPr lang="en-US" altLang="nl-NL" sz="1800" dirty="0"/>
              <a:t> </a:t>
            </a:r>
            <a:r>
              <a:rPr lang="en-US" altLang="nl-NL" sz="1800" dirty="0">
                <a:sym typeface="Symbol" pitchFamily="2" charset="2"/>
              </a:rPr>
              <a:t></a:t>
            </a:r>
            <a:r>
              <a:rPr lang="en-US" altLang="nl-NL" sz="1800" dirty="0"/>
              <a:t> </a:t>
            </a:r>
            <a:r>
              <a:rPr lang="en-US" altLang="nl-NL" sz="1800" dirty="0">
                <a:solidFill>
                  <a:srgbClr val="FF0000"/>
                </a:solidFill>
              </a:rPr>
              <a:t>not</a:t>
            </a:r>
            <a:r>
              <a:rPr lang="en-US" altLang="nl-NL" sz="1800" dirty="0"/>
              <a:t>-X is in </a:t>
            </a:r>
            <a:r>
              <a:rPr lang="en-US" altLang="nl-NL" sz="1800" dirty="0" err="1"/>
              <a:t>Kn</a:t>
            </a:r>
            <a:r>
              <a:rPr lang="en-US" altLang="nl-NL" sz="1800" dirty="0"/>
              <a:t> of LR</a:t>
            </a:r>
          </a:p>
        </p:txBody>
      </p:sp>
    </p:spTree>
    <p:extLst>
      <p:ext uri="{BB962C8B-B14F-4D97-AF65-F5344CB8AC3E}">
        <p14:creationId xmlns:p14="http://schemas.microsoft.com/office/powerpoint/2010/main" val="346046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a:extLst>
              <a:ext uri="{FF2B5EF4-FFF2-40B4-BE49-F238E27FC236}">
                <a16:creationId xmlns:a16="http://schemas.microsoft.com/office/drawing/2014/main" id="{6BE429D1-9366-8D05-CB99-8E20DF21DFCC}"/>
              </a:ext>
            </a:extLst>
          </p:cNvPr>
          <p:cNvSpPr>
            <a:spLocks noGrp="1" noChangeArrowheads="1"/>
          </p:cNvSpPr>
          <p:nvPr>
            <p:ph type="title"/>
          </p:nvPr>
        </p:nvSpPr>
        <p:spPr/>
        <p:txBody>
          <a:bodyPr/>
          <a:lstStyle/>
          <a:p>
            <a:pPr algn="ctr"/>
            <a:r>
              <a:rPr lang="nl-NL" altLang="nl-NL" sz="4000"/>
              <a:t>History of AI: </a:t>
            </a:r>
            <a:br>
              <a:rPr lang="nl-NL" altLang="nl-NL" sz="4000"/>
            </a:br>
            <a:r>
              <a:rPr lang="nl-NL" altLang="nl-NL" sz="4000"/>
              <a:t>symbolic vs. data centric</a:t>
            </a:r>
          </a:p>
        </p:txBody>
      </p:sp>
      <p:sp>
        <p:nvSpPr>
          <p:cNvPr id="28674" name="Tijdelijke aanduiding voor inhoud 2">
            <a:extLst>
              <a:ext uri="{FF2B5EF4-FFF2-40B4-BE49-F238E27FC236}">
                <a16:creationId xmlns:a16="http://schemas.microsoft.com/office/drawing/2014/main" id="{F2753D0A-01E0-A785-0079-95A95DE4E695}"/>
              </a:ext>
            </a:extLst>
          </p:cNvPr>
          <p:cNvSpPr>
            <a:spLocks noGrp="1" noChangeArrowheads="1"/>
          </p:cNvSpPr>
          <p:nvPr>
            <p:ph idx="1"/>
          </p:nvPr>
        </p:nvSpPr>
        <p:spPr>
          <a:xfrm>
            <a:off x="1182688" y="2170113"/>
            <a:ext cx="7772400" cy="4611687"/>
          </a:xfrm>
        </p:spPr>
        <p:txBody>
          <a:bodyPr/>
          <a:lstStyle/>
          <a:p>
            <a:r>
              <a:rPr lang="nl-NL" altLang="nl-NL" sz="2800">
                <a:solidFill>
                  <a:srgbClr val="FF0000"/>
                </a:solidFill>
              </a:rPr>
              <a:t>Symbolic/cognitive AI</a:t>
            </a:r>
            <a:r>
              <a:rPr lang="nl-NL" altLang="nl-NL" sz="2800"/>
              <a:t>: programming </a:t>
            </a:r>
            <a:r>
              <a:rPr lang="nl-NL" altLang="nl-NL" sz="2800">
                <a:solidFill>
                  <a:srgbClr val="FF0000"/>
                </a:solidFill>
              </a:rPr>
              <a:t>explicit</a:t>
            </a:r>
            <a:r>
              <a:rPr lang="nl-NL" altLang="nl-NL" sz="2800"/>
              <a:t> models of aspects of human cognition</a:t>
            </a:r>
          </a:p>
          <a:p>
            <a:pPr lvl="1"/>
            <a:r>
              <a:rPr lang="nl-NL" altLang="nl-NL" sz="2400"/>
              <a:t>Advantage: transparent</a:t>
            </a:r>
          </a:p>
          <a:p>
            <a:pPr lvl="1"/>
            <a:r>
              <a:rPr lang="nl-NL" altLang="nl-NL" sz="2400"/>
              <a:t>Disadvantage: ‘</a:t>
            </a:r>
            <a:r>
              <a:rPr lang="nl-NL" altLang="ja-JP" sz="2400"/>
              <a:t>symbolic</a:t>
            </a:r>
            <a:r>
              <a:rPr lang="nl-NL" altLang="nl-NL" sz="2400"/>
              <a:t>’</a:t>
            </a:r>
            <a:r>
              <a:rPr lang="nl-NL" altLang="ja-JP" sz="2400"/>
              <a:t> input needed</a:t>
            </a:r>
          </a:p>
          <a:p>
            <a:r>
              <a:rPr lang="nl-NL" altLang="nl-NL" sz="2800">
                <a:solidFill>
                  <a:srgbClr val="FF0000"/>
                </a:solidFill>
              </a:rPr>
              <a:t>Statistical, data-centric</a:t>
            </a:r>
            <a:r>
              <a:rPr lang="nl-NL" altLang="nl-NL" sz="2800"/>
              <a:t> AI:</a:t>
            </a:r>
          </a:p>
          <a:p>
            <a:pPr lvl="1"/>
            <a:r>
              <a:rPr lang="nl-NL" altLang="nl-NL" sz="2400"/>
              <a:t>Automatic learning of patterns from data</a:t>
            </a:r>
          </a:p>
          <a:p>
            <a:pPr lvl="1"/>
            <a:endParaRPr lang="nl-NL" altLang="nl-NL"/>
          </a:p>
        </p:txBody>
      </p:sp>
      <p:sp>
        <p:nvSpPr>
          <p:cNvPr id="28675" name="Tijdelijke aanduiding voor dianummer 3">
            <a:extLst>
              <a:ext uri="{FF2B5EF4-FFF2-40B4-BE49-F238E27FC236}">
                <a16:creationId xmlns:a16="http://schemas.microsoft.com/office/drawing/2014/main" id="{BE7E8FFB-CA29-84EF-3E93-9500DFBBD0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CCD7C4E8-6935-2F46-AAE5-BBCB60F74D6E}" type="slidenum">
              <a:rPr lang="nl-NL" altLang="nl-NL" sz="1400" smtClean="0"/>
              <a:pPr>
                <a:spcBef>
                  <a:spcPct val="0"/>
                </a:spcBef>
                <a:buClrTx/>
                <a:buSzTx/>
                <a:buFontTx/>
                <a:buNone/>
              </a:pPr>
              <a:t>6</a:t>
            </a:fld>
            <a:endParaRPr lang="nl-NL" altLang="nl-NL"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D311B27-E56D-1855-0058-7CB85CEC1FAF}"/>
              </a:ext>
            </a:extLst>
          </p:cNvPr>
          <p:cNvPicPr>
            <a:picLocks noChangeAspect="1"/>
          </p:cNvPicPr>
          <p:nvPr/>
        </p:nvPicPr>
        <p:blipFill>
          <a:blip r:embed="rId3"/>
          <a:stretch>
            <a:fillRect/>
          </a:stretch>
        </p:blipFill>
        <p:spPr>
          <a:xfrm>
            <a:off x="0" y="915133"/>
            <a:ext cx="9144000" cy="5106154"/>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ABEEB-1EA0-9F42-806F-BE3F46D1A97D}"/>
              </a:ext>
            </a:extLst>
          </p:cNvPr>
          <p:cNvSpPr>
            <a:spLocks noGrp="1"/>
          </p:cNvSpPr>
          <p:nvPr>
            <p:ph type="title"/>
          </p:nvPr>
        </p:nvSpPr>
        <p:spPr/>
        <p:txBody>
          <a:bodyPr/>
          <a:lstStyle/>
          <a:p>
            <a:r>
              <a:rPr lang="nl-NL" dirty="0"/>
              <a:t>Bla</a:t>
            </a:r>
          </a:p>
        </p:txBody>
      </p:sp>
      <p:pic>
        <p:nvPicPr>
          <p:cNvPr id="4" name="Afbeelding 3" descr="Afbeelding met diagram, tekst, Plan, Technische tekening&#10;&#10;Automatisch gegenereerde beschrijving">
            <a:extLst>
              <a:ext uri="{FF2B5EF4-FFF2-40B4-BE49-F238E27FC236}">
                <a16:creationId xmlns:a16="http://schemas.microsoft.com/office/drawing/2014/main" id="{58FCC1E6-0CAC-785B-160E-FD438418F704}"/>
              </a:ext>
            </a:extLst>
          </p:cNvPr>
          <p:cNvPicPr>
            <a:picLocks noChangeAspect="1"/>
          </p:cNvPicPr>
          <p:nvPr/>
        </p:nvPicPr>
        <p:blipFill>
          <a:blip r:embed="rId3"/>
          <a:stretch>
            <a:fillRect/>
          </a:stretch>
        </p:blipFill>
        <p:spPr>
          <a:xfrm>
            <a:off x="107504" y="188640"/>
            <a:ext cx="8606035" cy="6480719"/>
          </a:xfrm>
          <a:prstGeom prst="rect">
            <a:avLst/>
          </a:prstGeom>
        </p:spPr>
      </p:pic>
      <p:sp>
        <p:nvSpPr>
          <p:cNvPr id="5" name="Text Box 17">
            <a:extLst>
              <a:ext uri="{FF2B5EF4-FFF2-40B4-BE49-F238E27FC236}">
                <a16:creationId xmlns:a16="http://schemas.microsoft.com/office/drawing/2014/main" id="{44650279-FEA0-1462-FB62-13625A4FB84E}"/>
              </a:ext>
            </a:extLst>
          </p:cNvPr>
          <p:cNvSpPr txBox="1">
            <a:spLocks noChangeArrowheads="1"/>
          </p:cNvSpPr>
          <p:nvPr/>
        </p:nvSpPr>
        <p:spPr bwMode="auto">
          <a:xfrm>
            <a:off x="971600" y="2477214"/>
            <a:ext cx="2376264" cy="1815882"/>
          </a:xfrm>
          <a:prstGeom prst="rect">
            <a:avLst/>
          </a:prstGeom>
          <a:solidFill>
            <a:srgbClr val="FFFF00">
              <a:alpha val="34117"/>
            </a:srgb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p:txBody>
      </p:sp>
      <p:sp>
        <p:nvSpPr>
          <p:cNvPr id="6" name="Text Box 17">
            <a:extLst>
              <a:ext uri="{FF2B5EF4-FFF2-40B4-BE49-F238E27FC236}">
                <a16:creationId xmlns:a16="http://schemas.microsoft.com/office/drawing/2014/main" id="{F05F6689-1559-F604-9FAF-AAD2551FFACA}"/>
              </a:ext>
            </a:extLst>
          </p:cNvPr>
          <p:cNvSpPr txBox="1">
            <a:spLocks noChangeArrowheads="1"/>
          </p:cNvSpPr>
          <p:nvPr/>
        </p:nvSpPr>
        <p:spPr bwMode="auto">
          <a:xfrm>
            <a:off x="2123728" y="116632"/>
            <a:ext cx="1872209" cy="1323439"/>
          </a:xfrm>
          <a:prstGeom prst="rect">
            <a:avLst/>
          </a:prstGeom>
          <a:solidFill>
            <a:srgbClr val="FFFF00">
              <a:alpha val="34117"/>
            </a:srgb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p:txBody>
      </p:sp>
      <p:sp>
        <p:nvSpPr>
          <p:cNvPr id="3" name="Text Box 17">
            <a:extLst>
              <a:ext uri="{FF2B5EF4-FFF2-40B4-BE49-F238E27FC236}">
                <a16:creationId xmlns:a16="http://schemas.microsoft.com/office/drawing/2014/main" id="{6F0A81CD-567D-D41D-A18B-9173CD92E689}"/>
              </a:ext>
            </a:extLst>
          </p:cNvPr>
          <p:cNvSpPr txBox="1">
            <a:spLocks noChangeArrowheads="1"/>
          </p:cNvSpPr>
          <p:nvPr/>
        </p:nvSpPr>
        <p:spPr bwMode="auto">
          <a:xfrm>
            <a:off x="5076056" y="107869"/>
            <a:ext cx="1872209" cy="1323439"/>
          </a:xfrm>
          <a:prstGeom prst="rect">
            <a:avLst/>
          </a:prstGeom>
          <a:solidFill>
            <a:schemeClr val="tx2">
              <a:lumMod val="40000"/>
              <a:lumOff val="60000"/>
              <a:alpha val="34117"/>
            </a:scheme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p:txBody>
      </p:sp>
      <p:sp>
        <p:nvSpPr>
          <p:cNvPr id="9" name="Text Box 17">
            <a:extLst>
              <a:ext uri="{FF2B5EF4-FFF2-40B4-BE49-F238E27FC236}">
                <a16:creationId xmlns:a16="http://schemas.microsoft.com/office/drawing/2014/main" id="{0F172CC1-4202-3EE5-B98A-857C76FCF7B4}"/>
              </a:ext>
            </a:extLst>
          </p:cNvPr>
          <p:cNvSpPr txBox="1">
            <a:spLocks noChangeArrowheads="1"/>
          </p:cNvSpPr>
          <p:nvPr/>
        </p:nvSpPr>
        <p:spPr bwMode="auto">
          <a:xfrm>
            <a:off x="5436096" y="2477214"/>
            <a:ext cx="2448272" cy="1815882"/>
          </a:xfrm>
          <a:prstGeom prst="rect">
            <a:avLst/>
          </a:prstGeom>
          <a:solidFill>
            <a:srgbClr val="FFFF00">
              <a:alpha val="34117"/>
            </a:srgbClr>
          </a:solidFill>
          <a:ln w="9525">
            <a:solidFill>
              <a:schemeClr val="tx1"/>
            </a:solidFill>
            <a:miter lim="800000"/>
            <a:headEnd/>
            <a:tailEnd/>
          </a:ln>
        </p:spPr>
        <p:txBody>
          <a:bodyPr wrap="squar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a:p>
            <a:pPr eaLnBrk="1" hangingPunct="1">
              <a:spcBef>
                <a:spcPct val="0"/>
              </a:spcBef>
              <a:buClrTx/>
              <a:buSzTx/>
              <a:buFontTx/>
              <a:buNone/>
            </a:pPr>
            <a:endParaRPr lang="en-US" altLang="nl-NL" sz="1600" dirty="0">
              <a:sym typeface="Symbol" pitchFamily="2" charset="2"/>
            </a:endParaRPr>
          </a:p>
        </p:txBody>
      </p:sp>
    </p:spTree>
    <p:extLst>
      <p:ext uri="{BB962C8B-B14F-4D97-AF65-F5344CB8AC3E}">
        <p14:creationId xmlns:p14="http://schemas.microsoft.com/office/powerpoint/2010/main" val="1507576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EFAAD2F8-E2C8-C325-19FA-8E0F5E0D9014}"/>
              </a:ext>
            </a:extLst>
          </p:cNvPr>
          <p:cNvSpPr>
            <a:spLocks noGrp="1" noChangeArrowheads="1"/>
          </p:cNvSpPr>
          <p:nvPr>
            <p:ph type="title"/>
          </p:nvPr>
        </p:nvSpPr>
        <p:spPr/>
        <p:txBody>
          <a:bodyPr/>
          <a:lstStyle/>
          <a:p>
            <a:pPr algn="ctr"/>
            <a:r>
              <a:rPr lang="en-US" altLang="nl-NL" dirty="0"/>
              <a:t>Conclusions about </a:t>
            </a:r>
            <a:r>
              <a:rPr lang="en-US" altLang="nl-NL" dirty="0" err="1"/>
              <a:t>Prakken</a:t>
            </a:r>
            <a:r>
              <a:rPr lang="en-US" altLang="nl-NL" dirty="0"/>
              <a:t> &amp; Sartor sr. (2023)</a:t>
            </a:r>
          </a:p>
        </p:txBody>
      </p:sp>
      <p:sp>
        <p:nvSpPr>
          <p:cNvPr id="361475" name="Rectangle 3">
            <a:extLst>
              <a:ext uri="{FF2B5EF4-FFF2-40B4-BE49-F238E27FC236}">
                <a16:creationId xmlns:a16="http://schemas.microsoft.com/office/drawing/2014/main" id="{6EB1E1D9-0DDF-2141-94FB-A57ADCA0BC14}"/>
              </a:ext>
            </a:extLst>
          </p:cNvPr>
          <p:cNvSpPr>
            <a:spLocks noGrp="1" noChangeArrowheads="1"/>
          </p:cNvSpPr>
          <p:nvPr>
            <p:ph type="body" idx="1"/>
          </p:nvPr>
        </p:nvSpPr>
        <p:spPr/>
        <p:txBody>
          <a:bodyPr/>
          <a:lstStyle/>
          <a:p>
            <a:r>
              <a:rPr lang="en-US" altLang="nl-NL" sz="2800" dirty="0"/>
              <a:t>Overall formalism for putting together different modes of reasoning</a:t>
            </a:r>
          </a:p>
          <a:p>
            <a:pPr lvl="1"/>
            <a:r>
              <a:rPr lang="en-US" altLang="nl-NL" sz="2400" dirty="0"/>
              <a:t>Individual methods left as they are</a:t>
            </a:r>
          </a:p>
          <a:p>
            <a:pPr lvl="1"/>
            <a:r>
              <a:rPr lang="en-US" altLang="nl-NL" sz="2400" dirty="0"/>
              <a:t>Room for alternative solutions</a:t>
            </a:r>
          </a:p>
          <a:p>
            <a:pPr lvl="1"/>
            <a:r>
              <a:rPr lang="en-US" altLang="nl-NL" sz="2400" dirty="0"/>
              <a:t>Global semantics is ASPIC+</a:t>
            </a:r>
          </a:p>
          <a:p>
            <a:r>
              <a:rPr lang="en-US" altLang="nl-NL" sz="2800" dirty="0"/>
              <a:t>Research issues:</a:t>
            </a:r>
          </a:p>
          <a:p>
            <a:pPr lvl="1"/>
            <a:r>
              <a:rPr lang="en-US" altLang="nl-NL" sz="2400" dirty="0"/>
              <a:t>Other applications</a:t>
            </a:r>
          </a:p>
          <a:p>
            <a:pPr lvl="1"/>
            <a:r>
              <a:rPr lang="en-US" altLang="nl-NL" sz="2400" dirty="0"/>
              <a:t>Comparison with earlier formal work in AI on combining modes of reasoning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D5D7AE32-8547-88FF-4FEB-FC1EECB31575}"/>
              </a:ext>
            </a:extLst>
          </p:cNvPr>
          <p:cNvSpPr>
            <a:spLocks noGrp="1" noChangeArrowheads="1"/>
          </p:cNvSpPr>
          <p:nvPr>
            <p:ph type="title"/>
          </p:nvPr>
        </p:nvSpPr>
        <p:spPr>
          <a:xfrm>
            <a:off x="1150938" y="533400"/>
            <a:ext cx="7793037" cy="1143000"/>
          </a:xfrm>
        </p:spPr>
        <p:txBody>
          <a:bodyPr/>
          <a:lstStyle/>
          <a:p>
            <a:pPr algn="ctr"/>
            <a:r>
              <a:rPr lang="nl-NL" altLang="nl-NL" sz="3600">
                <a:latin typeface="Arial" panose="020B0604020202020204" pitchFamily="34" charset="0"/>
              </a:rPr>
              <a:t>Legal argumentation systems: the knowledge acquisition bottleneck</a:t>
            </a:r>
          </a:p>
        </p:txBody>
      </p:sp>
      <p:sp>
        <p:nvSpPr>
          <p:cNvPr id="61442" name="Rectangle 3">
            <a:extLst>
              <a:ext uri="{FF2B5EF4-FFF2-40B4-BE49-F238E27FC236}">
                <a16:creationId xmlns:a16="http://schemas.microsoft.com/office/drawing/2014/main" id="{BC8F9ADA-252A-D29E-56E8-73D506DA4EDC}"/>
              </a:ext>
            </a:extLst>
          </p:cNvPr>
          <p:cNvSpPr>
            <a:spLocks noGrp="1" noChangeArrowheads="1"/>
          </p:cNvSpPr>
          <p:nvPr>
            <p:ph type="body" idx="1"/>
          </p:nvPr>
        </p:nvSpPr>
        <p:spPr>
          <a:xfrm>
            <a:off x="609600" y="2133600"/>
            <a:ext cx="7772400" cy="4114800"/>
          </a:xfrm>
        </p:spPr>
        <p:txBody>
          <a:bodyPr/>
          <a:lstStyle/>
          <a:p>
            <a:pPr>
              <a:lnSpc>
                <a:spcPct val="90000"/>
              </a:lnSpc>
            </a:pPr>
            <a:r>
              <a:rPr lang="nl-NL" altLang="nl-NL" sz="2800" dirty="0" err="1">
                <a:solidFill>
                  <a:schemeClr val="hlink"/>
                </a:solidFill>
                <a:latin typeface="Arial" panose="020B0604020202020204" pitchFamily="34" charset="0"/>
              </a:rPr>
              <a:t>Realistic</a:t>
            </a:r>
            <a:r>
              <a:rPr lang="nl-NL" altLang="nl-NL" sz="2800" dirty="0">
                <a:latin typeface="Arial" panose="020B0604020202020204" pitchFamily="34" charset="0"/>
              </a:rPr>
              <a:t> </a:t>
            </a:r>
            <a:r>
              <a:rPr lang="nl-NL" altLang="nl-NL" sz="2800" dirty="0" err="1">
                <a:latin typeface="Arial" panose="020B0604020202020204" pitchFamily="34" charset="0"/>
              </a:rPr>
              <a:t>models</a:t>
            </a:r>
            <a:r>
              <a:rPr lang="nl-NL" altLang="nl-NL" sz="2800" dirty="0">
                <a:latin typeface="Arial" panose="020B0604020202020204" pitchFamily="34" charset="0"/>
              </a:rPr>
              <a:t> of </a:t>
            </a:r>
            <a:r>
              <a:rPr lang="nl-NL" altLang="nl-NL" sz="2800" dirty="0" err="1">
                <a:latin typeface="Arial" panose="020B0604020202020204" pitchFamily="34" charset="0"/>
              </a:rPr>
              <a:t>legal</a:t>
            </a:r>
            <a:r>
              <a:rPr lang="nl-NL" altLang="nl-NL" sz="2800" dirty="0">
                <a:latin typeface="Arial" panose="020B0604020202020204" pitchFamily="34" charset="0"/>
              </a:rPr>
              <a:t> </a:t>
            </a:r>
            <a:r>
              <a:rPr lang="nl-NL" altLang="nl-NL" sz="2800" dirty="0" err="1">
                <a:latin typeface="Arial" panose="020B0604020202020204" pitchFamily="34" charset="0"/>
              </a:rPr>
              <a:t>reasoning</a:t>
            </a:r>
            <a:endParaRPr lang="nl-NL" altLang="nl-NL" sz="2800" dirty="0">
              <a:latin typeface="Arial" panose="020B0604020202020204" pitchFamily="34" charset="0"/>
            </a:endParaRPr>
          </a:p>
          <a:p>
            <a:pPr lvl="1" eaLnBrk="1" hangingPunct="1">
              <a:spcBef>
                <a:spcPct val="0"/>
              </a:spcBef>
            </a:pPr>
            <a:r>
              <a:rPr lang="nl-NL" altLang="nl-NL" sz="2400" dirty="0" err="1">
                <a:latin typeface="Arial" panose="020B0604020202020204" pitchFamily="34" charset="0"/>
              </a:rPr>
              <a:t>argumentation</a:t>
            </a:r>
            <a:r>
              <a:rPr lang="nl-NL" altLang="nl-NL" sz="2400" dirty="0">
                <a:latin typeface="Arial" panose="020B0604020202020204" pitchFamily="34" charset="0"/>
              </a:rPr>
              <a:t> </a:t>
            </a:r>
            <a:r>
              <a:rPr lang="nl-NL" altLang="nl-NL" sz="2400" dirty="0" err="1">
                <a:latin typeface="Arial" panose="020B0604020202020204" pitchFamily="34" charset="0"/>
              </a:rPr>
              <a:t>with</a:t>
            </a:r>
            <a:r>
              <a:rPr lang="nl-NL" altLang="nl-NL" sz="2400" dirty="0">
                <a:latin typeface="Arial" panose="020B0604020202020204" pitchFamily="34" charset="0"/>
              </a:rPr>
              <a:t> </a:t>
            </a:r>
            <a:r>
              <a:rPr lang="nl-NL" altLang="nl-NL" sz="2400" dirty="0" err="1">
                <a:latin typeface="Arial" panose="020B0604020202020204" pitchFamily="34" charset="0"/>
              </a:rPr>
              <a:t>precedents</a:t>
            </a:r>
            <a:r>
              <a:rPr lang="nl-NL" altLang="nl-NL" sz="2400" dirty="0">
                <a:latin typeface="Arial" panose="020B0604020202020204" pitchFamily="34" charset="0"/>
              </a:rPr>
              <a:t>, </a:t>
            </a:r>
            <a:r>
              <a:rPr lang="nl-NL" altLang="nl-NL" sz="2400" dirty="0" err="1">
                <a:latin typeface="Arial" panose="020B0604020202020204" pitchFamily="34" charset="0"/>
              </a:rPr>
              <a:t>balancing</a:t>
            </a:r>
            <a:r>
              <a:rPr lang="nl-NL" altLang="nl-NL" sz="2400" dirty="0">
                <a:latin typeface="Arial" panose="020B0604020202020204" pitchFamily="34" charset="0"/>
              </a:rPr>
              <a:t> </a:t>
            </a:r>
            <a:r>
              <a:rPr lang="nl-NL" altLang="nl-NL" sz="2400" dirty="0" err="1">
                <a:latin typeface="Arial" panose="020B0604020202020204" pitchFamily="34" charset="0"/>
              </a:rPr>
              <a:t>reasons</a:t>
            </a:r>
            <a:r>
              <a:rPr lang="nl-NL" altLang="nl-NL" sz="2400" dirty="0">
                <a:latin typeface="Arial" panose="020B0604020202020204" pitchFamily="34" charset="0"/>
              </a:rPr>
              <a:t> or </a:t>
            </a:r>
            <a:r>
              <a:rPr lang="nl-NL" altLang="nl-NL" sz="2400" dirty="0" err="1">
                <a:latin typeface="Arial" panose="020B0604020202020204" pitchFamily="34" charset="0"/>
              </a:rPr>
              <a:t>values</a:t>
            </a:r>
            <a:r>
              <a:rPr lang="nl-NL" altLang="nl-NL" sz="2400" dirty="0">
                <a:latin typeface="Arial" panose="020B0604020202020204" pitchFamily="34" charset="0"/>
              </a:rPr>
              <a:t>, </a:t>
            </a:r>
            <a:r>
              <a:rPr lang="is-IS" altLang="nl-NL" sz="2400" dirty="0">
                <a:latin typeface="Arial" panose="020B0604020202020204" pitchFamily="34" charset="0"/>
              </a:rPr>
              <a:t>…</a:t>
            </a:r>
            <a:r>
              <a:rPr lang="nl-NL" altLang="nl-NL" sz="2400" dirty="0">
                <a:latin typeface="Arial" panose="020B0604020202020204" pitchFamily="34" charset="0"/>
              </a:rPr>
              <a:t> </a:t>
            </a:r>
          </a:p>
          <a:p>
            <a:pPr>
              <a:lnSpc>
                <a:spcPct val="90000"/>
              </a:lnSpc>
            </a:pPr>
            <a:r>
              <a:rPr lang="nl-NL" altLang="nl-NL" sz="2800" dirty="0">
                <a:latin typeface="Arial" panose="020B0604020202020204" pitchFamily="34" charset="0"/>
              </a:rPr>
              <a:t>But </a:t>
            </a:r>
            <a:r>
              <a:rPr lang="nl-NL" altLang="nl-NL" sz="2800" dirty="0" err="1">
                <a:solidFill>
                  <a:srgbClr val="FF0000"/>
                </a:solidFill>
                <a:latin typeface="Arial" panose="020B0604020202020204" pitchFamily="34" charset="0"/>
              </a:rPr>
              <a:t>hardly</a:t>
            </a:r>
            <a:r>
              <a:rPr lang="nl-NL" altLang="nl-NL" sz="2800" dirty="0">
                <a:solidFill>
                  <a:srgbClr val="FF0000"/>
                </a:solidFill>
                <a:latin typeface="Arial" panose="020B0604020202020204" pitchFamily="34" charset="0"/>
              </a:rPr>
              <a:t> </a:t>
            </a:r>
            <a:r>
              <a:rPr lang="nl-NL" altLang="nl-NL" sz="2800" dirty="0" err="1">
                <a:solidFill>
                  <a:srgbClr val="FF0000"/>
                </a:solidFill>
                <a:latin typeface="Arial" panose="020B0604020202020204" pitchFamily="34" charset="0"/>
              </a:rPr>
              <a:t>applied</a:t>
            </a:r>
            <a:r>
              <a:rPr lang="nl-NL" altLang="nl-NL" sz="2800" dirty="0">
                <a:latin typeface="Arial" panose="020B0604020202020204" pitchFamily="34" charset="0"/>
              </a:rPr>
              <a:t> in </a:t>
            </a:r>
            <a:r>
              <a:rPr lang="nl-NL" altLang="nl-NL" sz="2800" dirty="0" err="1">
                <a:latin typeface="Arial" panose="020B0604020202020204" pitchFamily="34" charset="0"/>
              </a:rPr>
              <a:t>practice</a:t>
            </a:r>
            <a:r>
              <a:rPr lang="nl-NL" altLang="nl-NL" sz="2800" dirty="0">
                <a:latin typeface="Arial" panose="020B0604020202020204" pitchFamily="34" charset="0"/>
              </a:rPr>
              <a:t>:</a:t>
            </a:r>
          </a:p>
          <a:p>
            <a:pPr lvl="1">
              <a:lnSpc>
                <a:spcPct val="90000"/>
              </a:lnSpc>
            </a:pPr>
            <a:r>
              <a:rPr lang="nl-NL" altLang="nl-NL" sz="2400" dirty="0" err="1">
                <a:latin typeface="Arial" panose="020B0604020202020204" pitchFamily="34" charset="0"/>
              </a:rPr>
              <a:t>Required</a:t>
            </a:r>
            <a:r>
              <a:rPr lang="nl-NL" altLang="nl-NL" sz="2400" dirty="0">
                <a:latin typeface="Arial" panose="020B0604020202020204" pitchFamily="34" charset="0"/>
              </a:rPr>
              <a:t> </a:t>
            </a:r>
            <a:r>
              <a:rPr lang="nl-NL" altLang="nl-NL" sz="2400" dirty="0" err="1">
                <a:latin typeface="Arial" panose="020B0604020202020204" pitchFamily="34" charset="0"/>
              </a:rPr>
              <a:t>knowledge</a:t>
            </a:r>
            <a:r>
              <a:rPr lang="nl-NL" altLang="nl-NL" sz="2400" dirty="0">
                <a:latin typeface="Arial" panose="020B0604020202020204" pitchFamily="34" charset="0"/>
              </a:rPr>
              <a:t> is hard </a:t>
            </a:r>
            <a:r>
              <a:rPr lang="nl-NL" altLang="nl-NL" sz="2400" dirty="0" err="1">
                <a:latin typeface="Arial" panose="020B0604020202020204" pitchFamily="34" charset="0"/>
              </a:rPr>
              <a:t>to</a:t>
            </a:r>
            <a:r>
              <a:rPr lang="nl-NL" altLang="nl-NL" sz="2400" dirty="0">
                <a:latin typeface="Arial" panose="020B0604020202020204" pitchFamily="34" charset="0"/>
              </a:rPr>
              <a:t> </a:t>
            </a:r>
            <a:r>
              <a:rPr lang="nl-NL" altLang="nl-NL" sz="2400" dirty="0" err="1">
                <a:latin typeface="Arial" panose="020B0604020202020204" pitchFamily="34" charset="0"/>
              </a:rPr>
              <a:t>manually</a:t>
            </a:r>
            <a:r>
              <a:rPr lang="nl-NL" altLang="nl-NL" sz="2400" dirty="0">
                <a:latin typeface="Arial" panose="020B0604020202020204" pitchFamily="34" charset="0"/>
              </a:rPr>
              <a:t> </a:t>
            </a:r>
            <a:r>
              <a:rPr lang="nl-NL" altLang="nl-NL" sz="2400" dirty="0" err="1">
                <a:latin typeface="Arial" panose="020B0604020202020204" pitchFamily="34" charset="0"/>
              </a:rPr>
              <a:t>acquire</a:t>
            </a:r>
            <a:r>
              <a:rPr lang="nl-NL" altLang="nl-NL" sz="2400" dirty="0">
                <a:latin typeface="Arial" panose="020B0604020202020204" pitchFamily="34" charset="0"/>
              </a:rPr>
              <a:t> </a:t>
            </a:r>
            <a:r>
              <a:rPr lang="nl-NL" altLang="nl-NL" sz="2400" dirty="0" err="1">
                <a:latin typeface="Arial" panose="020B0604020202020204" pitchFamily="34" charset="0"/>
              </a:rPr>
              <a:t>and</a:t>
            </a:r>
            <a:r>
              <a:rPr lang="nl-NL" altLang="nl-NL" sz="2400" dirty="0">
                <a:latin typeface="Arial" panose="020B0604020202020204" pitchFamily="34" charset="0"/>
              </a:rPr>
              <a:t> code</a:t>
            </a:r>
          </a:p>
          <a:p>
            <a:pPr>
              <a:lnSpc>
                <a:spcPct val="90000"/>
              </a:lnSpc>
            </a:pPr>
            <a:r>
              <a:rPr lang="nl-NL" altLang="nl-NL" sz="2800" dirty="0">
                <a:latin typeface="Arial" panose="020B0604020202020204" pitchFamily="34" charset="0"/>
              </a:rPr>
              <a:t>Is </a:t>
            </a:r>
            <a:r>
              <a:rPr lang="nl-NL" altLang="nl-NL" sz="2800" dirty="0" err="1">
                <a:solidFill>
                  <a:srgbClr val="FF0000"/>
                </a:solidFill>
                <a:latin typeface="Arial" panose="020B0604020202020204" pitchFamily="34" charset="0"/>
              </a:rPr>
              <a:t>natural-language</a:t>
            </a:r>
            <a:r>
              <a:rPr lang="nl-NL" altLang="nl-NL" sz="2800" dirty="0">
                <a:solidFill>
                  <a:srgbClr val="FF0000"/>
                </a:solidFill>
                <a:latin typeface="Arial" panose="020B0604020202020204" pitchFamily="34" charset="0"/>
              </a:rPr>
              <a:t> </a:t>
            </a:r>
            <a:r>
              <a:rPr lang="nl-NL" altLang="nl-NL" sz="2800" dirty="0" err="1">
                <a:solidFill>
                  <a:srgbClr val="FF0000"/>
                </a:solidFill>
                <a:latin typeface="Arial" panose="020B0604020202020204" pitchFamily="34" charset="0"/>
              </a:rPr>
              <a:t>technology</a:t>
            </a:r>
            <a:r>
              <a:rPr lang="nl-NL" altLang="nl-NL" sz="2800" dirty="0">
                <a:solidFill>
                  <a:srgbClr val="FF0000"/>
                </a:solidFill>
                <a:latin typeface="Arial" panose="020B0604020202020204" pitchFamily="34" charset="0"/>
              </a:rPr>
              <a:t> </a:t>
            </a:r>
            <a:r>
              <a:rPr lang="nl-NL" altLang="nl-NL" sz="2800" dirty="0" err="1">
                <a:latin typeface="Arial" panose="020B0604020202020204" pitchFamily="34" charset="0"/>
              </a:rPr>
              <a:t>the</a:t>
            </a:r>
            <a:r>
              <a:rPr lang="nl-NL" altLang="nl-NL" sz="2800" dirty="0">
                <a:latin typeface="Arial" panose="020B0604020202020204" pitchFamily="34" charset="0"/>
              </a:rPr>
              <a:t> solution?</a:t>
            </a:r>
          </a:p>
          <a:p>
            <a:pPr lvl="1">
              <a:lnSpc>
                <a:spcPct val="90000"/>
              </a:lnSpc>
            </a:pPr>
            <a:r>
              <a:rPr lang="nl-NL" altLang="nl-NL" sz="2400" dirty="0" err="1">
                <a:latin typeface="Arial" panose="020B0604020202020204" pitchFamily="34" charset="0"/>
              </a:rPr>
              <a:t>Learn</a:t>
            </a:r>
            <a:r>
              <a:rPr lang="nl-NL" altLang="nl-NL" sz="2400" dirty="0">
                <a:latin typeface="Arial" panose="020B0604020202020204" pitchFamily="34" charset="0"/>
              </a:rPr>
              <a:t> </a:t>
            </a:r>
            <a:r>
              <a:rPr lang="nl-NL" altLang="nl-NL" sz="2400" dirty="0" err="1">
                <a:latin typeface="Arial" panose="020B0604020202020204" pitchFamily="34" charset="0"/>
              </a:rPr>
              <a:t>everything</a:t>
            </a:r>
            <a:r>
              <a:rPr lang="nl-NL" altLang="nl-NL" sz="2400" dirty="0">
                <a:latin typeface="Arial" panose="020B0604020202020204" pitchFamily="34" charset="0"/>
              </a:rPr>
              <a:t> </a:t>
            </a:r>
            <a:r>
              <a:rPr lang="nl-NL" altLang="nl-NL" sz="2400" dirty="0" err="1">
                <a:latin typeface="Arial" panose="020B0604020202020204" pitchFamily="34" charset="0"/>
              </a:rPr>
              <a:t>from</a:t>
            </a:r>
            <a:r>
              <a:rPr lang="nl-NL" altLang="nl-NL" sz="2400" dirty="0">
                <a:latin typeface="Arial" panose="020B0604020202020204" pitchFamily="34" charset="0"/>
              </a:rPr>
              <a:t> case </a:t>
            </a:r>
            <a:r>
              <a:rPr lang="nl-NL" altLang="nl-NL" sz="2400" dirty="0" err="1">
                <a:latin typeface="Arial" panose="020B0604020202020204" pitchFamily="34" charset="0"/>
              </a:rPr>
              <a:t>law</a:t>
            </a:r>
            <a:r>
              <a:rPr lang="nl-NL" altLang="nl-NL" sz="2400" dirty="0">
                <a:latin typeface="Arial" panose="020B0604020202020204" pitchFamily="34" charset="0"/>
              </a:rPr>
              <a:t>, </a:t>
            </a:r>
            <a:r>
              <a:rPr lang="nl-NL" altLang="nl-NL" sz="2400" dirty="0" err="1">
                <a:latin typeface="Arial" panose="020B0604020202020204" pitchFamily="34" charset="0"/>
              </a:rPr>
              <a:t>law</a:t>
            </a:r>
            <a:r>
              <a:rPr lang="nl-NL" altLang="nl-NL" sz="2400" dirty="0">
                <a:latin typeface="Arial" panose="020B0604020202020204" pitchFamily="34" charset="0"/>
              </a:rPr>
              <a:t> </a:t>
            </a:r>
            <a:r>
              <a:rPr lang="nl-NL" altLang="nl-NL" sz="2400" dirty="0" err="1">
                <a:latin typeface="Arial" panose="020B0604020202020204" pitchFamily="34" charset="0"/>
              </a:rPr>
              <a:t>journals</a:t>
            </a:r>
            <a:r>
              <a:rPr lang="nl-NL" altLang="nl-NL" sz="2400" dirty="0">
                <a:latin typeface="Arial" panose="020B0604020202020204" pitchFamily="34" charset="0"/>
              </a:rPr>
              <a:t>, … </a:t>
            </a:r>
          </a:p>
          <a:p>
            <a:pPr>
              <a:lnSpc>
                <a:spcPct val="90000"/>
              </a:lnSpc>
            </a:pPr>
            <a:endParaRPr lang="nl-NL" altLang="nl-NL" sz="2400" dirty="0">
              <a:latin typeface="Arial" panose="020B0604020202020204" pitchFamily="34" charset="0"/>
            </a:endParaRPr>
          </a:p>
        </p:txBody>
      </p:sp>
      <p:pic>
        <p:nvPicPr>
          <p:cNvPr id="61443" name="Picture 6" descr="argument">
            <a:extLst>
              <a:ext uri="{FF2B5EF4-FFF2-40B4-BE49-F238E27FC236}">
                <a16:creationId xmlns:a16="http://schemas.microsoft.com/office/drawing/2014/main" id="{197A52F3-920D-A7B2-4890-181C788BC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3" y="5441950"/>
            <a:ext cx="19573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33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98BCB-BBF6-0B4C-43FA-5E38F5C8FCEC}"/>
              </a:ext>
            </a:extLst>
          </p:cNvPr>
          <p:cNvSpPr>
            <a:spLocks noGrp="1"/>
          </p:cNvSpPr>
          <p:nvPr>
            <p:ph type="title"/>
          </p:nvPr>
        </p:nvSpPr>
        <p:spPr/>
        <p:txBody>
          <a:bodyPr/>
          <a:lstStyle/>
          <a:p>
            <a:pPr algn="ctr"/>
            <a:r>
              <a:rPr lang="nl-NL" dirty="0"/>
              <a:t>Schedule of </a:t>
            </a:r>
            <a:r>
              <a:rPr lang="nl-NL" dirty="0" err="1"/>
              <a:t>lecture</a:t>
            </a:r>
            <a:r>
              <a:rPr lang="nl-NL" dirty="0"/>
              <a:t> series</a:t>
            </a:r>
          </a:p>
        </p:txBody>
      </p:sp>
      <p:sp>
        <p:nvSpPr>
          <p:cNvPr id="3" name="Tijdelijke aanduiding voor inhoud 2">
            <a:extLst>
              <a:ext uri="{FF2B5EF4-FFF2-40B4-BE49-F238E27FC236}">
                <a16:creationId xmlns:a16="http://schemas.microsoft.com/office/drawing/2014/main" id="{15877DED-74D9-5659-1C07-82ABDB826D94}"/>
              </a:ext>
            </a:extLst>
          </p:cNvPr>
          <p:cNvSpPr>
            <a:spLocks noGrp="1"/>
          </p:cNvSpPr>
          <p:nvPr>
            <p:ph idx="1"/>
          </p:nvPr>
        </p:nvSpPr>
        <p:spPr/>
        <p:txBody>
          <a:bodyPr/>
          <a:lstStyle/>
          <a:p>
            <a:r>
              <a:rPr lang="nl-NL" sz="2800" dirty="0" err="1">
                <a:solidFill>
                  <a:srgbClr val="FF0000"/>
                </a:solidFill>
              </a:rPr>
              <a:t>Today</a:t>
            </a:r>
            <a:r>
              <a:rPr lang="nl-NL" sz="2800" dirty="0"/>
              <a:t>: </a:t>
            </a:r>
            <a:r>
              <a:rPr lang="nl-NL" sz="2800" dirty="0" err="1"/>
              <a:t>Rule-based</a:t>
            </a:r>
            <a:r>
              <a:rPr lang="nl-NL" sz="2800" dirty="0"/>
              <a:t> AI &amp; </a:t>
            </a:r>
            <a:r>
              <a:rPr lang="nl-NL" sz="2800" dirty="0" err="1"/>
              <a:t>Law</a:t>
            </a:r>
            <a:r>
              <a:rPr lang="nl-NL" sz="2800" dirty="0"/>
              <a:t> </a:t>
            </a:r>
            <a:r>
              <a:rPr lang="nl-NL" sz="2800" dirty="0" err="1"/>
              <a:t>models</a:t>
            </a:r>
            <a:r>
              <a:rPr lang="nl-NL" sz="2800" dirty="0"/>
              <a:t> of </a:t>
            </a:r>
            <a:r>
              <a:rPr lang="nl-NL" sz="2800" dirty="0" err="1"/>
              <a:t>legal</a:t>
            </a:r>
            <a:r>
              <a:rPr lang="nl-NL" sz="2800" dirty="0"/>
              <a:t> argument</a:t>
            </a:r>
          </a:p>
          <a:p>
            <a:r>
              <a:rPr lang="nl-NL" sz="2800" dirty="0" err="1">
                <a:solidFill>
                  <a:srgbClr val="FF0000"/>
                </a:solidFill>
              </a:rPr>
              <a:t>Tomorrow</a:t>
            </a:r>
            <a:r>
              <a:rPr lang="nl-NL" sz="2800" dirty="0"/>
              <a:t>: Case-based AI &amp; </a:t>
            </a:r>
            <a:r>
              <a:rPr lang="nl-NL" sz="2800" dirty="0" err="1"/>
              <a:t>law</a:t>
            </a:r>
            <a:r>
              <a:rPr lang="nl-NL" sz="2800" dirty="0"/>
              <a:t> </a:t>
            </a:r>
            <a:r>
              <a:rPr lang="nl-NL" sz="2800" dirty="0" err="1"/>
              <a:t>models</a:t>
            </a:r>
            <a:r>
              <a:rPr lang="nl-NL" sz="2800" dirty="0"/>
              <a:t> of </a:t>
            </a:r>
            <a:r>
              <a:rPr lang="nl-NL" sz="2800" dirty="0" err="1"/>
              <a:t>legal</a:t>
            </a:r>
            <a:r>
              <a:rPr lang="nl-NL" sz="2800" dirty="0"/>
              <a:t> argument</a:t>
            </a:r>
          </a:p>
          <a:p>
            <a:pPr lvl="1"/>
            <a:r>
              <a:rPr lang="nl-NL" sz="2400" dirty="0"/>
              <a:t>+ </a:t>
            </a:r>
            <a:r>
              <a:rPr lang="nl-NL" sz="2400" dirty="0" err="1"/>
              <a:t>evaluating</a:t>
            </a:r>
            <a:r>
              <a:rPr lang="nl-NL" sz="2400" dirty="0"/>
              <a:t> AI </a:t>
            </a:r>
            <a:r>
              <a:rPr lang="nl-NL" sz="2400" dirty="0" err="1"/>
              <a:t>models</a:t>
            </a:r>
            <a:r>
              <a:rPr lang="nl-NL" sz="2400" dirty="0"/>
              <a:t> of </a:t>
            </a:r>
            <a:r>
              <a:rPr lang="nl-NL" sz="2400" dirty="0" err="1"/>
              <a:t>legal</a:t>
            </a:r>
            <a:r>
              <a:rPr lang="nl-NL" sz="2400" dirty="0"/>
              <a:t> </a:t>
            </a:r>
            <a:r>
              <a:rPr lang="nl-NL" sz="2400" dirty="0" err="1"/>
              <a:t>reasoning</a:t>
            </a:r>
            <a:endParaRPr lang="nl-NL" sz="2400" dirty="0"/>
          </a:p>
          <a:p>
            <a:r>
              <a:rPr lang="nl-NL" sz="2800" dirty="0">
                <a:solidFill>
                  <a:srgbClr val="FF0000"/>
                </a:solidFill>
              </a:rPr>
              <a:t>Nov 25</a:t>
            </a:r>
            <a:r>
              <a:rPr lang="nl-NL" sz="2800" dirty="0"/>
              <a:t>: </a:t>
            </a:r>
            <a:r>
              <a:rPr lang="nl-NL" sz="2800" dirty="0" err="1"/>
              <a:t>Generative</a:t>
            </a:r>
            <a:r>
              <a:rPr lang="nl-NL" sz="2800" dirty="0"/>
              <a:t> AI &amp; </a:t>
            </a:r>
            <a:r>
              <a:rPr lang="nl-NL" sz="2800" dirty="0" err="1"/>
              <a:t>law</a:t>
            </a:r>
            <a:endParaRPr lang="nl-NL" sz="2800" dirty="0"/>
          </a:p>
          <a:p>
            <a:r>
              <a:rPr lang="nl-NL" sz="2800" dirty="0">
                <a:solidFill>
                  <a:srgbClr val="FF0000"/>
                </a:solidFill>
              </a:rPr>
              <a:t>Nov 26</a:t>
            </a:r>
            <a:r>
              <a:rPr lang="nl-NL" sz="2800" dirty="0"/>
              <a:t>: Legal </a:t>
            </a:r>
            <a:r>
              <a:rPr lang="nl-NL" sz="2800" dirty="0" err="1"/>
              <a:t>judgment</a:t>
            </a:r>
            <a:r>
              <a:rPr lang="nl-NL" sz="2800" dirty="0"/>
              <a:t> </a:t>
            </a:r>
            <a:r>
              <a:rPr lang="nl-NL" sz="2800" dirty="0" err="1"/>
              <a:t>prediction</a:t>
            </a:r>
            <a:endParaRPr lang="nl-NL" sz="2800" dirty="0"/>
          </a:p>
          <a:p>
            <a:r>
              <a:rPr lang="nl-NL" sz="2800" dirty="0">
                <a:solidFill>
                  <a:srgbClr val="FF0000"/>
                </a:solidFill>
              </a:rPr>
              <a:t>Nov 28</a:t>
            </a:r>
            <a:r>
              <a:rPr lang="nl-NL" sz="2800" dirty="0"/>
              <a:t>: </a:t>
            </a:r>
            <a:r>
              <a:rPr lang="nl-NL" sz="2800" dirty="0" err="1"/>
              <a:t>Bayesian</a:t>
            </a:r>
            <a:r>
              <a:rPr lang="nl-NL" sz="2800" dirty="0"/>
              <a:t> </a:t>
            </a:r>
            <a:r>
              <a:rPr lang="nl-NL" sz="2800" dirty="0" err="1"/>
              <a:t>reasoning</a:t>
            </a:r>
            <a:r>
              <a:rPr lang="nl-NL" sz="2800" dirty="0"/>
              <a:t> in court</a:t>
            </a:r>
          </a:p>
        </p:txBody>
      </p:sp>
    </p:spTree>
    <p:extLst>
      <p:ext uri="{BB962C8B-B14F-4D97-AF65-F5344CB8AC3E}">
        <p14:creationId xmlns:p14="http://schemas.microsoft.com/office/powerpoint/2010/main" val="148188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a:extLst>
              <a:ext uri="{FF2B5EF4-FFF2-40B4-BE49-F238E27FC236}">
                <a16:creationId xmlns:a16="http://schemas.microsoft.com/office/drawing/2014/main" id="{5C726C70-6903-AAB0-65DB-39C0AD02C3B5}"/>
              </a:ext>
            </a:extLst>
          </p:cNvPr>
          <p:cNvSpPr>
            <a:spLocks noGrp="1" noChangeArrowheads="1"/>
          </p:cNvSpPr>
          <p:nvPr>
            <p:ph type="title"/>
          </p:nvPr>
        </p:nvSpPr>
        <p:spPr/>
        <p:txBody>
          <a:bodyPr/>
          <a:lstStyle/>
          <a:p>
            <a:pPr algn="ctr"/>
            <a:r>
              <a:rPr lang="nl-NL" altLang="nl-NL"/>
              <a:t>Focus of this lecture series</a:t>
            </a:r>
          </a:p>
        </p:txBody>
      </p:sp>
      <p:sp>
        <p:nvSpPr>
          <p:cNvPr id="22530" name="Tijdelijke aanduiding voor inhoud 2">
            <a:extLst>
              <a:ext uri="{FF2B5EF4-FFF2-40B4-BE49-F238E27FC236}">
                <a16:creationId xmlns:a16="http://schemas.microsoft.com/office/drawing/2014/main" id="{1F802B09-2432-AA82-D1D8-EE5B06278AEC}"/>
              </a:ext>
            </a:extLst>
          </p:cNvPr>
          <p:cNvSpPr>
            <a:spLocks noGrp="1" noChangeArrowheads="1"/>
          </p:cNvSpPr>
          <p:nvPr>
            <p:ph idx="1"/>
          </p:nvPr>
        </p:nvSpPr>
        <p:spPr>
          <a:xfrm>
            <a:off x="1143000" y="1905000"/>
            <a:ext cx="7812088" cy="4114800"/>
          </a:xfrm>
        </p:spPr>
        <p:txBody>
          <a:bodyPr/>
          <a:lstStyle/>
          <a:p>
            <a:r>
              <a:rPr lang="nl-NL" altLang="nl-NL" sz="2800" dirty="0" err="1"/>
              <a:t>Decisions</a:t>
            </a:r>
            <a:r>
              <a:rPr lang="nl-NL" altLang="nl-NL" sz="2800" dirty="0"/>
              <a:t> </a:t>
            </a:r>
            <a:r>
              <a:rPr lang="nl-NL" altLang="nl-NL" sz="2800" dirty="0" err="1"/>
              <a:t>by</a:t>
            </a:r>
            <a:r>
              <a:rPr lang="nl-NL" altLang="nl-NL" sz="2800" dirty="0"/>
              <a:t> courts</a:t>
            </a:r>
          </a:p>
          <a:p>
            <a:r>
              <a:rPr lang="nl-NL" altLang="nl-NL" sz="2800" dirty="0"/>
              <a:t>Legal </a:t>
            </a:r>
            <a:r>
              <a:rPr lang="nl-NL" altLang="nl-NL" sz="2800" dirty="0" err="1"/>
              <a:t>decisions</a:t>
            </a:r>
            <a:r>
              <a:rPr lang="nl-NL" altLang="nl-NL" sz="2800" dirty="0"/>
              <a:t> in public </a:t>
            </a:r>
            <a:r>
              <a:rPr lang="nl-NL" altLang="nl-NL" sz="2800" dirty="0" err="1"/>
              <a:t>administration</a:t>
            </a:r>
            <a:endParaRPr lang="nl-NL" altLang="nl-NL" sz="2800" dirty="0"/>
          </a:p>
          <a:p>
            <a:endParaRPr lang="nl-NL" altLang="nl-NL" sz="2400" dirty="0"/>
          </a:p>
          <a:p>
            <a:r>
              <a:rPr lang="nl-NL" altLang="nl-NL" sz="2800" dirty="0" err="1"/>
              <a:t>Partly</a:t>
            </a:r>
            <a:r>
              <a:rPr lang="nl-NL" altLang="nl-NL" sz="2800" dirty="0"/>
              <a:t> </a:t>
            </a:r>
            <a:r>
              <a:rPr lang="nl-NL" altLang="nl-NL" sz="2800" dirty="0" err="1"/>
              <a:t>subjective</a:t>
            </a:r>
            <a:r>
              <a:rPr lang="nl-NL" altLang="nl-NL" sz="2800" dirty="0"/>
              <a:t>:</a:t>
            </a:r>
          </a:p>
          <a:p>
            <a:pPr lvl="1"/>
            <a:r>
              <a:rPr lang="nl-NL" altLang="nl-NL" sz="2400" dirty="0"/>
              <a:t>My </a:t>
            </a:r>
            <a:r>
              <a:rPr lang="nl-NL" altLang="nl-NL" sz="2400" dirty="0" err="1"/>
              <a:t>own</a:t>
            </a:r>
            <a:r>
              <a:rPr lang="nl-NL" altLang="nl-NL" sz="2400" dirty="0"/>
              <a:t> research </a:t>
            </a:r>
            <a:r>
              <a:rPr lang="nl-NL" altLang="nl-NL" sz="2400" dirty="0" err="1"/>
              <a:t>interests</a:t>
            </a:r>
            <a:endParaRPr lang="nl-NL" altLang="nl-NL" sz="2400" dirty="0"/>
          </a:p>
          <a:p>
            <a:pPr lvl="1"/>
            <a:r>
              <a:rPr lang="nl-NL" altLang="nl-NL" sz="2400" dirty="0"/>
              <a:t>My </a:t>
            </a:r>
            <a:r>
              <a:rPr lang="nl-NL" altLang="nl-NL" sz="2400" dirty="0" err="1"/>
              <a:t>own</a:t>
            </a:r>
            <a:r>
              <a:rPr lang="nl-NL" altLang="nl-NL" sz="2400" dirty="0"/>
              <a:t> </a:t>
            </a:r>
            <a:r>
              <a:rPr lang="nl-NL" altLang="nl-NL" sz="2400" dirty="0" err="1"/>
              <a:t>opinions</a:t>
            </a:r>
            <a:endParaRPr lang="nl-NL" altLang="nl-NL" sz="2400" dirty="0"/>
          </a:p>
          <a:p>
            <a:endParaRPr lang="nl-NL" altLang="nl-NL" sz="2800" dirty="0"/>
          </a:p>
          <a:p>
            <a:r>
              <a:rPr lang="nl-NL" altLang="nl-NL" sz="2800" dirty="0" err="1"/>
              <a:t>Not</a:t>
            </a:r>
            <a:r>
              <a:rPr lang="nl-NL" altLang="nl-NL" sz="2800" dirty="0"/>
              <a:t> </a:t>
            </a:r>
            <a:r>
              <a:rPr lang="nl-NL" altLang="nl-NL" sz="2800" dirty="0" err="1"/>
              <a:t>too</a:t>
            </a:r>
            <a:r>
              <a:rPr lang="nl-NL" altLang="nl-NL" sz="2800" dirty="0"/>
              <a:t> </a:t>
            </a:r>
            <a:r>
              <a:rPr lang="nl-NL" altLang="nl-NL" sz="2800" dirty="0" err="1"/>
              <a:t>technical</a:t>
            </a:r>
            <a:r>
              <a:rPr lang="nl-NL" altLang="nl-NL" sz="2800" dirty="0"/>
              <a:t>:</a:t>
            </a:r>
          </a:p>
          <a:p>
            <a:pPr lvl="1"/>
            <a:r>
              <a:rPr lang="nl-NL" altLang="nl-NL" sz="2400" dirty="0" err="1"/>
              <a:t>Symbolic</a:t>
            </a:r>
            <a:r>
              <a:rPr lang="nl-NL" altLang="nl-NL" sz="2400" dirty="0"/>
              <a:t> AI: </a:t>
            </a:r>
            <a:r>
              <a:rPr lang="nl-NL" altLang="nl-NL" sz="2400" dirty="0" err="1"/>
              <a:t>ideas</a:t>
            </a:r>
            <a:r>
              <a:rPr lang="nl-NL" altLang="nl-NL" sz="2400" dirty="0"/>
              <a:t>, </a:t>
            </a:r>
            <a:r>
              <a:rPr lang="nl-NL" altLang="nl-NL" sz="2400" dirty="0" err="1"/>
              <a:t>examples</a:t>
            </a:r>
            <a:endParaRPr lang="nl-NL" altLang="nl-NL" sz="2400" dirty="0"/>
          </a:p>
          <a:p>
            <a:pPr lvl="1"/>
            <a:r>
              <a:rPr lang="nl-NL" altLang="nl-NL" sz="2400" dirty="0"/>
              <a:t>Data-</a:t>
            </a:r>
            <a:r>
              <a:rPr lang="nl-NL" altLang="nl-NL" sz="2400" dirty="0" err="1"/>
              <a:t>driven</a:t>
            </a:r>
            <a:r>
              <a:rPr lang="nl-NL" altLang="nl-NL" sz="2400" dirty="0"/>
              <a:t> AI: </a:t>
            </a:r>
            <a:r>
              <a:rPr lang="nl-NL" altLang="nl-NL" sz="2400" dirty="0" err="1"/>
              <a:t>tasks</a:t>
            </a:r>
            <a:r>
              <a:rPr lang="nl-NL" altLang="nl-NL" sz="2400" dirty="0"/>
              <a:t>, </a:t>
            </a:r>
            <a:r>
              <a:rPr lang="nl-NL" altLang="nl-NL" sz="2400" dirty="0" err="1"/>
              <a:t>inputs</a:t>
            </a:r>
            <a:r>
              <a:rPr lang="nl-NL" altLang="nl-NL" sz="2400" dirty="0"/>
              <a:t> </a:t>
            </a:r>
            <a:r>
              <a:rPr lang="nl-NL" altLang="nl-NL" sz="2400" dirty="0" err="1"/>
              <a:t>and</a:t>
            </a:r>
            <a:r>
              <a:rPr lang="nl-NL" altLang="nl-NL" sz="2400" dirty="0"/>
              <a:t> </a:t>
            </a:r>
            <a:r>
              <a:rPr lang="nl-NL" altLang="nl-NL" sz="2400" dirty="0" err="1"/>
              <a:t>outputs</a:t>
            </a:r>
            <a:r>
              <a:rPr lang="nl-NL" altLang="nl-NL" sz="2400" dirty="0"/>
              <a:t> </a:t>
            </a:r>
          </a:p>
        </p:txBody>
      </p:sp>
    </p:spTree>
    <p:extLst>
      <p:ext uri="{BB962C8B-B14F-4D97-AF65-F5344CB8AC3E}">
        <p14:creationId xmlns:p14="http://schemas.microsoft.com/office/powerpoint/2010/main" val="144436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a:extLst>
              <a:ext uri="{FF2B5EF4-FFF2-40B4-BE49-F238E27FC236}">
                <a16:creationId xmlns:a16="http://schemas.microsoft.com/office/drawing/2014/main" id="{F47FCA9F-4E18-8C1E-51E7-13381C00AF55}"/>
              </a:ext>
            </a:extLst>
          </p:cNvPr>
          <p:cNvSpPr txBox="1">
            <a:spLocks noChangeArrowheads="1"/>
          </p:cNvSpPr>
          <p:nvPr/>
        </p:nvSpPr>
        <p:spPr bwMode="auto">
          <a:xfrm>
            <a:off x="1430338" y="2362200"/>
            <a:ext cx="64087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endParaRPr lang="en-US" altLang="nl-NL" sz="3600">
              <a:solidFill>
                <a:schemeClr val="tx2"/>
              </a:solidFill>
            </a:endParaRPr>
          </a:p>
          <a:p>
            <a:pPr algn="ctr" eaLnBrk="1" hangingPunct="1">
              <a:spcBef>
                <a:spcPct val="0"/>
              </a:spcBef>
              <a:buClrTx/>
              <a:buSzTx/>
              <a:buFontTx/>
              <a:buNone/>
            </a:pPr>
            <a:r>
              <a:rPr lang="en-US" altLang="nl-NL" sz="3600">
                <a:solidFill>
                  <a:schemeClr val="tx2"/>
                </a:solidFill>
              </a:rPr>
              <a:t>2a. Cognitive approaches </a:t>
            </a:r>
          </a:p>
          <a:p>
            <a:pPr algn="ctr" eaLnBrk="1" hangingPunct="1">
              <a:spcBef>
                <a:spcPct val="0"/>
              </a:spcBef>
              <a:buClrTx/>
              <a:buSzTx/>
              <a:buFontTx/>
              <a:buNone/>
            </a:pPr>
            <a:r>
              <a:rPr lang="en-US" altLang="nl-NL" sz="3600">
                <a:solidFill>
                  <a:schemeClr val="tx2"/>
                </a:solidFill>
              </a:rPr>
              <a:t>in AI &amp; law –</a:t>
            </a:r>
          </a:p>
          <a:p>
            <a:pPr algn="ctr" eaLnBrk="1" hangingPunct="1">
              <a:spcBef>
                <a:spcPct val="0"/>
              </a:spcBef>
              <a:buClrTx/>
              <a:buSzTx/>
              <a:buFontTx/>
              <a:buNone/>
            </a:pPr>
            <a:r>
              <a:rPr lang="en-US" altLang="nl-NL" sz="3600">
                <a:solidFill>
                  <a:schemeClr val="tx2"/>
                </a:solidFill>
              </a:rPr>
              <a:t>‘deductive’ rule-based systems</a:t>
            </a:r>
          </a:p>
        </p:txBody>
      </p:sp>
    </p:spTree>
  </p:cSld>
  <p:clrMapOvr>
    <a:masterClrMapping/>
  </p:clrMapOvr>
</p:sld>
</file>

<file path=ppt/theme/theme1.xml><?xml version="1.0" encoding="utf-8"?>
<a:theme xmlns:a="http://schemas.openxmlformats.org/drawingml/2006/main" name="Mengsels">
  <a:themeElements>
    <a:clrScheme name="Mengsel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folHlink"/>
          </a:buClr>
          <a:buSzPct val="60000"/>
          <a:buFont typeface="Wingdings" pitchFamily="-112" charset="2"/>
          <a:buNone/>
          <a:tabLst/>
          <a:defRPr kumimoji="0" lang="nl-NL" sz="20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folHlink"/>
          </a:buClr>
          <a:buSzPct val="60000"/>
          <a:buFont typeface="Wingdings" pitchFamily="-112" charset="2"/>
          <a:buNone/>
          <a:tabLst/>
          <a:defRPr kumimoji="0" lang="nl-NL" sz="20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ngsel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ngsel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Designs\Mengsels.pot</Template>
  <TotalTime>368</TotalTime>
  <Words>4175</Words>
  <Application>Microsoft Macintosh PowerPoint</Application>
  <PresentationFormat>Diavoorstelling (4:3)</PresentationFormat>
  <Paragraphs>695</Paragraphs>
  <Slides>63</Slides>
  <Notes>52</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63</vt:i4>
      </vt:variant>
    </vt:vector>
  </HeadingPairs>
  <TitlesOfParts>
    <vt:vector size="73" baseType="lpstr">
      <vt:lpstr>MS PGothic</vt:lpstr>
      <vt:lpstr>Times</vt:lpstr>
      <vt:lpstr>Arial</vt:lpstr>
      <vt:lpstr>Calibri</vt:lpstr>
      <vt:lpstr>Century Gothic</vt:lpstr>
      <vt:lpstr>Symbol</vt:lpstr>
      <vt:lpstr>Tahoma</vt:lpstr>
      <vt:lpstr>Times New Roman</vt:lpstr>
      <vt:lpstr>Wingdings</vt:lpstr>
      <vt:lpstr>Mengsels</vt:lpstr>
      <vt:lpstr>Rule-based AI &amp; Law models of legal Argumentation</vt:lpstr>
      <vt:lpstr>Some press on AI &amp; Law (2023)</vt:lpstr>
      <vt:lpstr>Some press on AI &amp; Law (2016)</vt:lpstr>
      <vt:lpstr>PowerPoint-presentatie</vt:lpstr>
      <vt:lpstr>Institutional history</vt:lpstr>
      <vt:lpstr>History of AI:  symbolic vs. data centric</vt:lpstr>
      <vt:lpstr>Schedule of lecture series</vt:lpstr>
      <vt:lpstr>Focus of this lecture series</vt:lpstr>
      <vt:lpstr>PowerPoint-presentatie</vt:lpstr>
      <vt:lpstr>Legal knowledge-based systems in practice</vt:lpstr>
      <vt:lpstr>PowerPoint-presentatie</vt:lpstr>
      <vt:lpstr>Case studies Marlies van Eck</vt:lpstr>
      <vt:lpstr>AI &amp; Law research on rule-based reasoning (1)</vt:lpstr>
      <vt:lpstr>AI &amp; Law research on rule-based reasoning (2)</vt:lpstr>
      <vt:lpstr>Other developments</vt:lpstr>
      <vt:lpstr>Automating judicial routine decisions</vt:lpstr>
      <vt:lpstr>Limitations of legal rule-based systems</vt:lpstr>
      <vt:lpstr>Legal reasoning is adversarial</vt:lpstr>
      <vt:lpstr>AI &amp; Law research on legal argument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Two accounts of the fallibility of arguments</vt:lpstr>
      <vt:lpstr>ASPIC+</vt:lpstr>
      <vt:lpstr>Alternative formalisms</vt:lpstr>
      <vt:lpstr>Application:  online intake of crime reports</vt:lpstr>
      <vt:lpstr>The problem</vt:lpstr>
      <vt:lpstr>Knowledge model</vt:lpstr>
      <vt:lpstr>Information extraction</vt:lpstr>
      <vt:lpstr>Argumentation graph: simplified example</vt:lpstr>
      <vt:lpstr>Argumentation graph: simplified example</vt:lpstr>
      <vt:lpstr>Argumentation graph: simplified example</vt:lpstr>
      <vt:lpstr>Argumentation graph: simplified example</vt:lpstr>
      <vt:lpstr>PowerPoint-presentatie</vt:lpstr>
      <vt:lpstr>Argumentation patterns</vt:lpstr>
      <vt:lpstr>Argument(ation) schemes:  general form</vt:lpstr>
      <vt:lpstr>Expert testimony</vt:lpstr>
      <vt:lpstr>Arguments from promoting or demoting legal/societal values</vt:lpstr>
      <vt:lpstr>Example (arguments pro and con an action) </vt:lpstr>
      <vt:lpstr>Example (arguments pro alternative actions) </vt:lpstr>
      <vt:lpstr>PowerPoint-presentatie</vt:lpstr>
      <vt:lpstr>Example</vt:lpstr>
      <vt:lpstr>Approaches</vt:lpstr>
      <vt:lpstr>PowerPoint-presentatie</vt:lpstr>
      <vt:lpstr>Motivating example:  shifts in burden of proof </vt:lpstr>
      <vt:lpstr>Shifts in burden of proof: ‘standard’ semantics</vt:lpstr>
      <vt:lpstr>Shifts in burden of proof: outcome in law</vt:lpstr>
      <vt:lpstr>Some approaches within ASPIC+-style logics</vt:lpstr>
      <vt:lpstr>Solution: three subproblems, each with their own semantics</vt:lpstr>
      <vt:lpstr>What we need</vt:lpstr>
      <vt:lpstr>PowerPoint-presentatie</vt:lpstr>
      <vt:lpstr>PowerPoint-presentatie</vt:lpstr>
      <vt:lpstr>Bla</vt:lpstr>
      <vt:lpstr>Conclusions about Prakken &amp; Sartor sr. (2023)</vt:lpstr>
      <vt:lpstr>Legal argumentation systems: the knowledge acquisition bottleneck</vt:lpstr>
    </vt:vector>
  </TitlesOfParts>
  <Company>Universiteit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And the winner is ...</dc:subject>
  <dc:creator>Henry Prakken</dc:creator>
  <cp:lastModifiedBy>Prakken, H. (Henry)</cp:lastModifiedBy>
  <cp:revision>956</cp:revision>
  <cp:lastPrinted>2014-03-25T09:56:15Z</cp:lastPrinted>
  <dcterms:created xsi:type="dcterms:W3CDTF">2013-01-15T20:06:11Z</dcterms:created>
  <dcterms:modified xsi:type="dcterms:W3CDTF">2024-11-19T08:16:14Z</dcterms:modified>
</cp:coreProperties>
</file>