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64"/>
  </p:notesMasterIdLst>
  <p:handoutMasterIdLst>
    <p:handoutMasterId r:id="rId65"/>
  </p:handoutMasterIdLst>
  <p:sldIdLst>
    <p:sldId id="668" r:id="rId2"/>
    <p:sldId id="871" r:id="rId3"/>
    <p:sldId id="840" r:id="rId4"/>
    <p:sldId id="695" r:id="rId5"/>
    <p:sldId id="420" r:id="rId6"/>
    <p:sldId id="872" r:id="rId7"/>
    <p:sldId id="600" r:id="rId8"/>
    <p:sldId id="659" r:id="rId9"/>
    <p:sldId id="861" r:id="rId10"/>
    <p:sldId id="660" r:id="rId11"/>
    <p:sldId id="862" r:id="rId12"/>
    <p:sldId id="661" r:id="rId13"/>
    <p:sldId id="702" r:id="rId14"/>
    <p:sldId id="490" r:id="rId15"/>
    <p:sldId id="491" r:id="rId16"/>
    <p:sldId id="492" r:id="rId17"/>
    <p:sldId id="493" r:id="rId18"/>
    <p:sldId id="669" r:id="rId19"/>
    <p:sldId id="670" r:id="rId20"/>
    <p:sldId id="671" r:id="rId21"/>
    <p:sldId id="873" r:id="rId22"/>
    <p:sldId id="767" r:id="rId23"/>
    <p:sldId id="785" r:id="rId24"/>
    <p:sldId id="727" r:id="rId25"/>
    <p:sldId id="865" r:id="rId26"/>
    <p:sldId id="648" r:id="rId27"/>
    <p:sldId id="895" r:id="rId28"/>
    <p:sldId id="650" r:id="rId29"/>
    <p:sldId id="867" r:id="rId30"/>
    <p:sldId id="879" r:id="rId31"/>
    <p:sldId id="868" r:id="rId32"/>
    <p:sldId id="878" r:id="rId33"/>
    <p:sldId id="864" r:id="rId34"/>
    <p:sldId id="601" r:id="rId35"/>
    <p:sldId id="602" r:id="rId36"/>
    <p:sldId id="603" r:id="rId37"/>
    <p:sldId id="594" r:id="rId38"/>
    <p:sldId id="881" r:id="rId39"/>
    <p:sldId id="844" r:id="rId40"/>
    <p:sldId id="787" r:id="rId41"/>
    <p:sldId id="572" r:id="rId42"/>
    <p:sldId id="573" r:id="rId43"/>
    <p:sldId id="786" r:id="rId44"/>
    <p:sldId id="902" r:id="rId45"/>
    <p:sldId id="578" r:id="rId46"/>
    <p:sldId id="892" r:id="rId47"/>
    <p:sldId id="890" r:id="rId48"/>
    <p:sldId id="903" r:id="rId49"/>
    <p:sldId id="912" r:id="rId50"/>
    <p:sldId id="905" r:id="rId51"/>
    <p:sldId id="893" r:id="rId52"/>
    <p:sldId id="874" r:id="rId53"/>
    <p:sldId id="894" r:id="rId54"/>
    <p:sldId id="876" r:id="rId55"/>
    <p:sldId id="911" r:id="rId56"/>
    <p:sldId id="900" r:id="rId57"/>
    <p:sldId id="886" r:id="rId58"/>
    <p:sldId id="906" r:id="rId59"/>
    <p:sldId id="909" r:id="rId60"/>
    <p:sldId id="910" r:id="rId61"/>
    <p:sldId id="907" r:id="rId62"/>
    <p:sldId id="908" r:id="rId63"/>
  </p:sldIdLst>
  <p:sldSz cx="9144000" cy="6858000" type="screen4x3"/>
  <p:notesSz cx="6794500" cy="9906000"/>
  <p:defaultTextStyle>
    <a:defPPr>
      <a:defRPr lang="nl-NL"/>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8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76383"/>
  </p:normalViewPr>
  <p:slideViewPr>
    <p:cSldViewPr>
      <p:cViewPr varScale="1">
        <p:scale>
          <a:sx n="92" d="100"/>
          <a:sy n="92" d="100"/>
        </p:scale>
        <p:origin x="204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362EDED-0755-4A01-AA6E-6CA9D531F636}"/>
              </a:ext>
            </a:extLst>
          </p:cNvPr>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39939" name="Rectangle 3">
            <a:extLst>
              <a:ext uri="{FF2B5EF4-FFF2-40B4-BE49-F238E27FC236}">
                <a16:creationId xmlns:a16="http://schemas.microsoft.com/office/drawing/2014/main" id="{D84A4872-B049-4544-AB86-6A250042DCD9}"/>
              </a:ext>
            </a:extLst>
          </p:cNvPr>
          <p:cNvSpPr>
            <a:spLocks noGrp="1" noChangeArrowheads="1"/>
          </p:cNvSpPr>
          <p:nvPr>
            <p:ph type="dt" sz="quarter" idx="1"/>
          </p:nvPr>
        </p:nvSpPr>
        <p:spPr bwMode="auto">
          <a:xfrm>
            <a:off x="3851275"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39940" name="Rectangle 4">
            <a:extLst>
              <a:ext uri="{FF2B5EF4-FFF2-40B4-BE49-F238E27FC236}">
                <a16:creationId xmlns:a16="http://schemas.microsoft.com/office/drawing/2014/main" id="{D13DF13D-44FF-4D65-B636-4BE65A633153}"/>
              </a:ext>
            </a:extLst>
          </p:cNvPr>
          <p:cNvSpPr>
            <a:spLocks noGrp="1" noChangeArrowheads="1"/>
          </p:cNvSpPr>
          <p:nvPr>
            <p:ph type="ftr" sz="quarter" idx="2"/>
          </p:nvPr>
        </p:nvSpPr>
        <p:spPr bwMode="auto">
          <a:xfrm>
            <a:off x="0" y="9410700"/>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39941" name="Rectangle 5">
            <a:extLst>
              <a:ext uri="{FF2B5EF4-FFF2-40B4-BE49-F238E27FC236}">
                <a16:creationId xmlns:a16="http://schemas.microsoft.com/office/drawing/2014/main" id="{44C8F00F-5169-4BDD-A1EF-7F78C165CF7F}"/>
              </a:ext>
            </a:extLst>
          </p:cNvPr>
          <p:cNvSpPr>
            <a:spLocks noGrp="1" noChangeArrowheads="1"/>
          </p:cNvSpPr>
          <p:nvPr>
            <p:ph type="sldNum" sz="quarter" idx="3"/>
          </p:nvPr>
        </p:nvSpPr>
        <p:spPr bwMode="auto">
          <a:xfrm>
            <a:off x="3851275" y="9410700"/>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50D5A978-2316-41FB-8698-3D22E2E3A599}"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DBBBC4B-1AE1-491D-8CDE-E19530BE4644}"/>
              </a:ext>
            </a:extLst>
          </p:cNvPr>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37891" name="Rectangle 3">
            <a:extLst>
              <a:ext uri="{FF2B5EF4-FFF2-40B4-BE49-F238E27FC236}">
                <a16:creationId xmlns:a16="http://schemas.microsoft.com/office/drawing/2014/main" id="{86D8F838-D5E1-4308-9C31-C58FDB0D9C82}"/>
              </a:ext>
            </a:extLst>
          </p:cNvPr>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13316" name="Rectangle 4">
            <a:extLst>
              <a:ext uri="{FF2B5EF4-FFF2-40B4-BE49-F238E27FC236}">
                <a16:creationId xmlns:a16="http://schemas.microsoft.com/office/drawing/2014/main" id="{4479118A-E71B-40C8-92EA-0996D5294404}"/>
              </a:ext>
            </a:extLst>
          </p:cNvPr>
          <p:cNvSpPr>
            <a:spLocks noGrp="1" noRot="1" noChangeAspect="1" noChangeArrowheads="1" noTextEdit="1"/>
          </p:cNvSpPr>
          <p:nvPr>
            <p:ph type="sldImg" idx="2"/>
          </p:nvPr>
        </p:nvSpPr>
        <p:spPr bwMode="auto">
          <a:xfrm>
            <a:off x="922338" y="744538"/>
            <a:ext cx="4949825" cy="3713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67461463-804C-405A-8EC6-CCB63AF160B2}"/>
              </a:ext>
            </a:extLst>
          </p:cNvPr>
          <p:cNvSpPr>
            <a:spLocks noGrp="1" noChangeArrowheads="1"/>
          </p:cNvSpPr>
          <p:nvPr>
            <p:ph type="body" sz="quarter" idx="3"/>
          </p:nvPr>
        </p:nvSpPr>
        <p:spPr bwMode="auto">
          <a:xfrm>
            <a:off x="906463" y="4706938"/>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ltLang="nl-NL" noProof="0"/>
              <a:t>Click to edit Master text styles</a:t>
            </a:r>
          </a:p>
          <a:p>
            <a:pPr lvl="1"/>
            <a:r>
              <a:rPr lang="nl-NL" altLang="nl-NL" noProof="0"/>
              <a:t>Second level</a:t>
            </a:r>
          </a:p>
          <a:p>
            <a:pPr lvl="2"/>
            <a:r>
              <a:rPr lang="nl-NL" altLang="nl-NL" noProof="0"/>
              <a:t>Third level</a:t>
            </a:r>
          </a:p>
          <a:p>
            <a:pPr lvl="3"/>
            <a:r>
              <a:rPr lang="nl-NL" altLang="nl-NL" noProof="0"/>
              <a:t>Fourth level</a:t>
            </a:r>
          </a:p>
          <a:p>
            <a:pPr lvl="4"/>
            <a:r>
              <a:rPr lang="nl-NL" altLang="nl-NL" noProof="0"/>
              <a:t>Fifth level</a:t>
            </a:r>
          </a:p>
        </p:txBody>
      </p:sp>
      <p:sp>
        <p:nvSpPr>
          <p:cNvPr id="37894" name="Rectangle 6">
            <a:extLst>
              <a:ext uri="{FF2B5EF4-FFF2-40B4-BE49-F238E27FC236}">
                <a16:creationId xmlns:a16="http://schemas.microsoft.com/office/drawing/2014/main" id="{9FD611B9-F8EB-408C-808E-DF87F4C85304}"/>
              </a:ext>
            </a:extLst>
          </p:cNvPr>
          <p:cNvSpPr>
            <a:spLocks noGrp="1" noChangeArrowheads="1"/>
          </p:cNvSpPr>
          <p:nvPr>
            <p:ph type="ftr" sz="quarter" idx="4"/>
          </p:nvPr>
        </p:nvSpPr>
        <p:spPr bwMode="auto">
          <a:xfrm>
            <a:off x="0" y="9410700"/>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latin typeface="Tahoma" pitchFamily="-112" charset="0"/>
                <a:ea typeface="ＭＳ Ｐゴシック" pitchFamily="-112" charset="-128"/>
                <a:cs typeface="+mn-cs"/>
              </a:defRPr>
            </a:lvl1pPr>
          </a:lstStyle>
          <a:p>
            <a:pPr>
              <a:defRPr/>
            </a:pPr>
            <a:endParaRPr lang="en-US" altLang="nl-NL"/>
          </a:p>
        </p:txBody>
      </p:sp>
      <p:sp>
        <p:nvSpPr>
          <p:cNvPr id="37895" name="Rectangle 7">
            <a:extLst>
              <a:ext uri="{FF2B5EF4-FFF2-40B4-BE49-F238E27FC236}">
                <a16:creationId xmlns:a16="http://schemas.microsoft.com/office/drawing/2014/main" id="{288F401F-A028-420C-B8DE-6E624CD9376D}"/>
              </a:ext>
            </a:extLst>
          </p:cNvPr>
          <p:cNvSpPr>
            <a:spLocks noGrp="1" noChangeArrowheads="1"/>
          </p:cNvSpPr>
          <p:nvPr>
            <p:ph type="sldNum" sz="quarter" idx="5"/>
          </p:nvPr>
        </p:nvSpPr>
        <p:spPr bwMode="auto">
          <a:xfrm>
            <a:off x="3851275" y="9410700"/>
            <a:ext cx="29432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4722DD9C-6B3F-4A87-8287-AFC7E451F828}"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971A0C8C-7E7F-4456-A8FB-42D7D8302F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C42AA95D-2B2D-498C-A952-5C4CD32ADC72}" type="slidenum">
              <a:rPr lang="nl-NL" altLang="nl-NL" sz="1200" smtClean="0">
                <a:latin typeface="Tahoma" panose="020B0604030504040204" pitchFamily="34" charset="0"/>
              </a:rPr>
              <a:pPr/>
              <a:t>1</a:t>
            </a:fld>
            <a:endParaRPr lang="nl-NL" altLang="nl-NL" sz="1200">
              <a:latin typeface="Tahoma" panose="020B0604030504040204" pitchFamily="34" charset="0"/>
            </a:endParaRPr>
          </a:p>
        </p:txBody>
      </p:sp>
      <p:sp>
        <p:nvSpPr>
          <p:cNvPr id="16386" name="Rectangle 2">
            <a:extLst>
              <a:ext uri="{FF2B5EF4-FFF2-40B4-BE49-F238E27FC236}">
                <a16:creationId xmlns:a16="http://schemas.microsoft.com/office/drawing/2014/main" id="{E2078078-56D8-423F-8C70-9E5296218A09}"/>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5C82A978-B530-4783-A32C-D521FDFFA7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678F95C-59A1-D645-E5B7-2A446920751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C15F1B80-7C9C-1A75-033D-8A885494FC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latin typeface="Times New Roman" panose="02020603050405020304" pitchFamily="18"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C956F05-59D6-FAE3-6E47-F4FF79690C36}"/>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94B6E11C-9431-0737-A2FC-138F5C1271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latin typeface="Times New Roman" panose="02020603050405020304" pitchFamily="18"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2A97E27-03CB-82C1-3DC1-9D59B618C461}"/>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8AD8AB66-E9FC-FDAA-EB34-027306F0FD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latin typeface="Times New Roman" panose="02020603050405020304" pitchFamily="18"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3E0F6C5B-EF26-E330-32F6-6D4A7E359018}"/>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r" eaLnBrk="1" hangingPunct="1"/>
            <a:fld id="{FD30D961-7144-884C-855E-11B88309664E}" type="slidenum">
              <a:rPr lang="nl-NL" altLang="nl-NL" sz="1200">
                <a:latin typeface="Tahoma" panose="020B0604030504040204" pitchFamily="34" charset="0"/>
              </a:rPr>
              <a:pPr algn="r" eaLnBrk="1" hangingPunct="1"/>
              <a:t>13</a:t>
            </a:fld>
            <a:endParaRPr lang="nl-NL" altLang="nl-NL" sz="1200">
              <a:latin typeface="Tahoma" panose="020B0604030504040204" pitchFamily="34" charset="0"/>
            </a:endParaRPr>
          </a:p>
        </p:txBody>
      </p:sp>
      <p:sp>
        <p:nvSpPr>
          <p:cNvPr id="59394" name="Rectangle 2">
            <a:extLst>
              <a:ext uri="{FF2B5EF4-FFF2-40B4-BE49-F238E27FC236}">
                <a16:creationId xmlns:a16="http://schemas.microsoft.com/office/drawing/2014/main" id="{8BB464C5-D05F-8AE6-8E0A-BD85D3A9CCC2}"/>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0E548F96-0DC4-7B4D-2BC5-B5736B8EF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sz="1600">
                <a:latin typeface="Times New Roman" panose="02020603050405020304" pitchFamily="18" charset="0"/>
              </a:rPr>
              <a:t>This has been refined in many ways: underlying values, …</a:t>
            </a:r>
          </a:p>
          <a:p>
            <a:pPr eaLnBrk="1" hangingPunct="1"/>
            <a:r>
              <a:rPr lang="nl-NL" altLang="nl-NL" sz="1600">
                <a:latin typeface="Times New Roman" panose="02020603050405020304" pitchFamily="18" charset="0"/>
              </a:rPr>
              <a:t>This mainly focuses on rhetoric: the designers made no claim that such systems can produce reliable outcomes. The idea was that judges or sollicitors could use such a system as a sparring partner, to test ideas and strategies.</a:t>
            </a:r>
          </a:p>
          <a:p>
            <a:pPr eaLnBrk="1" hangingPunct="1"/>
            <a:endParaRPr lang="en-US" altLang="nl-NL" sz="16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jdelijke aanduiding voor dia-afbeelding 1">
            <a:extLst>
              <a:ext uri="{FF2B5EF4-FFF2-40B4-BE49-F238E27FC236}">
                <a16:creationId xmlns:a16="http://schemas.microsoft.com/office/drawing/2014/main" id="{EE184FE4-ACC7-4192-8868-AA814FDAFE57}"/>
              </a:ext>
            </a:extLst>
          </p:cNvPr>
          <p:cNvSpPr>
            <a:spLocks noGrp="1" noRot="1" noChangeAspect="1" noChangeArrowheads="1" noTextEdit="1"/>
          </p:cNvSpPr>
          <p:nvPr>
            <p:ph type="sldImg"/>
          </p:nvPr>
        </p:nvSpPr>
        <p:spPr>
          <a:ln/>
        </p:spPr>
      </p:sp>
      <p:sp>
        <p:nvSpPr>
          <p:cNvPr id="64514" name="Tijdelijke aanduiding voor notities 2">
            <a:extLst>
              <a:ext uri="{FF2B5EF4-FFF2-40B4-BE49-F238E27FC236}">
                <a16:creationId xmlns:a16="http://schemas.microsoft.com/office/drawing/2014/main" id="{4FBA5202-CB1C-4EF4-B5BE-830010EAC0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sz="1600" dirty="0">
                <a:latin typeface="Times New Roman" panose="02020603050405020304" pitchFamily="18" charset="0"/>
              </a:rPr>
              <a:t>We now relax the assumption that the relation between factors and outcome is immediate and that there are no intermediate reasoning steps. Within cases the relation between factors and outcome is still immediate, but they can be explained in terms of intermediate factors.</a:t>
            </a:r>
          </a:p>
          <a:p>
            <a:endParaRPr lang="nl-NL" altLang="nl-NL" dirty="0">
              <a:latin typeface="Times New Roman" panose="02020603050405020304" pitchFamily="18" charset="0"/>
            </a:endParaRPr>
          </a:p>
        </p:txBody>
      </p:sp>
      <p:sp>
        <p:nvSpPr>
          <p:cNvPr id="64515" name="Tijdelijke aanduiding voor dianummer 3">
            <a:extLst>
              <a:ext uri="{FF2B5EF4-FFF2-40B4-BE49-F238E27FC236}">
                <a16:creationId xmlns:a16="http://schemas.microsoft.com/office/drawing/2014/main" id="{2C6863C0-E11E-4D5D-8523-0610D265A4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EF72AF54-C3F5-4C9F-87CF-73556667634D}" type="slidenum">
              <a:rPr lang="nl-NL" altLang="nl-NL" sz="1200" smtClean="0"/>
              <a:pPr/>
              <a:t>14</a:t>
            </a:fld>
            <a:endParaRPr lang="nl-NL" altLang="nl-NL"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jdelijke aanduiding voor dia-afbeelding 1">
            <a:extLst>
              <a:ext uri="{FF2B5EF4-FFF2-40B4-BE49-F238E27FC236}">
                <a16:creationId xmlns:a16="http://schemas.microsoft.com/office/drawing/2014/main" id="{A52AB5C0-3BBB-4C0E-8A8B-677091B21BEF}"/>
              </a:ext>
            </a:extLst>
          </p:cNvPr>
          <p:cNvSpPr>
            <a:spLocks noGrp="1" noRot="1" noChangeAspect="1" noChangeArrowheads="1" noTextEdit="1"/>
          </p:cNvSpPr>
          <p:nvPr>
            <p:ph type="sldImg"/>
          </p:nvPr>
        </p:nvSpPr>
        <p:spPr>
          <a:ln/>
        </p:spPr>
      </p:sp>
      <p:sp>
        <p:nvSpPr>
          <p:cNvPr id="71682" name="Tijdelijke aanduiding voor notities 2">
            <a:extLst>
              <a:ext uri="{FF2B5EF4-FFF2-40B4-BE49-F238E27FC236}">
                <a16:creationId xmlns:a16="http://schemas.microsoft.com/office/drawing/2014/main" id="{F7D6341F-A922-4449-BB16-9414677AC6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dirty="0" err="1">
                <a:latin typeface="Times New Roman" panose="02020603050405020304" pitchFamily="18" charset="0"/>
              </a:rPr>
              <a:t>This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cancels</a:t>
            </a:r>
            <a:r>
              <a:rPr lang="nl-NL" altLang="nl-NL" sz="1600" dirty="0">
                <a:latin typeface="Times New Roman" panose="02020603050405020304" pitchFamily="18" charset="0"/>
              </a:rPr>
              <a:t> F1 </a:t>
            </a:r>
            <a:r>
              <a:rPr lang="nl-NL" altLang="nl-NL" sz="1600" dirty="0" err="1">
                <a:latin typeface="Times New Roman" panose="02020603050405020304" pitchFamily="18" charset="0"/>
              </a:rPr>
              <a:t>with</a:t>
            </a:r>
            <a:r>
              <a:rPr lang="nl-NL" altLang="nl-NL" sz="1600" dirty="0">
                <a:latin typeface="Times New Roman" panose="02020603050405020304" pitchFamily="18" charset="0"/>
              </a:rPr>
              <a:t> F4.</a:t>
            </a:r>
          </a:p>
        </p:txBody>
      </p:sp>
      <p:sp>
        <p:nvSpPr>
          <p:cNvPr id="71683" name="Tijdelijke aanduiding voor dianummer 3">
            <a:extLst>
              <a:ext uri="{FF2B5EF4-FFF2-40B4-BE49-F238E27FC236}">
                <a16:creationId xmlns:a16="http://schemas.microsoft.com/office/drawing/2014/main" id="{7B31FD79-D06E-4A3E-81D1-44B1194DBC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BC1B7EF9-87A1-47BB-8825-2CBFF6886A07}" type="slidenum">
              <a:rPr lang="nl-NL" altLang="nl-NL" sz="1200" smtClean="0"/>
              <a:pPr/>
              <a:t>20</a:t>
            </a:fld>
            <a:endParaRPr lang="nl-NL" altLang="nl-NL"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Then</a:t>
            </a:r>
            <a:r>
              <a:rPr lang="nl-NL" dirty="0"/>
              <a:t> </a:t>
            </a:r>
            <a:r>
              <a:rPr lang="nl-NL" dirty="0" err="1"/>
              <a:t>they</a:t>
            </a:r>
            <a:r>
              <a:rPr lang="nl-NL" dirty="0"/>
              <a:t> </a:t>
            </a:r>
            <a:r>
              <a:rPr lang="nl-NL" dirty="0" err="1"/>
              <a:t>did</a:t>
            </a:r>
            <a:r>
              <a:rPr lang="nl-NL" dirty="0"/>
              <a:t> </a:t>
            </a:r>
            <a:r>
              <a:rPr lang="nl-NL" dirty="0" err="1"/>
              <a:t>prediction</a:t>
            </a:r>
            <a:r>
              <a:rPr lang="nl-NL" dirty="0"/>
              <a:t> </a:t>
            </a:r>
            <a:r>
              <a:rPr lang="nl-NL" dirty="0" err="1"/>
              <a:t>and</a:t>
            </a:r>
            <a:r>
              <a:rPr lang="nl-NL" dirty="0"/>
              <a:t> </a:t>
            </a:r>
            <a:r>
              <a:rPr lang="nl-NL" dirty="0" err="1"/>
              <a:t>they</a:t>
            </a:r>
            <a:r>
              <a:rPr lang="nl-NL" dirty="0"/>
              <a:t> </a:t>
            </a:r>
            <a:r>
              <a:rPr lang="nl-NL" dirty="0" err="1"/>
              <a:t>studied</a:t>
            </a:r>
            <a:r>
              <a:rPr lang="nl-NL" dirty="0"/>
              <a:t> factor </a:t>
            </a:r>
            <a:r>
              <a:rPr lang="nl-NL" dirty="0" err="1"/>
              <a:t>extraction</a:t>
            </a:r>
            <a:r>
              <a:rPr lang="nl-NL" dirty="0"/>
              <a:t> </a:t>
            </a:r>
            <a:r>
              <a:rPr lang="nl-NL" dirty="0" err="1"/>
              <a:t>with</a:t>
            </a:r>
            <a:r>
              <a:rPr lang="nl-NL" dirty="0"/>
              <a:t> NLP.</a:t>
            </a:r>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4722DD9C-6B3F-4A87-8287-AFC7E451F828}" type="slidenum">
              <a:rPr lang="nl-NL" altLang="nl-NL" smtClean="0"/>
              <a:pPr>
                <a:defRPr/>
              </a:pPr>
              <a:t>21</a:t>
            </a:fld>
            <a:endParaRPr lang="nl-NL" altLang="nl-NL"/>
          </a:p>
        </p:txBody>
      </p:sp>
    </p:spTree>
    <p:extLst>
      <p:ext uri="{BB962C8B-B14F-4D97-AF65-F5344CB8AC3E}">
        <p14:creationId xmlns:p14="http://schemas.microsoft.com/office/powerpoint/2010/main" val="4222690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jdelijke aanduiding voor dia-afbeelding 1">
            <a:extLst>
              <a:ext uri="{FF2B5EF4-FFF2-40B4-BE49-F238E27FC236}">
                <a16:creationId xmlns:a16="http://schemas.microsoft.com/office/drawing/2014/main" id="{C7D8F792-58B5-44A2-B92A-B06CEF29D225}"/>
              </a:ext>
            </a:extLst>
          </p:cNvPr>
          <p:cNvSpPr>
            <a:spLocks noGrp="1" noRot="1" noChangeAspect="1"/>
          </p:cNvSpPr>
          <p:nvPr>
            <p:ph type="sldImg"/>
          </p:nvPr>
        </p:nvSpPr>
        <p:spPr>
          <a:ln/>
        </p:spPr>
      </p:sp>
      <p:sp>
        <p:nvSpPr>
          <p:cNvPr id="43010" name="Tijdelijke aanduiding voor notities 2">
            <a:extLst>
              <a:ext uri="{FF2B5EF4-FFF2-40B4-BE49-F238E27FC236}">
                <a16:creationId xmlns:a16="http://schemas.microsoft.com/office/drawing/2014/main" id="{8185055E-840A-4CAA-A708-08509F1515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err="1">
                <a:latin typeface="Times New Roman" panose="02020603050405020304" pitchFamily="18" charset="0"/>
              </a:rPr>
              <a:t>This</a:t>
            </a:r>
            <a:r>
              <a:rPr lang="nl-NL" altLang="nl-NL" dirty="0">
                <a:latin typeface="Times New Roman" panose="02020603050405020304" pitchFamily="18" charset="0"/>
              </a:rPr>
              <a:t> model is human-made.</a:t>
            </a:r>
          </a:p>
          <a:p>
            <a:r>
              <a:rPr lang="nl-NL" altLang="nl-NL" dirty="0">
                <a:latin typeface="Times New Roman" panose="02020603050405020304" pitchFamily="18" charset="0"/>
              </a:rPr>
              <a:t>It </a:t>
            </a:r>
            <a:r>
              <a:rPr lang="nl-NL" altLang="nl-NL" dirty="0" err="1">
                <a:latin typeface="Times New Roman" panose="02020603050405020304" pitchFamily="18" charset="0"/>
              </a:rPr>
              <a:t>applies</a:t>
            </a:r>
            <a:r>
              <a:rPr lang="nl-NL" altLang="nl-NL" dirty="0">
                <a:latin typeface="Times New Roman" panose="02020603050405020304" pitchFamily="18" charset="0"/>
              </a:rPr>
              <a:t> </a:t>
            </a:r>
            <a:r>
              <a:rPr lang="nl-NL" altLang="nl-NL" dirty="0" err="1">
                <a:latin typeface="Times New Roman" panose="02020603050405020304" pitchFamily="18" charset="0"/>
              </a:rPr>
              <a:t>HYPO’s</a:t>
            </a:r>
            <a:r>
              <a:rPr lang="nl-NL" altLang="nl-NL" dirty="0">
                <a:latin typeface="Times New Roman" panose="02020603050405020304" pitchFamily="18" charset="0"/>
              </a:rPr>
              <a:t> factor-</a:t>
            </a:r>
            <a:r>
              <a:rPr lang="nl-NL" altLang="nl-NL" dirty="0" err="1">
                <a:latin typeface="Times New Roman" panose="02020603050405020304" pitchFamily="18" charset="0"/>
              </a:rPr>
              <a:t>based</a:t>
            </a:r>
            <a:r>
              <a:rPr lang="nl-NL" altLang="nl-NL" dirty="0">
                <a:latin typeface="Times New Roman" panose="02020603050405020304" pitchFamily="18" charset="0"/>
              </a:rPr>
              <a:t> model </a:t>
            </a:r>
            <a:r>
              <a:rPr lang="nl-NL" altLang="nl-NL" dirty="0" err="1">
                <a:latin typeface="Times New Roman" panose="02020603050405020304" pitchFamily="18" charset="0"/>
              </a:rPr>
              <a:t>to</a:t>
            </a:r>
            <a:r>
              <a:rPr lang="nl-NL" altLang="nl-NL" dirty="0">
                <a:latin typeface="Times New Roman" panose="02020603050405020304" pitchFamily="18" charset="0"/>
              </a:rPr>
              <a:t> </a:t>
            </a:r>
            <a:r>
              <a:rPr lang="nl-NL" altLang="nl-NL" dirty="0" err="1">
                <a:latin typeface="Times New Roman" panose="02020603050405020304" pitchFamily="18" charset="0"/>
              </a:rPr>
              <a:t>the</a:t>
            </a:r>
            <a:r>
              <a:rPr lang="nl-NL" altLang="nl-NL" dirty="0">
                <a:latin typeface="Times New Roman" panose="02020603050405020304" pitchFamily="18" charset="0"/>
              </a:rPr>
              <a:t> </a:t>
            </a:r>
            <a:r>
              <a:rPr lang="nl-NL" altLang="nl-NL" dirty="0" err="1">
                <a:latin typeface="Times New Roman" panose="02020603050405020304" pitchFamily="18" charset="0"/>
              </a:rPr>
              <a:t>conditions</a:t>
            </a:r>
            <a:r>
              <a:rPr lang="nl-NL" altLang="nl-NL" dirty="0">
                <a:latin typeface="Times New Roman" panose="02020603050405020304" pitchFamily="18" charset="0"/>
              </a:rPr>
              <a:t> of </a:t>
            </a:r>
            <a:r>
              <a:rPr lang="nl-NL" altLang="nl-NL" dirty="0" err="1">
                <a:latin typeface="Times New Roman" panose="02020603050405020304" pitchFamily="18" charset="0"/>
              </a:rPr>
              <a:t>the</a:t>
            </a:r>
            <a:r>
              <a:rPr lang="nl-NL" altLang="nl-NL" dirty="0">
                <a:latin typeface="Times New Roman" panose="02020603050405020304" pitchFamily="18" charset="0"/>
              </a:rPr>
              <a:t> </a:t>
            </a:r>
            <a:r>
              <a:rPr lang="nl-NL" altLang="nl-NL" dirty="0" err="1">
                <a:latin typeface="Times New Roman" panose="02020603050405020304" pitchFamily="18" charset="0"/>
              </a:rPr>
              <a:t>rule</a:t>
            </a:r>
            <a:r>
              <a:rPr lang="nl-NL" altLang="nl-NL" dirty="0">
                <a:latin typeface="Times New Roman" panose="02020603050405020304" pitchFamily="18" charset="0"/>
              </a:rPr>
              <a:t>.</a:t>
            </a:r>
          </a:p>
        </p:txBody>
      </p:sp>
      <p:sp>
        <p:nvSpPr>
          <p:cNvPr id="4" name="Tijdelijke aanduiding voor voettekst 3">
            <a:extLst>
              <a:ext uri="{FF2B5EF4-FFF2-40B4-BE49-F238E27FC236}">
                <a16:creationId xmlns:a16="http://schemas.microsoft.com/office/drawing/2014/main" id="{3C40B8A3-808C-4BBB-92D0-7126552BE29F}"/>
              </a:ext>
            </a:extLst>
          </p:cNvPr>
          <p:cNvSpPr>
            <a:spLocks noGrp="1"/>
          </p:cNvSpPr>
          <p:nvPr>
            <p:ph type="ftr" sz="quarter" idx="4"/>
          </p:nvPr>
        </p:nvSpPr>
        <p:spPr/>
        <p:txBody>
          <a:bodyPr/>
          <a:lstStyle/>
          <a:p>
            <a:pPr>
              <a:defRPr/>
            </a:pPr>
            <a:endParaRPr lang="en-US" altLang="nl-NL"/>
          </a:p>
        </p:txBody>
      </p:sp>
      <p:sp>
        <p:nvSpPr>
          <p:cNvPr id="43012" name="Tijdelijke aanduiding voor dianummer 4">
            <a:extLst>
              <a:ext uri="{FF2B5EF4-FFF2-40B4-BE49-F238E27FC236}">
                <a16:creationId xmlns:a16="http://schemas.microsoft.com/office/drawing/2014/main" id="{09566A75-42CC-414C-9FBC-3FBE53C150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CC2273AF-B914-42DB-A845-68E67437DF15}" type="slidenum">
              <a:rPr lang="nl-NL" altLang="nl-NL" sz="1200">
                <a:latin typeface="Tahoma" panose="020B0604030504040204" pitchFamily="34" charset="0"/>
              </a:rPr>
              <a:pPr/>
              <a:t>22</a:t>
            </a:fld>
            <a:endParaRPr lang="nl-NL" altLang="nl-NL" sz="1200">
              <a:latin typeface="Tahoma" panose="020B060403050404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ChangeArrowheads="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nl-NL" sz="1600" dirty="0" err="1">
                <a:latin typeface="Times" charset="0"/>
                <a:ea typeface="MS PGothic" charset="0"/>
              </a:rPr>
              <a:t>Note</a:t>
            </a:r>
            <a:r>
              <a:rPr lang="nl-NL" sz="1600" dirty="0">
                <a:latin typeface="Times" charset="0"/>
                <a:ea typeface="MS PGothic" charset="0"/>
              </a:rPr>
              <a:t> </a:t>
            </a:r>
            <a:r>
              <a:rPr lang="nl-NL" sz="1600" dirty="0" err="1">
                <a:latin typeface="Times" charset="0"/>
                <a:ea typeface="MS PGothic" charset="0"/>
              </a:rPr>
              <a:t>that</a:t>
            </a:r>
            <a:r>
              <a:rPr lang="nl-NL" sz="1600" dirty="0">
                <a:latin typeface="Times" charset="0"/>
                <a:ea typeface="MS PGothic" charset="0"/>
              </a:rPr>
              <a:t> in </a:t>
            </a:r>
            <a:r>
              <a:rPr lang="nl-NL" sz="1600" dirty="0" err="1">
                <a:latin typeface="Times" charset="0"/>
                <a:ea typeface="MS PGothic" charset="0"/>
              </a:rPr>
              <a:t>knowledge-based</a:t>
            </a:r>
            <a:r>
              <a:rPr lang="nl-NL" sz="1600" dirty="0">
                <a:latin typeface="Times" charset="0"/>
                <a:ea typeface="MS PGothic" charset="0"/>
              </a:rPr>
              <a:t> systems like HYPO </a:t>
            </a:r>
            <a:r>
              <a:rPr lang="nl-NL" sz="1600" dirty="0" err="1">
                <a:latin typeface="Times" charset="0"/>
                <a:ea typeface="MS PGothic" charset="0"/>
              </a:rPr>
              <a:t>and</a:t>
            </a:r>
            <a:r>
              <a:rPr lang="nl-NL" sz="1600" dirty="0">
                <a:latin typeface="Times" charset="0"/>
                <a:ea typeface="MS PGothic" charset="0"/>
              </a:rPr>
              <a:t> CATO </a:t>
            </a:r>
            <a:r>
              <a:rPr lang="nl-NL" sz="1600" dirty="0" err="1">
                <a:latin typeface="Times" charset="0"/>
                <a:ea typeface="MS PGothic" charset="0"/>
              </a:rPr>
              <a:t>the</a:t>
            </a:r>
            <a:r>
              <a:rPr lang="nl-NL" sz="1600" dirty="0">
                <a:latin typeface="Times" charset="0"/>
                <a:ea typeface="MS PGothic" charset="0"/>
              </a:rPr>
              <a:t> factors have </a:t>
            </a:r>
            <a:r>
              <a:rPr lang="nl-NL" sz="1600" dirty="0" err="1">
                <a:latin typeface="Times" charset="0"/>
                <a:ea typeface="MS PGothic" charset="0"/>
              </a:rPr>
              <a:t>to</a:t>
            </a:r>
            <a:r>
              <a:rPr lang="nl-NL" sz="1600" dirty="0">
                <a:latin typeface="Times" charset="0"/>
                <a:ea typeface="MS PGothic" charset="0"/>
              </a:rPr>
              <a:t> </a:t>
            </a:r>
            <a:r>
              <a:rPr lang="nl-NL" sz="1600" dirty="0" err="1">
                <a:latin typeface="Times" charset="0"/>
                <a:ea typeface="MS PGothic" charset="0"/>
              </a:rPr>
              <a:t>be</a:t>
            </a:r>
            <a:r>
              <a:rPr lang="nl-NL" sz="1600" dirty="0">
                <a:latin typeface="Times" charset="0"/>
                <a:ea typeface="MS PGothic" charset="0"/>
              </a:rPr>
              <a:t> </a:t>
            </a:r>
            <a:r>
              <a:rPr lang="nl-NL" sz="1600" dirty="0" err="1">
                <a:latin typeface="Times" charset="0"/>
                <a:ea typeface="MS PGothic" charset="0"/>
              </a:rPr>
              <a:t>manually</a:t>
            </a:r>
            <a:r>
              <a:rPr lang="nl-NL" sz="1600" dirty="0">
                <a:latin typeface="Times" charset="0"/>
                <a:ea typeface="MS PGothic" charset="0"/>
              </a:rPr>
              <a:t> </a:t>
            </a:r>
            <a:r>
              <a:rPr lang="nl-NL" sz="1600" dirty="0" err="1">
                <a:latin typeface="Times" charset="0"/>
                <a:ea typeface="MS PGothic" charset="0"/>
              </a:rPr>
              <a:t>entered</a:t>
            </a:r>
            <a:r>
              <a:rPr lang="nl-NL" sz="1600" dirty="0">
                <a:latin typeface="Times" charset="0"/>
                <a:ea typeface="MS PGothic" charset="0"/>
              </a:rPr>
              <a:t> </a:t>
            </a:r>
            <a:r>
              <a:rPr lang="nl-NL" sz="1600" dirty="0" err="1">
                <a:latin typeface="Times" charset="0"/>
                <a:ea typeface="MS PGothic" charset="0"/>
              </a:rPr>
              <a:t>by</a:t>
            </a:r>
            <a:r>
              <a:rPr lang="nl-NL" sz="1600" dirty="0">
                <a:latin typeface="Times" charset="0"/>
                <a:ea typeface="MS PGothic" charset="0"/>
              </a:rPr>
              <a:t> </a:t>
            </a:r>
            <a:r>
              <a:rPr lang="nl-NL" sz="1600" dirty="0" err="1">
                <a:latin typeface="Times" charset="0"/>
                <a:ea typeface="MS PGothic" charset="0"/>
              </a:rPr>
              <a:t>humans</a:t>
            </a:r>
            <a:r>
              <a:rPr lang="nl-NL" sz="1600" dirty="0">
                <a:latin typeface="Times" charset="0"/>
                <a:ea typeface="MS PGothic" charset="0"/>
              </a:rPr>
              <a:t>; </a:t>
            </a:r>
            <a:r>
              <a:rPr lang="nl-NL" sz="1600" dirty="0" err="1">
                <a:latin typeface="Times" charset="0"/>
                <a:ea typeface="MS PGothic" charset="0"/>
              </a:rPr>
              <a:t>so</a:t>
            </a:r>
            <a:r>
              <a:rPr lang="nl-NL" sz="1600" dirty="0">
                <a:latin typeface="Times" charset="0"/>
                <a:ea typeface="MS PGothic" charset="0"/>
              </a:rPr>
              <a:t> </a:t>
            </a:r>
            <a:r>
              <a:rPr lang="nl-NL" sz="1600" dirty="0" err="1">
                <a:latin typeface="Times" charset="0"/>
                <a:ea typeface="MS PGothic" charset="0"/>
              </a:rPr>
              <a:t>it</a:t>
            </a:r>
            <a:r>
              <a:rPr lang="nl-NL" sz="1600" dirty="0">
                <a:latin typeface="Times" charset="0"/>
                <a:ea typeface="MS PGothic" charset="0"/>
              </a:rPr>
              <a:t> is </a:t>
            </a:r>
            <a:r>
              <a:rPr lang="nl-NL" sz="1600" dirty="0" err="1">
                <a:latin typeface="Times" charset="0"/>
                <a:ea typeface="MS PGothic" charset="0"/>
              </a:rPr>
              <a:t>the</a:t>
            </a:r>
            <a:r>
              <a:rPr lang="nl-NL" sz="1600" dirty="0">
                <a:latin typeface="Times" charset="0"/>
                <a:ea typeface="MS PGothic" charset="0"/>
              </a:rPr>
              <a:t> </a:t>
            </a:r>
            <a:r>
              <a:rPr lang="nl-NL" sz="1600" dirty="0" err="1">
                <a:latin typeface="Times" charset="0"/>
                <a:ea typeface="MS PGothic" charset="0"/>
              </a:rPr>
              <a:t>humans</a:t>
            </a:r>
            <a:r>
              <a:rPr lang="nl-NL" sz="1600" dirty="0">
                <a:latin typeface="Times" charset="0"/>
                <a:ea typeface="MS PGothic" charset="0"/>
              </a:rPr>
              <a:t> </a:t>
            </a:r>
            <a:r>
              <a:rPr lang="nl-NL" sz="1600" dirty="0" err="1">
                <a:latin typeface="Times" charset="0"/>
                <a:ea typeface="MS PGothic" charset="0"/>
              </a:rPr>
              <a:t>who</a:t>
            </a:r>
            <a:r>
              <a:rPr lang="nl-NL" sz="1600" dirty="0">
                <a:latin typeface="Times" charset="0"/>
                <a:ea typeface="MS PGothic" charset="0"/>
              </a:rPr>
              <a:t> </a:t>
            </a:r>
            <a:r>
              <a:rPr lang="nl-NL" sz="1600" dirty="0" err="1">
                <a:latin typeface="Times" charset="0"/>
                <a:ea typeface="MS PGothic" charset="0"/>
              </a:rPr>
              <a:t>interpet</a:t>
            </a:r>
            <a:r>
              <a:rPr lang="nl-NL" sz="1600" dirty="0">
                <a:latin typeface="Times" charset="0"/>
                <a:ea typeface="MS PGothic" charset="0"/>
              </a:rPr>
              <a:t> </a:t>
            </a:r>
            <a:r>
              <a:rPr lang="nl-NL" sz="1600" dirty="0" err="1">
                <a:latin typeface="Times" charset="0"/>
                <a:ea typeface="MS PGothic" charset="0"/>
              </a:rPr>
              <a:t>the</a:t>
            </a:r>
            <a:r>
              <a:rPr lang="nl-NL" sz="1600" dirty="0">
                <a:latin typeface="Times" charset="0"/>
                <a:ea typeface="MS PGothic" charset="0"/>
              </a:rPr>
              <a:t> </a:t>
            </a:r>
            <a:r>
              <a:rPr lang="nl-NL" sz="1600" dirty="0" err="1">
                <a:latin typeface="Times" charset="0"/>
                <a:ea typeface="MS PGothic" charset="0"/>
              </a:rPr>
              <a:t>natural-language</a:t>
            </a:r>
            <a:r>
              <a:rPr lang="nl-NL" sz="1600" dirty="0">
                <a:latin typeface="Times" charset="0"/>
                <a:ea typeface="MS PGothic" charset="0"/>
              </a:rPr>
              <a:t> </a:t>
            </a:r>
            <a:r>
              <a:rPr lang="nl-NL" sz="1600" dirty="0" err="1">
                <a:latin typeface="Times" charset="0"/>
                <a:ea typeface="MS PGothic" charset="0"/>
              </a:rPr>
              <a:t>fo</a:t>
            </a:r>
            <a:r>
              <a:rPr lang="nl-NL" sz="1600" dirty="0">
                <a:latin typeface="Times" charset="0"/>
                <a:ea typeface="MS PGothic" charset="0"/>
              </a:rPr>
              <a:t> </a:t>
            </a:r>
            <a:r>
              <a:rPr lang="nl-NL" sz="1600" dirty="0" err="1">
                <a:latin typeface="Times" charset="0"/>
                <a:ea typeface="MS PGothic" charset="0"/>
              </a:rPr>
              <a:t>the</a:t>
            </a:r>
            <a:r>
              <a:rPr lang="nl-NL" sz="1600" dirty="0">
                <a:latin typeface="Times" charset="0"/>
                <a:ea typeface="MS PGothic" charset="0"/>
              </a:rPr>
              <a:t> </a:t>
            </a:r>
            <a:r>
              <a:rPr lang="nl-NL" sz="1600" dirty="0" err="1">
                <a:latin typeface="Times" charset="0"/>
                <a:ea typeface="MS PGothic" charset="0"/>
              </a:rPr>
              <a:t>decisions</a:t>
            </a:r>
            <a:r>
              <a:rPr lang="nl-NL" sz="1600" dirty="0">
                <a:latin typeface="Times" charset="0"/>
                <a:ea typeface="MS PGothic" charset="0"/>
              </a:rPr>
              <a:t>.</a:t>
            </a:r>
          </a:p>
          <a:p>
            <a:r>
              <a:rPr lang="nl-NL" sz="1600" dirty="0">
                <a:latin typeface="Times" charset="0"/>
                <a:ea typeface="MS PGothic" charset="0"/>
              </a:rPr>
              <a:t>Even </a:t>
            </a:r>
            <a:r>
              <a:rPr lang="nl-NL" sz="1600" dirty="0" err="1">
                <a:latin typeface="Times" charset="0"/>
                <a:ea typeface="MS PGothic" charset="0"/>
              </a:rPr>
              <a:t>worse</a:t>
            </a:r>
            <a:r>
              <a:rPr lang="nl-NL" sz="1600" dirty="0">
                <a:latin typeface="Times" charset="0"/>
                <a:ea typeface="MS PGothic" charset="0"/>
              </a:rPr>
              <a:t> </a:t>
            </a:r>
            <a:r>
              <a:rPr lang="nl-NL" sz="1600" dirty="0" err="1">
                <a:latin typeface="Times" charset="0"/>
                <a:ea typeface="MS PGothic" charset="0"/>
              </a:rPr>
              <a:t>with</a:t>
            </a:r>
            <a:r>
              <a:rPr lang="nl-NL" sz="1600" dirty="0">
                <a:latin typeface="Times" charset="0"/>
                <a:ea typeface="MS PGothic" charset="0"/>
              </a:rPr>
              <a:t> more </a:t>
            </a:r>
            <a:r>
              <a:rPr lang="nl-NL" sz="1600" dirty="0" err="1">
                <a:latin typeface="Times" charset="0"/>
                <a:ea typeface="MS PGothic" charset="0"/>
              </a:rPr>
              <a:t>refined</a:t>
            </a:r>
            <a:r>
              <a:rPr lang="nl-NL" sz="1600" dirty="0">
                <a:latin typeface="Times" charset="0"/>
                <a:ea typeface="MS PGothic" charset="0"/>
              </a:rPr>
              <a:t> </a:t>
            </a:r>
            <a:r>
              <a:rPr lang="nl-NL" sz="1600" dirty="0" err="1">
                <a:latin typeface="Times" charset="0"/>
                <a:ea typeface="MS PGothic" charset="0"/>
              </a:rPr>
              <a:t>models</a:t>
            </a:r>
            <a:r>
              <a:rPr lang="nl-NL" sz="1600" dirty="0">
                <a:latin typeface="Times" charset="0"/>
                <a:ea typeface="MS PGothic" charset="0"/>
              </a:rPr>
              <a:t>, like </a:t>
            </a:r>
            <a:r>
              <a:rPr lang="nl-NL" sz="1600" dirty="0" err="1">
                <a:latin typeface="Times" charset="0"/>
                <a:ea typeface="MS PGothic" charset="0"/>
              </a:rPr>
              <a:t>with</a:t>
            </a:r>
            <a:r>
              <a:rPr lang="nl-NL" sz="1600" dirty="0">
                <a:latin typeface="Times" charset="0"/>
                <a:ea typeface="MS PGothic" charset="0"/>
              </a:rPr>
              <a:t> </a:t>
            </a:r>
            <a:r>
              <a:rPr lang="nl-NL" sz="1600" dirty="0" err="1">
                <a:latin typeface="Times" charset="0"/>
                <a:ea typeface="MS PGothic" charset="0"/>
              </a:rPr>
              <a:t>values</a:t>
            </a:r>
            <a:r>
              <a:rPr lang="nl-NL" sz="1600" dirty="0">
                <a:latin typeface="Times" charset="0"/>
                <a:ea typeface="MS PGothic" charset="0"/>
              </a:rPr>
              <a:t>.</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MS PGothic" charset="0"/>
                <a:cs typeface="MS PGothic" charset="0"/>
              </a:defRPr>
            </a:lvl1pPr>
            <a:lvl2pPr marL="742950" indent="-285750">
              <a:defRPr sz="2000">
                <a:solidFill>
                  <a:schemeClr val="tx1"/>
                </a:solidFill>
                <a:latin typeface="Times New Roman" charset="0"/>
                <a:ea typeface="MS PGothic" charset="0"/>
                <a:cs typeface="MS PGothic" charset="0"/>
              </a:defRPr>
            </a:lvl2pPr>
            <a:lvl3pPr marL="1143000" indent="-228600">
              <a:defRPr sz="2000">
                <a:solidFill>
                  <a:schemeClr val="tx1"/>
                </a:solidFill>
                <a:latin typeface="Times New Roman" charset="0"/>
                <a:ea typeface="MS PGothic" charset="0"/>
                <a:cs typeface="MS PGothic" charset="0"/>
              </a:defRPr>
            </a:lvl3pPr>
            <a:lvl4pPr marL="1600200" indent="-228600">
              <a:defRPr sz="2000">
                <a:solidFill>
                  <a:schemeClr val="tx1"/>
                </a:solidFill>
                <a:latin typeface="Times New Roman" charset="0"/>
                <a:ea typeface="MS PGothic" charset="0"/>
                <a:cs typeface="MS PGothic" charset="0"/>
              </a:defRPr>
            </a:lvl4pPr>
            <a:lvl5pPr marL="2057400" indent="-228600">
              <a:defRPr sz="20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9pPr>
          </a:lstStyle>
          <a:p>
            <a:pPr eaLnBrk="0" hangingPunct="0"/>
            <a:fld id="{308078E1-E123-C34E-A2AC-DE13FC1E1F2E}" type="slidenum">
              <a:rPr lang="nl-NL" sz="1200">
                <a:latin typeface="Times" charset="0"/>
              </a:rPr>
              <a:pPr eaLnBrk="0" hangingPunct="0"/>
              <a:t>23</a:t>
            </a:fld>
            <a:endParaRPr lang="nl-NL" sz="120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F744CFA0-8A73-4B2B-B859-A4F1866BCE30}"/>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872888B1-084D-FB97-2576-DA6D812371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a:latin typeface="Times New Roman" panose="02020603050405020304" pitchFamily="18" charset="0"/>
              </a:rPr>
              <a:t>Horty (2011) is the seminal paper although he built on earlier work in AI &amp; Law. For instance, the ideas of case decisions as expressing preferences between pro and con factors, and the idea of a fortiori reasoning were already in Prakken &amp; Sartor (1998).</a:t>
            </a:r>
          </a:p>
          <a:p>
            <a:endParaRPr lang="nl-NL" altLang="nl-NL" sz="1600">
              <a:latin typeface="Times New Roman" panose="02020603050405020304" pitchFamily="18" charset="0"/>
            </a:endParaRPr>
          </a:p>
          <a:p>
            <a:r>
              <a:rPr lang="nl-NL" altLang="nl-NL" sz="1600">
                <a:latin typeface="Times New Roman" panose="02020603050405020304" pitchFamily="18" charset="0"/>
              </a:rPr>
              <a:t>If you want to know more about how this fits with legal theory on precedential constraint, then read Horty.</a:t>
            </a:r>
          </a:p>
        </p:txBody>
      </p:sp>
      <p:sp>
        <p:nvSpPr>
          <p:cNvPr id="36867" name="Slide Number Placeholder 3">
            <a:extLst>
              <a:ext uri="{FF2B5EF4-FFF2-40B4-BE49-F238E27FC236}">
                <a16:creationId xmlns:a16="http://schemas.microsoft.com/office/drawing/2014/main" id="{76D74FDD-E000-F88F-9984-9C1EC86FF5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ADFFB07-5243-7B48-8F4F-192478CB0417}" type="slidenum">
              <a:rPr lang="nl-NL" altLang="nl-NL" smtClean="0">
                <a:latin typeface="Tahoma" panose="020B0604030504040204" pitchFamily="34" charset="0"/>
              </a:rPr>
              <a:pPr>
                <a:spcBef>
                  <a:spcPct val="0"/>
                </a:spcBef>
              </a:pPr>
              <a:t>24</a:t>
            </a:fld>
            <a:endParaRPr lang="nl-NL" altLang="nl-NL">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A step </a:t>
            </a:r>
            <a:r>
              <a:rPr lang="nl-NL" sz="1600" dirty="0" err="1"/>
              <a:t>towards</a:t>
            </a:r>
            <a:r>
              <a:rPr lang="nl-NL" sz="1600" dirty="0"/>
              <a:t> data-</a:t>
            </a:r>
            <a:r>
              <a:rPr lang="nl-NL" sz="1600" dirty="0" err="1"/>
              <a:t>centric</a:t>
            </a:r>
            <a:r>
              <a:rPr lang="nl-NL" sz="1600" dirty="0"/>
              <a:t> approaches: cases are data points, </a:t>
            </a:r>
            <a:r>
              <a:rPr lang="nl-NL" sz="1600" dirty="0" err="1"/>
              <a:t>and</a:t>
            </a:r>
            <a:r>
              <a:rPr lang="nl-NL" sz="1600" dirty="0"/>
              <a:t> </a:t>
            </a:r>
            <a:r>
              <a:rPr lang="nl-NL" sz="1600" dirty="0" err="1"/>
              <a:t>there</a:t>
            </a:r>
            <a:r>
              <a:rPr lang="nl-NL" sz="1600" dirty="0"/>
              <a:t> is research on </a:t>
            </a:r>
            <a:r>
              <a:rPr lang="nl-NL" sz="1600" dirty="0" err="1"/>
              <a:t>learning</a:t>
            </a:r>
            <a:r>
              <a:rPr lang="nl-NL" sz="1600" dirty="0"/>
              <a:t> </a:t>
            </a:r>
            <a:r>
              <a:rPr lang="nl-NL" sz="1600" dirty="0" err="1"/>
              <a:t>the</a:t>
            </a:r>
            <a:r>
              <a:rPr lang="nl-NL" sz="1600" dirty="0"/>
              <a:t> </a:t>
            </a:r>
            <a:r>
              <a:rPr lang="nl-NL" sz="1600" dirty="0" err="1"/>
              <a:t>inputs</a:t>
            </a:r>
            <a:r>
              <a:rPr lang="nl-NL" sz="1600" dirty="0"/>
              <a:t> of </a:t>
            </a:r>
            <a:r>
              <a:rPr lang="nl-NL" sz="1600" dirty="0" err="1"/>
              <a:t>the</a:t>
            </a:r>
            <a:r>
              <a:rPr lang="nl-NL" sz="1600" dirty="0"/>
              <a:t> </a:t>
            </a:r>
            <a:r>
              <a:rPr lang="nl-NL" sz="1600" dirty="0" err="1"/>
              <a:t>models</a:t>
            </a:r>
            <a:r>
              <a:rPr lang="nl-NL" sz="1600" dirty="0"/>
              <a:t> </a:t>
            </a:r>
            <a:r>
              <a:rPr lang="nl-NL" sz="1600" dirty="0" err="1"/>
              <a:t>from</a:t>
            </a:r>
            <a:r>
              <a:rPr lang="nl-NL" sz="1600" dirty="0"/>
              <a:t> </a:t>
            </a:r>
            <a:r>
              <a:rPr lang="nl-NL" sz="1600" dirty="0" err="1"/>
              <a:t>natural-language</a:t>
            </a:r>
            <a:r>
              <a:rPr lang="nl-NL" sz="1600" dirty="0"/>
              <a:t> sources.</a:t>
            </a:r>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4722DD9C-6B3F-4A87-8287-AFC7E451F828}" type="slidenum">
              <a:rPr lang="nl-NL" altLang="nl-NL" smtClean="0"/>
              <a:pPr>
                <a:defRPr/>
              </a:pPr>
              <a:t>2</a:t>
            </a:fld>
            <a:endParaRPr lang="nl-NL" altLang="nl-NL"/>
          </a:p>
        </p:txBody>
      </p:sp>
    </p:spTree>
    <p:extLst>
      <p:ext uri="{BB962C8B-B14F-4D97-AF65-F5344CB8AC3E}">
        <p14:creationId xmlns:p14="http://schemas.microsoft.com/office/powerpoint/2010/main" val="2318750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A606BAD5-CBB6-41DB-A175-6DAF3DC702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406160FC-09B1-0C4D-BBB2-C0BFD28D4216}" type="slidenum">
              <a:rPr lang="nl-NL" altLang="nl-NL" sz="1200" smtClean="0">
                <a:latin typeface="Tahoma" panose="020B0604030504040204" pitchFamily="34" charset="0"/>
              </a:rPr>
              <a:pPr/>
              <a:t>25</a:t>
            </a:fld>
            <a:endParaRPr lang="nl-NL" altLang="nl-NL" sz="1200">
              <a:latin typeface="Tahoma" panose="020B0604030504040204" pitchFamily="34" charset="0"/>
            </a:endParaRPr>
          </a:p>
        </p:txBody>
      </p:sp>
      <p:sp>
        <p:nvSpPr>
          <p:cNvPr id="38914" name="Rectangle 2">
            <a:extLst>
              <a:ext uri="{FF2B5EF4-FFF2-40B4-BE49-F238E27FC236}">
                <a16:creationId xmlns:a16="http://schemas.microsoft.com/office/drawing/2014/main" id="{B515095E-6760-0C95-CCC0-756E7135EB38}"/>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255C4554-F12F-C29B-EF19-EAA8CB733E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E784629C-7C68-CA03-918F-E31BA37A0555}"/>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C5FAC973-7113-DA50-A66C-C88C3AC7F9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a:latin typeface="Times New Roman" panose="02020603050405020304" pitchFamily="18" charset="0"/>
              </a:rPr>
              <a:t>So &lt; is made relative to a side.</a:t>
            </a:r>
          </a:p>
          <a:p>
            <a:r>
              <a:rPr lang="nl-NL" altLang="nl-NL" sz="1600">
                <a:latin typeface="Times New Roman" panose="02020603050405020304" pitchFamily="18" charset="0"/>
              </a:rPr>
              <a:t>So forced if F is at last as good for s as the fact situation in the percedent. (So a fortiori reasoning)</a:t>
            </a:r>
          </a:p>
          <a:p>
            <a:r>
              <a:rPr lang="nl-NL" altLang="nl-NL" sz="1600">
                <a:latin typeface="Times New Roman" panose="02020603050405020304" pitchFamily="18" charset="0"/>
              </a:rPr>
              <a:t>So </a:t>
            </a:r>
            <a:r>
              <a:rPr lang="nl-NL" altLang="nl-NL" sz="1600">
                <a:latin typeface="Tahoma" panose="020B0604030504040204" pitchFamily="34" charset="0"/>
              </a:rPr>
              <a:t>F &lt;</a:t>
            </a:r>
            <a:r>
              <a:rPr lang="nl-NL" altLang="nl-NL" sz="1600" baseline="-25000">
                <a:latin typeface="Tahoma" panose="020B0604030504040204" pitchFamily="34" charset="0"/>
              </a:rPr>
              <a:t>s</a:t>
            </a:r>
            <a:r>
              <a:rPr lang="nl-NL" altLang="nl-NL" sz="1600">
                <a:latin typeface="Tahoma" panose="020B0604030504040204" pitchFamily="34" charset="0"/>
              </a:rPr>
              <a:t> G iff all differences make G stronger for s than F. All additional factors in G are pro s, and all missing factors in G are pro s’. Or: if G has at least all pro-s factors that F has, and at most all the con-s factors that F has.</a:t>
            </a:r>
            <a:endParaRPr lang="nl-NL" altLang="nl-NL" sz="1600">
              <a:latin typeface="Times New Roman" panose="02020603050405020304" pitchFamily="18" charset="0"/>
            </a:endParaRPr>
          </a:p>
        </p:txBody>
      </p:sp>
      <p:sp>
        <p:nvSpPr>
          <p:cNvPr id="40963" name="Slide Number Placeholder 3">
            <a:extLst>
              <a:ext uri="{FF2B5EF4-FFF2-40B4-BE49-F238E27FC236}">
                <a16:creationId xmlns:a16="http://schemas.microsoft.com/office/drawing/2014/main" id="{79211E31-0588-1813-0652-22ADAB3CA2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4331B430-4CF8-FE49-8010-1C1219ED875B}" type="slidenum">
              <a:rPr lang="nl-NL" altLang="nl-NL" sz="1200" smtClean="0">
                <a:latin typeface="Tahoma" panose="020B0604030504040204" pitchFamily="34" charset="0"/>
              </a:rPr>
              <a:pPr/>
              <a:t>26</a:t>
            </a:fld>
            <a:endParaRPr lang="nl-NL" altLang="nl-NL" sz="1200">
              <a:latin typeface="Tahoma" panose="020B060403050404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D11BAA6D-6A55-F531-1557-EA8180B80A89}"/>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F6365275-3C24-3A2E-70BD-F915200670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a:latin typeface="Times New Roman" panose="02020603050405020304" pitchFamily="18" charset="0"/>
              </a:rPr>
              <a:t>So &lt; is made relative to a side.</a:t>
            </a:r>
          </a:p>
          <a:p>
            <a:r>
              <a:rPr lang="nl-NL" altLang="nl-NL" sz="1600">
                <a:latin typeface="Times New Roman" panose="02020603050405020304" pitchFamily="18" charset="0"/>
              </a:rPr>
              <a:t>So forced if F is at last as good for s as the fact situation in the percedent. (So a fortiori reasoning)</a:t>
            </a:r>
          </a:p>
          <a:p>
            <a:r>
              <a:rPr lang="nl-NL" altLang="nl-NL" sz="1600">
                <a:latin typeface="Times New Roman" panose="02020603050405020304" pitchFamily="18" charset="0"/>
              </a:rPr>
              <a:t>So </a:t>
            </a:r>
            <a:r>
              <a:rPr lang="nl-NL" altLang="nl-NL" sz="1600">
                <a:latin typeface="Tahoma" panose="020B0604030504040204" pitchFamily="34" charset="0"/>
              </a:rPr>
              <a:t>F &lt;</a:t>
            </a:r>
            <a:r>
              <a:rPr lang="nl-NL" altLang="nl-NL" sz="1600" baseline="-25000">
                <a:latin typeface="Tahoma" panose="020B0604030504040204" pitchFamily="34" charset="0"/>
              </a:rPr>
              <a:t>s</a:t>
            </a:r>
            <a:r>
              <a:rPr lang="nl-NL" altLang="nl-NL" sz="1600">
                <a:latin typeface="Tahoma" panose="020B0604030504040204" pitchFamily="34" charset="0"/>
              </a:rPr>
              <a:t> G iff all differences make G stronger for s than F. All additional factors in G are pro s, and all missing factors in G are pro s’. Or: if G has at least all pro-s factors that F has, and at most all the con-s factors that F has.</a:t>
            </a:r>
            <a:endParaRPr lang="nl-NL" altLang="nl-NL" sz="1600">
              <a:latin typeface="Times New Roman" panose="02020603050405020304" pitchFamily="18" charset="0"/>
            </a:endParaRPr>
          </a:p>
        </p:txBody>
      </p:sp>
      <p:sp>
        <p:nvSpPr>
          <p:cNvPr id="43011" name="Slide Number Placeholder 3">
            <a:extLst>
              <a:ext uri="{FF2B5EF4-FFF2-40B4-BE49-F238E27FC236}">
                <a16:creationId xmlns:a16="http://schemas.microsoft.com/office/drawing/2014/main" id="{017D140C-ADC0-ABA0-6861-FD87789F93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8E841E3C-228F-D14C-8177-BBCD36571CBD}" type="slidenum">
              <a:rPr lang="nl-NL" altLang="nl-NL" sz="1200" smtClean="0">
                <a:latin typeface="Tahoma" panose="020B0604030504040204" pitchFamily="34" charset="0"/>
              </a:rPr>
              <a:pPr/>
              <a:t>27</a:t>
            </a:fld>
            <a:endParaRPr lang="nl-NL" altLang="nl-NL" sz="1200">
              <a:latin typeface="Tahoma" panose="020B060403050404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jdelijke aanduiding voor dia-afbeelding 1">
            <a:extLst>
              <a:ext uri="{FF2B5EF4-FFF2-40B4-BE49-F238E27FC236}">
                <a16:creationId xmlns:a16="http://schemas.microsoft.com/office/drawing/2014/main" id="{BF1B3178-0C92-C222-3FBF-38BBC78CBA34}"/>
              </a:ext>
            </a:extLst>
          </p:cNvPr>
          <p:cNvSpPr>
            <a:spLocks noGrp="1" noRot="1" noChangeAspect="1" noChangeArrowheads="1" noTextEdit="1"/>
          </p:cNvSpPr>
          <p:nvPr>
            <p:ph type="sldImg"/>
          </p:nvPr>
        </p:nvSpPr>
        <p:spPr>
          <a:ln/>
        </p:spPr>
      </p:sp>
      <p:sp>
        <p:nvSpPr>
          <p:cNvPr id="45058" name="Tijdelijke aanduiding voor notities 2">
            <a:extLst>
              <a:ext uri="{FF2B5EF4-FFF2-40B4-BE49-F238E27FC236}">
                <a16:creationId xmlns:a16="http://schemas.microsoft.com/office/drawing/2014/main" id="{DB8EFCD0-65CC-BD21-6563-242563418F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latin typeface="Times New Roman" panose="02020603050405020304" pitchFamily="18" charset="0"/>
            </a:endParaRPr>
          </a:p>
          <a:p>
            <a:endParaRPr lang="nl-NL" altLang="nl-NL">
              <a:latin typeface="Times New Roman" panose="02020603050405020304" pitchFamily="18" charset="0"/>
            </a:endParaRPr>
          </a:p>
        </p:txBody>
      </p:sp>
      <p:sp>
        <p:nvSpPr>
          <p:cNvPr id="45059" name="Tijdelijke aanduiding voor dianummer 3">
            <a:extLst>
              <a:ext uri="{FF2B5EF4-FFF2-40B4-BE49-F238E27FC236}">
                <a16:creationId xmlns:a16="http://schemas.microsoft.com/office/drawing/2014/main" id="{40728226-6367-755C-C606-CC19461FD3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71311921-7BC0-0D4F-B521-CA36E60DDBBD}" type="slidenum">
              <a:rPr lang="nl-NL" altLang="nl-NL" sz="1200" smtClean="0">
                <a:latin typeface="Tahoma" panose="020B0604030504040204" pitchFamily="34" charset="0"/>
              </a:rPr>
              <a:pPr/>
              <a:t>28</a:t>
            </a:fld>
            <a:endParaRPr lang="nl-NL" altLang="nl-NL" sz="1200">
              <a:latin typeface="Tahoma" panose="020B060403050404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jdelijke aanduiding voor dia-afbeelding 1">
            <a:extLst>
              <a:ext uri="{FF2B5EF4-FFF2-40B4-BE49-F238E27FC236}">
                <a16:creationId xmlns:a16="http://schemas.microsoft.com/office/drawing/2014/main" id="{970541BA-7124-6129-18D5-CC8F85FDD943}"/>
              </a:ext>
            </a:extLst>
          </p:cNvPr>
          <p:cNvSpPr>
            <a:spLocks noGrp="1" noRot="1" noChangeAspect="1" noChangeArrowheads="1" noTextEdit="1"/>
          </p:cNvSpPr>
          <p:nvPr>
            <p:ph type="sldImg"/>
          </p:nvPr>
        </p:nvSpPr>
        <p:spPr>
          <a:ln/>
        </p:spPr>
      </p:sp>
      <p:sp>
        <p:nvSpPr>
          <p:cNvPr id="47106" name="Tijdelijke aanduiding voor notities 2">
            <a:extLst>
              <a:ext uri="{FF2B5EF4-FFF2-40B4-BE49-F238E27FC236}">
                <a16:creationId xmlns:a16="http://schemas.microsoft.com/office/drawing/2014/main" id="{17C5E556-B994-6212-FA62-2DEEB5D484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latin typeface="Times New Roman" panose="02020603050405020304" pitchFamily="18" charset="0"/>
            </a:endParaRPr>
          </a:p>
          <a:p>
            <a:endParaRPr lang="nl-NL" altLang="nl-NL">
              <a:latin typeface="Times New Roman" panose="02020603050405020304" pitchFamily="18" charset="0"/>
            </a:endParaRPr>
          </a:p>
        </p:txBody>
      </p:sp>
      <p:sp>
        <p:nvSpPr>
          <p:cNvPr id="47107" name="Tijdelijke aanduiding voor dianummer 3">
            <a:extLst>
              <a:ext uri="{FF2B5EF4-FFF2-40B4-BE49-F238E27FC236}">
                <a16:creationId xmlns:a16="http://schemas.microsoft.com/office/drawing/2014/main" id="{7E679223-F98D-A882-6B32-DF1AAE8BAD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2534EB7F-D150-194A-B0B8-E8B6D08C9C68}" type="slidenum">
              <a:rPr lang="nl-NL" altLang="nl-NL" sz="1200" smtClean="0">
                <a:latin typeface="Tahoma" panose="020B0604030504040204" pitchFamily="34" charset="0"/>
              </a:rPr>
              <a:pPr/>
              <a:t>29</a:t>
            </a:fld>
            <a:endParaRPr lang="nl-NL" altLang="nl-NL" sz="1200">
              <a:latin typeface="Tahoma" panose="020B060403050404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jdelijke aanduiding voor dia-afbeelding 1">
            <a:extLst>
              <a:ext uri="{FF2B5EF4-FFF2-40B4-BE49-F238E27FC236}">
                <a16:creationId xmlns:a16="http://schemas.microsoft.com/office/drawing/2014/main" id="{A2A86F78-C5F3-5485-B7DB-ADED939EC04D}"/>
              </a:ext>
            </a:extLst>
          </p:cNvPr>
          <p:cNvSpPr>
            <a:spLocks noGrp="1" noRot="1" noChangeAspect="1" noChangeArrowheads="1" noTextEdit="1"/>
          </p:cNvSpPr>
          <p:nvPr>
            <p:ph type="sldImg"/>
          </p:nvPr>
        </p:nvSpPr>
        <p:spPr>
          <a:ln/>
        </p:spPr>
      </p:sp>
      <p:sp>
        <p:nvSpPr>
          <p:cNvPr id="49154" name="Tijdelijke aanduiding voor notities 2">
            <a:extLst>
              <a:ext uri="{FF2B5EF4-FFF2-40B4-BE49-F238E27FC236}">
                <a16:creationId xmlns:a16="http://schemas.microsoft.com/office/drawing/2014/main" id="{B84CA1ED-8B6A-4A03-6C95-5169F736BC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latin typeface="Times New Roman" panose="02020603050405020304" pitchFamily="18" charset="0"/>
            </a:endParaRPr>
          </a:p>
          <a:p>
            <a:endParaRPr lang="nl-NL" altLang="nl-NL">
              <a:latin typeface="Times New Roman" panose="02020603050405020304" pitchFamily="18" charset="0"/>
            </a:endParaRPr>
          </a:p>
        </p:txBody>
      </p:sp>
      <p:sp>
        <p:nvSpPr>
          <p:cNvPr id="49155" name="Tijdelijke aanduiding voor dianummer 3">
            <a:extLst>
              <a:ext uri="{FF2B5EF4-FFF2-40B4-BE49-F238E27FC236}">
                <a16:creationId xmlns:a16="http://schemas.microsoft.com/office/drawing/2014/main" id="{7AECC820-DB88-9836-5A5D-9B8F73CCF5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2E3BF621-0990-F048-BC51-1A1DC2EEAD1D}" type="slidenum">
              <a:rPr lang="nl-NL" altLang="nl-NL" sz="1200" smtClean="0">
                <a:latin typeface="Tahoma" panose="020B0604030504040204" pitchFamily="34" charset="0"/>
              </a:rPr>
              <a:pPr/>
              <a:t>30</a:t>
            </a:fld>
            <a:endParaRPr lang="nl-NL" altLang="nl-NL" sz="1200">
              <a:latin typeface="Tahoma" panose="020B060403050404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jdelijke aanduiding voor dia-afbeelding 1">
            <a:extLst>
              <a:ext uri="{FF2B5EF4-FFF2-40B4-BE49-F238E27FC236}">
                <a16:creationId xmlns:a16="http://schemas.microsoft.com/office/drawing/2014/main" id="{75739B1F-FF6D-6A3E-08F2-52BDA4CD1C54}"/>
              </a:ext>
            </a:extLst>
          </p:cNvPr>
          <p:cNvSpPr>
            <a:spLocks noGrp="1" noRot="1" noChangeAspect="1" noChangeArrowheads="1" noTextEdit="1"/>
          </p:cNvSpPr>
          <p:nvPr>
            <p:ph type="sldImg"/>
          </p:nvPr>
        </p:nvSpPr>
        <p:spPr>
          <a:ln/>
        </p:spPr>
      </p:sp>
      <p:sp>
        <p:nvSpPr>
          <p:cNvPr id="51202" name="Tijdelijke aanduiding voor notities 2">
            <a:extLst>
              <a:ext uri="{FF2B5EF4-FFF2-40B4-BE49-F238E27FC236}">
                <a16:creationId xmlns:a16="http://schemas.microsoft.com/office/drawing/2014/main" id="{37409594-3117-6885-4A99-A3A82B762E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latin typeface="Times New Roman" panose="02020603050405020304" pitchFamily="18" charset="0"/>
            </a:endParaRPr>
          </a:p>
          <a:p>
            <a:endParaRPr lang="nl-NL" altLang="nl-NL">
              <a:latin typeface="Times New Roman" panose="02020603050405020304" pitchFamily="18" charset="0"/>
            </a:endParaRPr>
          </a:p>
        </p:txBody>
      </p:sp>
      <p:sp>
        <p:nvSpPr>
          <p:cNvPr id="51203" name="Tijdelijke aanduiding voor dianummer 3">
            <a:extLst>
              <a:ext uri="{FF2B5EF4-FFF2-40B4-BE49-F238E27FC236}">
                <a16:creationId xmlns:a16="http://schemas.microsoft.com/office/drawing/2014/main" id="{8D75BAB4-B36B-A0F1-F7FB-4B55AFE189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28AF3292-01F0-DC41-A181-3DA2285124A9}" type="slidenum">
              <a:rPr lang="nl-NL" altLang="nl-NL" sz="1200" smtClean="0">
                <a:latin typeface="Tahoma" panose="020B0604030504040204" pitchFamily="34" charset="0"/>
              </a:rPr>
              <a:pPr/>
              <a:t>31</a:t>
            </a:fld>
            <a:endParaRPr lang="nl-NL" altLang="nl-NL" sz="1200">
              <a:latin typeface="Tahoma" panose="020B060403050404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jdelijke aanduiding voor dia-afbeelding 1">
            <a:extLst>
              <a:ext uri="{FF2B5EF4-FFF2-40B4-BE49-F238E27FC236}">
                <a16:creationId xmlns:a16="http://schemas.microsoft.com/office/drawing/2014/main" id="{B21DD4D5-3A8E-33C5-C730-7775C8AD0F62}"/>
              </a:ext>
            </a:extLst>
          </p:cNvPr>
          <p:cNvSpPr>
            <a:spLocks noGrp="1" noRot="1" noChangeAspect="1" noChangeArrowheads="1" noTextEdit="1"/>
          </p:cNvSpPr>
          <p:nvPr>
            <p:ph type="sldImg"/>
          </p:nvPr>
        </p:nvSpPr>
        <p:spPr>
          <a:ln/>
        </p:spPr>
      </p:sp>
      <p:sp>
        <p:nvSpPr>
          <p:cNvPr id="69634" name="Tijdelijke aanduiding voor notities 2">
            <a:extLst>
              <a:ext uri="{FF2B5EF4-FFF2-40B4-BE49-F238E27FC236}">
                <a16:creationId xmlns:a16="http://schemas.microsoft.com/office/drawing/2014/main" id="{0758003F-DE2A-6E8A-223F-B2131D3CB1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a:latin typeface="Times New Roman" panose="02020603050405020304" pitchFamily="18" charset="0"/>
              </a:rPr>
              <a:t>Overruling e.g. makes sense when the times have changed (less socialist, more liberal) so that het same factors should now be weighed differently.</a:t>
            </a:r>
          </a:p>
          <a:p>
            <a:r>
              <a:rPr lang="nl-NL" altLang="nl-NL" sz="1600">
                <a:latin typeface="Times New Roman" panose="02020603050405020304" pitchFamily="18" charset="0"/>
              </a:rPr>
              <a:t>And following a precedent can change the law.</a:t>
            </a:r>
          </a:p>
        </p:txBody>
      </p:sp>
      <p:sp>
        <p:nvSpPr>
          <p:cNvPr id="69635" name="Tijdelijke aanduiding voor dianummer 3">
            <a:extLst>
              <a:ext uri="{FF2B5EF4-FFF2-40B4-BE49-F238E27FC236}">
                <a16:creationId xmlns:a16="http://schemas.microsoft.com/office/drawing/2014/main" id="{B09F2253-F5D0-20F7-F348-563A358301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039846C3-F82B-BB44-A144-ADAC19242597}" type="slidenum">
              <a:rPr lang="nl-NL" altLang="nl-NL" sz="1200" smtClean="0">
                <a:latin typeface="Tahoma" panose="020B0604030504040204" pitchFamily="34" charset="0"/>
              </a:rPr>
              <a:pPr/>
              <a:t>32</a:t>
            </a:fld>
            <a:endParaRPr lang="nl-NL" altLang="nl-NL" sz="1200">
              <a:latin typeface="Tahoma" panose="020B060403050404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37231341-987B-DD04-0F23-90A3F816E2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16F270CE-5AE7-8247-B6A0-6CE23084CCC9}" type="slidenum">
              <a:rPr lang="nl-NL" altLang="nl-NL" sz="1200" smtClean="0">
                <a:latin typeface="Tahoma" panose="020B0604030504040204" pitchFamily="34" charset="0"/>
              </a:rPr>
              <a:pPr/>
              <a:t>33</a:t>
            </a:fld>
            <a:endParaRPr lang="nl-NL" altLang="nl-NL" sz="1200">
              <a:latin typeface="Tahoma" panose="020B0604030504040204" pitchFamily="34" charset="0"/>
            </a:endParaRPr>
          </a:p>
        </p:txBody>
      </p:sp>
      <p:sp>
        <p:nvSpPr>
          <p:cNvPr id="71682" name="Rectangle 2">
            <a:extLst>
              <a:ext uri="{FF2B5EF4-FFF2-40B4-BE49-F238E27FC236}">
                <a16:creationId xmlns:a16="http://schemas.microsoft.com/office/drawing/2014/main" id="{EFED658F-46CE-B19D-0ACD-9DE55AA2E380}"/>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36DF5577-BC08-A738-ABD3-E95151FFA0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523C1F96-202D-F2B6-5A16-832E9F861FD6}"/>
              </a:ext>
            </a:extLst>
          </p:cNvPr>
          <p:cNvSpPr txBox="1">
            <a:spLocks noGrp="1" noChangeArrowheads="1"/>
          </p:cNvSpPr>
          <p:nvPr/>
        </p:nvSpPr>
        <p:spPr bwMode="auto">
          <a:xfrm>
            <a:off x="3857625" y="944721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8" tIns="45889" rIns="91778" bIns="45889" anchor="b"/>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r" eaLnBrk="1" hangingPunct="1"/>
            <a:fld id="{AC937A02-FAEB-BF49-9B74-D935D7A9D704}" type="slidenum">
              <a:rPr lang="nl-NL" altLang="nl-NL" sz="1200">
                <a:latin typeface="Tahoma" panose="020B0604030504040204" pitchFamily="34" charset="0"/>
              </a:rPr>
              <a:pPr algn="r" eaLnBrk="1" hangingPunct="1"/>
              <a:t>34</a:t>
            </a:fld>
            <a:endParaRPr lang="nl-NL" altLang="nl-NL" sz="1200">
              <a:latin typeface="Tahoma" panose="020B0604030504040204" pitchFamily="34" charset="0"/>
            </a:endParaRPr>
          </a:p>
        </p:txBody>
      </p:sp>
      <p:sp>
        <p:nvSpPr>
          <p:cNvPr id="73730" name="Rectangle 2">
            <a:extLst>
              <a:ext uri="{FF2B5EF4-FFF2-40B4-BE49-F238E27FC236}">
                <a16:creationId xmlns:a16="http://schemas.microsoft.com/office/drawing/2014/main" id="{8B613125-65C5-4F9E-BE64-077C9AE56E61}"/>
              </a:ext>
            </a:extLst>
          </p:cNvPr>
          <p:cNvSpPr>
            <a:spLocks noGrp="1" noRot="1" noChangeAspect="1" noChangeArrowheads="1" noTextEdit="1"/>
          </p:cNvSpPr>
          <p:nvPr>
            <p:ph type="sldImg"/>
          </p:nvPr>
        </p:nvSpPr>
        <p:spPr>
          <a:solidFill>
            <a:srgbClr val="FFFFFF"/>
          </a:solidFill>
          <a:ln/>
        </p:spPr>
      </p:sp>
      <p:sp>
        <p:nvSpPr>
          <p:cNvPr id="73731" name="Rectangle 3">
            <a:extLst>
              <a:ext uri="{FF2B5EF4-FFF2-40B4-BE49-F238E27FC236}">
                <a16:creationId xmlns:a16="http://schemas.microsoft.com/office/drawing/2014/main" id="{4AC82FFC-E836-B8B3-863F-6032F209C11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C85FD1AE-6F5D-4558-8FE0-2E8F75C7B9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7619E815-5C09-450A-A463-F8974DACD188}" type="slidenum">
              <a:rPr lang="nl-NL" altLang="nl-NL" sz="1200">
                <a:latin typeface="Tahoma" panose="020B0604030504040204" pitchFamily="34" charset="0"/>
              </a:rPr>
              <a:pPr/>
              <a:t>3</a:t>
            </a:fld>
            <a:endParaRPr lang="nl-NL" altLang="nl-NL" sz="1200">
              <a:latin typeface="Tahoma" panose="020B0604030504040204" pitchFamily="34" charset="0"/>
            </a:endParaRPr>
          </a:p>
        </p:txBody>
      </p:sp>
      <p:sp>
        <p:nvSpPr>
          <p:cNvPr id="78850" name="Rectangle 2">
            <a:extLst>
              <a:ext uri="{FF2B5EF4-FFF2-40B4-BE49-F238E27FC236}">
                <a16:creationId xmlns:a16="http://schemas.microsoft.com/office/drawing/2014/main" id="{3DE2C8B0-D5F6-412D-B947-BE68F2135694}"/>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4B2E9B66-6AFD-4E1A-AD7B-C97F1EE73E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23C25D5A-857A-8B85-FCFB-49B80589278F}"/>
              </a:ext>
            </a:extLst>
          </p:cNvPr>
          <p:cNvSpPr txBox="1">
            <a:spLocks noGrp="1" noChangeArrowheads="1"/>
          </p:cNvSpPr>
          <p:nvPr/>
        </p:nvSpPr>
        <p:spPr bwMode="auto">
          <a:xfrm>
            <a:off x="3857625" y="944721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8" tIns="45889" rIns="91778" bIns="45889" anchor="b"/>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r" eaLnBrk="1" hangingPunct="1"/>
            <a:fld id="{4446A450-F412-FB44-8981-D4BBB8C8A2C8}" type="slidenum">
              <a:rPr lang="nl-NL" altLang="nl-NL" sz="1200">
                <a:latin typeface="Tahoma" panose="020B0604030504040204" pitchFamily="34" charset="0"/>
              </a:rPr>
              <a:pPr algn="r" eaLnBrk="1" hangingPunct="1"/>
              <a:t>35</a:t>
            </a:fld>
            <a:endParaRPr lang="nl-NL" altLang="nl-NL" sz="1200">
              <a:latin typeface="Tahoma" panose="020B0604030504040204" pitchFamily="34" charset="0"/>
            </a:endParaRPr>
          </a:p>
        </p:txBody>
      </p:sp>
      <p:sp>
        <p:nvSpPr>
          <p:cNvPr id="75778" name="Rectangle 2">
            <a:extLst>
              <a:ext uri="{FF2B5EF4-FFF2-40B4-BE49-F238E27FC236}">
                <a16:creationId xmlns:a16="http://schemas.microsoft.com/office/drawing/2014/main" id="{B4D6D176-9C69-E4B0-58AD-F602111AE593}"/>
              </a:ext>
            </a:extLst>
          </p:cNvPr>
          <p:cNvSpPr>
            <a:spLocks noGrp="1" noRot="1" noChangeAspect="1" noChangeArrowheads="1" noTextEdit="1"/>
          </p:cNvSpPr>
          <p:nvPr>
            <p:ph type="sldImg"/>
          </p:nvPr>
        </p:nvSpPr>
        <p:spPr>
          <a:solidFill>
            <a:srgbClr val="FFFFFF"/>
          </a:solidFill>
          <a:ln/>
        </p:spPr>
      </p:sp>
      <p:sp>
        <p:nvSpPr>
          <p:cNvPr id="75779" name="Rectangle 3">
            <a:extLst>
              <a:ext uri="{FF2B5EF4-FFF2-40B4-BE49-F238E27FC236}">
                <a16:creationId xmlns:a16="http://schemas.microsoft.com/office/drawing/2014/main" id="{EB467C13-58DA-1736-E3C0-559E9B0DBBE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B05DAB1E-3142-76D9-B5E2-CDC34B847801}"/>
              </a:ext>
            </a:extLst>
          </p:cNvPr>
          <p:cNvSpPr txBox="1">
            <a:spLocks noGrp="1" noChangeArrowheads="1"/>
          </p:cNvSpPr>
          <p:nvPr/>
        </p:nvSpPr>
        <p:spPr bwMode="auto">
          <a:xfrm>
            <a:off x="3857625" y="944721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8" tIns="45889" rIns="91778" bIns="45889" anchor="b"/>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r" eaLnBrk="1" hangingPunct="1"/>
            <a:fld id="{296EB9ED-E5A7-304D-A2AB-AD5B5494F8B7}" type="slidenum">
              <a:rPr lang="nl-NL" altLang="nl-NL" sz="1200">
                <a:latin typeface="Tahoma" panose="020B0604030504040204" pitchFamily="34" charset="0"/>
              </a:rPr>
              <a:pPr algn="r" eaLnBrk="1" hangingPunct="1"/>
              <a:t>36</a:t>
            </a:fld>
            <a:endParaRPr lang="nl-NL" altLang="nl-NL" sz="1200">
              <a:latin typeface="Tahoma" panose="020B0604030504040204" pitchFamily="34" charset="0"/>
            </a:endParaRPr>
          </a:p>
        </p:txBody>
      </p:sp>
      <p:sp>
        <p:nvSpPr>
          <p:cNvPr id="77826" name="Rectangle 2">
            <a:extLst>
              <a:ext uri="{FF2B5EF4-FFF2-40B4-BE49-F238E27FC236}">
                <a16:creationId xmlns:a16="http://schemas.microsoft.com/office/drawing/2014/main" id="{F3C2E559-9C50-4BBA-31A7-370D30A2C06D}"/>
              </a:ext>
            </a:extLst>
          </p:cNvPr>
          <p:cNvSpPr>
            <a:spLocks noGrp="1" noRot="1" noChangeAspect="1" noChangeArrowheads="1" noTextEdit="1"/>
          </p:cNvSpPr>
          <p:nvPr>
            <p:ph type="sldImg"/>
          </p:nvPr>
        </p:nvSpPr>
        <p:spPr>
          <a:solidFill>
            <a:srgbClr val="FFFFFF"/>
          </a:solidFill>
          <a:ln/>
        </p:spPr>
      </p:sp>
      <p:sp>
        <p:nvSpPr>
          <p:cNvPr id="77827" name="Rectangle 3">
            <a:extLst>
              <a:ext uri="{FF2B5EF4-FFF2-40B4-BE49-F238E27FC236}">
                <a16:creationId xmlns:a16="http://schemas.microsoft.com/office/drawing/2014/main" id="{024BD71C-B4E5-5D57-53E9-5BA080E6C98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jdelijke aanduiding voor dia-afbeelding 1">
            <a:extLst>
              <a:ext uri="{FF2B5EF4-FFF2-40B4-BE49-F238E27FC236}">
                <a16:creationId xmlns:a16="http://schemas.microsoft.com/office/drawing/2014/main" id="{A6E323B0-5264-A958-4BB6-1F6998E4FC15}"/>
              </a:ext>
            </a:extLst>
          </p:cNvPr>
          <p:cNvSpPr>
            <a:spLocks noGrp="1" noRot="1" noChangeAspect="1" noChangeArrowheads="1" noTextEdit="1"/>
          </p:cNvSpPr>
          <p:nvPr>
            <p:ph type="sldImg"/>
          </p:nvPr>
        </p:nvSpPr>
        <p:spPr>
          <a:ln/>
        </p:spPr>
      </p:sp>
      <p:sp>
        <p:nvSpPr>
          <p:cNvPr id="79874" name="Tijdelijke aanduiding voor notities 2">
            <a:extLst>
              <a:ext uri="{FF2B5EF4-FFF2-40B4-BE49-F238E27FC236}">
                <a16:creationId xmlns:a16="http://schemas.microsoft.com/office/drawing/2014/main" id="{BBBF2659-D60C-646F-F647-C0D2640D0D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dirty="0">
                <a:latin typeface="Times New Roman" panose="02020603050405020304" pitchFamily="18" charset="0"/>
              </a:rPr>
              <a:t>NB: we </a:t>
            </a:r>
            <a:r>
              <a:rPr lang="nl-NL" altLang="nl-NL" sz="1600" dirty="0" err="1">
                <a:latin typeface="Times New Roman" panose="02020603050405020304" pitchFamily="18" charset="0"/>
              </a:rPr>
              <a:t>assume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that</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all</a:t>
            </a:r>
            <a:r>
              <a:rPr lang="nl-NL" altLang="nl-NL" sz="1600" dirty="0">
                <a:latin typeface="Times New Roman" panose="02020603050405020304" pitchFamily="18" charset="0"/>
              </a:rPr>
              <a:t> cases </a:t>
            </a:r>
            <a:r>
              <a:rPr lang="nl-NL" altLang="nl-NL" sz="1600" dirty="0" err="1">
                <a:latin typeface="Times New Roman" panose="02020603050405020304" pitchFamily="18" charset="0"/>
              </a:rPr>
              <a:t>assign</a:t>
            </a:r>
            <a:r>
              <a:rPr lang="nl-NL" altLang="nl-NL" sz="1600" dirty="0">
                <a:latin typeface="Times New Roman" panose="02020603050405020304" pitchFamily="18" charset="0"/>
              </a:rPr>
              <a:t> a </a:t>
            </a:r>
            <a:r>
              <a:rPr lang="nl-NL" altLang="nl-NL" sz="1600" dirty="0" err="1">
                <a:latin typeface="Times New Roman" panose="02020603050405020304" pitchFamily="18" charset="0"/>
              </a:rPr>
              <a:t>value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to</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same</a:t>
            </a:r>
            <a:r>
              <a:rPr lang="nl-NL" altLang="nl-NL" sz="1600" dirty="0">
                <a:latin typeface="Times New Roman" panose="02020603050405020304" pitchFamily="18" charset="0"/>
              </a:rPr>
              <a:t> set of </a:t>
            </a:r>
            <a:r>
              <a:rPr lang="nl-NL" altLang="nl-NL" sz="1600" dirty="0" err="1">
                <a:latin typeface="Times New Roman" panose="02020603050405020304" pitchFamily="18" charset="0"/>
              </a:rPr>
              <a:t>dimensions</a:t>
            </a:r>
            <a:r>
              <a:rPr lang="nl-NL" altLang="nl-NL" sz="1600" dirty="0">
                <a:latin typeface="Times New Roman" panose="02020603050405020304" pitchFamily="18" charset="0"/>
              </a:rPr>
              <a:t>.</a:t>
            </a:r>
          </a:p>
          <a:p>
            <a:r>
              <a:rPr lang="nl-NL" altLang="nl-NL" sz="1600" dirty="0" err="1">
                <a:latin typeface="Times New Roman" panose="02020603050405020304" pitchFamily="18" charset="0"/>
              </a:rPr>
              <a:t>So</a:t>
            </a:r>
            <a:r>
              <a:rPr lang="nl-NL" altLang="nl-NL" sz="1600" dirty="0">
                <a:latin typeface="Times New Roman" panose="02020603050405020304" pitchFamily="18" charset="0"/>
              </a:rPr>
              <a:t> F is at </a:t>
            </a:r>
            <a:r>
              <a:rPr lang="nl-NL" altLang="nl-NL" sz="1600" dirty="0" err="1">
                <a:latin typeface="Times New Roman" panose="02020603050405020304" pitchFamily="18" charset="0"/>
              </a:rPr>
              <a:t>least</a:t>
            </a:r>
            <a:r>
              <a:rPr lang="nl-NL" altLang="nl-NL" sz="1600" dirty="0">
                <a:latin typeface="Times New Roman" panose="02020603050405020304" pitchFamily="18" charset="0"/>
              </a:rPr>
              <a:t> as </a:t>
            </a:r>
            <a:r>
              <a:rPr lang="nl-NL" altLang="nl-NL" sz="1600" dirty="0" err="1">
                <a:latin typeface="Times New Roman" panose="02020603050405020304" pitchFamily="18" charset="0"/>
              </a:rPr>
              <a:t>good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for</a:t>
            </a:r>
            <a:r>
              <a:rPr lang="nl-NL" altLang="nl-NL" sz="1600" dirty="0">
                <a:latin typeface="Times New Roman" panose="02020603050405020304" pitchFamily="18" charset="0"/>
              </a:rPr>
              <a:t> s as F’ </a:t>
            </a:r>
            <a:r>
              <a:rPr lang="nl-NL" altLang="nl-NL" sz="1600" dirty="0" err="1">
                <a:latin typeface="Times New Roman" panose="02020603050405020304" pitchFamily="18" charset="0"/>
              </a:rPr>
              <a:t>iff</a:t>
            </a:r>
            <a:r>
              <a:rPr lang="nl-NL" altLang="nl-NL" sz="1600" dirty="0">
                <a:latin typeface="Times New Roman" panose="02020603050405020304" pitchFamily="18" charset="0"/>
              </a:rPr>
              <a:t> F is on </a:t>
            </a:r>
            <a:r>
              <a:rPr lang="nl-NL" altLang="nl-NL" sz="1600" dirty="0" err="1">
                <a:latin typeface="Times New Roman" panose="02020603050405020304" pitchFamily="18" charset="0"/>
              </a:rPr>
              <a:t>all</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dimensions</a:t>
            </a:r>
            <a:r>
              <a:rPr lang="nl-NL" altLang="nl-NL" sz="1600" dirty="0">
                <a:latin typeface="Times New Roman" panose="02020603050405020304" pitchFamily="18" charset="0"/>
              </a:rPr>
              <a:t> at </a:t>
            </a:r>
            <a:r>
              <a:rPr lang="nl-NL" altLang="nl-NL" sz="1600" dirty="0" err="1">
                <a:latin typeface="Times New Roman" panose="02020603050405020304" pitchFamily="18" charset="0"/>
              </a:rPr>
              <a:t>least</a:t>
            </a:r>
            <a:r>
              <a:rPr lang="nl-NL" altLang="nl-NL" sz="1600" dirty="0">
                <a:latin typeface="Times New Roman" panose="02020603050405020304" pitchFamily="18" charset="0"/>
              </a:rPr>
              <a:t> as </a:t>
            </a:r>
            <a:r>
              <a:rPr lang="nl-NL" altLang="nl-NL" sz="1600" dirty="0" err="1">
                <a:latin typeface="Times New Roman" panose="02020603050405020304" pitchFamily="18" charset="0"/>
              </a:rPr>
              <a:t>good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for</a:t>
            </a:r>
            <a:r>
              <a:rPr lang="nl-NL" altLang="nl-NL" sz="1600" dirty="0">
                <a:latin typeface="Times New Roman" panose="02020603050405020304" pitchFamily="18" charset="0"/>
              </a:rPr>
              <a:t> s as F’.</a:t>
            </a:r>
          </a:p>
          <a:p>
            <a:r>
              <a:rPr lang="nl-NL" altLang="nl-NL" sz="1600" dirty="0">
                <a:latin typeface="Times New Roman" panose="02020603050405020304" pitchFamily="18" charset="0"/>
              </a:rPr>
              <a:t>It </a:t>
            </a:r>
            <a:r>
              <a:rPr lang="nl-NL" altLang="nl-NL" sz="1600" dirty="0" err="1">
                <a:latin typeface="Times New Roman" panose="02020603050405020304" pitchFamily="18" charset="0"/>
              </a:rPr>
              <a:t>can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be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shown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that</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if</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all</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dimensions</a:t>
            </a:r>
            <a:r>
              <a:rPr lang="nl-NL" altLang="nl-NL" sz="1600" dirty="0">
                <a:latin typeface="Times New Roman" panose="02020603050405020304" pitchFamily="18" charset="0"/>
              </a:rPr>
              <a:t> are </a:t>
            </a:r>
            <a:r>
              <a:rPr lang="nl-NL" altLang="nl-NL" sz="1600" dirty="0" err="1">
                <a:latin typeface="Times New Roman" panose="02020603050405020304" pitchFamily="18" charset="0"/>
              </a:rPr>
              <a:t>two-valued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then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this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reduces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to</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the</a:t>
            </a:r>
            <a:r>
              <a:rPr lang="nl-NL" altLang="nl-NL" sz="1600" dirty="0">
                <a:latin typeface="Times New Roman" panose="02020603050405020304" pitchFamily="18" charset="0"/>
              </a:rPr>
              <a:t> factor-</a:t>
            </a:r>
            <a:r>
              <a:rPr lang="nl-NL" altLang="nl-NL" sz="1600" dirty="0" err="1">
                <a:latin typeface="Times New Roman" panose="02020603050405020304" pitchFamily="18" charset="0"/>
              </a:rPr>
              <a:t>based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models</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So</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the</a:t>
            </a:r>
            <a:r>
              <a:rPr lang="nl-NL" altLang="nl-NL" sz="1600" dirty="0">
                <a:latin typeface="Times New Roman" panose="02020603050405020304" pitchFamily="18" charset="0"/>
              </a:rPr>
              <a:t> factor-</a:t>
            </a:r>
            <a:r>
              <a:rPr lang="nl-NL" altLang="nl-NL" sz="1600" dirty="0" err="1">
                <a:latin typeface="Times New Roman" panose="02020603050405020304" pitchFamily="18" charset="0"/>
              </a:rPr>
              <a:t>based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result</a:t>
            </a:r>
            <a:r>
              <a:rPr lang="nl-NL" altLang="nl-NL" sz="1600" dirty="0">
                <a:latin typeface="Times New Roman" panose="02020603050405020304" pitchFamily="18" charset="0"/>
              </a:rPr>
              <a:t> model is a special case.</a:t>
            </a:r>
          </a:p>
          <a:p>
            <a:r>
              <a:rPr lang="nl-NL" altLang="nl-NL" sz="1600" dirty="0" err="1">
                <a:latin typeface="Times New Roman" panose="02020603050405020304" pitchFamily="18" charset="0"/>
              </a:rPr>
              <a:t>Formulating</a:t>
            </a:r>
            <a:r>
              <a:rPr lang="nl-NL" altLang="nl-NL" sz="1600" dirty="0">
                <a:latin typeface="Times New Roman" panose="02020603050405020304" pitchFamily="18" charset="0"/>
              </a:rPr>
              <a:t> a </a:t>
            </a:r>
            <a:r>
              <a:rPr lang="nl-NL" altLang="nl-NL" sz="1600" dirty="0" err="1">
                <a:latin typeface="Times New Roman" panose="02020603050405020304" pitchFamily="18" charset="0"/>
              </a:rPr>
              <a:t>dimension-based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reason</a:t>
            </a:r>
            <a:r>
              <a:rPr lang="nl-NL" altLang="nl-NL" sz="1600" dirty="0">
                <a:latin typeface="Times New Roman" panose="02020603050405020304" pitchFamily="18" charset="0"/>
              </a:rPr>
              <a:t> model </a:t>
            </a:r>
            <a:r>
              <a:rPr lang="nl-NL" altLang="nl-NL" sz="1600" dirty="0" err="1">
                <a:latin typeface="Times New Roman" panose="02020603050405020304" pitchFamily="18" charset="0"/>
              </a:rPr>
              <a:t>turns</a:t>
            </a:r>
            <a:r>
              <a:rPr lang="nl-NL" altLang="nl-NL" sz="1600" dirty="0">
                <a:latin typeface="Times New Roman" panose="02020603050405020304" pitchFamily="18" charset="0"/>
              </a:rPr>
              <a:t> out </a:t>
            </a:r>
            <a:r>
              <a:rPr lang="nl-NL" altLang="nl-NL" sz="1600" dirty="0" err="1">
                <a:latin typeface="Times New Roman" panose="02020603050405020304" pitchFamily="18" charset="0"/>
              </a:rPr>
              <a:t>to</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be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surprisingly</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complicated</a:t>
            </a:r>
            <a:r>
              <a:rPr lang="nl-NL" altLang="nl-NL" sz="1600" dirty="0">
                <a:latin typeface="Times New Roman" panose="02020603050405020304" pitchFamily="18" charset="0"/>
              </a:rPr>
              <a:t>.</a:t>
            </a:r>
          </a:p>
        </p:txBody>
      </p:sp>
      <p:sp>
        <p:nvSpPr>
          <p:cNvPr id="79875" name="Tijdelijke aanduiding voor dianummer 3">
            <a:extLst>
              <a:ext uri="{FF2B5EF4-FFF2-40B4-BE49-F238E27FC236}">
                <a16:creationId xmlns:a16="http://schemas.microsoft.com/office/drawing/2014/main" id="{E6F45F12-1E60-B302-479D-9F0280D03E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CC7E61A6-58DF-2E4C-8C56-82CB65CD01E8}" type="slidenum">
              <a:rPr lang="nl-NL" altLang="nl-NL" sz="1200" smtClean="0">
                <a:latin typeface="Tahoma" panose="020B0604030504040204" pitchFamily="34" charset="0"/>
              </a:rPr>
              <a:pPr/>
              <a:t>37</a:t>
            </a:fld>
            <a:endParaRPr lang="nl-NL" altLang="nl-NL" sz="1200">
              <a:latin typeface="Tahoma" panose="020B060403050404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jdelijke aanduiding voor dia-afbeelding 1">
            <a:extLst>
              <a:ext uri="{FF2B5EF4-FFF2-40B4-BE49-F238E27FC236}">
                <a16:creationId xmlns:a16="http://schemas.microsoft.com/office/drawing/2014/main" id="{72CA3084-B090-87A1-1247-09866CE30F54}"/>
              </a:ext>
            </a:extLst>
          </p:cNvPr>
          <p:cNvSpPr>
            <a:spLocks noGrp="1" noRot="1" noChangeAspect="1" noChangeArrowheads="1" noTextEdit="1"/>
          </p:cNvSpPr>
          <p:nvPr>
            <p:ph type="sldImg"/>
          </p:nvPr>
        </p:nvSpPr>
        <p:spPr>
          <a:ln/>
        </p:spPr>
      </p:sp>
      <p:sp>
        <p:nvSpPr>
          <p:cNvPr id="81922" name="Tijdelijke aanduiding voor notities 2">
            <a:extLst>
              <a:ext uri="{FF2B5EF4-FFF2-40B4-BE49-F238E27FC236}">
                <a16:creationId xmlns:a16="http://schemas.microsoft.com/office/drawing/2014/main" id="{3444B6CA-3014-FB4B-AF02-2BD080A634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Times New Roman" panose="02020603050405020304" pitchFamily="18" charset="0"/>
            </a:endParaRPr>
          </a:p>
        </p:txBody>
      </p:sp>
      <p:sp>
        <p:nvSpPr>
          <p:cNvPr id="81923" name="Tijdelijke aanduiding voor dianummer 3">
            <a:extLst>
              <a:ext uri="{FF2B5EF4-FFF2-40B4-BE49-F238E27FC236}">
                <a16:creationId xmlns:a16="http://schemas.microsoft.com/office/drawing/2014/main" id="{9FBB2128-4952-8EC5-7D7F-BB7D481CEF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B5F864F2-E7ED-5343-8FBF-5B4EA5FC4E25}" type="slidenum">
              <a:rPr lang="nl-NL" altLang="nl-NL" sz="1200" smtClean="0">
                <a:latin typeface="Tahoma" panose="020B0604030504040204" pitchFamily="34" charset="0"/>
              </a:rPr>
              <a:pPr/>
              <a:t>38</a:t>
            </a:fld>
            <a:endParaRPr lang="nl-NL" altLang="nl-NL" sz="1200">
              <a:latin typeface="Tahoma" panose="020B060403050404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7582A73F-E112-FE4D-9B14-83DC0B861C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34EE94D4-4293-DF4E-B56E-5C39BA8DB566}" type="slidenum">
              <a:rPr lang="nl-NL" altLang="nl-NL" sz="1200">
                <a:latin typeface="Tahoma" panose="020B0604030504040204" pitchFamily="34" charset="0"/>
              </a:rPr>
              <a:pPr/>
              <a:t>39</a:t>
            </a:fld>
            <a:endParaRPr lang="nl-NL" altLang="nl-NL" sz="1200">
              <a:latin typeface="Tahoma" panose="020B0604030504040204" pitchFamily="34" charset="0"/>
            </a:endParaRPr>
          </a:p>
        </p:txBody>
      </p:sp>
      <p:sp>
        <p:nvSpPr>
          <p:cNvPr id="20482" name="Rectangle 2">
            <a:extLst>
              <a:ext uri="{FF2B5EF4-FFF2-40B4-BE49-F238E27FC236}">
                <a16:creationId xmlns:a16="http://schemas.microsoft.com/office/drawing/2014/main" id="{971B06FF-DE53-7D45-9892-E4560DA7B3F5}"/>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F370B86-1727-B24B-BF7A-763A5F1700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dirty="0">
                <a:latin typeface="Times New Roman" panose="02020603050405020304" pitchFamily="18" charset="0"/>
              </a:rPr>
              <a:t>Of </a:t>
            </a:r>
            <a:r>
              <a:rPr lang="en-US" altLang="nl-NL" dirty="0" err="1">
                <a:latin typeface="Times New Roman" panose="02020603050405020304" pitchFamily="18" charset="0"/>
              </a:rPr>
              <a:t>toch</a:t>
            </a:r>
            <a:r>
              <a:rPr lang="en-US" altLang="nl-NL" dirty="0">
                <a:latin typeface="Times New Roman" panose="02020603050405020304" pitchFamily="18" charset="0"/>
              </a:rPr>
              <a:t> </a:t>
            </a:r>
            <a:r>
              <a:rPr lang="en-US" altLang="nl-NL" dirty="0" err="1">
                <a:latin typeface="Times New Roman" panose="02020603050405020304" pitchFamily="18" charset="0"/>
              </a:rPr>
              <a:t>kort</a:t>
            </a:r>
            <a:r>
              <a:rPr lang="en-US" altLang="nl-NL" dirty="0">
                <a:latin typeface="Times New Roman" panose="02020603050405020304" pitchFamily="18" charset="0"/>
              </a:rPr>
              <a:t>, om </a:t>
            </a:r>
            <a:r>
              <a:rPr lang="en-US" altLang="nl-NL" dirty="0" err="1">
                <a:latin typeface="Times New Roman" panose="02020603050405020304" pitchFamily="18" charset="0"/>
              </a:rPr>
              <a:t>te</a:t>
            </a:r>
            <a:r>
              <a:rPr lang="en-US" altLang="nl-NL" dirty="0">
                <a:latin typeface="Times New Roman" panose="02020603050405020304" pitchFamily="18" charset="0"/>
              </a:rPr>
              <a:t> laten </a:t>
            </a:r>
            <a:r>
              <a:rPr lang="en-US" altLang="nl-NL" dirty="0" err="1">
                <a:latin typeface="Times New Roman" panose="02020603050405020304" pitchFamily="18" charset="0"/>
              </a:rPr>
              <a:t>zien</a:t>
            </a:r>
            <a:r>
              <a:rPr lang="en-US" altLang="nl-NL" dirty="0">
                <a:latin typeface="Times New Roman" panose="02020603050405020304" pitchFamily="18" charset="0"/>
              </a:rPr>
              <a:t> wat ChatGPT </a:t>
            </a:r>
            <a:r>
              <a:rPr lang="en-US" altLang="nl-NL" dirty="0" err="1">
                <a:latin typeface="Times New Roman" panose="02020603050405020304" pitchFamily="18" charset="0"/>
              </a:rPr>
              <a:t>allemaal</a:t>
            </a:r>
            <a:r>
              <a:rPr lang="en-US" altLang="nl-NL" dirty="0">
                <a:latin typeface="Times New Roman" panose="02020603050405020304" pitchFamily="18" charset="0"/>
              </a:rPr>
              <a:t> </a:t>
            </a:r>
            <a:r>
              <a:rPr lang="en-US" altLang="nl-NL" dirty="0" err="1">
                <a:latin typeface="Times New Roman" panose="02020603050405020304" pitchFamily="18" charset="0"/>
              </a:rPr>
              <a:t>zou</a:t>
            </a:r>
            <a:r>
              <a:rPr lang="en-US" altLang="nl-NL" dirty="0">
                <a:latin typeface="Times New Roman" panose="02020603050405020304" pitchFamily="18" charset="0"/>
              </a:rPr>
              <a:t> </a:t>
            </a:r>
            <a:r>
              <a:rPr lang="en-US" altLang="nl-NL" dirty="0" err="1">
                <a:latin typeface="Times New Roman" panose="02020603050405020304" pitchFamily="18" charset="0"/>
              </a:rPr>
              <a:t>moeten</a:t>
            </a:r>
            <a:r>
              <a:rPr lang="en-US" altLang="nl-NL" dirty="0">
                <a:latin typeface="Times New Roman" panose="02020603050405020304" pitchFamily="18" charset="0"/>
              </a:rPr>
              <a:t> </a:t>
            </a:r>
            <a:r>
              <a:rPr lang="en-US" altLang="nl-NL" dirty="0" err="1">
                <a:latin typeface="Times New Roman" panose="02020603050405020304" pitchFamily="18" charset="0"/>
              </a:rPr>
              <a:t>kunnen</a:t>
            </a:r>
            <a:r>
              <a:rPr lang="en-US" altLang="nl-NL" dirty="0">
                <a:latin typeface="Times New Roman" panose="02020603050405020304" pitchFamily="18" charset="0"/>
              </a:rPr>
              <a:t>? But skip if no time.</a:t>
            </a:r>
          </a:p>
        </p:txBody>
      </p:sp>
    </p:spTree>
    <p:extLst>
      <p:ext uri="{BB962C8B-B14F-4D97-AF65-F5344CB8AC3E}">
        <p14:creationId xmlns:p14="http://schemas.microsoft.com/office/powerpoint/2010/main" val="3876246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a:extLst>
              <a:ext uri="{FF2B5EF4-FFF2-40B4-BE49-F238E27FC236}">
                <a16:creationId xmlns:a16="http://schemas.microsoft.com/office/drawing/2014/main" id="{317B525F-49B8-1182-9568-3442186C52FF}"/>
              </a:ext>
            </a:extLst>
          </p:cNvPr>
          <p:cNvSpPr>
            <a:spLocks noGrp="1" noRot="1" noChangeAspect="1" noChangeArrowheads="1" noTextEdit="1"/>
          </p:cNvSpPr>
          <p:nvPr>
            <p:ph type="sldImg"/>
          </p:nvPr>
        </p:nvSpPr>
        <p:spPr>
          <a:ln/>
        </p:spPr>
      </p:sp>
      <p:sp>
        <p:nvSpPr>
          <p:cNvPr id="17411" name="Tijdelijke aanduiding voor notities 2">
            <a:extLst>
              <a:ext uri="{FF2B5EF4-FFF2-40B4-BE49-F238E27FC236}">
                <a16:creationId xmlns:a16="http://schemas.microsoft.com/office/drawing/2014/main" id="{CDAD9798-B47D-48C9-56CA-9DF4195C4C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dirty="0">
                <a:latin typeface="Times New Roman" panose="02020603050405020304" pitchFamily="18" charset="0"/>
              </a:rPr>
              <a:t>Put on </a:t>
            </a:r>
            <a:r>
              <a:rPr lang="nl-NL" altLang="nl-NL" sz="1600" dirty="0" err="1">
                <a:latin typeface="Times New Roman" panose="02020603050405020304" pitchFamily="18" charset="0"/>
              </a:rPr>
              <a:t>the</a:t>
            </a:r>
            <a:r>
              <a:rPr lang="nl-NL" altLang="nl-NL" sz="1600" dirty="0">
                <a:latin typeface="Times New Roman" panose="02020603050405020304" pitchFamily="18" charset="0"/>
              </a:rPr>
              <a:t> research agenda </a:t>
            </a:r>
            <a:r>
              <a:rPr lang="nl-NL" altLang="nl-NL" sz="1600" dirty="0" err="1">
                <a:latin typeface="Times New Roman" panose="02020603050405020304" pitchFamily="18" charset="0"/>
              </a:rPr>
              <a:t>by</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Berman</a:t>
            </a:r>
            <a:r>
              <a:rPr lang="nl-NL" altLang="nl-NL" sz="1600" dirty="0">
                <a:latin typeface="Times New Roman" panose="02020603050405020304" pitchFamily="18" charset="0"/>
              </a:rPr>
              <a:t> &amp; </a:t>
            </a:r>
            <a:r>
              <a:rPr lang="nl-NL" altLang="nl-NL" sz="1600" dirty="0" err="1">
                <a:latin typeface="Times New Roman" panose="02020603050405020304" pitchFamily="18" charset="0"/>
              </a:rPr>
              <a:t>Hafner</a:t>
            </a:r>
            <a:r>
              <a:rPr lang="nl-NL" altLang="nl-NL" sz="1600" dirty="0">
                <a:latin typeface="Times New Roman" panose="02020603050405020304" pitchFamily="18" charset="0"/>
              </a:rPr>
              <a:t>, ICAIL 1993, </a:t>
            </a:r>
            <a:r>
              <a:rPr lang="nl-NL" altLang="nl-NL" sz="1600" dirty="0" err="1">
                <a:latin typeface="Times New Roman" panose="02020603050405020304" pitchFamily="18" charset="0"/>
              </a:rPr>
              <a:t>then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pursued</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by</a:t>
            </a:r>
            <a:r>
              <a:rPr lang="nl-NL" altLang="nl-NL" sz="1600" dirty="0">
                <a:latin typeface="Times New Roman" panose="02020603050405020304" pitchFamily="18" charset="0"/>
              </a:rPr>
              <a:t> Bench-</a:t>
            </a:r>
            <a:r>
              <a:rPr lang="nl-NL" altLang="nl-NL" sz="1600" dirty="0" err="1">
                <a:latin typeface="Times New Roman" panose="02020603050405020304" pitchFamily="18" charset="0"/>
              </a:rPr>
              <a:t>Capon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then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Sartor</a:t>
            </a:r>
            <a:r>
              <a:rPr lang="nl-NL" altLang="nl-NL" sz="1600" dirty="0">
                <a:latin typeface="Times New Roman" panose="02020603050405020304" pitchFamily="18" charset="0"/>
              </a:rPr>
              <a:t>, Prakken, </a:t>
            </a:r>
            <a:r>
              <a:rPr lang="nl-NL" altLang="nl-NL" sz="1600" dirty="0" err="1">
                <a:latin typeface="Times New Roman" panose="02020603050405020304" pitchFamily="18" charset="0"/>
              </a:rPr>
              <a:t>then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Grabmair</a:t>
            </a:r>
            <a:r>
              <a:rPr lang="nl-NL" altLang="nl-NL" sz="1600" dirty="0">
                <a:latin typeface="Times New Roman" panose="02020603050405020304" pitchFamily="18" charset="0"/>
              </a:rPr>
              <a:t>.</a:t>
            </a:r>
          </a:p>
          <a:p>
            <a:r>
              <a:rPr lang="nl-NL" altLang="nl-NL" sz="1600" dirty="0">
                <a:latin typeface="Times New Roman" panose="02020603050405020304" pitchFamily="18" charset="0"/>
              </a:rPr>
              <a:t>Or ‘</a:t>
            </a:r>
            <a:r>
              <a:rPr lang="nl-NL" altLang="nl-NL" sz="1600" dirty="0" err="1">
                <a:latin typeface="Times New Roman" panose="02020603050405020304" pitchFamily="18" charset="0"/>
              </a:rPr>
              <a:t>value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trade-offs</a:t>
            </a:r>
            <a:r>
              <a:rPr lang="nl-NL" altLang="nl-NL" sz="1600" dirty="0">
                <a:latin typeface="Times New Roman" panose="02020603050405020304" pitchFamily="18" charset="0"/>
              </a:rPr>
              <a:t>’.</a:t>
            </a:r>
          </a:p>
        </p:txBody>
      </p:sp>
      <p:sp>
        <p:nvSpPr>
          <p:cNvPr id="17412" name="Tijdelijke aanduiding voor voettekst 3">
            <a:extLst>
              <a:ext uri="{FF2B5EF4-FFF2-40B4-BE49-F238E27FC236}">
                <a16:creationId xmlns:a16="http://schemas.microsoft.com/office/drawing/2014/main" id="{AA699A24-14F5-B42A-B527-43750D24FA4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endParaRPr lang="en-US" altLang="nl-NL" sz="1200"/>
          </a:p>
        </p:txBody>
      </p:sp>
      <p:sp>
        <p:nvSpPr>
          <p:cNvPr id="17413" name="Tijdelijke aanduiding voor dianummer 4">
            <a:extLst>
              <a:ext uri="{FF2B5EF4-FFF2-40B4-BE49-F238E27FC236}">
                <a16:creationId xmlns:a16="http://schemas.microsoft.com/office/drawing/2014/main" id="{0C78CF4A-D805-A881-0C8B-7A2C386216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233869BF-F139-D842-BD23-293F32301F5A}" type="slidenum">
              <a:rPr lang="nl-NL" altLang="nl-NL" sz="1200" smtClean="0"/>
              <a:pPr/>
              <a:t>40</a:t>
            </a:fld>
            <a:endParaRPr lang="nl-NL" altLang="nl-NL"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3FFF751-3A39-A988-83E2-9253682C3C57}"/>
              </a:ext>
            </a:extLst>
          </p:cNvPr>
          <p:cNvSpPr txBox="1">
            <a:spLocks noGrp="1" noChangeArrowheads="1"/>
          </p:cNvSpPr>
          <p:nvPr/>
        </p:nvSpPr>
        <p:spPr bwMode="auto">
          <a:xfrm>
            <a:off x="3857625" y="944721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6" tIns="45888" rIns="91776" bIns="45888" anchor="b"/>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r" eaLnBrk="1" hangingPunct="1"/>
            <a:fld id="{FFD0CD81-BC5E-0A45-907C-BC38A32871CB}" type="slidenum">
              <a:rPr lang="nl-NL" altLang="nl-NL" sz="1200"/>
              <a:pPr algn="r" eaLnBrk="1" hangingPunct="1"/>
              <a:t>41</a:t>
            </a:fld>
            <a:endParaRPr lang="nl-NL" altLang="nl-NL" sz="1200"/>
          </a:p>
        </p:txBody>
      </p:sp>
      <p:sp>
        <p:nvSpPr>
          <p:cNvPr id="13315" name="Rectangle 2">
            <a:extLst>
              <a:ext uri="{FF2B5EF4-FFF2-40B4-BE49-F238E27FC236}">
                <a16:creationId xmlns:a16="http://schemas.microsoft.com/office/drawing/2014/main" id="{CA9ADA83-1A1F-73D1-C201-EBF31140B6DC}"/>
              </a:ext>
            </a:extLst>
          </p:cNvPr>
          <p:cNvSpPr>
            <a:spLocks noGrp="1" noRot="1" noChangeAspect="1" noChangeArrowheads="1" noTextEdit="1"/>
          </p:cNvSpPr>
          <p:nvPr>
            <p:ph type="sldImg"/>
          </p:nvPr>
        </p:nvSpPr>
        <p:spPr>
          <a:solidFill>
            <a:srgbClr val="FFFFFF"/>
          </a:solidFill>
          <a:ln/>
        </p:spPr>
      </p:sp>
      <p:sp>
        <p:nvSpPr>
          <p:cNvPr id="13316" name="Rectangle 3">
            <a:extLst>
              <a:ext uri="{FF2B5EF4-FFF2-40B4-BE49-F238E27FC236}">
                <a16:creationId xmlns:a16="http://schemas.microsoft.com/office/drawing/2014/main" id="{A8131BF9-9C8F-A6F3-29E4-54FC9C8BB13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nl-NL" sz="1600" dirty="0">
                <a:latin typeface="Times New Roman" panose="02020603050405020304" pitchFamily="18" charset="0"/>
              </a:rPr>
              <a:t>How are non-forced precedents decided?  We now model the idea that deciding a case when a certain is present promotes a legal or societal value.</a:t>
            </a:r>
          </a:p>
          <a:p>
            <a:pPr eaLnBrk="1" hangingPunct="1"/>
            <a:r>
              <a:rPr lang="en-US" altLang="nl-NL" sz="1600" dirty="0">
                <a:latin typeface="Times New Roman" panose="02020603050405020304" pitchFamily="18" charset="0"/>
              </a:rPr>
              <a:t>This can be modelled with argument schemes and so formalized in ASPIC+.</a:t>
            </a:r>
          </a:p>
          <a:p>
            <a:pPr eaLnBrk="1" hangingPunct="1"/>
            <a:r>
              <a:rPr lang="en-US" altLang="nl-NL" sz="1600" dirty="0" err="1">
                <a:latin typeface="Times New Roman" panose="02020603050405020304" pitchFamily="18" charset="0"/>
              </a:rPr>
              <a:t>Grabmair</a:t>
            </a:r>
            <a:r>
              <a:rPr lang="en-US" altLang="nl-NL" sz="1600" dirty="0">
                <a:latin typeface="Times New Roman" panose="02020603050405020304" pitchFamily="18" charset="0"/>
              </a:rPr>
              <a:t> tried to learn the third premises from data sets. But …</a:t>
            </a:r>
          </a:p>
        </p:txBody>
      </p:sp>
    </p:spTree>
    <p:extLst>
      <p:ext uri="{BB962C8B-B14F-4D97-AF65-F5344CB8AC3E}">
        <p14:creationId xmlns:p14="http://schemas.microsoft.com/office/powerpoint/2010/main" val="1072220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3786620-3533-76D9-CB59-076C1B62E74A}"/>
              </a:ext>
            </a:extLst>
          </p:cNvPr>
          <p:cNvSpPr txBox="1">
            <a:spLocks noGrp="1" noChangeArrowheads="1"/>
          </p:cNvSpPr>
          <p:nvPr/>
        </p:nvSpPr>
        <p:spPr bwMode="auto">
          <a:xfrm>
            <a:off x="3857625" y="9447213"/>
            <a:ext cx="2947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6" tIns="45888" rIns="91776" bIns="45888" anchor="b"/>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r" eaLnBrk="1" hangingPunct="1"/>
            <a:fld id="{D2B3092A-293B-1647-9BCF-10E95DB7C8BE}" type="slidenum">
              <a:rPr lang="nl-NL" altLang="nl-NL" sz="1200"/>
              <a:pPr algn="r" eaLnBrk="1" hangingPunct="1"/>
              <a:t>42</a:t>
            </a:fld>
            <a:endParaRPr lang="nl-NL" altLang="nl-NL" sz="1200"/>
          </a:p>
        </p:txBody>
      </p:sp>
      <p:sp>
        <p:nvSpPr>
          <p:cNvPr id="15363" name="Rectangle 2">
            <a:extLst>
              <a:ext uri="{FF2B5EF4-FFF2-40B4-BE49-F238E27FC236}">
                <a16:creationId xmlns:a16="http://schemas.microsoft.com/office/drawing/2014/main" id="{9242B311-191D-9E8D-DD25-254D55D9EDEE}"/>
              </a:ext>
            </a:extLst>
          </p:cNvPr>
          <p:cNvSpPr>
            <a:spLocks noGrp="1" noRot="1" noChangeAspect="1" noChangeArrowheads="1" noTextEdit="1"/>
          </p:cNvSpPr>
          <p:nvPr>
            <p:ph type="sldImg"/>
          </p:nvPr>
        </p:nvSpPr>
        <p:spPr>
          <a:solidFill>
            <a:srgbClr val="FFFFFF"/>
          </a:solidFill>
          <a:ln/>
        </p:spPr>
      </p:sp>
      <p:sp>
        <p:nvSpPr>
          <p:cNvPr id="15364" name="Rectangle 3">
            <a:extLst>
              <a:ext uri="{FF2B5EF4-FFF2-40B4-BE49-F238E27FC236}">
                <a16:creationId xmlns:a16="http://schemas.microsoft.com/office/drawing/2014/main" id="{4D43DC0A-09B6-0767-27D0-5B6EC89625A5}"/>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nl-NL">
                <a:latin typeface="Times New Roman" panose="02020603050405020304" pitchFamily="18" charset="0"/>
              </a:rPr>
              <a:t>This is similar to the reason model with factors, but now the sets that are weighed are the sets of values promoted (or demoted) in a case.</a:t>
            </a:r>
          </a:p>
          <a:p>
            <a:pPr eaLnBrk="1" hangingPunct="1"/>
            <a:endParaRPr lang="en-US" altLang="nl-NL">
              <a:latin typeface="Times New Roman" panose="02020603050405020304" pitchFamily="18" charset="0"/>
            </a:endParaRPr>
          </a:p>
          <a:p>
            <a:pPr eaLnBrk="1" hangingPunct="1"/>
            <a:r>
              <a:rPr lang="en-US" altLang="nl-NL">
                <a:latin typeface="Times New Roman" panose="02020603050405020304" pitchFamily="18" charset="0"/>
              </a:rPr>
              <a:t>V1+ is V1 plus possibly more values promoted by deciding a case pro.</a:t>
            </a:r>
          </a:p>
          <a:p>
            <a:pPr eaLnBrk="1" hangingPunct="1"/>
            <a:r>
              <a:rPr lang="en-US" altLang="nl-NL">
                <a:latin typeface="Times New Roman" panose="02020603050405020304" pitchFamily="18" charset="0"/>
              </a:rPr>
              <a:t>V2- is any subset of V2.</a:t>
            </a:r>
          </a:p>
          <a:p>
            <a:pPr eaLnBrk="1" hangingPunct="1"/>
            <a:endParaRPr lang="en-US" altLang="nl-NL">
              <a:latin typeface="Times New Roman" panose="02020603050405020304" pitchFamily="18" charset="0"/>
            </a:endParaRPr>
          </a:p>
        </p:txBody>
      </p:sp>
    </p:spTree>
    <p:extLst>
      <p:ext uri="{BB962C8B-B14F-4D97-AF65-F5344CB8AC3E}">
        <p14:creationId xmlns:p14="http://schemas.microsoft.com/office/powerpoint/2010/main" val="2066926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2D0A85D-E1BF-A46D-9F36-7B203983D8FF}"/>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3913949B-81DA-529E-9B72-2DE466ACB0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latin typeface="Times New Roman" panose="02020603050405020304" pitchFamily="18" charset="0"/>
              </a:rPr>
              <a:t>With case-based reasoning we assumed that the value set preference can be derived from precedents.</a:t>
            </a:r>
          </a:p>
          <a:p>
            <a:r>
              <a:rPr lang="en-US" altLang="nl-NL">
                <a:latin typeface="Times New Roman" panose="02020603050405020304" pitchFamily="18" charset="0"/>
              </a:rPr>
              <a:t>Interestingly, the court does not give an argument for its preference.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a:t>Ashley (in </a:t>
            </a:r>
            <a:r>
              <a:rPr lang="nl-NL" sz="1600" dirty="0" err="1"/>
              <a:t>Festschrift</a:t>
            </a:r>
            <a:r>
              <a:rPr lang="nl-NL" sz="1600" dirty="0"/>
              <a:t> </a:t>
            </a:r>
            <a:r>
              <a:rPr lang="nl-NL" sz="1600" dirty="0" err="1"/>
              <a:t>for</a:t>
            </a:r>
            <a:r>
              <a:rPr lang="nl-NL" sz="1600" dirty="0"/>
              <a:t> TBC) </a:t>
            </a:r>
            <a:r>
              <a:rPr lang="nl-NL" sz="1600" dirty="0" err="1"/>
              <a:t>said</a:t>
            </a:r>
            <a:r>
              <a:rPr lang="nl-NL" sz="1600" dirty="0"/>
              <a:t> “</a:t>
            </a:r>
            <a:r>
              <a:rPr lang="nl-NL" sz="1600" dirty="0" err="1"/>
              <a:t>This</a:t>
            </a:r>
            <a:r>
              <a:rPr lang="nl-NL" sz="1600" dirty="0"/>
              <a:t> is </a:t>
            </a:r>
            <a:r>
              <a:rPr lang="nl-NL" sz="1600" dirty="0" err="1"/>
              <a:t>not</a:t>
            </a:r>
            <a:r>
              <a:rPr lang="nl-NL" sz="1600" dirty="0"/>
              <a:t> </a:t>
            </a:r>
            <a:r>
              <a:rPr lang="nl-NL" sz="1600" dirty="0" err="1"/>
              <a:t>how</a:t>
            </a:r>
            <a:r>
              <a:rPr lang="nl-NL" sz="1600" dirty="0"/>
              <a:t> we </a:t>
            </a:r>
            <a:r>
              <a:rPr lang="nl-NL" sz="1600" dirty="0" err="1"/>
              <a:t>lawyers</a:t>
            </a:r>
            <a:r>
              <a:rPr lang="nl-NL" sz="1600" dirty="0"/>
              <a:t> do </a:t>
            </a:r>
            <a:r>
              <a:rPr lang="nl-NL" sz="1600" dirty="0" err="1"/>
              <a:t>this</a:t>
            </a:r>
            <a:r>
              <a:rPr lang="nl-NL" sz="1600" dirty="0"/>
              <a:t>”. </a:t>
            </a:r>
            <a:r>
              <a:rPr lang="nl-NL" sz="1600" dirty="0" err="1"/>
              <a:t>Here</a:t>
            </a:r>
            <a:r>
              <a:rPr lang="nl-NL" sz="1600" dirty="0"/>
              <a:t> are </a:t>
            </a:r>
            <a:r>
              <a:rPr lang="nl-NL" sz="1600" dirty="0" err="1"/>
              <a:t>some</a:t>
            </a:r>
            <a:r>
              <a:rPr lang="nl-NL" sz="1600" dirty="0"/>
              <a:t> </a:t>
            </a:r>
            <a:r>
              <a:rPr lang="nl-NL" sz="1600" dirty="0" err="1"/>
              <a:t>reasons</a:t>
            </a:r>
            <a:r>
              <a:rPr lang="nl-NL" sz="1600" dirty="0"/>
              <a:t> </a:t>
            </a:r>
            <a:r>
              <a:rPr lang="nl-NL" sz="1600" dirty="0" err="1"/>
              <a:t>why</a:t>
            </a:r>
            <a:r>
              <a:rPr lang="nl-NL" sz="1600" dirty="0"/>
              <a:t>.</a:t>
            </a:r>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4722DD9C-6B3F-4A87-8287-AFC7E451F828}" type="slidenum">
              <a:rPr lang="nl-NL" altLang="nl-NL" smtClean="0"/>
              <a:pPr>
                <a:defRPr/>
              </a:pPr>
              <a:t>45</a:t>
            </a:fld>
            <a:endParaRPr lang="nl-NL" altLang="nl-NL"/>
          </a:p>
        </p:txBody>
      </p:sp>
    </p:spTree>
    <p:extLst>
      <p:ext uri="{BB962C8B-B14F-4D97-AF65-F5344CB8AC3E}">
        <p14:creationId xmlns:p14="http://schemas.microsoft.com/office/powerpoint/2010/main" val="382160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F2F9DF02-02BE-49AF-B7CD-2B86FC5BE32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0" hangingPunct="0"/>
            <a:r>
              <a:rPr lang="nl-NL" altLang="nl-NL" sz="1200">
                <a:latin typeface="Times" panose="02020603050405020304" pitchFamily="18" charset="0"/>
              </a:rPr>
              <a:t>Recht en Informatica 11/12</a:t>
            </a:r>
          </a:p>
        </p:txBody>
      </p:sp>
      <p:sp>
        <p:nvSpPr>
          <p:cNvPr id="36866" name="Rectangle 6">
            <a:extLst>
              <a:ext uri="{FF2B5EF4-FFF2-40B4-BE49-F238E27FC236}">
                <a16:creationId xmlns:a16="http://schemas.microsoft.com/office/drawing/2014/main" id="{668EDE2B-C568-4C47-AEE1-527D99F79415}"/>
              </a:ext>
            </a:extLst>
          </p:cNvPr>
          <p:cNvSpPr>
            <a:spLocks noGrp="1" noChangeArrowheads="1"/>
          </p:cNvSpPr>
          <p:nvPr>
            <p:ph type="ftr" sz="quarter" idx="4"/>
          </p:nvPr>
        </p:nvSpPr>
        <p:spPr>
          <a:xfrm>
            <a:off x="0" y="9409113"/>
            <a:ext cx="2943225" cy="49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0" hangingPunct="0"/>
            <a:r>
              <a:rPr lang="nl-NL" altLang="nl-NL" sz="1200">
                <a:latin typeface="Times" panose="02020603050405020304" pitchFamily="18" charset="0"/>
              </a:rPr>
              <a:t>HC 8: ICT in de Rechtspraktijk / e-Overheid &amp; e-Democratie</a:t>
            </a:r>
          </a:p>
        </p:txBody>
      </p:sp>
      <p:sp>
        <p:nvSpPr>
          <p:cNvPr id="36867" name="Rectangle 7">
            <a:extLst>
              <a:ext uri="{FF2B5EF4-FFF2-40B4-BE49-F238E27FC236}">
                <a16:creationId xmlns:a16="http://schemas.microsoft.com/office/drawing/2014/main" id="{427F6D3F-0942-4229-84DE-FCBE5BE53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0" hangingPunct="0"/>
            <a:fld id="{33B5AC12-D0E5-4820-82F1-78602C36A12C}" type="slidenum">
              <a:rPr lang="nl-NL" altLang="nl-NL" sz="1200" smtClean="0">
                <a:latin typeface="Times" panose="02020603050405020304" pitchFamily="18" charset="0"/>
              </a:rPr>
              <a:pPr eaLnBrk="0" hangingPunct="0"/>
              <a:t>4</a:t>
            </a:fld>
            <a:endParaRPr lang="nl-NL" altLang="nl-NL" sz="1200">
              <a:latin typeface="Times" panose="02020603050405020304" pitchFamily="18" charset="0"/>
            </a:endParaRPr>
          </a:p>
        </p:txBody>
      </p:sp>
      <p:sp>
        <p:nvSpPr>
          <p:cNvPr id="36868" name="Rectangle 2">
            <a:extLst>
              <a:ext uri="{FF2B5EF4-FFF2-40B4-BE49-F238E27FC236}">
                <a16:creationId xmlns:a16="http://schemas.microsoft.com/office/drawing/2014/main" id="{0FA3716A-1A61-454E-91EA-0FDA3F49B3D7}"/>
              </a:ext>
            </a:extLst>
          </p:cNvPr>
          <p:cNvSpPr>
            <a:spLocks noGrp="1" noRot="1" noChangeAspect="1" noChangeArrowheads="1" noTextEdit="1"/>
          </p:cNvSpPr>
          <p:nvPr>
            <p:ph type="sldImg"/>
          </p:nvPr>
        </p:nvSpPr>
        <p:spPr>
          <a:solidFill>
            <a:srgbClr val="FFFFFF"/>
          </a:solidFill>
          <a:ln/>
        </p:spPr>
      </p:sp>
      <p:sp>
        <p:nvSpPr>
          <p:cNvPr id="36869" name="Rectangle 3">
            <a:extLst>
              <a:ext uri="{FF2B5EF4-FFF2-40B4-BE49-F238E27FC236}">
                <a16:creationId xmlns:a16="http://schemas.microsoft.com/office/drawing/2014/main" id="{516EDEA3-524D-4FA4-90CF-156D42DE6FD4}"/>
              </a:ext>
            </a:extLst>
          </p:cNvPr>
          <p:cNvSpPr>
            <a:spLocks noGrp="1" noChangeArrowheads="1"/>
          </p:cNvSpPr>
          <p:nvPr>
            <p:ph type="body" idx="1"/>
          </p:nvPr>
        </p:nvSpPr>
        <p:spPr>
          <a:solidFill>
            <a:srgbClr val="FFFFFF"/>
          </a:solidFill>
          <a:ln>
            <a:solidFill>
              <a:srgbClr val="000000"/>
            </a:solidFill>
          </a:ln>
        </p:spPr>
        <p:txBody>
          <a:bodyPr/>
          <a:lstStyle/>
          <a:p>
            <a:pPr marL="217488" indent="-217488" eaLnBrk="1" hangingPunct="1"/>
            <a:r>
              <a:rPr lang="nl-NL" altLang="nl-NL">
                <a:latin typeface="Times" panose="02020603050405020304" pitchFamily="18" charset="0"/>
              </a:rP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34A9C-62EB-948C-8712-DFDDA25473F5}"/>
            </a:ext>
          </a:extLst>
        </p:cNvPr>
        <p:cNvGrpSpPr/>
        <p:nvPr/>
      </p:nvGrpSpPr>
      <p:grpSpPr>
        <a:xfrm>
          <a:off x="0" y="0"/>
          <a:ext cx="0" cy="0"/>
          <a:chOff x="0" y="0"/>
          <a:chExt cx="0" cy="0"/>
        </a:xfrm>
      </p:grpSpPr>
      <p:sp>
        <p:nvSpPr>
          <p:cNvPr id="73729" name="Rectangle 7">
            <a:extLst>
              <a:ext uri="{FF2B5EF4-FFF2-40B4-BE49-F238E27FC236}">
                <a16:creationId xmlns:a16="http://schemas.microsoft.com/office/drawing/2014/main" id="{22F6ADB7-73F5-4B76-2CAE-86F1DA10FD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AE8BF469-984A-4407-9EFD-C29D1F939B55}" type="slidenum">
              <a:rPr lang="nl-NL" altLang="nl-NL" sz="1200" smtClean="0"/>
              <a:pPr/>
              <a:t>46</a:t>
            </a:fld>
            <a:endParaRPr lang="nl-NL" altLang="nl-NL" sz="1200"/>
          </a:p>
        </p:txBody>
      </p:sp>
      <p:sp>
        <p:nvSpPr>
          <p:cNvPr id="73730" name="Rectangle 2">
            <a:extLst>
              <a:ext uri="{FF2B5EF4-FFF2-40B4-BE49-F238E27FC236}">
                <a16:creationId xmlns:a16="http://schemas.microsoft.com/office/drawing/2014/main" id="{AC90ED2B-5274-D973-08B7-294562BF0DD4}"/>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E8F082E6-CDCB-0805-5851-2B26591F1B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extLst>
      <p:ext uri="{BB962C8B-B14F-4D97-AF65-F5344CB8AC3E}">
        <p14:creationId xmlns:p14="http://schemas.microsoft.com/office/powerpoint/2010/main" val="3015689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jdelijke aanduiding voor dia-afbeelding 1">
            <a:extLst>
              <a:ext uri="{FF2B5EF4-FFF2-40B4-BE49-F238E27FC236}">
                <a16:creationId xmlns:a16="http://schemas.microsoft.com/office/drawing/2014/main" id="{6B30FEE6-F9F5-2A6F-FFD5-A95E2DE6934D}"/>
              </a:ext>
            </a:extLst>
          </p:cNvPr>
          <p:cNvSpPr>
            <a:spLocks noGrp="1" noRot="1" noChangeAspect="1" noChangeArrowheads="1" noTextEdit="1"/>
          </p:cNvSpPr>
          <p:nvPr>
            <p:ph type="sldImg"/>
          </p:nvPr>
        </p:nvSpPr>
        <p:spPr>
          <a:ln/>
        </p:spPr>
      </p:sp>
      <p:sp>
        <p:nvSpPr>
          <p:cNvPr id="91138" name="Tijdelijke aanduiding voor notities 2">
            <a:extLst>
              <a:ext uri="{FF2B5EF4-FFF2-40B4-BE49-F238E27FC236}">
                <a16:creationId xmlns:a16="http://schemas.microsoft.com/office/drawing/2014/main" id="{EE7CE7B4-C9BC-ECFA-5AF4-3C0EA1D335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Times New Roman" panose="02020603050405020304" pitchFamily="18" charset="0"/>
            </a:endParaRPr>
          </a:p>
        </p:txBody>
      </p:sp>
      <p:sp>
        <p:nvSpPr>
          <p:cNvPr id="91139" name="Tijdelijke aanduiding voor voettekst 3">
            <a:extLst>
              <a:ext uri="{FF2B5EF4-FFF2-40B4-BE49-F238E27FC236}">
                <a16:creationId xmlns:a16="http://schemas.microsoft.com/office/drawing/2014/main" id="{147AAC05-58EE-C281-B9F8-8F183532181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endParaRPr lang="en-US" altLang="nl-NL" sz="1200">
              <a:latin typeface="Tahoma" panose="020B0604030504040204" pitchFamily="34" charset="0"/>
            </a:endParaRPr>
          </a:p>
        </p:txBody>
      </p:sp>
      <p:sp>
        <p:nvSpPr>
          <p:cNvPr id="91140" name="Tijdelijke aanduiding voor dianummer 4">
            <a:extLst>
              <a:ext uri="{FF2B5EF4-FFF2-40B4-BE49-F238E27FC236}">
                <a16:creationId xmlns:a16="http://schemas.microsoft.com/office/drawing/2014/main" id="{08821516-DB59-9A5B-7FF3-D67846BD06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633B816-0879-2A4D-8187-3669597095B5}" type="slidenum">
              <a:rPr lang="nl-NL" altLang="nl-NL" sz="1200" smtClean="0">
                <a:latin typeface="Tahoma" panose="020B0604030504040204" pitchFamily="34" charset="0"/>
              </a:rPr>
              <a:pPr/>
              <a:t>47</a:t>
            </a:fld>
            <a:endParaRPr lang="nl-NL" altLang="nl-NL" sz="1200">
              <a:latin typeface="Tahoma" panose="020B060403050404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Allows</a:t>
            </a:r>
            <a:r>
              <a:rPr lang="nl-NL" dirty="0"/>
              <a:t> </a:t>
            </a:r>
            <a:r>
              <a:rPr lang="nl-NL" dirty="0" err="1"/>
              <a:t>to</a:t>
            </a:r>
            <a:r>
              <a:rPr lang="nl-NL" dirty="0"/>
              <a:t> </a:t>
            </a:r>
            <a:r>
              <a:rPr lang="nl-NL" dirty="0" err="1"/>
              <a:t>reuse</a:t>
            </a:r>
            <a:r>
              <a:rPr lang="nl-NL" dirty="0"/>
              <a:t> “</a:t>
            </a:r>
            <a:r>
              <a:rPr lang="nl-NL" dirty="0" err="1"/>
              <a:t>portions</a:t>
            </a:r>
            <a:r>
              <a:rPr lang="nl-NL" dirty="0"/>
              <a:t> of </a:t>
            </a:r>
            <a:r>
              <a:rPr lang="nl-NL" dirty="0" err="1"/>
              <a:t>precedents</a:t>
            </a:r>
            <a:r>
              <a:rPr lang="nl-NL" dirty="0"/>
              <a:t>” on </a:t>
            </a:r>
            <a:r>
              <a:rPr lang="nl-NL" dirty="0" err="1"/>
              <a:t>intermediate</a:t>
            </a:r>
            <a:r>
              <a:rPr lang="nl-NL" dirty="0"/>
              <a:t> </a:t>
            </a:r>
            <a:r>
              <a:rPr lang="nl-NL" dirty="0" err="1"/>
              <a:t>decisions</a:t>
            </a:r>
            <a:r>
              <a:rPr lang="nl-NL" dirty="0"/>
              <a:t>.</a:t>
            </a:r>
          </a:p>
          <a:p>
            <a:r>
              <a:rPr lang="nl-NL" dirty="0"/>
              <a:t>The </a:t>
            </a:r>
            <a:r>
              <a:rPr lang="nl-NL" dirty="0" err="1"/>
              <a:t>idea</a:t>
            </a:r>
            <a:r>
              <a:rPr lang="nl-NL" dirty="0"/>
              <a:t> </a:t>
            </a:r>
            <a:r>
              <a:rPr lang="nl-NL" dirty="0" err="1"/>
              <a:t>for</a:t>
            </a:r>
            <a:r>
              <a:rPr lang="nl-NL" dirty="0"/>
              <a:t> </a:t>
            </a:r>
            <a:r>
              <a:rPr lang="nl-NL" dirty="0" err="1"/>
              <a:t>the</a:t>
            </a:r>
            <a:r>
              <a:rPr lang="nl-NL" dirty="0"/>
              <a:t>  second sub-</a:t>
            </a:r>
            <a:r>
              <a:rPr lang="nl-NL" dirty="0" err="1"/>
              <a:t>bullet</a:t>
            </a:r>
            <a:r>
              <a:rPr lang="nl-NL" dirty="0"/>
              <a:t>: </a:t>
            </a:r>
            <a:r>
              <a:rPr lang="nl-NL" dirty="0" err="1"/>
              <a:t>you</a:t>
            </a:r>
            <a:r>
              <a:rPr lang="nl-NL" dirty="0"/>
              <a:t> get more </a:t>
            </a:r>
            <a:r>
              <a:rPr lang="nl-NL" dirty="0" err="1"/>
              <a:t>similarities</a:t>
            </a:r>
            <a:r>
              <a:rPr lang="nl-NL" dirty="0"/>
              <a:t> at </a:t>
            </a:r>
            <a:r>
              <a:rPr lang="nl-NL" dirty="0" err="1"/>
              <a:t>the</a:t>
            </a:r>
            <a:r>
              <a:rPr lang="nl-NL" dirty="0"/>
              <a:t> </a:t>
            </a:r>
            <a:r>
              <a:rPr lang="nl-NL" dirty="0" err="1"/>
              <a:t>intermediate</a:t>
            </a:r>
            <a:r>
              <a:rPr lang="nl-NL" dirty="0"/>
              <a:t> level. </a:t>
            </a:r>
            <a:r>
              <a:rPr lang="nl-NL" dirty="0" err="1"/>
              <a:t>This</a:t>
            </a:r>
            <a:r>
              <a:rPr lang="nl-NL" dirty="0"/>
              <a:t> </a:t>
            </a:r>
            <a:r>
              <a:rPr lang="nl-NL" dirty="0" err="1"/>
              <a:t>constrains</a:t>
            </a:r>
            <a:r>
              <a:rPr lang="nl-NL" dirty="0"/>
              <a:t> more </a:t>
            </a:r>
            <a:r>
              <a:rPr lang="nl-NL" dirty="0" err="1"/>
              <a:t>decisions</a:t>
            </a:r>
            <a:r>
              <a:rPr lang="nl-NL" dirty="0"/>
              <a:t> at </a:t>
            </a:r>
            <a:r>
              <a:rPr lang="nl-NL" dirty="0" err="1"/>
              <a:t>the</a:t>
            </a:r>
            <a:r>
              <a:rPr lang="nl-NL" dirty="0"/>
              <a:t> abstract level(s)</a:t>
            </a:r>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4722DD9C-6B3F-4A87-8287-AFC7E451F828}" type="slidenum">
              <a:rPr lang="nl-NL" altLang="nl-NL" smtClean="0"/>
              <a:pPr>
                <a:defRPr/>
              </a:pPr>
              <a:t>48</a:t>
            </a:fld>
            <a:endParaRPr lang="nl-NL" altLang="nl-NL"/>
          </a:p>
        </p:txBody>
      </p:sp>
    </p:spTree>
    <p:extLst>
      <p:ext uri="{BB962C8B-B14F-4D97-AF65-F5344CB8AC3E}">
        <p14:creationId xmlns:p14="http://schemas.microsoft.com/office/powerpoint/2010/main" val="4212671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err="1"/>
              <a:t>Allows</a:t>
            </a:r>
            <a:r>
              <a:rPr lang="nl-NL" sz="1600" dirty="0"/>
              <a:t> </a:t>
            </a:r>
            <a:r>
              <a:rPr lang="nl-NL" sz="1600" dirty="0" err="1"/>
              <a:t>to</a:t>
            </a:r>
            <a:r>
              <a:rPr lang="nl-NL" sz="1600" dirty="0"/>
              <a:t> </a:t>
            </a:r>
            <a:r>
              <a:rPr lang="nl-NL" sz="1600" dirty="0" err="1"/>
              <a:t>reuse</a:t>
            </a:r>
            <a:r>
              <a:rPr lang="nl-NL" sz="1600" dirty="0"/>
              <a:t> “</a:t>
            </a:r>
            <a:r>
              <a:rPr lang="nl-NL" sz="1600" dirty="0" err="1"/>
              <a:t>portions</a:t>
            </a:r>
            <a:r>
              <a:rPr lang="nl-NL" sz="1600" dirty="0"/>
              <a:t> of </a:t>
            </a:r>
            <a:r>
              <a:rPr lang="nl-NL" sz="1600" dirty="0" err="1"/>
              <a:t>precedents</a:t>
            </a:r>
            <a:r>
              <a:rPr lang="nl-NL" sz="1600" dirty="0"/>
              <a:t>” on </a:t>
            </a:r>
            <a:r>
              <a:rPr lang="nl-NL" sz="1600" dirty="0" err="1"/>
              <a:t>intermediate</a:t>
            </a:r>
            <a:r>
              <a:rPr lang="nl-NL" sz="1600" dirty="0"/>
              <a:t> </a:t>
            </a:r>
            <a:r>
              <a:rPr lang="nl-NL" sz="1600" dirty="0" err="1"/>
              <a:t>decisions</a:t>
            </a:r>
            <a:r>
              <a:rPr lang="nl-NL" sz="1600" dirty="0"/>
              <a:t>.</a:t>
            </a:r>
          </a:p>
          <a:p>
            <a:r>
              <a:rPr lang="nl-NL" sz="1600" dirty="0"/>
              <a:t>The </a:t>
            </a:r>
            <a:r>
              <a:rPr lang="nl-NL" sz="1600" dirty="0" err="1"/>
              <a:t>idea</a:t>
            </a:r>
            <a:r>
              <a:rPr lang="nl-NL" sz="1600" dirty="0"/>
              <a:t> </a:t>
            </a:r>
            <a:r>
              <a:rPr lang="nl-NL" sz="1600" dirty="0" err="1"/>
              <a:t>for</a:t>
            </a:r>
            <a:r>
              <a:rPr lang="nl-NL" sz="1600" dirty="0"/>
              <a:t> </a:t>
            </a:r>
            <a:r>
              <a:rPr lang="nl-NL" sz="1600" dirty="0" err="1"/>
              <a:t>the</a:t>
            </a:r>
            <a:r>
              <a:rPr lang="nl-NL" sz="1600" dirty="0"/>
              <a:t>  second sub-</a:t>
            </a:r>
            <a:r>
              <a:rPr lang="nl-NL" sz="1600" dirty="0" err="1"/>
              <a:t>bullet</a:t>
            </a:r>
            <a:r>
              <a:rPr lang="nl-NL" sz="1600" dirty="0"/>
              <a:t>: </a:t>
            </a:r>
            <a:r>
              <a:rPr lang="nl-NL" sz="1600" dirty="0" err="1"/>
              <a:t>you</a:t>
            </a:r>
            <a:r>
              <a:rPr lang="nl-NL" sz="1600" dirty="0"/>
              <a:t> get more </a:t>
            </a:r>
            <a:r>
              <a:rPr lang="nl-NL" sz="1600" dirty="0" err="1"/>
              <a:t>similarities</a:t>
            </a:r>
            <a:r>
              <a:rPr lang="nl-NL" sz="1600" dirty="0"/>
              <a:t> at </a:t>
            </a:r>
            <a:r>
              <a:rPr lang="nl-NL" sz="1600" dirty="0" err="1"/>
              <a:t>the</a:t>
            </a:r>
            <a:r>
              <a:rPr lang="nl-NL" sz="1600" dirty="0"/>
              <a:t> </a:t>
            </a:r>
            <a:r>
              <a:rPr lang="nl-NL" sz="1600" dirty="0" err="1"/>
              <a:t>intermediate</a:t>
            </a:r>
            <a:r>
              <a:rPr lang="nl-NL" sz="1600" dirty="0"/>
              <a:t> level. </a:t>
            </a:r>
            <a:r>
              <a:rPr lang="nl-NL" sz="1600" dirty="0" err="1"/>
              <a:t>This</a:t>
            </a:r>
            <a:r>
              <a:rPr lang="nl-NL" sz="1600" dirty="0"/>
              <a:t> </a:t>
            </a:r>
            <a:r>
              <a:rPr lang="nl-NL" sz="1600" dirty="0" err="1"/>
              <a:t>constrains</a:t>
            </a:r>
            <a:r>
              <a:rPr lang="nl-NL" sz="1600" dirty="0"/>
              <a:t> more </a:t>
            </a:r>
            <a:r>
              <a:rPr lang="nl-NL" sz="1600" dirty="0" err="1"/>
              <a:t>decisions</a:t>
            </a:r>
            <a:r>
              <a:rPr lang="nl-NL" sz="1600" dirty="0"/>
              <a:t> at </a:t>
            </a:r>
            <a:r>
              <a:rPr lang="nl-NL" sz="1600" dirty="0" err="1"/>
              <a:t>the</a:t>
            </a:r>
            <a:r>
              <a:rPr lang="nl-NL" sz="1600" dirty="0"/>
              <a:t> abstract level(s)</a:t>
            </a:r>
          </a:p>
          <a:p>
            <a:endParaRPr lang="nl-NL" dirty="0"/>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4722DD9C-6B3F-4A87-8287-AFC7E451F828}" type="slidenum">
              <a:rPr lang="nl-NL" altLang="nl-NL" smtClean="0"/>
              <a:pPr>
                <a:defRPr/>
              </a:pPr>
              <a:t>49</a:t>
            </a:fld>
            <a:endParaRPr lang="nl-NL" altLang="nl-NL"/>
          </a:p>
        </p:txBody>
      </p:sp>
    </p:spTree>
    <p:extLst>
      <p:ext uri="{BB962C8B-B14F-4D97-AF65-F5344CB8AC3E}">
        <p14:creationId xmlns:p14="http://schemas.microsoft.com/office/powerpoint/2010/main" val="3024031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err="1"/>
              <a:t>What</a:t>
            </a:r>
            <a:r>
              <a:rPr lang="nl-NL" sz="1600" dirty="0"/>
              <a:t> </a:t>
            </a:r>
            <a:r>
              <a:rPr lang="nl-NL" sz="1600" dirty="0" err="1"/>
              <a:t>to</a:t>
            </a:r>
            <a:r>
              <a:rPr lang="nl-NL" sz="1600" dirty="0"/>
              <a:t> do </a:t>
            </a:r>
            <a:r>
              <a:rPr lang="nl-NL" sz="1600" dirty="0" err="1"/>
              <a:t>with</a:t>
            </a:r>
            <a:r>
              <a:rPr lang="nl-NL" sz="1600" dirty="0"/>
              <a:t> inconsistent CB?</a:t>
            </a:r>
          </a:p>
          <a:p>
            <a:r>
              <a:rPr lang="nl-NL" sz="1600" dirty="0"/>
              <a:t>Look at </a:t>
            </a:r>
            <a:r>
              <a:rPr lang="nl-NL" sz="1600" dirty="0" err="1"/>
              <a:t>all</a:t>
            </a:r>
            <a:r>
              <a:rPr lang="nl-NL" sz="1600" dirty="0"/>
              <a:t> cases </a:t>
            </a:r>
            <a:r>
              <a:rPr lang="nl-NL" sz="1600" dirty="0" err="1"/>
              <a:t>that</a:t>
            </a:r>
            <a:r>
              <a:rPr lang="nl-NL" sz="1600" dirty="0"/>
              <a:t> are at </a:t>
            </a:r>
            <a:r>
              <a:rPr lang="nl-NL" sz="1600" dirty="0" err="1"/>
              <a:t>least</a:t>
            </a:r>
            <a:r>
              <a:rPr lang="nl-NL" sz="1600" dirty="0"/>
              <a:t> as </a:t>
            </a:r>
            <a:r>
              <a:rPr lang="nl-NL" sz="1600" dirty="0" err="1"/>
              <a:t>good</a:t>
            </a:r>
            <a:r>
              <a:rPr lang="nl-NL" sz="1600" dirty="0"/>
              <a:t> </a:t>
            </a:r>
            <a:r>
              <a:rPr lang="nl-NL" sz="1600" dirty="0" err="1"/>
              <a:t>for</a:t>
            </a:r>
            <a:r>
              <a:rPr lang="nl-NL" sz="1600" dirty="0"/>
              <a:t> s as (</a:t>
            </a:r>
            <a:r>
              <a:rPr lang="nl-NL" sz="1600" dirty="0" err="1"/>
              <a:t>F,s</a:t>
            </a:r>
            <a:r>
              <a:rPr lang="nl-NL" sz="1600" dirty="0"/>
              <a:t>) </a:t>
            </a:r>
            <a:r>
              <a:rPr lang="nl-NL" sz="1600" dirty="0" err="1"/>
              <a:t>and</a:t>
            </a:r>
            <a:r>
              <a:rPr lang="nl-NL" sz="1600" dirty="0"/>
              <a:t> </a:t>
            </a:r>
            <a:r>
              <a:rPr lang="nl-NL" sz="1600" dirty="0" err="1"/>
              <a:t>see</a:t>
            </a:r>
            <a:r>
              <a:rPr lang="nl-NL" sz="1600" dirty="0"/>
              <a:t> </a:t>
            </a:r>
            <a:r>
              <a:rPr lang="nl-NL" sz="1600" dirty="0" err="1"/>
              <a:t>whether</a:t>
            </a:r>
            <a:r>
              <a:rPr lang="nl-NL" sz="1600" dirty="0"/>
              <a:t> </a:t>
            </a:r>
            <a:r>
              <a:rPr lang="nl-NL" sz="1600" dirty="0" err="1"/>
              <a:t>they</a:t>
            </a:r>
            <a:r>
              <a:rPr lang="nl-NL" sz="1600" dirty="0"/>
              <a:t> </a:t>
            </a:r>
            <a:r>
              <a:rPr lang="nl-NL" sz="1600" dirty="0" err="1"/>
              <a:t>agree</a:t>
            </a:r>
            <a:r>
              <a:rPr lang="nl-NL" sz="1600" dirty="0"/>
              <a:t> or </a:t>
            </a:r>
            <a:r>
              <a:rPr lang="nl-NL" sz="1600" dirty="0" err="1"/>
              <a:t>disagree</a:t>
            </a:r>
            <a:r>
              <a:rPr lang="nl-NL" sz="1600" dirty="0"/>
              <a:t> </a:t>
            </a:r>
            <a:r>
              <a:rPr lang="nl-NL" sz="1600" dirty="0" err="1"/>
              <a:t>with</a:t>
            </a:r>
            <a:r>
              <a:rPr lang="nl-NL" sz="1600" dirty="0"/>
              <a:t> (</a:t>
            </a:r>
            <a:r>
              <a:rPr lang="nl-NL" sz="1600" dirty="0" err="1"/>
              <a:t>F,s</a:t>
            </a:r>
            <a:r>
              <a:rPr lang="nl-NL" sz="1600" dirty="0"/>
              <a:t>). The </a:t>
            </a:r>
            <a:r>
              <a:rPr lang="nl-NL" sz="1600" dirty="0" err="1"/>
              <a:t>degree</a:t>
            </a:r>
            <a:r>
              <a:rPr lang="nl-NL" sz="1600" dirty="0"/>
              <a:t> </a:t>
            </a:r>
            <a:r>
              <a:rPr lang="nl-NL" sz="1600" dirty="0" err="1"/>
              <a:t>to</a:t>
            </a:r>
            <a:r>
              <a:rPr lang="nl-NL" sz="1600" dirty="0"/>
              <a:t> </a:t>
            </a:r>
            <a:r>
              <a:rPr lang="nl-NL" sz="1600" dirty="0" err="1"/>
              <a:t>which</a:t>
            </a:r>
            <a:r>
              <a:rPr lang="nl-NL" sz="1600" dirty="0"/>
              <a:t> a case base </a:t>
            </a:r>
            <a:r>
              <a:rPr lang="nl-NL" sz="1600" dirty="0" err="1"/>
              <a:t>agrees</a:t>
            </a:r>
            <a:r>
              <a:rPr lang="nl-NL" sz="1600" dirty="0"/>
              <a:t> </a:t>
            </a:r>
            <a:r>
              <a:rPr lang="nl-NL" sz="1600" dirty="0" err="1"/>
              <a:t>with</a:t>
            </a:r>
            <a:r>
              <a:rPr lang="nl-NL" sz="1600" dirty="0"/>
              <a:t> a precedent. </a:t>
            </a:r>
          </a:p>
          <a:p>
            <a:r>
              <a:rPr lang="nl-NL" sz="1600" dirty="0"/>
              <a:t>Leads </a:t>
            </a:r>
            <a:r>
              <a:rPr lang="nl-NL" sz="1600" dirty="0" err="1"/>
              <a:t>to</a:t>
            </a:r>
            <a:r>
              <a:rPr lang="nl-NL" sz="1600" dirty="0"/>
              <a:t> </a:t>
            </a:r>
            <a:r>
              <a:rPr lang="nl-NL" sz="1600" dirty="0" err="1"/>
              <a:t>refined</a:t>
            </a:r>
            <a:r>
              <a:rPr lang="nl-NL" sz="1600" dirty="0"/>
              <a:t> </a:t>
            </a:r>
            <a:r>
              <a:rPr lang="nl-NL" sz="1600" dirty="0" err="1"/>
              <a:t>notion</a:t>
            </a:r>
            <a:r>
              <a:rPr lang="nl-NL" sz="1600" dirty="0"/>
              <a:t> of </a:t>
            </a:r>
            <a:r>
              <a:rPr lang="nl-NL" sz="1600" dirty="0" err="1"/>
              <a:t>constraint</a:t>
            </a:r>
            <a:r>
              <a:rPr lang="nl-NL" sz="1600" dirty="0"/>
              <a:t>. </a:t>
            </a:r>
            <a:r>
              <a:rPr lang="nl-NL" sz="1600" dirty="0" err="1"/>
              <a:t>From</a:t>
            </a:r>
            <a:r>
              <a:rPr lang="nl-NL" sz="1600" dirty="0"/>
              <a:t>: “Cases like </a:t>
            </a:r>
            <a:r>
              <a:rPr lang="nl-NL" sz="1600" dirty="0" err="1"/>
              <a:t>this</a:t>
            </a:r>
            <a:r>
              <a:rPr lang="nl-NL" sz="1600" dirty="0"/>
              <a:t> </a:t>
            </a:r>
            <a:r>
              <a:rPr lang="nl-NL" sz="1600" dirty="0" err="1"/>
              <a:t>always</a:t>
            </a:r>
            <a:r>
              <a:rPr lang="nl-NL" sz="1600" dirty="0"/>
              <a:t> </a:t>
            </a:r>
            <a:r>
              <a:rPr lang="nl-NL" sz="1600" dirty="0" err="1"/>
              <a:t>receive</a:t>
            </a:r>
            <a:r>
              <a:rPr lang="nl-NL" sz="1600" dirty="0"/>
              <a:t> </a:t>
            </a:r>
            <a:r>
              <a:rPr lang="nl-NL" sz="1600" dirty="0" err="1"/>
              <a:t>this</a:t>
            </a:r>
            <a:r>
              <a:rPr lang="nl-NL" sz="1600" dirty="0"/>
              <a:t> </a:t>
            </a:r>
            <a:r>
              <a:rPr lang="nl-NL" sz="1600" dirty="0" err="1"/>
              <a:t>outcome</a:t>
            </a:r>
            <a:r>
              <a:rPr lang="nl-NL" sz="1600" dirty="0"/>
              <a:t>” </a:t>
            </a:r>
            <a:r>
              <a:rPr lang="nl-NL" sz="1600" dirty="0" err="1"/>
              <a:t>to</a:t>
            </a:r>
            <a:r>
              <a:rPr lang="nl-NL" sz="1600" dirty="0"/>
              <a:t> “… </a:t>
            </a:r>
            <a:r>
              <a:rPr lang="nl-NL" sz="1600" dirty="0" err="1"/>
              <a:t>usually</a:t>
            </a:r>
            <a:r>
              <a:rPr lang="nl-NL" sz="1600" dirty="0"/>
              <a:t> </a:t>
            </a:r>
            <a:r>
              <a:rPr lang="nl-NL" sz="1600" dirty="0" err="1"/>
              <a:t>receive</a:t>
            </a:r>
            <a:r>
              <a:rPr lang="nl-NL" sz="1600" dirty="0"/>
              <a:t> </a:t>
            </a:r>
            <a:r>
              <a:rPr lang="nl-NL" sz="1600" dirty="0" err="1"/>
              <a:t>this</a:t>
            </a:r>
            <a:r>
              <a:rPr lang="nl-NL" sz="1600" dirty="0"/>
              <a:t> </a:t>
            </a:r>
            <a:r>
              <a:rPr lang="nl-NL" sz="1600" dirty="0" err="1"/>
              <a:t>outcome</a:t>
            </a:r>
            <a:r>
              <a:rPr lang="nl-NL" sz="1600" dirty="0"/>
              <a:t>”</a:t>
            </a:r>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4722DD9C-6B3F-4A87-8287-AFC7E451F828}" type="slidenum">
              <a:rPr lang="nl-NL" altLang="nl-NL" smtClean="0"/>
              <a:pPr>
                <a:defRPr/>
              </a:pPr>
              <a:t>50</a:t>
            </a:fld>
            <a:endParaRPr lang="nl-NL" altLang="nl-NL"/>
          </a:p>
        </p:txBody>
      </p:sp>
    </p:spTree>
    <p:extLst>
      <p:ext uri="{BB962C8B-B14F-4D97-AF65-F5344CB8AC3E}">
        <p14:creationId xmlns:p14="http://schemas.microsoft.com/office/powerpoint/2010/main" val="1976219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jdelijke aanduiding voor dia-afbeelding 1">
            <a:extLst>
              <a:ext uri="{FF2B5EF4-FFF2-40B4-BE49-F238E27FC236}">
                <a16:creationId xmlns:a16="http://schemas.microsoft.com/office/drawing/2014/main" id="{1C77CB27-48E6-7378-6489-5A2B61C3A7F4}"/>
              </a:ext>
            </a:extLst>
          </p:cNvPr>
          <p:cNvSpPr>
            <a:spLocks noGrp="1" noRot="1" noChangeAspect="1" noChangeArrowheads="1" noTextEdit="1"/>
          </p:cNvSpPr>
          <p:nvPr>
            <p:ph type="sldImg"/>
          </p:nvPr>
        </p:nvSpPr>
        <p:spPr>
          <a:ln/>
        </p:spPr>
      </p:sp>
      <p:sp>
        <p:nvSpPr>
          <p:cNvPr id="97282" name="Tijdelijke aanduiding voor notities 2">
            <a:extLst>
              <a:ext uri="{FF2B5EF4-FFF2-40B4-BE49-F238E27FC236}">
                <a16:creationId xmlns:a16="http://schemas.microsoft.com/office/drawing/2014/main" id="{8230A937-E59F-8ED1-0695-FBE74F405A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a:latin typeface="Times New Roman" panose="02020603050405020304" pitchFamily="18" charset="0"/>
              </a:rPr>
              <a:t>Another applications: </a:t>
            </a:r>
          </a:p>
          <a:p>
            <a:r>
              <a:rPr lang="nl-NL" altLang="nl-NL" sz="1600">
                <a:latin typeface="Times New Roman" panose="02020603050405020304" pitchFamily="18" charset="0"/>
              </a:rPr>
              <a:t>Using for explaining outcomes of machine-learning models.</a:t>
            </a:r>
          </a:p>
          <a:p>
            <a:r>
              <a:rPr lang="nl-NL" altLang="nl-NL" sz="1600">
                <a:latin typeface="Times New Roman" panose="02020603050405020304" pitchFamily="18" charset="0"/>
              </a:rPr>
              <a:t>Decision-support at the Dutch police: classifying fraudulous web shops</a:t>
            </a:r>
          </a:p>
        </p:txBody>
      </p:sp>
      <p:sp>
        <p:nvSpPr>
          <p:cNvPr id="97283" name="Tijdelijke aanduiding voor voettekst 3">
            <a:extLst>
              <a:ext uri="{FF2B5EF4-FFF2-40B4-BE49-F238E27FC236}">
                <a16:creationId xmlns:a16="http://schemas.microsoft.com/office/drawing/2014/main" id="{B3A47AA4-4CAB-D494-90AE-B29E263ACF2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endParaRPr lang="en-US" altLang="nl-NL" sz="1200">
              <a:latin typeface="Tahoma" panose="020B0604030504040204" pitchFamily="34" charset="0"/>
            </a:endParaRPr>
          </a:p>
        </p:txBody>
      </p:sp>
      <p:sp>
        <p:nvSpPr>
          <p:cNvPr id="97284" name="Tijdelijke aanduiding voor dianummer 4">
            <a:extLst>
              <a:ext uri="{FF2B5EF4-FFF2-40B4-BE49-F238E27FC236}">
                <a16:creationId xmlns:a16="http://schemas.microsoft.com/office/drawing/2014/main" id="{A8141C5B-1F5D-1C77-E779-53E2F75735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81D41812-4519-2A49-A391-791B5CAB1C29}" type="slidenum">
              <a:rPr lang="nl-NL" altLang="nl-NL" sz="1200" smtClean="0">
                <a:latin typeface="Tahoma" panose="020B0604030504040204" pitchFamily="34" charset="0"/>
              </a:rPr>
              <a:pPr/>
              <a:t>51</a:t>
            </a:fld>
            <a:endParaRPr lang="nl-NL" altLang="nl-NL" sz="1200">
              <a:latin typeface="Tahoma" panose="020B060403050404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jdelijke aanduiding voor dia-afbeelding 1">
            <a:extLst>
              <a:ext uri="{FF2B5EF4-FFF2-40B4-BE49-F238E27FC236}">
                <a16:creationId xmlns:a16="http://schemas.microsoft.com/office/drawing/2014/main" id="{101BBD04-B540-1DC3-24FF-39B76736BB64}"/>
              </a:ext>
            </a:extLst>
          </p:cNvPr>
          <p:cNvSpPr>
            <a:spLocks noGrp="1" noRot="1" noChangeAspect="1" noChangeArrowheads="1" noTextEdit="1"/>
          </p:cNvSpPr>
          <p:nvPr>
            <p:ph type="sldImg"/>
          </p:nvPr>
        </p:nvSpPr>
        <p:spPr>
          <a:ln/>
        </p:spPr>
      </p:sp>
      <p:sp>
        <p:nvSpPr>
          <p:cNvPr id="99330" name="Tijdelijke aanduiding voor notities 2">
            <a:extLst>
              <a:ext uri="{FF2B5EF4-FFF2-40B4-BE49-F238E27FC236}">
                <a16:creationId xmlns:a16="http://schemas.microsoft.com/office/drawing/2014/main" id="{A23A2E38-A9A1-1577-C4F2-E674AE0D86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Times New Roman" panose="02020603050405020304" pitchFamily="18" charset="0"/>
              </a:rPr>
              <a:t>Hope: improved explainability, more rational decision-making.</a:t>
            </a:r>
          </a:p>
        </p:txBody>
      </p:sp>
      <p:sp>
        <p:nvSpPr>
          <p:cNvPr id="99331" name="Tijdelijke aanduiding voor voettekst 3">
            <a:extLst>
              <a:ext uri="{FF2B5EF4-FFF2-40B4-BE49-F238E27FC236}">
                <a16:creationId xmlns:a16="http://schemas.microsoft.com/office/drawing/2014/main" id="{A9127807-8DB6-6B43-244D-E552854077D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endParaRPr lang="en-US" altLang="nl-NL" sz="1200">
              <a:latin typeface="Tahoma" panose="020B0604030504040204" pitchFamily="34" charset="0"/>
            </a:endParaRPr>
          </a:p>
        </p:txBody>
      </p:sp>
      <p:sp>
        <p:nvSpPr>
          <p:cNvPr id="99332" name="Tijdelijke aanduiding voor dianummer 4">
            <a:extLst>
              <a:ext uri="{FF2B5EF4-FFF2-40B4-BE49-F238E27FC236}">
                <a16:creationId xmlns:a16="http://schemas.microsoft.com/office/drawing/2014/main" id="{B036F931-3415-C071-C787-F2C954AEEA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653C2A2D-EBF3-AB4D-AE6C-C7265E270DF3}" type="slidenum">
              <a:rPr lang="nl-NL" altLang="nl-NL" sz="1200" smtClean="0">
                <a:latin typeface="Tahoma" panose="020B0604030504040204" pitchFamily="34" charset="0"/>
              </a:rPr>
              <a:pPr/>
              <a:t>52</a:t>
            </a:fld>
            <a:endParaRPr lang="nl-NL" altLang="nl-NL" sz="1200">
              <a:latin typeface="Tahoma" panose="020B060403050404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jdelijke aanduiding voor dia-afbeelding 1">
            <a:extLst>
              <a:ext uri="{FF2B5EF4-FFF2-40B4-BE49-F238E27FC236}">
                <a16:creationId xmlns:a16="http://schemas.microsoft.com/office/drawing/2014/main" id="{00FFA674-3032-5711-F035-C5C7684608A3}"/>
              </a:ext>
            </a:extLst>
          </p:cNvPr>
          <p:cNvSpPr>
            <a:spLocks noGrp="1" noRot="1" noChangeAspect="1" noChangeArrowheads="1" noTextEdit="1"/>
          </p:cNvSpPr>
          <p:nvPr>
            <p:ph type="sldImg"/>
          </p:nvPr>
        </p:nvSpPr>
        <p:spPr>
          <a:ln/>
        </p:spPr>
      </p:sp>
      <p:sp>
        <p:nvSpPr>
          <p:cNvPr id="101378" name="Tijdelijke aanduiding voor notities 2">
            <a:extLst>
              <a:ext uri="{FF2B5EF4-FFF2-40B4-BE49-F238E27FC236}">
                <a16:creationId xmlns:a16="http://schemas.microsoft.com/office/drawing/2014/main" id="{C2CDB5D5-DA5F-8A95-2722-4993A545D6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Times New Roman" panose="02020603050405020304" pitchFamily="18" charset="0"/>
              </a:rPr>
              <a:t>Most </a:t>
            </a:r>
            <a:r>
              <a:rPr lang="nl-NL" altLang="nl-NL" dirty="0" err="1">
                <a:latin typeface="Times New Roman" panose="02020603050405020304" pitchFamily="18" charset="0"/>
              </a:rPr>
              <a:t>dimensions</a:t>
            </a:r>
            <a:r>
              <a:rPr lang="nl-NL" altLang="nl-NL" dirty="0">
                <a:latin typeface="Times New Roman" panose="02020603050405020304" pitchFamily="18" charset="0"/>
              </a:rPr>
              <a:t> have </a:t>
            </a:r>
            <a:r>
              <a:rPr lang="nl-NL" altLang="nl-NL" dirty="0" err="1">
                <a:latin typeface="Times New Roman" panose="02020603050405020304" pitchFamily="18" charset="0"/>
              </a:rPr>
              <a:t>the</a:t>
            </a:r>
            <a:r>
              <a:rPr lang="nl-NL" altLang="nl-NL" dirty="0">
                <a:latin typeface="Times New Roman" panose="02020603050405020304" pitchFamily="18" charset="0"/>
              </a:rPr>
              <a:t> </a:t>
            </a:r>
            <a:r>
              <a:rPr lang="nl-NL" altLang="nl-NL" dirty="0" err="1">
                <a:latin typeface="Times New Roman" panose="02020603050405020304" pitchFamily="18" charset="0"/>
              </a:rPr>
              <a:t>same</a:t>
            </a:r>
            <a:r>
              <a:rPr lang="nl-NL" altLang="nl-NL" dirty="0">
                <a:latin typeface="Times New Roman" panose="02020603050405020304" pitchFamily="18" charset="0"/>
              </a:rPr>
              <a:t> </a:t>
            </a:r>
            <a:r>
              <a:rPr lang="nl-NL" altLang="nl-NL" dirty="0" err="1">
                <a:latin typeface="Times New Roman" panose="02020603050405020304" pitchFamily="18" charset="0"/>
              </a:rPr>
              <a:t>value</a:t>
            </a:r>
            <a:r>
              <a:rPr lang="nl-NL" altLang="nl-NL" dirty="0">
                <a:latin typeface="Times New Roman" panose="02020603050405020304" pitchFamily="18" charset="0"/>
              </a:rPr>
              <a:t>, </a:t>
            </a:r>
            <a:r>
              <a:rPr lang="nl-NL" altLang="nl-NL" dirty="0" err="1">
                <a:latin typeface="Times New Roman" panose="02020603050405020304" pitchFamily="18" charset="0"/>
              </a:rPr>
              <a:t>since</a:t>
            </a:r>
            <a:r>
              <a:rPr lang="nl-NL" altLang="nl-NL" dirty="0">
                <a:latin typeface="Times New Roman" panose="02020603050405020304" pitchFamily="18" charset="0"/>
              </a:rPr>
              <a:t> persons have </a:t>
            </a:r>
            <a:r>
              <a:rPr lang="nl-NL" altLang="nl-NL" dirty="0" err="1">
                <a:latin typeface="Times New Roman" panose="02020603050405020304" pitchFamily="18" charset="0"/>
              </a:rPr>
              <a:t>just</a:t>
            </a:r>
            <a:r>
              <a:rPr lang="nl-NL" altLang="nl-NL" dirty="0">
                <a:latin typeface="Times New Roman" panose="02020603050405020304" pitchFamily="18" charset="0"/>
              </a:rPr>
              <a:t> a few health </a:t>
            </a:r>
            <a:r>
              <a:rPr lang="nl-NL" altLang="nl-NL" dirty="0" err="1">
                <a:latin typeface="Times New Roman" panose="02020603050405020304" pitchFamily="18" charset="0"/>
              </a:rPr>
              <a:t>problems</a:t>
            </a:r>
            <a:r>
              <a:rPr lang="nl-NL" altLang="nl-NL" dirty="0">
                <a:latin typeface="Times New Roman" panose="02020603050405020304" pitchFamily="18" charset="0"/>
              </a:rPr>
              <a:t>.</a:t>
            </a:r>
          </a:p>
          <a:p>
            <a:r>
              <a:rPr lang="nl-NL" altLang="nl-NL" dirty="0" err="1">
                <a:latin typeface="Times New Roman" panose="02020603050405020304" pitchFamily="18" charset="0"/>
              </a:rPr>
              <a:t>Preferences</a:t>
            </a:r>
            <a:r>
              <a:rPr lang="nl-NL" altLang="nl-NL" dirty="0">
                <a:latin typeface="Times New Roman" panose="02020603050405020304" pitchFamily="18" charset="0"/>
              </a:rPr>
              <a:t> on </a:t>
            </a:r>
            <a:r>
              <a:rPr lang="nl-NL" altLang="nl-NL" dirty="0" err="1">
                <a:latin typeface="Times New Roman" panose="02020603050405020304" pitchFamily="18" charset="0"/>
              </a:rPr>
              <a:t>dimensions</a:t>
            </a:r>
            <a:r>
              <a:rPr lang="nl-NL" altLang="nl-NL" dirty="0">
                <a:latin typeface="Times New Roman" panose="02020603050405020304" pitchFamily="18" charset="0"/>
              </a:rPr>
              <a:t> </a:t>
            </a:r>
            <a:r>
              <a:rPr lang="nl-NL" altLang="nl-NL" dirty="0" err="1">
                <a:latin typeface="Times New Roman" panose="02020603050405020304" pitchFamily="18" charset="0"/>
              </a:rPr>
              <a:t>determined</a:t>
            </a:r>
            <a:r>
              <a:rPr lang="nl-NL" altLang="nl-NL" dirty="0">
                <a:latin typeface="Times New Roman" panose="02020603050405020304" pitchFamily="18" charset="0"/>
              </a:rPr>
              <a:t> </a:t>
            </a:r>
            <a:r>
              <a:rPr lang="nl-NL" altLang="nl-NL" dirty="0" err="1">
                <a:latin typeface="Times New Roman" panose="02020603050405020304" pitchFamily="18" charset="0"/>
              </a:rPr>
              <a:t>with</a:t>
            </a:r>
            <a:r>
              <a:rPr lang="nl-NL" altLang="nl-NL" dirty="0">
                <a:latin typeface="Times New Roman" panose="02020603050405020304" pitchFamily="18" charset="0"/>
              </a:rPr>
              <a:t> </a:t>
            </a:r>
            <a:r>
              <a:rPr lang="nl-NL" altLang="nl-NL" dirty="0" err="1">
                <a:latin typeface="Times New Roman" panose="02020603050405020304" pitchFamily="18" charset="0"/>
              </a:rPr>
              <a:t>statistical</a:t>
            </a:r>
            <a:r>
              <a:rPr lang="nl-NL" altLang="nl-NL" dirty="0">
                <a:latin typeface="Times New Roman" panose="02020603050405020304" pitchFamily="18" charset="0"/>
              </a:rPr>
              <a:t> </a:t>
            </a:r>
            <a:r>
              <a:rPr lang="nl-NL" altLang="nl-NL" dirty="0" err="1">
                <a:latin typeface="Times New Roman" panose="02020603050405020304" pitchFamily="18" charset="0"/>
              </a:rPr>
              <a:t>methods</a:t>
            </a:r>
            <a:r>
              <a:rPr lang="nl-NL" altLang="nl-NL" dirty="0">
                <a:latin typeface="Times New Roman" panose="02020603050405020304" pitchFamily="18" charset="0"/>
              </a:rPr>
              <a:t> </a:t>
            </a:r>
            <a:r>
              <a:rPr lang="nl-NL" altLang="nl-NL" dirty="0" err="1">
                <a:latin typeface="Times New Roman" panose="02020603050405020304" pitchFamily="18" charset="0"/>
              </a:rPr>
              <a:t>followed</a:t>
            </a:r>
            <a:r>
              <a:rPr lang="nl-NL" altLang="nl-NL" dirty="0">
                <a:latin typeface="Times New Roman" panose="02020603050405020304" pitchFamily="18" charset="0"/>
              </a:rPr>
              <a:t> </a:t>
            </a:r>
            <a:r>
              <a:rPr lang="nl-NL" altLang="nl-NL" dirty="0" err="1">
                <a:latin typeface="Times New Roman" panose="02020603050405020304" pitchFamily="18" charset="0"/>
              </a:rPr>
              <a:t>by</a:t>
            </a:r>
            <a:r>
              <a:rPr lang="nl-NL" altLang="nl-NL" dirty="0">
                <a:latin typeface="Times New Roman" panose="02020603050405020304" pitchFamily="18" charset="0"/>
              </a:rPr>
              <a:t> human check.</a:t>
            </a:r>
          </a:p>
          <a:p>
            <a:r>
              <a:rPr lang="nl-NL" altLang="nl-NL" dirty="0">
                <a:latin typeface="Times New Roman" panose="02020603050405020304" pitchFamily="18" charset="0"/>
              </a:rPr>
              <a:t>‘</a:t>
            </a:r>
            <a:r>
              <a:rPr lang="nl-NL" altLang="nl-NL" dirty="0" err="1">
                <a:latin typeface="Times New Roman" panose="02020603050405020304" pitchFamily="18" charset="0"/>
              </a:rPr>
              <a:t>Predict</a:t>
            </a:r>
            <a:r>
              <a:rPr lang="nl-NL" altLang="nl-NL" dirty="0">
                <a:latin typeface="Times New Roman" panose="02020603050405020304" pitchFamily="18" charset="0"/>
              </a:rPr>
              <a:t> </a:t>
            </a:r>
            <a:r>
              <a:rPr lang="nl-NL" altLang="nl-NL" dirty="0" err="1">
                <a:latin typeface="Times New Roman" panose="02020603050405020304" pitchFamily="18" charset="0"/>
              </a:rPr>
              <a:t>fict</a:t>
            </a:r>
            <a:r>
              <a:rPr lang="nl-NL" altLang="nl-NL" dirty="0">
                <a:latin typeface="Times New Roman" panose="02020603050405020304" pitchFamily="18" charset="0"/>
              </a:rPr>
              <a:t>’ </a:t>
            </a:r>
            <a:r>
              <a:rPr lang="nl-NL" altLang="nl-NL" dirty="0" err="1">
                <a:latin typeface="Times New Roman" panose="02020603050405020304" pitchFamily="18" charset="0"/>
              </a:rPr>
              <a:t>gives</a:t>
            </a:r>
            <a:r>
              <a:rPr lang="nl-NL" altLang="nl-NL" dirty="0">
                <a:latin typeface="Times New Roman" panose="02020603050405020304" pitchFamily="18" charset="0"/>
              </a:rPr>
              <a:t> drives benefit of </a:t>
            </a:r>
            <a:r>
              <a:rPr lang="nl-NL" altLang="nl-NL" dirty="0" err="1">
                <a:latin typeface="Times New Roman" panose="02020603050405020304" pitchFamily="18" charset="0"/>
              </a:rPr>
              <a:t>the</a:t>
            </a:r>
            <a:r>
              <a:rPr lang="nl-NL" altLang="nl-NL" dirty="0">
                <a:latin typeface="Times New Roman" panose="02020603050405020304" pitchFamily="18" charset="0"/>
              </a:rPr>
              <a:t> </a:t>
            </a:r>
            <a:r>
              <a:rPr lang="nl-NL" altLang="nl-NL" dirty="0" err="1">
                <a:latin typeface="Times New Roman" panose="02020603050405020304" pitchFamily="18" charset="0"/>
              </a:rPr>
              <a:t>doubt</a:t>
            </a:r>
            <a:r>
              <a:rPr lang="nl-NL" altLang="nl-NL" dirty="0">
                <a:latin typeface="Times New Roman" panose="02020603050405020304" pitchFamily="18" charset="0"/>
              </a:rPr>
              <a:t>, ‘</a:t>
            </a:r>
            <a:r>
              <a:rPr lang="nl-NL" altLang="nl-NL" dirty="0" err="1">
                <a:latin typeface="Times New Roman" panose="02020603050405020304" pitchFamily="18" charset="0"/>
              </a:rPr>
              <a:t>predict</a:t>
            </a:r>
            <a:r>
              <a:rPr lang="nl-NL" altLang="nl-NL" dirty="0">
                <a:latin typeface="Times New Roman" panose="02020603050405020304" pitchFamily="18" charset="0"/>
              </a:rPr>
              <a:t> </a:t>
            </a:r>
            <a:r>
              <a:rPr lang="nl-NL" altLang="nl-NL" dirty="0" err="1">
                <a:latin typeface="Times New Roman" panose="02020603050405020304" pitchFamily="18" charset="0"/>
              </a:rPr>
              <a:t>unfit</a:t>
            </a:r>
            <a:r>
              <a:rPr lang="nl-NL" altLang="nl-NL" dirty="0">
                <a:latin typeface="Times New Roman" panose="02020603050405020304" pitchFamily="18" charset="0"/>
              </a:rPr>
              <a:t>’ is </a:t>
            </a:r>
            <a:r>
              <a:rPr lang="nl-NL" altLang="nl-NL" dirty="0" err="1">
                <a:latin typeface="Times New Roman" panose="02020603050405020304" pitchFamily="18" charset="0"/>
              </a:rPr>
              <a:t>cautious</a:t>
            </a:r>
            <a:r>
              <a:rPr lang="nl-NL" altLang="nl-NL" dirty="0">
                <a:latin typeface="Times New Roman" panose="02020603050405020304" pitchFamily="18" charset="0"/>
              </a:rPr>
              <a:t>.</a:t>
            </a:r>
          </a:p>
          <a:p>
            <a:endParaRPr lang="nl-NL" altLang="nl-NL" dirty="0">
              <a:latin typeface="Times New Roman" panose="02020603050405020304" pitchFamily="18" charset="0"/>
            </a:endParaRPr>
          </a:p>
          <a:p>
            <a:r>
              <a:rPr lang="nl-NL" altLang="nl-NL" dirty="0">
                <a:latin typeface="Times New Roman" panose="02020603050405020304" pitchFamily="18" charset="0"/>
              </a:rPr>
              <a:t>The case base had </a:t>
            </a:r>
            <a:r>
              <a:rPr lang="nl-NL" altLang="nl-NL" dirty="0" err="1">
                <a:latin typeface="Times New Roman" panose="02020603050405020304" pitchFamily="18" charset="0"/>
              </a:rPr>
              <a:t>an</a:t>
            </a:r>
            <a:r>
              <a:rPr lang="nl-NL" altLang="nl-NL" dirty="0">
                <a:latin typeface="Times New Roman" panose="02020603050405020304" pitchFamily="18" charset="0"/>
              </a:rPr>
              <a:t> </a:t>
            </a:r>
            <a:r>
              <a:rPr lang="nl-NL" altLang="nl-NL" dirty="0" err="1">
                <a:latin typeface="Times New Roman" panose="02020603050405020304" pitchFamily="18" charset="0"/>
              </a:rPr>
              <a:t>inconsistency</a:t>
            </a:r>
            <a:r>
              <a:rPr lang="nl-NL" altLang="nl-NL" dirty="0">
                <a:latin typeface="Times New Roman" panose="02020603050405020304" pitchFamily="18" charset="0"/>
              </a:rPr>
              <a:t> </a:t>
            </a:r>
            <a:r>
              <a:rPr lang="nl-NL" altLang="nl-NL" dirty="0" err="1">
                <a:latin typeface="Times New Roman" panose="02020603050405020304" pitchFamily="18" charset="0"/>
              </a:rPr>
              <a:t>degree</a:t>
            </a:r>
            <a:r>
              <a:rPr lang="nl-NL" altLang="nl-NL" dirty="0">
                <a:latin typeface="Times New Roman" panose="02020603050405020304" pitchFamily="18" charset="0"/>
              </a:rPr>
              <a:t> of 45%.</a:t>
            </a:r>
          </a:p>
        </p:txBody>
      </p:sp>
      <p:sp>
        <p:nvSpPr>
          <p:cNvPr id="101379" name="Tijdelijke aanduiding voor voettekst 3">
            <a:extLst>
              <a:ext uri="{FF2B5EF4-FFF2-40B4-BE49-F238E27FC236}">
                <a16:creationId xmlns:a16="http://schemas.microsoft.com/office/drawing/2014/main" id="{79BAEF53-A74E-9C82-02CF-45623DB5960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endParaRPr lang="en-US" altLang="nl-NL" sz="1200">
              <a:latin typeface="Tahoma" panose="020B0604030504040204" pitchFamily="34" charset="0"/>
            </a:endParaRPr>
          </a:p>
        </p:txBody>
      </p:sp>
      <p:sp>
        <p:nvSpPr>
          <p:cNvPr id="101380" name="Tijdelijke aanduiding voor dianummer 4">
            <a:extLst>
              <a:ext uri="{FF2B5EF4-FFF2-40B4-BE49-F238E27FC236}">
                <a16:creationId xmlns:a16="http://schemas.microsoft.com/office/drawing/2014/main" id="{376D1C75-E0E3-927C-3152-75352E4607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8FEADBD1-0022-B443-87D1-D455035B1D42}" type="slidenum">
              <a:rPr lang="nl-NL" altLang="nl-NL" sz="1200" smtClean="0">
                <a:latin typeface="Tahoma" panose="020B0604030504040204" pitchFamily="34" charset="0"/>
              </a:rPr>
              <a:pPr/>
              <a:t>53</a:t>
            </a:fld>
            <a:endParaRPr lang="nl-NL" altLang="nl-NL" sz="1200">
              <a:latin typeface="Tahoma" panose="020B060403050404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jdelijke aanduiding voor dia-afbeelding 1">
            <a:extLst>
              <a:ext uri="{FF2B5EF4-FFF2-40B4-BE49-F238E27FC236}">
                <a16:creationId xmlns:a16="http://schemas.microsoft.com/office/drawing/2014/main" id="{E7BD6C00-E4F6-4551-803B-514006EB83EB}"/>
              </a:ext>
            </a:extLst>
          </p:cNvPr>
          <p:cNvSpPr>
            <a:spLocks noGrp="1" noRot="1" noChangeAspect="1" noChangeArrowheads="1" noTextEdit="1"/>
          </p:cNvSpPr>
          <p:nvPr>
            <p:ph type="sldImg"/>
          </p:nvPr>
        </p:nvSpPr>
        <p:spPr>
          <a:ln/>
        </p:spPr>
      </p:sp>
      <p:sp>
        <p:nvSpPr>
          <p:cNvPr id="103426" name="Tijdelijke aanduiding voor notities 2">
            <a:extLst>
              <a:ext uri="{FF2B5EF4-FFF2-40B4-BE49-F238E27FC236}">
                <a16:creationId xmlns:a16="http://schemas.microsoft.com/office/drawing/2014/main" id="{67AB3B8D-88C3-E5B8-C11F-0A40480652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Times New Roman" panose="02020603050405020304" pitchFamily="18" charset="0"/>
              </a:rPr>
              <a:t>So precedential constraint does not give better accuracy, but only better explainability. </a:t>
            </a:r>
          </a:p>
        </p:txBody>
      </p:sp>
      <p:sp>
        <p:nvSpPr>
          <p:cNvPr id="103427" name="Tijdelijke aanduiding voor voettekst 3">
            <a:extLst>
              <a:ext uri="{FF2B5EF4-FFF2-40B4-BE49-F238E27FC236}">
                <a16:creationId xmlns:a16="http://schemas.microsoft.com/office/drawing/2014/main" id="{FC2F6E47-5897-2F10-7AA0-89566D4C7DD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endParaRPr lang="en-US" altLang="nl-NL" sz="1200">
              <a:latin typeface="Tahoma" panose="020B0604030504040204" pitchFamily="34" charset="0"/>
            </a:endParaRPr>
          </a:p>
        </p:txBody>
      </p:sp>
      <p:sp>
        <p:nvSpPr>
          <p:cNvPr id="103428" name="Tijdelijke aanduiding voor dianummer 4">
            <a:extLst>
              <a:ext uri="{FF2B5EF4-FFF2-40B4-BE49-F238E27FC236}">
                <a16:creationId xmlns:a16="http://schemas.microsoft.com/office/drawing/2014/main" id="{AA904E43-6E67-0E77-1C0D-46A192F7A4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164F03C-96A4-E74F-95A1-74723E367DFE}" type="slidenum">
              <a:rPr lang="nl-NL" altLang="nl-NL" sz="1200" smtClean="0">
                <a:latin typeface="Tahoma" panose="020B0604030504040204" pitchFamily="34" charset="0"/>
              </a:rPr>
              <a:pPr/>
              <a:t>54</a:t>
            </a:fld>
            <a:endParaRPr lang="nl-NL" altLang="nl-NL" sz="1200">
              <a:latin typeface="Tahoma" panose="020B060403050404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1E0B2-00E4-681D-D1DF-F9D3F87EEA0B}"/>
            </a:ext>
          </a:extLst>
        </p:cNvPr>
        <p:cNvGrpSpPr/>
        <p:nvPr/>
      </p:nvGrpSpPr>
      <p:grpSpPr>
        <a:xfrm>
          <a:off x="0" y="0"/>
          <a:ext cx="0" cy="0"/>
          <a:chOff x="0" y="0"/>
          <a:chExt cx="0" cy="0"/>
        </a:xfrm>
      </p:grpSpPr>
      <p:sp>
        <p:nvSpPr>
          <p:cNvPr id="116737" name="Tijdelijke aanduiding voor dia-afbeelding 1">
            <a:extLst>
              <a:ext uri="{FF2B5EF4-FFF2-40B4-BE49-F238E27FC236}">
                <a16:creationId xmlns:a16="http://schemas.microsoft.com/office/drawing/2014/main" id="{5E9FA026-68C8-E694-1F5C-A2B4FDA2BFB1}"/>
              </a:ext>
            </a:extLst>
          </p:cNvPr>
          <p:cNvSpPr>
            <a:spLocks noGrp="1" noRot="1" noChangeAspect="1" noChangeArrowheads="1" noTextEdit="1"/>
          </p:cNvSpPr>
          <p:nvPr>
            <p:ph type="sldImg"/>
          </p:nvPr>
        </p:nvSpPr>
        <p:spPr>
          <a:ln/>
        </p:spPr>
      </p:sp>
      <p:sp>
        <p:nvSpPr>
          <p:cNvPr id="3" name="Tijdelijke aanduiding voor notities 2">
            <a:extLst>
              <a:ext uri="{FF2B5EF4-FFF2-40B4-BE49-F238E27FC236}">
                <a16:creationId xmlns:a16="http://schemas.microsoft.com/office/drawing/2014/main" id="{99466007-3CFD-13C4-4DF2-2407246DD387}"/>
              </a:ext>
            </a:extLst>
          </p:cNvPr>
          <p:cNvSpPr>
            <a:spLocks noGrp="1"/>
          </p:cNvSpPr>
          <p:nvPr>
            <p:ph type="body" idx="1"/>
          </p:nvPr>
        </p:nvSpPr>
        <p:spPr/>
        <p:txBody>
          <a:bodyPr/>
          <a:lstStyle/>
          <a:p>
            <a:pPr>
              <a:defRPr/>
            </a:pPr>
            <a:r>
              <a:rPr lang="nl-NL" sz="1600" dirty="0"/>
              <a:t>On </a:t>
            </a:r>
            <a:r>
              <a:rPr lang="nl-NL" sz="1600" dirty="0" err="1"/>
              <a:t>assumptions</a:t>
            </a:r>
            <a:r>
              <a:rPr lang="nl-NL" sz="1600" dirty="0"/>
              <a:t>: </a:t>
            </a:r>
            <a:r>
              <a:rPr lang="nl-NL" sz="1600" dirty="0" err="1"/>
              <a:t>always</a:t>
            </a:r>
            <a:r>
              <a:rPr lang="nl-NL" sz="1600" dirty="0"/>
              <a:t> </a:t>
            </a:r>
            <a:r>
              <a:rPr lang="nl-NL" sz="1600" dirty="0" err="1"/>
              <a:t>predicting</a:t>
            </a:r>
            <a:r>
              <a:rPr lang="nl-NL" sz="1600" dirty="0"/>
              <a:t> </a:t>
            </a:r>
            <a:r>
              <a:rPr lang="nl-NL" sz="1600" dirty="0" err="1"/>
              <a:t>that</a:t>
            </a:r>
            <a:r>
              <a:rPr lang="nl-NL" sz="1600" dirty="0"/>
              <a:t> </a:t>
            </a:r>
            <a:r>
              <a:rPr lang="nl-NL" sz="1600" dirty="0" err="1"/>
              <a:t>the</a:t>
            </a:r>
            <a:r>
              <a:rPr lang="nl-NL" sz="1600" dirty="0"/>
              <a:t> </a:t>
            </a:r>
            <a:r>
              <a:rPr lang="nl-NL" sz="1600" dirty="0" err="1"/>
              <a:t>accussed</a:t>
            </a:r>
            <a:r>
              <a:rPr lang="nl-NL" sz="1600" dirty="0"/>
              <a:t> is found </a:t>
            </a:r>
            <a:r>
              <a:rPr lang="nl-NL" sz="1600" dirty="0" err="1"/>
              <a:t>guilty</a:t>
            </a:r>
            <a:r>
              <a:rPr lang="nl-NL" sz="1600" dirty="0"/>
              <a:t> is &gt;92% accurate.</a:t>
            </a:r>
          </a:p>
          <a:p>
            <a:pPr>
              <a:defRPr/>
            </a:pPr>
            <a:endParaRPr lang="nl-NL" sz="1600" dirty="0"/>
          </a:p>
          <a:p>
            <a:pPr>
              <a:defRPr/>
            </a:pPr>
            <a:r>
              <a:rPr lang="nl-NL" sz="1600" dirty="0"/>
              <a:t>Have HYPO </a:t>
            </a:r>
            <a:r>
              <a:rPr lang="nl-NL" sz="1600" dirty="0" err="1"/>
              <a:t>and</a:t>
            </a:r>
            <a:r>
              <a:rPr lang="nl-NL" sz="1600" dirty="0"/>
              <a:t> CATO ever been </a:t>
            </a:r>
            <a:r>
              <a:rPr lang="nl-NL" sz="1600" dirty="0" err="1"/>
              <a:t>evaluated</a:t>
            </a:r>
            <a:r>
              <a:rPr lang="nl-NL" sz="1600" dirty="0"/>
              <a:t> in </a:t>
            </a:r>
            <a:r>
              <a:rPr lang="nl-NL" sz="1600" dirty="0" err="1"/>
              <a:t>the</a:t>
            </a:r>
            <a:r>
              <a:rPr lang="nl-NL" sz="1600" dirty="0"/>
              <a:t> traditional way? CATO yes, </a:t>
            </a:r>
            <a:r>
              <a:rPr lang="nl-NL" sz="1600" dirty="0" err="1"/>
              <a:t>with</a:t>
            </a:r>
            <a:r>
              <a:rPr lang="nl-NL" sz="1600" dirty="0"/>
              <a:t> </a:t>
            </a:r>
            <a:r>
              <a:rPr lang="nl-NL" sz="1600" dirty="0" err="1"/>
              <a:t>law</a:t>
            </a:r>
            <a:r>
              <a:rPr lang="nl-NL" sz="1600" dirty="0"/>
              <a:t> </a:t>
            </a:r>
            <a:r>
              <a:rPr lang="nl-NL" sz="1600" dirty="0" err="1"/>
              <a:t>students</a:t>
            </a:r>
            <a:r>
              <a:rPr lang="nl-NL" sz="1600" dirty="0"/>
              <a:t>. </a:t>
            </a:r>
          </a:p>
        </p:txBody>
      </p:sp>
      <p:sp>
        <p:nvSpPr>
          <p:cNvPr id="116739" name="Tijdelijke aanduiding voor voettekst 3">
            <a:extLst>
              <a:ext uri="{FF2B5EF4-FFF2-40B4-BE49-F238E27FC236}">
                <a16:creationId xmlns:a16="http://schemas.microsoft.com/office/drawing/2014/main" id="{1B304186-7CFD-DAB1-6A86-E45411455C0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endParaRPr lang="en-US" altLang="nl-NL" sz="1200">
              <a:latin typeface="Tahoma" panose="020B0604030504040204" pitchFamily="34" charset="0"/>
            </a:endParaRPr>
          </a:p>
        </p:txBody>
      </p:sp>
      <p:sp>
        <p:nvSpPr>
          <p:cNvPr id="116740" name="Tijdelijke aanduiding voor dianummer 4">
            <a:extLst>
              <a:ext uri="{FF2B5EF4-FFF2-40B4-BE49-F238E27FC236}">
                <a16:creationId xmlns:a16="http://schemas.microsoft.com/office/drawing/2014/main" id="{2F83A311-CE5F-C4CB-66E6-FA7796C369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195210F9-2CF2-2447-8362-060291EBB928}" type="slidenum">
              <a:rPr lang="nl-NL" altLang="nl-NL" sz="1200" smtClean="0">
                <a:latin typeface="Tahoma" panose="020B0604030504040204" pitchFamily="34" charset="0"/>
              </a:rPr>
              <a:pPr/>
              <a:t>55</a:t>
            </a:fld>
            <a:endParaRPr lang="nl-NL" altLang="nl-NL" sz="1200">
              <a:latin typeface="Tahoma" panose="020B0604030504040204" pitchFamily="34" charset="0"/>
            </a:endParaRPr>
          </a:p>
        </p:txBody>
      </p:sp>
    </p:spTree>
    <p:extLst>
      <p:ext uri="{BB962C8B-B14F-4D97-AF65-F5344CB8AC3E}">
        <p14:creationId xmlns:p14="http://schemas.microsoft.com/office/powerpoint/2010/main" val="271058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jdelijke aanduiding voor dia-afbeelding 1">
            <a:extLst>
              <a:ext uri="{FF2B5EF4-FFF2-40B4-BE49-F238E27FC236}">
                <a16:creationId xmlns:a16="http://schemas.microsoft.com/office/drawing/2014/main" id="{9944071C-2E32-4E00-B871-3C861B595F69}"/>
              </a:ext>
            </a:extLst>
          </p:cNvPr>
          <p:cNvSpPr>
            <a:spLocks noGrp="1" noRot="1" noChangeAspect="1" noChangeArrowheads="1" noTextEdit="1"/>
          </p:cNvSpPr>
          <p:nvPr>
            <p:ph type="sldImg"/>
          </p:nvPr>
        </p:nvSpPr>
        <p:spPr>
          <a:ln/>
        </p:spPr>
      </p:sp>
      <p:sp>
        <p:nvSpPr>
          <p:cNvPr id="38914" name="Tijdelijke aanduiding voor notities 2">
            <a:extLst>
              <a:ext uri="{FF2B5EF4-FFF2-40B4-BE49-F238E27FC236}">
                <a16:creationId xmlns:a16="http://schemas.microsoft.com/office/drawing/2014/main" id="{B486379F-78E5-4B2A-BE9B-A327040499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dirty="0">
                <a:latin typeface="Times New Roman" panose="02020603050405020304" pitchFamily="18" charset="0"/>
              </a:rPr>
              <a:t>Factors are more abstract </a:t>
            </a:r>
            <a:r>
              <a:rPr lang="nl-NL" altLang="nl-NL" sz="1600" dirty="0" err="1">
                <a:latin typeface="Times New Roman" panose="02020603050405020304" pitchFamily="18" charset="0"/>
              </a:rPr>
              <a:t>than</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facts</a:t>
            </a:r>
            <a:r>
              <a:rPr lang="nl-NL" altLang="nl-NL" sz="1600" dirty="0">
                <a:latin typeface="Times New Roman" panose="02020603050405020304" pitchFamily="18" charset="0"/>
              </a:rPr>
              <a:t>!</a:t>
            </a:r>
          </a:p>
        </p:txBody>
      </p:sp>
      <p:sp>
        <p:nvSpPr>
          <p:cNvPr id="38915" name="Tijdelijke aanduiding voor dianummer 3">
            <a:extLst>
              <a:ext uri="{FF2B5EF4-FFF2-40B4-BE49-F238E27FC236}">
                <a16:creationId xmlns:a16="http://schemas.microsoft.com/office/drawing/2014/main" id="{92E6E0F2-D199-4C0E-B3E4-57C9CE4E39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EDBCD2AE-9BDA-464A-BBF6-CA72AFCC889C}" type="slidenum">
              <a:rPr lang="nl-NL" altLang="nl-NL" sz="1200" smtClean="0">
                <a:latin typeface="Tahoma" panose="020B0604030504040204" pitchFamily="34" charset="0"/>
              </a:rPr>
              <a:pPr/>
              <a:t>5</a:t>
            </a:fld>
            <a:endParaRPr lang="nl-NL" altLang="nl-NL" sz="1200">
              <a:latin typeface="Tahoma" panose="020B060403050404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85DA44A8-A3A5-BDE5-8387-E226C56D69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C9C8B33F-57DE-3548-920D-93EC2AA39A49}" type="slidenum">
              <a:rPr lang="nl-NL" altLang="nl-NL" sz="1200" smtClean="0">
                <a:latin typeface="Tahoma" panose="020B0604030504040204" pitchFamily="34" charset="0"/>
              </a:rPr>
              <a:pPr/>
              <a:t>56</a:t>
            </a:fld>
            <a:endParaRPr lang="nl-NL" altLang="nl-NL" sz="1200">
              <a:latin typeface="Tahoma" panose="020B0604030504040204" pitchFamily="34" charset="0"/>
            </a:endParaRPr>
          </a:p>
        </p:txBody>
      </p:sp>
      <p:sp>
        <p:nvSpPr>
          <p:cNvPr id="114690" name="Rectangle 2">
            <a:extLst>
              <a:ext uri="{FF2B5EF4-FFF2-40B4-BE49-F238E27FC236}">
                <a16:creationId xmlns:a16="http://schemas.microsoft.com/office/drawing/2014/main" id="{1431637F-BCE6-B303-F8A2-4D9BF0BA4846}"/>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31142AB1-B7FC-4747-CE26-0651DB9DAB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jdelijke aanduiding voor dia-afbeelding 1">
            <a:extLst>
              <a:ext uri="{FF2B5EF4-FFF2-40B4-BE49-F238E27FC236}">
                <a16:creationId xmlns:a16="http://schemas.microsoft.com/office/drawing/2014/main" id="{A6D4130E-015B-DE22-CD3B-FD380ACE88ED}"/>
              </a:ext>
            </a:extLst>
          </p:cNvPr>
          <p:cNvSpPr>
            <a:spLocks noGrp="1" noRot="1" noChangeAspect="1" noChangeArrowheads="1" noTextEdit="1"/>
          </p:cNvSpPr>
          <p:nvPr>
            <p:ph type="sldImg"/>
          </p:nvPr>
        </p:nvSpPr>
        <p:spPr>
          <a:ln/>
        </p:spPr>
      </p:sp>
      <p:sp>
        <p:nvSpPr>
          <p:cNvPr id="124930" name="Tijdelijke aanduiding voor notities 2">
            <a:extLst>
              <a:ext uri="{FF2B5EF4-FFF2-40B4-BE49-F238E27FC236}">
                <a16:creationId xmlns:a16="http://schemas.microsoft.com/office/drawing/2014/main" id="{C4FD800D-C3DE-868E-C225-578100E555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z="1600" dirty="0">
                <a:latin typeface="Times New Roman" panose="02020603050405020304" pitchFamily="18" charset="0"/>
              </a:rPr>
              <a:t>Building </a:t>
            </a:r>
            <a:r>
              <a:rPr lang="nl-NL" altLang="nl-NL" sz="1600" dirty="0" err="1">
                <a:latin typeface="Times New Roman" panose="02020603050405020304" pitchFamily="18" charset="0"/>
              </a:rPr>
              <a:t>the</a:t>
            </a:r>
            <a:r>
              <a:rPr lang="nl-NL" altLang="nl-NL" sz="1600" dirty="0">
                <a:latin typeface="Times New Roman" panose="02020603050405020304" pitchFamily="18" charset="0"/>
              </a:rPr>
              <a:t> system right </a:t>
            </a:r>
            <a:r>
              <a:rPr lang="nl-NL" altLang="nl-NL" sz="1600" dirty="0" err="1">
                <a:latin typeface="Times New Roman" panose="02020603050405020304" pitchFamily="18" charset="0"/>
              </a:rPr>
              <a:t>vs</a:t>
            </a:r>
            <a:r>
              <a:rPr lang="nl-NL" altLang="nl-NL" sz="1600" dirty="0">
                <a:latin typeface="Times New Roman" panose="02020603050405020304" pitchFamily="18" charset="0"/>
              </a:rPr>
              <a:t> building </a:t>
            </a:r>
            <a:r>
              <a:rPr lang="nl-NL" altLang="nl-NL" sz="1600" dirty="0" err="1">
                <a:latin typeface="Times New Roman" panose="02020603050405020304" pitchFamily="18" charset="0"/>
              </a:rPr>
              <a:t>the</a:t>
            </a:r>
            <a:r>
              <a:rPr lang="nl-NL" altLang="nl-NL" sz="1600" dirty="0">
                <a:latin typeface="Times New Roman" panose="02020603050405020304" pitchFamily="18" charset="0"/>
              </a:rPr>
              <a:t> right system</a:t>
            </a:r>
          </a:p>
          <a:p>
            <a:r>
              <a:rPr lang="nl-NL" altLang="nl-NL" sz="1600" dirty="0" err="1">
                <a:latin typeface="Times New Roman" panose="02020603050405020304" pitchFamily="18" charset="0"/>
              </a:rPr>
              <a:t>Good</a:t>
            </a:r>
            <a:r>
              <a:rPr lang="nl-NL" altLang="nl-NL" sz="1600" dirty="0">
                <a:latin typeface="Times New Roman" panose="02020603050405020304" pitchFamily="18" charset="0"/>
              </a:rPr>
              <a:t> performance in </a:t>
            </a:r>
            <a:r>
              <a:rPr lang="nl-NL" altLang="nl-NL" sz="1600" dirty="0" err="1">
                <a:latin typeface="Times New Roman" panose="02020603050405020304" pitchFamily="18" charset="0"/>
              </a:rPr>
              <a:t>laboratory</a:t>
            </a:r>
            <a:r>
              <a:rPr lang="nl-NL" altLang="nl-NL" sz="1600" dirty="0">
                <a:latin typeface="Times New Roman" panose="02020603050405020304" pitchFamily="18" charset="0"/>
              </a:rPr>
              <a:t> does </a:t>
            </a:r>
            <a:r>
              <a:rPr lang="nl-NL" altLang="nl-NL" sz="1600" dirty="0" err="1">
                <a:latin typeface="Times New Roman" panose="02020603050405020304" pitchFamily="18" charset="0"/>
              </a:rPr>
              <a:t>not</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imply</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usefulness</a:t>
            </a:r>
            <a:r>
              <a:rPr lang="nl-NL" altLang="nl-NL" sz="1600" dirty="0">
                <a:latin typeface="Times New Roman" panose="02020603050405020304" pitchFamily="18" charset="0"/>
              </a:rPr>
              <a:t> in </a:t>
            </a:r>
            <a:r>
              <a:rPr lang="nl-NL" altLang="nl-NL" sz="1600" dirty="0" err="1">
                <a:latin typeface="Times New Roman" panose="02020603050405020304" pitchFamily="18" charset="0"/>
              </a:rPr>
              <a:t>practice</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for</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many</a:t>
            </a:r>
            <a:r>
              <a:rPr lang="nl-NL" altLang="nl-NL" sz="1600" dirty="0">
                <a:latin typeface="Times New Roman" panose="02020603050405020304" pitchFamily="18" charset="0"/>
              </a:rPr>
              <a:t> </a:t>
            </a:r>
            <a:r>
              <a:rPr lang="nl-NL" altLang="nl-NL" sz="1600" dirty="0" err="1">
                <a:latin typeface="Times New Roman" panose="02020603050405020304" pitchFamily="18" charset="0"/>
              </a:rPr>
              <a:t>reasons</a:t>
            </a:r>
            <a:r>
              <a:rPr lang="nl-NL" altLang="nl-NL" sz="1600" dirty="0">
                <a:latin typeface="Times New Roman" panose="02020603050405020304" pitchFamily="18" charset="0"/>
              </a:rPr>
              <a:t>).</a:t>
            </a:r>
          </a:p>
        </p:txBody>
      </p:sp>
      <p:sp>
        <p:nvSpPr>
          <p:cNvPr id="124931" name="Tijdelijke aanduiding voor voettekst 3">
            <a:extLst>
              <a:ext uri="{FF2B5EF4-FFF2-40B4-BE49-F238E27FC236}">
                <a16:creationId xmlns:a16="http://schemas.microsoft.com/office/drawing/2014/main" id="{33C84D49-57EB-8D1F-ABE2-82DFE383CE0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endParaRPr lang="en-US" altLang="nl-NL" sz="1200">
              <a:latin typeface="Tahoma" panose="020B0604030504040204" pitchFamily="34" charset="0"/>
            </a:endParaRPr>
          </a:p>
        </p:txBody>
      </p:sp>
      <p:sp>
        <p:nvSpPr>
          <p:cNvPr id="124932" name="Tijdelijke aanduiding voor dianummer 4">
            <a:extLst>
              <a:ext uri="{FF2B5EF4-FFF2-40B4-BE49-F238E27FC236}">
                <a16:creationId xmlns:a16="http://schemas.microsoft.com/office/drawing/2014/main" id="{C2338564-5745-A301-2545-CA3424C7D3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A3F1B467-2FF3-7345-9A2B-6CCB673B028E}" type="slidenum">
              <a:rPr lang="nl-NL" altLang="nl-NL" sz="1200" smtClean="0">
                <a:latin typeface="Tahoma" panose="020B0604030504040204" pitchFamily="34" charset="0"/>
              </a:rPr>
              <a:pPr/>
              <a:t>57</a:t>
            </a:fld>
            <a:endParaRPr lang="nl-NL" altLang="nl-NL" sz="1200">
              <a:latin typeface="Tahoma" panose="020B060403050404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4722DD9C-6B3F-4A87-8287-AFC7E451F828}" type="slidenum">
              <a:rPr lang="nl-NL" altLang="nl-NL" smtClean="0"/>
              <a:pPr>
                <a:defRPr/>
              </a:pPr>
              <a:t>58</a:t>
            </a:fld>
            <a:endParaRPr lang="nl-NL" altLang="nl-NL"/>
          </a:p>
        </p:txBody>
      </p:sp>
    </p:spTree>
    <p:extLst>
      <p:ext uri="{BB962C8B-B14F-4D97-AF65-F5344CB8AC3E}">
        <p14:creationId xmlns:p14="http://schemas.microsoft.com/office/powerpoint/2010/main" val="2408265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AAEE1-C950-D9EE-FED3-FA2300B8789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DD901C0-D49F-9E6B-CA43-39D484ADFBF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7E9572D-AD2F-F7D1-2E62-A9F71913E72F}"/>
              </a:ext>
            </a:extLst>
          </p:cNvPr>
          <p:cNvSpPr>
            <a:spLocks noGrp="1"/>
          </p:cNvSpPr>
          <p:nvPr>
            <p:ph type="body" idx="1"/>
          </p:nvPr>
        </p:nvSpPr>
        <p:spPr/>
        <p:txBody>
          <a:bodyPr/>
          <a:lstStyle/>
          <a:p>
            <a:r>
              <a:rPr lang="nl-NL" dirty="0" err="1"/>
              <a:t>Tessec</a:t>
            </a:r>
            <a:r>
              <a:rPr lang="nl-NL" dirty="0"/>
              <a:t>: real cases </a:t>
            </a:r>
            <a:r>
              <a:rPr lang="nl-NL" dirty="0" err="1"/>
              <a:t>with</a:t>
            </a:r>
            <a:r>
              <a:rPr lang="nl-NL" dirty="0"/>
              <a:t> real </a:t>
            </a:r>
            <a:r>
              <a:rPr lang="nl-NL" dirty="0" err="1"/>
              <a:t>social</a:t>
            </a:r>
            <a:r>
              <a:rPr lang="nl-NL" dirty="0"/>
              <a:t>-assistance </a:t>
            </a:r>
            <a:r>
              <a:rPr lang="nl-NL" dirty="0" err="1"/>
              <a:t>workers</a:t>
            </a:r>
            <a:r>
              <a:rPr lang="nl-NL" dirty="0"/>
              <a:t>. Without support 2 of 24 correct, </a:t>
            </a:r>
            <a:r>
              <a:rPr lang="nl-NL" dirty="0" err="1"/>
              <a:t>with</a:t>
            </a:r>
            <a:r>
              <a:rPr lang="nl-NL" dirty="0"/>
              <a:t> support run-time 11 of 24 correct, </a:t>
            </a:r>
            <a:r>
              <a:rPr lang="nl-NL" dirty="0" err="1"/>
              <a:t>with</a:t>
            </a:r>
            <a:r>
              <a:rPr lang="nl-NL" dirty="0"/>
              <a:t> support post-hoc 16 of 24 correct.</a:t>
            </a:r>
          </a:p>
          <a:p>
            <a:r>
              <a:rPr lang="nl-NL" dirty="0" err="1"/>
              <a:t>So</a:t>
            </a:r>
            <a:r>
              <a:rPr lang="nl-NL" dirty="0"/>
              <a:t> </a:t>
            </a:r>
            <a:r>
              <a:rPr lang="nl-NL" dirty="0" err="1"/>
              <a:t>Tesseco</a:t>
            </a:r>
            <a:r>
              <a:rPr lang="nl-NL" dirty="0"/>
              <a:t> was </a:t>
            </a:r>
            <a:r>
              <a:rPr lang="nl-NL" dirty="0" err="1"/>
              <a:t>really</a:t>
            </a:r>
            <a:r>
              <a:rPr lang="nl-NL" dirty="0"/>
              <a:t> </a:t>
            </a:r>
            <a:r>
              <a:rPr lang="nl-NL" dirty="0" err="1"/>
              <a:t>used</a:t>
            </a:r>
            <a:r>
              <a:rPr lang="nl-NL" dirty="0"/>
              <a:t> </a:t>
            </a:r>
            <a:r>
              <a:rPr lang="nl-NL" dirty="0" err="1"/>
              <a:t>for</a:t>
            </a:r>
            <a:r>
              <a:rPr lang="nl-NL" dirty="0"/>
              <a:t> a </a:t>
            </a:r>
            <a:r>
              <a:rPr lang="nl-NL" dirty="0" err="1"/>
              <a:t>while</a:t>
            </a:r>
            <a:r>
              <a:rPr lang="nl-NL" dirty="0"/>
              <a:t>, </a:t>
            </a:r>
            <a:r>
              <a:rPr lang="nl-NL" dirty="0" err="1"/>
              <a:t>further</a:t>
            </a:r>
            <a:r>
              <a:rPr lang="nl-NL" dirty="0"/>
              <a:t> </a:t>
            </a:r>
            <a:r>
              <a:rPr lang="nl-NL" dirty="0" err="1"/>
              <a:t>developed</a:t>
            </a:r>
            <a:r>
              <a:rPr lang="nl-NL" dirty="0"/>
              <a:t> </a:t>
            </a:r>
            <a:r>
              <a:rPr lang="nl-NL" dirty="0" err="1"/>
              <a:t>into</a:t>
            </a:r>
            <a:r>
              <a:rPr lang="nl-NL" dirty="0"/>
              <a:t> commercial MRE product.</a:t>
            </a:r>
          </a:p>
          <a:p>
            <a:endParaRPr lang="nl-NL" dirty="0"/>
          </a:p>
          <a:p>
            <a:r>
              <a:rPr lang="nl-NL" dirty="0"/>
              <a:t>On research gate </a:t>
            </a:r>
            <a:r>
              <a:rPr lang="nl-NL" dirty="0" err="1"/>
              <a:t>you</a:t>
            </a:r>
            <a:r>
              <a:rPr lang="nl-NL" dirty="0"/>
              <a:t> </a:t>
            </a:r>
            <a:r>
              <a:rPr lang="nl-NL" dirty="0" err="1"/>
              <a:t>can</a:t>
            </a:r>
            <a:r>
              <a:rPr lang="nl-NL" dirty="0"/>
              <a:t> </a:t>
            </a:r>
            <a:r>
              <a:rPr lang="nl-NL" dirty="0" err="1"/>
              <a:t>ask</a:t>
            </a:r>
            <a:r>
              <a:rPr lang="nl-NL" dirty="0"/>
              <a:t> </a:t>
            </a:r>
            <a:r>
              <a:rPr lang="nl-NL" dirty="0" err="1"/>
              <a:t>the</a:t>
            </a:r>
            <a:r>
              <a:rPr lang="nl-NL" dirty="0"/>
              <a:t> </a:t>
            </a:r>
            <a:r>
              <a:rPr lang="nl-NL" dirty="0" err="1"/>
              <a:t>author</a:t>
            </a:r>
            <a:r>
              <a:rPr lang="nl-NL" dirty="0"/>
              <a:t> </a:t>
            </a:r>
            <a:r>
              <a:rPr lang="nl-NL" dirty="0" err="1"/>
              <a:t>for</a:t>
            </a:r>
            <a:r>
              <a:rPr lang="nl-NL" dirty="0"/>
              <a:t> a copy.</a:t>
            </a:r>
          </a:p>
        </p:txBody>
      </p:sp>
      <p:sp>
        <p:nvSpPr>
          <p:cNvPr id="4" name="Tijdelijke aanduiding voor voettekst 3">
            <a:extLst>
              <a:ext uri="{FF2B5EF4-FFF2-40B4-BE49-F238E27FC236}">
                <a16:creationId xmlns:a16="http://schemas.microsoft.com/office/drawing/2014/main" id="{8C7670D7-9F77-621E-572B-C1FB60A2FD69}"/>
              </a:ext>
            </a:extLst>
          </p:cNvPr>
          <p:cNvSpPr>
            <a:spLocks noGrp="1"/>
          </p:cNvSpPr>
          <p:nvPr>
            <p:ph type="ftr" sz="quarter" idx="4"/>
          </p:nvPr>
        </p:nvSpPr>
        <p:spPr/>
        <p:txBody>
          <a:bodyPr/>
          <a:lstStyle/>
          <a:p>
            <a:pPr>
              <a:defRPr/>
            </a:pPr>
            <a:endParaRPr lang="en-US" altLang="nl-NL"/>
          </a:p>
        </p:txBody>
      </p:sp>
      <p:sp>
        <p:nvSpPr>
          <p:cNvPr id="5" name="Tijdelijke aanduiding voor dianummer 4">
            <a:extLst>
              <a:ext uri="{FF2B5EF4-FFF2-40B4-BE49-F238E27FC236}">
                <a16:creationId xmlns:a16="http://schemas.microsoft.com/office/drawing/2014/main" id="{2BDA65F9-EC8D-5B4E-5F47-8CF3F318DD4E}"/>
              </a:ext>
            </a:extLst>
          </p:cNvPr>
          <p:cNvSpPr>
            <a:spLocks noGrp="1"/>
          </p:cNvSpPr>
          <p:nvPr>
            <p:ph type="sldNum" sz="quarter" idx="5"/>
          </p:nvPr>
        </p:nvSpPr>
        <p:spPr/>
        <p:txBody>
          <a:bodyPr/>
          <a:lstStyle/>
          <a:p>
            <a:pPr>
              <a:defRPr/>
            </a:pPr>
            <a:fld id="{4722DD9C-6B3F-4A87-8287-AFC7E451F828}" type="slidenum">
              <a:rPr lang="nl-NL" altLang="nl-NL" smtClean="0"/>
              <a:pPr>
                <a:defRPr/>
              </a:pPr>
              <a:t>59</a:t>
            </a:fld>
            <a:endParaRPr lang="nl-NL" altLang="nl-NL"/>
          </a:p>
        </p:txBody>
      </p:sp>
    </p:spTree>
    <p:extLst>
      <p:ext uri="{BB962C8B-B14F-4D97-AF65-F5344CB8AC3E}">
        <p14:creationId xmlns:p14="http://schemas.microsoft.com/office/powerpoint/2010/main" val="1059222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err="1"/>
              <a:t>Note</a:t>
            </a:r>
            <a:r>
              <a:rPr lang="nl-NL" sz="1600" dirty="0"/>
              <a:t> </a:t>
            </a:r>
            <a:r>
              <a:rPr lang="nl-NL" sz="1600" dirty="0" err="1"/>
              <a:t>that</a:t>
            </a:r>
            <a:r>
              <a:rPr lang="nl-NL" sz="1600" dirty="0"/>
              <a:t> CATO is more </a:t>
            </a:r>
            <a:r>
              <a:rPr lang="nl-NL" sz="1600" dirty="0" err="1"/>
              <a:t>than</a:t>
            </a:r>
            <a:r>
              <a:rPr lang="nl-NL" sz="1600" dirty="0"/>
              <a:t> </a:t>
            </a:r>
            <a:r>
              <a:rPr lang="nl-NL" sz="1600" dirty="0" err="1"/>
              <a:t>an</a:t>
            </a:r>
            <a:r>
              <a:rPr lang="nl-NL" sz="1600" dirty="0"/>
              <a:t> </a:t>
            </a:r>
            <a:r>
              <a:rPr lang="nl-NL" sz="1600" dirty="0" err="1"/>
              <a:t>implemented</a:t>
            </a:r>
            <a:r>
              <a:rPr lang="nl-NL" sz="1600" dirty="0"/>
              <a:t> model of </a:t>
            </a:r>
            <a:r>
              <a:rPr lang="nl-NL" sz="1600" dirty="0" err="1"/>
              <a:t>legal</a:t>
            </a:r>
            <a:r>
              <a:rPr lang="nl-NL" sz="1600" dirty="0"/>
              <a:t> argument. It </a:t>
            </a:r>
            <a:r>
              <a:rPr lang="nl-NL" sz="1600" dirty="0" err="1"/>
              <a:t>comes</a:t>
            </a:r>
            <a:r>
              <a:rPr lang="nl-NL" sz="1600" dirty="0"/>
              <a:t> </a:t>
            </a:r>
            <a:r>
              <a:rPr lang="nl-NL" sz="1600" dirty="0" err="1"/>
              <a:t>with</a:t>
            </a:r>
            <a:r>
              <a:rPr lang="nl-NL" sz="1600" dirty="0"/>
              <a:t> </a:t>
            </a:r>
            <a:r>
              <a:rPr lang="nl-NL" sz="1600" dirty="0" err="1"/>
              <a:t>an</a:t>
            </a:r>
            <a:r>
              <a:rPr lang="nl-NL" sz="1600" dirty="0"/>
              <a:t> </a:t>
            </a:r>
            <a:r>
              <a:rPr lang="nl-NL" sz="1600" dirty="0" err="1"/>
              <a:t>instructional</a:t>
            </a:r>
            <a:r>
              <a:rPr lang="nl-NL" sz="1600" dirty="0"/>
              <a:t> environment; </a:t>
            </a:r>
            <a:r>
              <a:rPr lang="nl-NL" sz="1600" dirty="0" err="1"/>
              <a:t>it</a:t>
            </a:r>
            <a:r>
              <a:rPr lang="nl-NL" sz="1600" dirty="0"/>
              <a:t> is </a:t>
            </a:r>
            <a:r>
              <a:rPr lang="nl-NL" sz="1600" dirty="0" err="1"/>
              <a:t>an</a:t>
            </a:r>
            <a:r>
              <a:rPr lang="nl-NL" sz="1600" dirty="0"/>
              <a:t> intelligent </a:t>
            </a:r>
            <a:r>
              <a:rPr lang="nl-NL" sz="1600" dirty="0" err="1"/>
              <a:t>tutoring</a:t>
            </a:r>
            <a:r>
              <a:rPr lang="nl-NL" sz="1600" dirty="0"/>
              <a:t> system.</a:t>
            </a:r>
          </a:p>
          <a:p>
            <a:endParaRPr lang="nl-NL" sz="1600" dirty="0"/>
          </a:p>
          <a:p>
            <a:r>
              <a:rPr lang="nl-NL" sz="1600" dirty="0"/>
              <a:t>30 first-</a:t>
            </a:r>
            <a:r>
              <a:rPr lang="nl-NL" sz="1600" dirty="0" err="1"/>
              <a:t>year</a:t>
            </a:r>
            <a:r>
              <a:rPr lang="nl-NL" sz="1600" dirty="0"/>
              <a:t> </a:t>
            </a:r>
            <a:r>
              <a:rPr lang="nl-NL" sz="1600" dirty="0" err="1"/>
              <a:t>law</a:t>
            </a:r>
            <a:r>
              <a:rPr lang="nl-NL" sz="1600" dirty="0"/>
              <a:t> </a:t>
            </a:r>
            <a:r>
              <a:rPr lang="nl-NL" sz="1600" dirty="0" err="1"/>
              <a:t>students</a:t>
            </a:r>
            <a:r>
              <a:rPr lang="nl-NL" sz="1600" dirty="0"/>
              <a:t>.</a:t>
            </a:r>
          </a:p>
          <a:p>
            <a:endParaRPr lang="nl-NL" sz="1600" dirty="0"/>
          </a:p>
          <a:p>
            <a:r>
              <a:rPr lang="nl-NL" sz="1600" dirty="0" err="1"/>
              <a:t>So</a:t>
            </a:r>
            <a:r>
              <a:rPr lang="nl-NL" sz="1600" dirty="0"/>
              <a:t> CATO </a:t>
            </a:r>
            <a:r>
              <a:rPr lang="nl-NL" sz="1600" dirty="0" err="1"/>
              <a:t>did</a:t>
            </a:r>
            <a:r>
              <a:rPr lang="nl-NL" sz="1600" dirty="0"/>
              <a:t> </a:t>
            </a:r>
            <a:r>
              <a:rPr lang="nl-NL" sz="1600" dirty="0" err="1"/>
              <a:t>equally</a:t>
            </a:r>
            <a:r>
              <a:rPr lang="nl-NL" sz="1600" dirty="0"/>
              <a:t> well as </a:t>
            </a:r>
            <a:r>
              <a:rPr lang="nl-NL" sz="1600" dirty="0" err="1"/>
              <a:t>an</a:t>
            </a:r>
            <a:r>
              <a:rPr lang="nl-NL" sz="1600" dirty="0"/>
              <a:t> </a:t>
            </a:r>
            <a:r>
              <a:rPr lang="nl-NL" sz="1600" dirty="0" err="1"/>
              <a:t>experienced</a:t>
            </a:r>
            <a:r>
              <a:rPr lang="nl-NL" sz="1600" dirty="0"/>
              <a:t> human </a:t>
            </a:r>
            <a:r>
              <a:rPr lang="nl-NL" sz="1600" dirty="0" err="1"/>
              <a:t>instructor</a:t>
            </a:r>
            <a:r>
              <a:rPr lang="nl-NL" sz="1600" dirty="0"/>
              <a:t>.</a:t>
            </a:r>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4722DD9C-6B3F-4A87-8287-AFC7E451F828}" type="slidenum">
              <a:rPr lang="nl-NL" altLang="nl-NL" smtClean="0"/>
              <a:pPr>
                <a:defRPr/>
              </a:pPr>
              <a:t>60</a:t>
            </a:fld>
            <a:endParaRPr lang="nl-NL" altLang="nl-NL"/>
          </a:p>
        </p:txBody>
      </p:sp>
    </p:spTree>
    <p:extLst>
      <p:ext uri="{BB962C8B-B14F-4D97-AF65-F5344CB8AC3E}">
        <p14:creationId xmlns:p14="http://schemas.microsoft.com/office/powerpoint/2010/main" val="10793780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600" dirty="0" err="1"/>
              <a:t>Accuracy</a:t>
            </a:r>
            <a:r>
              <a:rPr lang="nl-NL" sz="1600" dirty="0"/>
              <a:t>: Correct / </a:t>
            </a:r>
            <a:r>
              <a:rPr lang="nl-NL" sz="1600" dirty="0" err="1"/>
              <a:t>All</a:t>
            </a:r>
            <a:endParaRPr lang="nl-NL" sz="1600" dirty="0"/>
          </a:p>
          <a:p>
            <a:r>
              <a:rPr lang="nl-NL" sz="1600" dirty="0"/>
              <a:t>We have separate </a:t>
            </a:r>
            <a:r>
              <a:rPr lang="nl-NL" sz="1600" dirty="0" err="1"/>
              <a:t>precisions</a:t>
            </a:r>
            <a:r>
              <a:rPr lang="nl-NL" sz="1600" dirty="0"/>
              <a:t> </a:t>
            </a:r>
            <a:r>
              <a:rPr lang="nl-NL" sz="1600" dirty="0" err="1"/>
              <a:t>for</a:t>
            </a:r>
            <a:r>
              <a:rPr lang="nl-NL" sz="1600" dirty="0"/>
              <a:t> P </a:t>
            </a:r>
            <a:r>
              <a:rPr lang="nl-NL" sz="1600" dirty="0" err="1"/>
              <a:t>and</a:t>
            </a:r>
            <a:r>
              <a:rPr lang="nl-NL" sz="1600" dirty="0"/>
              <a:t> N</a:t>
            </a:r>
          </a:p>
          <a:p>
            <a:r>
              <a:rPr lang="nl-NL" sz="1600" dirty="0" err="1"/>
              <a:t>Accuracy</a:t>
            </a:r>
            <a:r>
              <a:rPr lang="nl-NL" sz="1600" dirty="0"/>
              <a:t>: Pr(X </a:t>
            </a:r>
            <a:r>
              <a:rPr lang="nl-NL" sz="1600" dirty="0" err="1"/>
              <a:t>predicted</a:t>
            </a:r>
            <a:r>
              <a:rPr lang="nl-NL" sz="1600" dirty="0"/>
              <a:t> | X) How </a:t>
            </a:r>
            <a:r>
              <a:rPr lang="nl-NL" sz="1600" dirty="0" err="1"/>
              <a:t>many</a:t>
            </a:r>
            <a:r>
              <a:rPr lang="nl-NL" sz="1600" dirty="0"/>
              <a:t> of </a:t>
            </a:r>
            <a:r>
              <a:rPr lang="nl-NL" sz="1600" dirty="0" err="1"/>
              <a:t>the</a:t>
            </a:r>
            <a:r>
              <a:rPr lang="nl-NL" sz="1600" dirty="0"/>
              <a:t> cases in </a:t>
            </a:r>
            <a:r>
              <a:rPr lang="nl-NL" sz="1600" dirty="0" err="1"/>
              <a:t>which</a:t>
            </a:r>
            <a:r>
              <a:rPr lang="nl-NL" sz="1600" dirty="0"/>
              <a:t> X was </a:t>
            </a:r>
            <a:r>
              <a:rPr lang="nl-NL" sz="1600" dirty="0" err="1"/>
              <a:t>true</a:t>
            </a:r>
            <a:r>
              <a:rPr lang="nl-NL" sz="1600" dirty="0"/>
              <a:t> </a:t>
            </a:r>
            <a:r>
              <a:rPr lang="nl-NL" sz="1600" dirty="0" err="1"/>
              <a:t>did</a:t>
            </a:r>
            <a:r>
              <a:rPr lang="nl-NL" sz="1600" dirty="0"/>
              <a:t> </a:t>
            </a:r>
            <a:r>
              <a:rPr lang="nl-NL" sz="1600" dirty="0" err="1"/>
              <a:t>you</a:t>
            </a:r>
            <a:r>
              <a:rPr lang="nl-NL" sz="1600" dirty="0"/>
              <a:t> </a:t>
            </a:r>
            <a:r>
              <a:rPr lang="nl-NL" sz="1600" dirty="0" err="1"/>
              <a:t>predict</a:t>
            </a:r>
            <a:r>
              <a:rPr lang="nl-NL" sz="1600" dirty="0"/>
              <a:t> X?</a:t>
            </a:r>
          </a:p>
          <a:p>
            <a:r>
              <a:rPr lang="nl-NL" sz="1600" dirty="0"/>
              <a:t>Precision: Pr(P | P </a:t>
            </a:r>
            <a:r>
              <a:rPr lang="nl-NL" sz="1600" dirty="0" err="1"/>
              <a:t>predicted</a:t>
            </a:r>
            <a:r>
              <a:rPr lang="nl-NL" sz="1600" dirty="0"/>
              <a:t>) How </a:t>
            </a:r>
            <a:r>
              <a:rPr lang="nl-NL" sz="1600" dirty="0" err="1"/>
              <a:t>many</a:t>
            </a:r>
            <a:r>
              <a:rPr lang="nl-NL" sz="1600" dirty="0"/>
              <a:t> of </a:t>
            </a:r>
            <a:r>
              <a:rPr lang="nl-NL" sz="1600" dirty="0" err="1"/>
              <a:t>the</a:t>
            </a:r>
            <a:r>
              <a:rPr lang="nl-NL" sz="1600" dirty="0"/>
              <a:t> cases in </a:t>
            </a:r>
            <a:r>
              <a:rPr lang="nl-NL" sz="1600" dirty="0" err="1"/>
              <a:t>which</a:t>
            </a:r>
            <a:r>
              <a:rPr lang="nl-NL" sz="1600" dirty="0"/>
              <a:t> </a:t>
            </a:r>
            <a:r>
              <a:rPr lang="nl-NL" sz="1600" dirty="0" err="1"/>
              <a:t>you</a:t>
            </a:r>
            <a:r>
              <a:rPr lang="nl-NL" sz="1600" dirty="0"/>
              <a:t> </a:t>
            </a:r>
            <a:r>
              <a:rPr lang="nl-NL" sz="1600" dirty="0" err="1"/>
              <a:t>predicted</a:t>
            </a:r>
            <a:r>
              <a:rPr lang="nl-NL" sz="1600" dirty="0"/>
              <a:t> P was P </a:t>
            </a:r>
            <a:r>
              <a:rPr lang="nl-NL" sz="1600" dirty="0" err="1"/>
              <a:t>true</a:t>
            </a:r>
            <a:r>
              <a:rPr lang="nl-NL" sz="1600" dirty="0"/>
              <a:t>?</a:t>
            </a:r>
          </a:p>
          <a:p>
            <a:endParaRPr lang="nl-NL"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600" dirty="0" err="1">
                <a:latin typeface="Times New Roman" panose="02020603050405020304" pitchFamily="18" charset="0"/>
                <a:cs typeface="Times New Roman" panose="02020603050405020304" pitchFamily="18" charset="0"/>
              </a:rPr>
              <a:t>Many</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things</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to</a:t>
            </a:r>
            <a:r>
              <a:rPr lang="nl-NL" sz="1600" dirty="0">
                <a:latin typeface="Times New Roman" panose="02020603050405020304" pitchFamily="18" charset="0"/>
                <a:cs typeface="Times New Roman" panose="02020603050405020304" pitchFamily="18" charset="0"/>
              </a:rPr>
              <a:t> say, but </a:t>
            </a:r>
            <a:r>
              <a:rPr lang="nl-NL" sz="1600" dirty="0" err="1">
                <a:latin typeface="Times New Roman" panose="02020603050405020304" pitchFamily="18" charset="0"/>
                <a:cs typeface="Times New Roman" panose="02020603050405020304" pitchFamily="18" charset="0"/>
              </a:rPr>
              <a:t>for</a:t>
            </a:r>
            <a:r>
              <a:rPr lang="nl-NL" sz="1600" dirty="0">
                <a:latin typeface="Times New Roman" panose="02020603050405020304" pitchFamily="18" charset="0"/>
                <a:cs typeface="Times New Roman" panose="02020603050405020304" pitchFamily="18" charset="0"/>
              </a:rPr>
              <a:t> present </a:t>
            </a:r>
            <a:r>
              <a:rPr lang="nl-NL" sz="1600" dirty="0" err="1">
                <a:latin typeface="Times New Roman" panose="02020603050405020304" pitchFamily="18" charset="0"/>
                <a:cs typeface="Times New Roman" panose="02020603050405020304" pitchFamily="18" charset="0"/>
              </a:rPr>
              <a:t>purposes</a:t>
            </a:r>
            <a:r>
              <a:rPr lang="nl-NL" sz="1600" dirty="0">
                <a:latin typeface="Times New Roman" panose="02020603050405020304" pitchFamily="18" charset="0"/>
                <a:cs typeface="Times New Roman" panose="02020603050405020304" pitchFamily="18" charset="0"/>
              </a:rPr>
              <a:t>: these </a:t>
            </a:r>
            <a:r>
              <a:rPr lang="nl-NL" sz="1600" dirty="0" err="1">
                <a:latin typeface="Times New Roman" panose="02020603050405020304" pitchFamily="18" charset="0"/>
                <a:cs typeface="Times New Roman" panose="02020603050405020304" pitchFamily="18" charset="0"/>
              </a:rPr>
              <a:t>measures</a:t>
            </a:r>
            <a:r>
              <a:rPr lang="nl-NL" sz="1600" dirty="0">
                <a:latin typeface="Times New Roman" panose="02020603050405020304" pitchFamily="18" charset="0"/>
                <a:cs typeface="Times New Roman" panose="02020603050405020304" pitchFamily="18" charset="0"/>
              </a:rPr>
              <a:t> are </a:t>
            </a:r>
            <a:r>
              <a:rPr lang="nl-NL" sz="1600" dirty="0" err="1">
                <a:latin typeface="Times New Roman" panose="02020603050405020304" pitchFamily="18" charset="0"/>
                <a:cs typeface="Times New Roman" panose="02020603050405020304" pitchFamily="18" charset="0"/>
              </a:rPr>
              <a:t>much</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easier</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than</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old-style</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evaluation</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That’s</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why</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researchers</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often</a:t>
            </a:r>
            <a:r>
              <a:rPr lang="nl-NL" sz="1600" dirty="0">
                <a:latin typeface="Times New Roman" panose="02020603050405020304" pitchFamily="18" charset="0"/>
                <a:cs typeface="Times New Roman" panose="02020603050405020304" pitchFamily="18" charset="0"/>
              </a:rPr>
              <a:t> do </a:t>
            </a:r>
            <a:r>
              <a:rPr lang="nl-NL" sz="1600" dirty="0" err="1">
                <a:latin typeface="Times New Roman" panose="02020603050405020304" pitchFamily="18" charset="0"/>
                <a:cs typeface="Times New Roman" panose="02020603050405020304" pitchFamily="18" charset="0"/>
              </a:rPr>
              <a:t>not</a:t>
            </a:r>
            <a:r>
              <a:rPr lang="nl-NL" sz="1600" dirty="0">
                <a:latin typeface="Times New Roman" panose="02020603050405020304" pitchFamily="18" charset="0"/>
                <a:cs typeface="Times New Roman" panose="02020603050405020304" pitchFamily="18" charset="0"/>
              </a:rPr>
              <a:t> more </a:t>
            </a:r>
            <a:r>
              <a:rPr lang="nl-NL" sz="1600" dirty="0" err="1">
                <a:latin typeface="Times New Roman" panose="02020603050405020304" pitchFamily="18" charset="0"/>
                <a:cs typeface="Times New Roman" panose="02020603050405020304" pitchFamily="18" charset="0"/>
              </a:rPr>
              <a:t>evaluation</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than</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this</a:t>
            </a:r>
            <a:r>
              <a:rPr lang="nl-NL" sz="1600" dirty="0">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What</a:t>
            </a:r>
            <a:r>
              <a:rPr lang="nl-NL" sz="1600" dirty="0">
                <a:effectLst/>
                <a:latin typeface="Times New Roman" panose="02020603050405020304" pitchFamily="18" charset="0"/>
                <a:cs typeface="Times New Roman" panose="02020603050405020304" pitchFamily="18" charset="0"/>
              </a:rPr>
              <a:t> is </a:t>
            </a:r>
            <a:r>
              <a:rPr lang="nl-NL" sz="1600" dirty="0" err="1">
                <a:effectLst/>
                <a:latin typeface="Times New Roman" panose="02020603050405020304" pitchFamily="18" charset="0"/>
                <a:cs typeface="Times New Roman" panose="02020603050405020304" pitchFamily="18" charset="0"/>
              </a:rPr>
              <a:t>worse</a:t>
            </a:r>
            <a:r>
              <a:rPr lang="nl-NL" sz="1600" dirty="0">
                <a:effectLst/>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they</a:t>
            </a:r>
            <a:r>
              <a:rPr lang="nl-NL" sz="1600" dirty="0">
                <a:effectLst/>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don't</a:t>
            </a:r>
            <a:r>
              <a:rPr lang="nl-NL" sz="1600" dirty="0">
                <a:effectLst/>
                <a:latin typeface="Times New Roman" panose="02020603050405020304" pitchFamily="18" charset="0"/>
                <a:cs typeface="Times New Roman" panose="02020603050405020304" pitchFamily="18" charset="0"/>
              </a:rPr>
              <a:t> do research </a:t>
            </a:r>
            <a:r>
              <a:rPr lang="nl-NL" sz="1600" dirty="0" err="1">
                <a:effectLst/>
                <a:latin typeface="Times New Roman" panose="02020603050405020304" pitchFamily="18" charset="0"/>
                <a:cs typeface="Times New Roman" panose="02020603050405020304" pitchFamily="18" charset="0"/>
              </a:rPr>
              <a:t>any</a:t>
            </a:r>
            <a:r>
              <a:rPr lang="nl-NL" sz="1600" dirty="0">
                <a:effectLst/>
                <a:latin typeface="Times New Roman" panose="02020603050405020304" pitchFamily="18" charset="0"/>
                <a:cs typeface="Times New Roman" panose="02020603050405020304" pitchFamily="18" charset="0"/>
              </a:rPr>
              <a:t> more </a:t>
            </a:r>
            <a:r>
              <a:rPr lang="nl-NL" sz="1600" dirty="0" err="1">
                <a:effectLst/>
                <a:latin typeface="Times New Roman" panose="02020603050405020304" pitchFamily="18" charset="0"/>
                <a:cs typeface="Times New Roman" panose="02020603050405020304" pitchFamily="18" charset="0"/>
              </a:rPr>
              <a:t>that</a:t>
            </a:r>
            <a:r>
              <a:rPr lang="nl-NL" sz="1600" dirty="0">
                <a:effectLst/>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requires</a:t>
            </a:r>
            <a:r>
              <a:rPr lang="nl-NL" sz="1600" dirty="0">
                <a:effectLst/>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such</a:t>
            </a:r>
            <a:r>
              <a:rPr lang="nl-NL" sz="1600" dirty="0">
                <a:effectLst/>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evaluation</a:t>
            </a:r>
            <a:r>
              <a:rPr lang="nl-NL" sz="1600" dirty="0">
                <a:effectLst/>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testing</a:t>
            </a:r>
            <a:r>
              <a:rPr lang="nl-NL" sz="1600" dirty="0">
                <a:effectLst/>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usefulness</a:t>
            </a:r>
            <a:r>
              <a:rPr lang="nl-NL" sz="1600" dirty="0">
                <a:effectLst/>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testing</a:t>
            </a:r>
            <a:r>
              <a:rPr lang="nl-NL" sz="1600" dirty="0">
                <a:effectLst/>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quality</a:t>
            </a:r>
            <a:r>
              <a:rPr lang="nl-NL" sz="1600" dirty="0">
                <a:effectLst/>
                <a:latin typeface="Times New Roman" panose="02020603050405020304" pitchFamily="18" charset="0"/>
                <a:cs typeface="Times New Roman" panose="02020603050405020304" pitchFamily="18" charset="0"/>
              </a:rPr>
              <a:t> of </a:t>
            </a:r>
            <a:r>
              <a:rPr lang="nl-NL" sz="1600" dirty="0" err="1">
                <a:effectLst/>
                <a:latin typeface="Times New Roman" panose="02020603050405020304" pitchFamily="18" charset="0"/>
                <a:cs typeface="Times New Roman" panose="02020603050405020304" pitchFamily="18" charset="0"/>
              </a:rPr>
              <a:t>arguments</a:t>
            </a:r>
            <a:r>
              <a:rPr lang="nl-NL" sz="1600" dirty="0">
                <a:effectLst/>
                <a:latin typeface="Times New Roman" panose="02020603050405020304" pitchFamily="18" charset="0"/>
                <a:cs typeface="Times New Roman" panose="02020603050405020304" pitchFamily="18" charset="0"/>
              </a:rPr>
              <a:t>, ...). </a:t>
            </a:r>
            <a:r>
              <a:rPr lang="nl-NL" sz="1600" dirty="0" err="1">
                <a:effectLst/>
                <a:latin typeface="Times New Roman" panose="02020603050405020304" pitchFamily="18" charset="0"/>
                <a:cs typeface="Times New Roman" panose="02020603050405020304" pitchFamily="18" charset="0"/>
              </a:rPr>
              <a:t>They</a:t>
            </a:r>
            <a:r>
              <a:rPr lang="nl-NL" sz="1600" dirty="0">
                <a:effectLst/>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use</a:t>
            </a:r>
            <a:r>
              <a:rPr lang="nl-NL" sz="1600" dirty="0">
                <a:effectLst/>
                <a:latin typeface="Times New Roman" panose="02020603050405020304" pitchFamily="18" charset="0"/>
                <a:cs typeface="Times New Roman" panose="02020603050405020304" pitchFamily="18" charset="0"/>
              </a:rPr>
              <a:t> </a:t>
            </a:r>
            <a:r>
              <a:rPr lang="nl-NL" sz="1600" dirty="0" err="1">
                <a:effectLst/>
                <a:latin typeface="Times New Roman" panose="02020603050405020304" pitchFamily="18" charset="0"/>
                <a:cs typeface="Times New Roman" panose="02020603050405020304" pitchFamily="18" charset="0"/>
              </a:rPr>
              <a:t>proxies</a:t>
            </a:r>
            <a:r>
              <a:rPr lang="nl-NL" sz="1600" dirty="0">
                <a:effectLst/>
                <a:latin typeface="Times New Roman" panose="02020603050405020304" pitchFamily="18" charset="0"/>
                <a:cs typeface="Times New Roman" panose="02020603050405020304" pitchFamily="18" charset="0"/>
              </a:rPr>
              <a:t>. </a:t>
            </a:r>
          </a:p>
          <a:p>
            <a:endParaRPr lang="nl-NL" sz="1600" dirty="0"/>
          </a:p>
        </p:txBody>
      </p:sp>
      <p:sp>
        <p:nvSpPr>
          <p:cNvPr id="4" name="Tijdelijke aanduiding voor voettekst 3"/>
          <p:cNvSpPr>
            <a:spLocks noGrp="1"/>
          </p:cNvSpPr>
          <p:nvPr>
            <p:ph type="ftr" sz="quarter" idx="4"/>
          </p:nvPr>
        </p:nvSpPr>
        <p:spPr/>
        <p:txBody>
          <a:bodyPr/>
          <a:lstStyle/>
          <a:p>
            <a:pPr>
              <a:defRPr/>
            </a:pPr>
            <a:endParaRPr lang="en-US" altLang="nl-NL"/>
          </a:p>
        </p:txBody>
      </p:sp>
      <p:sp>
        <p:nvSpPr>
          <p:cNvPr id="5" name="Tijdelijke aanduiding voor dianummer 4"/>
          <p:cNvSpPr>
            <a:spLocks noGrp="1"/>
          </p:cNvSpPr>
          <p:nvPr>
            <p:ph type="sldNum" sz="quarter" idx="5"/>
          </p:nvPr>
        </p:nvSpPr>
        <p:spPr/>
        <p:txBody>
          <a:bodyPr/>
          <a:lstStyle/>
          <a:p>
            <a:pPr>
              <a:defRPr/>
            </a:pPr>
            <a:fld id="{4722DD9C-6B3F-4A87-8287-AFC7E451F828}" type="slidenum">
              <a:rPr lang="nl-NL" altLang="nl-NL" smtClean="0"/>
              <a:pPr>
                <a:defRPr/>
              </a:pPr>
              <a:t>62</a:t>
            </a:fld>
            <a:endParaRPr lang="nl-NL" altLang="nl-NL"/>
          </a:p>
        </p:txBody>
      </p:sp>
    </p:spTree>
    <p:extLst>
      <p:ext uri="{BB962C8B-B14F-4D97-AF65-F5344CB8AC3E}">
        <p14:creationId xmlns:p14="http://schemas.microsoft.com/office/powerpoint/2010/main" val="133142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C85FD1AE-6F5D-4558-8FE0-2E8F75C7B9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7619E815-5C09-450A-A463-F8974DACD188}" type="slidenum">
              <a:rPr lang="nl-NL" altLang="nl-NL" sz="1200">
                <a:latin typeface="Tahoma" panose="020B0604030504040204" pitchFamily="34" charset="0"/>
              </a:rPr>
              <a:pPr/>
              <a:t>6</a:t>
            </a:fld>
            <a:endParaRPr lang="nl-NL" altLang="nl-NL" sz="1200">
              <a:latin typeface="Tahoma" panose="020B0604030504040204" pitchFamily="34" charset="0"/>
            </a:endParaRPr>
          </a:p>
        </p:txBody>
      </p:sp>
      <p:sp>
        <p:nvSpPr>
          <p:cNvPr id="78850" name="Rectangle 2">
            <a:extLst>
              <a:ext uri="{FF2B5EF4-FFF2-40B4-BE49-F238E27FC236}">
                <a16:creationId xmlns:a16="http://schemas.microsoft.com/office/drawing/2014/main" id="{3DE2C8B0-D5F6-412D-B947-BE68F2135694}"/>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4B2E9B66-6AFD-4E1A-AD7B-C97F1EE73E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latin typeface="Times New Roman" panose="02020603050405020304" pitchFamily="18" charset="0"/>
            </a:endParaRPr>
          </a:p>
        </p:txBody>
      </p:sp>
    </p:spTree>
    <p:extLst>
      <p:ext uri="{BB962C8B-B14F-4D97-AF65-F5344CB8AC3E}">
        <p14:creationId xmlns:p14="http://schemas.microsoft.com/office/powerpoint/2010/main" val="1351628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a:extLst>
              <a:ext uri="{FF2B5EF4-FFF2-40B4-BE49-F238E27FC236}">
                <a16:creationId xmlns:a16="http://schemas.microsoft.com/office/drawing/2014/main" id="{F2D1609D-96F6-B708-F45D-6C6C1C0658A0}"/>
              </a:ext>
            </a:extLst>
          </p:cNvPr>
          <p:cNvSpPr>
            <a:spLocks noGrp="1" noRot="1" noChangeAspect="1" noChangeArrowheads="1" noTextEdit="1"/>
          </p:cNvSpPr>
          <p:nvPr>
            <p:ph type="sldImg"/>
          </p:nvPr>
        </p:nvSpPr>
        <p:spPr>
          <a:ln/>
        </p:spPr>
      </p:sp>
      <p:sp>
        <p:nvSpPr>
          <p:cNvPr id="22530" name="Tijdelijke aanduiding voor notities 2">
            <a:extLst>
              <a:ext uri="{FF2B5EF4-FFF2-40B4-BE49-F238E27FC236}">
                <a16:creationId xmlns:a16="http://schemas.microsoft.com/office/drawing/2014/main" id="{9B3D125F-1D10-5C16-918D-14F25EC519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Times New Roman" panose="02020603050405020304" pitchFamily="18" charset="0"/>
            </a:endParaRPr>
          </a:p>
        </p:txBody>
      </p:sp>
      <p:sp>
        <p:nvSpPr>
          <p:cNvPr id="22531" name="Tijdelijke aanduiding voor dianummer 3">
            <a:extLst>
              <a:ext uri="{FF2B5EF4-FFF2-40B4-BE49-F238E27FC236}">
                <a16:creationId xmlns:a16="http://schemas.microsoft.com/office/drawing/2014/main" id="{19DE6752-C979-15FE-6B4E-E8FF1FE456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36FE3E0D-192E-8F4C-B670-41F88C62BEBF}" type="slidenum">
              <a:rPr lang="nl-NL" altLang="nl-NL" sz="1200" smtClean="0">
                <a:latin typeface="Tahoma" panose="020B0604030504040204" pitchFamily="34" charset="0"/>
              </a:rPr>
              <a:pPr/>
              <a:t>7</a:t>
            </a:fld>
            <a:endParaRPr lang="nl-NL" altLang="nl-NL" sz="1200">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1C1421B-D61E-DB6A-38B8-B073A5636772}"/>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327B5EB0-2F07-8710-2599-355BB13053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latin typeface="Times New Roman" panose="02020603050405020304" pitchFamily="18"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1BFAA2D-1ADE-E764-7DC9-D3482F83A4B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32938C5-53ED-8B13-25D8-232D9491FD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latin typeface="Times New Roman" panose="02020603050405020304" pitchFamily="18"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C6703EE-23A5-48A6-86BC-8140BF2986CE}"/>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732BB046-043D-425D-AA37-AE13F5F146FE}"/>
                </a:ext>
              </a:extLst>
            </p:cNvPr>
            <p:cNvGrpSpPr>
              <a:grpSpLocks/>
            </p:cNvGrpSpPr>
            <p:nvPr/>
          </p:nvGrpSpPr>
          <p:grpSpPr bwMode="auto">
            <a:xfrm>
              <a:off x="185" y="1604"/>
              <a:ext cx="449" cy="299"/>
              <a:chOff x="720" y="336"/>
              <a:chExt cx="624" cy="432"/>
            </a:xfrm>
          </p:grpSpPr>
          <p:sp>
            <p:nvSpPr>
              <p:cNvPr id="12" name="Rectangle 4">
                <a:extLst>
                  <a:ext uri="{FF2B5EF4-FFF2-40B4-BE49-F238E27FC236}">
                    <a16:creationId xmlns:a16="http://schemas.microsoft.com/office/drawing/2014/main" id="{C98A0F24-848A-49A8-B5E2-7FDA49A33A9A}"/>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sp>
            <p:nvSpPr>
              <p:cNvPr id="13" name="Rectangle 5">
                <a:extLst>
                  <a:ext uri="{FF2B5EF4-FFF2-40B4-BE49-F238E27FC236}">
                    <a16:creationId xmlns:a16="http://schemas.microsoft.com/office/drawing/2014/main" id="{70C020EE-5702-470F-84D7-7C70EF39DC7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grpSp>
        <p:grpSp>
          <p:nvGrpSpPr>
            <p:cNvPr id="6" name="Group 6">
              <a:extLst>
                <a:ext uri="{FF2B5EF4-FFF2-40B4-BE49-F238E27FC236}">
                  <a16:creationId xmlns:a16="http://schemas.microsoft.com/office/drawing/2014/main" id="{0132D646-A24D-4718-99EC-71763336B72C}"/>
                </a:ext>
              </a:extLst>
            </p:cNvPr>
            <p:cNvGrpSpPr>
              <a:grpSpLocks/>
            </p:cNvGrpSpPr>
            <p:nvPr/>
          </p:nvGrpSpPr>
          <p:grpSpPr bwMode="auto">
            <a:xfrm>
              <a:off x="263" y="1870"/>
              <a:ext cx="466" cy="299"/>
              <a:chOff x="912" y="2640"/>
              <a:chExt cx="672" cy="432"/>
            </a:xfrm>
          </p:grpSpPr>
          <p:sp>
            <p:nvSpPr>
              <p:cNvPr id="10" name="Rectangle 7">
                <a:extLst>
                  <a:ext uri="{FF2B5EF4-FFF2-40B4-BE49-F238E27FC236}">
                    <a16:creationId xmlns:a16="http://schemas.microsoft.com/office/drawing/2014/main" id="{2F7BD336-6A4D-48E6-91FF-0C38AEEF82D8}"/>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sp>
            <p:nvSpPr>
              <p:cNvPr id="11" name="Rectangle 8">
                <a:extLst>
                  <a:ext uri="{FF2B5EF4-FFF2-40B4-BE49-F238E27FC236}">
                    <a16:creationId xmlns:a16="http://schemas.microsoft.com/office/drawing/2014/main" id="{16A52557-276A-4A8C-8B2F-54E5FCE4B34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grpSp>
        <p:sp>
          <p:nvSpPr>
            <p:cNvPr id="7" name="Rectangle 9">
              <a:extLst>
                <a:ext uri="{FF2B5EF4-FFF2-40B4-BE49-F238E27FC236}">
                  <a16:creationId xmlns:a16="http://schemas.microsoft.com/office/drawing/2014/main" id="{02A23362-49E4-4710-A9C9-1649CE5B3068}"/>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sp>
          <p:nvSpPr>
            <p:cNvPr id="8" name="Rectangle 10">
              <a:extLst>
                <a:ext uri="{FF2B5EF4-FFF2-40B4-BE49-F238E27FC236}">
                  <a16:creationId xmlns:a16="http://schemas.microsoft.com/office/drawing/2014/main" id="{9BE67322-CE66-4D8D-8F05-73402ADD8127}"/>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sp>
          <p:nvSpPr>
            <p:cNvPr id="9" name="Rectangle 11">
              <a:extLst>
                <a:ext uri="{FF2B5EF4-FFF2-40B4-BE49-F238E27FC236}">
                  <a16:creationId xmlns:a16="http://schemas.microsoft.com/office/drawing/2014/main" id="{0F905821-C40D-4045-8F32-54827385396D}"/>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eaLnBrk="1" hangingPunct="1">
                <a:lnSpc>
                  <a:spcPct val="90000"/>
                </a:lnSpc>
                <a:spcBef>
                  <a:spcPct val="20000"/>
                </a:spcBef>
                <a:buClr>
                  <a:schemeClr val="folHlink"/>
                </a:buClr>
                <a:buSzPct val="60000"/>
                <a:buFont typeface="Wingdings" pitchFamily="-112" charset="2"/>
                <a:buNone/>
                <a:defRPr/>
              </a:pPr>
              <a:endParaRPr lang="en-US" altLang="nl-NL"/>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nl-NL"/>
              <a:t>Titelstijl van model bewerken</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112" charset="2"/>
              <a:buNone/>
              <a:defRPr/>
            </a:lvl1pPr>
          </a:lstStyle>
          <a:p>
            <a:r>
              <a:rPr lang="nl-NL"/>
              <a:t>Klik om de titelstijl van het model te bewerken</a:t>
            </a:r>
          </a:p>
        </p:txBody>
      </p:sp>
      <p:sp>
        <p:nvSpPr>
          <p:cNvPr id="14" name="Rectangle 14">
            <a:extLst>
              <a:ext uri="{FF2B5EF4-FFF2-40B4-BE49-F238E27FC236}">
                <a16:creationId xmlns:a16="http://schemas.microsoft.com/office/drawing/2014/main" id="{27C89A40-60B6-48AD-8506-062670B28A2B}"/>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nl-NL"/>
          </a:p>
        </p:txBody>
      </p:sp>
      <p:sp>
        <p:nvSpPr>
          <p:cNvPr id="15" name="Rectangle 15">
            <a:extLst>
              <a:ext uri="{FF2B5EF4-FFF2-40B4-BE49-F238E27FC236}">
                <a16:creationId xmlns:a16="http://schemas.microsoft.com/office/drawing/2014/main" id="{5DCBA32C-A8E1-4D29-A778-C539C4D4132F}"/>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nl-NL"/>
          </a:p>
        </p:txBody>
      </p:sp>
      <p:sp>
        <p:nvSpPr>
          <p:cNvPr id="16" name="Rectangle 16">
            <a:extLst>
              <a:ext uri="{FF2B5EF4-FFF2-40B4-BE49-F238E27FC236}">
                <a16:creationId xmlns:a16="http://schemas.microsoft.com/office/drawing/2014/main" id="{BDA02392-9B30-4CF3-824E-DC34EA2492BE}"/>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BB4EC61-5326-436B-8737-EE2E6EF7377C}" type="slidenum">
              <a:rPr lang="nl-NL" altLang="nl-NL"/>
              <a:pPr>
                <a:defRPr/>
              </a:pPr>
              <a:t>‹nr.›</a:t>
            </a:fld>
            <a:endParaRPr lang="nl-NL" altLang="nl-NL"/>
          </a:p>
        </p:txBody>
      </p:sp>
    </p:spTree>
    <p:extLst>
      <p:ext uri="{BB962C8B-B14F-4D97-AF65-F5344CB8AC3E}">
        <p14:creationId xmlns:p14="http://schemas.microsoft.com/office/powerpoint/2010/main" val="188295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a:extLst>
              <a:ext uri="{FF2B5EF4-FFF2-40B4-BE49-F238E27FC236}">
                <a16:creationId xmlns:a16="http://schemas.microsoft.com/office/drawing/2014/main" id="{EB27C38A-1EC5-48BC-9097-1737CAC080F0}"/>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12">
            <a:extLst>
              <a:ext uri="{FF2B5EF4-FFF2-40B4-BE49-F238E27FC236}">
                <a16:creationId xmlns:a16="http://schemas.microsoft.com/office/drawing/2014/main" id="{9B005946-E116-41B9-9DF0-29FCCD6BE78C}"/>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13">
            <a:extLst>
              <a:ext uri="{FF2B5EF4-FFF2-40B4-BE49-F238E27FC236}">
                <a16:creationId xmlns:a16="http://schemas.microsoft.com/office/drawing/2014/main" id="{CC22BDC1-2E32-445C-8A67-7961E9B09264}"/>
              </a:ext>
            </a:extLst>
          </p:cNvPr>
          <p:cNvSpPr>
            <a:spLocks noGrp="1" noChangeArrowheads="1"/>
          </p:cNvSpPr>
          <p:nvPr>
            <p:ph type="sldNum" sz="quarter" idx="12"/>
          </p:nvPr>
        </p:nvSpPr>
        <p:spPr>
          <a:ln/>
        </p:spPr>
        <p:txBody>
          <a:bodyPr/>
          <a:lstStyle>
            <a:lvl1pPr>
              <a:defRPr/>
            </a:lvl1pPr>
          </a:lstStyle>
          <a:p>
            <a:pPr>
              <a:defRPr/>
            </a:pPr>
            <a:fld id="{3737102F-4F28-4B29-9767-9675E6593587}" type="slidenum">
              <a:rPr lang="nl-NL" altLang="nl-NL"/>
              <a:pPr>
                <a:defRPr/>
              </a:pPr>
              <a:t>‹nr.›</a:t>
            </a:fld>
            <a:endParaRPr lang="nl-NL" altLang="nl-NL"/>
          </a:p>
        </p:txBody>
      </p:sp>
    </p:spTree>
    <p:extLst>
      <p:ext uri="{BB962C8B-B14F-4D97-AF65-F5344CB8AC3E}">
        <p14:creationId xmlns:p14="http://schemas.microsoft.com/office/powerpoint/2010/main" val="177936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617538"/>
            <a:ext cx="1951038" cy="551497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1150938" y="617538"/>
            <a:ext cx="5700712" cy="551497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a:extLst>
              <a:ext uri="{FF2B5EF4-FFF2-40B4-BE49-F238E27FC236}">
                <a16:creationId xmlns:a16="http://schemas.microsoft.com/office/drawing/2014/main" id="{A2723BDF-A06D-42DB-BEC8-4345964665EF}"/>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12">
            <a:extLst>
              <a:ext uri="{FF2B5EF4-FFF2-40B4-BE49-F238E27FC236}">
                <a16:creationId xmlns:a16="http://schemas.microsoft.com/office/drawing/2014/main" id="{E1E68569-C4BE-45E1-B79C-E78F270CEC80}"/>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13">
            <a:extLst>
              <a:ext uri="{FF2B5EF4-FFF2-40B4-BE49-F238E27FC236}">
                <a16:creationId xmlns:a16="http://schemas.microsoft.com/office/drawing/2014/main" id="{2EBC0A5B-165A-4EC2-80FC-25CFAE5CE028}"/>
              </a:ext>
            </a:extLst>
          </p:cNvPr>
          <p:cNvSpPr>
            <a:spLocks noGrp="1" noChangeArrowheads="1"/>
          </p:cNvSpPr>
          <p:nvPr>
            <p:ph type="sldNum" sz="quarter" idx="12"/>
          </p:nvPr>
        </p:nvSpPr>
        <p:spPr>
          <a:ln/>
        </p:spPr>
        <p:txBody>
          <a:bodyPr/>
          <a:lstStyle>
            <a:lvl1pPr>
              <a:defRPr/>
            </a:lvl1pPr>
          </a:lstStyle>
          <a:p>
            <a:pPr>
              <a:defRPr/>
            </a:pPr>
            <a:fld id="{9E9FBE0D-D995-423A-84C6-DE471AEC111D}" type="slidenum">
              <a:rPr lang="nl-NL" altLang="nl-NL"/>
              <a:pPr>
                <a:defRPr/>
              </a:pPr>
              <a:t>‹nr.›</a:t>
            </a:fld>
            <a:endParaRPr lang="nl-NL" altLang="nl-NL"/>
          </a:p>
        </p:txBody>
      </p:sp>
    </p:spTree>
    <p:extLst>
      <p:ext uri="{BB962C8B-B14F-4D97-AF65-F5344CB8AC3E}">
        <p14:creationId xmlns:p14="http://schemas.microsoft.com/office/powerpoint/2010/main" val="5356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a:extLst>
              <a:ext uri="{FF2B5EF4-FFF2-40B4-BE49-F238E27FC236}">
                <a16:creationId xmlns:a16="http://schemas.microsoft.com/office/drawing/2014/main" id="{2EA45968-E5A6-4D91-9174-0E701A496007}"/>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12">
            <a:extLst>
              <a:ext uri="{FF2B5EF4-FFF2-40B4-BE49-F238E27FC236}">
                <a16:creationId xmlns:a16="http://schemas.microsoft.com/office/drawing/2014/main" id="{6638E0BD-9BC8-4EB7-A686-771043B9173C}"/>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13">
            <a:extLst>
              <a:ext uri="{FF2B5EF4-FFF2-40B4-BE49-F238E27FC236}">
                <a16:creationId xmlns:a16="http://schemas.microsoft.com/office/drawing/2014/main" id="{2A32EA51-04F8-4E17-AAC4-160D2120B496}"/>
              </a:ext>
            </a:extLst>
          </p:cNvPr>
          <p:cNvSpPr>
            <a:spLocks noGrp="1" noChangeArrowheads="1"/>
          </p:cNvSpPr>
          <p:nvPr>
            <p:ph type="sldNum" sz="quarter" idx="12"/>
          </p:nvPr>
        </p:nvSpPr>
        <p:spPr>
          <a:ln/>
        </p:spPr>
        <p:txBody>
          <a:bodyPr/>
          <a:lstStyle>
            <a:lvl1pPr>
              <a:defRPr/>
            </a:lvl1pPr>
          </a:lstStyle>
          <a:p>
            <a:pPr>
              <a:defRPr/>
            </a:pPr>
            <a:fld id="{F600D151-BB78-417C-B8D2-ECC6C441E9B7}" type="slidenum">
              <a:rPr lang="nl-NL" altLang="nl-NL"/>
              <a:pPr>
                <a:defRPr/>
              </a:pPr>
              <a:t>‹nr.›</a:t>
            </a:fld>
            <a:endParaRPr lang="nl-NL" altLang="nl-NL"/>
          </a:p>
        </p:txBody>
      </p:sp>
    </p:spTree>
    <p:extLst>
      <p:ext uri="{BB962C8B-B14F-4D97-AF65-F5344CB8AC3E}">
        <p14:creationId xmlns:p14="http://schemas.microsoft.com/office/powerpoint/2010/main" val="356879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11">
            <a:extLst>
              <a:ext uri="{FF2B5EF4-FFF2-40B4-BE49-F238E27FC236}">
                <a16:creationId xmlns:a16="http://schemas.microsoft.com/office/drawing/2014/main" id="{3EC02672-A45B-456A-B0FF-22C47DC680AC}"/>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12">
            <a:extLst>
              <a:ext uri="{FF2B5EF4-FFF2-40B4-BE49-F238E27FC236}">
                <a16:creationId xmlns:a16="http://schemas.microsoft.com/office/drawing/2014/main" id="{67A242DF-1176-4097-BC0B-A7225DA1C591}"/>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13">
            <a:extLst>
              <a:ext uri="{FF2B5EF4-FFF2-40B4-BE49-F238E27FC236}">
                <a16:creationId xmlns:a16="http://schemas.microsoft.com/office/drawing/2014/main" id="{21F5D971-4645-4AE8-8FB6-F6509B618C39}"/>
              </a:ext>
            </a:extLst>
          </p:cNvPr>
          <p:cNvSpPr>
            <a:spLocks noGrp="1" noChangeArrowheads="1"/>
          </p:cNvSpPr>
          <p:nvPr>
            <p:ph type="sldNum" sz="quarter" idx="12"/>
          </p:nvPr>
        </p:nvSpPr>
        <p:spPr>
          <a:ln/>
        </p:spPr>
        <p:txBody>
          <a:bodyPr/>
          <a:lstStyle>
            <a:lvl1pPr>
              <a:defRPr/>
            </a:lvl1pPr>
          </a:lstStyle>
          <a:p>
            <a:pPr>
              <a:defRPr/>
            </a:pPr>
            <a:fld id="{E15846EB-6B19-4FCF-A8AF-373E5040E9A4}" type="slidenum">
              <a:rPr lang="nl-NL" altLang="nl-NL"/>
              <a:pPr>
                <a:defRPr/>
              </a:pPr>
              <a:t>‹nr.›</a:t>
            </a:fld>
            <a:endParaRPr lang="nl-NL" altLang="nl-NL"/>
          </a:p>
        </p:txBody>
      </p:sp>
    </p:spTree>
    <p:extLst>
      <p:ext uri="{BB962C8B-B14F-4D97-AF65-F5344CB8AC3E}">
        <p14:creationId xmlns:p14="http://schemas.microsoft.com/office/powerpoint/2010/main" val="371836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a:extLst>
              <a:ext uri="{FF2B5EF4-FFF2-40B4-BE49-F238E27FC236}">
                <a16:creationId xmlns:a16="http://schemas.microsoft.com/office/drawing/2014/main" id="{2BBA17C9-D7CB-43C8-BDF6-6B0A740B7062}"/>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12">
            <a:extLst>
              <a:ext uri="{FF2B5EF4-FFF2-40B4-BE49-F238E27FC236}">
                <a16:creationId xmlns:a16="http://schemas.microsoft.com/office/drawing/2014/main" id="{791C333E-EF6A-4A78-8D81-27FAC3C1A9FF}"/>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13">
            <a:extLst>
              <a:ext uri="{FF2B5EF4-FFF2-40B4-BE49-F238E27FC236}">
                <a16:creationId xmlns:a16="http://schemas.microsoft.com/office/drawing/2014/main" id="{89F34F67-0768-42DE-8FF0-B115EAB6C212}"/>
              </a:ext>
            </a:extLst>
          </p:cNvPr>
          <p:cNvSpPr>
            <a:spLocks noGrp="1" noChangeArrowheads="1"/>
          </p:cNvSpPr>
          <p:nvPr>
            <p:ph type="sldNum" sz="quarter" idx="12"/>
          </p:nvPr>
        </p:nvSpPr>
        <p:spPr>
          <a:ln/>
        </p:spPr>
        <p:txBody>
          <a:bodyPr/>
          <a:lstStyle>
            <a:lvl1pPr>
              <a:defRPr/>
            </a:lvl1pPr>
          </a:lstStyle>
          <a:p>
            <a:pPr>
              <a:defRPr/>
            </a:pPr>
            <a:fld id="{9BEFE09F-D7D4-4B36-A484-A3FFE8D84F05}" type="slidenum">
              <a:rPr lang="nl-NL" altLang="nl-NL"/>
              <a:pPr>
                <a:defRPr/>
              </a:pPr>
              <a:t>‹nr.›</a:t>
            </a:fld>
            <a:endParaRPr lang="nl-NL" altLang="nl-NL"/>
          </a:p>
        </p:txBody>
      </p:sp>
    </p:spTree>
    <p:extLst>
      <p:ext uri="{BB962C8B-B14F-4D97-AF65-F5344CB8AC3E}">
        <p14:creationId xmlns:p14="http://schemas.microsoft.com/office/powerpoint/2010/main" val="321303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a:extLst>
              <a:ext uri="{FF2B5EF4-FFF2-40B4-BE49-F238E27FC236}">
                <a16:creationId xmlns:a16="http://schemas.microsoft.com/office/drawing/2014/main" id="{C9D18E02-88DA-4EC7-BBD1-8C1B8D96435E}"/>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8" name="Rectangle 12">
            <a:extLst>
              <a:ext uri="{FF2B5EF4-FFF2-40B4-BE49-F238E27FC236}">
                <a16:creationId xmlns:a16="http://schemas.microsoft.com/office/drawing/2014/main" id="{3195DCF8-4372-4D14-A6E8-5871C00116D3}"/>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9" name="Rectangle 13">
            <a:extLst>
              <a:ext uri="{FF2B5EF4-FFF2-40B4-BE49-F238E27FC236}">
                <a16:creationId xmlns:a16="http://schemas.microsoft.com/office/drawing/2014/main" id="{00EA4146-8CFE-4EBC-B796-053D8B8271C1}"/>
              </a:ext>
            </a:extLst>
          </p:cNvPr>
          <p:cNvSpPr>
            <a:spLocks noGrp="1" noChangeArrowheads="1"/>
          </p:cNvSpPr>
          <p:nvPr>
            <p:ph type="sldNum" sz="quarter" idx="12"/>
          </p:nvPr>
        </p:nvSpPr>
        <p:spPr>
          <a:ln/>
        </p:spPr>
        <p:txBody>
          <a:bodyPr/>
          <a:lstStyle>
            <a:lvl1pPr>
              <a:defRPr/>
            </a:lvl1pPr>
          </a:lstStyle>
          <a:p>
            <a:pPr>
              <a:defRPr/>
            </a:pPr>
            <a:fld id="{CCC995D5-4BF6-47C4-A87E-F205752486F4}" type="slidenum">
              <a:rPr lang="nl-NL" altLang="nl-NL"/>
              <a:pPr>
                <a:defRPr/>
              </a:pPr>
              <a:t>‹nr.›</a:t>
            </a:fld>
            <a:endParaRPr lang="nl-NL" altLang="nl-NL"/>
          </a:p>
        </p:txBody>
      </p:sp>
    </p:spTree>
    <p:extLst>
      <p:ext uri="{BB962C8B-B14F-4D97-AF65-F5344CB8AC3E}">
        <p14:creationId xmlns:p14="http://schemas.microsoft.com/office/powerpoint/2010/main" val="6264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11">
            <a:extLst>
              <a:ext uri="{FF2B5EF4-FFF2-40B4-BE49-F238E27FC236}">
                <a16:creationId xmlns:a16="http://schemas.microsoft.com/office/drawing/2014/main" id="{E6BBD57E-8E47-4F76-928E-41EF67ACBE37}"/>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4" name="Rectangle 12">
            <a:extLst>
              <a:ext uri="{FF2B5EF4-FFF2-40B4-BE49-F238E27FC236}">
                <a16:creationId xmlns:a16="http://schemas.microsoft.com/office/drawing/2014/main" id="{221B3FF0-45AF-4F4F-9F06-64BC6EBD1D67}"/>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5" name="Rectangle 13">
            <a:extLst>
              <a:ext uri="{FF2B5EF4-FFF2-40B4-BE49-F238E27FC236}">
                <a16:creationId xmlns:a16="http://schemas.microsoft.com/office/drawing/2014/main" id="{BBBEF018-16A4-4BCE-BD44-4362ABDA1195}"/>
              </a:ext>
            </a:extLst>
          </p:cNvPr>
          <p:cNvSpPr>
            <a:spLocks noGrp="1" noChangeArrowheads="1"/>
          </p:cNvSpPr>
          <p:nvPr>
            <p:ph type="sldNum" sz="quarter" idx="12"/>
          </p:nvPr>
        </p:nvSpPr>
        <p:spPr>
          <a:ln/>
        </p:spPr>
        <p:txBody>
          <a:bodyPr/>
          <a:lstStyle>
            <a:lvl1pPr>
              <a:defRPr/>
            </a:lvl1pPr>
          </a:lstStyle>
          <a:p>
            <a:pPr>
              <a:defRPr/>
            </a:pPr>
            <a:fld id="{D408E061-5EA2-469F-863B-9B25C7F00C41}" type="slidenum">
              <a:rPr lang="nl-NL" altLang="nl-NL"/>
              <a:pPr>
                <a:defRPr/>
              </a:pPr>
              <a:t>‹nr.›</a:t>
            </a:fld>
            <a:endParaRPr lang="nl-NL" altLang="nl-NL"/>
          </a:p>
        </p:txBody>
      </p:sp>
    </p:spTree>
    <p:extLst>
      <p:ext uri="{BB962C8B-B14F-4D97-AF65-F5344CB8AC3E}">
        <p14:creationId xmlns:p14="http://schemas.microsoft.com/office/powerpoint/2010/main" val="135112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46EFFCA9-2F86-4027-8D47-976FFBD3681D}"/>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3" name="Rectangle 12">
            <a:extLst>
              <a:ext uri="{FF2B5EF4-FFF2-40B4-BE49-F238E27FC236}">
                <a16:creationId xmlns:a16="http://schemas.microsoft.com/office/drawing/2014/main" id="{09D664C5-6F1D-4078-A8BC-492B6944E4FC}"/>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4" name="Rectangle 13">
            <a:extLst>
              <a:ext uri="{FF2B5EF4-FFF2-40B4-BE49-F238E27FC236}">
                <a16:creationId xmlns:a16="http://schemas.microsoft.com/office/drawing/2014/main" id="{116F4FBE-0163-4F1B-B277-167A370045E8}"/>
              </a:ext>
            </a:extLst>
          </p:cNvPr>
          <p:cNvSpPr>
            <a:spLocks noGrp="1" noChangeArrowheads="1"/>
          </p:cNvSpPr>
          <p:nvPr>
            <p:ph type="sldNum" sz="quarter" idx="12"/>
          </p:nvPr>
        </p:nvSpPr>
        <p:spPr>
          <a:ln/>
        </p:spPr>
        <p:txBody>
          <a:bodyPr/>
          <a:lstStyle>
            <a:lvl1pPr>
              <a:defRPr/>
            </a:lvl1pPr>
          </a:lstStyle>
          <a:p>
            <a:pPr>
              <a:defRPr/>
            </a:pPr>
            <a:fld id="{4FE9D0AA-7FB4-41F8-B744-87FAE6F95902}" type="slidenum">
              <a:rPr lang="nl-NL" altLang="nl-NL"/>
              <a:pPr>
                <a:defRPr/>
              </a:pPr>
              <a:t>‹nr.›</a:t>
            </a:fld>
            <a:endParaRPr lang="nl-NL" altLang="nl-NL"/>
          </a:p>
        </p:txBody>
      </p:sp>
    </p:spTree>
    <p:extLst>
      <p:ext uri="{BB962C8B-B14F-4D97-AF65-F5344CB8AC3E}">
        <p14:creationId xmlns:p14="http://schemas.microsoft.com/office/powerpoint/2010/main" val="374789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11">
            <a:extLst>
              <a:ext uri="{FF2B5EF4-FFF2-40B4-BE49-F238E27FC236}">
                <a16:creationId xmlns:a16="http://schemas.microsoft.com/office/drawing/2014/main" id="{9CA31071-C3B1-413A-B430-1C8FFE33E5E0}"/>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12">
            <a:extLst>
              <a:ext uri="{FF2B5EF4-FFF2-40B4-BE49-F238E27FC236}">
                <a16:creationId xmlns:a16="http://schemas.microsoft.com/office/drawing/2014/main" id="{EC2FE014-132D-4E4E-B256-25A575F56538}"/>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13">
            <a:extLst>
              <a:ext uri="{FF2B5EF4-FFF2-40B4-BE49-F238E27FC236}">
                <a16:creationId xmlns:a16="http://schemas.microsoft.com/office/drawing/2014/main" id="{7D9081C8-7DE4-4B7B-A8F9-ADC30CA182BF}"/>
              </a:ext>
            </a:extLst>
          </p:cNvPr>
          <p:cNvSpPr>
            <a:spLocks noGrp="1" noChangeArrowheads="1"/>
          </p:cNvSpPr>
          <p:nvPr>
            <p:ph type="sldNum" sz="quarter" idx="12"/>
          </p:nvPr>
        </p:nvSpPr>
        <p:spPr>
          <a:ln/>
        </p:spPr>
        <p:txBody>
          <a:bodyPr/>
          <a:lstStyle>
            <a:lvl1pPr>
              <a:defRPr/>
            </a:lvl1pPr>
          </a:lstStyle>
          <a:p>
            <a:pPr>
              <a:defRPr/>
            </a:pPr>
            <a:fld id="{20820219-2E3C-4021-812A-26B1B4AB32A2}" type="slidenum">
              <a:rPr lang="nl-NL" altLang="nl-NL"/>
              <a:pPr>
                <a:defRPr/>
              </a:pPr>
              <a:t>‹nr.›</a:t>
            </a:fld>
            <a:endParaRPr lang="nl-NL" altLang="nl-NL"/>
          </a:p>
        </p:txBody>
      </p:sp>
    </p:spTree>
    <p:extLst>
      <p:ext uri="{BB962C8B-B14F-4D97-AF65-F5344CB8AC3E}">
        <p14:creationId xmlns:p14="http://schemas.microsoft.com/office/powerpoint/2010/main" val="266330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11">
            <a:extLst>
              <a:ext uri="{FF2B5EF4-FFF2-40B4-BE49-F238E27FC236}">
                <a16:creationId xmlns:a16="http://schemas.microsoft.com/office/drawing/2014/main" id="{D8B5F976-E561-4CB5-BE16-98A2A9C641E5}"/>
              </a:ext>
            </a:extLst>
          </p:cNvPr>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12">
            <a:extLst>
              <a:ext uri="{FF2B5EF4-FFF2-40B4-BE49-F238E27FC236}">
                <a16:creationId xmlns:a16="http://schemas.microsoft.com/office/drawing/2014/main" id="{55F0C9EF-0876-4E40-934C-8F145FC30E66}"/>
              </a:ext>
            </a:extLst>
          </p:cNvPr>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13">
            <a:extLst>
              <a:ext uri="{FF2B5EF4-FFF2-40B4-BE49-F238E27FC236}">
                <a16:creationId xmlns:a16="http://schemas.microsoft.com/office/drawing/2014/main" id="{9929958B-34E4-4594-AE35-09CEF3338E2D}"/>
              </a:ext>
            </a:extLst>
          </p:cNvPr>
          <p:cNvSpPr>
            <a:spLocks noGrp="1" noChangeArrowheads="1"/>
          </p:cNvSpPr>
          <p:nvPr>
            <p:ph type="sldNum" sz="quarter" idx="12"/>
          </p:nvPr>
        </p:nvSpPr>
        <p:spPr>
          <a:ln/>
        </p:spPr>
        <p:txBody>
          <a:bodyPr/>
          <a:lstStyle>
            <a:lvl1pPr>
              <a:defRPr/>
            </a:lvl1pPr>
          </a:lstStyle>
          <a:p>
            <a:pPr>
              <a:defRPr/>
            </a:pPr>
            <a:fld id="{F7B93B3E-F791-47BE-AF6E-B1444C6C7A6F}" type="slidenum">
              <a:rPr lang="nl-NL" altLang="nl-NL"/>
              <a:pPr>
                <a:defRPr/>
              </a:pPr>
              <a:t>‹nr.›</a:t>
            </a:fld>
            <a:endParaRPr lang="nl-NL" altLang="nl-NL"/>
          </a:p>
        </p:txBody>
      </p:sp>
    </p:spTree>
    <p:extLst>
      <p:ext uri="{BB962C8B-B14F-4D97-AF65-F5344CB8AC3E}">
        <p14:creationId xmlns:p14="http://schemas.microsoft.com/office/powerpoint/2010/main" val="40492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5136E39-14DC-4588-B199-C7EBA1348D3E}"/>
              </a:ext>
            </a:extLst>
          </p:cNvPr>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75" name="Rectangle 3">
            <a:extLst>
              <a:ext uri="{FF2B5EF4-FFF2-40B4-BE49-F238E27FC236}">
                <a16:creationId xmlns:a16="http://schemas.microsoft.com/office/drawing/2014/main" id="{98F382D3-3BCE-4BF9-817D-6C8115B42306}"/>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76" name="Rectangle 4">
            <a:extLst>
              <a:ext uri="{FF2B5EF4-FFF2-40B4-BE49-F238E27FC236}">
                <a16:creationId xmlns:a16="http://schemas.microsoft.com/office/drawing/2014/main" id="{72A57291-F0D5-4CF4-A269-38A51259AA77}"/>
              </a:ext>
            </a:extLst>
          </p:cNvPr>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77" name="Rectangle 5">
            <a:extLst>
              <a:ext uri="{FF2B5EF4-FFF2-40B4-BE49-F238E27FC236}">
                <a16:creationId xmlns:a16="http://schemas.microsoft.com/office/drawing/2014/main" id="{986B6353-0145-422B-B72E-7A1D081A5349}"/>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78" name="Rectangle 6">
            <a:extLst>
              <a:ext uri="{FF2B5EF4-FFF2-40B4-BE49-F238E27FC236}">
                <a16:creationId xmlns:a16="http://schemas.microsoft.com/office/drawing/2014/main" id="{4A435B85-11D1-41FD-B039-D8C3D64FD16A}"/>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79" name="Rectangle 7">
            <a:extLst>
              <a:ext uri="{FF2B5EF4-FFF2-40B4-BE49-F238E27FC236}">
                <a16:creationId xmlns:a16="http://schemas.microsoft.com/office/drawing/2014/main" id="{398675B2-6FAD-4C0C-A86D-C7B5958ED3C3}"/>
              </a:ext>
            </a:extLst>
          </p:cNvPr>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3080" name="Rectangle 8">
            <a:extLst>
              <a:ext uri="{FF2B5EF4-FFF2-40B4-BE49-F238E27FC236}">
                <a16:creationId xmlns:a16="http://schemas.microsoft.com/office/drawing/2014/main" id="{B600FDD1-9CC7-4589-A116-9E315BCB296B}"/>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lvl1pPr eaLnBrk="0" hangingPunct="0">
              <a:defRPr sz="2000">
                <a:solidFill>
                  <a:schemeClr val="tx1"/>
                </a:solidFill>
                <a:latin typeface="Times New Roman" pitchFamily="-112" charset="0"/>
                <a:ea typeface="ＭＳ Ｐゴシック" pitchFamily="-112" charset="-128"/>
              </a:defRPr>
            </a:lvl1pPr>
            <a:lvl2pPr marL="37931725" indent="-37474525" eaLnBrk="0" hangingPunct="0">
              <a:defRPr sz="2000">
                <a:solidFill>
                  <a:schemeClr val="tx1"/>
                </a:solidFill>
                <a:latin typeface="Times New Roman" pitchFamily="-112" charset="0"/>
                <a:ea typeface="ＭＳ Ｐゴシック" pitchFamily="-112" charset="-128"/>
              </a:defRPr>
            </a:lvl2pPr>
            <a:lvl3pPr eaLnBrk="0" hangingPunct="0">
              <a:defRPr sz="2000">
                <a:solidFill>
                  <a:schemeClr val="tx1"/>
                </a:solidFill>
                <a:latin typeface="Times New Roman" pitchFamily="-112" charset="0"/>
                <a:ea typeface="ＭＳ Ｐゴシック" pitchFamily="-112" charset="-128"/>
              </a:defRPr>
            </a:lvl3pPr>
            <a:lvl4pPr eaLnBrk="0" hangingPunct="0">
              <a:defRPr sz="2000">
                <a:solidFill>
                  <a:schemeClr val="tx1"/>
                </a:solidFill>
                <a:latin typeface="Times New Roman" pitchFamily="-112" charset="0"/>
                <a:ea typeface="ＭＳ Ｐゴシック" pitchFamily="-112" charset="-128"/>
              </a:defRPr>
            </a:lvl4pPr>
            <a:lvl5pPr eaLnBrk="0" hangingPunct="0">
              <a:defRPr sz="2000">
                <a:solidFill>
                  <a:schemeClr val="tx1"/>
                </a:solidFill>
                <a:latin typeface="Times New Roman" pitchFamily="-112" charset="0"/>
                <a:ea typeface="ＭＳ Ｐゴシック" pitchFamily="-112" charset="-128"/>
              </a:defRPr>
            </a:lvl5pPr>
            <a:lvl6pPr marL="4572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6pPr>
            <a:lvl7pPr marL="9144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7pPr>
            <a:lvl8pPr marL="13716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8pPr>
            <a:lvl9pPr marL="1828800" eaLnBrk="0" fontAlgn="base" hangingPunct="0">
              <a:lnSpc>
                <a:spcPct val="90000"/>
              </a:lnSpc>
              <a:spcBef>
                <a:spcPct val="20000"/>
              </a:spcBef>
              <a:spcAft>
                <a:spcPct val="0"/>
              </a:spcAft>
              <a:defRPr sz="2000">
                <a:solidFill>
                  <a:schemeClr val="tx1"/>
                </a:solidFill>
                <a:latin typeface="Times New Roman" pitchFamily="-112" charset="0"/>
                <a:ea typeface="ＭＳ Ｐゴシック" pitchFamily="-112" charset="-128"/>
              </a:defRPr>
            </a:lvl9pPr>
          </a:lstStyle>
          <a:p>
            <a:pPr algn="ctr" eaLnBrk="1" hangingPunct="1">
              <a:defRPr/>
            </a:pPr>
            <a:endParaRPr kumimoji="1" lang="en-US" altLang="nl-NL" sz="2400">
              <a:latin typeface="Tahoma" pitchFamily="-112" charset="0"/>
            </a:endParaRPr>
          </a:p>
        </p:txBody>
      </p:sp>
      <p:sp>
        <p:nvSpPr>
          <p:cNvPr id="1033" name="Rectangle 9">
            <a:extLst>
              <a:ext uri="{FF2B5EF4-FFF2-40B4-BE49-F238E27FC236}">
                <a16:creationId xmlns:a16="http://schemas.microsoft.com/office/drawing/2014/main" id="{B9F400BD-A5BE-4161-9552-D2F8A3E006D2}"/>
              </a:ext>
            </a:extLst>
          </p:cNvPr>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a:t>Titelstijl van model bewerken</a:t>
            </a:r>
          </a:p>
        </p:txBody>
      </p:sp>
      <p:sp>
        <p:nvSpPr>
          <p:cNvPr id="1034" name="Rectangle 10">
            <a:extLst>
              <a:ext uri="{FF2B5EF4-FFF2-40B4-BE49-F238E27FC236}">
                <a16:creationId xmlns:a16="http://schemas.microsoft.com/office/drawing/2014/main" id="{6624CA80-4F23-46F3-9CC2-3E0FF1A2D268}"/>
              </a:ext>
            </a:extLst>
          </p:cNvPr>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3083" name="Rectangle 11">
            <a:extLst>
              <a:ext uri="{FF2B5EF4-FFF2-40B4-BE49-F238E27FC236}">
                <a16:creationId xmlns:a16="http://schemas.microsoft.com/office/drawing/2014/main" id="{1FAB127E-97B8-4EED-81CD-75435444FEDB}"/>
              </a:ext>
            </a:extLst>
          </p:cNvPr>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latin typeface="Tahoma" pitchFamily="-112" charset="0"/>
                <a:ea typeface="ＭＳ Ｐゴシック" pitchFamily="-112" charset="-128"/>
                <a:cs typeface="+mn-cs"/>
              </a:defRPr>
            </a:lvl1pPr>
          </a:lstStyle>
          <a:p>
            <a:pPr>
              <a:defRPr/>
            </a:pPr>
            <a:endParaRPr lang="en-US" altLang="nl-NL"/>
          </a:p>
        </p:txBody>
      </p:sp>
      <p:sp>
        <p:nvSpPr>
          <p:cNvPr id="3084" name="Rectangle 12">
            <a:extLst>
              <a:ext uri="{FF2B5EF4-FFF2-40B4-BE49-F238E27FC236}">
                <a16:creationId xmlns:a16="http://schemas.microsoft.com/office/drawing/2014/main" id="{7D7AB7DC-934C-4E96-85C8-54E1D98247A1}"/>
              </a:ext>
            </a:extLst>
          </p:cNvPr>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latin typeface="Tahoma" pitchFamily="-112" charset="0"/>
                <a:ea typeface="ＭＳ Ｐゴシック" pitchFamily="-112" charset="-128"/>
                <a:cs typeface="+mn-cs"/>
              </a:defRPr>
            </a:lvl1pPr>
          </a:lstStyle>
          <a:p>
            <a:pPr>
              <a:defRPr/>
            </a:pPr>
            <a:endParaRPr lang="en-US" altLang="nl-NL"/>
          </a:p>
        </p:txBody>
      </p:sp>
      <p:sp>
        <p:nvSpPr>
          <p:cNvPr id="3085" name="Rectangle 13">
            <a:extLst>
              <a:ext uri="{FF2B5EF4-FFF2-40B4-BE49-F238E27FC236}">
                <a16:creationId xmlns:a16="http://schemas.microsoft.com/office/drawing/2014/main" id="{1EB55208-C67D-4F10-934A-F80F982200A2}"/>
              </a:ext>
            </a:extLst>
          </p:cNvPr>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Tahoma" panose="020B0604030504040204" pitchFamily="34" charset="0"/>
              </a:defRPr>
            </a:lvl1pPr>
          </a:lstStyle>
          <a:p>
            <a:pPr>
              <a:defRPr/>
            </a:pPr>
            <a:fld id="{F6E70558-FA18-4464-8E8F-6E6A1F1FC44B}"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4274"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hf sldNum="0" hdr="0" ftr="0" dt="0"/>
  <p:txStyles>
    <p:title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pitchFamily="-112"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pitchFamily="-112"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pitchFamily="-112"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pitchFamily="-112"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pitchFamily="-112" charset="0"/>
        </a:defRPr>
      </a:lvl6pPr>
      <a:lvl7pPr marL="914400" algn="l" rtl="0" fontAlgn="base">
        <a:spcBef>
          <a:spcPct val="0"/>
        </a:spcBef>
        <a:spcAft>
          <a:spcPct val="0"/>
        </a:spcAft>
        <a:defRPr sz="4400">
          <a:solidFill>
            <a:schemeClr val="tx2"/>
          </a:solidFill>
          <a:latin typeface="Tahoma" pitchFamily="-112" charset="0"/>
        </a:defRPr>
      </a:lvl7pPr>
      <a:lvl8pPr marL="1371600" algn="l" rtl="0" fontAlgn="base">
        <a:spcBef>
          <a:spcPct val="0"/>
        </a:spcBef>
        <a:spcAft>
          <a:spcPct val="0"/>
        </a:spcAft>
        <a:defRPr sz="4400">
          <a:solidFill>
            <a:schemeClr val="tx2"/>
          </a:solidFill>
          <a:latin typeface="Tahoma" pitchFamily="-112" charset="0"/>
        </a:defRPr>
      </a:lvl8pPr>
      <a:lvl9pPr marL="1828800" algn="l" rtl="0" fontAlgn="base">
        <a:spcBef>
          <a:spcPct val="0"/>
        </a:spcBef>
        <a:spcAft>
          <a:spcPct val="0"/>
        </a:spcAft>
        <a:defRPr sz="4400">
          <a:solidFill>
            <a:schemeClr val="tx2"/>
          </a:solidFill>
          <a:latin typeface="Tahoma" pitchFamily="-112"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85E3835A-A49A-494B-8860-454E8FB4E501}"/>
              </a:ext>
            </a:extLst>
          </p:cNvPr>
          <p:cNvSpPr>
            <a:spLocks noGrp="1" noChangeArrowheads="1"/>
          </p:cNvSpPr>
          <p:nvPr>
            <p:ph type="ctrTitle"/>
          </p:nvPr>
        </p:nvSpPr>
        <p:spPr>
          <a:xfrm>
            <a:off x="838200" y="1219200"/>
            <a:ext cx="7772400" cy="1143000"/>
          </a:xfrm>
        </p:spPr>
        <p:txBody>
          <a:bodyPr/>
          <a:lstStyle/>
          <a:p>
            <a:pPr algn="ctr" eaLnBrk="1" hangingPunct="1"/>
            <a:r>
              <a:rPr lang="en-US" altLang="nl-NL" sz="4000" dirty="0"/>
              <a:t>AI &amp; Law Models of </a:t>
            </a:r>
            <a:br>
              <a:rPr lang="en-US" altLang="nl-NL" sz="4000" dirty="0"/>
            </a:br>
            <a:r>
              <a:rPr lang="en-US" altLang="nl-NL" sz="4000" dirty="0"/>
              <a:t>Legal Case-Based Reasoning</a:t>
            </a:r>
            <a:endParaRPr lang="nl-NL" altLang="nl-NL" sz="4000" dirty="0">
              <a:solidFill>
                <a:srgbClr val="FF0000"/>
              </a:solidFill>
            </a:endParaRPr>
          </a:p>
        </p:txBody>
      </p:sp>
      <p:sp>
        <p:nvSpPr>
          <p:cNvPr id="15362" name="Rectangle 3">
            <a:extLst>
              <a:ext uri="{FF2B5EF4-FFF2-40B4-BE49-F238E27FC236}">
                <a16:creationId xmlns:a16="http://schemas.microsoft.com/office/drawing/2014/main" id="{9D307751-D51A-46D6-A2B1-770923F761E8}"/>
              </a:ext>
            </a:extLst>
          </p:cNvPr>
          <p:cNvSpPr>
            <a:spLocks noGrp="1" noChangeArrowheads="1"/>
          </p:cNvSpPr>
          <p:nvPr>
            <p:ph type="subTitle" idx="1"/>
          </p:nvPr>
        </p:nvSpPr>
        <p:spPr>
          <a:xfrm>
            <a:off x="1524000" y="3733800"/>
            <a:ext cx="6400800" cy="1752600"/>
          </a:xfrm>
        </p:spPr>
        <p:txBody>
          <a:bodyPr/>
          <a:lstStyle/>
          <a:p>
            <a:pPr eaLnBrk="1" hangingPunct="1">
              <a:buFont typeface="Wingdings" panose="05000000000000000000" pitchFamily="2" charset="2"/>
              <a:buNone/>
            </a:pPr>
            <a:r>
              <a:rPr lang="en-US" altLang="nl-NL" sz="2800" dirty="0"/>
              <a:t>Henry </a:t>
            </a:r>
            <a:r>
              <a:rPr lang="en-US" altLang="nl-NL" sz="2800" dirty="0" err="1"/>
              <a:t>Prakken</a:t>
            </a:r>
            <a:endParaRPr lang="en-US" altLang="nl-NL" sz="2800" dirty="0"/>
          </a:p>
          <a:p>
            <a:pPr eaLnBrk="1" hangingPunct="1">
              <a:buFont typeface="Wingdings" panose="05000000000000000000" pitchFamily="2" charset="2"/>
              <a:buNone/>
            </a:pPr>
            <a:r>
              <a:rPr lang="en-US" altLang="nl-NL" sz="2800" dirty="0"/>
              <a:t>Lecture series AI in Court</a:t>
            </a:r>
          </a:p>
          <a:p>
            <a:pPr eaLnBrk="1" hangingPunct="1">
              <a:buFont typeface="Wingdings" panose="05000000000000000000" pitchFamily="2" charset="2"/>
              <a:buNone/>
            </a:pPr>
            <a:r>
              <a:rPr lang="en-US" altLang="nl-NL" sz="2800"/>
              <a:t>Bologna, 20 </a:t>
            </a:r>
            <a:r>
              <a:rPr lang="en-US" altLang="nl-NL" sz="2800" dirty="0"/>
              <a:t>November 2024</a:t>
            </a:r>
          </a:p>
        </p:txBody>
      </p:sp>
      <p:pic>
        <p:nvPicPr>
          <p:cNvPr id="2" name="Afbeelding 10">
            <a:extLst>
              <a:ext uri="{FF2B5EF4-FFF2-40B4-BE49-F238E27FC236}">
                <a16:creationId xmlns:a16="http://schemas.microsoft.com/office/drawing/2014/main" id="{4E8AF690-FA6F-22B4-6953-7A1AA97EC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44" y="5703887"/>
            <a:ext cx="3697288"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descr="Afbeelding met Lettertype, Graphics, logo, tekst&#10;&#10;Automatisch gegenereerde beschrijving">
            <a:extLst>
              <a:ext uri="{FF2B5EF4-FFF2-40B4-BE49-F238E27FC236}">
                <a16:creationId xmlns:a16="http://schemas.microsoft.com/office/drawing/2014/main" id="{5FE808AB-49DA-C2E7-33D8-AA691E055B69}"/>
              </a:ext>
            </a:extLst>
          </p:cNvPr>
          <p:cNvPicPr>
            <a:picLocks noChangeAspect="1"/>
          </p:cNvPicPr>
          <p:nvPr/>
        </p:nvPicPr>
        <p:blipFill>
          <a:blip r:embed="rId4"/>
          <a:stretch>
            <a:fillRect/>
          </a:stretch>
        </p:blipFill>
        <p:spPr>
          <a:xfrm>
            <a:off x="7182044" y="6175231"/>
            <a:ext cx="1885756" cy="5303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9B77C4F-B975-CEE0-524E-1686E79EEA4D}"/>
              </a:ext>
            </a:extLst>
          </p:cNvPr>
          <p:cNvSpPr>
            <a:spLocks noGrp="1" noChangeArrowheads="1"/>
          </p:cNvSpPr>
          <p:nvPr>
            <p:ph type="title"/>
          </p:nvPr>
        </p:nvSpPr>
        <p:spPr/>
        <p:txBody>
          <a:bodyPr/>
          <a:lstStyle/>
          <a:p>
            <a:pPr algn="ctr"/>
            <a:r>
              <a:rPr lang="en-US" altLang="nl-NL"/>
              <a:t>Example with factors</a:t>
            </a:r>
            <a:endParaRPr lang="nl-NL" altLang="nl-NL"/>
          </a:p>
        </p:txBody>
      </p:sp>
      <p:sp>
        <p:nvSpPr>
          <p:cNvPr id="23555" name="Oval 3">
            <a:extLst>
              <a:ext uri="{FF2B5EF4-FFF2-40B4-BE49-F238E27FC236}">
                <a16:creationId xmlns:a16="http://schemas.microsoft.com/office/drawing/2014/main" id="{15678243-038A-2951-95E8-D2C5980B39EB}"/>
              </a:ext>
            </a:extLst>
          </p:cNvPr>
          <p:cNvSpPr>
            <a:spLocks noChangeArrowheads="1"/>
          </p:cNvSpPr>
          <p:nvPr/>
        </p:nvSpPr>
        <p:spPr bwMode="auto">
          <a:xfrm>
            <a:off x="1600200" y="2819400"/>
            <a:ext cx="2432050" cy="1136650"/>
          </a:xfrm>
          <a:prstGeom prst="ellipse">
            <a:avLst/>
          </a:prstGeom>
          <a:solidFill>
            <a:schemeClr val="accent1"/>
          </a:solidFill>
          <a:ln w="9525">
            <a:solidFill>
              <a:schemeClr val="tx1"/>
            </a:solidFill>
            <a:round/>
            <a:headEnd/>
            <a:tailEnd/>
          </a:ln>
        </p:spPr>
        <p:txBody>
          <a:bodyPr wrap="none" anchor="ctr">
            <a:spAutoFit/>
          </a:bodyP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spcBef>
                <a:spcPct val="0"/>
              </a:spcBef>
              <a:buFontTx/>
              <a:buNone/>
            </a:pPr>
            <a:r>
              <a:rPr lang="en-US" altLang="nl-NL" sz="2400"/>
              <a:t>p</a:t>
            </a:r>
            <a:r>
              <a:rPr lang="en-US" altLang="nl-NL" sz="2400" baseline="-25000"/>
              <a:t>1</a:t>
            </a:r>
            <a:r>
              <a:rPr lang="en-US" altLang="nl-NL" sz="2400"/>
              <a:t>  p</a:t>
            </a:r>
            <a:r>
              <a:rPr lang="en-US" altLang="nl-NL" sz="2400" baseline="-25000"/>
              <a:t>2</a:t>
            </a:r>
            <a:r>
              <a:rPr lang="en-US" altLang="nl-NL" sz="2400"/>
              <a:t> p</a:t>
            </a:r>
            <a:r>
              <a:rPr lang="en-US" altLang="nl-NL" sz="2400" baseline="-25000"/>
              <a:t>3</a:t>
            </a:r>
          </a:p>
          <a:p>
            <a:pPr lvl="1">
              <a:spcBef>
                <a:spcPct val="0"/>
              </a:spcBef>
              <a:buFontTx/>
              <a:buNone/>
            </a:pPr>
            <a:r>
              <a:rPr lang="en-US" altLang="nl-NL" sz="2400" baseline="-25000"/>
              <a:t> </a:t>
            </a:r>
            <a:r>
              <a:rPr lang="en-US" altLang="nl-NL" sz="2400"/>
              <a:t>d</a:t>
            </a:r>
            <a:r>
              <a:rPr lang="en-US" altLang="nl-NL" sz="2400" baseline="-25000"/>
              <a:t>1</a:t>
            </a:r>
            <a:r>
              <a:rPr lang="en-US" altLang="nl-NL" sz="2400"/>
              <a:t>  d</a:t>
            </a:r>
            <a:r>
              <a:rPr lang="en-US" altLang="nl-NL" sz="2400" baseline="-25000"/>
              <a:t>2</a:t>
            </a:r>
            <a:endParaRPr lang="nl-NL" altLang="nl-NL" sz="2400" baseline="-25000"/>
          </a:p>
        </p:txBody>
      </p:sp>
      <p:sp>
        <p:nvSpPr>
          <p:cNvPr id="23556" name="Rectangle 4">
            <a:extLst>
              <a:ext uri="{FF2B5EF4-FFF2-40B4-BE49-F238E27FC236}">
                <a16:creationId xmlns:a16="http://schemas.microsoft.com/office/drawing/2014/main" id="{0E01C484-B17B-784A-47D3-05FB24554F25}"/>
              </a:ext>
            </a:extLst>
          </p:cNvPr>
          <p:cNvSpPr>
            <a:spLocks noGrp="1" noChangeArrowheads="1"/>
          </p:cNvSpPr>
          <p:nvPr>
            <p:ph type="body" idx="1"/>
          </p:nvPr>
        </p:nvSpPr>
        <p:spPr/>
        <p:txBody>
          <a:bodyPr/>
          <a:lstStyle/>
          <a:p>
            <a:pPr>
              <a:buFont typeface="Wingdings" pitchFamily="2" charset="2"/>
              <a:buNone/>
            </a:pPr>
            <a:r>
              <a:rPr lang="en-US" altLang="nl-NL"/>
              <a:t> C</a:t>
            </a:r>
            <a:r>
              <a:rPr lang="en-US" altLang="nl-NL" baseline="-25000"/>
              <a:t>1</a:t>
            </a:r>
            <a:r>
              <a:rPr lang="en-US" altLang="nl-NL"/>
              <a:t> (</a:t>
            </a:r>
            <a:r>
              <a:rPr lang="en-US" altLang="nl-NL">
                <a:solidFill>
                  <a:srgbClr val="FF0000"/>
                </a:solidFill>
                <a:latin typeface="Symbol" pitchFamily="2" charset="2"/>
              </a:rPr>
              <a:t>p</a:t>
            </a:r>
            <a:r>
              <a:rPr lang="en-US" altLang="nl-NL">
                <a:latin typeface="Symbol" pitchFamily="2" charset="2"/>
              </a:rPr>
              <a:t>) 				</a:t>
            </a:r>
            <a:r>
              <a:rPr lang="en-US" altLang="nl-NL"/>
              <a:t>C</a:t>
            </a:r>
            <a:r>
              <a:rPr lang="en-US" altLang="nl-NL" baseline="-25000"/>
              <a:t>2</a:t>
            </a:r>
            <a:r>
              <a:rPr lang="en-US" altLang="nl-NL"/>
              <a:t> (</a:t>
            </a:r>
            <a:r>
              <a:rPr lang="en-US" altLang="nl-NL">
                <a:latin typeface="Symbol" pitchFamily="2" charset="2"/>
              </a:rPr>
              <a:t>d)</a:t>
            </a:r>
          </a:p>
          <a:p>
            <a:endParaRPr lang="en-US" altLang="nl-NL">
              <a:latin typeface="Symbol" pitchFamily="2" charset="2"/>
            </a:endParaRPr>
          </a:p>
          <a:p>
            <a:pPr>
              <a:buFont typeface="Wingdings" pitchFamily="2" charset="2"/>
              <a:buNone/>
            </a:pPr>
            <a:endParaRPr lang="en-US" altLang="nl-NL">
              <a:latin typeface="Symbol" pitchFamily="2" charset="2"/>
            </a:endParaRPr>
          </a:p>
          <a:p>
            <a:endParaRPr lang="en-US" altLang="nl-NL">
              <a:latin typeface="Symbol" pitchFamily="2" charset="2"/>
            </a:endParaRPr>
          </a:p>
          <a:p>
            <a:pPr>
              <a:buFont typeface="Wingdings" pitchFamily="2" charset="2"/>
              <a:buNone/>
            </a:pPr>
            <a:endParaRPr lang="en-US" altLang="nl-NL"/>
          </a:p>
          <a:p>
            <a:pPr>
              <a:buFont typeface="Wingdings" pitchFamily="2" charset="2"/>
              <a:buNone/>
            </a:pPr>
            <a:r>
              <a:rPr lang="en-US" altLang="nl-NL"/>
              <a:t>               CFS</a:t>
            </a:r>
          </a:p>
        </p:txBody>
      </p:sp>
      <p:sp>
        <p:nvSpPr>
          <p:cNvPr id="23557" name="Oval 5">
            <a:extLst>
              <a:ext uri="{FF2B5EF4-FFF2-40B4-BE49-F238E27FC236}">
                <a16:creationId xmlns:a16="http://schemas.microsoft.com/office/drawing/2014/main" id="{243FD201-85C0-B16A-E2AE-E20C646D1AFE}"/>
              </a:ext>
            </a:extLst>
          </p:cNvPr>
          <p:cNvSpPr>
            <a:spLocks noChangeArrowheads="1"/>
          </p:cNvSpPr>
          <p:nvPr/>
        </p:nvSpPr>
        <p:spPr bwMode="auto">
          <a:xfrm>
            <a:off x="4065588" y="4616450"/>
            <a:ext cx="1573212" cy="1352550"/>
          </a:xfrm>
          <a:prstGeom prst="ellipse">
            <a:avLst/>
          </a:prstGeom>
          <a:solidFill>
            <a:schemeClr val="accent1"/>
          </a:solidFill>
          <a:ln w="9525">
            <a:solidFill>
              <a:schemeClr val="tx1"/>
            </a:solidFill>
            <a:round/>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nl-NL" sz="2800"/>
              <a:t>p</a:t>
            </a:r>
            <a:r>
              <a:rPr lang="en-US" altLang="nl-NL" sz="2800" baseline="-25000"/>
              <a:t>1</a:t>
            </a:r>
            <a:r>
              <a:rPr lang="en-US" altLang="nl-NL" sz="2800"/>
              <a:t> </a:t>
            </a:r>
            <a:r>
              <a:rPr lang="en-US" altLang="nl-NL" sz="2800">
                <a:solidFill>
                  <a:srgbClr val="0000FF"/>
                </a:solidFill>
              </a:rPr>
              <a:t>p</a:t>
            </a:r>
            <a:r>
              <a:rPr lang="en-US" altLang="nl-NL" sz="2800" baseline="-25000">
                <a:solidFill>
                  <a:srgbClr val="0000FF"/>
                </a:solidFill>
              </a:rPr>
              <a:t>3</a:t>
            </a:r>
          </a:p>
          <a:p>
            <a:pPr>
              <a:spcBef>
                <a:spcPct val="0"/>
              </a:spcBef>
              <a:buClrTx/>
              <a:buSzTx/>
              <a:buFontTx/>
              <a:buNone/>
            </a:pPr>
            <a:r>
              <a:rPr lang="en-US" altLang="nl-NL" sz="2800" baseline="-25000"/>
              <a:t> </a:t>
            </a:r>
            <a:r>
              <a:rPr lang="en-US" altLang="nl-NL" sz="2800">
                <a:solidFill>
                  <a:srgbClr val="FF0000"/>
                </a:solidFill>
              </a:rPr>
              <a:t>d</a:t>
            </a:r>
            <a:r>
              <a:rPr lang="en-US" altLang="nl-NL" sz="2800" baseline="-25000">
                <a:solidFill>
                  <a:srgbClr val="FF0000"/>
                </a:solidFill>
              </a:rPr>
              <a:t>3</a:t>
            </a:r>
            <a:endParaRPr lang="nl-NL" altLang="nl-NL" sz="2800" baseline="-25000">
              <a:solidFill>
                <a:srgbClr val="FF0000"/>
              </a:solidFill>
            </a:endParaRPr>
          </a:p>
        </p:txBody>
      </p:sp>
      <p:sp>
        <p:nvSpPr>
          <p:cNvPr id="23558" name="Oval 7">
            <a:extLst>
              <a:ext uri="{FF2B5EF4-FFF2-40B4-BE49-F238E27FC236}">
                <a16:creationId xmlns:a16="http://schemas.microsoft.com/office/drawing/2014/main" id="{761A4E19-F23A-B03D-8346-30E0A617041D}"/>
              </a:ext>
            </a:extLst>
          </p:cNvPr>
          <p:cNvSpPr>
            <a:spLocks noChangeArrowheads="1"/>
          </p:cNvSpPr>
          <p:nvPr/>
        </p:nvSpPr>
        <p:spPr bwMode="auto">
          <a:xfrm>
            <a:off x="1600200" y="2819400"/>
            <a:ext cx="2432050" cy="1136650"/>
          </a:xfrm>
          <a:prstGeom prst="ellipse">
            <a:avLst/>
          </a:prstGeom>
          <a:solidFill>
            <a:schemeClr val="accent1"/>
          </a:solidFill>
          <a:ln w="9525">
            <a:solidFill>
              <a:schemeClr val="tx1"/>
            </a:solidFill>
            <a:round/>
            <a:headEnd/>
            <a:tailEnd/>
          </a:ln>
        </p:spPr>
        <p:txBody>
          <a:bodyPr wrap="none" anchor="ct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lgn="ctr">
              <a:spcBef>
                <a:spcPct val="0"/>
              </a:spcBef>
              <a:buFontTx/>
              <a:buNone/>
            </a:pPr>
            <a:r>
              <a:rPr lang="en-US" altLang="nl-NL">
                <a:solidFill>
                  <a:srgbClr val="0000FF"/>
                </a:solidFill>
              </a:rPr>
              <a:t>p</a:t>
            </a:r>
            <a:r>
              <a:rPr lang="en-US" altLang="nl-NL" baseline="-25000">
                <a:solidFill>
                  <a:srgbClr val="0000FF"/>
                </a:solidFill>
              </a:rPr>
              <a:t>1</a:t>
            </a:r>
            <a:r>
              <a:rPr lang="en-US" altLang="nl-NL"/>
              <a:t> </a:t>
            </a:r>
            <a:r>
              <a:rPr lang="en-US" altLang="nl-NL">
                <a:solidFill>
                  <a:srgbClr val="FF0000"/>
                </a:solidFill>
              </a:rPr>
              <a:t>p</a:t>
            </a:r>
            <a:r>
              <a:rPr lang="en-US" altLang="nl-NL" baseline="-25000">
                <a:solidFill>
                  <a:srgbClr val="FF0000"/>
                </a:solidFill>
              </a:rPr>
              <a:t>2</a:t>
            </a:r>
            <a:r>
              <a:rPr lang="en-US" altLang="nl-NL"/>
              <a:t> </a:t>
            </a:r>
            <a:r>
              <a:rPr lang="en-US" altLang="nl-NL">
                <a:solidFill>
                  <a:srgbClr val="0000FF"/>
                </a:solidFill>
              </a:rPr>
              <a:t>p</a:t>
            </a:r>
            <a:r>
              <a:rPr lang="en-US" altLang="nl-NL" baseline="-25000">
                <a:solidFill>
                  <a:srgbClr val="0000FF"/>
                </a:solidFill>
              </a:rPr>
              <a:t>3</a:t>
            </a:r>
          </a:p>
          <a:p>
            <a:pPr lvl="1" algn="ctr">
              <a:spcBef>
                <a:spcPct val="0"/>
              </a:spcBef>
              <a:buFontTx/>
              <a:buNone/>
            </a:pPr>
            <a:r>
              <a:rPr lang="en-US" altLang="nl-NL" baseline="-25000"/>
              <a:t> </a:t>
            </a:r>
            <a:r>
              <a:rPr lang="en-US" altLang="nl-NL"/>
              <a:t>d</a:t>
            </a:r>
            <a:r>
              <a:rPr lang="en-US" altLang="nl-NL" baseline="-25000"/>
              <a:t>1</a:t>
            </a:r>
            <a:r>
              <a:rPr lang="en-US" altLang="nl-NL"/>
              <a:t> d</a:t>
            </a:r>
            <a:r>
              <a:rPr lang="en-US" altLang="nl-NL" baseline="-25000"/>
              <a:t>2</a:t>
            </a:r>
            <a:r>
              <a:rPr lang="en-US" altLang="nl-NL" sz="2400"/>
              <a:t> </a:t>
            </a:r>
            <a:endParaRPr lang="nl-NL" altLang="nl-NL" sz="2400"/>
          </a:p>
        </p:txBody>
      </p:sp>
      <p:sp>
        <p:nvSpPr>
          <p:cNvPr id="8" name="AutoShape 8">
            <a:extLst>
              <a:ext uri="{FF2B5EF4-FFF2-40B4-BE49-F238E27FC236}">
                <a16:creationId xmlns:a16="http://schemas.microsoft.com/office/drawing/2014/main" id="{90F20A24-1147-A8F4-064C-21FF4A651D68}"/>
              </a:ext>
            </a:extLst>
          </p:cNvPr>
          <p:cNvSpPr>
            <a:spLocks noChangeArrowheads="1"/>
          </p:cNvSpPr>
          <p:nvPr/>
        </p:nvSpPr>
        <p:spPr bwMode="auto">
          <a:xfrm>
            <a:off x="762000" y="4398963"/>
            <a:ext cx="1447800" cy="365125"/>
          </a:xfrm>
          <a:prstGeom prst="wedgeRoundRectCallout">
            <a:avLst>
              <a:gd name="adj1" fmla="val 90676"/>
              <a:gd name="adj2" fmla="val -337269"/>
              <a:gd name="adj3" fmla="val 16667"/>
            </a:avLst>
          </a:prstGeom>
          <a:solidFill>
            <a:schemeClr val="hlink"/>
          </a:solidFill>
          <a:ln w="9525">
            <a:solidFill>
              <a:schemeClr val="tx1"/>
            </a:solidFill>
            <a:miter lim="800000"/>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nl-NL" sz="1600"/>
              <a:t>Distinguish!</a:t>
            </a:r>
          </a:p>
        </p:txBody>
      </p:sp>
      <p:sp>
        <p:nvSpPr>
          <p:cNvPr id="9" name="AutoShape 9">
            <a:extLst>
              <a:ext uri="{FF2B5EF4-FFF2-40B4-BE49-F238E27FC236}">
                <a16:creationId xmlns:a16="http://schemas.microsoft.com/office/drawing/2014/main" id="{8AE4FBD1-6DBA-28DD-2091-F3B21B17AB5F}"/>
              </a:ext>
            </a:extLst>
          </p:cNvPr>
          <p:cNvSpPr>
            <a:spLocks noChangeArrowheads="1"/>
          </p:cNvSpPr>
          <p:nvPr/>
        </p:nvSpPr>
        <p:spPr bwMode="auto">
          <a:xfrm>
            <a:off x="6248400" y="5867400"/>
            <a:ext cx="1447800" cy="365125"/>
          </a:xfrm>
          <a:prstGeom prst="wedgeRoundRectCallout">
            <a:avLst>
              <a:gd name="adj1" fmla="val -148685"/>
              <a:gd name="adj2" fmla="val -71162"/>
              <a:gd name="adj3" fmla="val 16667"/>
            </a:avLst>
          </a:prstGeom>
          <a:solidFill>
            <a:schemeClr val="hlink"/>
          </a:solidFill>
          <a:ln w="9525">
            <a:solidFill>
              <a:schemeClr val="tx1"/>
            </a:solidFill>
            <a:miter lim="800000"/>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nl-NL" sz="1600"/>
              <a:t>Distinguish!</a:t>
            </a:r>
          </a:p>
        </p:txBody>
      </p:sp>
      <p:sp>
        <p:nvSpPr>
          <p:cNvPr id="23561" name="Oval 6">
            <a:extLst>
              <a:ext uri="{FF2B5EF4-FFF2-40B4-BE49-F238E27FC236}">
                <a16:creationId xmlns:a16="http://schemas.microsoft.com/office/drawing/2014/main" id="{0A085BCC-F690-A083-6613-BB704C25D01C}"/>
              </a:ext>
            </a:extLst>
          </p:cNvPr>
          <p:cNvSpPr>
            <a:spLocks noChangeArrowheads="1"/>
          </p:cNvSpPr>
          <p:nvPr/>
        </p:nvSpPr>
        <p:spPr bwMode="auto">
          <a:xfrm>
            <a:off x="6324600" y="2819400"/>
            <a:ext cx="1636713" cy="1136650"/>
          </a:xfrm>
          <a:prstGeom prst="ellipse">
            <a:avLst/>
          </a:prstGeom>
          <a:solidFill>
            <a:schemeClr val="accent1"/>
          </a:solidFill>
          <a:ln w="9525">
            <a:solidFill>
              <a:schemeClr val="tx1"/>
            </a:solidFill>
            <a:round/>
            <a:headEnd/>
            <a:tailEnd/>
          </a:ln>
        </p:spPr>
        <p:txBody>
          <a:bodyPr wrap="none" anchor="ct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lgn="ctr">
              <a:spcBef>
                <a:spcPct val="0"/>
              </a:spcBef>
              <a:buFontTx/>
              <a:buNone/>
            </a:pPr>
            <a:r>
              <a:rPr lang="en-US" altLang="nl-NL"/>
              <a:t>p</a:t>
            </a:r>
            <a:r>
              <a:rPr lang="en-US" altLang="nl-NL" baseline="-25000"/>
              <a:t>1</a:t>
            </a:r>
            <a:r>
              <a:rPr lang="en-US" altLang="nl-NL"/>
              <a:t> </a:t>
            </a:r>
            <a:endParaRPr lang="en-US" altLang="nl-NL" baseline="-25000"/>
          </a:p>
          <a:p>
            <a:pPr lvl="1" algn="ctr">
              <a:spcBef>
                <a:spcPct val="0"/>
              </a:spcBef>
              <a:buFontTx/>
              <a:buNone/>
            </a:pPr>
            <a:r>
              <a:rPr lang="en-US" altLang="nl-NL" baseline="-25000"/>
              <a:t> </a:t>
            </a:r>
            <a:r>
              <a:rPr lang="en-US" altLang="nl-NL"/>
              <a:t>d</a:t>
            </a:r>
            <a:r>
              <a:rPr lang="en-US" altLang="nl-NL" baseline="-25000"/>
              <a:t>2 </a:t>
            </a:r>
            <a:r>
              <a:rPr lang="en-US" altLang="nl-NL"/>
              <a:t>d</a:t>
            </a:r>
            <a:r>
              <a:rPr lang="en-US" altLang="nl-NL" baseline="-25000"/>
              <a:t>3</a:t>
            </a:r>
            <a:r>
              <a:rPr lang="en-US" altLang="nl-NL"/>
              <a:t> </a:t>
            </a:r>
            <a:r>
              <a:rPr lang="en-US" altLang="nl-NL" sz="2400"/>
              <a:t>  </a:t>
            </a:r>
            <a:endParaRPr lang="nl-NL" altLang="nl-NL" sz="2400"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031BB75-0A59-5DCC-89B6-6C6E747512F5}"/>
              </a:ext>
            </a:extLst>
          </p:cNvPr>
          <p:cNvSpPr>
            <a:spLocks noGrp="1" noChangeArrowheads="1"/>
          </p:cNvSpPr>
          <p:nvPr>
            <p:ph type="title"/>
          </p:nvPr>
        </p:nvSpPr>
        <p:spPr/>
        <p:txBody>
          <a:bodyPr/>
          <a:lstStyle/>
          <a:p>
            <a:pPr algn="ctr"/>
            <a:r>
              <a:rPr lang="en-US" altLang="nl-NL"/>
              <a:t>Example with factors</a:t>
            </a:r>
            <a:endParaRPr lang="nl-NL" altLang="nl-NL"/>
          </a:p>
        </p:txBody>
      </p:sp>
      <p:sp>
        <p:nvSpPr>
          <p:cNvPr id="25603" name="Oval 3">
            <a:extLst>
              <a:ext uri="{FF2B5EF4-FFF2-40B4-BE49-F238E27FC236}">
                <a16:creationId xmlns:a16="http://schemas.microsoft.com/office/drawing/2014/main" id="{06C3A713-ABFA-EFAC-F12C-48AA9A3737FD}"/>
              </a:ext>
            </a:extLst>
          </p:cNvPr>
          <p:cNvSpPr>
            <a:spLocks noChangeArrowheads="1"/>
          </p:cNvSpPr>
          <p:nvPr/>
        </p:nvSpPr>
        <p:spPr bwMode="auto">
          <a:xfrm>
            <a:off x="1600200" y="2819400"/>
            <a:ext cx="2432050" cy="1136650"/>
          </a:xfrm>
          <a:prstGeom prst="ellipse">
            <a:avLst/>
          </a:prstGeom>
          <a:solidFill>
            <a:schemeClr val="accent1"/>
          </a:solidFill>
          <a:ln w="9525">
            <a:solidFill>
              <a:schemeClr val="tx1"/>
            </a:solidFill>
            <a:round/>
            <a:headEnd/>
            <a:tailEnd/>
          </a:ln>
        </p:spPr>
        <p:txBody>
          <a:bodyPr wrap="none" anchor="ctr">
            <a:spAutoFit/>
          </a:bodyP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spcBef>
                <a:spcPct val="0"/>
              </a:spcBef>
              <a:buFontTx/>
              <a:buNone/>
            </a:pPr>
            <a:r>
              <a:rPr lang="en-US" altLang="nl-NL" sz="2400"/>
              <a:t>p</a:t>
            </a:r>
            <a:r>
              <a:rPr lang="en-US" altLang="nl-NL" sz="2400" baseline="-25000"/>
              <a:t>1</a:t>
            </a:r>
            <a:r>
              <a:rPr lang="en-US" altLang="nl-NL" sz="2400"/>
              <a:t>  p</a:t>
            </a:r>
            <a:r>
              <a:rPr lang="en-US" altLang="nl-NL" sz="2400" baseline="-25000"/>
              <a:t>2</a:t>
            </a:r>
            <a:r>
              <a:rPr lang="en-US" altLang="nl-NL" sz="2400"/>
              <a:t> p</a:t>
            </a:r>
            <a:r>
              <a:rPr lang="en-US" altLang="nl-NL" sz="2400" baseline="-25000"/>
              <a:t>3</a:t>
            </a:r>
          </a:p>
          <a:p>
            <a:pPr lvl="1">
              <a:spcBef>
                <a:spcPct val="0"/>
              </a:spcBef>
              <a:buFontTx/>
              <a:buNone/>
            </a:pPr>
            <a:r>
              <a:rPr lang="en-US" altLang="nl-NL" sz="2400" baseline="-25000"/>
              <a:t> </a:t>
            </a:r>
            <a:r>
              <a:rPr lang="en-US" altLang="nl-NL" sz="2400"/>
              <a:t>d</a:t>
            </a:r>
            <a:r>
              <a:rPr lang="en-US" altLang="nl-NL" sz="2400" baseline="-25000"/>
              <a:t>1</a:t>
            </a:r>
            <a:r>
              <a:rPr lang="en-US" altLang="nl-NL" sz="2400"/>
              <a:t>  d</a:t>
            </a:r>
            <a:r>
              <a:rPr lang="en-US" altLang="nl-NL" sz="2400" baseline="-25000"/>
              <a:t>2</a:t>
            </a:r>
            <a:endParaRPr lang="nl-NL" altLang="nl-NL" sz="2400" baseline="-25000"/>
          </a:p>
        </p:txBody>
      </p:sp>
      <p:sp>
        <p:nvSpPr>
          <p:cNvPr id="25604" name="Rectangle 4">
            <a:extLst>
              <a:ext uri="{FF2B5EF4-FFF2-40B4-BE49-F238E27FC236}">
                <a16:creationId xmlns:a16="http://schemas.microsoft.com/office/drawing/2014/main" id="{1EECB5A4-1966-D95F-B674-22FBC09B6437}"/>
              </a:ext>
            </a:extLst>
          </p:cNvPr>
          <p:cNvSpPr>
            <a:spLocks noGrp="1" noChangeArrowheads="1"/>
          </p:cNvSpPr>
          <p:nvPr>
            <p:ph type="body" idx="1"/>
          </p:nvPr>
        </p:nvSpPr>
        <p:spPr/>
        <p:txBody>
          <a:bodyPr/>
          <a:lstStyle/>
          <a:p>
            <a:pPr>
              <a:buFont typeface="Wingdings" pitchFamily="2" charset="2"/>
              <a:buNone/>
            </a:pPr>
            <a:r>
              <a:rPr lang="en-US" altLang="nl-NL"/>
              <a:t> C</a:t>
            </a:r>
            <a:r>
              <a:rPr lang="en-US" altLang="nl-NL" baseline="-25000"/>
              <a:t>1</a:t>
            </a:r>
            <a:r>
              <a:rPr lang="en-US" altLang="nl-NL"/>
              <a:t> (</a:t>
            </a:r>
            <a:r>
              <a:rPr lang="en-US" altLang="nl-NL">
                <a:latin typeface="Symbol" pitchFamily="2" charset="2"/>
              </a:rPr>
              <a:t>p) 				</a:t>
            </a:r>
            <a:r>
              <a:rPr lang="en-US" altLang="nl-NL"/>
              <a:t>C</a:t>
            </a:r>
            <a:r>
              <a:rPr lang="en-US" altLang="nl-NL" baseline="-25000"/>
              <a:t>2</a:t>
            </a:r>
            <a:r>
              <a:rPr lang="en-US" altLang="nl-NL"/>
              <a:t> (</a:t>
            </a:r>
            <a:r>
              <a:rPr lang="en-US" altLang="nl-NL">
                <a:latin typeface="Symbol" pitchFamily="2" charset="2"/>
              </a:rPr>
              <a:t>d)</a:t>
            </a:r>
          </a:p>
          <a:p>
            <a:endParaRPr lang="en-US" altLang="nl-NL">
              <a:latin typeface="Symbol" pitchFamily="2" charset="2"/>
            </a:endParaRPr>
          </a:p>
          <a:p>
            <a:pPr>
              <a:buFont typeface="Wingdings" pitchFamily="2" charset="2"/>
              <a:buNone/>
            </a:pPr>
            <a:endParaRPr lang="en-US" altLang="nl-NL">
              <a:latin typeface="Symbol" pitchFamily="2" charset="2"/>
            </a:endParaRPr>
          </a:p>
          <a:p>
            <a:endParaRPr lang="en-US" altLang="nl-NL">
              <a:latin typeface="Symbol" pitchFamily="2" charset="2"/>
            </a:endParaRPr>
          </a:p>
          <a:p>
            <a:pPr>
              <a:buFont typeface="Wingdings" pitchFamily="2" charset="2"/>
              <a:buNone/>
            </a:pPr>
            <a:endParaRPr lang="en-US" altLang="nl-NL"/>
          </a:p>
          <a:p>
            <a:pPr>
              <a:buFont typeface="Wingdings" pitchFamily="2" charset="2"/>
              <a:buNone/>
            </a:pPr>
            <a:r>
              <a:rPr lang="en-US" altLang="nl-NL"/>
              <a:t>               CFS</a:t>
            </a:r>
          </a:p>
        </p:txBody>
      </p:sp>
      <p:sp>
        <p:nvSpPr>
          <p:cNvPr id="25605" name="Oval 5">
            <a:extLst>
              <a:ext uri="{FF2B5EF4-FFF2-40B4-BE49-F238E27FC236}">
                <a16:creationId xmlns:a16="http://schemas.microsoft.com/office/drawing/2014/main" id="{CD4CE6E1-2FE1-EDC6-B49E-32C66249FFF3}"/>
              </a:ext>
            </a:extLst>
          </p:cNvPr>
          <p:cNvSpPr>
            <a:spLocks noChangeArrowheads="1"/>
          </p:cNvSpPr>
          <p:nvPr/>
        </p:nvSpPr>
        <p:spPr bwMode="auto">
          <a:xfrm>
            <a:off x="4065588" y="4621213"/>
            <a:ext cx="1573212" cy="1343025"/>
          </a:xfrm>
          <a:prstGeom prst="ellipse">
            <a:avLst/>
          </a:prstGeom>
          <a:solidFill>
            <a:schemeClr val="accent1"/>
          </a:solidFill>
          <a:ln w="9525">
            <a:solidFill>
              <a:schemeClr val="tx1"/>
            </a:solidFill>
            <a:round/>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nl-NL" sz="2800"/>
              <a:t>p</a:t>
            </a:r>
            <a:r>
              <a:rPr lang="en-US" altLang="nl-NL" sz="2800" baseline="-25000"/>
              <a:t>1</a:t>
            </a:r>
            <a:r>
              <a:rPr lang="en-US" altLang="nl-NL" sz="2800"/>
              <a:t> p</a:t>
            </a:r>
            <a:r>
              <a:rPr lang="en-US" altLang="nl-NL" sz="2800" baseline="-25000"/>
              <a:t>3</a:t>
            </a:r>
          </a:p>
          <a:p>
            <a:pPr>
              <a:spcBef>
                <a:spcPct val="0"/>
              </a:spcBef>
              <a:buClrTx/>
              <a:buSzTx/>
              <a:buFontTx/>
              <a:buNone/>
            </a:pPr>
            <a:r>
              <a:rPr lang="en-US" altLang="nl-NL" sz="2800">
                <a:solidFill>
                  <a:srgbClr val="0000FF"/>
                </a:solidFill>
              </a:rPr>
              <a:t>d</a:t>
            </a:r>
            <a:r>
              <a:rPr lang="en-US" altLang="nl-NL" sz="2800" baseline="-25000">
                <a:solidFill>
                  <a:srgbClr val="0000FF"/>
                </a:solidFill>
              </a:rPr>
              <a:t>3</a:t>
            </a:r>
            <a:endParaRPr lang="nl-NL" altLang="nl-NL" sz="2800" baseline="-25000"/>
          </a:p>
        </p:txBody>
      </p:sp>
      <p:sp>
        <p:nvSpPr>
          <p:cNvPr id="25606" name="Oval 6">
            <a:extLst>
              <a:ext uri="{FF2B5EF4-FFF2-40B4-BE49-F238E27FC236}">
                <a16:creationId xmlns:a16="http://schemas.microsoft.com/office/drawing/2014/main" id="{5CF3B1FE-7BD3-CACE-D787-35AFE9C3F530}"/>
              </a:ext>
            </a:extLst>
          </p:cNvPr>
          <p:cNvSpPr>
            <a:spLocks noChangeArrowheads="1"/>
          </p:cNvSpPr>
          <p:nvPr/>
        </p:nvSpPr>
        <p:spPr bwMode="auto">
          <a:xfrm>
            <a:off x="6324600" y="2819400"/>
            <a:ext cx="1636713" cy="1136650"/>
          </a:xfrm>
          <a:prstGeom prst="ellipse">
            <a:avLst/>
          </a:prstGeom>
          <a:solidFill>
            <a:schemeClr val="accent1"/>
          </a:solidFill>
          <a:ln w="9525">
            <a:solidFill>
              <a:schemeClr val="tx1"/>
            </a:solidFill>
            <a:round/>
            <a:headEnd/>
            <a:tailEnd/>
          </a:ln>
        </p:spPr>
        <p:txBody>
          <a:bodyPr wrap="none" anchor="ct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lgn="ctr">
              <a:spcBef>
                <a:spcPct val="0"/>
              </a:spcBef>
              <a:buFontTx/>
              <a:buNone/>
            </a:pPr>
            <a:r>
              <a:rPr lang="en-US" altLang="nl-NL"/>
              <a:t>p</a:t>
            </a:r>
            <a:r>
              <a:rPr lang="en-US" altLang="nl-NL" baseline="-25000"/>
              <a:t>1</a:t>
            </a:r>
            <a:r>
              <a:rPr lang="en-US" altLang="nl-NL"/>
              <a:t> </a:t>
            </a:r>
            <a:endParaRPr lang="en-US" altLang="nl-NL" baseline="-25000"/>
          </a:p>
          <a:p>
            <a:pPr lvl="1" algn="ctr">
              <a:spcBef>
                <a:spcPct val="0"/>
              </a:spcBef>
              <a:buFontTx/>
              <a:buNone/>
            </a:pPr>
            <a:r>
              <a:rPr lang="en-US" altLang="nl-NL" baseline="-25000"/>
              <a:t> </a:t>
            </a:r>
            <a:r>
              <a:rPr lang="en-US" altLang="nl-NL"/>
              <a:t>d</a:t>
            </a:r>
            <a:r>
              <a:rPr lang="en-US" altLang="nl-NL" baseline="-25000"/>
              <a:t>2 </a:t>
            </a:r>
            <a:r>
              <a:rPr lang="en-US" altLang="nl-NL">
                <a:solidFill>
                  <a:srgbClr val="0000FF"/>
                </a:solidFill>
              </a:rPr>
              <a:t>d</a:t>
            </a:r>
            <a:r>
              <a:rPr lang="en-US" altLang="nl-NL" baseline="-25000">
                <a:solidFill>
                  <a:srgbClr val="0000FF"/>
                </a:solidFill>
              </a:rPr>
              <a:t>3</a:t>
            </a:r>
            <a:r>
              <a:rPr lang="en-US" altLang="nl-NL"/>
              <a:t> </a:t>
            </a:r>
            <a:r>
              <a:rPr lang="en-US" altLang="nl-NL" sz="2400"/>
              <a:t>  </a:t>
            </a:r>
            <a:endParaRPr lang="nl-NL" altLang="nl-NL" sz="2400" baseline="-25000"/>
          </a:p>
        </p:txBody>
      </p:sp>
      <p:sp>
        <p:nvSpPr>
          <p:cNvPr id="25607" name="Oval 7">
            <a:extLst>
              <a:ext uri="{FF2B5EF4-FFF2-40B4-BE49-F238E27FC236}">
                <a16:creationId xmlns:a16="http://schemas.microsoft.com/office/drawing/2014/main" id="{FB9678B1-5997-AF17-E122-F728CD387875}"/>
              </a:ext>
            </a:extLst>
          </p:cNvPr>
          <p:cNvSpPr>
            <a:spLocks noChangeArrowheads="1"/>
          </p:cNvSpPr>
          <p:nvPr/>
        </p:nvSpPr>
        <p:spPr bwMode="auto">
          <a:xfrm>
            <a:off x="1600200" y="2819400"/>
            <a:ext cx="2432050" cy="1136650"/>
          </a:xfrm>
          <a:prstGeom prst="ellipse">
            <a:avLst/>
          </a:prstGeom>
          <a:solidFill>
            <a:schemeClr val="accent1"/>
          </a:solidFill>
          <a:ln w="9525">
            <a:solidFill>
              <a:schemeClr val="tx1"/>
            </a:solidFill>
            <a:round/>
            <a:headEnd/>
            <a:tailEnd/>
          </a:ln>
        </p:spPr>
        <p:txBody>
          <a:bodyPr wrap="none" anchor="ct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lgn="ctr">
              <a:spcBef>
                <a:spcPct val="0"/>
              </a:spcBef>
              <a:buFontTx/>
              <a:buNone/>
            </a:pPr>
            <a:r>
              <a:rPr lang="en-US" altLang="nl-NL"/>
              <a:t>p</a:t>
            </a:r>
            <a:r>
              <a:rPr lang="en-US" altLang="nl-NL" baseline="-25000"/>
              <a:t>1</a:t>
            </a:r>
            <a:r>
              <a:rPr lang="en-US" altLang="nl-NL"/>
              <a:t> p</a:t>
            </a:r>
            <a:r>
              <a:rPr lang="en-US" altLang="nl-NL" baseline="-25000"/>
              <a:t>2</a:t>
            </a:r>
            <a:r>
              <a:rPr lang="en-US" altLang="nl-NL"/>
              <a:t> p</a:t>
            </a:r>
            <a:r>
              <a:rPr lang="en-US" altLang="nl-NL" baseline="-25000"/>
              <a:t>3</a:t>
            </a:r>
          </a:p>
          <a:p>
            <a:pPr lvl="1" algn="ctr">
              <a:spcBef>
                <a:spcPct val="0"/>
              </a:spcBef>
              <a:buFontTx/>
              <a:buNone/>
            </a:pPr>
            <a:r>
              <a:rPr lang="en-US" altLang="nl-NL" baseline="-25000"/>
              <a:t> </a:t>
            </a:r>
            <a:r>
              <a:rPr lang="en-US" altLang="nl-NL"/>
              <a:t>d</a:t>
            </a:r>
            <a:r>
              <a:rPr lang="en-US" altLang="nl-NL" baseline="-25000"/>
              <a:t>1</a:t>
            </a:r>
            <a:r>
              <a:rPr lang="en-US" altLang="nl-NL"/>
              <a:t> d</a:t>
            </a:r>
            <a:r>
              <a:rPr lang="en-US" altLang="nl-NL" baseline="-25000"/>
              <a:t>2</a:t>
            </a:r>
            <a:r>
              <a:rPr lang="en-US" altLang="nl-NL" sz="2400"/>
              <a:t> </a:t>
            </a:r>
            <a:endParaRPr lang="nl-NL" altLang="nl-NL" sz="2400"/>
          </a:p>
        </p:txBody>
      </p:sp>
      <p:sp>
        <p:nvSpPr>
          <p:cNvPr id="8" name="AutoShape 8">
            <a:extLst>
              <a:ext uri="{FF2B5EF4-FFF2-40B4-BE49-F238E27FC236}">
                <a16:creationId xmlns:a16="http://schemas.microsoft.com/office/drawing/2014/main" id="{E013D4D4-C4D5-921F-B47A-97398994267E}"/>
              </a:ext>
            </a:extLst>
          </p:cNvPr>
          <p:cNvSpPr>
            <a:spLocks noChangeArrowheads="1"/>
          </p:cNvSpPr>
          <p:nvPr/>
        </p:nvSpPr>
        <p:spPr bwMode="auto">
          <a:xfrm>
            <a:off x="7145338" y="4857750"/>
            <a:ext cx="1179512" cy="373063"/>
          </a:xfrm>
          <a:prstGeom prst="wedgeRoundRectCallout">
            <a:avLst>
              <a:gd name="adj1" fmla="val -26657"/>
              <a:gd name="adj2" fmla="val -333972"/>
              <a:gd name="adj3" fmla="val 16667"/>
            </a:avLst>
          </a:prstGeom>
          <a:solidFill>
            <a:schemeClr val="hlink"/>
          </a:solidFill>
          <a:ln w="9525">
            <a:solidFill>
              <a:schemeClr val="tx1"/>
            </a:solidFill>
            <a:miter lim="800000"/>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nl-NL" sz="1600"/>
              <a:t>Cite for </a:t>
            </a:r>
            <a:r>
              <a:rPr lang="en-US" altLang="nl-NL" sz="1600">
                <a:latin typeface="Symbol" pitchFamily="2" charset="2"/>
              </a:rPr>
              <a:t>d</a:t>
            </a:r>
            <a:endParaRPr lang="en-US" altLang="nl-NL"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4AD8E1D-E9D8-D42A-6CFF-84448B46CA4B}"/>
              </a:ext>
            </a:extLst>
          </p:cNvPr>
          <p:cNvSpPr>
            <a:spLocks noGrp="1" noChangeArrowheads="1"/>
          </p:cNvSpPr>
          <p:nvPr>
            <p:ph type="title"/>
          </p:nvPr>
        </p:nvSpPr>
        <p:spPr/>
        <p:txBody>
          <a:bodyPr/>
          <a:lstStyle/>
          <a:p>
            <a:pPr algn="ctr"/>
            <a:r>
              <a:rPr lang="en-US" altLang="nl-NL"/>
              <a:t>Example with factors</a:t>
            </a:r>
            <a:endParaRPr lang="nl-NL" altLang="nl-NL"/>
          </a:p>
        </p:txBody>
      </p:sp>
      <p:sp>
        <p:nvSpPr>
          <p:cNvPr id="27651" name="Oval 3">
            <a:extLst>
              <a:ext uri="{FF2B5EF4-FFF2-40B4-BE49-F238E27FC236}">
                <a16:creationId xmlns:a16="http://schemas.microsoft.com/office/drawing/2014/main" id="{110BE853-9620-A52B-8C3C-36A34FA4D464}"/>
              </a:ext>
            </a:extLst>
          </p:cNvPr>
          <p:cNvSpPr>
            <a:spLocks noChangeArrowheads="1"/>
          </p:cNvSpPr>
          <p:nvPr/>
        </p:nvSpPr>
        <p:spPr bwMode="auto">
          <a:xfrm>
            <a:off x="1600200" y="2819400"/>
            <a:ext cx="2432050" cy="1136650"/>
          </a:xfrm>
          <a:prstGeom prst="ellipse">
            <a:avLst/>
          </a:prstGeom>
          <a:solidFill>
            <a:schemeClr val="accent1"/>
          </a:solidFill>
          <a:ln w="9525">
            <a:solidFill>
              <a:schemeClr val="tx1"/>
            </a:solidFill>
            <a:round/>
            <a:headEnd/>
            <a:tailEnd/>
          </a:ln>
        </p:spPr>
        <p:txBody>
          <a:bodyPr wrap="none" anchor="ctr">
            <a:spAutoFit/>
          </a:bodyP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spcBef>
                <a:spcPct val="0"/>
              </a:spcBef>
              <a:buFontTx/>
              <a:buNone/>
            </a:pPr>
            <a:r>
              <a:rPr lang="en-US" altLang="nl-NL" sz="2400"/>
              <a:t>p</a:t>
            </a:r>
            <a:r>
              <a:rPr lang="en-US" altLang="nl-NL" sz="2400" baseline="-25000"/>
              <a:t>1</a:t>
            </a:r>
            <a:r>
              <a:rPr lang="en-US" altLang="nl-NL" sz="2400"/>
              <a:t>  p</a:t>
            </a:r>
            <a:r>
              <a:rPr lang="en-US" altLang="nl-NL" sz="2400" baseline="-25000"/>
              <a:t>2</a:t>
            </a:r>
            <a:r>
              <a:rPr lang="en-US" altLang="nl-NL" sz="2400"/>
              <a:t> p</a:t>
            </a:r>
            <a:r>
              <a:rPr lang="en-US" altLang="nl-NL" sz="2400" baseline="-25000"/>
              <a:t>3</a:t>
            </a:r>
          </a:p>
          <a:p>
            <a:pPr lvl="1">
              <a:spcBef>
                <a:spcPct val="0"/>
              </a:spcBef>
              <a:buFontTx/>
              <a:buNone/>
            </a:pPr>
            <a:r>
              <a:rPr lang="en-US" altLang="nl-NL" sz="2400" baseline="-25000"/>
              <a:t> </a:t>
            </a:r>
            <a:r>
              <a:rPr lang="en-US" altLang="nl-NL" sz="2400"/>
              <a:t>d</a:t>
            </a:r>
            <a:r>
              <a:rPr lang="en-US" altLang="nl-NL" sz="2400" baseline="-25000"/>
              <a:t>1</a:t>
            </a:r>
            <a:r>
              <a:rPr lang="en-US" altLang="nl-NL" sz="2400"/>
              <a:t>  d</a:t>
            </a:r>
            <a:r>
              <a:rPr lang="en-US" altLang="nl-NL" sz="2400" baseline="-25000"/>
              <a:t>2</a:t>
            </a:r>
            <a:endParaRPr lang="nl-NL" altLang="nl-NL" sz="2400" baseline="-25000"/>
          </a:p>
        </p:txBody>
      </p:sp>
      <p:sp>
        <p:nvSpPr>
          <p:cNvPr id="27652" name="Rectangle 4">
            <a:extLst>
              <a:ext uri="{FF2B5EF4-FFF2-40B4-BE49-F238E27FC236}">
                <a16:creationId xmlns:a16="http://schemas.microsoft.com/office/drawing/2014/main" id="{33E691E5-576F-C6EB-08D2-D8C499FC4799}"/>
              </a:ext>
            </a:extLst>
          </p:cNvPr>
          <p:cNvSpPr>
            <a:spLocks noGrp="1" noChangeArrowheads="1"/>
          </p:cNvSpPr>
          <p:nvPr>
            <p:ph type="body" idx="1"/>
          </p:nvPr>
        </p:nvSpPr>
        <p:spPr/>
        <p:txBody>
          <a:bodyPr/>
          <a:lstStyle/>
          <a:p>
            <a:pPr>
              <a:buFont typeface="Wingdings" pitchFamily="2" charset="2"/>
              <a:buNone/>
            </a:pPr>
            <a:r>
              <a:rPr lang="en-US" altLang="nl-NL"/>
              <a:t> C</a:t>
            </a:r>
            <a:r>
              <a:rPr lang="en-US" altLang="nl-NL" baseline="-25000"/>
              <a:t>1</a:t>
            </a:r>
            <a:r>
              <a:rPr lang="en-US" altLang="nl-NL"/>
              <a:t> (</a:t>
            </a:r>
            <a:r>
              <a:rPr lang="en-US" altLang="nl-NL">
                <a:latin typeface="Symbol" pitchFamily="2" charset="2"/>
              </a:rPr>
              <a:t>p) 				</a:t>
            </a:r>
            <a:r>
              <a:rPr lang="en-US" altLang="nl-NL"/>
              <a:t>C</a:t>
            </a:r>
            <a:r>
              <a:rPr lang="en-US" altLang="nl-NL" baseline="-25000"/>
              <a:t>2</a:t>
            </a:r>
            <a:r>
              <a:rPr lang="en-US" altLang="nl-NL"/>
              <a:t> (</a:t>
            </a:r>
            <a:r>
              <a:rPr lang="en-US" altLang="nl-NL">
                <a:solidFill>
                  <a:srgbClr val="FF0000"/>
                </a:solidFill>
                <a:latin typeface="Symbol" pitchFamily="2" charset="2"/>
              </a:rPr>
              <a:t>d</a:t>
            </a:r>
            <a:r>
              <a:rPr lang="en-US" altLang="nl-NL">
                <a:latin typeface="Symbol" pitchFamily="2" charset="2"/>
              </a:rPr>
              <a:t>)</a:t>
            </a:r>
          </a:p>
          <a:p>
            <a:endParaRPr lang="en-US" altLang="nl-NL">
              <a:latin typeface="Symbol" pitchFamily="2" charset="2"/>
            </a:endParaRPr>
          </a:p>
          <a:p>
            <a:pPr>
              <a:buFont typeface="Wingdings" pitchFamily="2" charset="2"/>
              <a:buNone/>
            </a:pPr>
            <a:endParaRPr lang="en-US" altLang="nl-NL">
              <a:latin typeface="Symbol" pitchFamily="2" charset="2"/>
            </a:endParaRPr>
          </a:p>
          <a:p>
            <a:endParaRPr lang="en-US" altLang="nl-NL">
              <a:latin typeface="Symbol" pitchFamily="2" charset="2"/>
            </a:endParaRPr>
          </a:p>
          <a:p>
            <a:pPr>
              <a:buFont typeface="Wingdings" pitchFamily="2" charset="2"/>
              <a:buNone/>
            </a:pPr>
            <a:endParaRPr lang="en-US" altLang="nl-NL"/>
          </a:p>
          <a:p>
            <a:pPr>
              <a:buFont typeface="Wingdings" pitchFamily="2" charset="2"/>
              <a:buNone/>
            </a:pPr>
            <a:r>
              <a:rPr lang="en-US" altLang="nl-NL"/>
              <a:t>               CFS</a:t>
            </a:r>
          </a:p>
        </p:txBody>
      </p:sp>
      <p:sp>
        <p:nvSpPr>
          <p:cNvPr id="27653" name="Oval 5">
            <a:extLst>
              <a:ext uri="{FF2B5EF4-FFF2-40B4-BE49-F238E27FC236}">
                <a16:creationId xmlns:a16="http://schemas.microsoft.com/office/drawing/2014/main" id="{0CC45E76-8BD8-B612-A013-3AB2AF2D6DAC}"/>
              </a:ext>
            </a:extLst>
          </p:cNvPr>
          <p:cNvSpPr>
            <a:spLocks noChangeArrowheads="1"/>
          </p:cNvSpPr>
          <p:nvPr/>
        </p:nvSpPr>
        <p:spPr bwMode="auto">
          <a:xfrm>
            <a:off x="4065588" y="4616450"/>
            <a:ext cx="1573212" cy="1352550"/>
          </a:xfrm>
          <a:prstGeom prst="ellipse">
            <a:avLst/>
          </a:prstGeom>
          <a:solidFill>
            <a:schemeClr val="accent1"/>
          </a:solidFill>
          <a:ln w="9525">
            <a:solidFill>
              <a:schemeClr val="tx1"/>
            </a:solidFill>
            <a:round/>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nl-NL" sz="2800"/>
              <a:t>p</a:t>
            </a:r>
            <a:r>
              <a:rPr lang="en-US" altLang="nl-NL" sz="2800" baseline="-25000"/>
              <a:t>1</a:t>
            </a:r>
            <a:r>
              <a:rPr lang="en-US" altLang="nl-NL" sz="2800">
                <a:solidFill>
                  <a:srgbClr val="FF0000"/>
                </a:solidFill>
              </a:rPr>
              <a:t> p</a:t>
            </a:r>
            <a:r>
              <a:rPr lang="en-US" altLang="nl-NL" sz="2800" baseline="-25000">
                <a:solidFill>
                  <a:srgbClr val="FF0000"/>
                </a:solidFill>
              </a:rPr>
              <a:t>3</a:t>
            </a:r>
          </a:p>
          <a:p>
            <a:pPr>
              <a:spcBef>
                <a:spcPct val="0"/>
              </a:spcBef>
              <a:buClrTx/>
              <a:buSzTx/>
              <a:buFontTx/>
              <a:buNone/>
            </a:pPr>
            <a:r>
              <a:rPr lang="en-US" altLang="nl-NL" sz="2800">
                <a:solidFill>
                  <a:srgbClr val="0000FF"/>
                </a:solidFill>
              </a:rPr>
              <a:t>d</a:t>
            </a:r>
            <a:r>
              <a:rPr lang="en-US" altLang="nl-NL" sz="2800" baseline="-25000">
                <a:solidFill>
                  <a:srgbClr val="0000FF"/>
                </a:solidFill>
              </a:rPr>
              <a:t>3</a:t>
            </a:r>
            <a:endParaRPr lang="nl-NL" altLang="nl-NL" sz="2800" baseline="-25000">
              <a:solidFill>
                <a:srgbClr val="0000FF"/>
              </a:solidFill>
            </a:endParaRPr>
          </a:p>
        </p:txBody>
      </p:sp>
      <p:sp>
        <p:nvSpPr>
          <p:cNvPr id="27654" name="Oval 7">
            <a:extLst>
              <a:ext uri="{FF2B5EF4-FFF2-40B4-BE49-F238E27FC236}">
                <a16:creationId xmlns:a16="http://schemas.microsoft.com/office/drawing/2014/main" id="{E952B61C-EBEE-011C-4A5C-0081C0AACDAC}"/>
              </a:ext>
            </a:extLst>
          </p:cNvPr>
          <p:cNvSpPr>
            <a:spLocks noChangeArrowheads="1"/>
          </p:cNvSpPr>
          <p:nvPr/>
        </p:nvSpPr>
        <p:spPr bwMode="auto">
          <a:xfrm>
            <a:off x="1600200" y="2819400"/>
            <a:ext cx="2432050" cy="1136650"/>
          </a:xfrm>
          <a:prstGeom prst="ellipse">
            <a:avLst/>
          </a:prstGeom>
          <a:solidFill>
            <a:schemeClr val="accent1"/>
          </a:solidFill>
          <a:ln w="9525">
            <a:solidFill>
              <a:schemeClr val="tx1"/>
            </a:solidFill>
            <a:round/>
            <a:headEnd/>
            <a:tailEnd/>
          </a:ln>
        </p:spPr>
        <p:txBody>
          <a:bodyPr wrap="none" anchor="ct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lgn="ctr">
              <a:spcBef>
                <a:spcPct val="0"/>
              </a:spcBef>
              <a:buFontTx/>
              <a:buNone/>
            </a:pPr>
            <a:r>
              <a:rPr lang="en-US" altLang="nl-NL"/>
              <a:t>p</a:t>
            </a:r>
            <a:r>
              <a:rPr lang="en-US" altLang="nl-NL" baseline="-25000"/>
              <a:t>1</a:t>
            </a:r>
            <a:r>
              <a:rPr lang="en-US" altLang="nl-NL"/>
              <a:t> p</a:t>
            </a:r>
            <a:r>
              <a:rPr lang="en-US" altLang="nl-NL" baseline="-25000"/>
              <a:t>2</a:t>
            </a:r>
            <a:r>
              <a:rPr lang="en-US" altLang="nl-NL"/>
              <a:t> p</a:t>
            </a:r>
            <a:r>
              <a:rPr lang="en-US" altLang="nl-NL" baseline="-25000"/>
              <a:t>3</a:t>
            </a:r>
          </a:p>
          <a:p>
            <a:pPr lvl="1" algn="ctr">
              <a:spcBef>
                <a:spcPct val="0"/>
              </a:spcBef>
              <a:buFontTx/>
              <a:buNone/>
            </a:pPr>
            <a:r>
              <a:rPr lang="en-US" altLang="nl-NL" baseline="-25000"/>
              <a:t> </a:t>
            </a:r>
            <a:r>
              <a:rPr lang="en-US" altLang="nl-NL"/>
              <a:t>d</a:t>
            </a:r>
            <a:r>
              <a:rPr lang="en-US" altLang="nl-NL" baseline="-25000"/>
              <a:t>1</a:t>
            </a:r>
            <a:r>
              <a:rPr lang="en-US" altLang="nl-NL"/>
              <a:t> d</a:t>
            </a:r>
            <a:r>
              <a:rPr lang="en-US" altLang="nl-NL" baseline="-25000"/>
              <a:t>2</a:t>
            </a:r>
            <a:r>
              <a:rPr lang="en-US" altLang="nl-NL" sz="2400"/>
              <a:t> </a:t>
            </a:r>
            <a:endParaRPr lang="nl-NL" altLang="nl-NL" sz="2400"/>
          </a:p>
        </p:txBody>
      </p:sp>
      <p:sp>
        <p:nvSpPr>
          <p:cNvPr id="8" name="AutoShape 8">
            <a:extLst>
              <a:ext uri="{FF2B5EF4-FFF2-40B4-BE49-F238E27FC236}">
                <a16:creationId xmlns:a16="http://schemas.microsoft.com/office/drawing/2014/main" id="{3D5C9EAA-E833-B2B5-CBE6-B694F64ECE49}"/>
              </a:ext>
            </a:extLst>
          </p:cNvPr>
          <p:cNvSpPr>
            <a:spLocks noChangeArrowheads="1"/>
          </p:cNvSpPr>
          <p:nvPr/>
        </p:nvSpPr>
        <p:spPr bwMode="auto">
          <a:xfrm>
            <a:off x="1828800" y="6019800"/>
            <a:ext cx="1447800" cy="365125"/>
          </a:xfrm>
          <a:prstGeom prst="wedgeRoundRectCallout">
            <a:avLst>
              <a:gd name="adj1" fmla="val 157431"/>
              <a:gd name="adj2" fmla="val -245829"/>
              <a:gd name="adj3" fmla="val 16667"/>
            </a:avLst>
          </a:prstGeom>
          <a:solidFill>
            <a:schemeClr val="hlink"/>
          </a:solidFill>
          <a:ln w="9525">
            <a:solidFill>
              <a:schemeClr val="tx1"/>
            </a:solidFill>
            <a:miter lim="800000"/>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nl-NL" sz="1600"/>
              <a:t>Distinguish!</a:t>
            </a:r>
          </a:p>
        </p:txBody>
      </p:sp>
      <p:sp>
        <p:nvSpPr>
          <p:cNvPr id="9" name="AutoShape 9">
            <a:extLst>
              <a:ext uri="{FF2B5EF4-FFF2-40B4-BE49-F238E27FC236}">
                <a16:creationId xmlns:a16="http://schemas.microsoft.com/office/drawing/2014/main" id="{FF38912A-DE85-80A0-F4A2-807C20D42A15}"/>
              </a:ext>
            </a:extLst>
          </p:cNvPr>
          <p:cNvSpPr>
            <a:spLocks noChangeArrowheads="1"/>
          </p:cNvSpPr>
          <p:nvPr/>
        </p:nvSpPr>
        <p:spPr bwMode="auto">
          <a:xfrm>
            <a:off x="7162800" y="4648200"/>
            <a:ext cx="1447800" cy="365125"/>
          </a:xfrm>
          <a:prstGeom prst="wedgeRoundRectCallout">
            <a:avLst>
              <a:gd name="adj1" fmla="val -67088"/>
              <a:gd name="adj2" fmla="val -293519"/>
              <a:gd name="adj3" fmla="val 16667"/>
            </a:avLst>
          </a:prstGeom>
          <a:solidFill>
            <a:schemeClr val="hlink"/>
          </a:solidFill>
          <a:ln w="9525">
            <a:solidFill>
              <a:schemeClr val="tx1"/>
            </a:solidFill>
            <a:miter lim="800000"/>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nl-NL" sz="1600"/>
              <a:t>Distinguish!</a:t>
            </a:r>
          </a:p>
        </p:txBody>
      </p:sp>
      <p:sp>
        <p:nvSpPr>
          <p:cNvPr id="27657" name="Oval 6">
            <a:extLst>
              <a:ext uri="{FF2B5EF4-FFF2-40B4-BE49-F238E27FC236}">
                <a16:creationId xmlns:a16="http://schemas.microsoft.com/office/drawing/2014/main" id="{561CFAB7-F86F-2B75-5770-B782619C394B}"/>
              </a:ext>
            </a:extLst>
          </p:cNvPr>
          <p:cNvSpPr>
            <a:spLocks noChangeArrowheads="1"/>
          </p:cNvSpPr>
          <p:nvPr/>
        </p:nvSpPr>
        <p:spPr bwMode="auto">
          <a:xfrm>
            <a:off x="6324600" y="2819400"/>
            <a:ext cx="1636713" cy="1136650"/>
          </a:xfrm>
          <a:prstGeom prst="ellipse">
            <a:avLst/>
          </a:prstGeom>
          <a:solidFill>
            <a:schemeClr val="accent1"/>
          </a:solidFill>
          <a:ln w="9525">
            <a:solidFill>
              <a:schemeClr val="tx1"/>
            </a:solidFill>
            <a:round/>
            <a:headEnd/>
            <a:tailEnd/>
          </a:ln>
        </p:spPr>
        <p:txBody>
          <a:bodyPr wrap="none" anchor="ct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lgn="ctr">
              <a:spcBef>
                <a:spcPct val="0"/>
              </a:spcBef>
              <a:buFontTx/>
              <a:buNone/>
            </a:pPr>
            <a:r>
              <a:rPr lang="en-US" altLang="nl-NL"/>
              <a:t>p</a:t>
            </a:r>
            <a:r>
              <a:rPr lang="en-US" altLang="nl-NL" baseline="-25000"/>
              <a:t>1</a:t>
            </a:r>
            <a:r>
              <a:rPr lang="en-US" altLang="nl-NL"/>
              <a:t> </a:t>
            </a:r>
            <a:endParaRPr lang="en-US" altLang="nl-NL" baseline="-25000"/>
          </a:p>
          <a:p>
            <a:pPr lvl="1" algn="ctr">
              <a:spcBef>
                <a:spcPct val="0"/>
              </a:spcBef>
              <a:buFontTx/>
              <a:buNone/>
            </a:pPr>
            <a:r>
              <a:rPr lang="en-US" altLang="nl-NL" baseline="-25000"/>
              <a:t> </a:t>
            </a:r>
            <a:r>
              <a:rPr lang="en-US" altLang="nl-NL">
                <a:solidFill>
                  <a:srgbClr val="FF0000"/>
                </a:solidFill>
              </a:rPr>
              <a:t>d</a:t>
            </a:r>
            <a:r>
              <a:rPr lang="en-US" altLang="nl-NL" baseline="-25000">
                <a:solidFill>
                  <a:srgbClr val="FF0000"/>
                </a:solidFill>
              </a:rPr>
              <a:t>2</a:t>
            </a:r>
            <a:r>
              <a:rPr lang="en-US" altLang="nl-NL" baseline="-25000"/>
              <a:t> </a:t>
            </a:r>
            <a:r>
              <a:rPr lang="en-US" altLang="nl-NL">
                <a:solidFill>
                  <a:srgbClr val="0000FF"/>
                </a:solidFill>
              </a:rPr>
              <a:t>d</a:t>
            </a:r>
            <a:r>
              <a:rPr lang="en-US" altLang="nl-NL" baseline="-25000">
                <a:solidFill>
                  <a:srgbClr val="0000FF"/>
                </a:solidFill>
              </a:rPr>
              <a:t>3</a:t>
            </a:r>
            <a:r>
              <a:rPr lang="en-US" altLang="nl-NL"/>
              <a:t> </a:t>
            </a:r>
            <a:r>
              <a:rPr lang="en-US" altLang="nl-NL" sz="2400"/>
              <a:t>  </a:t>
            </a:r>
            <a:endParaRPr lang="nl-NL" altLang="nl-NL" sz="2400"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a:extLst>
              <a:ext uri="{FF2B5EF4-FFF2-40B4-BE49-F238E27FC236}">
                <a16:creationId xmlns:a16="http://schemas.microsoft.com/office/drawing/2014/main" id="{4CE6618D-9085-60DA-855F-AAD43F56FFAD}"/>
              </a:ext>
            </a:extLst>
          </p:cNvPr>
          <p:cNvSpPr>
            <a:spLocks noChangeArrowheads="1"/>
          </p:cNvSpPr>
          <p:nvPr/>
        </p:nvSpPr>
        <p:spPr bwMode="auto">
          <a:xfrm>
            <a:off x="2133600" y="1209675"/>
            <a:ext cx="4648200" cy="1076325"/>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US" altLang="nl-NL" sz="1600" b="1"/>
              <a:t>Plaintiff:</a:t>
            </a:r>
          </a:p>
          <a:p>
            <a:pPr eaLnBrk="1" hangingPunct="1">
              <a:spcBef>
                <a:spcPct val="0"/>
              </a:spcBef>
              <a:buClrTx/>
              <a:buSzTx/>
              <a:buFontTx/>
              <a:buNone/>
            </a:pPr>
            <a:r>
              <a:rPr lang="en-US" altLang="nl-NL" sz="1600"/>
              <a:t>I should win because as in Bryce, which was won by plaintiff, I took security measures and defendant knew the info was confidential</a:t>
            </a:r>
            <a:endParaRPr lang="nl-NL" altLang="nl-NL" sz="1600"/>
          </a:p>
        </p:txBody>
      </p:sp>
      <p:sp>
        <p:nvSpPr>
          <p:cNvPr id="80899" name="Rectangle 4" descr="10%">
            <a:extLst>
              <a:ext uri="{FF2B5EF4-FFF2-40B4-BE49-F238E27FC236}">
                <a16:creationId xmlns:a16="http://schemas.microsoft.com/office/drawing/2014/main" id="{CF3CBC51-99A0-B3D3-8C3B-1B673F6BB05F}"/>
              </a:ext>
            </a:extLst>
          </p:cNvPr>
          <p:cNvSpPr>
            <a:spLocks noChangeArrowheads="1"/>
          </p:cNvSpPr>
          <p:nvPr/>
        </p:nvSpPr>
        <p:spPr bwMode="auto">
          <a:xfrm>
            <a:off x="152400" y="3078163"/>
            <a:ext cx="2416175" cy="1570037"/>
          </a:xfrm>
          <a:prstGeom prst="rect">
            <a:avLst/>
          </a:prstGeom>
          <a:solidFill>
            <a:schemeClr val="accent6">
              <a:lumMod val="40000"/>
              <a:lumOff val="60000"/>
            </a:schemeClr>
          </a:solidFill>
          <a:ln w="9525">
            <a:solidFill>
              <a:schemeClr val="tx1"/>
            </a:solidFill>
            <a:miter lim="800000"/>
            <a:headEnd/>
            <a:tailEnd/>
          </a:ln>
        </p:spPr>
        <p:txBody>
          <a:bodyPr anchor="ctr">
            <a:spAutoFit/>
          </a:bodyPr>
          <a:lstStyle/>
          <a:p>
            <a:pPr eaLnBrk="1" hangingPunct="1">
              <a:defRPr/>
            </a:pPr>
            <a:r>
              <a:rPr lang="en-US" sz="1600" b="1" dirty="0">
                <a:latin typeface="Tahoma" charset="0"/>
                <a:ea typeface="ＭＳ Ｐゴシック" charset="0"/>
                <a:cs typeface="ＭＳ Ｐゴシック" charset="0"/>
              </a:rPr>
              <a:t>Defendant:</a:t>
            </a:r>
          </a:p>
          <a:p>
            <a:pPr eaLnBrk="1" hangingPunct="1">
              <a:defRPr/>
            </a:pPr>
            <a:r>
              <a:rPr lang="nl-NL" sz="1600" dirty="0" err="1">
                <a:latin typeface="Tahoma" charset="0"/>
                <a:ea typeface="ＭＳ Ｐゴシック" charset="0"/>
                <a:cs typeface="ＭＳ Ｐゴシック" charset="0"/>
              </a:rPr>
              <a:t>Unlike</a:t>
            </a:r>
            <a:r>
              <a:rPr lang="nl-NL" sz="1600" dirty="0">
                <a:latin typeface="Tahoma" charset="0"/>
                <a:ea typeface="ＭＳ Ｐゴシック" charset="0"/>
                <a:cs typeface="ＭＳ Ｐゴシック" charset="0"/>
              </a:rPr>
              <a:t> in </a:t>
            </a:r>
            <a:r>
              <a:rPr lang="nl-NL" sz="1600" dirty="0" err="1">
                <a:latin typeface="Tahoma" charset="0"/>
                <a:ea typeface="ＭＳ Ｐゴシック" charset="0"/>
                <a:cs typeface="ＭＳ Ｐゴシック" charset="0"/>
              </a:rPr>
              <a:t>the</a:t>
            </a:r>
            <a:r>
              <a:rPr lang="nl-NL" sz="1600" dirty="0">
                <a:latin typeface="Tahoma" charset="0"/>
                <a:ea typeface="ＭＳ Ｐゴシック" charset="0"/>
                <a:cs typeface="ＭＳ Ｐゴシック" charset="0"/>
              </a:rPr>
              <a:t> present case, in </a:t>
            </a:r>
            <a:r>
              <a:rPr lang="nl-NL" sz="1600" dirty="0" err="1">
                <a:latin typeface="Tahoma" charset="0"/>
                <a:ea typeface="ＭＳ Ｐゴシック" charset="0"/>
                <a:cs typeface="ＭＳ Ｐゴシック" charset="0"/>
              </a:rPr>
              <a:t>Bryce</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defendant</a:t>
            </a:r>
            <a:r>
              <a:rPr lang="nl-NL" sz="1600" dirty="0">
                <a:latin typeface="Tahoma" charset="0"/>
                <a:ea typeface="ＭＳ Ｐゴシック" charset="0"/>
                <a:cs typeface="ＭＳ Ｐゴシック" charset="0"/>
              </a:rPr>
              <a:t> had </a:t>
            </a:r>
            <a:r>
              <a:rPr lang="nl-NL" sz="1600" dirty="0" err="1">
                <a:latin typeface="Tahoma" charset="0"/>
                <a:ea typeface="ＭＳ Ｐゴシック" charset="0"/>
                <a:cs typeface="ＭＳ Ｐゴシック" charset="0"/>
              </a:rPr>
              <a:t>agreed</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not</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to</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disclose</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and</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the</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products</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were</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identical</a:t>
            </a:r>
            <a:endParaRPr lang="nl-NL" sz="1600" i="1" dirty="0">
              <a:latin typeface="Tahoma" charset="0"/>
              <a:ea typeface="ＭＳ Ｐゴシック" charset="0"/>
              <a:cs typeface="ＭＳ Ｐゴシック" charset="0"/>
            </a:endParaRPr>
          </a:p>
        </p:txBody>
      </p:sp>
      <p:sp>
        <p:nvSpPr>
          <p:cNvPr id="80900" name="Rectangle 5" descr="10%">
            <a:extLst>
              <a:ext uri="{FF2B5EF4-FFF2-40B4-BE49-F238E27FC236}">
                <a16:creationId xmlns:a16="http://schemas.microsoft.com/office/drawing/2014/main" id="{3C6DD412-0503-01DB-7C19-73E7474E7A54}"/>
              </a:ext>
            </a:extLst>
          </p:cNvPr>
          <p:cNvSpPr>
            <a:spLocks noChangeArrowheads="1"/>
          </p:cNvSpPr>
          <p:nvPr/>
        </p:nvSpPr>
        <p:spPr bwMode="auto">
          <a:xfrm>
            <a:off x="5981700" y="3076575"/>
            <a:ext cx="2667000" cy="1570038"/>
          </a:xfrm>
          <a:prstGeom prst="rect">
            <a:avLst/>
          </a:prstGeom>
          <a:solidFill>
            <a:schemeClr val="accent6">
              <a:lumMod val="40000"/>
              <a:lumOff val="60000"/>
            </a:schemeClr>
          </a:solidFill>
          <a:ln w="9525">
            <a:solidFill>
              <a:schemeClr val="tx1"/>
            </a:solidFill>
            <a:miter lim="800000"/>
            <a:headEnd/>
            <a:tailEnd/>
          </a:ln>
        </p:spPr>
        <p:txBody>
          <a:bodyPr anchor="ctr">
            <a:spAutoFit/>
          </a:bodyPr>
          <a:lstStyle/>
          <a:p>
            <a:pPr eaLnBrk="1" hangingPunct="1">
              <a:defRPr/>
            </a:pPr>
            <a:r>
              <a:rPr lang="nl-NL" sz="1600" b="1" dirty="0" err="1">
                <a:latin typeface="Tahoma" charset="0"/>
                <a:ea typeface="ＭＳ Ｐゴシック" charset="0"/>
                <a:cs typeface="ＭＳ Ｐゴシック" charset="0"/>
              </a:rPr>
              <a:t>Defendant</a:t>
            </a:r>
            <a:r>
              <a:rPr lang="nl-NL" sz="1600" b="1" dirty="0">
                <a:latin typeface="Tahoma" charset="0"/>
                <a:ea typeface="ＭＳ Ｐゴシック" charset="0"/>
                <a:cs typeface="ＭＳ Ｐゴシック" charset="0"/>
              </a:rPr>
              <a:t>:</a:t>
            </a:r>
          </a:p>
          <a:p>
            <a:pPr eaLnBrk="1" hangingPunct="1">
              <a:defRPr/>
            </a:pPr>
            <a:r>
              <a:rPr lang="nl-NL" sz="1600" dirty="0">
                <a:latin typeface="Tahoma" charset="0"/>
                <a:ea typeface="ＭＳ Ｐゴシック" charset="0"/>
                <a:cs typeface="ＭＳ Ｐゴシック" charset="0"/>
              </a:rPr>
              <a:t>I </a:t>
            </a:r>
            <a:r>
              <a:rPr lang="nl-NL" sz="1600" dirty="0" err="1">
                <a:latin typeface="Tahoma" charset="0"/>
                <a:ea typeface="ＭＳ Ｐゴシック" charset="0"/>
                <a:cs typeface="ＭＳ Ｐゴシック" charset="0"/>
              </a:rPr>
              <a:t>should</a:t>
            </a:r>
            <a:r>
              <a:rPr lang="nl-NL" sz="1600" dirty="0">
                <a:latin typeface="Tahoma" charset="0"/>
                <a:ea typeface="ＭＳ Ｐゴシック" charset="0"/>
                <a:cs typeface="ＭＳ Ｐゴシック" charset="0"/>
              </a:rPr>
              <a:t> win </a:t>
            </a:r>
            <a:r>
              <a:rPr lang="nl-NL" sz="1600" dirty="0" err="1">
                <a:latin typeface="Tahoma" charset="0"/>
                <a:ea typeface="ＭＳ Ｐゴシック" charset="0"/>
                <a:cs typeface="ＭＳ Ｐゴシック" charset="0"/>
              </a:rPr>
              <a:t>because</a:t>
            </a:r>
            <a:r>
              <a:rPr lang="nl-NL" sz="1600" dirty="0">
                <a:latin typeface="Tahoma" charset="0"/>
                <a:ea typeface="ＭＳ Ｐゴシック" charset="0"/>
                <a:cs typeface="ＭＳ Ｐゴシック" charset="0"/>
              </a:rPr>
              <a:t> as in Robinson, </a:t>
            </a:r>
            <a:r>
              <a:rPr lang="nl-NL" sz="1600" dirty="0" err="1">
                <a:latin typeface="Tahoma" charset="0"/>
                <a:ea typeface="ＭＳ Ｐゴシック" charset="0"/>
                <a:cs typeface="ＭＳ Ｐゴシック" charset="0"/>
              </a:rPr>
              <a:t>which</a:t>
            </a:r>
            <a:r>
              <a:rPr lang="nl-NL" sz="1600" dirty="0">
                <a:latin typeface="Tahoma" charset="0"/>
                <a:ea typeface="ＭＳ Ｐゴシック" charset="0"/>
                <a:cs typeface="ＭＳ Ｐゴシック" charset="0"/>
              </a:rPr>
              <a:t> was won </a:t>
            </a:r>
            <a:r>
              <a:rPr lang="nl-NL" sz="1600" dirty="0" err="1">
                <a:latin typeface="Tahoma" charset="0"/>
                <a:ea typeface="ＭＳ Ｐゴシック" charset="0"/>
                <a:cs typeface="ＭＳ Ｐゴシック" charset="0"/>
              </a:rPr>
              <a:t>by</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defendant</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plaintiff</a:t>
            </a:r>
            <a:r>
              <a:rPr lang="nl-NL" sz="1600" dirty="0">
                <a:latin typeface="Tahoma" charset="0"/>
                <a:ea typeface="ＭＳ Ｐゴシック" charset="0"/>
                <a:cs typeface="ＭＳ Ｐゴシック" charset="0"/>
              </a:rPr>
              <a:t> made </a:t>
            </a:r>
            <a:r>
              <a:rPr lang="nl-NL" sz="1600" dirty="0" err="1">
                <a:latin typeface="Tahoma" charset="0"/>
                <a:ea typeface="ＭＳ Ｐゴシック" charset="0"/>
                <a:cs typeface="ＭＳ Ｐゴシック" charset="0"/>
              </a:rPr>
              <a:t>disclosures</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during</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the</a:t>
            </a:r>
            <a:r>
              <a:rPr lang="nl-NL" sz="1600" dirty="0">
                <a:latin typeface="Tahoma" charset="0"/>
                <a:ea typeface="ＭＳ Ｐゴシック" charset="0"/>
                <a:cs typeface="ＭＳ Ｐゴシック" charset="0"/>
              </a:rPr>
              <a:t> </a:t>
            </a:r>
            <a:r>
              <a:rPr lang="nl-NL" sz="1600" dirty="0" err="1">
                <a:latin typeface="Tahoma" charset="0"/>
                <a:ea typeface="ＭＳ Ｐゴシック" charset="0"/>
                <a:cs typeface="ＭＳ Ｐゴシック" charset="0"/>
              </a:rPr>
              <a:t>negotiations</a:t>
            </a:r>
            <a:endParaRPr lang="nl-NL" sz="1600" i="1" dirty="0">
              <a:latin typeface="Tahoma" charset="0"/>
              <a:ea typeface="ＭＳ Ｐゴシック" charset="0"/>
              <a:cs typeface="ＭＳ Ｐゴシック" charset="0"/>
            </a:endParaRPr>
          </a:p>
        </p:txBody>
      </p:sp>
      <p:sp>
        <p:nvSpPr>
          <p:cNvPr id="80901" name="Rectangle 7">
            <a:extLst>
              <a:ext uri="{FF2B5EF4-FFF2-40B4-BE49-F238E27FC236}">
                <a16:creationId xmlns:a16="http://schemas.microsoft.com/office/drawing/2014/main" id="{D5D07FE9-16C8-996C-0F07-2D3AACCDDCC9}"/>
              </a:ext>
            </a:extLst>
          </p:cNvPr>
          <p:cNvSpPr>
            <a:spLocks noChangeArrowheads="1"/>
          </p:cNvSpPr>
          <p:nvPr/>
        </p:nvSpPr>
        <p:spPr bwMode="auto">
          <a:xfrm>
            <a:off x="3505200" y="3078163"/>
            <a:ext cx="1943100" cy="1322387"/>
          </a:xfrm>
          <a:prstGeom prst="rect">
            <a:avLst/>
          </a:prstGeom>
          <a:solidFill>
            <a:schemeClr val="accent6">
              <a:lumMod val="40000"/>
              <a:lumOff val="60000"/>
            </a:schemeClr>
          </a:solidFill>
          <a:ln w="9525">
            <a:solidFill>
              <a:schemeClr val="tx1"/>
            </a:solidFill>
            <a:miter lim="800000"/>
            <a:headEnd/>
            <a:tailEnd/>
          </a:ln>
        </p:spPr>
        <p:txBody>
          <a:bodyPr anchor="ctr">
            <a:spAutoFit/>
          </a:bodyPr>
          <a:lstStyle/>
          <a:p>
            <a:pPr eaLnBrk="1" hangingPunct="1">
              <a:defRPr/>
            </a:pPr>
            <a:r>
              <a:rPr lang="en-US" sz="1600" b="1" dirty="0">
                <a:latin typeface="Tahoma" charset="0"/>
                <a:ea typeface="ＭＳ Ｐゴシック" charset="0"/>
                <a:cs typeface="ＭＳ Ｐゴシック" charset="0"/>
              </a:rPr>
              <a:t>Defendant:</a:t>
            </a:r>
          </a:p>
          <a:p>
            <a:pPr eaLnBrk="1" hangingPunct="1">
              <a:defRPr/>
            </a:pPr>
            <a:r>
              <a:rPr lang="en-US" sz="1600" dirty="0">
                <a:latin typeface="Tahoma" charset="0"/>
                <a:ea typeface="ＭＳ Ｐゴシック" charset="0"/>
                <a:cs typeface="ＭＳ Ｐゴシック" charset="0"/>
              </a:rPr>
              <a:t>Un</a:t>
            </a:r>
            <a:r>
              <a:rPr lang="nl-NL" sz="1600" dirty="0">
                <a:latin typeface="Tahoma" charset="0"/>
                <a:ea typeface="ＭＳ Ｐゴシック" charset="0"/>
                <a:cs typeface="ＭＳ Ｐゴシック" charset="0"/>
              </a:rPr>
              <a:t>like </a:t>
            </a:r>
            <a:r>
              <a:rPr lang="nl-NL" sz="1600" dirty="0" err="1">
                <a:latin typeface="Tahoma" charset="0"/>
                <a:ea typeface="ＭＳ Ｐゴシック" charset="0"/>
                <a:cs typeface="ＭＳ Ｐゴシック" charset="0"/>
              </a:rPr>
              <a:t>Bryce</a:t>
            </a:r>
            <a:r>
              <a:rPr lang="nl-NL" sz="1600" dirty="0">
                <a:latin typeface="Tahoma" charset="0"/>
                <a:ea typeface="ＭＳ Ｐゴシック" charset="0"/>
                <a:cs typeface="ＭＳ Ｐゴシック" charset="0"/>
              </a:rPr>
              <a:t>, in </a:t>
            </a:r>
            <a:r>
              <a:rPr lang="nl-NL" sz="1600" dirty="0" err="1">
                <a:latin typeface="Tahoma" charset="0"/>
                <a:ea typeface="ＭＳ Ｐゴシック" charset="0"/>
                <a:cs typeface="ＭＳ Ｐゴシック" charset="0"/>
              </a:rPr>
              <a:t>the</a:t>
            </a:r>
            <a:r>
              <a:rPr lang="nl-NL" sz="1600" dirty="0">
                <a:latin typeface="Tahoma" charset="0"/>
                <a:ea typeface="ＭＳ Ｐゴシック" charset="0"/>
                <a:cs typeface="ＭＳ Ｐゴシック" charset="0"/>
              </a:rPr>
              <a:t> present case </a:t>
            </a:r>
            <a:r>
              <a:rPr lang="nl-NL" sz="1600" dirty="0" err="1">
                <a:latin typeface="Tahoma" charset="0"/>
                <a:ea typeface="ＭＳ Ｐゴシック" charset="0"/>
                <a:cs typeface="ＭＳ Ｐゴシック" charset="0"/>
              </a:rPr>
              <a:t>the</a:t>
            </a:r>
            <a:r>
              <a:rPr lang="nl-NL" sz="1600" dirty="0">
                <a:latin typeface="Tahoma" charset="0"/>
                <a:ea typeface="ＭＳ Ｐゴシック" charset="0"/>
                <a:cs typeface="ＭＳ Ｐゴシック" charset="0"/>
              </a:rPr>
              <a:t> info is reverse </a:t>
            </a:r>
            <a:r>
              <a:rPr lang="nl-NL" sz="1600" dirty="0" err="1">
                <a:latin typeface="Tahoma" charset="0"/>
                <a:ea typeface="ＭＳ Ｐゴシック" charset="0"/>
                <a:cs typeface="ＭＳ Ｐゴシック" charset="0"/>
              </a:rPr>
              <a:t>engineerable</a:t>
            </a:r>
            <a:endParaRPr lang="en-US" sz="1600" dirty="0">
              <a:latin typeface="Tahoma" charset="0"/>
              <a:ea typeface="ＭＳ Ｐゴシック" charset="0"/>
              <a:cs typeface="ＭＳ Ｐゴシック" charset="0"/>
            </a:endParaRPr>
          </a:p>
        </p:txBody>
      </p:sp>
      <p:cxnSp>
        <p:nvCxnSpPr>
          <p:cNvPr id="58373" name="AutoShape 16">
            <a:extLst>
              <a:ext uri="{FF2B5EF4-FFF2-40B4-BE49-F238E27FC236}">
                <a16:creationId xmlns:a16="http://schemas.microsoft.com/office/drawing/2014/main" id="{BD3D710E-F99A-0DAE-5692-F275F266582B}"/>
              </a:ext>
            </a:extLst>
          </p:cNvPr>
          <p:cNvCxnSpPr>
            <a:cxnSpLocks noChangeShapeType="1"/>
            <a:stCxn id="80901" idx="0"/>
            <a:endCxn id="58369" idx="2"/>
          </p:cNvCxnSpPr>
          <p:nvPr/>
        </p:nvCxnSpPr>
        <p:spPr bwMode="auto">
          <a:xfrm flipH="1" flipV="1">
            <a:off x="4457700" y="2286000"/>
            <a:ext cx="19050" cy="792163"/>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cxnSp>
        <p:nvCxnSpPr>
          <p:cNvPr id="58374" name="AutoShape 18">
            <a:extLst>
              <a:ext uri="{FF2B5EF4-FFF2-40B4-BE49-F238E27FC236}">
                <a16:creationId xmlns:a16="http://schemas.microsoft.com/office/drawing/2014/main" id="{9CF3D27E-0300-8DCF-33E2-0189A62F5AAA}"/>
              </a:ext>
            </a:extLst>
          </p:cNvPr>
          <p:cNvCxnSpPr>
            <a:cxnSpLocks noChangeShapeType="1"/>
            <a:stCxn id="80900" idx="0"/>
            <a:endCxn id="58369" idx="2"/>
          </p:cNvCxnSpPr>
          <p:nvPr/>
        </p:nvCxnSpPr>
        <p:spPr bwMode="auto">
          <a:xfrm flipH="1" flipV="1">
            <a:off x="4457700" y="2286000"/>
            <a:ext cx="2857500" cy="790575"/>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58376" name="Rectangle 7">
            <a:extLst>
              <a:ext uri="{FF2B5EF4-FFF2-40B4-BE49-F238E27FC236}">
                <a16:creationId xmlns:a16="http://schemas.microsoft.com/office/drawing/2014/main" id="{92D0B9B5-7BB7-B81B-A614-772C17EDBBC6}"/>
              </a:ext>
            </a:extLst>
          </p:cNvPr>
          <p:cNvSpPr>
            <a:spLocks noChangeArrowheads="1"/>
          </p:cNvSpPr>
          <p:nvPr/>
        </p:nvSpPr>
        <p:spPr bwMode="auto">
          <a:xfrm>
            <a:off x="5716588" y="5410200"/>
            <a:ext cx="3197225" cy="1323975"/>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US" altLang="nl-NL" sz="1600" b="1"/>
              <a:t>Plaintiff:</a:t>
            </a:r>
          </a:p>
          <a:p>
            <a:pPr eaLnBrk="1" hangingPunct="1">
              <a:spcBef>
                <a:spcPct val="0"/>
              </a:spcBef>
              <a:buClrTx/>
              <a:buSzTx/>
              <a:buFontTx/>
              <a:buNone/>
            </a:pPr>
            <a:r>
              <a:rPr lang="en-US" altLang="nl-NL" sz="1600"/>
              <a:t>Un</a:t>
            </a:r>
            <a:r>
              <a:rPr lang="nl-NL" altLang="nl-NL" sz="1600"/>
              <a:t>like in Robinson, I took security measures, and defendant knew the info was confidential</a:t>
            </a:r>
            <a:endParaRPr lang="en-US" altLang="nl-NL" sz="1600"/>
          </a:p>
        </p:txBody>
      </p:sp>
      <p:cxnSp>
        <p:nvCxnSpPr>
          <p:cNvPr id="58377" name="AutoShape 16">
            <a:extLst>
              <a:ext uri="{FF2B5EF4-FFF2-40B4-BE49-F238E27FC236}">
                <a16:creationId xmlns:a16="http://schemas.microsoft.com/office/drawing/2014/main" id="{B109E369-B75E-2808-8FCD-5BFA5AE04EE2}"/>
              </a:ext>
            </a:extLst>
          </p:cNvPr>
          <p:cNvCxnSpPr>
            <a:cxnSpLocks noChangeShapeType="1"/>
            <a:stCxn id="58376" idx="0"/>
            <a:endCxn id="80900" idx="2"/>
          </p:cNvCxnSpPr>
          <p:nvPr/>
        </p:nvCxnSpPr>
        <p:spPr bwMode="auto">
          <a:xfrm flipV="1">
            <a:off x="7315200" y="4646613"/>
            <a:ext cx="0" cy="763587"/>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cxnSp>
        <p:nvCxnSpPr>
          <p:cNvPr id="58378" name="AutoShape 18">
            <a:extLst>
              <a:ext uri="{FF2B5EF4-FFF2-40B4-BE49-F238E27FC236}">
                <a16:creationId xmlns:a16="http://schemas.microsoft.com/office/drawing/2014/main" id="{09C00F92-4C26-E70A-9660-BA278FC3959B}"/>
              </a:ext>
            </a:extLst>
          </p:cNvPr>
          <p:cNvCxnSpPr>
            <a:cxnSpLocks noChangeShapeType="1"/>
            <a:stCxn id="80899" idx="0"/>
            <a:endCxn id="58369" idx="2"/>
          </p:cNvCxnSpPr>
          <p:nvPr/>
        </p:nvCxnSpPr>
        <p:spPr bwMode="auto">
          <a:xfrm flipV="1">
            <a:off x="1360488" y="2286000"/>
            <a:ext cx="3097212" cy="792163"/>
          </a:xfrm>
          <a:prstGeom prst="straightConnector1">
            <a:avLst/>
          </a:prstGeom>
          <a:noFill/>
          <a:ln w="28575">
            <a:solidFill>
              <a:schemeClr val="hlink"/>
            </a:solidFill>
            <a:prstDash val="dash"/>
            <a:round/>
            <a:headEnd/>
            <a:tailEnd type="triangle" w="med" len="med"/>
          </a:ln>
          <a:extLst>
            <a:ext uri="{909E8E84-426E-40DD-AFC4-6F175D3DCCD1}">
              <a14:hiddenFill xmlns:a14="http://schemas.microsoft.com/office/drawing/2010/main">
                <a:noFill/>
              </a14:hiddenFill>
            </a:ext>
          </a:extLst>
        </p:spPr>
      </p:cxnSp>
      <p:sp>
        <p:nvSpPr>
          <p:cNvPr id="14" name="Text Box 6">
            <a:extLst>
              <a:ext uri="{FF2B5EF4-FFF2-40B4-BE49-F238E27FC236}">
                <a16:creationId xmlns:a16="http://schemas.microsoft.com/office/drawing/2014/main" id="{93F52AF6-8304-E6D1-0EC7-80FC6309E3F7}"/>
              </a:ext>
            </a:extLst>
          </p:cNvPr>
          <p:cNvSpPr txBox="1">
            <a:spLocks noChangeArrowheads="1"/>
          </p:cNvSpPr>
          <p:nvPr/>
        </p:nvSpPr>
        <p:spPr bwMode="auto">
          <a:xfrm>
            <a:off x="5676900" y="4763"/>
            <a:ext cx="3467100" cy="738187"/>
          </a:xfrm>
          <a:prstGeom prst="rect">
            <a:avLst/>
          </a:prstGeom>
          <a:solidFill>
            <a:schemeClr val="accent6">
              <a:lumMod val="40000"/>
              <a:lumOff val="60000"/>
            </a:schemeClr>
          </a:solidFill>
          <a:ln w="9525">
            <a:noFill/>
            <a:miter lim="800000"/>
            <a:headEnd/>
            <a:tailEnd/>
          </a:ln>
          <a:effec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sz="1400" dirty="0"/>
              <a:t>K.D. Ashley. </a:t>
            </a:r>
            <a:r>
              <a:rPr lang="en-US" sz="1400" i="1" dirty="0"/>
              <a:t>Modeling Legal Argument: Reasoning with Cases and Hypotheticals</a:t>
            </a:r>
            <a:r>
              <a:rPr lang="en-US" sz="1400" dirty="0"/>
              <a:t>.</a:t>
            </a:r>
          </a:p>
          <a:p>
            <a:pPr>
              <a:defRPr/>
            </a:pPr>
            <a:r>
              <a:rPr lang="en-US" sz="1400" dirty="0"/>
              <a:t>MIT Press, Cambridge, MA, 1990.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FFCBBB6-EEA7-476E-A6D8-AD791B416690}"/>
              </a:ext>
            </a:extLst>
          </p:cNvPr>
          <p:cNvSpPr>
            <a:spLocks noGrp="1" noChangeArrowheads="1"/>
          </p:cNvSpPr>
          <p:nvPr>
            <p:ph type="title"/>
          </p:nvPr>
        </p:nvSpPr>
        <p:spPr>
          <a:xfrm>
            <a:off x="5791200" y="381000"/>
            <a:ext cx="3581400" cy="1143000"/>
          </a:xfrm>
        </p:spPr>
        <p:txBody>
          <a:bodyPr/>
          <a:lstStyle/>
          <a:p>
            <a:pPr algn="ctr"/>
            <a:r>
              <a:rPr lang="en-GB" altLang="nl-NL" sz="2800"/>
              <a:t>(snapshot of)</a:t>
            </a:r>
            <a:br>
              <a:rPr lang="en-GB" altLang="nl-NL" sz="2800"/>
            </a:br>
            <a:r>
              <a:rPr lang="en-GB" altLang="nl-NL" sz="2800"/>
              <a:t>CATO Factor </a:t>
            </a:r>
            <a:br>
              <a:rPr lang="en-GB" altLang="nl-NL" sz="2800"/>
            </a:br>
            <a:r>
              <a:rPr lang="en-GB" altLang="nl-NL" sz="2800"/>
              <a:t>Hierarchy</a:t>
            </a:r>
          </a:p>
        </p:txBody>
      </p:sp>
      <p:sp>
        <p:nvSpPr>
          <p:cNvPr id="63490" name="Text Box 3">
            <a:extLst>
              <a:ext uri="{FF2B5EF4-FFF2-40B4-BE49-F238E27FC236}">
                <a16:creationId xmlns:a16="http://schemas.microsoft.com/office/drawing/2014/main" id="{74F001A8-3414-4CEE-A801-049C961B6D4C}"/>
              </a:ext>
            </a:extLst>
          </p:cNvPr>
          <p:cNvSpPr txBox="1">
            <a:spLocks noChangeArrowheads="1"/>
          </p:cNvSpPr>
          <p:nvPr/>
        </p:nvSpPr>
        <p:spPr bwMode="auto">
          <a:xfrm>
            <a:off x="3413125" y="2319338"/>
            <a:ext cx="3275013" cy="400050"/>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F101: Info Trade Secret (p)</a:t>
            </a:r>
          </a:p>
        </p:txBody>
      </p:sp>
      <p:sp>
        <p:nvSpPr>
          <p:cNvPr id="63491" name="Text Box 4">
            <a:extLst>
              <a:ext uri="{FF2B5EF4-FFF2-40B4-BE49-F238E27FC236}">
                <a16:creationId xmlns:a16="http://schemas.microsoft.com/office/drawing/2014/main" id="{697B5B35-2956-4156-8546-C048A423C83D}"/>
              </a:ext>
            </a:extLst>
          </p:cNvPr>
          <p:cNvSpPr txBox="1">
            <a:spLocks noChangeArrowheads="1"/>
          </p:cNvSpPr>
          <p:nvPr/>
        </p:nvSpPr>
        <p:spPr bwMode="auto">
          <a:xfrm>
            <a:off x="1279525" y="3521075"/>
            <a:ext cx="3140075"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F102: Efforts to maintain </a:t>
            </a:r>
          </a:p>
          <a:p>
            <a:pPr eaLnBrk="1" hangingPunct="1">
              <a:spcBef>
                <a:spcPct val="0"/>
              </a:spcBef>
              <a:buClrTx/>
              <a:buSzTx/>
              <a:buFontTx/>
              <a:buNone/>
            </a:pPr>
            <a:r>
              <a:rPr lang="en-GB" altLang="nl-NL" sz="2000"/>
              <a:t>secrecy (p)</a:t>
            </a:r>
          </a:p>
        </p:txBody>
      </p:sp>
      <p:sp>
        <p:nvSpPr>
          <p:cNvPr id="63492" name="Text Box 5">
            <a:extLst>
              <a:ext uri="{FF2B5EF4-FFF2-40B4-BE49-F238E27FC236}">
                <a16:creationId xmlns:a16="http://schemas.microsoft.com/office/drawing/2014/main" id="{AEA47AD1-134E-48FC-BB59-0FB7FE429321}"/>
              </a:ext>
            </a:extLst>
          </p:cNvPr>
          <p:cNvSpPr txBox="1">
            <a:spLocks noChangeArrowheads="1"/>
          </p:cNvSpPr>
          <p:nvPr/>
        </p:nvSpPr>
        <p:spPr bwMode="auto">
          <a:xfrm>
            <a:off x="5257800" y="3344863"/>
            <a:ext cx="2790825"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F104: Info valuable (p)</a:t>
            </a:r>
          </a:p>
        </p:txBody>
      </p:sp>
      <p:sp>
        <p:nvSpPr>
          <p:cNvPr id="63493" name="Text Box 6">
            <a:extLst>
              <a:ext uri="{FF2B5EF4-FFF2-40B4-BE49-F238E27FC236}">
                <a16:creationId xmlns:a16="http://schemas.microsoft.com/office/drawing/2014/main" id="{300C6173-7B56-435E-8F18-8B6D112F677E}"/>
              </a:ext>
            </a:extLst>
          </p:cNvPr>
          <p:cNvSpPr txBox="1">
            <a:spLocks noChangeArrowheads="1"/>
          </p:cNvSpPr>
          <p:nvPr/>
        </p:nvSpPr>
        <p:spPr bwMode="auto">
          <a:xfrm>
            <a:off x="36513" y="5426075"/>
            <a:ext cx="2249487"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F4: Agreed not to disclose (p)</a:t>
            </a:r>
          </a:p>
        </p:txBody>
      </p:sp>
      <p:sp>
        <p:nvSpPr>
          <p:cNvPr id="63494" name="Text Box 7">
            <a:extLst>
              <a:ext uri="{FF2B5EF4-FFF2-40B4-BE49-F238E27FC236}">
                <a16:creationId xmlns:a16="http://schemas.microsoft.com/office/drawing/2014/main" id="{76C159B3-B9EB-4438-92A3-4F9220D1CAF2}"/>
              </a:ext>
            </a:extLst>
          </p:cNvPr>
          <p:cNvSpPr txBox="1">
            <a:spLocks noChangeArrowheads="1"/>
          </p:cNvSpPr>
          <p:nvPr/>
        </p:nvSpPr>
        <p:spPr bwMode="auto">
          <a:xfrm>
            <a:off x="2362200" y="5426075"/>
            <a:ext cx="2263775"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 Disclosures</a:t>
            </a:r>
          </a:p>
          <a:p>
            <a:pPr eaLnBrk="1" hangingPunct="1">
              <a:spcBef>
                <a:spcPct val="0"/>
              </a:spcBef>
              <a:buClrTx/>
              <a:buSzTx/>
              <a:buFontTx/>
              <a:buNone/>
            </a:pPr>
            <a:r>
              <a:rPr lang="en-GB" altLang="nl-NL" sz="2000"/>
              <a:t>in negotiations (d)</a:t>
            </a:r>
          </a:p>
        </p:txBody>
      </p:sp>
      <p:sp>
        <p:nvSpPr>
          <p:cNvPr id="63495" name="Text Box 8">
            <a:extLst>
              <a:ext uri="{FF2B5EF4-FFF2-40B4-BE49-F238E27FC236}">
                <a16:creationId xmlns:a16="http://schemas.microsoft.com/office/drawing/2014/main" id="{4F38DD8B-8B6C-4D92-94A4-0358CE3A949A}"/>
              </a:ext>
            </a:extLst>
          </p:cNvPr>
          <p:cNvSpPr txBox="1">
            <a:spLocks noChangeArrowheads="1"/>
          </p:cNvSpPr>
          <p:nvPr/>
        </p:nvSpPr>
        <p:spPr bwMode="auto">
          <a:xfrm>
            <a:off x="4876800" y="5426075"/>
            <a:ext cx="1682750"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F6: Security</a:t>
            </a:r>
          </a:p>
          <a:p>
            <a:pPr eaLnBrk="1" hangingPunct="1">
              <a:spcBef>
                <a:spcPct val="0"/>
              </a:spcBef>
              <a:buClrTx/>
              <a:buSzTx/>
              <a:buFontTx/>
              <a:buNone/>
            </a:pPr>
            <a:r>
              <a:rPr lang="en-GB" altLang="nl-NL" sz="2000"/>
              <a:t>measures (p)</a:t>
            </a:r>
          </a:p>
        </p:txBody>
      </p:sp>
      <p:sp>
        <p:nvSpPr>
          <p:cNvPr id="63496" name="Text Box 9">
            <a:extLst>
              <a:ext uri="{FF2B5EF4-FFF2-40B4-BE49-F238E27FC236}">
                <a16:creationId xmlns:a16="http://schemas.microsoft.com/office/drawing/2014/main" id="{A561C1BF-693F-4FBA-A604-5317E5BC1263}"/>
              </a:ext>
            </a:extLst>
          </p:cNvPr>
          <p:cNvSpPr txBox="1">
            <a:spLocks noChangeArrowheads="1"/>
          </p:cNvSpPr>
          <p:nvPr/>
        </p:nvSpPr>
        <p:spPr bwMode="auto">
          <a:xfrm>
            <a:off x="6948488" y="5426075"/>
            <a:ext cx="1814512"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F15: Unique product (p)</a:t>
            </a:r>
          </a:p>
        </p:txBody>
      </p:sp>
      <p:sp>
        <p:nvSpPr>
          <p:cNvPr id="63497" name="Line 10">
            <a:extLst>
              <a:ext uri="{FF2B5EF4-FFF2-40B4-BE49-F238E27FC236}">
                <a16:creationId xmlns:a16="http://schemas.microsoft.com/office/drawing/2014/main" id="{DDAC7EFB-99C4-4643-87BF-B1CCECEF7A1D}"/>
              </a:ext>
            </a:extLst>
          </p:cNvPr>
          <p:cNvSpPr>
            <a:spLocks noChangeShapeType="1"/>
          </p:cNvSpPr>
          <p:nvPr/>
        </p:nvSpPr>
        <p:spPr bwMode="auto">
          <a:xfrm flipV="1">
            <a:off x="3276600" y="2895600"/>
            <a:ext cx="9144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3498" name="Line 11">
            <a:extLst>
              <a:ext uri="{FF2B5EF4-FFF2-40B4-BE49-F238E27FC236}">
                <a16:creationId xmlns:a16="http://schemas.microsoft.com/office/drawing/2014/main" id="{432DB028-D446-42C6-9FDC-E70A28809B50}"/>
              </a:ext>
            </a:extLst>
          </p:cNvPr>
          <p:cNvSpPr>
            <a:spLocks noChangeShapeType="1"/>
          </p:cNvSpPr>
          <p:nvPr/>
        </p:nvSpPr>
        <p:spPr bwMode="auto">
          <a:xfrm flipH="1" flipV="1">
            <a:off x="5562600" y="2819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3499" name="Line 12">
            <a:extLst>
              <a:ext uri="{FF2B5EF4-FFF2-40B4-BE49-F238E27FC236}">
                <a16:creationId xmlns:a16="http://schemas.microsoft.com/office/drawing/2014/main" id="{B7D69741-665A-4E7C-A859-AFC20C9C68F8}"/>
              </a:ext>
            </a:extLst>
          </p:cNvPr>
          <p:cNvSpPr>
            <a:spLocks noChangeShapeType="1"/>
          </p:cNvSpPr>
          <p:nvPr/>
        </p:nvSpPr>
        <p:spPr bwMode="auto">
          <a:xfrm flipV="1">
            <a:off x="1143000" y="4343400"/>
            <a:ext cx="8382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3500" name="Line 13">
            <a:extLst>
              <a:ext uri="{FF2B5EF4-FFF2-40B4-BE49-F238E27FC236}">
                <a16:creationId xmlns:a16="http://schemas.microsoft.com/office/drawing/2014/main" id="{5B6AD6CD-708B-49AA-955A-F5BDE679A9A2}"/>
              </a:ext>
            </a:extLst>
          </p:cNvPr>
          <p:cNvSpPr>
            <a:spLocks noChangeShapeType="1"/>
          </p:cNvSpPr>
          <p:nvPr/>
        </p:nvSpPr>
        <p:spPr bwMode="auto">
          <a:xfrm flipH="1" flipV="1">
            <a:off x="3048000" y="4419600"/>
            <a:ext cx="152400" cy="990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3501" name="Line 14">
            <a:extLst>
              <a:ext uri="{FF2B5EF4-FFF2-40B4-BE49-F238E27FC236}">
                <a16:creationId xmlns:a16="http://schemas.microsoft.com/office/drawing/2014/main" id="{26A5AFB7-3541-4AC6-8438-B14C0827080D}"/>
              </a:ext>
            </a:extLst>
          </p:cNvPr>
          <p:cNvSpPr>
            <a:spLocks noChangeShapeType="1"/>
          </p:cNvSpPr>
          <p:nvPr/>
        </p:nvSpPr>
        <p:spPr bwMode="auto">
          <a:xfrm flipH="1" flipV="1">
            <a:off x="3733800" y="4343400"/>
            <a:ext cx="1600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3502" name="Line 15">
            <a:extLst>
              <a:ext uri="{FF2B5EF4-FFF2-40B4-BE49-F238E27FC236}">
                <a16:creationId xmlns:a16="http://schemas.microsoft.com/office/drawing/2014/main" id="{5F02B31D-5C33-4381-A3CA-0A36707248D8}"/>
              </a:ext>
            </a:extLst>
          </p:cNvPr>
          <p:cNvSpPr>
            <a:spLocks noChangeShapeType="1"/>
          </p:cNvSpPr>
          <p:nvPr/>
        </p:nvSpPr>
        <p:spPr bwMode="auto">
          <a:xfrm flipH="1" flipV="1">
            <a:off x="6934200" y="3886200"/>
            <a:ext cx="990600" cy="137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3503" name="Text Box 17">
            <a:extLst>
              <a:ext uri="{FF2B5EF4-FFF2-40B4-BE49-F238E27FC236}">
                <a16:creationId xmlns:a16="http://schemas.microsoft.com/office/drawing/2014/main" id="{D9F0C5FC-684F-435B-B9AA-D19D9874CBB7}"/>
              </a:ext>
            </a:extLst>
          </p:cNvPr>
          <p:cNvSpPr txBox="1">
            <a:spLocks noChangeArrowheads="1"/>
          </p:cNvSpPr>
          <p:nvPr/>
        </p:nvSpPr>
        <p:spPr bwMode="auto">
          <a:xfrm>
            <a:off x="3200400" y="762000"/>
            <a:ext cx="2032000" cy="708025"/>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Misuse of Trade </a:t>
            </a:r>
          </a:p>
          <a:p>
            <a:pPr eaLnBrk="1" hangingPunct="1">
              <a:spcBef>
                <a:spcPct val="0"/>
              </a:spcBef>
              <a:buClrTx/>
              <a:buSzTx/>
              <a:buFontTx/>
              <a:buNone/>
            </a:pPr>
            <a:r>
              <a:rPr lang="en-GB" altLang="nl-NL" sz="2000"/>
              <a:t>Secret (p)</a:t>
            </a:r>
          </a:p>
        </p:txBody>
      </p:sp>
      <p:sp>
        <p:nvSpPr>
          <p:cNvPr id="63504" name="Line 18">
            <a:extLst>
              <a:ext uri="{FF2B5EF4-FFF2-40B4-BE49-F238E27FC236}">
                <a16:creationId xmlns:a16="http://schemas.microsoft.com/office/drawing/2014/main" id="{FEAEFE4F-5A49-4FCC-B2AD-FA0D1B2C4691}"/>
              </a:ext>
            </a:extLst>
          </p:cNvPr>
          <p:cNvSpPr>
            <a:spLocks noChangeShapeType="1"/>
          </p:cNvSpPr>
          <p:nvPr/>
        </p:nvSpPr>
        <p:spPr bwMode="auto">
          <a:xfrm flipH="1" flipV="1">
            <a:off x="4419600" y="1676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3505" name="Text Box 19">
            <a:extLst>
              <a:ext uri="{FF2B5EF4-FFF2-40B4-BE49-F238E27FC236}">
                <a16:creationId xmlns:a16="http://schemas.microsoft.com/office/drawing/2014/main" id="{F3D97B4C-742B-4325-92CD-60692DC31583}"/>
              </a:ext>
            </a:extLst>
          </p:cNvPr>
          <p:cNvSpPr txBox="1">
            <a:spLocks noChangeArrowheads="1"/>
          </p:cNvSpPr>
          <p:nvPr/>
        </p:nvSpPr>
        <p:spPr bwMode="auto">
          <a:xfrm>
            <a:off x="36513" y="2209800"/>
            <a:ext cx="2859087" cy="708025"/>
          </a:xfrm>
          <a:prstGeom prst="rect">
            <a:avLst/>
          </a:prstGeom>
          <a:solidFill>
            <a:schemeClr val="accent2"/>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F120: Info legitimately</a:t>
            </a:r>
          </a:p>
          <a:p>
            <a:pPr eaLnBrk="1" hangingPunct="1">
              <a:spcBef>
                <a:spcPct val="0"/>
              </a:spcBef>
              <a:buClrTx/>
              <a:buSzTx/>
              <a:buFontTx/>
              <a:buNone/>
            </a:pPr>
            <a:r>
              <a:rPr lang="en-GB" altLang="nl-NL" sz="2000"/>
              <a:t>obtained elsewhere (d)</a:t>
            </a:r>
          </a:p>
        </p:txBody>
      </p:sp>
      <p:sp>
        <p:nvSpPr>
          <p:cNvPr id="63506" name="Line 20">
            <a:extLst>
              <a:ext uri="{FF2B5EF4-FFF2-40B4-BE49-F238E27FC236}">
                <a16:creationId xmlns:a16="http://schemas.microsoft.com/office/drawing/2014/main" id="{9B56CBA0-2ECD-4360-B123-E5A17A653A19}"/>
              </a:ext>
            </a:extLst>
          </p:cNvPr>
          <p:cNvSpPr>
            <a:spLocks noChangeShapeType="1"/>
          </p:cNvSpPr>
          <p:nvPr/>
        </p:nvSpPr>
        <p:spPr bwMode="auto">
          <a:xfrm flipV="1">
            <a:off x="1981200" y="1676400"/>
            <a:ext cx="2286000" cy="457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3507" name="Line 21">
            <a:extLst>
              <a:ext uri="{FF2B5EF4-FFF2-40B4-BE49-F238E27FC236}">
                <a16:creationId xmlns:a16="http://schemas.microsoft.com/office/drawing/2014/main" id="{74867B6A-2AAC-4958-A39B-EE86D27FFF47}"/>
              </a:ext>
            </a:extLst>
          </p:cNvPr>
          <p:cNvSpPr>
            <a:spLocks noChangeShapeType="1"/>
          </p:cNvSpPr>
          <p:nvPr/>
        </p:nvSpPr>
        <p:spPr bwMode="auto">
          <a:xfrm flipH="1" flipV="1">
            <a:off x="4724400" y="1676400"/>
            <a:ext cx="30480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3508" name="Text Box 22">
            <a:extLst>
              <a:ext uri="{FF2B5EF4-FFF2-40B4-BE49-F238E27FC236}">
                <a16:creationId xmlns:a16="http://schemas.microsoft.com/office/drawing/2014/main" id="{3EE321EB-3B68-40A9-882C-4AE38D4B6404}"/>
              </a:ext>
            </a:extLst>
          </p:cNvPr>
          <p:cNvSpPr txBox="1">
            <a:spLocks noChangeArrowheads="1"/>
          </p:cNvSpPr>
          <p:nvPr/>
        </p:nvSpPr>
        <p:spPr bwMode="auto">
          <a:xfrm>
            <a:off x="7086600" y="2362200"/>
            <a:ext cx="1814513"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400"/>
              <a:t> </a:t>
            </a:r>
          </a:p>
        </p:txBody>
      </p:sp>
      <p:sp>
        <p:nvSpPr>
          <p:cNvPr id="63509" name="Tekstvak 22">
            <a:extLst>
              <a:ext uri="{FF2B5EF4-FFF2-40B4-BE49-F238E27FC236}">
                <a16:creationId xmlns:a16="http://schemas.microsoft.com/office/drawing/2014/main" id="{C5734D41-7D4B-4507-9E6D-D77FAB5A6F33}"/>
              </a:ext>
            </a:extLst>
          </p:cNvPr>
          <p:cNvSpPr txBox="1">
            <a:spLocks noChangeArrowheads="1"/>
          </p:cNvSpPr>
          <p:nvPr/>
        </p:nvSpPr>
        <p:spPr bwMode="auto">
          <a:xfrm>
            <a:off x="1600200" y="152400"/>
            <a:ext cx="3738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nl-NL" altLang="nl-NL" sz="2400"/>
              <a:t>Vincent Aleven 1991-1997</a:t>
            </a:r>
          </a:p>
        </p:txBody>
      </p:sp>
      <p:pic>
        <p:nvPicPr>
          <p:cNvPr id="63510" name="Picture 1">
            <a:extLst>
              <a:ext uri="{FF2B5EF4-FFF2-40B4-BE49-F238E27FC236}">
                <a16:creationId xmlns:a16="http://schemas.microsoft.com/office/drawing/2014/main" id="{03527B4C-6CB0-4489-8825-FE8D6F25AD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7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3">
            <a:extLst>
              <a:ext uri="{FF2B5EF4-FFF2-40B4-BE49-F238E27FC236}">
                <a16:creationId xmlns:a16="http://schemas.microsoft.com/office/drawing/2014/main" id="{0BF197EB-BF73-43E4-9F05-E109A39E5A69}"/>
              </a:ext>
            </a:extLst>
          </p:cNvPr>
          <p:cNvSpPr txBox="1">
            <a:spLocks noChangeArrowheads="1"/>
          </p:cNvSpPr>
          <p:nvPr/>
        </p:nvSpPr>
        <p:spPr bwMode="auto">
          <a:xfrm>
            <a:off x="3413125" y="2319338"/>
            <a:ext cx="3275013" cy="400050"/>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F101: Info Trade Secret (p)</a:t>
            </a:r>
          </a:p>
        </p:txBody>
      </p:sp>
      <p:sp>
        <p:nvSpPr>
          <p:cNvPr id="65538" name="Text Box 4">
            <a:extLst>
              <a:ext uri="{FF2B5EF4-FFF2-40B4-BE49-F238E27FC236}">
                <a16:creationId xmlns:a16="http://schemas.microsoft.com/office/drawing/2014/main" id="{28E79B34-2633-47A1-BAC5-16FA69D22E86}"/>
              </a:ext>
            </a:extLst>
          </p:cNvPr>
          <p:cNvSpPr txBox="1">
            <a:spLocks noChangeArrowheads="1"/>
          </p:cNvSpPr>
          <p:nvPr/>
        </p:nvSpPr>
        <p:spPr bwMode="auto">
          <a:xfrm>
            <a:off x="1279525" y="3521075"/>
            <a:ext cx="3140075"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F102: Efforts to maintain </a:t>
            </a:r>
          </a:p>
          <a:p>
            <a:pPr eaLnBrk="1" hangingPunct="1">
              <a:spcBef>
                <a:spcPct val="0"/>
              </a:spcBef>
              <a:buClrTx/>
              <a:buSzTx/>
              <a:buFontTx/>
              <a:buNone/>
            </a:pPr>
            <a:r>
              <a:rPr lang="en-GB" altLang="nl-NL" sz="2000"/>
              <a:t>secrecy (p)</a:t>
            </a:r>
          </a:p>
        </p:txBody>
      </p:sp>
      <p:sp>
        <p:nvSpPr>
          <p:cNvPr id="65539" name="Text Box 5">
            <a:extLst>
              <a:ext uri="{FF2B5EF4-FFF2-40B4-BE49-F238E27FC236}">
                <a16:creationId xmlns:a16="http://schemas.microsoft.com/office/drawing/2014/main" id="{E2D8F437-3A7E-438F-AA57-28BC510297AF}"/>
              </a:ext>
            </a:extLst>
          </p:cNvPr>
          <p:cNvSpPr txBox="1">
            <a:spLocks noChangeArrowheads="1"/>
          </p:cNvSpPr>
          <p:nvPr/>
        </p:nvSpPr>
        <p:spPr bwMode="auto">
          <a:xfrm>
            <a:off x="5257800" y="3344863"/>
            <a:ext cx="2790825"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F104: Info valuable (p)</a:t>
            </a:r>
          </a:p>
        </p:txBody>
      </p:sp>
      <p:sp>
        <p:nvSpPr>
          <p:cNvPr id="65540" name="Text Box 6">
            <a:extLst>
              <a:ext uri="{FF2B5EF4-FFF2-40B4-BE49-F238E27FC236}">
                <a16:creationId xmlns:a16="http://schemas.microsoft.com/office/drawing/2014/main" id="{55DDE312-E3CD-40F3-A7E3-443D966A67B6}"/>
              </a:ext>
            </a:extLst>
          </p:cNvPr>
          <p:cNvSpPr txBox="1">
            <a:spLocks noChangeArrowheads="1"/>
          </p:cNvSpPr>
          <p:nvPr/>
        </p:nvSpPr>
        <p:spPr bwMode="auto">
          <a:xfrm>
            <a:off x="36513" y="5426075"/>
            <a:ext cx="2249487" cy="7080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F4: Agreed not to disclose (p)</a:t>
            </a:r>
          </a:p>
        </p:txBody>
      </p:sp>
      <p:sp>
        <p:nvSpPr>
          <p:cNvPr id="65541" name="Text Box 7">
            <a:extLst>
              <a:ext uri="{FF2B5EF4-FFF2-40B4-BE49-F238E27FC236}">
                <a16:creationId xmlns:a16="http://schemas.microsoft.com/office/drawing/2014/main" id="{328B0FE8-856E-4573-B1AF-9A911081F1D6}"/>
              </a:ext>
            </a:extLst>
          </p:cNvPr>
          <p:cNvSpPr txBox="1">
            <a:spLocks noChangeArrowheads="1"/>
          </p:cNvSpPr>
          <p:nvPr/>
        </p:nvSpPr>
        <p:spPr bwMode="auto">
          <a:xfrm>
            <a:off x="2362200" y="5426075"/>
            <a:ext cx="2263775"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 Disclosures</a:t>
            </a:r>
          </a:p>
          <a:p>
            <a:pPr eaLnBrk="1" hangingPunct="1">
              <a:spcBef>
                <a:spcPct val="0"/>
              </a:spcBef>
              <a:buClrTx/>
              <a:buSzTx/>
              <a:buFontTx/>
              <a:buNone/>
            </a:pPr>
            <a:r>
              <a:rPr lang="en-GB" altLang="nl-NL" sz="2000"/>
              <a:t>in negotiations (d)</a:t>
            </a:r>
          </a:p>
        </p:txBody>
      </p:sp>
      <p:sp>
        <p:nvSpPr>
          <p:cNvPr id="65542" name="Text Box 8">
            <a:extLst>
              <a:ext uri="{FF2B5EF4-FFF2-40B4-BE49-F238E27FC236}">
                <a16:creationId xmlns:a16="http://schemas.microsoft.com/office/drawing/2014/main" id="{7D223AC2-22C3-47AD-9C58-C4768C7A4D6D}"/>
              </a:ext>
            </a:extLst>
          </p:cNvPr>
          <p:cNvSpPr txBox="1">
            <a:spLocks noChangeArrowheads="1"/>
          </p:cNvSpPr>
          <p:nvPr/>
        </p:nvSpPr>
        <p:spPr bwMode="auto">
          <a:xfrm>
            <a:off x="4876800" y="5426075"/>
            <a:ext cx="1682750"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F6: Security</a:t>
            </a:r>
          </a:p>
          <a:p>
            <a:pPr eaLnBrk="1" hangingPunct="1">
              <a:spcBef>
                <a:spcPct val="0"/>
              </a:spcBef>
              <a:buClrTx/>
              <a:buSzTx/>
              <a:buFontTx/>
              <a:buNone/>
            </a:pPr>
            <a:r>
              <a:rPr lang="en-GB" altLang="nl-NL" sz="2000"/>
              <a:t>measures (p)</a:t>
            </a:r>
          </a:p>
        </p:txBody>
      </p:sp>
      <p:sp>
        <p:nvSpPr>
          <p:cNvPr id="65543" name="Text Box 9">
            <a:extLst>
              <a:ext uri="{FF2B5EF4-FFF2-40B4-BE49-F238E27FC236}">
                <a16:creationId xmlns:a16="http://schemas.microsoft.com/office/drawing/2014/main" id="{7A818CC3-9C9C-4985-AA35-2426DC7D3E5B}"/>
              </a:ext>
            </a:extLst>
          </p:cNvPr>
          <p:cNvSpPr txBox="1">
            <a:spLocks noChangeArrowheads="1"/>
          </p:cNvSpPr>
          <p:nvPr/>
        </p:nvSpPr>
        <p:spPr bwMode="auto">
          <a:xfrm>
            <a:off x="6948488" y="5426075"/>
            <a:ext cx="1814512"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F15: Unique product (p)</a:t>
            </a:r>
          </a:p>
        </p:txBody>
      </p:sp>
      <p:sp>
        <p:nvSpPr>
          <p:cNvPr id="65544" name="Line 10">
            <a:extLst>
              <a:ext uri="{FF2B5EF4-FFF2-40B4-BE49-F238E27FC236}">
                <a16:creationId xmlns:a16="http://schemas.microsoft.com/office/drawing/2014/main" id="{DA882654-6FCE-4058-964C-2A53EED2D6F3}"/>
              </a:ext>
            </a:extLst>
          </p:cNvPr>
          <p:cNvSpPr>
            <a:spLocks noChangeShapeType="1"/>
          </p:cNvSpPr>
          <p:nvPr/>
        </p:nvSpPr>
        <p:spPr bwMode="auto">
          <a:xfrm flipV="1">
            <a:off x="3276600" y="2895600"/>
            <a:ext cx="9144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5545" name="Line 11">
            <a:extLst>
              <a:ext uri="{FF2B5EF4-FFF2-40B4-BE49-F238E27FC236}">
                <a16:creationId xmlns:a16="http://schemas.microsoft.com/office/drawing/2014/main" id="{120A02A5-DD8A-499D-8914-59C02691074F}"/>
              </a:ext>
            </a:extLst>
          </p:cNvPr>
          <p:cNvSpPr>
            <a:spLocks noChangeShapeType="1"/>
          </p:cNvSpPr>
          <p:nvPr/>
        </p:nvSpPr>
        <p:spPr bwMode="auto">
          <a:xfrm flipH="1" flipV="1">
            <a:off x="5562600" y="2819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5546" name="Line 12">
            <a:extLst>
              <a:ext uri="{FF2B5EF4-FFF2-40B4-BE49-F238E27FC236}">
                <a16:creationId xmlns:a16="http://schemas.microsoft.com/office/drawing/2014/main" id="{8E5C522D-FE33-422D-92CE-E1BD865681F3}"/>
              </a:ext>
            </a:extLst>
          </p:cNvPr>
          <p:cNvSpPr>
            <a:spLocks noChangeShapeType="1"/>
          </p:cNvSpPr>
          <p:nvPr/>
        </p:nvSpPr>
        <p:spPr bwMode="auto">
          <a:xfrm flipV="1">
            <a:off x="1143000" y="4343400"/>
            <a:ext cx="8382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5547" name="Line 13">
            <a:extLst>
              <a:ext uri="{FF2B5EF4-FFF2-40B4-BE49-F238E27FC236}">
                <a16:creationId xmlns:a16="http://schemas.microsoft.com/office/drawing/2014/main" id="{41B88273-A887-4753-9C3B-EA93985A3D95}"/>
              </a:ext>
            </a:extLst>
          </p:cNvPr>
          <p:cNvSpPr>
            <a:spLocks noChangeShapeType="1"/>
          </p:cNvSpPr>
          <p:nvPr/>
        </p:nvSpPr>
        <p:spPr bwMode="auto">
          <a:xfrm flipH="1" flipV="1">
            <a:off x="3048000" y="4419600"/>
            <a:ext cx="152400" cy="990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5548" name="Line 14">
            <a:extLst>
              <a:ext uri="{FF2B5EF4-FFF2-40B4-BE49-F238E27FC236}">
                <a16:creationId xmlns:a16="http://schemas.microsoft.com/office/drawing/2014/main" id="{74219952-6288-4278-8153-8315CF5DA81C}"/>
              </a:ext>
            </a:extLst>
          </p:cNvPr>
          <p:cNvSpPr>
            <a:spLocks noChangeShapeType="1"/>
          </p:cNvSpPr>
          <p:nvPr/>
        </p:nvSpPr>
        <p:spPr bwMode="auto">
          <a:xfrm flipH="1" flipV="1">
            <a:off x="3733800" y="4343400"/>
            <a:ext cx="1600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5549" name="Line 15">
            <a:extLst>
              <a:ext uri="{FF2B5EF4-FFF2-40B4-BE49-F238E27FC236}">
                <a16:creationId xmlns:a16="http://schemas.microsoft.com/office/drawing/2014/main" id="{00E98F18-FACA-4519-A692-97F725D73F7E}"/>
              </a:ext>
            </a:extLst>
          </p:cNvPr>
          <p:cNvSpPr>
            <a:spLocks noChangeShapeType="1"/>
          </p:cNvSpPr>
          <p:nvPr/>
        </p:nvSpPr>
        <p:spPr bwMode="auto">
          <a:xfrm flipH="1" flipV="1">
            <a:off x="6934200" y="3886200"/>
            <a:ext cx="990600" cy="137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5550" name="Text Box 17">
            <a:extLst>
              <a:ext uri="{FF2B5EF4-FFF2-40B4-BE49-F238E27FC236}">
                <a16:creationId xmlns:a16="http://schemas.microsoft.com/office/drawing/2014/main" id="{80D87206-6261-4A78-8D5F-57252A9BCFFD}"/>
              </a:ext>
            </a:extLst>
          </p:cNvPr>
          <p:cNvSpPr txBox="1">
            <a:spLocks noChangeArrowheads="1"/>
          </p:cNvSpPr>
          <p:nvPr/>
        </p:nvSpPr>
        <p:spPr bwMode="auto">
          <a:xfrm>
            <a:off x="3200400" y="762000"/>
            <a:ext cx="2032000" cy="708025"/>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Misuse of Trade </a:t>
            </a:r>
          </a:p>
          <a:p>
            <a:pPr eaLnBrk="1" hangingPunct="1">
              <a:spcBef>
                <a:spcPct val="0"/>
              </a:spcBef>
              <a:buClrTx/>
              <a:buSzTx/>
              <a:buFontTx/>
              <a:buNone/>
            </a:pPr>
            <a:r>
              <a:rPr lang="en-GB" altLang="nl-NL" sz="2000"/>
              <a:t>Secret (p)</a:t>
            </a:r>
          </a:p>
        </p:txBody>
      </p:sp>
      <p:sp>
        <p:nvSpPr>
          <p:cNvPr id="65551" name="Line 18">
            <a:extLst>
              <a:ext uri="{FF2B5EF4-FFF2-40B4-BE49-F238E27FC236}">
                <a16:creationId xmlns:a16="http://schemas.microsoft.com/office/drawing/2014/main" id="{D728EC15-94E7-4258-9A91-2B5FE4DA3F73}"/>
              </a:ext>
            </a:extLst>
          </p:cNvPr>
          <p:cNvSpPr>
            <a:spLocks noChangeShapeType="1"/>
          </p:cNvSpPr>
          <p:nvPr/>
        </p:nvSpPr>
        <p:spPr bwMode="auto">
          <a:xfrm flipH="1" flipV="1">
            <a:off x="4419600" y="1676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5552" name="Text Box 19">
            <a:extLst>
              <a:ext uri="{FF2B5EF4-FFF2-40B4-BE49-F238E27FC236}">
                <a16:creationId xmlns:a16="http://schemas.microsoft.com/office/drawing/2014/main" id="{13F9F8E8-9862-41B7-B23B-B935080E72C2}"/>
              </a:ext>
            </a:extLst>
          </p:cNvPr>
          <p:cNvSpPr txBox="1">
            <a:spLocks noChangeArrowheads="1"/>
          </p:cNvSpPr>
          <p:nvPr/>
        </p:nvSpPr>
        <p:spPr bwMode="auto">
          <a:xfrm>
            <a:off x="36513" y="2209800"/>
            <a:ext cx="2859087" cy="708025"/>
          </a:xfrm>
          <a:prstGeom prst="rect">
            <a:avLst/>
          </a:prstGeom>
          <a:solidFill>
            <a:schemeClr val="accent2"/>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F120: Info legitimately</a:t>
            </a:r>
          </a:p>
          <a:p>
            <a:pPr eaLnBrk="1" hangingPunct="1">
              <a:spcBef>
                <a:spcPct val="0"/>
              </a:spcBef>
              <a:buClrTx/>
              <a:buSzTx/>
              <a:buFontTx/>
              <a:buNone/>
            </a:pPr>
            <a:r>
              <a:rPr lang="en-GB" altLang="nl-NL" sz="2000"/>
              <a:t>obtained elsewhere (d)</a:t>
            </a:r>
          </a:p>
        </p:txBody>
      </p:sp>
      <p:sp>
        <p:nvSpPr>
          <p:cNvPr id="65553" name="Line 20">
            <a:extLst>
              <a:ext uri="{FF2B5EF4-FFF2-40B4-BE49-F238E27FC236}">
                <a16:creationId xmlns:a16="http://schemas.microsoft.com/office/drawing/2014/main" id="{389E5079-9DC4-4E18-B3CF-6DD2338612B9}"/>
              </a:ext>
            </a:extLst>
          </p:cNvPr>
          <p:cNvSpPr>
            <a:spLocks noChangeShapeType="1"/>
          </p:cNvSpPr>
          <p:nvPr/>
        </p:nvSpPr>
        <p:spPr bwMode="auto">
          <a:xfrm flipV="1">
            <a:off x="1981200" y="1676400"/>
            <a:ext cx="2286000" cy="457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5554" name="Line 21">
            <a:extLst>
              <a:ext uri="{FF2B5EF4-FFF2-40B4-BE49-F238E27FC236}">
                <a16:creationId xmlns:a16="http://schemas.microsoft.com/office/drawing/2014/main" id="{2F509476-81C9-47A9-B312-7314E20A707C}"/>
              </a:ext>
            </a:extLst>
          </p:cNvPr>
          <p:cNvSpPr>
            <a:spLocks noChangeShapeType="1"/>
          </p:cNvSpPr>
          <p:nvPr/>
        </p:nvSpPr>
        <p:spPr bwMode="auto">
          <a:xfrm flipH="1" flipV="1">
            <a:off x="4724400" y="1676400"/>
            <a:ext cx="30480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5555" name="Text Box 22">
            <a:extLst>
              <a:ext uri="{FF2B5EF4-FFF2-40B4-BE49-F238E27FC236}">
                <a16:creationId xmlns:a16="http://schemas.microsoft.com/office/drawing/2014/main" id="{9E5CEB16-2AE0-44AD-90A8-C17D7846719E}"/>
              </a:ext>
            </a:extLst>
          </p:cNvPr>
          <p:cNvSpPr txBox="1">
            <a:spLocks noChangeArrowheads="1"/>
          </p:cNvSpPr>
          <p:nvPr/>
        </p:nvSpPr>
        <p:spPr bwMode="auto">
          <a:xfrm>
            <a:off x="7086600" y="2362200"/>
            <a:ext cx="1814513"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400"/>
              <a:t> </a:t>
            </a:r>
          </a:p>
        </p:txBody>
      </p:sp>
      <p:sp>
        <p:nvSpPr>
          <p:cNvPr id="22" name="Text Box 6">
            <a:extLst>
              <a:ext uri="{FF2B5EF4-FFF2-40B4-BE49-F238E27FC236}">
                <a16:creationId xmlns:a16="http://schemas.microsoft.com/office/drawing/2014/main" id="{F0F21440-5B34-4577-984E-BFABFECBCDAD}"/>
              </a:ext>
            </a:extLst>
          </p:cNvPr>
          <p:cNvSpPr txBox="1">
            <a:spLocks noChangeArrowheads="1"/>
          </p:cNvSpPr>
          <p:nvPr/>
        </p:nvSpPr>
        <p:spPr bwMode="auto">
          <a:xfrm>
            <a:off x="26988" y="0"/>
            <a:ext cx="5764212" cy="738188"/>
          </a:xfrm>
          <a:prstGeom prst="rect">
            <a:avLst/>
          </a:prstGeom>
          <a:solidFill>
            <a:schemeClr val="accent6">
              <a:lumMod val="40000"/>
              <a:lumOff val="60000"/>
            </a:schemeClr>
          </a:solidFill>
          <a:ln w="9525">
            <a:noFill/>
            <a:miter lim="800000"/>
            <a:headEnd/>
            <a:tailEnd/>
          </a:ln>
          <a:effec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sz="1400" dirty="0"/>
              <a:t>V. </a:t>
            </a:r>
            <a:r>
              <a:rPr lang="en-US" sz="1400" dirty="0" err="1"/>
              <a:t>Aleven</a:t>
            </a:r>
            <a:r>
              <a:rPr lang="en-US" sz="1400" dirty="0"/>
              <a:t>. Using background knowledge in case-based legal reasoning: a computational model and an intelligent learning environment. </a:t>
            </a:r>
            <a:r>
              <a:rPr lang="en-US" sz="1400" i="1" dirty="0"/>
              <a:t>Artificial </a:t>
            </a:r>
            <a:r>
              <a:rPr lang="nl-NL" sz="1400" i="1" dirty="0"/>
              <a:t>Intelligence</a:t>
            </a:r>
            <a:r>
              <a:rPr lang="nl-NL" sz="1400" dirty="0"/>
              <a:t> 150:183-237, 2003.</a:t>
            </a:r>
            <a:endParaRPr lang="en-US" sz="1400" dirty="0"/>
          </a:p>
        </p:txBody>
      </p:sp>
      <p:sp>
        <p:nvSpPr>
          <p:cNvPr id="65557" name="Rectangle 2">
            <a:extLst>
              <a:ext uri="{FF2B5EF4-FFF2-40B4-BE49-F238E27FC236}">
                <a16:creationId xmlns:a16="http://schemas.microsoft.com/office/drawing/2014/main" id="{4A538EE9-12A2-4B3C-BA52-D6F7B5ECC908}"/>
              </a:ext>
            </a:extLst>
          </p:cNvPr>
          <p:cNvSpPr>
            <a:spLocks noGrp="1" noChangeArrowheads="1"/>
          </p:cNvSpPr>
          <p:nvPr>
            <p:ph type="title"/>
          </p:nvPr>
        </p:nvSpPr>
        <p:spPr>
          <a:xfrm>
            <a:off x="5715000" y="76200"/>
            <a:ext cx="3581400" cy="1143000"/>
          </a:xfrm>
        </p:spPr>
        <p:txBody>
          <a:bodyPr/>
          <a:lstStyle/>
          <a:p>
            <a:pPr algn="ctr"/>
            <a:r>
              <a:rPr lang="en-GB" altLang="nl-NL" sz="3200"/>
              <a:t>Distinguishing on</a:t>
            </a:r>
            <a:br>
              <a:rPr lang="en-GB" altLang="nl-NL" sz="3200"/>
            </a:br>
            <a:r>
              <a:rPr lang="en-GB" altLang="nl-NL" sz="3200"/>
              <a:t>missing pro factor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86EC09AD-27E9-4F76-985E-C55A8C36EADE}"/>
              </a:ext>
            </a:extLst>
          </p:cNvPr>
          <p:cNvSpPr>
            <a:spLocks noGrp="1" noChangeArrowheads="1"/>
          </p:cNvSpPr>
          <p:nvPr>
            <p:ph type="title"/>
          </p:nvPr>
        </p:nvSpPr>
        <p:spPr>
          <a:xfrm>
            <a:off x="5791200" y="228600"/>
            <a:ext cx="3581400" cy="1143000"/>
          </a:xfrm>
        </p:spPr>
        <p:txBody>
          <a:bodyPr/>
          <a:lstStyle/>
          <a:p>
            <a:pPr algn="ctr"/>
            <a:r>
              <a:rPr lang="en-GB" altLang="nl-NL" sz="3200"/>
              <a:t>Emphasising distinction</a:t>
            </a:r>
          </a:p>
        </p:txBody>
      </p:sp>
      <p:sp>
        <p:nvSpPr>
          <p:cNvPr id="66562" name="Text Box 3">
            <a:extLst>
              <a:ext uri="{FF2B5EF4-FFF2-40B4-BE49-F238E27FC236}">
                <a16:creationId xmlns:a16="http://schemas.microsoft.com/office/drawing/2014/main" id="{E6195000-02D1-4FA3-BFDD-2B63E095C5B5}"/>
              </a:ext>
            </a:extLst>
          </p:cNvPr>
          <p:cNvSpPr txBox="1">
            <a:spLocks noChangeArrowheads="1"/>
          </p:cNvSpPr>
          <p:nvPr/>
        </p:nvSpPr>
        <p:spPr bwMode="auto">
          <a:xfrm>
            <a:off x="3413125" y="2319338"/>
            <a:ext cx="3275013" cy="400050"/>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F101: Info Trade Secret (p)</a:t>
            </a:r>
          </a:p>
        </p:txBody>
      </p:sp>
      <p:sp>
        <p:nvSpPr>
          <p:cNvPr id="66563" name="Text Box 4">
            <a:extLst>
              <a:ext uri="{FF2B5EF4-FFF2-40B4-BE49-F238E27FC236}">
                <a16:creationId xmlns:a16="http://schemas.microsoft.com/office/drawing/2014/main" id="{40E869D0-9084-4B62-BB74-BBBC430B51C1}"/>
              </a:ext>
            </a:extLst>
          </p:cNvPr>
          <p:cNvSpPr txBox="1">
            <a:spLocks noChangeArrowheads="1"/>
          </p:cNvSpPr>
          <p:nvPr/>
        </p:nvSpPr>
        <p:spPr bwMode="auto">
          <a:xfrm>
            <a:off x="1279525" y="3521075"/>
            <a:ext cx="3140075" cy="7080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F102: Efforts to maintain </a:t>
            </a:r>
          </a:p>
          <a:p>
            <a:pPr eaLnBrk="1" hangingPunct="1">
              <a:spcBef>
                <a:spcPct val="0"/>
              </a:spcBef>
              <a:buClrTx/>
              <a:buSzTx/>
              <a:buFontTx/>
              <a:buNone/>
            </a:pPr>
            <a:r>
              <a:rPr lang="en-GB" altLang="nl-NL" sz="2000"/>
              <a:t>secrecy (p)</a:t>
            </a:r>
          </a:p>
        </p:txBody>
      </p:sp>
      <p:sp>
        <p:nvSpPr>
          <p:cNvPr id="66564" name="Text Box 5">
            <a:extLst>
              <a:ext uri="{FF2B5EF4-FFF2-40B4-BE49-F238E27FC236}">
                <a16:creationId xmlns:a16="http://schemas.microsoft.com/office/drawing/2014/main" id="{0A42E668-D6EA-4E3D-82F5-EE0365B8C44B}"/>
              </a:ext>
            </a:extLst>
          </p:cNvPr>
          <p:cNvSpPr txBox="1">
            <a:spLocks noChangeArrowheads="1"/>
          </p:cNvSpPr>
          <p:nvPr/>
        </p:nvSpPr>
        <p:spPr bwMode="auto">
          <a:xfrm>
            <a:off x="5257800" y="3344863"/>
            <a:ext cx="2790825"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F104: Info valuable (p)</a:t>
            </a:r>
          </a:p>
        </p:txBody>
      </p:sp>
      <p:sp>
        <p:nvSpPr>
          <p:cNvPr id="66565" name="Text Box 6">
            <a:extLst>
              <a:ext uri="{FF2B5EF4-FFF2-40B4-BE49-F238E27FC236}">
                <a16:creationId xmlns:a16="http://schemas.microsoft.com/office/drawing/2014/main" id="{C4C4A000-7D83-4AC0-9E08-08A640731AC5}"/>
              </a:ext>
            </a:extLst>
          </p:cNvPr>
          <p:cNvSpPr txBox="1">
            <a:spLocks noChangeArrowheads="1"/>
          </p:cNvSpPr>
          <p:nvPr/>
        </p:nvSpPr>
        <p:spPr bwMode="auto">
          <a:xfrm>
            <a:off x="36513" y="5426075"/>
            <a:ext cx="2249487" cy="7080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F4: Agreed not to disclose (p)</a:t>
            </a:r>
          </a:p>
        </p:txBody>
      </p:sp>
      <p:sp>
        <p:nvSpPr>
          <p:cNvPr id="66566" name="Text Box 7">
            <a:extLst>
              <a:ext uri="{FF2B5EF4-FFF2-40B4-BE49-F238E27FC236}">
                <a16:creationId xmlns:a16="http://schemas.microsoft.com/office/drawing/2014/main" id="{4E356C86-B9EF-4A49-9156-714B6EA8AE16}"/>
              </a:ext>
            </a:extLst>
          </p:cNvPr>
          <p:cNvSpPr txBox="1">
            <a:spLocks noChangeArrowheads="1"/>
          </p:cNvSpPr>
          <p:nvPr/>
        </p:nvSpPr>
        <p:spPr bwMode="auto">
          <a:xfrm>
            <a:off x="2362200" y="5426075"/>
            <a:ext cx="2263775"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 Disclosures</a:t>
            </a:r>
          </a:p>
          <a:p>
            <a:pPr eaLnBrk="1" hangingPunct="1">
              <a:spcBef>
                <a:spcPct val="0"/>
              </a:spcBef>
              <a:buClrTx/>
              <a:buSzTx/>
              <a:buFontTx/>
              <a:buNone/>
            </a:pPr>
            <a:r>
              <a:rPr lang="en-GB" altLang="nl-NL" sz="2000"/>
              <a:t>in negotiations (d)</a:t>
            </a:r>
          </a:p>
        </p:txBody>
      </p:sp>
      <p:sp>
        <p:nvSpPr>
          <p:cNvPr id="66567" name="Text Box 8">
            <a:extLst>
              <a:ext uri="{FF2B5EF4-FFF2-40B4-BE49-F238E27FC236}">
                <a16:creationId xmlns:a16="http://schemas.microsoft.com/office/drawing/2014/main" id="{65A7C887-1FFB-403F-BDFD-68FE4A3C7C6A}"/>
              </a:ext>
            </a:extLst>
          </p:cNvPr>
          <p:cNvSpPr txBox="1">
            <a:spLocks noChangeArrowheads="1"/>
          </p:cNvSpPr>
          <p:nvPr/>
        </p:nvSpPr>
        <p:spPr bwMode="auto">
          <a:xfrm>
            <a:off x="4876800" y="5426075"/>
            <a:ext cx="1682750"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F6: Security</a:t>
            </a:r>
          </a:p>
          <a:p>
            <a:pPr eaLnBrk="1" hangingPunct="1">
              <a:spcBef>
                <a:spcPct val="0"/>
              </a:spcBef>
              <a:buClrTx/>
              <a:buSzTx/>
              <a:buFontTx/>
              <a:buNone/>
            </a:pPr>
            <a:r>
              <a:rPr lang="en-GB" altLang="nl-NL" sz="2000"/>
              <a:t>measures (p)</a:t>
            </a:r>
          </a:p>
        </p:txBody>
      </p:sp>
      <p:sp>
        <p:nvSpPr>
          <p:cNvPr id="66568" name="Text Box 9">
            <a:extLst>
              <a:ext uri="{FF2B5EF4-FFF2-40B4-BE49-F238E27FC236}">
                <a16:creationId xmlns:a16="http://schemas.microsoft.com/office/drawing/2014/main" id="{BD1DC54A-CD3C-4F06-8E35-261B5952D6DC}"/>
              </a:ext>
            </a:extLst>
          </p:cNvPr>
          <p:cNvSpPr txBox="1">
            <a:spLocks noChangeArrowheads="1"/>
          </p:cNvSpPr>
          <p:nvPr/>
        </p:nvSpPr>
        <p:spPr bwMode="auto">
          <a:xfrm>
            <a:off x="6948488" y="5426075"/>
            <a:ext cx="1814512"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F15: Unique product (p)</a:t>
            </a:r>
          </a:p>
        </p:txBody>
      </p:sp>
      <p:sp>
        <p:nvSpPr>
          <p:cNvPr id="66569" name="Line 10">
            <a:extLst>
              <a:ext uri="{FF2B5EF4-FFF2-40B4-BE49-F238E27FC236}">
                <a16:creationId xmlns:a16="http://schemas.microsoft.com/office/drawing/2014/main" id="{54E947A2-1452-45F2-B494-F3B661D4F0E8}"/>
              </a:ext>
            </a:extLst>
          </p:cNvPr>
          <p:cNvSpPr>
            <a:spLocks noChangeShapeType="1"/>
          </p:cNvSpPr>
          <p:nvPr/>
        </p:nvSpPr>
        <p:spPr bwMode="auto">
          <a:xfrm flipV="1">
            <a:off x="3276600" y="2895600"/>
            <a:ext cx="9144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6570" name="Line 11">
            <a:extLst>
              <a:ext uri="{FF2B5EF4-FFF2-40B4-BE49-F238E27FC236}">
                <a16:creationId xmlns:a16="http://schemas.microsoft.com/office/drawing/2014/main" id="{0ACED92D-DFB4-48D9-A70A-B0331B1F5162}"/>
              </a:ext>
            </a:extLst>
          </p:cNvPr>
          <p:cNvSpPr>
            <a:spLocks noChangeShapeType="1"/>
          </p:cNvSpPr>
          <p:nvPr/>
        </p:nvSpPr>
        <p:spPr bwMode="auto">
          <a:xfrm flipH="1" flipV="1">
            <a:off x="5562600" y="2819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6571" name="Line 12">
            <a:extLst>
              <a:ext uri="{FF2B5EF4-FFF2-40B4-BE49-F238E27FC236}">
                <a16:creationId xmlns:a16="http://schemas.microsoft.com/office/drawing/2014/main" id="{184F5B5E-C3FD-4B9C-BFA2-631F2AD9DC6C}"/>
              </a:ext>
            </a:extLst>
          </p:cNvPr>
          <p:cNvSpPr>
            <a:spLocks noChangeShapeType="1"/>
          </p:cNvSpPr>
          <p:nvPr/>
        </p:nvSpPr>
        <p:spPr bwMode="auto">
          <a:xfrm flipV="1">
            <a:off x="1143000" y="4343400"/>
            <a:ext cx="8382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6572" name="Line 13">
            <a:extLst>
              <a:ext uri="{FF2B5EF4-FFF2-40B4-BE49-F238E27FC236}">
                <a16:creationId xmlns:a16="http://schemas.microsoft.com/office/drawing/2014/main" id="{FD4ED27B-06FC-45D8-955C-4261C3FF9899}"/>
              </a:ext>
            </a:extLst>
          </p:cNvPr>
          <p:cNvSpPr>
            <a:spLocks noChangeShapeType="1"/>
          </p:cNvSpPr>
          <p:nvPr/>
        </p:nvSpPr>
        <p:spPr bwMode="auto">
          <a:xfrm flipH="1" flipV="1">
            <a:off x="3048000" y="4419600"/>
            <a:ext cx="152400" cy="990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6573" name="Line 14">
            <a:extLst>
              <a:ext uri="{FF2B5EF4-FFF2-40B4-BE49-F238E27FC236}">
                <a16:creationId xmlns:a16="http://schemas.microsoft.com/office/drawing/2014/main" id="{88099FA5-A49C-4B38-A3AC-1BE0897F6629}"/>
              </a:ext>
            </a:extLst>
          </p:cNvPr>
          <p:cNvSpPr>
            <a:spLocks noChangeShapeType="1"/>
          </p:cNvSpPr>
          <p:nvPr/>
        </p:nvSpPr>
        <p:spPr bwMode="auto">
          <a:xfrm flipH="1" flipV="1">
            <a:off x="3733800" y="4343400"/>
            <a:ext cx="1600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6574" name="Line 15">
            <a:extLst>
              <a:ext uri="{FF2B5EF4-FFF2-40B4-BE49-F238E27FC236}">
                <a16:creationId xmlns:a16="http://schemas.microsoft.com/office/drawing/2014/main" id="{32910ECA-5EAF-40A1-958D-7A6B7505F456}"/>
              </a:ext>
            </a:extLst>
          </p:cNvPr>
          <p:cNvSpPr>
            <a:spLocks noChangeShapeType="1"/>
          </p:cNvSpPr>
          <p:nvPr/>
        </p:nvSpPr>
        <p:spPr bwMode="auto">
          <a:xfrm flipH="1" flipV="1">
            <a:off x="6934200" y="3886200"/>
            <a:ext cx="990600" cy="137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6575" name="Text Box 17">
            <a:extLst>
              <a:ext uri="{FF2B5EF4-FFF2-40B4-BE49-F238E27FC236}">
                <a16:creationId xmlns:a16="http://schemas.microsoft.com/office/drawing/2014/main" id="{CDD3CE89-7BC7-4E96-9E36-6A91527DE893}"/>
              </a:ext>
            </a:extLst>
          </p:cNvPr>
          <p:cNvSpPr txBox="1">
            <a:spLocks noChangeArrowheads="1"/>
          </p:cNvSpPr>
          <p:nvPr/>
        </p:nvSpPr>
        <p:spPr bwMode="auto">
          <a:xfrm>
            <a:off x="3200400" y="762000"/>
            <a:ext cx="2032000" cy="708025"/>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Misuse of Trade </a:t>
            </a:r>
          </a:p>
          <a:p>
            <a:pPr eaLnBrk="1" hangingPunct="1">
              <a:spcBef>
                <a:spcPct val="0"/>
              </a:spcBef>
              <a:buClrTx/>
              <a:buSzTx/>
              <a:buFontTx/>
              <a:buNone/>
            </a:pPr>
            <a:r>
              <a:rPr lang="en-GB" altLang="nl-NL" sz="2000"/>
              <a:t>Secret (p)</a:t>
            </a:r>
          </a:p>
        </p:txBody>
      </p:sp>
      <p:sp>
        <p:nvSpPr>
          <p:cNvPr id="66576" name="Line 18">
            <a:extLst>
              <a:ext uri="{FF2B5EF4-FFF2-40B4-BE49-F238E27FC236}">
                <a16:creationId xmlns:a16="http://schemas.microsoft.com/office/drawing/2014/main" id="{BAE5AFC2-3D9C-4A17-93BF-5DE86E17ECEB}"/>
              </a:ext>
            </a:extLst>
          </p:cNvPr>
          <p:cNvSpPr>
            <a:spLocks noChangeShapeType="1"/>
          </p:cNvSpPr>
          <p:nvPr/>
        </p:nvSpPr>
        <p:spPr bwMode="auto">
          <a:xfrm flipH="1" flipV="1">
            <a:off x="4419600" y="1676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6577" name="Text Box 19">
            <a:extLst>
              <a:ext uri="{FF2B5EF4-FFF2-40B4-BE49-F238E27FC236}">
                <a16:creationId xmlns:a16="http://schemas.microsoft.com/office/drawing/2014/main" id="{7247F2C8-4EB9-4001-92FC-345A4926302F}"/>
              </a:ext>
            </a:extLst>
          </p:cNvPr>
          <p:cNvSpPr txBox="1">
            <a:spLocks noChangeArrowheads="1"/>
          </p:cNvSpPr>
          <p:nvPr/>
        </p:nvSpPr>
        <p:spPr bwMode="auto">
          <a:xfrm>
            <a:off x="36513" y="2209800"/>
            <a:ext cx="2859087" cy="708025"/>
          </a:xfrm>
          <a:prstGeom prst="rect">
            <a:avLst/>
          </a:prstGeom>
          <a:solidFill>
            <a:schemeClr val="accent2"/>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F120: Info legitimately</a:t>
            </a:r>
          </a:p>
          <a:p>
            <a:pPr eaLnBrk="1" hangingPunct="1">
              <a:spcBef>
                <a:spcPct val="0"/>
              </a:spcBef>
              <a:buClrTx/>
              <a:buSzTx/>
              <a:buFontTx/>
              <a:buNone/>
            </a:pPr>
            <a:r>
              <a:rPr lang="en-GB" altLang="nl-NL" sz="2000"/>
              <a:t>obtained elsewhere (d)</a:t>
            </a:r>
          </a:p>
        </p:txBody>
      </p:sp>
      <p:sp>
        <p:nvSpPr>
          <p:cNvPr id="66578" name="Line 20">
            <a:extLst>
              <a:ext uri="{FF2B5EF4-FFF2-40B4-BE49-F238E27FC236}">
                <a16:creationId xmlns:a16="http://schemas.microsoft.com/office/drawing/2014/main" id="{18089907-75DE-44F6-B076-2B50EEF0F621}"/>
              </a:ext>
            </a:extLst>
          </p:cNvPr>
          <p:cNvSpPr>
            <a:spLocks noChangeShapeType="1"/>
          </p:cNvSpPr>
          <p:nvPr/>
        </p:nvSpPr>
        <p:spPr bwMode="auto">
          <a:xfrm flipV="1">
            <a:off x="1981200" y="1676400"/>
            <a:ext cx="2286000" cy="457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6579" name="Line 21">
            <a:extLst>
              <a:ext uri="{FF2B5EF4-FFF2-40B4-BE49-F238E27FC236}">
                <a16:creationId xmlns:a16="http://schemas.microsoft.com/office/drawing/2014/main" id="{CA27AD54-7D9F-41E9-AE0F-B0D26DCADA82}"/>
              </a:ext>
            </a:extLst>
          </p:cNvPr>
          <p:cNvSpPr>
            <a:spLocks noChangeShapeType="1"/>
          </p:cNvSpPr>
          <p:nvPr/>
        </p:nvSpPr>
        <p:spPr bwMode="auto">
          <a:xfrm flipH="1" flipV="1">
            <a:off x="4724400" y="1676400"/>
            <a:ext cx="30480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6580" name="Text Box 22">
            <a:extLst>
              <a:ext uri="{FF2B5EF4-FFF2-40B4-BE49-F238E27FC236}">
                <a16:creationId xmlns:a16="http://schemas.microsoft.com/office/drawing/2014/main" id="{77514E91-FC27-4339-A799-8FDD2DB47343}"/>
              </a:ext>
            </a:extLst>
          </p:cNvPr>
          <p:cNvSpPr txBox="1">
            <a:spLocks noChangeArrowheads="1"/>
          </p:cNvSpPr>
          <p:nvPr/>
        </p:nvSpPr>
        <p:spPr bwMode="auto">
          <a:xfrm>
            <a:off x="7086600" y="2362200"/>
            <a:ext cx="1814513"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4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3DA1668B-697B-4197-952D-02344DE9503D}"/>
              </a:ext>
            </a:extLst>
          </p:cNvPr>
          <p:cNvSpPr>
            <a:spLocks noGrp="1" noChangeArrowheads="1"/>
          </p:cNvSpPr>
          <p:nvPr>
            <p:ph type="title"/>
          </p:nvPr>
        </p:nvSpPr>
        <p:spPr>
          <a:xfrm>
            <a:off x="5791200" y="76200"/>
            <a:ext cx="3581400" cy="1143000"/>
          </a:xfrm>
        </p:spPr>
        <p:txBody>
          <a:bodyPr/>
          <a:lstStyle/>
          <a:p>
            <a:pPr algn="ctr"/>
            <a:r>
              <a:rPr lang="en-GB" altLang="nl-NL" sz="3200"/>
              <a:t>Downplaying by</a:t>
            </a:r>
            <a:br>
              <a:rPr lang="en-GB" altLang="nl-NL" sz="3200"/>
            </a:br>
            <a:r>
              <a:rPr lang="en-GB" altLang="nl-NL" sz="3200"/>
              <a:t>substitution</a:t>
            </a:r>
          </a:p>
        </p:txBody>
      </p:sp>
      <p:sp>
        <p:nvSpPr>
          <p:cNvPr id="67586" name="Text Box 3">
            <a:extLst>
              <a:ext uri="{FF2B5EF4-FFF2-40B4-BE49-F238E27FC236}">
                <a16:creationId xmlns:a16="http://schemas.microsoft.com/office/drawing/2014/main" id="{B859D123-8EDE-4EAB-B8DE-BF112F997CCF}"/>
              </a:ext>
            </a:extLst>
          </p:cNvPr>
          <p:cNvSpPr txBox="1">
            <a:spLocks noChangeArrowheads="1"/>
          </p:cNvSpPr>
          <p:nvPr/>
        </p:nvSpPr>
        <p:spPr bwMode="auto">
          <a:xfrm>
            <a:off x="3413125" y="2319338"/>
            <a:ext cx="3275013" cy="400050"/>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F101: Info Trade Secret (p)</a:t>
            </a:r>
          </a:p>
        </p:txBody>
      </p:sp>
      <p:sp>
        <p:nvSpPr>
          <p:cNvPr id="67587" name="Text Box 4">
            <a:extLst>
              <a:ext uri="{FF2B5EF4-FFF2-40B4-BE49-F238E27FC236}">
                <a16:creationId xmlns:a16="http://schemas.microsoft.com/office/drawing/2014/main" id="{F2B3E3F6-B5CC-4C53-AB09-EA4C91A738CB}"/>
              </a:ext>
            </a:extLst>
          </p:cNvPr>
          <p:cNvSpPr txBox="1">
            <a:spLocks noChangeArrowheads="1"/>
          </p:cNvSpPr>
          <p:nvPr/>
        </p:nvSpPr>
        <p:spPr bwMode="auto">
          <a:xfrm>
            <a:off x="1279525" y="3521075"/>
            <a:ext cx="3140075" cy="708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F102: Efforts to maintain </a:t>
            </a:r>
          </a:p>
          <a:p>
            <a:pPr eaLnBrk="1" hangingPunct="1">
              <a:spcBef>
                <a:spcPct val="0"/>
              </a:spcBef>
              <a:buClrTx/>
              <a:buSzTx/>
              <a:buFontTx/>
              <a:buNone/>
            </a:pPr>
            <a:r>
              <a:rPr lang="en-GB" altLang="nl-NL" sz="2000"/>
              <a:t>secrecy (p)</a:t>
            </a:r>
          </a:p>
        </p:txBody>
      </p:sp>
      <p:sp>
        <p:nvSpPr>
          <p:cNvPr id="67588" name="Text Box 5">
            <a:extLst>
              <a:ext uri="{FF2B5EF4-FFF2-40B4-BE49-F238E27FC236}">
                <a16:creationId xmlns:a16="http://schemas.microsoft.com/office/drawing/2014/main" id="{6218FC38-1FF2-47FE-A6CE-373076458B0A}"/>
              </a:ext>
            </a:extLst>
          </p:cNvPr>
          <p:cNvSpPr txBox="1">
            <a:spLocks noChangeArrowheads="1"/>
          </p:cNvSpPr>
          <p:nvPr/>
        </p:nvSpPr>
        <p:spPr bwMode="auto">
          <a:xfrm>
            <a:off x="5257800" y="3344863"/>
            <a:ext cx="2790825"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F104: Info valuable (p)</a:t>
            </a:r>
          </a:p>
        </p:txBody>
      </p:sp>
      <p:sp>
        <p:nvSpPr>
          <p:cNvPr id="67589" name="Text Box 6">
            <a:extLst>
              <a:ext uri="{FF2B5EF4-FFF2-40B4-BE49-F238E27FC236}">
                <a16:creationId xmlns:a16="http://schemas.microsoft.com/office/drawing/2014/main" id="{4E00C8BB-8985-43EE-A35E-406550AA5015}"/>
              </a:ext>
            </a:extLst>
          </p:cNvPr>
          <p:cNvSpPr txBox="1">
            <a:spLocks noChangeArrowheads="1"/>
          </p:cNvSpPr>
          <p:nvPr/>
        </p:nvSpPr>
        <p:spPr bwMode="auto">
          <a:xfrm>
            <a:off x="36513" y="5426075"/>
            <a:ext cx="2249487" cy="7080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F4: Agreed not to disclose (p)</a:t>
            </a:r>
          </a:p>
        </p:txBody>
      </p:sp>
      <p:sp>
        <p:nvSpPr>
          <p:cNvPr id="67590" name="Text Box 7">
            <a:extLst>
              <a:ext uri="{FF2B5EF4-FFF2-40B4-BE49-F238E27FC236}">
                <a16:creationId xmlns:a16="http://schemas.microsoft.com/office/drawing/2014/main" id="{41162481-1048-4DFC-BCD5-B0E40B4B197E}"/>
              </a:ext>
            </a:extLst>
          </p:cNvPr>
          <p:cNvSpPr txBox="1">
            <a:spLocks noChangeArrowheads="1"/>
          </p:cNvSpPr>
          <p:nvPr/>
        </p:nvSpPr>
        <p:spPr bwMode="auto">
          <a:xfrm>
            <a:off x="2362200" y="5426075"/>
            <a:ext cx="2263775"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 Disclosures</a:t>
            </a:r>
          </a:p>
          <a:p>
            <a:pPr eaLnBrk="1" hangingPunct="1">
              <a:spcBef>
                <a:spcPct val="0"/>
              </a:spcBef>
              <a:buClrTx/>
              <a:buSzTx/>
              <a:buFontTx/>
              <a:buNone/>
            </a:pPr>
            <a:r>
              <a:rPr lang="en-GB" altLang="nl-NL" sz="2000"/>
              <a:t>in negotiations (d)</a:t>
            </a:r>
          </a:p>
        </p:txBody>
      </p:sp>
      <p:sp>
        <p:nvSpPr>
          <p:cNvPr id="67591" name="Text Box 8">
            <a:extLst>
              <a:ext uri="{FF2B5EF4-FFF2-40B4-BE49-F238E27FC236}">
                <a16:creationId xmlns:a16="http://schemas.microsoft.com/office/drawing/2014/main" id="{52EB423B-D832-4784-972F-D61FFFADCBCF}"/>
              </a:ext>
            </a:extLst>
          </p:cNvPr>
          <p:cNvSpPr txBox="1">
            <a:spLocks noChangeArrowheads="1"/>
          </p:cNvSpPr>
          <p:nvPr/>
        </p:nvSpPr>
        <p:spPr bwMode="auto">
          <a:xfrm>
            <a:off x="4876800" y="5426075"/>
            <a:ext cx="1682750" cy="708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F6: Security</a:t>
            </a:r>
          </a:p>
          <a:p>
            <a:pPr eaLnBrk="1" hangingPunct="1">
              <a:spcBef>
                <a:spcPct val="0"/>
              </a:spcBef>
              <a:buClrTx/>
              <a:buSzTx/>
              <a:buFontTx/>
              <a:buNone/>
            </a:pPr>
            <a:r>
              <a:rPr lang="en-GB" altLang="nl-NL" sz="2000"/>
              <a:t>measures (p)</a:t>
            </a:r>
          </a:p>
        </p:txBody>
      </p:sp>
      <p:sp>
        <p:nvSpPr>
          <p:cNvPr id="67592" name="Text Box 9">
            <a:extLst>
              <a:ext uri="{FF2B5EF4-FFF2-40B4-BE49-F238E27FC236}">
                <a16:creationId xmlns:a16="http://schemas.microsoft.com/office/drawing/2014/main" id="{645195DF-4AE3-4F5B-A321-9A65874822E8}"/>
              </a:ext>
            </a:extLst>
          </p:cNvPr>
          <p:cNvSpPr txBox="1">
            <a:spLocks noChangeArrowheads="1"/>
          </p:cNvSpPr>
          <p:nvPr/>
        </p:nvSpPr>
        <p:spPr bwMode="auto">
          <a:xfrm>
            <a:off x="6948488" y="5426075"/>
            <a:ext cx="1814512"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F15: Unique product (p)</a:t>
            </a:r>
          </a:p>
        </p:txBody>
      </p:sp>
      <p:sp>
        <p:nvSpPr>
          <p:cNvPr id="67593" name="Line 10">
            <a:extLst>
              <a:ext uri="{FF2B5EF4-FFF2-40B4-BE49-F238E27FC236}">
                <a16:creationId xmlns:a16="http://schemas.microsoft.com/office/drawing/2014/main" id="{4B8068D1-A1FD-4F36-A4FE-D9786E9C431E}"/>
              </a:ext>
            </a:extLst>
          </p:cNvPr>
          <p:cNvSpPr>
            <a:spLocks noChangeShapeType="1"/>
          </p:cNvSpPr>
          <p:nvPr/>
        </p:nvSpPr>
        <p:spPr bwMode="auto">
          <a:xfrm flipV="1">
            <a:off x="3276600" y="2895600"/>
            <a:ext cx="9144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4" name="Line 11">
            <a:extLst>
              <a:ext uri="{FF2B5EF4-FFF2-40B4-BE49-F238E27FC236}">
                <a16:creationId xmlns:a16="http://schemas.microsoft.com/office/drawing/2014/main" id="{34E981AE-526F-4538-81B4-DB3DCDF13358}"/>
              </a:ext>
            </a:extLst>
          </p:cNvPr>
          <p:cNvSpPr>
            <a:spLocks noChangeShapeType="1"/>
          </p:cNvSpPr>
          <p:nvPr/>
        </p:nvSpPr>
        <p:spPr bwMode="auto">
          <a:xfrm flipH="1" flipV="1">
            <a:off x="5562600" y="2819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5" name="Line 12">
            <a:extLst>
              <a:ext uri="{FF2B5EF4-FFF2-40B4-BE49-F238E27FC236}">
                <a16:creationId xmlns:a16="http://schemas.microsoft.com/office/drawing/2014/main" id="{D3BB5B1F-2611-4F3A-A561-2DD8E7D65BE1}"/>
              </a:ext>
            </a:extLst>
          </p:cNvPr>
          <p:cNvSpPr>
            <a:spLocks noChangeShapeType="1"/>
          </p:cNvSpPr>
          <p:nvPr/>
        </p:nvSpPr>
        <p:spPr bwMode="auto">
          <a:xfrm flipV="1">
            <a:off x="1143000" y="4343400"/>
            <a:ext cx="8382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6" name="Line 13">
            <a:extLst>
              <a:ext uri="{FF2B5EF4-FFF2-40B4-BE49-F238E27FC236}">
                <a16:creationId xmlns:a16="http://schemas.microsoft.com/office/drawing/2014/main" id="{81B8CF5B-D75D-47AF-A2C0-BB449FD13CB3}"/>
              </a:ext>
            </a:extLst>
          </p:cNvPr>
          <p:cNvSpPr>
            <a:spLocks noChangeShapeType="1"/>
          </p:cNvSpPr>
          <p:nvPr/>
        </p:nvSpPr>
        <p:spPr bwMode="auto">
          <a:xfrm flipH="1" flipV="1">
            <a:off x="3048000" y="4419600"/>
            <a:ext cx="152400" cy="990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7" name="Line 14">
            <a:extLst>
              <a:ext uri="{FF2B5EF4-FFF2-40B4-BE49-F238E27FC236}">
                <a16:creationId xmlns:a16="http://schemas.microsoft.com/office/drawing/2014/main" id="{672F9092-37DC-44A3-9E21-2B3AB54A4DF3}"/>
              </a:ext>
            </a:extLst>
          </p:cNvPr>
          <p:cNvSpPr>
            <a:spLocks noChangeShapeType="1"/>
          </p:cNvSpPr>
          <p:nvPr/>
        </p:nvSpPr>
        <p:spPr bwMode="auto">
          <a:xfrm flipH="1" flipV="1">
            <a:off x="3733800" y="4343400"/>
            <a:ext cx="1600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8" name="Line 15">
            <a:extLst>
              <a:ext uri="{FF2B5EF4-FFF2-40B4-BE49-F238E27FC236}">
                <a16:creationId xmlns:a16="http://schemas.microsoft.com/office/drawing/2014/main" id="{9E0BE489-D88A-4BB5-899D-58930BE7EF12}"/>
              </a:ext>
            </a:extLst>
          </p:cNvPr>
          <p:cNvSpPr>
            <a:spLocks noChangeShapeType="1"/>
          </p:cNvSpPr>
          <p:nvPr/>
        </p:nvSpPr>
        <p:spPr bwMode="auto">
          <a:xfrm flipH="1" flipV="1">
            <a:off x="6934200" y="3886200"/>
            <a:ext cx="990600" cy="137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9" name="Text Box 17">
            <a:extLst>
              <a:ext uri="{FF2B5EF4-FFF2-40B4-BE49-F238E27FC236}">
                <a16:creationId xmlns:a16="http://schemas.microsoft.com/office/drawing/2014/main" id="{54721B34-7759-45C7-9153-DC1780463E9A}"/>
              </a:ext>
            </a:extLst>
          </p:cNvPr>
          <p:cNvSpPr txBox="1">
            <a:spLocks noChangeArrowheads="1"/>
          </p:cNvSpPr>
          <p:nvPr/>
        </p:nvSpPr>
        <p:spPr bwMode="auto">
          <a:xfrm>
            <a:off x="3200400" y="762000"/>
            <a:ext cx="2032000" cy="708025"/>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Misuse of Trade </a:t>
            </a:r>
          </a:p>
          <a:p>
            <a:pPr eaLnBrk="1" hangingPunct="1">
              <a:spcBef>
                <a:spcPct val="0"/>
              </a:spcBef>
              <a:buClrTx/>
              <a:buSzTx/>
              <a:buFontTx/>
              <a:buNone/>
            </a:pPr>
            <a:r>
              <a:rPr lang="en-GB" altLang="nl-NL" sz="2000"/>
              <a:t>Secret (p)</a:t>
            </a:r>
          </a:p>
        </p:txBody>
      </p:sp>
      <p:sp>
        <p:nvSpPr>
          <p:cNvPr id="67600" name="Line 18">
            <a:extLst>
              <a:ext uri="{FF2B5EF4-FFF2-40B4-BE49-F238E27FC236}">
                <a16:creationId xmlns:a16="http://schemas.microsoft.com/office/drawing/2014/main" id="{764F03B5-AE0F-4CB8-81EB-2AADAD668122}"/>
              </a:ext>
            </a:extLst>
          </p:cNvPr>
          <p:cNvSpPr>
            <a:spLocks noChangeShapeType="1"/>
          </p:cNvSpPr>
          <p:nvPr/>
        </p:nvSpPr>
        <p:spPr bwMode="auto">
          <a:xfrm flipH="1" flipV="1">
            <a:off x="4419600" y="1676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601" name="Text Box 19">
            <a:extLst>
              <a:ext uri="{FF2B5EF4-FFF2-40B4-BE49-F238E27FC236}">
                <a16:creationId xmlns:a16="http://schemas.microsoft.com/office/drawing/2014/main" id="{0A69004F-B8A6-4369-9EE3-011BEDAE8640}"/>
              </a:ext>
            </a:extLst>
          </p:cNvPr>
          <p:cNvSpPr txBox="1">
            <a:spLocks noChangeArrowheads="1"/>
          </p:cNvSpPr>
          <p:nvPr/>
        </p:nvSpPr>
        <p:spPr bwMode="auto">
          <a:xfrm>
            <a:off x="36513" y="2209800"/>
            <a:ext cx="2859087" cy="708025"/>
          </a:xfrm>
          <a:prstGeom prst="rect">
            <a:avLst/>
          </a:prstGeom>
          <a:solidFill>
            <a:schemeClr val="accent2"/>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F120: Info legitimately</a:t>
            </a:r>
          </a:p>
          <a:p>
            <a:pPr eaLnBrk="1" hangingPunct="1">
              <a:spcBef>
                <a:spcPct val="0"/>
              </a:spcBef>
              <a:buClrTx/>
              <a:buSzTx/>
              <a:buFontTx/>
              <a:buNone/>
            </a:pPr>
            <a:r>
              <a:rPr lang="en-GB" altLang="nl-NL" sz="2000"/>
              <a:t>obtained elsewhere (d)</a:t>
            </a:r>
          </a:p>
        </p:txBody>
      </p:sp>
      <p:sp>
        <p:nvSpPr>
          <p:cNvPr id="67602" name="Line 20">
            <a:extLst>
              <a:ext uri="{FF2B5EF4-FFF2-40B4-BE49-F238E27FC236}">
                <a16:creationId xmlns:a16="http://schemas.microsoft.com/office/drawing/2014/main" id="{CFFB7AB7-6E3C-44C1-B431-CE93DD573593}"/>
              </a:ext>
            </a:extLst>
          </p:cNvPr>
          <p:cNvSpPr>
            <a:spLocks noChangeShapeType="1"/>
          </p:cNvSpPr>
          <p:nvPr/>
        </p:nvSpPr>
        <p:spPr bwMode="auto">
          <a:xfrm flipV="1">
            <a:off x="1981200" y="1676400"/>
            <a:ext cx="2286000" cy="457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603" name="Line 21">
            <a:extLst>
              <a:ext uri="{FF2B5EF4-FFF2-40B4-BE49-F238E27FC236}">
                <a16:creationId xmlns:a16="http://schemas.microsoft.com/office/drawing/2014/main" id="{17F1FA07-0187-4509-8639-40CC21435292}"/>
              </a:ext>
            </a:extLst>
          </p:cNvPr>
          <p:cNvSpPr>
            <a:spLocks noChangeShapeType="1"/>
          </p:cNvSpPr>
          <p:nvPr/>
        </p:nvSpPr>
        <p:spPr bwMode="auto">
          <a:xfrm flipH="1" flipV="1">
            <a:off x="4724400" y="1676400"/>
            <a:ext cx="30480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604" name="Text Box 22">
            <a:extLst>
              <a:ext uri="{FF2B5EF4-FFF2-40B4-BE49-F238E27FC236}">
                <a16:creationId xmlns:a16="http://schemas.microsoft.com/office/drawing/2014/main" id="{E5D18C93-4D3E-4EE3-B034-62EC44330084}"/>
              </a:ext>
            </a:extLst>
          </p:cNvPr>
          <p:cNvSpPr txBox="1">
            <a:spLocks noChangeArrowheads="1"/>
          </p:cNvSpPr>
          <p:nvPr/>
        </p:nvSpPr>
        <p:spPr bwMode="auto">
          <a:xfrm>
            <a:off x="7086600" y="2362200"/>
            <a:ext cx="1814513"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4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3">
            <a:extLst>
              <a:ext uri="{FF2B5EF4-FFF2-40B4-BE49-F238E27FC236}">
                <a16:creationId xmlns:a16="http://schemas.microsoft.com/office/drawing/2014/main" id="{2A8B572E-DB5D-4F3E-892B-AA292A6F1C33}"/>
              </a:ext>
            </a:extLst>
          </p:cNvPr>
          <p:cNvSpPr txBox="1">
            <a:spLocks noChangeArrowheads="1"/>
          </p:cNvSpPr>
          <p:nvPr/>
        </p:nvSpPr>
        <p:spPr bwMode="auto">
          <a:xfrm>
            <a:off x="3413125" y="2319338"/>
            <a:ext cx="3275013" cy="400050"/>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F101: Info Trade Secret (p)</a:t>
            </a:r>
          </a:p>
        </p:txBody>
      </p:sp>
      <p:sp>
        <p:nvSpPr>
          <p:cNvPr id="68610" name="Text Box 4">
            <a:extLst>
              <a:ext uri="{FF2B5EF4-FFF2-40B4-BE49-F238E27FC236}">
                <a16:creationId xmlns:a16="http://schemas.microsoft.com/office/drawing/2014/main" id="{6591E3C6-EAE2-4E12-BB86-E18BB2F9334F}"/>
              </a:ext>
            </a:extLst>
          </p:cNvPr>
          <p:cNvSpPr txBox="1">
            <a:spLocks noChangeArrowheads="1"/>
          </p:cNvSpPr>
          <p:nvPr/>
        </p:nvSpPr>
        <p:spPr bwMode="auto">
          <a:xfrm>
            <a:off x="1279525" y="3521075"/>
            <a:ext cx="3140075"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F102: Efforts to maintain </a:t>
            </a:r>
          </a:p>
          <a:p>
            <a:pPr eaLnBrk="1" hangingPunct="1">
              <a:lnSpc>
                <a:spcPct val="90000"/>
              </a:lnSpc>
              <a:buFont typeface="Wingdings" panose="05000000000000000000" pitchFamily="2" charset="2"/>
              <a:buNone/>
            </a:pPr>
            <a:r>
              <a:rPr lang="en-GB" altLang="nl-NL" sz="2000"/>
              <a:t>Secrecy (p)</a:t>
            </a:r>
          </a:p>
        </p:txBody>
      </p:sp>
      <p:sp>
        <p:nvSpPr>
          <p:cNvPr id="68611" name="Text Box 5">
            <a:extLst>
              <a:ext uri="{FF2B5EF4-FFF2-40B4-BE49-F238E27FC236}">
                <a16:creationId xmlns:a16="http://schemas.microsoft.com/office/drawing/2014/main" id="{FAF66B21-0F98-4A6C-A067-E045B9C0AD3B}"/>
              </a:ext>
            </a:extLst>
          </p:cNvPr>
          <p:cNvSpPr txBox="1">
            <a:spLocks noChangeArrowheads="1"/>
          </p:cNvSpPr>
          <p:nvPr/>
        </p:nvSpPr>
        <p:spPr bwMode="auto">
          <a:xfrm>
            <a:off x="5257800" y="3344863"/>
            <a:ext cx="2790825"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F104: Info valuable (p)</a:t>
            </a:r>
          </a:p>
        </p:txBody>
      </p:sp>
      <p:sp>
        <p:nvSpPr>
          <p:cNvPr id="68612" name="Text Box 6">
            <a:extLst>
              <a:ext uri="{FF2B5EF4-FFF2-40B4-BE49-F238E27FC236}">
                <a16:creationId xmlns:a16="http://schemas.microsoft.com/office/drawing/2014/main" id="{3911ABE6-62D6-49A6-AAD3-7CFDD67CD187}"/>
              </a:ext>
            </a:extLst>
          </p:cNvPr>
          <p:cNvSpPr txBox="1">
            <a:spLocks noChangeArrowheads="1"/>
          </p:cNvSpPr>
          <p:nvPr/>
        </p:nvSpPr>
        <p:spPr bwMode="auto">
          <a:xfrm>
            <a:off x="36513" y="5426075"/>
            <a:ext cx="2249487" cy="708025"/>
          </a:xfrm>
          <a:prstGeom prst="rect">
            <a:avLst/>
          </a:prstGeom>
          <a:solidFill>
            <a:srgbClr val="FFCF0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F4: Agreed not to disclose (p)</a:t>
            </a:r>
          </a:p>
        </p:txBody>
      </p:sp>
      <p:sp>
        <p:nvSpPr>
          <p:cNvPr id="68613" name="Text Box 7">
            <a:extLst>
              <a:ext uri="{FF2B5EF4-FFF2-40B4-BE49-F238E27FC236}">
                <a16:creationId xmlns:a16="http://schemas.microsoft.com/office/drawing/2014/main" id="{744D7486-4832-453B-94B6-7BFB440DA8AF}"/>
              </a:ext>
            </a:extLst>
          </p:cNvPr>
          <p:cNvSpPr txBox="1">
            <a:spLocks noChangeArrowheads="1"/>
          </p:cNvSpPr>
          <p:nvPr/>
        </p:nvSpPr>
        <p:spPr bwMode="auto">
          <a:xfrm>
            <a:off x="2362200" y="5426075"/>
            <a:ext cx="2298700" cy="7080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 Disclosures</a:t>
            </a:r>
          </a:p>
          <a:p>
            <a:pPr eaLnBrk="1" hangingPunct="1">
              <a:lnSpc>
                <a:spcPct val="90000"/>
              </a:lnSpc>
              <a:buFont typeface="Wingdings" panose="05000000000000000000" pitchFamily="2" charset="2"/>
              <a:buNone/>
            </a:pPr>
            <a:r>
              <a:rPr lang="en-GB" altLang="nl-NL" sz="2000"/>
              <a:t>In negotiations (d)</a:t>
            </a:r>
          </a:p>
        </p:txBody>
      </p:sp>
      <p:sp>
        <p:nvSpPr>
          <p:cNvPr id="68614" name="Text Box 8">
            <a:extLst>
              <a:ext uri="{FF2B5EF4-FFF2-40B4-BE49-F238E27FC236}">
                <a16:creationId xmlns:a16="http://schemas.microsoft.com/office/drawing/2014/main" id="{F0F38725-C23F-46AC-BE6A-20AF05F4F2B0}"/>
              </a:ext>
            </a:extLst>
          </p:cNvPr>
          <p:cNvSpPr txBox="1">
            <a:spLocks noChangeArrowheads="1"/>
          </p:cNvSpPr>
          <p:nvPr/>
        </p:nvSpPr>
        <p:spPr bwMode="auto">
          <a:xfrm>
            <a:off x="4876800" y="5426075"/>
            <a:ext cx="1682750"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F6: Security</a:t>
            </a:r>
          </a:p>
          <a:p>
            <a:pPr eaLnBrk="1" hangingPunct="1">
              <a:lnSpc>
                <a:spcPct val="90000"/>
              </a:lnSpc>
              <a:buFont typeface="Wingdings" panose="05000000000000000000" pitchFamily="2" charset="2"/>
              <a:buNone/>
            </a:pPr>
            <a:r>
              <a:rPr lang="en-GB" altLang="nl-NL" sz="2000"/>
              <a:t>measures (p)</a:t>
            </a:r>
          </a:p>
        </p:txBody>
      </p:sp>
      <p:sp>
        <p:nvSpPr>
          <p:cNvPr id="68615" name="Text Box 9">
            <a:extLst>
              <a:ext uri="{FF2B5EF4-FFF2-40B4-BE49-F238E27FC236}">
                <a16:creationId xmlns:a16="http://schemas.microsoft.com/office/drawing/2014/main" id="{575FFA38-A988-4D10-91AF-7E1E22716B98}"/>
              </a:ext>
            </a:extLst>
          </p:cNvPr>
          <p:cNvSpPr txBox="1">
            <a:spLocks noChangeArrowheads="1"/>
          </p:cNvSpPr>
          <p:nvPr/>
        </p:nvSpPr>
        <p:spPr bwMode="auto">
          <a:xfrm>
            <a:off x="6948488" y="5426075"/>
            <a:ext cx="1814512"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F15: Unique product (p)</a:t>
            </a:r>
          </a:p>
        </p:txBody>
      </p:sp>
      <p:sp>
        <p:nvSpPr>
          <p:cNvPr id="68616" name="Line 10">
            <a:extLst>
              <a:ext uri="{FF2B5EF4-FFF2-40B4-BE49-F238E27FC236}">
                <a16:creationId xmlns:a16="http://schemas.microsoft.com/office/drawing/2014/main" id="{CE600FFD-06F5-4425-BF7D-9F807E2B105E}"/>
              </a:ext>
            </a:extLst>
          </p:cNvPr>
          <p:cNvSpPr>
            <a:spLocks noChangeShapeType="1"/>
          </p:cNvSpPr>
          <p:nvPr/>
        </p:nvSpPr>
        <p:spPr bwMode="auto">
          <a:xfrm flipV="1">
            <a:off x="3276600" y="2895600"/>
            <a:ext cx="9144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8617" name="Line 11">
            <a:extLst>
              <a:ext uri="{FF2B5EF4-FFF2-40B4-BE49-F238E27FC236}">
                <a16:creationId xmlns:a16="http://schemas.microsoft.com/office/drawing/2014/main" id="{1C289894-5266-43E6-B46D-8E79E623FF14}"/>
              </a:ext>
            </a:extLst>
          </p:cNvPr>
          <p:cNvSpPr>
            <a:spLocks noChangeShapeType="1"/>
          </p:cNvSpPr>
          <p:nvPr/>
        </p:nvSpPr>
        <p:spPr bwMode="auto">
          <a:xfrm flipH="1" flipV="1">
            <a:off x="5562600" y="2819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8618" name="Line 12">
            <a:extLst>
              <a:ext uri="{FF2B5EF4-FFF2-40B4-BE49-F238E27FC236}">
                <a16:creationId xmlns:a16="http://schemas.microsoft.com/office/drawing/2014/main" id="{0133B155-0A6A-44A7-AEB1-AC2AF1C500CE}"/>
              </a:ext>
            </a:extLst>
          </p:cNvPr>
          <p:cNvSpPr>
            <a:spLocks noChangeShapeType="1"/>
          </p:cNvSpPr>
          <p:nvPr/>
        </p:nvSpPr>
        <p:spPr bwMode="auto">
          <a:xfrm flipV="1">
            <a:off x="1143000" y="4343400"/>
            <a:ext cx="8382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8619" name="Line 13">
            <a:extLst>
              <a:ext uri="{FF2B5EF4-FFF2-40B4-BE49-F238E27FC236}">
                <a16:creationId xmlns:a16="http://schemas.microsoft.com/office/drawing/2014/main" id="{E5C8C630-D516-4D03-BC88-95E34A9533D2}"/>
              </a:ext>
            </a:extLst>
          </p:cNvPr>
          <p:cNvSpPr>
            <a:spLocks noChangeShapeType="1"/>
          </p:cNvSpPr>
          <p:nvPr/>
        </p:nvSpPr>
        <p:spPr bwMode="auto">
          <a:xfrm flipH="1" flipV="1">
            <a:off x="3048000" y="4419600"/>
            <a:ext cx="152400" cy="990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8620" name="Line 14">
            <a:extLst>
              <a:ext uri="{FF2B5EF4-FFF2-40B4-BE49-F238E27FC236}">
                <a16:creationId xmlns:a16="http://schemas.microsoft.com/office/drawing/2014/main" id="{AC54330E-5C8A-4FFD-AB3F-4766B00BE1EB}"/>
              </a:ext>
            </a:extLst>
          </p:cNvPr>
          <p:cNvSpPr>
            <a:spLocks noChangeShapeType="1"/>
          </p:cNvSpPr>
          <p:nvPr/>
        </p:nvSpPr>
        <p:spPr bwMode="auto">
          <a:xfrm flipH="1" flipV="1">
            <a:off x="3733800" y="4343400"/>
            <a:ext cx="1600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8621" name="Line 15">
            <a:extLst>
              <a:ext uri="{FF2B5EF4-FFF2-40B4-BE49-F238E27FC236}">
                <a16:creationId xmlns:a16="http://schemas.microsoft.com/office/drawing/2014/main" id="{EE4ADDE4-72CA-47CF-8E2E-05C1EA742CBA}"/>
              </a:ext>
            </a:extLst>
          </p:cNvPr>
          <p:cNvSpPr>
            <a:spLocks noChangeShapeType="1"/>
          </p:cNvSpPr>
          <p:nvPr/>
        </p:nvSpPr>
        <p:spPr bwMode="auto">
          <a:xfrm flipH="1" flipV="1">
            <a:off x="6934200" y="3886200"/>
            <a:ext cx="990600" cy="137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8622" name="Text Box 17">
            <a:extLst>
              <a:ext uri="{FF2B5EF4-FFF2-40B4-BE49-F238E27FC236}">
                <a16:creationId xmlns:a16="http://schemas.microsoft.com/office/drawing/2014/main" id="{478727DE-7275-4512-9B2B-94F16F917851}"/>
              </a:ext>
            </a:extLst>
          </p:cNvPr>
          <p:cNvSpPr txBox="1">
            <a:spLocks noChangeArrowheads="1"/>
          </p:cNvSpPr>
          <p:nvPr/>
        </p:nvSpPr>
        <p:spPr bwMode="auto">
          <a:xfrm>
            <a:off x="3200400" y="762000"/>
            <a:ext cx="2032000" cy="708025"/>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Misuse of Trade </a:t>
            </a:r>
          </a:p>
          <a:p>
            <a:pPr eaLnBrk="1" hangingPunct="1">
              <a:lnSpc>
                <a:spcPct val="90000"/>
              </a:lnSpc>
              <a:buFont typeface="Wingdings" panose="05000000000000000000" pitchFamily="2" charset="2"/>
              <a:buNone/>
            </a:pPr>
            <a:r>
              <a:rPr lang="en-GB" altLang="nl-NL" sz="2000"/>
              <a:t>Secret (p)</a:t>
            </a:r>
          </a:p>
        </p:txBody>
      </p:sp>
      <p:sp>
        <p:nvSpPr>
          <p:cNvPr id="68623" name="Line 18">
            <a:extLst>
              <a:ext uri="{FF2B5EF4-FFF2-40B4-BE49-F238E27FC236}">
                <a16:creationId xmlns:a16="http://schemas.microsoft.com/office/drawing/2014/main" id="{DEBB3DD5-7D05-4BCD-9E79-2CA81AD074AF}"/>
              </a:ext>
            </a:extLst>
          </p:cNvPr>
          <p:cNvSpPr>
            <a:spLocks noChangeShapeType="1"/>
          </p:cNvSpPr>
          <p:nvPr/>
        </p:nvSpPr>
        <p:spPr bwMode="auto">
          <a:xfrm flipH="1" flipV="1">
            <a:off x="4419600" y="1676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8624" name="Text Box 19">
            <a:extLst>
              <a:ext uri="{FF2B5EF4-FFF2-40B4-BE49-F238E27FC236}">
                <a16:creationId xmlns:a16="http://schemas.microsoft.com/office/drawing/2014/main" id="{86BBC6BC-ABF3-4B21-BD30-F78EB878F648}"/>
              </a:ext>
            </a:extLst>
          </p:cNvPr>
          <p:cNvSpPr txBox="1">
            <a:spLocks noChangeArrowheads="1"/>
          </p:cNvSpPr>
          <p:nvPr/>
        </p:nvSpPr>
        <p:spPr bwMode="auto">
          <a:xfrm>
            <a:off x="36513" y="2209800"/>
            <a:ext cx="2859087" cy="708025"/>
          </a:xfrm>
          <a:prstGeom prst="rect">
            <a:avLst/>
          </a:prstGeom>
          <a:solidFill>
            <a:schemeClr val="accent2"/>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F120: Info legitimately</a:t>
            </a:r>
          </a:p>
          <a:p>
            <a:pPr eaLnBrk="1" hangingPunct="1">
              <a:lnSpc>
                <a:spcPct val="90000"/>
              </a:lnSpc>
              <a:buFont typeface="Wingdings" panose="05000000000000000000" pitchFamily="2" charset="2"/>
              <a:buNone/>
            </a:pPr>
            <a:r>
              <a:rPr lang="en-GB" altLang="nl-NL" sz="2000"/>
              <a:t>obtained elsewhere (d)</a:t>
            </a:r>
          </a:p>
        </p:txBody>
      </p:sp>
      <p:sp>
        <p:nvSpPr>
          <p:cNvPr id="68625" name="Line 20">
            <a:extLst>
              <a:ext uri="{FF2B5EF4-FFF2-40B4-BE49-F238E27FC236}">
                <a16:creationId xmlns:a16="http://schemas.microsoft.com/office/drawing/2014/main" id="{A57C93FA-7165-4F6E-95FC-E98F58DD8FDE}"/>
              </a:ext>
            </a:extLst>
          </p:cNvPr>
          <p:cNvSpPr>
            <a:spLocks noChangeShapeType="1"/>
          </p:cNvSpPr>
          <p:nvPr/>
        </p:nvSpPr>
        <p:spPr bwMode="auto">
          <a:xfrm flipV="1">
            <a:off x="1981200" y="1676400"/>
            <a:ext cx="2286000" cy="457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8626" name="Line 21">
            <a:extLst>
              <a:ext uri="{FF2B5EF4-FFF2-40B4-BE49-F238E27FC236}">
                <a16:creationId xmlns:a16="http://schemas.microsoft.com/office/drawing/2014/main" id="{3427CE11-3F90-4E9A-9319-DD92D7412F87}"/>
              </a:ext>
            </a:extLst>
          </p:cNvPr>
          <p:cNvSpPr>
            <a:spLocks noChangeShapeType="1"/>
          </p:cNvSpPr>
          <p:nvPr/>
        </p:nvSpPr>
        <p:spPr bwMode="auto">
          <a:xfrm flipH="1" flipV="1">
            <a:off x="4724400" y="1676400"/>
            <a:ext cx="30480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8627" name="Text Box 22">
            <a:extLst>
              <a:ext uri="{FF2B5EF4-FFF2-40B4-BE49-F238E27FC236}">
                <a16:creationId xmlns:a16="http://schemas.microsoft.com/office/drawing/2014/main" id="{32D85DD2-98B8-4C13-BFA0-A06FFFA5F439}"/>
              </a:ext>
            </a:extLst>
          </p:cNvPr>
          <p:cNvSpPr txBox="1">
            <a:spLocks noChangeArrowheads="1"/>
          </p:cNvSpPr>
          <p:nvPr/>
        </p:nvSpPr>
        <p:spPr bwMode="auto">
          <a:xfrm>
            <a:off x="7086600" y="2362200"/>
            <a:ext cx="1814513"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400"/>
              <a:t> </a:t>
            </a:r>
          </a:p>
        </p:txBody>
      </p:sp>
      <p:sp>
        <p:nvSpPr>
          <p:cNvPr id="68628" name="Rectangle 2">
            <a:extLst>
              <a:ext uri="{FF2B5EF4-FFF2-40B4-BE49-F238E27FC236}">
                <a16:creationId xmlns:a16="http://schemas.microsoft.com/office/drawing/2014/main" id="{F720345F-7E8C-44D0-B925-0DC5773E4187}"/>
              </a:ext>
            </a:extLst>
          </p:cNvPr>
          <p:cNvSpPr>
            <a:spLocks noGrp="1" noChangeArrowheads="1"/>
          </p:cNvSpPr>
          <p:nvPr>
            <p:ph type="title"/>
          </p:nvPr>
        </p:nvSpPr>
        <p:spPr>
          <a:xfrm>
            <a:off x="5791200" y="0"/>
            <a:ext cx="3581400" cy="1143000"/>
          </a:xfrm>
        </p:spPr>
        <p:txBody>
          <a:bodyPr/>
          <a:lstStyle/>
          <a:p>
            <a:pPr algn="ctr"/>
            <a:r>
              <a:rPr lang="en-GB" altLang="nl-NL" sz="3200"/>
              <a:t>Distinguishing on new con factor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9B83BC67-4C37-4718-96AB-C4C769C6FBBB}"/>
              </a:ext>
            </a:extLst>
          </p:cNvPr>
          <p:cNvSpPr>
            <a:spLocks noGrp="1" noChangeArrowheads="1"/>
          </p:cNvSpPr>
          <p:nvPr>
            <p:ph type="title"/>
          </p:nvPr>
        </p:nvSpPr>
        <p:spPr>
          <a:xfrm>
            <a:off x="5791200" y="228600"/>
            <a:ext cx="3581400" cy="1143000"/>
          </a:xfrm>
        </p:spPr>
        <p:txBody>
          <a:bodyPr/>
          <a:lstStyle/>
          <a:p>
            <a:pPr algn="ctr"/>
            <a:r>
              <a:rPr lang="en-GB" altLang="nl-NL" sz="3200"/>
              <a:t>Emphasising distinctions</a:t>
            </a:r>
          </a:p>
        </p:txBody>
      </p:sp>
      <p:sp>
        <p:nvSpPr>
          <p:cNvPr id="69634" name="Text Box 3">
            <a:extLst>
              <a:ext uri="{FF2B5EF4-FFF2-40B4-BE49-F238E27FC236}">
                <a16:creationId xmlns:a16="http://schemas.microsoft.com/office/drawing/2014/main" id="{5D70CDEA-BA61-4FFB-9EC2-BD29BA0C093D}"/>
              </a:ext>
            </a:extLst>
          </p:cNvPr>
          <p:cNvSpPr txBox="1">
            <a:spLocks noChangeArrowheads="1"/>
          </p:cNvSpPr>
          <p:nvPr/>
        </p:nvSpPr>
        <p:spPr bwMode="auto">
          <a:xfrm>
            <a:off x="3413125" y="2319338"/>
            <a:ext cx="3275013" cy="400050"/>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F101: Info Trade Secret (p)</a:t>
            </a:r>
          </a:p>
        </p:txBody>
      </p:sp>
      <p:sp>
        <p:nvSpPr>
          <p:cNvPr id="69635" name="Text Box 4">
            <a:extLst>
              <a:ext uri="{FF2B5EF4-FFF2-40B4-BE49-F238E27FC236}">
                <a16:creationId xmlns:a16="http://schemas.microsoft.com/office/drawing/2014/main" id="{0F3D5B70-F4D8-4D41-BF73-DE6C11B26CA7}"/>
              </a:ext>
            </a:extLst>
          </p:cNvPr>
          <p:cNvSpPr txBox="1">
            <a:spLocks noChangeArrowheads="1"/>
          </p:cNvSpPr>
          <p:nvPr/>
        </p:nvSpPr>
        <p:spPr bwMode="auto">
          <a:xfrm>
            <a:off x="1279525" y="3521075"/>
            <a:ext cx="3140075" cy="7080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F102: Efforts to maintain </a:t>
            </a:r>
          </a:p>
          <a:p>
            <a:pPr eaLnBrk="1" hangingPunct="1">
              <a:lnSpc>
                <a:spcPct val="90000"/>
              </a:lnSpc>
              <a:buFont typeface="Wingdings" panose="05000000000000000000" pitchFamily="2" charset="2"/>
              <a:buNone/>
            </a:pPr>
            <a:r>
              <a:rPr lang="en-GB" altLang="nl-NL" sz="2000"/>
              <a:t>Secrecy (p)</a:t>
            </a:r>
          </a:p>
        </p:txBody>
      </p:sp>
      <p:sp>
        <p:nvSpPr>
          <p:cNvPr id="69636" name="Text Box 5">
            <a:extLst>
              <a:ext uri="{FF2B5EF4-FFF2-40B4-BE49-F238E27FC236}">
                <a16:creationId xmlns:a16="http://schemas.microsoft.com/office/drawing/2014/main" id="{77455AE7-386D-4227-8AD3-557F0FDC110E}"/>
              </a:ext>
            </a:extLst>
          </p:cNvPr>
          <p:cNvSpPr txBox="1">
            <a:spLocks noChangeArrowheads="1"/>
          </p:cNvSpPr>
          <p:nvPr/>
        </p:nvSpPr>
        <p:spPr bwMode="auto">
          <a:xfrm>
            <a:off x="5257800" y="3344863"/>
            <a:ext cx="2790825"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F104: Info valuable (p)</a:t>
            </a:r>
          </a:p>
        </p:txBody>
      </p:sp>
      <p:sp>
        <p:nvSpPr>
          <p:cNvPr id="69637" name="Text Box 6">
            <a:extLst>
              <a:ext uri="{FF2B5EF4-FFF2-40B4-BE49-F238E27FC236}">
                <a16:creationId xmlns:a16="http://schemas.microsoft.com/office/drawing/2014/main" id="{500D08C6-F06D-4857-B8F6-224E4C44C4EB}"/>
              </a:ext>
            </a:extLst>
          </p:cNvPr>
          <p:cNvSpPr txBox="1">
            <a:spLocks noChangeArrowheads="1"/>
          </p:cNvSpPr>
          <p:nvPr/>
        </p:nvSpPr>
        <p:spPr bwMode="auto">
          <a:xfrm>
            <a:off x="36513" y="5426075"/>
            <a:ext cx="2249487"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F4: Agreed not to disclose (p)</a:t>
            </a:r>
          </a:p>
        </p:txBody>
      </p:sp>
      <p:sp>
        <p:nvSpPr>
          <p:cNvPr id="69638" name="Text Box 7">
            <a:extLst>
              <a:ext uri="{FF2B5EF4-FFF2-40B4-BE49-F238E27FC236}">
                <a16:creationId xmlns:a16="http://schemas.microsoft.com/office/drawing/2014/main" id="{5BB10A2B-7D70-41B2-9128-3CA52990DCCB}"/>
              </a:ext>
            </a:extLst>
          </p:cNvPr>
          <p:cNvSpPr txBox="1">
            <a:spLocks noChangeArrowheads="1"/>
          </p:cNvSpPr>
          <p:nvPr/>
        </p:nvSpPr>
        <p:spPr bwMode="auto">
          <a:xfrm>
            <a:off x="2362200" y="5426075"/>
            <a:ext cx="2298700" cy="7080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 Disclosures</a:t>
            </a:r>
          </a:p>
          <a:p>
            <a:pPr eaLnBrk="1" hangingPunct="1">
              <a:lnSpc>
                <a:spcPct val="90000"/>
              </a:lnSpc>
              <a:buFont typeface="Wingdings" panose="05000000000000000000" pitchFamily="2" charset="2"/>
              <a:buNone/>
            </a:pPr>
            <a:r>
              <a:rPr lang="en-GB" altLang="nl-NL" sz="2000"/>
              <a:t>In negotiations (d)</a:t>
            </a:r>
          </a:p>
        </p:txBody>
      </p:sp>
      <p:sp>
        <p:nvSpPr>
          <p:cNvPr id="69639" name="Text Box 8">
            <a:extLst>
              <a:ext uri="{FF2B5EF4-FFF2-40B4-BE49-F238E27FC236}">
                <a16:creationId xmlns:a16="http://schemas.microsoft.com/office/drawing/2014/main" id="{9EAABC11-26F3-4DB4-8207-B2F88A8DB511}"/>
              </a:ext>
            </a:extLst>
          </p:cNvPr>
          <p:cNvSpPr txBox="1">
            <a:spLocks noChangeArrowheads="1"/>
          </p:cNvSpPr>
          <p:nvPr/>
        </p:nvSpPr>
        <p:spPr bwMode="auto">
          <a:xfrm>
            <a:off x="4876800" y="5426075"/>
            <a:ext cx="1682750"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F6: Security</a:t>
            </a:r>
          </a:p>
          <a:p>
            <a:pPr eaLnBrk="1" hangingPunct="1">
              <a:lnSpc>
                <a:spcPct val="90000"/>
              </a:lnSpc>
              <a:buFont typeface="Wingdings" panose="05000000000000000000" pitchFamily="2" charset="2"/>
              <a:buNone/>
            </a:pPr>
            <a:r>
              <a:rPr lang="en-GB" altLang="nl-NL" sz="2000"/>
              <a:t>measures (p)</a:t>
            </a:r>
          </a:p>
        </p:txBody>
      </p:sp>
      <p:sp>
        <p:nvSpPr>
          <p:cNvPr id="69640" name="Text Box 9">
            <a:extLst>
              <a:ext uri="{FF2B5EF4-FFF2-40B4-BE49-F238E27FC236}">
                <a16:creationId xmlns:a16="http://schemas.microsoft.com/office/drawing/2014/main" id="{20CC1F8E-7C57-499E-ACD7-C04E8ECD97F8}"/>
              </a:ext>
            </a:extLst>
          </p:cNvPr>
          <p:cNvSpPr txBox="1">
            <a:spLocks noChangeArrowheads="1"/>
          </p:cNvSpPr>
          <p:nvPr/>
        </p:nvSpPr>
        <p:spPr bwMode="auto">
          <a:xfrm>
            <a:off x="6948488" y="5426075"/>
            <a:ext cx="1814512"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F15: Unique product (p)</a:t>
            </a:r>
          </a:p>
        </p:txBody>
      </p:sp>
      <p:sp>
        <p:nvSpPr>
          <p:cNvPr id="69641" name="Line 10">
            <a:extLst>
              <a:ext uri="{FF2B5EF4-FFF2-40B4-BE49-F238E27FC236}">
                <a16:creationId xmlns:a16="http://schemas.microsoft.com/office/drawing/2014/main" id="{4820CA19-F89B-4D67-B510-606AC7251BD6}"/>
              </a:ext>
            </a:extLst>
          </p:cNvPr>
          <p:cNvSpPr>
            <a:spLocks noChangeShapeType="1"/>
          </p:cNvSpPr>
          <p:nvPr/>
        </p:nvSpPr>
        <p:spPr bwMode="auto">
          <a:xfrm flipV="1">
            <a:off x="3276600" y="2895600"/>
            <a:ext cx="9144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9642" name="Line 11">
            <a:extLst>
              <a:ext uri="{FF2B5EF4-FFF2-40B4-BE49-F238E27FC236}">
                <a16:creationId xmlns:a16="http://schemas.microsoft.com/office/drawing/2014/main" id="{67081CF4-0135-4E19-97E7-05847F540375}"/>
              </a:ext>
            </a:extLst>
          </p:cNvPr>
          <p:cNvSpPr>
            <a:spLocks noChangeShapeType="1"/>
          </p:cNvSpPr>
          <p:nvPr/>
        </p:nvSpPr>
        <p:spPr bwMode="auto">
          <a:xfrm flipH="1" flipV="1">
            <a:off x="5562600" y="2819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9643" name="Line 12">
            <a:extLst>
              <a:ext uri="{FF2B5EF4-FFF2-40B4-BE49-F238E27FC236}">
                <a16:creationId xmlns:a16="http://schemas.microsoft.com/office/drawing/2014/main" id="{B7871460-2381-4F61-A3B0-675A372D43A7}"/>
              </a:ext>
            </a:extLst>
          </p:cNvPr>
          <p:cNvSpPr>
            <a:spLocks noChangeShapeType="1"/>
          </p:cNvSpPr>
          <p:nvPr/>
        </p:nvSpPr>
        <p:spPr bwMode="auto">
          <a:xfrm flipV="1">
            <a:off x="1143000" y="4343400"/>
            <a:ext cx="8382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9644" name="Line 13">
            <a:extLst>
              <a:ext uri="{FF2B5EF4-FFF2-40B4-BE49-F238E27FC236}">
                <a16:creationId xmlns:a16="http://schemas.microsoft.com/office/drawing/2014/main" id="{483B8FB9-FB42-45D0-A1D4-A563CBDD83F1}"/>
              </a:ext>
            </a:extLst>
          </p:cNvPr>
          <p:cNvSpPr>
            <a:spLocks noChangeShapeType="1"/>
          </p:cNvSpPr>
          <p:nvPr/>
        </p:nvSpPr>
        <p:spPr bwMode="auto">
          <a:xfrm flipH="1" flipV="1">
            <a:off x="3048000" y="4419600"/>
            <a:ext cx="152400" cy="990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9645" name="Line 14">
            <a:extLst>
              <a:ext uri="{FF2B5EF4-FFF2-40B4-BE49-F238E27FC236}">
                <a16:creationId xmlns:a16="http://schemas.microsoft.com/office/drawing/2014/main" id="{FBF5B05C-20D9-43F3-BEC9-15C61B4A4AB4}"/>
              </a:ext>
            </a:extLst>
          </p:cNvPr>
          <p:cNvSpPr>
            <a:spLocks noChangeShapeType="1"/>
          </p:cNvSpPr>
          <p:nvPr/>
        </p:nvSpPr>
        <p:spPr bwMode="auto">
          <a:xfrm flipH="1" flipV="1">
            <a:off x="3733800" y="4343400"/>
            <a:ext cx="1600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9646" name="Line 15">
            <a:extLst>
              <a:ext uri="{FF2B5EF4-FFF2-40B4-BE49-F238E27FC236}">
                <a16:creationId xmlns:a16="http://schemas.microsoft.com/office/drawing/2014/main" id="{B4EB40B8-2F95-4122-A7E4-6CC6AFEE7D0B}"/>
              </a:ext>
            </a:extLst>
          </p:cNvPr>
          <p:cNvSpPr>
            <a:spLocks noChangeShapeType="1"/>
          </p:cNvSpPr>
          <p:nvPr/>
        </p:nvSpPr>
        <p:spPr bwMode="auto">
          <a:xfrm flipH="1" flipV="1">
            <a:off x="6934200" y="3886200"/>
            <a:ext cx="990600" cy="137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9647" name="Text Box 17">
            <a:extLst>
              <a:ext uri="{FF2B5EF4-FFF2-40B4-BE49-F238E27FC236}">
                <a16:creationId xmlns:a16="http://schemas.microsoft.com/office/drawing/2014/main" id="{1F98FF9A-01BE-4DD2-BBA5-BC55C512E46F}"/>
              </a:ext>
            </a:extLst>
          </p:cNvPr>
          <p:cNvSpPr txBox="1">
            <a:spLocks noChangeArrowheads="1"/>
          </p:cNvSpPr>
          <p:nvPr/>
        </p:nvSpPr>
        <p:spPr bwMode="auto">
          <a:xfrm>
            <a:off x="3200400" y="762000"/>
            <a:ext cx="2032000" cy="708025"/>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Misuse of Trade </a:t>
            </a:r>
          </a:p>
          <a:p>
            <a:pPr eaLnBrk="1" hangingPunct="1">
              <a:lnSpc>
                <a:spcPct val="90000"/>
              </a:lnSpc>
              <a:buFont typeface="Wingdings" panose="05000000000000000000" pitchFamily="2" charset="2"/>
              <a:buNone/>
            </a:pPr>
            <a:r>
              <a:rPr lang="en-GB" altLang="nl-NL" sz="2000"/>
              <a:t>Secret (p)</a:t>
            </a:r>
          </a:p>
        </p:txBody>
      </p:sp>
      <p:sp>
        <p:nvSpPr>
          <p:cNvPr id="69648" name="Line 18">
            <a:extLst>
              <a:ext uri="{FF2B5EF4-FFF2-40B4-BE49-F238E27FC236}">
                <a16:creationId xmlns:a16="http://schemas.microsoft.com/office/drawing/2014/main" id="{9F71B479-321C-4662-AA01-836C992631C0}"/>
              </a:ext>
            </a:extLst>
          </p:cNvPr>
          <p:cNvSpPr>
            <a:spLocks noChangeShapeType="1"/>
          </p:cNvSpPr>
          <p:nvPr/>
        </p:nvSpPr>
        <p:spPr bwMode="auto">
          <a:xfrm flipH="1" flipV="1">
            <a:off x="4419600" y="1676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9649" name="Text Box 19">
            <a:extLst>
              <a:ext uri="{FF2B5EF4-FFF2-40B4-BE49-F238E27FC236}">
                <a16:creationId xmlns:a16="http://schemas.microsoft.com/office/drawing/2014/main" id="{0274246C-B20D-494B-908A-86E6BA5D9803}"/>
              </a:ext>
            </a:extLst>
          </p:cNvPr>
          <p:cNvSpPr txBox="1">
            <a:spLocks noChangeArrowheads="1"/>
          </p:cNvSpPr>
          <p:nvPr/>
        </p:nvSpPr>
        <p:spPr bwMode="auto">
          <a:xfrm>
            <a:off x="36513" y="2209800"/>
            <a:ext cx="2859087" cy="708025"/>
          </a:xfrm>
          <a:prstGeom prst="rect">
            <a:avLst/>
          </a:prstGeom>
          <a:solidFill>
            <a:schemeClr val="accent2"/>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F120: Info legitimately</a:t>
            </a:r>
          </a:p>
          <a:p>
            <a:pPr eaLnBrk="1" hangingPunct="1">
              <a:lnSpc>
                <a:spcPct val="90000"/>
              </a:lnSpc>
              <a:buFont typeface="Wingdings" panose="05000000000000000000" pitchFamily="2" charset="2"/>
              <a:buNone/>
            </a:pPr>
            <a:r>
              <a:rPr lang="en-GB" altLang="nl-NL" sz="2000"/>
              <a:t>obtained elsewhere (d)</a:t>
            </a:r>
          </a:p>
        </p:txBody>
      </p:sp>
      <p:sp>
        <p:nvSpPr>
          <p:cNvPr id="69650" name="Line 20">
            <a:extLst>
              <a:ext uri="{FF2B5EF4-FFF2-40B4-BE49-F238E27FC236}">
                <a16:creationId xmlns:a16="http://schemas.microsoft.com/office/drawing/2014/main" id="{EE0503F5-4055-463D-A099-2D0B0820F23B}"/>
              </a:ext>
            </a:extLst>
          </p:cNvPr>
          <p:cNvSpPr>
            <a:spLocks noChangeShapeType="1"/>
          </p:cNvSpPr>
          <p:nvPr/>
        </p:nvSpPr>
        <p:spPr bwMode="auto">
          <a:xfrm flipV="1">
            <a:off x="1981200" y="1676400"/>
            <a:ext cx="2286000" cy="457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9651" name="Line 21">
            <a:extLst>
              <a:ext uri="{FF2B5EF4-FFF2-40B4-BE49-F238E27FC236}">
                <a16:creationId xmlns:a16="http://schemas.microsoft.com/office/drawing/2014/main" id="{3363750B-8420-494B-AE6D-5720D9D884B7}"/>
              </a:ext>
            </a:extLst>
          </p:cNvPr>
          <p:cNvSpPr>
            <a:spLocks noChangeShapeType="1"/>
          </p:cNvSpPr>
          <p:nvPr/>
        </p:nvSpPr>
        <p:spPr bwMode="auto">
          <a:xfrm flipH="1" flipV="1">
            <a:off x="4724400" y="1676400"/>
            <a:ext cx="30480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9652" name="Text Box 22">
            <a:extLst>
              <a:ext uri="{FF2B5EF4-FFF2-40B4-BE49-F238E27FC236}">
                <a16:creationId xmlns:a16="http://schemas.microsoft.com/office/drawing/2014/main" id="{BB784BEE-0EB2-4E40-B675-9DBCAE929EC3}"/>
              </a:ext>
            </a:extLst>
          </p:cNvPr>
          <p:cNvSpPr txBox="1">
            <a:spLocks noChangeArrowheads="1"/>
          </p:cNvSpPr>
          <p:nvPr/>
        </p:nvSpPr>
        <p:spPr bwMode="auto">
          <a:xfrm>
            <a:off x="7086600" y="2362200"/>
            <a:ext cx="1814513"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4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4E302-EDAF-458B-84C4-3413A947B845}"/>
              </a:ext>
            </a:extLst>
          </p:cNvPr>
          <p:cNvSpPr>
            <a:spLocks noGrp="1"/>
          </p:cNvSpPr>
          <p:nvPr>
            <p:ph type="title"/>
          </p:nvPr>
        </p:nvSpPr>
        <p:spPr/>
        <p:txBody>
          <a:bodyPr/>
          <a:lstStyle/>
          <a:p>
            <a:pPr algn="ctr"/>
            <a:r>
              <a:rPr lang="nl-NL" dirty="0"/>
              <a:t>Contents</a:t>
            </a:r>
          </a:p>
        </p:txBody>
      </p:sp>
      <p:sp>
        <p:nvSpPr>
          <p:cNvPr id="3" name="Tijdelijke aanduiding voor inhoud 2">
            <a:extLst>
              <a:ext uri="{FF2B5EF4-FFF2-40B4-BE49-F238E27FC236}">
                <a16:creationId xmlns:a16="http://schemas.microsoft.com/office/drawing/2014/main" id="{EC7FD988-FECB-4AB1-8702-303065C960F4}"/>
              </a:ext>
            </a:extLst>
          </p:cNvPr>
          <p:cNvSpPr>
            <a:spLocks noGrp="1"/>
          </p:cNvSpPr>
          <p:nvPr>
            <p:ph idx="1"/>
          </p:nvPr>
        </p:nvSpPr>
        <p:spPr/>
        <p:txBody>
          <a:bodyPr/>
          <a:lstStyle/>
          <a:p>
            <a:r>
              <a:rPr lang="nl-NL" sz="2400" dirty="0" err="1"/>
              <a:t>Models</a:t>
            </a:r>
            <a:r>
              <a:rPr lang="nl-NL" sz="2400" dirty="0"/>
              <a:t> of case-based </a:t>
            </a:r>
            <a:r>
              <a:rPr lang="nl-NL" sz="2400" dirty="0" err="1"/>
              <a:t>reasoning</a:t>
            </a:r>
            <a:r>
              <a:rPr lang="nl-NL" sz="2400" dirty="0"/>
              <a:t> in factor-</a:t>
            </a:r>
            <a:r>
              <a:rPr lang="nl-NL" sz="2400" dirty="0" err="1"/>
              <a:t>based</a:t>
            </a:r>
            <a:r>
              <a:rPr lang="nl-NL" sz="2400" dirty="0"/>
              <a:t> </a:t>
            </a:r>
            <a:r>
              <a:rPr lang="nl-NL" sz="2400" dirty="0" err="1"/>
              <a:t>domains</a:t>
            </a:r>
            <a:endParaRPr lang="nl-NL" sz="2400" dirty="0"/>
          </a:p>
          <a:p>
            <a:pPr lvl="1"/>
            <a:r>
              <a:rPr lang="nl-NL" sz="2000" dirty="0"/>
              <a:t>HYPO, CATO, IBP</a:t>
            </a:r>
          </a:p>
          <a:p>
            <a:pPr lvl="1"/>
            <a:r>
              <a:rPr lang="nl-NL" sz="2000" dirty="0" err="1"/>
              <a:t>Horty’s</a:t>
            </a:r>
            <a:r>
              <a:rPr lang="nl-NL" sz="2000" dirty="0"/>
              <a:t> model of </a:t>
            </a:r>
            <a:r>
              <a:rPr lang="nl-NL" sz="2000" dirty="0" err="1"/>
              <a:t>precedential</a:t>
            </a:r>
            <a:r>
              <a:rPr lang="nl-NL" sz="2000" dirty="0"/>
              <a:t> </a:t>
            </a:r>
            <a:r>
              <a:rPr lang="nl-NL" sz="2000" dirty="0" err="1"/>
              <a:t>constraint</a:t>
            </a:r>
            <a:endParaRPr lang="nl-NL" sz="2000" dirty="0"/>
          </a:p>
          <a:p>
            <a:pPr lvl="1"/>
            <a:r>
              <a:rPr lang="nl-NL" sz="2000" dirty="0" err="1"/>
              <a:t>Preferences</a:t>
            </a:r>
            <a:r>
              <a:rPr lang="nl-NL" sz="2000" dirty="0"/>
              <a:t> </a:t>
            </a:r>
            <a:r>
              <a:rPr lang="nl-NL" sz="2000" dirty="0" err="1"/>
              <a:t>from</a:t>
            </a:r>
            <a:r>
              <a:rPr lang="nl-NL" sz="2000" dirty="0"/>
              <a:t> </a:t>
            </a:r>
            <a:r>
              <a:rPr lang="nl-NL" sz="2000" dirty="0" err="1"/>
              <a:t>values</a:t>
            </a:r>
            <a:r>
              <a:rPr lang="nl-NL" sz="2000" dirty="0"/>
              <a:t> in case-based </a:t>
            </a:r>
            <a:r>
              <a:rPr lang="nl-NL" sz="2000" dirty="0" err="1"/>
              <a:t>reasoning</a:t>
            </a:r>
            <a:endParaRPr lang="nl-NL" sz="2000" dirty="0"/>
          </a:p>
          <a:p>
            <a:r>
              <a:rPr lang="nl-NL" sz="2400" dirty="0"/>
              <a:t>Legal </a:t>
            </a:r>
            <a:r>
              <a:rPr lang="nl-NL" sz="2400" dirty="0" err="1"/>
              <a:t>argumentation</a:t>
            </a:r>
            <a:r>
              <a:rPr lang="nl-NL" sz="2400" dirty="0"/>
              <a:t> as practical </a:t>
            </a:r>
            <a:r>
              <a:rPr lang="nl-NL" sz="2400" dirty="0" err="1"/>
              <a:t>reasoning</a:t>
            </a:r>
            <a:endParaRPr lang="nl-NL" sz="2400" dirty="0"/>
          </a:p>
          <a:p>
            <a:r>
              <a:rPr lang="nl-NL" sz="2400" dirty="0"/>
              <a:t>Recent </a:t>
            </a:r>
            <a:r>
              <a:rPr lang="nl-NL" sz="2400" dirty="0" err="1"/>
              <a:t>developments</a:t>
            </a:r>
            <a:r>
              <a:rPr lang="nl-NL" sz="2400" dirty="0"/>
              <a:t>: CBR </a:t>
            </a:r>
            <a:r>
              <a:rPr lang="nl-NL" sz="2400" dirty="0" err="1"/>
              <a:t>for</a:t>
            </a:r>
            <a:r>
              <a:rPr lang="nl-NL" sz="2400" dirty="0"/>
              <a:t> </a:t>
            </a:r>
            <a:r>
              <a:rPr lang="nl-NL" sz="2400" dirty="0" err="1"/>
              <a:t>analysing</a:t>
            </a:r>
            <a:r>
              <a:rPr lang="nl-NL" sz="2400" dirty="0"/>
              <a:t> data sets</a:t>
            </a:r>
          </a:p>
          <a:p>
            <a:r>
              <a:rPr lang="nl-NL" sz="2400" dirty="0" err="1"/>
              <a:t>Evaluating</a:t>
            </a:r>
            <a:r>
              <a:rPr lang="nl-NL" sz="2400" dirty="0"/>
              <a:t> AI </a:t>
            </a:r>
            <a:r>
              <a:rPr lang="nl-NL" sz="2400" dirty="0" err="1"/>
              <a:t>models</a:t>
            </a:r>
            <a:r>
              <a:rPr lang="nl-NL" sz="2400" dirty="0"/>
              <a:t> of </a:t>
            </a:r>
            <a:r>
              <a:rPr lang="nl-NL" sz="2400" dirty="0" err="1"/>
              <a:t>legal</a:t>
            </a:r>
            <a:r>
              <a:rPr lang="nl-NL" sz="2400" dirty="0"/>
              <a:t> </a:t>
            </a:r>
            <a:r>
              <a:rPr lang="nl-NL" sz="2400" dirty="0" err="1"/>
              <a:t>reasoning</a:t>
            </a:r>
            <a:endParaRPr lang="nl-NL" sz="2800" dirty="0"/>
          </a:p>
        </p:txBody>
      </p:sp>
    </p:spTree>
    <p:extLst>
      <p:ext uri="{BB962C8B-B14F-4D97-AF65-F5344CB8AC3E}">
        <p14:creationId xmlns:p14="http://schemas.microsoft.com/office/powerpoint/2010/main" val="2376507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3C7ACC7D-0C01-4D58-A9CD-99808981C469}"/>
              </a:ext>
            </a:extLst>
          </p:cNvPr>
          <p:cNvSpPr>
            <a:spLocks noGrp="1" noChangeArrowheads="1"/>
          </p:cNvSpPr>
          <p:nvPr>
            <p:ph type="title"/>
          </p:nvPr>
        </p:nvSpPr>
        <p:spPr>
          <a:xfrm>
            <a:off x="5791200" y="76200"/>
            <a:ext cx="3581400" cy="1143000"/>
          </a:xfrm>
        </p:spPr>
        <p:txBody>
          <a:bodyPr/>
          <a:lstStyle/>
          <a:p>
            <a:pPr algn="ctr"/>
            <a:r>
              <a:rPr lang="en-GB" altLang="nl-NL" sz="3200"/>
              <a:t>Downplaying by</a:t>
            </a:r>
            <a:br>
              <a:rPr lang="en-GB" altLang="nl-NL" sz="3200"/>
            </a:br>
            <a:r>
              <a:rPr lang="en-GB" altLang="nl-NL" sz="3200"/>
              <a:t>cancellation</a:t>
            </a:r>
          </a:p>
        </p:txBody>
      </p:sp>
      <p:sp>
        <p:nvSpPr>
          <p:cNvPr id="70658" name="Text Box 3">
            <a:extLst>
              <a:ext uri="{FF2B5EF4-FFF2-40B4-BE49-F238E27FC236}">
                <a16:creationId xmlns:a16="http://schemas.microsoft.com/office/drawing/2014/main" id="{F4656FF4-0E0C-46D2-80CD-5BD0FA41F85C}"/>
              </a:ext>
            </a:extLst>
          </p:cNvPr>
          <p:cNvSpPr txBox="1">
            <a:spLocks noChangeArrowheads="1"/>
          </p:cNvSpPr>
          <p:nvPr/>
        </p:nvSpPr>
        <p:spPr bwMode="auto">
          <a:xfrm>
            <a:off x="3413125" y="2319338"/>
            <a:ext cx="3275013" cy="400050"/>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F101: Info Trade Secret (p)</a:t>
            </a:r>
          </a:p>
        </p:txBody>
      </p:sp>
      <p:sp>
        <p:nvSpPr>
          <p:cNvPr id="70659" name="Text Box 4">
            <a:extLst>
              <a:ext uri="{FF2B5EF4-FFF2-40B4-BE49-F238E27FC236}">
                <a16:creationId xmlns:a16="http://schemas.microsoft.com/office/drawing/2014/main" id="{9191C745-489E-4778-B50D-D9E5DABE9C14}"/>
              </a:ext>
            </a:extLst>
          </p:cNvPr>
          <p:cNvSpPr txBox="1">
            <a:spLocks noChangeArrowheads="1"/>
          </p:cNvSpPr>
          <p:nvPr/>
        </p:nvSpPr>
        <p:spPr bwMode="auto">
          <a:xfrm>
            <a:off x="1279525" y="3521075"/>
            <a:ext cx="3140075" cy="708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F102: Efforts to maintain </a:t>
            </a:r>
          </a:p>
          <a:p>
            <a:pPr eaLnBrk="1" hangingPunct="1">
              <a:lnSpc>
                <a:spcPct val="90000"/>
              </a:lnSpc>
              <a:buFont typeface="Wingdings" panose="05000000000000000000" pitchFamily="2" charset="2"/>
              <a:buNone/>
            </a:pPr>
            <a:r>
              <a:rPr lang="en-GB" altLang="nl-NL" sz="2000"/>
              <a:t>Secrecy (p)</a:t>
            </a:r>
          </a:p>
        </p:txBody>
      </p:sp>
      <p:sp>
        <p:nvSpPr>
          <p:cNvPr id="70660" name="Text Box 5">
            <a:extLst>
              <a:ext uri="{FF2B5EF4-FFF2-40B4-BE49-F238E27FC236}">
                <a16:creationId xmlns:a16="http://schemas.microsoft.com/office/drawing/2014/main" id="{BF2C3D3C-50B8-4A7A-9D8C-B08CF8BBE371}"/>
              </a:ext>
            </a:extLst>
          </p:cNvPr>
          <p:cNvSpPr txBox="1">
            <a:spLocks noChangeArrowheads="1"/>
          </p:cNvSpPr>
          <p:nvPr/>
        </p:nvSpPr>
        <p:spPr bwMode="auto">
          <a:xfrm>
            <a:off x="5257800" y="3344863"/>
            <a:ext cx="2790825"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F104: Info valuable (p)</a:t>
            </a:r>
          </a:p>
        </p:txBody>
      </p:sp>
      <p:sp>
        <p:nvSpPr>
          <p:cNvPr id="70661" name="Text Box 6">
            <a:extLst>
              <a:ext uri="{FF2B5EF4-FFF2-40B4-BE49-F238E27FC236}">
                <a16:creationId xmlns:a16="http://schemas.microsoft.com/office/drawing/2014/main" id="{E167D04B-C9A2-412A-B45C-AF8F0E6BE67B}"/>
              </a:ext>
            </a:extLst>
          </p:cNvPr>
          <p:cNvSpPr txBox="1">
            <a:spLocks noChangeArrowheads="1"/>
          </p:cNvSpPr>
          <p:nvPr/>
        </p:nvSpPr>
        <p:spPr bwMode="auto">
          <a:xfrm>
            <a:off x="36513" y="5426075"/>
            <a:ext cx="2249487" cy="708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F4: Agreed not to disclose (p)</a:t>
            </a:r>
          </a:p>
        </p:txBody>
      </p:sp>
      <p:sp>
        <p:nvSpPr>
          <p:cNvPr id="70662" name="Text Box 7">
            <a:extLst>
              <a:ext uri="{FF2B5EF4-FFF2-40B4-BE49-F238E27FC236}">
                <a16:creationId xmlns:a16="http://schemas.microsoft.com/office/drawing/2014/main" id="{1BC80C8D-227E-4FE7-93FF-CB04E539BD89}"/>
              </a:ext>
            </a:extLst>
          </p:cNvPr>
          <p:cNvSpPr txBox="1">
            <a:spLocks noChangeArrowheads="1"/>
          </p:cNvSpPr>
          <p:nvPr/>
        </p:nvSpPr>
        <p:spPr bwMode="auto">
          <a:xfrm>
            <a:off x="2362200" y="5426075"/>
            <a:ext cx="2298700" cy="7080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 Disclosures</a:t>
            </a:r>
          </a:p>
          <a:p>
            <a:pPr eaLnBrk="1" hangingPunct="1">
              <a:lnSpc>
                <a:spcPct val="90000"/>
              </a:lnSpc>
              <a:buFont typeface="Wingdings" panose="05000000000000000000" pitchFamily="2" charset="2"/>
              <a:buNone/>
            </a:pPr>
            <a:r>
              <a:rPr lang="en-GB" altLang="nl-NL" sz="2000"/>
              <a:t>In negotiations (d)</a:t>
            </a:r>
          </a:p>
        </p:txBody>
      </p:sp>
      <p:sp>
        <p:nvSpPr>
          <p:cNvPr id="70663" name="Text Box 8">
            <a:extLst>
              <a:ext uri="{FF2B5EF4-FFF2-40B4-BE49-F238E27FC236}">
                <a16:creationId xmlns:a16="http://schemas.microsoft.com/office/drawing/2014/main" id="{3E69785C-E2CD-44E4-B233-9E8A75A4094E}"/>
              </a:ext>
            </a:extLst>
          </p:cNvPr>
          <p:cNvSpPr txBox="1">
            <a:spLocks noChangeArrowheads="1"/>
          </p:cNvSpPr>
          <p:nvPr/>
        </p:nvSpPr>
        <p:spPr bwMode="auto">
          <a:xfrm>
            <a:off x="4876800" y="5426075"/>
            <a:ext cx="1682750"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F6: Security</a:t>
            </a:r>
          </a:p>
          <a:p>
            <a:pPr eaLnBrk="1" hangingPunct="1">
              <a:lnSpc>
                <a:spcPct val="90000"/>
              </a:lnSpc>
              <a:buFont typeface="Wingdings" panose="05000000000000000000" pitchFamily="2" charset="2"/>
              <a:buNone/>
            </a:pPr>
            <a:r>
              <a:rPr lang="en-GB" altLang="nl-NL" sz="2000"/>
              <a:t>measures (p)</a:t>
            </a:r>
          </a:p>
        </p:txBody>
      </p:sp>
      <p:sp>
        <p:nvSpPr>
          <p:cNvPr id="70664" name="Text Box 9">
            <a:extLst>
              <a:ext uri="{FF2B5EF4-FFF2-40B4-BE49-F238E27FC236}">
                <a16:creationId xmlns:a16="http://schemas.microsoft.com/office/drawing/2014/main" id="{6AE8AA2B-9262-42F5-B1F3-5CFC06662FFD}"/>
              </a:ext>
            </a:extLst>
          </p:cNvPr>
          <p:cNvSpPr txBox="1">
            <a:spLocks noChangeArrowheads="1"/>
          </p:cNvSpPr>
          <p:nvPr/>
        </p:nvSpPr>
        <p:spPr bwMode="auto">
          <a:xfrm>
            <a:off x="6948488" y="5426075"/>
            <a:ext cx="1814512"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F15: Unique product (p)</a:t>
            </a:r>
          </a:p>
        </p:txBody>
      </p:sp>
      <p:sp>
        <p:nvSpPr>
          <p:cNvPr id="70665" name="Line 10">
            <a:extLst>
              <a:ext uri="{FF2B5EF4-FFF2-40B4-BE49-F238E27FC236}">
                <a16:creationId xmlns:a16="http://schemas.microsoft.com/office/drawing/2014/main" id="{F6373FEB-6284-40C6-9BA1-E069E1E2C137}"/>
              </a:ext>
            </a:extLst>
          </p:cNvPr>
          <p:cNvSpPr>
            <a:spLocks noChangeShapeType="1"/>
          </p:cNvSpPr>
          <p:nvPr/>
        </p:nvSpPr>
        <p:spPr bwMode="auto">
          <a:xfrm flipV="1">
            <a:off x="3276600" y="2895600"/>
            <a:ext cx="9144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70666" name="Line 11">
            <a:extLst>
              <a:ext uri="{FF2B5EF4-FFF2-40B4-BE49-F238E27FC236}">
                <a16:creationId xmlns:a16="http://schemas.microsoft.com/office/drawing/2014/main" id="{2D4F2D21-55C6-4797-9C15-37CBF971BB14}"/>
              </a:ext>
            </a:extLst>
          </p:cNvPr>
          <p:cNvSpPr>
            <a:spLocks noChangeShapeType="1"/>
          </p:cNvSpPr>
          <p:nvPr/>
        </p:nvSpPr>
        <p:spPr bwMode="auto">
          <a:xfrm flipH="1" flipV="1">
            <a:off x="5562600" y="2819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70667" name="Line 12">
            <a:extLst>
              <a:ext uri="{FF2B5EF4-FFF2-40B4-BE49-F238E27FC236}">
                <a16:creationId xmlns:a16="http://schemas.microsoft.com/office/drawing/2014/main" id="{74890597-CB7D-42FF-9A40-32AAB98D7659}"/>
              </a:ext>
            </a:extLst>
          </p:cNvPr>
          <p:cNvSpPr>
            <a:spLocks noChangeShapeType="1"/>
          </p:cNvSpPr>
          <p:nvPr/>
        </p:nvSpPr>
        <p:spPr bwMode="auto">
          <a:xfrm flipV="1">
            <a:off x="1143000" y="4343400"/>
            <a:ext cx="8382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70668" name="Line 13">
            <a:extLst>
              <a:ext uri="{FF2B5EF4-FFF2-40B4-BE49-F238E27FC236}">
                <a16:creationId xmlns:a16="http://schemas.microsoft.com/office/drawing/2014/main" id="{25C0B5A8-4917-493A-9111-B09465D3C2AE}"/>
              </a:ext>
            </a:extLst>
          </p:cNvPr>
          <p:cNvSpPr>
            <a:spLocks noChangeShapeType="1"/>
          </p:cNvSpPr>
          <p:nvPr/>
        </p:nvSpPr>
        <p:spPr bwMode="auto">
          <a:xfrm flipH="1" flipV="1">
            <a:off x="3048000" y="4419600"/>
            <a:ext cx="152400" cy="990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70669" name="Line 14">
            <a:extLst>
              <a:ext uri="{FF2B5EF4-FFF2-40B4-BE49-F238E27FC236}">
                <a16:creationId xmlns:a16="http://schemas.microsoft.com/office/drawing/2014/main" id="{CBB6E9AD-5AA3-4925-BB92-BCF92BA42339}"/>
              </a:ext>
            </a:extLst>
          </p:cNvPr>
          <p:cNvSpPr>
            <a:spLocks noChangeShapeType="1"/>
          </p:cNvSpPr>
          <p:nvPr/>
        </p:nvSpPr>
        <p:spPr bwMode="auto">
          <a:xfrm flipH="1" flipV="1">
            <a:off x="3733800" y="4343400"/>
            <a:ext cx="1600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70670" name="Line 15">
            <a:extLst>
              <a:ext uri="{FF2B5EF4-FFF2-40B4-BE49-F238E27FC236}">
                <a16:creationId xmlns:a16="http://schemas.microsoft.com/office/drawing/2014/main" id="{DCD96949-3037-4244-8C3C-6E12EF6C9164}"/>
              </a:ext>
            </a:extLst>
          </p:cNvPr>
          <p:cNvSpPr>
            <a:spLocks noChangeShapeType="1"/>
          </p:cNvSpPr>
          <p:nvPr/>
        </p:nvSpPr>
        <p:spPr bwMode="auto">
          <a:xfrm flipH="1" flipV="1">
            <a:off x="6934200" y="3886200"/>
            <a:ext cx="990600" cy="137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70671" name="Text Box 17">
            <a:extLst>
              <a:ext uri="{FF2B5EF4-FFF2-40B4-BE49-F238E27FC236}">
                <a16:creationId xmlns:a16="http://schemas.microsoft.com/office/drawing/2014/main" id="{FCA2024C-3657-4DBC-BB35-E03671BB5901}"/>
              </a:ext>
            </a:extLst>
          </p:cNvPr>
          <p:cNvSpPr txBox="1">
            <a:spLocks noChangeArrowheads="1"/>
          </p:cNvSpPr>
          <p:nvPr/>
        </p:nvSpPr>
        <p:spPr bwMode="auto">
          <a:xfrm>
            <a:off x="3200400" y="762000"/>
            <a:ext cx="2032000" cy="708025"/>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Misuse of Trade </a:t>
            </a:r>
          </a:p>
          <a:p>
            <a:pPr eaLnBrk="1" hangingPunct="1">
              <a:lnSpc>
                <a:spcPct val="90000"/>
              </a:lnSpc>
              <a:buFont typeface="Wingdings" panose="05000000000000000000" pitchFamily="2" charset="2"/>
              <a:buNone/>
            </a:pPr>
            <a:r>
              <a:rPr lang="en-GB" altLang="nl-NL" sz="2000"/>
              <a:t>Secret (p)</a:t>
            </a:r>
          </a:p>
        </p:txBody>
      </p:sp>
      <p:sp>
        <p:nvSpPr>
          <p:cNvPr id="70672" name="Line 18">
            <a:extLst>
              <a:ext uri="{FF2B5EF4-FFF2-40B4-BE49-F238E27FC236}">
                <a16:creationId xmlns:a16="http://schemas.microsoft.com/office/drawing/2014/main" id="{8DE1D8FD-E9A2-4101-B6B7-74AA497868D0}"/>
              </a:ext>
            </a:extLst>
          </p:cNvPr>
          <p:cNvSpPr>
            <a:spLocks noChangeShapeType="1"/>
          </p:cNvSpPr>
          <p:nvPr/>
        </p:nvSpPr>
        <p:spPr bwMode="auto">
          <a:xfrm flipH="1" flipV="1">
            <a:off x="4419600" y="1676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70673" name="Text Box 19">
            <a:extLst>
              <a:ext uri="{FF2B5EF4-FFF2-40B4-BE49-F238E27FC236}">
                <a16:creationId xmlns:a16="http://schemas.microsoft.com/office/drawing/2014/main" id="{14767A67-3DE6-4111-A7BC-57DB4E8F0F1E}"/>
              </a:ext>
            </a:extLst>
          </p:cNvPr>
          <p:cNvSpPr txBox="1">
            <a:spLocks noChangeArrowheads="1"/>
          </p:cNvSpPr>
          <p:nvPr/>
        </p:nvSpPr>
        <p:spPr bwMode="auto">
          <a:xfrm>
            <a:off x="36513" y="2209800"/>
            <a:ext cx="2859087" cy="708025"/>
          </a:xfrm>
          <a:prstGeom prst="rect">
            <a:avLst/>
          </a:prstGeom>
          <a:solidFill>
            <a:schemeClr val="accent2"/>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000"/>
              <a:t>F120: Info legitimately</a:t>
            </a:r>
          </a:p>
          <a:p>
            <a:pPr eaLnBrk="1" hangingPunct="1">
              <a:lnSpc>
                <a:spcPct val="90000"/>
              </a:lnSpc>
              <a:buFont typeface="Wingdings" panose="05000000000000000000" pitchFamily="2" charset="2"/>
              <a:buNone/>
            </a:pPr>
            <a:r>
              <a:rPr lang="en-GB" altLang="nl-NL" sz="2000"/>
              <a:t>obtained elsewhere (d)</a:t>
            </a:r>
          </a:p>
        </p:txBody>
      </p:sp>
      <p:sp>
        <p:nvSpPr>
          <p:cNvPr id="70674" name="Line 20">
            <a:extLst>
              <a:ext uri="{FF2B5EF4-FFF2-40B4-BE49-F238E27FC236}">
                <a16:creationId xmlns:a16="http://schemas.microsoft.com/office/drawing/2014/main" id="{7DDF3682-1D82-4662-941D-429425DA20A8}"/>
              </a:ext>
            </a:extLst>
          </p:cNvPr>
          <p:cNvSpPr>
            <a:spLocks noChangeShapeType="1"/>
          </p:cNvSpPr>
          <p:nvPr/>
        </p:nvSpPr>
        <p:spPr bwMode="auto">
          <a:xfrm flipV="1">
            <a:off x="1981200" y="1676400"/>
            <a:ext cx="2286000" cy="457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70675" name="Line 21">
            <a:extLst>
              <a:ext uri="{FF2B5EF4-FFF2-40B4-BE49-F238E27FC236}">
                <a16:creationId xmlns:a16="http://schemas.microsoft.com/office/drawing/2014/main" id="{4AEB0147-A6E3-45B0-8168-A8A1F700B3E2}"/>
              </a:ext>
            </a:extLst>
          </p:cNvPr>
          <p:cNvSpPr>
            <a:spLocks noChangeShapeType="1"/>
          </p:cNvSpPr>
          <p:nvPr/>
        </p:nvSpPr>
        <p:spPr bwMode="auto">
          <a:xfrm flipH="1" flipV="1">
            <a:off x="4724400" y="1676400"/>
            <a:ext cx="30480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70676" name="Text Box 22">
            <a:extLst>
              <a:ext uri="{FF2B5EF4-FFF2-40B4-BE49-F238E27FC236}">
                <a16:creationId xmlns:a16="http://schemas.microsoft.com/office/drawing/2014/main" id="{7DA13FEA-7EB2-4DA4-8F42-2869BBC05DA9}"/>
              </a:ext>
            </a:extLst>
          </p:cNvPr>
          <p:cNvSpPr txBox="1">
            <a:spLocks noChangeArrowheads="1"/>
          </p:cNvSpPr>
          <p:nvPr/>
        </p:nvSpPr>
        <p:spPr bwMode="auto">
          <a:xfrm>
            <a:off x="7086600" y="2362200"/>
            <a:ext cx="1814513"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anose="05000000000000000000" pitchFamily="2" charset="2"/>
              <a:buNone/>
            </a:pPr>
            <a:r>
              <a:rPr lang="en-GB" altLang="nl-NL" sz="24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484C6-C41D-4811-A9C8-55B039F14E35}"/>
              </a:ext>
            </a:extLst>
          </p:cNvPr>
          <p:cNvSpPr>
            <a:spLocks noGrp="1"/>
          </p:cNvSpPr>
          <p:nvPr>
            <p:ph type="title"/>
          </p:nvPr>
        </p:nvSpPr>
        <p:spPr/>
        <p:txBody>
          <a:bodyPr/>
          <a:lstStyle/>
          <a:p>
            <a:pPr algn="ctr"/>
            <a:r>
              <a:rPr lang="nl-NL" dirty="0"/>
              <a:t>IBP</a:t>
            </a:r>
          </a:p>
        </p:txBody>
      </p:sp>
      <p:sp>
        <p:nvSpPr>
          <p:cNvPr id="3" name="Tijdelijke aanduiding voor inhoud 2">
            <a:extLst>
              <a:ext uri="{FF2B5EF4-FFF2-40B4-BE49-F238E27FC236}">
                <a16:creationId xmlns:a16="http://schemas.microsoft.com/office/drawing/2014/main" id="{A09AC7B1-E849-4FC7-B402-796D92DC3EFE}"/>
              </a:ext>
            </a:extLst>
          </p:cNvPr>
          <p:cNvSpPr>
            <a:spLocks noGrp="1"/>
          </p:cNvSpPr>
          <p:nvPr>
            <p:ph idx="1"/>
          </p:nvPr>
        </p:nvSpPr>
        <p:spPr/>
        <p:txBody>
          <a:bodyPr/>
          <a:lstStyle/>
          <a:p>
            <a:r>
              <a:rPr lang="en-US" altLang="nl-NL" sz="3200" dirty="0"/>
              <a:t>≈ </a:t>
            </a:r>
            <a:r>
              <a:rPr lang="nl-NL" dirty="0" err="1"/>
              <a:t>Deductive</a:t>
            </a:r>
            <a:r>
              <a:rPr lang="nl-NL" dirty="0"/>
              <a:t> </a:t>
            </a:r>
            <a:r>
              <a:rPr lang="nl-NL" dirty="0" err="1"/>
              <a:t>rule-based</a:t>
            </a:r>
            <a:r>
              <a:rPr lang="nl-NL" dirty="0"/>
              <a:t> system </a:t>
            </a:r>
            <a:r>
              <a:rPr lang="nl-NL" dirty="0" err="1"/>
              <a:t>with</a:t>
            </a:r>
            <a:r>
              <a:rPr lang="nl-NL" dirty="0"/>
              <a:t> factor-</a:t>
            </a:r>
            <a:r>
              <a:rPr lang="nl-NL" dirty="0" err="1"/>
              <a:t>based</a:t>
            </a:r>
            <a:r>
              <a:rPr lang="nl-NL" dirty="0"/>
              <a:t> HYPO </a:t>
            </a:r>
            <a:r>
              <a:rPr lang="nl-NL" dirty="0" err="1"/>
              <a:t>applied</a:t>
            </a:r>
            <a:r>
              <a:rPr lang="nl-NL" dirty="0"/>
              <a:t> </a:t>
            </a:r>
            <a:r>
              <a:rPr lang="nl-NL" dirty="0" err="1"/>
              <a:t>to</a:t>
            </a:r>
            <a:r>
              <a:rPr lang="nl-NL" dirty="0"/>
              <a:t> </a:t>
            </a:r>
            <a:r>
              <a:rPr lang="nl-NL" dirty="0" err="1"/>
              <a:t>each</a:t>
            </a:r>
            <a:r>
              <a:rPr lang="nl-NL" dirty="0"/>
              <a:t> </a:t>
            </a:r>
            <a:r>
              <a:rPr lang="nl-NL" dirty="0" err="1"/>
              <a:t>rule</a:t>
            </a:r>
            <a:r>
              <a:rPr lang="nl-NL" dirty="0"/>
              <a:t> </a:t>
            </a:r>
            <a:r>
              <a:rPr lang="nl-NL" dirty="0" err="1"/>
              <a:t>condition</a:t>
            </a:r>
            <a:r>
              <a:rPr lang="nl-NL" dirty="0"/>
              <a:t> </a:t>
            </a:r>
            <a:r>
              <a:rPr lang="nl-NL" dirty="0" err="1"/>
              <a:t>that</a:t>
            </a:r>
            <a:r>
              <a:rPr lang="nl-NL" dirty="0"/>
              <a:t> has </a:t>
            </a:r>
            <a:r>
              <a:rPr lang="nl-NL" dirty="0" err="1"/>
              <a:t>to</a:t>
            </a:r>
            <a:r>
              <a:rPr lang="nl-NL" dirty="0"/>
              <a:t> </a:t>
            </a:r>
            <a:r>
              <a:rPr lang="nl-NL" dirty="0" err="1"/>
              <a:t>be</a:t>
            </a:r>
            <a:r>
              <a:rPr lang="nl-NL" dirty="0"/>
              <a:t> </a:t>
            </a:r>
            <a:r>
              <a:rPr lang="nl-NL" dirty="0" err="1"/>
              <a:t>interpreted</a:t>
            </a:r>
            <a:r>
              <a:rPr lang="nl-NL" dirty="0"/>
              <a:t>.</a:t>
            </a:r>
          </a:p>
        </p:txBody>
      </p:sp>
      <p:sp>
        <p:nvSpPr>
          <p:cNvPr id="4" name="Text Box 5">
            <a:extLst>
              <a:ext uri="{FF2B5EF4-FFF2-40B4-BE49-F238E27FC236}">
                <a16:creationId xmlns:a16="http://schemas.microsoft.com/office/drawing/2014/main" id="{EDA8EA63-88DA-A865-36A9-624CC2E263AC}"/>
              </a:ext>
            </a:extLst>
          </p:cNvPr>
          <p:cNvSpPr txBox="1">
            <a:spLocks noChangeArrowheads="1"/>
          </p:cNvSpPr>
          <p:nvPr/>
        </p:nvSpPr>
        <p:spPr bwMode="auto">
          <a:xfrm>
            <a:off x="914400" y="6273225"/>
            <a:ext cx="7391400" cy="584775"/>
          </a:xfrm>
          <a:prstGeom prst="rect">
            <a:avLst/>
          </a:prstGeom>
          <a:solidFill>
            <a:srgbClr val="FFFF99"/>
          </a:solidFill>
          <a:ln>
            <a:noFill/>
          </a:ln>
        </p:spPr>
        <p:txBody>
          <a:bodyPr>
            <a:spAutoFit/>
          </a:bodyPr>
          <a:lstStyle>
            <a:lvl1pPr>
              <a:defRPr sz="2000">
                <a:solidFill>
                  <a:schemeClr val="tx1"/>
                </a:solidFill>
                <a:latin typeface="Times New Roman" charset="0"/>
                <a:ea typeface="MS PGothic" charset="0"/>
                <a:cs typeface="MS PGothic" charset="0"/>
              </a:defRPr>
            </a:lvl1pPr>
            <a:lvl2pPr marL="742950" indent="-285750">
              <a:defRPr sz="2000">
                <a:solidFill>
                  <a:schemeClr val="tx1"/>
                </a:solidFill>
                <a:latin typeface="Times New Roman" charset="0"/>
                <a:ea typeface="MS PGothic" charset="0"/>
                <a:cs typeface="MS PGothic" charset="0"/>
              </a:defRPr>
            </a:lvl2pPr>
            <a:lvl3pPr marL="1143000" indent="-228600">
              <a:defRPr sz="2000">
                <a:solidFill>
                  <a:schemeClr val="tx1"/>
                </a:solidFill>
                <a:latin typeface="Times New Roman" charset="0"/>
                <a:ea typeface="MS PGothic" charset="0"/>
                <a:cs typeface="MS PGothic" charset="0"/>
              </a:defRPr>
            </a:lvl3pPr>
            <a:lvl4pPr marL="1600200" indent="-228600">
              <a:defRPr sz="2000">
                <a:solidFill>
                  <a:schemeClr val="tx1"/>
                </a:solidFill>
                <a:latin typeface="Times New Roman" charset="0"/>
                <a:ea typeface="MS PGothic" charset="0"/>
                <a:cs typeface="MS PGothic" charset="0"/>
              </a:defRPr>
            </a:lvl4pPr>
            <a:lvl5pPr marL="2057400" indent="-228600">
              <a:defRPr sz="20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9pPr>
          </a:lstStyle>
          <a:p>
            <a:pPr eaLnBrk="1" hangingPunct="1">
              <a:defRPr/>
            </a:pPr>
            <a:r>
              <a:rPr lang="nl-NL" sz="1600" dirty="0">
                <a:latin typeface="Tahoma" charset="0"/>
              </a:rPr>
              <a:t>K.D. Ashley &amp; S. </a:t>
            </a:r>
            <a:r>
              <a:rPr lang="nl-NL" sz="1600" dirty="0" err="1">
                <a:latin typeface="Tahoma" charset="0"/>
              </a:rPr>
              <a:t>Brüninghaus</a:t>
            </a:r>
            <a:r>
              <a:rPr lang="nl-NL" sz="1600" dirty="0">
                <a:latin typeface="Tahoma" charset="0"/>
              </a:rPr>
              <a:t> (2009). </a:t>
            </a:r>
            <a:r>
              <a:rPr lang="nl-NL" sz="1600" dirty="0" err="1">
                <a:latin typeface="Tahoma" charset="0"/>
              </a:rPr>
              <a:t>Automatically</a:t>
            </a:r>
            <a:r>
              <a:rPr lang="nl-NL" sz="1600" dirty="0">
                <a:latin typeface="Tahoma" charset="0"/>
              </a:rPr>
              <a:t> </a:t>
            </a:r>
            <a:r>
              <a:rPr lang="nl-NL" sz="1600" dirty="0" err="1">
                <a:latin typeface="Tahoma" charset="0"/>
              </a:rPr>
              <a:t>classifying</a:t>
            </a:r>
            <a:r>
              <a:rPr lang="nl-NL" sz="1600" dirty="0">
                <a:latin typeface="Tahoma" charset="0"/>
              </a:rPr>
              <a:t> case </a:t>
            </a:r>
            <a:r>
              <a:rPr lang="nl-NL" sz="1600" dirty="0" err="1">
                <a:latin typeface="Tahoma" charset="0"/>
              </a:rPr>
              <a:t>law</a:t>
            </a:r>
            <a:r>
              <a:rPr lang="nl-NL" sz="1600" dirty="0">
                <a:latin typeface="Tahoma" charset="0"/>
              </a:rPr>
              <a:t> </a:t>
            </a:r>
            <a:r>
              <a:rPr lang="nl-NL" sz="1600" dirty="0" err="1">
                <a:latin typeface="Tahoma" charset="0"/>
              </a:rPr>
              <a:t>texts</a:t>
            </a:r>
            <a:r>
              <a:rPr lang="nl-NL" sz="1600" dirty="0">
                <a:latin typeface="Tahoma" charset="0"/>
              </a:rPr>
              <a:t> </a:t>
            </a:r>
            <a:r>
              <a:rPr lang="nl-NL" sz="1600" dirty="0" err="1">
                <a:latin typeface="Tahoma" charset="0"/>
              </a:rPr>
              <a:t>and</a:t>
            </a:r>
            <a:r>
              <a:rPr lang="nl-NL" sz="1600" dirty="0">
                <a:latin typeface="Tahoma" charset="0"/>
              </a:rPr>
              <a:t> </a:t>
            </a:r>
            <a:r>
              <a:rPr lang="nl-NL" sz="1600" dirty="0" err="1">
                <a:latin typeface="Tahoma" charset="0"/>
              </a:rPr>
              <a:t>predicting</a:t>
            </a:r>
            <a:r>
              <a:rPr lang="nl-NL" sz="1600" dirty="0">
                <a:latin typeface="Tahoma" charset="0"/>
              </a:rPr>
              <a:t> </a:t>
            </a:r>
            <a:r>
              <a:rPr lang="nl-NL" sz="1600" dirty="0" err="1">
                <a:latin typeface="Tahoma" charset="0"/>
              </a:rPr>
              <a:t>legal</a:t>
            </a:r>
            <a:r>
              <a:rPr lang="nl-NL" sz="1600" dirty="0">
                <a:latin typeface="Tahoma" charset="0"/>
              </a:rPr>
              <a:t> </a:t>
            </a:r>
            <a:r>
              <a:rPr lang="nl-NL" sz="1600" dirty="0" err="1">
                <a:latin typeface="Tahoma" charset="0"/>
              </a:rPr>
              <a:t>outcomes</a:t>
            </a:r>
            <a:r>
              <a:rPr lang="nl-NL" sz="1600" dirty="0">
                <a:latin typeface="Tahoma" charset="0"/>
              </a:rPr>
              <a:t>. </a:t>
            </a:r>
            <a:r>
              <a:rPr lang="nl-NL" sz="1600" i="1" dirty="0" err="1">
                <a:latin typeface="Tahoma" charset="0"/>
              </a:rPr>
              <a:t>Artificial</a:t>
            </a:r>
            <a:r>
              <a:rPr lang="nl-NL" sz="1600" i="1" dirty="0">
                <a:latin typeface="Tahoma" charset="0"/>
              </a:rPr>
              <a:t> Intelligence </a:t>
            </a:r>
            <a:r>
              <a:rPr lang="nl-NL" sz="1600" i="1" dirty="0" err="1">
                <a:latin typeface="Tahoma" charset="0"/>
              </a:rPr>
              <a:t>and</a:t>
            </a:r>
            <a:r>
              <a:rPr lang="nl-NL" sz="1600" i="1" dirty="0">
                <a:latin typeface="Tahoma" charset="0"/>
              </a:rPr>
              <a:t> </a:t>
            </a:r>
            <a:r>
              <a:rPr lang="nl-NL" sz="1600" i="1" dirty="0" err="1">
                <a:latin typeface="Tahoma" charset="0"/>
              </a:rPr>
              <a:t>Law</a:t>
            </a:r>
            <a:r>
              <a:rPr lang="nl-NL" sz="1600" i="1" dirty="0">
                <a:latin typeface="Tahoma" charset="0"/>
              </a:rPr>
              <a:t> </a:t>
            </a:r>
            <a:r>
              <a:rPr lang="nl-NL" sz="1600" dirty="0">
                <a:latin typeface="Tahoma" charset="0"/>
              </a:rPr>
              <a:t>17(2): 125-165.</a:t>
            </a:r>
          </a:p>
        </p:txBody>
      </p:sp>
    </p:spTree>
    <p:extLst>
      <p:ext uri="{BB962C8B-B14F-4D97-AF65-F5344CB8AC3E}">
        <p14:creationId xmlns:p14="http://schemas.microsoft.com/office/powerpoint/2010/main" val="1357897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Afbeelding 1">
            <a:extLst>
              <a:ext uri="{FF2B5EF4-FFF2-40B4-BE49-F238E27FC236}">
                <a16:creationId xmlns:a16="http://schemas.microsoft.com/office/drawing/2014/main" id="{73293494-A83F-40CD-96AD-BEDE2880F0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52400"/>
            <a:ext cx="83439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48A6D1AF-7526-4F1D-B6C6-17920E0AA7CB}"/>
              </a:ext>
            </a:extLst>
          </p:cNvPr>
          <p:cNvSpPr txBox="1">
            <a:spLocks noChangeArrowheads="1"/>
          </p:cNvSpPr>
          <p:nvPr/>
        </p:nvSpPr>
        <p:spPr bwMode="auto">
          <a:xfrm>
            <a:off x="838200" y="6334780"/>
            <a:ext cx="7391400" cy="52322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MS PGothic" charset="0"/>
                <a:cs typeface="MS PGothic" charset="0"/>
              </a:defRPr>
            </a:lvl1pPr>
            <a:lvl2pPr marL="742950" indent="-285750">
              <a:defRPr sz="2000">
                <a:solidFill>
                  <a:schemeClr val="tx1"/>
                </a:solidFill>
                <a:latin typeface="Times New Roman" charset="0"/>
                <a:ea typeface="MS PGothic" charset="0"/>
                <a:cs typeface="MS PGothic" charset="0"/>
              </a:defRPr>
            </a:lvl2pPr>
            <a:lvl3pPr marL="1143000" indent="-228600">
              <a:defRPr sz="2000">
                <a:solidFill>
                  <a:schemeClr val="tx1"/>
                </a:solidFill>
                <a:latin typeface="Times New Roman" charset="0"/>
                <a:ea typeface="MS PGothic" charset="0"/>
                <a:cs typeface="MS PGothic" charset="0"/>
              </a:defRPr>
            </a:lvl3pPr>
            <a:lvl4pPr marL="1600200" indent="-228600">
              <a:defRPr sz="2000">
                <a:solidFill>
                  <a:schemeClr val="tx1"/>
                </a:solidFill>
                <a:latin typeface="Times New Roman" charset="0"/>
                <a:ea typeface="MS PGothic" charset="0"/>
                <a:cs typeface="MS PGothic" charset="0"/>
              </a:defRPr>
            </a:lvl4pPr>
            <a:lvl5pPr marL="2057400" indent="-228600">
              <a:defRPr sz="20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9pPr>
          </a:lstStyle>
          <a:p>
            <a:pPr>
              <a:defRPr/>
            </a:pPr>
            <a:r>
              <a:rPr lang="nl-NL" sz="1400" dirty="0">
                <a:latin typeface="+mn-lt"/>
              </a:rPr>
              <a:t>K.D. Ashley (2019). A brief </a:t>
            </a:r>
            <a:r>
              <a:rPr lang="nl-NL" sz="1400" dirty="0" err="1">
                <a:latin typeface="+mn-lt"/>
              </a:rPr>
              <a:t>history</a:t>
            </a:r>
            <a:r>
              <a:rPr lang="nl-NL" sz="1400" dirty="0">
                <a:latin typeface="+mn-lt"/>
              </a:rPr>
              <a:t> of the </a:t>
            </a:r>
            <a:r>
              <a:rPr lang="nl-NL" sz="1400" dirty="0" err="1">
                <a:latin typeface="+mn-lt"/>
              </a:rPr>
              <a:t>changing</a:t>
            </a:r>
            <a:r>
              <a:rPr lang="nl-NL" sz="1400" dirty="0">
                <a:latin typeface="+mn-lt"/>
              </a:rPr>
              <a:t> </a:t>
            </a:r>
            <a:r>
              <a:rPr lang="nl-NL" sz="1400" dirty="0" err="1">
                <a:latin typeface="+mn-lt"/>
              </a:rPr>
              <a:t>roles</a:t>
            </a:r>
            <a:r>
              <a:rPr lang="nl-NL" sz="1400" dirty="0">
                <a:latin typeface="+mn-lt"/>
              </a:rPr>
              <a:t> of case </a:t>
            </a:r>
            <a:r>
              <a:rPr lang="nl-NL" sz="1400" dirty="0" err="1">
                <a:latin typeface="+mn-lt"/>
              </a:rPr>
              <a:t>prediction</a:t>
            </a:r>
            <a:r>
              <a:rPr lang="nl-NL" sz="1400" dirty="0">
                <a:latin typeface="+mn-lt"/>
              </a:rPr>
              <a:t> in AI </a:t>
            </a:r>
            <a:r>
              <a:rPr lang="nl-NL" sz="1400" dirty="0" err="1">
                <a:latin typeface="+mn-lt"/>
              </a:rPr>
              <a:t>and</a:t>
            </a:r>
            <a:r>
              <a:rPr lang="nl-NL" sz="1400" dirty="0">
                <a:latin typeface="+mn-lt"/>
              </a:rPr>
              <a:t> </a:t>
            </a:r>
            <a:r>
              <a:rPr lang="nl-NL" sz="1400" dirty="0" err="1">
                <a:latin typeface="+mn-lt"/>
              </a:rPr>
              <a:t>law</a:t>
            </a:r>
            <a:r>
              <a:rPr lang="nl-NL" sz="1400" dirty="0">
                <a:latin typeface="+mn-lt"/>
              </a:rPr>
              <a:t>. </a:t>
            </a:r>
            <a:r>
              <a:rPr lang="nl-NL" sz="1400" i="1" dirty="0" err="1">
                <a:latin typeface="+mn-lt"/>
              </a:rPr>
              <a:t>L</a:t>
            </a:r>
            <a:r>
              <a:rPr lang="nl-NL" sz="1400" i="1" dirty="0" err="1">
                <a:latin typeface="Tahoma" charset="0"/>
              </a:rPr>
              <a:t>aw</a:t>
            </a:r>
            <a:r>
              <a:rPr lang="nl-NL" sz="1400" i="1" dirty="0">
                <a:latin typeface="Tahoma" charset="0"/>
              </a:rPr>
              <a:t> in Context </a:t>
            </a:r>
            <a:r>
              <a:rPr lang="nl-NL" sz="1400" dirty="0">
                <a:latin typeface="Tahoma" charset="0"/>
              </a:rPr>
              <a:t>36(1): 93-112.</a:t>
            </a:r>
            <a:endParaRPr lang="nl-NL" sz="1400" b="1" dirty="0">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noChangeArrowheads="1"/>
          </p:cNvSpPr>
          <p:nvPr>
            <p:ph type="title"/>
          </p:nvPr>
        </p:nvSpPr>
        <p:spPr>
          <a:xfrm>
            <a:off x="1828800" y="617538"/>
            <a:ext cx="7115175" cy="1143000"/>
          </a:xfrm>
        </p:spPr>
        <p:txBody>
          <a:bodyPr/>
          <a:lstStyle/>
          <a:p>
            <a:pPr algn="ctr"/>
            <a:r>
              <a:rPr lang="nl-NL">
                <a:latin typeface="Tahoma" charset="0"/>
                <a:ea typeface="MS PGothic" charset="0"/>
              </a:rPr>
              <a:t>NLP for extracting factors from case law texts</a:t>
            </a:r>
          </a:p>
        </p:txBody>
      </p:sp>
      <p:sp>
        <p:nvSpPr>
          <p:cNvPr id="24578" name="Content Placeholder 2"/>
          <p:cNvSpPr>
            <a:spLocks noGrp="1" noChangeArrowheads="1"/>
          </p:cNvSpPr>
          <p:nvPr>
            <p:ph idx="1"/>
          </p:nvPr>
        </p:nvSpPr>
        <p:spPr>
          <a:xfrm>
            <a:off x="1182688" y="2209800"/>
            <a:ext cx="7772400" cy="4114800"/>
          </a:xfrm>
        </p:spPr>
        <p:txBody>
          <a:bodyPr/>
          <a:lstStyle/>
          <a:p>
            <a:r>
              <a:rPr lang="nl-NL" dirty="0" err="1">
                <a:latin typeface="Tahoma" charset="0"/>
                <a:ea typeface="MS PGothic" charset="0"/>
              </a:rPr>
              <a:t>Can</a:t>
            </a:r>
            <a:r>
              <a:rPr lang="nl-NL" dirty="0">
                <a:latin typeface="Tahoma" charset="0"/>
                <a:ea typeface="MS PGothic" charset="0"/>
              </a:rPr>
              <a:t> </a:t>
            </a:r>
            <a:r>
              <a:rPr lang="nl-NL" dirty="0" err="1">
                <a:latin typeface="Tahoma" charset="0"/>
                <a:ea typeface="MS PGothic" charset="0"/>
              </a:rPr>
              <a:t>legally</a:t>
            </a:r>
            <a:r>
              <a:rPr lang="nl-NL" dirty="0">
                <a:latin typeface="Tahoma" charset="0"/>
                <a:ea typeface="MS PGothic" charset="0"/>
              </a:rPr>
              <a:t> relevant factors </a:t>
            </a:r>
            <a:r>
              <a:rPr lang="is-IS" dirty="0">
                <a:latin typeface="Tahoma" charset="0"/>
                <a:ea typeface="MS PGothic" charset="0"/>
              </a:rPr>
              <a:t>be </a:t>
            </a:r>
            <a:r>
              <a:rPr lang="is-IS" dirty="0">
                <a:solidFill>
                  <a:srgbClr val="FF0000"/>
                </a:solidFill>
                <a:latin typeface="Tahoma" charset="0"/>
                <a:ea typeface="MS PGothic" charset="0"/>
              </a:rPr>
              <a:t>automatically recognised </a:t>
            </a:r>
            <a:r>
              <a:rPr lang="is-IS" dirty="0">
                <a:latin typeface="Tahoma" charset="0"/>
                <a:ea typeface="MS PGothic" charset="0"/>
              </a:rPr>
              <a:t>in legal texts</a:t>
            </a:r>
            <a:r>
              <a:rPr lang="nl-NL" dirty="0">
                <a:latin typeface="Tahoma" charset="0"/>
                <a:ea typeface="MS PGothic" charset="0"/>
              </a:rPr>
              <a:t>?</a:t>
            </a:r>
          </a:p>
          <a:p>
            <a:pPr lvl="1"/>
            <a:r>
              <a:rPr lang="nl-NL" dirty="0" err="1">
                <a:latin typeface="Tahoma" charset="0"/>
                <a:ea typeface="MS PGothic" charset="0"/>
              </a:rPr>
              <a:t>Results</a:t>
            </a:r>
            <a:r>
              <a:rPr lang="nl-NL" dirty="0">
                <a:latin typeface="Tahoma" charset="0"/>
                <a:ea typeface="MS PGothic" charset="0"/>
              </a:rPr>
              <a:t> modest </a:t>
            </a:r>
            <a:r>
              <a:rPr lang="nl-NL" dirty="0" err="1">
                <a:latin typeface="Tahoma" charset="0"/>
                <a:ea typeface="MS PGothic" charset="0"/>
              </a:rPr>
              <a:t>until</a:t>
            </a:r>
            <a:r>
              <a:rPr lang="nl-NL" dirty="0">
                <a:latin typeface="Tahoma" charset="0"/>
                <a:ea typeface="MS PGothic" charset="0"/>
              </a:rPr>
              <a:t> </a:t>
            </a:r>
            <a:r>
              <a:rPr lang="nl-NL" dirty="0" err="1">
                <a:latin typeface="Tahoma" charset="0"/>
                <a:ea typeface="MS PGothic" charset="0"/>
              </a:rPr>
              <a:t>recently</a:t>
            </a:r>
            <a:endParaRPr lang="nl-NL" dirty="0">
              <a:latin typeface="Tahoma" charset="0"/>
              <a:ea typeface="MS PGothic" charset="0"/>
            </a:endParaRPr>
          </a:p>
          <a:p>
            <a:pPr lvl="2"/>
            <a:r>
              <a:rPr lang="nl-NL" dirty="0">
                <a:latin typeface="Tahoma" charset="0"/>
                <a:ea typeface="MS PGothic" charset="0"/>
              </a:rPr>
              <a:t>LLM make </a:t>
            </a:r>
            <a:r>
              <a:rPr lang="nl-NL" dirty="0" err="1">
                <a:latin typeface="Tahoma" charset="0"/>
                <a:ea typeface="MS PGothic" charset="0"/>
              </a:rPr>
              <a:t>it</a:t>
            </a:r>
            <a:r>
              <a:rPr lang="nl-NL" dirty="0">
                <a:latin typeface="Tahoma" charset="0"/>
                <a:ea typeface="MS PGothic" charset="0"/>
              </a:rPr>
              <a:t> </a:t>
            </a:r>
            <a:r>
              <a:rPr lang="nl-NL" dirty="0" err="1">
                <a:latin typeface="Tahoma" charset="0"/>
                <a:ea typeface="MS PGothic" charset="0"/>
              </a:rPr>
              <a:t>feasible</a:t>
            </a:r>
            <a:endParaRPr lang="nl-NL" dirty="0">
              <a:latin typeface="Tahoma" charset="0"/>
              <a:ea typeface="MS PGothic" charset="0"/>
            </a:endParaRPr>
          </a:p>
          <a:p>
            <a:pPr lvl="2"/>
            <a:r>
              <a:rPr lang="nl-NL" dirty="0">
                <a:latin typeface="Tahoma" charset="0"/>
                <a:ea typeface="MS PGothic" charset="0"/>
              </a:rPr>
              <a:t>But human has </a:t>
            </a:r>
            <a:r>
              <a:rPr lang="nl-NL" dirty="0" err="1">
                <a:latin typeface="Tahoma" charset="0"/>
                <a:ea typeface="MS PGothic" charset="0"/>
              </a:rPr>
              <a:t>to</a:t>
            </a:r>
            <a:r>
              <a:rPr lang="nl-NL" dirty="0">
                <a:latin typeface="Tahoma" charset="0"/>
                <a:ea typeface="MS PGothic" charset="0"/>
              </a:rPr>
              <a:t> </a:t>
            </a:r>
            <a:r>
              <a:rPr lang="nl-NL" dirty="0" err="1">
                <a:latin typeface="Tahoma" charset="0"/>
                <a:ea typeface="MS PGothic" charset="0"/>
              </a:rPr>
              <a:t>indicate</a:t>
            </a:r>
            <a:r>
              <a:rPr lang="nl-NL" dirty="0">
                <a:latin typeface="Tahoma" charset="0"/>
                <a:ea typeface="MS PGothic" charset="0"/>
              </a:rPr>
              <a:t> </a:t>
            </a:r>
            <a:r>
              <a:rPr lang="nl-NL" dirty="0" err="1">
                <a:latin typeface="Tahoma" charset="0"/>
                <a:ea typeface="MS PGothic" charset="0"/>
              </a:rPr>
              <a:t>what</a:t>
            </a:r>
            <a:r>
              <a:rPr lang="nl-NL" dirty="0">
                <a:latin typeface="Tahoma" charset="0"/>
                <a:ea typeface="MS PGothic" charset="0"/>
              </a:rPr>
              <a:t> is </a:t>
            </a:r>
            <a:r>
              <a:rPr lang="nl-NL" dirty="0" err="1">
                <a:latin typeface="Tahoma" charset="0"/>
                <a:ea typeface="MS PGothic" charset="0"/>
              </a:rPr>
              <a:t>to</a:t>
            </a:r>
            <a:r>
              <a:rPr lang="nl-NL" dirty="0">
                <a:latin typeface="Tahoma" charset="0"/>
                <a:ea typeface="MS PGothic" charset="0"/>
              </a:rPr>
              <a:t> </a:t>
            </a:r>
            <a:r>
              <a:rPr lang="nl-NL" dirty="0" err="1">
                <a:latin typeface="Tahoma" charset="0"/>
                <a:ea typeface="MS PGothic" charset="0"/>
              </a:rPr>
              <a:t>be</a:t>
            </a:r>
            <a:r>
              <a:rPr lang="nl-NL" dirty="0">
                <a:latin typeface="Tahoma" charset="0"/>
                <a:ea typeface="MS PGothic" charset="0"/>
              </a:rPr>
              <a:t> found</a:t>
            </a:r>
          </a:p>
          <a:p>
            <a:endParaRPr lang="nl-NL" dirty="0">
              <a:latin typeface="Tahoma" charset="0"/>
              <a:ea typeface="MS PGothic" charset="0"/>
            </a:endParaRP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MS PGothic" charset="0"/>
                <a:cs typeface="MS PGothic" charset="0"/>
              </a:defRPr>
            </a:lvl1pPr>
            <a:lvl2pPr marL="742950" indent="-285750">
              <a:defRPr sz="2000">
                <a:solidFill>
                  <a:schemeClr val="tx1"/>
                </a:solidFill>
                <a:latin typeface="Times New Roman" charset="0"/>
                <a:ea typeface="MS PGothic" charset="0"/>
                <a:cs typeface="MS PGothic" charset="0"/>
              </a:defRPr>
            </a:lvl2pPr>
            <a:lvl3pPr marL="1143000" indent="-228600">
              <a:defRPr sz="2000">
                <a:solidFill>
                  <a:schemeClr val="tx1"/>
                </a:solidFill>
                <a:latin typeface="Times New Roman" charset="0"/>
                <a:ea typeface="MS PGothic" charset="0"/>
                <a:cs typeface="MS PGothic" charset="0"/>
              </a:defRPr>
            </a:lvl3pPr>
            <a:lvl4pPr marL="1600200" indent="-228600">
              <a:defRPr sz="2000">
                <a:solidFill>
                  <a:schemeClr val="tx1"/>
                </a:solidFill>
                <a:latin typeface="Times New Roman" charset="0"/>
                <a:ea typeface="MS PGothic" charset="0"/>
                <a:cs typeface="MS PGothic" charset="0"/>
              </a:defRPr>
            </a:lvl4pPr>
            <a:lvl5pPr marL="2057400" indent="-228600">
              <a:defRPr sz="20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9pPr>
          </a:lstStyle>
          <a:p>
            <a:fld id="{FF849175-266D-884D-BF98-ADDB13CE7587}" type="slidenum">
              <a:rPr lang="nl-NL" sz="1400">
                <a:latin typeface="Tahoma" charset="0"/>
              </a:rPr>
              <a:pPr/>
              <a:t>23</a:t>
            </a:fld>
            <a:endParaRPr lang="nl-NL" sz="1400">
              <a:latin typeface="Tahoma" charset="0"/>
            </a:endParaRPr>
          </a:p>
        </p:txBody>
      </p:sp>
      <p:sp>
        <p:nvSpPr>
          <p:cNvPr id="24580" name="Text Box 5"/>
          <p:cNvSpPr txBox="1">
            <a:spLocks noChangeArrowheads="1"/>
          </p:cNvSpPr>
          <p:nvPr/>
        </p:nvSpPr>
        <p:spPr bwMode="auto">
          <a:xfrm>
            <a:off x="457200" y="5903893"/>
            <a:ext cx="7848600" cy="954107"/>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MS PGothic" charset="0"/>
                <a:cs typeface="MS PGothic" charset="0"/>
              </a:defRPr>
            </a:lvl1pPr>
            <a:lvl2pPr marL="742950" indent="-285750">
              <a:defRPr sz="2000">
                <a:solidFill>
                  <a:schemeClr val="tx1"/>
                </a:solidFill>
                <a:latin typeface="Times New Roman" charset="0"/>
                <a:ea typeface="MS PGothic" charset="0"/>
                <a:cs typeface="MS PGothic" charset="0"/>
              </a:defRPr>
            </a:lvl2pPr>
            <a:lvl3pPr marL="1143000" indent="-228600">
              <a:defRPr sz="2000">
                <a:solidFill>
                  <a:schemeClr val="tx1"/>
                </a:solidFill>
                <a:latin typeface="Times New Roman" charset="0"/>
                <a:ea typeface="MS PGothic" charset="0"/>
                <a:cs typeface="MS PGothic" charset="0"/>
              </a:defRPr>
            </a:lvl3pPr>
            <a:lvl4pPr marL="1600200" indent="-228600">
              <a:defRPr sz="2000">
                <a:solidFill>
                  <a:schemeClr val="tx1"/>
                </a:solidFill>
                <a:latin typeface="Times New Roman" charset="0"/>
                <a:ea typeface="MS PGothic" charset="0"/>
                <a:cs typeface="MS PGothic" charset="0"/>
              </a:defRPr>
            </a:lvl4pPr>
            <a:lvl5pPr marL="2057400" indent="-228600">
              <a:defRPr sz="20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9pPr>
          </a:lstStyle>
          <a:p>
            <a:pPr marL="285750" indent="-285750" eaLnBrk="1" hangingPunct="1">
              <a:buFont typeface="Arial" panose="020B0604020202020204" pitchFamily="34" charset="0"/>
              <a:buChar char="•"/>
            </a:pPr>
            <a:r>
              <a:rPr lang="nl-NL" sz="1400" dirty="0">
                <a:latin typeface="Tahoma" charset="0"/>
              </a:rPr>
              <a:t>K.D. Ashley &amp; S. </a:t>
            </a:r>
            <a:r>
              <a:rPr lang="nl-NL" sz="1400" dirty="0" err="1">
                <a:latin typeface="Tahoma" charset="0"/>
              </a:rPr>
              <a:t>Brüninghaus</a:t>
            </a:r>
            <a:r>
              <a:rPr lang="nl-NL" sz="1400" dirty="0">
                <a:latin typeface="Tahoma" charset="0"/>
              </a:rPr>
              <a:t> (2009). </a:t>
            </a:r>
            <a:r>
              <a:rPr lang="nl-NL" sz="1400" dirty="0" err="1">
                <a:latin typeface="Tahoma" charset="0"/>
              </a:rPr>
              <a:t>Automatically</a:t>
            </a:r>
            <a:r>
              <a:rPr lang="nl-NL" sz="1400" dirty="0">
                <a:latin typeface="Tahoma" charset="0"/>
              </a:rPr>
              <a:t> </a:t>
            </a:r>
            <a:r>
              <a:rPr lang="nl-NL" sz="1400" dirty="0" err="1">
                <a:latin typeface="Tahoma" charset="0"/>
              </a:rPr>
              <a:t>classifying</a:t>
            </a:r>
            <a:r>
              <a:rPr lang="nl-NL" sz="1400" dirty="0">
                <a:latin typeface="Tahoma" charset="0"/>
              </a:rPr>
              <a:t> case </a:t>
            </a:r>
            <a:r>
              <a:rPr lang="nl-NL" sz="1400" dirty="0" err="1">
                <a:latin typeface="Tahoma" charset="0"/>
              </a:rPr>
              <a:t>law</a:t>
            </a:r>
            <a:r>
              <a:rPr lang="nl-NL" sz="1400" dirty="0">
                <a:latin typeface="Tahoma" charset="0"/>
              </a:rPr>
              <a:t> </a:t>
            </a:r>
            <a:r>
              <a:rPr lang="nl-NL" sz="1400" dirty="0" err="1">
                <a:latin typeface="Tahoma" charset="0"/>
              </a:rPr>
              <a:t>texts</a:t>
            </a:r>
            <a:r>
              <a:rPr lang="nl-NL" sz="1400" dirty="0">
                <a:latin typeface="Tahoma" charset="0"/>
              </a:rPr>
              <a:t> </a:t>
            </a:r>
            <a:r>
              <a:rPr lang="nl-NL" sz="1400" dirty="0" err="1">
                <a:latin typeface="Tahoma" charset="0"/>
              </a:rPr>
              <a:t>and</a:t>
            </a:r>
            <a:r>
              <a:rPr lang="nl-NL" sz="1400" dirty="0">
                <a:latin typeface="Tahoma" charset="0"/>
              </a:rPr>
              <a:t> </a:t>
            </a:r>
            <a:r>
              <a:rPr lang="nl-NL" sz="1400" dirty="0" err="1">
                <a:latin typeface="Tahoma" charset="0"/>
              </a:rPr>
              <a:t>predicting</a:t>
            </a:r>
            <a:r>
              <a:rPr lang="nl-NL" sz="1400" dirty="0">
                <a:latin typeface="Tahoma" charset="0"/>
              </a:rPr>
              <a:t> </a:t>
            </a:r>
            <a:r>
              <a:rPr lang="nl-NL" sz="1400" dirty="0" err="1">
                <a:latin typeface="Tahoma" charset="0"/>
              </a:rPr>
              <a:t>legal</a:t>
            </a:r>
            <a:r>
              <a:rPr lang="nl-NL" sz="1400" dirty="0">
                <a:latin typeface="Tahoma" charset="0"/>
              </a:rPr>
              <a:t> </a:t>
            </a:r>
            <a:r>
              <a:rPr lang="nl-NL" sz="1400" dirty="0" err="1">
                <a:latin typeface="Tahoma" charset="0"/>
              </a:rPr>
              <a:t>outcomes</a:t>
            </a:r>
            <a:r>
              <a:rPr lang="nl-NL" sz="1400" dirty="0">
                <a:latin typeface="Tahoma" charset="0"/>
              </a:rPr>
              <a:t>. </a:t>
            </a:r>
            <a:r>
              <a:rPr lang="nl-NL" sz="1400" i="1" dirty="0" err="1">
                <a:latin typeface="Tahoma" charset="0"/>
              </a:rPr>
              <a:t>Artificial</a:t>
            </a:r>
            <a:r>
              <a:rPr lang="nl-NL" sz="1400" i="1" dirty="0">
                <a:latin typeface="Tahoma" charset="0"/>
              </a:rPr>
              <a:t> Intelligence </a:t>
            </a:r>
            <a:r>
              <a:rPr lang="nl-NL" sz="1400" i="1" dirty="0" err="1">
                <a:latin typeface="Tahoma" charset="0"/>
              </a:rPr>
              <a:t>and</a:t>
            </a:r>
            <a:r>
              <a:rPr lang="nl-NL" sz="1400" i="1" dirty="0">
                <a:latin typeface="Tahoma" charset="0"/>
              </a:rPr>
              <a:t> </a:t>
            </a:r>
            <a:r>
              <a:rPr lang="nl-NL" sz="1400" i="1" dirty="0" err="1">
                <a:latin typeface="Tahoma" charset="0"/>
              </a:rPr>
              <a:t>Law</a:t>
            </a:r>
            <a:r>
              <a:rPr lang="nl-NL" sz="1400" i="1" dirty="0">
                <a:latin typeface="Tahoma" charset="0"/>
              </a:rPr>
              <a:t> </a:t>
            </a:r>
            <a:r>
              <a:rPr lang="nl-NL" sz="1400" dirty="0">
                <a:latin typeface="Tahoma" charset="0"/>
              </a:rPr>
              <a:t>17(2): 125-165.</a:t>
            </a:r>
          </a:p>
          <a:p>
            <a:pPr marL="285750" indent="-285750" eaLnBrk="1" hangingPunct="1">
              <a:buFont typeface="Arial" panose="020B0604020202020204" pitchFamily="34" charset="0"/>
              <a:buChar char="•"/>
            </a:pPr>
            <a:r>
              <a:rPr lang="nl-NL" sz="1400" b="0" i="0" u="none" strike="noStrike" dirty="0">
                <a:solidFill>
                  <a:srgbClr val="111111"/>
                </a:solidFill>
                <a:effectLst/>
                <a:latin typeface="+mn-lt"/>
              </a:rPr>
              <a:t>M. Gray, J. </a:t>
            </a:r>
            <a:r>
              <a:rPr lang="nl-NL" sz="1400" b="0" i="0" u="none" strike="noStrike" dirty="0" err="1">
                <a:solidFill>
                  <a:srgbClr val="111111"/>
                </a:solidFill>
                <a:effectLst/>
                <a:latin typeface="+mn-lt"/>
              </a:rPr>
              <a:t>Savelka</a:t>
            </a:r>
            <a:r>
              <a:rPr lang="nl-NL" sz="1400" b="0" i="0" u="none" strike="noStrike" dirty="0">
                <a:solidFill>
                  <a:srgbClr val="111111"/>
                </a:solidFill>
                <a:effectLst/>
                <a:latin typeface="+mn-lt"/>
              </a:rPr>
              <a:t>, W. Oliver &amp; K.D. Ashley. </a:t>
            </a:r>
            <a:r>
              <a:rPr lang="en-US" sz="1400" dirty="0">
                <a:solidFill>
                  <a:srgbClr val="000000"/>
                </a:solidFill>
                <a:effectLst/>
                <a:latin typeface="+mn-lt"/>
                <a:ea typeface="Times New Roman" panose="02020603050405020304" pitchFamily="18" charset="0"/>
              </a:rPr>
              <a:t>Automatic identification and empirical analysis of legally relevant factors. </a:t>
            </a:r>
            <a:r>
              <a:rPr lang="en-US" sz="1400" i="1" dirty="0">
                <a:solidFill>
                  <a:srgbClr val="000000"/>
                </a:solidFill>
                <a:effectLst/>
                <a:latin typeface="+mn-lt"/>
                <a:ea typeface="Times New Roman" panose="02020603050405020304" pitchFamily="18" charset="0"/>
              </a:rPr>
              <a:t>Proceedings ICAIL 2023</a:t>
            </a:r>
            <a:r>
              <a:rPr lang="en-US" sz="1400" dirty="0">
                <a:solidFill>
                  <a:srgbClr val="000000"/>
                </a:solidFill>
                <a:effectLst/>
                <a:latin typeface="+mn-lt"/>
                <a:ea typeface="Times New Roman" panose="02020603050405020304" pitchFamily="18" charset="0"/>
              </a:rPr>
              <a:t>, pp. 101-110</a:t>
            </a:r>
            <a:r>
              <a:rPr lang="nl-NL" sz="1400" b="0" u="none" strike="noStrike" dirty="0">
                <a:solidFill>
                  <a:srgbClr val="111111"/>
                </a:solidFill>
                <a:effectLst/>
                <a:latin typeface="+mn-lt"/>
              </a:rPr>
              <a:t>.</a:t>
            </a:r>
            <a:endParaRPr lang="nl-NL" sz="14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1">
            <a:extLst>
              <a:ext uri="{FF2B5EF4-FFF2-40B4-BE49-F238E27FC236}">
                <a16:creationId xmlns:a16="http://schemas.microsoft.com/office/drawing/2014/main" id="{21D9DCBB-FA9F-6D28-FEAD-E4F394D73E92}"/>
              </a:ext>
            </a:extLst>
          </p:cNvPr>
          <p:cNvSpPr>
            <a:spLocks noGrp="1" noChangeArrowheads="1"/>
          </p:cNvSpPr>
          <p:nvPr>
            <p:ph type="title"/>
          </p:nvPr>
        </p:nvSpPr>
        <p:spPr>
          <a:xfrm>
            <a:off x="1427163" y="457200"/>
            <a:ext cx="7793037" cy="1143000"/>
          </a:xfrm>
        </p:spPr>
        <p:txBody>
          <a:bodyPr/>
          <a:lstStyle/>
          <a:p>
            <a:pPr algn="ctr"/>
            <a:r>
              <a:rPr lang="nl-NL" altLang="nl-NL" sz="4000"/>
              <a:t>Precedential constraint</a:t>
            </a:r>
          </a:p>
        </p:txBody>
      </p:sp>
      <p:sp>
        <p:nvSpPr>
          <p:cNvPr id="35842" name="Tijdelijke aanduiding voor inhoud 1">
            <a:extLst>
              <a:ext uri="{FF2B5EF4-FFF2-40B4-BE49-F238E27FC236}">
                <a16:creationId xmlns:a16="http://schemas.microsoft.com/office/drawing/2014/main" id="{B585D5C1-4E5F-6306-591A-B6C65F63F1DF}"/>
              </a:ext>
            </a:extLst>
          </p:cNvPr>
          <p:cNvSpPr>
            <a:spLocks noGrp="1" noChangeArrowheads="1"/>
          </p:cNvSpPr>
          <p:nvPr>
            <p:ph idx="1"/>
          </p:nvPr>
        </p:nvSpPr>
        <p:spPr>
          <a:xfrm>
            <a:off x="685800" y="2246313"/>
            <a:ext cx="8269288" cy="4687887"/>
          </a:xfrm>
        </p:spPr>
        <p:txBody>
          <a:bodyPr/>
          <a:lstStyle/>
          <a:p>
            <a:r>
              <a:rPr lang="nl-NL" altLang="nl-NL" sz="2800"/>
              <a:t>When is a decision in a new case ‘</a:t>
            </a:r>
            <a:r>
              <a:rPr lang="nl-NL" altLang="ja-JP" sz="2800"/>
              <a:t>forced</a:t>
            </a:r>
            <a:r>
              <a:rPr lang="nl-NL" altLang="nl-NL" sz="2800"/>
              <a:t>’</a:t>
            </a:r>
            <a:r>
              <a:rPr lang="nl-NL" altLang="ja-JP" sz="2800"/>
              <a:t> by a case base?</a:t>
            </a:r>
          </a:p>
          <a:p>
            <a:pPr lvl="1"/>
            <a:r>
              <a:rPr lang="nl-NL" altLang="nl-NL" sz="2400"/>
              <a:t>If the case base contains a precedent for that decision that </a:t>
            </a:r>
            <a:r>
              <a:rPr lang="nl-NL" altLang="nl-NL" sz="2400">
                <a:solidFill>
                  <a:srgbClr val="FF0000"/>
                </a:solidFill>
              </a:rPr>
              <a:t>cannot be distinguished</a:t>
            </a:r>
            <a:r>
              <a:rPr lang="nl-NL" altLang="nl-NL" sz="2400"/>
              <a:t>:</a:t>
            </a:r>
          </a:p>
          <a:p>
            <a:pPr lvl="2"/>
            <a:r>
              <a:rPr lang="nl-NL" altLang="nl-NL" sz="1800"/>
              <a:t>All differences make the new case even stronger for the new decision</a:t>
            </a:r>
            <a:endParaRPr lang="nl-NL" altLang="nl-NL" sz="1400"/>
          </a:p>
          <a:p>
            <a:pPr lvl="1"/>
            <a:endParaRPr lang="nl-NL" altLang="nl-NL"/>
          </a:p>
        </p:txBody>
      </p:sp>
      <p:sp>
        <p:nvSpPr>
          <p:cNvPr id="35843" name="Text Box 5">
            <a:extLst>
              <a:ext uri="{FF2B5EF4-FFF2-40B4-BE49-F238E27FC236}">
                <a16:creationId xmlns:a16="http://schemas.microsoft.com/office/drawing/2014/main" id="{D2CFC0C7-1F4E-C886-552B-127FA4DE9664}"/>
              </a:ext>
            </a:extLst>
          </p:cNvPr>
          <p:cNvSpPr txBox="1">
            <a:spLocks noChangeArrowheads="1"/>
          </p:cNvSpPr>
          <p:nvPr/>
        </p:nvSpPr>
        <p:spPr bwMode="auto">
          <a:xfrm>
            <a:off x="381000" y="5638800"/>
            <a:ext cx="8421688" cy="11906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itchFamily="2" charset="2"/>
              <a:buNone/>
            </a:pPr>
            <a:r>
              <a:rPr lang="nl-NL" altLang="nl-NL" sz="1400">
                <a:latin typeface="Arial" panose="020B0604020202020204" pitchFamily="34" charset="0"/>
              </a:rPr>
              <a:t>J. Horty, Rules and reasons in the theory of precedent. </a:t>
            </a:r>
            <a:r>
              <a:rPr lang="nl-NL" altLang="nl-NL" sz="1400" i="1">
                <a:latin typeface="Arial" panose="020B0604020202020204" pitchFamily="34" charset="0"/>
              </a:rPr>
              <a:t>Legal Theory </a:t>
            </a:r>
            <a:r>
              <a:rPr lang="is-IS" altLang="nl-NL" sz="1400"/>
              <a:t>17 (2011): 1-33</a:t>
            </a:r>
            <a:r>
              <a:rPr lang="nl-NL" altLang="nl-NL" sz="1400">
                <a:latin typeface="Arial" panose="020B0604020202020204" pitchFamily="34" charset="0"/>
              </a:rPr>
              <a:t>.</a:t>
            </a:r>
          </a:p>
          <a:p>
            <a:pPr eaLnBrk="1" hangingPunct="1">
              <a:lnSpc>
                <a:spcPct val="90000"/>
              </a:lnSpc>
              <a:buFont typeface="Wingdings" pitchFamily="2" charset="2"/>
              <a:buNone/>
            </a:pPr>
            <a:r>
              <a:rPr lang="is-IS" altLang="nl-NL" sz="1400">
                <a:latin typeface="Arial" panose="020B0604020202020204" pitchFamily="34" charset="0"/>
              </a:rPr>
              <a:t>…</a:t>
            </a:r>
            <a:endParaRPr lang="nl-NL" altLang="nl-NL" sz="1400">
              <a:latin typeface="Arial" panose="020B0604020202020204" pitchFamily="34" charset="0"/>
            </a:endParaRPr>
          </a:p>
          <a:p>
            <a:pPr eaLnBrk="1" hangingPunct="1">
              <a:lnSpc>
                <a:spcPct val="90000"/>
              </a:lnSpc>
              <a:buFont typeface="Wingdings" pitchFamily="2" charset="2"/>
              <a:buNone/>
            </a:pPr>
            <a:r>
              <a:rPr lang="nl-NL" altLang="nl-NL" sz="1400">
                <a:latin typeface="Arial" panose="020B0604020202020204" pitchFamily="34" charset="0"/>
              </a:rPr>
              <a:t>H. Prakken, A formal analysis of  some factor- and dimension-based accounts of precedential constraint. </a:t>
            </a:r>
            <a:r>
              <a:rPr lang="nl-NL" altLang="nl-NL" sz="1400" i="1">
                <a:latin typeface="Arial" panose="020B0604020202020204" pitchFamily="34" charset="0"/>
              </a:rPr>
              <a:t>Artificial Intelligence and Law</a:t>
            </a:r>
            <a:r>
              <a:rPr lang="nl-NL" altLang="nl-NL" sz="1400">
                <a:latin typeface="Arial" panose="020B0604020202020204" pitchFamily="34" charset="0"/>
              </a:rPr>
              <a:t>  29 (2021)</a:t>
            </a:r>
            <a:r>
              <a:rPr lang="nl-NL" altLang="nl-NL" sz="1400">
                <a:latin typeface="Arial" panose="020B0604020202020204" pitchFamily="34" charset="0"/>
                <a:cs typeface="Arial" panose="020B0604020202020204" pitchFamily="34" charset="0"/>
              </a:rPr>
              <a:t>: 559-585.</a:t>
            </a:r>
          </a:p>
          <a:p>
            <a:pPr eaLnBrk="1" hangingPunct="1">
              <a:lnSpc>
                <a:spcPct val="90000"/>
              </a:lnSpc>
              <a:buFont typeface="Wingdings" pitchFamily="2" charset="2"/>
              <a:buNone/>
            </a:pPr>
            <a:r>
              <a:rPr lang="nl-NL" altLang="nl-NL" sz="1400">
                <a:latin typeface="Arial" panose="020B0604020202020204" pitchFamily="34" charset="0"/>
                <a:cs typeface="Arial" panose="020B0604020202020204" pitchFamily="34" charset="0"/>
              </a:rPr>
              <a:t>…  </a:t>
            </a:r>
          </a:p>
        </p:txBody>
      </p:sp>
      <p:pic>
        <p:nvPicPr>
          <p:cNvPr id="35844" name="Afbeelding 1" descr="Pixcopy2.jpg">
            <a:extLst>
              <a:ext uri="{FF2B5EF4-FFF2-40B4-BE49-F238E27FC236}">
                <a16:creationId xmlns:a16="http://schemas.microsoft.com/office/drawing/2014/main" id="{9050CE62-4C2F-E26A-8E8E-8357481F0E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500063"/>
            <a:ext cx="16208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a:extLst>
              <a:ext uri="{FF2B5EF4-FFF2-40B4-BE49-F238E27FC236}">
                <a16:creationId xmlns:a16="http://schemas.microsoft.com/office/drawing/2014/main" id="{87846C6F-15D5-A2D6-E991-53AF6576EAAC}"/>
              </a:ext>
            </a:extLst>
          </p:cNvPr>
          <p:cNvSpPr>
            <a:spLocks noChangeArrowheads="1"/>
          </p:cNvSpPr>
          <p:nvPr/>
        </p:nvSpPr>
        <p:spPr bwMode="auto">
          <a:xfrm>
            <a:off x="228600" y="195263"/>
            <a:ext cx="922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itchFamily="2" charset="2"/>
              <a:buNone/>
            </a:pPr>
            <a:r>
              <a:rPr lang="en-US" altLang="nl-NL" sz="1200"/>
              <a:t>John Horty</a:t>
            </a:r>
            <a:endParaRPr lang="nl-NL" altLang="nl-NL"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a:extLst>
              <a:ext uri="{FF2B5EF4-FFF2-40B4-BE49-F238E27FC236}">
                <a16:creationId xmlns:a16="http://schemas.microsoft.com/office/drawing/2014/main" id="{CF01BC2C-8013-65A5-705D-63E4065E1B61}"/>
              </a:ext>
            </a:extLst>
          </p:cNvPr>
          <p:cNvSpPr txBox="1">
            <a:spLocks noChangeArrowheads="1"/>
          </p:cNvSpPr>
          <p:nvPr/>
        </p:nvSpPr>
        <p:spPr bwMode="auto">
          <a:xfrm>
            <a:off x="1887538" y="2362200"/>
            <a:ext cx="54927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endParaRPr lang="en-US" altLang="nl-NL" sz="3600">
              <a:solidFill>
                <a:schemeClr val="tx2"/>
              </a:solidFill>
            </a:endParaRPr>
          </a:p>
          <a:p>
            <a:pPr algn="ctr" eaLnBrk="1" hangingPunct="1">
              <a:spcBef>
                <a:spcPct val="0"/>
              </a:spcBef>
              <a:buClrTx/>
              <a:buSzTx/>
              <a:buFontTx/>
              <a:buNone/>
            </a:pPr>
            <a:r>
              <a:rPr lang="en-US" altLang="nl-NL" sz="3600">
                <a:solidFill>
                  <a:schemeClr val="tx2"/>
                </a:solidFill>
              </a:rPr>
              <a:t>1. Precedential constraint </a:t>
            </a:r>
          </a:p>
          <a:p>
            <a:pPr algn="ctr" eaLnBrk="1" hangingPunct="1">
              <a:spcBef>
                <a:spcPct val="0"/>
              </a:spcBef>
              <a:buClrTx/>
              <a:buSzTx/>
              <a:buFontTx/>
              <a:buNone/>
            </a:pPr>
            <a:r>
              <a:rPr lang="en-US" altLang="nl-NL" sz="3600">
                <a:solidFill>
                  <a:schemeClr val="tx2"/>
                </a:solidFill>
              </a:rPr>
              <a:t>with factors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1">
            <a:extLst>
              <a:ext uri="{FF2B5EF4-FFF2-40B4-BE49-F238E27FC236}">
                <a16:creationId xmlns:a16="http://schemas.microsoft.com/office/drawing/2014/main" id="{A90330CC-A235-774E-570E-43413CCFBE0B}"/>
              </a:ext>
            </a:extLst>
          </p:cNvPr>
          <p:cNvSpPr>
            <a:spLocks noGrp="1" noChangeArrowheads="1"/>
          </p:cNvSpPr>
          <p:nvPr>
            <p:ph type="title"/>
          </p:nvPr>
        </p:nvSpPr>
        <p:spPr>
          <a:xfrm>
            <a:off x="1427163" y="457200"/>
            <a:ext cx="7793037" cy="1143000"/>
          </a:xfrm>
        </p:spPr>
        <p:txBody>
          <a:bodyPr/>
          <a:lstStyle/>
          <a:p>
            <a:pPr algn="ctr"/>
            <a:r>
              <a:rPr lang="nl-NL" altLang="nl-NL" sz="4000"/>
              <a:t>Precedential constraint:</a:t>
            </a:r>
            <a:br>
              <a:rPr lang="nl-NL" altLang="nl-NL" sz="4000"/>
            </a:br>
            <a:r>
              <a:rPr lang="nl-NL" altLang="nl-NL" sz="4000"/>
              <a:t> result model</a:t>
            </a:r>
          </a:p>
        </p:txBody>
      </p:sp>
      <p:sp>
        <p:nvSpPr>
          <p:cNvPr id="39938" name="Tijdelijke aanduiding voor inhoud 2">
            <a:extLst>
              <a:ext uri="{FF2B5EF4-FFF2-40B4-BE49-F238E27FC236}">
                <a16:creationId xmlns:a16="http://schemas.microsoft.com/office/drawing/2014/main" id="{78554801-8D16-F091-A72A-52A163FA64BB}"/>
              </a:ext>
            </a:extLst>
          </p:cNvPr>
          <p:cNvSpPr>
            <a:spLocks noGrp="1" noChangeArrowheads="1"/>
          </p:cNvSpPr>
          <p:nvPr>
            <p:ph idx="1"/>
          </p:nvPr>
        </p:nvSpPr>
        <p:spPr>
          <a:xfrm>
            <a:off x="457200" y="2133600"/>
            <a:ext cx="8193088" cy="4114800"/>
          </a:xfrm>
        </p:spPr>
        <p:txBody>
          <a:bodyPr/>
          <a:lstStyle/>
          <a:p>
            <a:r>
              <a:rPr lang="nl-NL" altLang="nl-NL" sz="2800" dirty="0"/>
              <a:t>For </a:t>
            </a:r>
            <a:r>
              <a:rPr lang="nl-NL" altLang="nl-NL" sz="2800" dirty="0" err="1"/>
              <a:t>two</a:t>
            </a:r>
            <a:r>
              <a:rPr lang="nl-NL" altLang="nl-NL" sz="2800" dirty="0"/>
              <a:t> </a:t>
            </a:r>
            <a:r>
              <a:rPr lang="nl-NL" altLang="nl-NL" sz="2800" dirty="0" err="1">
                <a:solidFill>
                  <a:srgbClr val="FF0000"/>
                </a:solidFill>
              </a:rPr>
              <a:t>fact</a:t>
            </a:r>
            <a:r>
              <a:rPr lang="nl-NL" altLang="nl-NL" sz="2800" dirty="0">
                <a:solidFill>
                  <a:srgbClr val="FF0000"/>
                </a:solidFill>
              </a:rPr>
              <a:t> </a:t>
            </a:r>
            <a:r>
              <a:rPr lang="nl-NL" altLang="nl-NL" sz="2800" dirty="0" err="1">
                <a:solidFill>
                  <a:srgbClr val="FF0000"/>
                </a:solidFill>
              </a:rPr>
              <a:t>situations</a:t>
            </a:r>
            <a:r>
              <a:rPr lang="nl-NL" altLang="nl-NL" sz="2800" dirty="0">
                <a:solidFill>
                  <a:srgbClr val="FF0000"/>
                </a:solidFill>
              </a:rPr>
              <a:t> </a:t>
            </a:r>
            <a:r>
              <a:rPr lang="nl-NL" altLang="nl-NL" sz="2800" dirty="0"/>
              <a:t>F </a:t>
            </a:r>
            <a:r>
              <a:rPr lang="nl-NL" altLang="nl-NL" sz="2800" dirty="0" err="1"/>
              <a:t>and</a:t>
            </a:r>
            <a:r>
              <a:rPr lang="nl-NL" altLang="nl-NL" sz="2800" dirty="0"/>
              <a:t> G </a:t>
            </a:r>
            <a:r>
              <a:rPr lang="nl-NL" altLang="nl-NL" sz="2800" dirty="0" err="1"/>
              <a:t>and</a:t>
            </a:r>
            <a:r>
              <a:rPr lang="nl-NL" altLang="nl-NL" sz="2800" dirty="0"/>
              <a:t> </a:t>
            </a:r>
            <a:r>
              <a:rPr lang="nl-NL" altLang="nl-NL" sz="2800" dirty="0">
                <a:solidFill>
                  <a:srgbClr val="FF0000"/>
                </a:solidFill>
              </a:rPr>
              <a:t>sides</a:t>
            </a:r>
            <a:r>
              <a:rPr lang="nl-NL" altLang="nl-NL" sz="2800" dirty="0"/>
              <a:t> </a:t>
            </a:r>
            <a:r>
              <a:rPr lang="nl-NL" altLang="nl-NL" sz="2800" dirty="0" err="1"/>
              <a:t>s,s</a:t>
            </a:r>
            <a:r>
              <a:rPr lang="nl-NL" altLang="nl-NL" sz="2800" dirty="0"/>
              <a:t>’:</a:t>
            </a:r>
          </a:p>
          <a:p>
            <a:r>
              <a:rPr lang="nl-NL" altLang="nl-NL" sz="2800" dirty="0"/>
              <a:t>G </a:t>
            </a:r>
            <a:r>
              <a:rPr lang="en-US" altLang="nl-NL" sz="2800" dirty="0">
                <a:sym typeface="Symbol" pitchFamily="2" charset="2"/>
              </a:rPr>
              <a:t></a:t>
            </a:r>
            <a:r>
              <a:rPr lang="nl-NL" altLang="nl-NL" sz="2800" baseline="-25000" dirty="0"/>
              <a:t>s</a:t>
            </a:r>
            <a:r>
              <a:rPr lang="nl-NL" altLang="nl-NL" sz="2800" dirty="0"/>
              <a:t> F </a:t>
            </a:r>
            <a:r>
              <a:rPr lang="nl-NL" altLang="nl-NL" sz="2800" dirty="0" err="1"/>
              <a:t>iff</a:t>
            </a:r>
            <a:r>
              <a:rPr lang="nl-NL" altLang="nl-NL" sz="2800" dirty="0"/>
              <a:t> </a:t>
            </a:r>
            <a:r>
              <a:rPr lang="nl-NL" altLang="nl-NL" sz="2800" dirty="0" err="1"/>
              <a:t>G</a:t>
            </a:r>
            <a:r>
              <a:rPr lang="nl-NL" altLang="nl-NL" sz="2800" baseline="30000" dirty="0" err="1"/>
              <a:t>s</a:t>
            </a:r>
            <a:r>
              <a:rPr lang="nl-NL" altLang="nl-NL" sz="2800" dirty="0"/>
              <a:t> </a:t>
            </a:r>
            <a:r>
              <a:rPr lang="en-US" altLang="nl-NL" sz="2800" dirty="0">
                <a:sym typeface="Symbol" pitchFamily="2" charset="2"/>
              </a:rPr>
              <a:t> </a:t>
            </a:r>
            <a:r>
              <a:rPr lang="nl-NL" altLang="nl-NL" sz="2800" dirty="0" err="1">
                <a:sym typeface="Symbol" pitchFamily="2" charset="2"/>
              </a:rPr>
              <a:t>F</a:t>
            </a:r>
            <a:r>
              <a:rPr lang="nl-NL" altLang="nl-NL" sz="2800" baseline="30000" dirty="0" err="1"/>
              <a:t>s</a:t>
            </a:r>
            <a:r>
              <a:rPr lang="nl-NL" altLang="nl-NL" sz="2800" dirty="0"/>
              <a:t> </a:t>
            </a:r>
            <a:r>
              <a:rPr lang="nl-NL" altLang="nl-NL" sz="2800" dirty="0" err="1"/>
              <a:t>and</a:t>
            </a:r>
            <a:r>
              <a:rPr lang="nl-NL" altLang="nl-NL" sz="2800" dirty="0"/>
              <a:t> </a:t>
            </a:r>
            <a:r>
              <a:rPr lang="nl-NL" altLang="nl-NL" sz="2800" dirty="0" err="1"/>
              <a:t>F</a:t>
            </a:r>
            <a:r>
              <a:rPr lang="nl-NL" altLang="nl-NL" sz="2800" baseline="30000" dirty="0" err="1"/>
              <a:t>s</a:t>
            </a:r>
            <a:r>
              <a:rPr lang="nl-NL" altLang="nl-NL" sz="2800" baseline="30000" dirty="0"/>
              <a:t>’</a:t>
            </a:r>
            <a:r>
              <a:rPr lang="nl-NL" altLang="ja-JP" sz="2800" dirty="0"/>
              <a:t> </a:t>
            </a:r>
            <a:r>
              <a:rPr lang="en-US" altLang="ja-JP" sz="2800" dirty="0">
                <a:sym typeface="Symbol" pitchFamily="2" charset="2"/>
              </a:rPr>
              <a:t> </a:t>
            </a:r>
            <a:r>
              <a:rPr lang="nl-NL" altLang="ja-JP" sz="2800" dirty="0" err="1">
                <a:sym typeface="Symbol" pitchFamily="2" charset="2"/>
              </a:rPr>
              <a:t>G</a:t>
            </a:r>
            <a:r>
              <a:rPr lang="nl-NL" altLang="ja-JP" sz="2800" baseline="30000" dirty="0" err="1"/>
              <a:t>s</a:t>
            </a:r>
            <a:r>
              <a:rPr lang="nl-NL" altLang="ja-JP" sz="2800" baseline="30000" dirty="0"/>
              <a:t>’</a:t>
            </a:r>
            <a:r>
              <a:rPr lang="nl-NL" altLang="ja-JP" sz="2800" dirty="0"/>
              <a:t> </a:t>
            </a:r>
          </a:p>
          <a:p>
            <a:endParaRPr lang="nl-NL" altLang="nl-NL" sz="2800" dirty="0"/>
          </a:p>
          <a:p>
            <a:pPr lvl="1"/>
            <a:r>
              <a:rPr lang="nl-NL" altLang="nl-NL" sz="2400" dirty="0"/>
              <a:t>F is at </a:t>
            </a:r>
            <a:r>
              <a:rPr lang="nl-NL" altLang="nl-NL" sz="2400" dirty="0" err="1"/>
              <a:t>least</a:t>
            </a:r>
            <a:r>
              <a:rPr lang="nl-NL" altLang="nl-NL" sz="2400" dirty="0"/>
              <a:t> as </a:t>
            </a:r>
            <a:r>
              <a:rPr lang="nl-NL" altLang="nl-NL" sz="2400" dirty="0" err="1"/>
              <a:t>good</a:t>
            </a:r>
            <a:r>
              <a:rPr lang="nl-NL" altLang="nl-NL" sz="2400" dirty="0"/>
              <a:t> </a:t>
            </a:r>
            <a:r>
              <a:rPr lang="nl-NL" altLang="nl-NL" sz="2400" dirty="0" err="1"/>
              <a:t>for</a:t>
            </a:r>
            <a:r>
              <a:rPr lang="nl-NL" altLang="nl-NL" sz="2400" dirty="0"/>
              <a:t> s as G </a:t>
            </a:r>
            <a:r>
              <a:rPr lang="nl-NL" altLang="nl-NL" sz="2400" dirty="0" err="1"/>
              <a:t>iff</a:t>
            </a:r>
            <a:r>
              <a:rPr lang="nl-NL" altLang="nl-NL" sz="2400" dirty="0"/>
              <a:t>:</a:t>
            </a:r>
          </a:p>
          <a:p>
            <a:pPr lvl="2"/>
            <a:r>
              <a:rPr lang="nl-NL" altLang="nl-NL" sz="2000" dirty="0"/>
              <a:t>F has at </a:t>
            </a:r>
            <a:r>
              <a:rPr lang="nl-NL" altLang="nl-NL" sz="2000" dirty="0" err="1"/>
              <a:t>least</a:t>
            </a:r>
            <a:r>
              <a:rPr lang="nl-NL" altLang="nl-NL" sz="2000" dirty="0"/>
              <a:t> </a:t>
            </a:r>
            <a:r>
              <a:rPr lang="nl-NL" altLang="nl-NL" sz="2000" dirty="0" err="1"/>
              <a:t>all</a:t>
            </a:r>
            <a:r>
              <a:rPr lang="nl-NL" altLang="nl-NL" sz="2000" dirty="0"/>
              <a:t> </a:t>
            </a:r>
            <a:r>
              <a:rPr lang="nl-NL" altLang="nl-NL" sz="2000" dirty="0" err="1"/>
              <a:t>pro-s</a:t>
            </a:r>
            <a:r>
              <a:rPr lang="nl-NL" altLang="nl-NL" sz="2000" dirty="0"/>
              <a:t> factors </a:t>
            </a:r>
            <a:r>
              <a:rPr lang="nl-NL" altLang="nl-NL" sz="2000" dirty="0" err="1"/>
              <a:t>that</a:t>
            </a:r>
            <a:r>
              <a:rPr lang="nl-NL" altLang="nl-NL" sz="2000" dirty="0"/>
              <a:t> G has, </a:t>
            </a:r>
            <a:r>
              <a:rPr lang="nl-NL" altLang="nl-NL" sz="2000" dirty="0" err="1"/>
              <a:t>and</a:t>
            </a:r>
            <a:endParaRPr lang="nl-NL" altLang="nl-NL" sz="2000" dirty="0"/>
          </a:p>
          <a:p>
            <a:pPr lvl="2"/>
            <a:r>
              <a:rPr lang="nl-NL" altLang="nl-NL" sz="2000" dirty="0"/>
              <a:t>F has at most </a:t>
            </a:r>
            <a:r>
              <a:rPr lang="nl-NL" altLang="nl-NL" sz="2000" dirty="0" err="1"/>
              <a:t>all</a:t>
            </a:r>
            <a:r>
              <a:rPr lang="nl-NL" altLang="nl-NL" sz="2000" dirty="0"/>
              <a:t> con-s factors </a:t>
            </a:r>
            <a:r>
              <a:rPr lang="nl-NL" altLang="nl-NL" sz="2000" dirty="0" err="1"/>
              <a:t>that</a:t>
            </a:r>
            <a:r>
              <a:rPr lang="nl-NL" altLang="nl-NL" sz="2000" dirty="0"/>
              <a:t> G has</a:t>
            </a:r>
          </a:p>
          <a:p>
            <a:pPr lvl="3"/>
            <a:r>
              <a:rPr lang="nl-NL" altLang="nl-NL" sz="1600" dirty="0"/>
              <a:t>con-s = </a:t>
            </a:r>
            <a:r>
              <a:rPr lang="nl-NL" altLang="nl-NL" sz="1600" dirty="0" err="1"/>
              <a:t>pro-s</a:t>
            </a:r>
            <a:r>
              <a:rPr lang="nl-NL" altLang="nl-NL" sz="1600" dirty="0"/>
              <a:t>’</a:t>
            </a:r>
          </a:p>
          <a:p>
            <a:pPr lvl="1"/>
            <a:endParaRPr lang="nl-NL" altLang="nl-NL" dirty="0"/>
          </a:p>
          <a:p>
            <a:pPr lvl="1"/>
            <a:endParaRPr lang="nl-NL" altLang="nl-NL" sz="2400" dirty="0"/>
          </a:p>
        </p:txBody>
      </p:sp>
      <p:sp>
        <p:nvSpPr>
          <p:cNvPr id="2" name="Rounded Rectangular Callout 2">
            <a:extLst>
              <a:ext uri="{FF2B5EF4-FFF2-40B4-BE49-F238E27FC236}">
                <a16:creationId xmlns:a16="http://schemas.microsoft.com/office/drawing/2014/main" id="{9B29CC5B-DFAF-FAA9-3540-F885910D86D4}"/>
              </a:ext>
            </a:extLst>
          </p:cNvPr>
          <p:cNvSpPr>
            <a:spLocks noChangeArrowheads="1"/>
          </p:cNvSpPr>
          <p:nvPr/>
        </p:nvSpPr>
        <p:spPr bwMode="auto">
          <a:xfrm>
            <a:off x="152400" y="233363"/>
            <a:ext cx="2057400" cy="1143000"/>
          </a:xfrm>
          <a:prstGeom prst="wedgeRoundRectCallout">
            <a:avLst>
              <a:gd name="adj1" fmla="val 66662"/>
              <a:gd name="adj2" fmla="val 173435"/>
              <a:gd name="adj3" fmla="val 16667"/>
            </a:avLst>
          </a:prstGeom>
          <a:solidFill>
            <a:schemeClr val="accent1"/>
          </a:solidFill>
          <a:ln w="9525">
            <a:solidFill>
              <a:schemeClr val="tx1"/>
            </a:solidFill>
            <a:round/>
            <a:headEnd/>
            <a:tailEnd/>
          </a:ln>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nSpc>
                <a:spcPct val="90000"/>
              </a:lnSpc>
              <a:buFont typeface="Wingdings" pitchFamily="2" charset="2"/>
              <a:buNone/>
            </a:pPr>
            <a:r>
              <a:rPr lang="en-US" altLang="nl-NL" sz="1800">
                <a:sym typeface="Symbol" pitchFamily="2" charset="2"/>
              </a:rPr>
              <a:t>the factors in G </a:t>
            </a:r>
          </a:p>
          <a:p>
            <a:pPr>
              <a:lnSpc>
                <a:spcPct val="90000"/>
              </a:lnSpc>
              <a:buFont typeface="Wingdings" pitchFamily="2" charset="2"/>
              <a:buNone/>
            </a:pPr>
            <a:r>
              <a:rPr lang="en-US" altLang="nl-NL" sz="1800">
                <a:sym typeface="Symbol" pitchFamily="2" charset="2"/>
              </a:rPr>
              <a:t>favouring s </a:t>
            </a:r>
          </a:p>
          <a:p>
            <a:pPr>
              <a:lnSpc>
                <a:spcPct val="90000"/>
              </a:lnSpc>
              <a:buFont typeface="Wingdings" pitchFamily="2" charset="2"/>
              <a:buNone/>
            </a:pPr>
            <a:r>
              <a:rPr lang="en-US" altLang="nl-NL" sz="1800">
                <a:sym typeface="Symbol" pitchFamily="2" charset="2"/>
              </a:rPr>
              <a:t>(the pro-s factors)</a:t>
            </a:r>
            <a:endParaRPr lang="en-US" altLang="nl-NL" sz="180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a:extLst>
              <a:ext uri="{FF2B5EF4-FFF2-40B4-BE49-F238E27FC236}">
                <a16:creationId xmlns:a16="http://schemas.microsoft.com/office/drawing/2014/main" id="{FD5900AE-FE6E-308A-0E26-4BCBC10D5A4A}"/>
              </a:ext>
            </a:extLst>
          </p:cNvPr>
          <p:cNvSpPr>
            <a:spLocks noGrp="1" noChangeArrowheads="1"/>
          </p:cNvSpPr>
          <p:nvPr>
            <p:ph type="title"/>
          </p:nvPr>
        </p:nvSpPr>
        <p:spPr>
          <a:xfrm>
            <a:off x="1427163" y="457200"/>
            <a:ext cx="7793037" cy="1143000"/>
          </a:xfrm>
        </p:spPr>
        <p:txBody>
          <a:bodyPr/>
          <a:lstStyle/>
          <a:p>
            <a:pPr algn="ctr"/>
            <a:r>
              <a:rPr lang="nl-NL" altLang="nl-NL" sz="4000"/>
              <a:t>Precedential constraint:</a:t>
            </a:r>
            <a:br>
              <a:rPr lang="nl-NL" altLang="nl-NL" sz="4000"/>
            </a:br>
            <a:r>
              <a:rPr lang="nl-NL" altLang="nl-NL" sz="4000"/>
              <a:t> result model</a:t>
            </a:r>
          </a:p>
        </p:txBody>
      </p:sp>
      <p:sp>
        <p:nvSpPr>
          <p:cNvPr id="44034" name="Tijdelijke aanduiding voor inhoud 2">
            <a:extLst>
              <a:ext uri="{FF2B5EF4-FFF2-40B4-BE49-F238E27FC236}">
                <a16:creationId xmlns:a16="http://schemas.microsoft.com/office/drawing/2014/main" id="{D3A7C543-166A-6B9B-7457-47A9AAC55B83}"/>
              </a:ext>
            </a:extLst>
          </p:cNvPr>
          <p:cNvSpPr>
            <a:spLocks noGrp="1" noChangeArrowheads="1"/>
          </p:cNvSpPr>
          <p:nvPr>
            <p:ph idx="1"/>
          </p:nvPr>
        </p:nvSpPr>
        <p:spPr>
          <a:xfrm>
            <a:off x="457200" y="2133600"/>
            <a:ext cx="8193088" cy="4114800"/>
          </a:xfrm>
        </p:spPr>
        <p:txBody>
          <a:bodyPr/>
          <a:lstStyle/>
          <a:p>
            <a:pPr>
              <a:defRPr/>
            </a:pPr>
            <a:r>
              <a:rPr lang="nl-NL" altLang="nl-NL" sz="2800" dirty="0" err="1"/>
              <a:t>Deciding</a:t>
            </a:r>
            <a:r>
              <a:rPr lang="nl-NL" altLang="nl-NL" sz="2800" dirty="0"/>
              <a:t> </a:t>
            </a:r>
            <a:r>
              <a:rPr lang="nl-NL" altLang="nl-NL" sz="2800" dirty="0" err="1"/>
              <a:t>fact</a:t>
            </a:r>
            <a:r>
              <a:rPr lang="nl-NL" altLang="nl-NL" sz="2800" dirty="0"/>
              <a:t> </a:t>
            </a:r>
            <a:r>
              <a:rPr lang="nl-NL" altLang="nl-NL" sz="2800" dirty="0" err="1"/>
              <a:t>situation</a:t>
            </a:r>
            <a:r>
              <a:rPr lang="nl-NL" altLang="nl-NL" sz="2800" dirty="0"/>
              <a:t> F </a:t>
            </a:r>
            <a:r>
              <a:rPr lang="nl-NL" altLang="nl-NL" sz="2800" dirty="0" err="1"/>
              <a:t>for</a:t>
            </a:r>
            <a:r>
              <a:rPr lang="nl-NL" altLang="nl-NL" sz="2800" dirty="0"/>
              <a:t> s is </a:t>
            </a:r>
            <a:r>
              <a:rPr lang="nl-NL" altLang="nl-NL" sz="2800" dirty="0" err="1">
                <a:solidFill>
                  <a:srgbClr val="FF0000"/>
                </a:solidFill>
              </a:rPr>
              <a:t>forced</a:t>
            </a:r>
            <a:r>
              <a:rPr lang="nl-NL" altLang="nl-NL" sz="2800" dirty="0">
                <a:solidFill>
                  <a:srgbClr val="FF0000"/>
                </a:solidFill>
              </a:rPr>
              <a:t> </a:t>
            </a:r>
            <a:r>
              <a:rPr lang="nl-NL" altLang="nl-NL" sz="2800" dirty="0" err="1"/>
              <a:t>iff</a:t>
            </a:r>
            <a:r>
              <a:rPr lang="nl-NL" altLang="nl-NL" sz="2800" dirty="0"/>
              <a:t> </a:t>
            </a:r>
            <a:r>
              <a:rPr lang="nl-NL" altLang="nl-NL" sz="2800" dirty="0" err="1"/>
              <a:t>there</a:t>
            </a:r>
            <a:r>
              <a:rPr lang="nl-NL" altLang="nl-NL" sz="2800" dirty="0"/>
              <a:t> </a:t>
            </a:r>
            <a:r>
              <a:rPr lang="nl-NL" altLang="nl-NL" sz="2800" dirty="0" err="1"/>
              <a:t>exists</a:t>
            </a:r>
            <a:r>
              <a:rPr lang="nl-NL" altLang="nl-NL" sz="2800" dirty="0"/>
              <a:t> a precedent (</a:t>
            </a:r>
            <a:r>
              <a:rPr lang="nl-NL" altLang="nl-NL" sz="2800" dirty="0" err="1"/>
              <a:t>G,s</a:t>
            </a:r>
            <a:r>
              <a:rPr lang="nl-NL" altLang="nl-NL" sz="2800" dirty="0"/>
              <a:t>) </a:t>
            </a:r>
            <a:r>
              <a:rPr lang="nl-NL" altLang="nl-NL" sz="2800" dirty="0" err="1"/>
              <a:t>such</a:t>
            </a:r>
            <a:r>
              <a:rPr lang="nl-NL" altLang="nl-NL" sz="2800" dirty="0"/>
              <a:t> </a:t>
            </a:r>
            <a:r>
              <a:rPr lang="nl-NL" altLang="nl-NL" sz="2800" dirty="0" err="1"/>
              <a:t>that</a:t>
            </a:r>
            <a:r>
              <a:rPr lang="nl-NL" altLang="nl-NL" sz="2800" dirty="0"/>
              <a:t> G </a:t>
            </a:r>
            <a:r>
              <a:rPr lang="en-US" altLang="nl-NL" sz="2800" dirty="0">
                <a:sym typeface="Symbol" pitchFamily="2" charset="2"/>
              </a:rPr>
              <a:t></a:t>
            </a:r>
            <a:r>
              <a:rPr lang="en-US" altLang="nl-NL" sz="2800" baseline="-25000" dirty="0">
                <a:sym typeface="Symbol" pitchFamily="2" charset="2"/>
              </a:rPr>
              <a:t>s</a:t>
            </a:r>
            <a:r>
              <a:rPr lang="nl-NL" altLang="nl-NL" sz="2800" dirty="0"/>
              <a:t> F</a:t>
            </a:r>
          </a:p>
          <a:p>
            <a:pPr lvl="1">
              <a:defRPr/>
            </a:pPr>
            <a:r>
              <a:rPr lang="nl-NL" altLang="nl-NL" sz="2400" dirty="0" err="1"/>
              <a:t>Such</a:t>
            </a:r>
            <a:r>
              <a:rPr lang="nl-NL" altLang="nl-NL" sz="2400" dirty="0"/>
              <a:t> </a:t>
            </a:r>
            <a:r>
              <a:rPr lang="nl-NL" altLang="nl-NL" sz="2400" dirty="0" err="1"/>
              <a:t>that</a:t>
            </a:r>
            <a:r>
              <a:rPr lang="nl-NL" altLang="nl-NL" sz="2400" dirty="0"/>
              <a:t> F is at </a:t>
            </a:r>
            <a:r>
              <a:rPr lang="nl-NL" altLang="nl-NL" sz="2400" dirty="0" err="1"/>
              <a:t>least</a:t>
            </a:r>
            <a:r>
              <a:rPr lang="nl-NL" altLang="nl-NL" sz="2400" dirty="0"/>
              <a:t> as </a:t>
            </a:r>
            <a:r>
              <a:rPr lang="nl-NL" altLang="nl-NL" sz="2400" dirty="0" err="1"/>
              <a:t>good</a:t>
            </a:r>
            <a:r>
              <a:rPr lang="nl-NL" altLang="nl-NL" sz="2400" dirty="0"/>
              <a:t> </a:t>
            </a:r>
            <a:r>
              <a:rPr lang="nl-NL" altLang="nl-NL" sz="2400" dirty="0" err="1"/>
              <a:t>for</a:t>
            </a:r>
            <a:r>
              <a:rPr lang="nl-NL" altLang="nl-NL" sz="2400" dirty="0"/>
              <a:t> s as G</a:t>
            </a:r>
          </a:p>
          <a:p>
            <a:pPr marL="457200" lvl="1" indent="0">
              <a:buFont typeface="Wingdings" pitchFamily="2" charset="2"/>
              <a:buNone/>
              <a:defRPr/>
            </a:pPr>
            <a:endParaRPr lang="nl-NL" altLang="nl-NL" sz="2400" dirty="0"/>
          </a:p>
          <a:p>
            <a:pPr>
              <a:defRPr/>
            </a:pPr>
            <a:r>
              <a:rPr lang="nl-NL" altLang="nl-NL" sz="2800" dirty="0" err="1"/>
              <a:t>Deciding</a:t>
            </a:r>
            <a:r>
              <a:rPr lang="nl-NL" altLang="nl-NL" sz="2800" dirty="0"/>
              <a:t> F </a:t>
            </a:r>
            <a:r>
              <a:rPr lang="nl-NL" altLang="nl-NL" sz="2800" dirty="0" err="1"/>
              <a:t>for</a:t>
            </a:r>
            <a:r>
              <a:rPr lang="nl-NL" altLang="nl-NL" sz="2800" dirty="0"/>
              <a:t> s is </a:t>
            </a:r>
            <a:r>
              <a:rPr lang="nl-NL" altLang="nl-NL" sz="2800" dirty="0" err="1">
                <a:solidFill>
                  <a:srgbClr val="FF0000"/>
                </a:solidFill>
              </a:rPr>
              <a:t>allowed</a:t>
            </a:r>
            <a:r>
              <a:rPr lang="nl-NL" altLang="nl-NL" sz="2800" dirty="0">
                <a:solidFill>
                  <a:srgbClr val="FF0000"/>
                </a:solidFill>
              </a:rPr>
              <a:t> </a:t>
            </a:r>
            <a:r>
              <a:rPr lang="nl-NL" altLang="nl-NL" sz="2800" dirty="0" err="1"/>
              <a:t>iff</a:t>
            </a:r>
            <a:r>
              <a:rPr lang="nl-NL" altLang="nl-NL" sz="2800" dirty="0"/>
              <a:t> </a:t>
            </a:r>
            <a:r>
              <a:rPr lang="nl-NL" altLang="nl-NL" sz="2800" dirty="0" err="1"/>
              <a:t>deciding</a:t>
            </a:r>
            <a:r>
              <a:rPr lang="nl-NL" altLang="nl-NL" sz="2800" dirty="0"/>
              <a:t> F </a:t>
            </a:r>
            <a:r>
              <a:rPr lang="nl-NL" altLang="nl-NL" sz="2800" dirty="0" err="1"/>
              <a:t>for</a:t>
            </a:r>
            <a:r>
              <a:rPr lang="nl-NL" altLang="nl-NL" sz="2800" dirty="0"/>
              <a:t> s’ is </a:t>
            </a:r>
            <a:r>
              <a:rPr lang="nl-NL" altLang="nl-NL" sz="2800" dirty="0" err="1"/>
              <a:t>not</a:t>
            </a:r>
            <a:r>
              <a:rPr lang="nl-NL" altLang="nl-NL" sz="2800" dirty="0"/>
              <a:t> </a:t>
            </a:r>
            <a:r>
              <a:rPr lang="nl-NL" altLang="nl-NL" sz="2800" dirty="0" err="1"/>
              <a:t>forced</a:t>
            </a:r>
            <a:r>
              <a:rPr lang="nl-NL" altLang="nl-NL" sz="2800" dirty="0"/>
              <a:t>.</a:t>
            </a:r>
          </a:p>
          <a:p>
            <a:pPr lvl="1">
              <a:defRPr/>
            </a:pPr>
            <a:endParaRPr lang="nl-NL" altLang="nl-NL" sz="2400" dirty="0"/>
          </a:p>
          <a:p>
            <a:pPr marL="457200" lvl="1" indent="0">
              <a:buFont typeface="Wingdings" pitchFamily="2" charset="2"/>
              <a:buNone/>
              <a:defRPr/>
            </a:pPr>
            <a:endParaRPr lang="nl-NL" altLang="nl-NL" sz="2400" dirty="0"/>
          </a:p>
          <a:p>
            <a:pPr lvl="1">
              <a:defRPr/>
            </a:pPr>
            <a:endParaRPr lang="nl-NL" altLang="nl-NL"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a:extLst>
              <a:ext uri="{FF2B5EF4-FFF2-40B4-BE49-F238E27FC236}">
                <a16:creationId xmlns:a16="http://schemas.microsoft.com/office/drawing/2014/main" id="{398DCE8A-25D5-256C-6F23-6AB92D67AB42}"/>
              </a:ext>
            </a:extLst>
          </p:cNvPr>
          <p:cNvSpPr>
            <a:spLocks/>
          </p:cNvSpPr>
          <p:nvPr/>
        </p:nvSpPr>
        <p:spPr bwMode="auto">
          <a:xfrm>
            <a:off x="685800" y="1905000"/>
            <a:ext cx="8407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286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547688" indent="-182563">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pPr>
            <a:r>
              <a:rPr lang="en-GB" altLang="nl-NL" sz="1800" i="1">
                <a:solidFill>
                  <a:schemeClr val="folHlink"/>
                </a:solidFill>
              </a:rPr>
              <a:t>Case G1 </a:t>
            </a:r>
            <a:r>
              <a:rPr lang="en-GB" altLang="nl-NL" sz="1800"/>
              <a:t>– won by </a:t>
            </a:r>
            <a:r>
              <a:rPr lang="en-GB" altLang="nl-NL" sz="1800">
                <a:solidFill>
                  <a:srgbClr val="FF0000"/>
                </a:solidFill>
              </a:rPr>
              <a:t>plaintiff	</a:t>
            </a:r>
            <a:r>
              <a:rPr lang="en-GB" altLang="nl-NL" sz="1800"/>
              <a:t>	</a:t>
            </a:r>
            <a:r>
              <a:rPr lang="nl-NL" altLang="nl-NL" sz="1800"/>
              <a:t>G1 </a:t>
            </a:r>
            <a:r>
              <a:rPr lang="en-US" altLang="nl-NL" sz="1800">
                <a:sym typeface="Symbol" pitchFamily="2" charset="2"/>
              </a:rPr>
              <a:t></a:t>
            </a:r>
            <a:r>
              <a:rPr lang="en-US" altLang="nl-NL" sz="1800" baseline="-25000">
                <a:latin typeface="Symbol" pitchFamily="2" charset="2"/>
              </a:rPr>
              <a:t>p</a:t>
            </a:r>
            <a:r>
              <a:rPr lang="en-US" altLang="nl-NL" sz="1800">
                <a:latin typeface="Symbol" pitchFamily="2" charset="2"/>
              </a:rPr>
              <a:t> </a:t>
            </a:r>
            <a:r>
              <a:rPr lang="en-GB" altLang="nl-NL" sz="1800"/>
              <a:t>F?</a:t>
            </a:r>
          </a:p>
          <a:p>
            <a:pPr lvl="1">
              <a:spcBef>
                <a:spcPct val="0"/>
              </a:spcBef>
            </a:pPr>
            <a:r>
              <a:rPr lang="en-US" altLang="nl-NL" sz="1800"/>
              <a:t>Deceive-plaintiff (</a:t>
            </a:r>
            <a:r>
              <a:rPr lang="en-US" altLang="nl-NL" sz="1800">
                <a:latin typeface="Symbol" pitchFamily="2" charset="2"/>
              </a:rPr>
              <a:t>p</a:t>
            </a:r>
            <a:r>
              <a:rPr lang="en-US" altLang="nl-NL" sz="1800"/>
              <a:t>1)</a:t>
            </a:r>
          </a:p>
          <a:p>
            <a:pPr lvl="1">
              <a:spcBef>
                <a:spcPct val="0"/>
              </a:spcBef>
            </a:pPr>
            <a:r>
              <a:rPr lang="en-US" altLang="nl-NL" sz="1800"/>
              <a:t>Security measures (</a:t>
            </a:r>
            <a:r>
              <a:rPr lang="en-US" altLang="nl-NL" sz="1800">
                <a:latin typeface="Symbol" pitchFamily="2" charset="2"/>
              </a:rPr>
              <a:t>p</a:t>
            </a:r>
            <a:r>
              <a:rPr lang="en-US" altLang="nl-NL" sz="1800"/>
              <a:t>3)</a:t>
            </a:r>
          </a:p>
          <a:p>
            <a:pPr lvl="1">
              <a:spcBef>
                <a:spcPct val="0"/>
              </a:spcBef>
            </a:pPr>
            <a:r>
              <a:rPr lang="en-US" altLang="nl-NL" sz="1800"/>
              <a:t>No-unique-product (</a:t>
            </a:r>
            <a:r>
              <a:rPr lang="en-US" altLang="nl-NL" sz="1800">
                <a:latin typeface="Symbol" pitchFamily="2" charset="2"/>
              </a:rPr>
              <a:t>d</a:t>
            </a:r>
            <a:r>
              <a:rPr lang="en-US" altLang="nl-NL" sz="1800"/>
              <a:t>1)</a:t>
            </a:r>
          </a:p>
          <a:p>
            <a:pPr lvl="1">
              <a:spcBef>
                <a:spcPct val="0"/>
              </a:spcBef>
            </a:pPr>
            <a:r>
              <a:rPr lang="en-US" altLang="nl-NL" sz="1800"/>
              <a:t>Secrets-disclosed-outsiders (</a:t>
            </a:r>
            <a:r>
              <a:rPr lang="en-US" altLang="nl-NL" sz="1800">
                <a:latin typeface="Symbol" pitchFamily="2" charset="2"/>
              </a:rPr>
              <a:t>d</a:t>
            </a:r>
            <a:r>
              <a:rPr lang="en-US" altLang="nl-NL" sz="1800"/>
              <a:t>3)</a:t>
            </a:r>
          </a:p>
          <a:p>
            <a:pPr>
              <a:spcBef>
                <a:spcPct val="0"/>
              </a:spcBef>
              <a:buClrTx/>
              <a:buSzTx/>
            </a:pPr>
            <a:endParaRPr lang="en-GB" altLang="nl-NL" sz="1800">
              <a:solidFill>
                <a:srgbClr val="00AC7F"/>
              </a:solidFill>
            </a:endParaRPr>
          </a:p>
          <a:p>
            <a:pPr>
              <a:spcBef>
                <a:spcPct val="0"/>
              </a:spcBef>
              <a:buClrTx/>
              <a:buSzTx/>
            </a:pPr>
            <a:r>
              <a:rPr lang="en-GB" altLang="nl-NL" sz="1800" i="1">
                <a:solidFill>
                  <a:schemeClr val="folHlink"/>
                </a:solidFill>
              </a:rPr>
              <a:t>Case G2 </a:t>
            </a:r>
            <a:r>
              <a:rPr lang="en-GB" altLang="nl-NL" sz="1800"/>
              <a:t>– won by </a:t>
            </a:r>
            <a:r>
              <a:rPr lang="en-GB" altLang="nl-NL" sz="1800">
                <a:solidFill>
                  <a:srgbClr val="FF0000"/>
                </a:solidFill>
              </a:rPr>
              <a:t>defendant</a:t>
            </a:r>
            <a:r>
              <a:rPr lang="en-GB" altLang="nl-NL" sz="1800"/>
              <a:t>		</a:t>
            </a:r>
            <a:r>
              <a:rPr lang="nl-NL" altLang="nl-NL" sz="1800"/>
              <a:t>G2 </a:t>
            </a:r>
            <a:r>
              <a:rPr lang="en-US" altLang="nl-NL" sz="1800">
                <a:sym typeface="Symbol" pitchFamily="2" charset="2"/>
              </a:rPr>
              <a:t></a:t>
            </a:r>
            <a:r>
              <a:rPr lang="en-US" altLang="nl-NL" sz="1800" baseline="-25000">
                <a:latin typeface="Symbol" pitchFamily="2" charset="2"/>
              </a:rPr>
              <a:t>d</a:t>
            </a:r>
            <a:r>
              <a:rPr lang="en-US" altLang="nl-NL" sz="1800">
                <a:latin typeface="Symbol" pitchFamily="2" charset="2"/>
              </a:rPr>
              <a:t> </a:t>
            </a:r>
            <a:r>
              <a:rPr lang="en-GB" altLang="nl-NL" sz="1800"/>
              <a:t>F?</a:t>
            </a:r>
          </a:p>
          <a:p>
            <a:pPr lvl="1">
              <a:spcBef>
                <a:spcPct val="0"/>
              </a:spcBef>
            </a:pPr>
            <a:r>
              <a:rPr lang="en-US" altLang="nl-NL" sz="1800"/>
              <a:t>Bribe-Employee </a:t>
            </a:r>
            <a:r>
              <a:rPr lang="en-US" altLang="nl-NL" sz="1800">
                <a:solidFill>
                  <a:srgbClr val="000000"/>
                </a:solidFill>
              </a:rPr>
              <a:t>(</a:t>
            </a:r>
            <a:r>
              <a:rPr lang="en-US" altLang="nl-NL" sz="1800">
                <a:latin typeface="Symbol" pitchFamily="2" charset="2"/>
              </a:rPr>
              <a:t>p</a:t>
            </a:r>
            <a:r>
              <a:rPr lang="en-US" altLang="nl-NL" sz="1800"/>
              <a:t>2</a:t>
            </a:r>
            <a:r>
              <a:rPr lang="en-US" altLang="nl-NL" sz="1800">
                <a:solidFill>
                  <a:srgbClr val="000000"/>
                </a:solidFill>
              </a:rPr>
              <a:t>)</a:t>
            </a:r>
          </a:p>
          <a:p>
            <a:pPr lvl="1">
              <a:spcBef>
                <a:spcPct val="0"/>
              </a:spcBef>
            </a:pPr>
            <a:r>
              <a:rPr lang="en-US" altLang="nl-NL" sz="1800"/>
              <a:t>No-unique-product (</a:t>
            </a:r>
            <a:r>
              <a:rPr lang="en-US" altLang="nl-NL" sz="1800">
                <a:latin typeface="Symbol" pitchFamily="2" charset="2"/>
              </a:rPr>
              <a:t>d</a:t>
            </a:r>
            <a:r>
              <a:rPr lang="en-US" altLang="nl-NL" sz="1800"/>
              <a:t>1)</a:t>
            </a:r>
          </a:p>
          <a:p>
            <a:pPr lvl="1">
              <a:spcBef>
                <a:spcPct val="0"/>
              </a:spcBef>
            </a:pPr>
            <a:r>
              <a:rPr lang="en-US" altLang="nl-NL" sz="1800"/>
              <a:t>Secrets-disclosed-outsiders (</a:t>
            </a:r>
            <a:r>
              <a:rPr lang="en-US" altLang="nl-NL" sz="1800">
                <a:latin typeface="Symbol" pitchFamily="2" charset="2"/>
              </a:rPr>
              <a:t>d</a:t>
            </a:r>
            <a:r>
              <a:rPr lang="en-US" altLang="nl-NL" sz="1800"/>
              <a:t>3)</a:t>
            </a:r>
          </a:p>
          <a:p>
            <a:pPr>
              <a:spcBef>
                <a:spcPct val="0"/>
              </a:spcBef>
              <a:buClrTx/>
              <a:buSzTx/>
            </a:pPr>
            <a:endParaRPr lang="en-GB" altLang="nl-NL" sz="1800">
              <a:solidFill>
                <a:srgbClr val="00AC7F"/>
              </a:solidFill>
            </a:endParaRPr>
          </a:p>
          <a:p>
            <a:pPr>
              <a:spcBef>
                <a:spcPct val="0"/>
              </a:spcBef>
              <a:buClrTx/>
              <a:buSzTx/>
            </a:pPr>
            <a:r>
              <a:rPr lang="en-GB" altLang="nl-NL" sz="1800" i="1">
                <a:solidFill>
                  <a:schemeClr val="folHlink"/>
                </a:solidFill>
              </a:rPr>
              <a:t>F </a:t>
            </a:r>
            <a:r>
              <a:rPr lang="en-GB" altLang="nl-NL" sz="1800"/>
              <a:t>– 				</a:t>
            </a:r>
          </a:p>
          <a:p>
            <a:pPr lvl="1">
              <a:spcBef>
                <a:spcPct val="0"/>
              </a:spcBef>
            </a:pPr>
            <a:r>
              <a:rPr lang="en-US" altLang="nl-NL" sz="1800"/>
              <a:t>Bribe-Employee </a:t>
            </a:r>
            <a:r>
              <a:rPr lang="en-US" altLang="nl-NL" sz="1800">
                <a:solidFill>
                  <a:srgbClr val="000000"/>
                </a:solidFill>
              </a:rPr>
              <a:t>(</a:t>
            </a:r>
            <a:r>
              <a:rPr lang="en-US" altLang="nl-NL" sz="1800">
                <a:latin typeface="Symbol" pitchFamily="2" charset="2"/>
              </a:rPr>
              <a:t>p</a:t>
            </a:r>
            <a:r>
              <a:rPr lang="en-US" altLang="nl-NL" sz="1800"/>
              <a:t>2</a:t>
            </a:r>
            <a:r>
              <a:rPr lang="en-US" altLang="nl-NL" sz="1800">
                <a:solidFill>
                  <a:srgbClr val="000000"/>
                </a:solidFill>
              </a:rPr>
              <a:t>)</a:t>
            </a:r>
          </a:p>
          <a:p>
            <a:pPr lvl="1">
              <a:spcBef>
                <a:spcPct val="0"/>
              </a:spcBef>
            </a:pPr>
            <a:r>
              <a:rPr lang="en-US" altLang="nl-NL" sz="1800"/>
              <a:t>Security measures (</a:t>
            </a:r>
            <a:r>
              <a:rPr lang="en-US" altLang="nl-NL" sz="1800">
                <a:latin typeface="Symbol" pitchFamily="2" charset="2"/>
              </a:rPr>
              <a:t>p</a:t>
            </a:r>
            <a:r>
              <a:rPr lang="en-US" altLang="nl-NL" sz="1800"/>
              <a:t>3)</a:t>
            </a:r>
          </a:p>
          <a:p>
            <a:pPr lvl="1">
              <a:spcBef>
                <a:spcPct val="0"/>
              </a:spcBef>
            </a:pPr>
            <a:r>
              <a:rPr lang="en-US" altLang="nl-NL" sz="1800"/>
              <a:t>Info-Reverse-Engineerable (</a:t>
            </a:r>
            <a:r>
              <a:rPr lang="en-US" altLang="nl-NL" sz="1800">
                <a:latin typeface="Symbol" pitchFamily="2" charset="2"/>
              </a:rPr>
              <a:t>d</a:t>
            </a:r>
            <a:r>
              <a:rPr lang="en-US" altLang="nl-NL" sz="1800"/>
              <a:t>2)</a:t>
            </a:r>
          </a:p>
          <a:p>
            <a:pPr lvl="1">
              <a:spcBef>
                <a:spcPct val="0"/>
              </a:spcBef>
            </a:pPr>
            <a:r>
              <a:rPr lang="en-US" altLang="nl-NL" sz="1800"/>
              <a:t>Secrets-disclosed-outsiders (</a:t>
            </a:r>
            <a:r>
              <a:rPr lang="en-US" altLang="nl-NL" sz="1800">
                <a:latin typeface="Symbol" pitchFamily="2" charset="2"/>
              </a:rPr>
              <a:t>d</a:t>
            </a:r>
            <a:r>
              <a:rPr lang="en-US" altLang="nl-NL" sz="1800"/>
              <a:t>3)</a:t>
            </a:r>
          </a:p>
          <a:p>
            <a:pPr lvl="1">
              <a:spcBef>
                <a:spcPct val="0"/>
              </a:spcBef>
            </a:pPr>
            <a:endParaRPr lang="en-US" altLang="nl-NL" sz="1600"/>
          </a:p>
        </p:txBody>
      </p:sp>
      <p:sp>
        <p:nvSpPr>
          <p:cNvPr id="37890" name="Titel 1">
            <a:extLst>
              <a:ext uri="{FF2B5EF4-FFF2-40B4-BE49-F238E27FC236}">
                <a16:creationId xmlns:a16="http://schemas.microsoft.com/office/drawing/2014/main" id="{0D58ADB8-0E0D-4A09-4C4A-FEEBD7BBE1F8}"/>
              </a:ext>
            </a:extLst>
          </p:cNvPr>
          <p:cNvSpPr>
            <a:spLocks noGrp="1" noChangeArrowheads="1"/>
          </p:cNvSpPr>
          <p:nvPr>
            <p:ph type="title"/>
          </p:nvPr>
        </p:nvSpPr>
        <p:spPr>
          <a:xfrm>
            <a:off x="1150938" y="220663"/>
            <a:ext cx="7793037" cy="1379537"/>
          </a:xfrm>
          <a:solidFill>
            <a:schemeClr val="accent6">
              <a:lumMod val="20000"/>
              <a:lumOff val="80000"/>
            </a:schemeClr>
          </a:solidFill>
        </p:spPr>
        <p:txBody>
          <a:bodyPr/>
          <a:lstStyle/>
          <a:p>
            <a:pPr algn="ctr">
              <a:defRPr/>
            </a:pPr>
            <a:r>
              <a:rPr lang="nl-NL" sz="2800" dirty="0" err="1">
                <a:ea typeface="MS PGothic" charset="0"/>
              </a:rPr>
              <a:t>Deciding</a:t>
            </a:r>
            <a:r>
              <a:rPr lang="nl-NL" sz="2800" dirty="0">
                <a:ea typeface="MS PGothic" charset="0"/>
              </a:rPr>
              <a:t> F </a:t>
            </a:r>
            <a:r>
              <a:rPr lang="nl-NL" sz="2800" dirty="0" err="1">
                <a:ea typeface="MS PGothic" charset="0"/>
              </a:rPr>
              <a:t>for</a:t>
            </a:r>
            <a:r>
              <a:rPr lang="nl-NL" sz="2800" dirty="0">
                <a:ea typeface="MS PGothic" charset="0"/>
              </a:rPr>
              <a:t> s is </a:t>
            </a:r>
            <a:r>
              <a:rPr lang="nl-NL" sz="2800" dirty="0" err="1">
                <a:solidFill>
                  <a:srgbClr val="FF0000"/>
                </a:solidFill>
                <a:ea typeface="MS PGothic" charset="0"/>
              </a:rPr>
              <a:t>forced</a:t>
            </a:r>
            <a:r>
              <a:rPr lang="nl-NL" sz="2800" dirty="0">
                <a:solidFill>
                  <a:srgbClr val="FF0000"/>
                </a:solidFill>
                <a:ea typeface="MS PGothic" charset="0"/>
              </a:rPr>
              <a:t> </a:t>
            </a:r>
            <a:r>
              <a:rPr lang="nl-NL" sz="2800" dirty="0" err="1">
                <a:ea typeface="MS PGothic" charset="0"/>
              </a:rPr>
              <a:t>iff</a:t>
            </a:r>
            <a:r>
              <a:rPr lang="nl-NL" sz="2800" dirty="0">
                <a:ea typeface="MS PGothic" charset="0"/>
              </a:rPr>
              <a:t> </a:t>
            </a:r>
            <a:r>
              <a:rPr lang="nl-NL" sz="2800" dirty="0" err="1">
                <a:ea typeface="MS PGothic" charset="0"/>
              </a:rPr>
              <a:t>there</a:t>
            </a:r>
            <a:r>
              <a:rPr lang="nl-NL" sz="2800" dirty="0">
                <a:ea typeface="MS PGothic" charset="0"/>
              </a:rPr>
              <a:t> </a:t>
            </a:r>
            <a:r>
              <a:rPr lang="nl-NL" sz="2800" dirty="0" err="1">
                <a:ea typeface="MS PGothic" charset="0"/>
              </a:rPr>
              <a:t>exists</a:t>
            </a:r>
            <a:r>
              <a:rPr lang="nl-NL" sz="2800" dirty="0">
                <a:ea typeface="MS PGothic" charset="0"/>
              </a:rPr>
              <a:t> a precedent G </a:t>
            </a:r>
            <a:r>
              <a:rPr lang="nl-NL" sz="2800" dirty="0" err="1">
                <a:ea typeface="MS PGothic" charset="0"/>
              </a:rPr>
              <a:t>such</a:t>
            </a:r>
            <a:r>
              <a:rPr lang="nl-NL" sz="2800" dirty="0">
                <a:ea typeface="MS PGothic" charset="0"/>
              </a:rPr>
              <a:t> </a:t>
            </a:r>
            <a:r>
              <a:rPr lang="nl-NL" sz="2800" dirty="0" err="1">
                <a:ea typeface="MS PGothic" charset="0"/>
              </a:rPr>
              <a:t>that</a:t>
            </a:r>
            <a:r>
              <a:rPr lang="nl-NL" sz="2800" dirty="0">
                <a:ea typeface="MS PGothic" charset="0"/>
              </a:rPr>
              <a:t> G </a:t>
            </a:r>
            <a:r>
              <a:rPr lang="en-US" sz="2800" dirty="0">
                <a:ea typeface="MS PGothic" charset="0"/>
                <a:sym typeface="Symbol" charset="0"/>
              </a:rPr>
              <a:t></a:t>
            </a:r>
            <a:r>
              <a:rPr lang="en-US" sz="2800" baseline="-25000" dirty="0">
                <a:ea typeface="MS PGothic" charset="0"/>
                <a:sym typeface="Symbol" charset="0"/>
              </a:rPr>
              <a:t>s</a:t>
            </a:r>
            <a:r>
              <a:rPr lang="nl-NL" sz="2800" dirty="0">
                <a:ea typeface="MS PGothic" charset="0"/>
              </a:rPr>
              <a:t> F </a:t>
            </a:r>
            <a:endParaRPr lang="nl-NL" sz="2800" dirty="0">
              <a:solidFill>
                <a:srgbClr val="FF0000"/>
              </a:solidFill>
              <a:ea typeface="MS PGothic"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a:extLst>
              <a:ext uri="{FF2B5EF4-FFF2-40B4-BE49-F238E27FC236}">
                <a16:creationId xmlns:a16="http://schemas.microsoft.com/office/drawing/2014/main" id="{1084B382-EB65-07B5-010F-D577E6C2023A}"/>
              </a:ext>
            </a:extLst>
          </p:cNvPr>
          <p:cNvSpPr>
            <a:spLocks/>
          </p:cNvSpPr>
          <p:nvPr/>
        </p:nvSpPr>
        <p:spPr bwMode="auto">
          <a:xfrm>
            <a:off x="685800" y="1905000"/>
            <a:ext cx="8407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286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547688" indent="-182563">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pPr>
            <a:r>
              <a:rPr lang="en-GB" altLang="nl-NL" sz="1800" i="1">
                <a:solidFill>
                  <a:schemeClr val="folHlink"/>
                </a:solidFill>
              </a:rPr>
              <a:t>Case G1 </a:t>
            </a:r>
            <a:r>
              <a:rPr lang="en-GB" altLang="nl-NL" sz="1800"/>
              <a:t>– won by </a:t>
            </a:r>
            <a:r>
              <a:rPr lang="en-GB" altLang="nl-NL" sz="1800">
                <a:solidFill>
                  <a:srgbClr val="FF0000"/>
                </a:solidFill>
              </a:rPr>
              <a:t>plaintiff	</a:t>
            </a:r>
            <a:r>
              <a:rPr lang="en-GB" altLang="nl-NL" sz="1800"/>
              <a:t>	</a:t>
            </a:r>
            <a:r>
              <a:rPr lang="nl-NL" altLang="nl-NL" sz="1800"/>
              <a:t>G1 </a:t>
            </a:r>
            <a:r>
              <a:rPr lang="en-US" altLang="nl-NL" sz="1800">
                <a:sym typeface="Symbol" pitchFamily="2" charset="2"/>
              </a:rPr>
              <a:t></a:t>
            </a:r>
            <a:r>
              <a:rPr lang="en-US" altLang="nl-NL" sz="1800" baseline="-25000">
                <a:latin typeface="Symbol" pitchFamily="2" charset="2"/>
              </a:rPr>
              <a:t>p</a:t>
            </a:r>
            <a:r>
              <a:rPr lang="en-US" altLang="nl-NL" sz="1800">
                <a:latin typeface="Symbol" pitchFamily="2" charset="2"/>
              </a:rPr>
              <a:t> </a:t>
            </a:r>
            <a:r>
              <a:rPr lang="en-GB" altLang="nl-NL" sz="1800"/>
              <a:t>F? </a:t>
            </a:r>
            <a:r>
              <a:rPr lang="en-GB" altLang="nl-NL" sz="1800">
                <a:solidFill>
                  <a:srgbClr val="FF0000"/>
                </a:solidFill>
              </a:rPr>
              <a:t>No</a:t>
            </a:r>
            <a:endParaRPr lang="en-GB" altLang="nl-NL" sz="1800"/>
          </a:p>
          <a:p>
            <a:pPr lvl="1">
              <a:spcBef>
                <a:spcPct val="0"/>
              </a:spcBef>
            </a:pPr>
            <a:r>
              <a:rPr lang="en-US" altLang="nl-NL" sz="1800">
                <a:solidFill>
                  <a:srgbClr val="FF0000"/>
                </a:solidFill>
              </a:rPr>
              <a:t>Deceive-plaintiff (</a:t>
            </a:r>
            <a:r>
              <a:rPr lang="en-US" altLang="nl-NL" sz="1800">
                <a:solidFill>
                  <a:srgbClr val="FF0000"/>
                </a:solidFill>
                <a:latin typeface="Symbol" pitchFamily="2" charset="2"/>
              </a:rPr>
              <a:t>p</a:t>
            </a:r>
            <a:r>
              <a:rPr lang="en-US" altLang="nl-NL" sz="1800">
                <a:solidFill>
                  <a:srgbClr val="FF0000"/>
                </a:solidFill>
              </a:rPr>
              <a:t>1)</a:t>
            </a:r>
          </a:p>
          <a:p>
            <a:pPr lvl="1">
              <a:spcBef>
                <a:spcPct val="0"/>
              </a:spcBef>
            </a:pPr>
            <a:r>
              <a:rPr lang="en-US" altLang="nl-NL" sz="1800"/>
              <a:t>Security measures (</a:t>
            </a:r>
            <a:r>
              <a:rPr lang="en-US" altLang="nl-NL" sz="1800">
                <a:latin typeface="Symbol" pitchFamily="2" charset="2"/>
              </a:rPr>
              <a:t>p</a:t>
            </a:r>
            <a:r>
              <a:rPr lang="en-US" altLang="nl-NL" sz="1800"/>
              <a:t>3)</a:t>
            </a:r>
          </a:p>
          <a:p>
            <a:pPr lvl="1">
              <a:spcBef>
                <a:spcPct val="0"/>
              </a:spcBef>
            </a:pPr>
            <a:r>
              <a:rPr lang="en-US" altLang="nl-NL" sz="1800"/>
              <a:t>No-unique-product (</a:t>
            </a:r>
            <a:r>
              <a:rPr lang="en-US" altLang="nl-NL" sz="1800">
                <a:latin typeface="Symbol" pitchFamily="2" charset="2"/>
              </a:rPr>
              <a:t>d</a:t>
            </a:r>
            <a:r>
              <a:rPr lang="en-US" altLang="nl-NL" sz="1800"/>
              <a:t>1)</a:t>
            </a:r>
          </a:p>
          <a:p>
            <a:pPr lvl="1">
              <a:spcBef>
                <a:spcPct val="0"/>
              </a:spcBef>
            </a:pPr>
            <a:r>
              <a:rPr lang="en-US" altLang="nl-NL" sz="1800"/>
              <a:t>Secrets-disclosed-outsiders (</a:t>
            </a:r>
            <a:r>
              <a:rPr lang="en-US" altLang="nl-NL" sz="1800">
                <a:latin typeface="Symbol" pitchFamily="2" charset="2"/>
              </a:rPr>
              <a:t>d</a:t>
            </a:r>
            <a:r>
              <a:rPr lang="en-US" altLang="nl-NL" sz="1800"/>
              <a:t>3)</a:t>
            </a:r>
          </a:p>
          <a:p>
            <a:pPr>
              <a:spcBef>
                <a:spcPct val="0"/>
              </a:spcBef>
              <a:buClrTx/>
              <a:buSzTx/>
            </a:pPr>
            <a:endParaRPr lang="en-GB" altLang="nl-NL" sz="1800">
              <a:solidFill>
                <a:srgbClr val="00AC7F"/>
              </a:solidFill>
            </a:endParaRPr>
          </a:p>
          <a:p>
            <a:pPr>
              <a:spcBef>
                <a:spcPct val="0"/>
              </a:spcBef>
              <a:buClrTx/>
              <a:buSzTx/>
            </a:pPr>
            <a:r>
              <a:rPr lang="en-GB" altLang="nl-NL" sz="1800" i="1">
                <a:solidFill>
                  <a:schemeClr val="folHlink"/>
                </a:solidFill>
              </a:rPr>
              <a:t>Case G2 </a:t>
            </a:r>
            <a:r>
              <a:rPr lang="en-GB" altLang="nl-NL" sz="1800"/>
              <a:t>– won by </a:t>
            </a:r>
            <a:r>
              <a:rPr lang="en-GB" altLang="nl-NL" sz="1800">
                <a:solidFill>
                  <a:srgbClr val="FF0000"/>
                </a:solidFill>
              </a:rPr>
              <a:t>defendant</a:t>
            </a:r>
            <a:r>
              <a:rPr lang="en-GB" altLang="nl-NL" sz="1800"/>
              <a:t>		</a:t>
            </a:r>
            <a:r>
              <a:rPr lang="nl-NL" altLang="nl-NL" sz="1800"/>
              <a:t>G2 </a:t>
            </a:r>
            <a:r>
              <a:rPr lang="en-US" altLang="nl-NL" sz="1800">
                <a:sym typeface="Symbol" pitchFamily="2" charset="2"/>
              </a:rPr>
              <a:t></a:t>
            </a:r>
            <a:r>
              <a:rPr lang="en-US" altLang="nl-NL" sz="1800" baseline="-25000">
                <a:latin typeface="Symbol" pitchFamily="2" charset="2"/>
              </a:rPr>
              <a:t>d</a:t>
            </a:r>
            <a:r>
              <a:rPr lang="en-US" altLang="nl-NL" sz="1800">
                <a:latin typeface="Symbol" pitchFamily="2" charset="2"/>
              </a:rPr>
              <a:t> </a:t>
            </a:r>
            <a:r>
              <a:rPr lang="en-GB" altLang="nl-NL" sz="1800"/>
              <a:t>F?</a:t>
            </a:r>
          </a:p>
          <a:p>
            <a:pPr lvl="1">
              <a:spcBef>
                <a:spcPct val="0"/>
              </a:spcBef>
            </a:pPr>
            <a:r>
              <a:rPr lang="en-US" altLang="nl-NL" sz="1800"/>
              <a:t>Bribe-Employee </a:t>
            </a:r>
            <a:r>
              <a:rPr lang="en-US" altLang="nl-NL" sz="1800">
                <a:solidFill>
                  <a:srgbClr val="000000"/>
                </a:solidFill>
              </a:rPr>
              <a:t>(</a:t>
            </a:r>
            <a:r>
              <a:rPr lang="en-US" altLang="nl-NL" sz="1800">
                <a:latin typeface="Symbol" pitchFamily="2" charset="2"/>
              </a:rPr>
              <a:t>p</a:t>
            </a:r>
            <a:r>
              <a:rPr lang="en-US" altLang="nl-NL" sz="1800"/>
              <a:t>2</a:t>
            </a:r>
            <a:r>
              <a:rPr lang="en-US" altLang="nl-NL" sz="1800">
                <a:solidFill>
                  <a:srgbClr val="000000"/>
                </a:solidFill>
              </a:rPr>
              <a:t>)</a:t>
            </a:r>
          </a:p>
          <a:p>
            <a:pPr lvl="1">
              <a:spcBef>
                <a:spcPct val="0"/>
              </a:spcBef>
            </a:pPr>
            <a:r>
              <a:rPr lang="en-US" altLang="nl-NL" sz="1800"/>
              <a:t>No-unique-product (</a:t>
            </a:r>
            <a:r>
              <a:rPr lang="en-US" altLang="nl-NL" sz="1800">
                <a:latin typeface="Symbol" pitchFamily="2" charset="2"/>
              </a:rPr>
              <a:t>d</a:t>
            </a:r>
            <a:r>
              <a:rPr lang="en-US" altLang="nl-NL" sz="1800"/>
              <a:t>1)</a:t>
            </a:r>
          </a:p>
          <a:p>
            <a:pPr lvl="1">
              <a:spcBef>
                <a:spcPct val="0"/>
              </a:spcBef>
            </a:pPr>
            <a:r>
              <a:rPr lang="en-US" altLang="nl-NL" sz="1800"/>
              <a:t>Secrets-disclosed-outsiders (</a:t>
            </a:r>
            <a:r>
              <a:rPr lang="en-US" altLang="nl-NL" sz="1800">
                <a:latin typeface="Symbol" pitchFamily="2" charset="2"/>
              </a:rPr>
              <a:t>d</a:t>
            </a:r>
            <a:r>
              <a:rPr lang="en-US" altLang="nl-NL" sz="1800"/>
              <a:t>3)</a:t>
            </a:r>
          </a:p>
          <a:p>
            <a:pPr>
              <a:spcBef>
                <a:spcPct val="0"/>
              </a:spcBef>
              <a:buClrTx/>
              <a:buSzTx/>
            </a:pPr>
            <a:endParaRPr lang="en-GB" altLang="nl-NL" sz="1800">
              <a:solidFill>
                <a:srgbClr val="00AC7F"/>
              </a:solidFill>
            </a:endParaRPr>
          </a:p>
          <a:p>
            <a:pPr>
              <a:spcBef>
                <a:spcPct val="0"/>
              </a:spcBef>
              <a:buClrTx/>
              <a:buSzTx/>
            </a:pPr>
            <a:r>
              <a:rPr lang="en-GB" altLang="nl-NL" sz="1800" i="1">
                <a:solidFill>
                  <a:schemeClr val="folHlink"/>
                </a:solidFill>
              </a:rPr>
              <a:t>F </a:t>
            </a:r>
            <a:r>
              <a:rPr lang="en-GB" altLang="nl-NL" sz="1800"/>
              <a:t>– 				</a:t>
            </a:r>
          </a:p>
          <a:p>
            <a:pPr lvl="1">
              <a:spcBef>
                <a:spcPct val="0"/>
              </a:spcBef>
            </a:pPr>
            <a:r>
              <a:rPr lang="en-US" altLang="nl-NL" sz="1800"/>
              <a:t>Bribe-Employee </a:t>
            </a:r>
            <a:r>
              <a:rPr lang="en-US" altLang="nl-NL" sz="1800">
                <a:solidFill>
                  <a:srgbClr val="000000"/>
                </a:solidFill>
              </a:rPr>
              <a:t>(</a:t>
            </a:r>
            <a:r>
              <a:rPr lang="en-US" altLang="nl-NL" sz="1800">
                <a:latin typeface="Symbol" pitchFamily="2" charset="2"/>
              </a:rPr>
              <a:t>p</a:t>
            </a:r>
            <a:r>
              <a:rPr lang="en-US" altLang="nl-NL" sz="1800"/>
              <a:t>2</a:t>
            </a:r>
            <a:r>
              <a:rPr lang="en-US" altLang="nl-NL" sz="1800">
                <a:solidFill>
                  <a:srgbClr val="000000"/>
                </a:solidFill>
              </a:rPr>
              <a:t>)</a:t>
            </a:r>
          </a:p>
          <a:p>
            <a:pPr lvl="1">
              <a:spcBef>
                <a:spcPct val="0"/>
              </a:spcBef>
            </a:pPr>
            <a:r>
              <a:rPr lang="en-US" altLang="nl-NL" sz="1800"/>
              <a:t>Security measures (</a:t>
            </a:r>
            <a:r>
              <a:rPr lang="en-US" altLang="nl-NL" sz="1800">
                <a:latin typeface="Symbol" pitchFamily="2" charset="2"/>
              </a:rPr>
              <a:t>p</a:t>
            </a:r>
            <a:r>
              <a:rPr lang="en-US" altLang="nl-NL" sz="1800"/>
              <a:t>3)</a:t>
            </a:r>
          </a:p>
          <a:p>
            <a:pPr lvl="1">
              <a:spcBef>
                <a:spcPct val="0"/>
              </a:spcBef>
            </a:pPr>
            <a:r>
              <a:rPr lang="en-US" altLang="nl-NL" sz="1800">
                <a:solidFill>
                  <a:srgbClr val="FF0000"/>
                </a:solidFill>
              </a:rPr>
              <a:t>Info-Reverse-Engineerable (</a:t>
            </a:r>
            <a:r>
              <a:rPr lang="en-US" altLang="nl-NL" sz="1800">
                <a:solidFill>
                  <a:srgbClr val="FF0000"/>
                </a:solidFill>
                <a:latin typeface="Symbol" pitchFamily="2" charset="2"/>
              </a:rPr>
              <a:t>d</a:t>
            </a:r>
            <a:r>
              <a:rPr lang="en-US" altLang="nl-NL" sz="1800">
                <a:solidFill>
                  <a:srgbClr val="FF0000"/>
                </a:solidFill>
              </a:rPr>
              <a:t>2)</a:t>
            </a:r>
          </a:p>
          <a:p>
            <a:pPr lvl="1">
              <a:spcBef>
                <a:spcPct val="0"/>
              </a:spcBef>
            </a:pPr>
            <a:r>
              <a:rPr lang="en-US" altLang="nl-NL" sz="1800"/>
              <a:t>Secrets-disclosed-outsiders (</a:t>
            </a:r>
            <a:r>
              <a:rPr lang="en-US" altLang="nl-NL" sz="1800">
                <a:latin typeface="Symbol" pitchFamily="2" charset="2"/>
              </a:rPr>
              <a:t>d</a:t>
            </a:r>
            <a:r>
              <a:rPr lang="en-US" altLang="nl-NL" sz="1800"/>
              <a:t>3)</a:t>
            </a:r>
          </a:p>
          <a:p>
            <a:pPr lvl="1">
              <a:spcBef>
                <a:spcPct val="0"/>
              </a:spcBef>
            </a:pPr>
            <a:endParaRPr lang="en-US" altLang="nl-NL" sz="1600"/>
          </a:p>
        </p:txBody>
      </p:sp>
      <p:sp>
        <p:nvSpPr>
          <p:cNvPr id="37890" name="Titel 1">
            <a:extLst>
              <a:ext uri="{FF2B5EF4-FFF2-40B4-BE49-F238E27FC236}">
                <a16:creationId xmlns:a16="http://schemas.microsoft.com/office/drawing/2014/main" id="{E36271F3-1B97-A2DB-AF8B-7A9B33B90641}"/>
              </a:ext>
            </a:extLst>
          </p:cNvPr>
          <p:cNvSpPr>
            <a:spLocks noGrp="1" noChangeArrowheads="1"/>
          </p:cNvSpPr>
          <p:nvPr>
            <p:ph type="title"/>
          </p:nvPr>
        </p:nvSpPr>
        <p:spPr>
          <a:xfrm>
            <a:off x="1150938" y="220663"/>
            <a:ext cx="7793037" cy="1379537"/>
          </a:xfrm>
          <a:solidFill>
            <a:schemeClr val="accent6">
              <a:lumMod val="20000"/>
              <a:lumOff val="80000"/>
            </a:schemeClr>
          </a:solidFill>
        </p:spPr>
        <p:txBody>
          <a:bodyPr/>
          <a:lstStyle/>
          <a:p>
            <a:pPr algn="ctr">
              <a:defRPr/>
            </a:pPr>
            <a:r>
              <a:rPr lang="nl-NL" sz="2800" dirty="0" err="1">
                <a:ea typeface="MS PGothic" charset="0"/>
              </a:rPr>
              <a:t>Deciding</a:t>
            </a:r>
            <a:r>
              <a:rPr lang="nl-NL" sz="2800" dirty="0">
                <a:ea typeface="MS PGothic" charset="0"/>
              </a:rPr>
              <a:t> F </a:t>
            </a:r>
            <a:r>
              <a:rPr lang="nl-NL" sz="2800" dirty="0" err="1">
                <a:ea typeface="MS PGothic" charset="0"/>
              </a:rPr>
              <a:t>for</a:t>
            </a:r>
            <a:r>
              <a:rPr lang="nl-NL" sz="2800" dirty="0">
                <a:ea typeface="MS PGothic" charset="0"/>
              </a:rPr>
              <a:t> s is </a:t>
            </a:r>
            <a:r>
              <a:rPr lang="nl-NL" sz="2800" dirty="0" err="1">
                <a:solidFill>
                  <a:srgbClr val="FF0000"/>
                </a:solidFill>
                <a:ea typeface="MS PGothic" charset="0"/>
              </a:rPr>
              <a:t>forced</a:t>
            </a:r>
            <a:r>
              <a:rPr lang="nl-NL" sz="2800" dirty="0">
                <a:solidFill>
                  <a:srgbClr val="FF0000"/>
                </a:solidFill>
                <a:ea typeface="MS PGothic" charset="0"/>
              </a:rPr>
              <a:t> </a:t>
            </a:r>
            <a:r>
              <a:rPr lang="nl-NL" sz="2800" dirty="0" err="1">
                <a:ea typeface="MS PGothic" charset="0"/>
              </a:rPr>
              <a:t>iff</a:t>
            </a:r>
            <a:r>
              <a:rPr lang="nl-NL" sz="2800" dirty="0">
                <a:ea typeface="MS PGothic" charset="0"/>
              </a:rPr>
              <a:t> </a:t>
            </a:r>
            <a:r>
              <a:rPr lang="nl-NL" sz="2800" dirty="0" err="1">
                <a:ea typeface="MS PGothic" charset="0"/>
              </a:rPr>
              <a:t>there</a:t>
            </a:r>
            <a:r>
              <a:rPr lang="nl-NL" sz="2800" dirty="0">
                <a:ea typeface="MS PGothic" charset="0"/>
              </a:rPr>
              <a:t> </a:t>
            </a:r>
            <a:r>
              <a:rPr lang="nl-NL" sz="2800" dirty="0" err="1">
                <a:ea typeface="MS PGothic" charset="0"/>
              </a:rPr>
              <a:t>exists</a:t>
            </a:r>
            <a:r>
              <a:rPr lang="nl-NL" sz="2800" dirty="0">
                <a:ea typeface="MS PGothic" charset="0"/>
              </a:rPr>
              <a:t> a precedent G </a:t>
            </a:r>
            <a:r>
              <a:rPr lang="nl-NL" sz="2800" dirty="0" err="1">
                <a:ea typeface="MS PGothic" charset="0"/>
              </a:rPr>
              <a:t>such</a:t>
            </a:r>
            <a:r>
              <a:rPr lang="nl-NL" sz="2800" dirty="0">
                <a:ea typeface="MS PGothic" charset="0"/>
              </a:rPr>
              <a:t> </a:t>
            </a:r>
            <a:r>
              <a:rPr lang="nl-NL" sz="2800" dirty="0" err="1">
                <a:ea typeface="MS PGothic" charset="0"/>
              </a:rPr>
              <a:t>that</a:t>
            </a:r>
            <a:r>
              <a:rPr lang="nl-NL" sz="2800" dirty="0">
                <a:ea typeface="MS PGothic" charset="0"/>
              </a:rPr>
              <a:t> G </a:t>
            </a:r>
            <a:r>
              <a:rPr lang="en-US" sz="2800" dirty="0">
                <a:ea typeface="MS PGothic" charset="0"/>
                <a:sym typeface="Symbol" charset="0"/>
              </a:rPr>
              <a:t></a:t>
            </a:r>
            <a:r>
              <a:rPr lang="en-US" sz="2800" baseline="-25000" dirty="0">
                <a:ea typeface="MS PGothic" charset="0"/>
                <a:sym typeface="Symbol" charset="0"/>
              </a:rPr>
              <a:t>s</a:t>
            </a:r>
            <a:r>
              <a:rPr lang="nl-NL" sz="2800" dirty="0">
                <a:ea typeface="MS PGothic" charset="0"/>
              </a:rPr>
              <a:t> F </a:t>
            </a:r>
            <a:endParaRPr lang="nl-NL" sz="2800" dirty="0">
              <a:solidFill>
                <a:srgbClr val="FF0000"/>
              </a:solidFill>
              <a:ea typeface="MS PGothic"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a:extLst>
              <a:ext uri="{FF2B5EF4-FFF2-40B4-BE49-F238E27FC236}">
                <a16:creationId xmlns:a16="http://schemas.microsoft.com/office/drawing/2014/main" id="{B10AF010-C42B-425C-BEBF-0964BD47B581}"/>
              </a:ext>
            </a:extLst>
          </p:cNvPr>
          <p:cNvSpPr txBox="1">
            <a:spLocks noChangeArrowheads="1"/>
          </p:cNvSpPr>
          <p:nvPr/>
        </p:nvSpPr>
        <p:spPr bwMode="auto">
          <a:xfrm>
            <a:off x="762000" y="2362200"/>
            <a:ext cx="7391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altLang="nl-NL" sz="3600" dirty="0">
              <a:solidFill>
                <a:schemeClr val="tx2"/>
              </a:solidFill>
              <a:latin typeface="Tahoma" panose="020B0604030504040204" pitchFamily="34" charset="0"/>
            </a:endParaRPr>
          </a:p>
          <a:p>
            <a:pPr algn="ctr" eaLnBrk="1" hangingPunct="1"/>
            <a:r>
              <a:rPr lang="en-US" altLang="nl-NL" sz="3600" dirty="0">
                <a:solidFill>
                  <a:schemeClr val="tx2"/>
                </a:solidFill>
                <a:latin typeface="Tahoma" panose="020B0604030504040204" pitchFamily="34" charset="0"/>
              </a:rPr>
              <a:t>1. Models of case-based reasoning in factor-based domains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a:extLst>
              <a:ext uri="{FF2B5EF4-FFF2-40B4-BE49-F238E27FC236}">
                <a16:creationId xmlns:a16="http://schemas.microsoft.com/office/drawing/2014/main" id="{EFD10332-0393-ABB2-78F7-E05E930F0220}"/>
              </a:ext>
            </a:extLst>
          </p:cNvPr>
          <p:cNvSpPr>
            <a:spLocks/>
          </p:cNvSpPr>
          <p:nvPr/>
        </p:nvSpPr>
        <p:spPr bwMode="auto">
          <a:xfrm>
            <a:off x="685800" y="1905000"/>
            <a:ext cx="8407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286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547688" indent="-182563">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pPr>
            <a:r>
              <a:rPr lang="en-GB" altLang="nl-NL" sz="1800" i="1">
                <a:solidFill>
                  <a:schemeClr val="folHlink"/>
                </a:solidFill>
              </a:rPr>
              <a:t>Case G1 </a:t>
            </a:r>
            <a:r>
              <a:rPr lang="en-GB" altLang="nl-NL" sz="1800"/>
              <a:t>– won by </a:t>
            </a:r>
            <a:r>
              <a:rPr lang="en-GB" altLang="nl-NL" sz="1800">
                <a:solidFill>
                  <a:srgbClr val="FF0000"/>
                </a:solidFill>
              </a:rPr>
              <a:t>plaintiff	</a:t>
            </a:r>
            <a:r>
              <a:rPr lang="en-GB" altLang="nl-NL" sz="1800"/>
              <a:t>	</a:t>
            </a:r>
            <a:r>
              <a:rPr lang="nl-NL" altLang="nl-NL" sz="1800"/>
              <a:t>G1 </a:t>
            </a:r>
            <a:r>
              <a:rPr lang="en-US" altLang="nl-NL" sz="1800">
                <a:sym typeface="Symbol" pitchFamily="2" charset="2"/>
              </a:rPr>
              <a:t></a:t>
            </a:r>
            <a:r>
              <a:rPr lang="en-US" altLang="nl-NL" sz="1800" baseline="-25000">
                <a:latin typeface="Symbol" pitchFamily="2" charset="2"/>
              </a:rPr>
              <a:t>p</a:t>
            </a:r>
            <a:r>
              <a:rPr lang="en-US" altLang="nl-NL" sz="1800">
                <a:latin typeface="Symbol" pitchFamily="2" charset="2"/>
              </a:rPr>
              <a:t> </a:t>
            </a:r>
            <a:r>
              <a:rPr lang="en-GB" altLang="nl-NL" sz="1800"/>
              <a:t>F?</a:t>
            </a:r>
          </a:p>
          <a:p>
            <a:pPr lvl="1">
              <a:spcBef>
                <a:spcPct val="0"/>
              </a:spcBef>
            </a:pPr>
            <a:r>
              <a:rPr lang="en-US" altLang="nl-NL" sz="1800"/>
              <a:t>Deceive-plaintiff (</a:t>
            </a:r>
            <a:r>
              <a:rPr lang="en-US" altLang="nl-NL" sz="1800">
                <a:latin typeface="Symbol" pitchFamily="2" charset="2"/>
              </a:rPr>
              <a:t>p</a:t>
            </a:r>
            <a:r>
              <a:rPr lang="en-US" altLang="nl-NL" sz="1800"/>
              <a:t>1)</a:t>
            </a:r>
          </a:p>
          <a:p>
            <a:pPr lvl="1">
              <a:spcBef>
                <a:spcPct val="0"/>
              </a:spcBef>
            </a:pPr>
            <a:r>
              <a:rPr lang="en-US" altLang="nl-NL" sz="1800"/>
              <a:t>Security measures (</a:t>
            </a:r>
            <a:r>
              <a:rPr lang="en-US" altLang="nl-NL" sz="1800">
                <a:latin typeface="Symbol" pitchFamily="2" charset="2"/>
              </a:rPr>
              <a:t>p</a:t>
            </a:r>
            <a:r>
              <a:rPr lang="en-US" altLang="nl-NL" sz="1800"/>
              <a:t>3)</a:t>
            </a:r>
          </a:p>
          <a:p>
            <a:pPr lvl="1">
              <a:spcBef>
                <a:spcPct val="0"/>
              </a:spcBef>
            </a:pPr>
            <a:r>
              <a:rPr lang="en-US" altLang="nl-NL" sz="1800"/>
              <a:t>No-unique-product (</a:t>
            </a:r>
            <a:r>
              <a:rPr lang="en-US" altLang="nl-NL" sz="1800">
                <a:latin typeface="Symbol" pitchFamily="2" charset="2"/>
              </a:rPr>
              <a:t>d</a:t>
            </a:r>
            <a:r>
              <a:rPr lang="en-US" altLang="nl-NL" sz="1800"/>
              <a:t>1)</a:t>
            </a:r>
          </a:p>
          <a:p>
            <a:pPr lvl="1">
              <a:spcBef>
                <a:spcPct val="0"/>
              </a:spcBef>
            </a:pPr>
            <a:r>
              <a:rPr lang="en-US" altLang="nl-NL" sz="1800"/>
              <a:t>Secrets-disclosed-outsiders (</a:t>
            </a:r>
            <a:r>
              <a:rPr lang="en-US" altLang="nl-NL" sz="1800">
                <a:latin typeface="Symbol" pitchFamily="2" charset="2"/>
              </a:rPr>
              <a:t>d</a:t>
            </a:r>
            <a:r>
              <a:rPr lang="en-US" altLang="nl-NL" sz="1800"/>
              <a:t>3)</a:t>
            </a:r>
          </a:p>
          <a:p>
            <a:pPr>
              <a:spcBef>
                <a:spcPct val="0"/>
              </a:spcBef>
              <a:buClrTx/>
              <a:buSzTx/>
            </a:pPr>
            <a:endParaRPr lang="en-GB" altLang="nl-NL" sz="1800">
              <a:solidFill>
                <a:srgbClr val="00AC7F"/>
              </a:solidFill>
            </a:endParaRPr>
          </a:p>
          <a:p>
            <a:pPr>
              <a:spcBef>
                <a:spcPct val="0"/>
              </a:spcBef>
              <a:buClrTx/>
              <a:buSzTx/>
            </a:pPr>
            <a:r>
              <a:rPr lang="en-GB" altLang="nl-NL" sz="1800" i="1">
                <a:solidFill>
                  <a:schemeClr val="folHlink"/>
                </a:solidFill>
              </a:rPr>
              <a:t>Case G2 </a:t>
            </a:r>
            <a:r>
              <a:rPr lang="en-GB" altLang="nl-NL" sz="1800"/>
              <a:t>– won by </a:t>
            </a:r>
            <a:r>
              <a:rPr lang="en-GB" altLang="nl-NL" sz="1800">
                <a:solidFill>
                  <a:srgbClr val="FF0000"/>
                </a:solidFill>
              </a:rPr>
              <a:t>defendant</a:t>
            </a:r>
            <a:r>
              <a:rPr lang="en-GB" altLang="nl-NL" sz="1800"/>
              <a:t>		</a:t>
            </a:r>
            <a:r>
              <a:rPr lang="nl-NL" altLang="nl-NL" sz="1800"/>
              <a:t>G2 </a:t>
            </a:r>
            <a:r>
              <a:rPr lang="en-US" altLang="nl-NL" sz="1800">
                <a:sym typeface="Symbol" pitchFamily="2" charset="2"/>
              </a:rPr>
              <a:t></a:t>
            </a:r>
            <a:r>
              <a:rPr lang="en-US" altLang="nl-NL" sz="1800" baseline="-25000">
                <a:latin typeface="Symbol" pitchFamily="2" charset="2"/>
              </a:rPr>
              <a:t>d</a:t>
            </a:r>
            <a:r>
              <a:rPr lang="en-US" altLang="nl-NL" sz="1800">
                <a:latin typeface="Symbol" pitchFamily="2" charset="2"/>
              </a:rPr>
              <a:t> </a:t>
            </a:r>
            <a:r>
              <a:rPr lang="en-GB" altLang="nl-NL" sz="1800"/>
              <a:t>F?</a:t>
            </a:r>
          </a:p>
          <a:p>
            <a:pPr lvl="1">
              <a:spcBef>
                <a:spcPct val="0"/>
              </a:spcBef>
            </a:pPr>
            <a:r>
              <a:rPr lang="en-US" altLang="nl-NL" sz="1800"/>
              <a:t>Bribe-Employee </a:t>
            </a:r>
            <a:r>
              <a:rPr lang="en-US" altLang="nl-NL" sz="1800">
                <a:solidFill>
                  <a:srgbClr val="000000"/>
                </a:solidFill>
              </a:rPr>
              <a:t>(</a:t>
            </a:r>
            <a:r>
              <a:rPr lang="en-US" altLang="nl-NL" sz="1800">
                <a:latin typeface="Symbol" pitchFamily="2" charset="2"/>
              </a:rPr>
              <a:t>p</a:t>
            </a:r>
            <a:r>
              <a:rPr lang="en-US" altLang="nl-NL" sz="1800"/>
              <a:t>2</a:t>
            </a:r>
            <a:r>
              <a:rPr lang="en-US" altLang="nl-NL" sz="1800">
                <a:solidFill>
                  <a:srgbClr val="000000"/>
                </a:solidFill>
              </a:rPr>
              <a:t>)</a:t>
            </a:r>
          </a:p>
          <a:p>
            <a:pPr lvl="1">
              <a:spcBef>
                <a:spcPct val="0"/>
              </a:spcBef>
            </a:pPr>
            <a:r>
              <a:rPr lang="en-US" altLang="nl-NL" sz="1800"/>
              <a:t>No-unique-product (</a:t>
            </a:r>
            <a:r>
              <a:rPr lang="en-US" altLang="nl-NL" sz="1800">
                <a:latin typeface="Symbol" pitchFamily="2" charset="2"/>
              </a:rPr>
              <a:t>d</a:t>
            </a:r>
            <a:r>
              <a:rPr lang="en-US" altLang="nl-NL" sz="1800"/>
              <a:t>1)</a:t>
            </a:r>
          </a:p>
          <a:p>
            <a:pPr lvl="1">
              <a:spcBef>
                <a:spcPct val="0"/>
              </a:spcBef>
            </a:pPr>
            <a:r>
              <a:rPr lang="en-US" altLang="nl-NL" sz="1800"/>
              <a:t>Secrets-disclosed-outsiders (</a:t>
            </a:r>
            <a:r>
              <a:rPr lang="en-US" altLang="nl-NL" sz="1800">
                <a:latin typeface="Symbol" pitchFamily="2" charset="2"/>
              </a:rPr>
              <a:t>d</a:t>
            </a:r>
            <a:r>
              <a:rPr lang="en-US" altLang="nl-NL" sz="1800"/>
              <a:t>3)</a:t>
            </a:r>
          </a:p>
          <a:p>
            <a:pPr>
              <a:spcBef>
                <a:spcPct val="0"/>
              </a:spcBef>
              <a:buClrTx/>
              <a:buSzTx/>
            </a:pPr>
            <a:endParaRPr lang="en-GB" altLang="nl-NL" sz="1800">
              <a:solidFill>
                <a:srgbClr val="00AC7F"/>
              </a:solidFill>
            </a:endParaRPr>
          </a:p>
          <a:p>
            <a:pPr>
              <a:spcBef>
                <a:spcPct val="0"/>
              </a:spcBef>
              <a:buClrTx/>
              <a:buSzTx/>
            </a:pPr>
            <a:r>
              <a:rPr lang="en-GB" altLang="nl-NL" sz="1800" i="1">
                <a:solidFill>
                  <a:schemeClr val="folHlink"/>
                </a:solidFill>
              </a:rPr>
              <a:t>F </a:t>
            </a:r>
            <a:r>
              <a:rPr lang="en-GB" altLang="nl-NL" sz="1800"/>
              <a:t>– 				</a:t>
            </a:r>
          </a:p>
          <a:p>
            <a:pPr lvl="1">
              <a:spcBef>
                <a:spcPct val="0"/>
              </a:spcBef>
            </a:pPr>
            <a:r>
              <a:rPr lang="en-US" altLang="nl-NL" sz="1800"/>
              <a:t>Bribe-Employee </a:t>
            </a:r>
            <a:r>
              <a:rPr lang="en-US" altLang="nl-NL" sz="1800">
                <a:solidFill>
                  <a:srgbClr val="000000"/>
                </a:solidFill>
              </a:rPr>
              <a:t>(</a:t>
            </a:r>
            <a:r>
              <a:rPr lang="en-US" altLang="nl-NL" sz="1800">
                <a:latin typeface="Symbol" pitchFamily="2" charset="2"/>
              </a:rPr>
              <a:t>p</a:t>
            </a:r>
            <a:r>
              <a:rPr lang="en-US" altLang="nl-NL" sz="1800"/>
              <a:t>2</a:t>
            </a:r>
            <a:r>
              <a:rPr lang="en-US" altLang="nl-NL" sz="1800">
                <a:solidFill>
                  <a:srgbClr val="000000"/>
                </a:solidFill>
              </a:rPr>
              <a:t>)</a:t>
            </a:r>
          </a:p>
          <a:p>
            <a:pPr lvl="1">
              <a:spcBef>
                <a:spcPct val="0"/>
              </a:spcBef>
            </a:pPr>
            <a:r>
              <a:rPr lang="en-US" altLang="nl-NL" sz="1800"/>
              <a:t>Security measures (</a:t>
            </a:r>
            <a:r>
              <a:rPr lang="en-US" altLang="nl-NL" sz="1800">
                <a:latin typeface="Symbol" pitchFamily="2" charset="2"/>
              </a:rPr>
              <a:t>p</a:t>
            </a:r>
            <a:r>
              <a:rPr lang="en-US" altLang="nl-NL" sz="1800"/>
              <a:t>3)</a:t>
            </a:r>
          </a:p>
          <a:p>
            <a:pPr lvl="1">
              <a:spcBef>
                <a:spcPct val="0"/>
              </a:spcBef>
            </a:pPr>
            <a:r>
              <a:rPr lang="en-US" altLang="nl-NL" sz="1800"/>
              <a:t>Info-Reverse-Engineerable (</a:t>
            </a:r>
            <a:r>
              <a:rPr lang="en-US" altLang="nl-NL" sz="1800">
                <a:latin typeface="Symbol" pitchFamily="2" charset="2"/>
              </a:rPr>
              <a:t>d</a:t>
            </a:r>
            <a:r>
              <a:rPr lang="en-US" altLang="nl-NL" sz="1800"/>
              <a:t>2)</a:t>
            </a:r>
          </a:p>
          <a:p>
            <a:pPr lvl="1">
              <a:spcBef>
                <a:spcPct val="0"/>
              </a:spcBef>
            </a:pPr>
            <a:r>
              <a:rPr lang="en-US" altLang="nl-NL" sz="1800"/>
              <a:t>Secrets-disclosed-outsiders (</a:t>
            </a:r>
            <a:r>
              <a:rPr lang="en-US" altLang="nl-NL" sz="1800">
                <a:latin typeface="Symbol" pitchFamily="2" charset="2"/>
              </a:rPr>
              <a:t>d</a:t>
            </a:r>
            <a:r>
              <a:rPr lang="en-US" altLang="nl-NL" sz="1800"/>
              <a:t>3)</a:t>
            </a:r>
          </a:p>
          <a:p>
            <a:pPr lvl="1">
              <a:spcBef>
                <a:spcPct val="0"/>
              </a:spcBef>
            </a:pPr>
            <a:endParaRPr lang="en-US" altLang="nl-NL" sz="1600"/>
          </a:p>
        </p:txBody>
      </p:sp>
      <p:sp>
        <p:nvSpPr>
          <p:cNvPr id="37890" name="Titel 1">
            <a:extLst>
              <a:ext uri="{FF2B5EF4-FFF2-40B4-BE49-F238E27FC236}">
                <a16:creationId xmlns:a16="http://schemas.microsoft.com/office/drawing/2014/main" id="{7ACEF8EA-5DA4-8188-1D77-87E7B3A7B5C7}"/>
              </a:ext>
            </a:extLst>
          </p:cNvPr>
          <p:cNvSpPr>
            <a:spLocks noGrp="1" noChangeArrowheads="1"/>
          </p:cNvSpPr>
          <p:nvPr>
            <p:ph type="title"/>
          </p:nvPr>
        </p:nvSpPr>
        <p:spPr>
          <a:xfrm>
            <a:off x="1150938" y="220663"/>
            <a:ext cx="7793037" cy="1379537"/>
          </a:xfrm>
          <a:solidFill>
            <a:schemeClr val="accent6">
              <a:lumMod val="20000"/>
              <a:lumOff val="80000"/>
            </a:schemeClr>
          </a:solidFill>
        </p:spPr>
        <p:txBody>
          <a:bodyPr/>
          <a:lstStyle/>
          <a:p>
            <a:pPr algn="ctr">
              <a:defRPr/>
            </a:pPr>
            <a:r>
              <a:rPr lang="nl-NL" sz="2800" dirty="0" err="1">
                <a:ea typeface="MS PGothic" charset="0"/>
              </a:rPr>
              <a:t>Deciding</a:t>
            </a:r>
            <a:r>
              <a:rPr lang="nl-NL" sz="2800" dirty="0">
                <a:ea typeface="MS PGothic" charset="0"/>
              </a:rPr>
              <a:t> F </a:t>
            </a:r>
            <a:r>
              <a:rPr lang="nl-NL" sz="2800" dirty="0" err="1">
                <a:ea typeface="MS PGothic" charset="0"/>
              </a:rPr>
              <a:t>for</a:t>
            </a:r>
            <a:r>
              <a:rPr lang="nl-NL" sz="2800" dirty="0">
                <a:ea typeface="MS PGothic" charset="0"/>
              </a:rPr>
              <a:t> s is </a:t>
            </a:r>
            <a:r>
              <a:rPr lang="nl-NL" sz="2800" dirty="0" err="1">
                <a:solidFill>
                  <a:srgbClr val="FF0000"/>
                </a:solidFill>
                <a:ea typeface="MS PGothic" charset="0"/>
              </a:rPr>
              <a:t>forced</a:t>
            </a:r>
            <a:r>
              <a:rPr lang="nl-NL" sz="2800" dirty="0">
                <a:solidFill>
                  <a:srgbClr val="FF0000"/>
                </a:solidFill>
                <a:ea typeface="MS PGothic" charset="0"/>
              </a:rPr>
              <a:t> </a:t>
            </a:r>
            <a:r>
              <a:rPr lang="nl-NL" sz="2800" dirty="0" err="1">
                <a:ea typeface="MS PGothic" charset="0"/>
              </a:rPr>
              <a:t>iff</a:t>
            </a:r>
            <a:r>
              <a:rPr lang="nl-NL" sz="2800" dirty="0">
                <a:ea typeface="MS PGothic" charset="0"/>
              </a:rPr>
              <a:t> </a:t>
            </a:r>
            <a:r>
              <a:rPr lang="nl-NL" sz="2800" dirty="0" err="1">
                <a:ea typeface="MS PGothic" charset="0"/>
              </a:rPr>
              <a:t>there</a:t>
            </a:r>
            <a:r>
              <a:rPr lang="nl-NL" sz="2800" dirty="0">
                <a:ea typeface="MS PGothic" charset="0"/>
              </a:rPr>
              <a:t> </a:t>
            </a:r>
            <a:r>
              <a:rPr lang="nl-NL" sz="2800" dirty="0" err="1">
                <a:ea typeface="MS PGothic" charset="0"/>
              </a:rPr>
              <a:t>exists</a:t>
            </a:r>
            <a:r>
              <a:rPr lang="nl-NL" sz="2800" dirty="0">
                <a:ea typeface="MS PGothic" charset="0"/>
              </a:rPr>
              <a:t> a precedent G </a:t>
            </a:r>
            <a:r>
              <a:rPr lang="nl-NL" sz="2800" dirty="0" err="1">
                <a:ea typeface="MS PGothic" charset="0"/>
              </a:rPr>
              <a:t>such</a:t>
            </a:r>
            <a:r>
              <a:rPr lang="nl-NL" sz="2800" dirty="0">
                <a:ea typeface="MS PGothic" charset="0"/>
              </a:rPr>
              <a:t> </a:t>
            </a:r>
            <a:r>
              <a:rPr lang="nl-NL" sz="2800" dirty="0" err="1">
                <a:ea typeface="MS PGothic" charset="0"/>
              </a:rPr>
              <a:t>that</a:t>
            </a:r>
            <a:r>
              <a:rPr lang="nl-NL" sz="2800" dirty="0">
                <a:ea typeface="MS PGothic" charset="0"/>
              </a:rPr>
              <a:t> G </a:t>
            </a:r>
            <a:r>
              <a:rPr lang="en-US" sz="2800" dirty="0">
                <a:ea typeface="MS PGothic" charset="0"/>
                <a:sym typeface="Symbol" charset="0"/>
              </a:rPr>
              <a:t></a:t>
            </a:r>
            <a:r>
              <a:rPr lang="en-US" sz="2800" baseline="-25000" dirty="0">
                <a:ea typeface="MS PGothic" charset="0"/>
                <a:sym typeface="Symbol" charset="0"/>
              </a:rPr>
              <a:t>s</a:t>
            </a:r>
            <a:r>
              <a:rPr lang="nl-NL" sz="2800" dirty="0">
                <a:ea typeface="MS PGothic" charset="0"/>
              </a:rPr>
              <a:t> F </a:t>
            </a:r>
            <a:endParaRPr lang="nl-NL" sz="2800" dirty="0">
              <a:solidFill>
                <a:srgbClr val="FF0000"/>
              </a:solidFill>
              <a:ea typeface="MS PGothic"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a:extLst>
              <a:ext uri="{FF2B5EF4-FFF2-40B4-BE49-F238E27FC236}">
                <a16:creationId xmlns:a16="http://schemas.microsoft.com/office/drawing/2014/main" id="{C689D506-62DA-06CF-4898-21C93057BDC1}"/>
              </a:ext>
            </a:extLst>
          </p:cNvPr>
          <p:cNvSpPr>
            <a:spLocks/>
          </p:cNvSpPr>
          <p:nvPr/>
        </p:nvSpPr>
        <p:spPr bwMode="auto">
          <a:xfrm>
            <a:off x="685800" y="1905000"/>
            <a:ext cx="8407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286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547688" indent="-182563">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pPr>
            <a:r>
              <a:rPr lang="en-GB" altLang="nl-NL" sz="1800" i="1">
                <a:solidFill>
                  <a:schemeClr val="folHlink"/>
                </a:solidFill>
              </a:rPr>
              <a:t>Case G1 </a:t>
            </a:r>
            <a:r>
              <a:rPr lang="en-GB" altLang="nl-NL" sz="1800"/>
              <a:t>– won by </a:t>
            </a:r>
            <a:r>
              <a:rPr lang="en-GB" altLang="nl-NL" sz="1800">
                <a:solidFill>
                  <a:srgbClr val="FF0000"/>
                </a:solidFill>
              </a:rPr>
              <a:t>plaintiff	</a:t>
            </a:r>
            <a:r>
              <a:rPr lang="en-GB" altLang="nl-NL" sz="1800"/>
              <a:t>	</a:t>
            </a:r>
            <a:r>
              <a:rPr lang="nl-NL" altLang="nl-NL" sz="1800"/>
              <a:t>G1 </a:t>
            </a:r>
            <a:r>
              <a:rPr lang="en-US" altLang="nl-NL" sz="1800">
                <a:sym typeface="Symbol" pitchFamily="2" charset="2"/>
              </a:rPr>
              <a:t></a:t>
            </a:r>
            <a:r>
              <a:rPr lang="en-US" altLang="nl-NL" sz="1800" baseline="-25000">
                <a:latin typeface="Symbol" pitchFamily="2" charset="2"/>
              </a:rPr>
              <a:t>p</a:t>
            </a:r>
            <a:r>
              <a:rPr lang="en-US" altLang="nl-NL" sz="1800">
                <a:latin typeface="Symbol" pitchFamily="2" charset="2"/>
              </a:rPr>
              <a:t> </a:t>
            </a:r>
            <a:r>
              <a:rPr lang="en-GB" altLang="nl-NL" sz="1800"/>
              <a:t>F? </a:t>
            </a:r>
          </a:p>
          <a:p>
            <a:pPr lvl="1">
              <a:spcBef>
                <a:spcPct val="0"/>
              </a:spcBef>
            </a:pPr>
            <a:r>
              <a:rPr lang="en-US" altLang="nl-NL" sz="1800"/>
              <a:t>Deceive-plaintiff (</a:t>
            </a:r>
            <a:r>
              <a:rPr lang="en-US" altLang="nl-NL" sz="1800">
                <a:latin typeface="Symbol" pitchFamily="2" charset="2"/>
              </a:rPr>
              <a:t>p</a:t>
            </a:r>
            <a:r>
              <a:rPr lang="en-US" altLang="nl-NL" sz="1800"/>
              <a:t>1)</a:t>
            </a:r>
          </a:p>
          <a:p>
            <a:pPr lvl="1">
              <a:spcBef>
                <a:spcPct val="0"/>
              </a:spcBef>
            </a:pPr>
            <a:r>
              <a:rPr lang="en-US" altLang="nl-NL" sz="1800"/>
              <a:t>Security measures (</a:t>
            </a:r>
            <a:r>
              <a:rPr lang="en-US" altLang="nl-NL" sz="1800">
                <a:latin typeface="Symbol" pitchFamily="2" charset="2"/>
              </a:rPr>
              <a:t>p</a:t>
            </a:r>
            <a:r>
              <a:rPr lang="en-US" altLang="nl-NL" sz="1800"/>
              <a:t>3)</a:t>
            </a:r>
          </a:p>
          <a:p>
            <a:pPr lvl="1">
              <a:spcBef>
                <a:spcPct val="0"/>
              </a:spcBef>
            </a:pPr>
            <a:r>
              <a:rPr lang="en-US" altLang="nl-NL" sz="1800"/>
              <a:t>No-unique-product (</a:t>
            </a:r>
            <a:r>
              <a:rPr lang="en-US" altLang="nl-NL" sz="1800">
                <a:latin typeface="Symbol" pitchFamily="2" charset="2"/>
              </a:rPr>
              <a:t>d</a:t>
            </a:r>
            <a:r>
              <a:rPr lang="en-US" altLang="nl-NL" sz="1800"/>
              <a:t>1)</a:t>
            </a:r>
          </a:p>
          <a:p>
            <a:pPr lvl="1">
              <a:spcBef>
                <a:spcPct val="0"/>
              </a:spcBef>
            </a:pPr>
            <a:r>
              <a:rPr lang="en-US" altLang="nl-NL" sz="1800"/>
              <a:t>Secrets-disclosed-outsiders (</a:t>
            </a:r>
            <a:r>
              <a:rPr lang="en-US" altLang="nl-NL" sz="1800">
                <a:latin typeface="Symbol" pitchFamily="2" charset="2"/>
              </a:rPr>
              <a:t>d</a:t>
            </a:r>
            <a:r>
              <a:rPr lang="en-US" altLang="nl-NL" sz="1800"/>
              <a:t>3)</a:t>
            </a:r>
          </a:p>
          <a:p>
            <a:pPr>
              <a:spcBef>
                <a:spcPct val="0"/>
              </a:spcBef>
              <a:buClrTx/>
              <a:buSzTx/>
            </a:pPr>
            <a:endParaRPr lang="en-GB" altLang="nl-NL" sz="1800">
              <a:solidFill>
                <a:srgbClr val="00AC7F"/>
              </a:solidFill>
            </a:endParaRPr>
          </a:p>
          <a:p>
            <a:pPr>
              <a:spcBef>
                <a:spcPct val="0"/>
              </a:spcBef>
              <a:buClrTx/>
              <a:buSzTx/>
            </a:pPr>
            <a:r>
              <a:rPr lang="en-GB" altLang="nl-NL" sz="1800" i="1">
                <a:solidFill>
                  <a:schemeClr val="folHlink"/>
                </a:solidFill>
              </a:rPr>
              <a:t>Case G2 </a:t>
            </a:r>
            <a:r>
              <a:rPr lang="en-GB" altLang="nl-NL" sz="1800"/>
              <a:t>– won by </a:t>
            </a:r>
            <a:r>
              <a:rPr lang="en-GB" altLang="nl-NL" sz="1800">
                <a:solidFill>
                  <a:srgbClr val="FF0000"/>
                </a:solidFill>
              </a:rPr>
              <a:t>defendant</a:t>
            </a:r>
            <a:r>
              <a:rPr lang="en-GB" altLang="nl-NL" sz="1800"/>
              <a:t>		</a:t>
            </a:r>
            <a:r>
              <a:rPr lang="nl-NL" altLang="nl-NL" sz="1800"/>
              <a:t>G2 </a:t>
            </a:r>
            <a:r>
              <a:rPr lang="en-US" altLang="nl-NL" sz="1800">
                <a:sym typeface="Symbol" pitchFamily="2" charset="2"/>
              </a:rPr>
              <a:t></a:t>
            </a:r>
            <a:r>
              <a:rPr lang="en-US" altLang="nl-NL" sz="1800" baseline="-25000">
                <a:latin typeface="Symbol" pitchFamily="2" charset="2"/>
              </a:rPr>
              <a:t>d</a:t>
            </a:r>
            <a:r>
              <a:rPr lang="en-US" altLang="nl-NL" sz="1800">
                <a:latin typeface="Symbol" pitchFamily="2" charset="2"/>
              </a:rPr>
              <a:t> </a:t>
            </a:r>
            <a:r>
              <a:rPr lang="en-GB" altLang="nl-NL" sz="1800"/>
              <a:t>F? </a:t>
            </a:r>
            <a:r>
              <a:rPr lang="en-GB" altLang="nl-NL" sz="1800">
                <a:solidFill>
                  <a:srgbClr val="FF0000"/>
                </a:solidFill>
              </a:rPr>
              <a:t>No</a:t>
            </a:r>
            <a:endParaRPr lang="en-GB" altLang="nl-NL" sz="1800"/>
          </a:p>
          <a:p>
            <a:pPr lvl="1">
              <a:spcBef>
                <a:spcPct val="0"/>
              </a:spcBef>
            </a:pPr>
            <a:r>
              <a:rPr lang="en-US" altLang="nl-NL" sz="1800"/>
              <a:t>Bribe-Employee </a:t>
            </a:r>
            <a:r>
              <a:rPr lang="en-US" altLang="nl-NL" sz="1800">
                <a:solidFill>
                  <a:srgbClr val="000000"/>
                </a:solidFill>
              </a:rPr>
              <a:t>(</a:t>
            </a:r>
            <a:r>
              <a:rPr lang="en-US" altLang="nl-NL" sz="1800">
                <a:latin typeface="Symbol" pitchFamily="2" charset="2"/>
              </a:rPr>
              <a:t>p</a:t>
            </a:r>
            <a:r>
              <a:rPr lang="en-US" altLang="nl-NL" sz="1800"/>
              <a:t>2</a:t>
            </a:r>
            <a:r>
              <a:rPr lang="en-US" altLang="nl-NL" sz="1800">
                <a:solidFill>
                  <a:srgbClr val="000000"/>
                </a:solidFill>
              </a:rPr>
              <a:t>)</a:t>
            </a:r>
          </a:p>
          <a:p>
            <a:pPr lvl="1">
              <a:spcBef>
                <a:spcPct val="0"/>
              </a:spcBef>
            </a:pPr>
            <a:r>
              <a:rPr lang="en-US" altLang="nl-NL" sz="1800">
                <a:solidFill>
                  <a:srgbClr val="FF0000"/>
                </a:solidFill>
              </a:rPr>
              <a:t>No-unique-product (</a:t>
            </a:r>
            <a:r>
              <a:rPr lang="en-US" altLang="nl-NL" sz="1800">
                <a:solidFill>
                  <a:srgbClr val="FF0000"/>
                </a:solidFill>
                <a:latin typeface="Symbol" pitchFamily="2" charset="2"/>
              </a:rPr>
              <a:t>d</a:t>
            </a:r>
            <a:r>
              <a:rPr lang="en-US" altLang="nl-NL" sz="1800">
                <a:solidFill>
                  <a:srgbClr val="FF0000"/>
                </a:solidFill>
              </a:rPr>
              <a:t>1)</a:t>
            </a:r>
          </a:p>
          <a:p>
            <a:pPr lvl="1">
              <a:spcBef>
                <a:spcPct val="0"/>
              </a:spcBef>
            </a:pPr>
            <a:r>
              <a:rPr lang="en-US" altLang="nl-NL" sz="1800"/>
              <a:t>Secrets-disclosed-outsiders (</a:t>
            </a:r>
            <a:r>
              <a:rPr lang="en-US" altLang="nl-NL" sz="1800">
                <a:latin typeface="Symbol" pitchFamily="2" charset="2"/>
              </a:rPr>
              <a:t>d</a:t>
            </a:r>
            <a:r>
              <a:rPr lang="en-US" altLang="nl-NL" sz="1800"/>
              <a:t>3)</a:t>
            </a:r>
          </a:p>
          <a:p>
            <a:pPr>
              <a:spcBef>
                <a:spcPct val="0"/>
              </a:spcBef>
              <a:buClrTx/>
              <a:buSzTx/>
            </a:pPr>
            <a:endParaRPr lang="en-GB" altLang="nl-NL" sz="1800">
              <a:solidFill>
                <a:srgbClr val="00AC7F"/>
              </a:solidFill>
            </a:endParaRPr>
          </a:p>
          <a:p>
            <a:pPr>
              <a:spcBef>
                <a:spcPct val="0"/>
              </a:spcBef>
              <a:buClrTx/>
              <a:buSzTx/>
            </a:pPr>
            <a:r>
              <a:rPr lang="en-GB" altLang="nl-NL" sz="1800" i="1">
                <a:solidFill>
                  <a:schemeClr val="folHlink"/>
                </a:solidFill>
              </a:rPr>
              <a:t>F </a:t>
            </a:r>
            <a:r>
              <a:rPr lang="en-GB" altLang="nl-NL" sz="1800"/>
              <a:t>– 				</a:t>
            </a:r>
          </a:p>
          <a:p>
            <a:pPr lvl="1">
              <a:spcBef>
                <a:spcPct val="0"/>
              </a:spcBef>
            </a:pPr>
            <a:r>
              <a:rPr lang="en-US" altLang="nl-NL" sz="1800"/>
              <a:t>Bribe-Employee </a:t>
            </a:r>
            <a:r>
              <a:rPr lang="en-US" altLang="nl-NL" sz="1800">
                <a:solidFill>
                  <a:srgbClr val="000000"/>
                </a:solidFill>
              </a:rPr>
              <a:t>(</a:t>
            </a:r>
            <a:r>
              <a:rPr lang="en-US" altLang="nl-NL" sz="1800">
                <a:latin typeface="Symbol" pitchFamily="2" charset="2"/>
              </a:rPr>
              <a:t>p</a:t>
            </a:r>
            <a:r>
              <a:rPr lang="en-US" altLang="nl-NL" sz="1800"/>
              <a:t>2</a:t>
            </a:r>
            <a:r>
              <a:rPr lang="en-US" altLang="nl-NL" sz="1800">
                <a:solidFill>
                  <a:srgbClr val="000000"/>
                </a:solidFill>
              </a:rPr>
              <a:t>)</a:t>
            </a:r>
          </a:p>
          <a:p>
            <a:pPr lvl="1">
              <a:spcBef>
                <a:spcPct val="0"/>
              </a:spcBef>
            </a:pPr>
            <a:r>
              <a:rPr lang="en-US" altLang="nl-NL" sz="1800">
                <a:solidFill>
                  <a:srgbClr val="FF0000"/>
                </a:solidFill>
              </a:rPr>
              <a:t>Security measures (</a:t>
            </a:r>
            <a:r>
              <a:rPr lang="en-US" altLang="nl-NL" sz="1800">
                <a:solidFill>
                  <a:srgbClr val="FF0000"/>
                </a:solidFill>
                <a:latin typeface="Symbol" pitchFamily="2" charset="2"/>
              </a:rPr>
              <a:t>p</a:t>
            </a:r>
            <a:r>
              <a:rPr lang="en-US" altLang="nl-NL" sz="1800">
                <a:solidFill>
                  <a:srgbClr val="FF0000"/>
                </a:solidFill>
              </a:rPr>
              <a:t>3)</a:t>
            </a:r>
          </a:p>
          <a:p>
            <a:pPr lvl="1">
              <a:spcBef>
                <a:spcPct val="0"/>
              </a:spcBef>
            </a:pPr>
            <a:r>
              <a:rPr lang="en-US" altLang="nl-NL" sz="1800"/>
              <a:t>Info-Reverse-Engineerable (</a:t>
            </a:r>
            <a:r>
              <a:rPr lang="en-US" altLang="nl-NL" sz="1800">
                <a:latin typeface="Symbol" pitchFamily="2" charset="2"/>
              </a:rPr>
              <a:t>d</a:t>
            </a:r>
            <a:r>
              <a:rPr lang="en-US" altLang="nl-NL" sz="1800"/>
              <a:t>2)</a:t>
            </a:r>
          </a:p>
          <a:p>
            <a:pPr lvl="1">
              <a:spcBef>
                <a:spcPct val="0"/>
              </a:spcBef>
            </a:pPr>
            <a:r>
              <a:rPr lang="en-US" altLang="nl-NL" sz="1800"/>
              <a:t>Secrets-disclosed-outsiders (</a:t>
            </a:r>
            <a:r>
              <a:rPr lang="en-US" altLang="nl-NL" sz="1800">
                <a:latin typeface="Symbol" pitchFamily="2" charset="2"/>
              </a:rPr>
              <a:t>d</a:t>
            </a:r>
            <a:r>
              <a:rPr lang="en-US" altLang="nl-NL" sz="1800"/>
              <a:t>3)</a:t>
            </a:r>
          </a:p>
          <a:p>
            <a:pPr lvl="1">
              <a:spcBef>
                <a:spcPct val="0"/>
              </a:spcBef>
            </a:pPr>
            <a:endParaRPr lang="en-US" altLang="nl-NL" sz="1600"/>
          </a:p>
        </p:txBody>
      </p:sp>
      <p:sp>
        <p:nvSpPr>
          <p:cNvPr id="2" name="Titel 1">
            <a:extLst>
              <a:ext uri="{FF2B5EF4-FFF2-40B4-BE49-F238E27FC236}">
                <a16:creationId xmlns:a16="http://schemas.microsoft.com/office/drawing/2014/main" id="{1AA0CC3C-46A7-7D3A-308E-63AD2472BA9A}"/>
              </a:ext>
            </a:extLst>
          </p:cNvPr>
          <p:cNvSpPr>
            <a:spLocks noGrp="1" noChangeArrowheads="1"/>
          </p:cNvSpPr>
          <p:nvPr>
            <p:ph type="title"/>
          </p:nvPr>
        </p:nvSpPr>
        <p:spPr>
          <a:xfrm>
            <a:off x="1150938" y="220663"/>
            <a:ext cx="7793037" cy="1379537"/>
          </a:xfrm>
          <a:solidFill>
            <a:schemeClr val="accent6">
              <a:lumMod val="20000"/>
              <a:lumOff val="80000"/>
            </a:schemeClr>
          </a:solidFill>
        </p:spPr>
        <p:txBody>
          <a:bodyPr/>
          <a:lstStyle/>
          <a:p>
            <a:pPr algn="ctr">
              <a:defRPr/>
            </a:pPr>
            <a:r>
              <a:rPr lang="nl-NL" sz="2800" dirty="0" err="1">
                <a:ea typeface="MS PGothic" charset="0"/>
              </a:rPr>
              <a:t>Deciding</a:t>
            </a:r>
            <a:r>
              <a:rPr lang="nl-NL" sz="2800" dirty="0">
                <a:ea typeface="MS PGothic" charset="0"/>
              </a:rPr>
              <a:t> F </a:t>
            </a:r>
            <a:r>
              <a:rPr lang="nl-NL" sz="2800" dirty="0" err="1">
                <a:ea typeface="MS PGothic" charset="0"/>
              </a:rPr>
              <a:t>for</a:t>
            </a:r>
            <a:r>
              <a:rPr lang="nl-NL" sz="2800" dirty="0">
                <a:ea typeface="MS PGothic" charset="0"/>
              </a:rPr>
              <a:t> s is </a:t>
            </a:r>
            <a:r>
              <a:rPr lang="nl-NL" sz="2800" dirty="0" err="1">
                <a:solidFill>
                  <a:srgbClr val="FF0000"/>
                </a:solidFill>
                <a:ea typeface="MS PGothic" charset="0"/>
              </a:rPr>
              <a:t>forced</a:t>
            </a:r>
            <a:r>
              <a:rPr lang="nl-NL" sz="2800" dirty="0">
                <a:solidFill>
                  <a:srgbClr val="FF0000"/>
                </a:solidFill>
                <a:ea typeface="MS PGothic" charset="0"/>
              </a:rPr>
              <a:t> </a:t>
            </a:r>
            <a:r>
              <a:rPr lang="nl-NL" sz="2800" dirty="0" err="1">
                <a:ea typeface="MS PGothic" charset="0"/>
              </a:rPr>
              <a:t>iff</a:t>
            </a:r>
            <a:r>
              <a:rPr lang="nl-NL" sz="2800" dirty="0">
                <a:ea typeface="MS PGothic" charset="0"/>
              </a:rPr>
              <a:t> </a:t>
            </a:r>
            <a:r>
              <a:rPr lang="nl-NL" sz="2800" dirty="0" err="1">
                <a:ea typeface="MS PGothic" charset="0"/>
              </a:rPr>
              <a:t>there</a:t>
            </a:r>
            <a:r>
              <a:rPr lang="nl-NL" sz="2800" dirty="0">
                <a:ea typeface="MS PGothic" charset="0"/>
              </a:rPr>
              <a:t> </a:t>
            </a:r>
            <a:r>
              <a:rPr lang="nl-NL" sz="2800" dirty="0" err="1">
                <a:ea typeface="MS PGothic" charset="0"/>
              </a:rPr>
              <a:t>exists</a:t>
            </a:r>
            <a:r>
              <a:rPr lang="nl-NL" sz="2800" dirty="0">
                <a:ea typeface="MS PGothic" charset="0"/>
              </a:rPr>
              <a:t> a precedent G </a:t>
            </a:r>
            <a:r>
              <a:rPr lang="nl-NL" sz="2800" dirty="0" err="1">
                <a:ea typeface="MS PGothic" charset="0"/>
              </a:rPr>
              <a:t>such</a:t>
            </a:r>
            <a:r>
              <a:rPr lang="nl-NL" sz="2800" dirty="0">
                <a:ea typeface="MS PGothic" charset="0"/>
              </a:rPr>
              <a:t> </a:t>
            </a:r>
            <a:r>
              <a:rPr lang="nl-NL" sz="2800" dirty="0" err="1">
                <a:ea typeface="MS PGothic" charset="0"/>
              </a:rPr>
              <a:t>that</a:t>
            </a:r>
            <a:r>
              <a:rPr lang="nl-NL" sz="2800" dirty="0">
                <a:ea typeface="MS PGothic" charset="0"/>
              </a:rPr>
              <a:t> G </a:t>
            </a:r>
            <a:r>
              <a:rPr lang="en-US" sz="2800" dirty="0">
                <a:ea typeface="MS PGothic" charset="0"/>
                <a:sym typeface="Symbol" charset="0"/>
              </a:rPr>
              <a:t></a:t>
            </a:r>
            <a:r>
              <a:rPr lang="en-US" sz="2800" baseline="-25000" dirty="0">
                <a:ea typeface="MS PGothic" charset="0"/>
                <a:sym typeface="Symbol" charset="0"/>
              </a:rPr>
              <a:t>s</a:t>
            </a:r>
            <a:r>
              <a:rPr lang="nl-NL" sz="2800" dirty="0">
                <a:ea typeface="MS PGothic" charset="0"/>
              </a:rPr>
              <a:t> F </a:t>
            </a:r>
            <a:endParaRPr lang="nl-NL" sz="2800" dirty="0">
              <a:solidFill>
                <a:srgbClr val="FF0000"/>
              </a:solidFill>
              <a:ea typeface="MS PGothic"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el 1">
            <a:extLst>
              <a:ext uri="{FF2B5EF4-FFF2-40B4-BE49-F238E27FC236}">
                <a16:creationId xmlns:a16="http://schemas.microsoft.com/office/drawing/2014/main" id="{00FAC6C1-5D82-4142-88BE-427CE15AD209}"/>
              </a:ext>
            </a:extLst>
          </p:cNvPr>
          <p:cNvSpPr>
            <a:spLocks noGrp="1" noChangeArrowheads="1"/>
          </p:cNvSpPr>
          <p:nvPr>
            <p:ph type="title"/>
          </p:nvPr>
        </p:nvSpPr>
        <p:spPr/>
        <p:txBody>
          <a:bodyPr/>
          <a:lstStyle/>
          <a:p>
            <a:pPr algn="ctr"/>
            <a:r>
              <a:rPr lang="nl-NL" altLang="nl-NL" sz="3600"/>
              <a:t>Following, distinguishing and overruling precedents (Horty)</a:t>
            </a:r>
          </a:p>
        </p:txBody>
      </p:sp>
      <p:sp>
        <p:nvSpPr>
          <p:cNvPr id="68610" name="Tijdelijke aanduiding voor inhoud 2">
            <a:extLst>
              <a:ext uri="{FF2B5EF4-FFF2-40B4-BE49-F238E27FC236}">
                <a16:creationId xmlns:a16="http://schemas.microsoft.com/office/drawing/2014/main" id="{45F45EDF-D625-B585-4D50-F3420FD92ABD}"/>
              </a:ext>
            </a:extLst>
          </p:cNvPr>
          <p:cNvSpPr>
            <a:spLocks noGrp="1" noChangeArrowheads="1"/>
          </p:cNvSpPr>
          <p:nvPr>
            <p:ph idx="1"/>
          </p:nvPr>
        </p:nvSpPr>
        <p:spPr>
          <a:xfrm>
            <a:off x="228600" y="2170113"/>
            <a:ext cx="8726488" cy="4687887"/>
          </a:xfrm>
        </p:spPr>
        <p:txBody>
          <a:bodyPr/>
          <a:lstStyle/>
          <a:p>
            <a:r>
              <a:rPr lang="nl-NL" altLang="nl-NL" sz="2400">
                <a:solidFill>
                  <a:srgbClr val="FF0000"/>
                </a:solidFill>
              </a:rPr>
              <a:t>Following </a:t>
            </a:r>
            <a:r>
              <a:rPr lang="nl-NL" altLang="nl-NL" sz="2400"/>
              <a:t>a precedent = deciding the current case as the precedent</a:t>
            </a:r>
          </a:p>
          <a:p>
            <a:r>
              <a:rPr lang="nl-NL" altLang="nl-NL" sz="2400">
                <a:solidFill>
                  <a:srgbClr val="FF0000"/>
                </a:solidFill>
              </a:rPr>
              <a:t>Distinguishing </a:t>
            </a:r>
            <a:r>
              <a:rPr lang="nl-NL" altLang="nl-NL" sz="2400"/>
              <a:t>a precedent = deciding the current case contrary to the precedent where this is allowed</a:t>
            </a:r>
          </a:p>
          <a:p>
            <a:r>
              <a:rPr lang="nl-NL" altLang="nl-NL" sz="2400">
                <a:solidFill>
                  <a:srgbClr val="FF0000"/>
                </a:solidFill>
              </a:rPr>
              <a:t>Overruling </a:t>
            </a:r>
            <a:r>
              <a:rPr lang="nl-NL" altLang="nl-NL" sz="2400"/>
              <a:t>a precedent = deciding the current case contrary to the precedent where this is </a:t>
            </a:r>
            <a:r>
              <a:rPr lang="nl-NL" altLang="nl-NL" sz="2400">
                <a:solidFill>
                  <a:srgbClr val="FF0000"/>
                </a:solidFill>
              </a:rPr>
              <a:t>not</a:t>
            </a:r>
            <a:r>
              <a:rPr lang="nl-NL" altLang="nl-NL" sz="2400"/>
              <a:t> allowed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2">
            <a:extLst>
              <a:ext uri="{FF2B5EF4-FFF2-40B4-BE49-F238E27FC236}">
                <a16:creationId xmlns:a16="http://schemas.microsoft.com/office/drawing/2014/main" id="{0F896BE7-7DB1-8212-D88F-E879142792D3}"/>
              </a:ext>
            </a:extLst>
          </p:cNvPr>
          <p:cNvSpPr txBox="1">
            <a:spLocks noChangeArrowheads="1"/>
          </p:cNvSpPr>
          <p:nvPr/>
        </p:nvSpPr>
        <p:spPr bwMode="auto">
          <a:xfrm>
            <a:off x="1960563" y="2362200"/>
            <a:ext cx="53467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endParaRPr lang="en-US" altLang="nl-NL" sz="3600">
              <a:solidFill>
                <a:schemeClr val="tx2"/>
              </a:solidFill>
            </a:endParaRPr>
          </a:p>
          <a:p>
            <a:pPr algn="ctr" eaLnBrk="1" hangingPunct="1">
              <a:spcBef>
                <a:spcPct val="0"/>
              </a:spcBef>
              <a:buClrTx/>
              <a:buSzTx/>
              <a:buFontTx/>
              <a:buNone/>
            </a:pPr>
            <a:r>
              <a:rPr lang="en-US" altLang="nl-NL" sz="3600">
                <a:solidFill>
                  <a:schemeClr val="tx2"/>
                </a:solidFill>
              </a:rPr>
              <a:t>2. Precedential constraint </a:t>
            </a:r>
          </a:p>
          <a:p>
            <a:pPr algn="ctr" eaLnBrk="1" hangingPunct="1">
              <a:spcBef>
                <a:spcPct val="0"/>
              </a:spcBef>
              <a:buClrTx/>
              <a:buSzTx/>
              <a:buFontTx/>
              <a:buNone/>
            </a:pPr>
            <a:r>
              <a:rPr lang="en-US" altLang="nl-NL" sz="3600">
                <a:solidFill>
                  <a:schemeClr val="tx2"/>
                </a:solidFill>
              </a:rPr>
              <a:t>with dimensions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D3878508-9F0D-4616-2A75-CCD2DA02CD04}"/>
              </a:ext>
            </a:extLst>
          </p:cNvPr>
          <p:cNvSpPr>
            <a:spLocks noGrp="1" noChangeArrowheads="1"/>
          </p:cNvSpPr>
          <p:nvPr>
            <p:ph type="title" idx="4294967295"/>
          </p:nvPr>
        </p:nvSpPr>
        <p:spPr>
          <a:xfrm>
            <a:off x="838200" y="617538"/>
            <a:ext cx="8305800" cy="1143000"/>
          </a:xfrm>
        </p:spPr>
        <p:txBody>
          <a:bodyPr/>
          <a:lstStyle/>
          <a:p>
            <a:pPr algn="ctr" eaLnBrk="1" hangingPunct="1"/>
            <a:r>
              <a:rPr lang="en-US" altLang="nl-NL" sz="3600"/>
              <a:t>From two-valued to many-valued factors (dimensions)</a:t>
            </a:r>
            <a:endParaRPr lang="nl-NL" altLang="nl-NL" sz="3600"/>
          </a:p>
        </p:txBody>
      </p:sp>
      <p:sp>
        <p:nvSpPr>
          <p:cNvPr id="5" name="Rectangle 3">
            <a:extLst>
              <a:ext uri="{FF2B5EF4-FFF2-40B4-BE49-F238E27FC236}">
                <a16:creationId xmlns:a16="http://schemas.microsoft.com/office/drawing/2014/main" id="{3500606C-AC62-E075-3569-C3CDCFD61914}"/>
              </a:ext>
            </a:extLst>
          </p:cNvPr>
          <p:cNvSpPr txBox="1">
            <a:spLocks noChangeArrowheads="1"/>
          </p:cNvSpPr>
          <p:nvPr/>
        </p:nvSpPr>
        <p:spPr>
          <a:xfrm>
            <a:off x="1182688" y="2209800"/>
            <a:ext cx="7772400" cy="4114800"/>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accent1"/>
              </a:buClr>
              <a:buSzPct val="50000"/>
              <a:buFont typeface="Wingdings" pitchFamily="-112" charset="2"/>
              <a:buChar char="n"/>
              <a:defRPr sz="2000">
                <a:solidFill>
                  <a:schemeClr val="tx1"/>
                </a:solidFill>
                <a:latin typeface="+mn-lt"/>
                <a:ea typeface="ＭＳ Ｐゴシック" pitchFamily="-112" charset="-128"/>
              </a:defRPr>
            </a:lvl9pPr>
          </a:lstStyle>
          <a:p>
            <a:pPr>
              <a:lnSpc>
                <a:spcPct val="90000"/>
              </a:lnSpc>
              <a:defRPr/>
            </a:pPr>
            <a:r>
              <a:rPr lang="en-US" sz="2400" dirty="0">
                <a:solidFill>
                  <a:srgbClr val="FF0000"/>
                </a:solidFill>
                <a:ea typeface="ＭＳ Ｐゴシック" charset="0"/>
                <a:cs typeface="ＭＳ Ｐゴシック" charset="0"/>
              </a:rPr>
              <a:t>Dimensions</a:t>
            </a:r>
            <a:r>
              <a:rPr lang="en-US" sz="2400" dirty="0">
                <a:ea typeface="ＭＳ Ｐゴシック" charset="0"/>
                <a:cs typeface="ＭＳ Ｐゴシック" charset="0"/>
              </a:rPr>
              <a:t> can have a value from an ordered </a:t>
            </a:r>
            <a:r>
              <a:rPr lang="en-US" sz="2400" dirty="0">
                <a:solidFill>
                  <a:srgbClr val="FF0000"/>
                </a:solidFill>
                <a:ea typeface="ＭＳ Ｐゴシック" charset="0"/>
                <a:cs typeface="ＭＳ Ｐゴシック" charset="0"/>
              </a:rPr>
              <a:t>range</a:t>
            </a:r>
            <a:r>
              <a:rPr lang="en-US" sz="2400" dirty="0">
                <a:ea typeface="ＭＳ Ｐゴシック" charset="0"/>
                <a:cs typeface="ＭＳ Ｐゴシック" charset="0"/>
              </a:rPr>
              <a:t> of values  </a:t>
            </a:r>
          </a:p>
          <a:p>
            <a:pPr lvl="1">
              <a:lnSpc>
                <a:spcPct val="90000"/>
              </a:lnSpc>
              <a:defRPr/>
            </a:pPr>
            <a:r>
              <a:rPr lang="en-US" sz="2000" dirty="0">
                <a:ea typeface="ＭＳ Ｐゴシック" charset="0"/>
                <a:cs typeface="ＭＳ Ｐゴシック" charset="0"/>
              </a:rPr>
              <a:t>Numbers</a:t>
            </a:r>
          </a:p>
          <a:p>
            <a:pPr lvl="1">
              <a:lnSpc>
                <a:spcPct val="90000"/>
              </a:lnSpc>
              <a:defRPr/>
            </a:pPr>
            <a:r>
              <a:rPr lang="en-US" sz="2000" dirty="0">
                <a:ea typeface="ＭＳ Ｐゴシック" charset="0"/>
                <a:cs typeface="ＭＳ Ｐゴシック" charset="0"/>
              </a:rPr>
              <a:t>Anything else that can be ordered</a:t>
            </a:r>
          </a:p>
          <a:p>
            <a:pPr>
              <a:lnSpc>
                <a:spcPct val="90000"/>
              </a:lnSpc>
              <a:defRPr/>
            </a:pPr>
            <a:r>
              <a:rPr lang="en-US" sz="2400" dirty="0">
                <a:ea typeface="ＭＳ Ｐゴシック" charset="0"/>
              </a:rPr>
              <a:t>Dimensions have </a:t>
            </a:r>
            <a:r>
              <a:rPr lang="en-US" sz="2400" dirty="0">
                <a:solidFill>
                  <a:srgbClr val="FF0000"/>
                </a:solidFill>
                <a:ea typeface="ＭＳ Ｐゴシック" charset="0"/>
              </a:rPr>
              <a:t>polarities</a:t>
            </a:r>
            <a:r>
              <a:rPr lang="en-US" sz="2400" dirty="0">
                <a:ea typeface="ＭＳ Ｐゴシック" charset="0"/>
              </a:rPr>
              <a:t>:</a:t>
            </a:r>
            <a:endParaRPr lang="en-US" sz="2800" dirty="0">
              <a:ea typeface="ＭＳ Ｐゴシック" charset="0"/>
              <a:cs typeface="ＭＳ Ｐゴシック" charset="0"/>
            </a:endParaRPr>
          </a:p>
          <a:p>
            <a:pPr>
              <a:lnSpc>
                <a:spcPct val="90000"/>
              </a:lnSpc>
              <a:defRPr/>
            </a:pPr>
            <a:endParaRPr lang="en-US" sz="2800" dirty="0">
              <a:ea typeface="ＭＳ Ｐゴシック" charset="0"/>
              <a:cs typeface="ＭＳ Ｐゴシック" charset="0"/>
            </a:endParaRPr>
          </a:p>
          <a:p>
            <a:pPr marL="0" indent="0">
              <a:lnSpc>
                <a:spcPct val="90000"/>
              </a:lnSpc>
              <a:buFont typeface="Wingdings" charset="0"/>
              <a:buNone/>
              <a:defRPr/>
            </a:pPr>
            <a:endParaRPr lang="en-US" sz="2400" dirty="0">
              <a:ea typeface="ＭＳ Ｐゴシック" charset="0"/>
            </a:endParaRPr>
          </a:p>
        </p:txBody>
      </p:sp>
      <p:cxnSp>
        <p:nvCxnSpPr>
          <p:cNvPr id="72707" name="Rechte verbindingslijn 2">
            <a:extLst>
              <a:ext uri="{FF2B5EF4-FFF2-40B4-BE49-F238E27FC236}">
                <a16:creationId xmlns:a16="http://schemas.microsoft.com/office/drawing/2014/main" id="{2E4557F5-B8D5-2BC4-6005-3DC951AD16E9}"/>
              </a:ext>
            </a:extLst>
          </p:cNvPr>
          <p:cNvCxnSpPr>
            <a:cxnSpLocks noChangeShapeType="1"/>
          </p:cNvCxnSpPr>
          <p:nvPr/>
        </p:nvCxnSpPr>
        <p:spPr bwMode="auto">
          <a:xfrm>
            <a:off x="1143000" y="51054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2708" name="Rechte verbindingslijn met pijl 12">
            <a:extLst>
              <a:ext uri="{FF2B5EF4-FFF2-40B4-BE49-F238E27FC236}">
                <a16:creationId xmlns:a16="http://schemas.microsoft.com/office/drawing/2014/main" id="{78E8B1EC-A6B2-6692-994F-15979D078488}"/>
              </a:ext>
            </a:extLst>
          </p:cNvPr>
          <p:cNvCxnSpPr>
            <a:cxnSpLocks noChangeShapeType="1"/>
          </p:cNvCxnSpPr>
          <p:nvPr/>
        </p:nvCxnSpPr>
        <p:spPr bwMode="auto">
          <a:xfrm flipH="1">
            <a:off x="3429000" y="4724400"/>
            <a:ext cx="9144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709" name="Rechte verbindingslijn met pijl 14">
            <a:extLst>
              <a:ext uri="{FF2B5EF4-FFF2-40B4-BE49-F238E27FC236}">
                <a16:creationId xmlns:a16="http://schemas.microsoft.com/office/drawing/2014/main" id="{01633B52-668E-95DC-61D2-F3C7437EC506}"/>
              </a:ext>
            </a:extLst>
          </p:cNvPr>
          <p:cNvCxnSpPr>
            <a:cxnSpLocks noChangeShapeType="1"/>
          </p:cNvCxnSpPr>
          <p:nvPr/>
        </p:nvCxnSpPr>
        <p:spPr bwMode="auto">
          <a:xfrm>
            <a:off x="5562600" y="4724400"/>
            <a:ext cx="8382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10" name="Tekstvak 17">
            <a:extLst>
              <a:ext uri="{FF2B5EF4-FFF2-40B4-BE49-F238E27FC236}">
                <a16:creationId xmlns:a16="http://schemas.microsoft.com/office/drawing/2014/main" id="{437CA6D1-BCF5-5FDF-2B2D-21228A5636B8}"/>
              </a:ext>
            </a:extLst>
          </p:cNvPr>
          <p:cNvSpPr txBox="1">
            <a:spLocks noChangeArrowheads="1"/>
          </p:cNvSpPr>
          <p:nvPr/>
        </p:nvSpPr>
        <p:spPr bwMode="auto">
          <a:xfrm>
            <a:off x="2230438" y="4491038"/>
            <a:ext cx="665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nl-NL" altLang="nl-NL" sz="2400"/>
              <a:t>con</a:t>
            </a:r>
          </a:p>
        </p:txBody>
      </p:sp>
      <p:sp>
        <p:nvSpPr>
          <p:cNvPr id="72711" name="Tekstvak 19">
            <a:extLst>
              <a:ext uri="{FF2B5EF4-FFF2-40B4-BE49-F238E27FC236}">
                <a16:creationId xmlns:a16="http://schemas.microsoft.com/office/drawing/2014/main" id="{7C9E4A69-4849-A5A5-13FF-90566B21F270}"/>
              </a:ext>
            </a:extLst>
          </p:cNvPr>
          <p:cNvSpPr txBox="1">
            <a:spLocks noChangeArrowheads="1"/>
          </p:cNvSpPr>
          <p:nvPr/>
        </p:nvSpPr>
        <p:spPr bwMode="auto">
          <a:xfrm>
            <a:off x="6951663" y="4491038"/>
            <a:ext cx="630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nl-NL" altLang="nl-NL" sz="2400"/>
              <a:t>pro</a:t>
            </a:r>
          </a:p>
        </p:txBody>
      </p:sp>
      <p:sp>
        <p:nvSpPr>
          <p:cNvPr id="72712" name="Tekstvak 22">
            <a:extLst>
              <a:ext uri="{FF2B5EF4-FFF2-40B4-BE49-F238E27FC236}">
                <a16:creationId xmlns:a16="http://schemas.microsoft.com/office/drawing/2014/main" id="{2B324113-B73B-F8CC-5F12-F9DCDFAD535F}"/>
              </a:ext>
            </a:extLst>
          </p:cNvPr>
          <p:cNvSpPr txBox="1">
            <a:spLocks noChangeArrowheads="1"/>
          </p:cNvSpPr>
          <p:nvPr/>
        </p:nvSpPr>
        <p:spPr bwMode="auto">
          <a:xfrm>
            <a:off x="4697413" y="4419600"/>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nl-NL" altLang="nl-NL" sz="2400"/>
              <a:t>&lt;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F5F321F2-A22E-5BE7-7C2D-B3959C66F5C7}"/>
              </a:ext>
            </a:extLst>
          </p:cNvPr>
          <p:cNvSpPr>
            <a:spLocks noGrp="1" noChangeArrowheads="1"/>
          </p:cNvSpPr>
          <p:nvPr>
            <p:ph type="title" idx="4294967295"/>
          </p:nvPr>
        </p:nvSpPr>
        <p:spPr>
          <a:xfrm>
            <a:off x="838200" y="617538"/>
            <a:ext cx="8305800" cy="1143000"/>
          </a:xfrm>
        </p:spPr>
        <p:txBody>
          <a:bodyPr/>
          <a:lstStyle/>
          <a:p>
            <a:pPr algn="ctr" eaLnBrk="1" hangingPunct="1"/>
            <a:r>
              <a:rPr lang="en-US" altLang="nl-NL" sz="3600"/>
              <a:t>Example dimensions in HYPO</a:t>
            </a:r>
            <a:endParaRPr lang="nl-NL" altLang="nl-NL" sz="3600"/>
          </a:p>
        </p:txBody>
      </p:sp>
      <p:sp>
        <p:nvSpPr>
          <p:cNvPr id="74754" name="Rectangle 3">
            <a:extLst>
              <a:ext uri="{FF2B5EF4-FFF2-40B4-BE49-F238E27FC236}">
                <a16:creationId xmlns:a16="http://schemas.microsoft.com/office/drawing/2014/main" id="{34B0E11F-9ECB-957A-DE67-86861CEAEAAC}"/>
              </a:ext>
            </a:extLst>
          </p:cNvPr>
          <p:cNvSpPr txBox="1">
            <a:spLocks noChangeArrowheads="1"/>
          </p:cNvSpPr>
          <p:nvPr/>
        </p:nvSpPr>
        <p:spPr bwMode="auto">
          <a:xfrm>
            <a:off x="1182688" y="2286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r>
              <a:rPr lang="nl-NL" altLang="nl-NL"/>
              <a:t>Number of outsider </a:t>
            </a:r>
            <a:r>
              <a:rPr lang="nl-NL" altLang="nl-NL">
                <a:solidFill>
                  <a:srgbClr val="FF0000"/>
                </a:solidFill>
              </a:rPr>
              <a:t>disclosees </a:t>
            </a:r>
            <a:r>
              <a:rPr lang="nl-NL" altLang="nl-NL"/>
              <a:t>(0,1,….)</a:t>
            </a:r>
          </a:p>
          <a:p>
            <a:pPr>
              <a:lnSpc>
                <a:spcPct val="90000"/>
              </a:lnSpc>
              <a:buFont typeface="Wingdings" pitchFamily="2" charset="2"/>
              <a:buNone/>
            </a:pPr>
            <a:endParaRPr lang="en-US" altLang="nl-NL" sz="2800"/>
          </a:p>
          <a:p>
            <a:pPr>
              <a:lnSpc>
                <a:spcPct val="90000"/>
              </a:lnSpc>
              <a:buFont typeface="Wingdings" pitchFamily="2" charset="2"/>
              <a:buNone/>
            </a:pPr>
            <a:endParaRPr lang="en-US" altLang="nl-NL" sz="2400"/>
          </a:p>
        </p:txBody>
      </p:sp>
      <p:cxnSp>
        <p:nvCxnSpPr>
          <p:cNvPr id="74755" name="Rechte verbindingslijn 2">
            <a:extLst>
              <a:ext uri="{FF2B5EF4-FFF2-40B4-BE49-F238E27FC236}">
                <a16:creationId xmlns:a16="http://schemas.microsoft.com/office/drawing/2014/main" id="{CA858EE3-C8F5-1216-4BA8-33BEEDDD9570}"/>
              </a:ext>
            </a:extLst>
          </p:cNvPr>
          <p:cNvCxnSpPr>
            <a:cxnSpLocks noChangeShapeType="1"/>
          </p:cNvCxnSpPr>
          <p:nvPr/>
        </p:nvCxnSpPr>
        <p:spPr bwMode="auto">
          <a:xfrm>
            <a:off x="1143000" y="51054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4756" name="Rechte verbindingslijn met pijl 12">
            <a:extLst>
              <a:ext uri="{FF2B5EF4-FFF2-40B4-BE49-F238E27FC236}">
                <a16:creationId xmlns:a16="http://schemas.microsoft.com/office/drawing/2014/main" id="{9B504A14-2060-50EB-147B-5DCC54F7F931}"/>
              </a:ext>
            </a:extLst>
          </p:cNvPr>
          <p:cNvCxnSpPr>
            <a:cxnSpLocks noChangeShapeType="1"/>
          </p:cNvCxnSpPr>
          <p:nvPr/>
        </p:nvCxnSpPr>
        <p:spPr bwMode="auto">
          <a:xfrm flipH="1">
            <a:off x="3429000" y="4724400"/>
            <a:ext cx="9144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4757" name="Rechte verbindingslijn met pijl 14">
            <a:extLst>
              <a:ext uri="{FF2B5EF4-FFF2-40B4-BE49-F238E27FC236}">
                <a16:creationId xmlns:a16="http://schemas.microsoft.com/office/drawing/2014/main" id="{80713F5C-CD0C-41E2-6635-5FBA78F53926}"/>
              </a:ext>
            </a:extLst>
          </p:cNvPr>
          <p:cNvCxnSpPr>
            <a:cxnSpLocks noChangeShapeType="1"/>
          </p:cNvCxnSpPr>
          <p:nvPr/>
        </p:nvCxnSpPr>
        <p:spPr bwMode="auto">
          <a:xfrm>
            <a:off x="5562600" y="4724400"/>
            <a:ext cx="8382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74758" name="Tekstvak 17">
            <a:extLst>
              <a:ext uri="{FF2B5EF4-FFF2-40B4-BE49-F238E27FC236}">
                <a16:creationId xmlns:a16="http://schemas.microsoft.com/office/drawing/2014/main" id="{3B2A2AA6-CD59-888B-6E7F-EC34E13FDB53}"/>
              </a:ext>
            </a:extLst>
          </p:cNvPr>
          <p:cNvSpPr txBox="1">
            <a:spLocks noChangeArrowheads="1"/>
          </p:cNvSpPr>
          <p:nvPr/>
        </p:nvSpPr>
        <p:spPr bwMode="auto">
          <a:xfrm>
            <a:off x="1965325" y="4491038"/>
            <a:ext cx="1195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nl-NL" altLang="nl-NL" sz="2400"/>
              <a:t>plaintiff</a:t>
            </a:r>
          </a:p>
        </p:txBody>
      </p:sp>
      <p:sp>
        <p:nvSpPr>
          <p:cNvPr id="74759" name="Tekstvak 19">
            <a:extLst>
              <a:ext uri="{FF2B5EF4-FFF2-40B4-BE49-F238E27FC236}">
                <a16:creationId xmlns:a16="http://schemas.microsoft.com/office/drawing/2014/main" id="{DAE22329-EC49-AA55-B023-D615784B99AF}"/>
              </a:ext>
            </a:extLst>
          </p:cNvPr>
          <p:cNvSpPr txBox="1">
            <a:spLocks noChangeArrowheads="1"/>
          </p:cNvSpPr>
          <p:nvPr/>
        </p:nvSpPr>
        <p:spPr bwMode="auto">
          <a:xfrm>
            <a:off x="6491288" y="4491038"/>
            <a:ext cx="1550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nl-NL" altLang="nl-NL" sz="2400"/>
              <a:t>defendant</a:t>
            </a:r>
          </a:p>
        </p:txBody>
      </p:sp>
      <p:sp>
        <p:nvSpPr>
          <p:cNvPr id="74760" name="Tekstvak 20">
            <a:extLst>
              <a:ext uri="{FF2B5EF4-FFF2-40B4-BE49-F238E27FC236}">
                <a16:creationId xmlns:a16="http://schemas.microsoft.com/office/drawing/2014/main" id="{36626434-942C-42FC-821E-B21BC1D16A5D}"/>
              </a:ext>
            </a:extLst>
          </p:cNvPr>
          <p:cNvSpPr txBox="1">
            <a:spLocks noChangeArrowheads="1"/>
          </p:cNvSpPr>
          <p:nvPr/>
        </p:nvSpPr>
        <p:spPr bwMode="auto">
          <a:xfrm>
            <a:off x="954088" y="5181600"/>
            <a:ext cx="4910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nl-NL" altLang="nl-NL" sz="2000"/>
              <a:t>                    0  1  2  3  4          5,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6FBC0A73-E2B1-5BD4-84C2-F922567A344A}"/>
              </a:ext>
            </a:extLst>
          </p:cNvPr>
          <p:cNvSpPr>
            <a:spLocks noGrp="1" noChangeArrowheads="1"/>
          </p:cNvSpPr>
          <p:nvPr>
            <p:ph type="title" idx="4294967295"/>
          </p:nvPr>
        </p:nvSpPr>
        <p:spPr>
          <a:xfrm>
            <a:off x="838200" y="617538"/>
            <a:ext cx="8305800" cy="1143000"/>
          </a:xfrm>
        </p:spPr>
        <p:txBody>
          <a:bodyPr/>
          <a:lstStyle/>
          <a:p>
            <a:pPr algn="ctr" eaLnBrk="1" hangingPunct="1"/>
            <a:r>
              <a:rPr lang="en-US" altLang="nl-NL" sz="3600"/>
              <a:t>Example dimensions in HYPO</a:t>
            </a:r>
            <a:endParaRPr lang="nl-NL" altLang="nl-NL" sz="3600"/>
          </a:p>
        </p:txBody>
      </p:sp>
      <p:sp>
        <p:nvSpPr>
          <p:cNvPr id="76802" name="Rectangle 3">
            <a:extLst>
              <a:ext uri="{FF2B5EF4-FFF2-40B4-BE49-F238E27FC236}">
                <a16:creationId xmlns:a16="http://schemas.microsoft.com/office/drawing/2014/main" id="{356BBBA4-B6CC-DDA2-C9E9-E6088F93181B}"/>
              </a:ext>
            </a:extLst>
          </p:cNvPr>
          <p:cNvSpPr txBox="1">
            <a:spLocks noChangeArrowheads="1"/>
          </p:cNvSpPr>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r>
              <a:rPr lang="nl-NL" altLang="nl-NL">
                <a:solidFill>
                  <a:srgbClr val="FF0000"/>
                </a:solidFill>
              </a:rPr>
              <a:t>Security measures </a:t>
            </a:r>
            <a:r>
              <a:rPr lang="nl-NL" altLang="nl-NL">
                <a:solidFill>
                  <a:srgbClr val="000000"/>
                </a:solidFill>
              </a:rPr>
              <a:t>(minimal measures, acces to premises controlled, entry by visitors restricted, entry by employees restricted)</a:t>
            </a:r>
            <a:r>
              <a:rPr lang="nl-NL" altLang="nl-NL">
                <a:solidFill>
                  <a:srgbClr val="FF0000"/>
                </a:solidFill>
              </a:rPr>
              <a:t>  </a:t>
            </a:r>
          </a:p>
          <a:p>
            <a:pPr>
              <a:lnSpc>
                <a:spcPct val="90000"/>
              </a:lnSpc>
              <a:buFont typeface="Wingdings" pitchFamily="2" charset="2"/>
              <a:buNone/>
            </a:pPr>
            <a:endParaRPr lang="en-US" altLang="nl-NL" sz="2800"/>
          </a:p>
          <a:p>
            <a:pPr>
              <a:lnSpc>
                <a:spcPct val="90000"/>
              </a:lnSpc>
              <a:buFont typeface="Wingdings" pitchFamily="2" charset="2"/>
              <a:buNone/>
            </a:pPr>
            <a:endParaRPr lang="en-US" altLang="nl-NL" sz="2400"/>
          </a:p>
        </p:txBody>
      </p:sp>
      <p:cxnSp>
        <p:nvCxnSpPr>
          <p:cNvPr id="76803" name="Rechte verbindingslijn 2">
            <a:extLst>
              <a:ext uri="{FF2B5EF4-FFF2-40B4-BE49-F238E27FC236}">
                <a16:creationId xmlns:a16="http://schemas.microsoft.com/office/drawing/2014/main" id="{B034F323-5073-826A-DE29-1FB2E7171392}"/>
              </a:ext>
            </a:extLst>
          </p:cNvPr>
          <p:cNvCxnSpPr>
            <a:cxnSpLocks noChangeShapeType="1"/>
          </p:cNvCxnSpPr>
          <p:nvPr/>
        </p:nvCxnSpPr>
        <p:spPr bwMode="auto">
          <a:xfrm>
            <a:off x="1143000" y="51054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6804" name="Rechte verbindingslijn met pijl 12">
            <a:extLst>
              <a:ext uri="{FF2B5EF4-FFF2-40B4-BE49-F238E27FC236}">
                <a16:creationId xmlns:a16="http://schemas.microsoft.com/office/drawing/2014/main" id="{39526885-4348-0C3D-4619-61DB0B6C8A36}"/>
              </a:ext>
            </a:extLst>
          </p:cNvPr>
          <p:cNvCxnSpPr>
            <a:cxnSpLocks noChangeShapeType="1"/>
          </p:cNvCxnSpPr>
          <p:nvPr/>
        </p:nvCxnSpPr>
        <p:spPr bwMode="auto">
          <a:xfrm flipH="1">
            <a:off x="3429000" y="4724400"/>
            <a:ext cx="9144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6805" name="Rechte verbindingslijn met pijl 14">
            <a:extLst>
              <a:ext uri="{FF2B5EF4-FFF2-40B4-BE49-F238E27FC236}">
                <a16:creationId xmlns:a16="http://schemas.microsoft.com/office/drawing/2014/main" id="{ECFA3B12-B44E-8A6D-4075-B8A5F573D064}"/>
              </a:ext>
            </a:extLst>
          </p:cNvPr>
          <p:cNvCxnSpPr>
            <a:cxnSpLocks noChangeShapeType="1"/>
          </p:cNvCxnSpPr>
          <p:nvPr/>
        </p:nvCxnSpPr>
        <p:spPr bwMode="auto">
          <a:xfrm>
            <a:off x="5562600" y="4724400"/>
            <a:ext cx="8382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76806" name="Tekstvak 17">
            <a:extLst>
              <a:ext uri="{FF2B5EF4-FFF2-40B4-BE49-F238E27FC236}">
                <a16:creationId xmlns:a16="http://schemas.microsoft.com/office/drawing/2014/main" id="{4145BF5C-6042-8543-F67C-1E1FD83ED70C}"/>
              </a:ext>
            </a:extLst>
          </p:cNvPr>
          <p:cNvSpPr txBox="1">
            <a:spLocks noChangeArrowheads="1"/>
          </p:cNvSpPr>
          <p:nvPr/>
        </p:nvSpPr>
        <p:spPr bwMode="auto">
          <a:xfrm>
            <a:off x="1787525" y="4491038"/>
            <a:ext cx="1550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nl-NL" altLang="nl-NL" sz="2400"/>
              <a:t>defendant</a:t>
            </a:r>
          </a:p>
        </p:txBody>
      </p:sp>
      <p:sp>
        <p:nvSpPr>
          <p:cNvPr id="76807" name="Tekstvak 19">
            <a:extLst>
              <a:ext uri="{FF2B5EF4-FFF2-40B4-BE49-F238E27FC236}">
                <a16:creationId xmlns:a16="http://schemas.microsoft.com/office/drawing/2014/main" id="{056D7919-5019-7C8D-4FD2-6E18AE4B9345}"/>
              </a:ext>
            </a:extLst>
          </p:cNvPr>
          <p:cNvSpPr txBox="1">
            <a:spLocks noChangeArrowheads="1"/>
          </p:cNvSpPr>
          <p:nvPr/>
        </p:nvSpPr>
        <p:spPr bwMode="auto">
          <a:xfrm>
            <a:off x="6669088" y="4491038"/>
            <a:ext cx="1195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nl-NL" altLang="nl-NL" sz="2400"/>
              <a:t>plaintiff</a:t>
            </a:r>
          </a:p>
        </p:txBody>
      </p:sp>
      <p:sp>
        <p:nvSpPr>
          <p:cNvPr id="76808" name="Tekstvak 20">
            <a:extLst>
              <a:ext uri="{FF2B5EF4-FFF2-40B4-BE49-F238E27FC236}">
                <a16:creationId xmlns:a16="http://schemas.microsoft.com/office/drawing/2014/main" id="{984B3BD5-C83D-398C-C207-1A92245C2AE6}"/>
              </a:ext>
            </a:extLst>
          </p:cNvPr>
          <p:cNvSpPr txBox="1">
            <a:spLocks noChangeArrowheads="1"/>
          </p:cNvSpPr>
          <p:nvPr/>
        </p:nvSpPr>
        <p:spPr bwMode="auto">
          <a:xfrm>
            <a:off x="0" y="5181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nl-NL" altLang="nl-NL" sz="2000"/>
              <a:t>        </a:t>
            </a:r>
            <a:r>
              <a:rPr lang="nl-NL" altLang="nl-NL" sz="1800"/>
              <a:t>minimal &lt;  access controlled &lt;  entry visitors restr  &lt; entry employees restr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el 1">
            <a:extLst>
              <a:ext uri="{FF2B5EF4-FFF2-40B4-BE49-F238E27FC236}">
                <a16:creationId xmlns:a16="http://schemas.microsoft.com/office/drawing/2014/main" id="{2AA01202-BEA2-FF92-937D-C31007C17374}"/>
              </a:ext>
            </a:extLst>
          </p:cNvPr>
          <p:cNvSpPr>
            <a:spLocks noGrp="1" noChangeArrowheads="1"/>
          </p:cNvSpPr>
          <p:nvPr>
            <p:ph type="title"/>
          </p:nvPr>
        </p:nvSpPr>
        <p:spPr/>
        <p:txBody>
          <a:bodyPr/>
          <a:lstStyle/>
          <a:p>
            <a:pPr algn="ctr"/>
            <a:r>
              <a:rPr lang="nl-NL" altLang="nl-NL"/>
              <a:t>Dimensions: </a:t>
            </a:r>
            <a:br>
              <a:rPr lang="nl-NL" altLang="nl-NL"/>
            </a:br>
            <a:r>
              <a:rPr lang="nl-NL" altLang="nl-NL"/>
              <a:t>Horty’s result model</a:t>
            </a:r>
          </a:p>
        </p:txBody>
      </p:sp>
      <p:sp>
        <p:nvSpPr>
          <p:cNvPr id="78850" name="Tijdelijke aanduiding voor inhoud 2">
            <a:extLst>
              <a:ext uri="{FF2B5EF4-FFF2-40B4-BE49-F238E27FC236}">
                <a16:creationId xmlns:a16="http://schemas.microsoft.com/office/drawing/2014/main" id="{4874AF42-77C3-954D-0884-53A48223E474}"/>
              </a:ext>
            </a:extLst>
          </p:cNvPr>
          <p:cNvSpPr>
            <a:spLocks noGrp="1" noChangeArrowheads="1"/>
          </p:cNvSpPr>
          <p:nvPr>
            <p:ph idx="1"/>
          </p:nvPr>
        </p:nvSpPr>
        <p:spPr/>
        <p:txBody>
          <a:bodyPr/>
          <a:lstStyle/>
          <a:p>
            <a:r>
              <a:rPr lang="de-DE" altLang="nl-NL"/>
              <a:t>For any two fact situations F and F</a:t>
            </a:r>
            <a:r>
              <a:rPr lang="en-US" altLang="nl-NL">
                <a:sym typeface="Symbol" pitchFamily="2" charset="2"/>
              </a:rPr>
              <a:t>G</a:t>
            </a:r>
            <a:r>
              <a:rPr lang="de-DE" altLang="ja-JP"/>
              <a:t> given a set of dimensions:</a:t>
            </a:r>
          </a:p>
          <a:p>
            <a:pPr lvl="1"/>
            <a:r>
              <a:rPr lang="de-DE" altLang="nl-NL">
                <a:solidFill>
                  <a:srgbClr val="FF0000"/>
                </a:solidFill>
              </a:rPr>
              <a:t>G </a:t>
            </a:r>
            <a:r>
              <a:rPr lang="en-US" altLang="nl-NL">
                <a:solidFill>
                  <a:srgbClr val="FF0000"/>
                </a:solidFill>
                <a:sym typeface="Symbol" pitchFamily="2" charset="2"/>
              </a:rPr>
              <a:t></a:t>
            </a:r>
            <a:r>
              <a:rPr lang="en-US" altLang="nl-NL" baseline="-25000">
                <a:solidFill>
                  <a:srgbClr val="FF0000"/>
                </a:solidFill>
                <a:sym typeface="Symbol" pitchFamily="2" charset="2"/>
              </a:rPr>
              <a:t>s</a:t>
            </a:r>
            <a:r>
              <a:rPr lang="en-US" altLang="nl-NL">
                <a:solidFill>
                  <a:srgbClr val="FF0000"/>
                </a:solidFill>
                <a:sym typeface="Symbol" pitchFamily="2" charset="2"/>
              </a:rPr>
              <a:t> F </a:t>
            </a:r>
            <a:r>
              <a:rPr lang="en-US" altLang="nl-NL">
                <a:sym typeface="Symbol" pitchFamily="2" charset="2"/>
              </a:rPr>
              <a:t>iff F is for every dimension at least good for s as G. </a:t>
            </a:r>
          </a:p>
          <a:p>
            <a:r>
              <a:rPr lang="nl-NL" altLang="nl-NL"/>
              <a:t>Deciding fact situation F for s is </a:t>
            </a:r>
            <a:r>
              <a:rPr lang="nl-NL" altLang="nl-NL">
                <a:solidFill>
                  <a:srgbClr val="FF0000"/>
                </a:solidFill>
              </a:rPr>
              <a:t>forced </a:t>
            </a:r>
            <a:r>
              <a:rPr lang="nl-NL" altLang="nl-NL"/>
              <a:t>iff there exists a precedent with fact situation G and decided for s such that G </a:t>
            </a:r>
            <a:r>
              <a:rPr lang="en-US" altLang="nl-NL">
                <a:sym typeface="Symbol" pitchFamily="2" charset="2"/>
              </a:rPr>
              <a:t></a:t>
            </a:r>
            <a:r>
              <a:rPr lang="en-US" altLang="nl-NL" baseline="-25000">
                <a:sym typeface="Symbol" pitchFamily="2" charset="2"/>
              </a:rPr>
              <a:t>s</a:t>
            </a:r>
            <a:r>
              <a:rPr lang="nl-NL" altLang="nl-NL"/>
              <a:t> F </a:t>
            </a:r>
          </a:p>
          <a:p>
            <a:pPr lvl="1"/>
            <a:endParaRPr lang="en-US" altLang="nl-NL">
              <a:sym typeface="Symbol" pitchFamily="2" charset="2"/>
            </a:endParaRPr>
          </a:p>
          <a:p>
            <a:endParaRPr lang="de-DE" altLang="nl-NL"/>
          </a:p>
          <a:p>
            <a:endParaRPr lang="de-DE" altLang="nl-NL"/>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a:extLst>
              <a:ext uri="{FF2B5EF4-FFF2-40B4-BE49-F238E27FC236}">
                <a16:creationId xmlns:a16="http://schemas.microsoft.com/office/drawing/2014/main" id="{19E392EA-8630-A2ED-64CD-769E4E283515}"/>
              </a:ext>
            </a:extLst>
          </p:cNvPr>
          <p:cNvSpPr>
            <a:spLocks noChangeArrowheads="1"/>
          </p:cNvSpPr>
          <p:nvPr/>
        </p:nvSpPr>
        <p:spPr bwMode="auto">
          <a:xfrm>
            <a:off x="0" y="1981200"/>
            <a:ext cx="8407400" cy="4787900"/>
          </a:xfrm>
          <a:prstGeom prst="rect">
            <a:avLst/>
          </a:prstGeom>
          <a:noFill/>
          <a:ln>
            <a:noFill/>
          </a:ln>
        </p:spPr>
        <p:txBody>
          <a:bodyPr/>
          <a:lstStyle>
            <a:lvl1pPr marL="273050" indent="-2286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547688" indent="-182563">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defRPr/>
            </a:pPr>
            <a:r>
              <a:rPr lang="en-GB" altLang="nl-NL" sz="1800" i="1" dirty="0">
                <a:solidFill>
                  <a:schemeClr val="folHlink"/>
                </a:solidFill>
              </a:rPr>
              <a:t>Case 1 </a:t>
            </a:r>
            <a:r>
              <a:rPr lang="en-GB" altLang="nl-NL" sz="1800" dirty="0"/>
              <a:t>– won by </a:t>
            </a:r>
            <a:r>
              <a:rPr lang="en-GB" altLang="nl-NL" sz="1800" dirty="0">
                <a:solidFill>
                  <a:srgbClr val="FF0000"/>
                </a:solidFill>
              </a:rPr>
              <a:t>plaintiff	</a:t>
            </a:r>
            <a:r>
              <a:rPr lang="en-GB" altLang="nl-NL" sz="1800" dirty="0"/>
              <a:t>		</a:t>
            </a:r>
          </a:p>
          <a:p>
            <a:pPr lvl="1">
              <a:spcBef>
                <a:spcPct val="0"/>
              </a:spcBef>
              <a:defRPr/>
            </a:pPr>
            <a:r>
              <a:rPr lang="en-GB" altLang="nl-NL" sz="1800" dirty="0"/>
              <a:t>d1: </a:t>
            </a:r>
            <a:r>
              <a:rPr lang="en-US" altLang="nl-NL" sz="1800" dirty="0"/>
              <a:t>Deceive-plaintiff = yes</a:t>
            </a:r>
          </a:p>
          <a:p>
            <a:pPr lvl="1">
              <a:spcBef>
                <a:spcPct val="0"/>
              </a:spcBef>
              <a:defRPr/>
            </a:pPr>
            <a:r>
              <a:rPr lang="en-GB" altLang="nl-NL" sz="1800" dirty="0"/>
              <a:t>d</a:t>
            </a:r>
            <a:r>
              <a:rPr lang="en-US" altLang="nl-NL" sz="1800" dirty="0"/>
              <a:t>2: Bribe-Employee = no</a:t>
            </a:r>
          </a:p>
          <a:p>
            <a:pPr lvl="1">
              <a:spcBef>
                <a:spcPct val="0"/>
              </a:spcBef>
              <a:defRPr/>
            </a:pPr>
            <a:r>
              <a:rPr lang="en-GB" altLang="nl-NL" sz="1800" dirty="0">
                <a:solidFill>
                  <a:srgbClr val="FF0000"/>
                </a:solidFill>
              </a:rPr>
              <a:t>d</a:t>
            </a:r>
            <a:r>
              <a:rPr lang="en-US" altLang="nl-NL" sz="1800" dirty="0">
                <a:solidFill>
                  <a:srgbClr val="FF0000"/>
                </a:solidFill>
              </a:rPr>
              <a:t>3: Security measures = </a:t>
            </a:r>
            <a:r>
              <a:rPr lang="nl-NL" altLang="nl-NL" sz="1800" dirty="0">
                <a:solidFill>
                  <a:srgbClr val="FF0000"/>
                </a:solidFill>
              </a:rPr>
              <a:t>Entry-</a:t>
            </a:r>
            <a:r>
              <a:rPr lang="nl-NL" altLang="nl-NL" sz="1800" dirty="0" err="1">
                <a:solidFill>
                  <a:srgbClr val="FF0000"/>
                </a:solidFill>
              </a:rPr>
              <a:t>By</a:t>
            </a:r>
            <a:r>
              <a:rPr lang="nl-NL" altLang="nl-NL" sz="1800" dirty="0">
                <a:solidFill>
                  <a:srgbClr val="FF0000"/>
                </a:solidFill>
              </a:rPr>
              <a:t>-</a:t>
            </a:r>
            <a:r>
              <a:rPr lang="nl-NL" altLang="nl-NL" sz="1800" dirty="0" err="1">
                <a:solidFill>
                  <a:srgbClr val="FF0000"/>
                </a:solidFill>
              </a:rPr>
              <a:t>Visitors-Restricted</a:t>
            </a:r>
            <a:endParaRPr lang="nl-NL" altLang="nl-NL" sz="1800" dirty="0">
              <a:solidFill>
                <a:srgbClr val="FF0000"/>
              </a:solidFill>
            </a:endParaRPr>
          </a:p>
          <a:p>
            <a:pPr lvl="1">
              <a:spcBef>
                <a:spcPct val="0"/>
              </a:spcBef>
              <a:defRPr/>
            </a:pPr>
            <a:r>
              <a:rPr lang="nl-NL" altLang="nl-NL" sz="1800" dirty="0"/>
              <a:t>d4: </a:t>
            </a:r>
            <a:r>
              <a:rPr lang="en-US" altLang="nl-NL" sz="1800" dirty="0"/>
              <a:t>Unique-product = no</a:t>
            </a:r>
          </a:p>
          <a:p>
            <a:pPr lvl="1">
              <a:spcBef>
                <a:spcPct val="0"/>
              </a:spcBef>
              <a:defRPr/>
            </a:pPr>
            <a:r>
              <a:rPr lang="en-GB" altLang="nl-NL" sz="1800" dirty="0"/>
              <a:t>d</a:t>
            </a:r>
            <a:r>
              <a:rPr lang="en-US" altLang="nl-NL" sz="1800" dirty="0"/>
              <a:t>5: Info-Reverse-Engineerable = no</a:t>
            </a:r>
          </a:p>
          <a:p>
            <a:pPr lvl="1">
              <a:spcBef>
                <a:spcPct val="0"/>
              </a:spcBef>
              <a:defRPr/>
            </a:pPr>
            <a:r>
              <a:rPr lang="en-GB" altLang="nl-NL" sz="1800" dirty="0">
                <a:solidFill>
                  <a:schemeClr val="accent5">
                    <a:lumMod val="75000"/>
                  </a:schemeClr>
                </a:solidFill>
              </a:rPr>
              <a:t>d</a:t>
            </a:r>
            <a:r>
              <a:rPr lang="en-US" altLang="nl-NL" sz="1800" dirty="0">
                <a:solidFill>
                  <a:schemeClr val="accent5">
                    <a:lumMod val="75000"/>
                  </a:schemeClr>
                </a:solidFill>
              </a:rPr>
              <a:t>6: Secrets-disclosed-outsiders = 5</a:t>
            </a:r>
          </a:p>
          <a:p>
            <a:pPr>
              <a:spcBef>
                <a:spcPct val="0"/>
              </a:spcBef>
              <a:buClrTx/>
              <a:buSzTx/>
              <a:defRPr/>
            </a:pPr>
            <a:endParaRPr lang="en-GB" altLang="nl-NL" sz="1800" dirty="0">
              <a:solidFill>
                <a:srgbClr val="00AC7F"/>
              </a:solidFill>
            </a:endParaRPr>
          </a:p>
          <a:p>
            <a:pPr>
              <a:spcBef>
                <a:spcPct val="0"/>
              </a:spcBef>
              <a:buClrTx/>
              <a:buSzTx/>
              <a:defRPr/>
            </a:pPr>
            <a:r>
              <a:rPr lang="en-GB" altLang="nl-NL" sz="1800" i="1" dirty="0">
                <a:solidFill>
                  <a:schemeClr val="folHlink"/>
                </a:solidFill>
              </a:rPr>
              <a:t>Case 2 </a:t>
            </a:r>
            <a:r>
              <a:rPr lang="en-GB" altLang="nl-NL" sz="1800" dirty="0"/>
              <a:t>–			</a:t>
            </a:r>
          </a:p>
          <a:p>
            <a:pPr lvl="1">
              <a:spcBef>
                <a:spcPct val="0"/>
              </a:spcBef>
              <a:defRPr/>
            </a:pPr>
            <a:r>
              <a:rPr lang="en-GB" altLang="nl-NL" sz="1800" dirty="0"/>
              <a:t>d</a:t>
            </a:r>
            <a:r>
              <a:rPr lang="en-US" altLang="nl-NL" sz="1800" dirty="0"/>
              <a:t>1: Deceive-plaintiff = yes</a:t>
            </a:r>
          </a:p>
          <a:p>
            <a:pPr lvl="1">
              <a:spcBef>
                <a:spcPct val="0"/>
              </a:spcBef>
              <a:defRPr/>
            </a:pPr>
            <a:r>
              <a:rPr lang="en-GB" altLang="nl-NL" sz="1800" dirty="0">
                <a:solidFill>
                  <a:srgbClr val="000000"/>
                </a:solidFill>
              </a:rPr>
              <a:t>d</a:t>
            </a:r>
            <a:r>
              <a:rPr lang="en-US" altLang="nl-NL" sz="1800" dirty="0">
                <a:solidFill>
                  <a:srgbClr val="000000"/>
                </a:solidFill>
              </a:rPr>
              <a:t>2: Bribe-Employee = yes</a:t>
            </a:r>
          </a:p>
          <a:p>
            <a:pPr lvl="1">
              <a:spcBef>
                <a:spcPct val="0"/>
              </a:spcBef>
              <a:defRPr/>
            </a:pPr>
            <a:r>
              <a:rPr lang="en-GB" altLang="nl-NL" sz="1800" dirty="0">
                <a:solidFill>
                  <a:srgbClr val="FF0000"/>
                </a:solidFill>
              </a:rPr>
              <a:t>d</a:t>
            </a:r>
            <a:r>
              <a:rPr lang="en-US" altLang="nl-NL" sz="1800" dirty="0">
                <a:solidFill>
                  <a:srgbClr val="FF0000"/>
                </a:solidFill>
              </a:rPr>
              <a:t>3: Security measures = </a:t>
            </a:r>
            <a:r>
              <a:rPr lang="nl-NL" altLang="nl-NL" sz="1800" dirty="0" err="1">
                <a:solidFill>
                  <a:srgbClr val="FF0000"/>
                </a:solidFill>
              </a:rPr>
              <a:t>Minimal</a:t>
            </a:r>
            <a:endParaRPr lang="nl-NL" altLang="nl-NL" sz="1800" dirty="0">
              <a:solidFill>
                <a:srgbClr val="FF0000"/>
              </a:solidFill>
            </a:endParaRPr>
          </a:p>
          <a:p>
            <a:pPr lvl="1">
              <a:spcBef>
                <a:spcPct val="0"/>
              </a:spcBef>
              <a:defRPr/>
            </a:pPr>
            <a:r>
              <a:rPr lang="en-GB" altLang="nl-NL" sz="1800" dirty="0">
                <a:solidFill>
                  <a:srgbClr val="000000"/>
                </a:solidFill>
              </a:rPr>
              <a:t>d</a:t>
            </a:r>
            <a:r>
              <a:rPr lang="en-US" altLang="nl-NL" sz="1800" dirty="0">
                <a:solidFill>
                  <a:srgbClr val="000000"/>
                </a:solidFill>
              </a:rPr>
              <a:t>4: Unique-product = no</a:t>
            </a:r>
          </a:p>
          <a:p>
            <a:pPr lvl="1">
              <a:spcBef>
                <a:spcPct val="0"/>
              </a:spcBef>
              <a:defRPr/>
            </a:pPr>
            <a:r>
              <a:rPr lang="en-GB" altLang="nl-NL" sz="1800" dirty="0"/>
              <a:t>d</a:t>
            </a:r>
            <a:r>
              <a:rPr lang="en-US" altLang="nl-NL" sz="1800" dirty="0"/>
              <a:t>5: Info-Reverse-Engineerable = no</a:t>
            </a:r>
          </a:p>
          <a:p>
            <a:pPr lvl="1">
              <a:spcBef>
                <a:spcPct val="0"/>
              </a:spcBef>
              <a:defRPr/>
            </a:pPr>
            <a:r>
              <a:rPr lang="en-US" altLang="nl-NL" sz="1800" dirty="0">
                <a:solidFill>
                  <a:schemeClr val="accent5">
                    <a:lumMod val="75000"/>
                  </a:schemeClr>
                </a:solidFill>
              </a:rPr>
              <a:t>d6: Secrets-disclosed-outsiders =20</a:t>
            </a:r>
          </a:p>
          <a:p>
            <a:pPr>
              <a:spcBef>
                <a:spcPct val="0"/>
              </a:spcBef>
              <a:buClr>
                <a:schemeClr val="hlink"/>
              </a:buClr>
              <a:buSzPct val="55000"/>
              <a:buFontTx/>
              <a:buNone/>
              <a:defRPr/>
            </a:pPr>
            <a:endParaRPr lang="en-US" altLang="nl-NL" sz="1800" dirty="0"/>
          </a:p>
          <a:p>
            <a:pPr>
              <a:spcBef>
                <a:spcPct val="0"/>
              </a:spcBef>
              <a:buClrTx/>
              <a:buSzTx/>
              <a:buFontTx/>
              <a:buNone/>
              <a:defRPr/>
            </a:pPr>
            <a:endParaRPr lang="en-US" altLang="nl-NL" sz="1600" dirty="0"/>
          </a:p>
          <a:p>
            <a:pPr>
              <a:spcBef>
                <a:spcPct val="0"/>
              </a:spcBef>
              <a:buClrTx/>
              <a:buSzTx/>
              <a:defRPr/>
            </a:pPr>
            <a:endParaRPr lang="en-GB" altLang="nl-NL" sz="1600" dirty="0">
              <a:solidFill>
                <a:srgbClr val="00AC7F"/>
              </a:solidFill>
            </a:endParaRPr>
          </a:p>
        </p:txBody>
      </p:sp>
      <p:sp>
        <p:nvSpPr>
          <p:cNvPr id="80898" name="Titel 1">
            <a:extLst>
              <a:ext uri="{FF2B5EF4-FFF2-40B4-BE49-F238E27FC236}">
                <a16:creationId xmlns:a16="http://schemas.microsoft.com/office/drawing/2014/main" id="{C6F67702-63E7-9438-4B82-4EC99BC58C03}"/>
              </a:ext>
            </a:extLst>
          </p:cNvPr>
          <p:cNvSpPr>
            <a:spLocks noGrp="1" noChangeArrowheads="1"/>
          </p:cNvSpPr>
          <p:nvPr>
            <p:ph type="title"/>
          </p:nvPr>
        </p:nvSpPr>
        <p:spPr>
          <a:xfrm>
            <a:off x="1150938" y="914400"/>
            <a:ext cx="7793037" cy="846138"/>
          </a:xfrm>
        </p:spPr>
        <p:txBody>
          <a:bodyPr/>
          <a:lstStyle/>
          <a:p>
            <a:pPr algn="ctr"/>
            <a:br>
              <a:rPr lang="nl-NL" altLang="nl-NL" sz="4000"/>
            </a:br>
            <a:r>
              <a:rPr lang="en-US" altLang="nl-NL" sz="4000"/>
              <a:t>Example (result model for dimensions)</a:t>
            </a:r>
            <a:endParaRPr lang="nl-NL" altLang="nl-NL" sz="4000">
              <a:solidFill>
                <a:srgbClr val="FF0000"/>
              </a:solidFill>
            </a:endParaRPr>
          </a:p>
        </p:txBody>
      </p:sp>
      <p:sp>
        <p:nvSpPr>
          <p:cNvPr id="4" name="Content Placeholder 2">
            <a:extLst>
              <a:ext uri="{FF2B5EF4-FFF2-40B4-BE49-F238E27FC236}">
                <a16:creationId xmlns:a16="http://schemas.microsoft.com/office/drawing/2014/main" id="{FF831E57-B0D6-2C10-1369-919E23BDF033}"/>
              </a:ext>
            </a:extLst>
          </p:cNvPr>
          <p:cNvSpPr>
            <a:spLocks/>
          </p:cNvSpPr>
          <p:nvPr/>
        </p:nvSpPr>
        <p:spPr bwMode="auto">
          <a:xfrm>
            <a:off x="4343400" y="3200400"/>
            <a:ext cx="4953000" cy="2286000"/>
          </a:xfrm>
          <a:prstGeom prst="rect">
            <a:avLst/>
          </a:prstGeom>
          <a:solidFill>
            <a:schemeClr val="accent2">
              <a:lumMod val="40000"/>
              <a:lumOff val="60000"/>
            </a:schemeClr>
          </a:solidFill>
          <a:ln>
            <a:noFill/>
          </a:ln>
        </p:spPr>
        <p:txBody>
          <a:bodyPr/>
          <a:lstStyle>
            <a:lvl1pPr marL="44450">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r>
              <a:rPr lang="en-US" altLang="nl-NL" sz="1600"/>
              <a:t>d1: Deceive-plaintiff = {no </a:t>
            </a:r>
            <a:r>
              <a:rPr lang="nl-NL" altLang="nl-NL" sz="1600"/>
              <a:t>&lt;</a:t>
            </a:r>
            <a:r>
              <a:rPr lang="en-US" altLang="nl-NL" sz="1600" baseline="-25000">
                <a:latin typeface="Symbol" pitchFamily="2" charset="2"/>
              </a:rPr>
              <a:t>p </a:t>
            </a:r>
            <a:r>
              <a:rPr lang="en-US" altLang="nl-NL" sz="1600"/>
              <a:t>yes}</a:t>
            </a:r>
          </a:p>
          <a:p>
            <a:pPr>
              <a:defRPr/>
            </a:pPr>
            <a:r>
              <a:rPr lang="en-US" altLang="nl-NL" sz="1600"/>
              <a:t>d2: Bribe-Employee = {no </a:t>
            </a:r>
            <a:r>
              <a:rPr lang="nl-NL" altLang="nl-NL" sz="1600"/>
              <a:t>&lt;</a:t>
            </a:r>
            <a:r>
              <a:rPr lang="en-US" altLang="nl-NL" sz="1600" baseline="-25000">
                <a:latin typeface="Symbol" pitchFamily="2" charset="2"/>
              </a:rPr>
              <a:t>p </a:t>
            </a:r>
            <a:r>
              <a:rPr lang="en-US" altLang="nl-NL" sz="1600"/>
              <a:t>yes}</a:t>
            </a:r>
          </a:p>
          <a:p>
            <a:pPr>
              <a:defRPr/>
            </a:pPr>
            <a:r>
              <a:rPr lang="en-US" altLang="nl-NL" sz="1600"/>
              <a:t>d3: Security-Measures = {</a:t>
            </a:r>
            <a:r>
              <a:rPr lang="nl-NL" altLang="nl-NL" sz="1600"/>
              <a:t>Minimal-Measures &lt;</a:t>
            </a:r>
            <a:r>
              <a:rPr lang="en-US" altLang="nl-NL" sz="1600" baseline="-25000">
                <a:latin typeface="Symbol" pitchFamily="2" charset="2"/>
              </a:rPr>
              <a:t>p</a:t>
            </a:r>
            <a:r>
              <a:rPr lang="nl-NL" altLang="nl-NL" sz="1600"/>
              <a:t> </a:t>
            </a:r>
          </a:p>
          <a:p>
            <a:pPr>
              <a:defRPr/>
            </a:pPr>
            <a:r>
              <a:rPr lang="nl-NL" altLang="nl-NL" sz="1600"/>
              <a:t>      Access-To-Premises-Controlled &lt;</a:t>
            </a:r>
            <a:r>
              <a:rPr lang="en-US" altLang="nl-NL" sz="1600" baseline="-25000">
                <a:latin typeface="Symbol" pitchFamily="2" charset="2"/>
              </a:rPr>
              <a:t>p</a:t>
            </a:r>
            <a:r>
              <a:rPr lang="nl-NL" altLang="nl-NL" sz="1600"/>
              <a:t> </a:t>
            </a:r>
          </a:p>
          <a:p>
            <a:pPr>
              <a:defRPr/>
            </a:pPr>
            <a:r>
              <a:rPr lang="nl-NL" altLang="nl-NL" sz="1600"/>
              <a:t>      Entry-By-Visitors-Restricted &lt;</a:t>
            </a:r>
            <a:r>
              <a:rPr lang="en-US" altLang="nl-NL" sz="1600" baseline="-25000">
                <a:latin typeface="Symbol" pitchFamily="2" charset="2"/>
              </a:rPr>
              <a:t>p</a:t>
            </a:r>
            <a:r>
              <a:rPr lang="nl-NL" altLang="nl-NL" sz="1600"/>
              <a:t> </a:t>
            </a:r>
          </a:p>
          <a:p>
            <a:pPr>
              <a:defRPr/>
            </a:pPr>
            <a:r>
              <a:rPr lang="nl-NL" altLang="nl-NL" sz="1600"/>
              <a:t>      Restrictions-On-Entry-By-Employees}</a:t>
            </a:r>
            <a:endParaRPr lang="en-US" altLang="nl-NL" sz="1600">
              <a:solidFill>
                <a:srgbClr val="FF0000"/>
              </a:solidFill>
            </a:endParaRPr>
          </a:p>
          <a:p>
            <a:pPr>
              <a:defRPr/>
            </a:pPr>
            <a:r>
              <a:rPr lang="en-US" altLang="nl-NL" sz="1600"/>
              <a:t>d4: Unique-product = {yes </a:t>
            </a:r>
            <a:r>
              <a:rPr lang="nl-NL" altLang="nl-NL" sz="1600"/>
              <a:t>&lt;</a:t>
            </a:r>
            <a:r>
              <a:rPr lang="en-US" altLang="nl-NL" sz="1600" baseline="-25000">
                <a:latin typeface="Symbol" pitchFamily="2" charset="2"/>
              </a:rPr>
              <a:t>d </a:t>
            </a:r>
            <a:r>
              <a:rPr lang="en-US" altLang="nl-NL" sz="1600"/>
              <a:t>no}</a:t>
            </a:r>
          </a:p>
          <a:p>
            <a:pPr>
              <a:defRPr/>
            </a:pPr>
            <a:r>
              <a:rPr lang="en-US" altLang="nl-NL" sz="1600"/>
              <a:t>d5: Info-Reverse-Engineerable = {no </a:t>
            </a:r>
            <a:r>
              <a:rPr lang="nl-NL" altLang="nl-NL" sz="1600"/>
              <a:t>&lt;</a:t>
            </a:r>
            <a:r>
              <a:rPr lang="en-US" altLang="nl-NL" sz="1600" baseline="-25000">
                <a:latin typeface="Symbol" pitchFamily="2" charset="2"/>
              </a:rPr>
              <a:t>d </a:t>
            </a:r>
            <a:r>
              <a:rPr lang="en-US" altLang="nl-NL" sz="1600"/>
              <a:t>yes}</a:t>
            </a:r>
          </a:p>
          <a:p>
            <a:pPr>
              <a:defRPr/>
            </a:pPr>
            <a:r>
              <a:rPr lang="en-US" altLang="nl-NL" sz="1600">
                <a:solidFill>
                  <a:srgbClr val="000000"/>
                </a:solidFill>
              </a:rPr>
              <a:t>d6: Secret-disclosed-outsiders = </a:t>
            </a:r>
            <a:r>
              <a:rPr lang="en-US" altLang="nl-NL" sz="1600"/>
              <a:t>{0 </a:t>
            </a:r>
            <a:r>
              <a:rPr lang="nl-NL" altLang="nl-NL" sz="1600"/>
              <a:t>&lt;</a:t>
            </a:r>
            <a:r>
              <a:rPr lang="en-US" altLang="nl-NL" sz="1600" baseline="-25000">
                <a:latin typeface="Symbol" pitchFamily="2" charset="2"/>
              </a:rPr>
              <a:t>d </a:t>
            </a:r>
            <a:r>
              <a:rPr lang="en-US" altLang="nl-NL" sz="1600"/>
              <a:t>1 </a:t>
            </a:r>
            <a:r>
              <a:rPr lang="nl-NL" altLang="nl-NL" sz="1600"/>
              <a:t>&lt;</a:t>
            </a:r>
            <a:r>
              <a:rPr lang="en-US" altLang="nl-NL" sz="1600" baseline="-25000">
                <a:latin typeface="Symbol" pitchFamily="2" charset="2"/>
              </a:rPr>
              <a:t>d </a:t>
            </a:r>
            <a:r>
              <a:rPr lang="en-US" altLang="nl-NL" sz="1600"/>
              <a:t>2 </a:t>
            </a:r>
            <a:r>
              <a:rPr lang="nl-NL" altLang="nl-NL" sz="1600"/>
              <a:t>&lt;</a:t>
            </a:r>
            <a:r>
              <a:rPr lang="en-US" altLang="nl-NL" sz="1600" baseline="-25000">
                <a:latin typeface="Symbol" pitchFamily="2" charset="2"/>
              </a:rPr>
              <a:t>d</a:t>
            </a:r>
            <a:r>
              <a:rPr lang="en-US" altLang="nl-NL" sz="1600"/>
              <a:t> </a:t>
            </a:r>
            <a:r>
              <a:rPr lang="is-IS" altLang="nl-NL" sz="1600"/>
              <a:t>…}</a:t>
            </a:r>
            <a:endParaRPr lang="en-US" altLang="nl-NL"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a:extLst>
              <a:ext uri="{FF2B5EF4-FFF2-40B4-BE49-F238E27FC236}">
                <a16:creationId xmlns:a16="http://schemas.microsoft.com/office/drawing/2014/main" id="{6231415A-4454-8A4B-A914-90B8EF7B5034}"/>
              </a:ext>
            </a:extLst>
          </p:cNvPr>
          <p:cNvSpPr txBox="1">
            <a:spLocks noChangeArrowheads="1"/>
          </p:cNvSpPr>
          <p:nvPr/>
        </p:nvSpPr>
        <p:spPr bwMode="auto">
          <a:xfrm>
            <a:off x="1752600" y="2438400"/>
            <a:ext cx="5638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altLang="nl-NL" sz="3600" dirty="0">
              <a:solidFill>
                <a:schemeClr val="tx2"/>
              </a:solidFill>
              <a:latin typeface="Tahoma" panose="020B0604030504040204" pitchFamily="34" charset="0"/>
            </a:endParaRPr>
          </a:p>
          <a:p>
            <a:pPr algn="ctr" eaLnBrk="1" hangingPunct="1"/>
            <a:r>
              <a:rPr lang="en-US" altLang="nl-NL" sz="3600" dirty="0">
                <a:solidFill>
                  <a:schemeClr val="tx2"/>
                </a:solidFill>
                <a:latin typeface="Tahoma" panose="020B0604030504040204" pitchFamily="34" charset="0"/>
              </a:rPr>
              <a:t>1.3. Preferences from values in case-based reasoning</a:t>
            </a:r>
          </a:p>
        </p:txBody>
      </p:sp>
    </p:spTree>
    <p:extLst>
      <p:ext uri="{BB962C8B-B14F-4D97-AF65-F5344CB8AC3E}">
        <p14:creationId xmlns:p14="http://schemas.microsoft.com/office/powerpoint/2010/main" val="284678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jdelijke aanduiding voor dianummer 5">
            <a:extLst>
              <a:ext uri="{FF2B5EF4-FFF2-40B4-BE49-F238E27FC236}">
                <a16:creationId xmlns:a16="http://schemas.microsoft.com/office/drawing/2014/main" id="{BA4C8FDE-674A-4397-83A2-77F84C8423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fld id="{03D71443-F045-437C-8745-4928D10AB2FF}" type="slidenum">
              <a:rPr lang="nl-NL" altLang="nl-NL" sz="1400" smtClean="0"/>
              <a:pPr>
                <a:spcBef>
                  <a:spcPct val="0"/>
                </a:spcBef>
                <a:buClrTx/>
                <a:buSzTx/>
                <a:buFontTx/>
                <a:buNone/>
              </a:pPr>
              <a:t>4</a:t>
            </a:fld>
            <a:endParaRPr lang="nl-NL" altLang="nl-NL" sz="1400"/>
          </a:p>
        </p:txBody>
      </p:sp>
      <p:sp>
        <p:nvSpPr>
          <p:cNvPr id="35842" name="Rectangle 2">
            <a:extLst>
              <a:ext uri="{FF2B5EF4-FFF2-40B4-BE49-F238E27FC236}">
                <a16:creationId xmlns:a16="http://schemas.microsoft.com/office/drawing/2014/main" id="{49F847CF-E653-4E90-BB92-36DED4F79764}"/>
              </a:ext>
            </a:extLst>
          </p:cNvPr>
          <p:cNvSpPr>
            <a:spLocks noGrp="1" noChangeArrowheads="1"/>
          </p:cNvSpPr>
          <p:nvPr>
            <p:ph type="title"/>
          </p:nvPr>
        </p:nvSpPr>
        <p:spPr>
          <a:xfrm>
            <a:off x="1684338" y="617538"/>
            <a:ext cx="6545262" cy="1143000"/>
          </a:xfrm>
        </p:spPr>
        <p:txBody>
          <a:bodyPr/>
          <a:lstStyle/>
          <a:p>
            <a:pPr algn="ctr" eaLnBrk="1" hangingPunct="1"/>
            <a:r>
              <a:rPr lang="nl-NL" altLang="nl-NL" sz="4000"/>
              <a:t>Factor-based reasoning</a:t>
            </a:r>
          </a:p>
        </p:txBody>
      </p:sp>
      <p:sp>
        <p:nvSpPr>
          <p:cNvPr id="35843" name="Rectangle 3">
            <a:extLst>
              <a:ext uri="{FF2B5EF4-FFF2-40B4-BE49-F238E27FC236}">
                <a16:creationId xmlns:a16="http://schemas.microsoft.com/office/drawing/2014/main" id="{C22CDBF5-8A90-4612-9E92-FA3831202FD2}"/>
              </a:ext>
            </a:extLst>
          </p:cNvPr>
          <p:cNvSpPr>
            <a:spLocks noGrp="1" noChangeArrowheads="1"/>
          </p:cNvSpPr>
          <p:nvPr>
            <p:ph type="body" idx="1"/>
          </p:nvPr>
        </p:nvSpPr>
        <p:spPr/>
        <p:txBody>
          <a:bodyPr/>
          <a:lstStyle/>
          <a:p>
            <a:pPr lvl="1" eaLnBrk="1" hangingPunct="1"/>
            <a:r>
              <a:rPr lang="en-US" altLang="nl-NL" sz="2400"/>
              <a:t>In legal classification and interpretation there are often </a:t>
            </a:r>
            <a:r>
              <a:rPr lang="en-US" altLang="nl-NL" sz="2400">
                <a:solidFill>
                  <a:srgbClr val="FF0000"/>
                </a:solidFill>
              </a:rPr>
              <a:t>no clear rules</a:t>
            </a:r>
            <a:endParaRPr lang="en-US" altLang="nl-NL" sz="2400"/>
          </a:p>
          <a:p>
            <a:pPr lvl="1" eaLnBrk="1" hangingPunct="1"/>
            <a:r>
              <a:rPr lang="en-US" altLang="nl-NL" sz="2400"/>
              <a:t>Often there only are factors: </a:t>
            </a:r>
            <a:r>
              <a:rPr lang="en-US" altLang="nl-NL" sz="2400">
                <a:solidFill>
                  <a:schemeClr val="hlink"/>
                </a:solidFill>
              </a:rPr>
              <a:t>tentative</a:t>
            </a:r>
            <a:r>
              <a:rPr lang="en-US" altLang="nl-NL" sz="2400"/>
              <a:t> reasons </a:t>
            </a:r>
            <a:r>
              <a:rPr lang="en-US" altLang="nl-NL" sz="2400">
                <a:solidFill>
                  <a:schemeClr val="hlink"/>
                </a:solidFill>
              </a:rPr>
              <a:t>pro</a:t>
            </a:r>
            <a:r>
              <a:rPr lang="en-US" altLang="nl-NL" sz="2400"/>
              <a:t> or </a:t>
            </a:r>
            <a:r>
              <a:rPr lang="en-US" altLang="nl-NL" sz="2400">
                <a:solidFill>
                  <a:schemeClr val="hlink"/>
                </a:solidFill>
              </a:rPr>
              <a:t>con</a:t>
            </a:r>
            <a:r>
              <a:rPr lang="en-US" altLang="nl-NL" sz="2400"/>
              <a:t> a conclusion</a:t>
            </a:r>
          </a:p>
          <a:p>
            <a:pPr lvl="2" eaLnBrk="1" hangingPunct="1"/>
            <a:r>
              <a:rPr lang="en-US" altLang="nl-NL" sz="2000"/>
              <a:t>Often to different </a:t>
            </a:r>
            <a:r>
              <a:rPr lang="en-US" altLang="nl-NL" sz="2000">
                <a:solidFill>
                  <a:srgbClr val="FF0000"/>
                </a:solidFill>
              </a:rPr>
              <a:t>degrees</a:t>
            </a:r>
          </a:p>
          <a:p>
            <a:pPr lvl="1" eaLnBrk="1" hangingPunct="1"/>
            <a:r>
              <a:rPr lang="en-US" altLang="ja-JP" sz="2400"/>
              <a:t>Factors are weighed in </a:t>
            </a:r>
            <a:r>
              <a:rPr lang="en-US" altLang="ja-JP" sz="2400">
                <a:solidFill>
                  <a:srgbClr val="FF0000"/>
                </a:solidFill>
              </a:rPr>
              <a:t>cases</a:t>
            </a:r>
            <a:r>
              <a:rPr lang="en-US" altLang="ja-JP" sz="2400"/>
              <a:t>, which become </a:t>
            </a:r>
            <a:r>
              <a:rPr lang="en-US" altLang="ja-JP" sz="2400">
                <a:solidFill>
                  <a:srgbClr val="FF0000"/>
                </a:solidFill>
              </a:rPr>
              <a:t>precedents</a:t>
            </a:r>
          </a:p>
          <a:p>
            <a:pPr lvl="2" eaLnBrk="1" hangingPunct="1"/>
            <a:r>
              <a:rPr lang="en-US" altLang="ja-JP" sz="2000"/>
              <a:t>But </a:t>
            </a:r>
            <a:r>
              <a:rPr lang="en-US" altLang="ja-JP" sz="2000">
                <a:solidFill>
                  <a:srgbClr val="FF0000"/>
                </a:solidFill>
              </a:rPr>
              <a:t>how</a:t>
            </a:r>
            <a:r>
              <a:rPr lang="en-US" altLang="ja-JP" sz="2000"/>
              <a:t> do judges weigh factors?</a:t>
            </a:r>
          </a:p>
          <a:p>
            <a:pPr lvl="2" eaLnBrk="1" hangingPunct="1"/>
            <a:r>
              <a:rPr lang="en-US" altLang="nl-NL" sz="2000"/>
              <a:t>And how do precedents </a:t>
            </a:r>
            <a:r>
              <a:rPr lang="en-US" altLang="nl-NL" sz="2000">
                <a:solidFill>
                  <a:srgbClr val="FF0000"/>
                </a:solidFill>
              </a:rPr>
              <a:t>constrain</a:t>
            </a:r>
            <a:r>
              <a:rPr lang="en-US" altLang="nl-NL" sz="2000"/>
              <a:t> new decisions?</a:t>
            </a:r>
            <a:endParaRPr lang="nl-NL" altLang="nl-NL" sz="1600"/>
          </a:p>
        </p:txBody>
      </p:sp>
      <p:pic>
        <p:nvPicPr>
          <p:cNvPr id="35844" name="Picture 4">
            <a:extLst>
              <a:ext uri="{FF2B5EF4-FFF2-40B4-BE49-F238E27FC236}">
                <a16:creationId xmlns:a16="http://schemas.microsoft.com/office/drawing/2014/main" id="{2C407442-F95B-4A32-914F-ABE96E0CA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27588"/>
            <a:ext cx="203041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E52C2023-0B60-09C1-6159-49EB5C6BA477}"/>
              </a:ext>
            </a:extLst>
          </p:cNvPr>
          <p:cNvSpPr>
            <a:spLocks noGrp="1" noChangeArrowheads="1"/>
          </p:cNvSpPr>
          <p:nvPr>
            <p:ph type="title"/>
          </p:nvPr>
        </p:nvSpPr>
        <p:spPr/>
        <p:txBody>
          <a:bodyPr/>
          <a:lstStyle/>
          <a:p>
            <a:pPr algn="ctr"/>
            <a:r>
              <a:rPr lang="nl-NL" altLang="nl-NL"/>
              <a:t>Justifying factor preferences with value preferences</a:t>
            </a:r>
          </a:p>
        </p:txBody>
      </p:sp>
      <p:sp>
        <p:nvSpPr>
          <p:cNvPr id="16387" name="Tijdelijke aanduiding voor inhoud 2">
            <a:extLst>
              <a:ext uri="{FF2B5EF4-FFF2-40B4-BE49-F238E27FC236}">
                <a16:creationId xmlns:a16="http://schemas.microsoft.com/office/drawing/2014/main" id="{7460FAA1-E93A-D314-196C-EADEC49C5CC4}"/>
              </a:ext>
            </a:extLst>
          </p:cNvPr>
          <p:cNvSpPr>
            <a:spLocks noGrp="1" noChangeArrowheads="1"/>
          </p:cNvSpPr>
          <p:nvPr>
            <p:ph idx="1"/>
          </p:nvPr>
        </p:nvSpPr>
        <p:spPr>
          <a:xfrm>
            <a:off x="990600" y="2017713"/>
            <a:ext cx="5638800" cy="4114800"/>
          </a:xfrm>
        </p:spPr>
        <p:txBody>
          <a:bodyPr/>
          <a:lstStyle/>
          <a:p>
            <a:r>
              <a:rPr lang="nl-NL" altLang="nl-NL"/>
              <a:t>Intellectual property</a:t>
            </a:r>
          </a:p>
          <a:p>
            <a:r>
              <a:rPr lang="nl-NL" altLang="nl-NL"/>
              <a:t>Confidentiality</a:t>
            </a:r>
          </a:p>
          <a:p>
            <a:r>
              <a:rPr lang="nl-NL" altLang="nl-NL"/>
              <a:t>Freedom of information</a:t>
            </a:r>
          </a:p>
          <a:p>
            <a:r>
              <a:rPr lang="nl-NL" altLang="nl-NL"/>
              <a:t>Fair competition</a:t>
            </a:r>
          </a:p>
        </p:txBody>
      </p:sp>
      <p:sp>
        <p:nvSpPr>
          <p:cNvPr id="4" name="Tekstvak 3">
            <a:extLst>
              <a:ext uri="{FF2B5EF4-FFF2-40B4-BE49-F238E27FC236}">
                <a16:creationId xmlns:a16="http://schemas.microsoft.com/office/drawing/2014/main" id="{D08A9665-FEE9-9B59-4680-3F0564C45582}"/>
              </a:ext>
            </a:extLst>
          </p:cNvPr>
          <p:cNvSpPr txBox="1"/>
          <p:nvPr/>
        </p:nvSpPr>
        <p:spPr>
          <a:xfrm>
            <a:off x="6781800" y="2362200"/>
            <a:ext cx="2362200" cy="1016000"/>
          </a:xfrm>
          <a:prstGeom prst="rect">
            <a:avLst/>
          </a:prstGeom>
          <a:solidFill>
            <a:schemeClr val="accent2">
              <a:lumMod val="20000"/>
              <a:lumOff val="80000"/>
            </a:schemeClr>
          </a:solidFill>
        </p:spPr>
        <p:txBody>
          <a:bodyPr>
            <a:spAutoFit/>
          </a:bodyPr>
          <a:lstStyle/>
          <a:p>
            <a:pPr eaLnBrk="1" hangingPunct="1">
              <a:defRPr/>
            </a:pPr>
            <a:r>
              <a:rPr lang="nl-NL" sz="2000" dirty="0">
                <a:latin typeface="Tahoma" charset="0"/>
                <a:ea typeface="ＭＳ Ｐゴシック" charset="0"/>
                <a:cs typeface="ＭＳ Ｐゴシック" charset="0"/>
              </a:rPr>
              <a:t>VJAP</a:t>
            </a:r>
          </a:p>
          <a:p>
            <a:pPr eaLnBrk="1" hangingPunct="1">
              <a:defRPr/>
            </a:pPr>
            <a:r>
              <a:rPr lang="nl-NL" sz="2000" dirty="0" err="1">
                <a:latin typeface="Tahoma" charset="0"/>
                <a:ea typeface="ＭＳ Ｐゴシック" charset="0"/>
                <a:cs typeface="ＭＳ Ｐゴシック" charset="0"/>
              </a:rPr>
              <a:t>Grabmair</a:t>
            </a:r>
            <a:r>
              <a:rPr lang="nl-NL" sz="2000" dirty="0">
                <a:latin typeface="Tahoma" charset="0"/>
                <a:ea typeface="ＭＳ Ｐゴシック" charset="0"/>
                <a:cs typeface="ＭＳ Ｐゴシック" charset="0"/>
              </a:rPr>
              <a:t> &amp; Ashley 2013-2017</a:t>
            </a:r>
          </a:p>
        </p:txBody>
      </p:sp>
      <p:pic>
        <p:nvPicPr>
          <p:cNvPr id="16389" name="Afbeelding 4">
            <a:extLst>
              <a:ext uri="{FF2B5EF4-FFF2-40B4-BE49-F238E27FC236}">
                <a16:creationId xmlns:a16="http://schemas.microsoft.com/office/drawing/2014/main" id="{BA243A03-69A1-D835-A154-52599BE82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350" y="4267200"/>
            <a:ext cx="1136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a:extLst>
              <a:ext uri="{FF2B5EF4-FFF2-40B4-BE49-F238E27FC236}">
                <a16:creationId xmlns:a16="http://schemas.microsoft.com/office/drawing/2014/main" id="{E0CB7039-143D-2286-8090-65C246DC6F04}"/>
              </a:ext>
            </a:extLst>
          </p:cNvPr>
          <p:cNvSpPr txBox="1">
            <a:spLocks noChangeArrowheads="1"/>
          </p:cNvSpPr>
          <p:nvPr/>
        </p:nvSpPr>
        <p:spPr bwMode="auto">
          <a:xfrm>
            <a:off x="381000" y="6208713"/>
            <a:ext cx="8421688" cy="573087"/>
          </a:xfrm>
          <a:prstGeom prst="rect">
            <a:avLst/>
          </a:prstGeom>
          <a:solidFill>
            <a:srgbClr val="FFFF99"/>
          </a:solidFill>
          <a:ln>
            <a:noFill/>
          </a:ln>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nSpc>
                <a:spcPct val="115000"/>
              </a:lnSpc>
              <a:spcAft>
                <a:spcPts val="800"/>
              </a:spcAft>
              <a:buFont typeface="Wingdings" pitchFamily="2" charset="2"/>
              <a:buNone/>
              <a:defRPr/>
            </a:pPr>
            <a:r>
              <a:rPr lang="en-US" sz="1400" kern="100" dirty="0">
                <a:latin typeface="Arial" panose="020B0604020202020204" pitchFamily="34" charset="0"/>
                <a:ea typeface="DengXian" panose="02010600030101010101" pitchFamily="2" charset="-122"/>
                <a:cs typeface="Arial" panose="020B0604020202020204" pitchFamily="34" charset="0"/>
              </a:rPr>
              <a:t>M. </a:t>
            </a:r>
            <a:r>
              <a:rPr lang="en-US" sz="1400" kern="100" dirty="0" err="1">
                <a:latin typeface="Arial" panose="020B0604020202020204" pitchFamily="34" charset="0"/>
                <a:ea typeface="DengXian" panose="02010600030101010101" pitchFamily="2" charset="-122"/>
                <a:cs typeface="Arial" panose="020B0604020202020204" pitchFamily="34" charset="0"/>
              </a:rPr>
              <a:t>Grabmair</a:t>
            </a:r>
            <a:r>
              <a:rPr lang="en-US" sz="1400" kern="100" dirty="0">
                <a:latin typeface="Arial" panose="020B0604020202020204" pitchFamily="34" charset="0"/>
                <a:ea typeface="DengXian" panose="02010600030101010101" pitchFamily="2" charset="-122"/>
                <a:cs typeface="Arial" panose="020B0604020202020204" pitchFamily="34" charset="0"/>
              </a:rPr>
              <a:t>, Predicting trade secret case outcomes using argument schemes and learned quantitative value effect tradeoffs. </a:t>
            </a:r>
            <a:r>
              <a:rPr lang="en-US" sz="1400" i="1" kern="100" dirty="0">
                <a:latin typeface="Arial" panose="020B0604020202020204" pitchFamily="34" charset="0"/>
                <a:ea typeface="DengXian" panose="02010600030101010101" pitchFamily="2" charset="-122"/>
                <a:cs typeface="Arial" panose="020B0604020202020204" pitchFamily="34" charset="0"/>
              </a:rPr>
              <a:t>Proceedings of ICAIL 2017</a:t>
            </a:r>
            <a:r>
              <a:rPr lang="en-US" sz="1400" kern="100" dirty="0">
                <a:latin typeface="Arial" panose="020B0604020202020204" pitchFamily="34" charset="0"/>
                <a:ea typeface="DengXian" panose="02010600030101010101" pitchFamily="2" charset="-122"/>
                <a:cs typeface="Arial" panose="020B0604020202020204" pitchFamily="34" charset="0"/>
              </a:rPr>
              <a:t>, pp. 89-98.</a:t>
            </a:r>
            <a:endParaRPr lang="nl-NL" sz="1400" kern="100" dirty="0">
              <a:latin typeface="Aptos" panose="020B0004020202020204" pitchFamily="34" charset="0"/>
              <a:ea typeface="DengXian" panose="02010600030101010101" pitchFamily="2" charset="-122"/>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9490075-AD57-E9AC-AC3D-971C86AAE4D3}"/>
              </a:ext>
            </a:extLst>
          </p:cNvPr>
          <p:cNvSpPr>
            <a:spLocks noGrp="1" noChangeArrowheads="1"/>
          </p:cNvSpPr>
          <p:nvPr>
            <p:ph type="title" idx="4294967295"/>
          </p:nvPr>
        </p:nvSpPr>
        <p:spPr>
          <a:xfrm>
            <a:off x="685800" y="617538"/>
            <a:ext cx="7239000" cy="1143000"/>
          </a:xfrm>
        </p:spPr>
        <p:txBody>
          <a:bodyPr/>
          <a:lstStyle/>
          <a:p>
            <a:pPr algn="ctr" eaLnBrk="1" hangingPunct="1"/>
            <a:r>
              <a:rPr lang="en-US" altLang="nl-NL" sz="4000"/>
              <a:t>Basic scheme for value-based reasoning with precedents</a:t>
            </a:r>
            <a:endParaRPr lang="nl-NL" altLang="nl-NL" sz="4000"/>
          </a:p>
        </p:txBody>
      </p:sp>
      <p:sp>
        <p:nvSpPr>
          <p:cNvPr id="12291" name="Rectangle 4">
            <a:extLst>
              <a:ext uri="{FF2B5EF4-FFF2-40B4-BE49-F238E27FC236}">
                <a16:creationId xmlns:a16="http://schemas.microsoft.com/office/drawing/2014/main" id="{B03403AA-18D5-FCB7-1B53-0CC6F158CF15}"/>
              </a:ext>
            </a:extLst>
          </p:cNvPr>
          <p:cNvSpPr>
            <a:spLocks noChangeArrowheads="1"/>
          </p:cNvSpPr>
          <p:nvPr/>
        </p:nvSpPr>
        <p:spPr bwMode="auto">
          <a:xfrm>
            <a:off x="1312863" y="3581400"/>
            <a:ext cx="6664325" cy="1649413"/>
          </a:xfrm>
          <a:prstGeom prst="rect">
            <a:avLst/>
          </a:prstGeom>
          <a:solidFill>
            <a:srgbClr val="CCFFCC"/>
          </a:solidFill>
          <a:ln w="9525">
            <a:solidFill>
              <a:schemeClr val="tx1"/>
            </a:solidFill>
            <a:miter lim="800000"/>
            <a:headEnd/>
            <a:tailEnd/>
          </a:ln>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itchFamily="2" charset="2"/>
              <a:buNone/>
            </a:pPr>
            <a:r>
              <a:rPr lang="en-US" altLang="nl-NL" sz="2400"/>
              <a:t>Deciding </a:t>
            </a:r>
            <a:r>
              <a:rPr lang="en-US" altLang="nl-NL" sz="2400" i="1"/>
              <a:t>current</a:t>
            </a:r>
            <a:r>
              <a:rPr lang="en-US" altLang="nl-NL" sz="2400"/>
              <a:t> </a:t>
            </a:r>
            <a:r>
              <a:rPr lang="en-US" altLang="nl-NL" sz="2400">
                <a:solidFill>
                  <a:srgbClr val="FF0000"/>
                </a:solidFill>
              </a:rPr>
              <a:t>pro</a:t>
            </a:r>
            <a:r>
              <a:rPr lang="en-US" altLang="nl-NL" sz="2400"/>
              <a:t> promotes set of values </a:t>
            </a:r>
            <a:r>
              <a:rPr lang="en-US" altLang="nl-NL" sz="2400" i="1">
                <a:solidFill>
                  <a:srgbClr val="FF0000"/>
                </a:solidFill>
              </a:rPr>
              <a:t>V1</a:t>
            </a:r>
            <a:r>
              <a:rPr lang="en-US" altLang="nl-NL" sz="2400"/>
              <a:t> </a:t>
            </a:r>
          </a:p>
          <a:p>
            <a:pPr eaLnBrk="1" hangingPunct="1">
              <a:lnSpc>
                <a:spcPct val="90000"/>
              </a:lnSpc>
              <a:buFont typeface="Wingdings" pitchFamily="2" charset="2"/>
              <a:buNone/>
            </a:pPr>
            <a:r>
              <a:rPr lang="en-US" altLang="nl-NL" sz="2400"/>
              <a:t>Deciding </a:t>
            </a:r>
            <a:r>
              <a:rPr lang="en-US" altLang="nl-NL" sz="2400" i="1"/>
              <a:t>current</a:t>
            </a:r>
            <a:r>
              <a:rPr lang="en-US" altLang="nl-NL" sz="2400"/>
              <a:t> </a:t>
            </a:r>
            <a:r>
              <a:rPr lang="en-US" altLang="nl-NL" sz="2400">
                <a:solidFill>
                  <a:srgbClr val="FF0000"/>
                </a:solidFill>
              </a:rPr>
              <a:t>con</a:t>
            </a:r>
            <a:r>
              <a:rPr lang="en-US" altLang="nl-NL" sz="2400"/>
              <a:t> promotes set of values </a:t>
            </a:r>
            <a:r>
              <a:rPr lang="en-US" altLang="nl-NL" sz="2400" i="1">
                <a:solidFill>
                  <a:srgbClr val="FF0000"/>
                </a:solidFill>
              </a:rPr>
              <a:t>V2</a:t>
            </a:r>
            <a:r>
              <a:rPr lang="en-US" altLang="nl-NL" sz="2400"/>
              <a:t> </a:t>
            </a:r>
          </a:p>
          <a:p>
            <a:pPr eaLnBrk="1" hangingPunct="1">
              <a:lnSpc>
                <a:spcPct val="90000"/>
              </a:lnSpc>
              <a:buFont typeface="Wingdings" pitchFamily="2" charset="2"/>
              <a:buNone/>
            </a:pPr>
            <a:r>
              <a:rPr lang="en-US" altLang="nl-NL" sz="2400" i="1" u="sng"/>
              <a:t>V1</a:t>
            </a:r>
            <a:r>
              <a:rPr lang="en-US" altLang="nl-NL" sz="2400" u="sng"/>
              <a:t> is </a:t>
            </a:r>
            <a:r>
              <a:rPr lang="en-US" altLang="nl-NL" sz="2400" u="sng">
                <a:solidFill>
                  <a:srgbClr val="FF0000"/>
                </a:solidFill>
              </a:rPr>
              <a:t>preferred over </a:t>
            </a:r>
            <a:r>
              <a:rPr lang="en-US" altLang="nl-NL" sz="2400" i="1" u="sng"/>
              <a:t>V2</a:t>
            </a:r>
            <a:endParaRPr lang="en-US" altLang="nl-NL" sz="2400" i="1" u="sng" baseline="30000"/>
          </a:p>
          <a:p>
            <a:pPr eaLnBrk="1" hangingPunct="1">
              <a:lnSpc>
                <a:spcPct val="90000"/>
              </a:lnSpc>
              <a:buFont typeface="Wingdings" pitchFamily="2" charset="2"/>
              <a:buNone/>
            </a:pPr>
            <a:r>
              <a:rPr lang="en-US" altLang="nl-NL" sz="2400"/>
              <a:t>Therefore, </a:t>
            </a:r>
            <a:r>
              <a:rPr lang="en-US" altLang="nl-NL" sz="2400" i="1"/>
              <a:t>current</a:t>
            </a:r>
            <a:r>
              <a:rPr lang="en-US" altLang="nl-NL" sz="2400"/>
              <a:t> should be decided </a:t>
            </a:r>
            <a:r>
              <a:rPr lang="en-US" altLang="nl-NL" sz="2400">
                <a:solidFill>
                  <a:srgbClr val="FF0000"/>
                </a:solidFill>
              </a:rPr>
              <a:t>pro</a:t>
            </a:r>
            <a:endParaRPr lang="nl-NL" altLang="nl-NL" sz="2400">
              <a:solidFill>
                <a:srgbClr val="FF0000"/>
              </a:solidFill>
            </a:endParaRPr>
          </a:p>
        </p:txBody>
      </p:sp>
      <p:sp>
        <p:nvSpPr>
          <p:cNvPr id="12292" name="Rectangle 4">
            <a:extLst>
              <a:ext uri="{FF2B5EF4-FFF2-40B4-BE49-F238E27FC236}">
                <a16:creationId xmlns:a16="http://schemas.microsoft.com/office/drawing/2014/main" id="{0186EEB9-EE41-ABCE-1655-33EE7FF02C87}"/>
              </a:ext>
            </a:extLst>
          </p:cNvPr>
          <p:cNvSpPr>
            <a:spLocks noChangeArrowheads="1"/>
          </p:cNvSpPr>
          <p:nvPr/>
        </p:nvSpPr>
        <p:spPr bwMode="auto">
          <a:xfrm>
            <a:off x="685800" y="2590800"/>
            <a:ext cx="7678738" cy="425450"/>
          </a:xfrm>
          <a:prstGeom prst="rect">
            <a:avLst/>
          </a:prstGeom>
          <a:solidFill>
            <a:srgbClr val="CCFFCC"/>
          </a:solidFill>
          <a:ln w="9525">
            <a:solidFill>
              <a:schemeClr val="tx1"/>
            </a:solidFill>
            <a:miter lim="800000"/>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itchFamily="2" charset="2"/>
              <a:buNone/>
            </a:pPr>
            <a:r>
              <a:rPr lang="en-US" altLang="nl-NL" sz="2400"/>
              <a:t>Deciding </a:t>
            </a:r>
            <a:r>
              <a:rPr lang="en-US" altLang="nl-NL" sz="2400" i="1"/>
              <a:t>case </a:t>
            </a:r>
            <a:r>
              <a:rPr lang="en-US" altLang="nl-NL" sz="2400">
                <a:solidFill>
                  <a:srgbClr val="FF0000"/>
                </a:solidFill>
              </a:rPr>
              <a:t>pro</a:t>
            </a:r>
            <a:r>
              <a:rPr lang="en-US" altLang="nl-NL" sz="2400"/>
              <a:t> when it contains </a:t>
            </a:r>
            <a:r>
              <a:rPr lang="en-US" altLang="nl-NL" sz="2400" i="1"/>
              <a:t>P</a:t>
            </a:r>
            <a:r>
              <a:rPr lang="en-US" altLang="nl-NL" sz="2400"/>
              <a:t> </a:t>
            </a:r>
            <a:r>
              <a:rPr lang="en-US" altLang="nl-NL" sz="2400">
                <a:solidFill>
                  <a:srgbClr val="FF0000"/>
                </a:solidFill>
              </a:rPr>
              <a:t>promotes value </a:t>
            </a:r>
            <a:r>
              <a:rPr lang="en-US" altLang="nl-NL" sz="2400" i="1">
                <a:solidFill>
                  <a:srgbClr val="FF0000"/>
                </a:solidFill>
              </a:rPr>
              <a:t>V</a:t>
            </a:r>
          </a:p>
        </p:txBody>
      </p:sp>
      <p:sp>
        <p:nvSpPr>
          <p:cNvPr id="2" name="Text Box 6">
            <a:extLst>
              <a:ext uri="{FF2B5EF4-FFF2-40B4-BE49-F238E27FC236}">
                <a16:creationId xmlns:a16="http://schemas.microsoft.com/office/drawing/2014/main" id="{DA3E28B3-69A5-886D-F00D-F2FCF2C68AB8}"/>
              </a:ext>
            </a:extLst>
          </p:cNvPr>
          <p:cNvSpPr txBox="1">
            <a:spLocks noChangeArrowheads="1"/>
          </p:cNvSpPr>
          <p:nvPr/>
        </p:nvSpPr>
        <p:spPr bwMode="auto">
          <a:xfrm>
            <a:off x="457200" y="6334780"/>
            <a:ext cx="8077200" cy="523220"/>
          </a:xfrm>
          <a:prstGeom prst="rect">
            <a:avLst/>
          </a:prstGeom>
          <a:solidFill>
            <a:srgbClr val="FAF81A"/>
          </a:solidFill>
          <a:ln w="9525">
            <a:noFill/>
            <a:miter lim="800000"/>
            <a:headEnd/>
            <a:tailEnd/>
          </a:ln>
          <a:effec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sz="1400" dirty="0"/>
              <a:t>T. Bench-Capon, H. Prakken, A. </a:t>
            </a:r>
            <a:r>
              <a:rPr lang="en-US" sz="1400" dirty="0" err="1"/>
              <a:t>Wyner</a:t>
            </a:r>
            <a:r>
              <a:rPr lang="en-US" sz="1400" dirty="0"/>
              <a:t> &amp; K. Atkinson,</a:t>
            </a:r>
            <a:r>
              <a:rPr lang="nl-NL" sz="1400" dirty="0"/>
              <a:t> </a:t>
            </a:r>
            <a:r>
              <a:rPr lang="en-US" sz="1400" dirty="0"/>
              <a:t>Argument schemes for reasoning with legal cases using values. </a:t>
            </a:r>
            <a:r>
              <a:rPr lang="en-US" sz="1400" i="1" dirty="0"/>
              <a:t>Proceedings of ICAIL 2013</a:t>
            </a:r>
            <a:r>
              <a:rPr lang="en-US" sz="1400" dirty="0"/>
              <a:t>, pp. 13-22. </a:t>
            </a:r>
          </a:p>
        </p:txBody>
      </p:sp>
    </p:spTree>
    <p:extLst>
      <p:ext uri="{BB962C8B-B14F-4D97-AF65-F5344CB8AC3E}">
        <p14:creationId xmlns:p14="http://schemas.microsoft.com/office/powerpoint/2010/main" val="2595645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0C0BD3A-1CE6-17CC-B970-44BF44BF1FFD}"/>
              </a:ext>
            </a:extLst>
          </p:cNvPr>
          <p:cNvSpPr>
            <a:spLocks noGrp="1" noChangeArrowheads="1"/>
          </p:cNvSpPr>
          <p:nvPr>
            <p:ph type="title" idx="4294967295"/>
          </p:nvPr>
        </p:nvSpPr>
        <p:spPr>
          <a:xfrm>
            <a:off x="685800" y="617538"/>
            <a:ext cx="7239000" cy="1143000"/>
          </a:xfrm>
        </p:spPr>
        <p:txBody>
          <a:bodyPr/>
          <a:lstStyle/>
          <a:p>
            <a:pPr algn="ctr" eaLnBrk="1" hangingPunct="1"/>
            <a:r>
              <a:rPr lang="en-US" altLang="nl-NL" sz="4000"/>
              <a:t>Value preferences from precedents</a:t>
            </a:r>
            <a:endParaRPr lang="nl-NL" altLang="nl-NL" sz="4000"/>
          </a:p>
        </p:txBody>
      </p:sp>
      <p:sp>
        <p:nvSpPr>
          <p:cNvPr id="14339" name="Rectangle 4">
            <a:extLst>
              <a:ext uri="{FF2B5EF4-FFF2-40B4-BE49-F238E27FC236}">
                <a16:creationId xmlns:a16="http://schemas.microsoft.com/office/drawing/2014/main" id="{7FBD2DB8-675C-3F07-12BF-241472AC8D92}"/>
              </a:ext>
            </a:extLst>
          </p:cNvPr>
          <p:cNvSpPr>
            <a:spLocks noChangeArrowheads="1"/>
          </p:cNvSpPr>
          <p:nvPr/>
        </p:nvSpPr>
        <p:spPr bwMode="auto">
          <a:xfrm>
            <a:off x="1312863" y="3125788"/>
            <a:ext cx="7077075" cy="1649412"/>
          </a:xfrm>
          <a:prstGeom prst="rect">
            <a:avLst/>
          </a:prstGeom>
          <a:solidFill>
            <a:srgbClr val="CCFFCC"/>
          </a:solidFill>
          <a:ln w="9525">
            <a:solidFill>
              <a:schemeClr val="tx1"/>
            </a:solidFill>
            <a:miter lim="800000"/>
            <a:headEnd/>
            <a:tailEnd/>
          </a:ln>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itchFamily="2" charset="2"/>
              <a:buNone/>
            </a:pPr>
            <a:r>
              <a:rPr lang="en-US" altLang="nl-NL" sz="2400"/>
              <a:t>Deciding </a:t>
            </a:r>
            <a:r>
              <a:rPr lang="en-US" altLang="nl-NL" sz="2400" i="1"/>
              <a:t>precedent </a:t>
            </a:r>
            <a:r>
              <a:rPr lang="en-US" altLang="nl-NL" sz="2400"/>
              <a:t>pro promotes set of values </a:t>
            </a:r>
            <a:r>
              <a:rPr lang="en-US" altLang="nl-NL" sz="2400" i="1"/>
              <a:t>V1</a:t>
            </a:r>
            <a:r>
              <a:rPr lang="en-US" altLang="nl-NL" sz="2400"/>
              <a:t> </a:t>
            </a:r>
          </a:p>
          <a:p>
            <a:pPr eaLnBrk="1" hangingPunct="1">
              <a:lnSpc>
                <a:spcPct val="90000"/>
              </a:lnSpc>
              <a:buFont typeface="Wingdings" pitchFamily="2" charset="2"/>
              <a:buNone/>
            </a:pPr>
            <a:r>
              <a:rPr lang="en-US" altLang="nl-NL" sz="2400"/>
              <a:t>Deciding </a:t>
            </a:r>
            <a:r>
              <a:rPr lang="en-US" altLang="nl-NL" sz="2400" i="1"/>
              <a:t>precedent </a:t>
            </a:r>
            <a:r>
              <a:rPr lang="en-US" altLang="nl-NL" sz="2400"/>
              <a:t>con promotes set of values </a:t>
            </a:r>
            <a:r>
              <a:rPr lang="en-US" altLang="nl-NL" sz="2400" i="1"/>
              <a:t>V2</a:t>
            </a:r>
          </a:p>
          <a:p>
            <a:pPr eaLnBrk="1" hangingPunct="1">
              <a:lnSpc>
                <a:spcPct val="90000"/>
              </a:lnSpc>
              <a:buFont typeface="Wingdings" pitchFamily="2" charset="2"/>
              <a:buNone/>
            </a:pPr>
            <a:r>
              <a:rPr lang="en-US" altLang="nl-NL" sz="2400" i="1" u="sng"/>
              <a:t>precedent </a:t>
            </a:r>
            <a:r>
              <a:rPr lang="en-US" altLang="nl-NL" sz="2400" u="sng"/>
              <a:t>was decided pro </a:t>
            </a:r>
          </a:p>
          <a:p>
            <a:pPr eaLnBrk="1" hangingPunct="1">
              <a:lnSpc>
                <a:spcPct val="90000"/>
              </a:lnSpc>
              <a:buFontTx/>
              <a:buNone/>
            </a:pPr>
            <a:r>
              <a:rPr lang="en-US" altLang="nl-NL" sz="2400"/>
              <a:t>Therefore, </a:t>
            </a:r>
            <a:r>
              <a:rPr lang="en-US" altLang="nl-NL" sz="2400" i="1"/>
              <a:t>V1</a:t>
            </a:r>
            <a:r>
              <a:rPr lang="en-US" altLang="nl-NL" sz="2400" i="1" baseline="30000"/>
              <a:t>+</a:t>
            </a:r>
            <a:r>
              <a:rPr lang="en-US" altLang="nl-NL" sz="2400"/>
              <a:t> is preferred over </a:t>
            </a:r>
            <a:r>
              <a:rPr lang="en-US" altLang="nl-NL" sz="2400" i="1"/>
              <a:t>V2 </a:t>
            </a:r>
            <a:r>
              <a:rPr lang="en-US" altLang="nl-NL" sz="2400" i="1" baseline="30000"/>
              <a:t>-</a:t>
            </a:r>
          </a:p>
        </p:txBody>
      </p:sp>
      <p:sp>
        <p:nvSpPr>
          <p:cNvPr id="2" name="Text Box 4">
            <a:extLst>
              <a:ext uri="{FF2B5EF4-FFF2-40B4-BE49-F238E27FC236}">
                <a16:creationId xmlns:a16="http://schemas.microsoft.com/office/drawing/2014/main" id="{287DEB54-4D11-E21F-68FA-9933B33E057F}"/>
              </a:ext>
            </a:extLst>
          </p:cNvPr>
          <p:cNvSpPr txBox="1">
            <a:spLocks noChangeArrowheads="1"/>
          </p:cNvSpPr>
          <p:nvPr/>
        </p:nvSpPr>
        <p:spPr bwMode="auto">
          <a:xfrm>
            <a:off x="1865313" y="6149975"/>
            <a:ext cx="5754687" cy="708025"/>
          </a:xfrm>
          <a:prstGeom prst="rect">
            <a:avLst/>
          </a:prstGeom>
          <a:solidFill>
            <a:schemeClr val="accent6">
              <a:lumMod val="40000"/>
              <a:lumOff val="60000"/>
            </a:schemeClr>
          </a:solidFill>
          <a:ln>
            <a:noFill/>
          </a:ln>
        </p:spPr>
        <p:txBody>
          <a:bodyPr>
            <a:spAutoFit/>
          </a:bodyPr>
          <a:lstStyle>
            <a:lvl1pPr algn="l" eaLnBrk="0" hangingPunct="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lgn="l" eaLnBrk="0" hangingPunct="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lgn="l" eaLnBrk="0" hangingPunct="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lgn="l" eaLnBrk="0" hangingPunct="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lgn="l" eaLnBrk="0" hangingPunct="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defRPr/>
            </a:pPr>
            <a:r>
              <a:rPr lang="en-US" altLang="nl-NL" sz="2000" dirty="0">
                <a:solidFill>
                  <a:srgbClr val="FF0000"/>
                </a:solidFill>
              </a:rPr>
              <a:t>V1+</a:t>
            </a:r>
            <a:r>
              <a:rPr lang="en-US" altLang="nl-NL" sz="2000" dirty="0"/>
              <a:t> = V plus zero or more additional pro-values</a:t>
            </a:r>
          </a:p>
          <a:p>
            <a:pPr eaLnBrk="1" hangingPunct="1">
              <a:spcBef>
                <a:spcPct val="0"/>
              </a:spcBef>
              <a:buClrTx/>
              <a:buSzTx/>
              <a:buFontTx/>
              <a:buNone/>
              <a:defRPr/>
            </a:pPr>
            <a:r>
              <a:rPr lang="en-US" altLang="nl-NL" sz="2000" dirty="0">
                <a:solidFill>
                  <a:srgbClr val="FF0000"/>
                </a:solidFill>
              </a:rPr>
              <a:t>V2-</a:t>
            </a:r>
            <a:r>
              <a:rPr lang="en-US" altLang="nl-NL" sz="2000" dirty="0"/>
              <a:t> = V minus zero or more con-values</a:t>
            </a:r>
          </a:p>
        </p:txBody>
      </p:sp>
    </p:spTree>
    <p:extLst>
      <p:ext uri="{BB962C8B-B14F-4D97-AF65-F5344CB8AC3E}">
        <p14:creationId xmlns:p14="http://schemas.microsoft.com/office/powerpoint/2010/main" val="149367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1C658-9777-8D15-442A-CD8112F4B0FA}"/>
              </a:ext>
            </a:extLst>
          </p:cNvPr>
          <p:cNvSpPr>
            <a:spLocks noGrp="1"/>
          </p:cNvSpPr>
          <p:nvPr>
            <p:ph type="title"/>
          </p:nvPr>
        </p:nvSpPr>
        <p:spPr/>
        <p:txBody>
          <a:bodyPr/>
          <a:lstStyle/>
          <a:p>
            <a:pPr algn="ctr"/>
            <a:r>
              <a:rPr lang="nl-NL" dirty="0" err="1"/>
              <a:t>From</a:t>
            </a:r>
            <a:r>
              <a:rPr lang="nl-NL" dirty="0"/>
              <a:t> factors </a:t>
            </a:r>
            <a:r>
              <a:rPr lang="nl-NL" dirty="0" err="1"/>
              <a:t>to</a:t>
            </a:r>
            <a:r>
              <a:rPr lang="nl-NL" dirty="0"/>
              <a:t> </a:t>
            </a:r>
            <a:r>
              <a:rPr lang="nl-NL" dirty="0" err="1"/>
              <a:t>values</a:t>
            </a:r>
            <a:r>
              <a:rPr lang="nl-NL" dirty="0"/>
              <a:t> (2)</a:t>
            </a:r>
          </a:p>
        </p:txBody>
      </p:sp>
      <p:sp>
        <p:nvSpPr>
          <p:cNvPr id="3" name="Tijdelijke aanduiding voor inhoud 2">
            <a:extLst>
              <a:ext uri="{FF2B5EF4-FFF2-40B4-BE49-F238E27FC236}">
                <a16:creationId xmlns:a16="http://schemas.microsoft.com/office/drawing/2014/main" id="{45AE1CBE-8A69-7A8B-8289-F49ED9B431B3}"/>
              </a:ext>
            </a:extLst>
          </p:cNvPr>
          <p:cNvSpPr>
            <a:spLocks noGrp="1"/>
          </p:cNvSpPr>
          <p:nvPr>
            <p:ph idx="1"/>
          </p:nvPr>
        </p:nvSpPr>
        <p:spPr/>
        <p:txBody>
          <a:bodyPr/>
          <a:lstStyle/>
          <a:p>
            <a:r>
              <a:rPr lang="nl-NL" sz="2800" dirty="0" err="1"/>
              <a:t>Plaintiff</a:t>
            </a:r>
            <a:r>
              <a:rPr lang="nl-NL" sz="2800" dirty="0"/>
              <a:t> </a:t>
            </a:r>
            <a:r>
              <a:rPr lang="nl-NL" sz="2800" dirty="0" err="1"/>
              <a:t>took</a:t>
            </a:r>
            <a:r>
              <a:rPr lang="nl-NL" sz="2800" dirty="0"/>
              <a:t> </a:t>
            </a:r>
            <a:r>
              <a:rPr lang="nl-NL" sz="2800" dirty="0">
                <a:solidFill>
                  <a:srgbClr val="FF0000"/>
                </a:solidFill>
              </a:rPr>
              <a:t>security </a:t>
            </a:r>
            <a:r>
              <a:rPr lang="nl-NL" sz="2800" dirty="0" err="1">
                <a:solidFill>
                  <a:srgbClr val="FF0000"/>
                </a:solidFill>
              </a:rPr>
              <a:t>measures</a:t>
            </a:r>
            <a:r>
              <a:rPr lang="nl-NL" sz="2800" dirty="0">
                <a:solidFill>
                  <a:srgbClr val="FF0000"/>
                </a:solidFill>
              </a:rPr>
              <a:t> </a:t>
            </a:r>
            <a:r>
              <a:rPr lang="nl-NL" sz="2800" dirty="0" err="1"/>
              <a:t>to</a:t>
            </a:r>
            <a:r>
              <a:rPr lang="nl-NL" sz="2800" dirty="0"/>
              <a:t> </a:t>
            </a:r>
            <a:r>
              <a:rPr lang="nl-NL" sz="2800" b="1" dirty="0" err="1"/>
              <a:t>protect</a:t>
            </a:r>
            <a:r>
              <a:rPr lang="nl-NL" sz="2800" dirty="0"/>
              <a:t> his </a:t>
            </a:r>
            <a:r>
              <a:rPr lang="nl-NL" sz="2800" dirty="0" err="1">
                <a:solidFill>
                  <a:srgbClr val="FF0000"/>
                </a:solidFill>
              </a:rPr>
              <a:t>intellectial</a:t>
            </a:r>
            <a:r>
              <a:rPr lang="nl-NL" sz="2800" dirty="0">
                <a:solidFill>
                  <a:srgbClr val="FF0000"/>
                </a:solidFill>
              </a:rPr>
              <a:t>-property </a:t>
            </a:r>
            <a:r>
              <a:rPr lang="nl-NL" sz="2800" dirty="0" err="1">
                <a:solidFill>
                  <a:srgbClr val="FF0000"/>
                </a:solidFill>
              </a:rPr>
              <a:t>interests</a:t>
            </a:r>
            <a:endParaRPr lang="nl-NL" sz="2800" dirty="0">
              <a:solidFill>
                <a:srgbClr val="FF0000"/>
              </a:solidFill>
            </a:endParaRPr>
          </a:p>
          <a:p>
            <a:r>
              <a:rPr lang="nl-NL" sz="2800" dirty="0" err="1"/>
              <a:t>Deciding</a:t>
            </a:r>
            <a:r>
              <a:rPr lang="nl-NL" sz="2800" dirty="0"/>
              <a:t> </a:t>
            </a:r>
            <a:r>
              <a:rPr lang="nl-NL" sz="2800" dirty="0" err="1"/>
              <a:t>for</a:t>
            </a:r>
            <a:r>
              <a:rPr lang="nl-NL" sz="2800" dirty="0"/>
              <a:t> </a:t>
            </a:r>
            <a:r>
              <a:rPr lang="nl-NL" sz="2800" dirty="0" err="1"/>
              <a:t>plaintiff</a:t>
            </a:r>
            <a:r>
              <a:rPr lang="nl-NL" sz="2800" dirty="0"/>
              <a:t> </a:t>
            </a:r>
            <a:r>
              <a:rPr lang="nl-NL" sz="2800" dirty="0" err="1"/>
              <a:t>since</a:t>
            </a:r>
            <a:r>
              <a:rPr lang="nl-NL" sz="2800" dirty="0"/>
              <a:t> </a:t>
            </a:r>
            <a:r>
              <a:rPr lang="nl-NL" sz="2800" dirty="0" err="1"/>
              <a:t>defendant</a:t>
            </a:r>
            <a:r>
              <a:rPr lang="nl-NL" sz="2800" dirty="0"/>
              <a:t> </a:t>
            </a:r>
            <a:r>
              <a:rPr lang="nl-NL" sz="2800" dirty="0" err="1">
                <a:solidFill>
                  <a:srgbClr val="FF0000"/>
                </a:solidFill>
              </a:rPr>
              <a:t>knew</a:t>
            </a:r>
            <a:r>
              <a:rPr lang="nl-NL" sz="2800" dirty="0">
                <a:solidFill>
                  <a:srgbClr val="FF0000"/>
                </a:solidFill>
              </a:rPr>
              <a:t> </a:t>
            </a:r>
            <a:r>
              <a:rPr lang="nl-NL" sz="2800" dirty="0" err="1">
                <a:solidFill>
                  <a:srgbClr val="FF0000"/>
                </a:solidFill>
              </a:rPr>
              <a:t>the</a:t>
            </a:r>
            <a:r>
              <a:rPr lang="nl-NL" sz="2800" dirty="0">
                <a:solidFill>
                  <a:srgbClr val="FF0000"/>
                </a:solidFill>
              </a:rPr>
              <a:t> information was </a:t>
            </a:r>
            <a:r>
              <a:rPr lang="nl-NL" sz="2800" dirty="0" err="1">
                <a:solidFill>
                  <a:srgbClr val="FF0000"/>
                </a:solidFill>
              </a:rPr>
              <a:t>confidential</a:t>
            </a:r>
            <a:r>
              <a:rPr lang="nl-NL" sz="2800" dirty="0"/>
              <a:t>, </a:t>
            </a:r>
            <a:r>
              <a:rPr lang="nl-NL" sz="2800" b="1" dirty="0" err="1"/>
              <a:t>protects</a:t>
            </a:r>
            <a:r>
              <a:rPr lang="nl-NL" sz="2800" dirty="0"/>
              <a:t> </a:t>
            </a:r>
            <a:r>
              <a:rPr lang="nl-NL" sz="2800" dirty="0" err="1">
                <a:solidFill>
                  <a:srgbClr val="FF0000"/>
                </a:solidFill>
              </a:rPr>
              <a:t>confidentiality</a:t>
            </a:r>
            <a:endParaRPr lang="nl-NL" sz="2800" dirty="0">
              <a:solidFill>
                <a:srgbClr val="FF0000"/>
              </a:solidFill>
            </a:endParaRPr>
          </a:p>
          <a:p>
            <a:r>
              <a:rPr lang="nl-NL" sz="2800" dirty="0" err="1"/>
              <a:t>Plaintiff</a:t>
            </a:r>
            <a:r>
              <a:rPr lang="nl-NL" sz="2800" dirty="0"/>
              <a:t>, </a:t>
            </a:r>
            <a:r>
              <a:rPr lang="nl-NL" sz="2800" dirty="0" err="1"/>
              <a:t>by</a:t>
            </a:r>
            <a:r>
              <a:rPr lang="nl-NL" sz="2800" dirty="0"/>
              <a:t> making </a:t>
            </a:r>
            <a:r>
              <a:rPr lang="nl-NL" sz="2800" dirty="0" err="1"/>
              <a:t>disclosures</a:t>
            </a:r>
            <a:r>
              <a:rPr lang="nl-NL" sz="2800" dirty="0"/>
              <a:t> </a:t>
            </a:r>
            <a:r>
              <a:rPr lang="nl-NL" sz="2800" dirty="0" err="1"/>
              <a:t>during</a:t>
            </a:r>
            <a:r>
              <a:rPr lang="nl-NL" sz="2800" dirty="0"/>
              <a:t> </a:t>
            </a:r>
            <a:r>
              <a:rPr lang="nl-NL" sz="2800" dirty="0" err="1"/>
              <a:t>the</a:t>
            </a:r>
            <a:r>
              <a:rPr lang="nl-NL" sz="2800" dirty="0"/>
              <a:t> </a:t>
            </a:r>
            <a:r>
              <a:rPr lang="nl-NL" sz="2800" dirty="0" err="1"/>
              <a:t>negotiations</a:t>
            </a:r>
            <a:r>
              <a:rPr lang="nl-NL" sz="2800" dirty="0"/>
              <a:t>, </a:t>
            </a:r>
            <a:r>
              <a:rPr lang="nl-NL" sz="2800" b="1" dirty="0" err="1"/>
              <a:t>waived</a:t>
            </a:r>
            <a:r>
              <a:rPr lang="nl-NL" sz="2800" dirty="0"/>
              <a:t> </a:t>
            </a:r>
            <a:r>
              <a:rPr lang="nl-NL" sz="2800" dirty="0" err="1"/>
              <a:t>confidentiality</a:t>
            </a:r>
            <a:r>
              <a:rPr lang="nl-NL" sz="2800" dirty="0"/>
              <a:t>  </a:t>
            </a:r>
          </a:p>
          <a:p>
            <a:r>
              <a:rPr lang="nl-NL" sz="2800" dirty="0" err="1"/>
              <a:t>Deciding</a:t>
            </a:r>
            <a:r>
              <a:rPr lang="nl-NL" sz="2800" dirty="0"/>
              <a:t> </a:t>
            </a:r>
            <a:r>
              <a:rPr lang="nl-NL" sz="2800" dirty="0" err="1"/>
              <a:t>for</a:t>
            </a:r>
            <a:r>
              <a:rPr lang="nl-NL" sz="2800" dirty="0"/>
              <a:t> </a:t>
            </a:r>
            <a:r>
              <a:rPr lang="nl-NL" sz="2800" dirty="0" err="1"/>
              <a:t>defendant</a:t>
            </a:r>
            <a:r>
              <a:rPr lang="nl-NL" sz="2800" dirty="0"/>
              <a:t> </a:t>
            </a:r>
            <a:r>
              <a:rPr lang="nl-NL" sz="2800" dirty="0" err="1"/>
              <a:t>promotes</a:t>
            </a:r>
            <a:r>
              <a:rPr lang="nl-NL" sz="2800" dirty="0"/>
              <a:t> </a:t>
            </a:r>
            <a:r>
              <a:rPr lang="nl-NL" sz="2800" dirty="0">
                <a:solidFill>
                  <a:srgbClr val="FF0000"/>
                </a:solidFill>
              </a:rPr>
              <a:t>fair </a:t>
            </a:r>
            <a:r>
              <a:rPr lang="nl-NL" sz="2800" dirty="0" err="1">
                <a:solidFill>
                  <a:srgbClr val="FF0000"/>
                </a:solidFill>
              </a:rPr>
              <a:t>competition</a:t>
            </a:r>
            <a:endParaRPr lang="nl-NL" sz="2800" dirty="0"/>
          </a:p>
        </p:txBody>
      </p:sp>
    </p:spTree>
    <p:extLst>
      <p:ext uri="{BB962C8B-B14F-4D97-AF65-F5344CB8AC3E}">
        <p14:creationId xmlns:p14="http://schemas.microsoft.com/office/powerpoint/2010/main" val="3415879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99D7B30-4F50-6F5D-F9B7-409D1112B677}"/>
              </a:ext>
            </a:extLst>
          </p:cNvPr>
          <p:cNvSpPr>
            <a:spLocks noGrp="1" noChangeArrowheads="1"/>
          </p:cNvSpPr>
          <p:nvPr>
            <p:ph type="title"/>
          </p:nvPr>
        </p:nvSpPr>
        <p:spPr>
          <a:xfrm>
            <a:off x="762000" y="609600"/>
            <a:ext cx="7793038" cy="1143000"/>
          </a:xfrm>
        </p:spPr>
        <p:txBody>
          <a:bodyPr/>
          <a:lstStyle/>
          <a:p>
            <a:pPr algn="ctr"/>
            <a:r>
              <a:rPr lang="en-US" altLang="nl-NL" sz="3600" dirty="0"/>
              <a:t>Value-based reasoning in the trade secrets domain (HP)</a:t>
            </a:r>
            <a:endParaRPr lang="nl-NL" altLang="nl-NL" sz="4000" dirty="0"/>
          </a:p>
        </p:txBody>
      </p:sp>
      <p:sp>
        <p:nvSpPr>
          <p:cNvPr id="39939" name="Rectangle 4">
            <a:extLst>
              <a:ext uri="{FF2B5EF4-FFF2-40B4-BE49-F238E27FC236}">
                <a16:creationId xmlns:a16="http://schemas.microsoft.com/office/drawing/2014/main" id="{A3246DAC-F02D-1975-C18B-9186BED3A6F9}"/>
              </a:ext>
            </a:extLst>
          </p:cNvPr>
          <p:cNvSpPr>
            <a:spLocks noChangeArrowheads="1"/>
          </p:cNvSpPr>
          <p:nvPr/>
        </p:nvSpPr>
        <p:spPr bwMode="auto">
          <a:xfrm>
            <a:off x="1752600" y="2495202"/>
            <a:ext cx="5395388" cy="1384995"/>
          </a:xfrm>
          <a:prstGeom prst="rect">
            <a:avLst/>
          </a:prstGeom>
          <a:solidFill>
            <a:schemeClr val="accent5"/>
          </a:solidFill>
          <a:ln w="9525">
            <a:solidFill>
              <a:schemeClr val="tx1"/>
            </a:solidFill>
            <a:miter lim="800000"/>
            <a:headEnd/>
            <a:tailEnd/>
          </a:ln>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itchFamily="2" charset="2"/>
              <a:buNone/>
              <a:defRPr/>
            </a:pPr>
            <a:r>
              <a:rPr lang="en-US" altLang="nl-NL" sz="2000" dirty="0"/>
              <a:t>Deciding for </a:t>
            </a:r>
            <a:r>
              <a:rPr lang="en-US" altLang="nl-NL" sz="2000" i="1" dirty="0"/>
              <a:t>side 1</a:t>
            </a:r>
            <a:r>
              <a:rPr lang="en-US" altLang="nl-NL" sz="2000" dirty="0"/>
              <a:t> promotes set of values </a:t>
            </a:r>
            <a:r>
              <a:rPr lang="en-US" altLang="nl-NL" sz="2000" i="1" dirty="0"/>
              <a:t>V1</a:t>
            </a:r>
            <a:r>
              <a:rPr lang="en-US" altLang="nl-NL" sz="2000" dirty="0"/>
              <a:t> </a:t>
            </a:r>
          </a:p>
          <a:p>
            <a:pPr eaLnBrk="1" hangingPunct="1">
              <a:lnSpc>
                <a:spcPct val="90000"/>
              </a:lnSpc>
              <a:buFont typeface="Wingdings" pitchFamily="2" charset="2"/>
              <a:buNone/>
              <a:defRPr/>
            </a:pPr>
            <a:r>
              <a:rPr lang="en-US" altLang="nl-NL" sz="2000" dirty="0"/>
              <a:t>Deciding for </a:t>
            </a:r>
            <a:r>
              <a:rPr lang="en-US" altLang="nl-NL" sz="2000" i="1" dirty="0"/>
              <a:t>side 2</a:t>
            </a:r>
            <a:r>
              <a:rPr lang="en-US" altLang="nl-NL" sz="2000" dirty="0"/>
              <a:t> promotes set of values </a:t>
            </a:r>
            <a:r>
              <a:rPr lang="en-US" altLang="nl-NL" sz="2000" i="1" dirty="0"/>
              <a:t>V2</a:t>
            </a:r>
            <a:r>
              <a:rPr lang="en-US" altLang="nl-NL" sz="2000" dirty="0"/>
              <a:t> </a:t>
            </a:r>
          </a:p>
          <a:p>
            <a:pPr eaLnBrk="1" hangingPunct="1">
              <a:lnSpc>
                <a:spcPct val="90000"/>
              </a:lnSpc>
              <a:buFont typeface="Wingdings" pitchFamily="2" charset="2"/>
              <a:buNone/>
              <a:defRPr/>
            </a:pPr>
            <a:r>
              <a:rPr lang="en-US" altLang="nl-NL" sz="2000" i="1" u="sng" dirty="0">
                <a:solidFill>
                  <a:schemeClr val="hlink"/>
                </a:solidFill>
              </a:rPr>
              <a:t>V1</a:t>
            </a:r>
            <a:r>
              <a:rPr lang="en-US" altLang="nl-NL" sz="2000" u="sng" dirty="0">
                <a:solidFill>
                  <a:schemeClr val="hlink"/>
                </a:solidFill>
              </a:rPr>
              <a:t> is preferred over </a:t>
            </a:r>
            <a:r>
              <a:rPr lang="en-US" altLang="nl-NL" sz="2000" i="1" u="sng" dirty="0">
                <a:solidFill>
                  <a:schemeClr val="hlink"/>
                </a:solidFill>
              </a:rPr>
              <a:t>V2</a:t>
            </a:r>
            <a:endParaRPr lang="en-US" altLang="nl-NL" sz="2000" i="1" u="sng" dirty="0"/>
          </a:p>
          <a:p>
            <a:pPr eaLnBrk="1" hangingPunct="1">
              <a:lnSpc>
                <a:spcPct val="90000"/>
              </a:lnSpc>
              <a:buFont typeface="Wingdings" pitchFamily="2" charset="2"/>
              <a:buNone/>
              <a:defRPr/>
            </a:pPr>
            <a:r>
              <a:rPr lang="en-US" altLang="nl-NL" sz="2000" dirty="0"/>
              <a:t>Therefore, </a:t>
            </a:r>
            <a:r>
              <a:rPr lang="en-US" altLang="nl-NL" sz="2000" i="1" dirty="0"/>
              <a:t>Proposal 1</a:t>
            </a:r>
            <a:r>
              <a:rPr lang="en-US" altLang="nl-NL" sz="2000" dirty="0"/>
              <a:t> should be adopted</a:t>
            </a:r>
            <a:endParaRPr lang="nl-NL" altLang="nl-NL" sz="2000" dirty="0"/>
          </a:p>
        </p:txBody>
      </p:sp>
      <p:sp>
        <p:nvSpPr>
          <p:cNvPr id="39940" name="Rectangle 4">
            <a:extLst>
              <a:ext uri="{FF2B5EF4-FFF2-40B4-BE49-F238E27FC236}">
                <a16:creationId xmlns:a16="http://schemas.microsoft.com/office/drawing/2014/main" id="{1E415AA4-852C-9887-82C5-AD7A943EF881}"/>
              </a:ext>
            </a:extLst>
          </p:cNvPr>
          <p:cNvSpPr>
            <a:spLocks noChangeArrowheads="1"/>
          </p:cNvSpPr>
          <p:nvPr/>
        </p:nvSpPr>
        <p:spPr bwMode="auto">
          <a:xfrm>
            <a:off x="803913" y="4789934"/>
            <a:ext cx="7425687" cy="1384995"/>
          </a:xfrm>
          <a:prstGeom prst="rect">
            <a:avLst/>
          </a:prstGeom>
          <a:solidFill>
            <a:schemeClr val="accent5"/>
          </a:solidFill>
          <a:ln w="9525">
            <a:solidFill>
              <a:schemeClr val="tx1"/>
            </a:solidFill>
            <a:miter lim="800000"/>
            <a:headEnd/>
            <a:tailEnd/>
          </a:ln>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lnSpc>
                <a:spcPct val="90000"/>
              </a:lnSpc>
              <a:buFont typeface="Wingdings" pitchFamily="2" charset="2"/>
              <a:buNone/>
              <a:defRPr/>
            </a:pPr>
            <a:r>
              <a:rPr lang="en-US" altLang="nl-NL" sz="2000" dirty="0"/>
              <a:t>Deciding for the </a:t>
            </a:r>
            <a:r>
              <a:rPr lang="en-US" altLang="nl-NL" sz="2000" dirty="0">
                <a:solidFill>
                  <a:srgbClr val="FF0000"/>
                </a:solidFill>
              </a:rPr>
              <a:t>plaintiff </a:t>
            </a:r>
            <a:r>
              <a:rPr lang="en-US" altLang="nl-NL" sz="2000" dirty="0"/>
              <a:t>promotes </a:t>
            </a:r>
            <a:r>
              <a:rPr lang="en-US" altLang="nl-NL" sz="2000" dirty="0">
                <a:solidFill>
                  <a:srgbClr val="FF0000"/>
                </a:solidFill>
              </a:rPr>
              <a:t>{IP interests, confidentiality} </a:t>
            </a:r>
          </a:p>
          <a:p>
            <a:pPr eaLnBrk="1" hangingPunct="1">
              <a:lnSpc>
                <a:spcPct val="90000"/>
              </a:lnSpc>
              <a:buFont typeface="Wingdings" pitchFamily="2" charset="2"/>
              <a:buNone/>
              <a:defRPr/>
            </a:pPr>
            <a:r>
              <a:rPr lang="en-US" altLang="nl-NL" sz="2000" dirty="0"/>
              <a:t>Deciding for the </a:t>
            </a:r>
            <a:r>
              <a:rPr lang="en-US" altLang="nl-NL" sz="2000" dirty="0">
                <a:solidFill>
                  <a:srgbClr val="FF0000"/>
                </a:solidFill>
              </a:rPr>
              <a:t>defendant </a:t>
            </a:r>
            <a:r>
              <a:rPr lang="en-US" altLang="nl-NL" sz="2000" dirty="0"/>
              <a:t>promotes </a:t>
            </a:r>
            <a:r>
              <a:rPr lang="en-US" altLang="nl-NL" sz="2000" dirty="0">
                <a:solidFill>
                  <a:srgbClr val="FF0000"/>
                </a:solidFill>
              </a:rPr>
              <a:t>{fair competition}</a:t>
            </a:r>
          </a:p>
          <a:p>
            <a:pPr eaLnBrk="1" hangingPunct="1">
              <a:lnSpc>
                <a:spcPct val="90000"/>
              </a:lnSpc>
              <a:buFontTx/>
              <a:buNone/>
              <a:defRPr/>
            </a:pPr>
            <a:r>
              <a:rPr lang="en-US" altLang="nl-NL" sz="2000" u="sng" dirty="0"/>
              <a:t>{IP interests, </a:t>
            </a:r>
            <a:r>
              <a:rPr lang="en-US" altLang="nl-NL" sz="2000" u="sng" dirty="0" err="1"/>
              <a:t>confidentality</a:t>
            </a:r>
            <a:r>
              <a:rPr lang="en-US" altLang="nl-NL" sz="2000" u="sng" dirty="0"/>
              <a:t>} </a:t>
            </a:r>
            <a:r>
              <a:rPr lang="en-US" altLang="nl-NL" sz="2000" u="sng" dirty="0">
                <a:solidFill>
                  <a:schemeClr val="hlink"/>
                </a:solidFill>
              </a:rPr>
              <a:t>is preferred over </a:t>
            </a:r>
            <a:r>
              <a:rPr lang="en-US" altLang="nl-NL" sz="2000" u="sng" dirty="0"/>
              <a:t>{fair competition}</a:t>
            </a:r>
          </a:p>
          <a:p>
            <a:pPr eaLnBrk="1" hangingPunct="1">
              <a:lnSpc>
                <a:spcPct val="90000"/>
              </a:lnSpc>
              <a:buFont typeface="Wingdings" pitchFamily="2" charset="2"/>
              <a:buNone/>
              <a:defRPr/>
            </a:pPr>
            <a:r>
              <a:rPr lang="en-US" altLang="nl-NL" sz="2000" dirty="0"/>
              <a:t>Therefore, the case should be decided for the </a:t>
            </a:r>
            <a:r>
              <a:rPr lang="en-US" altLang="nl-NL" sz="2000" dirty="0">
                <a:solidFill>
                  <a:srgbClr val="FF0000"/>
                </a:solidFill>
              </a:rPr>
              <a:t>plaintiff</a:t>
            </a:r>
            <a:endParaRPr lang="nl-NL" altLang="nl-NL" sz="2400"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CA337DF9-0AA4-ADD0-7E35-8945111B109A}"/>
              </a:ext>
            </a:extLst>
          </p:cNvPr>
          <p:cNvSpPr>
            <a:spLocks noGrp="1" noChangeArrowheads="1"/>
          </p:cNvSpPr>
          <p:nvPr>
            <p:ph type="title"/>
          </p:nvPr>
        </p:nvSpPr>
        <p:spPr/>
        <p:txBody>
          <a:bodyPr/>
          <a:lstStyle/>
          <a:p>
            <a:pPr algn="ctr"/>
            <a:r>
              <a:rPr lang="nl-NL" altLang="nl-NL"/>
              <a:t>Further refinements</a:t>
            </a:r>
          </a:p>
        </p:txBody>
      </p:sp>
      <p:sp>
        <p:nvSpPr>
          <p:cNvPr id="29699" name="Tijdelijke aanduiding voor inhoud 2">
            <a:extLst>
              <a:ext uri="{FF2B5EF4-FFF2-40B4-BE49-F238E27FC236}">
                <a16:creationId xmlns:a16="http://schemas.microsoft.com/office/drawing/2014/main" id="{D299794A-6F29-C819-2331-076991E86D31}"/>
              </a:ext>
            </a:extLst>
          </p:cNvPr>
          <p:cNvSpPr>
            <a:spLocks noGrp="1" noChangeArrowheads="1"/>
          </p:cNvSpPr>
          <p:nvPr>
            <p:ph idx="1"/>
          </p:nvPr>
        </p:nvSpPr>
        <p:spPr/>
        <p:txBody>
          <a:bodyPr/>
          <a:lstStyle/>
          <a:p>
            <a:r>
              <a:rPr lang="nl-NL" altLang="nl-NL"/>
              <a:t>Promotion and </a:t>
            </a:r>
            <a:r>
              <a:rPr lang="nl-NL" altLang="nl-NL">
                <a:solidFill>
                  <a:srgbClr val="FF0000"/>
                </a:solidFill>
              </a:rPr>
              <a:t>demotion </a:t>
            </a:r>
            <a:r>
              <a:rPr lang="nl-NL" altLang="nl-NL"/>
              <a:t>of values</a:t>
            </a:r>
          </a:p>
          <a:p>
            <a:r>
              <a:rPr lang="nl-NL" altLang="nl-NL">
                <a:solidFill>
                  <a:srgbClr val="FF0000"/>
                </a:solidFill>
              </a:rPr>
              <a:t>Degrees </a:t>
            </a:r>
            <a:r>
              <a:rPr lang="nl-NL" altLang="nl-NL"/>
              <a:t>of promotion or demotion</a:t>
            </a:r>
          </a:p>
          <a:p>
            <a:pPr lvl="1"/>
            <a:r>
              <a:rPr lang="nl-NL" altLang="nl-NL"/>
              <a:t>Absolute or marginal</a:t>
            </a:r>
          </a:p>
          <a:p>
            <a:r>
              <a:rPr lang="nl-NL" altLang="nl-NL">
                <a:solidFill>
                  <a:srgbClr val="FF0000"/>
                </a:solidFill>
              </a:rPr>
              <a:t>Probability </a:t>
            </a:r>
            <a:r>
              <a:rPr lang="nl-NL" altLang="nl-NL"/>
              <a:t>of promotion or demotion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52EA0-70D1-43E0-1616-31460F0AABDE}"/>
            </a:ext>
          </a:extLst>
        </p:cNvPr>
        <p:cNvGrpSpPr/>
        <p:nvPr/>
      </p:nvGrpSpPr>
      <p:grpSpPr>
        <a:xfrm>
          <a:off x="0" y="0"/>
          <a:ext cx="0" cy="0"/>
          <a:chOff x="0" y="0"/>
          <a:chExt cx="0" cy="0"/>
        </a:xfrm>
      </p:grpSpPr>
      <p:sp>
        <p:nvSpPr>
          <p:cNvPr id="72705" name="Text Box 2">
            <a:extLst>
              <a:ext uri="{FF2B5EF4-FFF2-40B4-BE49-F238E27FC236}">
                <a16:creationId xmlns:a16="http://schemas.microsoft.com/office/drawing/2014/main" id="{F512B0E5-AF66-D5FE-8A89-38DE47A4B0EF}"/>
              </a:ext>
            </a:extLst>
          </p:cNvPr>
          <p:cNvSpPr txBox="1">
            <a:spLocks noChangeArrowheads="1"/>
          </p:cNvSpPr>
          <p:nvPr/>
        </p:nvSpPr>
        <p:spPr bwMode="auto">
          <a:xfrm>
            <a:off x="2091746" y="2362200"/>
            <a:ext cx="50843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endParaRPr lang="en-US" altLang="nl-NL" sz="3600" dirty="0">
              <a:solidFill>
                <a:schemeClr val="tx2"/>
              </a:solidFill>
            </a:endParaRPr>
          </a:p>
          <a:p>
            <a:pPr algn="ctr" eaLnBrk="1" hangingPunct="1">
              <a:spcBef>
                <a:spcPct val="0"/>
              </a:spcBef>
              <a:buClrTx/>
              <a:buSzTx/>
              <a:buFontTx/>
              <a:buNone/>
            </a:pPr>
            <a:r>
              <a:rPr lang="en-US" altLang="nl-NL" sz="3600" dirty="0">
                <a:solidFill>
                  <a:schemeClr val="tx2"/>
                </a:solidFill>
              </a:rPr>
              <a:t>3. Recent developments</a:t>
            </a:r>
          </a:p>
        </p:txBody>
      </p:sp>
    </p:spTree>
    <p:extLst>
      <p:ext uri="{BB962C8B-B14F-4D97-AF65-F5344CB8AC3E}">
        <p14:creationId xmlns:p14="http://schemas.microsoft.com/office/powerpoint/2010/main" val="2957189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el 1">
            <a:extLst>
              <a:ext uri="{FF2B5EF4-FFF2-40B4-BE49-F238E27FC236}">
                <a16:creationId xmlns:a16="http://schemas.microsoft.com/office/drawing/2014/main" id="{33915142-2BFB-2634-9D2C-C653663D1EE0}"/>
              </a:ext>
            </a:extLst>
          </p:cNvPr>
          <p:cNvSpPr>
            <a:spLocks noGrp="1" noChangeArrowheads="1"/>
          </p:cNvSpPr>
          <p:nvPr>
            <p:ph type="title"/>
          </p:nvPr>
        </p:nvSpPr>
        <p:spPr>
          <a:xfrm>
            <a:off x="1684338" y="617538"/>
            <a:ext cx="6621462" cy="1143000"/>
          </a:xfrm>
        </p:spPr>
        <p:txBody>
          <a:bodyPr/>
          <a:lstStyle/>
          <a:p>
            <a:pPr algn="ctr"/>
            <a:r>
              <a:rPr lang="nl-NL" altLang="nl-NL" sz="4000" dirty="0"/>
              <a:t>Follow-up </a:t>
            </a:r>
            <a:r>
              <a:rPr lang="nl-NL" altLang="nl-NL" sz="4000" dirty="0" err="1"/>
              <a:t>work</a:t>
            </a:r>
            <a:r>
              <a:rPr lang="nl-NL" altLang="nl-NL" sz="4000" dirty="0"/>
              <a:t> </a:t>
            </a:r>
            <a:br>
              <a:rPr lang="nl-NL" altLang="nl-NL" sz="4000" dirty="0"/>
            </a:br>
            <a:r>
              <a:rPr lang="nl-NL" altLang="nl-NL" sz="4000" dirty="0"/>
              <a:t>Wijnand van </a:t>
            </a:r>
            <a:r>
              <a:rPr lang="nl-NL" altLang="nl-NL" sz="4000" dirty="0" err="1"/>
              <a:t>Woerkom</a:t>
            </a:r>
            <a:endParaRPr lang="nl-NL" altLang="nl-NL" sz="4000" dirty="0"/>
          </a:p>
        </p:txBody>
      </p:sp>
      <p:sp>
        <p:nvSpPr>
          <p:cNvPr id="90114" name="Tijdelijke aanduiding voor inhoud 2">
            <a:extLst>
              <a:ext uri="{FF2B5EF4-FFF2-40B4-BE49-F238E27FC236}">
                <a16:creationId xmlns:a16="http://schemas.microsoft.com/office/drawing/2014/main" id="{5AC01F2F-C5D3-40FD-7120-DB24AE3EC2DC}"/>
              </a:ext>
            </a:extLst>
          </p:cNvPr>
          <p:cNvSpPr>
            <a:spLocks noGrp="1" noChangeArrowheads="1"/>
          </p:cNvSpPr>
          <p:nvPr>
            <p:ph idx="1"/>
          </p:nvPr>
        </p:nvSpPr>
        <p:spPr>
          <a:xfrm>
            <a:off x="1752600" y="2362200"/>
            <a:ext cx="6858000" cy="4114800"/>
          </a:xfrm>
        </p:spPr>
        <p:txBody>
          <a:bodyPr/>
          <a:lstStyle/>
          <a:p>
            <a:r>
              <a:rPr lang="nl-NL" altLang="nl-NL" sz="2400" dirty="0"/>
              <a:t>Discovering </a:t>
            </a:r>
            <a:r>
              <a:rPr lang="nl-NL" altLang="nl-NL" sz="2400" dirty="0" err="1"/>
              <a:t>dimension</a:t>
            </a:r>
            <a:r>
              <a:rPr lang="nl-NL" altLang="nl-NL" sz="2400" dirty="0"/>
              <a:t> </a:t>
            </a:r>
            <a:r>
              <a:rPr lang="nl-NL" altLang="nl-NL" sz="2400" dirty="0" err="1"/>
              <a:t>orderings</a:t>
            </a:r>
            <a:r>
              <a:rPr lang="nl-NL" altLang="nl-NL" sz="2400" dirty="0"/>
              <a:t> in datasets</a:t>
            </a:r>
          </a:p>
          <a:p>
            <a:r>
              <a:rPr lang="nl-NL" altLang="nl-NL" sz="2400" dirty="0" err="1">
                <a:solidFill>
                  <a:srgbClr val="FF0000"/>
                </a:solidFill>
              </a:rPr>
              <a:t>Intermediate</a:t>
            </a:r>
            <a:r>
              <a:rPr lang="nl-NL" altLang="nl-NL" sz="2400" dirty="0"/>
              <a:t> factors in </a:t>
            </a:r>
            <a:r>
              <a:rPr lang="nl-NL" altLang="nl-NL" sz="2400" dirty="0" err="1">
                <a:solidFill>
                  <a:srgbClr val="FF0000"/>
                </a:solidFill>
              </a:rPr>
              <a:t>result</a:t>
            </a:r>
            <a:r>
              <a:rPr lang="nl-NL" altLang="nl-NL" sz="2400" dirty="0"/>
              <a:t> model of </a:t>
            </a:r>
            <a:r>
              <a:rPr lang="nl-NL" altLang="nl-NL" sz="2400" dirty="0" err="1"/>
              <a:t>precedential</a:t>
            </a:r>
            <a:r>
              <a:rPr lang="nl-NL" altLang="nl-NL" sz="2400" dirty="0"/>
              <a:t> </a:t>
            </a:r>
            <a:r>
              <a:rPr lang="nl-NL" altLang="nl-NL" sz="2400" dirty="0" err="1"/>
              <a:t>constraint</a:t>
            </a:r>
            <a:endParaRPr lang="nl-NL" altLang="nl-NL" sz="2400" dirty="0"/>
          </a:p>
          <a:p>
            <a:pPr lvl="1"/>
            <a:r>
              <a:rPr lang="nl-NL" altLang="nl-NL" sz="2000" dirty="0" err="1"/>
              <a:t>Assuming</a:t>
            </a:r>
            <a:r>
              <a:rPr lang="nl-NL" altLang="nl-NL" sz="2000" dirty="0"/>
              <a:t> a CATO-</a:t>
            </a:r>
            <a:r>
              <a:rPr lang="nl-NL" altLang="nl-NL" sz="2000" dirty="0" err="1"/>
              <a:t>style</a:t>
            </a:r>
            <a:r>
              <a:rPr lang="nl-NL" altLang="nl-NL" sz="2000" dirty="0"/>
              <a:t> factor </a:t>
            </a:r>
            <a:r>
              <a:rPr lang="nl-NL" altLang="nl-NL" sz="2000" dirty="0" err="1"/>
              <a:t>hierarchy</a:t>
            </a:r>
            <a:endParaRPr lang="nl-NL" altLang="nl-NL" sz="2000" dirty="0"/>
          </a:p>
          <a:p>
            <a:pPr lvl="1"/>
            <a:r>
              <a:rPr lang="nl-NL" altLang="nl-NL" sz="2000" dirty="0" err="1"/>
              <a:t>Generalising</a:t>
            </a:r>
            <a:r>
              <a:rPr lang="nl-NL" altLang="nl-NL" sz="2000" dirty="0"/>
              <a:t> </a:t>
            </a:r>
            <a:r>
              <a:rPr lang="nl-NL" altLang="nl-NL" sz="2000" dirty="0" err="1"/>
              <a:t>it</a:t>
            </a:r>
            <a:r>
              <a:rPr lang="nl-NL" altLang="nl-NL" sz="2000" dirty="0"/>
              <a:t> </a:t>
            </a:r>
            <a:r>
              <a:rPr lang="nl-NL" altLang="nl-NL" sz="2000" dirty="0" err="1"/>
              <a:t>to</a:t>
            </a:r>
            <a:r>
              <a:rPr lang="nl-NL" altLang="nl-NL" sz="2000" dirty="0"/>
              <a:t> </a:t>
            </a:r>
            <a:r>
              <a:rPr lang="nl-NL" altLang="nl-NL" sz="2000" dirty="0" err="1"/>
              <a:t>dimensions</a:t>
            </a:r>
            <a:endParaRPr lang="nl-NL" altLang="nl-NL" sz="2000" dirty="0"/>
          </a:p>
          <a:p>
            <a:pPr lvl="2"/>
            <a:r>
              <a:rPr lang="nl-NL" altLang="nl-NL" sz="1800" dirty="0" err="1"/>
              <a:t>allowed</a:t>
            </a:r>
            <a:r>
              <a:rPr lang="nl-NL" altLang="nl-NL" sz="1800" dirty="0"/>
              <a:t> </a:t>
            </a:r>
            <a:r>
              <a:rPr lang="nl-NL" altLang="nl-NL" sz="1800" dirty="0" err="1"/>
              <a:t>intervals</a:t>
            </a:r>
            <a:endParaRPr lang="nl-NL" altLang="nl-NL" sz="1800" dirty="0"/>
          </a:p>
          <a:p>
            <a:r>
              <a:rPr lang="nl-NL" altLang="nl-NL" sz="2400" dirty="0" err="1"/>
              <a:t>Implementations</a:t>
            </a:r>
            <a:r>
              <a:rPr lang="nl-NL" altLang="nl-NL" sz="2400" dirty="0"/>
              <a:t> </a:t>
            </a:r>
            <a:r>
              <a:rPr lang="nl-NL" altLang="nl-NL" sz="2400" dirty="0" err="1"/>
              <a:t>with</a:t>
            </a:r>
            <a:r>
              <a:rPr lang="nl-NL" altLang="nl-NL" sz="2400" dirty="0"/>
              <a:t> SAT </a:t>
            </a:r>
            <a:r>
              <a:rPr lang="nl-NL" altLang="nl-NL" sz="2400" dirty="0" err="1"/>
              <a:t>solver</a:t>
            </a:r>
            <a:endParaRPr lang="nl-NL" altLang="nl-NL" sz="2400" dirty="0"/>
          </a:p>
          <a:p>
            <a:pPr lvl="1"/>
            <a:endParaRPr lang="nl-NL" altLang="nl-NL" dirty="0"/>
          </a:p>
        </p:txBody>
      </p:sp>
      <p:pic>
        <p:nvPicPr>
          <p:cNvPr id="90115" name="Afbeelding 4">
            <a:extLst>
              <a:ext uri="{FF2B5EF4-FFF2-40B4-BE49-F238E27FC236}">
                <a16:creationId xmlns:a16="http://schemas.microsoft.com/office/drawing/2014/main" id="{C15FE1CD-3CEC-7A6D-EB8D-6447B76F1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70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295C4238-1ED6-FCF5-1E83-5DC8409D78A8}"/>
              </a:ext>
            </a:extLst>
          </p:cNvPr>
          <p:cNvSpPr txBox="1">
            <a:spLocks noChangeArrowheads="1"/>
          </p:cNvSpPr>
          <p:nvPr/>
        </p:nvSpPr>
        <p:spPr bwMode="auto">
          <a:xfrm>
            <a:off x="0" y="5957304"/>
            <a:ext cx="9144000" cy="900696"/>
          </a:xfrm>
          <a:prstGeom prst="rect">
            <a:avLst/>
          </a:prstGeom>
          <a:solidFill>
            <a:srgbClr val="FFFF99"/>
          </a:solidFill>
          <a:ln>
            <a:noFill/>
          </a:ln>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nSpc>
                <a:spcPct val="115000"/>
              </a:lnSpc>
              <a:spcAft>
                <a:spcPts val="0"/>
              </a:spcAft>
              <a:buFont typeface="Wingdings" pitchFamily="2" charset="2"/>
              <a:buNone/>
              <a:defRPr/>
            </a:pPr>
            <a:r>
              <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W. van </a:t>
            </a:r>
            <a:r>
              <a:rPr lang="nl-NL" sz="1400" kern="0" dirty="0" err="1">
                <a:solidFill>
                  <a:srgbClr val="000000"/>
                </a:solidFill>
                <a:latin typeface="Arial" panose="020B0604020202020204" pitchFamily="34" charset="0"/>
                <a:ea typeface="DengXian" panose="02010600030101010101" pitchFamily="2" charset="-122"/>
                <a:cs typeface="Arial" panose="020B0604020202020204" pitchFamily="34" charset="0"/>
              </a:rPr>
              <a:t>Woerkom</a:t>
            </a:r>
            <a:r>
              <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 et al. </a:t>
            </a:r>
            <a:r>
              <a:rPr lang="nl-NL" sz="1400" dirty="0">
                <a:latin typeface="Arial" panose="020B0604020202020204" pitchFamily="34" charset="0"/>
                <a:cs typeface="Arial" panose="020B0604020202020204" pitchFamily="34" charset="0"/>
              </a:rPr>
              <a:t>A Fortiori Case-Based </a:t>
            </a:r>
            <a:r>
              <a:rPr lang="nl-NL" sz="1400" dirty="0" err="1">
                <a:latin typeface="Arial" panose="020B0604020202020204" pitchFamily="34" charset="0"/>
                <a:cs typeface="Arial" panose="020B0604020202020204" pitchFamily="34" charset="0"/>
              </a:rPr>
              <a:t>Reasoning</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From</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Theory</a:t>
            </a: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to</a:t>
            </a:r>
            <a:r>
              <a:rPr lang="nl-NL" sz="1400" dirty="0">
                <a:latin typeface="Arial" panose="020B0604020202020204" pitchFamily="34" charset="0"/>
                <a:cs typeface="Arial" panose="020B0604020202020204" pitchFamily="34" charset="0"/>
              </a:rPr>
              <a:t> Data. </a:t>
            </a:r>
            <a:r>
              <a:rPr lang="nl-NL" sz="1400" i="1" dirty="0">
                <a:latin typeface="Arial" panose="020B0604020202020204" pitchFamily="34" charset="0"/>
                <a:cs typeface="Arial" panose="020B0604020202020204" pitchFamily="34" charset="0"/>
              </a:rPr>
              <a:t>JAIR</a:t>
            </a:r>
            <a:r>
              <a:rPr lang="nl-NL" sz="1400" dirty="0">
                <a:latin typeface="Arial" panose="020B0604020202020204" pitchFamily="34" charset="0"/>
                <a:cs typeface="Arial" panose="020B0604020202020204" pitchFamily="34" charset="0"/>
              </a:rPr>
              <a:t> </a:t>
            </a:r>
            <a:r>
              <a:rPr lang="nl-NL" sz="1400" b="0" i="0" u="none" strike="noStrike" dirty="0">
                <a:solidFill>
                  <a:srgbClr val="000000"/>
                </a:solidFill>
                <a:effectLst/>
                <a:latin typeface="Arial" panose="020B0604020202020204" pitchFamily="34" charset="0"/>
                <a:cs typeface="Arial" panose="020B0604020202020204" pitchFamily="34" charset="0"/>
              </a:rPr>
              <a:t>81 (2024): 401-441</a:t>
            </a:r>
            <a:r>
              <a:rPr lang="nl-NL" sz="1400" dirty="0">
                <a:latin typeface="Arial" panose="020B0604020202020204" pitchFamily="34" charset="0"/>
                <a:cs typeface="Arial" panose="020B0604020202020204" pitchFamily="34" charset="0"/>
              </a:rPr>
              <a:t>.</a:t>
            </a:r>
            <a:endPar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0"/>
              </a:spcAft>
              <a:buFont typeface="Wingdings" pitchFamily="2" charset="2"/>
              <a:buNone/>
              <a:defRPr/>
            </a:pPr>
            <a:r>
              <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W. van </a:t>
            </a:r>
            <a:r>
              <a:rPr lang="nl-NL" sz="1400" kern="0" dirty="0" err="1">
                <a:solidFill>
                  <a:srgbClr val="000000"/>
                </a:solidFill>
                <a:latin typeface="Arial" panose="020B0604020202020204" pitchFamily="34" charset="0"/>
                <a:ea typeface="DengXian" panose="02010600030101010101" pitchFamily="2" charset="-122"/>
                <a:cs typeface="Arial" panose="020B0604020202020204" pitchFamily="34" charset="0"/>
              </a:rPr>
              <a:t>Woerkom</a:t>
            </a:r>
            <a:r>
              <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 et al., </a:t>
            </a:r>
            <a:r>
              <a:rPr lang="nl-NL" sz="1400" kern="0" dirty="0" err="1">
                <a:solidFill>
                  <a:srgbClr val="000000"/>
                </a:solidFill>
                <a:latin typeface="Arial" panose="020B0604020202020204" pitchFamily="34" charset="0"/>
                <a:ea typeface="DengXian" panose="02010600030101010101" pitchFamily="2" charset="-122"/>
                <a:cs typeface="Arial" panose="020B0604020202020204" pitchFamily="34" charset="0"/>
              </a:rPr>
              <a:t>Hierarchical</a:t>
            </a:r>
            <a:r>
              <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nl-NL" sz="1400" kern="0" dirty="0" err="1">
                <a:solidFill>
                  <a:srgbClr val="000000"/>
                </a:solidFill>
                <a:latin typeface="Arial" panose="020B0604020202020204" pitchFamily="34" charset="0"/>
                <a:ea typeface="DengXian" panose="02010600030101010101" pitchFamily="2" charset="-122"/>
                <a:cs typeface="Arial" panose="020B0604020202020204" pitchFamily="34" charset="0"/>
              </a:rPr>
              <a:t>precedential</a:t>
            </a:r>
            <a:r>
              <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nl-NL" sz="1400" kern="0" dirty="0" err="1">
                <a:solidFill>
                  <a:srgbClr val="000000"/>
                </a:solidFill>
                <a:latin typeface="Arial" panose="020B0604020202020204" pitchFamily="34" charset="0"/>
                <a:ea typeface="DengXian" panose="02010600030101010101" pitchFamily="2" charset="-122"/>
                <a:cs typeface="Arial" panose="020B0604020202020204" pitchFamily="34" charset="0"/>
              </a:rPr>
              <a:t>constraint</a:t>
            </a:r>
            <a:r>
              <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US" sz="1400" i="1" kern="0" dirty="0">
                <a:solidFill>
                  <a:srgbClr val="000000"/>
                </a:solidFill>
                <a:latin typeface="Arial" panose="020B0604020202020204" pitchFamily="34" charset="0"/>
                <a:ea typeface="DengXian" panose="02010600030101010101" pitchFamily="2" charset="-122"/>
                <a:cs typeface="Arial" panose="020B0604020202020204" pitchFamily="34" charset="0"/>
              </a:rPr>
              <a:t>Proceedings of ICAIL 2023</a:t>
            </a:r>
            <a:r>
              <a:rPr lang="en-US"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 pp. 333-342.</a:t>
            </a:r>
            <a:endParaRPr lang="nl-NL" sz="1400" kern="100" dirty="0">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0"/>
              </a:spcAft>
              <a:buFont typeface="Wingdings" pitchFamily="2" charset="2"/>
              <a:buNone/>
              <a:defRPr/>
            </a:pPr>
            <a:r>
              <a:rPr lang="en-US"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W. van </a:t>
            </a:r>
            <a:r>
              <a:rPr lang="en-US" sz="1400" kern="0" dirty="0" err="1">
                <a:solidFill>
                  <a:srgbClr val="000000"/>
                </a:solidFill>
                <a:latin typeface="Arial" panose="020B0604020202020204" pitchFamily="34" charset="0"/>
                <a:ea typeface="DengXian" panose="02010600030101010101" pitchFamily="2" charset="-122"/>
                <a:cs typeface="Arial" panose="020B0604020202020204" pitchFamily="34" charset="0"/>
              </a:rPr>
              <a:t>Woerkom</a:t>
            </a:r>
            <a:r>
              <a:rPr lang="en-US"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 et al., Hierarchical a fortiori reasoning with dimensions. </a:t>
            </a:r>
            <a:r>
              <a:rPr lang="en-US" sz="1400" i="1" kern="0" dirty="0">
                <a:solidFill>
                  <a:srgbClr val="000000"/>
                </a:solidFill>
                <a:latin typeface="Arial" panose="020B0604020202020204" pitchFamily="34" charset="0"/>
                <a:ea typeface="DengXian" panose="02010600030101010101" pitchFamily="2" charset="-122"/>
                <a:cs typeface="Arial" panose="020B0604020202020204" pitchFamily="34" charset="0"/>
              </a:rPr>
              <a:t>Proceedings of </a:t>
            </a:r>
            <a:r>
              <a:rPr lang="nl-NL" sz="1400" i="1" kern="0" dirty="0">
                <a:solidFill>
                  <a:srgbClr val="000000"/>
                </a:solidFill>
                <a:latin typeface="Arial" panose="020B0604020202020204" pitchFamily="34" charset="0"/>
                <a:ea typeface="DengXian" panose="02010600030101010101" pitchFamily="2" charset="-122"/>
                <a:cs typeface="Arial" panose="020B0604020202020204" pitchFamily="34" charset="0"/>
              </a:rPr>
              <a:t>JURIX 2023</a:t>
            </a:r>
            <a:r>
              <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 pp. 43-52.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6F35D-9B07-8584-13B2-1B8C2B1BB5B6}"/>
              </a:ext>
            </a:extLst>
          </p:cNvPr>
          <p:cNvSpPr>
            <a:spLocks noGrp="1"/>
          </p:cNvSpPr>
          <p:nvPr>
            <p:ph type="title"/>
          </p:nvPr>
        </p:nvSpPr>
        <p:spPr/>
        <p:txBody>
          <a:bodyPr/>
          <a:lstStyle/>
          <a:p>
            <a:pPr algn="ctr"/>
            <a:r>
              <a:rPr lang="nl-NL" dirty="0" err="1"/>
              <a:t>Hierarchical</a:t>
            </a:r>
            <a:r>
              <a:rPr lang="nl-NL" dirty="0"/>
              <a:t> </a:t>
            </a:r>
            <a:r>
              <a:rPr lang="nl-NL" dirty="0" err="1"/>
              <a:t>precedential</a:t>
            </a:r>
            <a:r>
              <a:rPr lang="nl-NL" dirty="0"/>
              <a:t> </a:t>
            </a:r>
            <a:r>
              <a:rPr lang="nl-NL" dirty="0" err="1"/>
              <a:t>constraint</a:t>
            </a:r>
            <a:endParaRPr lang="nl-NL" dirty="0"/>
          </a:p>
        </p:txBody>
      </p:sp>
      <p:sp>
        <p:nvSpPr>
          <p:cNvPr id="3" name="Tijdelijke aanduiding voor inhoud 2">
            <a:extLst>
              <a:ext uri="{FF2B5EF4-FFF2-40B4-BE49-F238E27FC236}">
                <a16:creationId xmlns:a16="http://schemas.microsoft.com/office/drawing/2014/main" id="{802DC7B9-FAB7-6E1F-7BE3-24354BC296A4}"/>
              </a:ext>
            </a:extLst>
          </p:cNvPr>
          <p:cNvSpPr>
            <a:spLocks noGrp="1"/>
          </p:cNvSpPr>
          <p:nvPr>
            <p:ph idx="1"/>
          </p:nvPr>
        </p:nvSpPr>
        <p:spPr/>
        <p:txBody>
          <a:bodyPr/>
          <a:lstStyle/>
          <a:p>
            <a:r>
              <a:rPr lang="nl-NL" dirty="0" err="1"/>
              <a:t>Apply</a:t>
            </a:r>
            <a:r>
              <a:rPr lang="nl-NL" dirty="0"/>
              <a:t> </a:t>
            </a:r>
            <a:r>
              <a:rPr lang="nl-NL" dirty="0" err="1"/>
              <a:t>precedential</a:t>
            </a:r>
            <a:r>
              <a:rPr lang="nl-NL" dirty="0"/>
              <a:t> </a:t>
            </a:r>
            <a:r>
              <a:rPr lang="nl-NL" dirty="0" err="1"/>
              <a:t>constraint</a:t>
            </a:r>
            <a:r>
              <a:rPr lang="nl-NL" dirty="0"/>
              <a:t> </a:t>
            </a:r>
            <a:r>
              <a:rPr lang="nl-NL" dirty="0" err="1"/>
              <a:t>to</a:t>
            </a:r>
            <a:r>
              <a:rPr lang="nl-NL" dirty="0"/>
              <a:t> </a:t>
            </a:r>
          </a:p>
          <a:p>
            <a:pPr lvl="1"/>
            <a:r>
              <a:rPr lang="nl-NL" dirty="0" err="1"/>
              <a:t>decide</a:t>
            </a:r>
            <a:r>
              <a:rPr lang="nl-NL" dirty="0"/>
              <a:t> on </a:t>
            </a:r>
            <a:r>
              <a:rPr lang="nl-NL" dirty="0" err="1"/>
              <a:t>intermediate</a:t>
            </a:r>
            <a:r>
              <a:rPr lang="nl-NL" dirty="0"/>
              <a:t> factors</a:t>
            </a:r>
          </a:p>
          <a:p>
            <a:pPr lvl="1"/>
            <a:r>
              <a:rPr lang="nl-NL" dirty="0" err="1"/>
              <a:t>decide</a:t>
            </a:r>
            <a:r>
              <a:rPr lang="nl-NL" dirty="0"/>
              <a:t> on </a:t>
            </a:r>
            <a:r>
              <a:rPr lang="nl-NL" dirty="0" err="1"/>
              <a:t>the</a:t>
            </a:r>
            <a:r>
              <a:rPr lang="nl-NL" dirty="0"/>
              <a:t> </a:t>
            </a:r>
            <a:r>
              <a:rPr lang="nl-NL" dirty="0" err="1"/>
              <a:t>final</a:t>
            </a:r>
            <a:r>
              <a:rPr lang="nl-NL" dirty="0"/>
              <a:t> </a:t>
            </a:r>
            <a:r>
              <a:rPr lang="nl-NL" dirty="0" err="1"/>
              <a:t>outcome</a:t>
            </a:r>
            <a:r>
              <a:rPr lang="nl-NL" dirty="0"/>
              <a:t> </a:t>
            </a:r>
            <a:r>
              <a:rPr lang="nl-NL" dirty="0" err="1"/>
              <a:t>given</a:t>
            </a:r>
            <a:r>
              <a:rPr lang="nl-NL" dirty="0"/>
              <a:t> </a:t>
            </a:r>
            <a:r>
              <a:rPr lang="nl-NL" dirty="0" err="1"/>
              <a:t>intermediate</a:t>
            </a:r>
            <a:r>
              <a:rPr lang="nl-NL" dirty="0"/>
              <a:t> factors</a:t>
            </a:r>
          </a:p>
          <a:p>
            <a:pPr lvl="2"/>
            <a:r>
              <a:rPr lang="nl-NL" dirty="0" err="1"/>
              <a:t>TBC’s</a:t>
            </a:r>
            <a:r>
              <a:rPr lang="nl-NL" dirty="0"/>
              <a:t> </a:t>
            </a:r>
            <a:r>
              <a:rPr lang="nl-NL" dirty="0" err="1"/>
              <a:t>criticism</a:t>
            </a:r>
            <a:r>
              <a:rPr lang="nl-NL" dirty="0"/>
              <a:t> (</a:t>
            </a:r>
            <a:r>
              <a:rPr lang="nl-NL" dirty="0" err="1"/>
              <a:t>sometimes</a:t>
            </a:r>
            <a:r>
              <a:rPr lang="nl-NL" dirty="0"/>
              <a:t> </a:t>
            </a:r>
            <a:r>
              <a:rPr lang="nl-NL" dirty="0" err="1"/>
              <a:t>established</a:t>
            </a:r>
            <a:r>
              <a:rPr lang="nl-NL" dirty="0"/>
              <a:t> </a:t>
            </a:r>
            <a:r>
              <a:rPr lang="nl-NL" dirty="0" err="1"/>
              <a:t>with</a:t>
            </a:r>
            <a:r>
              <a:rPr lang="nl-NL" dirty="0"/>
              <a:t> different </a:t>
            </a:r>
            <a:r>
              <a:rPr lang="nl-NL" dirty="0" err="1"/>
              <a:t>strengths</a:t>
            </a:r>
            <a:r>
              <a:rPr lang="nl-NL" dirty="0"/>
              <a:t>)</a:t>
            </a:r>
          </a:p>
        </p:txBody>
      </p:sp>
    </p:spTree>
    <p:extLst>
      <p:ext uri="{BB962C8B-B14F-4D97-AF65-F5344CB8AC3E}">
        <p14:creationId xmlns:p14="http://schemas.microsoft.com/office/powerpoint/2010/main" val="2290293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452FD-49B6-D2F5-2B4E-CA3641BBD2E9}"/>
            </a:ext>
          </a:extLst>
        </p:cNvPr>
        <p:cNvGrpSpPr/>
        <p:nvPr/>
      </p:nvGrpSpPr>
      <p:grpSpPr>
        <a:xfrm>
          <a:off x="0" y="0"/>
          <a:ext cx="0" cy="0"/>
          <a:chOff x="0" y="0"/>
          <a:chExt cx="0" cy="0"/>
        </a:xfrm>
      </p:grpSpPr>
      <p:sp>
        <p:nvSpPr>
          <p:cNvPr id="67586" name="Text Box 3">
            <a:extLst>
              <a:ext uri="{FF2B5EF4-FFF2-40B4-BE49-F238E27FC236}">
                <a16:creationId xmlns:a16="http://schemas.microsoft.com/office/drawing/2014/main" id="{969DE093-C3E6-3E6A-4F43-9F586AB4B85B}"/>
              </a:ext>
            </a:extLst>
          </p:cNvPr>
          <p:cNvSpPr txBox="1">
            <a:spLocks noChangeArrowheads="1"/>
          </p:cNvSpPr>
          <p:nvPr/>
        </p:nvSpPr>
        <p:spPr bwMode="auto">
          <a:xfrm>
            <a:off x="3413125" y="2319338"/>
            <a:ext cx="3275013" cy="400050"/>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F101: Info Trade Secret (p)</a:t>
            </a:r>
          </a:p>
        </p:txBody>
      </p:sp>
      <p:sp>
        <p:nvSpPr>
          <p:cNvPr id="67587" name="Text Box 4">
            <a:extLst>
              <a:ext uri="{FF2B5EF4-FFF2-40B4-BE49-F238E27FC236}">
                <a16:creationId xmlns:a16="http://schemas.microsoft.com/office/drawing/2014/main" id="{A9B7EC40-6973-76D0-657C-AF7F78064F85}"/>
              </a:ext>
            </a:extLst>
          </p:cNvPr>
          <p:cNvSpPr txBox="1">
            <a:spLocks noChangeArrowheads="1"/>
          </p:cNvSpPr>
          <p:nvPr/>
        </p:nvSpPr>
        <p:spPr bwMode="auto">
          <a:xfrm>
            <a:off x="1279525" y="3521075"/>
            <a:ext cx="3140075" cy="708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F102: Efforts to maintain </a:t>
            </a:r>
          </a:p>
          <a:p>
            <a:pPr eaLnBrk="1" hangingPunct="1">
              <a:spcBef>
                <a:spcPct val="0"/>
              </a:spcBef>
              <a:buClrTx/>
              <a:buSzTx/>
              <a:buFontTx/>
              <a:buNone/>
            </a:pPr>
            <a:r>
              <a:rPr lang="en-GB" altLang="nl-NL" sz="2000"/>
              <a:t>secrecy (p)</a:t>
            </a:r>
          </a:p>
        </p:txBody>
      </p:sp>
      <p:sp>
        <p:nvSpPr>
          <p:cNvPr id="67588" name="Text Box 5">
            <a:extLst>
              <a:ext uri="{FF2B5EF4-FFF2-40B4-BE49-F238E27FC236}">
                <a16:creationId xmlns:a16="http://schemas.microsoft.com/office/drawing/2014/main" id="{C30FD6ED-B4DD-3F0B-08F9-4828A4F36F50}"/>
              </a:ext>
            </a:extLst>
          </p:cNvPr>
          <p:cNvSpPr txBox="1">
            <a:spLocks noChangeArrowheads="1"/>
          </p:cNvSpPr>
          <p:nvPr/>
        </p:nvSpPr>
        <p:spPr bwMode="auto">
          <a:xfrm>
            <a:off x="5257800" y="3344863"/>
            <a:ext cx="2790825"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F104: Info valuable (p)</a:t>
            </a:r>
          </a:p>
        </p:txBody>
      </p:sp>
      <p:sp>
        <p:nvSpPr>
          <p:cNvPr id="67589" name="Text Box 6">
            <a:extLst>
              <a:ext uri="{FF2B5EF4-FFF2-40B4-BE49-F238E27FC236}">
                <a16:creationId xmlns:a16="http://schemas.microsoft.com/office/drawing/2014/main" id="{FCEDE50B-1C00-3F80-5E52-D264D7157E85}"/>
              </a:ext>
            </a:extLst>
          </p:cNvPr>
          <p:cNvSpPr txBox="1">
            <a:spLocks noChangeArrowheads="1"/>
          </p:cNvSpPr>
          <p:nvPr/>
        </p:nvSpPr>
        <p:spPr bwMode="auto">
          <a:xfrm>
            <a:off x="36513" y="5426075"/>
            <a:ext cx="2249487" cy="7080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F4: Agreed not to disclose (p)</a:t>
            </a:r>
          </a:p>
        </p:txBody>
      </p:sp>
      <p:sp>
        <p:nvSpPr>
          <p:cNvPr id="67590" name="Text Box 7">
            <a:extLst>
              <a:ext uri="{FF2B5EF4-FFF2-40B4-BE49-F238E27FC236}">
                <a16:creationId xmlns:a16="http://schemas.microsoft.com/office/drawing/2014/main" id="{531EF94A-EF9C-B271-0FB9-E051394BF0C3}"/>
              </a:ext>
            </a:extLst>
          </p:cNvPr>
          <p:cNvSpPr txBox="1">
            <a:spLocks noChangeArrowheads="1"/>
          </p:cNvSpPr>
          <p:nvPr/>
        </p:nvSpPr>
        <p:spPr bwMode="auto">
          <a:xfrm>
            <a:off x="2362200" y="5426075"/>
            <a:ext cx="2263775"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 Disclosures</a:t>
            </a:r>
          </a:p>
          <a:p>
            <a:pPr eaLnBrk="1" hangingPunct="1">
              <a:spcBef>
                <a:spcPct val="0"/>
              </a:spcBef>
              <a:buClrTx/>
              <a:buSzTx/>
              <a:buFontTx/>
              <a:buNone/>
            </a:pPr>
            <a:r>
              <a:rPr lang="en-GB" altLang="nl-NL" sz="2000"/>
              <a:t>in negotiations (d)</a:t>
            </a:r>
          </a:p>
        </p:txBody>
      </p:sp>
      <p:sp>
        <p:nvSpPr>
          <p:cNvPr id="67591" name="Text Box 8">
            <a:extLst>
              <a:ext uri="{FF2B5EF4-FFF2-40B4-BE49-F238E27FC236}">
                <a16:creationId xmlns:a16="http://schemas.microsoft.com/office/drawing/2014/main" id="{48D6575A-F8A6-1302-F39B-B30A1788C479}"/>
              </a:ext>
            </a:extLst>
          </p:cNvPr>
          <p:cNvSpPr txBox="1">
            <a:spLocks noChangeArrowheads="1"/>
          </p:cNvSpPr>
          <p:nvPr/>
        </p:nvSpPr>
        <p:spPr bwMode="auto">
          <a:xfrm>
            <a:off x="4876800" y="5426075"/>
            <a:ext cx="1682750" cy="708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F6: Security</a:t>
            </a:r>
          </a:p>
          <a:p>
            <a:pPr eaLnBrk="1" hangingPunct="1">
              <a:spcBef>
                <a:spcPct val="0"/>
              </a:spcBef>
              <a:buClrTx/>
              <a:buSzTx/>
              <a:buFontTx/>
              <a:buNone/>
            </a:pPr>
            <a:r>
              <a:rPr lang="en-GB" altLang="nl-NL" sz="2000"/>
              <a:t>measures (p)</a:t>
            </a:r>
          </a:p>
        </p:txBody>
      </p:sp>
      <p:sp>
        <p:nvSpPr>
          <p:cNvPr id="67592" name="Text Box 9">
            <a:extLst>
              <a:ext uri="{FF2B5EF4-FFF2-40B4-BE49-F238E27FC236}">
                <a16:creationId xmlns:a16="http://schemas.microsoft.com/office/drawing/2014/main" id="{89422E3E-9438-52D6-4B5C-72F4ED744D5D}"/>
              </a:ext>
            </a:extLst>
          </p:cNvPr>
          <p:cNvSpPr txBox="1">
            <a:spLocks noChangeArrowheads="1"/>
          </p:cNvSpPr>
          <p:nvPr/>
        </p:nvSpPr>
        <p:spPr bwMode="auto">
          <a:xfrm>
            <a:off x="6948488" y="5426075"/>
            <a:ext cx="1814512"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F15: Unique product (p)</a:t>
            </a:r>
          </a:p>
        </p:txBody>
      </p:sp>
      <p:sp>
        <p:nvSpPr>
          <p:cNvPr id="67593" name="Line 10">
            <a:extLst>
              <a:ext uri="{FF2B5EF4-FFF2-40B4-BE49-F238E27FC236}">
                <a16:creationId xmlns:a16="http://schemas.microsoft.com/office/drawing/2014/main" id="{CDBF0C36-3940-AF94-E79B-CF7628361A69}"/>
              </a:ext>
            </a:extLst>
          </p:cNvPr>
          <p:cNvSpPr>
            <a:spLocks noChangeShapeType="1"/>
          </p:cNvSpPr>
          <p:nvPr/>
        </p:nvSpPr>
        <p:spPr bwMode="auto">
          <a:xfrm flipV="1">
            <a:off x="3276600" y="2895600"/>
            <a:ext cx="9144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4" name="Line 11">
            <a:extLst>
              <a:ext uri="{FF2B5EF4-FFF2-40B4-BE49-F238E27FC236}">
                <a16:creationId xmlns:a16="http://schemas.microsoft.com/office/drawing/2014/main" id="{AF805D0C-2B3F-2F65-0FED-F6FA668002A4}"/>
              </a:ext>
            </a:extLst>
          </p:cNvPr>
          <p:cNvSpPr>
            <a:spLocks noChangeShapeType="1"/>
          </p:cNvSpPr>
          <p:nvPr/>
        </p:nvSpPr>
        <p:spPr bwMode="auto">
          <a:xfrm flipH="1" flipV="1">
            <a:off x="5562600" y="2819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5" name="Line 12">
            <a:extLst>
              <a:ext uri="{FF2B5EF4-FFF2-40B4-BE49-F238E27FC236}">
                <a16:creationId xmlns:a16="http://schemas.microsoft.com/office/drawing/2014/main" id="{63D29C1E-6673-CEBF-9303-5F1DEE6C7944}"/>
              </a:ext>
            </a:extLst>
          </p:cNvPr>
          <p:cNvSpPr>
            <a:spLocks noChangeShapeType="1"/>
          </p:cNvSpPr>
          <p:nvPr/>
        </p:nvSpPr>
        <p:spPr bwMode="auto">
          <a:xfrm flipV="1">
            <a:off x="1143000" y="4343400"/>
            <a:ext cx="8382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6" name="Line 13">
            <a:extLst>
              <a:ext uri="{FF2B5EF4-FFF2-40B4-BE49-F238E27FC236}">
                <a16:creationId xmlns:a16="http://schemas.microsoft.com/office/drawing/2014/main" id="{9BB9D6C0-5E33-AAC8-287B-B42222650EB9}"/>
              </a:ext>
            </a:extLst>
          </p:cNvPr>
          <p:cNvSpPr>
            <a:spLocks noChangeShapeType="1"/>
          </p:cNvSpPr>
          <p:nvPr/>
        </p:nvSpPr>
        <p:spPr bwMode="auto">
          <a:xfrm flipH="1" flipV="1">
            <a:off x="3048000" y="4419600"/>
            <a:ext cx="152400" cy="9906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7" name="Line 14">
            <a:extLst>
              <a:ext uri="{FF2B5EF4-FFF2-40B4-BE49-F238E27FC236}">
                <a16:creationId xmlns:a16="http://schemas.microsoft.com/office/drawing/2014/main" id="{7B45CB7C-C46D-465D-CE7A-75B07A217335}"/>
              </a:ext>
            </a:extLst>
          </p:cNvPr>
          <p:cNvSpPr>
            <a:spLocks noChangeShapeType="1"/>
          </p:cNvSpPr>
          <p:nvPr/>
        </p:nvSpPr>
        <p:spPr bwMode="auto">
          <a:xfrm flipH="1" flipV="1">
            <a:off x="3733800" y="4343400"/>
            <a:ext cx="1600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8" name="Line 15">
            <a:extLst>
              <a:ext uri="{FF2B5EF4-FFF2-40B4-BE49-F238E27FC236}">
                <a16:creationId xmlns:a16="http://schemas.microsoft.com/office/drawing/2014/main" id="{677E2E5A-7004-E01E-5686-A565322318F7}"/>
              </a:ext>
            </a:extLst>
          </p:cNvPr>
          <p:cNvSpPr>
            <a:spLocks noChangeShapeType="1"/>
          </p:cNvSpPr>
          <p:nvPr/>
        </p:nvSpPr>
        <p:spPr bwMode="auto">
          <a:xfrm flipH="1" flipV="1">
            <a:off x="6934200" y="3886200"/>
            <a:ext cx="990600" cy="137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599" name="Text Box 17">
            <a:extLst>
              <a:ext uri="{FF2B5EF4-FFF2-40B4-BE49-F238E27FC236}">
                <a16:creationId xmlns:a16="http://schemas.microsoft.com/office/drawing/2014/main" id="{5161C3EE-B869-1295-7B21-B10F394055C9}"/>
              </a:ext>
            </a:extLst>
          </p:cNvPr>
          <p:cNvSpPr txBox="1">
            <a:spLocks noChangeArrowheads="1"/>
          </p:cNvSpPr>
          <p:nvPr/>
        </p:nvSpPr>
        <p:spPr bwMode="auto">
          <a:xfrm>
            <a:off x="3200400" y="762000"/>
            <a:ext cx="2032000" cy="708025"/>
          </a:xfrm>
          <a:prstGeom prst="rect">
            <a:avLst/>
          </a:prstGeom>
          <a:solidFill>
            <a:schemeClr val="accent2"/>
          </a:solidFill>
          <a:ln w="9525">
            <a:solidFill>
              <a:schemeClr val="tx1"/>
            </a:solidFill>
            <a:miter lim="800000"/>
            <a:headEnd/>
            <a:tailEnd/>
          </a:ln>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Misuse of Trade </a:t>
            </a:r>
          </a:p>
          <a:p>
            <a:pPr eaLnBrk="1" hangingPunct="1">
              <a:spcBef>
                <a:spcPct val="0"/>
              </a:spcBef>
              <a:buClrTx/>
              <a:buSzTx/>
              <a:buFontTx/>
              <a:buNone/>
            </a:pPr>
            <a:r>
              <a:rPr lang="en-GB" altLang="nl-NL" sz="2000"/>
              <a:t>Secret (p)</a:t>
            </a:r>
          </a:p>
        </p:txBody>
      </p:sp>
      <p:sp>
        <p:nvSpPr>
          <p:cNvPr id="67600" name="Line 18">
            <a:extLst>
              <a:ext uri="{FF2B5EF4-FFF2-40B4-BE49-F238E27FC236}">
                <a16:creationId xmlns:a16="http://schemas.microsoft.com/office/drawing/2014/main" id="{F438FCF2-92A3-2DB2-0C9E-93A2B76355B1}"/>
              </a:ext>
            </a:extLst>
          </p:cNvPr>
          <p:cNvSpPr>
            <a:spLocks noChangeShapeType="1"/>
          </p:cNvSpPr>
          <p:nvPr/>
        </p:nvSpPr>
        <p:spPr bwMode="auto">
          <a:xfrm flipH="1" flipV="1">
            <a:off x="4419600" y="1676400"/>
            <a:ext cx="4572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601" name="Text Box 19">
            <a:extLst>
              <a:ext uri="{FF2B5EF4-FFF2-40B4-BE49-F238E27FC236}">
                <a16:creationId xmlns:a16="http://schemas.microsoft.com/office/drawing/2014/main" id="{33F742B5-EA69-CCF5-16A1-38A496F3C9E0}"/>
              </a:ext>
            </a:extLst>
          </p:cNvPr>
          <p:cNvSpPr txBox="1">
            <a:spLocks noChangeArrowheads="1"/>
          </p:cNvSpPr>
          <p:nvPr/>
        </p:nvSpPr>
        <p:spPr bwMode="auto">
          <a:xfrm>
            <a:off x="36513" y="2209800"/>
            <a:ext cx="2859087" cy="708025"/>
          </a:xfrm>
          <a:prstGeom prst="rect">
            <a:avLst/>
          </a:prstGeom>
          <a:solidFill>
            <a:schemeClr val="accent2"/>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000"/>
              <a:t>F120: Info legitimately</a:t>
            </a:r>
          </a:p>
          <a:p>
            <a:pPr eaLnBrk="1" hangingPunct="1">
              <a:spcBef>
                <a:spcPct val="0"/>
              </a:spcBef>
              <a:buClrTx/>
              <a:buSzTx/>
              <a:buFontTx/>
              <a:buNone/>
            </a:pPr>
            <a:r>
              <a:rPr lang="en-GB" altLang="nl-NL" sz="2000"/>
              <a:t>obtained elsewhere (d)</a:t>
            </a:r>
          </a:p>
        </p:txBody>
      </p:sp>
      <p:sp>
        <p:nvSpPr>
          <p:cNvPr id="67602" name="Line 20">
            <a:extLst>
              <a:ext uri="{FF2B5EF4-FFF2-40B4-BE49-F238E27FC236}">
                <a16:creationId xmlns:a16="http://schemas.microsoft.com/office/drawing/2014/main" id="{23C97547-1264-C6B1-057E-5EBC1EF5261D}"/>
              </a:ext>
            </a:extLst>
          </p:cNvPr>
          <p:cNvSpPr>
            <a:spLocks noChangeShapeType="1"/>
          </p:cNvSpPr>
          <p:nvPr/>
        </p:nvSpPr>
        <p:spPr bwMode="auto">
          <a:xfrm flipV="1">
            <a:off x="1981200" y="1676400"/>
            <a:ext cx="2286000" cy="4572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603" name="Line 21">
            <a:extLst>
              <a:ext uri="{FF2B5EF4-FFF2-40B4-BE49-F238E27FC236}">
                <a16:creationId xmlns:a16="http://schemas.microsoft.com/office/drawing/2014/main" id="{B81F2F88-B8FC-90D0-29E8-1DF757AF8F93}"/>
              </a:ext>
            </a:extLst>
          </p:cNvPr>
          <p:cNvSpPr>
            <a:spLocks noChangeShapeType="1"/>
          </p:cNvSpPr>
          <p:nvPr/>
        </p:nvSpPr>
        <p:spPr bwMode="auto">
          <a:xfrm flipH="1" flipV="1">
            <a:off x="4724400" y="1676400"/>
            <a:ext cx="30480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67604" name="Text Box 22">
            <a:extLst>
              <a:ext uri="{FF2B5EF4-FFF2-40B4-BE49-F238E27FC236}">
                <a16:creationId xmlns:a16="http://schemas.microsoft.com/office/drawing/2014/main" id="{05A364B1-40B8-3B6C-2EE3-D4436CFD31F4}"/>
              </a:ext>
            </a:extLst>
          </p:cNvPr>
          <p:cNvSpPr txBox="1">
            <a:spLocks noChangeArrowheads="1"/>
          </p:cNvSpPr>
          <p:nvPr/>
        </p:nvSpPr>
        <p:spPr bwMode="auto">
          <a:xfrm>
            <a:off x="7086600" y="2362200"/>
            <a:ext cx="1814513"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r>
              <a:rPr lang="en-GB" altLang="nl-NL" sz="2400"/>
              <a:t> </a:t>
            </a:r>
          </a:p>
        </p:txBody>
      </p:sp>
    </p:spTree>
    <p:extLst>
      <p:ext uri="{BB962C8B-B14F-4D97-AF65-F5344CB8AC3E}">
        <p14:creationId xmlns:p14="http://schemas.microsoft.com/office/powerpoint/2010/main" val="183264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648CEEF1-75B5-4F42-B057-C08D35F13502}"/>
              </a:ext>
            </a:extLst>
          </p:cNvPr>
          <p:cNvSpPr>
            <a:spLocks noGrp="1" noChangeArrowheads="1"/>
          </p:cNvSpPr>
          <p:nvPr>
            <p:ph type="title"/>
          </p:nvPr>
        </p:nvSpPr>
        <p:spPr>
          <a:xfrm>
            <a:off x="1150938" y="617538"/>
            <a:ext cx="7307262" cy="1143000"/>
          </a:xfrm>
        </p:spPr>
        <p:txBody>
          <a:bodyPr/>
          <a:lstStyle/>
          <a:p>
            <a:pPr algn="ctr"/>
            <a:r>
              <a:rPr lang="en-US" altLang="nl-NL" sz="4000"/>
              <a:t>Example from US law: </a:t>
            </a:r>
            <a:br>
              <a:rPr lang="en-US" altLang="nl-NL" sz="4000"/>
            </a:br>
            <a:r>
              <a:rPr lang="en-US" altLang="nl-NL" sz="4000"/>
              <a:t>misuse of trade secrets</a:t>
            </a:r>
          </a:p>
        </p:txBody>
      </p:sp>
      <p:sp>
        <p:nvSpPr>
          <p:cNvPr id="37890" name="Content Placeholder 2">
            <a:extLst>
              <a:ext uri="{FF2B5EF4-FFF2-40B4-BE49-F238E27FC236}">
                <a16:creationId xmlns:a16="http://schemas.microsoft.com/office/drawing/2014/main" id="{E87682FA-947A-4B28-A619-0BC0B2586649}"/>
              </a:ext>
            </a:extLst>
          </p:cNvPr>
          <p:cNvSpPr>
            <a:spLocks/>
          </p:cNvSpPr>
          <p:nvPr/>
        </p:nvSpPr>
        <p:spPr bwMode="auto">
          <a:xfrm>
            <a:off x="685800" y="2070100"/>
            <a:ext cx="84074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286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547688" indent="-182563">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nSpc>
                <a:spcPct val="90000"/>
              </a:lnSpc>
            </a:pPr>
            <a:r>
              <a:rPr lang="en-GB" altLang="nl-NL" sz="2000" i="1">
                <a:solidFill>
                  <a:schemeClr val="folHlink"/>
                </a:solidFill>
              </a:rPr>
              <a:t>Some factors pro misuse of trade secrets</a:t>
            </a:r>
            <a:r>
              <a:rPr lang="en-GB" altLang="nl-NL" sz="2000"/>
              <a:t>:</a:t>
            </a:r>
          </a:p>
          <a:p>
            <a:pPr lvl="1">
              <a:lnSpc>
                <a:spcPct val="90000"/>
              </a:lnSpc>
            </a:pPr>
            <a:r>
              <a:rPr lang="en-US" altLang="nl-NL" sz="2000"/>
              <a:t>F4 Agreed-Not-To-Disclose</a:t>
            </a:r>
          </a:p>
          <a:p>
            <a:pPr lvl="1">
              <a:lnSpc>
                <a:spcPct val="90000"/>
              </a:lnSpc>
            </a:pPr>
            <a:r>
              <a:rPr lang="en-US" altLang="nl-NL" sz="2000"/>
              <a:t>F6 Security-Measures</a:t>
            </a:r>
          </a:p>
          <a:p>
            <a:pPr lvl="1">
              <a:lnSpc>
                <a:spcPct val="90000"/>
              </a:lnSpc>
            </a:pPr>
            <a:r>
              <a:rPr lang="en-US" altLang="nl-NL" sz="2000"/>
              <a:t>F18 Identical-Products</a:t>
            </a:r>
          </a:p>
          <a:p>
            <a:pPr lvl="1">
              <a:lnSpc>
                <a:spcPct val="90000"/>
              </a:lnSpc>
            </a:pPr>
            <a:r>
              <a:rPr lang="en-US" altLang="nl-NL" sz="2000"/>
              <a:t>F21 Knew-Info-Confidential</a:t>
            </a:r>
          </a:p>
          <a:p>
            <a:pPr lvl="1">
              <a:lnSpc>
                <a:spcPct val="90000"/>
              </a:lnSpc>
            </a:pPr>
            <a:r>
              <a:rPr lang="en-US" altLang="nl-NL" sz="2000"/>
              <a:t>…</a:t>
            </a:r>
          </a:p>
          <a:p>
            <a:pPr>
              <a:lnSpc>
                <a:spcPct val="90000"/>
              </a:lnSpc>
              <a:buFontTx/>
              <a:buNone/>
            </a:pPr>
            <a:endParaRPr lang="en-GB" altLang="nl-NL" sz="2000"/>
          </a:p>
          <a:p>
            <a:pPr>
              <a:lnSpc>
                <a:spcPct val="90000"/>
              </a:lnSpc>
            </a:pPr>
            <a:r>
              <a:rPr lang="en-GB" altLang="nl-NL" sz="2000" i="1">
                <a:solidFill>
                  <a:schemeClr val="folHlink"/>
                </a:solidFill>
              </a:rPr>
              <a:t>Some factors con misuse of trade secrets</a:t>
            </a:r>
            <a:r>
              <a:rPr lang="en-GB" altLang="nl-NL" sz="2000">
                <a:solidFill>
                  <a:schemeClr val="folHlink"/>
                </a:solidFill>
              </a:rPr>
              <a:t>:</a:t>
            </a:r>
            <a:endParaRPr lang="en-GB" altLang="nl-NL" sz="2000"/>
          </a:p>
          <a:p>
            <a:pPr lvl="1">
              <a:lnSpc>
                <a:spcPct val="90000"/>
              </a:lnSpc>
            </a:pPr>
            <a:r>
              <a:rPr lang="en-US" altLang="nl-NL" sz="2000"/>
              <a:t>F1 Disclosure-In-Negotiations</a:t>
            </a:r>
          </a:p>
          <a:p>
            <a:pPr lvl="1">
              <a:lnSpc>
                <a:spcPct val="90000"/>
              </a:lnSpc>
            </a:pPr>
            <a:r>
              <a:rPr lang="en-US" altLang="nl-NL" sz="2000"/>
              <a:t>F16 Info-Reverse-Engineerable</a:t>
            </a:r>
          </a:p>
          <a:p>
            <a:pPr lvl="1">
              <a:lnSpc>
                <a:spcPct val="90000"/>
              </a:lnSpc>
            </a:pPr>
            <a:r>
              <a:rPr lang="en-US" altLang="nl-NL" sz="2000"/>
              <a:t>…</a:t>
            </a:r>
          </a:p>
        </p:txBody>
      </p:sp>
      <p:sp>
        <p:nvSpPr>
          <p:cNvPr id="2" name="Tekstvak 1">
            <a:extLst>
              <a:ext uri="{FF2B5EF4-FFF2-40B4-BE49-F238E27FC236}">
                <a16:creationId xmlns:a16="http://schemas.microsoft.com/office/drawing/2014/main" id="{B9F6397A-D676-44CD-9C1A-946A527684FA}"/>
              </a:ext>
            </a:extLst>
          </p:cNvPr>
          <p:cNvSpPr txBox="1"/>
          <p:nvPr/>
        </p:nvSpPr>
        <p:spPr>
          <a:xfrm>
            <a:off x="6570663" y="2819400"/>
            <a:ext cx="2174875" cy="2246313"/>
          </a:xfrm>
          <a:prstGeom prst="rect">
            <a:avLst/>
          </a:prstGeom>
          <a:solidFill>
            <a:schemeClr val="accent2">
              <a:lumMod val="20000"/>
              <a:lumOff val="80000"/>
            </a:schemeClr>
          </a:solidFill>
        </p:spPr>
        <p:txBody>
          <a:bodyPr wrap="none">
            <a:spAutoFit/>
          </a:bodyPr>
          <a:lstStyle/>
          <a:p>
            <a:pPr eaLnBrk="1" hangingPunct="1">
              <a:defRPr/>
            </a:pPr>
            <a:r>
              <a:rPr lang="nl-NL" b="1" dirty="0">
                <a:latin typeface="Tahoma" charset="0"/>
                <a:ea typeface="ＭＳ Ｐゴシック" charset="0"/>
                <a:cs typeface="ＭＳ Ｐゴシック" charset="0"/>
              </a:rPr>
              <a:t>HYPO</a:t>
            </a:r>
          </a:p>
          <a:p>
            <a:pPr eaLnBrk="1" hangingPunct="1">
              <a:defRPr/>
            </a:pPr>
            <a:r>
              <a:rPr lang="nl-NL" dirty="0">
                <a:latin typeface="Tahoma" charset="0"/>
                <a:ea typeface="ＭＳ Ｐゴシック" charset="0"/>
                <a:cs typeface="ＭＳ Ｐゴシック" charset="0"/>
              </a:rPr>
              <a:t>Ashley &amp; </a:t>
            </a:r>
            <a:r>
              <a:rPr lang="nl-NL" dirty="0" err="1">
                <a:latin typeface="Tahoma" charset="0"/>
                <a:ea typeface="ＭＳ Ｐゴシック" charset="0"/>
                <a:cs typeface="ＭＳ Ｐゴシック" charset="0"/>
              </a:rPr>
              <a:t>Rissland</a:t>
            </a:r>
            <a:endParaRPr lang="nl-NL" dirty="0">
              <a:latin typeface="Tahoma" charset="0"/>
              <a:ea typeface="ＭＳ Ｐゴシック" charset="0"/>
              <a:cs typeface="ＭＳ Ｐゴシック" charset="0"/>
            </a:endParaRPr>
          </a:p>
          <a:p>
            <a:pPr eaLnBrk="1" hangingPunct="1">
              <a:defRPr/>
            </a:pPr>
            <a:r>
              <a:rPr lang="nl-NL" dirty="0">
                <a:latin typeface="Tahoma" charset="0"/>
                <a:ea typeface="ＭＳ Ｐゴシック" charset="0"/>
                <a:cs typeface="ＭＳ Ｐゴシック" charset="0"/>
              </a:rPr>
              <a:t>1985-1990</a:t>
            </a:r>
          </a:p>
          <a:p>
            <a:pPr eaLnBrk="1" hangingPunct="1">
              <a:defRPr/>
            </a:pPr>
            <a:endParaRPr lang="nl-NL" dirty="0">
              <a:latin typeface="Tahoma" charset="0"/>
              <a:ea typeface="ＭＳ Ｐゴシック" charset="0"/>
              <a:cs typeface="ＭＳ Ｐゴシック" charset="0"/>
            </a:endParaRPr>
          </a:p>
          <a:p>
            <a:pPr eaLnBrk="1" hangingPunct="1">
              <a:defRPr/>
            </a:pPr>
            <a:r>
              <a:rPr lang="nl-NL" b="1" dirty="0">
                <a:latin typeface="Tahoma" charset="0"/>
                <a:ea typeface="ＭＳ Ｐゴシック" charset="0"/>
                <a:cs typeface="ＭＳ Ｐゴシック" charset="0"/>
              </a:rPr>
              <a:t>CATO</a:t>
            </a:r>
          </a:p>
          <a:p>
            <a:pPr eaLnBrk="1" hangingPunct="1">
              <a:defRPr/>
            </a:pPr>
            <a:r>
              <a:rPr lang="nl-NL" dirty="0" err="1">
                <a:latin typeface="Tahoma" charset="0"/>
                <a:ea typeface="ＭＳ Ｐゴシック" charset="0"/>
                <a:cs typeface="ＭＳ Ｐゴシック" charset="0"/>
              </a:rPr>
              <a:t>Aleven</a:t>
            </a:r>
            <a:r>
              <a:rPr lang="nl-NL" dirty="0">
                <a:latin typeface="Tahoma" charset="0"/>
                <a:ea typeface="ＭＳ Ｐゴシック" charset="0"/>
                <a:cs typeface="ＭＳ Ｐゴシック" charset="0"/>
              </a:rPr>
              <a:t> &amp; Ashley</a:t>
            </a:r>
          </a:p>
          <a:p>
            <a:pPr eaLnBrk="1" hangingPunct="1">
              <a:defRPr/>
            </a:pPr>
            <a:r>
              <a:rPr lang="nl-NL" dirty="0">
                <a:latin typeface="Tahoma" charset="0"/>
                <a:ea typeface="ＭＳ Ｐゴシック" charset="0"/>
                <a:cs typeface="ＭＳ Ｐゴシック" charset="0"/>
              </a:rPr>
              <a:t>1991-1997</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F1CCF-B11F-52CF-7619-66D3D3A5A684}"/>
              </a:ext>
            </a:extLst>
          </p:cNvPr>
          <p:cNvSpPr>
            <a:spLocks noGrp="1"/>
          </p:cNvSpPr>
          <p:nvPr>
            <p:ph type="title"/>
          </p:nvPr>
        </p:nvSpPr>
        <p:spPr>
          <a:xfrm>
            <a:off x="2195023" y="617538"/>
            <a:ext cx="5478744" cy="1143000"/>
          </a:xfrm>
        </p:spPr>
        <p:txBody>
          <a:bodyPr/>
          <a:lstStyle/>
          <a:p>
            <a:pPr algn="ctr"/>
            <a:r>
              <a:rPr lang="nl-NL" dirty="0" err="1"/>
              <a:t>Consistency</a:t>
            </a:r>
            <a:r>
              <a:rPr lang="nl-NL" dirty="0"/>
              <a:t> of datasets</a:t>
            </a:r>
          </a:p>
        </p:txBody>
      </p:sp>
      <p:sp>
        <p:nvSpPr>
          <p:cNvPr id="3" name="Tijdelijke aanduiding voor inhoud 2">
            <a:extLst>
              <a:ext uri="{FF2B5EF4-FFF2-40B4-BE49-F238E27FC236}">
                <a16:creationId xmlns:a16="http://schemas.microsoft.com/office/drawing/2014/main" id="{6EB30F1A-E771-A036-0E36-EBD0EBF9052A}"/>
              </a:ext>
            </a:extLst>
          </p:cNvPr>
          <p:cNvSpPr>
            <a:spLocks noGrp="1"/>
          </p:cNvSpPr>
          <p:nvPr>
            <p:ph idx="1"/>
          </p:nvPr>
        </p:nvSpPr>
        <p:spPr>
          <a:xfrm>
            <a:off x="1182688" y="2286000"/>
            <a:ext cx="7772400" cy="4114800"/>
          </a:xfrm>
        </p:spPr>
        <p:txBody>
          <a:bodyPr/>
          <a:lstStyle/>
          <a:p>
            <a:r>
              <a:rPr lang="nl-NL" sz="2800" dirty="0"/>
              <a:t>A case base is </a:t>
            </a:r>
            <a:r>
              <a:rPr lang="nl-NL" sz="2800" dirty="0">
                <a:solidFill>
                  <a:srgbClr val="FF0000"/>
                </a:solidFill>
              </a:rPr>
              <a:t>inconsistent</a:t>
            </a:r>
            <a:r>
              <a:rPr lang="nl-NL" sz="2800" dirty="0"/>
              <a:t> </a:t>
            </a:r>
            <a:r>
              <a:rPr lang="nl-NL" sz="2800" dirty="0" err="1"/>
              <a:t>iff</a:t>
            </a:r>
            <a:r>
              <a:rPr lang="nl-NL" sz="2800" dirty="0"/>
              <a:t> </a:t>
            </a:r>
            <a:r>
              <a:rPr lang="nl-NL" sz="2800" dirty="0" err="1"/>
              <a:t>it</a:t>
            </a:r>
            <a:r>
              <a:rPr lang="nl-NL" sz="2800" dirty="0"/>
              <a:t> </a:t>
            </a:r>
            <a:r>
              <a:rPr lang="nl-NL" sz="2800" dirty="0" err="1"/>
              <a:t>forces</a:t>
            </a:r>
            <a:r>
              <a:rPr lang="nl-NL" sz="2800" dirty="0"/>
              <a:t> </a:t>
            </a:r>
            <a:r>
              <a:rPr lang="nl-NL" sz="2800" dirty="0" err="1"/>
              <a:t>opposite</a:t>
            </a:r>
            <a:r>
              <a:rPr lang="nl-NL" sz="2800" dirty="0"/>
              <a:t> </a:t>
            </a:r>
            <a:r>
              <a:rPr lang="nl-NL" sz="2800" dirty="0" err="1"/>
              <a:t>outcomes</a:t>
            </a:r>
            <a:r>
              <a:rPr lang="nl-NL" sz="2800" dirty="0"/>
              <a:t> </a:t>
            </a:r>
            <a:r>
              <a:rPr lang="nl-NL" sz="2800" dirty="0" err="1"/>
              <a:t>for</a:t>
            </a:r>
            <a:r>
              <a:rPr lang="nl-NL" sz="2800" dirty="0"/>
              <a:t> </a:t>
            </a:r>
            <a:r>
              <a:rPr lang="nl-NL" sz="2800" dirty="0" err="1"/>
              <a:t>the</a:t>
            </a:r>
            <a:r>
              <a:rPr lang="nl-NL" sz="2800" dirty="0"/>
              <a:t> </a:t>
            </a:r>
            <a:r>
              <a:rPr lang="nl-NL" sz="2800" dirty="0" err="1"/>
              <a:t>same</a:t>
            </a:r>
            <a:r>
              <a:rPr lang="nl-NL" sz="2800" dirty="0"/>
              <a:t> </a:t>
            </a:r>
            <a:r>
              <a:rPr lang="nl-NL" sz="2800" dirty="0" err="1"/>
              <a:t>fact</a:t>
            </a:r>
            <a:r>
              <a:rPr lang="nl-NL" sz="2800" dirty="0"/>
              <a:t> </a:t>
            </a:r>
            <a:r>
              <a:rPr lang="nl-NL" sz="2800" dirty="0" err="1"/>
              <a:t>situation</a:t>
            </a:r>
            <a:endParaRPr lang="nl-NL" sz="2800" dirty="0"/>
          </a:p>
          <a:p>
            <a:r>
              <a:rPr lang="nl-NL" sz="2800" dirty="0" err="1">
                <a:solidFill>
                  <a:srgbClr val="FF0000"/>
                </a:solidFill>
              </a:rPr>
              <a:t>Degree</a:t>
            </a:r>
            <a:r>
              <a:rPr lang="nl-NL" sz="2800" dirty="0"/>
              <a:t> of </a:t>
            </a:r>
            <a:r>
              <a:rPr lang="nl-NL" sz="2800" dirty="0" err="1"/>
              <a:t>consistency</a:t>
            </a:r>
            <a:r>
              <a:rPr lang="nl-NL" sz="2800" dirty="0"/>
              <a:t> of a CB:</a:t>
            </a:r>
          </a:p>
          <a:p>
            <a:pPr lvl="1"/>
            <a:r>
              <a:rPr lang="nl-NL" sz="2400" dirty="0"/>
              <a:t>The </a:t>
            </a:r>
            <a:r>
              <a:rPr lang="nl-NL" sz="2400" dirty="0" err="1"/>
              <a:t>rate</a:t>
            </a:r>
            <a:r>
              <a:rPr lang="nl-NL" sz="2400" dirty="0"/>
              <a:t> of pairs (</a:t>
            </a:r>
            <a:r>
              <a:rPr lang="nl-NL" sz="2400" dirty="0" err="1"/>
              <a:t>F,s</a:t>
            </a:r>
            <a:r>
              <a:rPr lang="nl-NL" sz="2400" dirty="0"/>
              <a:t>), (</a:t>
            </a:r>
            <a:r>
              <a:rPr lang="nl-NL" sz="2400" dirty="0" err="1"/>
              <a:t>G,s</a:t>
            </a:r>
            <a:r>
              <a:rPr lang="nl-NL" sz="2400" dirty="0"/>
              <a:t>’) </a:t>
            </a:r>
            <a:r>
              <a:rPr lang="nl-NL" sz="2400" dirty="0" err="1"/>
              <a:t>for</a:t>
            </a:r>
            <a:r>
              <a:rPr lang="nl-NL" sz="2400" dirty="0"/>
              <a:t> </a:t>
            </a:r>
            <a:r>
              <a:rPr lang="nl-NL" sz="2400" dirty="0" err="1"/>
              <a:t>which</a:t>
            </a:r>
            <a:r>
              <a:rPr lang="nl-NL" sz="2400" dirty="0"/>
              <a:t> F</a:t>
            </a:r>
            <a:r>
              <a:rPr lang="nl-NL" altLang="nl-NL" sz="2400" dirty="0"/>
              <a:t> </a:t>
            </a:r>
            <a:r>
              <a:rPr lang="en-US" altLang="nl-NL" sz="2400" dirty="0">
                <a:sym typeface="Symbol" pitchFamily="2" charset="2"/>
              </a:rPr>
              <a:t></a:t>
            </a:r>
            <a:r>
              <a:rPr lang="nl-NL" altLang="nl-NL" sz="2400" baseline="-25000" dirty="0"/>
              <a:t>s</a:t>
            </a:r>
            <a:r>
              <a:rPr lang="nl-NL" altLang="nl-NL" sz="2400" dirty="0"/>
              <a:t> G</a:t>
            </a:r>
          </a:p>
          <a:p>
            <a:r>
              <a:rPr lang="nl-NL" altLang="nl-NL" sz="2800" dirty="0" err="1">
                <a:solidFill>
                  <a:srgbClr val="FF0000"/>
                </a:solidFill>
              </a:rPr>
              <a:t>Authoritativeness</a:t>
            </a:r>
            <a:r>
              <a:rPr lang="nl-NL" altLang="nl-NL" sz="2800" dirty="0"/>
              <a:t> of a case </a:t>
            </a:r>
            <a:r>
              <a:rPr lang="nl-NL" sz="2800" dirty="0"/>
              <a:t>(</a:t>
            </a:r>
            <a:r>
              <a:rPr lang="nl-NL" sz="2800" dirty="0" err="1"/>
              <a:t>F,s</a:t>
            </a:r>
            <a:r>
              <a:rPr lang="nl-NL" sz="2800" dirty="0"/>
              <a:t>)</a:t>
            </a:r>
            <a:r>
              <a:rPr lang="nl-NL" altLang="nl-NL" sz="2800" dirty="0"/>
              <a:t>: </a:t>
            </a:r>
            <a:r>
              <a:rPr lang="nl-NL" altLang="nl-NL" sz="2800" dirty="0" err="1"/>
              <a:t>the</a:t>
            </a:r>
            <a:r>
              <a:rPr lang="nl-NL" altLang="nl-NL" sz="2800" dirty="0"/>
              <a:t> </a:t>
            </a:r>
            <a:r>
              <a:rPr lang="nl-NL" altLang="nl-NL" sz="2800" dirty="0" err="1"/>
              <a:t>proportion</a:t>
            </a:r>
            <a:r>
              <a:rPr lang="nl-NL" altLang="nl-NL" sz="2800" dirty="0"/>
              <a:t> of cases (</a:t>
            </a:r>
            <a:r>
              <a:rPr lang="nl-NL" altLang="nl-NL" sz="2800" dirty="0" err="1"/>
              <a:t>G,s</a:t>
            </a:r>
            <a:r>
              <a:rPr lang="nl-NL" altLang="nl-NL" sz="2800" dirty="0"/>
              <a:t>) </a:t>
            </a:r>
            <a:r>
              <a:rPr lang="nl-NL" altLang="nl-NL" sz="2800" dirty="0" err="1"/>
              <a:t>and</a:t>
            </a:r>
            <a:r>
              <a:rPr lang="nl-NL" altLang="nl-NL" sz="2800" dirty="0"/>
              <a:t> (</a:t>
            </a:r>
            <a:r>
              <a:rPr lang="nl-NL" altLang="nl-NL" sz="2800" dirty="0" err="1"/>
              <a:t>G,s</a:t>
            </a:r>
            <a:r>
              <a:rPr lang="nl-NL" altLang="nl-NL" sz="2800" dirty="0"/>
              <a:t>’) </a:t>
            </a:r>
            <a:r>
              <a:rPr lang="nl-NL" altLang="nl-NL" sz="2800" dirty="0" err="1"/>
              <a:t>such</a:t>
            </a:r>
            <a:r>
              <a:rPr lang="nl-NL" altLang="nl-NL" sz="2800" dirty="0"/>
              <a:t> </a:t>
            </a:r>
            <a:r>
              <a:rPr lang="nl-NL" altLang="nl-NL" sz="2800" dirty="0" err="1"/>
              <a:t>that</a:t>
            </a:r>
            <a:r>
              <a:rPr lang="nl-NL" altLang="nl-NL" sz="2800" dirty="0"/>
              <a:t> </a:t>
            </a:r>
            <a:r>
              <a:rPr lang="nl-NL" sz="2800" dirty="0"/>
              <a:t>F</a:t>
            </a:r>
            <a:r>
              <a:rPr lang="nl-NL" altLang="nl-NL" sz="2800" dirty="0"/>
              <a:t> </a:t>
            </a:r>
            <a:r>
              <a:rPr lang="en-US" altLang="nl-NL" sz="2800" dirty="0">
                <a:sym typeface="Symbol" pitchFamily="2" charset="2"/>
              </a:rPr>
              <a:t></a:t>
            </a:r>
            <a:r>
              <a:rPr lang="nl-NL" altLang="nl-NL" sz="2800" baseline="-25000" dirty="0"/>
              <a:t>s</a:t>
            </a:r>
            <a:r>
              <a:rPr lang="nl-NL" altLang="nl-NL" sz="2800" dirty="0"/>
              <a:t> G</a:t>
            </a:r>
          </a:p>
          <a:p>
            <a:pPr lvl="1"/>
            <a:endParaRPr lang="nl-NL" sz="2400" dirty="0"/>
          </a:p>
          <a:p>
            <a:endParaRPr lang="nl-NL" dirty="0"/>
          </a:p>
        </p:txBody>
      </p:sp>
      <p:pic>
        <p:nvPicPr>
          <p:cNvPr id="4" name="Picture 10">
            <a:extLst>
              <a:ext uri="{FF2B5EF4-FFF2-40B4-BE49-F238E27FC236}">
                <a16:creationId xmlns:a16="http://schemas.microsoft.com/office/drawing/2014/main" id="{16AB3F74-F9FD-A32D-6ECE-679409952E32}"/>
              </a:ext>
            </a:extLst>
          </p:cNvPr>
          <p:cNvPicPr>
            <a:picLocks noChangeAspect="1"/>
          </p:cNvPicPr>
          <p:nvPr/>
        </p:nvPicPr>
        <p:blipFill>
          <a:blip r:embed="rId3"/>
          <a:stretch>
            <a:fillRect/>
          </a:stretch>
        </p:blipFill>
        <p:spPr>
          <a:xfrm>
            <a:off x="7706527" y="0"/>
            <a:ext cx="1437473" cy="2147947"/>
          </a:xfrm>
          <a:prstGeom prst="rect">
            <a:avLst/>
          </a:prstGeom>
        </p:spPr>
      </p:pic>
      <p:sp>
        <p:nvSpPr>
          <p:cNvPr id="5" name="Tekstvak 13">
            <a:extLst>
              <a:ext uri="{FF2B5EF4-FFF2-40B4-BE49-F238E27FC236}">
                <a16:creationId xmlns:a16="http://schemas.microsoft.com/office/drawing/2014/main" id="{BD72E867-9CBD-F892-CB50-213521D54A97}"/>
              </a:ext>
            </a:extLst>
          </p:cNvPr>
          <p:cNvSpPr txBox="1">
            <a:spLocks noChangeArrowheads="1"/>
          </p:cNvSpPr>
          <p:nvPr/>
        </p:nvSpPr>
        <p:spPr bwMode="auto">
          <a:xfrm>
            <a:off x="6571477" y="52586"/>
            <a:ext cx="1102289" cy="307777"/>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latin typeface="Tahoma" charset="0"/>
              </a:rPr>
              <a:t>Joeri Peters</a:t>
            </a:r>
          </a:p>
        </p:txBody>
      </p:sp>
      <p:pic>
        <p:nvPicPr>
          <p:cNvPr id="7" name="Afbeelding 1" descr="rosa-batumi.jpg">
            <a:extLst>
              <a:ext uri="{FF2B5EF4-FFF2-40B4-BE49-F238E27FC236}">
                <a16:creationId xmlns:a16="http://schemas.microsoft.com/office/drawing/2014/main" id="{C5833D84-52BB-48A0-4D7A-F2D65C2CAC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62262" cy="204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13">
            <a:extLst>
              <a:ext uri="{FF2B5EF4-FFF2-40B4-BE49-F238E27FC236}">
                <a16:creationId xmlns:a16="http://schemas.microsoft.com/office/drawing/2014/main" id="{D3A88D49-1020-0E23-845E-748985EBA6E9}"/>
              </a:ext>
            </a:extLst>
          </p:cNvPr>
          <p:cNvSpPr txBox="1">
            <a:spLocks noChangeArrowheads="1"/>
          </p:cNvSpPr>
          <p:nvPr/>
        </p:nvSpPr>
        <p:spPr bwMode="auto">
          <a:xfrm>
            <a:off x="2195023" y="27285"/>
            <a:ext cx="121212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MS PGothic" charset="0"/>
                <a:cs typeface="MS PGothic" charset="0"/>
              </a:defRPr>
            </a:lvl1pPr>
            <a:lvl2pPr marL="742950" indent="-285750">
              <a:defRPr sz="2000">
                <a:solidFill>
                  <a:schemeClr val="tx1"/>
                </a:solidFill>
                <a:latin typeface="Times New Roman" charset="0"/>
                <a:ea typeface="MS PGothic" charset="0"/>
                <a:cs typeface="MS PGothic" charset="0"/>
              </a:defRPr>
            </a:lvl2pPr>
            <a:lvl3pPr marL="1143000" indent="-228600">
              <a:defRPr sz="2000">
                <a:solidFill>
                  <a:schemeClr val="tx1"/>
                </a:solidFill>
                <a:latin typeface="Times New Roman" charset="0"/>
                <a:ea typeface="MS PGothic" charset="0"/>
                <a:cs typeface="MS PGothic" charset="0"/>
              </a:defRPr>
            </a:lvl3pPr>
            <a:lvl4pPr marL="1600200" indent="-228600">
              <a:defRPr sz="2000">
                <a:solidFill>
                  <a:schemeClr val="tx1"/>
                </a:solidFill>
                <a:latin typeface="Times New Roman" charset="0"/>
                <a:ea typeface="MS PGothic" charset="0"/>
                <a:cs typeface="MS PGothic" charset="0"/>
              </a:defRPr>
            </a:lvl4pPr>
            <a:lvl5pPr marL="2057400" indent="-228600">
              <a:defRPr sz="20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Times New Roman" charset="0"/>
                <a:ea typeface="MS PGothic" charset="0"/>
                <a:cs typeface="MS PGothic" charset="0"/>
              </a:defRPr>
            </a:lvl9pPr>
          </a:lstStyle>
          <a:p>
            <a:r>
              <a:rPr lang="nl-NL" sz="1400" dirty="0">
                <a:latin typeface="Tahoma" charset="0"/>
              </a:rPr>
              <a:t>Rosa </a:t>
            </a:r>
            <a:r>
              <a:rPr lang="nl-NL" sz="1400" dirty="0" err="1">
                <a:latin typeface="Tahoma" charset="0"/>
              </a:rPr>
              <a:t>Ratsma</a:t>
            </a:r>
            <a:endParaRPr lang="nl-NL" sz="1400" dirty="0">
              <a:latin typeface="Tahoma" charset="0"/>
            </a:endParaRPr>
          </a:p>
        </p:txBody>
      </p:sp>
      <p:sp>
        <p:nvSpPr>
          <p:cNvPr id="9" name="Text Box 5">
            <a:extLst>
              <a:ext uri="{FF2B5EF4-FFF2-40B4-BE49-F238E27FC236}">
                <a16:creationId xmlns:a16="http://schemas.microsoft.com/office/drawing/2014/main" id="{A214D28E-9E72-78B6-E637-7911F5BE4BAA}"/>
              </a:ext>
            </a:extLst>
          </p:cNvPr>
          <p:cNvSpPr txBox="1">
            <a:spLocks noChangeArrowheads="1"/>
          </p:cNvSpPr>
          <p:nvPr/>
        </p:nvSpPr>
        <p:spPr bwMode="auto">
          <a:xfrm>
            <a:off x="0" y="5752633"/>
            <a:ext cx="9144000" cy="1105367"/>
          </a:xfrm>
          <a:prstGeom prst="rect">
            <a:avLst/>
          </a:prstGeom>
          <a:solidFill>
            <a:srgbClr val="FFFF99"/>
          </a:solidFill>
          <a:ln>
            <a:noFill/>
          </a:ln>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nSpc>
                <a:spcPct val="115000"/>
              </a:lnSpc>
              <a:spcAft>
                <a:spcPts val="0"/>
              </a:spcAft>
              <a:buNone/>
              <a:defRPr/>
            </a:pPr>
            <a:r>
              <a:rPr lang="nl-NL" altLang="nl-NL" sz="1400" dirty="0">
                <a:latin typeface="Arial" panose="020B0604020202020204" pitchFamily="34" charset="0"/>
              </a:rPr>
              <a:t>H. Prakken &amp; R. </a:t>
            </a:r>
            <a:r>
              <a:rPr lang="nl-NL" altLang="nl-NL" sz="1400" dirty="0" err="1">
                <a:latin typeface="Arial" panose="020B0604020202020204" pitchFamily="34" charset="0"/>
              </a:rPr>
              <a:t>Ratsma</a:t>
            </a:r>
            <a:r>
              <a:rPr lang="nl-NL" altLang="nl-NL" sz="1400" dirty="0">
                <a:latin typeface="Arial" panose="020B0604020202020204" pitchFamily="34" charset="0"/>
                <a:cs typeface="Arial" panose="020B0604020202020204" pitchFamily="34" charset="0"/>
              </a:rPr>
              <a:t>, A top-level model of case-based </a:t>
            </a:r>
            <a:r>
              <a:rPr lang="nl-NL" altLang="nl-NL" sz="1400" dirty="0" err="1">
                <a:latin typeface="Arial" panose="020B0604020202020204" pitchFamily="34" charset="0"/>
                <a:cs typeface="Arial" panose="020B0604020202020204" pitchFamily="34" charset="0"/>
              </a:rPr>
              <a:t>argumentation</a:t>
            </a:r>
            <a:r>
              <a:rPr lang="nl-NL" altLang="nl-NL" sz="1400" dirty="0">
                <a:latin typeface="Arial" panose="020B0604020202020204" pitchFamily="34" charset="0"/>
                <a:cs typeface="Arial" panose="020B0604020202020204" pitchFamily="34" charset="0"/>
              </a:rPr>
              <a:t> </a:t>
            </a:r>
            <a:r>
              <a:rPr lang="nl-NL" altLang="nl-NL" sz="1400" dirty="0" err="1">
                <a:latin typeface="Arial" panose="020B0604020202020204" pitchFamily="34" charset="0"/>
                <a:cs typeface="Arial" panose="020B0604020202020204" pitchFamily="34" charset="0"/>
              </a:rPr>
              <a:t>for</a:t>
            </a:r>
            <a:r>
              <a:rPr lang="nl-NL" altLang="nl-NL" sz="1400" dirty="0">
                <a:latin typeface="Arial" panose="020B0604020202020204" pitchFamily="34" charset="0"/>
                <a:cs typeface="Arial" panose="020B0604020202020204" pitchFamily="34" charset="0"/>
              </a:rPr>
              <a:t> </a:t>
            </a:r>
            <a:r>
              <a:rPr lang="nl-NL" altLang="nl-NL" sz="1400" dirty="0" err="1">
                <a:latin typeface="Arial" panose="020B0604020202020204" pitchFamily="34" charset="0"/>
                <a:cs typeface="Arial" panose="020B0604020202020204" pitchFamily="34" charset="0"/>
              </a:rPr>
              <a:t>explanation</a:t>
            </a:r>
            <a:r>
              <a:rPr lang="nl-NL" altLang="nl-NL" sz="1400" dirty="0">
                <a:latin typeface="Arial" panose="020B0604020202020204" pitchFamily="34" charset="0"/>
                <a:cs typeface="Arial" panose="020B0604020202020204" pitchFamily="34" charset="0"/>
              </a:rPr>
              <a:t>: </a:t>
            </a:r>
            <a:r>
              <a:rPr lang="nl-NL" altLang="nl-NL" sz="1400" dirty="0" err="1">
                <a:latin typeface="Arial" panose="020B0604020202020204" pitchFamily="34" charset="0"/>
                <a:cs typeface="Arial" panose="020B0604020202020204" pitchFamily="34" charset="0"/>
              </a:rPr>
              <a:t>formalisation</a:t>
            </a:r>
            <a:r>
              <a:rPr lang="nl-NL" altLang="nl-NL" sz="1400" dirty="0">
                <a:latin typeface="Arial" panose="020B0604020202020204" pitchFamily="34" charset="0"/>
                <a:cs typeface="Arial" panose="020B0604020202020204" pitchFamily="34" charset="0"/>
              </a:rPr>
              <a:t> </a:t>
            </a:r>
            <a:r>
              <a:rPr lang="nl-NL" altLang="nl-NL" sz="1400" dirty="0" err="1">
                <a:latin typeface="Arial" panose="020B0604020202020204" pitchFamily="34" charset="0"/>
                <a:cs typeface="Arial" panose="020B0604020202020204" pitchFamily="34" charset="0"/>
              </a:rPr>
              <a:t>and</a:t>
            </a:r>
            <a:r>
              <a:rPr lang="nl-NL" altLang="nl-NL" sz="1400" dirty="0">
                <a:latin typeface="Arial" panose="020B0604020202020204" pitchFamily="34" charset="0"/>
                <a:cs typeface="Arial" panose="020B0604020202020204" pitchFamily="34" charset="0"/>
              </a:rPr>
              <a:t> </a:t>
            </a:r>
            <a:r>
              <a:rPr lang="nl-NL" altLang="nl-NL" sz="1400" dirty="0" err="1">
                <a:latin typeface="Arial" panose="020B0604020202020204" pitchFamily="34" charset="0"/>
                <a:cs typeface="Arial" panose="020B0604020202020204" pitchFamily="34" charset="0"/>
              </a:rPr>
              <a:t>experiments</a:t>
            </a:r>
            <a:r>
              <a:rPr lang="nl-NL" altLang="nl-NL" sz="1400" dirty="0">
                <a:latin typeface="Arial" panose="020B0604020202020204" pitchFamily="34" charset="0"/>
                <a:cs typeface="Arial" panose="020B0604020202020204" pitchFamily="34" charset="0"/>
              </a:rPr>
              <a:t>. </a:t>
            </a:r>
            <a:r>
              <a:rPr lang="nl-NL" altLang="nl-NL" sz="1400" i="1" dirty="0">
                <a:latin typeface="Arial" panose="020B0604020202020204" pitchFamily="34" charset="0"/>
                <a:cs typeface="Arial" panose="020B0604020202020204" pitchFamily="34" charset="0"/>
              </a:rPr>
              <a:t>Argument </a:t>
            </a:r>
            <a:r>
              <a:rPr lang="nl-NL" altLang="nl-NL" sz="1400" i="1" dirty="0" err="1">
                <a:latin typeface="Arial" panose="020B0604020202020204" pitchFamily="34" charset="0"/>
                <a:cs typeface="Arial" panose="020B0604020202020204" pitchFamily="34" charset="0"/>
              </a:rPr>
              <a:t>and</a:t>
            </a:r>
            <a:r>
              <a:rPr lang="nl-NL" altLang="nl-NL" sz="1400" i="1" dirty="0">
                <a:latin typeface="Arial" panose="020B0604020202020204" pitchFamily="34" charset="0"/>
                <a:cs typeface="Arial" panose="020B0604020202020204" pitchFamily="34" charset="0"/>
              </a:rPr>
              <a:t> </a:t>
            </a:r>
            <a:r>
              <a:rPr lang="nl-NL" altLang="nl-NL" sz="1400" i="1" dirty="0" err="1">
                <a:latin typeface="Arial" panose="020B0604020202020204" pitchFamily="34" charset="0"/>
                <a:cs typeface="Arial" panose="020B0604020202020204" pitchFamily="34" charset="0"/>
              </a:rPr>
              <a:t>Computation</a:t>
            </a:r>
            <a:r>
              <a:rPr lang="nl-NL" altLang="nl-NL" sz="1400" dirty="0">
                <a:latin typeface="Arial" panose="020B0604020202020204" pitchFamily="34" charset="0"/>
                <a:cs typeface="Arial" panose="020B0604020202020204" pitchFamily="34" charset="0"/>
              </a:rPr>
              <a:t> 13 (2022): 159-194</a:t>
            </a:r>
          </a:p>
          <a:p>
            <a:pPr>
              <a:lnSpc>
                <a:spcPct val="115000"/>
              </a:lnSpc>
              <a:spcAft>
                <a:spcPts val="0"/>
              </a:spcAft>
              <a:buFont typeface="Wingdings" pitchFamily="2" charset="2"/>
              <a:buNone/>
              <a:defRPr/>
            </a:pPr>
            <a:r>
              <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rPr>
              <a:t>J. Peters et al., </a:t>
            </a:r>
            <a:r>
              <a:rPr lang="nl-NL" sz="1400" b="0" i="0" u="none" strike="noStrike" dirty="0" err="1">
                <a:solidFill>
                  <a:srgbClr val="000000"/>
                </a:solidFill>
                <a:effectLst/>
                <a:latin typeface="Arial" panose="020B0604020202020204" pitchFamily="34" charset="0"/>
                <a:cs typeface="Arial" panose="020B0604020202020204" pitchFamily="34" charset="0"/>
              </a:rPr>
              <a:t>Justifications</a:t>
            </a:r>
            <a:r>
              <a:rPr lang="nl-NL" sz="1400" b="0" i="0" u="none" strike="noStrike" dirty="0">
                <a:solidFill>
                  <a:srgbClr val="000000"/>
                </a:solidFill>
                <a:effectLst/>
                <a:latin typeface="Arial" panose="020B0604020202020204" pitchFamily="34" charset="0"/>
                <a:cs typeface="Arial" panose="020B0604020202020204" pitchFamily="34" charset="0"/>
              </a:rPr>
              <a:t> </a:t>
            </a:r>
            <a:r>
              <a:rPr lang="nl-NL" sz="1400" b="0" i="0" u="none" strike="noStrike" dirty="0" err="1">
                <a:solidFill>
                  <a:srgbClr val="000000"/>
                </a:solidFill>
                <a:effectLst/>
                <a:latin typeface="Arial" panose="020B0604020202020204" pitchFamily="34" charset="0"/>
                <a:cs typeface="Arial" panose="020B0604020202020204" pitchFamily="34" charset="0"/>
              </a:rPr>
              <a:t>derived</a:t>
            </a:r>
            <a:r>
              <a:rPr lang="nl-NL" sz="1400" b="0" i="0" u="none" strike="noStrike" dirty="0">
                <a:solidFill>
                  <a:srgbClr val="000000"/>
                </a:solidFill>
                <a:effectLst/>
                <a:latin typeface="Arial" panose="020B0604020202020204" pitchFamily="34" charset="0"/>
                <a:cs typeface="Arial" panose="020B0604020202020204" pitchFamily="34" charset="0"/>
              </a:rPr>
              <a:t> </a:t>
            </a:r>
            <a:r>
              <a:rPr lang="nl-NL" sz="1400" b="0" i="0" u="none" strike="noStrike" dirty="0" err="1">
                <a:solidFill>
                  <a:srgbClr val="000000"/>
                </a:solidFill>
                <a:effectLst/>
                <a:latin typeface="Arial" panose="020B0604020202020204" pitchFamily="34" charset="0"/>
                <a:cs typeface="Arial" panose="020B0604020202020204" pitchFamily="34" charset="0"/>
              </a:rPr>
              <a:t>from</a:t>
            </a:r>
            <a:r>
              <a:rPr lang="nl-NL" sz="1400" b="0" i="0" u="none" strike="noStrike" dirty="0">
                <a:solidFill>
                  <a:srgbClr val="000000"/>
                </a:solidFill>
                <a:effectLst/>
                <a:latin typeface="Arial" panose="020B0604020202020204" pitchFamily="34" charset="0"/>
                <a:cs typeface="Arial" panose="020B0604020202020204" pitchFamily="34" charset="0"/>
              </a:rPr>
              <a:t> inconsistent case bases </a:t>
            </a:r>
            <a:r>
              <a:rPr lang="nl-NL" sz="1400" b="0" i="0" u="none" strike="noStrike" dirty="0" err="1">
                <a:solidFill>
                  <a:srgbClr val="000000"/>
                </a:solidFill>
                <a:effectLst/>
                <a:latin typeface="Arial" panose="020B0604020202020204" pitchFamily="34" charset="0"/>
                <a:cs typeface="Arial" panose="020B0604020202020204" pitchFamily="34" charset="0"/>
              </a:rPr>
              <a:t>using</a:t>
            </a:r>
            <a:r>
              <a:rPr lang="nl-NL" sz="1400" b="0" i="0" u="none" strike="noStrike" dirty="0">
                <a:solidFill>
                  <a:srgbClr val="000000"/>
                </a:solidFill>
                <a:effectLst/>
                <a:latin typeface="Arial" panose="020B0604020202020204" pitchFamily="34" charset="0"/>
                <a:cs typeface="Arial" panose="020B0604020202020204" pitchFamily="34" charset="0"/>
              </a:rPr>
              <a:t> </a:t>
            </a:r>
            <a:r>
              <a:rPr lang="nl-NL" sz="1400" b="0" i="0" u="none" strike="noStrike" dirty="0" err="1">
                <a:solidFill>
                  <a:srgbClr val="000000"/>
                </a:solidFill>
                <a:effectLst/>
                <a:latin typeface="Arial" panose="020B0604020202020204" pitchFamily="34" charset="0"/>
                <a:cs typeface="Arial" panose="020B0604020202020204" pitchFamily="34" charset="0"/>
              </a:rPr>
              <a:t>authoritativeness</a:t>
            </a:r>
            <a:r>
              <a:rPr lang="nl-NL" sz="1400" b="0" i="0" u="none" strike="noStrike" dirty="0">
                <a:solidFill>
                  <a:srgbClr val="000000"/>
                </a:solidFill>
                <a:effectLst/>
                <a:latin typeface="Arial" panose="020B0604020202020204" pitchFamily="34" charset="0"/>
                <a:cs typeface="Arial" panose="020B0604020202020204" pitchFamily="34" charset="0"/>
              </a:rPr>
              <a:t>. In </a:t>
            </a:r>
            <a:r>
              <a:rPr lang="nl-NL" sz="1400" b="0" i="1" u="none" strike="noStrike" dirty="0" err="1">
                <a:solidFill>
                  <a:srgbClr val="000000"/>
                </a:solidFill>
                <a:effectLst/>
                <a:latin typeface="Arial" panose="020B0604020202020204" pitchFamily="34" charset="0"/>
                <a:cs typeface="Arial" panose="020B0604020202020204" pitchFamily="34" charset="0"/>
              </a:rPr>
              <a:t>Proceedings</a:t>
            </a:r>
            <a:r>
              <a:rPr lang="nl-NL" sz="1400" b="0" i="1" u="none" strike="noStrike" dirty="0">
                <a:solidFill>
                  <a:srgbClr val="000000"/>
                </a:solidFill>
                <a:effectLst/>
                <a:latin typeface="Arial" panose="020B0604020202020204" pitchFamily="34" charset="0"/>
                <a:cs typeface="Arial" panose="020B0604020202020204" pitchFamily="34" charset="0"/>
              </a:rPr>
              <a:t> of </a:t>
            </a:r>
            <a:r>
              <a:rPr lang="nl-NL" sz="1400" b="0" i="1" u="none" strike="noStrike" dirty="0" err="1">
                <a:solidFill>
                  <a:srgbClr val="000000"/>
                </a:solidFill>
                <a:effectLst/>
                <a:latin typeface="Arial" panose="020B0604020202020204" pitchFamily="34" charset="0"/>
                <a:cs typeface="Arial" panose="020B0604020202020204" pitchFamily="34" charset="0"/>
              </a:rPr>
              <a:t>ArgXAI</a:t>
            </a:r>
            <a:r>
              <a:rPr lang="nl-NL" sz="1400" i="1" dirty="0">
                <a:solidFill>
                  <a:srgbClr val="000000"/>
                </a:solidFill>
                <a:latin typeface="Arial" panose="020B0604020202020204" pitchFamily="34" charset="0"/>
                <a:cs typeface="Arial" panose="020B0604020202020204" pitchFamily="34" charset="0"/>
              </a:rPr>
              <a:t> 2022.</a:t>
            </a:r>
            <a:endPar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811489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el 1">
            <a:extLst>
              <a:ext uri="{FF2B5EF4-FFF2-40B4-BE49-F238E27FC236}">
                <a16:creationId xmlns:a16="http://schemas.microsoft.com/office/drawing/2014/main" id="{BD301221-EA8B-BBBF-3E1A-988CBED52D24}"/>
              </a:ext>
            </a:extLst>
          </p:cNvPr>
          <p:cNvSpPr>
            <a:spLocks noGrp="1" noChangeArrowheads="1"/>
          </p:cNvSpPr>
          <p:nvPr>
            <p:ph type="title"/>
          </p:nvPr>
        </p:nvSpPr>
        <p:spPr/>
        <p:txBody>
          <a:bodyPr/>
          <a:lstStyle/>
          <a:p>
            <a:pPr algn="ctr"/>
            <a:r>
              <a:rPr lang="nl-NL" altLang="nl-NL"/>
              <a:t>Decision support for deciding on fitness to drive</a:t>
            </a:r>
          </a:p>
        </p:txBody>
      </p:sp>
      <p:sp>
        <p:nvSpPr>
          <p:cNvPr id="96258" name="Tijdelijke aanduiding voor inhoud 2">
            <a:extLst>
              <a:ext uri="{FF2B5EF4-FFF2-40B4-BE49-F238E27FC236}">
                <a16:creationId xmlns:a16="http://schemas.microsoft.com/office/drawing/2014/main" id="{56A3B2D0-5D2E-2996-3310-1FDC2CBF27DC}"/>
              </a:ext>
            </a:extLst>
          </p:cNvPr>
          <p:cNvSpPr>
            <a:spLocks noGrp="1" noChangeArrowheads="1"/>
          </p:cNvSpPr>
          <p:nvPr>
            <p:ph idx="1"/>
          </p:nvPr>
        </p:nvSpPr>
        <p:spPr/>
        <p:txBody>
          <a:bodyPr/>
          <a:lstStyle/>
          <a:p>
            <a:r>
              <a:rPr lang="nl-NL" altLang="nl-NL" sz="2800"/>
              <a:t>At Dutch Central Driving License Office</a:t>
            </a:r>
          </a:p>
          <a:p>
            <a:pPr lvl="1"/>
            <a:r>
              <a:rPr lang="nl-NL" altLang="nl-NL" sz="2400"/>
              <a:t>“No machine learning”</a:t>
            </a:r>
          </a:p>
          <a:p>
            <a:pPr lvl="2"/>
            <a:r>
              <a:rPr lang="nl-NL" altLang="nl-NL" sz="2000"/>
              <a:t>Not transparent or explainable</a:t>
            </a:r>
          </a:p>
          <a:p>
            <a:pPr lvl="1"/>
            <a:r>
              <a:rPr lang="nl-NL" altLang="nl-NL" sz="2400"/>
              <a:t>“Is standard CBR useful?”</a:t>
            </a:r>
          </a:p>
          <a:p>
            <a:r>
              <a:rPr lang="nl-NL" altLang="nl-NL" sz="2800"/>
              <a:t>Standard CBR:</a:t>
            </a:r>
          </a:p>
          <a:p>
            <a:pPr lvl="1"/>
            <a:r>
              <a:rPr lang="nl-NL" altLang="nl-NL" sz="2400"/>
              <a:t>assumes ‘features’ without preferences for decisions</a:t>
            </a:r>
          </a:p>
          <a:p>
            <a:pPr lvl="1"/>
            <a:r>
              <a:rPr lang="nl-NL" altLang="nl-NL" sz="2400"/>
              <a:t>applies numerical similarity measures</a:t>
            </a:r>
          </a:p>
          <a:p>
            <a:pPr lvl="1"/>
            <a:r>
              <a:rPr lang="nl-NL" altLang="nl-NL" sz="2400"/>
              <a:t>suggests decision of precedent(s) with highest similarity to current case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el 1">
            <a:extLst>
              <a:ext uri="{FF2B5EF4-FFF2-40B4-BE49-F238E27FC236}">
                <a16:creationId xmlns:a16="http://schemas.microsoft.com/office/drawing/2014/main" id="{DB0D0333-4C91-D53C-4ADE-9D606C8C261B}"/>
              </a:ext>
            </a:extLst>
          </p:cNvPr>
          <p:cNvSpPr>
            <a:spLocks noGrp="1" noChangeArrowheads="1"/>
          </p:cNvSpPr>
          <p:nvPr>
            <p:ph type="title"/>
          </p:nvPr>
        </p:nvSpPr>
        <p:spPr/>
        <p:txBody>
          <a:bodyPr/>
          <a:lstStyle/>
          <a:p>
            <a:pPr algn="ctr"/>
            <a:r>
              <a:rPr lang="nl-NL" altLang="nl-NL"/>
              <a:t>Joep Nouwens: </a:t>
            </a:r>
            <a:br>
              <a:rPr lang="nl-NL" altLang="nl-NL"/>
            </a:br>
            <a:r>
              <a:rPr lang="nl-NL" altLang="nl-NL"/>
              <a:t>Msc project AI-UU</a:t>
            </a:r>
          </a:p>
        </p:txBody>
      </p:sp>
      <p:sp>
        <p:nvSpPr>
          <p:cNvPr id="98306" name="Tijdelijke aanduiding voor inhoud 2">
            <a:extLst>
              <a:ext uri="{FF2B5EF4-FFF2-40B4-BE49-F238E27FC236}">
                <a16:creationId xmlns:a16="http://schemas.microsoft.com/office/drawing/2014/main" id="{CA726D75-8981-E2B9-9500-3F93FD6CB749}"/>
              </a:ext>
            </a:extLst>
          </p:cNvPr>
          <p:cNvSpPr>
            <a:spLocks noGrp="1" noChangeArrowheads="1"/>
          </p:cNvSpPr>
          <p:nvPr>
            <p:ph idx="1"/>
          </p:nvPr>
        </p:nvSpPr>
        <p:spPr>
          <a:xfrm>
            <a:off x="1219200" y="1905000"/>
            <a:ext cx="7772400" cy="4114800"/>
          </a:xfrm>
        </p:spPr>
        <p:txBody>
          <a:bodyPr/>
          <a:lstStyle/>
          <a:p>
            <a:r>
              <a:rPr lang="nl-NL" altLang="nl-NL" sz="2800"/>
              <a:t>Combine and compare with AI &amp; law style CBR:</a:t>
            </a:r>
          </a:p>
          <a:p>
            <a:pPr lvl="1"/>
            <a:r>
              <a:rPr lang="nl-NL" altLang="nl-NL" sz="2400"/>
              <a:t>Features with preferences for decisions</a:t>
            </a:r>
          </a:p>
          <a:p>
            <a:pPr lvl="2"/>
            <a:r>
              <a:rPr lang="nl-NL" altLang="nl-NL" sz="2000"/>
              <a:t>Not all differences are relevant!</a:t>
            </a:r>
          </a:p>
          <a:p>
            <a:pPr lvl="1"/>
            <a:r>
              <a:rPr lang="nl-NL" altLang="nl-NL" sz="2400"/>
              <a:t>Decision-making by precedential constraint</a:t>
            </a:r>
          </a:p>
          <a:p>
            <a:r>
              <a:rPr lang="nl-NL" altLang="nl-NL" sz="2800"/>
              <a:t>Example dimensions</a:t>
            </a:r>
          </a:p>
          <a:p>
            <a:pPr lvl="1"/>
            <a:r>
              <a:rPr lang="nl-NL" altLang="nl-NL" sz="2400"/>
              <a:t>Heart disease?</a:t>
            </a:r>
          </a:p>
          <a:p>
            <a:pPr lvl="1"/>
            <a:r>
              <a:rPr lang="nl-NL" altLang="nl-NL" sz="2400"/>
              <a:t>Bipolar disorder?</a:t>
            </a:r>
          </a:p>
          <a:p>
            <a:pPr lvl="1"/>
            <a:r>
              <a:rPr lang="nl-NL" altLang="nl-NL" sz="2400"/>
              <a:t>Eye sight</a:t>
            </a:r>
          </a:p>
          <a:p>
            <a:pPr lvl="1"/>
            <a:r>
              <a:rPr lang="nl-NL" altLang="nl-NL" sz="2400"/>
              <a:t>Epiliptic attacks</a:t>
            </a:r>
          </a:p>
          <a:p>
            <a:pPr lvl="1"/>
            <a:r>
              <a:rPr lang="nl-NL" altLang="nl-NL" sz="2400"/>
              <a:t>…</a:t>
            </a:r>
          </a:p>
        </p:txBody>
      </p:sp>
      <p:pic>
        <p:nvPicPr>
          <p:cNvPr id="98307" name="Picture 2">
            <a:extLst>
              <a:ext uri="{FF2B5EF4-FFF2-40B4-BE49-F238E27FC236}">
                <a16:creationId xmlns:a16="http://schemas.microsoft.com/office/drawing/2014/main" id="{AAD8192A-552A-6391-3BAC-02FFAB4B9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54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el 1">
            <a:extLst>
              <a:ext uri="{FF2B5EF4-FFF2-40B4-BE49-F238E27FC236}">
                <a16:creationId xmlns:a16="http://schemas.microsoft.com/office/drawing/2014/main" id="{3F62CE7F-2450-9139-F916-707C13492291}"/>
              </a:ext>
            </a:extLst>
          </p:cNvPr>
          <p:cNvSpPr>
            <a:spLocks noGrp="1" noChangeArrowheads="1"/>
          </p:cNvSpPr>
          <p:nvPr>
            <p:ph type="title"/>
          </p:nvPr>
        </p:nvSpPr>
        <p:spPr/>
        <p:txBody>
          <a:bodyPr/>
          <a:lstStyle/>
          <a:p>
            <a:pPr algn="ctr"/>
            <a:r>
              <a:rPr lang="nl-NL" altLang="nl-NL"/>
              <a:t>Experiment</a:t>
            </a:r>
          </a:p>
        </p:txBody>
      </p:sp>
      <p:sp>
        <p:nvSpPr>
          <p:cNvPr id="100354" name="Tijdelijke aanduiding voor inhoud 2">
            <a:extLst>
              <a:ext uri="{FF2B5EF4-FFF2-40B4-BE49-F238E27FC236}">
                <a16:creationId xmlns:a16="http://schemas.microsoft.com/office/drawing/2014/main" id="{1A44D157-3A81-DE02-22D9-B5BDF965C471}"/>
              </a:ext>
            </a:extLst>
          </p:cNvPr>
          <p:cNvSpPr>
            <a:spLocks noGrp="1" noChangeArrowheads="1"/>
          </p:cNvSpPr>
          <p:nvPr>
            <p:ph idx="1"/>
          </p:nvPr>
        </p:nvSpPr>
        <p:spPr>
          <a:xfrm>
            <a:off x="1066800" y="2017713"/>
            <a:ext cx="7888288" cy="4114800"/>
          </a:xfrm>
        </p:spPr>
        <p:txBody>
          <a:bodyPr/>
          <a:lstStyle/>
          <a:p>
            <a:r>
              <a:rPr lang="nl-NL" altLang="nl-NL" sz="2800"/>
              <a:t>Case base: 15.843 cases, 123 dimensions</a:t>
            </a:r>
          </a:p>
          <a:p>
            <a:pPr lvl="1"/>
            <a:r>
              <a:rPr lang="nl-NL" altLang="nl-NL" sz="2400"/>
              <a:t>80% used as precedent </a:t>
            </a:r>
          </a:p>
          <a:p>
            <a:pPr lvl="1"/>
            <a:r>
              <a:rPr lang="nl-NL" altLang="nl-NL" sz="2400"/>
              <a:t>20% used as test case</a:t>
            </a:r>
          </a:p>
          <a:p>
            <a:r>
              <a:rPr lang="nl-NL" altLang="nl-NL" sz="2800"/>
              <a:t>Four decision rules:</a:t>
            </a:r>
          </a:p>
          <a:p>
            <a:pPr lvl="1"/>
            <a:r>
              <a:rPr lang="nl-NL" altLang="nl-NL" sz="2400">
                <a:solidFill>
                  <a:srgbClr val="FF0000"/>
                </a:solidFill>
              </a:rPr>
              <a:t>Standard CBR</a:t>
            </a:r>
            <a:r>
              <a:rPr lang="nl-NL" altLang="nl-NL" sz="2400"/>
              <a:t>: predict decision with highest similarity</a:t>
            </a:r>
          </a:p>
          <a:p>
            <a:pPr lvl="1"/>
            <a:r>
              <a:rPr lang="nl-NL" altLang="nl-NL" sz="2400">
                <a:solidFill>
                  <a:srgbClr val="FF0000"/>
                </a:solidFill>
              </a:rPr>
              <a:t>Precedential constraint </a:t>
            </a:r>
            <a:r>
              <a:rPr lang="nl-NL" altLang="nl-NL" sz="2400"/>
              <a:t>with if both allowed/forced:</a:t>
            </a:r>
            <a:r>
              <a:rPr lang="nl-NL" altLang="nl-NL" sz="2000"/>
              <a:t> </a:t>
            </a:r>
          </a:p>
          <a:p>
            <a:pPr lvl="2"/>
            <a:r>
              <a:rPr lang="nl-NL" altLang="nl-NL" sz="2000"/>
              <a:t>predict ‘fit’</a:t>
            </a:r>
          </a:p>
          <a:p>
            <a:pPr lvl="2"/>
            <a:r>
              <a:rPr lang="nl-NL" altLang="nl-NL" sz="2000"/>
              <a:t>predict ‘unfit’</a:t>
            </a:r>
          </a:p>
          <a:p>
            <a:pPr lvl="2"/>
            <a:r>
              <a:rPr lang="nl-NL" altLang="nl-NL" sz="2000"/>
              <a:t>predict decision of case with highest similarity according to standard CBR</a:t>
            </a:r>
            <a:endParaRPr lang="nl-NL" altLang="nl-NL"/>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el 1">
            <a:extLst>
              <a:ext uri="{FF2B5EF4-FFF2-40B4-BE49-F238E27FC236}">
                <a16:creationId xmlns:a16="http://schemas.microsoft.com/office/drawing/2014/main" id="{70A71B5C-63FB-18C3-CF04-3F9DC3A81847}"/>
              </a:ext>
            </a:extLst>
          </p:cNvPr>
          <p:cNvSpPr>
            <a:spLocks noGrp="1" noChangeArrowheads="1"/>
          </p:cNvSpPr>
          <p:nvPr>
            <p:ph type="title"/>
          </p:nvPr>
        </p:nvSpPr>
        <p:spPr/>
        <p:txBody>
          <a:bodyPr/>
          <a:lstStyle/>
          <a:p>
            <a:pPr algn="ctr"/>
            <a:r>
              <a:rPr lang="nl-NL" altLang="nl-NL"/>
              <a:t>Experiments with accuracies</a:t>
            </a:r>
          </a:p>
        </p:txBody>
      </p:sp>
      <p:sp>
        <p:nvSpPr>
          <p:cNvPr id="102402" name="Tijdelijke aanduiding voor inhoud 2">
            <a:extLst>
              <a:ext uri="{FF2B5EF4-FFF2-40B4-BE49-F238E27FC236}">
                <a16:creationId xmlns:a16="http://schemas.microsoft.com/office/drawing/2014/main" id="{787FB94E-1B79-627F-CBAA-1A09717BD94F}"/>
              </a:ext>
            </a:extLst>
          </p:cNvPr>
          <p:cNvSpPr>
            <a:spLocks noGrp="1" noChangeArrowheads="1"/>
          </p:cNvSpPr>
          <p:nvPr>
            <p:ph idx="1"/>
          </p:nvPr>
        </p:nvSpPr>
        <p:spPr>
          <a:xfrm>
            <a:off x="1066800" y="2017713"/>
            <a:ext cx="7888288" cy="4114800"/>
          </a:xfrm>
        </p:spPr>
        <p:txBody>
          <a:bodyPr/>
          <a:lstStyle/>
          <a:p>
            <a:r>
              <a:rPr lang="nl-NL" altLang="nl-NL" sz="2800"/>
              <a:t>Case base: 15.843 cases, 123 dimensions</a:t>
            </a:r>
          </a:p>
          <a:p>
            <a:pPr lvl="1"/>
            <a:r>
              <a:rPr lang="nl-NL" altLang="nl-NL" sz="2400"/>
              <a:t>80% used as precedent </a:t>
            </a:r>
          </a:p>
          <a:p>
            <a:pPr lvl="1"/>
            <a:r>
              <a:rPr lang="nl-NL" altLang="nl-NL" sz="2400"/>
              <a:t>20% used as test case</a:t>
            </a:r>
          </a:p>
          <a:p>
            <a:r>
              <a:rPr lang="nl-NL" altLang="nl-NL" sz="2800"/>
              <a:t>Four decision rules:</a:t>
            </a:r>
          </a:p>
          <a:p>
            <a:pPr lvl="1"/>
            <a:r>
              <a:rPr lang="nl-NL" altLang="nl-NL" sz="2400">
                <a:solidFill>
                  <a:srgbClr val="FF0000"/>
                </a:solidFill>
              </a:rPr>
              <a:t>Standard CBR</a:t>
            </a:r>
            <a:r>
              <a:rPr lang="nl-NL" altLang="nl-NL" sz="2400"/>
              <a:t>: predict decision with highest similarity </a:t>
            </a:r>
            <a:r>
              <a:rPr lang="nl-NL" altLang="nl-NL" sz="2400">
                <a:solidFill>
                  <a:srgbClr val="FF0000"/>
                </a:solidFill>
              </a:rPr>
              <a:t>(92%)</a:t>
            </a:r>
          </a:p>
          <a:p>
            <a:pPr lvl="1"/>
            <a:r>
              <a:rPr lang="nl-NL" altLang="nl-NL" sz="2400">
                <a:solidFill>
                  <a:srgbClr val="FF0000"/>
                </a:solidFill>
              </a:rPr>
              <a:t>Precedential constraint </a:t>
            </a:r>
            <a:r>
              <a:rPr lang="nl-NL" altLang="nl-NL" sz="2400"/>
              <a:t>with if both allowed/forced:</a:t>
            </a:r>
            <a:r>
              <a:rPr lang="nl-NL" altLang="nl-NL" sz="2000"/>
              <a:t> </a:t>
            </a:r>
          </a:p>
          <a:p>
            <a:pPr lvl="2"/>
            <a:r>
              <a:rPr lang="nl-NL" altLang="nl-NL" sz="2000"/>
              <a:t>predict ‘fit’ </a:t>
            </a:r>
            <a:r>
              <a:rPr lang="nl-NL" altLang="nl-NL" sz="2000">
                <a:solidFill>
                  <a:srgbClr val="FF0000"/>
                </a:solidFill>
              </a:rPr>
              <a:t>(70%)</a:t>
            </a:r>
          </a:p>
          <a:p>
            <a:pPr lvl="2"/>
            <a:r>
              <a:rPr lang="nl-NL" altLang="nl-NL" sz="2000"/>
              <a:t>predict ‘unfit’ </a:t>
            </a:r>
            <a:r>
              <a:rPr lang="nl-NL" altLang="nl-NL" sz="2000">
                <a:solidFill>
                  <a:srgbClr val="FF0000"/>
                </a:solidFill>
              </a:rPr>
              <a:t>(64%)</a:t>
            </a:r>
          </a:p>
          <a:p>
            <a:pPr lvl="2"/>
            <a:r>
              <a:rPr lang="nl-NL" altLang="nl-NL" sz="2000"/>
              <a:t>predict decision of case with highest similarity according to standard CBR </a:t>
            </a:r>
            <a:r>
              <a:rPr lang="nl-NL" altLang="nl-NL" sz="2000">
                <a:solidFill>
                  <a:srgbClr val="FF0000"/>
                </a:solidFill>
              </a:rPr>
              <a:t>(91%)</a:t>
            </a:r>
            <a:endParaRPr lang="nl-NL" altLang="nl-NL">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735FA-C1BF-8871-4057-D29C264C63FA}"/>
            </a:ext>
          </a:extLst>
        </p:cNvPr>
        <p:cNvGrpSpPr/>
        <p:nvPr/>
      </p:nvGrpSpPr>
      <p:grpSpPr>
        <a:xfrm>
          <a:off x="0" y="0"/>
          <a:ext cx="0" cy="0"/>
          <a:chOff x="0" y="0"/>
          <a:chExt cx="0" cy="0"/>
        </a:xfrm>
      </p:grpSpPr>
      <p:sp>
        <p:nvSpPr>
          <p:cNvPr id="115713" name="Titel 1">
            <a:extLst>
              <a:ext uri="{FF2B5EF4-FFF2-40B4-BE49-F238E27FC236}">
                <a16:creationId xmlns:a16="http://schemas.microsoft.com/office/drawing/2014/main" id="{E7A19424-41E5-904B-6E8B-CB539D43DE6F}"/>
              </a:ext>
            </a:extLst>
          </p:cNvPr>
          <p:cNvSpPr>
            <a:spLocks noGrp="1" noChangeArrowheads="1"/>
          </p:cNvSpPr>
          <p:nvPr>
            <p:ph type="title"/>
          </p:nvPr>
        </p:nvSpPr>
        <p:spPr/>
        <p:txBody>
          <a:bodyPr/>
          <a:lstStyle/>
          <a:p>
            <a:pPr algn="ctr"/>
            <a:r>
              <a:rPr lang="nl-NL" altLang="nl-NL"/>
              <a:t>The value of predictive experiments</a:t>
            </a:r>
          </a:p>
        </p:txBody>
      </p:sp>
      <p:sp>
        <p:nvSpPr>
          <p:cNvPr id="115714" name="Tijdelijke aanduiding voor inhoud 2">
            <a:extLst>
              <a:ext uri="{FF2B5EF4-FFF2-40B4-BE49-F238E27FC236}">
                <a16:creationId xmlns:a16="http://schemas.microsoft.com/office/drawing/2014/main" id="{0A95CA8F-CC2C-5DF5-F6E3-62B5ACD5D556}"/>
              </a:ext>
            </a:extLst>
          </p:cNvPr>
          <p:cNvSpPr>
            <a:spLocks noGrp="1" noChangeArrowheads="1"/>
          </p:cNvSpPr>
          <p:nvPr>
            <p:ph idx="1"/>
          </p:nvPr>
        </p:nvSpPr>
        <p:spPr/>
        <p:txBody>
          <a:bodyPr/>
          <a:lstStyle/>
          <a:p>
            <a:r>
              <a:rPr lang="nl-NL" altLang="nl-NL" dirty="0"/>
              <a:t>“High </a:t>
            </a:r>
            <a:r>
              <a:rPr lang="nl-NL" altLang="nl-NL" dirty="0" err="1"/>
              <a:t>predictive</a:t>
            </a:r>
            <a:r>
              <a:rPr lang="nl-NL" altLang="nl-NL" dirty="0"/>
              <a:t> </a:t>
            </a:r>
            <a:r>
              <a:rPr lang="nl-NL" altLang="nl-NL" dirty="0" err="1"/>
              <a:t>accuracy</a:t>
            </a:r>
            <a:r>
              <a:rPr lang="nl-NL" altLang="nl-NL" dirty="0"/>
              <a:t> is </a:t>
            </a:r>
            <a:r>
              <a:rPr lang="nl-NL" altLang="nl-NL" dirty="0" err="1"/>
              <a:t>evidence</a:t>
            </a:r>
            <a:r>
              <a:rPr lang="nl-NL" altLang="nl-NL" dirty="0"/>
              <a:t> of </a:t>
            </a:r>
            <a:r>
              <a:rPr lang="nl-NL" altLang="nl-NL" dirty="0" err="1"/>
              <a:t>legal</a:t>
            </a:r>
            <a:r>
              <a:rPr lang="nl-NL" altLang="nl-NL" dirty="0"/>
              <a:t> </a:t>
            </a:r>
            <a:r>
              <a:rPr lang="nl-NL" altLang="nl-NL" dirty="0" err="1"/>
              <a:t>correctness</a:t>
            </a:r>
            <a:r>
              <a:rPr lang="nl-NL" altLang="nl-NL" dirty="0"/>
              <a:t> of </a:t>
            </a:r>
            <a:r>
              <a:rPr lang="nl-NL" altLang="nl-NL" dirty="0" err="1"/>
              <a:t>the</a:t>
            </a:r>
            <a:r>
              <a:rPr lang="nl-NL" altLang="nl-NL" dirty="0"/>
              <a:t> model”</a:t>
            </a:r>
          </a:p>
          <a:p>
            <a:pPr lvl="1"/>
            <a:r>
              <a:rPr lang="nl-NL" altLang="nl-NL" dirty="0" err="1"/>
              <a:t>Aleven</a:t>
            </a:r>
            <a:r>
              <a:rPr lang="nl-NL" altLang="nl-NL" dirty="0"/>
              <a:t>, Ashley</a:t>
            </a:r>
          </a:p>
          <a:p>
            <a:pPr marL="457200" lvl="1" indent="0">
              <a:buNone/>
            </a:pPr>
            <a:endParaRPr lang="nl-NL" altLang="nl-NL" dirty="0"/>
          </a:p>
          <a:p>
            <a:r>
              <a:rPr lang="nl-NL" altLang="nl-NL" dirty="0"/>
              <a:t>HP: </a:t>
            </a:r>
            <a:r>
              <a:rPr lang="nl-NL" altLang="nl-NL" dirty="0" err="1"/>
              <a:t>only</a:t>
            </a:r>
            <a:r>
              <a:rPr lang="nl-NL" altLang="nl-NL" dirty="0"/>
              <a:t> </a:t>
            </a:r>
            <a:r>
              <a:rPr lang="nl-NL" altLang="nl-NL" dirty="0" err="1"/>
              <a:t>true</a:t>
            </a:r>
            <a:r>
              <a:rPr lang="nl-NL" altLang="nl-NL" dirty="0"/>
              <a:t> </a:t>
            </a:r>
            <a:r>
              <a:rPr lang="nl-NL" altLang="nl-NL" dirty="0" err="1"/>
              <a:t>if</a:t>
            </a:r>
            <a:r>
              <a:rPr lang="nl-NL" altLang="nl-NL" dirty="0"/>
              <a:t> system </a:t>
            </a:r>
            <a:r>
              <a:rPr lang="nl-NL" altLang="nl-NL" dirty="0" err="1"/>
              <a:t>and</a:t>
            </a:r>
            <a:r>
              <a:rPr lang="nl-NL" altLang="nl-NL" dirty="0"/>
              <a:t> </a:t>
            </a:r>
            <a:r>
              <a:rPr lang="nl-NL" altLang="nl-NL" dirty="0" err="1"/>
              <a:t>humans</a:t>
            </a:r>
            <a:r>
              <a:rPr lang="nl-NL" altLang="nl-NL" dirty="0"/>
              <a:t>:</a:t>
            </a:r>
          </a:p>
          <a:p>
            <a:pPr lvl="1"/>
            <a:r>
              <a:rPr lang="nl-NL" altLang="nl-NL" dirty="0" err="1"/>
              <a:t>apply</a:t>
            </a:r>
            <a:r>
              <a:rPr lang="nl-NL" altLang="nl-NL" dirty="0"/>
              <a:t> </a:t>
            </a:r>
            <a:r>
              <a:rPr lang="nl-NL" altLang="nl-NL" dirty="0" err="1"/>
              <a:t>the</a:t>
            </a:r>
            <a:r>
              <a:rPr lang="nl-NL" altLang="nl-NL" dirty="0"/>
              <a:t> </a:t>
            </a:r>
            <a:r>
              <a:rPr lang="nl-NL" altLang="nl-NL" dirty="0" err="1"/>
              <a:t>same</a:t>
            </a:r>
            <a:r>
              <a:rPr lang="nl-NL" altLang="nl-NL" dirty="0"/>
              <a:t> </a:t>
            </a:r>
            <a:r>
              <a:rPr lang="nl-NL" altLang="nl-NL" dirty="0" err="1"/>
              <a:t>knowledge</a:t>
            </a:r>
            <a:endParaRPr lang="nl-NL" altLang="nl-NL" dirty="0"/>
          </a:p>
          <a:p>
            <a:pPr lvl="1"/>
            <a:r>
              <a:rPr lang="nl-NL" altLang="nl-NL" dirty="0" err="1"/>
              <a:t>reason</a:t>
            </a:r>
            <a:r>
              <a:rPr lang="nl-NL" altLang="nl-NL" dirty="0"/>
              <a:t> </a:t>
            </a:r>
            <a:r>
              <a:rPr lang="nl-NL" altLang="nl-NL" dirty="0" err="1"/>
              <a:t>with</a:t>
            </a:r>
            <a:r>
              <a:rPr lang="nl-NL" altLang="nl-NL" dirty="0"/>
              <a:t> </a:t>
            </a:r>
            <a:r>
              <a:rPr lang="nl-NL" altLang="nl-NL" dirty="0" err="1"/>
              <a:t>it</a:t>
            </a:r>
            <a:r>
              <a:rPr lang="nl-NL" altLang="nl-NL" dirty="0"/>
              <a:t> in </a:t>
            </a:r>
            <a:r>
              <a:rPr lang="nl-NL" altLang="nl-NL" dirty="0" err="1"/>
              <a:t>the</a:t>
            </a:r>
            <a:r>
              <a:rPr lang="nl-NL" altLang="nl-NL" dirty="0"/>
              <a:t> </a:t>
            </a:r>
            <a:r>
              <a:rPr lang="nl-NL" altLang="nl-NL" dirty="0" err="1"/>
              <a:t>same</a:t>
            </a:r>
            <a:r>
              <a:rPr lang="nl-NL" altLang="nl-NL" dirty="0"/>
              <a:t> way</a:t>
            </a:r>
          </a:p>
          <a:p>
            <a:endParaRPr lang="nl-NL" altLang="nl-NL" dirty="0"/>
          </a:p>
        </p:txBody>
      </p:sp>
    </p:spTree>
    <p:extLst>
      <p:ext uri="{BB962C8B-B14F-4D97-AF65-F5344CB8AC3E}">
        <p14:creationId xmlns:p14="http://schemas.microsoft.com/office/powerpoint/2010/main" val="1112684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
            <a:extLst>
              <a:ext uri="{FF2B5EF4-FFF2-40B4-BE49-F238E27FC236}">
                <a16:creationId xmlns:a16="http://schemas.microsoft.com/office/drawing/2014/main" id="{BE443966-93CF-CB4A-3A07-6A1381E48E14}"/>
              </a:ext>
            </a:extLst>
          </p:cNvPr>
          <p:cNvSpPr txBox="1">
            <a:spLocks noChangeArrowheads="1"/>
          </p:cNvSpPr>
          <p:nvPr/>
        </p:nvSpPr>
        <p:spPr bwMode="auto">
          <a:xfrm>
            <a:off x="2333625" y="2362200"/>
            <a:ext cx="4600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endParaRPr lang="en-US" altLang="nl-NL" sz="3600">
              <a:solidFill>
                <a:schemeClr val="tx2"/>
              </a:solidFill>
            </a:endParaRPr>
          </a:p>
          <a:p>
            <a:pPr algn="ctr" eaLnBrk="1" hangingPunct="1">
              <a:spcBef>
                <a:spcPct val="0"/>
              </a:spcBef>
              <a:buClrTx/>
              <a:buSzTx/>
              <a:buFontTx/>
              <a:buNone/>
            </a:pPr>
            <a:r>
              <a:rPr lang="en-US" altLang="nl-NL" sz="3600">
                <a:solidFill>
                  <a:schemeClr val="tx2"/>
                </a:solidFill>
              </a:rPr>
              <a:t>5. Evaluating systems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el 1">
            <a:extLst>
              <a:ext uri="{FF2B5EF4-FFF2-40B4-BE49-F238E27FC236}">
                <a16:creationId xmlns:a16="http://schemas.microsoft.com/office/drawing/2014/main" id="{4527A977-FA1C-DDBD-DC16-E9F8F19132DD}"/>
              </a:ext>
            </a:extLst>
          </p:cNvPr>
          <p:cNvSpPr>
            <a:spLocks noGrp="1" noChangeArrowheads="1"/>
          </p:cNvSpPr>
          <p:nvPr>
            <p:ph type="title"/>
          </p:nvPr>
        </p:nvSpPr>
        <p:spPr/>
        <p:txBody>
          <a:bodyPr/>
          <a:lstStyle/>
          <a:p>
            <a:pPr algn="ctr"/>
            <a:r>
              <a:rPr lang="nl-NL" altLang="nl-NL"/>
              <a:t>Basic concepts</a:t>
            </a:r>
          </a:p>
        </p:txBody>
      </p:sp>
      <p:sp>
        <p:nvSpPr>
          <p:cNvPr id="123906" name="Tijdelijke aanduiding voor inhoud 2">
            <a:extLst>
              <a:ext uri="{FF2B5EF4-FFF2-40B4-BE49-F238E27FC236}">
                <a16:creationId xmlns:a16="http://schemas.microsoft.com/office/drawing/2014/main" id="{033AA6D3-B62C-9DBC-7D61-4827132635EE}"/>
              </a:ext>
            </a:extLst>
          </p:cNvPr>
          <p:cNvSpPr>
            <a:spLocks noGrp="1" noChangeArrowheads="1"/>
          </p:cNvSpPr>
          <p:nvPr>
            <p:ph idx="1"/>
          </p:nvPr>
        </p:nvSpPr>
        <p:spPr/>
        <p:txBody>
          <a:bodyPr/>
          <a:lstStyle/>
          <a:p>
            <a:r>
              <a:rPr lang="nl-NL" altLang="nl-NL" dirty="0"/>
              <a:t>Evaluation = </a:t>
            </a:r>
            <a:r>
              <a:rPr lang="nl-NL" altLang="nl-NL" dirty="0" err="1">
                <a:solidFill>
                  <a:srgbClr val="FF0000"/>
                </a:solidFill>
              </a:rPr>
              <a:t>verification</a:t>
            </a:r>
            <a:r>
              <a:rPr lang="nl-NL" altLang="nl-NL" dirty="0"/>
              <a:t> + </a:t>
            </a:r>
            <a:r>
              <a:rPr lang="nl-NL" altLang="nl-NL" dirty="0" err="1">
                <a:solidFill>
                  <a:srgbClr val="FF0000"/>
                </a:solidFill>
              </a:rPr>
              <a:t>validation</a:t>
            </a:r>
            <a:endParaRPr lang="nl-NL" altLang="nl-NL" dirty="0">
              <a:solidFill>
                <a:srgbClr val="FF0000"/>
              </a:solidFill>
            </a:endParaRPr>
          </a:p>
          <a:p>
            <a:pPr lvl="1"/>
            <a:r>
              <a:rPr lang="nl-NL" altLang="nl-NL" dirty="0"/>
              <a:t>Building </a:t>
            </a:r>
            <a:r>
              <a:rPr lang="nl-NL" altLang="nl-NL" dirty="0" err="1"/>
              <a:t>the</a:t>
            </a:r>
            <a:r>
              <a:rPr lang="nl-NL" altLang="nl-NL" dirty="0"/>
              <a:t> system right </a:t>
            </a:r>
            <a:r>
              <a:rPr lang="nl-NL" altLang="nl-NL" dirty="0" err="1"/>
              <a:t>vs</a:t>
            </a:r>
            <a:r>
              <a:rPr lang="nl-NL" altLang="nl-NL" dirty="0"/>
              <a:t> building </a:t>
            </a:r>
            <a:r>
              <a:rPr lang="nl-NL" altLang="nl-NL" dirty="0" err="1"/>
              <a:t>the</a:t>
            </a:r>
            <a:r>
              <a:rPr lang="nl-NL" altLang="nl-NL" dirty="0"/>
              <a:t> right system</a:t>
            </a:r>
          </a:p>
          <a:p>
            <a:r>
              <a:rPr lang="nl-NL" altLang="nl-NL" dirty="0"/>
              <a:t>Performance v. </a:t>
            </a:r>
            <a:r>
              <a:rPr lang="nl-NL" altLang="nl-NL" dirty="0" err="1"/>
              <a:t>usefulness</a:t>
            </a:r>
            <a:endParaRPr lang="nl-NL" altLang="nl-NL" dirty="0"/>
          </a:p>
          <a:p>
            <a:r>
              <a:rPr lang="nl-NL" altLang="nl-NL" dirty="0" err="1"/>
              <a:t>Laboratory</a:t>
            </a:r>
            <a:r>
              <a:rPr lang="nl-NL" altLang="nl-NL" dirty="0"/>
              <a:t> studies v. field studies</a:t>
            </a:r>
          </a:p>
          <a:p>
            <a:r>
              <a:rPr lang="nl-NL" altLang="nl-NL" dirty="0" err="1"/>
              <a:t>History</a:t>
            </a:r>
            <a:r>
              <a:rPr lang="nl-NL" altLang="nl-NL" dirty="0"/>
              <a:t> versus </a:t>
            </a:r>
            <a:r>
              <a:rPr lang="nl-NL" altLang="nl-NL" dirty="0" err="1"/>
              <a:t>current</a:t>
            </a:r>
            <a:r>
              <a:rPr lang="nl-NL" altLang="nl-NL" dirty="0"/>
              <a:t> trends</a:t>
            </a:r>
          </a:p>
          <a:p>
            <a:endParaRPr lang="nl-NL" altLang="nl-NL"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F2D47-FDB6-8C37-8D0C-DF1B328870DD}"/>
              </a:ext>
            </a:extLst>
          </p:cNvPr>
          <p:cNvSpPr>
            <a:spLocks noGrp="1"/>
          </p:cNvSpPr>
          <p:nvPr>
            <p:ph type="title"/>
          </p:nvPr>
        </p:nvSpPr>
        <p:spPr/>
        <p:txBody>
          <a:bodyPr/>
          <a:lstStyle/>
          <a:p>
            <a:pPr algn="ctr"/>
            <a:r>
              <a:rPr lang="nl-NL" dirty="0" err="1"/>
              <a:t>Evaluating</a:t>
            </a:r>
            <a:r>
              <a:rPr lang="nl-NL" dirty="0"/>
              <a:t> GOFAI</a:t>
            </a:r>
          </a:p>
        </p:txBody>
      </p:sp>
      <p:sp>
        <p:nvSpPr>
          <p:cNvPr id="3" name="Tijdelijke aanduiding voor inhoud 2">
            <a:extLst>
              <a:ext uri="{FF2B5EF4-FFF2-40B4-BE49-F238E27FC236}">
                <a16:creationId xmlns:a16="http://schemas.microsoft.com/office/drawing/2014/main" id="{72D37DB6-01FD-30CD-4B9C-A9B97158C5C7}"/>
              </a:ext>
            </a:extLst>
          </p:cNvPr>
          <p:cNvSpPr>
            <a:spLocks noGrp="1"/>
          </p:cNvSpPr>
          <p:nvPr>
            <p:ph idx="1"/>
          </p:nvPr>
        </p:nvSpPr>
        <p:spPr>
          <a:xfrm>
            <a:off x="1182688" y="2209800"/>
            <a:ext cx="7772400" cy="4114800"/>
          </a:xfrm>
        </p:spPr>
        <p:txBody>
          <a:bodyPr/>
          <a:lstStyle/>
          <a:p>
            <a:r>
              <a:rPr lang="nl-NL" dirty="0">
                <a:solidFill>
                  <a:srgbClr val="FF0000"/>
                </a:solidFill>
              </a:rPr>
              <a:t>MYCIN</a:t>
            </a:r>
            <a:r>
              <a:rPr lang="nl-NL" dirty="0"/>
              <a:t> (1970s)</a:t>
            </a:r>
          </a:p>
          <a:p>
            <a:pPr lvl="1"/>
            <a:r>
              <a:rPr lang="nl-NL" dirty="0"/>
              <a:t>Lab, performance</a:t>
            </a:r>
          </a:p>
          <a:p>
            <a:pPr lvl="1"/>
            <a:r>
              <a:rPr lang="nl-NL" dirty="0"/>
              <a:t>8 experts + MYCIN </a:t>
            </a:r>
            <a:r>
              <a:rPr lang="nl-NL" dirty="0" err="1"/>
              <a:t>diagnosed</a:t>
            </a:r>
            <a:r>
              <a:rPr lang="nl-NL" dirty="0"/>
              <a:t> </a:t>
            </a:r>
            <a:r>
              <a:rPr lang="nl-NL" dirty="0" err="1"/>
              <a:t>and</a:t>
            </a:r>
            <a:r>
              <a:rPr lang="nl-NL" dirty="0"/>
              <a:t> ‘</a:t>
            </a:r>
            <a:r>
              <a:rPr lang="nl-NL" dirty="0" err="1"/>
              <a:t>treated</a:t>
            </a:r>
            <a:r>
              <a:rPr lang="nl-NL" dirty="0"/>
              <a:t>’ </a:t>
            </a:r>
            <a:r>
              <a:rPr lang="nl-NL" dirty="0" err="1"/>
              <a:t>infections</a:t>
            </a:r>
            <a:endParaRPr lang="nl-NL" dirty="0"/>
          </a:p>
          <a:p>
            <a:pPr lvl="1"/>
            <a:r>
              <a:rPr lang="nl-NL" dirty="0"/>
              <a:t>3 senior experts </a:t>
            </a:r>
            <a:r>
              <a:rPr lang="nl-NL" dirty="0" err="1"/>
              <a:t>rated</a:t>
            </a:r>
            <a:r>
              <a:rPr lang="nl-NL" dirty="0"/>
              <a:t> </a:t>
            </a:r>
            <a:r>
              <a:rPr lang="nl-NL" dirty="0" err="1"/>
              <a:t>quality</a:t>
            </a:r>
            <a:endParaRPr lang="nl-NL" dirty="0"/>
          </a:p>
          <a:p>
            <a:pPr lvl="1"/>
            <a:r>
              <a:rPr lang="nl-NL" dirty="0"/>
              <a:t>MYCIN </a:t>
            </a:r>
            <a:r>
              <a:rPr lang="nl-NL" dirty="0" err="1"/>
              <a:t>performed</a:t>
            </a:r>
            <a:r>
              <a:rPr lang="nl-NL" dirty="0"/>
              <a:t> best</a:t>
            </a:r>
          </a:p>
        </p:txBody>
      </p:sp>
      <p:sp>
        <p:nvSpPr>
          <p:cNvPr id="4" name="Text Box 5">
            <a:extLst>
              <a:ext uri="{FF2B5EF4-FFF2-40B4-BE49-F238E27FC236}">
                <a16:creationId xmlns:a16="http://schemas.microsoft.com/office/drawing/2014/main" id="{C84C50DC-34E3-FB3B-E88F-49F0BC96806C}"/>
              </a:ext>
            </a:extLst>
          </p:cNvPr>
          <p:cNvSpPr txBox="1">
            <a:spLocks noChangeArrowheads="1"/>
          </p:cNvSpPr>
          <p:nvPr/>
        </p:nvSpPr>
        <p:spPr bwMode="auto">
          <a:xfrm>
            <a:off x="381000" y="6000393"/>
            <a:ext cx="8229600" cy="857607"/>
          </a:xfrm>
          <a:prstGeom prst="rect">
            <a:avLst/>
          </a:prstGeom>
          <a:solidFill>
            <a:srgbClr val="FFFF99"/>
          </a:solidFill>
          <a:ln>
            <a:noFill/>
          </a:ln>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nSpc>
                <a:spcPct val="115000"/>
              </a:lnSpc>
              <a:spcAft>
                <a:spcPts val="0"/>
              </a:spcAft>
              <a:buFont typeface="Wingdings" pitchFamily="2" charset="2"/>
              <a:buNone/>
              <a:defRPr/>
            </a:pPr>
            <a:r>
              <a:rPr lang="nl-NL" sz="1400" b="0" i="0" u="none" strike="noStrike" dirty="0" err="1">
                <a:solidFill>
                  <a:srgbClr val="202122"/>
                </a:solidFill>
                <a:effectLst/>
                <a:latin typeface="Arial" panose="020B0604020202020204" pitchFamily="34" charset="0"/>
              </a:rPr>
              <a:t>Buchanan</a:t>
            </a:r>
            <a:r>
              <a:rPr lang="nl-NL" sz="1400" b="0" i="0" u="none" strike="noStrike" dirty="0">
                <a:solidFill>
                  <a:srgbClr val="202122"/>
                </a:solidFill>
                <a:effectLst/>
                <a:latin typeface="Arial" panose="020B0604020202020204" pitchFamily="34" charset="0"/>
              </a:rPr>
              <a:t>, B. G.; </a:t>
            </a:r>
            <a:r>
              <a:rPr lang="nl-NL" sz="1400" b="0" i="0" u="none" strike="noStrike" dirty="0" err="1">
                <a:solidFill>
                  <a:srgbClr val="202122"/>
                </a:solidFill>
                <a:effectLst/>
                <a:latin typeface="Arial" panose="020B0604020202020204" pitchFamily="34" charset="0"/>
              </a:rPr>
              <a:t>Shortliffe</a:t>
            </a:r>
            <a:r>
              <a:rPr lang="nl-NL" sz="1400" b="0" i="0" u="none" strike="noStrike" dirty="0">
                <a:solidFill>
                  <a:srgbClr val="202122"/>
                </a:solidFill>
                <a:effectLst/>
                <a:latin typeface="Arial" panose="020B0604020202020204" pitchFamily="34" charset="0"/>
              </a:rPr>
              <a:t>, E. H. (1984). </a:t>
            </a:r>
            <a:r>
              <a:rPr lang="nl-NL" sz="1400" b="0" i="1" u="none" strike="noStrike" dirty="0">
                <a:solidFill>
                  <a:srgbClr val="202122"/>
                </a:solidFill>
                <a:effectLst/>
                <a:latin typeface="Arial" panose="020B0604020202020204" pitchFamily="34" charset="0"/>
              </a:rPr>
              <a:t>Rule Based Expert Systems: The MYCIN Experiments of the Stanford Heuristic Programming Project</a:t>
            </a:r>
            <a:r>
              <a:rPr lang="nl-NL" sz="1400" b="0" i="0" u="none" strike="noStrike" dirty="0">
                <a:solidFill>
                  <a:srgbClr val="202122"/>
                </a:solidFill>
                <a:effectLst/>
                <a:latin typeface="Arial" panose="020B0604020202020204" pitchFamily="34" charset="0"/>
              </a:rPr>
              <a:t>. Reading, Massachusetts: Addison-Wesley. </a:t>
            </a:r>
          </a:p>
          <a:p>
            <a:pPr>
              <a:lnSpc>
                <a:spcPct val="115000"/>
              </a:lnSpc>
              <a:spcAft>
                <a:spcPts val="0"/>
              </a:spcAft>
              <a:buFont typeface="Wingdings" pitchFamily="2" charset="2"/>
              <a:buNone/>
              <a:defRPr/>
            </a:pPr>
            <a:r>
              <a:rPr lang="nl-NL" sz="1400" kern="0" dirty="0">
                <a:solidFill>
                  <a:srgbClr val="202122"/>
                </a:solidFill>
                <a:latin typeface="Arial" panose="020B0604020202020204" pitchFamily="34" charset="0"/>
                <a:ea typeface="DengXian" panose="02010600030101010101" pitchFamily="2" charset="-122"/>
                <a:cs typeface="Arial" panose="020B0604020202020204" pitchFamily="34" charset="0"/>
              </a:rPr>
              <a:t>Online at </a:t>
            </a:r>
            <a:r>
              <a:rPr lang="nl-NL" sz="1400" kern="0" dirty="0" err="1">
                <a:solidFill>
                  <a:srgbClr val="202122"/>
                </a:solidFill>
                <a:latin typeface="Arial" panose="020B0604020202020204" pitchFamily="34" charset="0"/>
                <a:ea typeface="DengXian" panose="02010600030101010101" pitchFamily="2" charset="-122"/>
                <a:cs typeface="Arial" panose="020B0604020202020204" pitchFamily="34" charset="0"/>
              </a:rPr>
              <a:t>https</a:t>
            </a:r>
            <a:r>
              <a:rPr lang="nl-NL" sz="1400" kern="0" dirty="0">
                <a:solidFill>
                  <a:srgbClr val="202122"/>
                </a:solidFill>
                <a:latin typeface="Arial" panose="020B0604020202020204" pitchFamily="34" charset="0"/>
                <a:ea typeface="DengXian" panose="02010600030101010101" pitchFamily="2" charset="-122"/>
                <a:cs typeface="Arial" panose="020B0604020202020204" pitchFamily="34" charset="0"/>
              </a:rPr>
              <a:t>://</a:t>
            </a:r>
            <a:r>
              <a:rPr lang="nl-NL" sz="1400" kern="0" dirty="0" err="1">
                <a:solidFill>
                  <a:srgbClr val="202122"/>
                </a:solidFill>
                <a:latin typeface="Arial" panose="020B0604020202020204" pitchFamily="34" charset="0"/>
                <a:ea typeface="DengXian" panose="02010600030101010101" pitchFamily="2" charset="-122"/>
                <a:cs typeface="Arial" panose="020B0604020202020204" pitchFamily="34" charset="0"/>
              </a:rPr>
              <a:t>www.shortliffe.net</a:t>
            </a:r>
            <a:endParaRPr lang="nl-NL" sz="1400" kern="0" dirty="0">
              <a:solidFill>
                <a:srgbClr val="000000"/>
              </a:solidFill>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170184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C9C7A-C2F3-895C-7980-088AF1A6C2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348B29-A36E-4E7E-184A-4D6F9F857F19}"/>
              </a:ext>
            </a:extLst>
          </p:cNvPr>
          <p:cNvSpPr>
            <a:spLocks noGrp="1"/>
          </p:cNvSpPr>
          <p:nvPr>
            <p:ph type="title"/>
          </p:nvPr>
        </p:nvSpPr>
        <p:spPr/>
        <p:txBody>
          <a:bodyPr/>
          <a:lstStyle/>
          <a:p>
            <a:pPr algn="ctr"/>
            <a:r>
              <a:rPr lang="nl-NL" dirty="0" err="1"/>
              <a:t>Evaluating</a:t>
            </a:r>
            <a:r>
              <a:rPr lang="nl-NL" dirty="0"/>
              <a:t> </a:t>
            </a:r>
            <a:r>
              <a:rPr lang="nl-NL" dirty="0" err="1"/>
              <a:t>GOFAI&amp;Law</a:t>
            </a:r>
            <a:endParaRPr lang="nl-NL" dirty="0"/>
          </a:p>
        </p:txBody>
      </p:sp>
      <p:sp>
        <p:nvSpPr>
          <p:cNvPr id="3" name="Tijdelijke aanduiding voor inhoud 2">
            <a:extLst>
              <a:ext uri="{FF2B5EF4-FFF2-40B4-BE49-F238E27FC236}">
                <a16:creationId xmlns:a16="http://schemas.microsoft.com/office/drawing/2014/main" id="{4805F2D6-EACE-0296-9F46-EFEEAEA5519B}"/>
              </a:ext>
            </a:extLst>
          </p:cNvPr>
          <p:cNvSpPr>
            <a:spLocks noGrp="1"/>
          </p:cNvSpPr>
          <p:nvPr>
            <p:ph idx="1"/>
          </p:nvPr>
        </p:nvSpPr>
        <p:spPr/>
        <p:txBody>
          <a:bodyPr/>
          <a:lstStyle/>
          <a:p>
            <a:r>
              <a:rPr lang="nl-NL" sz="2800" dirty="0" err="1">
                <a:solidFill>
                  <a:srgbClr val="FF0000"/>
                </a:solidFill>
              </a:rPr>
              <a:t>Tessec</a:t>
            </a:r>
            <a:r>
              <a:rPr lang="nl-NL" sz="2800" dirty="0"/>
              <a:t> (Nieuwenhuis 1989):</a:t>
            </a:r>
          </a:p>
          <a:p>
            <a:pPr lvl="1"/>
            <a:r>
              <a:rPr lang="nl-NL" sz="2400" dirty="0"/>
              <a:t>Lab, real </a:t>
            </a:r>
            <a:r>
              <a:rPr lang="nl-NL" sz="2400" dirty="0" err="1"/>
              <a:t>workers</a:t>
            </a:r>
            <a:r>
              <a:rPr lang="nl-NL" sz="2400" dirty="0"/>
              <a:t>, </a:t>
            </a:r>
            <a:r>
              <a:rPr lang="nl-NL" sz="2400" dirty="0" err="1"/>
              <a:t>supported</a:t>
            </a:r>
            <a:r>
              <a:rPr lang="nl-NL" sz="2400" dirty="0"/>
              <a:t> or </a:t>
            </a:r>
            <a:r>
              <a:rPr lang="nl-NL" sz="2400" dirty="0" err="1"/>
              <a:t>not</a:t>
            </a:r>
            <a:endParaRPr lang="nl-NL" sz="2400" dirty="0"/>
          </a:p>
          <a:p>
            <a:pPr lvl="1"/>
            <a:r>
              <a:rPr lang="nl-NL" sz="2400" dirty="0" err="1"/>
              <a:t>Usefulness</a:t>
            </a:r>
            <a:endParaRPr lang="nl-NL" sz="2400" dirty="0"/>
          </a:p>
          <a:p>
            <a:pPr lvl="1"/>
            <a:r>
              <a:rPr lang="nl-NL" sz="2400" dirty="0" err="1"/>
              <a:t>Better</a:t>
            </a:r>
            <a:r>
              <a:rPr lang="nl-NL" sz="2400" dirty="0"/>
              <a:t> </a:t>
            </a:r>
            <a:r>
              <a:rPr lang="nl-NL" sz="2400" dirty="0" err="1"/>
              <a:t>decisions</a:t>
            </a:r>
            <a:r>
              <a:rPr lang="nl-NL" sz="2400" dirty="0"/>
              <a:t> </a:t>
            </a:r>
            <a:r>
              <a:rPr lang="nl-NL" sz="2400" dirty="0" err="1"/>
              <a:t>with</a:t>
            </a:r>
            <a:r>
              <a:rPr lang="nl-NL" sz="2400" dirty="0"/>
              <a:t> support</a:t>
            </a:r>
          </a:p>
          <a:p>
            <a:pPr lvl="1"/>
            <a:r>
              <a:rPr lang="nl-NL" sz="2400" dirty="0"/>
              <a:t> </a:t>
            </a:r>
          </a:p>
          <a:p>
            <a:r>
              <a:rPr lang="nl-NL" sz="2800" dirty="0" err="1">
                <a:solidFill>
                  <a:srgbClr val="FF0000"/>
                </a:solidFill>
              </a:rPr>
              <a:t>Tessec</a:t>
            </a:r>
            <a:r>
              <a:rPr lang="nl-NL" sz="2800" dirty="0"/>
              <a:t> (De Bakker &amp; Wassink 1991):</a:t>
            </a:r>
          </a:p>
          <a:p>
            <a:pPr lvl="1"/>
            <a:r>
              <a:rPr lang="nl-NL" sz="2400" dirty="0" err="1"/>
              <a:t>Before</a:t>
            </a:r>
            <a:r>
              <a:rPr lang="nl-NL" sz="2400" dirty="0"/>
              <a:t> intro </a:t>
            </a:r>
            <a:r>
              <a:rPr lang="nl-NL" sz="2400" dirty="0" err="1"/>
              <a:t>Tessec</a:t>
            </a:r>
            <a:r>
              <a:rPr lang="nl-NL" sz="2400" dirty="0"/>
              <a:t>: 34 of 50 cases had </a:t>
            </a:r>
            <a:r>
              <a:rPr lang="nl-NL" sz="2400" dirty="0" err="1"/>
              <a:t>errors</a:t>
            </a:r>
            <a:endParaRPr lang="nl-NL" sz="2400" dirty="0"/>
          </a:p>
          <a:p>
            <a:pPr lvl="1"/>
            <a:r>
              <a:rPr lang="nl-NL" sz="2400" dirty="0" err="1"/>
              <a:t>After</a:t>
            </a:r>
            <a:r>
              <a:rPr lang="nl-NL" sz="2400" dirty="0"/>
              <a:t> intro </a:t>
            </a:r>
            <a:r>
              <a:rPr lang="nl-NL" sz="2400" dirty="0" err="1"/>
              <a:t>Tessec</a:t>
            </a:r>
            <a:r>
              <a:rPr lang="nl-NL" sz="2400" dirty="0"/>
              <a:t>: 18 of 50 cases had </a:t>
            </a:r>
            <a:r>
              <a:rPr lang="nl-NL" sz="2400" dirty="0" err="1"/>
              <a:t>errors</a:t>
            </a:r>
            <a:endParaRPr lang="nl-NL" sz="2400" dirty="0"/>
          </a:p>
          <a:p>
            <a:pPr lvl="1"/>
            <a:endParaRPr lang="nl-NL" dirty="0"/>
          </a:p>
          <a:p>
            <a:pPr marL="457200" lvl="1" indent="0">
              <a:buNone/>
            </a:pPr>
            <a:endParaRPr lang="nl-NL" dirty="0"/>
          </a:p>
        </p:txBody>
      </p:sp>
      <p:sp>
        <p:nvSpPr>
          <p:cNvPr id="4" name="Text Box 5">
            <a:extLst>
              <a:ext uri="{FF2B5EF4-FFF2-40B4-BE49-F238E27FC236}">
                <a16:creationId xmlns:a16="http://schemas.microsoft.com/office/drawing/2014/main" id="{5BA1B18C-984F-60B8-7EE1-996B189C9165}"/>
              </a:ext>
            </a:extLst>
          </p:cNvPr>
          <p:cNvSpPr txBox="1">
            <a:spLocks noChangeArrowheads="1"/>
          </p:cNvSpPr>
          <p:nvPr/>
        </p:nvSpPr>
        <p:spPr bwMode="auto">
          <a:xfrm>
            <a:off x="381000" y="6000393"/>
            <a:ext cx="8229600" cy="857607"/>
          </a:xfrm>
          <a:prstGeom prst="rect">
            <a:avLst/>
          </a:prstGeom>
          <a:solidFill>
            <a:srgbClr val="FFFF99"/>
          </a:solidFill>
          <a:ln>
            <a:noFill/>
          </a:ln>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lnSpc>
                <a:spcPct val="115000"/>
              </a:lnSpc>
              <a:spcAft>
                <a:spcPts val="0"/>
              </a:spcAft>
              <a:buFont typeface="Wingdings" pitchFamily="2" charset="2"/>
              <a:buNone/>
              <a:defRPr/>
            </a:pPr>
            <a:r>
              <a:rPr lang="nl-NL" sz="1400" kern="0" dirty="0">
                <a:solidFill>
                  <a:srgbClr val="202122"/>
                </a:solidFill>
                <a:latin typeface="Arial" panose="020B0604020202020204" pitchFamily="34" charset="0"/>
                <a:ea typeface="DengXian" panose="02010600030101010101" pitchFamily="2" charset="-122"/>
                <a:cs typeface="Arial" panose="020B0604020202020204" pitchFamily="34" charset="0"/>
              </a:rPr>
              <a:t>J. </a:t>
            </a:r>
            <a:r>
              <a:rPr lang="nl-NL" sz="1400" kern="0" dirty="0" err="1">
                <a:solidFill>
                  <a:srgbClr val="202122"/>
                </a:solidFill>
                <a:latin typeface="Arial" panose="020B0604020202020204" pitchFamily="34" charset="0"/>
                <a:ea typeface="DengXian" panose="02010600030101010101" pitchFamily="2" charset="-122"/>
                <a:cs typeface="Arial" panose="020B0604020202020204" pitchFamily="34" charset="0"/>
              </a:rPr>
              <a:t>Svensson</a:t>
            </a:r>
            <a:r>
              <a:rPr lang="nl-NL" sz="1400" kern="0" dirty="0">
                <a:solidFill>
                  <a:srgbClr val="202122"/>
                </a:solidFill>
                <a:latin typeface="Arial" panose="020B0604020202020204" pitchFamily="34" charset="0"/>
                <a:ea typeface="DengXian" panose="02010600030101010101" pitchFamily="2" charset="-122"/>
                <a:cs typeface="Arial" panose="020B0604020202020204" pitchFamily="34" charset="0"/>
              </a:rPr>
              <a:t> (2002), The </a:t>
            </a:r>
            <a:r>
              <a:rPr lang="nl-NL" sz="1400" kern="0" dirty="0" err="1">
                <a:solidFill>
                  <a:srgbClr val="202122"/>
                </a:solidFill>
                <a:latin typeface="Arial" panose="020B0604020202020204" pitchFamily="34" charset="0"/>
                <a:ea typeface="DengXian" panose="02010600030101010101" pitchFamily="2" charset="-122"/>
                <a:cs typeface="Arial" panose="020B0604020202020204" pitchFamily="34" charset="0"/>
              </a:rPr>
              <a:t>use</a:t>
            </a:r>
            <a:r>
              <a:rPr lang="nl-NL" sz="1400" kern="0" dirty="0">
                <a:solidFill>
                  <a:srgbClr val="202122"/>
                </a:solidFill>
                <a:latin typeface="Arial" panose="020B0604020202020204" pitchFamily="34" charset="0"/>
                <a:ea typeface="DengXian" panose="02010600030101010101" pitchFamily="2" charset="-122"/>
                <a:cs typeface="Arial" panose="020B0604020202020204" pitchFamily="34" charset="0"/>
              </a:rPr>
              <a:t> of </a:t>
            </a:r>
            <a:r>
              <a:rPr lang="nl-NL" sz="1400" kern="0" dirty="0" err="1">
                <a:solidFill>
                  <a:srgbClr val="202122"/>
                </a:solidFill>
                <a:latin typeface="Arial" panose="020B0604020202020204" pitchFamily="34" charset="0"/>
                <a:ea typeface="DengXian" panose="02010600030101010101" pitchFamily="2" charset="-122"/>
                <a:cs typeface="Arial" panose="020B0604020202020204" pitchFamily="34" charset="0"/>
              </a:rPr>
              <a:t>legal</a:t>
            </a:r>
            <a:r>
              <a:rPr lang="nl-NL" sz="1400" kern="0" dirty="0">
                <a:solidFill>
                  <a:srgbClr val="202122"/>
                </a:solidFill>
                <a:latin typeface="Arial" panose="020B0604020202020204" pitchFamily="34" charset="0"/>
                <a:ea typeface="DengXian" panose="02010600030101010101" pitchFamily="2" charset="-122"/>
                <a:cs typeface="Arial" panose="020B0604020202020204" pitchFamily="34" charset="0"/>
              </a:rPr>
              <a:t> expert systems in </a:t>
            </a:r>
            <a:r>
              <a:rPr lang="nl-NL" sz="1400" kern="0" dirty="0" err="1">
                <a:solidFill>
                  <a:srgbClr val="202122"/>
                </a:solidFill>
                <a:latin typeface="Arial" panose="020B0604020202020204" pitchFamily="34" charset="0"/>
                <a:ea typeface="DengXian" panose="02010600030101010101" pitchFamily="2" charset="-122"/>
                <a:cs typeface="Arial" panose="020B0604020202020204" pitchFamily="34" charset="0"/>
              </a:rPr>
              <a:t>administrative</a:t>
            </a:r>
            <a:r>
              <a:rPr lang="nl-NL" sz="1400" kern="0" dirty="0">
                <a:solidFill>
                  <a:srgbClr val="202122"/>
                </a:solidFill>
                <a:latin typeface="Arial" panose="020B0604020202020204" pitchFamily="34" charset="0"/>
                <a:ea typeface="DengXian" panose="02010600030101010101" pitchFamily="2" charset="-122"/>
                <a:cs typeface="Arial" panose="020B0604020202020204" pitchFamily="34" charset="0"/>
              </a:rPr>
              <a:t> </a:t>
            </a:r>
            <a:r>
              <a:rPr lang="nl-NL" sz="1400" kern="0" dirty="0" err="1">
                <a:solidFill>
                  <a:srgbClr val="202122"/>
                </a:solidFill>
                <a:latin typeface="Arial" panose="020B0604020202020204" pitchFamily="34" charset="0"/>
                <a:ea typeface="DengXian" panose="02010600030101010101" pitchFamily="2" charset="-122"/>
                <a:cs typeface="Arial" panose="020B0604020202020204" pitchFamily="34" charset="0"/>
              </a:rPr>
              <a:t>decision</a:t>
            </a:r>
            <a:r>
              <a:rPr lang="nl-NL" sz="1400" kern="0" dirty="0">
                <a:solidFill>
                  <a:srgbClr val="202122"/>
                </a:solidFill>
                <a:latin typeface="Arial" panose="020B0604020202020204" pitchFamily="34" charset="0"/>
                <a:ea typeface="DengXian" panose="02010600030101010101" pitchFamily="2" charset="-122"/>
                <a:cs typeface="Arial" panose="020B0604020202020204" pitchFamily="34" charset="0"/>
              </a:rPr>
              <a:t> making. </a:t>
            </a:r>
          </a:p>
          <a:p>
            <a:pPr>
              <a:lnSpc>
                <a:spcPct val="115000"/>
              </a:lnSpc>
              <a:spcAft>
                <a:spcPts val="0"/>
              </a:spcAft>
              <a:buFont typeface="Wingdings" pitchFamily="2" charset="2"/>
              <a:buNone/>
              <a:defRPr/>
            </a:pPr>
            <a:r>
              <a:rPr lang="nl-NL" sz="1400" kern="0" dirty="0">
                <a:solidFill>
                  <a:srgbClr val="202122"/>
                </a:solidFill>
                <a:latin typeface="Arial" panose="020B0604020202020204" pitchFamily="34" charset="0"/>
                <a:ea typeface="DengXian" panose="02010600030101010101" pitchFamily="2" charset="-122"/>
                <a:cs typeface="Arial" panose="020B0604020202020204" pitchFamily="34" charset="0"/>
              </a:rPr>
              <a:t>In A. </a:t>
            </a:r>
            <a:r>
              <a:rPr lang="nl-NL" sz="1400" kern="0" dirty="0" err="1">
                <a:solidFill>
                  <a:srgbClr val="202122"/>
                </a:solidFill>
                <a:latin typeface="Arial" panose="020B0604020202020204" pitchFamily="34" charset="0"/>
                <a:ea typeface="DengXian" panose="02010600030101010101" pitchFamily="2" charset="-122"/>
                <a:cs typeface="Arial" panose="020B0604020202020204" pitchFamily="34" charset="0"/>
              </a:rPr>
              <a:t>Gronlund</a:t>
            </a:r>
            <a:r>
              <a:rPr lang="nl-NL" sz="1400" kern="0" dirty="0">
                <a:solidFill>
                  <a:srgbClr val="202122"/>
                </a:solidFill>
                <a:latin typeface="Arial" panose="020B0604020202020204" pitchFamily="34" charset="0"/>
                <a:ea typeface="DengXian" panose="02010600030101010101" pitchFamily="2" charset="-122"/>
                <a:cs typeface="Arial" panose="020B0604020202020204" pitchFamily="34" charset="0"/>
              </a:rPr>
              <a:t> (ed.): </a:t>
            </a:r>
            <a:r>
              <a:rPr lang="nl-NL" sz="1400" b="0" i="0" u="none" strike="noStrike" dirty="0">
                <a:effectLst/>
                <a:latin typeface="Arial" panose="020B0604020202020204" pitchFamily="34" charset="0"/>
              </a:rPr>
              <a:t> </a:t>
            </a:r>
            <a:r>
              <a:rPr lang="nl-NL" sz="1400" b="0" i="1" u="none" strike="noStrike" dirty="0">
                <a:effectLst/>
                <a:latin typeface="Arial" panose="020B0604020202020204" pitchFamily="34" charset="0"/>
              </a:rPr>
              <a:t>Electronic Government: Design, Applications </a:t>
            </a:r>
            <a:r>
              <a:rPr lang="nl-NL" sz="1400" b="0" i="1" u="none" strike="noStrike" dirty="0" err="1">
                <a:effectLst/>
                <a:latin typeface="Arial" panose="020B0604020202020204" pitchFamily="34" charset="0"/>
              </a:rPr>
              <a:t>and</a:t>
            </a:r>
            <a:r>
              <a:rPr lang="nl-NL" sz="1400" b="0" i="1" u="none" strike="noStrike" dirty="0">
                <a:effectLst/>
                <a:latin typeface="Arial" panose="020B0604020202020204" pitchFamily="34" charset="0"/>
              </a:rPr>
              <a:t> Management</a:t>
            </a:r>
            <a:r>
              <a:rPr lang="nl-NL" sz="1400" b="0" i="0" u="none" strike="noStrike" kern="0" dirty="0">
                <a:effectLst/>
                <a:latin typeface="Arial" panose="020B0604020202020204" pitchFamily="34" charset="0"/>
                <a:ea typeface="DengXian" panose="02010600030101010101" pitchFamily="2" charset="-122"/>
                <a:cs typeface="Arial" panose="020B0604020202020204" pitchFamily="34" charset="0"/>
              </a:rPr>
              <a:t>. London etc. Idea Group Publishing, pp. 151-169. </a:t>
            </a:r>
            <a:endParaRPr lang="nl-NL" sz="1400" kern="0" dirty="0">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79318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a:extLst>
              <a:ext uri="{FF2B5EF4-FFF2-40B4-BE49-F238E27FC236}">
                <a16:creationId xmlns:a16="http://schemas.microsoft.com/office/drawing/2014/main" id="{B10AF010-C42B-425C-BEBF-0964BD47B581}"/>
              </a:ext>
            </a:extLst>
          </p:cNvPr>
          <p:cNvSpPr txBox="1">
            <a:spLocks noChangeArrowheads="1"/>
          </p:cNvSpPr>
          <p:nvPr/>
        </p:nvSpPr>
        <p:spPr bwMode="auto">
          <a:xfrm>
            <a:off x="762000" y="2362200"/>
            <a:ext cx="739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altLang="nl-NL" sz="3600" dirty="0">
              <a:solidFill>
                <a:schemeClr val="tx2"/>
              </a:solidFill>
              <a:latin typeface="Tahoma" panose="020B0604030504040204" pitchFamily="34" charset="0"/>
            </a:endParaRPr>
          </a:p>
          <a:p>
            <a:pPr algn="ctr" eaLnBrk="1" hangingPunct="1"/>
            <a:r>
              <a:rPr lang="en-US" altLang="nl-NL" sz="3600" dirty="0">
                <a:solidFill>
                  <a:schemeClr val="tx2"/>
                </a:solidFill>
                <a:latin typeface="Tahoma" panose="020B0604030504040204" pitchFamily="34" charset="0"/>
              </a:rPr>
              <a:t>1.1 HYPO, CATO, IBP</a:t>
            </a:r>
          </a:p>
        </p:txBody>
      </p:sp>
    </p:spTree>
    <p:extLst>
      <p:ext uri="{BB962C8B-B14F-4D97-AF65-F5344CB8AC3E}">
        <p14:creationId xmlns:p14="http://schemas.microsoft.com/office/powerpoint/2010/main" val="3255049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BE308-0EF2-C0FC-C661-D4685B8326D5}"/>
              </a:ext>
            </a:extLst>
          </p:cNvPr>
          <p:cNvSpPr>
            <a:spLocks noGrp="1"/>
          </p:cNvSpPr>
          <p:nvPr>
            <p:ph type="title"/>
          </p:nvPr>
        </p:nvSpPr>
        <p:spPr/>
        <p:txBody>
          <a:bodyPr/>
          <a:lstStyle/>
          <a:p>
            <a:pPr algn="ctr"/>
            <a:r>
              <a:rPr lang="nl-NL" dirty="0"/>
              <a:t>Evaluation of CATO </a:t>
            </a:r>
          </a:p>
        </p:txBody>
      </p:sp>
      <p:sp>
        <p:nvSpPr>
          <p:cNvPr id="3" name="Tijdelijke aanduiding voor inhoud 2">
            <a:extLst>
              <a:ext uri="{FF2B5EF4-FFF2-40B4-BE49-F238E27FC236}">
                <a16:creationId xmlns:a16="http://schemas.microsoft.com/office/drawing/2014/main" id="{0BBDFD09-9ECA-F7BF-D82C-B52AFF668C6D}"/>
              </a:ext>
            </a:extLst>
          </p:cNvPr>
          <p:cNvSpPr>
            <a:spLocks noGrp="1"/>
          </p:cNvSpPr>
          <p:nvPr>
            <p:ph idx="1"/>
          </p:nvPr>
        </p:nvSpPr>
        <p:spPr/>
        <p:txBody>
          <a:bodyPr/>
          <a:lstStyle/>
          <a:p>
            <a:r>
              <a:rPr lang="nl-NL" sz="2800" dirty="0"/>
              <a:t>Field test (Legal </a:t>
            </a:r>
            <a:r>
              <a:rPr lang="nl-NL" sz="2800" dirty="0" err="1"/>
              <a:t>writing</a:t>
            </a:r>
            <a:r>
              <a:rPr lang="nl-NL" sz="2800" dirty="0"/>
              <a:t> class)</a:t>
            </a:r>
          </a:p>
          <a:p>
            <a:r>
              <a:rPr lang="nl-NL" sz="2800" dirty="0" err="1"/>
              <a:t>Usefulness</a:t>
            </a:r>
            <a:endParaRPr lang="nl-NL" sz="2800" dirty="0"/>
          </a:p>
          <a:p>
            <a:r>
              <a:rPr lang="nl-NL" sz="2800" dirty="0" err="1"/>
              <a:t>Comparing</a:t>
            </a:r>
            <a:r>
              <a:rPr lang="nl-NL" sz="2800" dirty="0"/>
              <a:t> </a:t>
            </a:r>
            <a:r>
              <a:rPr lang="nl-NL" sz="2800" dirty="0" err="1"/>
              <a:t>groups</a:t>
            </a:r>
            <a:r>
              <a:rPr lang="nl-NL" sz="2800" dirty="0"/>
              <a:t> </a:t>
            </a:r>
            <a:r>
              <a:rPr lang="nl-NL" sz="2800" dirty="0" err="1"/>
              <a:t>instructed</a:t>
            </a:r>
            <a:r>
              <a:rPr lang="nl-NL" sz="2800" dirty="0"/>
              <a:t> </a:t>
            </a:r>
            <a:r>
              <a:rPr lang="nl-NL" sz="2800" dirty="0" err="1"/>
              <a:t>with</a:t>
            </a:r>
            <a:r>
              <a:rPr lang="nl-NL" sz="2800" dirty="0"/>
              <a:t> resp. CATO </a:t>
            </a:r>
            <a:r>
              <a:rPr lang="nl-NL" sz="2800" dirty="0" err="1"/>
              <a:t>and</a:t>
            </a:r>
            <a:r>
              <a:rPr lang="nl-NL" sz="2800" dirty="0"/>
              <a:t> human </a:t>
            </a:r>
            <a:r>
              <a:rPr lang="nl-NL" sz="2800" dirty="0" err="1"/>
              <a:t>instructor</a:t>
            </a:r>
            <a:endParaRPr lang="nl-NL" sz="2800" dirty="0"/>
          </a:p>
          <a:p>
            <a:r>
              <a:rPr lang="nl-NL" sz="2800" dirty="0"/>
              <a:t>Pre- </a:t>
            </a:r>
            <a:r>
              <a:rPr lang="nl-NL" sz="2800" dirty="0" err="1"/>
              <a:t>and</a:t>
            </a:r>
            <a:r>
              <a:rPr lang="nl-NL" sz="2800" dirty="0"/>
              <a:t> post-test </a:t>
            </a:r>
            <a:r>
              <a:rPr lang="nl-NL" sz="2800" dirty="0" err="1"/>
              <a:t>written</a:t>
            </a:r>
            <a:r>
              <a:rPr lang="nl-NL" sz="2800" dirty="0"/>
              <a:t> argument </a:t>
            </a:r>
            <a:r>
              <a:rPr lang="nl-NL" sz="2800" dirty="0" err="1"/>
              <a:t>exams</a:t>
            </a:r>
            <a:r>
              <a:rPr lang="nl-NL" sz="2800" dirty="0"/>
              <a:t>, </a:t>
            </a:r>
            <a:r>
              <a:rPr lang="nl-NL" sz="2800" dirty="0" err="1"/>
              <a:t>graded</a:t>
            </a:r>
            <a:r>
              <a:rPr lang="nl-NL" sz="2800" dirty="0"/>
              <a:t> </a:t>
            </a:r>
            <a:r>
              <a:rPr lang="nl-NL" sz="2800" dirty="0" err="1"/>
              <a:t>by</a:t>
            </a:r>
            <a:r>
              <a:rPr lang="nl-NL" sz="2800" dirty="0"/>
              <a:t> </a:t>
            </a:r>
            <a:r>
              <a:rPr lang="nl-NL" sz="2800" dirty="0" err="1"/>
              <a:t>instructor</a:t>
            </a:r>
            <a:endParaRPr lang="nl-NL" sz="2800" dirty="0"/>
          </a:p>
          <a:p>
            <a:r>
              <a:rPr lang="nl-NL" sz="2800" dirty="0"/>
              <a:t>Both </a:t>
            </a:r>
            <a:r>
              <a:rPr lang="nl-NL" sz="2800" dirty="0" err="1"/>
              <a:t>groups</a:t>
            </a:r>
            <a:r>
              <a:rPr lang="nl-NL" sz="2800" dirty="0"/>
              <a:t> </a:t>
            </a:r>
            <a:r>
              <a:rPr lang="nl-NL" sz="2800" dirty="0" err="1"/>
              <a:t>improved</a:t>
            </a:r>
            <a:r>
              <a:rPr lang="nl-NL" sz="2800" dirty="0"/>
              <a:t> </a:t>
            </a:r>
            <a:r>
              <a:rPr lang="nl-NL" sz="2800" dirty="0" err="1"/>
              <a:t>significantly</a:t>
            </a:r>
            <a:r>
              <a:rPr lang="nl-NL" sz="2800" dirty="0"/>
              <a:t> </a:t>
            </a:r>
            <a:r>
              <a:rPr lang="nl-NL" sz="2800" dirty="0" err="1"/>
              <a:t>and</a:t>
            </a:r>
            <a:r>
              <a:rPr lang="nl-NL" sz="2800" dirty="0"/>
              <a:t> </a:t>
            </a:r>
            <a:r>
              <a:rPr lang="nl-NL" sz="2800" dirty="0" err="1"/>
              <a:t>equally</a:t>
            </a:r>
            <a:endParaRPr lang="nl-NL" sz="2800" dirty="0"/>
          </a:p>
        </p:txBody>
      </p:sp>
    </p:spTree>
    <p:extLst>
      <p:ext uri="{BB962C8B-B14F-4D97-AF65-F5344CB8AC3E}">
        <p14:creationId xmlns:p14="http://schemas.microsoft.com/office/powerpoint/2010/main" val="4083490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E1F72-94A5-5677-C6B3-A47E70187C84}"/>
              </a:ext>
            </a:extLst>
          </p:cNvPr>
          <p:cNvSpPr>
            <a:spLocks noGrp="1"/>
          </p:cNvSpPr>
          <p:nvPr>
            <p:ph type="title"/>
          </p:nvPr>
        </p:nvSpPr>
        <p:spPr/>
        <p:txBody>
          <a:bodyPr/>
          <a:lstStyle/>
          <a:p>
            <a:pPr algn="ctr"/>
            <a:r>
              <a:rPr lang="nl-NL" dirty="0" err="1"/>
              <a:t>Confusion</a:t>
            </a:r>
            <a:r>
              <a:rPr lang="nl-NL" dirty="0"/>
              <a:t> matrix</a:t>
            </a:r>
          </a:p>
        </p:txBody>
      </p:sp>
      <p:pic>
        <p:nvPicPr>
          <p:cNvPr id="3" name="Afbeelding 2">
            <a:extLst>
              <a:ext uri="{FF2B5EF4-FFF2-40B4-BE49-F238E27FC236}">
                <a16:creationId xmlns:a16="http://schemas.microsoft.com/office/drawing/2014/main" id="{B67C988A-5A69-ED43-2E82-EB35E9428390}"/>
              </a:ext>
            </a:extLst>
          </p:cNvPr>
          <p:cNvPicPr>
            <a:picLocks noChangeAspect="1"/>
          </p:cNvPicPr>
          <p:nvPr/>
        </p:nvPicPr>
        <p:blipFill>
          <a:blip r:embed="rId2"/>
          <a:stretch>
            <a:fillRect/>
          </a:stretch>
        </p:blipFill>
        <p:spPr>
          <a:xfrm>
            <a:off x="1651000" y="2247900"/>
            <a:ext cx="4521200" cy="3390900"/>
          </a:xfrm>
          <a:prstGeom prst="rect">
            <a:avLst/>
          </a:prstGeom>
        </p:spPr>
      </p:pic>
      <p:sp>
        <p:nvSpPr>
          <p:cNvPr id="5" name="Tekstvak 4">
            <a:extLst>
              <a:ext uri="{FF2B5EF4-FFF2-40B4-BE49-F238E27FC236}">
                <a16:creationId xmlns:a16="http://schemas.microsoft.com/office/drawing/2014/main" id="{19AF6CF6-8D60-5BD0-DCA0-3623547FE47D}"/>
              </a:ext>
            </a:extLst>
          </p:cNvPr>
          <p:cNvSpPr txBox="1"/>
          <p:nvPr/>
        </p:nvSpPr>
        <p:spPr>
          <a:xfrm>
            <a:off x="1447800" y="6474023"/>
            <a:ext cx="6477000" cy="307777"/>
          </a:xfrm>
          <a:prstGeom prst="rect">
            <a:avLst/>
          </a:prstGeom>
          <a:noFill/>
        </p:spPr>
        <p:txBody>
          <a:bodyPr wrap="square">
            <a:spAutoFit/>
          </a:bodyPr>
          <a:lstStyle/>
          <a:p>
            <a:r>
              <a:rPr lang="nl-NL" sz="1400" dirty="0" err="1">
                <a:latin typeface="+mn-lt"/>
              </a:rPr>
              <a:t>https</a:t>
            </a:r>
            <a:r>
              <a:rPr lang="nl-NL" sz="1400" dirty="0">
                <a:latin typeface="+mn-lt"/>
              </a:rPr>
              <a:t>://</a:t>
            </a:r>
            <a:r>
              <a:rPr lang="nl-NL" sz="1400" dirty="0" err="1">
                <a:latin typeface="+mn-lt"/>
              </a:rPr>
              <a:t>towardsdatascience.com</a:t>
            </a:r>
            <a:r>
              <a:rPr lang="nl-NL" sz="1400" dirty="0">
                <a:latin typeface="+mn-lt"/>
              </a:rPr>
              <a:t>/understanding-confusion-matrix-a9ad42dcfd62</a:t>
            </a:r>
          </a:p>
        </p:txBody>
      </p:sp>
    </p:spTree>
    <p:extLst>
      <p:ext uri="{BB962C8B-B14F-4D97-AF65-F5344CB8AC3E}">
        <p14:creationId xmlns:p14="http://schemas.microsoft.com/office/powerpoint/2010/main" val="1000138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13DB7-542C-C572-6496-0ED58A21EF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A14485-3AF6-6E10-63BE-C2571DAACE7A}"/>
              </a:ext>
            </a:extLst>
          </p:cNvPr>
          <p:cNvSpPr>
            <a:spLocks noGrp="1"/>
          </p:cNvSpPr>
          <p:nvPr>
            <p:ph type="title"/>
          </p:nvPr>
        </p:nvSpPr>
        <p:spPr/>
        <p:txBody>
          <a:bodyPr/>
          <a:lstStyle/>
          <a:p>
            <a:pPr algn="ctr"/>
            <a:r>
              <a:rPr lang="nl-NL" dirty="0" err="1"/>
              <a:t>Key</a:t>
            </a:r>
            <a:r>
              <a:rPr lang="nl-NL" dirty="0"/>
              <a:t> </a:t>
            </a:r>
            <a:r>
              <a:rPr lang="nl-NL" dirty="0" err="1"/>
              <a:t>metrics</a:t>
            </a:r>
            <a:endParaRPr lang="nl-NL" dirty="0"/>
          </a:p>
        </p:txBody>
      </p:sp>
      <p:pic>
        <p:nvPicPr>
          <p:cNvPr id="3" name="Afbeelding 2">
            <a:extLst>
              <a:ext uri="{FF2B5EF4-FFF2-40B4-BE49-F238E27FC236}">
                <a16:creationId xmlns:a16="http://schemas.microsoft.com/office/drawing/2014/main" id="{9B4F88EC-8D03-3765-2836-E4ED21AE0C5B}"/>
              </a:ext>
            </a:extLst>
          </p:cNvPr>
          <p:cNvPicPr>
            <a:picLocks noChangeAspect="1"/>
          </p:cNvPicPr>
          <p:nvPr/>
        </p:nvPicPr>
        <p:blipFill>
          <a:blip r:embed="rId3"/>
          <a:stretch>
            <a:fillRect/>
          </a:stretch>
        </p:blipFill>
        <p:spPr>
          <a:xfrm>
            <a:off x="152400" y="2247900"/>
            <a:ext cx="4521200" cy="3390900"/>
          </a:xfrm>
          <a:prstGeom prst="rect">
            <a:avLst/>
          </a:prstGeom>
        </p:spPr>
      </p:pic>
      <p:sp>
        <p:nvSpPr>
          <p:cNvPr id="5" name="Tekstvak 4">
            <a:extLst>
              <a:ext uri="{FF2B5EF4-FFF2-40B4-BE49-F238E27FC236}">
                <a16:creationId xmlns:a16="http://schemas.microsoft.com/office/drawing/2014/main" id="{C4000338-9935-B0D0-3FD6-A93FA10DDB81}"/>
              </a:ext>
            </a:extLst>
          </p:cNvPr>
          <p:cNvSpPr txBox="1"/>
          <p:nvPr/>
        </p:nvSpPr>
        <p:spPr>
          <a:xfrm>
            <a:off x="1447800" y="6248400"/>
            <a:ext cx="6477000" cy="523220"/>
          </a:xfrm>
          <a:prstGeom prst="rect">
            <a:avLst/>
          </a:prstGeom>
          <a:noFill/>
        </p:spPr>
        <p:txBody>
          <a:bodyPr wrap="square">
            <a:spAutoFit/>
          </a:bodyPr>
          <a:lstStyle/>
          <a:p>
            <a:r>
              <a:rPr lang="nl-NL" sz="1400" dirty="0">
                <a:latin typeface="+mn-lt"/>
              </a:rPr>
              <a:t>https://towardsdatascience.com/understanding-confusion-matrix-a9ad42dcfd62</a:t>
            </a:r>
          </a:p>
          <a:p>
            <a:r>
              <a:rPr lang="nl-NL" sz="1400" dirty="0" err="1">
                <a:latin typeface="+mn-lt"/>
              </a:rPr>
              <a:t>https</a:t>
            </a:r>
            <a:r>
              <a:rPr lang="nl-NL" sz="1400" dirty="0">
                <a:latin typeface="+mn-lt"/>
              </a:rPr>
              <a:t>://</a:t>
            </a:r>
            <a:r>
              <a:rPr lang="nl-NL" sz="1400" dirty="0" err="1">
                <a:latin typeface="+mn-lt"/>
              </a:rPr>
              <a:t>www.youtube.com</a:t>
            </a:r>
            <a:r>
              <a:rPr lang="nl-NL" sz="1400" dirty="0">
                <a:latin typeface="+mn-lt"/>
              </a:rPr>
              <a:t>/</a:t>
            </a:r>
            <a:r>
              <a:rPr lang="nl-NL" sz="1400" dirty="0" err="1">
                <a:latin typeface="+mn-lt"/>
              </a:rPr>
              <a:t>watch?v</a:t>
            </a:r>
            <a:r>
              <a:rPr lang="nl-NL" sz="1400" dirty="0">
                <a:latin typeface="+mn-lt"/>
              </a:rPr>
              <a:t>=RYFViaaJxE8</a:t>
            </a:r>
          </a:p>
        </p:txBody>
      </p:sp>
      <p:pic>
        <p:nvPicPr>
          <p:cNvPr id="4" name="Afbeelding 3">
            <a:extLst>
              <a:ext uri="{FF2B5EF4-FFF2-40B4-BE49-F238E27FC236}">
                <a16:creationId xmlns:a16="http://schemas.microsoft.com/office/drawing/2014/main" id="{4D4E24F3-E294-F0EB-E776-C3EFBC43F02B}"/>
              </a:ext>
            </a:extLst>
          </p:cNvPr>
          <p:cNvPicPr>
            <a:picLocks noChangeAspect="1"/>
          </p:cNvPicPr>
          <p:nvPr/>
        </p:nvPicPr>
        <p:blipFill>
          <a:blip r:embed="rId4"/>
          <a:stretch>
            <a:fillRect/>
          </a:stretch>
        </p:blipFill>
        <p:spPr>
          <a:xfrm>
            <a:off x="5581073" y="2971800"/>
            <a:ext cx="3556000" cy="2667000"/>
          </a:xfrm>
          <a:prstGeom prst="rect">
            <a:avLst/>
          </a:prstGeom>
        </p:spPr>
      </p:pic>
    </p:spTree>
    <p:extLst>
      <p:ext uri="{BB962C8B-B14F-4D97-AF65-F5344CB8AC3E}">
        <p14:creationId xmlns:p14="http://schemas.microsoft.com/office/powerpoint/2010/main" val="281243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AC8FB0E-A191-C1A3-1BA9-44545FC13C88}"/>
              </a:ext>
            </a:extLst>
          </p:cNvPr>
          <p:cNvSpPr>
            <a:spLocks noGrp="1" noChangeArrowheads="1"/>
          </p:cNvSpPr>
          <p:nvPr>
            <p:ph type="title"/>
          </p:nvPr>
        </p:nvSpPr>
        <p:spPr/>
        <p:txBody>
          <a:bodyPr/>
          <a:lstStyle/>
          <a:p>
            <a:r>
              <a:rPr lang="en-US" altLang="nl-NL" sz="4000"/>
              <a:t> HYPO </a:t>
            </a:r>
            <a:br>
              <a:rPr lang="en-US" altLang="nl-NL" sz="4000"/>
            </a:br>
            <a:r>
              <a:rPr lang="en-US" altLang="nl-NL" sz="4000"/>
              <a:t> </a:t>
            </a:r>
            <a:r>
              <a:rPr lang="en-US" altLang="nl-NL" sz="3200"/>
              <a:t>Ashley &amp; Rissland 1987-1990</a:t>
            </a:r>
            <a:endParaRPr lang="nl-NL" altLang="nl-NL" sz="3200"/>
          </a:p>
        </p:txBody>
      </p:sp>
      <p:sp>
        <p:nvSpPr>
          <p:cNvPr id="21506" name="Rectangle 3">
            <a:extLst>
              <a:ext uri="{FF2B5EF4-FFF2-40B4-BE49-F238E27FC236}">
                <a16:creationId xmlns:a16="http://schemas.microsoft.com/office/drawing/2014/main" id="{ADC65C82-23C4-735C-A3DF-ABC577BB140D}"/>
              </a:ext>
            </a:extLst>
          </p:cNvPr>
          <p:cNvSpPr>
            <a:spLocks noGrp="1" noChangeArrowheads="1"/>
          </p:cNvSpPr>
          <p:nvPr>
            <p:ph type="body" idx="1"/>
          </p:nvPr>
        </p:nvSpPr>
        <p:spPr/>
        <p:txBody>
          <a:bodyPr/>
          <a:lstStyle/>
          <a:p>
            <a:pPr>
              <a:lnSpc>
                <a:spcPct val="90000"/>
              </a:lnSpc>
            </a:pPr>
            <a:r>
              <a:rPr lang="en-US" altLang="nl-NL" sz="2800">
                <a:solidFill>
                  <a:schemeClr val="folHlink"/>
                </a:solidFill>
              </a:rPr>
              <a:t>Representation language</a:t>
            </a:r>
            <a:r>
              <a:rPr lang="en-US" altLang="nl-NL" sz="2800"/>
              <a:t>:</a:t>
            </a:r>
          </a:p>
          <a:p>
            <a:pPr lvl="1">
              <a:lnSpc>
                <a:spcPct val="90000"/>
              </a:lnSpc>
            </a:pPr>
            <a:r>
              <a:rPr lang="en-US" altLang="nl-NL" sz="2400" u="sng"/>
              <a:t>Cases</a:t>
            </a:r>
            <a:r>
              <a:rPr lang="en-US" altLang="nl-NL" sz="2400"/>
              <a:t>: </a:t>
            </a:r>
            <a:r>
              <a:rPr lang="en-US" altLang="nl-NL" sz="2400">
                <a:solidFill>
                  <a:srgbClr val="FF0000"/>
                </a:solidFill>
                <a:latin typeface="Symbol" pitchFamily="2" charset="2"/>
              </a:rPr>
              <a:t>p</a:t>
            </a:r>
            <a:r>
              <a:rPr lang="en-US" altLang="nl-NL" sz="2400">
                <a:solidFill>
                  <a:srgbClr val="FF0000"/>
                </a:solidFill>
              </a:rPr>
              <a:t>-factors</a:t>
            </a:r>
            <a:r>
              <a:rPr lang="en-US" altLang="nl-NL" sz="2400"/>
              <a:t> and </a:t>
            </a:r>
            <a:r>
              <a:rPr lang="en-US" altLang="nl-NL" sz="2400">
                <a:solidFill>
                  <a:srgbClr val="FF0000"/>
                </a:solidFill>
                <a:latin typeface="Symbol" pitchFamily="2" charset="2"/>
              </a:rPr>
              <a:t>d</a:t>
            </a:r>
            <a:r>
              <a:rPr lang="en-US" altLang="nl-NL" sz="2400">
                <a:solidFill>
                  <a:srgbClr val="FF0000"/>
                </a:solidFill>
              </a:rPr>
              <a:t>-factors</a:t>
            </a:r>
            <a:r>
              <a:rPr lang="en-US" altLang="nl-NL" sz="2400"/>
              <a:t> + </a:t>
            </a:r>
            <a:r>
              <a:rPr lang="en-US" altLang="nl-NL" sz="2400">
                <a:solidFill>
                  <a:srgbClr val="FF0000"/>
                </a:solidFill>
              </a:rPr>
              <a:t>decision</a:t>
            </a:r>
            <a:r>
              <a:rPr lang="en-US" altLang="nl-NL" sz="2400"/>
              <a:t> (</a:t>
            </a:r>
            <a:r>
              <a:rPr lang="en-US" altLang="nl-NL" sz="2400">
                <a:latin typeface="Symbol" pitchFamily="2" charset="2"/>
              </a:rPr>
              <a:t>p</a:t>
            </a:r>
            <a:r>
              <a:rPr lang="en-US" altLang="nl-NL" sz="2400"/>
              <a:t> or </a:t>
            </a:r>
            <a:r>
              <a:rPr lang="en-US" altLang="nl-NL" sz="2400">
                <a:latin typeface="Symbol" pitchFamily="2" charset="2"/>
              </a:rPr>
              <a:t>d</a:t>
            </a:r>
            <a:r>
              <a:rPr lang="en-US" altLang="nl-NL" sz="2400"/>
              <a:t>) </a:t>
            </a:r>
          </a:p>
          <a:p>
            <a:pPr lvl="1">
              <a:lnSpc>
                <a:spcPct val="90000"/>
              </a:lnSpc>
            </a:pPr>
            <a:r>
              <a:rPr lang="en-US" altLang="nl-NL" sz="2400" u="sng"/>
              <a:t>Current Fact Situation</a:t>
            </a:r>
            <a:r>
              <a:rPr lang="en-US" altLang="nl-NL" sz="2400"/>
              <a:t>: </a:t>
            </a:r>
            <a:r>
              <a:rPr lang="en-US" altLang="nl-NL" sz="2400">
                <a:solidFill>
                  <a:srgbClr val="FF0000"/>
                </a:solidFill>
                <a:latin typeface="Symbol" pitchFamily="2" charset="2"/>
              </a:rPr>
              <a:t>p</a:t>
            </a:r>
            <a:r>
              <a:rPr lang="en-US" altLang="nl-NL" sz="2400">
                <a:solidFill>
                  <a:srgbClr val="FF0000"/>
                </a:solidFill>
              </a:rPr>
              <a:t>-factors</a:t>
            </a:r>
            <a:r>
              <a:rPr lang="en-US" altLang="nl-NL" sz="2400"/>
              <a:t> and </a:t>
            </a:r>
            <a:r>
              <a:rPr lang="en-US" altLang="nl-NL" sz="2400">
                <a:solidFill>
                  <a:srgbClr val="FF0000"/>
                </a:solidFill>
                <a:latin typeface="Symbol" pitchFamily="2" charset="2"/>
              </a:rPr>
              <a:t>d</a:t>
            </a:r>
            <a:r>
              <a:rPr lang="en-US" altLang="nl-NL" sz="2400">
                <a:solidFill>
                  <a:srgbClr val="FF0000"/>
                </a:solidFill>
              </a:rPr>
              <a:t>-factors</a:t>
            </a:r>
            <a:r>
              <a:rPr lang="en-US" altLang="nl-NL" sz="2400"/>
              <a:t> </a:t>
            </a:r>
          </a:p>
          <a:p>
            <a:pPr>
              <a:lnSpc>
                <a:spcPct val="90000"/>
              </a:lnSpc>
            </a:pPr>
            <a:r>
              <a:rPr lang="en-US" altLang="nl-NL" sz="2800">
                <a:solidFill>
                  <a:schemeClr val="folHlink"/>
                </a:solidFill>
              </a:rPr>
              <a:t>Arguments</a:t>
            </a:r>
            <a:r>
              <a:rPr lang="en-US" altLang="nl-NL" sz="2800"/>
              <a:t>:</a:t>
            </a:r>
          </a:p>
          <a:p>
            <a:pPr lvl="1">
              <a:lnSpc>
                <a:spcPct val="90000"/>
              </a:lnSpc>
            </a:pPr>
            <a:r>
              <a:rPr lang="en-US" altLang="nl-NL" sz="2400">
                <a:solidFill>
                  <a:srgbClr val="FF0000"/>
                </a:solidFill>
              </a:rPr>
              <a:t>Citing</a:t>
            </a:r>
            <a:r>
              <a:rPr lang="en-US" altLang="nl-NL" sz="2400"/>
              <a:t> (for its decision) a case on its </a:t>
            </a:r>
            <a:r>
              <a:rPr lang="en-US" altLang="nl-NL" sz="2400">
                <a:solidFill>
                  <a:srgbClr val="FF0000"/>
                </a:solidFill>
              </a:rPr>
              <a:t>similarities</a:t>
            </a:r>
            <a:r>
              <a:rPr lang="en-US" altLang="nl-NL" sz="2400"/>
              <a:t> with CFS</a:t>
            </a:r>
          </a:p>
          <a:p>
            <a:pPr lvl="1">
              <a:lnSpc>
                <a:spcPct val="90000"/>
              </a:lnSpc>
            </a:pPr>
            <a:r>
              <a:rPr lang="en-US" altLang="nl-NL" sz="2400">
                <a:solidFill>
                  <a:srgbClr val="FF0000"/>
                </a:solidFill>
              </a:rPr>
              <a:t>Distinguishing</a:t>
            </a:r>
            <a:r>
              <a:rPr lang="en-US" altLang="nl-NL" sz="2400"/>
              <a:t> a case on its </a:t>
            </a:r>
            <a:r>
              <a:rPr lang="en-US" altLang="nl-NL" sz="2400">
                <a:solidFill>
                  <a:srgbClr val="FF0000"/>
                </a:solidFill>
              </a:rPr>
              <a:t>differences</a:t>
            </a:r>
            <a:r>
              <a:rPr lang="en-US" altLang="nl-NL" sz="2400"/>
              <a:t> with CFS</a:t>
            </a:r>
          </a:p>
          <a:p>
            <a:pPr lvl="1">
              <a:lnSpc>
                <a:spcPct val="90000"/>
              </a:lnSpc>
            </a:pPr>
            <a:r>
              <a:rPr lang="en-US" altLang="nl-NL" sz="2400"/>
              <a:t>Taking into account </a:t>
            </a:r>
            <a:r>
              <a:rPr lang="en-US" altLang="nl-NL" sz="2400">
                <a:solidFill>
                  <a:srgbClr val="FF0000"/>
                </a:solidFill>
              </a:rPr>
              <a:t>which side is favoured</a:t>
            </a:r>
            <a:r>
              <a:rPr lang="en-US" altLang="nl-NL" sz="2400"/>
              <a:t> by a factor</a:t>
            </a:r>
          </a:p>
        </p:txBody>
      </p:sp>
      <p:pic>
        <p:nvPicPr>
          <p:cNvPr id="21507" name="Picture 4" descr="rissley">
            <a:extLst>
              <a:ext uri="{FF2B5EF4-FFF2-40B4-BE49-F238E27FC236}">
                <a16:creationId xmlns:a16="http://schemas.microsoft.com/office/drawing/2014/main" id="{F2205FD1-8AF9-7F06-C9D2-733117691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0"/>
            <a:ext cx="1409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kstvak 4">
            <a:extLst>
              <a:ext uri="{FF2B5EF4-FFF2-40B4-BE49-F238E27FC236}">
                <a16:creationId xmlns:a16="http://schemas.microsoft.com/office/drawing/2014/main" id="{FA527946-D647-527A-D216-3D61DF4DA251}"/>
              </a:ext>
            </a:extLst>
          </p:cNvPr>
          <p:cNvSpPr txBox="1">
            <a:spLocks noChangeArrowheads="1"/>
          </p:cNvSpPr>
          <p:nvPr/>
        </p:nvSpPr>
        <p:spPr bwMode="auto">
          <a:xfrm>
            <a:off x="7762875" y="1143000"/>
            <a:ext cx="1457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nl-NL" altLang="nl-NL" sz="1400"/>
              <a:t>Kevin Ashley &amp; </a:t>
            </a:r>
          </a:p>
          <a:p>
            <a:pPr>
              <a:spcBef>
                <a:spcPct val="0"/>
              </a:spcBef>
              <a:buClrTx/>
              <a:buSzTx/>
              <a:buFontTx/>
              <a:buNone/>
            </a:pPr>
            <a:r>
              <a:rPr lang="nl-NL" altLang="nl-NL" sz="1400"/>
              <a:t>Edwina Rissland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3DC4F43-A0E2-97A4-EE17-785193F01FB9}"/>
              </a:ext>
            </a:extLst>
          </p:cNvPr>
          <p:cNvSpPr>
            <a:spLocks noGrp="1" noChangeArrowheads="1"/>
          </p:cNvSpPr>
          <p:nvPr>
            <p:ph type="title"/>
          </p:nvPr>
        </p:nvSpPr>
        <p:spPr/>
        <p:txBody>
          <a:bodyPr/>
          <a:lstStyle/>
          <a:p>
            <a:pPr algn="ctr"/>
            <a:r>
              <a:rPr lang="en-US" altLang="nl-NL"/>
              <a:t>Example with factors</a:t>
            </a:r>
            <a:endParaRPr lang="nl-NL" altLang="nl-NL"/>
          </a:p>
        </p:txBody>
      </p:sp>
      <p:sp>
        <p:nvSpPr>
          <p:cNvPr id="19459" name="Oval 3">
            <a:extLst>
              <a:ext uri="{FF2B5EF4-FFF2-40B4-BE49-F238E27FC236}">
                <a16:creationId xmlns:a16="http://schemas.microsoft.com/office/drawing/2014/main" id="{AEA1D5CD-845C-7050-CC66-4C106859AA42}"/>
              </a:ext>
            </a:extLst>
          </p:cNvPr>
          <p:cNvSpPr>
            <a:spLocks noChangeArrowheads="1"/>
          </p:cNvSpPr>
          <p:nvPr/>
        </p:nvSpPr>
        <p:spPr bwMode="auto">
          <a:xfrm>
            <a:off x="1600200" y="2819400"/>
            <a:ext cx="2432050" cy="1136650"/>
          </a:xfrm>
          <a:prstGeom prst="ellipse">
            <a:avLst/>
          </a:prstGeom>
          <a:solidFill>
            <a:schemeClr val="accent1"/>
          </a:solidFill>
          <a:ln w="9525">
            <a:solidFill>
              <a:schemeClr val="tx1"/>
            </a:solidFill>
            <a:round/>
            <a:headEnd/>
            <a:tailEnd/>
          </a:ln>
        </p:spPr>
        <p:txBody>
          <a:bodyPr wrap="none" anchor="ctr">
            <a:spAutoFit/>
          </a:bodyP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spcBef>
                <a:spcPct val="0"/>
              </a:spcBef>
              <a:buFontTx/>
              <a:buNone/>
            </a:pPr>
            <a:r>
              <a:rPr lang="en-US" altLang="nl-NL" sz="2400"/>
              <a:t>p</a:t>
            </a:r>
            <a:r>
              <a:rPr lang="en-US" altLang="nl-NL" sz="2400" baseline="-25000"/>
              <a:t>1</a:t>
            </a:r>
            <a:r>
              <a:rPr lang="en-US" altLang="nl-NL" sz="2400"/>
              <a:t>  p</a:t>
            </a:r>
            <a:r>
              <a:rPr lang="en-US" altLang="nl-NL" sz="2400" baseline="-25000"/>
              <a:t>2</a:t>
            </a:r>
            <a:r>
              <a:rPr lang="en-US" altLang="nl-NL" sz="2400"/>
              <a:t> p</a:t>
            </a:r>
            <a:r>
              <a:rPr lang="en-US" altLang="nl-NL" sz="2400" baseline="-25000"/>
              <a:t>3</a:t>
            </a:r>
          </a:p>
          <a:p>
            <a:pPr lvl="1">
              <a:spcBef>
                <a:spcPct val="0"/>
              </a:spcBef>
              <a:buFontTx/>
              <a:buNone/>
            </a:pPr>
            <a:r>
              <a:rPr lang="en-US" altLang="nl-NL" sz="2400" baseline="-25000"/>
              <a:t> </a:t>
            </a:r>
            <a:r>
              <a:rPr lang="en-US" altLang="nl-NL" sz="2400"/>
              <a:t>d</a:t>
            </a:r>
            <a:r>
              <a:rPr lang="en-US" altLang="nl-NL" sz="2400" baseline="-25000"/>
              <a:t>1</a:t>
            </a:r>
            <a:r>
              <a:rPr lang="en-US" altLang="nl-NL" sz="2400"/>
              <a:t>  d</a:t>
            </a:r>
            <a:r>
              <a:rPr lang="en-US" altLang="nl-NL" sz="2400" baseline="-25000"/>
              <a:t>2</a:t>
            </a:r>
            <a:endParaRPr lang="nl-NL" altLang="nl-NL" sz="2400" baseline="-25000"/>
          </a:p>
        </p:txBody>
      </p:sp>
      <p:sp>
        <p:nvSpPr>
          <p:cNvPr id="19460" name="Rectangle 4">
            <a:extLst>
              <a:ext uri="{FF2B5EF4-FFF2-40B4-BE49-F238E27FC236}">
                <a16:creationId xmlns:a16="http://schemas.microsoft.com/office/drawing/2014/main" id="{F58E5701-7591-3ED2-5EA8-63FC1D8DF604}"/>
              </a:ext>
            </a:extLst>
          </p:cNvPr>
          <p:cNvSpPr>
            <a:spLocks noGrp="1" noChangeArrowheads="1"/>
          </p:cNvSpPr>
          <p:nvPr>
            <p:ph type="body" idx="1"/>
          </p:nvPr>
        </p:nvSpPr>
        <p:spPr/>
        <p:txBody>
          <a:bodyPr/>
          <a:lstStyle/>
          <a:p>
            <a:pPr>
              <a:buFont typeface="Wingdings" pitchFamily="2" charset="2"/>
              <a:buNone/>
            </a:pPr>
            <a:r>
              <a:rPr lang="en-US" altLang="nl-NL"/>
              <a:t> C</a:t>
            </a:r>
            <a:r>
              <a:rPr lang="en-US" altLang="nl-NL" baseline="-25000"/>
              <a:t>1</a:t>
            </a:r>
            <a:r>
              <a:rPr lang="en-US" altLang="nl-NL"/>
              <a:t> (</a:t>
            </a:r>
            <a:r>
              <a:rPr lang="en-US" altLang="nl-NL">
                <a:latin typeface="Symbol" pitchFamily="2" charset="2"/>
              </a:rPr>
              <a:t>p) 				</a:t>
            </a:r>
            <a:r>
              <a:rPr lang="en-US" altLang="nl-NL"/>
              <a:t>C</a:t>
            </a:r>
            <a:r>
              <a:rPr lang="en-US" altLang="nl-NL" baseline="-25000"/>
              <a:t>2</a:t>
            </a:r>
            <a:r>
              <a:rPr lang="en-US" altLang="nl-NL"/>
              <a:t> (</a:t>
            </a:r>
            <a:r>
              <a:rPr lang="en-US" altLang="nl-NL">
                <a:latin typeface="Symbol" pitchFamily="2" charset="2"/>
              </a:rPr>
              <a:t>d)</a:t>
            </a:r>
          </a:p>
          <a:p>
            <a:endParaRPr lang="en-US" altLang="nl-NL">
              <a:latin typeface="Symbol" pitchFamily="2" charset="2"/>
            </a:endParaRPr>
          </a:p>
          <a:p>
            <a:pPr>
              <a:buFont typeface="Wingdings" pitchFamily="2" charset="2"/>
              <a:buNone/>
            </a:pPr>
            <a:endParaRPr lang="en-US" altLang="nl-NL">
              <a:latin typeface="Symbol" pitchFamily="2" charset="2"/>
            </a:endParaRPr>
          </a:p>
          <a:p>
            <a:endParaRPr lang="en-US" altLang="nl-NL">
              <a:latin typeface="Symbol" pitchFamily="2" charset="2"/>
            </a:endParaRPr>
          </a:p>
          <a:p>
            <a:pPr>
              <a:buFont typeface="Wingdings" pitchFamily="2" charset="2"/>
              <a:buNone/>
            </a:pPr>
            <a:endParaRPr lang="en-US" altLang="nl-NL"/>
          </a:p>
          <a:p>
            <a:pPr>
              <a:buFont typeface="Wingdings" pitchFamily="2" charset="2"/>
              <a:buNone/>
            </a:pPr>
            <a:r>
              <a:rPr lang="en-US" altLang="nl-NL"/>
              <a:t>               CFS</a:t>
            </a:r>
          </a:p>
        </p:txBody>
      </p:sp>
      <p:sp>
        <p:nvSpPr>
          <p:cNvPr id="19461" name="Oval 5">
            <a:extLst>
              <a:ext uri="{FF2B5EF4-FFF2-40B4-BE49-F238E27FC236}">
                <a16:creationId xmlns:a16="http://schemas.microsoft.com/office/drawing/2014/main" id="{51B13844-1812-C526-F86C-3C3B3716993C}"/>
              </a:ext>
            </a:extLst>
          </p:cNvPr>
          <p:cNvSpPr>
            <a:spLocks noChangeArrowheads="1"/>
          </p:cNvSpPr>
          <p:nvPr/>
        </p:nvSpPr>
        <p:spPr bwMode="auto">
          <a:xfrm>
            <a:off x="4065588" y="4616450"/>
            <a:ext cx="1573212" cy="1352550"/>
          </a:xfrm>
          <a:prstGeom prst="ellipse">
            <a:avLst/>
          </a:prstGeom>
          <a:solidFill>
            <a:schemeClr val="accent1"/>
          </a:solidFill>
          <a:ln w="9525">
            <a:solidFill>
              <a:schemeClr val="tx1"/>
            </a:solidFill>
            <a:round/>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nl-NL" sz="2800"/>
              <a:t>p</a:t>
            </a:r>
            <a:r>
              <a:rPr lang="en-US" altLang="nl-NL" sz="2800" baseline="-25000"/>
              <a:t>1</a:t>
            </a:r>
            <a:r>
              <a:rPr lang="en-US" altLang="nl-NL" sz="2800"/>
              <a:t> p</a:t>
            </a:r>
            <a:r>
              <a:rPr lang="en-US" altLang="nl-NL" sz="2800" baseline="-25000"/>
              <a:t>3</a:t>
            </a:r>
          </a:p>
          <a:p>
            <a:pPr>
              <a:spcBef>
                <a:spcPct val="0"/>
              </a:spcBef>
              <a:buClrTx/>
              <a:buSzTx/>
              <a:buFontTx/>
              <a:buNone/>
            </a:pPr>
            <a:r>
              <a:rPr lang="en-US" altLang="nl-NL" sz="2800"/>
              <a:t>d</a:t>
            </a:r>
            <a:r>
              <a:rPr lang="en-US" altLang="nl-NL" sz="2800" baseline="-25000"/>
              <a:t>3</a:t>
            </a:r>
            <a:endParaRPr lang="nl-NL" altLang="nl-NL" sz="2800" baseline="-25000"/>
          </a:p>
        </p:txBody>
      </p:sp>
      <p:sp>
        <p:nvSpPr>
          <p:cNvPr id="19462" name="Oval 6">
            <a:extLst>
              <a:ext uri="{FF2B5EF4-FFF2-40B4-BE49-F238E27FC236}">
                <a16:creationId xmlns:a16="http://schemas.microsoft.com/office/drawing/2014/main" id="{1195FFFE-620F-2F55-34F7-B3F32C4FA973}"/>
              </a:ext>
            </a:extLst>
          </p:cNvPr>
          <p:cNvSpPr>
            <a:spLocks noChangeArrowheads="1"/>
          </p:cNvSpPr>
          <p:nvPr/>
        </p:nvSpPr>
        <p:spPr bwMode="auto">
          <a:xfrm>
            <a:off x="6324600" y="2819400"/>
            <a:ext cx="1636713" cy="1136650"/>
          </a:xfrm>
          <a:prstGeom prst="ellipse">
            <a:avLst/>
          </a:prstGeom>
          <a:solidFill>
            <a:schemeClr val="accent1"/>
          </a:solidFill>
          <a:ln w="9525">
            <a:solidFill>
              <a:schemeClr val="tx1"/>
            </a:solidFill>
            <a:round/>
            <a:headEnd/>
            <a:tailEnd/>
          </a:ln>
        </p:spPr>
        <p:txBody>
          <a:bodyPr wrap="none" anchor="ct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lgn="ctr">
              <a:spcBef>
                <a:spcPct val="0"/>
              </a:spcBef>
              <a:buFontTx/>
              <a:buNone/>
            </a:pPr>
            <a:r>
              <a:rPr lang="en-US" altLang="nl-NL"/>
              <a:t>p</a:t>
            </a:r>
            <a:r>
              <a:rPr lang="en-US" altLang="nl-NL" baseline="-25000"/>
              <a:t>1</a:t>
            </a:r>
            <a:r>
              <a:rPr lang="en-US" altLang="nl-NL"/>
              <a:t> </a:t>
            </a:r>
            <a:endParaRPr lang="en-US" altLang="nl-NL" baseline="-25000"/>
          </a:p>
          <a:p>
            <a:pPr lvl="1" algn="ctr">
              <a:spcBef>
                <a:spcPct val="0"/>
              </a:spcBef>
              <a:buFontTx/>
              <a:buNone/>
            </a:pPr>
            <a:r>
              <a:rPr lang="en-US" altLang="nl-NL" baseline="-25000"/>
              <a:t> </a:t>
            </a:r>
            <a:r>
              <a:rPr lang="en-US" altLang="nl-NL"/>
              <a:t>d</a:t>
            </a:r>
            <a:r>
              <a:rPr lang="en-US" altLang="nl-NL" baseline="-25000"/>
              <a:t>2 </a:t>
            </a:r>
            <a:r>
              <a:rPr lang="en-US" altLang="nl-NL"/>
              <a:t>d</a:t>
            </a:r>
            <a:r>
              <a:rPr lang="en-US" altLang="nl-NL" baseline="-25000"/>
              <a:t>3</a:t>
            </a:r>
            <a:r>
              <a:rPr lang="en-US" altLang="nl-NL"/>
              <a:t> </a:t>
            </a:r>
            <a:r>
              <a:rPr lang="en-US" altLang="nl-NL" sz="2400"/>
              <a:t>  </a:t>
            </a:r>
            <a:endParaRPr lang="nl-NL" altLang="nl-NL" sz="2400" baseline="-25000"/>
          </a:p>
        </p:txBody>
      </p:sp>
      <p:sp>
        <p:nvSpPr>
          <p:cNvPr id="19463" name="Oval 7">
            <a:extLst>
              <a:ext uri="{FF2B5EF4-FFF2-40B4-BE49-F238E27FC236}">
                <a16:creationId xmlns:a16="http://schemas.microsoft.com/office/drawing/2014/main" id="{BE28F853-6AB6-9680-C626-F1EAD09D1FA4}"/>
              </a:ext>
            </a:extLst>
          </p:cNvPr>
          <p:cNvSpPr>
            <a:spLocks noChangeArrowheads="1"/>
          </p:cNvSpPr>
          <p:nvPr/>
        </p:nvSpPr>
        <p:spPr bwMode="auto">
          <a:xfrm>
            <a:off x="1600200" y="2819400"/>
            <a:ext cx="2432050" cy="1136650"/>
          </a:xfrm>
          <a:prstGeom prst="ellipse">
            <a:avLst/>
          </a:prstGeom>
          <a:solidFill>
            <a:schemeClr val="accent1"/>
          </a:solidFill>
          <a:ln w="9525">
            <a:solidFill>
              <a:schemeClr val="tx1"/>
            </a:solidFill>
            <a:round/>
            <a:headEnd/>
            <a:tailEnd/>
          </a:ln>
        </p:spPr>
        <p:txBody>
          <a:bodyPr wrap="none" anchor="ct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lgn="ctr">
              <a:spcBef>
                <a:spcPct val="0"/>
              </a:spcBef>
              <a:buFontTx/>
              <a:buNone/>
            </a:pPr>
            <a:r>
              <a:rPr lang="en-US" altLang="nl-NL"/>
              <a:t>p</a:t>
            </a:r>
            <a:r>
              <a:rPr lang="en-US" altLang="nl-NL" baseline="-25000"/>
              <a:t>1</a:t>
            </a:r>
            <a:r>
              <a:rPr lang="en-US" altLang="nl-NL"/>
              <a:t> p</a:t>
            </a:r>
            <a:r>
              <a:rPr lang="en-US" altLang="nl-NL" baseline="-25000"/>
              <a:t>2</a:t>
            </a:r>
            <a:r>
              <a:rPr lang="en-US" altLang="nl-NL"/>
              <a:t> p</a:t>
            </a:r>
            <a:r>
              <a:rPr lang="en-US" altLang="nl-NL" baseline="-25000"/>
              <a:t>3</a:t>
            </a:r>
          </a:p>
          <a:p>
            <a:pPr lvl="1" algn="ctr">
              <a:spcBef>
                <a:spcPct val="0"/>
              </a:spcBef>
              <a:buFontTx/>
              <a:buNone/>
            </a:pPr>
            <a:r>
              <a:rPr lang="en-US" altLang="nl-NL" baseline="-25000"/>
              <a:t> </a:t>
            </a:r>
            <a:r>
              <a:rPr lang="en-US" altLang="nl-NL"/>
              <a:t>d</a:t>
            </a:r>
            <a:r>
              <a:rPr lang="en-US" altLang="nl-NL" baseline="-25000"/>
              <a:t>1</a:t>
            </a:r>
            <a:r>
              <a:rPr lang="en-US" altLang="nl-NL"/>
              <a:t> d</a:t>
            </a:r>
            <a:r>
              <a:rPr lang="en-US" altLang="nl-NL" baseline="-25000"/>
              <a:t>2</a:t>
            </a:r>
            <a:r>
              <a:rPr lang="en-US" altLang="nl-NL" sz="2400"/>
              <a:t> </a:t>
            </a:r>
            <a:endParaRPr lang="nl-NL" altLang="nl-NL"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74711B9-5867-2821-507F-2A29EE41C0D4}"/>
              </a:ext>
            </a:extLst>
          </p:cNvPr>
          <p:cNvSpPr>
            <a:spLocks noGrp="1" noChangeArrowheads="1"/>
          </p:cNvSpPr>
          <p:nvPr>
            <p:ph type="title"/>
          </p:nvPr>
        </p:nvSpPr>
        <p:spPr/>
        <p:txBody>
          <a:bodyPr/>
          <a:lstStyle/>
          <a:p>
            <a:pPr algn="ctr"/>
            <a:r>
              <a:rPr lang="en-US" altLang="nl-NL"/>
              <a:t>Example with factors</a:t>
            </a:r>
            <a:endParaRPr lang="nl-NL" altLang="nl-NL"/>
          </a:p>
        </p:txBody>
      </p:sp>
      <p:sp>
        <p:nvSpPr>
          <p:cNvPr id="21507" name="Oval 3">
            <a:extLst>
              <a:ext uri="{FF2B5EF4-FFF2-40B4-BE49-F238E27FC236}">
                <a16:creationId xmlns:a16="http://schemas.microsoft.com/office/drawing/2014/main" id="{3801DF09-0C19-900F-CA09-87DCDDFF4E97}"/>
              </a:ext>
            </a:extLst>
          </p:cNvPr>
          <p:cNvSpPr>
            <a:spLocks noChangeArrowheads="1"/>
          </p:cNvSpPr>
          <p:nvPr/>
        </p:nvSpPr>
        <p:spPr bwMode="auto">
          <a:xfrm>
            <a:off x="1600200" y="2819400"/>
            <a:ext cx="2432050" cy="1136650"/>
          </a:xfrm>
          <a:prstGeom prst="ellipse">
            <a:avLst/>
          </a:prstGeom>
          <a:solidFill>
            <a:schemeClr val="accent1"/>
          </a:solidFill>
          <a:ln w="9525">
            <a:solidFill>
              <a:schemeClr val="tx1"/>
            </a:solidFill>
            <a:round/>
            <a:headEnd/>
            <a:tailEnd/>
          </a:ln>
        </p:spPr>
        <p:txBody>
          <a:bodyPr wrap="none" anchor="ctr">
            <a:spAutoFit/>
          </a:bodyP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spcBef>
                <a:spcPct val="0"/>
              </a:spcBef>
              <a:buFontTx/>
              <a:buNone/>
            </a:pPr>
            <a:r>
              <a:rPr lang="en-US" altLang="nl-NL" sz="2400"/>
              <a:t>p</a:t>
            </a:r>
            <a:r>
              <a:rPr lang="en-US" altLang="nl-NL" sz="2400" baseline="-25000"/>
              <a:t>1</a:t>
            </a:r>
            <a:r>
              <a:rPr lang="en-US" altLang="nl-NL" sz="2400"/>
              <a:t>  p</a:t>
            </a:r>
            <a:r>
              <a:rPr lang="en-US" altLang="nl-NL" sz="2400" baseline="-25000"/>
              <a:t>2</a:t>
            </a:r>
            <a:r>
              <a:rPr lang="en-US" altLang="nl-NL" sz="2400"/>
              <a:t> p</a:t>
            </a:r>
            <a:r>
              <a:rPr lang="en-US" altLang="nl-NL" sz="2400" baseline="-25000"/>
              <a:t>3</a:t>
            </a:r>
          </a:p>
          <a:p>
            <a:pPr lvl="1">
              <a:spcBef>
                <a:spcPct val="0"/>
              </a:spcBef>
              <a:buFontTx/>
              <a:buNone/>
            </a:pPr>
            <a:r>
              <a:rPr lang="en-US" altLang="nl-NL" sz="2400" baseline="-25000"/>
              <a:t> </a:t>
            </a:r>
            <a:r>
              <a:rPr lang="en-US" altLang="nl-NL" sz="2400"/>
              <a:t>d</a:t>
            </a:r>
            <a:r>
              <a:rPr lang="en-US" altLang="nl-NL" sz="2400" baseline="-25000"/>
              <a:t>1</a:t>
            </a:r>
            <a:r>
              <a:rPr lang="en-US" altLang="nl-NL" sz="2400"/>
              <a:t>  d</a:t>
            </a:r>
            <a:r>
              <a:rPr lang="en-US" altLang="nl-NL" sz="2400" baseline="-25000"/>
              <a:t>2</a:t>
            </a:r>
            <a:endParaRPr lang="nl-NL" altLang="nl-NL" sz="2400" baseline="-25000"/>
          </a:p>
        </p:txBody>
      </p:sp>
      <p:sp>
        <p:nvSpPr>
          <p:cNvPr id="21508" name="Rectangle 4">
            <a:extLst>
              <a:ext uri="{FF2B5EF4-FFF2-40B4-BE49-F238E27FC236}">
                <a16:creationId xmlns:a16="http://schemas.microsoft.com/office/drawing/2014/main" id="{5BA4AF3C-1F0B-92FE-CCB0-80D77414697F}"/>
              </a:ext>
            </a:extLst>
          </p:cNvPr>
          <p:cNvSpPr>
            <a:spLocks noGrp="1" noChangeArrowheads="1"/>
          </p:cNvSpPr>
          <p:nvPr>
            <p:ph type="body" idx="1"/>
          </p:nvPr>
        </p:nvSpPr>
        <p:spPr/>
        <p:txBody>
          <a:bodyPr/>
          <a:lstStyle/>
          <a:p>
            <a:pPr>
              <a:buFont typeface="Wingdings" pitchFamily="2" charset="2"/>
              <a:buNone/>
            </a:pPr>
            <a:r>
              <a:rPr lang="en-US" altLang="nl-NL"/>
              <a:t> C</a:t>
            </a:r>
            <a:r>
              <a:rPr lang="en-US" altLang="nl-NL" baseline="-25000"/>
              <a:t>1</a:t>
            </a:r>
            <a:r>
              <a:rPr lang="en-US" altLang="nl-NL"/>
              <a:t> (</a:t>
            </a:r>
            <a:r>
              <a:rPr lang="en-US" altLang="nl-NL">
                <a:latin typeface="Symbol" pitchFamily="2" charset="2"/>
              </a:rPr>
              <a:t>p) 				</a:t>
            </a:r>
            <a:r>
              <a:rPr lang="en-US" altLang="nl-NL"/>
              <a:t>C</a:t>
            </a:r>
            <a:r>
              <a:rPr lang="en-US" altLang="nl-NL" baseline="-25000"/>
              <a:t>2</a:t>
            </a:r>
            <a:r>
              <a:rPr lang="en-US" altLang="nl-NL"/>
              <a:t> (</a:t>
            </a:r>
            <a:r>
              <a:rPr lang="en-US" altLang="nl-NL">
                <a:latin typeface="Symbol" pitchFamily="2" charset="2"/>
              </a:rPr>
              <a:t>d)</a:t>
            </a:r>
          </a:p>
          <a:p>
            <a:endParaRPr lang="en-US" altLang="nl-NL">
              <a:latin typeface="Symbol" pitchFamily="2" charset="2"/>
            </a:endParaRPr>
          </a:p>
          <a:p>
            <a:pPr>
              <a:buFont typeface="Wingdings" pitchFamily="2" charset="2"/>
              <a:buNone/>
            </a:pPr>
            <a:endParaRPr lang="en-US" altLang="nl-NL">
              <a:latin typeface="Symbol" pitchFamily="2" charset="2"/>
            </a:endParaRPr>
          </a:p>
          <a:p>
            <a:endParaRPr lang="en-US" altLang="nl-NL">
              <a:latin typeface="Symbol" pitchFamily="2" charset="2"/>
            </a:endParaRPr>
          </a:p>
          <a:p>
            <a:pPr>
              <a:buFont typeface="Wingdings" pitchFamily="2" charset="2"/>
              <a:buNone/>
            </a:pPr>
            <a:endParaRPr lang="en-US" altLang="nl-NL"/>
          </a:p>
          <a:p>
            <a:pPr>
              <a:buFont typeface="Wingdings" pitchFamily="2" charset="2"/>
              <a:buNone/>
            </a:pPr>
            <a:r>
              <a:rPr lang="en-US" altLang="nl-NL"/>
              <a:t>               CFS</a:t>
            </a:r>
          </a:p>
        </p:txBody>
      </p:sp>
      <p:sp>
        <p:nvSpPr>
          <p:cNvPr id="21509" name="Oval 5">
            <a:extLst>
              <a:ext uri="{FF2B5EF4-FFF2-40B4-BE49-F238E27FC236}">
                <a16:creationId xmlns:a16="http://schemas.microsoft.com/office/drawing/2014/main" id="{2568BB79-53AF-5D2C-CCBC-69E021246808}"/>
              </a:ext>
            </a:extLst>
          </p:cNvPr>
          <p:cNvSpPr>
            <a:spLocks noChangeArrowheads="1"/>
          </p:cNvSpPr>
          <p:nvPr/>
        </p:nvSpPr>
        <p:spPr bwMode="auto">
          <a:xfrm>
            <a:off x="4065588" y="4621213"/>
            <a:ext cx="1573212" cy="1343025"/>
          </a:xfrm>
          <a:prstGeom prst="ellipse">
            <a:avLst/>
          </a:prstGeom>
          <a:solidFill>
            <a:schemeClr val="accent1"/>
          </a:solidFill>
          <a:ln w="9525">
            <a:solidFill>
              <a:schemeClr val="tx1"/>
            </a:solidFill>
            <a:round/>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nl-NL" sz="2800">
                <a:solidFill>
                  <a:srgbClr val="0000FF"/>
                </a:solidFill>
              </a:rPr>
              <a:t>p</a:t>
            </a:r>
            <a:r>
              <a:rPr lang="en-US" altLang="nl-NL" sz="2800" baseline="-25000">
                <a:solidFill>
                  <a:srgbClr val="0000FF"/>
                </a:solidFill>
              </a:rPr>
              <a:t>1</a:t>
            </a:r>
            <a:r>
              <a:rPr lang="en-US" altLang="nl-NL" sz="2800"/>
              <a:t> </a:t>
            </a:r>
            <a:r>
              <a:rPr lang="en-US" altLang="nl-NL" sz="2800">
                <a:solidFill>
                  <a:srgbClr val="0000FF"/>
                </a:solidFill>
              </a:rPr>
              <a:t>p</a:t>
            </a:r>
            <a:r>
              <a:rPr lang="en-US" altLang="nl-NL" sz="2800" baseline="-25000">
                <a:solidFill>
                  <a:srgbClr val="0000FF"/>
                </a:solidFill>
              </a:rPr>
              <a:t>3</a:t>
            </a:r>
            <a:endParaRPr lang="en-US" altLang="nl-NL" sz="2800" baseline="-25000"/>
          </a:p>
          <a:p>
            <a:pPr>
              <a:spcBef>
                <a:spcPct val="0"/>
              </a:spcBef>
              <a:buClrTx/>
              <a:buSzTx/>
              <a:buFontTx/>
              <a:buNone/>
            </a:pPr>
            <a:r>
              <a:rPr lang="en-US" altLang="nl-NL" sz="2800"/>
              <a:t>d</a:t>
            </a:r>
            <a:r>
              <a:rPr lang="en-US" altLang="nl-NL" sz="2800" baseline="-25000"/>
              <a:t>3</a:t>
            </a:r>
            <a:endParaRPr lang="nl-NL" altLang="nl-NL" sz="2800" baseline="-25000"/>
          </a:p>
        </p:txBody>
      </p:sp>
      <p:sp>
        <p:nvSpPr>
          <p:cNvPr id="21510" name="Oval 6">
            <a:extLst>
              <a:ext uri="{FF2B5EF4-FFF2-40B4-BE49-F238E27FC236}">
                <a16:creationId xmlns:a16="http://schemas.microsoft.com/office/drawing/2014/main" id="{02BAA6B5-125F-6F86-789F-29003968CD73}"/>
              </a:ext>
            </a:extLst>
          </p:cNvPr>
          <p:cNvSpPr>
            <a:spLocks noChangeArrowheads="1"/>
          </p:cNvSpPr>
          <p:nvPr/>
        </p:nvSpPr>
        <p:spPr bwMode="auto">
          <a:xfrm>
            <a:off x="6324600" y="2819400"/>
            <a:ext cx="1636713" cy="1136650"/>
          </a:xfrm>
          <a:prstGeom prst="ellipse">
            <a:avLst/>
          </a:prstGeom>
          <a:solidFill>
            <a:schemeClr val="accent1"/>
          </a:solidFill>
          <a:ln w="9525">
            <a:solidFill>
              <a:schemeClr val="tx1"/>
            </a:solidFill>
            <a:round/>
            <a:headEnd/>
            <a:tailEnd/>
          </a:ln>
        </p:spPr>
        <p:txBody>
          <a:bodyPr wrap="none" anchor="ct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lgn="ctr">
              <a:spcBef>
                <a:spcPct val="0"/>
              </a:spcBef>
              <a:buFontTx/>
              <a:buNone/>
            </a:pPr>
            <a:r>
              <a:rPr lang="en-US" altLang="nl-NL"/>
              <a:t>p</a:t>
            </a:r>
            <a:r>
              <a:rPr lang="en-US" altLang="nl-NL" baseline="-25000"/>
              <a:t>1</a:t>
            </a:r>
            <a:r>
              <a:rPr lang="en-US" altLang="nl-NL"/>
              <a:t> </a:t>
            </a:r>
            <a:endParaRPr lang="en-US" altLang="nl-NL" baseline="-25000"/>
          </a:p>
          <a:p>
            <a:pPr lvl="1" algn="ctr">
              <a:spcBef>
                <a:spcPct val="0"/>
              </a:spcBef>
              <a:buFontTx/>
              <a:buNone/>
            </a:pPr>
            <a:r>
              <a:rPr lang="en-US" altLang="nl-NL" baseline="-25000"/>
              <a:t> </a:t>
            </a:r>
            <a:r>
              <a:rPr lang="en-US" altLang="nl-NL"/>
              <a:t>d</a:t>
            </a:r>
            <a:r>
              <a:rPr lang="en-US" altLang="nl-NL" baseline="-25000"/>
              <a:t>2 </a:t>
            </a:r>
            <a:r>
              <a:rPr lang="en-US" altLang="nl-NL"/>
              <a:t>d</a:t>
            </a:r>
            <a:r>
              <a:rPr lang="en-US" altLang="nl-NL" baseline="-25000"/>
              <a:t>3</a:t>
            </a:r>
            <a:r>
              <a:rPr lang="en-US" altLang="nl-NL"/>
              <a:t> </a:t>
            </a:r>
            <a:r>
              <a:rPr lang="en-US" altLang="nl-NL" sz="2400"/>
              <a:t>  </a:t>
            </a:r>
            <a:endParaRPr lang="nl-NL" altLang="nl-NL" sz="2400" baseline="-25000"/>
          </a:p>
        </p:txBody>
      </p:sp>
      <p:sp>
        <p:nvSpPr>
          <p:cNvPr id="21511" name="Oval 7">
            <a:extLst>
              <a:ext uri="{FF2B5EF4-FFF2-40B4-BE49-F238E27FC236}">
                <a16:creationId xmlns:a16="http://schemas.microsoft.com/office/drawing/2014/main" id="{75A42E2B-D6BB-4120-4755-ACB90010D849}"/>
              </a:ext>
            </a:extLst>
          </p:cNvPr>
          <p:cNvSpPr>
            <a:spLocks noChangeArrowheads="1"/>
          </p:cNvSpPr>
          <p:nvPr/>
        </p:nvSpPr>
        <p:spPr bwMode="auto">
          <a:xfrm>
            <a:off x="1600200" y="2819400"/>
            <a:ext cx="2432050" cy="1136650"/>
          </a:xfrm>
          <a:prstGeom prst="ellipse">
            <a:avLst/>
          </a:prstGeom>
          <a:solidFill>
            <a:schemeClr val="accent1"/>
          </a:solidFill>
          <a:ln w="9525">
            <a:solidFill>
              <a:schemeClr val="tx1"/>
            </a:solidFill>
            <a:round/>
            <a:headEnd/>
            <a:tailEnd/>
          </a:ln>
        </p:spPr>
        <p:txBody>
          <a:bodyPr wrap="none" anchor="ctr"/>
          <a:lstStyle>
            <a:lvl1pPr marL="342900" indent="-3429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lvl="1" algn="ctr">
              <a:spcBef>
                <a:spcPct val="0"/>
              </a:spcBef>
              <a:buFontTx/>
              <a:buNone/>
            </a:pPr>
            <a:r>
              <a:rPr lang="en-US" altLang="nl-NL">
                <a:solidFill>
                  <a:srgbClr val="0000FF"/>
                </a:solidFill>
              </a:rPr>
              <a:t>p</a:t>
            </a:r>
            <a:r>
              <a:rPr lang="en-US" altLang="nl-NL" baseline="-25000">
                <a:solidFill>
                  <a:srgbClr val="0000FF"/>
                </a:solidFill>
              </a:rPr>
              <a:t>1</a:t>
            </a:r>
            <a:r>
              <a:rPr lang="en-US" altLang="nl-NL"/>
              <a:t> p</a:t>
            </a:r>
            <a:r>
              <a:rPr lang="en-US" altLang="nl-NL" baseline="-25000"/>
              <a:t>2</a:t>
            </a:r>
            <a:r>
              <a:rPr lang="en-US" altLang="nl-NL"/>
              <a:t> </a:t>
            </a:r>
            <a:r>
              <a:rPr lang="en-US" altLang="nl-NL">
                <a:solidFill>
                  <a:srgbClr val="0000FF"/>
                </a:solidFill>
              </a:rPr>
              <a:t>p</a:t>
            </a:r>
            <a:r>
              <a:rPr lang="en-US" altLang="nl-NL" baseline="-25000">
                <a:solidFill>
                  <a:srgbClr val="0000FF"/>
                </a:solidFill>
              </a:rPr>
              <a:t>3</a:t>
            </a:r>
            <a:endParaRPr lang="en-US" altLang="nl-NL" baseline="-25000"/>
          </a:p>
          <a:p>
            <a:pPr lvl="1" algn="ctr">
              <a:spcBef>
                <a:spcPct val="0"/>
              </a:spcBef>
              <a:buFontTx/>
              <a:buNone/>
            </a:pPr>
            <a:r>
              <a:rPr lang="en-US" altLang="nl-NL" baseline="-25000"/>
              <a:t> </a:t>
            </a:r>
            <a:r>
              <a:rPr lang="en-US" altLang="nl-NL"/>
              <a:t>d</a:t>
            </a:r>
            <a:r>
              <a:rPr lang="en-US" altLang="nl-NL" baseline="-25000"/>
              <a:t>1</a:t>
            </a:r>
            <a:r>
              <a:rPr lang="en-US" altLang="nl-NL"/>
              <a:t> d</a:t>
            </a:r>
            <a:r>
              <a:rPr lang="en-US" altLang="nl-NL" baseline="-25000"/>
              <a:t>2</a:t>
            </a:r>
            <a:r>
              <a:rPr lang="en-US" altLang="nl-NL" sz="2400"/>
              <a:t> </a:t>
            </a:r>
            <a:endParaRPr lang="nl-NL" altLang="nl-NL" sz="2400"/>
          </a:p>
        </p:txBody>
      </p:sp>
      <p:sp>
        <p:nvSpPr>
          <p:cNvPr id="8" name="AutoShape 8">
            <a:extLst>
              <a:ext uri="{FF2B5EF4-FFF2-40B4-BE49-F238E27FC236}">
                <a16:creationId xmlns:a16="http://schemas.microsoft.com/office/drawing/2014/main" id="{E543A3AB-2F4C-C2C8-93DF-1529827FAF3D}"/>
              </a:ext>
            </a:extLst>
          </p:cNvPr>
          <p:cNvSpPr>
            <a:spLocks noChangeArrowheads="1"/>
          </p:cNvSpPr>
          <p:nvPr/>
        </p:nvSpPr>
        <p:spPr bwMode="auto">
          <a:xfrm>
            <a:off x="1182688" y="4570413"/>
            <a:ext cx="1179512" cy="374650"/>
          </a:xfrm>
          <a:prstGeom prst="wedgeRoundRectCallout">
            <a:avLst>
              <a:gd name="adj1" fmla="val 64486"/>
              <a:gd name="adj2" fmla="val -357060"/>
              <a:gd name="adj3" fmla="val 16667"/>
            </a:avLst>
          </a:prstGeom>
          <a:solidFill>
            <a:schemeClr val="hlink"/>
          </a:solidFill>
          <a:ln w="9525">
            <a:solidFill>
              <a:schemeClr val="tx1"/>
            </a:solidFill>
            <a:miter lim="800000"/>
            <a:headEnd/>
            <a:tailEnd/>
          </a:ln>
        </p:spPr>
        <p:txBody>
          <a:bodyPr anchor="ct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nl-NL" sz="1600"/>
              <a:t>Cite for </a:t>
            </a:r>
            <a:r>
              <a:rPr lang="en-US" altLang="nl-NL" sz="1600">
                <a:latin typeface="Symbol" pitchFamily="2" charset="2"/>
              </a:rPr>
              <a:t>p</a:t>
            </a:r>
            <a:endParaRPr lang="en-US" altLang="nl-NL"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Mengsels">
  <a:themeElements>
    <a:clrScheme name="Mengsel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folHlink"/>
          </a:buClr>
          <a:buSzPct val="60000"/>
          <a:buFont typeface="Wingdings" pitchFamily="-112" charset="2"/>
          <a:buNone/>
          <a:tabLst/>
          <a:defRPr kumimoji="0" lang="nl-NL" sz="20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folHlink"/>
          </a:buClr>
          <a:buSzPct val="60000"/>
          <a:buFont typeface="Wingdings" pitchFamily="-112" charset="2"/>
          <a:buNone/>
          <a:tabLst/>
          <a:defRPr kumimoji="0" lang="nl-NL" sz="20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ngsel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ngsel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Designs\Mengsels.pot</Template>
  <TotalTime>1435</TotalTime>
  <Words>4975</Words>
  <Application>Microsoft Macintosh PowerPoint</Application>
  <PresentationFormat>Diavoorstelling (4:3)</PresentationFormat>
  <Paragraphs>727</Paragraphs>
  <Slides>62</Slides>
  <Notes>55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62</vt:i4>
      </vt:variant>
    </vt:vector>
  </HeadingPairs>
  <TitlesOfParts>
    <vt:vector size="72" baseType="lpstr">
      <vt:lpstr>MS PGothic</vt:lpstr>
      <vt:lpstr>MS PGothic</vt:lpstr>
      <vt:lpstr>Times</vt:lpstr>
      <vt:lpstr>Aptos</vt:lpstr>
      <vt:lpstr>Arial</vt:lpstr>
      <vt:lpstr>Symbol</vt:lpstr>
      <vt:lpstr>Tahoma</vt:lpstr>
      <vt:lpstr>Times New Roman</vt:lpstr>
      <vt:lpstr>Wingdings</vt:lpstr>
      <vt:lpstr>Mengsels</vt:lpstr>
      <vt:lpstr>AI &amp; Law Models of  Legal Case-Based Reasoning</vt:lpstr>
      <vt:lpstr>Contents</vt:lpstr>
      <vt:lpstr>PowerPoint-presentatie</vt:lpstr>
      <vt:lpstr>Factor-based reasoning</vt:lpstr>
      <vt:lpstr>Example from US law:  misuse of trade secrets</vt:lpstr>
      <vt:lpstr>PowerPoint-presentatie</vt:lpstr>
      <vt:lpstr> HYPO   Ashley &amp; Rissland 1987-1990</vt:lpstr>
      <vt:lpstr>Example with factors</vt:lpstr>
      <vt:lpstr>Example with factors</vt:lpstr>
      <vt:lpstr>Example with factors</vt:lpstr>
      <vt:lpstr>Example with factors</vt:lpstr>
      <vt:lpstr>Example with factors</vt:lpstr>
      <vt:lpstr>PowerPoint-presentatie</vt:lpstr>
      <vt:lpstr>(snapshot of) CATO Factor  Hierarchy</vt:lpstr>
      <vt:lpstr>Distinguishing on missing pro factor</vt:lpstr>
      <vt:lpstr>Emphasising distinction</vt:lpstr>
      <vt:lpstr>Downplaying by substitution</vt:lpstr>
      <vt:lpstr>Distinguishing on new con factor</vt:lpstr>
      <vt:lpstr>Emphasising distinctions</vt:lpstr>
      <vt:lpstr>Downplaying by cancellation</vt:lpstr>
      <vt:lpstr>IBP</vt:lpstr>
      <vt:lpstr>PowerPoint-presentatie</vt:lpstr>
      <vt:lpstr>NLP for extracting factors from case law texts</vt:lpstr>
      <vt:lpstr>Precedential constraint</vt:lpstr>
      <vt:lpstr>PowerPoint-presentatie</vt:lpstr>
      <vt:lpstr>Precedential constraint:  result model</vt:lpstr>
      <vt:lpstr>Precedential constraint:  result model</vt:lpstr>
      <vt:lpstr>Deciding F for s is forced iff there exists a precedent G such that G s F </vt:lpstr>
      <vt:lpstr>Deciding F for s is forced iff there exists a precedent G such that G s F </vt:lpstr>
      <vt:lpstr>Deciding F for s is forced iff there exists a precedent G such that G s F </vt:lpstr>
      <vt:lpstr>Deciding F for s is forced iff there exists a precedent G such that G s F </vt:lpstr>
      <vt:lpstr>Following, distinguishing and overruling precedents (Horty)</vt:lpstr>
      <vt:lpstr>PowerPoint-presentatie</vt:lpstr>
      <vt:lpstr>From two-valued to many-valued factors (dimensions)</vt:lpstr>
      <vt:lpstr>Example dimensions in HYPO</vt:lpstr>
      <vt:lpstr>Example dimensions in HYPO</vt:lpstr>
      <vt:lpstr>Dimensions:  Horty’s result model</vt:lpstr>
      <vt:lpstr> Example (result model for dimensions)</vt:lpstr>
      <vt:lpstr>PowerPoint-presentatie</vt:lpstr>
      <vt:lpstr>Justifying factor preferences with value preferences</vt:lpstr>
      <vt:lpstr>Basic scheme for value-based reasoning with precedents</vt:lpstr>
      <vt:lpstr>Value preferences from precedents</vt:lpstr>
      <vt:lpstr>From factors to values (2)</vt:lpstr>
      <vt:lpstr>Value-based reasoning in the trade secrets domain (HP)</vt:lpstr>
      <vt:lpstr>Further refinements</vt:lpstr>
      <vt:lpstr>PowerPoint-presentatie</vt:lpstr>
      <vt:lpstr>Follow-up work  Wijnand van Woerkom</vt:lpstr>
      <vt:lpstr>Hierarchical precedential constraint</vt:lpstr>
      <vt:lpstr>PowerPoint-presentatie</vt:lpstr>
      <vt:lpstr>Consistency of datasets</vt:lpstr>
      <vt:lpstr>Decision support for deciding on fitness to drive</vt:lpstr>
      <vt:lpstr>Joep Nouwens:  Msc project AI-UU</vt:lpstr>
      <vt:lpstr>Experiment</vt:lpstr>
      <vt:lpstr>Experiments with accuracies</vt:lpstr>
      <vt:lpstr>The value of predictive experiments</vt:lpstr>
      <vt:lpstr>PowerPoint-presentatie</vt:lpstr>
      <vt:lpstr>Basic concepts</vt:lpstr>
      <vt:lpstr>Evaluating GOFAI</vt:lpstr>
      <vt:lpstr>Evaluating GOFAI&amp;Law</vt:lpstr>
      <vt:lpstr>Evaluation of CATO </vt:lpstr>
      <vt:lpstr>Confusion matrix</vt:lpstr>
      <vt:lpstr>Key metrics</vt:lpstr>
    </vt:vector>
  </TitlesOfParts>
  <Company>Universiteit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And the winner is ...</dc:subject>
  <dc:creator>Henry Prakken</dc:creator>
  <cp:lastModifiedBy>Prakken, H. (Henry)</cp:lastModifiedBy>
  <cp:revision>1029</cp:revision>
  <cp:lastPrinted>2014-03-25T09:56:15Z</cp:lastPrinted>
  <dcterms:created xsi:type="dcterms:W3CDTF">2013-01-15T20:06:11Z</dcterms:created>
  <dcterms:modified xsi:type="dcterms:W3CDTF">2024-11-20T08:08:06Z</dcterms:modified>
</cp:coreProperties>
</file>