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882" r:id="rId3"/>
    <p:sldId id="902" r:id="rId4"/>
    <p:sldId id="893" r:id="rId5"/>
    <p:sldId id="818" r:id="rId6"/>
    <p:sldId id="455" r:id="rId7"/>
    <p:sldId id="782" r:id="rId8"/>
    <p:sldId id="478" r:id="rId9"/>
    <p:sldId id="826" r:id="rId10"/>
    <p:sldId id="912" r:id="rId11"/>
    <p:sldId id="790" r:id="rId12"/>
    <p:sldId id="906" r:id="rId13"/>
    <p:sldId id="907" r:id="rId14"/>
    <p:sldId id="795" r:id="rId15"/>
    <p:sldId id="797" r:id="rId16"/>
    <p:sldId id="796" r:id="rId17"/>
    <p:sldId id="798" r:id="rId18"/>
    <p:sldId id="799" r:id="rId19"/>
    <p:sldId id="800" r:id="rId20"/>
    <p:sldId id="801" r:id="rId21"/>
    <p:sldId id="908" r:id="rId22"/>
    <p:sldId id="901" r:id="rId23"/>
    <p:sldId id="910" r:id="rId24"/>
    <p:sldId id="898" r:id="rId25"/>
    <p:sldId id="911" r:id="rId26"/>
    <p:sldId id="793" r:id="rId27"/>
    <p:sldId id="895" r:id="rId2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E4AF"/>
    <a:srgbClr val="E2E4A5"/>
    <a:srgbClr val="CEE5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55"/>
    <p:restoredTop sz="85957" autoAdjust="0"/>
  </p:normalViewPr>
  <p:slideViewPr>
    <p:cSldViewPr snapToGrid="0">
      <p:cViewPr varScale="1">
        <p:scale>
          <a:sx n="91" d="100"/>
          <a:sy n="91" d="100"/>
        </p:scale>
        <p:origin x="200" y="4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C21BED-7A3B-4703-9730-05981CB79048}" type="datetimeFigureOut">
              <a:rPr lang="nl-NL" smtClean="0"/>
              <a:t>25-11-2024</a:t>
            </a:fld>
            <a:endParaRPr lang="nl-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081903-8B9C-42F0-972C-F45DEBD8FF89}" type="slidenum">
              <a:rPr lang="nl-NL" smtClean="0"/>
              <a:t>‹nr.›</a:t>
            </a:fld>
            <a:endParaRPr lang="nl-NL"/>
          </a:p>
        </p:txBody>
      </p:sp>
    </p:spTree>
    <p:extLst>
      <p:ext uri="{BB962C8B-B14F-4D97-AF65-F5344CB8AC3E}">
        <p14:creationId xmlns:p14="http://schemas.microsoft.com/office/powerpoint/2010/main" val="2162167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dirty="0">
                <a:latin typeface="Times New Roman" panose="02020603050405020304" pitchFamily="18" charset="0"/>
                <a:cs typeface="Times New Roman" panose="02020603050405020304" pitchFamily="18" charset="0"/>
              </a:rPr>
              <a:t>Never </a:t>
            </a:r>
            <a:r>
              <a:rPr lang="nl-NL" sz="1600" dirty="0" err="1">
                <a:latin typeface="Times New Roman" panose="02020603050405020304" pitchFamily="18" charset="0"/>
                <a:cs typeface="Times New Roman" panose="02020603050405020304" pitchFamily="18" charset="0"/>
              </a:rPr>
              <a:t>before</a:t>
            </a:r>
            <a:r>
              <a:rPr lang="nl-NL" sz="1600" dirty="0">
                <a:latin typeface="Times New Roman" panose="02020603050405020304" pitchFamily="18" charset="0"/>
                <a:cs typeface="Times New Roman" panose="02020603050405020304" pitchFamily="18" charset="0"/>
              </a:rPr>
              <a:t> was </a:t>
            </a:r>
            <a:r>
              <a:rPr lang="nl-NL" sz="1600" dirty="0" err="1">
                <a:latin typeface="Times New Roman" panose="02020603050405020304" pitchFamily="18" charset="0"/>
                <a:cs typeface="Times New Roman" panose="02020603050405020304" pitchFamily="18" charset="0"/>
              </a:rPr>
              <a:t>there</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an</a:t>
            </a:r>
            <a:r>
              <a:rPr lang="nl-NL" sz="1600" dirty="0">
                <a:latin typeface="Times New Roman" panose="02020603050405020304" pitchFamily="18" charset="0"/>
                <a:cs typeface="Times New Roman" panose="02020603050405020304" pitchFamily="18" charset="0"/>
              </a:rPr>
              <a:t> AI </a:t>
            </a:r>
            <a:r>
              <a:rPr lang="nl-NL" sz="1600" dirty="0" err="1">
                <a:latin typeface="Times New Roman" panose="02020603050405020304" pitchFamily="18" charset="0"/>
                <a:cs typeface="Times New Roman" panose="02020603050405020304" pitchFamily="18" charset="0"/>
              </a:rPr>
              <a:t>technology</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that</a:t>
            </a:r>
            <a:r>
              <a:rPr lang="nl-NL" sz="1600" dirty="0">
                <a:latin typeface="Times New Roman" panose="02020603050405020304" pitchFamily="18" charset="0"/>
                <a:cs typeface="Times New Roman" panose="02020603050405020304" pitchFamily="18" charset="0"/>
              </a:rPr>
              <a:t> is </a:t>
            </a:r>
            <a:r>
              <a:rPr lang="nl-NL" sz="1600" dirty="0" err="1">
                <a:latin typeface="Times New Roman" panose="02020603050405020304" pitchFamily="18" charset="0"/>
                <a:cs typeface="Times New Roman" panose="02020603050405020304" pitchFamily="18" charset="0"/>
              </a:rPr>
              <a:t>so</a:t>
            </a:r>
            <a:r>
              <a:rPr lang="nl-NL" sz="1600" dirty="0">
                <a:latin typeface="Times New Roman" panose="02020603050405020304" pitchFamily="18" charset="0"/>
                <a:cs typeface="Times New Roman" panose="02020603050405020304" pitchFamily="18" charset="0"/>
              </a:rPr>
              <a:t> easy </a:t>
            </a:r>
            <a:r>
              <a:rPr lang="nl-NL" sz="1600" dirty="0" err="1">
                <a:latin typeface="Times New Roman" panose="02020603050405020304" pitchFamily="18" charset="0"/>
                <a:cs typeface="Times New Roman" panose="02020603050405020304" pitchFamily="18" charset="0"/>
              </a:rPr>
              <a:t>to</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use</a:t>
            </a:r>
            <a:r>
              <a:rPr lang="nl-NL" sz="1600" dirty="0">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for</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so</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many</a:t>
            </a:r>
            <a:r>
              <a:rPr lang="nl-NL" sz="1600" dirty="0">
                <a:effectLst/>
                <a:latin typeface="Times New Roman" panose="02020603050405020304" pitchFamily="18" charset="0"/>
                <a:cs typeface="Times New Roman" panose="02020603050405020304" pitchFamily="18" charset="0"/>
              </a:rPr>
              <a:t> different </a:t>
            </a:r>
            <a:r>
              <a:rPr lang="nl-NL" sz="1600" dirty="0" err="1">
                <a:effectLst/>
                <a:latin typeface="Times New Roman" panose="02020603050405020304" pitchFamily="18" charset="0"/>
                <a:cs typeface="Times New Roman" panose="02020603050405020304" pitchFamily="18" charset="0"/>
              </a:rPr>
              <a:t>tasks</a:t>
            </a:r>
            <a:r>
              <a:rPr lang="nl-NL" sz="1600" dirty="0">
                <a:effectLst/>
                <a:latin typeface="Times New Roman" panose="02020603050405020304" pitchFamily="18" charset="0"/>
                <a:cs typeface="Times New Roman" panose="02020603050405020304" pitchFamily="18" charset="0"/>
              </a:rPr>
              <a:t>. The </a:t>
            </a:r>
            <a:r>
              <a:rPr lang="nl-NL" sz="1600" dirty="0" err="1">
                <a:effectLst/>
                <a:latin typeface="Times New Roman" panose="02020603050405020304" pitchFamily="18" charset="0"/>
                <a:cs typeface="Times New Roman" panose="02020603050405020304" pitchFamily="18" charset="0"/>
              </a:rPr>
              <a:t>ease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with</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which</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it</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generates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flawless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natural</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language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for</a:t>
            </a:r>
            <a:r>
              <a:rPr lang="nl-NL" sz="1600" dirty="0">
                <a:effectLst/>
                <a:latin typeface="Times New Roman" panose="02020603050405020304" pitchFamily="18" charset="0"/>
                <a:cs typeface="Times New Roman" panose="02020603050405020304" pitchFamily="18" charset="0"/>
              </a:rPr>
              <a:t> a </a:t>
            </a:r>
            <a:r>
              <a:rPr lang="nl-NL" sz="1600" dirty="0" err="1">
                <a:effectLst/>
                <a:latin typeface="Times New Roman" panose="02020603050405020304" pitchFamily="18" charset="0"/>
                <a:cs typeface="Times New Roman" panose="02020603050405020304" pitchFamily="18" charset="0"/>
              </a:rPr>
              <a:t>wide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variety</a:t>
            </a:r>
            <a:r>
              <a:rPr lang="nl-NL" sz="1600" dirty="0">
                <a:effectLst/>
                <a:latin typeface="Times New Roman" panose="02020603050405020304" pitchFamily="18" charset="0"/>
                <a:cs typeface="Times New Roman" panose="02020603050405020304" pitchFamily="18" charset="0"/>
              </a:rPr>
              <a:t> of </a:t>
            </a:r>
            <a:r>
              <a:rPr lang="nl-NL" sz="1600" dirty="0" err="1">
                <a:effectLst/>
                <a:latin typeface="Times New Roman" panose="02020603050405020304" pitchFamily="18" charset="0"/>
                <a:cs typeface="Times New Roman" panose="02020603050405020304" pitchFamily="18" charset="0"/>
              </a:rPr>
              <a:t>tasks</a:t>
            </a:r>
            <a:r>
              <a:rPr lang="nl-NL" sz="1600" dirty="0">
                <a:effectLst/>
                <a:latin typeface="Times New Roman" panose="02020603050405020304" pitchFamily="18" charset="0"/>
                <a:cs typeface="Times New Roman" panose="02020603050405020304" pitchFamily="18" charset="0"/>
              </a:rPr>
              <a:t> is </a:t>
            </a:r>
            <a:r>
              <a:rPr lang="nl-NL" sz="1600" dirty="0" err="1">
                <a:effectLst/>
                <a:latin typeface="Times New Roman" panose="02020603050405020304" pitchFamily="18" charset="0"/>
                <a:cs typeface="Times New Roman" panose="02020603050405020304" pitchFamily="18" charset="0"/>
              </a:rPr>
              <a:t>amazing</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And</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the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same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holds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for</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other</a:t>
            </a:r>
            <a:r>
              <a:rPr lang="nl-NL" sz="1600" dirty="0">
                <a:effectLst/>
                <a:latin typeface="Times New Roman" panose="02020603050405020304" pitchFamily="18" charset="0"/>
                <a:cs typeface="Times New Roman" panose="02020603050405020304" pitchFamily="18" charset="0"/>
              </a:rPr>
              <a:t> information like sound, images </a:t>
            </a:r>
            <a:r>
              <a:rPr lang="nl-NL" sz="1600" dirty="0" err="1">
                <a:effectLst/>
                <a:latin typeface="Times New Roman" panose="02020603050405020304" pitchFamily="18" charset="0"/>
                <a:cs typeface="Times New Roman" panose="02020603050405020304" pitchFamily="18" charset="0"/>
              </a:rPr>
              <a:t>and</a:t>
            </a:r>
            <a:r>
              <a:rPr lang="nl-NL" sz="1600" dirty="0">
                <a:effectLst/>
                <a:latin typeface="Times New Roman" panose="02020603050405020304" pitchFamily="18" charset="0"/>
                <a:cs typeface="Times New Roman" panose="02020603050405020304" pitchFamily="18" charset="0"/>
              </a:rPr>
              <a:t> video’s. </a:t>
            </a:r>
            <a:r>
              <a:rPr lang="nl-NL" sz="1600" dirty="0" err="1">
                <a:effectLst/>
                <a:latin typeface="Times New Roman" panose="02020603050405020304" pitchFamily="18" charset="0"/>
                <a:cs typeface="Times New Roman" panose="02020603050405020304" pitchFamily="18" charset="0"/>
              </a:rPr>
              <a:t>Many</a:t>
            </a:r>
            <a:r>
              <a:rPr lang="nl-NL" sz="1600" dirty="0">
                <a:effectLst/>
                <a:latin typeface="Times New Roman" panose="02020603050405020304" pitchFamily="18" charset="0"/>
                <a:cs typeface="Times New Roman" panose="02020603050405020304" pitchFamily="18" charset="0"/>
              </a:rPr>
              <a:t> professionals </a:t>
            </a:r>
            <a:r>
              <a:rPr lang="nl-NL" sz="1600" dirty="0" err="1">
                <a:effectLst/>
                <a:latin typeface="Times New Roman" panose="02020603050405020304" pitchFamily="18" charset="0"/>
                <a:cs typeface="Times New Roman" panose="02020603050405020304" pitchFamily="18" charset="0"/>
              </a:rPr>
              <a:t>fear</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that</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this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technology</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will</a:t>
            </a:r>
            <a:r>
              <a:rPr lang="nl-NL" sz="1600" dirty="0">
                <a:effectLst/>
                <a:latin typeface="Times New Roman" panose="02020603050405020304" pitchFamily="18" charset="0"/>
                <a:cs typeface="Times New Roman" panose="02020603050405020304" pitchFamily="18" charset="0"/>
              </a:rPr>
              <a:t> put </a:t>
            </a:r>
            <a:r>
              <a:rPr lang="nl-NL" sz="1600" dirty="0" err="1">
                <a:effectLst/>
                <a:latin typeface="Times New Roman" panose="02020603050405020304" pitchFamily="18" charset="0"/>
                <a:cs typeface="Times New Roman" panose="02020603050405020304" pitchFamily="18" charset="0"/>
              </a:rPr>
              <a:t>them</a:t>
            </a:r>
            <a:r>
              <a:rPr lang="nl-NL" sz="1600" dirty="0">
                <a:effectLst/>
                <a:latin typeface="Times New Roman" panose="02020603050405020304" pitchFamily="18" charset="0"/>
                <a:cs typeface="Times New Roman" panose="02020603050405020304" pitchFamily="18" charset="0"/>
              </a:rPr>
              <a:t> out of business (</a:t>
            </a:r>
            <a:r>
              <a:rPr lang="nl-NL" sz="1600" dirty="0" err="1">
                <a:effectLst/>
                <a:latin typeface="Times New Roman" panose="02020603050405020304" pitchFamily="18" charset="0"/>
                <a:cs typeface="Times New Roman" panose="02020603050405020304" pitchFamily="18" charset="0"/>
              </a:rPr>
              <a:t>writers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artists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musicians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translators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programmers</a:t>
            </a:r>
            <a:r>
              <a:rPr lang="nl-NL" sz="1600" dirty="0">
                <a:effectLst/>
                <a:latin typeface="Times New Roman" panose="02020603050405020304" pitchFamily="18" charset="0"/>
                <a:cs typeface="Times New Roman" panose="02020603050405020304" pitchFamily="18" charset="0"/>
              </a:rPr>
              <a:t>, ...)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600" dirty="0">
                <a:effectLst/>
                <a:latin typeface="Times New Roman" panose="02020603050405020304" pitchFamily="18" charset="0"/>
                <a:cs typeface="Times New Roman" panose="02020603050405020304" pitchFamily="18" charset="0"/>
              </a:rPr>
              <a:t>But </a:t>
            </a:r>
            <a:r>
              <a:rPr lang="nl-NL" sz="1600" dirty="0" err="1">
                <a:effectLst/>
                <a:latin typeface="Times New Roman" panose="02020603050405020304" pitchFamily="18" charset="0"/>
                <a:cs typeface="Times New Roman" panose="02020603050405020304" pitchFamily="18" charset="0"/>
              </a:rPr>
              <a:t>the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ease</a:t>
            </a:r>
            <a:r>
              <a:rPr lang="nl-NL" sz="1600" dirty="0">
                <a:effectLst/>
                <a:latin typeface="Times New Roman" panose="02020603050405020304" pitchFamily="18" charset="0"/>
                <a:cs typeface="Times New Roman" panose="02020603050405020304" pitchFamily="18" charset="0"/>
              </a:rPr>
              <a:t> of </a:t>
            </a:r>
            <a:r>
              <a:rPr lang="nl-NL" sz="1600" dirty="0" err="1">
                <a:effectLst/>
                <a:latin typeface="Times New Roman" panose="02020603050405020304" pitchFamily="18" charset="0"/>
                <a:cs typeface="Times New Roman" panose="02020603050405020304" pitchFamily="18" charset="0"/>
              </a:rPr>
              <a:t>use</a:t>
            </a:r>
            <a:r>
              <a:rPr lang="nl-NL" sz="1600" dirty="0">
                <a:effectLst/>
                <a:latin typeface="Times New Roman" panose="02020603050405020304" pitchFamily="18" charset="0"/>
                <a:cs typeface="Times New Roman" panose="02020603050405020304" pitchFamily="18" charset="0"/>
              </a:rPr>
              <a:t> is </a:t>
            </a:r>
            <a:r>
              <a:rPr lang="nl-NL" sz="1600" dirty="0" err="1">
                <a:effectLst/>
                <a:latin typeface="Times New Roman" panose="02020603050405020304" pitchFamily="18" charset="0"/>
                <a:cs typeface="Times New Roman" panose="02020603050405020304" pitchFamily="18" charset="0"/>
              </a:rPr>
              <a:t>also</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deceptive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and</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many</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people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naively</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rely</a:t>
            </a:r>
            <a:r>
              <a:rPr lang="nl-NL" sz="1600" dirty="0">
                <a:effectLst/>
                <a:latin typeface="Times New Roman" panose="02020603050405020304" pitchFamily="18" charset="0"/>
                <a:cs typeface="Times New Roman" panose="02020603050405020304" pitchFamily="18" charset="0"/>
              </a:rPr>
              <a:t> on </a:t>
            </a:r>
            <a:r>
              <a:rPr lang="nl-NL" sz="1600" dirty="0" err="1">
                <a:effectLst/>
                <a:latin typeface="Times New Roman" panose="02020603050405020304" pitchFamily="18" charset="0"/>
                <a:cs typeface="Times New Roman" panose="02020603050405020304" pitchFamily="18" charset="0"/>
              </a:rPr>
              <a:t>the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outputs</a:t>
            </a:r>
            <a:r>
              <a:rPr lang="nl-NL" sz="1600" dirty="0">
                <a:effectLst/>
                <a:latin typeface="Times New Roman" panose="02020603050405020304" pitchFamily="18" charset="0"/>
                <a:cs typeface="Times New Roman" panose="02020603050405020304" pitchFamily="18" charset="0"/>
              </a:rPr>
              <a:t> of </a:t>
            </a:r>
            <a:r>
              <a:rPr lang="nl-NL" sz="1600" dirty="0" err="1">
                <a:effectLst/>
                <a:latin typeface="Times New Roman" panose="02020603050405020304" pitchFamily="18" charset="0"/>
                <a:cs typeface="Times New Roman" panose="02020603050405020304" pitchFamily="18" charset="0"/>
              </a:rPr>
              <a:t>ChatGPT</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and</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similar</a:t>
            </a:r>
            <a:r>
              <a:rPr lang="nl-NL" sz="1600" dirty="0">
                <a:effectLst/>
                <a:latin typeface="Times New Roman" panose="02020603050405020304" pitchFamily="18" charset="0"/>
                <a:cs typeface="Times New Roman" panose="02020603050405020304" pitchFamily="18" charset="0"/>
              </a:rPr>
              <a:t> tools. In </a:t>
            </a:r>
            <a:r>
              <a:rPr lang="nl-NL" sz="1600" dirty="0" err="1">
                <a:effectLst/>
                <a:latin typeface="Times New Roman" panose="02020603050405020304" pitchFamily="18" charset="0"/>
                <a:cs typeface="Times New Roman" panose="02020603050405020304" pitchFamily="18" charset="0"/>
              </a:rPr>
              <a:t>this</a:t>
            </a:r>
            <a:r>
              <a:rPr lang="nl-NL" sz="1600" dirty="0">
                <a:effectLst/>
                <a:latin typeface="Times New Roman" panose="02020603050405020304" pitchFamily="18" charset="0"/>
                <a:cs typeface="Times New Roman" panose="02020603050405020304" pitchFamily="18" charset="0"/>
              </a:rPr>
              <a:t> talk I </a:t>
            </a:r>
            <a:r>
              <a:rPr lang="nl-NL" sz="1600" dirty="0" err="1">
                <a:effectLst/>
                <a:latin typeface="Times New Roman" panose="02020603050405020304" pitchFamily="18" charset="0"/>
                <a:cs typeface="Times New Roman" panose="02020603050405020304" pitchFamily="18" charset="0"/>
              </a:rPr>
              <a:t>will</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explain</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the</a:t>
            </a:r>
            <a:r>
              <a:rPr lang="nl-NL" sz="1600" dirty="0">
                <a:effectLst/>
                <a:latin typeface="Times New Roman" panose="02020603050405020304" pitchFamily="18" charset="0"/>
                <a:cs typeface="Times New Roman" panose="02020603050405020304" pitchFamily="18" charset="0"/>
              </a:rPr>
              <a:t> basics of </a:t>
            </a:r>
            <a:r>
              <a:rPr lang="nl-NL" sz="1600" dirty="0" err="1">
                <a:effectLst/>
                <a:latin typeface="Times New Roman" panose="02020603050405020304" pitchFamily="18" charset="0"/>
                <a:cs typeface="Times New Roman" panose="02020603050405020304" pitchFamily="18" charset="0"/>
              </a:rPr>
              <a:t>the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underlying</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technology</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and</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then</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discuss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some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potential</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problems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and</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dangers</a:t>
            </a:r>
            <a:r>
              <a:rPr lang="nl-NL" sz="1600" dirty="0">
                <a:effectLst/>
                <a:latin typeface="Times New Roman" panose="02020603050405020304" pitchFamily="18"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600" dirty="0">
              <a:effectLst/>
              <a:latin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5"/>
          </p:nvPr>
        </p:nvSpPr>
        <p:spPr/>
        <p:txBody>
          <a:bodyPr/>
          <a:lstStyle/>
          <a:p>
            <a:fld id="{66081903-8B9C-42F0-972C-F45DEBD8FF89}" type="slidenum">
              <a:rPr lang="nl-NL" smtClean="0"/>
              <a:t>1</a:t>
            </a:fld>
            <a:endParaRPr lang="nl-NL"/>
          </a:p>
        </p:txBody>
      </p:sp>
    </p:spTree>
    <p:extLst>
      <p:ext uri="{BB962C8B-B14F-4D97-AF65-F5344CB8AC3E}">
        <p14:creationId xmlns:p14="http://schemas.microsoft.com/office/powerpoint/2010/main" val="2627163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So</a:t>
            </a:r>
            <a:r>
              <a:rPr lang="nl-NL" dirty="0"/>
              <a:t> </a:t>
            </a:r>
            <a:r>
              <a:rPr lang="nl-NL" dirty="0" err="1"/>
              <a:t>can</a:t>
            </a:r>
            <a:r>
              <a:rPr lang="nl-NL" dirty="0"/>
              <a:t> </a:t>
            </a:r>
            <a:r>
              <a:rPr lang="nl-NL" dirty="0" err="1"/>
              <a:t>ChatGPT</a:t>
            </a:r>
            <a:r>
              <a:rPr lang="nl-NL" dirty="0"/>
              <a:t> have </a:t>
            </a:r>
            <a:r>
              <a:rPr lang="nl-NL" dirty="0" err="1"/>
              <a:t>experience</a:t>
            </a:r>
            <a:r>
              <a:rPr lang="nl-NL" dirty="0"/>
              <a:t>?</a:t>
            </a:r>
          </a:p>
        </p:txBody>
      </p:sp>
      <p:sp>
        <p:nvSpPr>
          <p:cNvPr id="4" name="Tijdelijke aanduiding voor dianummer 3"/>
          <p:cNvSpPr>
            <a:spLocks noGrp="1"/>
          </p:cNvSpPr>
          <p:nvPr>
            <p:ph type="sldNum" sz="quarter" idx="5"/>
          </p:nvPr>
        </p:nvSpPr>
        <p:spPr/>
        <p:txBody>
          <a:bodyPr/>
          <a:lstStyle/>
          <a:p>
            <a:fld id="{66081903-8B9C-42F0-972C-F45DEBD8FF89}" type="slidenum">
              <a:rPr lang="nl-NL" smtClean="0"/>
              <a:t>10</a:t>
            </a:fld>
            <a:endParaRPr lang="nl-NL"/>
          </a:p>
        </p:txBody>
      </p:sp>
    </p:spTree>
    <p:extLst>
      <p:ext uri="{BB962C8B-B14F-4D97-AF65-F5344CB8AC3E}">
        <p14:creationId xmlns:p14="http://schemas.microsoft.com/office/powerpoint/2010/main" val="3803081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600" dirty="0">
                <a:latin typeface="Times New Roman" panose="02020603050405020304" pitchFamily="18" charset="0"/>
                <a:cs typeface="Times New Roman" panose="02020603050405020304" pitchFamily="18" charset="0"/>
              </a:rPr>
              <a:t>AI Act </a:t>
            </a:r>
            <a:r>
              <a:rPr lang="nl-NL" sz="1600" dirty="0" err="1">
                <a:latin typeface="Times New Roman" panose="02020603050405020304" pitchFamily="18" charset="0"/>
                <a:cs typeface="Times New Roman" panose="02020603050405020304" pitchFamily="18" charset="0"/>
              </a:rPr>
              <a:t>applies</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Judicial</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and</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law</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enforcement</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applications</a:t>
            </a:r>
            <a:r>
              <a:rPr lang="nl-NL" sz="1600" dirty="0">
                <a:latin typeface="Times New Roman" panose="02020603050405020304" pitchFamily="18" charset="0"/>
                <a:cs typeface="Times New Roman" panose="02020603050405020304" pitchFamily="18" charset="0"/>
              </a:rPr>
              <a:t> are </a:t>
            </a:r>
            <a:r>
              <a:rPr lang="nl-NL" sz="1600" dirty="0" err="1">
                <a:latin typeface="Times New Roman" panose="02020603050405020304" pitchFamily="18" charset="0"/>
                <a:cs typeface="Times New Roman" panose="02020603050405020304" pitchFamily="18" charset="0"/>
              </a:rPr>
              <a:t>generally</a:t>
            </a:r>
            <a:r>
              <a:rPr lang="nl-NL" sz="1600" dirty="0">
                <a:latin typeface="Times New Roman" panose="02020603050405020304" pitchFamily="18" charset="0"/>
                <a:cs typeface="Times New Roman" panose="02020603050405020304" pitchFamily="18" charset="0"/>
              </a:rPr>
              <a:t> high-risk.</a:t>
            </a:r>
          </a:p>
        </p:txBody>
      </p:sp>
      <p:sp>
        <p:nvSpPr>
          <p:cNvPr id="4" name="Tijdelijke aanduiding voor dianummer 3"/>
          <p:cNvSpPr>
            <a:spLocks noGrp="1"/>
          </p:cNvSpPr>
          <p:nvPr>
            <p:ph type="sldNum" sz="quarter" idx="5"/>
          </p:nvPr>
        </p:nvSpPr>
        <p:spPr/>
        <p:txBody>
          <a:bodyPr/>
          <a:lstStyle/>
          <a:p>
            <a:fld id="{66081903-8B9C-42F0-972C-F45DEBD8FF89}" type="slidenum">
              <a:rPr lang="nl-NL" smtClean="0"/>
              <a:t>11</a:t>
            </a:fld>
            <a:endParaRPr lang="nl-NL"/>
          </a:p>
        </p:txBody>
      </p:sp>
    </p:spTree>
    <p:extLst>
      <p:ext uri="{BB962C8B-B14F-4D97-AF65-F5344CB8AC3E}">
        <p14:creationId xmlns:p14="http://schemas.microsoft.com/office/powerpoint/2010/main" val="2753752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dirty="0" err="1">
                <a:effectLst/>
                <a:latin typeface="Helvetica" pitchFamily="2" charset="0"/>
              </a:rPr>
              <a:t>Ehud</a:t>
            </a:r>
            <a:r>
              <a:rPr lang="nl-NL" sz="1600" dirty="0">
                <a:effectLst/>
                <a:latin typeface="Helvetica" pitchFamily="2" charset="0"/>
              </a:rPr>
              <a:t> </a:t>
            </a:r>
            <a:r>
              <a:rPr lang="nl-NL" sz="1600" dirty="0" err="1">
                <a:effectLst/>
                <a:latin typeface="Helvetica" pitchFamily="2" charset="0"/>
              </a:rPr>
              <a:t>Reiter</a:t>
            </a:r>
            <a:r>
              <a:rPr lang="nl-NL" sz="1600" dirty="0">
                <a:effectLst/>
                <a:latin typeface="Helvetica" pitchFamily="2" charset="0"/>
              </a:rPr>
              <a:t> </a:t>
            </a:r>
            <a:r>
              <a:rPr lang="nl-NL" sz="1600" dirty="0" err="1">
                <a:effectLst/>
                <a:latin typeface="Helvetica" pitchFamily="2" charset="0"/>
              </a:rPr>
              <a:t>also</a:t>
            </a:r>
            <a:r>
              <a:rPr lang="nl-NL" sz="1600" dirty="0">
                <a:effectLst/>
                <a:latin typeface="Helvetica" pitchFamily="2" charset="0"/>
              </a:rPr>
              <a:t> </a:t>
            </a:r>
            <a:r>
              <a:rPr lang="nl-NL" sz="1600" dirty="0" err="1">
                <a:effectLst/>
                <a:latin typeface="Helvetica" pitchFamily="2" charset="0"/>
              </a:rPr>
              <a:t>says</a:t>
            </a:r>
            <a:r>
              <a:rPr lang="nl-NL" sz="1600" dirty="0">
                <a:effectLst/>
                <a:latin typeface="Helvetica" pitchFamily="2" charset="0"/>
              </a:rPr>
              <a:t> </a:t>
            </a:r>
            <a:r>
              <a:rPr lang="nl-NL" sz="1600" dirty="0" err="1">
                <a:effectLst/>
                <a:latin typeface="Helvetica" pitchFamily="2" charset="0"/>
              </a:rPr>
              <a:t>that</a:t>
            </a:r>
            <a:r>
              <a:rPr lang="nl-NL" sz="1600" dirty="0">
                <a:effectLst/>
                <a:latin typeface="Helvetica" pitchFamily="2" charset="0"/>
              </a:rPr>
              <a:t> NLP </a:t>
            </a:r>
            <a:r>
              <a:rPr lang="nl-NL" sz="1600" dirty="0" err="1">
                <a:effectLst/>
                <a:latin typeface="Helvetica" pitchFamily="2" charset="0"/>
              </a:rPr>
              <a:t>applications</a:t>
            </a:r>
            <a:r>
              <a:rPr lang="nl-NL" sz="1600" dirty="0">
                <a:effectLst/>
                <a:latin typeface="Helvetica" pitchFamily="2" charset="0"/>
              </a:rPr>
              <a:t> </a:t>
            </a:r>
            <a:r>
              <a:rPr lang="nl-NL" sz="1600" dirty="0" err="1">
                <a:effectLst/>
                <a:latin typeface="Helvetica" pitchFamily="2" charset="0"/>
              </a:rPr>
              <a:t>should</a:t>
            </a:r>
            <a:r>
              <a:rPr lang="nl-NL" sz="1600" dirty="0">
                <a:effectLst/>
                <a:latin typeface="Helvetica" pitchFamily="2" charset="0"/>
              </a:rPr>
              <a:t> </a:t>
            </a:r>
            <a:r>
              <a:rPr lang="nl-NL" sz="1600" dirty="0" err="1">
                <a:effectLst/>
                <a:latin typeface="Helvetica" pitchFamily="2" charset="0"/>
              </a:rPr>
              <a:t>not</a:t>
            </a:r>
            <a:r>
              <a:rPr lang="nl-NL" sz="1600" dirty="0">
                <a:effectLst/>
                <a:latin typeface="Helvetica" pitchFamily="2" charset="0"/>
              </a:rPr>
              <a:t> </a:t>
            </a:r>
            <a:r>
              <a:rPr lang="nl-NL" sz="1600" dirty="0" err="1">
                <a:effectLst/>
                <a:latin typeface="Helvetica" pitchFamily="2" charset="0"/>
              </a:rPr>
              <a:t>be</a:t>
            </a:r>
            <a:r>
              <a:rPr lang="nl-NL" sz="1600" dirty="0">
                <a:effectLst/>
                <a:latin typeface="Helvetica" pitchFamily="2" charset="0"/>
              </a:rPr>
              <a:t> </a:t>
            </a:r>
            <a:r>
              <a:rPr lang="nl-NL" sz="1600" dirty="0" err="1">
                <a:effectLst/>
                <a:latin typeface="Helvetica" pitchFamily="2" charset="0"/>
              </a:rPr>
              <a:t>evaluated</a:t>
            </a:r>
            <a:r>
              <a:rPr lang="nl-NL" sz="1600" dirty="0">
                <a:effectLst/>
                <a:latin typeface="Helvetica" pitchFamily="2" charset="0"/>
              </a:rPr>
              <a:t> on </a:t>
            </a:r>
            <a:r>
              <a:rPr lang="nl-NL" sz="1600" dirty="0" err="1">
                <a:effectLst/>
                <a:latin typeface="Helvetica" pitchFamily="2" charset="0"/>
              </a:rPr>
              <a:t>accuracy</a:t>
            </a:r>
            <a:r>
              <a:rPr lang="nl-NL" sz="1600" dirty="0">
                <a:effectLst/>
                <a:latin typeface="Helvetica" pitchFamily="2" charset="0"/>
              </a:rPr>
              <a:t> </a:t>
            </a:r>
            <a:r>
              <a:rPr lang="nl-NL" sz="1600" dirty="0" err="1">
                <a:effectLst/>
                <a:latin typeface="Helvetica" pitchFamily="2" charset="0"/>
              </a:rPr>
              <a:t>and</a:t>
            </a:r>
            <a:r>
              <a:rPr lang="nl-NL" sz="1600" dirty="0">
                <a:effectLst/>
                <a:latin typeface="Helvetica" pitchFamily="2" charset="0"/>
              </a:rPr>
              <a:t> </a:t>
            </a:r>
            <a:r>
              <a:rPr lang="nl-NL" sz="1600" dirty="0" err="1">
                <a:effectLst/>
                <a:latin typeface="Helvetica" pitchFamily="2" charset="0"/>
              </a:rPr>
              <a:t>clarity</a:t>
            </a:r>
            <a:r>
              <a:rPr lang="nl-NL" sz="1600" dirty="0">
                <a:effectLst/>
                <a:latin typeface="Helvetica" pitchFamily="2" charset="0"/>
              </a:rPr>
              <a:t> but on </a:t>
            </a:r>
            <a:r>
              <a:rPr lang="nl-NL" sz="1600" dirty="0" err="1">
                <a:effectLst/>
                <a:latin typeface="Helvetica" pitchFamily="2" charset="0"/>
              </a:rPr>
              <a:t>usefulness</a:t>
            </a:r>
            <a:r>
              <a:rPr lang="nl-NL" sz="1600" dirty="0">
                <a:effectLst/>
                <a:latin typeface="Helvetica" pitchFamily="2" charset="0"/>
              </a:rPr>
              <a:t> </a:t>
            </a:r>
            <a:r>
              <a:rPr lang="nl-NL" sz="1600" dirty="0" err="1">
                <a:effectLst/>
                <a:latin typeface="Helvetica" pitchFamily="2" charset="0"/>
              </a:rPr>
              <a:t>for</a:t>
            </a:r>
            <a:r>
              <a:rPr lang="nl-NL" sz="1600" dirty="0">
                <a:effectLst/>
                <a:latin typeface="Helvetica" pitchFamily="2" charset="0"/>
              </a:rPr>
              <a:t> </a:t>
            </a:r>
            <a:r>
              <a:rPr lang="nl-NL" sz="1600" dirty="0" err="1">
                <a:effectLst/>
                <a:latin typeface="Helvetica" pitchFamily="2" charset="0"/>
              </a:rPr>
              <a:t>some</a:t>
            </a:r>
            <a:r>
              <a:rPr lang="nl-NL" sz="1600" dirty="0">
                <a:effectLst/>
                <a:latin typeface="Helvetica" pitchFamily="2" charset="0"/>
              </a:rPr>
              <a:t> </a:t>
            </a:r>
            <a:r>
              <a:rPr lang="nl-NL" sz="1600" dirty="0" err="1">
                <a:effectLst/>
                <a:latin typeface="Helvetica" pitchFamily="2" charset="0"/>
              </a:rPr>
              <a:t>task</a:t>
            </a:r>
            <a:endParaRPr lang="nl-NL" sz="1600" dirty="0">
              <a:effectLst/>
              <a:latin typeface="Helvetica" pitchFamily="2" charset="0"/>
            </a:endParaRPr>
          </a:p>
          <a:p>
            <a:endParaRPr lang="nl-NL" dirty="0"/>
          </a:p>
        </p:txBody>
      </p:sp>
      <p:sp>
        <p:nvSpPr>
          <p:cNvPr id="4" name="Tijdelijke aanduiding voor dianummer 3"/>
          <p:cNvSpPr>
            <a:spLocks noGrp="1"/>
          </p:cNvSpPr>
          <p:nvPr>
            <p:ph type="sldNum" sz="quarter" idx="5"/>
          </p:nvPr>
        </p:nvSpPr>
        <p:spPr/>
        <p:txBody>
          <a:bodyPr/>
          <a:lstStyle/>
          <a:p>
            <a:fld id="{66081903-8B9C-42F0-972C-F45DEBD8FF89}" type="slidenum">
              <a:rPr lang="nl-NL" smtClean="0"/>
              <a:t>12</a:t>
            </a:fld>
            <a:endParaRPr lang="nl-NL"/>
          </a:p>
        </p:txBody>
      </p:sp>
    </p:spTree>
    <p:extLst>
      <p:ext uri="{BB962C8B-B14F-4D97-AF65-F5344CB8AC3E}">
        <p14:creationId xmlns:p14="http://schemas.microsoft.com/office/powerpoint/2010/main" val="1634421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600" dirty="0" err="1"/>
              <a:t>This</a:t>
            </a:r>
            <a:r>
              <a:rPr lang="nl-NL" sz="1600" dirty="0"/>
              <a:t> </a:t>
            </a:r>
            <a:r>
              <a:rPr lang="nl-NL" sz="1600" dirty="0" err="1"/>
              <a:t>explains</a:t>
            </a:r>
            <a:r>
              <a:rPr lang="nl-NL" sz="1600" dirty="0"/>
              <a:t> </a:t>
            </a:r>
            <a:r>
              <a:rPr lang="nl-NL" sz="1600" dirty="0" err="1"/>
              <a:t>why</a:t>
            </a:r>
            <a:r>
              <a:rPr lang="nl-NL" sz="1600" dirty="0"/>
              <a:t> </a:t>
            </a:r>
            <a:r>
              <a:rPr lang="nl-NL" sz="1600" dirty="0" err="1"/>
              <a:t>so</a:t>
            </a:r>
            <a:r>
              <a:rPr lang="nl-NL" sz="1600" dirty="0"/>
              <a:t> </a:t>
            </a:r>
            <a:r>
              <a:rPr lang="nl-NL" sz="1600" dirty="0" err="1"/>
              <a:t>much</a:t>
            </a:r>
            <a:r>
              <a:rPr lang="nl-NL" sz="1600" dirty="0"/>
              <a:t> research </a:t>
            </a:r>
            <a:r>
              <a:rPr lang="nl-NL" sz="1600" dirty="0" err="1"/>
              <a:t>uses</a:t>
            </a:r>
            <a:r>
              <a:rPr lang="nl-NL" sz="1600" dirty="0"/>
              <a:t> </a:t>
            </a:r>
            <a:r>
              <a:rPr lang="nl-NL" sz="1600" dirty="0" err="1"/>
              <a:t>proxies</a:t>
            </a:r>
            <a:r>
              <a:rPr lang="nl-NL" sz="1600" dirty="0"/>
              <a:t> </a:t>
            </a:r>
            <a:r>
              <a:rPr lang="nl-NL" sz="1600" dirty="0" err="1"/>
              <a:t>that</a:t>
            </a:r>
            <a:r>
              <a:rPr lang="nl-NL" sz="1600" dirty="0"/>
              <a:t> are easy </a:t>
            </a:r>
            <a:r>
              <a:rPr lang="nl-NL" sz="1600" dirty="0" err="1"/>
              <a:t>to</a:t>
            </a:r>
            <a:r>
              <a:rPr lang="nl-NL" sz="1600" dirty="0"/>
              <a:t> </a:t>
            </a:r>
            <a:r>
              <a:rPr lang="nl-NL" sz="1600" dirty="0" err="1"/>
              <a:t>measure</a:t>
            </a:r>
            <a:r>
              <a:rPr lang="nl-NL" sz="1600" dirty="0"/>
              <a:t>.</a:t>
            </a:r>
          </a:p>
        </p:txBody>
      </p:sp>
      <p:sp>
        <p:nvSpPr>
          <p:cNvPr id="4" name="Tijdelijke aanduiding voor dianummer 3"/>
          <p:cNvSpPr>
            <a:spLocks noGrp="1"/>
          </p:cNvSpPr>
          <p:nvPr>
            <p:ph type="sldNum" sz="quarter" idx="5"/>
          </p:nvPr>
        </p:nvSpPr>
        <p:spPr/>
        <p:txBody>
          <a:bodyPr/>
          <a:lstStyle/>
          <a:p>
            <a:fld id="{66081903-8B9C-42F0-972C-F45DEBD8FF89}" type="slidenum">
              <a:rPr lang="nl-NL" smtClean="0"/>
              <a:t>13</a:t>
            </a:fld>
            <a:endParaRPr lang="nl-NL"/>
          </a:p>
        </p:txBody>
      </p:sp>
    </p:spTree>
    <p:extLst>
      <p:ext uri="{BB962C8B-B14F-4D97-AF65-F5344CB8AC3E}">
        <p14:creationId xmlns:p14="http://schemas.microsoft.com/office/powerpoint/2010/main" val="4432990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600" dirty="0"/>
              <a:t>Papers </a:t>
            </a:r>
            <a:r>
              <a:rPr lang="nl-NL" sz="1600" dirty="0" err="1"/>
              <a:t>apply</a:t>
            </a:r>
            <a:r>
              <a:rPr lang="nl-NL" sz="1600" dirty="0"/>
              <a:t> </a:t>
            </a:r>
            <a:r>
              <a:rPr lang="nl-NL" sz="1600" dirty="0" err="1"/>
              <a:t>plain</a:t>
            </a:r>
            <a:r>
              <a:rPr lang="nl-NL" sz="1600" dirty="0"/>
              <a:t> </a:t>
            </a:r>
            <a:r>
              <a:rPr lang="nl-NL" sz="1600" dirty="0" err="1"/>
              <a:t>CoT</a:t>
            </a:r>
            <a:r>
              <a:rPr lang="nl-NL" sz="1600" dirty="0"/>
              <a:t>, </a:t>
            </a:r>
            <a:r>
              <a:rPr lang="nl-NL" sz="1600" dirty="0" err="1"/>
              <a:t>legal</a:t>
            </a:r>
            <a:r>
              <a:rPr lang="nl-NL" sz="1600" dirty="0"/>
              <a:t> </a:t>
            </a:r>
            <a:r>
              <a:rPr lang="nl-NL" sz="1600" dirty="0" err="1"/>
              <a:t>syllogism</a:t>
            </a:r>
            <a:r>
              <a:rPr lang="nl-NL" sz="1600" dirty="0"/>
              <a:t> (single- or </a:t>
            </a:r>
            <a:r>
              <a:rPr lang="nl-NL" sz="1600" dirty="0" err="1"/>
              <a:t>multi</a:t>
            </a:r>
            <a:r>
              <a:rPr lang="nl-NL" sz="1600" dirty="0"/>
              <a:t>-step, single- or </a:t>
            </a:r>
            <a:r>
              <a:rPr lang="nl-NL" sz="1600" dirty="0" err="1"/>
              <a:t>mult-premise</a:t>
            </a:r>
            <a:r>
              <a:rPr lang="nl-NL" sz="1600" dirty="0"/>
              <a:t>) or (steps of) IRAC</a:t>
            </a:r>
          </a:p>
        </p:txBody>
      </p:sp>
      <p:sp>
        <p:nvSpPr>
          <p:cNvPr id="4" name="Tijdelijke aanduiding voor dianummer 3"/>
          <p:cNvSpPr>
            <a:spLocks noGrp="1"/>
          </p:cNvSpPr>
          <p:nvPr>
            <p:ph type="sldNum" sz="quarter" idx="5"/>
          </p:nvPr>
        </p:nvSpPr>
        <p:spPr/>
        <p:txBody>
          <a:bodyPr/>
          <a:lstStyle/>
          <a:p>
            <a:fld id="{66081903-8B9C-42F0-972C-F45DEBD8FF89}" type="slidenum">
              <a:rPr lang="nl-NL" smtClean="0"/>
              <a:t>15</a:t>
            </a:fld>
            <a:endParaRPr lang="nl-NL"/>
          </a:p>
        </p:txBody>
      </p:sp>
    </p:spTree>
    <p:extLst>
      <p:ext uri="{BB962C8B-B14F-4D97-AF65-F5344CB8AC3E}">
        <p14:creationId xmlns:p14="http://schemas.microsoft.com/office/powerpoint/2010/main" val="39616398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600" dirty="0" err="1"/>
              <a:t>All</a:t>
            </a:r>
            <a:r>
              <a:rPr lang="nl-NL" sz="1600" dirty="0"/>
              <a:t> </a:t>
            </a:r>
            <a:r>
              <a:rPr lang="nl-NL" sz="1600" dirty="0" err="1"/>
              <a:t>testing</a:t>
            </a:r>
            <a:r>
              <a:rPr lang="nl-NL" sz="1600" dirty="0"/>
              <a:t> was of performance </a:t>
            </a:r>
            <a:r>
              <a:rPr lang="nl-NL" sz="1600" dirty="0" err="1"/>
              <a:t>and</a:t>
            </a:r>
            <a:r>
              <a:rPr lang="nl-NL" sz="1600" dirty="0"/>
              <a:t> in a lab </a:t>
            </a:r>
            <a:r>
              <a:rPr lang="nl-NL" sz="1600" dirty="0" err="1"/>
              <a:t>situation</a:t>
            </a:r>
            <a:r>
              <a:rPr lang="nl-NL" sz="1600" dirty="0"/>
              <a:t>.</a:t>
            </a:r>
          </a:p>
        </p:txBody>
      </p:sp>
      <p:sp>
        <p:nvSpPr>
          <p:cNvPr id="4" name="Tijdelijke aanduiding voor dianummer 3"/>
          <p:cNvSpPr>
            <a:spLocks noGrp="1"/>
          </p:cNvSpPr>
          <p:nvPr>
            <p:ph type="sldNum" sz="quarter" idx="5"/>
          </p:nvPr>
        </p:nvSpPr>
        <p:spPr/>
        <p:txBody>
          <a:bodyPr/>
          <a:lstStyle/>
          <a:p>
            <a:fld id="{66081903-8B9C-42F0-972C-F45DEBD8FF89}" type="slidenum">
              <a:rPr lang="nl-NL" smtClean="0"/>
              <a:t>16</a:t>
            </a:fld>
            <a:endParaRPr lang="nl-NL"/>
          </a:p>
        </p:txBody>
      </p:sp>
    </p:spTree>
    <p:extLst>
      <p:ext uri="{BB962C8B-B14F-4D97-AF65-F5344CB8AC3E}">
        <p14:creationId xmlns:p14="http://schemas.microsoft.com/office/powerpoint/2010/main" val="26809838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6081903-8B9C-42F0-972C-F45DEBD8FF89}" type="slidenum">
              <a:rPr lang="nl-NL" smtClean="0"/>
              <a:t>17</a:t>
            </a:fld>
            <a:endParaRPr lang="nl-NL"/>
          </a:p>
        </p:txBody>
      </p:sp>
    </p:spTree>
    <p:extLst>
      <p:ext uri="{BB962C8B-B14F-4D97-AF65-F5344CB8AC3E}">
        <p14:creationId xmlns:p14="http://schemas.microsoft.com/office/powerpoint/2010/main" val="19077142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8477C4-01A8-C3DF-A10C-FD49D1F914E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868FABE3-A925-D0AE-9DA5-71EF96195294}"/>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87680383-E7E2-6B64-C446-7D1FFE615116}"/>
              </a:ext>
            </a:extLst>
          </p:cNvPr>
          <p:cNvSpPr>
            <a:spLocks noGrp="1"/>
          </p:cNvSpPr>
          <p:nvPr>
            <p:ph type="body" idx="1"/>
          </p:nvPr>
        </p:nvSpPr>
        <p:spPr/>
        <p:txBody>
          <a:bodyPr/>
          <a:lstStyle/>
          <a:p>
            <a:r>
              <a:rPr lang="nl-NL" sz="1600" dirty="0"/>
              <a:t>88/80% of </a:t>
            </a:r>
            <a:r>
              <a:rPr lang="nl-NL" sz="1600" dirty="0" err="1"/>
              <a:t>the</a:t>
            </a:r>
            <a:r>
              <a:rPr lang="nl-NL" sz="1600" dirty="0"/>
              <a:t> cases.</a:t>
            </a:r>
          </a:p>
        </p:txBody>
      </p:sp>
      <p:sp>
        <p:nvSpPr>
          <p:cNvPr id="4" name="Tijdelijke aanduiding voor dianummer 3">
            <a:extLst>
              <a:ext uri="{FF2B5EF4-FFF2-40B4-BE49-F238E27FC236}">
                <a16:creationId xmlns:a16="http://schemas.microsoft.com/office/drawing/2014/main" id="{94370764-FFAE-248B-1739-E7B28E877317}"/>
              </a:ext>
            </a:extLst>
          </p:cNvPr>
          <p:cNvSpPr>
            <a:spLocks noGrp="1"/>
          </p:cNvSpPr>
          <p:nvPr>
            <p:ph type="sldNum" sz="quarter" idx="5"/>
          </p:nvPr>
        </p:nvSpPr>
        <p:spPr/>
        <p:txBody>
          <a:bodyPr/>
          <a:lstStyle/>
          <a:p>
            <a:fld id="{66081903-8B9C-42F0-972C-F45DEBD8FF89}" type="slidenum">
              <a:rPr lang="nl-NL" smtClean="0"/>
              <a:t>18</a:t>
            </a:fld>
            <a:endParaRPr lang="nl-NL"/>
          </a:p>
        </p:txBody>
      </p:sp>
    </p:spTree>
    <p:extLst>
      <p:ext uri="{BB962C8B-B14F-4D97-AF65-F5344CB8AC3E}">
        <p14:creationId xmlns:p14="http://schemas.microsoft.com/office/powerpoint/2010/main" val="18426657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600" dirty="0" err="1"/>
              <a:t>References</a:t>
            </a:r>
            <a:r>
              <a:rPr lang="nl-NL" sz="1600" dirty="0"/>
              <a:t> of </a:t>
            </a:r>
            <a:r>
              <a:rPr lang="nl-NL" sz="1600" dirty="0" err="1"/>
              <a:t>Freitas</a:t>
            </a:r>
            <a:r>
              <a:rPr lang="nl-NL" sz="1600" dirty="0"/>
              <a:t> are </a:t>
            </a:r>
            <a:r>
              <a:rPr lang="nl-NL" sz="1600" dirty="0" err="1"/>
              <a:t>not</a:t>
            </a:r>
            <a:r>
              <a:rPr lang="nl-NL" sz="1600" dirty="0"/>
              <a:t> in paper.</a:t>
            </a:r>
          </a:p>
        </p:txBody>
      </p:sp>
      <p:sp>
        <p:nvSpPr>
          <p:cNvPr id="4" name="Tijdelijke aanduiding voor dianummer 3"/>
          <p:cNvSpPr>
            <a:spLocks noGrp="1"/>
          </p:cNvSpPr>
          <p:nvPr>
            <p:ph type="sldNum" sz="quarter" idx="5"/>
          </p:nvPr>
        </p:nvSpPr>
        <p:spPr/>
        <p:txBody>
          <a:bodyPr/>
          <a:lstStyle/>
          <a:p>
            <a:fld id="{66081903-8B9C-42F0-972C-F45DEBD8FF89}" type="slidenum">
              <a:rPr lang="nl-NL" smtClean="0"/>
              <a:t>19</a:t>
            </a:fld>
            <a:endParaRPr lang="nl-NL"/>
          </a:p>
        </p:txBody>
      </p:sp>
    </p:spTree>
    <p:extLst>
      <p:ext uri="{BB962C8B-B14F-4D97-AF65-F5344CB8AC3E}">
        <p14:creationId xmlns:p14="http://schemas.microsoft.com/office/powerpoint/2010/main" val="30817171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600" dirty="0" err="1"/>
              <a:t>What</a:t>
            </a:r>
            <a:r>
              <a:rPr lang="nl-NL" sz="1600" dirty="0"/>
              <a:t> is “correct” is </a:t>
            </a:r>
            <a:r>
              <a:rPr lang="nl-NL" sz="1600" dirty="0" err="1"/>
              <a:t>not</a:t>
            </a:r>
            <a:r>
              <a:rPr lang="nl-NL" sz="1600" dirty="0"/>
              <a:t> </a:t>
            </a:r>
            <a:r>
              <a:rPr lang="nl-NL" sz="1600" dirty="0" err="1"/>
              <a:t>specified</a:t>
            </a:r>
            <a:r>
              <a:rPr lang="nl-NL" sz="1600" dirty="0"/>
              <a:t>. </a:t>
            </a:r>
          </a:p>
        </p:txBody>
      </p:sp>
      <p:sp>
        <p:nvSpPr>
          <p:cNvPr id="4" name="Tijdelijke aanduiding voor dianummer 3"/>
          <p:cNvSpPr>
            <a:spLocks noGrp="1"/>
          </p:cNvSpPr>
          <p:nvPr>
            <p:ph type="sldNum" sz="quarter" idx="5"/>
          </p:nvPr>
        </p:nvSpPr>
        <p:spPr/>
        <p:txBody>
          <a:bodyPr/>
          <a:lstStyle/>
          <a:p>
            <a:fld id="{66081903-8B9C-42F0-972C-F45DEBD8FF89}" type="slidenum">
              <a:rPr lang="nl-NL" smtClean="0"/>
              <a:t>20</a:t>
            </a:fld>
            <a:endParaRPr lang="nl-NL"/>
          </a:p>
        </p:txBody>
      </p:sp>
    </p:spTree>
    <p:extLst>
      <p:ext uri="{BB962C8B-B14F-4D97-AF65-F5344CB8AC3E}">
        <p14:creationId xmlns:p14="http://schemas.microsoft.com/office/powerpoint/2010/main" val="2167719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a:extLst>
              <a:ext uri="{FF2B5EF4-FFF2-40B4-BE49-F238E27FC236}">
                <a16:creationId xmlns:a16="http://schemas.microsoft.com/office/drawing/2014/main" id="{A48BE5B4-7B87-7544-99A8-02EC07A25F44}"/>
              </a:ext>
            </a:extLst>
          </p:cNvPr>
          <p:cNvSpPr>
            <a:spLocks noGrp="1" noChangeArrowheads="1"/>
          </p:cNvSpPr>
          <p:nvPr>
            <p:ph type="hdr" sz="quarter"/>
          </p:nvPr>
        </p:nvSpPr>
        <p:spPr>
          <a:xfrm>
            <a:off x="0" y="0"/>
            <a:ext cx="3170238" cy="479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r>
              <a:rPr lang="nl-NL" altLang="nl-NL" sz="1200">
                <a:latin typeface="Times" pitchFamily="2" charset="0"/>
              </a:rPr>
              <a:t>Recht en Informatica 11/12</a:t>
            </a:r>
          </a:p>
        </p:txBody>
      </p:sp>
      <p:sp>
        <p:nvSpPr>
          <p:cNvPr id="90114" name="Rectangle 6">
            <a:extLst>
              <a:ext uri="{FF2B5EF4-FFF2-40B4-BE49-F238E27FC236}">
                <a16:creationId xmlns:a16="http://schemas.microsoft.com/office/drawing/2014/main" id="{EA68240E-1740-6AE2-4A25-53E659386F76}"/>
              </a:ext>
            </a:extLst>
          </p:cNvPr>
          <p:cNvSpPr>
            <a:spLocks noGrp="1" noChangeArrowheads="1"/>
          </p:cNvSpPr>
          <p:nvPr>
            <p:ph type="ftr" sz="quarter" idx="4"/>
          </p:nvPr>
        </p:nvSpPr>
        <p:spPr>
          <a:xfrm>
            <a:off x="0" y="9120188"/>
            <a:ext cx="3170238" cy="479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r>
              <a:rPr lang="nl-NL" altLang="nl-NL" sz="1200">
                <a:latin typeface="Times" pitchFamily="2" charset="0"/>
              </a:rPr>
              <a:t>HC 8: ICT in de Rechtspraktijk / e-Overheid &amp; e-Democratie</a:t>
            </a:r>
          </a:p>
        </p:txBody>
      </p:sp>
      <p:sp>
        <p:nvSpPr>
          <p:cNvPr id="90115" name="Rectangle 7">
            <a:extLst>
              <a:ext uri="{FF2B5EF4-FFF2-40B4-BE49-F238E27FC236}">
                <a16:creationId xmlns:a16="http://schemas.microsoft.com/office/drawing/2014/main" id="{C1005643-DBE2-04A8-D235-92184F7063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pPr eaLnBrk="0" hangingPunct="0"/>
            <a:fld id="{989F197C-7FAC-204A-ABD7-83C3C221032C}" type="slidenum">
              <a:rPr lang="nl-NL" altLang="nl-NL" sz="1200" smtClean="0">
                <a:latin typeface="Times" pitchFamily="2" charset="0"/>
              </a:rPr>
              <a:pPr eaLnBrk="0" hangingPunct="0"/>
              <a:t>2</a:t>
            </a:fld>
            <a:endParaRPr lang="nl-NL" altLang="nl-NL" sz="1200">
              <a:latin typeface="Times" pitchFamily="2" charset="0"/>
            </a:endParaRPr>
          </a:p>
        </p:txBody>
      </p:sp>
      <p:sp>
        <p:nvSpPr>
          <p:cNvPr id="90116" name="Rectangle 2">
            <a:extLst>
              <a:ext uri="{FF2B5EF4-FFF2-40B4-BE49-F238E27FC236}">
                <a16:creationId xmlns:a16="http://schemas.microsoft.com/office/drawing/2014/main" id="{ABBDAFF1-A7DB-BE92-A916-6A6C0A20EFDB}"/>
              </a:ext>
            </a:extLst>
          </p:cNvPr>
          <p:cNvSpPr>
            <a:spLocks noGrp="1" noRot="1" noChangeAspect="1" noChangeArrowheads="1" noTextEdit="1"/>
          </p:cNvSpPr>
          <p:nvPr>
            <p:ph type="sldImg"/>
          </p:nvPr>
        </p:nvSpPr>
        <p:spPr>
          <a:ln/>
        </p:spPr>
      </p:sp>
      <p:sp>
        <p:nvSpPr>
          <p:cNvPr id="90117" name="Rectangle 3">
            <a:extLst>
              <a:ext uri="{FF2B5EF4-FFF2-40B4-BE49-F238E27FC236}">
                <a16:creationId xmlns:a16="http://schemas.microsoft.com/office/drawing/2014/main" id="{71DF0806-2F09-AD54-AA4D-C7A7B922FE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nl-NL" sz="1600" dirty="0">
                <a:latin typeface="Times New Roman" panose="02020603050405020304" pitchFamily="18" charset="0"/>
                <a:cs typeface="Times New Roman" panose="02020603050405020304" pitchFamily="18" charset="0"/>
              </a:rPr>
              <a:t>Ashley, dream in 1990 of computer as sparring partner for lawyers, Branting’s dream in 2003 that computers could translate a story/complaint of a client into legal language.</a:t>
            </a:r>
          </a:p>
          <a:p>
            <a:pPr eaLnBrk="1" hangingPunct="1">
              <a:spcBef>
                <a:spcPct val="0"/>
              </a:spcBef>
            </a:pPr>
            <a:r>
              <a:rPr lang="en-US" altLang="nl-NL" sz="1600" dirty="0">
                <a:latin typeface="Times New Roman" panose="02020603050405020304" pitchFamily="18" charset="0"/>
                <a:cs typeface="Times New Roman" panose="02020603050405020304" pitchFamily="18" charset="0"/>
              </a:rPr>
              <a:t>Does it make Code as Law obsolete?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600" dirty="0">
                <a:latin typeface="Times New Roman" panose="02020603050405020304" pitchFamily="18" charset="0"/>
                <a:cs typeface="Times New Roman" panose="02020603050405020304" pitchFamily="18" charset="0"/>
              </a:rPr>
              <a:t>More </a:t>
            </a:r>
            <a:r>
              <a:rPr lang="nl-NL" sz="1600" dirty="0" err="1">
                <a:latin typeface="Times New Roman" panose="02020603050405020304" pitchFamily="18" charset="0"/>
                <a:cs typeface="Times New Roman" panose="02020603050405020304" pitchFamily="18" charset="0"/>
              </a:rPr>
              <a:t>worrying</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examples</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involve</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racial</a:t>
            </a:r>
            <a:r>
              <a:rPr lang="nl-NL" sz="1600" dirty="0">
                <a:latin typeface="Times New Roman" panose="02020603050405020304" pitchFamily="18" charset="0"/>
                <a:cs typeface="Times New Roman" panose="02020603050405020304" pitchFamily="18" charset="0"/>
              </a:rPr>
              <a:t>, gender </a:t>
            </a:r>
            <a:r>
              <a:rPr lang="nl-NL" sz="1600" dirty="0" err="1">
                <a:latin typeface="Times New Roman" panose="02020603050405020304" pitchFamily="18" charset="0"/>
                <a:cs typeface="Times New Roman" panose="02020603050405020304" pitchFamily="18" charset="0"/>
              </a:rPr>
              <a:t>and</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religious</a:t>
            </a:r>
            <a:r>
              <a:rPr lang="nl-NL" sz="1600" dirty="0">
                <a:latin typeface="Times New Roman" panose="02020603050405020304" pitchFamily="18" charset="0"/>
                <a:cs typeface="Times New Roman" panose="02020603050405020304" pitchFamily="18" charset="0"/>
              </a:rPr>
              <a:t> bias.</a:t>
            </a:r>
          </a:p>
          <a:p>
            <a:r>
              <a:rPr lang="nl-NL" sz="1600" dirty="0" err="1">
                <a:latin typeface="Times New Roman" panose="02020603050405020304" pitchFamily="18" charset="0"/>
                <a:cs typeface="Times New Roman" panose="02020603050405020304" pitchFamily="18" charset="0"/>
              </a:rPr>
              <a:t>Refer</a:t>
            </a:r>
            <a:r>
              <a:rPr lang="nl-NL" sz="1600" dirty="0">
                <a:latin typeface="Times New Roman" panose="02020603050405020304" pitchFamily="18" charset="0"/>
                <a:cs typeface="Times New Roman" panose="02020603050405020304" pitchFamily="18" charset="0"/>
              </a:rPr>
              <a:t> back </a:t>
            </a:r>
            <a:r>
              <a:rPr lang="nl-NL" sz="1600" dirty="0" err="1">
                <a:latin typeface="Times New Roman" panose="02020603050405020304" pitchFamily="18" charset="0"/>
                <a:cs typeface="Times New Roman" panose="02020603050405020304" pitchFamily="18" charset="0"/>
              </a:rPr>
              <a:t>to</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Subba</a:t>
            </a:r>
            <a:r>
              <a:rPr lang="nl-NL" sz="1600" dirty="0">
                <a:latin typeface="Times New Roman" panose="02020603050405020304" pitchFamily="18" charset="0"/>
                <a:cs typeface="Times New Roman" panose="02020603050405020304" pitchFamily="18" charset="0"/>
              </a:rPr>
              <a:t>!</a:t>
            </a:r>
          </a:p>
        </p:txBody>
      </p:sp>
      <p:sp>
        <p:nvSpPr>
          <p:cNvPr id="4" name="Tijdelijke aanduiding voor voettekst 3"/>
          <p:cNvSpPr>
            <a:spLocks noGrp="1"/>
          </p:cNvSpPr>
          <p:nvPr>
            <p:ph type="ftr" sz="quarter" idx="4"/>
          </p:nvPr>
        </p:nvSpPr>
        <p:spPr/>
        <p:txBody>
          <a:bodyPr/>
          <a:lstStyle/>
          <a:p>
            <a:pPr>
              <a:defRPr/>
            </a:pPr>
            <a:endParaRPr lang="en-US" altLang="nl-NL"/>
          </a:p>
        </p:txBody>
      </p:sp>
      <p:sp>
        <p:nvSpPr>
          <p:cNvPr id="5" name="Tijdelijke aanduiding voor dianummer 4"/>
          <p:cNvSpPr>
            <a:spLocks noGrp="1"/>
          </p:cNvSpPr>
          <p:nvPr>
            <p:ph type="sldNum" sz="quarter" idx="5"/>
          </p:nvPr>
        </p:nvSpPr>
        <p:spPr/>
        <p:txBody>
          <a:bodyPr/>
          <a:lstStyle/>
          <a:p>
            <a:fld id="{B29C1E79-8CC0-7E4D-8F9B-0738BB3CD4D9}" type="slidenum">
              <a:rPr lang="nl-NL" altLang="nl-NL" smtClean="0"/>
              <a:pPr/>
              <a:t>24</a:t>
            </a:fld>
            <a:endParaRPr lang="nl-NL" altLang="nl-NL"/>
          </a:p>
        </p:txBody>
      </p:sp>
    </p:spTree>
    <p:extLst>
      <p:ext uri="{BB962C8B-B14F-4D97-AF65-F5344CB8AC3E}">
        <p14:creationId xmlns:p14="http://schemas.microsoft.com/office/powerpoint/2010/main" val="26352422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600" dirty="0"/>
              <a:t>In </a:t>
            </a:r>
            <a:r>
              <a:rPr lang="nl-NL" sz="1600" dirty="0" err="1"/>
              <a:t>general</a:t>
            </a:r>
            <a:r>
              <a:rPr lang="nl-NL" sz="1600" dirty="0"/>
              <a:t>: we </a:t>
            </a:r>
            <a:r>
              <a:rPr lang="nl-NL" sz="1600" dirty="0" err="1"/>
              <a:t>don’t</a:t>
            </a:r>
            <a:r>
              <a:rPr lang="nl-NL" sz="1600" dirty="0"/>
              <a:t> </a:t>
            </a:r>
            <a:r>
              <a:rPr lang="nl-NL" sz="1600" dirty="0" err="1"/>
              <a:t>really</a:t>
            </a:r>
            <a:r>
              <a:rPr lang="nl-NL" sz="1600" dirty="0"/>
              <a:t> </a:t>
            </a:r>
            <a:r>
              <a:rPr lang="nl-NL" sz="1600" dirty="0" err="1"/>
              <a:t>know</a:t>
            </a:r>
            <a:r>
              <a:rPr lang="nl-NL" sz="1600" dirty="0"/>
              <a:t> </a:t>
            </a:r>
            <a:r>
              <a:rPr lang="nl-NL" sz="1600" dirty="0" err="1"/>
              <a:t>yet</a:t>
            </a:r>
            <a:r>
              <a:rPr lang="nl-NL" sz="1600" dirty="0"/>
              <a:t> </a:t>
            </a:r>
            <a:r>
              <a:rPr lang="nl-NL" sz="1600" dirty="0" err="1"/>
              <a:t>how</a:t>
            </a:r>
            <a:r>
              <a:rPr lang="nl-NL" sz="1600" dirty="0"/>
              <a:t> </a:t>
            </a:r>
            <a:r>
              <a:rPr lang="nl-NL" sz="1600" dirty="0" err="1"/>
              <a:t>to</a:t>
            </a:r>
            <a:r>
              <a:rPr lang="nl-NL" sz="1600" dirty="0"/>
              <a:t> </a:t>
            </a:r>
            <a:r>
              <a:rPr lang="nl-NL" sz="1600" dirty="0" err="1"/>
              <a:t>evaluate</a:t>
            </a:r>
            <a:r>
              <a:rPr lang="nl-NL" sz="1600" dirty="0"/>
              <a:t> </a:t>
            </a:r>
            <a:r>
              <a:rPr lang="nl-NL" sz="1600" dirty="0" err="1"/>
              <a:t>LLMs</a:t>
            </a:r>
            <a:r>
              <a:rPr lang="nl-NL" sz="1600" dirty="0"/>
              <a:t> on </a:t>
            </a:r>
            <a:r>
              <a:rPr lang="nl-NL" sz="1600" dirty="0" err="1"/>
              <a:t>legal</a:t>
            </a:r>
            <a:r>
              <a:rPr lang="nl-NL" sz="1600" dirty="0"/>
              <a:t> </a:t>
            </a:r>
            <a:r>
              <a:rPr lang="nl-NL" sz="1600" dirty="0" err="1"/>
              <a:t>reasoning</a:t>
            </a:r>
            <a:r>
              <a:rPr lang="nl-NL" sz="1600" dirty="0"/>
              <a:t> </a:t>
            </a:r>
            <a:r>
              <a:rPr lang="nl-NL" sz="1600" dirty="0" err="1"/>
              <a:t>tasks</a:t>
            </a:r>
            <a:r>
              <a:rPr lang="nl-NL" sz="1600" dirty="0"/>
              <a:t>.</a:t>
            </a:r>
          </a:p>
        </p:txBody>
      </p:sp>
      <p:sp>
        <p:nvSpPr>
          <p:cNvPr id="4" name="Tijdelijke aanduiding voor dianummer 3"/>
          <p:cNvSpPr>
            <a:spLocks noGrp="1"/>
          </p:cNvSpPr>
          <p:nvPr>
            <p:ph type="sldNum" sz="quarter" idx="5"/>
          </p:nvPr>
        </p:nvSpPr>
        <p:spPr/>
        <p:txBody>
          <a:bodyPr/>
          <a:lstStyle/>
          <a:p>
            <a:fld id="{66081903-8B9C-42F0-972C-F45DEBD8FF89}" type="slidenum">
              <a:rPr lang="nl-NL" smtClean="0"/>
              <a:t>25</a:t>
            </a:fld>
            <a:endParaRPr lang="nl-NL"/>
          </a:p>
        </p:txBody>
      </p:sp>
    </p:spTree>
    <p:extLst>
      <p:ext uri="{BB962C8B-B14F-4D97-AF65-F5344CB8AC3E}">
        <p14:creationId xmlns:p14="http://schemas.microsoft.com/office/powerpoint/2010/main" val="10957626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Another</a:t>
            </a:r>
            <a:r>
              <a:rPr lang="nl-NL" dirty="0"/>
              <a:t> development: </a:t>
            </a:r>
            <a:r>
              <a:rPr lang="nl-NL" dirty="0" err="1"/>
              <a:t>broadening</a:t>
            </a:r>
            <a:r>
              <a:rPr lang="nl-NL" dirty="0"/>
              <a:t> of </a:t>
            </a:r>
            <a:r>
              <a:rPr lang="nl-NL" dirty="0" err="1"/>
              <a:t>the</a:t>
            </a:r>
            <a:r>
              <a:rPr lang="nl-NL" dirty="0"/>
              <a:t> scope of logic (</a:t>
            </a:r>
            <a:r>
              <a:rPr lang="nl-NL" dirty="0" err="1"/>
              <a:t>defeasibility</a:t>
            </a:r>
            <a:r>
              <a:rPr lang="nl-NL" dirty="0"/>
              <a:t>, </a:t>
            </a:r>
            <a:r>
              <a:rPr lang="nl-NL" dirty="0" err="1"/>
              <a:t>argumentation</a:t>
            </a:r>
            <a:r>
              <a:rPr lang="nl-NL"/>
              <a:t>, …). </a:t>
            </a:r>
          </a:p>
        </p:txBody>
      </p:sp>
      <p:sp>
        <p:nvSpPr>
          <p:cNvPr id="4" name="Tijdelijke aanduiding voor voettekst 3"/>
          <p:cNvSpPr>
            <a:spLocks noGrp="1"/>
          </p:cNvSpPr>
          <p:nvPr>
            <p:ph type="ftr" sz="quarter" idx="4"/>
          </p:nvPr>
        </p:nvSpPr>
        <p:spPr/>
        <p:txBody>
          <a:bodyPr/>
          <a:lstStyle/>
          <a:p>
            <a:pPr>
              <a:defRPr/>
            </a:pPr>
            <a:endParaRPr lang="en-US" altLang="nl-NL"/>
          </a:p>
        </p:txBody>
      </p:sp>
      <p:sp>
        <p:nvSpPr>
          <p:cNvPr id="5" name="Tijdelijke aanduiding voor dianummer 4"/>
          <p:cNvSpPr>
            <a:spLocks noGrp="1"/>
          </p:cNvSpPr>
          <p:nvPr>
            <p:ph type="sldNum" sz="quarter" idx="5"/>
          </p:nvPr>
        </p:nvSpPr>
        <p:spPr/>
        <p:txBody>
          <a:bodyPr/>
          <a:lstStyle/>
          <a:p>
            <a:fld id="{B29C1E79-8CC0-7E4D-8F9B-0738BB3CD4D9}" type="slidenum">
              <a:rPr lang="nl-NL" altLang="nl-NL" smtClean="0"/>
              <a:pPr/>
              <a:t>27</a:t>
            </a:fld>
            <a:endParaRPr lang="nl-NL" altLang="nl-NL"/>
          </a:p>
        </p:txBody>
      </p:sp>
    </p:spTree>
    <p:extLst>
      <p:ext uri="{BB962C8B-B14F-4D97-AF65-F5344CB8AC3E}">
        <p14:creationId xmlns:p14="http://schemas.microsoft.com/office/powerpoint/2010/main" val="1128923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600" dirty="0" err="1">
                <a:effectLst/>
                <a:latin typeface="Times New Roman" panose="02020603050405020304" pitchFamily="18" charset="0"/>
                <a:cs typeface="Times New Roman" panose="02020603050405020304" pitchFamily="18" charset="0"/>
              </a:rPr>
              <a:t>DebunkBot</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Prevailing</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theory</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people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believe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for</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psychological</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reasons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so</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it's</a:t>
            </a:r>
            <a:r>
              <a:rPr lang="nl-NL" sz="1600" dirty="0">
                <a:effectLst/>
                <a:latin typeface="Times New Roman" panose="02020603050405020304" pitchFamily="18" charset="0"/>
                <a:cs typeface="Times New Roman" panose="02020603050405020304" pitchFamily="18" charset="0"/>
              </a:rPr>
              <a:t> hard </a:t>
            </a:r>
            <a:r>
              <a:rPr lang="nl-NL" sz="1600" dirty="0" err="1">
                <a:effectLst/>
                <a:latin typeface="Times New Roman" panose="02020603050405020304" pitchFamily="18" charset="0"/>
                <a:cs typeface="Times New Roman" panose="02020603050405020304" pitchFamily="18" charset="0"/>
              </a:rPr>
              <a:t>to</a:t>
            </a:r>
            <a:r>
              <a:rPr lang="nl-NL" sz="1600" dirty="0">
                <a:effectLst/>
                <a:latin typeface="Times New Roman" panose="02020603050405020304" pitchFamily="18" charset="0"/>
                <a:cs typeface="Times New Roman" panose="02020603050405020304" pitchFamily="18" charset="0"/>
              </a:rPr>
              <a:t> change </a:t>
            </a:r>
            <a:r>
              <a:rPr lang="nl-NL" sz="1600" dirty="0" err="1">
                <a:effectLst/>
                <a:latin typeface="Times New Roman" panose="02020603050405020304" pitchFamily="18" charset="0"/>
                <a:cs typeface="Times New Roman" panose="02020603050405020304" pitchFamily="18" charset="0"/>
              </a:rPr>
              <a:t>their</a:t>
            </a:r>
            <a:r>
              <a:rPr lang="nl-NL" sz="1600" dirty="0">
                <a:effectLst/>
                <a:latin typeface="Times New Roman" panose="02020603050405020304" pitchFamily="18" charset="0"/>
                <a:cs typeface="Times New Roman" panose="02020603050405020304" pitchFamily="18" charset="0"/>
              </a:rPr>
              <a:t> belief. </a:t>
            </a:r>
            <a:r>
              <a:rPr lang="nl-NL" sz="1600" dirty="0" err="1">
                <a:effectLst/>
                <a:latin typeface="Times New Roman" panose="02020603050405020304" pitchFamily="18" charset="0"/>
                <a:cs typeface="Times New Roman" panose="02020603050405020304" pitchFamily="18" charset="0"/>
              </a:rPr>
              <a:t>Problem</a:t>
            </a:r>
            <a:r>
              <a:rPr lang="nl-NL" sz="1600" dirty="0">
                <a:effectLst/>
                <a:latin typeface="Times New Roman" panose="02020603050405020304" pitchFamily="18" charset="0"/>
                <a:cs typeface="Times New Roman" panose="02020603050405020304" pitchFamily="18" charset="0"/>
              </a:rPr>
              <a:t> was </a:t>
            </a:r>
            <a:r>
              <a:rPr lang="nl-NL" sz="1600" dirty="0" err="1">
                <a:effectLst/>
                <a:latin typeface="Times New Roman" panose="02020603050405020304" pitchFamily="18" charset="0"/>
                <a:cs typeface="Times New Roman" panose="02020603050405020304" pitchFamily="18" charset="0"/>
              </a:rPr>
              <a:t>always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not</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enough</a:t>
            </a:r>
            <a:r>
              <a:rPr lang="nl-NL" sz="1600" dirty="0">
                <a:effectLst/>
                <a:latin typeface="Times New Roman" panose="02020603050405020304" pitchFamily="18" charset="0"/>
                <a:cs typeface="Times New Roman" panose="02020603050405020304" pitchFamily="18" charset="0"/>
              </a:rPr>
              <a:t> information/</a:t>
            </a:r>
            <a:r>
              <a:rPr lang="nl-NL" sz="1600" dirty="0" err="1">
                <a:effectLst/>
                <a:latin typeface="Times New Roman" panose="02020603050405020304" pitchFamily="18" charset="0"/>
                <a:cs typeface="Times New Roman" panose="02020603050405020304" pitchFamily="18" charset="0"/>
              </a:rPr>
              <a:t>knowledge</a:t>
            </a:r>
            <a:r>
              <a:rPr lang="nl-NL" sz="1600" dirty="0">
                <a:effectLst/>
                <a:latin typeface="Times New Roman" panose="02020603050405020304" pitchFamily="18" charset="0"/>
                <a:cs typeface="Times New Roman" panose="02020603050405020304" pitchFamily="18" charset="0"/>
              </a:rPr>
              <a:t>, or </a:t>
            </a:r>
            <a:r>
              <a:rPr lang="nl-NL" sz="1600" dirty="0" err="1">
                <a:effectLst/>
                <a:latin typeface="Times New Roman" panose="02020603050405020304" pitchFamily="18" charset="0"/>
                <a:cs typeface="Times New Roman" panose="02020603050405020304" pitchFamily="18" charset="0"/>
              </a:rPr>
              <a:t>not</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flexible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enough</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to</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tailor</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to</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the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audience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Especially</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arguments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and</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evidence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were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effective</a:t>
            </a:r>
            <a:r>
              <a:rPr lang="nl-NL" sz="1600" dirty="0">
                <a:effectLst/>
                <a:latin typeface="Times New Roman" panose="02020603050405020304" pitchFamily="18"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600" dirty="0">
              <a:latin typeface="Times New Roman" panose="02020603050405020304" pitchFamily="18" charset="0"/>
              <a:cs typeface="Times New Roman" panose="02020603050405020304" pitchFamily="18" charset="0"/>
            </a:endParaRPr>
          </a:p>
          <a:p>
            <a:endParaRPr lang="nl-NL" dirty="0"/>
          </a:p>
        </p:txBody>
      </p:sp>
      <p:sp>
        <p:nvSpPr>
          <p:cNvPr id="4" name="Tijdelijke aanduiding voor dianummer 3"/>
          <p:cNvSpPr>
            <a:spLocks noGrp="1"/>
          </p:cNvSpPr>
          <p:nvPr>
            <p:ph type="sldNum" sz="quarter" idx="5"/>
          </p:nvPr>
        </p:nvSpPr>
        <p:spPr/>
        <p:txBody>
          <a:bodyPr/>
          <a:lstStyle/>
          <a:p>
            <a:fld id="{66081903-8B9C-42F0-972C-F45DEBD8FF89}" type="slidenum">
              <a:rPr lang="nl-NL" smtClean="0"/>
              <a:t>3</a:t>
            </a:fld>
            <a:endParaRPr lang="nl-NL"/>
          </a:p>
        </p:txBody>
      </p:sp>
    </p:spTree>
    <p:extLst>
      <p:ext uri="{BB962C8B-B14F-4D97-AF65-F5344CB8AC3E}">
        <p14:creationId xmlns:p14="http://schemas.microsoft.com/office/powerpoint/2010/main" val="462586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600" dirty="0">
                <a:latin typeface="Times New Roman" panose="02020603050405020304" pitchFamily="18" charset="0"/>
                <a:cs typeface="Times New Roman" panose="02020603050405020304" pitchFamily="18" charset="0"/>
              </a:rPr>
              <a:t>Token </a:t>
            </a:r>
            <a:r>
              <a:rPr lang="nl-NL" sz="1600" dirty="0" err="1">
                <a:latin typeface="Times New Roman" panose="02020603050405020304" pitchFamily="18" charset="0"/>
                <a:cs typeface="Times New Roman" panose="02020603050405020304" pitchFamily="18" charset="0"/>
              </a:rPr>
              <a:t>can</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also</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be</a:t>
            </a:r>
            <a:r>
              <a:rPr lang="nl-NL" sz="1600" dirty="0">
                <a:latin typeface="Times New Roman" panose="02020603050405020304" pitchFamily="18" charset="0"/>
                <a:cs typeface="Times New Roman" panose="02020603050405020304" pitchFamily="18" charset="0"/>
              </a:rPr>
              <a:t> part of image, sound, computer code, robot actions. As long as </a:t>
            </a:r>
            <a:r>
              <a:rPr lang="nl-NL" sz="1600" dirty="0" err="1">
                <a:latin typeface="Times New Roman" panose="02020603050405020304" pitchFamily="18" charset="0"/>
                <a:cs typeface="Times New Roman" panose="02020603050405020304" pitchFamily="18" charset="0"/>
              </a:rPr>
              <a:t>the</a:t>
            </a:r>
            <a:r>
              <a:rPr lang="nl-NL" sz="1600" dirty="0">
                <a:latin typeface="Times New Roman" panose="02020603050405020304" pitchFamily="18" charset="0"/>
                <a:cs typeface="Times New Roman" panose="02020603050405020304" pitchFamily="18" charset="0"/>
              </a:rPr>
              <a:t> data are </a:t>
            </a:r>
            <a:r>
              <a:rPr lang="nl-NL" sz="1600" dirty="0" err="1">
                <a:latin typeface="Times New Roman" panose="02020603050405020304" pitchFamily="18" charset="0"/>
                <a:cs typeface="Times New Roman" panose="02020603050405020304" pitchFamily="18" charset="0"/>
              </a:rPr>
              <a:t>sequential</a:t>
            </a:r>
            <a:r>
              <a:rPr lang="nl-NL" sz="1600" dirty="0">
                <a:latin typeface="Times New Roman" panose="02020603050405020304" pitchFamily="18" charset="0"/>
                <a:cs typeface="Times New Roman" panose="02020603050405020304" pitchFamily="18" charset="0"/>
              </a:rPr>
              <a:t>. But I </a:t>
            </a:r>
            <a:r>
              <a:rPr lang="nl-NL" sz="1600" dirty="0" err="1">
                <a:latin typeface="Times New Roman" panose="02020603050405020304" pitchFamily="18" charset="0"/>
                <a:cs typeface="Times New Roman" panose="02020603050405020304" pitchFamily="18" charset="0"/>
              </a:rPr>
              <a:t>will</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mainly</a:t>
            </a:r>
            <a:r>
              <a:rPr lang="nl-NL" sz="1600" dirty="0">
                <a:latin typeface="Times New Roman" panose="02020603050405020304" pitchFamily="18" charset="0"/>
                <a:cs typeface="Times New Roman" panose="02020603050405020304" pitchFamily="18" charset="0"/>
              </a:rPr>
              <a:t> focus on </a:t>
            </a:r>
            <a:r>
              <a:rPr lang="nl-NL" sz="1600" dirty="0" err="1">
                <a:latin typeface="Times New Roman" panose="02020603050405020304" pitchFamily="18" charset="0"/>
                <a:cs typeface="Times New Roman" panose="02020603050405020304" pitchFamily="18" charset="0"/>
              </a:rPr>
              <a:t>natural-language</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applications</a:t>
            </a:r>
            <a:r>
              <a:rPr lang="nl-NL" sz="1600" dirty="0">
                <a:latin typeface="Times New Roman" panose="02020603050405020304" pitchFamily="18" charset="0"/>
                <a:cs typeface="Times New Roman" panose="02020603050405020304" pitchFamily="18" charset="0"/>
              </a:rPr>
              <a:t>.</a:t>
            </a:r>
          </a:p>
          <a:p>
            <a:r>
              <a:rPr lang="nl-NL" sz="1600" dirty="0" err="1">
                <a:latin typeface="Times New Roman" panose="02020603050405020304" pitchFamily="18" charset="0"/>
                <a:cs typeface="Times New Roman" panose="02020603050405020304" pitchFamily="18" charset="0"/>
              </a:rPr>
              <a:t>Generative</a:t>
            </a:r>
            <a:r>
              <a:rPr lang="nl-NL" sz="1600" dirty="0">
                <a:latin typeface="Times New Roman" panose="02020603050405020304" pitchFamily="18" charset="0"/>
                <a:cs typeface="Times New Roman" panose="02020603050405020304" pitchFamily="18" charset="0"/>
              </a:rPr>
              <a:t> AI is </a:t>
            </a:r>
            <a:r>
              <a:rPr lang="nl-NL" sz="1600" dirty="0" err="1">
                <a:latin typeface="Times New Roman" panose="02020603050405020304" pitchFamily="18" charset="0"/>
                <a:cs typeface="Times New Roman" panose="02020603050405020304" pitchFamily="18" charset="0"/>
              </a:rPr>
              <a:t>the</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general</a:t>
            </a:r>
            <a:r>
              <a:rPr lang="nl-NL" sz="1600" dirty="0">
                <a:latin typeface="Times New Roman" panose="02020603050405020304" pitchFamily="18" charset="0"/>
                <a:cs typeface="Times New Roman" panose="02020603050405020304" pitchFamily="18" charset="0"/>
              </a:rPr>
              <a:t> name </a:t>
            </a:r>
            <a:r>
              <a:rPr lang="nl-NL" sz="1600" dirty="0" err="1">
                <a:latin typeface="Times New Roman" panose="02020603050405020304" pitchFamily="18" charset="0"/>
                <a:cs typeface="Times New Roman" panose="02020603050405020304" pitchFamily="18" charset="0"/>
              </a:rPr>
              <a:t>for</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forms</a:t>
            </a:r>
            <a:r>
              <a:rPr lang="nl-NL" sz="1600" dirty="0">
                <a:latin typeface="Times New Roman" panose="02020603050405020304" pitchFamily="18" charset="0"/>
                <a:cs typeface="Times New Roman" panose="02020603050405020304" pitchFamily="18" charset="0"/>
              </a:rPr>
              <a:t> of AI </a:t>
            </a:r>
            <a:r>
              <a:rPr lang="nl-NL" sz="1600" dirty="0" err="1">
                <a:latin typeface="Times New Roman" panose="02020603050405020304" pitchFamily="18" charset="0"/>
                <a:cs typeface="Times New Roman" panose="02020603050405020304" pitchFamily="18" charset="0"/>
              </a:rPr>
              <a:t>that</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generate</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works</a:t>
            </a:r>
            <a:r>
              <a:rPr lang="nl-NL" sz="1600" dirty="0">
                <a:latin typeface="Times New Roman" panose="02020603050405020304" pitchFamily="18" charset="0"/>
                <a:cs typeface="Times New Roman" panose="02020603050405020304" pitchFamily="18" charset="0"/>
              </a:rPr>
              <a:t> </a:t>
            </a:r>
            <a:r>
              <a:rPr lang="nl-NL" sz="1600" dirty="0" err="1">
                <a:latin typeface="Times New Roman" panose="02020603050405020304" pitchFamily="18" charset="0"/>
                <a:cs typeface="Times New Roman" panose="02020603050405020304" pitchFamily="18" charset="0"/>
              </a:rPr>
              <a:t>based</a:t>
            </a:r>
            <a:r>
              <a:rPr lang="nl-NL" sz="1600" dirty="0">
                <a:latin typeface="Times New Roman" panose="02020603050405020304" pitchFamily="18" charset="0"/>
                <a:cs typeface="Times New Roman" panose="02020603050405020304" pitchFamily="18" charset="0"/>
              </a:rPr>
              <a:t> on LLM.</a:t>
            </a:r>
          </a:p>
          <a:p>
            <a:r>
              <a:rPr lang="nl-NL" sz="1600" dirty="0">
                <a:latin typeface="Times New Roman" panose="02020603050405020304" pitchFamily="18" charset="0"/>
                <a:cs typeface="Times New Roman" panose="02020603050405020304" pitchFamily="18" charset="0"/>
              </a:rPr>
              <a:t>John Rupert </a:t>
            </a:r>
            <a:r>
              <a:rPr lang="nl-NL" sz="1600" dirty="0" err="1">
                <a:latin typeface="Times New Roman" panose="02020603050405020304" pitchFamily="18" charset="0"/>
                <a:cs typeface="Times New Roman" panose="02020603050405020304" pitchFamily="18" charset="0"/>
              </a:rPr>
              <a:t>Firth</a:t>
            </a:r>
            <a:r>
              <a:rPr lang="nl-NL" sz="1600" dirty="0">
                <a:latin typeface="Times New Roman" panose="02020603050405020304" pitchFamily="18" charset="0"/>
                <a:cs typeface="Times New Roman" panose="02020603050405020304" pitchFamily="18" charset="0"/>
              </a:rPr>
              <a:t>.</a:t>
            </a:r>
          </a:p>
          <a:p>
            <a:endParaRPr lang="nl-NL" sz="1600" dirty="0">
              <a:latin typeface="Times New Roman" panose="02020603050405020304" pitchFamily="18" charset="0"/>
              <a:cs typeface="Times New Roman" panose="02020603050405020304" pitchFamily="18" charset="0"/>
            </a:endParaRPr>
          </a:p>
        </p:txBody>
      </p:sp>
      <p:sp>
        <p:nvSpPr>
          <p:cNvPr id="4" name="Tijdelijke aanduiding voor voettekst 3"/>
          <p:cNvSpPr>
            <a:spLocks noGrp="1"/>
          </p:cNvSpPr>
          <p:nvPr>
            <p:ph type="ftr" sz="quarter" idx="4"/>
          </p:nvPr>
        </p:nvSpPr>
        <p:spPr/>
        <p:txBody>
          <a:bodyPr/>
          <a:lstStyle/>
          <a:p>
            <a:pPr>
              <a:defRPr/>
            </a:pPr>
            <a:endParaRPr lang="en-US" altLang="nl-NL"/>
          </a:p>
        </p:txBody>
      </p:sp>
      <p:sp>
        <p:nvSpPr>
          <p:cNvPr id="5" name="Tijdelijke aanduiding voor dianummer 4"/>
          <p:cNvSpPr>
            <a:spLocks noGrp="1"/>
          </p:cNvSpPr>
          <p:nvPr>
            <p:ph type="sldNum" sz="quarter" idx="5"/>
          </p:nvPr>
        </p:nvSpPr>
        <p:spPr/>
        <p:txBody>
          <a:bodyPr/>
          <a:lstStyle/>
          <a:p>
            <a:pPr>
              <a:defRPr/>
            </a:pPr>
            <a:fld id="{61349001-96B1-134C-A98A-1329FC62F1C1}" type="slidenum">
              <a:rPr lang="nl-NL" smtClean="0"/>
              <a:pPr>
                <a:defRPr/>
              </a:pPr>
              <a:t>4</a:t>
            </a:fld>
            <a:endParaRPr lang="nl-NL"/>
          </a:p>
        </p:txBody>
      </p:sp>
    </p:spTree>
    <p:extLst>
      <p:ext uri="{BB962C8B-B14F-4D97-AF65-F5344CB8AC3E}">
        <p14:creationId xmlns:p14="http://schemas.microsoft.com/office/powerpoint/2010/main" val="1798038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Tijdelijke aanduiding voor dia-afbeelding 1">
            <a:extLst>
              <a:ext uri="{FF2B5EF4-FFF2-40B4-BE49-F238E27FC236}">
                <a16:creationId xmlns:a16="http://schemas.microsoft.com/office/drawing/2014/main" id="{40D08E12-B5ED-0C4D-AF97-BFF9950956BF}"/>
              </a:ext>
            </a:extLst>
          </p:cNvPr>
          <p:cNvSpPr>
            <a:spLocks noGrp="1" noRot="1" noChangeAspect="1" noChangeArrowheads="1" noTextEdit="1"/>
          </p:cNvSpPr>
          <p:nvPr>
            <p:ph type="sldImg"/>
          </p:nvPr>
        </p:nvSpPr>
        <p:spPr>
          <a:ln/>
        </p:spPr>
      </p:sp>
      <p:sp>
        <p:nvSpPr>
          <p:cNvPr id="106498" name="Tijdelijke aanduiding voor notities 2">
            <a:extLst>
              <a:ext uri="{FF2B5EF4-FFF2-40B4-BE49-F238E27FC236}">
                <a16:creationId xmlns:a16="http://schemas.microsoft.com/office/drawing/2014/main" id="{EAB008B6-93B4-887F-2B46-949DD5DF982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sz="2400" dirty="0" err="1">
                <a:latin typeface="Helvetica" pitchFamily="2" charset="0"/>
              </a:rPr>
              <a:t>LLMs</a:t>
            </a:r>
            <a:r>
              <a:rPr lang="nl-NL" altLang="nl-NL" sz="2400" dirty="0">
                <a:latin typeface="Helvetica" pitchFamily="2" charset="0"/>
              </a:rPr>
              <a:t> have </a:t>
            </a:r>
            <a:r>
              <a:rPr lang="nl-NL" altLang="nl-NL" sz="2400" dirty="0" err="1">
                <a:latin typeface="Helvetica" pitchFamily="2" charset="0"/>
              </a:rPr>
              <a:t>grown</a:t>
            </a:r>
            <a:r>
              <a:rPr lang="nl-NL" altLang="nl-NL" sz="2400" dirty="0">
                <a:latin typeface="Helvetica" pitchFamily="2" charset="0"/>
              </a:rPr>
              <a:t> </a:t>
            </a:r>
            <a:r>
              <a:rPr lang="nl-NL" altLang="nl-NL" sz="2400" dirty="0" err="1">
                <a:latin typeface="Helvetica" pitchFamily="2" charset="0"/>
              </a:rPr>
              <a:t>bigger</a:t>
            </a:r>
            <a:r>
              <a:rPr lang="nl-NL" altLang="nl-NL" sz="2400" dirty="0">
                <a:latin typeface="Helvetica" pitchFamily="2" charset="0"/>
              </a:rPr>
              <a:t> </a:t>
            </a:r>
            <a:r>
              <a:rPr lang="nl-NL" altLang="nl-NL" sz="2400" dirty="0" err="1">
                <a:latin typeface="Helvetica" pitchFamily="2" charset="0"/>
              </a:rPr>
              <a:t>and</a:t>
            </a:r>
            <a:r>
              <a:rPr lang="nl-NL" altLang="nl-NL" sz="2400" dirty="0">
                <a:latin typeface="Helvetica" pitchFamily="2" charset="0"/>
              </a:rPr>
              <a:t> </a:t>
            </a:r>
            <a:r>
              <a:rPr lang="nl-NL" altLang="nl-NL" sz="2400" dirty="0" err="1">
                <a:latin typeface="Helvetica" pitchFamily="2" charset="0"/>
              </a:rPr>
              <a:t>bigger</a:t>
            </a:r>
            <a:r>
              <a:rPr lang="nl-NL" altLang="nl-NL" sz="2400" dirty="0">
                <a:latin typeface="Helvetica" pitchFamily="2" charset="0"/>
              </a:rPr>
              <a:t> but </a:t>
            </a:r>
            <a:r>
              <a:rPr lang="nl-NL" altLang="nl-NL" sz="2400" dirty="0" err="1">
                <a:latin typeface="Helvetica" pitchFamily="2" charset="0"/>
              </a:rPr>
              <a:t>their</a:t>
            </a:r>
            <a:r>
              <a:rPr lang="nl-NL" altLang="nl-NL" sz="2400" dirty="0">
                <a:latin typeface="Helvetica" pitchFamily="2" charset="0"/>
              </a:rPr>
              <a:t> </a:t>
            </a:r>
            <a:r>
              <a:rPr lang="nl-NL" altLang="nl-NL" sz="2400" dirty="0" err="1">
                <a:latin typeface="Helvetica" pitchFamily="2" charset="0"/>
              </a:rPr>
              <a:t>behaviour</a:t>
            </a:r>
            <a:r>
              <a:rPr lang="nl-NL" altLang="nl-NL" sz="2400" dirty="0">
                <a:latin typeface="Helvetica" pitchFamily="2" charset="0"/>
              </a:rPr>
              <a:t> is </a:t>
            </a:r>
            <a:r>
              <a:rPr lang="nl-NL" altLang="nl-NL" sz="2400" dirty="0" err="1">
                <a:latin typeface="Helvetica" pitchFamily="2" charset="0"/>
              </a:rPr>
              <a:t>uncontrolled</a:t>
            </a:r>
            <a:r>
              <a:rPr lang="nl-NL" altLang="nl-NL" sz="2400" dirty="0">
                <a:latin typeface="Helvetica" pitchFamily="2" charset="0"/>
              </a:rPr>
              <a:t> </a:t>
            </a:r>
            <a:r>
              <a:rPr lang="nl-NL" altLang="nl-NL" sz="2400" dirty="0" err="1">
                <a:latin typeface="Helvetica" pitchFamily="2" charset="0"/>
              </a:rPr>
              <a:t>since</a:t>
            </a:r>
            <a:r>
              <a:rPr lang="nl-NL" altLang="nl-NL" sz="2400" dirty="0">
                <a:latin typeface="Helvetica" pitchFamily="2" charset="0"/>
              </a:rPr>
              <a:t> </a:t>
            </a:r>
            <a:r>
              <a:rPr lang="nl-NL" altLang="nl-NL" sz="2400" dirty="0" err="1">
                <a:latin typeface="Helvetica" pitchFamily="2" charset="0"/>
              </a:rPr>
              <a:t>fully</a:t>
            </a:r>
            <a:r>
              <a:rPr lang="nl-NL" altLang="nl-NL" sz="2400" dirty="0">
                <a:latin typeface="Helvetica" pitchFamily="2" charset="0"/>
              </a:rPr>
              <a:t> </a:t>
            </a:r>
            <a:r>
              <a:rPr lang="nl-NL" altLang="nl-NL" sz="2400" dirty="0" err="1">
                <a:latin typeface="Helvetica" pitchFamily="2" charset="0"/>
              </a:rPr>
              <a:t>determined</a:t>
            </a:r>
            <a:r>
              <a:rPr lang="nl-NL" altLang="nl-NL" sz="2400" dirty="0">
                <a:latin typeface="Helvetica" pitchFamily="2" charset="0"/>
              </a:rPr>
              <a:t> </a:t>
            </a:r>
            <a:r>
              <a:rPr lang="nl-NL" altLang="nl-NL" sz="2400" dirty="0" err="1">
                <a:latin typeface="Helvetica" pitchFamily="2" charset="0"/>
              </a:rPr>
              <a:t>by</a:t>
            </a:r>
            <a:r>
              <a:rPr lang="nl-NL" altLang="nl-NL" sz="2400" dirty="0">
                <a:latin typeface="Helvetica" pitchFamily="2" charset="0"/>
              </a:rPr>
              <a:t> </a:t>
            </a:r>
            <a:r>
              <a:rPr lang="nl-NL" altLang="nl-NL" sz="2400" dirty="0" err="1">
                <a:latin typeface="Helvetica" pitchFamily="2" charset="0"/>
              </a:rPr>
              <a:t>the</a:t>
            </a:r>
            <a:r>
              <a:rPr lang="nl-NL" altLang="nl-NL" sz="2400" dirty="0">
                <a:latin typeface="Helvetica" pitchFamily="2" charset="0"/>
              </a:rPr>
              <a:t> </a:t>
            </a:r>
            <a:r>
              <a:rPr lang="nl-NL" altLang="nl-NL" sz="2400" dirty="0" err="1">
                <a:latin typeface="Helvetica" pitchFamily="2" charset="0"/>
              </a:rPr>
              <a:t>probabilistic</a:t>
            </a:r>
            <a:r>
              <a:rPr lang="nl-NL" altLang="nl-NL" sz="2400" dirty="0">
                <a:latin typeface="Helvetica" pitchFamily="2" charset="0"/>
              </a:rPr>
              <a:t> </a:t>
            </a:r>
            <a:r>
              <a:rPr lang="nl-NL" altLang="nl-NL" sz="2400" dirty="0" err="1">
                <a:latin typeface="Helvetica" pitchFamily="2" charset="0"/>
              </a:rPr>
              <a:t>associations</a:t>
            </a:r>
            <a:r>
              <a:rPr lang="nl-NL" altLang="nl-NL" sz="2400" dirty="0">
                <a:latin typeface="Helvetica" pitchFamily="2" charset="0"/>
              </a:rPr>
              <a:t>. </a:t>
            </a:r>
            <a:r>
              <a:rPr lang="nl-NL" altLang="nl-NL" sz="2400" dirty="0" err="1">
                <a:latin typeface="Helvetica" pitchFamily="2" charset="0"/>
              </a:rPr>
              <a:t>ChatGPT</a:t>
            </a:r>
            <a:r>
              <a:rPr lang="nl-NL" altLang="nl-NL" sz="2400" dirty="0">
                <a:latin typeface="Helvetica" pitchFamily="2" charset="0"/>
              </a:rPr>
              <a:t> </a:t>
            </a:r>
            <a:r>
              <a:rPr lang="nl-NL" altLang="nl-NL" sz="2400" dirty="0" err="1">
                <a:latin typeface="Helvetica" pitchFamily="2" charset="0"/>
              </a:rPr>
              <a:t>builds</a:t>
            </a:r>
            <a:r>
              <a:rPr lang="nl-NL" altLang="nl-NL" sz="2400" dirty="0">
                <a:latin typeface="Helvetica" pitchFamily="2" charset="0"/>
              </a:rPr>
              <a:t> a </a:t>
            </a:r>
            <a:r>
              <a:rPr lang="nl-NL" altLang="nl-NL" sz="2400" dirty="0" err="1">
                <a:latin typeface="Helvetica" pitchFamily="2" charset="0"/>
              </a:rPr>
              <a:t>conversation</a:t>
            </a:r>
            <a:r>
              <a:rPr lang="nl-NL" altLang="nl-NL" sz="2400" dirty="0">
                <a:latin typeface="Helvetica" pitchFamily="2" charset="0"/>
              </a:rPr>
              <a:t> </a:t>
            </a:r>
            <a:r>
              <a:rPr lang="nl-NL" altLang="nl-NL" sz="2400" dirty="0" err="1">
                <a:latin typeface="Helvetica" pitchFamily="2" charset="0"/>
              </a:rPr>
              <a:t>lawyer</a:t>
            </a:r>
            <a:r>
              <a:rPr lang="nl-NL" altLang="nl-NL" sz="2400" dirty="0">
                <a:latin typeface="Helvetica" pitchFamily="2" charset="0"/>
              </a:rPr>
              <a:t> </a:t>
            </a:r>
            <a:r>
              <a:rPr lang="nl-NL" altLang="nl-NL" sz="2400" dirty="0" err="1">
                <a:latin typeface="Helvetica" pitchFamily="2" charset="0"/>
              </a:rPr>
              <a:t>around</a:t>
            </a:r>
            <a:r>
              <a:rPr lang="nl-NL" altLang="nl-NL" sz="2400" dirty="0">
                <a:latin typeface="Helvetica" pitchFamily="2" charset="0"/>
              </a:rPr>
              <a:t> </a:t>
            </a:r>
            <a:r>
              <a:rPr lang="nl-NL" altLang="nl-NL" sz="2400" dirty="0" err="1">
                <a:latin typeface="Helvetica" pitchFamily="2" charset="0"/>
              </a:rPr>
              <a:t>an</a:t>
            </a:r>
            <a:r>
              <a:rPr lang="nl-NL" altLang="nl-NL" sz="2400" dirty="0">
                <a:latin typeface="Helvetica" pitchFamily="2" charset="0"/>
              </a:rPr>
              <a:t> LLM </a:t>
            </a:r>
            <a:r>
              <a:rPr lang="nl-NL" altLang="nl-NL" sz="2400" dirty="0" err="1">
                <a:latin typeface="Helvetica" pitchFamily="2" charset="0"/>
              </a:rPr>
              <a:t>that</a:t>
            </a:r>
            <a:r>
              <a:rPr lang="nl-NL" altLang="nl-NL" sz="2400" dirty="0">
                <a:latin typeface="Helvetica" pitchFamily="2" charset="0"/>
              </a:rPr>
              <a:t> </a:t>
            </a:r>
            <a:r>
              <a:rPr lang="nl-NL" altLang="nl-NL" sz="2400" dirty="0" err="1">
                <a:latin typeface="Helvetica" pitchFamily="2" charset="0"/>
              </a:rPr>
              <a:t>steers</a:t>
            </a:r>
            <a:r>
              <a:rPr lang="nl-NL" altLang="nl-NL" sz="2400" dirty="0">
                <a:latin typeface="Helvetica" pitchFamily="2" charset="0"/>
              </a:rPr>
              <a:t> </a:t>
            </a:r>
            <a:r>
              <a:rPr lang="nl-NL" altLang="nl-NL" sz="2400" dirty="0" err="1">
                <a:latin typeface="Helvetica" pitchFamily="2" charset="0"/>
              </a:rPr>
              <a:t>and</a:t>
            </a:r>
            <a:r>
              <a:rPr lang="nl-NL" altLang="nl-NL" sz="2400" dirty="0">
                <a:latin typeface="Helvetica" pitchFamily="2" charset="0"/>
              </a:rPr>
              <a:t> </a:t>
            </a:r>
            <a:r>
              <a:rPr lang="nl-NL" altLang="nl-NL" sz="2400" dirty="0" err="1">
                <a:latin typeface="Helvetica" pitchFamily="2" charset="0"/>
              </a:rPr>
              <a:t>enforces</a:t>
            </a:r>
            <a:r>
              <a:rPr lang="nl-NL" altLang="nl-NL" sz="2400" dirty="0">
                <a:latin typeface="Helvetica" pitchFamily="2" charset="0"/>
              </a:rPr>
              <a:t> </a:t>
            </a:r>
            <a:r>
              <a:rPr lang="nl-NL" altLang="nl-NL" sz="2400" dirty="0" err="1">
                <a:latin typeface="Helvetica" pitchFamily="2" charset="0"/>
              </a:rPr>
              <a:t>particular</a:t>
            </a:r>
            <a:r>
              <a:rPr lang="nl-NL" altLang="nl-NL" sz="2400" dirty="0">
                <a:latin typeface="Helvetica" pitchFamily="2" charset="0"/>
              </a:rPr>
              <a:t> </a:t>
            </a:r>
            <a:r>
              <a:rPr lang="nl-NL" altLang="nl-NL" sz="2400" dirty="0" err="1">
                <a:latin typeface="Helvetica" pitchFamily="2" charset="0"/>
              </a:rPr>
              <a:t>behaviour</a:t>
            </a:r>
            <a:r>
              <a:rPr lang="nl-NL" altLang="nl-NL" sz="2400" dirty="0">
                <a:latin typeface="Helvetica" pitchFamily="2" charset="0"/>
              </a:rPr>
              <a:t> in </a:t>
            </a:r>
            <a:r>
              <a:rPr lang="nl-NL" altLang="nl-NL" sz="2400" dirty="0" err="1">
                <a:latin typeface="Helvetica" pitchFamily="2" charset="0"/>
              </a:rPr>
              <a:t>terms</a:t>
            </a:r>
            <a:r>
              <a:rPr lang="nl-NL" altLang="nl-NL" sz="2400" dirty="0">
                <a:latin typeface="Helvetica" pitchFamily="2" charset="0"/>
              </a:rPr>
              <a:t> of </a:t>
            </a:r>
            <a:r>
              <a:rPr lang="nl-NL" altLang="nl-NL" sz="2400" dirty="0" err="1">
                <a:latin typeface="Helvetica" pitchFamily="2" charset="0"/>
              </a:rPr>
              <a:t>intents</a:t>
            </a:r>
            <a:r>
              <a:rPr lang="nl-NL" altLang="nl-NL" sz="2400" dirty="0">
                <a:latin typeface="Helvetica" pitchFamily="2" charset="0"/>
              </a:rPr>
              <a:t> (</a:t>
            </a:r>
            <a:r>
              <a:rPr lang="nl-NL" altLang="nl-NL" sz="2400" dirty="0" err="1">
                <a:latin typeface="Helvetica" pitchFamily="2" charset="0"/>
              </a:rPr>
              <a:t>summarising</a:t>
            </a:r>
            <a:r>
              <a:rPr lang="nl-NL" altLang="nl-NL" sz="2400" dirty="0">
                <a:latin typeface="Helvetica" pitchFamily="2" charset="0"/>
              </a:rPr>
              <a:t>, </a:t>
            </a:r>
            <a:r>
              <a:rPr lang="nl-NL" altLang="nl-NL" sz="2400" dirty="0" err="1">
                <a:latin typeface="Helvetica" pitchFamily="2" charset="0"/>
              </a:rPr>
              <a:t>chatting</a:t>
            </a:r>
            <a:r>
              <a:rPr lang="nl-NL" altLang="nl-NL" sz="2400" dirty="0">
                <a:latin typeface="Helvetica" pitchFamily="2" charset="0"/>
              </a:rPr>
              <a:t>, Q &amp; A, storytelling, </a:t>
            </a:r>
            <a:r>
              <a:rPr lang="nl-NL" altLang="nl-NL" sz="2400" dirty="0" err="1">
                <a:latin typeface="Helvetica" pitchFamily="2" charset="0"/>
              </a:rPr>
              <a:t>translation</a:t>
            </a:r>
            <a:r>
              <a:rPr lang="nl-NL" altLang="nl-NL" sz="2400" dirty="0">
                <a:latin typeface="Helvetica" pitchFamily="2" charset="0"/>
              </a:rPr>
              <a:t>, ...). User </a:t>
            </a:r>
            <a:r>
              <a:rPr lang="nl-NL" altLang="nl-NL" sz="2400" dirty="0" err="1">
                <a:latin typeface="Helvetica" pitchFamily="2" charset="0"/>
              </a:rPr>
              <a:t>intents</a:t>
            </a:r>
            <a:r>
              <a:rPr lang="nl-NL" altLang="nl-NL" sz="2400" dirty="0">
                <a:latin typeface="Helvetica" pitchFamily="2" charset="0"/>
              </a:rPr>
              <a:t> are </a:t>
            </a:r>
            <a:r>
              <a:rPr lang="nl-NL" altLang="nl-NL" sz="2400" dirty="0" err="1">
                <a:latin typeface="Helvetica" pitchFamily="2" charset="0"/>
              </a:rPr>
              <a:t>recognised</a:t>
            </a:r>
            <a:r>
              <a:rPr lang="nl-NL" altLang="nl-NL" sz="2400" dirty="0">
                <a:latin typeface="Helvetica" pitchFamily="2" charset="0"/>
              </a:rPr>
              <a:t> </a:t>
            </a:r>
            <a:r>
              <a:rPr lang="nl-NL" altLang="nl-NL" sz="2400" dirty="0" err="1">
                <a:latin typeface="Helvetica" pitchFamily="2" charset="0"/>
              </a:rPr>
              <a:t>with</a:t>
            </a:r>
            <a:r>
              <a:rPr lang="nl-NL" altLang="nl-NL" sz="2400" dirty="0">
                <a:latin typeface="Helvetica" pitchFamily="2" charset="0"/>
              </a:rPr>
              <a:t> </a:t>
            </a:r>
            <a:r>
              <a:rPr lang="nl-NL" altLang="nl-NL" sz="2400" dirty="0" err="1">
                <a:latin typeface="Helvetica" pitchFamily="2" charset="0"/>
              </a:rPr>
              <a:t>supervised</a:t>
            </a:r>
            <a:r>
              <a:rPr lang="nl-NL" altLang="nl-NL" sz="2400" dirty="0">
                <a:latin typeface="Helvetica" pitchFamily="2" charset="0"/>
              </a:rPr>
              <a:t> ML, </a:t>
            </a:r>
            <a:r>
              <a:rPr lang="nl-NL" altLang="nl-NL" sz="2400" dirty="0" err="1">
                <a:latin typeface="Helvetica" pitchFamily="2" charset="0"/>
              </a:rPr>
              <a:t>preferred</a:t>
            </a:r>
            <a:r>
              <a:rPr lang="nl-NL" altLang="nl-NL" sz="2400" dirty="0">
                <a:latin typeface="Helvetica" pitchFamily="2" charset="0"/>
              </a:rPr>
              <a:t> responses are found </a:t>
            </a:r>
            <a:r>
              <a:rPr lang="nl-NL" altLang="nl-NL" sz="2400" dirty="0" err="1">
                <a:latin typeface="Helvetica" pitchFamily="2" charset="0"/>
              </a:rPr>
              <a:t>by</a:t>
            </a:r>
            <a:r>
              <a:rPr lang="nl-NL" altLang="nl-NL" sz="2400" dirty="0">
                <a:latin typeface="Helvetica" pitchFamily="2" charset="0"/>
              </a:rPr>
              <a:t> </a:t>
            </a:r>
            <a:r>
              <a:rPr lang="nl-NL" altLang="nl-NL" sz="2400" dirty="0" err="1">
                <a:latin typeface="Helvetica" pitchFamily="2" charset="0"/>
              </a:rPr>
              <a:t>supervised</a:t>
            </a:r>
            <a:r>
              <a:rPr lang="nl-NL" altLang="nl-NL" sz="2400" dirty="0">
                <a:latin typeface="Helvetica" pitchFamily="2" charset="0"/>
              </a:rPr>
              <a:t> ML </a:t>
            </a:r>
            <a:r>
              <a:rPr lang="nl-NL" altLang="nl-NL" sz="2400" dirty="0" err="1">
                <a:latin typeface="Helvetica" pitchFamily="2" charset="0"/>
              </a:rPr>
              <a:t>by</a:t>
            </a:r>
            <a:r>
              <a:rPr lang="nl-NL" altLang="nl-NL" sz="2400" dirty="0">
                <a:latin typeface="Helvetica" pitchFamily="2" charset="0"/>
              </a:rPr>
              <a:t> </a:t>
            </a:r>
            <a:r>
              <a:rPr lang="nl-NL" altLang="nl-NL" sz="2400" dirty="0" err="1">
                <a:latin typeface="Helvetica" pitchFamily="2" charset="0"/>
              </a:rPr>
              <a:t>letting</a:t>
            </a:r>
            <a:r>
              <a:rPr lang="nl-NL" altLang="nl-NL" sz="2400" dirty="0">
                <a:latin typeface="Helvetica" pitchFamily="2" charset="0"/>
              </a:rPr>
              <a:t> </a:t>
            </a:r>
            <a:r>
              <a:rPr lang="nl-NL" altLang="nl-NL" sz="2400" dirty="0" err="1">
                <a:latin typeface="Helvetica" pitchFamily="2" charset="0"/>
              </a:rPr>
              <a:t>crowd</a:t>
            </a:r>
            <a:r>
              <a:rPr lang="nl-NL" altLang="nl-NL" sz="2400" dirty="0">
                <a:latin typeface="Helvetica" pitchFamily="2" charset="0"/>
              </a:rPr>
              <a:t> </a:t>
            </a:r>
            <a:r>
              <a:rPr lang="nl-NL" altLang="nl-NL" sz="2400" dirty="0" err="1">
                <a:latin typeface="Helvetica" pitchFamily="2" charset="0"/>
              </a:rPr>
              <a:t>annotators</a:t>
            </a:r>
            <a:r>
              <a:rPr lang="nl-NL" altLang="nl-NL" sz="2400" dirty="0">
                <a:latin typeface="Helvetica" pitchFamily="2" charset="0"/>
              </a:rPr>
              <a:t> </a:t>
            </a:r>
            <a:r>
              <a:rPr lang="nl-NL" altLang="nl-NL" sz="2400" dirty="0" err="1">
                <a:latin typeface="Helvetica" pitchFamily="2" charset="0"/>
              </a:rPr>
              <a:t>rate</a:t>
            </a:r>
            <a:r>
              <a:rPr lang="nl-NL" altLang="nl-NL" sz="2400" dirty="0">
                <a:latin typeface="Helvetica" pitchFamily="2" charset="0"/>
              </a:rPr>
              <a:t> responses, </a:t>
            </a:r>
            <a:r>
              <a:rPr lang="nl-NL" altLang="nl-NL" sz="2400" dirty="0" err="1">
                <a:latin typeface="Helvetica" pitchFamily="2" charset="0"/>
              </a:rPr>
              <a:t>and</a:t>
            </a:r>
            <a:r>
              <a:rPr lang="nl-NL" altLang="nl-NL" sz="2400" dirty="0">
                <a:latin typeface="Helvetica" pitchFamily="2" charset="0"/>
              </a:rPr>
              <a:t> </a:t>
            </a:r>
            <a:r>
              <a:rPr lang="nl-NL" altLang="nl-NL" sz="2400" dirty="0" err="1">
                <a:latin typeface="Helvetica" pitchFamily="2" charset="0"/>
              </a:rPr>
              <a:t>then</a:t>
            </a:r>
            <a:r>
              <a:rPr lang="nl-NL" altLang="nl-NL" sz="2400" dirty="0">
                <a:latin typeface="Helvetica" pitchFamily="2" charset="0"/>
              </a:rPr>
              <a:t> </a:t>
            </a:r>
            <a:r>
              <a:rPr lang="nl-NL" altLang="nl-NL" sz="2400" dirty="0" err="1">
                <a:latin typeface="Helvetica" pitchFamily="2" charset="0"/>
              </a:rPr>
              <a:t>preferred</a:t>
            </a:r>
            <a:r>
              <a:rPr lang="nl-NL" altLang="nl-NL" sz="2400" dirty="0">
                <a:latin typeface="Helvetica" pitchFamily="2" charset="0"/>
              </a:rPr>
              <a:t> </a:t>
            </a:r>
            <a:r>
              <a:rPr lang="nl-NL" altLang="nl-NL" sz="2400" dirty="0" err="1">
                <a:latin typeface="Helvetica" pitchFamily="2" charset="0"/>
              </a:rPr>
              <a:t>behaviour</a:t>
            </a:r>
            <a:r>
              <a:rPr lang="nl-NL" altLang="nl-NL" sz="2400" dirty="0">
                <a:latin typeface="Helvetica" pitchFamily="2" charset="0"/>
              </a:rPr>
              <a:t> is </a:t>
            </a:r>
            <a:r>
              <a:rPr lang="nl-NL" altLang="nl-NL" sz="2400" dirty="0" err="1">
                <a:latin typeface="Helvetica" pitchFamily="2" charset="0"/>
              </a:rPr>
              <a:t>enforced</a:t>
            </a:r>
            <a:r>
              <a:rPr lang="nl-NL" altLang="nl-NL" sz="2400" dirty="0">
                <a:latin typeface="Helvetica" pitchFamily="2" charset="0"/>
              </a:rPr>
              <a:t> </a:t>
            </a:r>
            <a:r>
              <a:rPr lang="nl-NL" altLang="nl-NL" sz="2400" dirty="0" err="1">
                <a:latin typeface="Helvetica" pitchFamily="2" charset="0"/>
              </a:rPr>
              <a:t>by</a:t>
            </a:r>
            <a:r>
              <a:rPr lang="nl-NL" altLang="nl-NL" sz="2400" dirty="0">
                <a:latin typeface="Helvetica" pitchFamily="2" charset="0"/>
              </a:rPr>
              <a:t> </a:t>
            </a:r>
            <a:r>
              <a:rPr lang="nl-NL" altLang="nl-NL" sz="2400" dirty="0" err="1">
                <a:latin typeface="Helvetica" pitchFamily="2" charset="0"/>
              </a:rPr>
              <a:t>reinforcement</a:t>
            </a:r>
            <a:r>
              <a:rPr lang="nl-NL" altLang="nl-NL" sz="2400" dirty="0">
                <a:latin typeface="Helvetica" pitchFamily="2" charset="0"/>
              </a:rPr>
              <a:t> </a:t>
            </a:r>
            <a:r>
              <a:rPr lang="nl-NL" altLang="nl-NL" sz="2400" dirty="0" err="1">
                <a:latin typeface="Helvetica" pitchFamily="2" charset="0"/>
              </a:rPr>
              <a:t>learning</a:t>
            </a:r>
            <a:r>
              <a:rPr lang="nl-NL" altLang="nl-NL" sz="2400" dirty="0">
                <a:latin typeface="Helvetica" pitchFamily="2" charset="0"/>
              </a:rPr>
              <a:t>. </a:t>
            </a:r>
          </a:p>
          <a:p>
            <a:r>
              <a:rPr lang="nl-NL" altLang="nl-NL" sz="1600" dirty="0">
                <a:latin typeface="Times New Roman" panose="02020603050405020304" pitchFamily="18" charset="0"/>
              </a:rPr>
              <a:t>It </a:t>
            </a:r>
            <a:r>
              <a:rPr lang="nl-NL" altLang="nl-NL" sz="1600" dirty="0" err="1">
                <a:latin typeface="Times New Roman" panose="02020603050405020304" pitchFamily="18" charset="0"/>
              </a:rPr>
              <a:t>turns</a:t>
            </a:r>
            <a:r>
              <a:rPr lang="nl-NL" altLang="nl-NL" sz="1600" dirty="0">
                <a:latin typeface="Times New Roman" panose="02020603050405020304" pitchFamily="18" charset="0"/>
              </a:rPr>
              <a:t> out </a:t>
            </a:r>
            <a:r>
              <a:rPr lang="nl-NL" altLang="nl-NL" sz="1600" dirty="0" err="1">
                <a:latin typeface="Times New Roman" panose="02020603050405020304" pitchFamily="18" charset="0"/>
              </a:rPr>
              <a:t>that</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so</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many</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tasks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for</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which</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humans</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require</a:t>
            </a:r>
            <a:r>
              <a:rPr lang="nl-NL" altLang="nl-NL" sz="1600" dirty="0">
                <a:latin typeface="Times New Roman" panose="02020603050405020304" pitchFamily="18" charset="0"/>
              </a:rPr>
              <a:t> intelligence </a:t>
            </a:r>
            <a:r>
              <a:rPr lang="nl-NL" altLang="nl-NL" sz="1600" dirty="0" err="1">
                <a:latin typeface="Times New Roman" panose="02020603050405020304" pitchFamily="18" charset="0"/>
              </a:rPr>
              <a:t>can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be</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reduced</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to</a:t>
            </a:r>
            <a:r>
              <a:rPr lang="nl-NL" altLang="nl-NL" sz="1600" dirty="0">
                <a:latin typeface="Times New Roman" panose="02020603050405020304" pitchFamily="18" charset="0"/>
              </a:rPr>
              <a:t> next-token </a:t>
            </a:r>
            <a:r>
              <a:rPr lang="nl-NL" altLang="nl-NL" sz="1600" dirty="0" err="1">
                <a:latin typeface="Times New Roman" panose="02020603050405020304" pitchFamily="18" charset="0"/>
              </a:rPr>
              <a:t>prediction</a:t>
            </a:r>
            <a:r>
              <a:rPr lang="nl-NL" altLang="nl-NL" sz="1600" dirty="0">
                <a:latin typeface="Times New Roman" panose="02020603050405020304" pitchFamily="18" charset="0"/>
              </a:rPr>
              <a:t> + clever engineering.</a:t>
            </a:r>
          </a:p>
        </p:txBody>
      </p:sp>
      <p:sp>
        <p:nvSpPr>
          <p:cNvPr id="106499" name="Tijdelijke aanduiding voor voettekst 3">
            <a:extLst>
              <a:ext uri="{FF2B5EF4-FFF2-40B4-BE49-F238E27FC236}">
                <a16:creationId xmlns:a16="http://schemas.microsoft.com/office/drawing/2014/main" id="{31B3BF63-9047-5643-1AFA-ABD113C7BF5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endParaRPr lang="en-US" altLang="nl-NL" sz="1200">
              <a:latin typeface="Tahoma" panose="020B0604030504040204" pitchFamily="34" charset="0"/>
            </a:endParaRPr>
          </a:p>
        </p:txBody>
      </p:sp>
      <p:sp>
        <p:nvSpPr>
          <p:cNvPr id="106500" name="Tijdelijke aanduiding voor dianummer 4">
            <a:extLst>
              <a:ext uri="{FF2B5EF4-FFF2-40B4-BE49-F238E27FC236}">
                <a16:creationId xmlns:a16="http://schemas.microsoft.com/office/drawing/2014/main" id="{8074F4A0-259D-8684-62B3-6F1BDAB49FE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imes New Roman" panose="02020603050405020304" pitchFamily="18" charset="0"/>
                <a:ea typeface="MS PGothic" panose="020B0600070205080204" pitchFamily="34" charset="-128"/>
              </a:defRPr>
            </a:lvl1pPr>
            <a:lvl2pPr marL="742950" indent="-285750">
              <a:defRPr sz="2000">
                <a:solidFill>
                  <a:schemeClr val="tx1"/>
                </a:solidFill>
                <a:latin typeface="Times New Roman" panose="02020603050405020304" pitchFamily="18" charset="0"/>
                <a:ea typeface="MS PGothic" panose="020B0600070205080204" pitchFamily="34" charset="-128"/>
              </a:defRPr>
            </a:lvl2pPr>
            <a:lvl3pPr marL="1143000" indent="-228600">
              <a:defRPr sz="2000">
                <a:solidFill>
                  <a:schemeClr val="tx1"/>
                </a:solidFill>
                <a:latin typeface="Times New Roman" panose="02020603050405020304" pitchFamily="18" charset="0"/>
                <a:ea typeface="MS PGothic" panose="020B0600070205080204" pitchFamily="34" charset="-128"/>
              </a:defRPr>
            </a:lvl3pPr>
            <a:lvl4pPr marL="1600200" indent="-228600">
              <a:defRPr sz="2000">
                <a:solidFill>
                  <a:schemeClr val="tx1"/>
                </a:solidFill>
                <a:latin typeface="Times New Roman" panose="02020603050405020304" pitchFamily="18" charset="0"/>
                <a:ea typeface="MS PGothic" panose="020B0600070205080204" pitchFamily="34" charset="-128"/>
              </a:defRPr>
            </a:lvl4pPr>
            <a:lvl5pPr marL="2057400" indent="-228600">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ea typeface="MS PGothic" panose="020B0600070205080204" pitchFamily="34" charset="-128"/>
              </a:defRPr>
            </a:lvl9pPr>
          </a:lstStyle>
          <a:p>
            <a:fld id="{634D4FE8-AD6C-D744-9235-3708D1BBF6F2}" type="slidenum">
              <a:rPr lang="nl-NL" altLang="nl-NL" sz="1200" smtClean="0">
                <a:latin typeface="Tahoma" panose="020B0604030504040204" pitchFamily="34" charset="0"/>
              </a:rPr>
              <a:pPr/>
              <a:t>5</a:t>
            </a:fld>
            <a:endParaRPr lang="nl-NL" altLang="nl-NL" sz="1200">
              <a:latin typeface="Tahoma" panose="020B060403050404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jdelijke aanduiding voor dia-afbeelding 1">
            <a:extLst>
              <a:ext uri="{FF2B5EF4-FFF2-40B4-BE49-F238E27FC236}">
                <a16:creationId xmlns:a16="http://schemas.microsoft.com/office/drawing/2014/main" id="{00A89662-8EDD-C30C-00C0-448552A2D93C}"/>
              </a:ext>
            </a:extLst>
          </p:cNvPr>
          <p:cNvSpPr>
            <a:spLocks noGrp="1" noRot="1" noChangeAspect="1" noChangeArrowheads="1" noTextEdit="1"/>
          </p:cNvSpPr>
          <p:nvPr>
            <p:ph type="sldImg"/>
          </p:nvPr>
        </p:nvSpPr>
        <p:spPr>
          <a:ln/>
        </p:spPr>
      </p:sp>
      <p:sp>
        <p:nvSpPr>
          <p:cNvPr id="26626" name="Tijdelijke aanduiding voor notities 2">
            <a:extLst>
              <a:ext uri="{FF2B5EF4-FFF2-40B4-BE49-F238E27FC236}">
                <a16:creationId xmlns:a16="http://schemas.microsoft.com/office/drawing/2014/main" id="{FDAC58C2-380C-7B23-E1EF-5786EC1A39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sz="1600">
              <a:latin typeface="Times" pitchFamily="1" charset="0"/>
            </a:endParaRPr>
          </a:p>
        </p:txBody>
      </p:sp>
      <p:sp>
        <p:nvSpPr>
          <p:cNvPr id="26627" name="Tijdelijke aanduiding voor dianummer 3">
            <a:extLst>
              <a:ext uri="{FF2B5EF4-FFF2-40B4-BE49-F238E27FC236}">
                <a16:creationId xmlns:a16="http://schemas.microsoft.com/office/drawing/2014/main" id="{B74A3237-B2DE-8404-1664-B6585A7C6A5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 charset="0"/>
                <a:ea typeface="MS PGothic" panose="020B0600070205080204" pitchFamily="34" charset="-128"/>
              </a:defRPr>
            </a:lvl1pPr>
            <a:lvl2pPr marL="742950" indent="-285750">
              <a:spcBef>
                <a:spcPct val="30000"/>
              </a:spcBef>
              <a:defRPr sz="1200">
                <a:solidFill>
                  <a:schemeClr val="tx1"/>
                </a:solidFill>
                <a:latin typeface="Times" pitchFamily="1" charset="0"/>
                <a:ea typeface="MS PGothic" panose="020B0600070205080204" pitchFamily="34" charset="-128"/>
              </a:defRPr>
            </a:lvl2pPr>
            <a:lvl3pPr marL="1143000" indent="-228600">
              <a:spcBef>
                <a:spcPct val="30000"/>
              </a:spcBef>
              <a:defRPr sz="1200">
                <a:solidFill>
                  <a:schemeClr val="tx1"/>
                </a:solidFill>
                <a:latin typeface="Times" pitchFamily="1" charset="0"/>
                <a:ea typeface="MS PGothic" panose="020B0600070205080204" pitchFamily="34" charset="-128"/>
              </a:defRPr>
            </a:lvl3pPr>
            <a:lvl4pPr marL="1600200" indent="-228600">
              <a:spcBef>
                <a:spcPct val="30000"/>
              </a:spcBef>
              <a:defRPr sz="1200">
                <a:solidFill>
                  <a:schemeClr val="tx1"/>
                </a:solidFill>
                <a:latin typeface="Times" pitchFamily="1" charset="0"/>
                <a:ea typeface="MS PGothic" panose="020B0600070205080204" pitchFamily="34" charset="-128"/>
              </a:defRPr>
            </a:lvl4pPr>
            <a:lvl5pPr marL="2057400" indent="-228600">
              <a:spcBef>
                <a:spcPct val="30000"/>
              </a:spcBef>
              <a:defRPr sz="1200">
                <a:solidFill>
                  <a:schemeClr val="tx1"/>
                </a:solidFill>
                <a:latin typeface="Times" pitchFamily="1"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Times" pitchFamily="1"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Times" pitchFamily="1"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Times" pitchFamily="1"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Times" pitchFamily="1" charset="0"/>
                <a:ea typeface="MS PGothic" panose="020B0600070205080204" pitchFamily="34" charset="-128"/>
              </a:defRPr>
            </a:lvl9pPr>
          </a:lstStyle>
          <a:p>
            <a:pPr>
              <a:spcBef>
                <a:spcPct val="0"/>
              </a:spcBef>
            </a:pPr>
            <a:fld id="{04EB65B9-BD56-BF49-8787-54FF3A774645}" type="slidenum">
              <a:rPr lang="nl-NL" altLang="nl-NL" smtClean="0"/>
              <a:pPr>
                <a:spcBef>
                  <a:spcPct val="0"/>
                </a:spcBef>
              </a:pPr>
              <a:t>6</a:t>
            </a:fld>
            <a:endParaRPr lang="nl-NL" alt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6C3E0B-171D-4152-E64C-91C20707B15C}"/>
            </a:ext>
          </a:extLst>
        </p:cNvPr>
        <p:cNvGrpSpPr/>
        <p:nvPr/>
      </p:nvGrpSpPr>
      <p:grpSpPr>
        <a:xfrm>
          <a:off x="0" y="0"/>
          <a:ext cx="0" cy="0"/>
          <a:chOff x="0" y="0"/>
          <a:chExt cx="0" cy="0"/>
        </a:xfrm>
      </p:grpSpPr>
      <p:sp>
        <p:nvSpPr>
          <p:cNvPr id="26625" name="Tijdelijke aanduiding voor dia-afbeelding 1">
            <a:extLst>
              <a:ext uri="{FF2B5EF4-FFF2-40B4-BE49-F238E27FC236}">
                <a16:creationId xmlns:a16="http://schemas.microsoft.com/office/drawing/2014/main" id="{4D6069A4-F01C-80E8-CDB1-EE9E881E5979}"/>
              </a:ext>
            </a:extLst>
          </p:cNvPr>
          <p:cNvSpPr>
            <a:spLocks noGrp="1" noRot="1" noChangeAspect="1" noChangeArrowheads="1" noTextEdit="1"/>
          </p:cNvSpPr>
          <p:nvPr>
            <p:ph type="sldImg"/>
          </p:nvPr>
        </p:nvSpPr>
        <p:spPr>
          <a:ln/>
        </p:spPr>
      </p:sp>
      <p:sp>
        <p:nvSpPr>
          <p:cNvPr id="26626" name="Tijdelijke aanduiding voor notities 2">
            <a:extLst>
              <a:ext uri="{FF2B5EF4-FFF2-40B4-BE49-F238E27FC236}">
                <a16:creationId xmlns:a16="http://schemas.microsoft.com/office/drawing/2014/main" id="{13A6D93A-D353-55E4-25E5-EE14E465BB8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sz="1600">
              <a:latin typeface="Times" pitchFamily="1" charset="0"/>
            </a:endParaRPr>
          </a:p>
        </p:txBody>
      </p:sp>
      <p:sp>
        <p:nvSpPr>
          <p:cNvPr id="26627" name="Tijdelijke aanduiding voor dianummer 3">
            <a:extLst>
              <a:ext uri="{FF2B5EF4-FFF2-40B4-BE49-F238E27FC236}">
                <a16:creationId xmlns:a16="http://schemas.microsoft.com/office/drawing/2014/main" id="{6CD6C405-C69C-E1A6-5EB4-6ECDA4BB1A9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itchFamily="1" charset="0"/>
                <a:ea typeface="MS PGothic" panose="020B0600070205080204" pitchFamily="34" charset="-128"/>
              </a:defRPr>
            </a:lvl1pPr>
            <a:lvl2pPr marL="742950" indent="-285750">
              <a:spcBef>
                <a:spcPct val="30000"/>
              </a:spcBef>
              <a:defRPr sz="1200">
                <a:solidFill>
                  <a:schemeClr val="tx1"/>
                </a:solidFill>
                <a:latin typeface="Times" pitchFamily="1" charset="0"/>
                <a:ea typeface="MS PGothic" panose="020B0600070205080204" pitchFamily="34" charset="-128"/>
              </a:defRPr>
            </a:lvl2pPr>
            <a:lvl3pPr marL="1143000" indent="-228600">
              <a:spcBef>
                <a:spcPct val="30000"/>
              </a:spcBef>
              <a:defRPr sz="1200">
                <a:solidFill>
                  <a:schemeClr val="tx1"/>
                </a:solidFill>
                <a:latin typeface="Times" pitchFamily="1" charset="0"/>
                <a:ea typeface="MS PGothic" panose="020B0600070205080204" pitchFamily="34" charset="-128"/>
              </a:defRPr>
            </a:lvl3pPr>
            <a:lvl4pPr marL="1600200" indent="-228600">
              <a:spcBef>
                <a:spcPct val="30000"/>
              </a:spcBef>
              <a:defRPr sz="1200">
                <a:solidFill>
                  <a:schemeClr val="tx1"/>
                </a:solidFill>
                <a:latin typeface="Times" pitchFamily="1" charset="0"/>
                <a:ea typeface="MS PGothic" panose="020B0600070205080204" pitchFamily="34" charset="-128"/>
              </a:defRPr>
            </a:lvl4pPr>
            <a:lvl5pPr marL="2057400" indent="-228600">
              <a:spcBef>
                <a:spcPct val="30000"/>
              </a:spcBef>
              <a:defRPr sz="1200">
                <a:solidFill>
                  <a:schemeClr val="tx1"/>
                </a:solidFill>
                <a:latin typeface="Times" pitchFamily="1"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Times" pitchFamily="1"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Times" pitchFamily="1"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Times" pitchFamily="1"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Times" pitchFamily="1" charset="0"/>
                <a:ea typeface="MS PGothic" panose="020B0600070205080204" pitchFamily="34" charset="-128"/>
              </a:defRPr>
            </a:lvl9pPr>
          </a:lstStyle>
          <a:p>
            <a:pPr>
              <a:spcBef>
                <a:spcPct val="0"/>
              </a:spcBef>
            </a:pPr>
            <a:fld id="{04EB65B9-BD56-BF49-8787-54FF3A774645}" type="slidenum">
              <a:rPr lang="nl-NL" altLang="nl-NL" smtClean="0"/>
              <a:pPr>
                <a:spcBef>
                  <a:spcPct val="0"/>
                </a:spcBef>
              </a:pPr>
              <a:t>7</a:t>
            </a:fld>
            <a:endParaRPr lang="nl-NL" altLang="nl-NL"/>
          </a:p>
        </p:txBody>
      </p:sp>
    </p:spTree>
    <p:extLst>
      <p:ext uri="{BB962C8B-B14F-4D97-AF65-F5344CB8AC3E}">
        <p14:creationId xmlns:p14="http://schemas.microsoft.com/office/powerpoint/2010/main" val="1977918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jdelijke aanduiding voor dia-afbeelding 1">
            <a:extLst>
              <a:ext uri="{FF2B5EF4-FFF2-40B4-BE49-F238E27FC236}">
                <a16:creationId xmlns:a16="http://schemas.microsoft.com/office/drawing/2014/main" id="{7E338FB2-202D-8307-BD6B-E3B503F9B704}"/>
              </a:ext>
            </a:extLst>
          </p:cNvPr>
          <p:cNvSpPr>
            <a:spLocks noGrp="1" noRot="1" noChangeAspect="1" noChangeArrowheads="1" noTextEdit="1"/>
          </p:cNvSpPr>
          <p:nvPr>
            <p:ph type="sldImg"/>
          </p:nvPr>
        </p:nvSpPr>
        <p:spPr>
          <a:ln/>
        </p:spPr>
      </p:sp>
      <p:sp>
        <p:nvSpPr>
          <p:cNvPr id="84994" name="Tijdelijke aanduiding voor notities 2">
            <a:extLst>
              <a:ext uri="{FF2B5EF4-FFF2-40B4-BE49-F238E27FC236}">
                <a16:creationId xmlns:a16="http://schemas.microsoft.com/office/drawing/2014/main" id="{7C23C4F2-992C-D080-DB10-E423579429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nl-NL" sz="1600" dirty="0">
                <a:latin typeface="Times" pitchFamily="2" charset="0"/>
              </a:rPr>
              <a:t>Another thing he said: remarkable that so many things that for humans require intelligence can be reduced to next-token prediction.</a:t>
            </a:r>
            <a:endParaRPr lang="nl-NL" altLang="nl-NL" sz="1600" dirty="0">
              <a:latin typeface="Times" pitchFamily="2" charset="0"/>
            </a:endParaRPr>
          </a:p>
        </p:txBody>
      </p:sp>
      <p:sp>
        <p:nvSpPr>
          <p:cNvPr id="84995" name="Tijdelijke aanduiding voor dianummer 3">
            <a:extLst>
              <a:ext uri="{FF2B5EF4-FFF2-40B4-BE49-F238E27FC236}">
                <a16:creationId xmlns:a16="http://schemas.microsoft.com/office/drawing/2014/main" id="{C2C54971-33A9-7F2C-DBE6-AF904F2D024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3E7C5F66-187C-C342-A4D7-C362ADA05900}" type="slidenum">
              <a:rPr lang="nl-NL" altLang="nl-NL" smtClean="0">
                <a:latin typeface="Times" pitchFamily="2" charset="0"/>
              </a:rPr>
              <a:pPr>
                <a:spcBef>
                  <a:spcPct val="0"/>
                </a:spcBef>
              </a:pPr>
              <a:t>8</a:t>
            </a:fld>
            <a:endParaRPr lang="nl-NL" altLang="nl-NL">
              <a:latin typeface="Times" pitchFamily="2" charset="0"/>
            </a:endParaRPr>
          </a:p>
        </p:txBody>
      </p:sp>
    </p:spTree>
    <p:extLst>
      <p:ext uri="{BB962C8B-B14F-4D97-AF65-F5344CB8AC3E}">
        <p14:creationId xmlns:p14="http://schemas.microsoft.com/office/powerpoint/2010/main" val="152606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altLang="nl-NL" sz="1600" dirty="0">
                <a:latin typeface="Times New Roman" panose="02020603050405020304" pitchFamily="18" charset="0"/>
              </a:rPr>
              <a:t>Google Bard </a:t>
            </a:r>
            <a:r>
              <a:rPr lang="nl-NL" altLang="nl-NL" sz="1600" dirty="0" err="1">
                <a:latin typeface="Times New Roman" panose="02020603050405020304" pitchFamily="18" charset="0"/>
              </a:rPr>
              <a:t>thought</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that</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one</a:t>
            </a:r>
            <a:r>
              <a:rPr lang="nl-NL" altLang="nl-NL" sz="1600" dirty="0">
                <a:latin typeface="Times New Roman" panose="02020603050405020304" pitchFamily="18" charset="0"/>
              </a:rPr>
              <a:t> kilo lead was </a:t>
            </a:r>
            <a:r>
              <a:rPr lang="nl-NL" altLang="nl-NL" sz="1600" dirty="0" err="1">
                <a:latin typeface="Times New Roman" panose="02020603050405020304" pitchFamily="18" charset="0"/>
              </a:rPr>
              <a:t>heavier</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than</a:t>
            </a:r>
            <a:r>
              <a:rPr lang="nl-NL" altLang="nl-NL" sz="1600" dirty="0">
                <a:latin typeface="Times New Roman" panose="02020603050405020304" pitchFamily="18" charset="0"/>
              </a:rPr>
              <a:t> </a:t>
            </a:r>
            <a:r>
              <a:rPr lang="nl-NL" altLang="nl-NL" sz="1600" dirty="0" err="1">
                <a:latin typeface="Times New Roman" panose="02020603050405020304" pitchFamily="18" charset="0"/>
              </a:rPr>
              <a:t>two</a:t>
            </a:r>
            <a:r>
              <a:rPr lang="nl-NL" altLang="nl-NL" sz="1600" dirty="0">
                <a:latin typeface="Times New Roman" panose="02020603050405020304" pitchFamily="18" charset="0"/>
              </a:rPr>
              <a:t> kilo </a:t>
            </a:r>
            <a:r>
              <a:rPr lang="nl-NL" altLang="nl-NL" sz="1600" dirty="0" err="1">
                <a:latin typeface="Times New Roman" panose="02020603050405020304" pitchFamily="18" charset="0"/>
              </a:rPr>
              <a:t>feathers</a:t>
            </a:r>
            <a:r>
              <a:rPr lang="nl-NL" altLang="nl-NL" sz="1600" dirty="0">
                <a:latin typeface="Times New Roman" panose="02020603050405020304" pitchFamily="18" charset="0"/>
              </a:rPr>
              <a:t>.</a:t>
            </a:r>
            <a:endParaRPr lang="nl-NL" sz="1600" dirty="0">
              <a:effectLst/>
              <a:latin typeface="Times New Roman" panose="02020603050405020304" pitchFamily="18" charset="0"/>
              <a:cs typeface="Times New Roman" panose="02020603050405020304" pitchFamily="18" charset="0"/>
            </a:endParaRPr>
          </a:p>
          <a:p>
            <a:r>
              <a:rPr lang="nl-NL" sz="1600" dirty="0">
                <a:effectLst/>
                <a:latin typeface="Times New Roman" panose="02020603050405020304" pitchFamily="18" charset="0"/>
                <a:cs typeface="Times New Roman" panose="02020603050405020304" pitchFamily="18" charset="0"/>
              </a:rPr>
              <a:t>Martin </a:t>
            </a:r>
            <a:r>
              <a:rPr lang="nl-NL" sz="1600" dirty="0" err="1">
                <a:effectLst/>
                <a:latin typeface="Times New Roman" panose="02020603050405020304" pitchFamily="18" charset="0"/>
                <a:cs typeface="Times New Roman" panose="02020603050405020304" pitchFamily="18" charset="0"/>
              </a:rPr>
              <a:t>Bernklau</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used</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Copilot</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Microsoft’s</a:t>
            </a:r>
            <a:r>
              <a:rPr lang="nl-NL" sz="1600" dirty="0">
                <a:effectLst/>
                <a:latin typeface="Times New Roman" panose="02020603050405020304" pitchFamily="18" charset="0"/>
                <a:cs typeface="Times New Roman" panose="02020603050405020304" pitchFamily="18" charset="0"/>
              </a:rPr>
              <a:t> digital </a:t>
            </a:r>
            <a:r>
              <a:rPr lang="nl-NL" sz="1600" dirty="0" err="1">
                <a:effectLst/>
                <a:latin typeface="Times New Roman" panose="02020603050405020304" pitchFamily="18" charset="0"/>
                <a:cs typeface="Times New Roman" panose="02020603050405020304" pitchFamily="18" charset="0"/>
              </a:rPr>
              <a:t>assistant</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child</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abuse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fraud</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theft</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illegal</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possession</a:t>
            </a:r>
            <a:r>
              <a:rPr lang="nl-NL" sz="1600" dirty="0">
                <a:effectLst/>
                <a:latin typeface="Times New Roman" panose="02020603050405020304" pitchFamily="18" charset="0"/>
                <a:cs typeface="Times New Roman" panose="02020603050405020304" pitchFamily="18" charset="0"/>
              </a:rPr>
              <a:t> of </a:t>
            </a:r>
            <a:r>
              <a:rPr lang="nl-NL" sz="1600" dirty="0" err="1">
                <a:effectLst/>
                <a:latin typeface="Times New Roman" panose="02020603050405020304" pitchFamily="18" charset="0"/>
                <a:cs typeface="Times New Roman" panose="02020603050405020304" pitchFamily="18" charset="0"/>
              </a:rPr>
              <a:t>weapons</a:t>
            </a:r>
            <a:r>
              <a:rPr lang="nl-NL" sz="1600" dirty="0">
                <a:effectLst/>
                <a:latin typeface="Times New Roman" panose="02020603050405020304" pitchFamily="18" charset="0"/>
                <a:cs typeface="Times New Roman" panose="02020603050405020304" pitchFamily="18" charset="0"/>
              </a:rPr>
              <a:t>,…</a:t>
            </a:r>
          </a:p>
          <a:p>
            <a:r>
              <a:rPr lang="nl-NL" sz="1600" dirty="0" err="1">
                <a:effectLst/>
                <a:latin typeface="Times New Roman" panose="02020603050405020304" pitchFamily="18" charset="0"/>
                <a:cs typeface="Times New Roman" panose="02020603050405020304" pitchFamily="18" charset="0"/>
              </a:rPr>
              <a:t>Interesting</a:t>
            </a:r>
            <a:r>
              <a:rPr lang="nl-NL" sz="1600" dirty="0">
                <a:effectLst/>
                <a:latin typeface="Times New Roman" panose="02020603050405020304" pitchFamily="18" charset="0"/>
                <a:cs typeface="Times New Roman" panose="02020603050405020304" pitchFamily="18" charset="0"/>
              </a:rPr>
              <a:t> is </a:t>
            </a:r>
            <a:r>
              <a:rPr lang="nl-NL" sz="1600" dirty="0" err="1">
                <a:effectLst/>
                <a:latin typeface="Times New Roman" panose="02020603050405020304" pitchFamily="18" charset="0"/>
                <a:cs typeface="Times New Roman" panose="02020603050405020304" pitchFamily="18" charset="0"/>
              </a:rPr>
              <a:t>whether</a:t>
            </a:r>
            <a:r>
              <a:rPr lang="nl-NL" sz="1600" dirty="0">
                <a:effectLst/>
                <a:latin typeface="Times New Roman" panose="02020603050405020304" pitchFamily="18" charset="0"/>
                <a:cs typeface="Times New Roman" panose="02020603050405020304" pitchFamily="18" charset="0"/>
              </a:rPr>
              <a:t> he </a:t>
            </a:r>
            <a:r>
              <a:rPr lang="nl-NL" sz="1600" dirty="0" err="1">
                <a:effectLst/>
                <a:latin typeface="Times New Roman" panose="02020603050405020304" pitchFamily="18" charset="0"/>
                <a:cs typeface="Times New Roman" panose="02020603050405020304" pitchFamily="18" charset="0"/>
              </a:rPr>
              <a:t>can</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sue</a:t>
            </a:r>
            <a:r>
              <a:rPr lang="nl-NL" sz="1600" dirty="0">
                <a:effectLst/>
                <a:latin typeface="Times New Roman" panose="02020603050405020304" pitchFamily="18" charset="0"/>
                <a:cs typeface="Times New Roman" panose="02020603050405020304" pitchFamily="18" charset="0"/>
              </a:rPr>
              <a:t> Microsoft.</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600" dirty="0">
                <a:effectLst/>
                <a:latin typeface="Times New Roman" panose="02020603050405020304" pitchFamily="18" charset="0"/>
                <a:cs typeface="Times New Roman" panose="02020603050405020304" pitchFamily="18" charset="0"/>
              </a:rPr>
              <a:t>Blocks </a:t>
            </a:r>
            <a:r>
              <a:rPr lang="nl-NL" sz="1600" dirty="0" err="1">
                <a:effectLst/>
                <a:latin typeface="Times New Roman" panose="02020603050405020304" pitchFamily="18" charset="0"/>
                <a:cs typeface="Times New Roman" panose="02020603050405020304" pitchFamily="18" charset="0"/>
              </a:rPr>
              <a:t>world</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There</a:t>
            </a:r>
            <a:r>
              <a:rPr lang="nl-NL" sz="1600" dirty="0">
                <a:effectLst/>
                <a:latin typeface="Times New Roman" panose="02020603050405020304" pitchFamily="18" charset="0"/>
                <a:cs typeface="Times New Roman" panose="02020603050405020304" pitchFamily="18" charset="0"/>
              </a:rPr>
              <a:t> are </a:t>
            </a:r>
            <a:r>
              <a:rPr lang="nl-NL" sz="1600" dirty="0" err="1">
                <a:effectLst/>
                <a:latin typeface="Times New Roman" panose="02020603050405020304" pitchFamily="18" charset="0"/>
                <a:cs typeface="Times New Roman" panose="02020603050405020304" pitchFamily="18" charset="0"/>
              </a:rPr>
              <a:t>suggestions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that</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the</a:t>
            </a:r>
            <a:r>
              <a:rPr lang="nl-NL" sz="1600" dirty="0">
                <a:effectLst/>
                <a:latin typeface="Times New Roman" panose="02020603050405020304" pitchFamily="18" charset="0"/>
                <a:cs typeface="Times New Roman" panose="02020603050405020304" pitchFamily="18" charset="0"/>
              </a:rPr>
              <a:t> most </a:t>
            </a:r>
            <a:r>
              <a:rPr lang="nl-NL" sz="1600" dirty="0" err="1">
                <a:effectLst/>
                <a:latin typeface="Times New Roman" panose="02020603050405020304" pitchFamily="18" charset="0"/>
                <a:cs typeface="Times New Roman" panose="02020603050405020304" pitchFamily="18" charset="0"/>
              </a:rPr>
              <a:t>advanced</a:t>
            </a:r>
            <a:r>
              <a:rPr lang="nl-NL" sz="1600" dirty="0">
                <a:effectLst/>
                <a:latin typeface="Times New Roman" panose="02020603050405020304" pitchFamily="18" charset="0"/>
                <a:cs typeface="Times New Roman" panose="02020603050405020304" pitchFamily="18" charset="0"/>
              </a:rPr>
              <a:t> LLM </a:t>
            </a:r>
            <a:r>
              <a:rPr lang="nl-NL" sz="1600" dirty="0" err="1">
                <a:effectLst/>
                <a:latin typeface="Times New Roman" panose="02020603050405020304" pitchFamily="18" charset="0"/>
                <a:cs typeface="Times New Roman" panose="02020603050405020304" pitchFamily="18" charset="0"/>
              </a:rPr>
              <a:t>can</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solve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complicated</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logical</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and</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mathematical</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problems</a:t>
            </a:r>
            <a:r>
              <a:rPr lang="nl-NL" sz="1600" dirty="0">
                <a:effectLst/>
                <a:latin typeface="Times New Roman" panose="02020603050405020304" pitchFamily="18" charset="0"/>
                <a:cs typeface="Times New Roman" panose="02020603050405020304" pitchFamily="18" charset="0"/>
              </a:rPr>
              <a:t>. Best </a:t>
            </a:r>
            <a:r>
              <a:rPr lang="nl-NL" sz="1600" dirty="0" err="1">
                <a:effectLst/>
                <a:latin typeface="Times New Roman" panose="02020603050405020304" pitchFamily="18" charset="0"/>
                <a:cs typeface="Times New Roman" panose="02020603050405020304" pitchFamily="18" charset="0"/>
              </a:rPr>
              <a:t>performing</a:t>
            </a:r>
            <a:r>
              <a:rPr lang="nl-NL" sz="1600" dirty="0">
                <a:effectLst/>
                <a:latin typeface="Times New Roman" panose="02020603050405020304" pitchFamily="18" charset="0"/>
                <a:cs typeface="Times New Roman" panose="02020603050405020304" pitchFamily="18" charset="0"/>
              </a:rPr>
              <a:t> LLM </a:t>
            </a:r>
            <a:r>
              <a:rPr lang="nl-NL" sz="1600" dirty="0" err="1">
                <a:effectLst/>
                <a:latin typeface="Times New Roman" panose="02020603050405020304" pitchFamily="18" charset="0"/>
                <a:cs typeface="Times New Roman" panose="02020603050405020304" pitchFamily="18" charset="0"/>
              </a:rPr>
              <a:t>drops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from</a:t>
            </a:r>
            <a:r>
              <a:rPr lang="nl-NL" sz="1600" dirty="0">
                <a:effectLst/>
                <a:latin typeface="Times New Roman" panose="02020603050405020304" pitchFamily="18" charset="0"/>
                <a:cs typeface="Times New Roman" panose="02020603050405020304" pitchFamily="18" charset="0"/>
              </a:rPr>
              <a:t> a bit over 50% </a:t>
            </a:r>
            <a:r>
              <a:rPr lang="nl-NL" sz="1600" dirty="0" err="1">
                <a:effectLst/>
                <a:latin typeface="Times New Roman" panose="02020603050405020304" pitchFamily="18" charset="0"/>
                <a:cs typeface="Times New Roman" panose="02020603050405020304" pitchFamily="18" charset="0"/>
              </a:rPr>
              <a:t>to</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just</a:t>
            </a:r>
            <a:r>
              <a:rPr lang="nl-NL" sz="1600" dirty="0">
                <a:effectLst/>
                <a:latin typeface="Times New Roman" panose="02020603050405020304" pitchFamily="18" charset="0"/>
                <a:cs typeface="Times New Roman" panose="02020603050405020304" pitchFamily="18" charset="0"/>
              </a:rPr>
              <a:t> 1,2,3%. </a:t>
            </a:r>
            <a:r>
              <a:rPr lang="nl-NL" sz="1600" dirty="0" err="1">
                <a:effectLst/>
                <a:latin typeface="Times New Roman" panose="02020603050405020304" pitchFamily="18" charset="0"/>
                <a:cs typeface="Times New Roman" panose="02020603050405020304" pitchFamily="18" charset="0"/>
              </a:rPr>
              <a:t>And</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simple</a:t>
            </a:r>
            <a:r>
              <a:rPr lang="nl-NL" sz="1600" dirty="0">
                <a:effectLst/>
                <a:latin typeface="Times New Roman" panose="02020603050405020304" pitchFamily="18" charset="0"/>
                <a:cs typeface="Times New Roman" panose="02020603050405020304" pitchFamily="18" charset="0"/>
              </a:rPr>
              <a:t> classic, logic-</a:t>
            </a:r>
            <a:r>
              <a:rPr lang="nl-NL" sz="1600" dirty="0" err="1">
                <a:effectLst/>
                <a:latin typeface="Times New Roman" panose="02020603050405020304" pitchFamily="18" charset="0"/>
                <a:cs typeface="Times New Roman" panose="02020603050405020304" pitchFamily="18" charset="0"/>
              </a:rPr>
              <a:t>based</a:t>
            </a:r>
            <a:r>
              <a:rPr lang="nl-NL" sz="1600" dirty="0">
                <a:effectLst/>
                <a:latin typeface="Times New Roman" panose="02020603050405020304" pitchFamily="18" charset="0"/>
                <a:cs typeface="Times New Roman" panose="02020603050405020304" pitchFamily="18" charset="0"/>
              </a:rPr>
              <a:t> planners of 50 </a:t>
            </a:r>
            <a:r>
              <a:rPr lang="nl-NL" sz="1600" dirty="0" err="1">
                <a:effectLst/>
                <a:latin typeface="Times New Roman" panose="02020603050405020304" pitchFamily="18" charset="0"/>
                <a:cs typeface="Times New Roman" panose="02020603050405020304" pitchFamily="18" charset="0"/>
              </a:rPr>
              <a:t>years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ago</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can</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solve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all</a:t>
            </a:r>
            <a:r>
              <a:rPr lang="nl-NL" sz="1600" dirty="0">
                <a:effectLst/>
                <a:latin typeface="Times New Roman" panose="02020603050405020304" pitchFamily="18" charset="0"/>
                <a:cs typeface="Times New Roman" panose="02020603050405020304" pitchFamily="18" charset="0"/>
              </a:rPr>
              <a:t> of </a:t>
            </a:r>
            <a:r>
              <a:rPr lang="nl-NL" sz="1600" dirty="0" err="1">
                <a:effectLst/>
                <a:latin typeface="Times New Roman" panose="02020603050405020304" pitchFamily="18" charset="0"/>
                <a:cs typeface="Times New Roman" panose="02020603050405020304" pitchFamily="18" charset="0"/>
              </a:rPr>
              <a:t>them</a:t>
            </a:r>
            <a:r>
              <a:rPr lang="nl-NL" sz="1600" dirty="0">
                <a:effectLst/>
                <a:latin typeface="Times New Roman" panose="02020603050405020304" pitchFamily="18"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600" dirty="0" err="1">
                <a:effectLst/>
                <a:latin typeface="Times New Roman" panose="02020603050405020304" pitchFamily="18" charset="0"/>
                <a:cs typeface="Times New Roman" panose="02020603050405020304" pitchFamily="18" charset="0"/>
              </a:rPr>
              <a:t>Developments</a:t>
            </a:r>
            <a:r>
              <a:rPr lang="nl-NL" sz="1600" dirty="0">
                <a:effectLst/>
                <a:latin typeface="Times New Roman" panose="02020603050405020304" pitchFamily="18" charset="0"/>
                <a:cs typeface="Times New Roman" panose="02020603050405020304" pitchFamily="18" charset="0"/>
              </a:rPr>
              <a:t> go </a:t>
            </a:r>
            <a:r>
              <a:rPr lang="nl-NL" sz="1600" dirty="0" err="1">
                <a:effectLst/>
                <a:latin typeface="Times New Roman" panose="02020603050405020304" pitchFamily="18" charset="0"/>
                <a:cs typeface="Times New Roman" panose="02020603050405020304" pitchFamily="18" charset="0"/>
              </a:rPr>
              <a:t>fast</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There</a:t>
            </a:r>
            <a:r>
              <a:rPr lang="nl-NL" sz="1600" dirty="0">
                <a:effectLst/>
                <a:latin typeface="Times New Roman" panose="02020603050405020304" pitchFamily="18" charset="0"/>
                <a:cs typeface="Times New Roman" panose="02020603050405020304" pitchFamily="18" charset="0"/>
              </a:rPr>
              <a:t> are </a:t>
            </a:r>
            <a:r>
              <a:rPr lang="nl-NL" sz="1600" dirty="0" err="1">
                <a:effectLst/>
                <a:latin typeface="Times New Roman" panose="02020603050405020304" pitchFamily="18" charset="0"/>
                <a:cs typeface="Times New Roman" panose="02020603050405020304" pitchFamily="18" charset="0"/>
              </a:rPr>
              <a:t>many</a:t>
            </a:r>
            <a:r>
              <a:rPr lang="nl-NL" sz="1600" dirty="0">
                <a:effectLst/>
                <a:latin typeface="Times New Roman" panose="02020603050405020304" pitchFamily="18" charset="0"/>
                <a:cs typeface="Times New Roman" panose="02020603050405020304" pitchFamily="18" charset="0"/>
              </a:rPr>
              <a:t> approaches </a:t>
            </a:r>
            <a:r>
              <a:rPr lang="nl-NL" sz="1600" dirty="0" err="1">
                <a:effectLst/>
                <a:latin typeface="Times New Roman" panose="02020603050405020304" pitchFamily="18" charset="0"/>
                <a:cs typeface="Times New Roman" panose="02020603050405020304" pitchFamily="18" charset="0"/>
              </a:rPr>
              <a:t>to</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mitigate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the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problems</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If</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used</a:t>
            </a:r>
            <a:r>
              <a:rPr lang="nl-NL" sz="1600" dirty="0">
                <a:effectLst/>
                <a:latin typeface="Times New Roman" panose="02020603050405020304" pitchFamily="18" charset="0"/>
                <a:cs typeface="Times New Roman" panose="02020603050405020304" pitchFamily="18" charset="0"/>
              </a:rPr>
              <a:t> well, </a:t>
            </a:r>
            <a:r>
              <a:rPr lang="nl-NL" sz="1600" dirty="0" err="1">
                <a:effectLst/>
                <a:latin typeface="Times New Roman" panose="02020603050405020304" pitchFamily="18" charset="0"/>
                <a:cs typeface="Times New Roman" panose="02020603050405020304" pitchFamily="18" charset="0"/>
              </a:rPr>
              <a:t>especially</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if</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combined</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with</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conventional</a:t>
            </a:r>
            <a:r>
              <a:rPr lang="nl-NL" sz="1600" dirty="0">
                <a:effectLst/>
                <a:latin typeface="Times New Roman" panose="02020603050405020304" pitchFamily="18" charset="0"/>
                <a:cs typeface="Times New Roman" panose="02020603050405020304" pitchFamily="18" charset="0"/>
              </a:rPr>
              <a:t> systems </a:t>
            </a:r>
            <a:r>
              <a:rPr lang="nl-NL" sz="1600" dirty="0" err="1">
                <a:effectLst/>
                <a:latin typeface="Times New Roman" panose="02020603050405020304" pitchFamily="18" charset="0"/>
                <a:cs typeface="Times New Roman" panose="02020603050405020304" pitchFamily="18" charset="0"/>
              </a:rPr>
              <a:t>and</a:t>
            </a:r>
            <a:r>
              <a:rPr lang="nl-NL" sz="1600" dirty="0">
                <a:effectLst/>
                <a:latin typeface="Times New Roman" panose="02020603050405020304" pitchFamily="18" charset="0"/>
                <a:cs typeface="Times New Roman" panose="02020603050405020304" pitchFamily="18" charset="0"/>
              </a:rPr>
              <a:t> HUMAN intelligence, </a:t>
            </a:r>
            <a:r>
              <a:rPr lang="nl-NL" sz="1600" dirty="0" err="1">
                <a:effectLst/>
                <a:latin typeface="Times New Roman" panose="02020603050405020304" pitchFamily="18" charset="0"/>
                <a:cs typeface="Times New Roman" panose="02020603050405020304" pitchFamily="18" charset="0"/>
              </a:rPr>
              <a:t>it</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will</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be</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useful</a:t>
            </a:r>
            <a:r>
              <a:rPr lang="nl-NL" sz="1600" dirty="0">
                <a:effectLst/>
                <a:latin typeface="Times New Roman" panose="02020603050405020304" pitchFamily="18" charset="0"/>
                <a:cs typeface="Times New Roman" panose="02020603050405020304" pitchFamily="18" charset="0"/>
              </a:rPr>
              <a:t> in </a:t>
            </a:r>
            <a:r>
              <a:rPr lang="nl-NL" sz="1600" dirty="0" err="1">
                <a:effectLst/>
                <a:latin typeface="Times New Roman" panose="02020603050405020304" pitchFamily="18" charset="0"/>
                <a:cs typeface="Times New Roman" panose="02020603050405020304" pitchFamily="18" charset="0"/>
              </a:rPr>
              <a:t>many</a:t>
            </a:r>
            <a:r>
              <a:rPr lang="nl-NL" sz="1600" dirty="0">
                <a:effectLst/>
                <a:latin typeface="Times New Roman" panose="02020603050405020304" pitchFamily="18" charset="0"/>
                <a:cs typeface="Times New Roman" panose="02020603050405020304" pitchFamily="18" charset="0"/>
              </a:rPr>
              <a:t> </a:t>
            </a:r>
            <a:r>
              <a:rPr lang="nl-NL" sz="1600" dirty="0" err="1">
                <a:effectLst/>
                <a:latin typeface="Times New Roman" panose="02020603050405020304" pitchFamily="18" charset="0"/>
                <a:cs typeface="Times New Roman" panose="02020603050405020304" pitchFamily="18" charset="0"/>
              </a:rPr>
              <a:t>ways</a:t>
            </a:r>
            <a:r>
              <a:rPr lang="nl-NL" sz="1600" dirty="0">
                <a:effectLst/>
                <a:latin typeface="Times New Roman" panose="02020603050405020304" pitchFamily="18" charset="0"/>
                <a:cs typeface="Times New Roman" panose="02020603050405020304" pitchFamily="18" charset="0"/>
              </a:rPr>
              <a:t>. But </a:t>
            </a:r>
            <a:r>
              <a:rPr lang="nl-NL" sz="1600" dirty="0" err="1">
                <a:effectLst/>
                <a:latin typeface="Times New Roman" panose="02020603050405020304" pitchFamily="18" charset="0"/>
                <a:cs typeface="Times New Roman" panose="02020603050405020304" pitchFamily="18" charset="0"/>
              </a:rPr>
              <a:t>still</a:t>
            </a:r>
            <a:r>
              <a:rPr lang="nl-NL" sz="1600" dirty="0">
                <a:effectLst/>
                <a:latin typeface="Times New Roman" panose="02020603050405020304" pitchFamily="18"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600" dirty="0">
              <a:effectLst/>
              <a:latin typeface="Times New Roman" panose="02020603050405020304" pitchFamily="18" charset="0"/>
              <a:cs typeface="Times New Roman" panose="02020603050405020304" pitchFamily="18" charset="0"/>
            </a:endParaRPr>
          </a:p>
          <a:p>
            <a:endParaRPr lang="nl-NL" sz="1600" dirty="0">
              <a:effectLst/>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4"/>
          </p:nvPr>
        </p:nvSpPr>
        <p:spPr/>
        <p:txBody>
          <a:bodyPr/>
          <a:lstStyle/>
          <a:p>
            <a:pPr>
              <a:defRPr/>
            </a:pPr>
            <a:endParaRPr lang="en-US" altLang="nl-NL"/>
          </a:p>
        </p:txBody>
      </p:sp>
      <p:sp>
        <p:nvSpPr>
          <p:cNvPr id="5" name="Slide Number Placeholder 4"/>
          <p:cNvSpPr>
            <a:spLocks noGrp="1"/>
          </p:cNvSpPr>
          <p:nvPr>
            <p:ph type="sldNum" sz="quarter" idx="5"/>
          </p:nvPr>
        </p:nvSpPr>
        <p:spPr/>
        <p:txBody>
          <a:bodyPr/>
          <a:lstStyle/>
          <a:p>
            <a:pPr>
              <a:defRPr/>
            </a:pPr>
            <a:fld id="{61349001-96B1-134C-A98A-1329FC62F1C1}" type="slidenum">
              <a:rPr lang="nl-NL" smtClean="0"/>
              <a:pPr>
                <a:defRPr/>
              </a:pPr>
              <a:t>9</a:t>
            </a:fld>
            <a:endParaRPr lang="nl-NL"/>
          </a:p>
        </p:txBody>
      </p:sp>
    </p:spTree>
    <p:extLst>
      <p:ext uri="{BB962C8B-B14F-4D97-AF65-F5344CB8AC3E}">
        <p14:creationId xmlns:p14="http://schemas.microsoft.com/office/powerpoint/2010/main" val="616669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112601-F3CD-29D0-31CD-0D7D3254D59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24F21455-3939-F27B-8370-CABF0FFA2A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FCF8A832-4C57-5B54-631D-88473FC92D38}"/>
              </a:ext>
            </a:extLst>
          </p:cNvPr>
          <p:cNvSpPr>
            <a:spLocks noGrp="1"/>
          </p:cNvSpPr>
          <p:nvPr>
            <p:ph type="dt" sz="half" idx="10"/>
          </p:nvPr>
        </p:nvSpPr>
        <p:spPr/>
        <p:txBody>
          <a:bodyPr/>
          <a:lstStyle/>
          <a:p>
            <a:fld id="{31857D22-AD4B-8743-A663-42C40B68B60A}" type="datetimeFigureOut">
              <a:rPr lang="nl-NL" smtClean="0"/>
              <a:t>25-11-2024</a:t>
            </a:fld>
            <a:endParaRPr lang="nl-NL"/>
          </a:p>
        </p:txBody>
      </p:sp>
      <p:sp>
        <p:nvSpPr>
          <p:cNvPr id="5" name="Tijdelijke aanduiding voor voettekst 4">
            <a:extLst>
              <a:ext uri="{FF2B5EF4-FFF2-40B4-BE49-F238E27FC236}">
                <a16:creationId xmlns:a16="http://schemas.microsoft.com/office/drawing/2014/main" id="{B1090432-665D-27E2-CB3D-59A6AF5B906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4BDA1E0-FB50-085E-6A30-F55CDB3EFD34}"/>
              </a:ext>
            </a:extLst>
          </p:cNvPr>
          <p:cNvSpPr>
            <a:spLocks noGrp="1"/>
          </p:cNvSpPr>
          <p:nvPr>
            <p:ph type="sldNum" sz="quarter" idx="12"/>
          </p:nvPr>
        </p:nvSpPr>
        <p:spPr/>
        <p:txBody>
          <a:bodyPr/>
          <a:lstStyle/>
          <a:p>
            <a:fld id="{8CAA6026-041E-9B4C-91C3-6896EAF83BE0}" type="slidenum">
              <a:rPr lang="nl-NL" smtClean="0"/>
              <a:t>‹nr.›</a:t>
            </a:fld>
            <a:endParaRPr lang="nl-NL"/>
          </a:p>
        </p:txBody>
      </p:sp>
    </p:spTree>
    <p:extLst>
      <p:ext uri="{BB962C8B-B14F-4D97-AF65-F5344CB8AC3E}">
        <p14:creationId xmlns:p14="http://schemas.microsoft.com/office/powerpoint/2010/main" val="252076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BFDC7A-CC27-D7E0-B7E1-7BC10BF9EA2B}"/>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09EF009-F4CE-EC16-3271-6529915EEF4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0DBEF86-94F4-8C64-D6E4-30555D982C81}"/>
              </a:ext>
            </a:extLst>
          </p:cNvPr>
          <p:cNvSpPr>
            <a:spLocks noGrp="1"/>
          </p:cNvSpPr>
          <p:nvPr>
            <p:ph type="dt" sz="half" idx="10"/>
          </p:nvPr>
        </p:nvSpPr>
        <p:spPr/>
        <p:txBody>
          <a:bodyPr/>
          <a:lstStyle/>
          <a:p>
            <a:fld id="{31857D22-AD4B-8743-A663-42C40B68B60A}" type="datetimeFigureOut">
              <a:rPr lang="nl-NL" smtClean="0"/>
              <a:t>25-11-2024</a:t>
            </a:fld>
            <a:endParaRPr lang="nl-NL"/>
          </a:p>
        </p:txBody>
      </p:sp>
      <p:sp>
        <p:nvSpPr>
          <p:cNvPr id="5" name="Tijdelijke aanduiding voor voettekst 4">
            <a:extLst>
              <a:ext uri="{FF2B5EF4-FFF2-40B4-BE49-F238E27FC236}">
                <a16:creationId xmlns:a16="http://schemas.microsoft.com/office/drawing/2014/main" id="{4A7BD73B-A38B-AF91-0C64-2E698C96A1B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007C61-F715-D155-8128-066CCEB28473}"/>
              </a:ext>
            </a:extLst>
          </p:cNvPr>
          <p:cNvSpPr>
            <a:spLocks noGrp="1"/>
          </p:cNvSpPr>
          <p:nvPr>
            <p:ph type="sldNum" sz="quarter" idx="12"/>
          </p:nvPr>
        </p:nvSpPr>
        <p:spPr/>
        <p:txBody>
          <a:bodyPr/>
          <a:lstStyle/>
          <a:p>
            <a:fld id="{8CAA6026-041E-9B4C-91C3-6896EAF83BE0}" type="slidenum">
              <a:rPr lang="nl-NL" smtClean="0"/>
              <a:t>‹nr.›</a:t>
            </a:fld>
            <a:endParaRPr lang="nl-NL"/>
          </a:p>
        </p:txBody>
      </p:sp>
    </p:spTree>
    <p:extLst>
      <p:ext uri="{BB962C8B-B14F-4D97-AF65-F5344CB8AC3E}">
        <p14:creationId xmlns:p14="http://schemas.microsoft.com/office/powerpoint/2010/main" val="3995290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2E7F3C7-832D-32B5-EB02-00A4A03DF7B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6A4FEC4D-EB12-B82A-3810-F2CECCA26C71}"/>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7E18841-1C3E-782A-202B-5F47D26D18B0}"/>
              </a:ext>
            </a:extLst>
          </p:cNvPr>
          <p:cNvSpPr>
            <a:spLocks noGrp="1"/>
          </p:cNvSpPr>
          <p:nvPr>
            <p:ph type="dt" sz="half" idx="10"/>
          </p:nvPr>
        </p:nvSpPr>
        <p:spPr/>
        <p:txBody>
          <a:bodyPr/>
          <a:lstStyle/>
          <a:p>
            <a:fld id="{31857D22-AD4B-8743-A663-42C40B68B60A}" type="datetimeFigureOut">
              <a:rPr lang="nl-NL" smtClean="0"/>
              <a:t>25-11-2024</a:t>
            </a:fld>
            <a:endParaRPr lang="nl-NL"/>
          </a:p>
        </p:txBody>
      </p:sp>
      <p:sp>
        <p:nvSpPr>
          <p:cNvPr id="5" name="Tijdelijke aanduiding voor voettekst 4">
            <a:extLst>
              <a:ext uri="{FF2B5EF4-FFF2-40B4-BE49-F238E27FC236}">
                <a16:creationId xmlns:a16="http://schemas.microsoft.com/office/drawing/2014/main" id="{C308A8F8-D6F7-2D5E-444A-87A85F2659E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EB913E4-14CD-0E3E-15A5-8374C597E849}"/>
              </a:ext>
            </a:extLst>
          </p:cNvPr>
          <p:cNvSpPr>
            <a:spLocks noGrp="1"/>
          </p:cNvSpPr>
          <p:nvPr>
            <p:ph type="sldNum" sz="quarter" idx="12"/>
          </p:nvPr>
        </p:nvSpPr>
        <p:spPr/>
        <p:txBody>
          <a:bodyPr/>
          <a:lstStyle/>
          <a:p>
            <a:fld id="{8CAA6026-041E-9B4C-91C3-6896EAF83BE0}" type="slidenum">
              <a:rPr lang="nl-NL" smtClean="0"/>
              <a:t>‹nr.›</a:t>
            </a:fld>
            <a:endParaRPr lang="nl-NL"/>
          </a:p>
        </p:txBody>
      </p:sp>
    </p:spTree>
    <p:extLst>
      <p:ext uri="{BB962C8B-B14F-4D97-AF65-F5344CB8AC3E}">
        <p14:creationId xmlns:p14="http://schemas.microsoft.com/office/powerpoint/2010/main" val="2797995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EEE351-3D79-834C-1229-1CC9B04B9EC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9BDDB27-C5DB-0B2B-D20C-CEC6E5E5F4C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B7A9CCE-5839-6C5C-A88E-4E572001C809}"/>
              </a:ext>
            </a:extLst>
          </p:cNvPr>
          <p:cNvSpPr>
            <a:spLocks noGrp="1"/>
          </p:cNvSpPr>
          <p:nvPr>
            <p:ph type="dt" sz="half" idx="10"/>
          </p:nvPr>
        </p:nvSpPr>
        <p:spPr/>
        <p:txBody>
          <a:bodyPr/>
          <a:lstStyle/>
          <a:p>
            <a:fld id="{31857D22-AD4B-8743-A663-42C40B68B60A}" type="datetimeFigureOut">
              <a:rPr lang="nl-NL" smtClean="0"/>
              <a:t>25-11-2024</a:t>
            </a:fld>
            <a:endParaRPr lang="nl-NL"/>
          </a:p>
        </p:txBody>
      </p:sp>
      <p:sp>
        <p:nvSpPr>
          <p:cNvPr id="5" name="Tijdelijke aanduiding voor voettekst 4">
            <a:extLst>
              <a:ext uri="{FF2B5EF4-FFF2-40B4-BE49-F238E27FC236}">
                <a16:creationId xmlns:a16="http://schemas.microsoft.com/office/drawing/2014/main" id="{BFBC8B77-F60D-DEFA-15EC-43518256168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EF719A6-4261-A49D-DA26-77E9551BB44E}"/>
              </a:ext>
            </a:extLst>
          </p:cNvPr>
          <p:cNvSpPr>
            <a:spLocks noGrp="1"/>
          </p:cNvSpPr>
          <p:nvPr>
            <p:ph type="sldNum" sz="quarter" idx="12"/>
          </p:nvPr>
        </p:nvSpPr>
        <p:spPr/>
        <p:txBody>
          <a:bodyPr/>
          <a:lstStyle/>
          <a:p>
            <a:fld id="{8CAA6026-041E-9B4C-91C3-6896EAF83BE0}" type="slidenum">
              <a:rPr lang="nl-NL" smtClean="0"/>
              <a:t>‹nr.›</a:t>
            </a:fld>
            <a:endParaRPr lang="nl-NL"/>
          </a:p>
        </p:txBody>
      </p:sp>
    </p:spTree>
    <p:extLst>
      <p:ext uri="{BB962C8B-B14F-4D97-AF65-F5344CB8AC3E}">
        <p14:creationId xmlns:p14="http://schemas.microsoft.com/office/powerpoint/2010/main" val="3689650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CD06C0-6D95-014F-DCDD-53620A5300D3}"/>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56F02605-D8A0-F034-DB51-967398F75F4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12560E75-92DD-DEF4-1491-F879BE030FFD}"/>
              </a:ext>
            </a:extLst>
          </p:cNvPr>
          <p:cNvSpPr>
            <a:spLocks noGrp="1"/>
          </p:cNvSpPr>
          <p:nvPr>
            <p:ph type="dt" sz="half" idx="10"/>
          </p:nvPr>
        </p:nvSpPr>
        <p:spPr/>
        <p:txBody>
          <a:bodyPr/>
          <a:lstStyle/>
          <a:p>
            <a:fld id="{31857D22-AD4B-8743-A663-42C40B68B60A}" type="datetimeFigureOut">
              <a:rPr lang="nl-NL" smtClean="0"/>
              <a:t>25-11-2024</a:t>
            </a:fld>
            <a:endParaRPr lang="nl-NL"/>
          </a:p>
        </p:txBody>
      </p:sp>
      <p:sp>
        <p:nvSpPr>
          <p:cNvPr id="5" name="Tijdelijke aanduiding voor voettekst 4">
            <a:extLst>
              <a:ext uri="{FF2B5EF4-FFF2-40B4-BE49-F238E27FC236}">
                <a16:creationId xmlns:a16="http://schemas.microsoft.com/office/drawing/2014/main" id="{930090F2-AB57-9029-424E-AF9CE6A9A39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C63A445-97C6-870A-C39D-71FE9C436CBC}"/>
              </a:ext>
            </a:extLst>
          </p:cNvPr>
          <p:cNvSpPr>
            <a:spLocks noGrp="1"/>
          </p:cNvSpPr>
          <p:nvPr>
            <p:ph type="sldNum" sz="quarter" idx="12"/>
          </p:nvPr>
        </p:nvSpPr>
        <p:spPr/>
        <p:txBody>
          <a:bodyPr/>
          <a:lstStyle/>
          <a:p>
            <a:fld id="{8CAA6026-041E-9B4C-91C3-6896EAF83BE0}" type="slidenum">
              <a:rPr lang="nl-NL" smtClean="0"/>
              <a:t>‹nr.›</a:t>
            </a:fld>
            <a:endParaRPr lang="nl-NL"/>
          </a:p>
        </p:txBody>
      </p:sp>
    </p:spTree>
    <p:extLst>
      <p:ext uri="{BB962C8B-B14F-4D97-AF65-F5344CB8AC3E}">
        <p14:creationId xmlns:p14="http://schemas.microsoft.com/office/powerpoint/2010/main" val="142727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DF0CF3-E555-8418-690C-7FAA5C8C736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360CDA0-3A8B-F868-13F1-547CD87F24B0}"/>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3C03EE1-6804-51E1-A24A-A6F12E65C11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21B4D5B-216E-15B5-2B09-BD689620EA1B}"/>
              </a:ext>
            </a:extLst>
          </p:cNvPr>
          <p:cNvSpPr>
            <a:spLocks noGrp="1"/>
          </p:cNvSpPr>
          <p:nvPr>
            <p:ph type="dt" sz="half" idx="10"/>
          </p:nvPr>
        </p:nvSpPr>
        <p:spPr/>
        <p:txBody>
          <a:bodyPr/>
          <a:lstStyle/>
          <a:p>
            <a:fld id="{31857D22-AD4B-8743-A663-42C40B68B60A}" type="datetimeFigureOut">
              <a:rPr lang="nl-NL" smtClean="0"/>
              <a:t>25-11-2024</a:t>
            </a:fld>
            <a:endParaRPr lang="nl-NL"/>
          </a:p>
        </p:txBody>
      </p:sp>
      <p:sp>
        <p:nvSpPr>
          <p:cNvPr id="6" name="Tijdelijke aanduiding voor voettekst 5">
            <a:extLst>
              <a:ext uri="{FF2B5EF4-FFF2-40B4-BE49-F238E27FC236}">
                <a16:creationId xmlns:a16="http://schemas.microsoft.com/office/drawing/2014/main" id="{27BE09D8-1F95-BC1F-0CF7-621C1186E41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ED6A38C-D2FB-3EDC-A9A8-EF2B9DD64DAA}"/>
              </a:ext>
            </a:extLst>
          </p:cNvPr>
          <p:cNvSpPr>
            <a:spLocks noGrp="1"/>
          </p:cNvSpPr>
          <p:nvPr>
            <p:ph type="sldNum" sz="quarter" idx="12"/>
          </p:nvPr>
        </p:nvSpPr>
        <p:spPr/>
        <p:txBody>
          <a:bodyPr/>
          <a:lstStyle/>
          <a:p>
            <a:fld id="{8CAA6026-041E-9B4C-91C3-6896EAF83BE0}" type="slidenum">
              <a:rPr lang="nl-NL" smtClean="0"/>
              <a:t>‹nr.›</a:t>
            </a:fld>
            <a:endParaRPr lang="nl-NL"/>
          </a:p>
        </p:txBody>
      </p:sp>
    </p:spTree>
    <p:extLst>
      <p:ext uri="{BB962C8B-B14F-4D97-AF65-F5344CB8AC3E}">
        <p14:creationId xmlns:p14="http://schemas.microsoft.com/office/powerpoint/2010/main" val="3516955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988817-826C-B416-B52F-A0981CE4C36D}"/>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44A6A305-AACF-B84F-3FFC-6FE0975C86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C15C739-7AE4-E4E9-F4D0-C541614A8F2C}"/>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677E8B5-63B6-9154-7654-DF963B1FA5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A2E9DB0B-6A8A-BA9D-810E-28AC672BE8AF}"/>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95AE031-1826-33E7-7C6B-2778824A6B10}"/>
              </a:ext>
            </a:extLst>
          </p:cNvPr>
          <p:cNvSpPr>
            <a:spLocks noGrp="1"/>
          </p:cNvSpPr>
          <p:nvPr>
            <p:ph type="dt" sz="half" idx="10"/>
          </p:nvPr>
        </p:nvSpPr>
        <p:spPr/>
        <p:txBody>
          <a:bodyPr/>
          <a:lstStyle/>
          <a:p>
            <a:fld id="{31857D22-AD4B-8743-A663-42C40B68B60A}" type="datetimeFigureOut">
              <a:rPr lang="nl-NL" smtClean="0"/>
              <a:t>25-11-2024</a:t>
            </a:fld>
            <a:endParaRPr lang="nl-NL"/>
          </a:p>
        </p:txBody>
      </p:sp>
      <p:sp>
        <p:nvSpPr>
          <p:cNvPr id="8" name="Tijdelijke aanduiding voor voettekst 7">
            <a:extLst>
              <a:ext uri="{FF2B5EF4-FFF2-40B4-BE49-F238E27FC236}">
                <a16:creationId xmlns:a16="http://schemas.microsoft.com/office/drawing/2014/main" id="{6B803757-E268-2711-2392-01BF4E347A2E}"/>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6FCBF43B-8444-8032-E9AF-16483418443A}"/>
              </a:ext>
            </a:extLst>
          </p:cNvPr>
          <p:cNvSpPr>
            <a:spLocks noGrp="1"/>
          </p:cNvSpPr>
          <p:nvPr>
            <p:ph type="sldNum" sz="quarter" idx="12"/>
          </p:nvPr>
        </p:nvSpPr>
        <p:spPr/>
        <p:txBody>
          <a:bodyPr/>
          <a:lstStyle/>
          <a:p>
            <a:fld id="{8CAA6026-041E-9B4C-91C3-6896EAF83BE0}" type="slidenum">
              <a:rPr lang="nl-NL" smtClean="0"/>
              <a:t>‹nr.›</a:t>
            </a:fld>
            <a:endParaRPr lang="nl-NL"/>
          </a:p>
        </p:txBody>
      </p:sp>
    </p:spTree>
    <p:extLst>
      <p:ext uri="{BB962C8B-B14F-4D97-AF65-F5344CB8AC3E}">
        <p14:creationId xmlns:p14="http://schemas.microsoft.com/office/powerpoint/2010/main" val="1601484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D08E9A-CEFF-FB14-28A3-FB9BB9463A5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A66540FF-54B1-803B-83A5-C50F4D58E06D}"/>
              </a:ext>
            </a:extLst>
          </p:cNvPr>
          <p:cNvSpPr>
            <a:spLocks noGrp="1"/>
          </p:cNvSpPr>
          <p:nvPr>
            <p:ph type="dt" sz="half" idx="10"/>
          </p:nvPr>
        </p:nvSpPr>
        <p:spPr/>
        <p:txBody>
          <a:bodyPr/>
          <a:lstStyle/>
          <a:p>
            <a:fld id="{31857D22-AD4B-8743-A663-42C40B68B60A}" type="datetimeFigureOut">
              <a:rPr lang="nl-NL" smtClean="0"/>
              <a:t>25-11-2024</a:t>
            </a:fld>
            <a:endParaRPr lang="nl-NL"/>
          </a:p>
        </p:txBody>
      </p:sp>
      <p:sp>
        <p:nvSpPr>
          <p:cNvPr id="4" name="Tijdelijke aanduiding voor voettekst 3">
            <a:extLst>
              <a:ext uri="{FF2B5EF4-FFF2-40B4-BE49-F238E27FC236}">
                <a16:creationId xmlns:a16="http://schemas.microsoft.com/office/drawing/2014/main" id="{A3FB3FFE-0EBA-A72D-B359-5135B95E0034}"/>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965257F8-B631-ED2A-2AD1-42332F628467}"/>
              </a:ext>
            </a:extLst>
          </p:cNvPr>
          <p:cNvSpPr>
            <a:spLocks noGrp="1"/>
          </p:cNvSpPr>
          <p:nvPr>
            <p:ph type="sldNum" sz="quarter" idx="12"/>
          </p:nvPr>
        </p:nvSpPr>
        <p:spPr/>
        <p:txBody>
          <a:bodyPr/>
          <a:lstStyle/>
          <a:p>
            <a:fld id="{8CAA6026-041E-9B4C-91C3-6896EAF83BE0}" type="slidenum">
              <a:rPr lang="nl-NL" smtClean="0"/>
              <a:t>‹nr.›</a:t>
            </a:fld>
            <a:endParaRPr lang="nl-NL"/>
          </a:p>
        </p:txBody>
      </p:sp>
    </p:spTree>
    <p:extLst>
      <p:ext uri="{BB962C8B-B14F-4D97-AF65-F5344CB8AC3E}">
        <p14:creationId xmlns:p14="http://schemas.microsoft.com/office/powerpoint/2010/main" val="3655545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C45CC97A-4DF2-A867-F27D-9687E8D94C61}"/>
              </a:ext>
            </a:extLst>
          </p:cNvPr>
          <p:cNvSpPr>
            <a:spLocks noGrp="1"/>
          </p:cNvSpPr>
          <p:nvPr>
            <p:ph type="dt" sz="half" idx="10"/>
          </p:nvPr>
        </p:nvSpPr>
        <p:spPr/>
        <p:txBody>
          <a:bodyPr/>
          <a:lstStyle/>
          <a:p>
            <a:fld id="{31857D22-AD4B-8743-A663-42C40B68B60A}" type="datetimeFigureOut">
              <a:rPr lang="nl-NL" smtClean="0"/>
              <a:t>25-11-2024</a:t>
            </a:fld>
            <a:endParaRPr lang="nl-NL"/>
          </a:p>
        </p:txBody>
      </p:sp>
      <p:sp>
        <p:nvSpPr>
          <p:cNvPr id="3" name="Tijdelijke aanduiding voor voettekst 2">
            <a:extLst>
              <a:ext uri="{FF2B5EF4-FFF2-40B4-BE49-F238E27FC236}">
                <a16:creationId xmlns:a16="http://schemas.microsoft.com/office/drawing/2014/main" id="{D03BDB7A-B608-3F5A-3498-FBC1BB9B30B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6B7F7794-E7FC-3AED-C1FA-64C1B2A9E992}"/>
              </a:ext>
            </a:extLst>
          </p:cNvPr>
          <p:cNvSpPr>
            <a:spLocks noGrp="1"/>
          </p:cNvSpPr>
          <p:nvPr>
            <p:ph type="sldNum" sz="quarter" idx="12"/>
          </p:nvPr>
        </p:nvSpPr>
        <p:spPr/>
        <p:txBody>
          <a:bodyPr/>
          <a:lstStyle/>
          <a:p>
            <a:fld id="{8CAA6026-041E-9B4C-91C3-6896EAF83BE0}" type="slidenum">
              <a:rPr lang="nl-NL" smtClean="0"/>
              <a:t>‹nr.›</a:t>
            </a:fld>
            <a:endParaRPr lang="nl-NL"/>
          </a:p>
        </p:txBody>
      </p:sp>
    </p:spTree>
    <p:extLst>
      <p:ext uri="{BB962C8B-B14F-4D97-AF65-F5344CB8AC3E}">
        <p14:creationId xmlns:p14="http://schemas.microsoft.com/office/powerpoint/2010/main" val="3860664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B269D4-17DE-AB98-50CB-9CF872FB61C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638CF8D6-2AE0-8842-98E4-F02927FF5E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8D0F56F7-2694-E960-D443-AD6854F75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DDD0BF9-FF34-A805-DD13-000A7D138FC1}"/>
              </a:ext>
            </a:extLst>
          </p:cNvPr>
          <p:cNvSpPr>
            <a:spLocks noGrp="1"/>
          </p:cNvSpPr>
          <p:nvPr>
            <p:ph type="dt" sz="half" idx="10"/>
          </p:nvPr>
        </p:nvSpPr>
        <p:spPr/>
        <p:txBody>
          <a:bodyPr/>
          <a:lstStyle/>
          <a:p>
            <a:fld id="{31857D22-AD4B-8743-A663-42C40B68B60A}" type="datetimeFigureOut">
              <a:rPr lang="nl-NL" smtClean="0"/>
              <a:t>25-11-2024</a:t>
            </a:fld>
            <a:endParaRPr lang="nl-NL"/>
          </a:p>
        </p:txBody>
      </p:sp>
      <p:sp>
        <p:nvSpPr>
          <p:cNvPr id="6" name="Tijdelijke aanduiding voor voettekst 5">
            <a:extLst>
              <a:ext uri="{FF2B5EF4-FFF2-40B4-BE49-F238E27FC236}">
                <a16:creationId xmlns:a16="http://schemas.microsoft.com/office/drawing/2014/main" id="{D0EC920E-7BC5-DA50-A4DF-50D7BA644F2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7D774ED-4949-1826-0C1E-43FC41CD6795}"/>
              </a:ext>
            </a:extLst>
          </p:cNvPr>
          <p:cNvSpPr>
            <a:spLocks noGrp="1"/>
          </p:cNvSpPr>
          <p:nvPr>
            <p:ph type="sldNum" sz="quarter" idx="12"/>
          </p:nvPr>
        </p:nvSpPr>
        <p:spPr/>
        <p:txBody>
          <a:bodyPr/>
          <a:lstStyle/>
          <a:p>
            <a:fld id="{8CAA6026-041E-9B4C-91C3-6896EAF83BE0}" type="slidenum">
              <a:rPr lang="nl-NL" smtClean="0"/>
              <a:t>‹nr.›</a:t>
            </a:fld>
            <a:endParaRPr lang="nl-NL"/>
          </a:p>
        </p:txBody>
      </p:sp>
    </p:spTree>
    <p:extLst>
      <p:ext uri="{BB962C8B-B14F-4D97-AF65-F5344CB8AC3E}">
        <p14:creationId xmlns:p14="http://schemas.microsoft.com/office/powerpoint/2010/main" val="2425108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549245-6CE3-70BB-791B-A9860A50CDC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44EC834-66F8-951A-9373-025DEAAFB9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39314C72-475E-7094-B1DF-02EF6896B0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242AE27-981D-79AA-CFCC-4D123EF3F1C0}"/>
              </a:ext>
            </a:extLst>
          </p:cNvPr>
          <p:cNvSpPr>
            <a:spLocks noGrp="1"/>
          </p:cNvSpPr>
          <p:nvPr>
            <p:ph type="dt" sz="half" idx="10"/>
          </p:nvPr>
        </p:nvSpPr>
        <p:spPr/>
        <p:txBody>
          <a:bodyPr/>
          <a:lstStyle/>
          <a:p>
            <a:fld id="{31857D22-AD4B-8743-A663-42C40B68B60A}" type="datetimeFigureOut">
              <a:rPr lang="nl-NL" smtClean="0"/>
              <a:t>25-11-2024</a:t>
            </a:fld>
            <a:endParaRPr lang="nl-NL"/>
          </a:p>
        </p:txBody>
      </p:sp>
      <p:sp>
        <p:nvSpPr>
          <p:cNvPr id="6" name="Tijdelijke aanduiding voor voettekst 5">
            <a:extLst>
              <a:ext uri="{FF2B5EF4-FFF2-40B4-BE49-F238E27FC236}">
                <a16:creationId xmlns:a16="http://schemas.microsoft.com/office/drawing/2014/main" id="{CE04C3C8-F687-A4AD-A3C0-2049195052C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5809A48-B1D7-5E87-EB0E-1C8B245DE3E7}"/>
              </a:ext>
            </a:extLst>
          </p:cNvPr>
          <p:cNvSpPr>
            <a:spLocks noGrp="1"/>
          </p:cNvSpPr>
          <p:nvPr>
            <p:ph type="sldNum" sz="quarter" idx="12"/>
          </p:nvPr>
        </p:nvSpPr>
        <p:spPr/>
        <p:txBody>
          <a:bodyPr/>
          <a:lstStyle/>
          <a:p>
            <a:fld id="{8CAA6026-041E-9B4C-91C3-6896EAF83BE0}" type="slidenum">
              <a:rPr lang="nl-NL" smtClean="0"/>
              <a:t>‹nr.›</a:t>
            </a:fld>
            <a:endParaRPr lang="nl-NL"/>
          </a:p>
        </p:txBody>
      </p:sp>
    </p:spTree>
    <p:extLst>
      <p:ext uri="{BB962C8B-B14F-4D97-AF65-F5344CB8AC3E}">
        <p14:creationId xmlns:p14="http://schemas.microsoft.com/office/powerpoint/2010/main" val="3669222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3876305-A983-5961-4D36-E084A5C19B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3B268F9D-B06E-7199-06CA-9C3B10F4C5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D027C6A-7B5E-048C-F3CA-D74F0AF361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1857D22-AD4B-8743-A663-42C40B68B60A}" type="datetimeFigureOut">
              <a:rPr lang="nl-NL" smtClean="0"/>
              <a:t>25-11-2024</a:t>
            </a:fld>
            <a:endParaRPr lang="nl-NL"/>
          </a:p>
        </p:txBody>
      </p:sp>
      <p:sp>
        <p:nvSpPr>
          <p:cNvPr id="5" name="Tijdelijke aanduiding voor voettekst 4">
            <a:extLst>
              <a:ext uri="{FF2B5EF4-FFF2-40B4-BE49-F238E27FC236}">
                <a16:creationId xmlns:a16="http://schemas.microsoft.com/office/drawing/2014/main" id="{D331397B-FE14-CFDA-11F4-8D52FF82CF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Tijdelijke aanduiding voor dianummer 5">
            <a:extLst>
              <a:ext uri="{FF2B5EF4-FFF2-40B4-BE49-F238E27FC236}">
                <a16:creationId xmlns:a16="http://schemas.microsoft.com/office/drawing/2014/main" id="{9CFC25DD-9CD5-03D2-A698-806087D6F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CAA6026-041E-9B4C-91C3-6896EAF83BE0}" type="slidenum">
              <a:rPr lang="nl-NL" smtClean="0"/>
              <a:t>‹nr.›</a:t>
            </a:fld>
            <a:endParaRPr lang="nl-NL"/>
          </a:p>
        </p:txBody>
      </p:sp>
    </p:spTree>
    <p:extLst>
      <p:ext uri="{BB962C8B-B14F-4D97-AF65-F5344CB8AC3E}">
        <p14:creationId xmlns:p14="http://schemas.microsoft.com/office/powerpoint/2010/main" val="727711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EF9FCF-0643-75FA-7215-C9B1E6FFBBCE}"/>
              </a:ext>
            </a:extLst>
          </p:cNvPr>
          <p:cNvSpPr>
            <a:spLocks noGrp="1"/>
          </p:cNvSpPr>
          <p:nvPr>
            <p:ph type="ctrTitle"/>
          </p:nvPr>
        </p:nvSpPr>
        <p:spPr/>
        <p:txBody>
          <a:bodyPr/>
          <a:lstStyle/>
          <a:p>
            <a:r>
              <a:rPr lang="nl-NL" dirty="0" err="1"/>
              <a:t>Generative</a:t>
            </a:r>
            <a:r>
              <a:rPr lang="nl-NL" dirty="0"/>
              <a:t> AI </a:t>
            </a:r>
            <a:r>
              <a:rPr lang="nl-NL" dirty="0" err="1"/>
              <a:t>and</a:t>
            </a:r>
            <a:r>
              <a:rPr lang="nl-NL" dirty="0"/>
              <a:t> </a:t>
            </a:r>
            <a:r>
              <a:rPr lang="nl-NL" dirty="0" err="1"/>
              <a:t>Law</a:t>
            </a:r>
            <a:endParaRPr lang="nl-NL" dirty="0"/>
          </a:p>
        </p:txBody>
      </p:sp>
      <p:sp>
        <p:nvSpPr>
          <p:cNvPr id="3" name="Ondertitel 2">
            <a:extLst>
              <a:ext uri="{FF2B5EF4-FFF2-40B4-BE49-F238E27FC236}">
                <a16:creationId xmlns:a16="http://schemas.microsoft.com/office/drawing/2014/main" id="{1E9380AD-4955-459E-FE88-7FACFC9BE310}"/>
              </a:ext>
            </a:extLst>
          </p:cNvPr>
          <p:cNvSpPr>
            <a:spLocks noGrp="1"/>
          </p:cNvSpPr>
          <p:nvPr>
            <p:ph type="subTitle" idx="1"/>
          </p:nvPr>
        </p:nvSpPr>
        <p:spPr>
          <a:xfrm>
            <a:off x="1524000" y="3976616"/>
            <a:ext cx="9144000" cy="1655762"/>
          </a:xfrm>
        </p:spPr>
        <p:txBody>
          <a:bodyPr>
            <a:normAutofit/>
          </a:bodyPr>
          <a:lstStyle/>
          <a:p>
            <a:pPr eaLnBrk="1" hangingPunct="1">
              <a:buFont typeface="Wingdings" panose="05000000000000000000" pitchFamily="2" charset="2"/>
              <a:buNone/>
            </a:pPr>
            <a:r>
              <a:rPr lang="en-US" altLang="nl-NL" sz="2400" dirty="0"/>
              <a:t>Henry </a:t>
            </a:r>
            <a:r>
              <a:rPr lang="en-US" altLang="nl-NL" sz="2400" dirty="0" err="1"/>
              <a:t>Prakken</a:t>
            </a:r>
            <a:endParaRPr lang="en-US" altLang="nl-NL" sz="2400" dirty="0"/>
          </a:p>
          <a:p>
            <a:pPr eaLnBrk="1" hangingPunct="1">
              <a:buFont typeface="Wingdings" panose="05000000000000000000" pitchFamily="2" charset="2"/>
              <a:buNone/>
            </a:pPr>
            <a:r>
              <a:rPr lang="en-US" altLang="nl-NL" sz="2400" dirty="0"/>
              <a:t>Lecture series AI in Court</a:t>
            </a:r>
          </a:p>
          <a:p>
            <a:pPr eaLnBrk="1" hangingPunct="1">
              <a:buFont typeface="Wingdings" panose="05000000000000000000" pitchFamily="2" charset="2"/>
              <a:buNone/>
            </a:pPr>
            <a:r>
              <a:rPr lang="en-US" altLang="nl-NL" sz="2400" dirty="0"/>
              <a:t>Bologna</a:t>
            </a:r>
            <a:r>
              <a:rPr lang="en-US" altLang="nl-NL" sz="2400"/>
              <a:t>, </a:t>
            </a:r>
            <a:r>
              <a:rPr lang="en-US" altLang="nl-NL"/>
              <a:t>25</a:t>
            </a:r>
            <a:r>
              <a:rPr lang="en-US" altLang="nl-NL" sz="2400"/>
              <a:t> </a:t>
            </a:r>
            <a:r>
              <a:rPr lang="en-US" altLang="nl-NL" sz="2400" dirty="0"/>
              <a:t>November 2024</a:t>
            </a:r>
          </a:p>
        </p:txBody>
      </p:sp>
      <p:pic>
        <p:nvPicPr>
          <p:cNvPr id="4" name="Afbeelding 10">
            <a:extLst>
              <a:ext uri="{FF2B5EF4-FFF2-40B4-BE49-F238E27FC236}">
                <a16:creationId xmlns:a16="http://schemas.microsoft.com/office/drawing/2014/main" id="{85D60E24-9C97-21B6-5406-4FA092EFA6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813" y="5641975"/>
            <a:ext cx="3697288" cy="145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Afbeelding 6" descr="Afbeelding met Lettertype, Graphics, logo, tekst&#10;&#10;Automatisch gegenereerde beschrijving">
            <a:extLst>
              <a:ext uri="{FF2B5EF4-FFF2-40B4-BE49-F238E27FC236}">
                <a16:creationId xmlns:a16="http://schemas.microsoft.com/office/drawing/2014/main" id="{23EC275C-C4CD-CD53-83F5-A237C2E4DA67}"/>
              </a:ext>
            </a:extLst>
          </p:cNvPr>
          <p:cNvPicPr>
            <a:picLocks noChangeAspect="1"/>
          </p:cNvPicPr>
          <p:nvPr/>
        </p:nvPicPr>
        <p:blipFill>
          <a:blip r:embed="rId4"/>
          <a:stretch>
            <a:fillRect/>
          </a:stretch>
        </p:blipFill>
        <p:spPr>
          <a:xfrm>
            <a:off x="10142956" y="6099030"/>
            <a:ext cx="1885756" cy="530369"/>
          </a:xfrm>
          <a:prstGeom prst="rect">
            <a:avLst/>
          </a:prstGeom>
        </p:spPr>
      </p:pic>
    </p:spTree>
    <p:extLst>
      <p:ext uri="{BB962C8B-B14F-4D97-AF65-F5344CB8AC3E}">
        <p14:creationId xmlns:p14="http://schemas.microsoft.com/office/powerpoint/2010/main" val="2574010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23D534-0D02-DC57-BB86-BD1A05252895}"/>
              </a:ext>
            </a:extLst>
          </p:cNvPr>
          <p:cNvSpPr>
            <a:spLocks noGrp="1"/>
          </p:cNvSpPr>
          <p:nvPr>
            <p:ph type="title"/>
          </p:nvPr>
        </p:nvSpPr>
        <p:spPr/>
        <p:txBody>
          <a:bodyPr/>
          <a:lstStyle/>
          <a:p>
            <a:pPr algn="ctr"/>
            <a:r>
              <a:rPr lang="nl-NL" dirty="0" err="1">
                <a:latin typeface="Arial" panose="020B0604020202020204" pitchFamily="34" charset="0"/>
                <a:cs typeface="Arial" panose="020B0604020202020204" pitchFamily="34" charset="0"/>
              </a:rPr>
              <a:t>Can</a:t>
            </a:r>
            <a:r>
              <a:rPr lang="nl-NL" dirty="0">
                <a:latin typeface="Arial" panose="020B0604020202020204" pitchFamily="34" charset="0"/>
                <a:cs typeface="Arial" panose="020B0604020202020204" pitchFamily="34" charset="0"/>
              </a:rPr>
              <a:t> computers have </a:t>
            </a:r>
            <a:r>
              <a:rPr lang="nl-NL" dirty="0" err="1">
                <a:latin typeface="Arial" panose="020B0604020202020204" pitchFamily="34" charset="0"/>
                <a:cs typeface="Arial" panose="020B0604020202020204" pitchFamily="34" charset="0"/>
              </a:rPr>
              <a:t>intuition</a:t>
            </a:r>
            <a:r>
              <a:rPr lang="nl-NL" dirty="0">
                <a:latin typeface="Arial" panose="020B0604020202020204" pitchFamily="34" charset="0"/>
                <a:cs typeface="Arial" panose="020B0604020202020204" pitchFamily="34" charset="0"/>
              </a:rPr>
              <a:t>?</a:t>
            </a:r>
          </a:p>
        </p:txBody>
      </p:sp>
      <p:sp>
        <p:nvSpPr>
          <p:cNvPr id="3" name="Tijdelijke aanduiding voor inhoud 2">
            <a:extLst>
              <a:ext uri="{FF2B5EF4-FFF2-40B4-BE49-F238E27FC236}">
                <a16:creationId xmlns:a16="http://schemas.microsoft.com/office/drawing/2014/main" id="{D080B35E-6958-03D5-B994-B59CB816218A}"/>
              </a:ext>
            </a:extLst>
          </p:cNvPr>
          <p:cNvSpPr>
            <a:spLocks noGrp="1"/>
          </p:cNvSpPr>
          <p:nvPr>
            <p:ph idx="1"/>
          </p:nvPr>
        </p:nvSpPr>
        <p:spPr>
          <a:xfrm>
            <a:off x="838200" y="1986989"/>
            <a:ext cx="10515600" cy="4351338"/>
          </a:xfrm>
        </p:spPr>
        <p:txBody>
          <a:bodyPr/>
          <a:lstStyle/>
          <a:p>
            <a:r>
              <a:rPr lang="nl-NL" dirty="0" err="1">
                <a:latin typeface="Arial" panose="020B0604020202020204" pitchFamily="34" charset="0"/>
                <a:cs typeface="Arial" panose="020B0604020202020204" pitchFamily="34" charset="0"/>
              </a:rPr>
              <a:t>Experiments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during</a:t>
            </a:r>
            <a:r>
              <a:rPr lang="nl-NL" dirty="0">
                <a:latin typeface="Arial" panose="020B0604020202020204" pitchFamily="34" charset="0"/>
                <a:cs typeface="Arial" panose="020B0604020202020204" pitchFamily="34" charset="0"/>
              </a:rPr>
              <a:t> AVRO </a:t>
            </a:r>
            <a:r>
              <a:rPr lang="nl-NL" dirty="0" err="1">
                <a:latin typeface="Arial" panose="020B0604020202020204" pitchFamily="34" charset="0"/>
                <a:cs typeface="Arial" panose="020B0604020202020204" pitchFamily="34" charset="0"/>
              </a:rPr>
              <a:t>Chess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Tournament</a:t>
            </a:r>
            <a:r>
              <a:rPr lang="nl-NL" dirty="0">
                <a:latin typeface="Arial" panose="020B0604020202020204" pitchFamily="34" charset="0"/>
                <a:cs typeface="Arial" panose="020B0604020202020204" pitchFamily="34" charset="0"/>
              </a:rPr>
              <a:t>, </a:t>
            </a:r>
          </a:p>
          <a:p>
            <a:pPr marL="0" indent="0">
              <a:buNone/>
            </a:pPr>
            <a:r>
              <a:rPr lang="nl-NL" dirty="0">
                <a:latin typeface="Arial" panose="020B0604020202020204" pitchFamily="34" charset="0"/>
                <a:cs typeface="Arial" panose="020B0604020202020204" pitchFamily="34" charset="0"/>
              </a:rPr>
              <a:t>  Hilversum 1938</a:t>
            </a:r>
          </a:p>
          <a:p>
            <a:pPr lvl="1"/>
            <a:r>
              <a:rPr lang="nl-NL" dirty="0">
                <a:latin typeface="Arial" panose="020B0604020202020204" pitchFamily="34" charset="0"/>
                <a:cs typeface="Arial" panose="020B0604020202020204" pitchFamily="34" charset="0"/>
              </a:rPr>
              <a:t>8 grandmasters, 8 amateurs</a:t>
            </a:r>
          </a:p>
          <a:p>
            <a:pPr lvl="1"/>
            <a:r>
              <a:rPr lang="nl-NL" dirty="0" err="1">
                <a:latin typeface="Arial" panose="020B0604020202020204" pitchFamily="34" charset="0"/>
                <a:cs typeface="Arial" panose="020B0604020202020204" pitchFamily="34" charset="0"/>
              </a:rPr>
              <a:t>Looked</a:t>
            </a:r>
            <a:r>
              <a:rPr lang="nl-NL" dirty="0">
                <a:latin typeface="Arial" panose="020B0604020202020204" pitchFamily="34" charset="0"/>
                <a:cs typeface="Arial" panose="020B0604020202020204" pitchFamily="34" charset="0"/>
              </a:rPr>
              <a:t> at ‘</a:t>
            </a:r>
            <a:r>
              <a:rPr lang="nl-NL" dirty="0" err="1">
                <a:latin typeface="Arial" panose="020B0604020202020204" pitchFamily="34" charset="0"/>
                <a:cs typeface="Arial" panose="020B0604020202020204" pitchFamily="34" charset="0"/>
              </a:rPr>
              <a:t>natural</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chess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position</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for</a:t>
            </a:r>
            <a:r>
              <a:rPr lang="nl-NL" dirty="0">
                <a:latin typeface="Arial" panose="020B0604020202020204" pitchFamily="34" charset="0"/>
                <a:cs typeface="Arial" panose="020B0604020202020204" pitchFamily="34" charset="0"/>
              </a:rPr>
              <a:t> 10 </a:t>
            </a:r>
            <a:r>
              <a:rPr lang="nl-NL" dirty="0" err="1">
                <a:latin typeface="Arial" panose="020B0604020202020204" pitchFamily="34" charset="0"/>
                <a:cs typeface="Arial" panose="020B0604020202020204" pitchFamily="34" charset="0"/>
              </a:rPr>
              <a:t>seconds</a:t>
            </a:r>
            <a:endParaRPr lang="nl-NL" dirty="0">
              <a:latin typeface="Arial" panose="020B0604020202020204" pitchFamily="34" charset="0"/>
              <a:cs typeface="Arial" panose="020B0604020202020204" pitchFamily="34" charset="0"/>
            </a:endParaRPr>
          </a:p>
          <a:p>
            <a:pPr lvl="1"/>
            <a:r>
              <a:rPr lang="nl-NL" dirty="0" err="1">
                <a:latin typeface="Arial" panose="020B0604020202020204" pitchFamily="34" charset="0"/>
                <a:cs typeface="Arial" panose="020B0604020202020204" pitchFamily="34" charset="0"/>
              </a:rPr>
              <a:t>Task</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recreate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position</a:t>
            </a:r>
            <a:r>
              <a:rPr lang="nl-NL" dirty="0">
                <a:latin typeface="Arial" panose="020B0604020202020204" pitchFamily="34" charset="0"/>
                <a:cs typeface="Arial" panose="020B0604020202020204" pitchFamily="34" charset="0"/>
              </a:rPr>
              <a:t> + </a:t>
            </a:r>
            <a:r>
              <a:rPr lang="nl-NL" dirty="0" err="1">
                <a:latin typeface="Arial" panose="020B0604020202020204" pitchFamily="34" charset="0"/>
                <a:cs typeface="Arial" panose="020B0604020202020204" pitchFamily="34" charset="0"/>
              </a:rPr>
              <a:t>give</a:t>
            </a:r>
            <a:r>
              <a:rPr lang="nl-NL" dirty="0">
                <a:latin typeface="Arial" panose="020B0604020202020204" pitchFamily="34" charset="0"/>
                <a:cs typeface="Arial" panose="020B0604020202020204" pitchFamily="34" charset="0"/>
              </a:rPr>
              <a:t> best move</a:t>
            </a:r>
          </a:p>
          <a:p>
            <a:pPr lvl="1"/>
            <a:r>
              <a:rPr lang="nl-NL" dirty="0" err="1">
                <a:latin typeface="Arial" panose="020B0604020202020204" pitchFamily="34" charset="0"/>
                <a:cs typeface="Arial" panose="020B0604020202020204" pitchFamily="34" charset="0"/>
              </a:rPr>
              <a:t>Then</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the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same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for</a:t>
            </a:r>
            <a:r>
              <a:rPr lang="nl-NL" dirty="0">
                <a:latin typeface="Arial" panose="020B0604020202020204" pitchFamily="34" charset="0"/>
                <a:cs typeface="Arial" panose="020B0604020202020204" pitchFamily="34" charset="0"/>
              </a:rPr>
              <a:t> random </a:t>
            </a:r>
            <a:r>
              <a:rPr lang="nl-NL" dirty="0" err="1">
                <a:latin typeface="Arial" panose="020B0604020202020204" pitchFamily="34" charset="0"/>
                <a:cs typeface="Arial" panose="020B0604020202020204" pitchFamily="34" charset="0"/>
              </a:rPr>
              <a:t>chess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position</a:t>
            </a:r>
            <a:endParaRPr lang="nl-NL" dirty="0">
              <a:latin typeface="Arial" panose="020B0604020202020204" pitchFamily="34" charset="0"/>
              <a:cs typeface="Arial" panose="020B0604020202020204" pitchFamily="34" charset="0"/>
            </a:endParaRPr>
          </a:p>
          <a:p>
            <a:pPr lvl="1"/>
            <a:r>
              <a:rPr lang="nl-NL" dirty="0">
                <a:latin typeface="Arial" panose="020B0604020202020204" pitchFamily="34" charset="0"/>
                <a:cs typeface="Arial" panose="020B0604020202020204" pitchFamily="34" charset="0"/>
              </a:rPr>
              <a:t>Grandmasters </a:t>
            </a:r>
            <a:r>
              <a:rPr lang="nl-NL" dirty="0" err="1">
                <a:latin typeface="Arial" panose="020B0604020202020204" pitchFamily="34" charset="0"/>
                <a:cs typeface="Arial" panose="020B0604020202020204" pitchFamily="34" charset="0"/>
              </a:rPr>
              <a:t>much</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better</a:t>
            </a:r>
            <a:r>
              <a:rPr lang="nl-NL" dirty="0">
                <a:latin typeface="Arial" panose="020B0604020202020204" pitchFamily="34" charset="0"/>
                <a:cs typeface="Arial" panose="020B0604020202020204" pitchFamily="34" charset="0"/>
              </a:rPr>
              <a:t> at first but </a:t>
            </a:r>
            <a:r>
              <a:rPr lang="nl-NL" dirty="0" err="1">
                <a:latin typeface="Arial" panose="020B0604020202020204" pitchFamily="34" charset="0"/>
                <a:cs typeface="Arial" panose="020B0604020202020204" pitchFamily="34" charset="0"/>
              </a:rPr>
              <a:t>not</a:t>
            </a:r>
            <a:r>
              <a:rPr lang="nl-NL" dirty="0">
                <a:latin typeface="Arial" panose="020B0604020202020204" pitchFamily="34" charset="0"/>
                <a:cs typeface="Arial" panose="020B0604020202020204" pitchFamily="34" charset="0"/>
              </a:rPr>
              <a:t> </a:t>
            </a:r>
          </a:p>
          <a:p>
            <a:pPr marL="457200" lvl="1" indent="0">
              <a:buNone/>
            </a:pPr>
            <a:r>
              <a:rPr lang="nl-NL" dirty="0">
                <a:latin typeface="Arial" panose="020B0604020202020204" pitchFamily="34" charset="0"/>
                <a:cs typeface="Arial" panose="020B0604020202020204" pitchFamily="34" charset="0"/>
              </a:rPr>
              <a:t>   at second </a:t>
            </a:r>
            <a:r>
              <a:rPr lang="nl-NL" dirty="0" err="1">
                <a:latin typeface="Arial" panose="020B0604020202020204" pitchFamily="34" charset="0"/>
                <a:cs typeface="Arial" panose="020B0604020202020204" pitchFamily="34" charset="0"/>
              </a:rPr>
              <a:t>task</a:t>
            </a:r>
            <a:endParaRPr lang="nl-NL" dirty="0">
              <a:latin typeface="Arial" panose="020B0604020202020204" pitchFamily="34" charset="0"/>
              <a:cs typeface="Arial" panose="020B0604020202020204" pitchFamily="34" charset="0"/>
            </a:endParaRPr>
          </a:p>
          <a:p>
            <a:pPr marL="457200" lvl="1" indent="0">
              <a:buNone/>
            </a:pPr>
            <a:endParaRPr lang="nl-NL" dirty="0">
              <a:latin typeface="Arial" panose="020B0604020202020204" pitchFamily="34" charset="0"/>
              <a:cs typeface="Arial" panose="020B0604020202020204" pitchFamily="34" charset="0"/>
            </a:endParaRPr>
          </a:p>
          <a:p>
            <a:r>
              <a:rPr lang="nl-NL" dirty="0" err="1">
                <a:solidFill>
                  <a:srgbClr val="FF0000"/>
                </a:solidFill>
                <a:latin typeface="Arial" panose="020B0604020202020204" pitchFamily="34" charset="0"/>
                <a:cs typeface="Arial" panose="020B0604020202020204" pitchFamily="34" charset="0"/>
              </a:rPr>
              <a:t>Conclusion</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intuition</a:t>
            </a:r>
            <a:r>
              <a:rPr lang="nl-NL" dirty="0">
                <a:latin typeface="Arial" panose="020B0604020202020204" pitchFamily="34" charset="0"/>
                <a:cs typeface="Arial" panose="020B0604020202020204" pitchFamily="34" charset="0"/>
              </a:rPr>
              <a:t> is </a:t>
            </a:r>
            <a:r>
              <a:rPr lang="nl-NL" dirty="0" err="1">
                <a:latin typeface="Arial" panose="020B0604020202020204" pitchFamily="34" charset="0"/>
                <a:cs typeface="Arial" panose="020B0604020202020204" pitchFamily="34" charset="0"/>
              </a:rPr>
              <a:t>accumulated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experience</a:t>
            </a:r>
            <a:endParaRPr lang="nl-NL" dirty="0">
              <a:latin typeface="Arial" panose="020B0604020202020204" pitchFamily="34" charset="0"/>
              <a:cs typeface="Arial" panose="020B0604020202020204" pitchFamily="34" charset="0"/>
            </a:endParaRPr>
          </a:p>
        </p:txBody>
      </p:sp>
      <p:pic>
        <p:nvPicPr>
          <p:cNvPr id="4" name="Afbeelding 3">
            <a:extLst>
              <a:ext uri="{FF2B5EF4-FFF2-40B4-BE49-F238E27FC236}">
                <a16:creationId xmlns:a16="http://schemas.microsoft.com/office/drawing/2014/main" id="{5C082C58-C8F6-CD6E-199D-E24A2E280313}"/>
              </a:ext>
            </a:extLst>
          </p:cNvPr>
          <p:cNvPicPr>
            <a:picLocks noChangeAspect="1"/>
          </p:cNvPicPr>
          <p:nvPr/>
        </p:nvPicPr>
        <p:blipFill>
          <a:blip r:embed="rId3"/>
          <a:stretch>
            <a:fillRect/>
          </a:stretch>
        </p:blipFill>
        <p:spPr>
          <a:xfrm>
            <a:off x="10009474" y="0"/>
            <a:ext cx="2182526" cy="1452282"/>
          </a:xfrm>
          <a:prstGeom prst="rect">
            <a:avLst/>
          </a:prstGeom>
        </p:spPr>
      </p:pic>
      <p:pic>
        <p:nvPicPr>
          <p:cNvPr id="5" name="Afbeelding 4">
            <a:extLst>
              <a:ext uri="{FF2B5EF4-FFF2-40B4-BE49-F238E27FC236}">
                <a16:creationId xmlns:a16="http://schemas.microsoft.com/office/drawing/2014/main" id="{BD0EB870-1286-FED1-B3E5-C21C21948321}"/>
              </a:ext>
            </a:extLst>
          </p:cNvPr>
          <p:cNvPicPr>
            <a:picLocks noChangeAspect="1"/>
          </p:cNvPicPr>
          <p:nvPr/>
        </p:nvPicPr>
        <p:blipFill>
          <a:blip r:embed="rId4"/>
          <a:stretch>
            <a:fillRect/>
          </a:stretch>
        </p:blipFill>
        <p:spPr>
          <a:xfrm>
            <a:off x="0" y="0"/>
            <a:ext cx="1224862" cy="1586753"/>
          </a:xfrm>
          <a:prstGeom prst="rect">
            <a:avLst/>
          </a:prstGeom>
        </p:spPr>
      </p:pic>
      <p:sp>
        <p:nvSpPr>
          <p:cNvPr id="6" name="Rectangle 7">
            <a:extLst>
              <a:ext uri="{FF2B5EF4-FFF2-40B4-BE49-F238E27FC236}">
                <a16:creationId xmlns:a16="http://schemas.microsoft.com/office/drawing/2014/main" id="{3F82324C-35DE-B2B0-201C-D59079DDED9F}"/>
              </a:ext>
            </a:extLst>
          </p:cNvPr>
          <p:cNvSpPr>
            <a:spLocks noChangeArrowheads="1"/>
          </p:cNvSpPr>
          <p:nvPr/>
        </p:nvSpPr>
        <p:spPr bwMode="auto">
          <a:xfrm>
            <a:off x="-95012" y="1579195"/>
            <a:ext cx="153029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ahoma" panose="020B0604030504040204" pitchFamily="34" charset="0"/>
                <a:ea typeface="ＭＳ Ｐゴシック" panose="020B0600070205080204" pitchFamily="34" charset="-128"/>
              </a:defRPr>
            </a:lvl1pPr>
            <a:lvl2pPr marL="742950" indent="-285750">
              <a:defRPr sz="2400">
                <a:solidFill>
                  <a:schemeClr val="tx1"/>
                </a:solidFill>
                <a:latin typeface="Tahoma" panose="020B0604030504040204" pitchFamily="34" charset="0"/>
                <a:ea typeface="ＭＳ Ｐゴシック" panose="020B0600070205080204" pitchFamily="34" charset="-128"/>
              </a:defRPr>
            </a:lvl2pPr>
            <a:lvl3pPr marL="1143000" indent="-228600">
              <a:defRPr sz="2400">
                <a:solidFill>
                  <a:schemeClr val="tx1"/>
                </a:solidFill>
                <a:latin typeface="Tahoma" panose="020B0604030504040204" pitchFamily="34" charset="0"/>
                <a:ea typeface="ＭＳ Ｐゴシック" panose="020B0600070205080204" pitchFamily="34" charset="-128"/>
              </a:defRPr>
            </a:lvl3pPr>
            <a:lvl4pPr marL="1600200" indent="-228600">
              <a:defRPr sz="2400">
                <a:solidFill>
                  <a:schemeClr val="tx1"/>
                </a:solidFill>
                <a:latin typeface="Tahoma" panose="020B0604030504040204" pitchFamily="34" charset="0"/>
                <a:ea typeface="ＭＳ Ｐゴシック" panose="020B0600070205080204" pitchFamily="34" charset="-128"/>
              </a:defRPr>
            </a:lvl4pPr>
            <a:lvl5pPr marL="2057400" indent="-228600">
              <a:defRPr sz="2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en-US" altLang="nl-NL" sz="1400" dirty="0"/>
              <a:t>Adriaan de Groot</a:t>
            </a:r>
            <a:endParaRPr lang="nl-NL" altLang="nl-NL" sz="1400" dirty="0"/>
          </a:p>
        </p:txBody>
      </p:sp>
      <p:pic>
        <p:nvPicPr>
          <p:cNvPr id="7" name="Afbeelding 6">
            <a:extLst>
              <a:ext uri="{FF2B5EF4-FFF2-40B4-BE49-F238E27FC236}">
                <a16:creationId xmlns:a16="http://schemas.microsoft.com/office/drawing/2014/main" id="{47A4A671-5F39-1925-3796-E0F1B27770B8}"/>
              </a:ext>
            </a:extLst>
          </p:cNvPr>
          <p:cNvPicPr>
            <a:picLocks noChangeAspect="1"/>
          </p:cNvPicPr>
          <p:nvPr/>
        </p:nvPicPr>
        <p:blipFill>
          <a:blip r:embed="rId5"/>
          <a:stretch>
            <a:fillRect/>
          </a:stretch>
        </p:blipFill>
        <p:spPr>
          <a:xfrm>
            <a:off x="9238129" y="3499673"/>
            <a:ext cx="2971800" cy="3327400"/>
          </a:xfrm>
          <a:prstGeom prst="rect">
            <a:avLst/>
          </a:prstGeom>
        </p:spPr>
      </p:pic>
      <p:sp>
        <p:nvSpPr>
          <p:cNvPr id="8" name="Rectangle 7">
            <a:extLst>
              <a:ext uri="{FF2B5EF4-FFF2-40B4-BE49-F238E27FC236}">
                <a16:creationId xmlns:a16="http://schemas.microsoft.com/office/drawing/2014/main" id="{5CCA1015-9D31-68AD-6A6A-816407CCAB37}"/>
              </a:ext>
            </a:extLst>
          </p:cNvPr>
          <p:cNvSpPr>
            <a:spLocks noChangeArrowheads="1"/>
          </p:cNvSpPr>
          <p:nvPr/>
        </p:nvSpPr>
        <p:spPr bwMode="auto">
          <a:xfrm>
            <a:off x="11039777" y="3954981"/>
            <a:ext cx="103265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ahoma" panose="020B0604030504040204" pitchFamily="34" charset="0"/>
                <a:ea typeface="ＭＳ Ｐゴシック" panose="020B0600070205080204" pitchFamily="34" charset="-128"/>
              </a:defRPr>
            </a:lvl1pPr>
            <a:lvl2pPr marL="742950" indent="-285750">
              <a:defRPr sz="2400">
                <a:solidFill>
                  <a:schemeClr val="tx1"/>
                </a:solidFill>
                <a:latin typeface="Tahoma" panose="020B0604030504040204" pitchFamily="34" charset="0"/>
                <a:ea typeface="ＭＳ Ｐゴシック" panose="020B0600070205080204" pitchFamily="34" charset="-128"/>
              </a:defRPr>
            </a:lvl2pPr>
            <a:lvl3pPr marL="1143000" indent="-228600">
              <a:defRPr sz="2400">
                <a:solidFill>
                  <a:schemeClr val="tx1"/>
                </a:solidFill>
                <a:latin typeface="Tahoma" panose="020B0604030504040204" pitchFamily="34" charset="0"/>
                <a:ea typeface="ＭＳ Ｐゴシック" panose="020B0600070205080204" pitchFamily="34" charset="-128"/>
              </a:defRPr>
            </a:lvl3pPr>
            <a:lvl4pPr marL="1600200" indent="-228600">
              <a:defRPr sz="2400">
                <a:solidFill>
                  <a:schemeClr val="tx1"/>
                </a:solidFill>
                <a:latin typeface="Tahoma" panose="020B0604030504040204" pitchFamily="34" charset="0"/>
                <a:ea typeface="ＭＳ Ｐゴシック" panose="020B0600070205080204" pitchFamily="34" charset="-128"/>
              </a:defRPr>
            </a:lvl4pPr>
            <a:lvl5pPr marL="2057400" indent="-228600">
              <a:defRPr sz="2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en-US" altLang="nl-NL" sz="1400" dirty="0" err="1"/>
              <a:t>Chess.com</a:t>
            </a:r>
            <a:endParaRPr lang="nl-NL" altLang="nl-NL" sz="1400" dirty="0"/>
          </a:p>
        </p:txBody>
      </p:sp>
      <p:sp>
        <p:nvSpPr>
          <p:cNvPr id="9" name="Tekstvak 8">
            <a:extLst>
              <a:ext uri="{FF2B5EF4-FFF2-40B4-BE49-F238E27FC236}">
                <a16:creationId xmlns:a16="http://schemas.microsoft.com/office/drawing/2014/main" id="{FEAEC413-9642-6CE9-F4AA-67BCDAED3939}"/>
              </a:ext>
            </a:extLst>
          </p:cNvPr>
          <p:cNvSpPr txBox="1"/>
          <p:nvPr/>
        </p:nvSpPr>
        <p:spPr>
          <a:xfrm>
            <a:off x="10730943" y="6438956"/>
            <a:ext cx="739588" cy="369332"/>
          </a:xfrm>
          <a:prstGeom prst="rect">
            <a:avLst/>
          </a:prstGeom>
          <a:solidFill>
            <a:schemeClr val="bg1"/>
          </a:solidFill>
        </p:spPr>
        <p:txBody>
          <a:bodyPr wrap="square" rtlCol="0">
            <a:spAutoFit/>
          </a:bodyPr>
          <a:lstStyle/>
          <a:p>
            <a:endParaRPr lang="nl-NL" dirty="0"/>
          </a:p>
        </p:txBody>
      </p:sp>
      <p:sp>
        <p:nvSpPr>
          <p:cNvPr id="10" name="Tekstvak 9">
            <a:extLst>
              <a:ext uri="{FF2B5EF4-FFF2-40B4-BE49-F238E27FC236}">
                <a16:creationId xmlns:a16="http://schemas.microsoft.com/office/drawing/2014/main" id="{F1F02317-13D5-45C9-774B-8AE64CFA1AAC}"/>
              </a:ext>
            </a:extLst>
          </p:cNvPr>
          <p:cNvSpPr txBox="1"/>
          <p:nvPr/>
        </p:nvSpPr>
        <p:spPr>
          <a:xfrm>
            <a:off x="9444060" y="3645911"/>
            <a:ext cx="739588" cy="369332"/>
          </a:xfrm>
          <a:prstGeom prst="rect">
            <a:avLst/>
          </a:prstGeom>
          <a:solidFill>
            <a:schemeClr val="bg1"/>
          </a:solidFill>
        </p:spPr>
        <p:txBody>
          <a:bodyPr wrap="square" rtlCol="0">
            <a:spAutoFit/>
          </a:bodyPr>
          <a:lstStyle/>
          <a:p>
            <a:endParaRPr lang="nl-NL" dirty="0"/>
          </a:p>
        </p:txBody>
      </p:sp>
    </p:spTree>
    <p:extLst>
      <p:ext uri="{BB962C8B-B14F-4D97-AF65-F5344CB8AC3E}">
        <p14:creationId xmlns:p14="http://schemas.microsoft.com/office/powerpoint/2010/main" val="4213578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5DF85F-5947-8BF4-8738-FDE412348037}"/>
              </a:ext>
            </a:extLst>
          </p:cNvPr>
          <p:cNvSpPr>
            <a:spLocks noGrp="1"/>
          </p:cNvSpPr>
          <p:nvPr>
            <p:ph type="title"/>
          </p:nvPr>
        </p:nvSpPr>
        <p:spPr/>
        <p:txBody>
          <a:bodyPr/>
          <a:lstStyle/>
          <a:p>
            <a:pPr algn="ctr"/>
            <a:r>
              <a:rPr lang="nl-NL" dirty="0">
                <a:latin typeface="Arial" panose="020B0604020202020204" pitchFamily="34" charset="0"/>
                <a:cs typeface="Arial" panose="020B0604020202020204" pitchFamily="34" charset="0"/>
              </a:rPr>
              <a:t>Issues: </a:t>
            </a:r>
            <a:r>
              <a:rPr lang="nl-NL" dirty="0" err="1">
                <a:latin typeface="Arial" panose="020B0604020202020204" pitchFamily="34" charset="0"/>
                <a:cs typeface="Arial" panose="020B0604020202020204" pitchFamily="34" charset="0"/>
              </a:rPr>
              <a:t>Justice</a:t>
            </a:r>
            <a:endParaRPr lang="nl-NL" dirty="0">
              <a:latin typeface="Arial" panose="020B0604020202020204" pitchFamily="34" charset="0"/>
              <a:cs typeface="Arial" panose="020B0604020202020204" pitchFamily="34" charset="0"/>
            </a:endParaRPr>
          </a:p>
        </p:txBody>
      </p:sp>
      <p:sp>
        <p:nvSpPr>
          <p:cNvPr id="3" name="Tijdelijke aanduiding voor inhoud 2">
            <a:extLst>
              <a:ext uri="{FF2B5EF4-FFF2-40B4-BE49-F238E27FC236}">
                <a16:creationId xmlns:a16="http://schemas.microsoft.com/office/drawing/2014/main" id="{9474AE5F-2870-E1EA-1110-25E560CABDCB}"/>
              </a:ext>
            </a:extLst>
          </p:cNvPr>
          <p:cNvSpPr>
            <a:spLocks noGrp="1"/>
          </p:cNvSpPr>
          <p:nvPr>
            <p:ph idx="1"/>
          </p:nvPr>
        </p:nvSpPr>
        <p:spPr>
          <a:xfrm>
            <a:off x="838200" y="1822791"/>
            <a:ext cx="10515600" cy="4351338"/>
          </a:xfrm>
        </p:spPr>
        <p:txBody>
          <a:bodyPr>
            <a:normAutofit lnSpcReduction="10000"/>
          </a:bodyPr>
          <a:lstStyle/>
          <a:p>
            <a:r>
              <a:rPr lang="nl-NL" dirty="0" err="1">
                <a:latin typeface="Arial" panose="020B0604020202020204" pitchFamily="34" charset="0"/>
                <a:cs typeface="Arial" panose="020B0604020202020204" pitchFamily="34" charset="0"/>
              </a:rPr>
              <a:t>Hallucinations</a:t>
            </a:r>
            <a:r>
              <a:rPr lang="nl-NL" dirty="0">
                <a:latin typeface="Arial" panose="020B0604020202020204" pitchFamily="34" charset="0"/>
                <a:cs typeface="Arial" panose="020B0604020202020204" pitchFamily="34" charset="0"/>
              </a:rPr>
              <a:t> of </a:t>
            </a:r>
            <a:r>
              <a:rPr lang="nl-NL" dirty="0" err="1">
                <a:latin typeface="Arial" panose="020B0604020202020204" pitchFamily="34" charset="0"/>
                <a:cs typeface="Arial" panose="020B0604020202020204" pitchFamily="34" charset="0"/>
              </a:rPr>
              <a:t>legal</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facts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and</a:t>
            </a:r>
            <a:r>
              <a:rPr lang="nl-NL" dirty="0">
                <a:latin typeface="Arial" panose="020B0604020202020204" pitchFamily="34" charset="0"/>
                <a:cs typeface="Arial" panose="020B0604020202020204" pitchFamily="34" charset="0"/>
              </a:rPr>
              <a:t> sources:</a:t>
            </a:r>
          </a:p>
          <a:p>
            <a:pPr lvl="1"/>
            <a:r>
              <a:rPr lang="nl-NL" dirty="0">
                <a:latin typeface="Arial" panose="020B0604020202020204" pitchFamily="34" charset="0"/>
                <a:cs typeface="Arial" panose="020B0604020202020204" pitchFamily="34" charset="0"/>
              </a:rPr>
              <a:t>GPT-4: 43%</a:t>
            </a:r>
          </a:p>
          <a:p>
            <a:pPr lvl="1"/>
            <a:r>
              <a:rPr lang="nl-NL" dirty="0" err="1">
                <a:latin typeface="Arial" panose="020B0604020202020204" pitchFamily="34" charset="0"/>
                <a:cs typeface="Arial" panose="020B0604020202020204" pitchFamily="34" charset="0"/>
              </a:rPr>
              <a:t>Westlaw</a:t>
            </a:r>
            <a:r>
              <a:rPr lang="nl-NL" dirty="0">
                <a:latin typeface="Arial" panose="020B0604020202020204" pitchFamily="34" charset="0"/>
                <a:cs typeface="Arial" panose="020B0604020202020204" pitchFamily="34" charset="0"/>
              </a:rPr>
              <a:t>: 33%</a:t>
            </a:r>
          </a:p>
          <a:p>
            <a:pPr lvl="1"/>
            <a:r>
              <a:rPr lang="nl-NL" dirty="0" err="1">
                <a:latin typeface="Arial" panose="020B0604020202020204" pitchFamily="34" charset="0"/>
                <a:cs typeface="Arial" panose="020B0604020202020204" pitchFamily="34" charset="0"/>
              </a:rPr>
              <a:t>Lexis</a:t>
            </a:r>
            <a:r>
              <a:rPr lang="nl-NL" dirty="0">
                <a:latin typeface="Arial" panose="020B0604020202020204" pitchFamily="34" charset="0"/>
                <a:cs typeface="Arial" panose="020B0604020202020204" pitchFamily="34" charset="0"/>
              </a:rPr>
              <a:t> (Thompson-Reuters): 17%</a:t>
            </a:r>
          </a:p>
          <a:p>
            <a:endParaRPr lang="nl-NL" dirty="0">
              <a:latin typeface="Arial" panose="020B0604020202020204" pitchFamily="34" charset="0"/>
              <a:cs typeface="Arial" panose="020B0604020202020204" pitchFamily="34" charset="0"/>
            </a:endParaRPr>
          </a:p>
          <a:p>
            <a:pPr marL="0" indent="0">
              <a:buNone/>
            </a:pPr>
            <a:endParaRPr lang="nl-NL" dirty="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Experiments</a:t>
            </a:r>
            <a:r>
              <a:rPr lang="nl-NL" dirty="0">
                <a:latin typeface="Arial" panose="020B0604020202020204" pitchFamily="34" charset="0"/>
                <a:cs typeface="Arial" panose="020B0604020202020204" pitchFamily="34" charset="0"/>
              </a:rPr>
              <a:t> on </a:t>
            </a:r>
            <a:r>
              <a:rPr lang="nl-NL" dirty="0" err="1">
                <a:latin typeface="Arial" panose="020B0604020202020204" pitchFamily="34" charset="0"/>
                <a:cs typeface="Arial" panose="020B0604020202020204" pitchFamily="34" charset="0"/>
              </a:rPr>
              <a:t>legal</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reasoning</a:t>
            </a:r>
            <a:r>
              <a:rPr lang="nl-NL" dirty="0">
                <a:latin typeface="Arial" panose="020B0604020202020204" pitchFamily="34" charset="0"/>
                <a:cs typeface="Arial" panose="020B0604020202020204" pitchFamily="34" charset="0"/>
              </a:rPr>
              <a:t> are </a:t>
            </a:r>
            <a:r>
              <a:rPr lang="nl-NL" dirty="0" err="1">
                <a:latin typeface="Arial" panose="020B0604020202020204" pitchFamily="34" charset="0"/>
                <a:cs typeface="Arial" panose="020B0604020202020204" pitchFamily="34" charset="0"/>
              </a:rPr>
              <a:t>inconclusive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and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problematic</a:t>
            </a:r>
            <a:endParaRPr lang="nl-NL" dirty="0">
              <a:latin typeface="Arial" panose="020B0604020202020204" pitchFamily="34" charset="0"/>
              <a:cs typeface="Arial" panose="020B0604020202020204" pitchFamily="34" charset="0"/>
            </a:endParaRPr>
          </a:p>
          <a:p>
            <a:endParaRPr lang="nl-NL" dirty="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Bias</a:t>
            </a:r>
          </a:p>
        </p:txBody>
      </p:sp>
      <p:sp>
        <p:nvSpPr>
          <p:cNvPr id="4" name="Text Box 5">
            <a:extLst>
              <a:ext uri="{FF2B5EF4-FFF2-40B4-BE49-F238E27FC236}">
                <a16:creationId xmlns:a16="http://schemas.microsoft.com/office/drawing/2014/main" id="{AFD2ED74-FF49-ED4E-2BD0-0FB50AFF140F}"/>
              </a:ext>
            </a:extLst>
          </p:cNvPr>
          <p:cNvSpPr txBox="1">
            <a:spLocks noChangeArrowheads="1"/>
          </p:cNvSpPr>
          <p:nvPr/>
        </p:nvSpPr>
        <p:spPr bwMode="auto">
          <a:xfrm>
            <a:off x="838200" y="3389194"/>
            <a:ext cx="8750643" cy="52322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Aft>
                <a:spcPts val="600"/>
              </a:spcAft>
              <a:buNone/>
            </a:pPr>
            <a:r>
              <a:rPr lang="nl-NL" sz="1400" dirty="0">
                <a:effectLst/>
                <a:latin typeface="Arial" panose="020B0604020202020204" pitchFamily="34" charset="0"/>
                <a:ea typeface="Times New Roman" panose="02020603050405020304" pitchFamily="18" charset="0"/>
                <a:cs typeface="Arial" panose="020B0604020202020204" pitchFamily="34" charset="0"/>
              </a:rPr>
              <a:t>V. </a:t>
            </a:r>
            <a:r>
              <a:rPr lang="nl-NL" sz="1400" dirty="0" err="1">
                <a:effectLst/>
                <a:latin typeface="Arial" panose="020B0604020202020204" pitchFamily="34" charset="0"/>
                <a:ea typeface="Times New Roman" panose="02020603050405020304" pitchFamily="18" charset="0"/>
                <a:cs typeface="Arial" panose="020B0604020202020204" pitchFamily="34" charset="0"/>
              </a:rPr>
              <a:t>Magesh</a:t>
            </a:r>
            <a:r>
              <a:rPr lang="nl-NL" sz="1400" dirty="0">
                <a:effectLst/>
                <a:latin typeface="Arial" panose="020B0604020202020204" pitchFamily="34" charset="0"/>
                <a:ea typeface="Times New Roman" panose="02020603050405020304" pitchFamily="18" charset="0"/>
                <a:cs typeface="Arial" panose="020B0604020202020204" pitchFamily="34" charset="0"/>
              </a:rPr>
              <a:t>, F. </a:t>
            </a:r>
            <a:r>
              <a:rPr lang="nl-NL" sz="1400" dirty="0" err="1">
                <a:effectLst/>
                <a:latin typeface="Arial" panose="020B0604020202020204" pitchFamily="34" charset="0"/>
                <a:ea typeface="Times New Roman" panose="02020603050405020304" pitchFamily="18" charset="0"/>
                <a:cs typeface="Arial" panose="020B0604020202020204" pitchFamily="34" charset="0"/>
              </a:rPr>
              <a:t>Surani</a:t>
            </a:r>
            <a:r>
              <a:rPr lang="nl-NL" sz="1400" dirty="0">
                <a:effectLst/>
                <a:latin typeface="Arial" panose="020B0604020202020204" pitchFamily="34" charset="0"/>
                <a:ea typeface="Times New Roman" panose="02020603050405020304" pitchFamily="18" charset="0"/>
                <a:cs typeface="Arial" panose="020B0604020202020204" pitchFamily="34" charset="0"/>
              </a:rPr>
              <a:t>, M. Dahl, M. </a:t>
            </a:r>
            <a:r>
              <a:rPr lang="nl-NL" sz="1400" dirty="0" err="1">
                <a:effectLst/>
                <a:latin typeface="Arial" panose="020B0604020202020204" pitchFamily="34" charset="0"/>
                <a:ea typeface="Times New Roman" panose="02020603050405020304" pitchFamily="18" charset="0"/>
                <a:cs typeface="Arial" panose="020B0604020202020204" pitchFamily="34" charset="0"/>
              </a:rPr>
              <a:t>Suzgun</a:t>
            </a:r>
            <a:r>
              <a:rPr lang="nl-NL" sz="1400" dirty="0">
                <a:effectLst/>
                <a:latin typeface="Arial" panose="020B0604020202020204" pitchFamily="34" charset="0"/>
                <a:ea typeface="Times New Roman" panose="02020603050405020304" pitchFamily="18" charset="0"/>
                <a:cs typeface="Arial" panose="020B0604020202020204" pitchFamily="34" charset="0"/>
              </a:rPr>
              <a:t>, C.D. Manning &amp; D.E. Ho (2024), </a:t>
            </a:r>
            <a:r>
              <a:rPr lang="nl-NL" sz="1400" dirty="0" err="1">
                <a:effectLst/>
                <a:latin typeface="Arial" panose="020B0604020202020204" pitchFamily="34" charset="0"/>
                <a:ea typeface="Times New Roman" panose="02020603050405020304" pitchFamily="18" charset="0"/>
                <a:cs typeface="Arial" panose="020B0604020202020204" pitchFamily="34" charset="0"/>
              </a:rPr>
              <a:t>Hallucination</a:t>
            </a:r>
            <a:r>
              <a:rPr lang="nl-NL" sz="1400" dirty="0">
                <a:effectLst/>
                <a:latin typeface="Arial" panose="020B0604020202020204" pitchFamily="34" charset="0"/>
                <a:ea typeface="Times New Roman" panose="02020603050405020304" pitchFamily="18" charset="0"/>
                <a:cs typeface="Arial" panose="020B0604020202020204" pitchFamily="34" charset="0"/>
              </a:rPr>
              <a:t>-free? </a:t>
            </a:r>
            <a:r>
              <a:rPr lang="en-US" sz="1400" dirty="0">
                <a:effectLst/>
                <a:latin typeface="Arial" panose="020B0604020202020204" pitchFamily="34" charset="0"/>
                <a:ea typeface="Times New Roman" panose="02020603050405020304" pitchFamily="18" charset="0"/>
                <a:cs typeface="Arial" panose="020B0604020202020204" pitchFamily="34" charset="0"/>
              </a:rPr>
              <a:t>Assessing the reliability of leading AI legal research tools. ArXiv:2405.20362.</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5" name="Text Box 5">
            <a:extLst>
              <a:ext uri="{FF2B5EF4-FFF2-40B4-BE49-F238E27FC236}">
                <a16:creationId xmlns:a16="http://schemas.microsoft.com/office/drawing/2014/main" id="{CCB67A96-C303-4D51-3272-17F3F27A8C8C}"/>
              </a:ext>
            </a:extLst>
          </p:cNvPr>
          <p:cNvSpPr txBox="1">
            <a:spLocks noChangeArrowheads="1"/>
          </p:cNvSpPr>
          <p:nvPr/>
        </p:nvSpPr>
        <p:spPr bwMode="auto">
          <a:xfrm>
            <a:off x="838200" y="6058497"/>
            <a:ext cx="8750643" cy="52322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Aft>
                <a:spcPts val="600"/>
              </a:spcAft>
              <a:buNone/>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 Hofmann, P. R. </a:t>
            </a:r>
            <a:r>
              <a:rPr lang="en-US" sz="1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Kalluri</a:t>
            </a: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 </a:t>
            </a:r>
            <a:r>
              <a:rPr lang="en-US" sz="1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Jurafsky</a:t>
            </a: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&amp; S. King (2024), Dialect prejudice predicts AI decisions about people's character, employability, and criminality. arXiv:23403.00742</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Text Box 5">
            <a:extLst>
              <a:ext uri="{FF2B5EF4-FFF2-40B4-BE49-F238E27FC236}">
                <a16:creationId xmlns:a16="http://schemas.microsoft.com/office/drawing/2014/main" id="{902614B7-5B68-384E-E265-08BD5C317D60}"/>
              </a:ext>
            </a:extLst>
          </p:cNvPr>
          <p:cNvSpPr txBox="1">
            <a:spLocks noChangeArrowheads="1"/>
          </p:cNvSpPr>
          <p:nvPr/>
        </p:nvSpPr>
        <p:spPr bwMode="auto">
          <a:xfrm>
            <a:off x="838200" y="5083154"/>
            <a:ext cx="8750643" cy="30777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Aft>
                <a:spcPts val="600"/>
              </a:spcAft>
              <a:buNone/>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 </a:t>
            </a:r>
            <a:r>
              <a:rPr lang="en-US" sz="1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Prakken</a:t>
            </a: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nl-NL" sz="1400" b="0" i="0" u="none" strike="noStrike" dirty="0">
                <a:solidFill>
                  <a:srgbClr val="000000"/>
                </a:solidFill>
                <a:effectLst/>
                <a:latin typeface="Arial" panose="020B0604020202020204" pitchFamily="34" charset="0"/>
                <a:cs typeface="Arial" panose="020B0604020202020204" pitchFamily="34" charset="0"/>
              </a:rPr>
              <a:t>On </a:t>
            </a:r>
            <a:r>
              <a:rPr lang="nl-NL" sz="1400" b="0" i="0" u="none" strike="noStrike" dirty="0" err="1">
                <a:solidFill>
                  <a:srgbClr val="000000"/>
                </a:solidFill>
                <a:effectLst/>
                <a:latin typeface="Arial" panose="020B0604020202020204" pitchFamily="34" charset="0"/>
                <a:cs typeface="Arial" panose="020B0604020202020204" pitchFamily="34" charset="0"/>
              </a:rPr>
              <a:t>evaluating</a:t>
            </a:r>
            <a:r>
              <a:rPr lang="nl-NL" sz="1400" b="0" i="0" u="none" strike="noStrike" dirty="0">
                <a:solidFill>
                  <a:srgbClr val="000000"/>
                </a:solidFill>
                <a:effectLst/>
                <a:latin typeface="Arial" panose="020B0604020202020204" pitchFamily="34" charset="0"/>
                <a:cs typeface="Arial" panose="020B0604020202020204" pitchFamily="34" charset="0"/>
              </a:rPr>
              <a:t> </a:t>
            </a:r>
            <a:r>
              <a:rPr lang="nl-NL" sz="1400" b="0" i="0" u="none" strike="noStrike" dirty="0" err="1">
                <a:solidFill>
                  <a:srgbClr val="000000"/>
                </a:solidFill>
                <a:effectLst/>
                <a:latin typeface="Arial" panose="020B0604020202020204" pitchFamily="34" charset="0"/>
                <a:cs typeface="Arial" panose="020B0604020202020204" pitchFamily="34" charset="0"/>
              </a:rPr>
              <a:t>legal-reasoning</a:t>
            </a:r>
            <a:r>
              <a:rPr lang="nl-NL" sz="1400" b="0" i="0" u="none" strike="noStrike" dirty="0">
                <a:solidFill>
                  <a:srgbClr val="000000"/>
                </a:solidFill>
                <a:effectLst/>
                <a:latin typeface="Arial" panose="020B0604020202020204" pitchFamily="34" charset="0"/>
                <a:cs typeface="Arial" panose="020B0604020202020204" pitchFamily="34" charset="0"/>
              </a:rPr>
              <a:t> </a:t>
            </a:r>
            <a:r>
              <a:rPr lang="nl-NL" sz="1400" b="0" i="0" u="none" strike="noStrike" dirty="0" err="1">
                <a:solidFill>
                  <a:srgbClr val="000000"/>
                </a:solidFill>
                <a:effectLst/>
                <a:latin typeface="Arial" panose="020B0604020202020204" pitchFamily="34" charset="0"/>
                <a:cs typeface="Arial" panose="020B0604020202020204" pitchFamily="34" charset="0"/>
              </a:rPr>
              <a:t>capabilities</a:t>
            </a:r>
            <a:r>
              <a:rPr lang="nl-NL" sz="1400" b="0" i="0" u="none" strike="noStrike" dirty="0">
                <a:solidFill>
                  <a:srgbClr val="000000"/>
                </a:solidFill>
                <a:effectLst/>
                <a:latin typeface="Arial" panose="020B0604020202020204" pitchFamily="34" charset="0"/>
                <a:cs typeface="Arial" panose="020B0604020202020204" pitchFamily="34" charset="0"/>
              </a:rPr>
              <a:t> of </a:t>
            </a:r>
            <a:r>
              <a:rPr lang="nl-NL" sz="1400" b="0" i="0" u="none" strike="noStrike" dirty="0" err="1">
                <a:solidFill>
                  <a:srgbClr val="000000"/>
                </a:solidFill>
                <a:effectLst/>
                <a:latin typeface="Arial" panose="020B0604020202020204" pitchFamily="34" charset="0"/>
                <a:cs typeface="Arial" panose="020B0604020202020204" pitchFamily="34" charset="0"/>
              </a:rPr>
              <a:t>generative</a:t>
            </a:r>
            <a:r>
              <a:rPr lang="nl-NL" sz="1400" b="0" i="0" u="none" strike="noStrike" dirty="0">
                <a:solidFill>
                  <a:srgbClr val="000000"/>
                </a:solidFill>
                <a:effectLst/>
                <a:latin typeface="Arial" panose="020B0604020202020204" pitchFamily="34" charset="0"/>
                <a:cs typeface="Arial" panose="020B0604020202020204" pitchFamily="34" charset="0"/>
              </a:rPr>
              <a:t> AI. </a:t>
            </a:r>
            <a:r>
              <a:rPr lang="nl-NL" sz="1400" b="0" i="0" u="none" strike="noStrike" dirty="0" err="1">
                <a:solidFill>
                  <a:srgbClr val="000000"/>
                </a:solidFill>
                <a:effectLst/>
                <a:latin typeface="Arial" panose="020B0604020202020204" pitchFamily="34" charset="0"/>
                <a:cs typeface="Arial" panose="020B0604020202020204" pitchFamily="34" charset="0"/>
              </a:rPr>
              <a:t>Proceedings</a:t>
            </a:r>
            <a:r>
              <a:rPr lang="nl-NL" sz="1400" b="0" i="0" u="none" strike="noStrike" dirty="0">
                <a:solidFill>
                  <a:srgbClr val="000000"/>
                </a:solidFill>
                <a:effectLst/>
                <a:latin typeface="Arial" panose="020B0604020202020204" pitchFamily="34" charset="0"/>
                <a:cs typeface="Arial" panose="020B0604020202020204" pitchFamily="34" charset="0"/>
              </a:rPr>
              <a:t> CMNA’24</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49480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71C86D-61A4-92D2-5A69-8862DC4BBE26}"/>
              </a:ext>
            </a:extLst>
          </p:cNvPr>
          <p:cNvSpPr>
            <a:spLocks noGrp="1"/>
          </p:cNvSpPr>
          <p:nvPr>
            <p:ph type="title"/>
          </p:nvPr>
        </p:nvSpPr>
        <p:spPr/>
        <p:txBody>
          <a:bodyPr/>
          <a:lstStyle/>
          <a:p>
            <a:pPr algn="ctr"/>
            <a:r>
              <a:rPr lang="nl-NL" dirty="0" err="1">
                <a:latin typeface="Arial" panose="020B0604020202020204" pitchFamily="34" charset="0"/>
                <a:cs typeface="Arial" panose="020B0604020202020204" pitchFamily="34" charset="0"/>
              </a:rPr>
              <a:t>Evaluating</a:t>
            </a:r>
            <a:r>
              <a:rPr lang="nl-NL" dirty="0">
                <a:latin typeface="Arial" panose="020B0604020202020204" pitchFamily="34" charset="0"/>
                <a:cs typeface="Arial" panose="020B0604020202020204" pitchFamily="34" charset="0"/>
              </a:rPr>
              <a:t> LLM: </a:t>
            </a:r>
            <a:r>
              <a:rPr lang="nl-NL" dirty="0" err="1">
                <a:latin typeface="Arial" panose="020B0604020202020204" pitchFamily="34" charset="0"/>
                <a:cs typeface="Arial" panose="020B0604020202020204" pitchFamily="34" charset="0"/>
              </a:rPr>
              <a:t>some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challenges</a:t>
            </a:r>
            <a:endParaRPr lang="nl-NL" dirty="0">
              <a:latin typeface="Arial" panose="020B0604020202020204" pitchFamily="34" charset="0"/>
              <a:cs typeface="Arial" panose="020B0604020202020204" pitchFamily="34" charset="0"/>
            </a:endParaRPr>
          </a:p>
        </p:txBody>
      </p:sp>
      <p:sp>
        <p:nvSpPr>
          <p:cNvPr id="3" name="Tijdelijke aanduiding voor inhoud 2">
            <a:extLst>
              <a:ext uri="{FF2B5EF4-FFF2-40B4-BE49-F238E27FC236}">
                <a16:creationId xmlns:a16="http://schemas.microsoft.com/office/drawing/2014/main" id="{2C48DFA0-645D-EF01-54B1-BFA4E8C6ABAF}"/>
              </a:ext>
            </a:extLst>
          </p:cNvPr>
          <p:cNvSpPr>
            <a:spLocks noGrp="1"/>
          </p:cNvSpPr>
          <p:nvPr>
            <p:ph idx="1"/>
          </p:nvPr>
        </p:nvSpPr>
        <p:spPr>
          <a:xfrm>
            <a:off x="838200" y="1934485"/>
            <a:ext cx="10515600" cy="4351338"/>
          </a:xfrm>
        </p:spPr>
        <p:txBody>
          <a:bodyPr/>
          <a:lstStyle/>
          <a:p>
            <a:r>
              <a:rPr lang="nl-NL" dirty="0">
                <a:latin typeface="Arial" panose="020B0604020202020204" pitchFamily="34" charset="0"/>
                <a:cs typeface="Arial" panose="020B0604020202020204" pitchFamily="34" charset="0"/>
              </a:rPr>
              <a:t>No </a:t>
            </a:r>
            <a:r>
              <a:rPr lang="nl-NL" dirty="0" err="1">
                <a:latin typeface="Arial" panose="020B0604020202020204" pitchFamily="34" charset="0"/>
                <a:cs typeface="Arial" panose="020B0604020202020204" pitchFamily="34" charset="0"/>
              </a:rPr>
              <a:t>testing</a:t>
            </a:r>
            <a:r>
              <a:rPr lang="nl-NL" dirty="0">
                <a:latin typeface="Arial" panose="020B0604020202020204" pitchFamily="34" charset="0"/>
                <a:cs typeface="Arial" panose="020B0604020202020204" pitchFamily="34" charset="0"/>
              </a:rPr>
              <a:t> of </a:t>
            </a:r>
            <a:r>
              <a:rPr lang="nl-NL" dirty="0" err="1">
                <a:solidFill>
                  <a:srgbClr val="FF0000"/>
                </a:solidFill>
                <a:latin typeface="Arial" panose="020B0604020202020204" pitchFamily="34" charset="0"/>
                <a:cs typeface="Arial" panose="020B0604020202020204" pitchFamily="34" charset="0"/>
              </a:rPr>
              <a:t>usefulness</a:t>
            </a:r>
            <a:endParaRPr lang="nl-NL" dirty="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Problems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with</a:t>
            </a:r>
            <a:r>
              <a:rPr lang="nl-NL" dirty="0">
                <a:latin typeface="Arial" panose="020B0604020202020204" pitchFamily="34" charset="0"/>
                <a:cs typeface="Arial" panose="020B0604020202020204" pitchFamily="34" charset="0"/>
              </a:rPr>
              <a:t> </a:t>
            </a:r>
            <a:r>
              <a:rPr lang="nl-NL" dirty="0" err="1">
                <a:solidFill>
                  <a:srgbClr val="FF0000"/>
                </a:solidFill>
                <a:latin typeface="Arial" panose="020B0604020202020204" pitchFamily="34" charset="0"/>
                <a:cs typeface="Arial" panose="020B0604020202020204" pitchFamily="34" charset="0"/>
              </a:rPr>
              <a:t>reproducability</a:t>
            </a:r>
            <a:endParaRPr lang="nl-NL" dirty="0">
              <a:solidFill>
                <a:srgbClr val="FF0000"/>
              </a:solidFill>
              <a:latin typeface="Arial" panose="020B0604020202020204" pitchFamily="34" charset="0"/>
              <a:cs typeface="Arial" panose="020B0604020202020204" pitchFamily="34" charset="0"/>
            </a:endParaRPr>
          </a:p>
          <a:p>
            <a:pPr lvl="1"/>
            <a:r>
              <a:rPr lang="nl-NL" dirty="0" err="1">
                <a:latin typeface="Arial" panose="020B0604020202020204" pitchFamily="34" charset="0"/>
                <a:cs typeface="Arial" panose="020B0604020202020204" pitchFamily="34" charset="0"/>
              </a:rPr>
              <a:t>LLMs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disappear</a:t>
            </a:r>
            <a:r>
              <a:rPr lang="nl-NL" dirty="0">
                <a:latin typeface="Arial" panose="020B0604020202020204" pitchFamily="34" charset="0"/>
                <a:cs typeface="Arial" panose="020B0604020202020204" pitchFamily="34" charset="0"/>
              </a:rPr>
              <a:t> or change</a:t>
            </a:r>
          </a:p>
          <a:p>
            <a:pPr lvl="1"/>
            <a:r>
              <a:rPr lang="nl-NL" dirty="0">
                <a:latin typeface="Arial" panose="020B0604020202020204" pitchFamily="34" charset="0"/>
                <a:cs typeface="Arial" panose="020B0604020202020204" pitchFamily="34" charset="0"/>
              </a:rPr>
              <a:t>LLM </a:t>
            </a:r>
            <a:r>
              <a:rPr lang="nl-NL" dirty="0" err="1">
                <a:latin typeface="Arial" panose="020B0604020202020204" pitchFamily="34" charset="0"/>
                <a:cs typeface="Arial" panose="020B0604020202020204" pitchFamily="34" charset="0"/>
              </a:rPr>
              <a:t>behaviour</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varies</a:t>
            </a:r>
            <a:endParaRPr lang="nl-NL" dirty="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Data </a:t>
            </a:r>
            <a:r>
              <a:rPr lang="nl-NL" dirty="0" err="1">
                <a:solidFill>
                  <a:srgbClr val="FF0000"/>
                </a:solidFill>
                <a:latin typeface="Arial" panose="020B0604020202020204" pitchFamily="34" charset="0"/>
                <a:cs typeface="Arial" panose="020B0604020202020204" pitchFamily="34" charset="0"/>
              </a:rPr>
              <a:t>contamination</a:t>
            </a:r>
            <a:endParaRPr lang="nl-NL" dirty="0">
              <a:solidFill>
                <a:srgbClr val="FF0000"/>
              </a:solidFill>
              <a:latin typeface="Arial" panose="020B0604020202020204" pitchFamily="34" charset="0"/>
              <a:cs typeface="Arial" panose="020B0604020202020204" pitchFamily="34" charset="0"/>
            </a:endParaRPr>
          </a:p>
          <a:p>
            <a:pPr lvl="1"/>
            <a:r>
              <a:rPr lang="nl-NL" dirty="0" err="1">
                <a:latin typeface="Arial" panose="020B0604020202020204" pitchFamily="34" charset="0"/>
                <a:cs typeface="Arial" panose="020B0604020202020204" pitchFamily="34" charset="0"/>
              </a:rPr>
              <a:t>Exam</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prep</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material</a:t>
            </a:r>
            <a:r>
              <a:rPr lang="nl-NL" dirty="0">
                <a:latin typeface="Arial" panose="020B0604020202020204" pitchFamily="34" charset="0"/>
                <a:cs typeface="Arial" panose="020B0604020202020204" pitchFamily="34" charset="0"/>
              </a:rPr>
              <a:t> online</a:t>
            </a:r>
          </a:p>
          <a:p>
            <a:pPr lvl="1"/>
            <a:r>
              <a:rPr lang="nl-NL" dirty="0">
                <a:latin typeface="Arial" panose="020B0604020202020204" pitchFamily="34" charset="0"/>
                <a:cs typeface="Arial" panose="020B0604020202020204" pitchFamily="34" charset="0"/>
              </a:rPr>
              <a:t>Benchmarks online</a:t>
            </a:r>
          </a:p>
          <a:p>
            <a:r>
              <a:rPr lang="nl-NL" dirty="0">
                <a:latin typeface="Arial" panose="020B0604020202020204" pitchFamily="34" charset="0"/>
                <a:cs typeface="Arial" panose="020B0604020202020204" pitchFamily="34" charset="0"/>
              </a:rPr>
              <a:t>…</a:t>
            </a:r>
          </a:p>
          <a:p>
            <a:endParaRPr lang="nl-NL" dirty="0"/>
          </a:p>
        </p:txBody>
      </p:sp>
      <p:sp>
        <p:nvSpPr>
          <p:cNvPr id="4" name="Tekstvak 3">
            <a:extLst>
              <a:ext uri="{FF2B5EF4-FFF2-40B4-BE49-F238E27FC236}">
                <a16:creationId xmlns:a16="http://schemas.microsoft.com/office/drawing/2014/main" id="{EDC10080-5D6A-B442-430D-CA390BEC15DB}"/>
              </a:ext>
            </a:extLst>
          </p:cNvPr>
          <p:cNvSpPr txBox="1"/>
          <p:nvPr/>
        </p:nvSpPr>
        <p:spPr>
          <a:xfrm>
            <a:off x="3748249" y="6229290"/>
            <a:ext cx="3326616" cy="369332"/>
          </a:xfrm>
          <a:prstGeom prst="rect">
            <a:avLst/>
          </a:prstGeom>
          <a:noFill/>
        </p:spPr>
        <p:txBody>
          <a:bodyPr wrap="none" rtlCol="0">
            <a:spAutoFit/>
          </a:bodyPr>
          <a:lstStyle/>
          <a:p>
            <a:r>
              <a:rPr lang="nl-NL" dirty="0">
                <a:latin typeface="Arial" panose="020B0604020202020204" pitchFamily="34" charset="0"/>
                <a:cs typeface="Arial" panose="020B0604020202020204" pitchFamily="34" charset="0"/>
              </a:rPr>
              <a:t>See e.g. </a:t>
            </a:r>
            <a:r>
              <a:rPr lang="nl-NL" dirty="0" err="1">
                <a:latin typeface="Arial" panose="020B0604020202020204" pitchFamily="34" charset="0"/>
                <a:cs typeface="Arial" panose="020B0604020202020204" pitchFamily="34" charset="0"/>
              </a:rPr>
              <a:t>https</a:t>
            </a:r>
            <a:r>
              <a:rPr lang="nl-NL" dirty="0">
                <a:latin typeface="Arial" panose="020B0604020202020204" pitchFamily="34" charset="0"/>
                <a:cs typeface="Arial" panose="020B0604020202020204" pitchFamily="34" charset="0"/>
              </a:rPr>
              <a:t>://</a:t>
            </a:r>
            <a:r>
              <a:rPr lang="nl-NL" dirty="0" err="1">
                <a:latin typeface="Arial" panose="020B0604020202020204" pitchFamily="34" charset="0"/>
                <a:cs typeface="Arial" panose="020B0604020202020204" pitchFamily="34" charset="0"/>
              </a:rPr>
              <a:t>ehudreiter.com</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5024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5DF85F-5947-8BF4-8738-FDE412348037}"/>
              </a:ext>
            </a:extLst>
          </p:cNvPr>
          <p:cNvSpPr>
            <a:spLocks noGrp="1"/>
          </p:cNvSpPr>
          <p:nvPr>
            <p:ph type="title"/>
          </p:nvPr>
        </p:nvSpPr>
        <p:spPr/>
        <p:txBody>
          <a:bodyPr/>
          <a:lstStyle/>
          <a:p>
            <a:pPr algn="ctr"/>
            <a:r>
              <a:rPr lang="nl-NL" dirty="0">
                <a:latin typeface="Arial" panose="020B0604020202020204" pitchFamily="34" charset="0"/>
                <a:cs typeface="Arial" panose="020B0604020202020204" pitchFamily="34" charset="0"/>
              </a:rPr>
              <a:t>Evaluation: </a:t>
            </a:r>
            <a:r>
              <a:rPr lang="nl-NL" dirty="0" err="1">
                <a:latin typeface="Arial" panose="020B0604020202020204" pitchFamily="34" charset="0"/>
                <a:cs typeface="Arial" panose="020B0604020202020204" pitchFamily="34" charset="0"/>
              </a:rPr>
              <a:t>old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and</a:t>
            </a:r>
            <a:r>
              <a:rPr lang="nl-NL" dirty="0">
                <a:latin typeface="Arial" panose="020B0604020202020204" pitchFamily="34" charset="0"/>
                <a:cs typeface="Arial" panose="020B0604020202020204" pitchFamily="34" charset="0"/>
              </a:rPr>
              <a:t> new</a:t>
            </a:r>
          </a:p>
        </p:txBody>
      </p:sp>
      <p:sp>
        <p:nvSpPr>
          <p:cNvPr id="3" name="Tijdelijke aanduiding voor inhoud 2">
            <a:extLst>
              <a:ext uri="{FF2B5EF4-FFF2-40B4-BE49-F238E27FC236}">
                <a16:creationId xmlns:a16="http://schemas.microsoft.com/office/drawing/2014/main" id="{9474AE5F-2870-E1EA-1110-25E560CABDCB}"/>
              </a:ext>
            </a:extLst>
          </p:cNvPr>
          <p:cNvSpPr>
            <a:spLocks noGrp="1"/>
          </p:cNvSpPr>
          <p:nvPr>
            <p:ph idx="1"/>
          </p:nvPr>
        </p:nvSpPr>
        <p:spPr>
          <a:xfrm>
            <a:off x="838200" y="2020495"/>
            <a:ext cx="10515600" cy="4351338"/>
          </a:xfrm>
        </p:spPr>
        <p:txBody>
          <a:bodyPr/>
          <a:lstStyle/>
          <a:p>
            <a:r>
              <a:rPr lang="nl-NL" dirty="0" err="1">
                <a:latin typeface="Arial" panose="020B0604020202020204" pitchFamily="34" charset="0"/>
                <a:cs typeface="Arial" panose="020B0604020202020204" pitchFamily="34" charset="0"/>
              </a:rPr>
              <a:t>Evaluating</a:t>
            </a:r>
            <a:r>
              <a:rPr lang="nl-NL" dirty="0">
                <a:latin typeface="Arial" panose="020B0604020202020204" pitchFamily="34" charset="0"/>
                <a:cs typeface="Arial" panose="020B0604020202020204" pitchFamily="34" charset="0"/>
              </a:rPr>
              <a:t> </a:t>
            </a:r>
            <a:r>
              <a:rPr lang="nl-NL" b="1" dirty="0" err="1">
                <a:latin typeface="Arial" panose="020B0604020202020204" pitchFamily="34" charset="0"/>
                <a:cs typeface="Arial" panose="020B0604020202020204" pitchFamily="34" charset="0"/>
              </a:rPr>
              <a:t>knowledge-based</a:t>
            </a:r>
            <a:r>
              <a:rPr lang="nl-NL" b="1" dirty="0">
                <a:latin typeface="Arial" panose="020B0604020202020204" pitchFamily="34" charset="0"/>
                <a:cs typeface="Arial" panose="020B0604020202020204" pitchFamily="34" charset="0"/>
              </a:rPr>
              <a:t> AI</a:t>
            </a:r>
            <a:r>
              <a:rPr lang="nl-NL" dirty="0">
                <a:latin typeface="Arial" panose="020B0604020202020204" pitchFamily="34" charset="0"/>
                <a:cs typeface="Arial" panose="020B0604020202020204" pitchFamily="34" charset="0"/>
              </a:rPr>
              <a:t>:</a:t>
            </a:r>
          </a:p>
          <a:p>
            <a:pPr lvl="1"/>
            <a:r>
              <a:rPr lang="nl-NL" dirty="0">
                <a:latin typeface="Arial" panose="020B0604020202020204" pitchFamily="34" charset="0"/>
                <a:cs typeface="Arial" panose="020B0604020202020204" pitchFamily="34" charset="0"/>
              </a:rPr>
              <a:t>Knowledge</a:t>
            </a:r>
          </a:p>
          <a:p>
            <a:pPr lvl="1"/>
            <a:r>
              <a:rPr lang="nl-NL" dirty="0" err="1">
                <a:latin typeface="Arial" panose="020B0604020202020204" pitchFamily="34" charset="0"/>
                <a:cs typeface="Arial" panose="020B0604020202020204" pitchFamily="34" charset="0"/>
              </a:rPr>
              <a:t>Reasoning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mechanism</a:t>
            </a:r>
            <a:endParaRPr lang="nl-NL" dirty="0">
              <a:latin typeface="Arial" panose="020B0604020202020204" pitchFamily="34" charset="0"/>
              <a:cs typeface="Arial" panose="020B0604020202020204" pitchFamily="34" charset="0"/>
            </a:endParaRPr>
          </a:p>
          <a:p>
            <a:pPr lvl="1"/>
            <a:r>
              <a:rPr lang="nl-NL" dirty="0">
                <a:latin typeface="Arial" panose="020B0604020202020204" pitchFamily="34" charset="0"/>
                <a:cs typeface="Arial" panose="020B0604020202020204" pitchFamily="34" charset="0"/>
              </a:rPr>
              <a:t>Output (</a:t>
            </a:r>
            <a:r>
              <a:rPr lang="nl-NL" dirty="0" err="1">
                <a:latin typeface="Arial" panose="020B0604020202020204" pitchFamily="34" charset="0"/>
                <a:cs typeface="Arial" panose="020B0604020202020204" pitchFamily="34" charset="0"/>
              </a:rPr>
              <a:t>formal</a:t>
            </a:r>
            <a:r>
              <a:rPr lang="nl-NL" dirty="0">
                <a:latin typeface="Arial" panose="020B0604020202020204" pitchFamily="34" charset="0"/>
                <a:cs typeface="Arial" panose="020B0604020202020204" pitchFamily="34" charset="0"/>
              </a:rPr>
              <a:t>)</a:t>
            </a:r>
          </a:p>
          <a:p>
            <a:r>
              <a:rPr lang="nl-NL" dirty="0" err="1">
                <a:latin typeface="Arial" panose="020B0604020202020204" pitchFamily="34" charset="0"/>
                <a:cs typeface="Arial" panose="020B0604020202020204" pitchFamily="34" charset="0"/>
              </a:rPr>
              <a:t>Evaluating</a:t>
            </a:r>
            <a:r>
              <a:rPr lang="nl-NL" dirty="0">
                <a:latin typeface="Arial" panose="020B0604020202020204" pitchFamily="34" charset="0"/>
                <a:cs typeface="Arial" panose="020B0604020202020204" pitchFamily="34" charset="0"/>
              </a:rPr>
              <a:t> </a:t>
            </a:r>
            <a:r>
              <a:rPr lang="nl-NL" b="1" dirty="0" err="1">
                <a:latin typeface="Arial" panose="020B0604020202020204" pitchFamily="34" charset="0"/>
                <a:cs typeface="Arial" panose="020B0604020202020204" pitchFamily="34" charset="0"/>
              </a:rPr>
              <a:t>generative</a:t>
            </a:r>
            <a:r>
              <a:rPr lang="nl-NL" b="1" dirty="0">
                <a:latin typeface="Arial" panose="020B0604020202020204" pitchFamily="34" charset="0"/>
                <a:cs typeface="Arial" panose="020B0604020202020204" pitchFamily="34" charset="0"/>
              </a:rPr>
              <a:t> AI</a:t>
            </a:r>
            <a:r>
              <a:rPr lang="nl-NL" dirty="0">
                <a:latin typeface="Arial" panose="020B0604020202020204" pitchFamily="34" charset="0"/>
                <a:cs typeface="Arial" panose="020B0604020202020204" pitchFamily="34" charset="0"/>
              </a:rPr>
              <a:t>:</a:t>
            </a:r>
          </a:p>
          <a:p>
            <a:pPr lvl="1"/>
            <a:r>
              <a:rPr lang="nl-NL" strike="sngStrike" dirty="0">
                <a:latin typeface="Arial" panose="020B0604020202020204" pitchFamily="34" charset="0"/>
                <a:cs typeface="Arial" panose="020B0604020202020204" pitchFamily="34" charset="0"/>
              </a:rPr>
              <a:t>Knowledge</a:t>
            </a:r>
          </a:p>
          <a:p>
            <a:pPr lvl="1"/>
            <a:r>
              <a:rPr lang="nl-NL" strike="sngStrike" dirty="0" err="1">
                <a:latin typeface="Arial" panose="020B0604020202020204" pitchFamily="34" charset="0"/>
                <a:cs typeface="Arial" panose="020B0604020202020204" pitchFamily="34" charset="0"/>
              </a:rPr>
              <a:t>Reasoning</a:t>
            </a:r>
            <a:r>
              <a:rPr lang="nl-NL" strike="sngStrike" dirty="0">
                <a:latin typeface="Arial" panose="020B0604020202020204" pitchFamily="34" charset="0"/>
                <a:cs typeface="Arial" panose="020B0604020202020204" pitchFamily="34" charset="0"/>
              </a:rPr>
              <a:t> </a:t>
            </a:r>
            <a:r>
              <a:rPr lang="nl-NL" strike="sngStrike" dirty="0" err="1">
                <a:latin typeface="Arial" panose="020B0604020202020204" pitchFamily="34" charset="0"/>
                <a:cs typeface="Arial" panose="020B0604020202020204" pitchFamily="34" charset="0"/>
              </a:rPr>
              <a:t>mechanism</a:t>
            </a:r>
            <a:endParaRPr lang="nl-NL" strike="sngStrike" dirty="0">
              <a:latin typeface="Arial" panose="020B0604020202020204" pitchFamily="34" charset="0"/>
              <a:cs typeface="Arial" panose="020B0604020202020204" pitchFamily="34" charset="0"/>
            </a:endParaRPr>
          </a:p>
          <a:p>
            <a:pPr lvl="1"/>
            <a:r>
              <a:rPr lang="nl-NL" dirty="0">
                <a:latin typeface="Arial" panose="020B0604020202020204" pitchFamily="34" charset="0"/>
                <a:cs typeface="Arial" panose="020B0604020202020204" pitchFamily="34" charset="0"/>
              </a:rPr>
              <a:t>Output (</a:t>
            </a:r>
            <a:r>
              <a:rPr lang="nl-NL" dirty="0" err="1">
                <a:latin typeface="Arial" panose="020B0604020202020204" pitchFamily="34" charset="0"/>
                <a:cs typeface="Arial" panose="020B0604020202020204" pitchFamily="34" charset="0"/>
              </a:rPr>
              <a:t>natural</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language</a:t>
            </a:r>
            <a:r>
              <a:rPr lang="nl-NL" dirty="0">
                <a:latin typeface="Arial" panose="020B0604020202020204" pitchFamily="34" charset="0"/>
                <a:cs typeface="Arial" panose="020B0604020202020204" pitchFamily="34" charset="0"/>
              </a:rPr>
              <a:t>)</a:t>
            </a:r>
          </a:p>
          <a:p>
            <a:pPr lvl="1"/>
            <a:r>
              <a:rPr lang="nl-NL" dirty="0" err="1">
                <a:latin typeface="Arial" panose="020B0604020202020204" pitchFamily="34" charset="0"/>
                <a:cs typeface="Arial" panose="020B0604020202020204" pitchFamily="34" charset="0"/>
              </a:rPr>
              <a:t>So</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experimental</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statistical</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sometimes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subjective</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0316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5D1EB5-C728-EB1E-B484-A37F2728C29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8D81D0F-7ABC-E3AF-DECB-889CCD2DFABD}"/>
              </a:ext>
            </a:extLst>
          </p:cNvPr>
          <p:cNvSpPr>
            <a:spLocks noGrp="1"/>
          </p:cNvSpPr>
          <p:nvPr>
            <p:ph type="title"/>
          </p:nvPr>
        </p:nvSpPr>
        <p:spPr/>
        <p:txBody>
          <a:bodyPr/>
          <a:lstStyle/>
          <a:p>
            <a:pPr algn="ctr"/>
            <a:r>
              <a:rPr lang="nl-NL" dirty="0">
                <a:latin typeface="Arial" panose="020B0604020202020204" pitchFamily="34" charset="0"/>
                <a:cs typeface="Arial" panose="020B0604020202020204" pitchFamily="34" charset="0"/>
              </a:rPr>
              <a:t>Prompt engineering</a:t>
            </a:r>
          </a:p>
        </p:txBody>
      </p:sp>
      <p:sp>
        <p:nvSpPr>
          <p:cNvPr id="3" name="Tijdelijke aanduiding voor inhoud 2">
            <a:extLst>
              <a:ext uri="{FF2B5EF4-FFF2-40B4-BE49-F238E27FC236}">
                <a16:creationId xmlns:a16="http://schemas.microsoft.com/office/drawing/2014/main" id="{118844E4-EA65-C13D-8979-16E693A7FAB9}"/>
              </a:ext>
            </a:extLst>
          </p:cNvPr>
          <p:cNvSpPr>
            <a:spLocks noGrp="1"/>
          </p:cNvSpPr>
          <p:nvPr>
            <p:ph idx="1"/>
          </p:nvPr>
        </p:nvSpPr>
        <p:spPr/>
        <p:txBody>
          <a:bodyPr/>
          <a:lstStyle/>
          <a:p>
            <a:r>
              <a:rPr lang="nl-NL" b="1" dirty="0">
                <a:latin typeface="Arial" panose="020B0604020202020204" pitchFamily="34" charset="0"/>
                <a:cs typeface="Arial" panose="020B0604020202020204" pitchFamily="34" charset="0"/>
              </a:rPr>
              <a:t>Zero- </a:t>
            </a:r>
            <a:r>
              <a:rPr lang="nl-NL" b="1" dirty="0" err="1">
                <a:latin typeface="Arial" panose="020B0604020202020204" pitchFamily="34" charset="0"/>
                <a:cs typeface="Arial" panose="020B0604020202020204" pitchFamily="34" charset="0"/>
              </a:rPr>
              <a:t>vs</a:t>
            </a:r>
            <a:r>
              <a:rPr lang="nl-NL" b="1" dirty="0">
                <a:latin typeface="Arial" panose="020B0604020202020204" pitchFamily="34" charset="0"/>
                <a:cs typeface="Arial" panose="020B0604020202020204" pitchFamily="34" charset="0"/>
              </a:rPr>
              <a:t> few-shot: </a:t>
            </a:r>
            <a:r>
              <a:rPr lang="nl-NL" dirty="0">
                <a:latin typeface="Arial" panose="020B0604020202020204" pitchFamily="34" charset="0"/>
                <a:cs typeface="Arial" panose="020B0604020202020204" pitchFamily="34" charset="0"/>
              </a:rPr>
              <a:t>(no) </a:t>
            </a:r>
            <a:r>
              <a:rPr lang="nl-NL" dirty="0" err="1">
                <a:latin typeface="Arial" panose="020B0604020202020204" pitchFamily="34" charset="0"/>
                <a:cs typeface="Arial" panose="020B0604020202020204" pitchFamily="34" charset="0"/>
              </a:rPr>
              <a:t>examples</a:t>
            </a:r>
            <a:r>
              <a:rPr lang="nl-NL" dirty="0">
                <a:latin typeface="Arial" panose="020B0604020202020204" pitchFamily="34" charset="0"/>
                <a:cs typeface="Arial" panose="020B0604020202020204" pitchFamily="34" charset="0"/>
              </a:rPr>
              <a:t> of </a:t>
            </a:r>
            <a:r>
              <a:rPr lang="nl-NL" dirty="0" err="1">
                <a:latin typeface="Arial" panose="020B0604020202020204" pitchFamily="34" charset="0"/>
                <a:cs typeface="Arial" panose="020B0604020202020204" pitchFamily="34" charset="0"/>
              </a:rPr>
              <a:t>desired</a:t>
            </a:r>
            <a:r>
              <a:rPr lang="nl-NL" dirty="0">
                <a:latin typeface="Arial" panose="020B0604020202020204" pitchFamily="34" charset="0"/>
                <a:cs typeface="Arial" panose="020B0604020202020204" pitchFamily="34" charset="0"/>
              </a:rPr>
              <a:t> output</a:t>
            </a:r>
          </a:p>
          <a:p>
            <a:r>
              <a:rPr lang="nl-NL" b="1" dirty="0">
                <a:latin typeface="Arial" panose="020B0604020202020204" pitchFamily="34" charset="0"/>
                <a:cs typeface="Arial" panose="020B0604020202020204" pitchFamily="34" charset="0"/>
              </a:rPr>
              <a:t>Chain-of-</a:t>
            </a:r>
            <a:r>
              <a:rPr lang="nl-NL" b="1" dirty="0" err="1">
                <a:latin typeface="Arial" panose="020B0604020202020204" pitchFamily="34" charset="0"/>
                <a:cs typeface="Arial" panose="020B0604020202020204" pitchFamily="34" charset="0"/>
              </a:rPr>
              <a:t>thought</a:t>
            </a:r>
            <a:r>
              <a:rPr lang="nl-NL" b="1" dirty="0">
                <a:latin typeface="Arial" panose="020B0604020202020204" pitchFamily="34" charset="0"/>
                <a:cs typeface="Arial" panose="020B0604020202020204" pitchFamily="34" charset="0"/>
              </a:rPr>
              <a:t> </a:t>
            </a:r>
            <a:r>
              <a:rPr lang="nl-NL" b="1" dirty="0" err="1">
                <a:latin typeface="Arial" panose="020B0604020202020204" pitchFamily="34" charset="0"/>
                <a:cs typeface="Arial" panose="020B0604020202020204" pitchFamily="34" charset="0"/>
              </a:rPr>
              <a:t>prompting</a:t>
            </a:r>
            <a:r>
              <a:rPr lang="nl-NL" b="1"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asking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the</a:t>
            </a:r>
            <a:r>
              <a:rPr lang="nl-NL" dirty="0">
                <a:latin typeface="Arial" panose="020B0604020202020204" pitchFamily="34" charset="0"/>
                <a:cs typeface="Arial" panose="020B0604020202020204" pitchFamily="34" charset="0"/>
              </a:rPr>
              <a:t> model </a:t>
            </a:r>
            <a:r>
              <a:rPr lang="nl-NL" dirty="0" err="1">
                <a:latin typeface="Arial" panose="020B0604020202020204" pitchFamily="34" charset="0"/>
                <a:cs typeface="Arial" panose="020B0604020202020204" pitchFamily="34" charset="0"/>
              </a:rPr>
              <a:t>to</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think</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step-by-step</a:t>
            </a:r>
            <a:endParaRPr lang="nl-NL" dirty="0">
              <a:latin typeface="Arial" panose="020B0604020202020204" pitchFamily="34" charset="0"/>
              <a:cs typeface="Arial" panose="020B0604020202020204" pitchFamily="34" charset="0"/>
            </a:endParaRPr>
          </a:p>
          <a:p>
            <a:pPr lvl="1"/>
            <a:r>
              <a:rPr lang="nl-NL" i="1" dirty="0">
                <a:latin typeface="Arial" panose="020B0604020202020204" pitchFamily="34" charset="0"/>
                <a:cs typeface="Arial" panose="020B0604020202020204" pitchFamily="34" charset="0"/>
              </a:rPr>
              <a:t>Zero-shot: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just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that</a:t>
            </a:r>
            <a:endParaRPr lang="nl-NL" dirty="0">
              <a:latin typeface="Arial" panose="020B0604020202020204" pitchFamily="34" charset="0"/>
              <a:cs typeface="Arial" panose="020B0604020202020204" pitchFamily="34" charset="0"/>
            </a:endParaRPr>
          </a:p>
          <a:p>
            <a:pPr lvl="1"/>
            <a:r>
              <a:rPr lang="nl-NL" i="1" dirty="0">
                <a:latin typeface="Arial" panose="020B0604020202020204" pitchFamily="34" charset="0"/>
                <a:cs typeface="Arial" panose="020B0604020202020204" pitchFamily="34" charset="0"/>
              </a:rPr>
              <a:t>Few-shot: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also</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examples</a:t>
            </a:r>
            <a:r>
              <a:rPr lang="nl-NL" dirty="0">
                <a:latin typeface="Arial" panose="020B0604020202020204" pitchFamily="34" charset="0"/>
                <a:cs typeface="Arial" panose="020B0604020202020204" pitchFamily="34" charset="0"/>
              </a:rPr>
              <a:t> of </a:t>
            </a:r>
            <a:r>
              <a:rPr lang="nl-NL" dirty="0" err="1">
                <a:latin typeface="Arial" panose="020B0604020202020204" pitchFamily="34" charset="0"/>
                <a:cs typeface="Arial" panose="020B0604020202020204" pitchFamily="34" charset="0"/>
              </a:rPr>
              <a:t>desired</a:t>
            </a:r>
            <a:r>
              <a:rPr lang="nl-NL" dirty="0">
                <a:latin typeface="Arial" panose="020B0604020202020204" pitchFamily="34" charset="0"/>
                <a:cs typeface="Arial" panose="020B0604020202020204" pitchFamily="34" charset="0"/>
              </a:rPr>
              <a:t> output</a:t>
            </a:r>
          </a:p>
          <a:p>
            <a:r>
              <a:rPr lang="nl-NL" b="1" dirty="0" err="1">
                <a:latin typeface="Arial" panose="020B0604020202020204" pitchFamily="34" charset="0"/>
                <a:cs typeface="Arial" panose="020B0604020202020204" pitchFamily="34" charset="0"/>
              </a:rPr>
              <a:t>Include</a:t>
            </a:r>
            <a:r>
              <a:rPr lang="nl-NL" b="1" dirty="0">
                <a:latin typeface="Arial" panose="020B0604020202020204" pitchFamily="34" charset="0"/>
                <a:cs typeface="Arial" panose="020B0604020202020204" pitchFamily="34" charset="0"/>
              </a:rPr>
              <a:t> </a:t>
            </a:r>
            <a:r>
              <a:rPr lang="nl-NL" b="1" dirty="0" err="1">
                <a:latin typeface="Arial" panose="020B0604020202020204" pitchFamily="34" charset="0"/>
                <a:cs typeface="Arial" panose="020B0604020202020204" pitchFamily="34" charset="0"/>
              </a:rPr>
              <a:t>documents</a:t>
            </a:r>
            <a:endParaRPr lang="nl-NL" b="1" dirty="0">
              <a:latin typeface="Arial" panose="020B0604020202020204" pitchFamily="34" charset="0"/>
              <a:cs typeface="Arial" panose="020B0604020202020204" pitchFamily="34" charset="0"/>
            </a:endParaRPr>
          </a:p>
          <a:p>
            <a:pPr lvl="1"/>
            <a:r>
              <a:rPr lang="nl-NL" dirty="0" err="1">
                <a:latin typeface="Arial" panose="020B0604020202020204" pitchFamily="34" charset="0"/>
                <a:cs typeface="Arial" panose="020B0604020202020204" pitchFamily="34" charset="0"/>
              </a:rPr>
              <a:t>When</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retrieved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from</a:t>
            </a:r>
            <a:r>
              <a:rPr lang="nl-NL" dirty="0">
                <a:latin typeface="Arial" panose="020B0604020202020204" pitchFamily="34" charset="0"/>
                <a:cs typeface="Arial" panose="020B0604020202020204" pitchFamily="34" charset="0"/>
              </a:rPr>
              <a:t> a (</a:t>
            </a:r>
            <a:r>
              <a:rPr lang="nl-NL" dirty="0" err="1">
                <a:latin typeface="Arial" panose="020B0604020202020204" pitchFamily="34" charset="0"/>
                <a:cs typeface="Arial" panose="020B0604020202020204" pitchFamily="34" charset="0"/>
              </a:rPr>
              <a:t>reliable</a:t>
            </a:r>
            <a:r>
              <a:rPr lang="nl-NL" dirty="0">
                <a:latin typeface="Arial" panose="020B0604020202020204" pitchFamily="34" charset="0"/>
                <a:cs typeface="Arial" panose="020B0604020202020204" pitchFamily="34" charset="0"/>
              </a:rPr>
              <a:t>?) source, </a:t>
            </a:r>
            <a:r>
              <a:rPr lang="nl-NL" dirty="0" err="1">
                <a:latin typeface="Arial" panose="020B0604020202020204" pitchFamily="34" charset="0"/>
                <a:cs typeface="Arial" panose="020B0604020202020204" pitchFamily="34" charset="0"/>
              </a:rPr>
              <a:t>this</a:t>
            </a:r>
            <a:r>
              <a:rPr lang="nl-NL" dirty="0">
                <a:latin typeface="Arial" panose="020B0604020202020204" pitchFamily="34" charset="0"/>
                <a:cs typeface="Arial" panose="020B0604020202020204" pitchFamily="34" charset="0"/>
              </a:rPr>
              <a:t> is </a:t>
            </a:r>
            <a:r>
              <a:rPr lang="nl-NL" b="1" dirty="0">
                <a:latin typeface="Arial" panose="020B0604020202020204" pitchFamily="34" charset="0"/>
                <a:cs typeface="Arial" panose="020B0604020202020204" pitchFamily="34" charset="0"/>
              </a:rPr>
              <a:t>retrieval-</a:t>
            </a:r>
            <a:r>
              <a:rPr lang="nl-NL" b="1" dirty="0" err="1">
                <a:latin typeface="Arial" panose="020B0604020202020204" pitchFamily="34" charset="0"/>
                <a:cs typeface="Arial" panose="020B0604020202020204" pitchFamily="34" charset="0"/>
              </a:rPr>
              <a:t>augmented</a:t>
            </a:r>
            <a:r>
              <a:rPr lang="nl-NL" b="1" dirty="0">
                <a:latin typeface="Arial" panose="020B0604020202020204" pitchFamily="34" charset="0"/>
                <a:cs typeface="Arial" panose="020B0604020202020204" pitchFamily="34" charset="0"/>
              </a:rPr>
              <a:t> </a:t>
            </a:r>
            <a:r>
              <a:rPr lang="nl-NL" b="1" dirty="0" err="1">
                <a:latin typeface="Arial" panose="020B0604020202020204" pitchFamily="34" charset="0"/>
                <a:cs typeface="Arial" panose="020B0604020202020204" pitchFamily="34" charset="0"/>
              </a:rPr>
              <a:t>generation</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4370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E48FCC-D822-ACDE-067D-BBAD1508079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6090968-EA1F-AF37-5A9F-52102ECD47BA}"/>
              </a:ext>
            </a:extLst>
          </p:cNvPr>
          <p:cNvSpPr>
            <a:spLocks noGrp="1"/>
          </p:cNvSpPr>
          <p:nvPr>
            <p:ph type="title"/>
          </p:nvPr>
        </p:nvSpPr>
        <p:spPr/>
        <p:txBody>
          <a:bodyPr/>
          <a:lstStyle/>
          <a:p>
            <a:pPr algn="ctr"/>
            <a:r>
              <a:rPr lang="nl-NL" i="1" dirty="0">
                <a:latin typeface="Arial" panose="020B0604020202020204" pitchFamily="34" charset="0"/>
                <a:cs typeface="Arial" panose="020B0604020202020204" pitchFamily="34" charset="0"/>
              </a:rPr>
              <a:t>Chain-of-</a:t>
            </a:r>
            <a:r>
              <a:rPr lang="nl-NL" i="1" dirty="0" err="1">
                <a:latin typeface="Arial" panose="020B0604020202020204" pitchFamily="34" charset="0"/>
                <a:cs typeface="Arial" panose="020B0604020202020204" pitchFamily="34" charset="0"/>
              </a:rPr>
              <a:t>thought</a:t>
            </a:r>
            <a:r>
              <a:rPr lang="nl-NL" i="1" dirty="0">
                <a:latin typeface="Arial" panose="020B0604020202020204" pitchFamily="34" charset="0"/>
                <a:cs typeface="Arial" panose="020B0604020202020204" pitchFamily="34" charset="0"/>
              </a:rPr>
              <a:t> </a:t>
            </a:r>
            <a:r>
              <a:rPr lang="nl-NL" dirty="0">
                <a:latin typeface="Arial" panose="020B0604020202020204" pitchFamily="34" charset="0"/>
                <a:cs typeface="Arial" panose="020B0604020202020204" pitchFamily="34" charset="0"/>
              </a:rPr>
              <a:t>prompt engineering</a:t>
            </a:r>
          </a:p>
        </p:txBody>
      </p:sp>
      <p:sp>
        <p:nvSpPr>
          <p:cNvPr id="3" name="Tijdelijke aanduiding voor inhoud 2">
            <a:extLst>
              <a:ext uri="{FF2B5EF4-FFF2-40B4-BE49-F238E27FC236}">
                <a16:creationId xmlns:a16="http://schemas.microsoft.com/office/drawing/2014/main" id="{BE77518D-811B-C3E9-74DE-03893E5254FB}"/>
              </a:ext>
            </a:extLst>
          </p:cNvPr>
          <p:cNvSpPr>
            <a:spLocks noGrp="1"/>
          </p:cNvSpPr>
          <p:nvPr>
            <p:ph idx="1"/>
          </p:nvPr>
        </p:nvSpPr>
        <p:spPr/>
        <p:txBody>
          <a:bodyPr/>
          <a:lstStyle/>
          <a:p>
            <a:r>
              <a:rPr lang="nl-NL" b="1" dirty="0">
                <a:latin typeface="Arial" panose="020B0604020202020204" pitchFamily="34" charset="0"/>
                <a:cs typeface="Arial" panose="020B0604020202020204" pitchFamily="34" charset="0"/>
              </a:rPr>
              <a:t>Idea:</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use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argumentation</a:t>
            </a:r>
            <a:r>
              <a:rPr lang="nl-NL" dirty="0">
                <a:latin typeface="Arial" panose="020B0604020202020204" pitchFamily="34" charset="0"/>
                <a:cs typeface="Arial" panose="020B0604020202020204" pitchFamily="34" charset="0"/>
              </a:rPr>
              <a:t> model!</a:t>
            </a:r>
          </a:p>
          <a:p>
            <a:pPr lvl="1"/>
            <a:r>
              <a:rPr lang="nl-NL" dirty="0" err="1">
                <a:latin typeface="Arial" panose="020B0604020202020204" pitchFamily="34" charset="0"/>
                <a:cs typeface="Arial" panose="020B0604020202020204" pitchFamily="34" charset="0"/>
              </a:rPr>
              <a:t>Ask</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to</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apply</a:t>
            </a:r>
            <a:r>
              <a:rPr lang="nl-NL" dirty="0">
                <a:latin typeface="Arial" panose="020B0604020202020204" pitchFamily="34" charset="0"/>
                <a:cs typeface="Arial" panose="020B0604020202020204" pitchFamily="34" charset="0"/>
              </a:rPr>
              <a:t> a </a:t>
            </a:r>
            <a:r>
              <a:rPr lang="nl-NL" dirty="0" err="1">
                <a:latin typeface="Arial" panose="020B0604020202020204" pitchFamily="34" charset="0"/>
                <a:cs typeface="Arial" panose="020B0604020202020204" pitchFamily="34" charset="0"/>
              </a:rPr>
              <a:t>reasoning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method</a:t>
            </a:r>
            <a:endParaRPr lang="nl-NL" dirty="0">
              <a:latin typeface="Arial" panose="020B0604020202020204" pitchFamily="34" charset="0"/>
              <a:cs typeface="Arial" panose="020B0604020202020204" pitchFamily="34" charset="0"/>
            </a:endParaRPr>
          </a:p>
          <a:p>
            <a:pPr lvl="1"/>
            <a:r>
              <a:rPr lang="nl-NL" dirty="0" err="1">
                <a:latin typeface="Arial" panose="020B0604020202020204" pitchFamily="34" charset="0"/>
                <a:cs typeface="Arial" panose="020B0604020202020204" pitchFamily="34" charset="0"/>
              </a:rPr>
              <a:t>Give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examples</a:t>
            </a:r>
            <a:endParaRPr lang="nl-NL" dirty="0">
              <a:latin typeface="Arial" panose="020B0604020202020204" pitchFamily="34" charset="0"/>
              <a:cs typeface="Arial" panose="020B0604020202020204" pitchFamily="34" charset="0"/>
            </a:endParaRPr>
          </a:p>
          <a:p>
            <a:pPr marL="457200" lvl="1" indent="0">
              <a:buNone/>
            </a:pPr>
            <a:endParaRPr lang="nl-NL" dirty="0">
              <a:latin typeface="Arial" panose="020B0604020202020204" pitchFamily="34" charset="0"/>
              <a:cs typeface="Arial" panose="020B0604020202020204" pitchFamily="34" charset="0"/>
            </a:endParaRPr>
          </a:p>
          <a:p>
            <a:r>
              <a:rPr lang="nl-NL" b="1" dirty="0">
                <a:effectLst/>
                <a:latin typeface="Arial" panose="020B0604020202020204" pitchFamily="34" charset="0"/>
                <a:ea typeface="Times New Roman" panose="02020603050405020304" pitchFamily="18" charset="0"/>
                <a:cs typeface="Arial" panose="020B0604020202020204" pitchFamily="34" charset="0"/>
              </a:rPr>
              <a:t>Legal </a:t>
            </a:r>
            <a:r>
              <a:rPr lang="nl-NL" b="1" dirty="0" err="1">
                <a:effectLst/>
                <a:latin typeface="Arial" panose="020B0604020202020204" pitchFamily="34" charset="0"/>
                <a:ea typeface="Times New Roman" panose="02020603050405020304" pitchFamily="18" charset="0"/>
                <a:cs typeface="Arial" panose="020B0604020202020204" pitchFamily="34" charset="0"/>
              </a:rPr>
              <a:t>syllogism</a:t>
            </a:r>
            <a:endParaRPr lang="nl-NL" b="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nl-NL" b="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nl-NL" b="1" dirty="0">
              <a:effectLst/>
              <a:latin typeface="Arial" panose="020B0604020202020204" pitchFamily="34" charset="0"/>
              <a:ea typeface="Times New Roman" panose="02020603050405020304" pitchFamily="18" charset="0"/>
              <a:cs typeface="Arial" panose="020B0604020202020204" pitchFamily="34" charset="0"/>
            </a:endParaRPr>
          </a:p>
          <a:p>
            <a:r>
              <a:rPr lang="nl-NL" b="1" dirty="0">
                <a:latin typeface="Arial" panose="020B0604020202020204" pitchFamily="34" charset="0"/>
                <a:ea typeface="Times New Roman" panose="02020603050405020304" pitchFamily="18" charset="0"/>
                <a:cs typeface="Arial" panose="020B0604020202020204" pitchFamily="34" charset="0"/>
              </a:rPr>
              <a:t>IRAC</a:t>
            </a:r>
            <a:endParaRPr lang="nl-NL" b="1" dirty="0">
              <a:effectLst/>
              <a:latin typeface="Arial" panose="020B0604020202020204" pitchFamily="34" charset="0"/>
              <a:ea typeface="Times New Roman" panose="02020603050405020304" pitchFamily="18" charset="0"/>
              <a:cs typeface="Arial" panose="020B0604020202020204" pitchFamily="34" charset="0"/>
            </a:endParaRPr>
          </a:p>
          <a:p>
            <a:pPr lvl="1"/>
            <a:endParaRPr lang="nl-NL" dirty="0"/>
          </a:p>
          <a:p>
            <a:pPr lvl="1"/>
            <a:endParaRPr lang="nl-NL" dirty="0"/>
          </a:p>
        </p:txBody>
      </p:sp>
      <p:sp>
        <p:nvSpPr>
          <p:cNvPr id="4" name="Text Box 5">
            <a:extLst>
              <a:ext uri="{FF2B5EF4-FFF2-40B4-BE49-F238E27FC236}">
                <a16:creationId xmlns:a16="http://schemas.microsoft.com/office/drawing/2014/main" id="{8F8859BA-AF77-ED8E-634E-0BF3B04F4826}"/>
              </a:ext>
            </a:extLst>
          </p:cNvPr>
          <p:cNvSpPr txBox="1">
            <a:spLocks noChangeArrowheads="1"/>
          </p:cNvSpPr>
          <p:nvPr/>
        </p:nvSpPr>
        <p:spPr bwMode="auto">
          <a:xfrm>
            <a:off x="4386942" y="3300415"/>
            <a:ext cx="6237514" cy="92948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marL="41275" indent="0" algn="just">
              <a:buNone/>
            </a:pPr>
            <a:r>
              <a:rPr lang="nl-NL" sz="1600" b="1" dirty="0">
                <a:effectLst/>
                <a:ea typeface="Times New Roman" panose="02020603050405020304" pitchFamily="18" charset="0"/>
              </a:rPr>
              <a:t>Major:</a:t>
            </a:r>
            <a:r>
              <a:rPr lang="nl-NL" sz="1600" dirty="0">
                <a:effectLst/>
                <a:ea typeface="Times New Roman" panose="02020603050405020304" pitchFamily="18" charset="0"/>
              </a:rPr>
              <a:t> IF </a:t>
            </a:r>
            <a:r>
              <a:rPr lang="nl-NL" sz="1600" dirty="0" err="1">
                <a:effectLst/>
                <a:ea typeface="Times New Roman" panose="02020603050405020304" pitchFamily="18" charset="0"/>
              </a:rPr>
              <a:t>conditions</a:t>
            </a:r>
            <a:r>
              <a:rPr lang="nl-NL" sz="1600" dirty="0">
                <a:effectLst/>
                <a:ea typeface="Times New Roman" panose="02020603050405020304" pitchFamily="18" charset="0"/>
              </a:rPr>
              <a:t> THEN </a:t>
            </a:r>
            <a:r>
              <a:rPr lang="nl-NL" sz="1600" dirty="0" err="1">
                <a:effectLst/>
                <a:ea typeface="Times New Roman" panose="02020603050405020304" pitchFamily="18" charset="0"/>
              </a:rPr>
              <a:t>outcome</a:t>
            </a:r>
            <a:r>
              <a:rPr lang="nl-NL" sz="1600" dirty="0">
                <a:effectLst/>
                <a:ea typeface="Times New Roman" panose="02020603050405020304" pitchFamily="18" charset="0"/>
              </a:rPr>
              <a:t>		(</a:t>
            </a:r>
            <a:r>
              <a:rPr lang="nl-NL" sz="1600" dirty="0" err="1">
                <a:effectLst/>
                <a:ea typeface="Times New Roman" panose="02020603050405020304" pitchFamily="18" charset="0"/>
              </a:rPr>
              <a:t>the</a:t>
            </a:r>
            <a:r>
              <a:rPr lang="nl-NL" sz="1600" dirty="0">
                <a:effectLst/>
                <a:ea typeface="Times New Roman" panose="02020603050405020304" pitchFamily="18" charset="0"/>
              </a:rPr>
              <a:t> </a:t>
            </a:r>
            <a:r>
              <a:rPr lang="nl-NL" sz="1600" dirty="0" err="1">
                <a:effectLst/>
                <a:ea typeface="Times New Roman" panose="02020603050405020304" pitchFamily="18" charset="0"/>
              </a:rPr>
              <a:t>legal</a:t>
            </a:r>
            <a:r>
              <a:rPr lang="nl-NL" sz="1600" dirty="0">
                <a:effectLst/>
                <a:ea typeface="Times New Roman" panose="02020603050405020304" pitchFamily="18" charset="0"/>
              </a:rPr>
              <a:t> </a:t>
            </a:r>
            <a:r>
              <a:rPr lang="nl-NL" sz="1600" dirty="0" err="1">
                <a:effectLst/>
                <a:ea typeface="Times New Roman" panose="02020603050405020304" pitchFamily="18" charset="0"/>
              </a:rPr>
              <a:t>rule</a:t>
            </a:r>
            <a:r>
              <a:rPr lang="nl-NL" sz="1600" dirty="0">
                <a:effectLst/>
                <a:ea typeface="Times New Roman" panose="02020603050405020304" pitchFamily="18" charset="0"/>
              </a:rPr>
              <a:t>)</a:t>
            </a:r>
          </a:p>
          <a:p>
            <a:pPr marL="41275" indent="0" algn="just">
              <a:buNone/>
            </a:pPr>
            <a:r>
              <a:rPr lang="nl-NL" sz="1600" b="1" dirty="0">
                <a:effectLst/>
                <a:ea typeface="Times New Roman" panose="02020603050405020304" pitchFamily="18" charset="0"/>
              </a:rPr>
              <a:t>Minor:</a:t>
            </a:r>
            <a:r>
              <a:rPr lang="nl-NL" sz="1600" dirty="0">
                <a:effectLst/>
                <a:ea typeface="Times New Roman" panose="02020603050405020304" pitchFamily="18" charset="0"/>
              </a:rPr>
              <a:t> </a:t>
            </a:r>
            <a:r>
              <a:rPr lang="nl-NL" sz="1600" dirty="0" err="1">
                <a:effectLst/>
                <a:ea typeface="Times New Roman" panose="02020603050405020304" pitchFamily="18" charset="0"/>
              </a:rPr>
              <a:t>conditions</a:t>
            </a:r>
            <a:r>
              <a:rPr lang="nl-NL" sz="1600" dirty="0">
                <a:effectLst/>
                <a:ea typeface="Times New Roman" panose="02020603050405020304" pitchFamily="18" charset="0"/>
              </a:rPr>
              <a:t>		</a:t>
            </a:r>
            <a:r>
              <a:rPr lang="nl-NL" sz="1600" dirty="0">
                <a:ea typeface="Times New Roman" panose="02020603050405020304" pitchFamily="18" charset="0"/>
              </a:rPr>
              <a:t>		</a:t>
            </a:r>
            <a:r>
              <a:rPr lang="nl-NL" sz="1600" dirty="0">
                <a:effectLst/>
                <a:ea typeface="Times New Roman" panose="02020603050405020304" pitchFamily="18" charset="0"/>
              </a:rPr>
              <a:t>(</a:t>
            </a:r>
            <a:r>
              <a:rPr lang="nl-NL" sz="1600" dirty="0" err="1">
                <a:effectLst/>
                <a:ea typeface="Times New Roman" panose="02020603050405020304" pitchFamily="18" charset="0"/>
              </a:rPr>
              <a:t>the</a:t>
            </a:r>
            <a:r>
              <a:rPr lang="nl-NL" sz="1600" dirty="0">
                <a:effectLst/>
                <a:ea typeface="Times New Roman" panose="02020603050405020304" pitchFamily="18" charset="0"/>
              </a:rPr>
              <a:t> </a:t>
            </a:r>
            <a:r>
              <a:rPr lang="nl-NL" sz="1600" dirty="0" err="1">
                <a:effectLst/>
                <a:ea typeface="Times New Roman" panose="02020603050405020304" pitchFamily="18" charset="0"/>
              </a:rPr>
              <a:t>facts</a:t>
            </a:r>
            <a:r>
              <a:rPr lang="nl-NL" sz="1600" dirty="0">
                <a:effectLst/>
                <a:ea typeface="Times New Roman" panose="02020603050405020304" pitchFamily="18" charset="0"/>
              </a:rPr>
              <a:t>)</a:t>
            </a:r>
          </a:p>
          <a:p>
            <a:pPr marL="41275" indent="0" algn="just">
              <a:buNone/>
            </a:pPr>
            <a:r>
              <a:rPr lang="nl-NL" sz="1600" b="1" dirty="0" err="1">
                <a:effectLst/>
                <a:ea typeface="Times New Roman" panose="02020603050405020304" pitchFamily="18" charset="0"/>
              </a:rPr>
              <a:t>Conclusion</a:t>
            </a:r>
            <a:r>
              <a:rPr lang="nl-NL" sz="1600" b="1" dirty="0">
                <a:effectLst/>
                <a:ea typeface="Times New Roman" panose="02020603050405020304" pitchFamily="18" charset="0"/>
              </a:rPr>
              <a:t>:</a:t>
            </a:r>
            <a:r>
              <a:rPr lang="nl-NL" sz="1600" dirty="0">
                <a:effectLst/>
                <a:ea typeface="Times New Roman" panose="02020603050405020304" pitchFamily="18" charset="0"/>
              </a:rPr>
              <a:t> </a:t>
            </a:r>
            <a:r>
              <a:rPr lang="nl-NL" sz="1600" dirty="0" err="1">
                <a:effectLst/>
                <a:ea typeface="Times New Roman" panose="02020603050405020304" pitchFamily="18" charset="0"/>
              </a:rPr>
              <a:t>outcome</a:t>
            </a:r>
            <a:endParaRPr lang="nl-NL" sz="1600" dirty="0">
              <a:effectLst/>
              <a:ea typeface="Times New Roman" panose="02020603050405020304" pitchFamily="18" charset="0"/>
            </a:endParaRPr>
          </a:p>
        </p:txBody>
      </p:sp>
      <p:sp>
        <p:nvSpPr>
          <p:cNvPr id="5" name="Text Box 5">
            <a:extLst>
              <a:ext uri="{FF2B5EF4-FFF2-40B4-BE49-F238E27FC236}">
                <a16:creationId xmlns:a16="http://schemas.microsoft.com/office/drawing/2014/main" id="{C8B9A43A-69CA-06C3-DE04-5D5ECB7B58E7}"/>
              </a:ext>
            </a:extLst>
          </p:cNvPr>
          <p:cNvSpPr txBox="1">
            <a:spLocks noChangeArrowheads="1"/>
          </p:cNvSpPr>
          <p:nvPr/>
        </p:nvSpPr>
        <p:spPr bwMode="auto">
          <a:xfrm>
            <a:off x="4386942" y="4667590"/>
            <a:ext cx="6237514" cy="1224951"/>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marL="41275" indent="0" algn="just">
              <a:buNone/>
            </a:pPr>
            <a:r>
              <a:rPr lang="nl-NL" sz="1600" b="1" dirty="0">
                <a:effectLst/>
                <a:ea typeface="Times New Roman" panose="02020603050405020304" pitchFamily="18" charset="0"/>
              </a:rPr>
              <a:t>Issue</a:t>
            </a:r>
            <a:r>
              <a:rPr lang="nl-NL" sz="1600" dirty="0">
                <a:effectLst/>
                <a:ea typeface="Times New Roman" panose="02020603050405020304" pitchFamily="18" charset="0"/>
              </a:rPr>
              <a:t>: </a:t>
            </a:r>
            <a:r>
              <a:rPr lang="nl-NL" sz="1600" dirty="0" err="1">
                <a:ea typeface="Times New Roman" panose="02020603050405020304" pitchFamily="18" charset="0"/>
              </a:rPr>
              <a:t>d</a:t>
            </a:r>
            <a:r>
              <a:rPr lang="nl-NL" sz="1600" dirty="0" err="1">
                <a:effectLst/>
                <a:ea typeface="Times New Roman" panose="02020603050405020304" pitchFamily="18" charset="0"/>
              </a:rPr>
              <a:t>etermine</a:t>
            </a:r>
            <a:r>
              <a:rPr lang="nl-NL" sz="1600" dirty="0">
                <a:effectLst/>
                <a:ea typeface="Times New Roman" panose="02020603050405020304" pitchFamily="18" charset="0"/>
              </a:rPr>
              <a:t> </a:t>
            </a:r>
            <a:r>
              <a:rPr lang="nl-NL" sz="1600" dirty="0" err="1">
                <a:effectLst/>
                <a:ea typeface="Times New Roman" panose="02020603050405020304" pitchFamily="18" charset="0"/>
              </a:rPr>
              <a:t>the</a:t>
            </a:r>
            <a:r>
              <a:rPr lang="nl-NL" sz="1600" dirty="0">
                <a:effectLst/>
                <a:ea typeface="Times New Roman" panose="02020603050405020304" pitchFamily="18" charset="0"/>
              </a:rPr>
              <a:t> </a:t>
            </a:r>
            <a:r>
              <a:rPr lang="nl-NL" sz="1600" dirty="0" err="1">
                <a:effectLst/>
                <a:ea typeface="Times New Roman" panose="02020603050405020304" pitchFamily="18" charset="0"/>
              </a:rPr>
              <a:t>legal</a:t>
            </a:r>
            <a:r>
              <a:rPr lang="nl-NL" sz="1600" dirty="0">
                <a:effectLst/>
                <a:ea typeface="Times New Roman" panose="02020603050405020304" pitchFamily="18" charset="0"/>
              </a:rPr>
              <a:t> issue</a:t>
            </a:r>
          </a:p>
          <a:p>
            <a:pPr marL="41275" indent="0" algn="just">
              <a:buNone/>
            </a:pPr>
            <a:r>
              <a:rPr lang="nl-NL" sz="1600" b="1" dirty="0" err="1">
                <a:ea typeface="Times New Roman" panose="02020603050405020304" pitchFamily="18" charset="0"/>
              </a:rPr>
              <a:t>Rule</a:t>
            </a:r>
            <a:r>
              <a:rPr lang="nl-NL" sz="1600" dirty="0">
                <a:ea typeface="Times New Roman" panose="02020603050405020304" pitchFamily="18" charset="0"/>
              </a:rPr>
              <a:t>: </a:t>
            </a:r>
            <a:r>
              <a:rPr lang="nl-NL" sz="1600" dirty="0" err="1">
                <a:ea typeface="Times New Roman" panose="02020603050405020304" pitchFamily="18" charset="0"/>
              </a:rPr>
              <a:t>identify</a:t>
            </a:r>
            <a:r>
              <a:rPr lang="nl-NL" sz="1600" dirty="0">
                <a:ea typeface="Times New Roman" panose="02020603050405020304" pitchFamily="18" charset="0"/>
              </a:rPr>
              <a:t> </a:t>
            </a:r>
            <a:r>
              <a:rPr lang="nl-NL" sz="1600" dirty="0" err="1">
                <a:ea typeface="Times New Roman" panose="02020603050405020304" pitchFamily="18" charset="0"/>
              </a:rPr>
              <a:t>the</a:t>
            </a:r>
            <a:r>
              <a:rPr lang="nl-NL" sz="1600" dirty="0">
                <a:ea typeface="Times New Roman" panose="02020603050405020304" pitchFamily="18" charset="0"/>
              </a:rPr>
              <a:t> relevant </a:t>
            </a:r>
            <a:r>
              <a:rPr lang="nl-NL" sz="1600" dirty="0" err="1">
                <a:ea typeface="Times New Roman" panose="02020603050405020304" pitchFamily="18" charset="0"/>
              </a:rPr>
              <a:t>r</a:t>
            </a:r>
            <a:r>
              <a:rPr lang="nl-NL" sz="1600" dirty="0" err="1">
                <a:effectLst/>
                <a:ea typeface="Times New Roman" panose="02020603050405020304" pitchFamily="18" charset="0"/>
              </a:rPr>
              <a:t>ules</a:t>
            </a:r>
            <a:endParaRPr lang="nl-NL" sz="1600" dirty="0">
              <a:effectLst/>
              <a:ea typeface="Times New Roman" panose="02020603050405020304" pitchFamily="18" charset="0"/>
            </a:endParaRPr>
          </a:p>
          <a:p>
            <a:pPr marL="41275" indent="0" algn="just">
              <a:buNone/>
            </a:pPr>
            <a:r>
              <a:rPr lang="nl-NL" sz="1600" b="1" dirty="0">
                <a:effectLst/>
                <a:ea typeface="Times New Roman" panose="02020603050405020304" pitchFamily="18" charset="0"/>
              </a:rPr>
              <a:t>Application: </a:t>
            </a:r>
            <a:r>
              <a:rPr lang="nl-NL" sz="1600" dirty="0" err="1">
                <a:effectLst/>
                <a:ea typeface="Times New Roman" panose="02020603050405020304" pitchFamily="18" charset="0"/>
              </a:rPr>
              <a:t>apply</a:t>
            </a:r>
            <a:r>
              <a:rPr lang="nl-NL" sz="1600" dirty="0">
                <a:effectLst/>
                <a:ea typeface="Times New Roman" panose="02020603050405020304" pitchFamily="18" charset="0"/>
              </a:rPr>
              <a:t> </a:t>
            </a:r>
            <a:r>
              <a:rPr lang="nl-NL" sz="1600" dirty="0" err="1">
                <a:effectLst/>
                <a:ea typeface="Times New Roman" panose="02020603050405020304" pitchFamily="18" charset="0"/>
              </a:rPr>
              <a:t>the</a:t>
            </a:r>
            <a:r>
              <a:rPr lang="nl-NL" sz="1600" dirty="0">
                <a:effectLst/>
                <a:ea typeface="Times New Roman" panose="02020603050405020304" pitchFamily="18" charset="0"/>
              </a:rPr>
              <a:t> </a:t>
            </a:r>
            <a:r>
              <a:rPr lang="nl-NL" sz="1600" dirty="0" err="1">
                <a:effectLst/>
                <a:ea typeface="Times New Roman" panose="02020603050405020304" pitchFamily="18" charset="0"/>
              </a:rPr>
              <a:t>rules</a:t>
            </a:r>
            <a:r>
              <a:rPr lang="nl-NL" sz="1600" dirty="0">
                <a:effectLst/>
                <a:ea typeface="Times New Roman" panose="02020603050405020304" pitchFamily="18" charset="0"/>
              </a:rPr>
              <a:t> </a:t>
            </a:r>
            <a:r>
              <a:rPr lang="nl-NL" sz="1600" dirty="0" err="1">
                <a:effectLst/>
                <a:ea typeface="Times New Roman" panose="02020603050405020304" pitchFamily="18" charset="0"/>
              </a:rPr>
              <a:t>to</a:t>
            </a:r>
            <a:r>
              <a:rPr lang="nl-NL" sz="1600" dirty="0">
                <a:effectLst/>
                <a:ea typeface="Times New Roman" panose="02020603050405020304" pitchFamily="18" charset="0"/>
              </a:rPr>
              <a:t> </a:t>
            </a:r>
            <a:r>
              <a:rPr lang="nl-NL" sz="1600" dirty="0" err="1">
                <a:effectLst/>
                <a:ea typeface="Times New Roman" panose="02020603050405020304" pitchFamily="18" charset="0"/>
              </a:rPr>
              <a:t>the</a:t>
            </a:r>
            <a:r>
              <a:rPr lang="nl-NL" sz="1600" dirty="0">
                <a:effectLst/>
                <a:ea typeface="Times New Roman" panose="02020603050405020304" pitchFamily="18" charset="0"/>
              </a:rPr>
              <a:t> </a:t>
            </a:r>
            <a:r>
              <a:rPr lang="nl-NL" sz="1600" dirty="0" err="1">
                <a:effectLst/>
                <a:ea typeface="Times New Roman" panose="02020603050405020304" pitchFamily="18" charset="0"/>
              </a:rPr>
              <a:t>facts</a:t>
            </a:r>
            <a:endParaRPr lang="nl-NL" sz="1600" dirty="0">
              <a:effectLst/>
              <a:ea typeface="Times New Roman" panose="02020603050405020304" pitchFamily="18" charset="0"/>
            </a:endParaRPr>
          </a:p>
          <a:p>
            <a:pPr marL="41275" indent="0" algn="just">
              <a:buNone/>
            </a:pPr>
            <a:r>
              <a:rPr lang="nl-NL" sz="1600" b="1" dirty="0" err="1">
                <a:ea typeface="Times New Roman" panose="02020603050405020304" pitchFamily="18" charset="0"/>
              </a:rPr>
              <a:t>Conclusion</a:t>
            </a:r>
            <a:r>
              <a:rPr lang="nl-NL" sz="1600" dirty="0">
                <a:ea typeface="Times New Roman" panose="02020603050405020304" pitchFamily="18" charset="0"/>
              </a:rPr>
              <a:t>: draw </a:t>
            </a:r>
            <a:r>
              <a:rPr lang="nl-NL" sz="1600" dirty="0" err="1">
                <a:ea typeface="Times New Roman" panose="02020603050405020304" pitchFamily="18" charset="0"/>
              </a:rPr>
              <a:t>legal</a:t>
            </a:r>
            <a:r>
              <a:rPr lang="nl-NL" sz="1600" dirty="0">
                <a:ea typeface="Times New Roman" panose="02020603050405020304" pitchFamily="18" charset="0"/>
              </a:rPr>
              <a:t> </a:t>
            </a:r>
            <a:r>
              <a:rPr lang="nl-NL" sz="1600" dirty="0" err="1">
                <a:ea typeface="Times New Roman" panose="02020603050405020304" pitchFamily="18" charset="0"/>
              </a:rPr>
              <a:t>conclusion</a:t>
            </a:r>
            <a:r>
              <a:rPr lang="nl-NL" sz="1600" dirty="0">
                <a:ea typeface="Times New Roman" panose="02020603050405020304" pitchFamily="18" charset="0"/>
              </a:rPr>
              <a:t> </a:t>
            </a:r>
            <a:r>
              <a:rPr lang="nl-NL" sz="1600" dirty="0" err="1">
                <a:ea typeface="Times New Roman" panose="02020603050405020304" pitchFamily="18" charset="0"/>
              </a:rPr>
              <a:t>from</a:t>
            </a:r>
            <a:r>
              <a:rPr lang="nl-NL" sz="1600" dirty="0">
                <a:ea typeface="Times New Roman" panose="02020603050405020304" pitchFamily="18" charset="0"/>
              </a:rPr>
              <a:t> </a:t>
            </a:r>
            <a:r>
              <a:rPr lang="nl-NL" sz="1600" dirty="0" err="1">
                <a:ea typeface="Times New Roman" panose="02020603050405020304" pitchFamily="18" charset="0"/>
              </a:rPr>
              <a:t>rule</a:t>
            </a:r>
            <a:r>
              <a:rPr lang="nl-NL" sz="1600" dirty="0">
                <a:ea typeface="Times New Roman" panose="02020603050405020304" pitchFamily="18" charset="0"/>
              </a:rPr>
              <a:t> </a:t>
            </a:r>
            <a:r>
              <a:rPr lang="nl-NL" sz="1600" dirty="0" err="1">
                <a:ea typeface="Times New Roman" panose="02020603050405020304" pitchFamily="18" charset="0"/>
              </a:rPr>
              <a:t>application</a:t>
            </a:r>
            <a:endParaRPr lang="nl-NL" sz="1600" dirty="0">
              <a:effectLst/>
              <a:ea typeface="Times New Roman" panose="02020603050405020304" pitchFamily="18" charset="0"/>
            </a:endParaRPr>
          </a:p>
        </p:txBody>
      </p:sp>
    </p:spTree>
    <p:extLst>
      <p:ext uri="{BB962C8B-B14F-4D97-AF65-F5344CB8AC3E}">
        <p14:creationId xmlns:p14="http://schemas.microsoft.com/office/powerpoint/2010/main" val="2522088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322313-AEFD-5CCC-8E07-F72C22D661FF}"/>
              </a:ext>
            </a:extLst>
          </p:cNvPr>
          <p:cNvSpPr>
            <a:spLocks noGrp="1"/>
          </p:cNvSpPr>
          <p:nvPr>
            <p:ph type="title"/>
          </p:nvPr>
        </p:nvSpPr>
        <p:spPr/>
        <p:txBody>
          <a:bodyPr/>
          <a:lstStyle/>
          <a:p>
            <a:pPr algn="ctr"/>
            <a:r>
              <a:rPr lang="nl-NL" dirty="0" err="1">
                <a:latin typeface="Arial" panose="020B0604020202020204" pitchFamily="34" charset="0"/>
                <a:cs typeface="Arial" panose="020B0604020202020204" pitchFamily="34" charset="0"/>
              </a:rPr>
              <a:t>Questions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asked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about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the</a:t>
            </a:r>
            <a:r>
              <a:rPr lang="nl-NL" dirty="0">
                <a:latin typeface="Arial" panose="020B0604020202020204" pitchFamily="34" charset="0"/>
                <a:cs typeface="Arial" panose="020B0604020202020204" pitchFamily="34" charset="0"/>
              </a:rPr>
              <a:t> studies</a:t>
            </a:r>
            <a:endParaRPr lang="nl-NL" dirty="0">
              <a:solidFill>
                <a:srgbClr val="FF0000"/>
              </a:solidFill>
              <a:latin typeface="Arial" panose="020B0604020202020204" pitchFamily="34" charset="0"/>
              <a:cs typeface="Arial" panose="020B0604020202020204" pitchFamily="34" charset="0"/>
            </a:endParaRPr>
          </a:p>
        </p:txBody>
      </p:sp>
      <p:sp>
        <p:nvSpPr>
          <p:cNvPr id="3" name="Tijdelijke aanduiding voor inhoud 2">
            <a:extLst>
              <a:ext uri="{FF2B5EF4-FFF2-40B4-BE49-F238E27FC236}">
                <a16:creationId xmlns:a16="http://schemas.microsoft.com/office/drawing/2014/main" id="{075E445F-595D-51A3-0D5A-DE0FCBC60FB3}"/>
              </a:ext>
            </a:extLst>
          </p:cNvPr>
          <p:cNvSpPr>
            <a:spLocks noGrp="1"/>
          </p:cNvSpPr>
          <p:nvPr>
            <p:ph idx="1"/>
          </p:nvPr>
        </p:nvSpPr>
        <p:spPr/>
        <p:txBody>
          <a:bodyPr>
            <a:normAutofit fontScale="92500" lnSpcReduction="20000"/>
          </a:bodyPr>
          <a:lstStyle/>
          <a:p>
            <a:pPr>
              <a:lnSpc>
                <a:spcPct val="110000"/>
              </a:lnSpc>
            </a:pPr>
            <a:r>
              <a:rPr lang="nl-NL" dirty="0">
                <a:latin typeface="Arial" panose="020B0604020202020204" pitchFamily="34" charset="0"/>
                <a:cs typeface="Arial" panose="020B0604020202020204" pitchFamily="34" charset="0"/>
              </a:rPr>
              <a:t>Which </a:t>
            </a:r>
            <a:r>
              <a:rPr lang="nl-NL" b="1" dirty="0" err="1">
                <a:latin typeface="Arial" panose="020B0604020202020204" pitchFamily="34" charset="0"/>
                <a:cs typeface="Arial" panose="020B0604020202020204" pitchFamily="34" charset="0"/>
              </a:rPr>
              <a:t>reasoning</a:t>
            </a:r>
            <a:r>
              <a:rPr lang="nl-NL" b="1" dirty="0">
                <a:latin typeface="Arial" panose="020B0604020202020204" pitchFamily="34" charset="0"/>
                <a:cs typeface="Arial" panose="020B0604020202020204" pitchFamily="34" charset="0"/>
              </a:rPr>
              <a:t> </a:t>
            </a:r>
            <a:r>
              <a:rPr lang="nl-NL" b="1" dirty="0" err="1">
                <a:latin typeface="Arial" panose="020B0604020202020204" pitchFamily="34" charset="0"/>
                <a:cs typeface="Arial" panose="020B0604020202020204" pitchFamily="34" charset="0"/>
              </a:rPr>
              <a:t>capability</a:t>
            </a:r>
            <a:r>
              <a:rPr lang="nl-NL" b="1" dirty="0">
                <a:latin typeface="Arial" panose="020B0604020202020204" pitchFamily="34" charset="0"/>
                <a:cs typeface="Arial" panose="020B0604020202020204" pitchFamily="34" charset="0"/>
              </a:rPr>
              <a:t> </a:t>
            </a:r>
            <a:r>
              <a:rPr lang="nl-NL" dirty="0">
                <a:latin typeface="Arial" panose="020B0604020202020204" pitchFamily="34" charset="0"/>
                <a:cs typeface="Arial" panose="020B0604020202020204" pitchFamily="34" charset="0"/>
              </a:rPr>
              <a:t>is </a:t>
            </a:r>
            <a:r>
              <a:rPr lang="nl-NL" dirty="0" err="1">
                <a:latin typeface="Arial" panose="020B0604020202020204" pitchFamily="34" charset="0"/>
                <a:cs typeface="Arial" panose="020B0604020202020204" pitchFamily="34" charset="0"/>
              </a:rPr>
              <a:t>tested</a:t>
            </a:r>
            <a:r>
              <a:rPr lang="nl-NL" dirty="0">
                <a:latin typeface="Arial" panose="020B0604020202020204" pitchFamily="34" charset="0"/>
                <a:cs typeface="Arial" panose="020B0604020202020204" pitchFamily="34" charset="0"/>
              </a:rPr>
              <a:t>?</a:t>
            </a:r>
          </a:p>
          <a:p>
            <a:pPr lvl="1">
              <a:lnSpc>
                <a:spcPct val="110000"/>
              </a:lnSpc>
            </a:pPr>
            <a:r>
              <a:rPr lang="nl-NL" dirty="0">
                <a:latin typeface="Arial" panose="020B0604020202020204" pitchFamily="34" charset="0"/>
                <a:cs typeface="Arial" panose="020B0604020202020204" pitchFamily="34" charset="0"/>
              </a:rPr>
              <a:t>According </a:t>
            </a:r>
            <a:r>
              <a:rPr lang="nl-NL" dirty="0" err="1">
                <a:latin typeface="Arial" panose="020B0604020202020204" pitchFamily="34" charset="0"/>
                <a:cs typeface="Arial" panose="020B0604020202020204" pitchFamily="34" charset="0"/>
              </a:rPr>
              <a:t>to</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which</a:t>
            </a:r>
            <a:r>
              <a:rPr lang="nl-NL" dirty="0">
                <a:latin typeface="Arial" panose="020B0604020202020204" pitchFamily="34" charset="0"/>
                <a:cs typeface="Arial" panose="020B0604020202020204" pitchFamily="34" charset="0"/>
              </a:rPr>
              <a:t> </a:t>
            </a:r>
            <a:r>
              <a:rPr lang="nl-NL" i="1" dirty="0" err="1">
                <a:latin typeface="Arial" panose="020B0604020202020204" pitchFamily="34" charset="0"/>
                <a:cs typeface="Arial" panose="020B0604020202020204" pitchFamily="34" charset="0"/>
              </a:rPr>
              <a:t>reasoning</a:t>
            </a:r>
            <a:r>
              <a:rPr lang="nl-NL" i="1" dirty="0">
                <a:latin typeface="Arial" panose="020B0604020202020204" pitchFamily="34" charset="0"/>
                <a:cs typeface="Arial" panose="020B0604020202020204" pitchFamily="34" charset="0"/>
              </a:rPr>
              <a:t> model</a:t>
            </a:r>
            <a:r>
              <a:rPr lang="nl-NL" dirty="0">
                <a:latin typeface="Arial" panose="020B0604020202020204" pitchFamily="34" charset="0"/>
                <a:cs typeface="Arial" panose="020B0604020202020204" pitchFamily="34" charset="0"/>
              </a:rPr>
              <a:t>?</a:t>
            </a:r>
          </a:p>
          <a:p>
            <a:pPr>
              <a:lnSpc>
                <a:spcPct val="110000"/>
              </a:lnSpc>
            </a:pPr>
            <a:r>
              <a:rPr lang="nl-NL" dirty="0">
                <a:latin typeface="Arial" panose="020B0604020202020204" pitchFamily="34" charset="0"/>
                <a:cs typeface="Arial" panose="020B0604020202020204" pitchFamily="34" charset="0"/>
              </a:rPr>
              <a:t>Was </a:t>
            </a:r>
            <a:r>
              <a:rPr lang="nl-NL" dirty="0" err="1">
                <a:latin typeface="Arial" panose="020B0604020202020204" pitchFamily="34" charset="0"/>
                <a:cs typeface="Arial" panose="020B0604020202020204" pitchFamily="34" charset="0"/>
              </a:rPr>
              <a:t>testing</a:t>
            </a:r>
            <a:r>
              <a:rPr lang="nl-NL" dirty="0">
                <a:latin typeface="Arial" panose="020B0604020202020204" pitchFamily="34" charset="0"/>
                <a:cs typeface="Arial" panose="020B0604020202020204" pitchFamily="34" charset="0"/>
              </a:rPr>
              <a:t> </a:t>
            </a:r>
            <a:r>
              <a:rPr lang="nl-NL" b="1" dirty="0">
                <a:latin typeface="Arial" panose="020B0604020202020204" pitchFamily="34" charset="0"/>
                <a:cs typeface="Arial" panose="020B0604020202020204" pitchFamily="34" charset="0"/>
              </a:rPr>
              <a:t>direct</a:t>
            </a:r>
            <a:r>
              <a:rPr lang="nl-NL" dirty="0">
                <a:latin typeface="Arial" panose="020B0604020202020204" pitchFamily="34" charset="0"/>
                <a:cs typeface="Arial" panose="020B0604020202020204" pitchFamily="34" charset="0"/>
              </a:rPr>
              <a:t> or </a:t>
            </a:r>
            <a:r>
              <a:rPr lang="nl-NL" dirty="0" err="1">
                <a:latin typeface="Arial" panose="020B0604020202020204" pitchFamily="34" charset="0"/>
                <a:cs typeface="Arial" panose="020B0604020202020204" pitchFamily="34" charset="0"/>
              </a:rPr>
              <a:t>with</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proxies</a:t>
            </a:r>
            <a:r>
              <a:rPr lang="nl-NL" dirty="0">
                <a:latin typeface="Arial" panose="020B0604020202020204" pitchFamily="34" charset="0"/>
                <a:cs typeface="Arial" panose="020B0604020202020204" pitchFamily="34" charset="0"/>
              </a:rPr>
              <a:t>?</a:t>
            </a:r>
          </a:p>
          <a:p>
            <a:pPr>
              <a:lnSpc>
                <a:spcPct val="110000"/>
              </a:lnSpc>
            </a:pPr>
            <a:r>
              <a:rPr lang="nl-NL" dirty="0">
                <a:latin typeface="Arial" panose="020B0604020202020204" pitchFamily="34" charset="0"/>
                <a:cs typeface="Arial" panose="020B0604020202020204" pitchFamily="34" charset="0"/>
              </a:rPr>
              <a:t>Which </a:t>
            </a:r>
            <a:r>
              <a:rPr lang="nl-NL" b="1" dirty="0">
                <a:latin typeface="Arial" panose="020B0604020202020204" pitchFamily="34" charset="0"/>
                <a:cs typeface="Arial" panose="020B0604020202020204" pitchFamily="34" charset="0"/>
              </a:rPr>
              <a:t>prompt-engineering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method</a:t>
            </a:r>
            <a:r>
              <a:rPr lang="nl-NL" dirty="0">
                <a:latin typeface="Arial" panose="020B0604020202020204" pitchFamily="34" charset="0"/>
                <a:cs typeface="Arial" panose="020B0604020202020204" pitchFamily="34" charset="0"/>
              </a:rPr>
              <a:t>?</a:t>
            </a:r>
          </a:p>
          <a:p>
            <a:pPr>
              <a:lnSpc>
                <a:spcPct val="110000"/>
              </a:lnSpc>
            </a:pPr>
            <a:r>
              <a:rPr lang="nl-NL" dirty="0">
                <a:latin typeface="Arial" panose="020B0604020202020204" pitchFamily="34" charset="0"/>
                <a:cs typeface="Arial" panose="020B0604020202020204" pitchFamily="34" charset="0"/>
              </a:rPr>
              <a:t>How </a:t>
            </a:r>
            <a:r>
              <a:rPr lang="nl-NL" b="1" dirty="0" err="1">
                <a:latin typeface="Arial" panose="020B0604020202020204" pitchFamily="34" charset="0"/>
                <a:cs typeface="Arial" panose="020B0604020202020204" pitchFamily="34" charset="0"/>
              </a:rPr>
              <a:t>systematic</a:t>
            </a:r>
            <a:r>
              <a:rPr lang="nl-NL" dirty="0">
                <a:latin typeface="Arial" panose="020B0604020202020204" pitchFamily="34" charset="0"/>
                <a:cs typeface="Arial" panose="020B0604020202020204" pitchFamily="34" charset="0"/>
              </a:rPr>
              <a:t>?</a:t>
            </a:r>
          </a:p>
          <a:p>
            <a:pPr lvl="1">
              <a:lnSpc>
                <a:spcPct val="110000"/>
              </a:lnSpc>
            </a:pPr>
            <a:r>
              <a:rPr lang="nl-NL" dirty="0" err="1">
                <a:latin typeface="Arial" panose="020B0604020202020204" pitchFamily="34" charset="0"/>
                <a:cs typeface="Arial" panose="020B0604020202020204" pitchFamily="34" charset="0"/>
              </a:rPr>
              <a:t>Subjective-objective</a:t>
            </a:r>
            <a:endParaRPr lang="nl-NL" dirty="0">
              <a:latin typeface="Arial" panose="020B0604020202020204" pitchFamily="34" charset="0"/>
              <a:cs typeface="Arial" panose="020B0604020202020204" pitchFamily="34" charset="0"/>
            </a:endParaRPr>
          </a:p>
          <a:p>
            <a:pPr lvl="1">
              <a:lnSpc>
                <a:spcPct val="110000"/>
              </a:lnSpc>
            </a:pPr>
            <a:r>
              <a:rPr lang="nl-NL" dirty="0" err="1">
                <a:latin typeface="Arial" panose="020B0604020202020204" pitchFamily="34" charset="0"/>
                <a:cs typeface="Arial" panose="020B0604020202020204" pitchFamily="34" charset="0"/>
              </a:rPr>
              <a:t>Qualitative-quantitative</a:t>
            </a:r>
            <a:endParaRPr lang="nl-NL" dirty="0">
              <a:latin typeface="Arial" panose="020B0604020202020204" pitchFamily="34" charset="0"/>
              <a:cs typeface="Arial" panose="020B0604020202020204" pitchFamily="34" charset="0"/>
            </a:endParaRPr>
          </a:p>
          <a:p>
            <a:pPr>
              <a:lnSpc>
                <a:spcPct val="110000"/>
              </a:lnSpc>
            </a:pPr>
            <a:r>
              <a:rPr lang="nl-NL" b="1" dirty="0" err="1">
                <a:latin typeface="Arial" panose="020B0604020202020204" pitchFamily="34" charset="0"/>
                <a:cs typeface="Arial" panose="020B0604020202020204" pitchFamily="34" charset="0"/>
              </a:rPr>
              <a:t>What</a:t>
            </a:r>
            <a:r>
              <a:rPr lang="nl-NL" dirty="0">
                <a:latin typeface="Arial" panose="020B0604020202020204" pitchFamily="34" charset="0"/>
                <a:cs typeface="Arial" panose="020B0604020202020204" pitchFamily="34" charset="0"/>
              </a:rPr>
              <a:t> is </a:t>
            </a:r>
            <a:r>
              <a:rPr lang="nl-NL" dirty="0" err="1">
                <a:latin typeface="Arial" panose="020B0604020202020204" pitchFamily="34" charset="0"/>
                <a:cs typeface="Arial" panose="020B0604020202020204" pitchFamily="34" charset="0"/>
              </a:rPr>
              <a:t>compared</a:t>
            </a:r>
            <a:r>
              <a:rPr lang="nl-NL" dirty="0">
                <a:latin typeface="Arial" panose="020B0604020202020204" pitchFamily="34" charset="0"/>
                <a:cs typeface="Arial" panose="020B0604020202020204" pitchFamily="34" charset="0"/>
              </a:rPr>
              <a:t>? LLM/</a:t>
            </a:r>
            <a:r>
              <a:rPr lang="nl-NL" dirty="0" err="1">
                <a:latin typeface="Arial" panose="020B0604020202020204" pitchFamily="34" charset="0"/>
                <a:cs typeface="Arial" panose="020B0604020202020204" pitchFamily="34" charset="0"/>
              </a:rPr>
              <a:t>prompting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method</a:t>
            </a:r>
            <a:r>
              <a:rPr lang="nl-NL" dirty="0">
                <a:latin typeface="Arial" panose="020B0604020202020204" pitchFamily="34" charset="0"/>
                <a:cs typeface="Arial" panose="020B0604020202020204" pitchFamily="34" charset="0"/>
              </a:rPr>
              <a:t> …</a:t>
            </a:r>
          </a:p>
          <a:p>
            <a:pPr lvl="1">
              <a:lnSpc>
                <a:spcPct val="110000"/>
              </a:lnSpc>
            </a:pPr>
            <a:r>
              <a:rPr lang="nl-NL" dirty="0">
                <a:latin typeface="Arial" panose="020B0604020202020204" pitchFamily="34" charset="0"/>
                <a:cs typeface="Arial" panose="020B0604020202020204" pitchFamily="34" charset="0"/>
              </a:rPr>
              <a:t>vs. LLM/</a:t>
            </a:r>
            <a:r>
              <a:rPr lang="nl-NL" dirty="0" err="1">
                <a:latin typeface="Arial" panose="020B0604020202020204" pitchFamily="34" charset="0"/>
                <a:cs typeface="Arial" panose="020B0604020202020204" pitchFamily="34" charset="0"/>
              </a:rPr>
              <a:t>prompting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method</a:t>
            </a:r>
            <a:endParaRPr lang="nl-NL" dirty="0">
              <a:latin typeface="Arial" panose="020B0604020202020204" pitchFamily="34" charset="0"/>
              <a:cs typeface="Arial" panose="020B0604020202020204" pitchFamily="34" charset="0"/>
            </a:endParaRPr>
          </a:p>
          <a:p>
            <a:pPr lvl="1">
              <a:lnSpc>
                <a:spcPct val="110000"/>
              </a:lnSpc>
            </a:pPr>
            <a:r>
              <a:rPr lang="nl-NL" dirty="0">
                <a:latin typeface="Arial" panose="020B0604020202020204" pitchFamily="34" charset="0"/>
                <a:cs typeface="Arial" panose="020B0604020202020204" pitchFamily="34" charset="0"/>
              </a:rPr>
              <a:t>vs. </a:t>
            </a:r>
            <a:r>
              <a:rPr lang="nl-NL" dirty="0" err="1">
                <a:latin typeface="Arial" panose="020B0604020202020204" pitchFamily="34" charset="0"/>
                <a:cs typeface="Arial" panose="020B0604020202020204" pitchFamily="34" charset="0"/>
              </a:rPr>
              <a:t>humans</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226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E3A6DF-F9DE-C47F-D1A0-C5AB1D9308C7}"/>
              </a:ext>
            </a:extLst>
          </p:cNvPr>
          <p:cNvSpPr>
            <a:spLocks noGrp="1"/>
          </p:cNvSpPr>
          <p:nvPr>
            <p:ph type="title"/>
          </p:nvPr>
        </p:nvSpPr>
        <p:spPr/>
        <p:txBody>
          <a:bodyPr/>
          <a:lstStyle/>
          <a:p>
            <a:pPr algn="ctr"/>
            <a:r>
              <a:rPr lang="nl-NL" dirty="0">
                <a:latin typeface="Arial" panose="020B0604020202020204" pitchFamily="34" charset="0"/>
                <a:cs typeface="Arial" panose="020B0604020202020204" pitchFamily="34" charset="0"/>
              </a:rPr>
              <a:t>Studies on document </a:t>
            </a:r>
            <a:r>
              <a:rPr lang="nl-NL" dirty="0" err="1">
                <a:latin typeface="Arial" panose="020B0604020202020204" pitchFamily="34" charset="0"/>
                <a:cs typeface="Arial" panose="020B0604020202020204" pitchFamily="34" charset="0"/>
              </a:rPr>
              <a:t>generation</a:t>
            </a:r>
            <a:r>
              <a:rPr lang="nl-NL" dirty="0">
                <a:latin typeface="Arial" panose="020B0604020202020204" pitchFamily="34" charset="0"/>
                <a:cs typeface="Arial" panose="020B0604020202020204" pitchFamily="34" charset="0"/>
              </a:rPr>
              <a:t> (1)</a:t>
            </a:r>
          </a:p>
        </p:txBody>
      </p:sp>
      <p:sp>
        <p:nvSpPr>
          <p:cNvPr id="3" name="Tijdelijke aanduiding voor inhoud 2">
            <a:extLst>
              <a:ext uri="{FF2B5EF4-FFF2-40B4-BE49-F238E27FC236}">
                <a16:creationId xmlns:a16="http://schemas.microsoft.com/office/drawing/2014/main" id="{66ADE8B9-181D-26BE-DACD-25959C46E1A8}"/>
              </a:ext>
            </a:extLst>
          </p:cNvPr>
          <p:cNvSpPr>
            <a:spLocks noGrp="1"/>
          </p:cNvSpPr>
          <p:nvPr>
            <p:ph idx="1"/>
          </p:nvPr>
        </p:nvSpPr>
        <p:spPr/>
        <p:txBody>
          <a:bodyPr/>
          <a:lstStyle/>
          <a:p>
            <a:r>
              <a:rPr lang="nl-NL" dirty="0">
                <a:latin typeface="Arial" panose="020B0604020202020204" pitchFamily="34" charset="0"/>
                <a:cs typeface="Arial" panose="020B0604020202020204" pitchFamily="34" charset="0"/>
              </a:rPr>
              <a:t>ChatGPT 3.5, zero-prompt, no </a:t>
            </a:r>
            <a:r>
              <a:rPr lang="nl-NL" dirty="0" err="1">
                <a:latin typeface="Arial" panose="020B0604020202020204" pitchFamily="34" charset="0"/>
                <a:cs typeface="Arial" panose="020B0604020202020204" pitchFamily="34" charset="0"/>
              </a:rPr>
              <a:t>reasoning</a:t>
            </a:r>
            <a:r>
              <a:rPr lang="nl-NL" dirty="0">
                <a:latin typeface="Arial" panose="020B0604020202020204" pitchFamily="34" charset="0"/>
                <a:cs typeface="Arial" panose="020B0604020202020204" pitchFamily="34" charset="0"/>
              </a:rPr>
              <a:t> model</a:t>
            </a:r>
          </a:p>
          <a:p>
            <a:pPr lvl="1"/>
            <a:r>
              <a:rPr lang="nl-NL" dirty="0" err="1">
                <a:latin typeface="Arial" panose="020B0604020202020204" pitchFamily="34" charset="0"/>
                <a:cs typeface="Arial" panose="020B0604020202020204" pitchFamily="34" charset="0"/>
              </a:rPr>
              <a:t>Arguments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to</a:t>
            </a:r>
            <a:r>
              <a:rPr lang="nl-NL" dirty="0">
                <a:latin typeface="Arial" panose="020B0604020202020204" pitchFamily="34" charset="0"/>
                <a:cs typeface="Arial" panose="020B0604020202020204" pitchFamily="34" charset="0"/>
              </a:rPr>
              <a:t> make in brief </a:t>
            </a:r>
            <a:r>
              <a:rPr lang="nl-NL" dirty="0" err="1">
                <a:latin typeface="Arial" panose="020B0604020202020204" pitchFamily="34" charset="0"/>
                <a:cs typeface="Arial" panose="020B0604020202020204" pitchFamily="34" charset="0"/>
              </a:rPr>
              <a:t>about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legal</a:t>
            </a:r>
            <a:r>
              <a:rPr lang="nl-NL" dirty="0">
                <a:latin typeface="Arial" panose="020B0604020202020204" pitchFamily="34" charset="0"/>
                <a:cs typeface="Arial" panose="020B0604020202020204" pitchFamily="34" charset="0"/>
              </a:rPr>
              <a:t> issue</a:t>
            </a:r>
          </a:p>
          <a:p>
            <a:pPr lvl="1"/>
            <a:r>
              <a:rPr lang="nl-NL" dirty="0">
                <a:latin typeface="Arial" panose="020B0604020202020204" pitchFamily="34" charset="0"/>
                <a:cs typeface="Arial" panose="020B0604020202020204" pitchFamily="34" charset="0"/>
              </a:rPr>
              <a:t>Legal </a:t>
            </a:r>
            <a:r>
              <a:rPr lang="nl-NL" dirty="0" err="1">
                <a:latin typeface="Arial" panose="020B0604020202020204" pitchFamily="34" charset="0"/>
                <a:cs typeface="Arial" panose="020B0604020202020204" pitchFamily="34" charset="0"/>
              </a:rPr>
              <a:t>complaint</a:t>
            </a:r>
            <a:endParaRPr lang="nl-NL" dirty="0">
              <a:latin typeface="Arial" panose="020B0604020202020204" pitchFamily="34" charset="0"/>
              <a:cs typeface="Arial" panose="020B0604020202020204" pitchFamily="34" charset="0"/>
            </a:endParaRPr>
          </a:p>
          <a:p>
            <a:pPr lvl="1"/>
            <a:r>
              <a:rPr lang="nl-NL" dirty="0">
                <a:latin typeface="Arial" panose="020B0604020202020204" pitchFamily="34" charset="0"/>
                <a:cs typeface="Arial" panose="020B0604020202020204" pitchFamily="34" charset="0"/>
              </a:rPr>
              <a:t>Legal analysis of </a:t>
            </a:r>
            <a:r>
              <a:rPr lang="nl-NL" dirty="0" err="1">
                <a:latin typeface="Arial" panose="020B0604020202020204" pitchFamily="34" charset="0"/>
                <a:cs typeface="Arial" panose="020B0604020202020204" pitchFamily="34" charset="0"/>
              </a:rPr>
              <a:t>factual</a:t>
            </a:r>
            <a:r>
              <a:rPr lang="nl-NL" dirty="0">
                <a:latin typeface="Arial" panose="020B0604020202020204" pitchFamily="34" charset="0"/>
                <a:cs typeface="Arial" panose="020B0604020202020204" pitchFamily="34" charset="0"/>
              </a:rPr>
              <a:t> scenario</a:t>
            </a:r>
          </a:p>
          <a:p>
            <a:pPr lvl="1"/>
            <a:endParaRPr lang="nl-NL" dirty="0">
              <a:latin typeface="Arial" panose="020B0604020202020204" pitchFamily="34" charset="0"/>
              <a:cs typeface="Arial" panose="020B0604020202020204" pitchFamily="34" charset="0"/>
            </a:endParaRPr>
          </a:p>
          <a:p>
            <a:pPr lvl="1"/>
            <a:r>
              <a:rPr lang="nl-NL" dirty="0">
                <a:latin typeface="Arial" panose="020B0604020202020204" pitchFamily="34" charset="0"/>
                <a:cs typeface="Arial" panose="020B0604020202020204" pitchFamily="34" charset="0"/>
              </a:rPr>
              <a:t>“</a:t>
            </a:r>
            <a:r>
              <a:rPr lang="nl-NL" dirty="0" err="1">
                <a:latin typeface="Arial" panose="020B0604020202020204" pitchFamily="34" charset="0"/>
                <a:cs typeface="Arial" panose="020B0604020202020204" pitchFamily="34" charset="0"/>
              </a:rPr>
              <a:t>surprisingly</a:t>
            </a:r>
            <a:r>
              <a:rPr lang="nl-NL" dirty="0">
                <a:latin typeface="Arial" panose="020B0604020202020204" pitchFamily="34" charset="0"/>
                <a:cs typeface="Arial" panose="020B0604020202020204" pitchFamily="34" charset="0"/>
              </a:rPr>
              <a:t> sophisticated”, “incomplete </a:t>
            </a:r>
            <a:r>
              <a:rPr lang="nl-NL" dirty="0" err="1">
                <a:latin typeface="Arial" panose="020B0604020202020204" pitchFamily="34" charset="0"/>
                <a:cs typeface="Arial" panose="020B0604020202020204" pitchFamily="34" charset="0"/>
              </a:rPr>
              <a:t>and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problematic</a:t>
            </a:r>
            <a:r>
              <a:rPr lang="nl-NL" dirty="0">
                <a:latin typeface="Arial" panose="020B0604020202020204" pitchFamily="34" charset="0"/>
                <a:cs typeface="Arial" panose="020B0604020202020204" pitchFamily="34" charset="0"/>
              </a:rPr>
              <a:t> …”, “</a:t>
            </a:r>
            <a:r>
              <a:rPr lang="nl-NL" dirty="0" err="1">
                <a:latin typeface="Arial" panose="020B0604020202020204" pitchFamily="34" charset="0"/>
                <a:cs typeface="Arial" panose="020B0604020202020204" pitchFamily="34" charset="0"/>
              </a:rPr>
              <a:t>not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sufficiently</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helpful</a:t>
            </a:r>
            <a:r>
              <a:rPr lang="nl-NL" dirty="0">
                <a:latin typeface="Arial" panose="020B0604020202020204" pitchFamily="34" charset="0"/>
                <a:cs typeface="Arial" panose="020B0604020202020204" pitchFamily="34" charset="0"/>
              </a:rPr>
              <a:t> in </a:t>
            </a:r>
            <a:r>
              <a:rPr lang="nl-NL" dirty="0" err="1">
                <a:latin typeface="Arial" panose="020B0604020202020204" pitchFamily="34" charset="0"/>
                <a:cs typeface="Arial" panose="020B0604020202020204" pitchFamily="34" charset="0"/>
              </a:rPr>
              <a:t>current</a:t>
            </a:r>
            <a:r>
              <a:rPr lang="nl-NL" dirty="0">
                <a:latin typeface="Arial" panose="020B0604020202020204" pitchFamily="34" charset="0"/>
                <a:cs typeface="Arial" panose="020B0604020202020204" pitchFamily="34" charset="0"/>
              </a:rPr>
              <a:t> form </a:t>
            </a:r>
            <a:r>
              <a:rPr lang="nl-NL" dirty="0" err="1">
                <a:latin typeface="Arial" panose="020B0604020202020204" pitchFamily="34" charset="0"/>
                <a:cs typeface="Arial" panose="020B0604020202020204" pitchFamily="34" charset="0"/>
              </a:rPr>
              <a:t>for</a:t>
            </a:r>
            <a:r>
              <a:rPr lang="nl-NL" dirty="0">
                <a:latin typeface="Arial" panose="020B0604020202020204" pitchFamily="34" charset="0"/>
                <a:cs typeface="Arial" panose="020B0604020202020204" pitchFamily="34" charset="0"/>
              </a:rPr>
              <a:t> most </a:t>
            </a:r>
            <a:r>
              <a:rPr lang="nl-NL" dirty="0" err="1">
                <a:latin typeface="Arial" panose="020B0604020202020204" pitchFamily="34" charset="0"/>
                <a:cs typeface="Arial" panose="020B0604020202020204" pitchFamily="34" charset="0"/>
              </a:rPr>
              <a:t>people</a:t>
            </a:r>
            <a:r>
              <a:rPr lang="nl-NL" dirty="0">
                <a:latin typeface="Arial" panose="020B0604020202020204" pitchFamily="34" charset="0"/>
                <a:cs typeface="Arial" panose="020B0604020202020204" pitchFamily="34" charset="0"/>
              </a:rPr>
              <a:t>”</a:t>
            </a:r>
          </a:p>
          <a:p>
            <a:pPr lvl="1"/>
            <a:endParaRPr lang="nl-NL" dirty="0">
              <a:latin typeface="Arial" panose="020B0604020202020204" pitchFamily="34" charset="0"/>
              <a:cs typeface="Arial" panose="020B0604020202020204" pitchFamily="34" charset="0"/>
            </a:endParaRPr>
          </a:p>
          <a:p>
            <a:pPr lvl="1"/>
            <a:r>
              <a:rPr lang="nl-NL" dirty="0">
                <a:latin typeface="Arial" panose="020B0604020202020204" pitchFamily="34" charset="0"/>
                <a:cs typeface="Arial" panose="020B0604020202020204" pitchFamily="34" charset="0"/>
              </a:rPr>
              <a:t>Direct </a:t>
            </a:r>
            <a:r>
              <a:rPr lang="nl-NL" dirty="0" err="1">
                <a:latin typeface="Arial" panose="020B0604020202020204" pitchFamily="34" charset="0"/>
                <a:cs typeface="Arial" panose="020B0604020202020204" pitchFamily="34" charset="0"/>
              </a:rPr>
              <a:t>testing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unsystematic</a:t>
            </a:r>
            <a:r>
              <a:rPr lang="nl-NL" dirty="0">
                <a:latin typeface="Arial" panose="020B0604020202020204" pitchFamily="34" charset="0"/>
                <a:cs typeface="Arial" panose="020B0604020202020204" pitchFamily="34" charset="0"/>
              </a:rPr>
              <a:t>, no </a:t>
            </a:r>
            <a:r>
              <a:rPr lang="nl-NL" dirty="0" err="1">
                <a:latin typeface="Arial" panose="020B0604020202020204" pitchFamily="34" charset="0"/>
                <a:cs typeface="Arial" panose="020B0604020202020204" pitchFamily="34" charset="0"/>
              </a:rPr>
              <a:t>comparisons</a:t>
            </a:r>
            <a:endParaRPr lang="nl-NL" dirty="0">
              <a:latin typeface="Arial" panose="020B0604020202020204" pitchFamily="34" charset="0"/>
              <a:cs typeface="Arial" panose="020B0604020202020204" pitchFamily="34" charset="0"/>
            </a:endParaRPr>
          </a:p>
        </p:txBody>
      </p:sp>
      <p:sp>
        <p:nvSpPr>
          <p:cNvPr id="4" name="Text Box 5">
            <a:extLst>
              <a:ext uri="{FF2B5EF4-FFF2-40B4-BE49-F238E27FC236}">
                <a16:creationId xmlns:a16="http://schemas.microsoft.com/office/drawing/2014/main" id="{764A72EC-0EB5-505B-C0F4-124EB80A989A}"/>
              </a:ext>
            </a:extLst>
          </p:cNvPr>
          <p:cNvSpPr txBox="1">
            <a:spLocks noChangeArrowheads="1"/>
          </p:cNvSpPr>
          <p:nvPr/>
        </p:nvSpPr>
        <p:spPr bwMode="auto">
          <a:xfrm>
            <a:off x="1589315" y="6358176"/>
            <a:ext cx="8436428" cy="52322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Aft>
                <a:spcPts val="600"/>
              </a:spcAft>
              <a:buNone/>
            </a:pPr>
            <a:r>
              <a:rPr lang="en-US" sz="1400" dirty="0">
                <a:effectLst/>
                <a:latin typeface="Arial" panose="020B0604020202020204" pitchFamily="34" charset="0"/>
                <a:ea typeface="Times New Roman" panose="02020603050405020304" pitchFamily="18" charset="0"/>
                <a:cs typeface="Arial" panose="020B0604020202020204" pitchFamily="34" charset="0"/>
              </a:rPr>
              <a:t>A.M. Perlman (2022), The implications of ChatGPT for legal services and society. </a:t>
            </a: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Available at SSRN: </a:t>
            </a:r>
            <a:r>
              <a:rPr lang="en-US" sz="1400" dirty="0">
                <a:effectLst/>
                <a:latin typeface="Arial" panose="020B0604020202020204" pitchFamily="34" charset="0"/>
                <a:ea typeface="Times New Roman" panose="02020603050405020304" pitchFamily="18" charset="0"/>
                <a:cs typeface="Arial" panose="020B0604020202020204" pitchFamily="34" charset="0"/>
              </a:rPr>
              <a:t>http://</a:t>
            </a:r>
            <a:r>
              <a:rPr lang="en-US" sz="1400" dirty="0" err="1">
                <a:effectLst/>
                <a:latin typeface="Arial" panose="020B0604020202020204" pitchFamily="34" charset="0"/>
                <a:ea typeface="Times New Roman" panose="02020603050405020304" pitchFamily="18" charset="0"/>
                <a:cs typeface="Arial" panose="020B0604020202020204" pitchFamily="34" charset="0"/>
              </a:rPr>
              <a:t>ssrn.com</a:t>
            </a:r>
            <a:r>
              <a:rPr lang="en-US" sz="1400" dirty="0">
                <a:effectLst/>
                <a:latin typeface="Arial" panose="020B0604020202020204" pitchFamily="34" charset="0"/>
                <a:ea typeface="Times New Roman" panose="02020603050405020304" pitchFamily="18" charset="0"/>
                <a:cs typeface="Arial" panose="020B0604020202020204" pitchFamily="34" charset="0"/>
              </a:rPr>
              <a:t>/abstract=4294197.</a:t>
            </a:r>
            <a:r>
              <a:rPr lang="nl-NL" sz="1400" dirty="0">
                <a:effectLst/>
                <a:latin typeface="Arial" panose="020B0604020202020204" pitchFamily="34" charset="0"/>
                <a:cs typeface="Arial" panose="020B0604020202020204" pitchFamily="34" charset="0"/>
              </a:rPr>
              <a:t> </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4925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826BE7-67AE-2283-1BAC-A98E57F2E60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8F7FAC6-4900-FBF5-0B6E-D9B0B7054D52}"/>
              </a:ext>
            </a:extLst>
          </p:cNvPr>
          <p:cNvSpPr>
            <a:spLocks noGrp="1"/>
          </p:cNvSpPr>
          <p:nvPr>
            <p:ph type="title"/>
          </p:nvPr>
        </p:nvSpPr>
        <p:spPr/>
        <p:txBody>
          <a:bodyPr/>
          <a:lstStyle/>
          <a:p>
            <a:pPr algn="ctr"/>
            <a:r>
              <a:rPr lang="nl-NL" dirty="0">
                <a:latin typeface="Arial" panose="020B0604020202020204" pitchFamily="34" charset="0"/>
                <a:cs typeface="Arial" panose="020B0604020202020204" pitchFamily="34" charset="0"/>
              </a:rPr>
              <a:t>Studies on document </a:t>
            </a:r>
            <a:r>
              <a:rPr lang="nl-NL" dirty="0" err="1">
                <a:latin typeface="Arial" panose="020B0604020202020204" pitchFamily="34" charset="0"/>
                <a:cs typeface="Arial" panose="020B0604020202020204" pitchFamily="34" charset="0"/>
              </a:rPr>
              <a:t>generation</a:t>
            </a:r>
            <a:r>
              <a:rPr lang="nl-NL" dirty="0">
                <a:latin typeface="Arial" panose="020B0604020202020204" pitchFamily="34" charset="0"/>
                <a:cs typeface="Arial" panose="020B0604020202020204" pitchFamily="34" charset="0"/>
              </a:rPr>
              <a:t> (2)</a:t>
            </a:r>
          </a:p>
        </p:txBody>
      </p:sp>
      <p:sp>
        <p:nvSpPr>
          <p:cNvPr id="3" name="Tijdelijke aanduiding voor inhoud 2">
            <a:extLst>
              <a:ext uri="{FF2B5EF4-FFF2-40B4-BE49-F238E27FC236}">
                <a16:creationId xmlns:a16="http://schemas.microsoft.com/office/drawing/2014/main" id="{61A4D92B-AFBC-5F4D-B49E-EEBA4419CCA0}"/>
              </a:ext>
            </a:extLst>
          </p:cNvPr>
          <p:cNvSpPr>
            <a:spLocks noGrp="1"/>
          </p:cNvSpPr>
          <p:nvPr>
            <p:ph idx="1"/>
          </p:nvPr>
        </p:nvSpPr>
        <p:spPr/>
        <p:txBody>
          <a:bodyPr>
            <a:normAutofit lnSpcReduction="10000"/>
          </a:bodyPr>
          <a:lstStyle/>
          <a:p>
            <a:pPr>
              <a:lnSpc>
                <a:spcPct val="100000"/>
              </a:lnSpc>
            </a:pPr>
            <a:r>
              <a:rPr lang="nl-NL" dirty="0">
                <a:latin typeface="Arial" panose="020B0604020202020204" pitchFamily="34" charset="0"/>
                <a:cs typeface="Arial" panose="020B0604020202020204" pitchFamily="34" charset="0"/>
              </a:rPr>
              <a:t>ChatGPT 3.5, no </a:t>
            </a:r>
            <a:r>
              <a:rPr lang="nl-NL" dirty="0" err="1">
                <a:latin typeface="Arial" panose="020B0604020202020204" pitchFamily="34" charset="0"/>
                <a:cs typeface="Arial" panose="020B0604020202020204" pitchFamily="34" charset="0"/>
              </a:rPr>
              <a:t>CoT</a:t>
            </a:r>
            <a:r>
              <a:rPr lang="nl-NL" dirty="0">
                <a:latin typeface="Arial" panose="020B0604020202020204" pitchFamily="34" charset="0"/>
                <a:cs typeface="Arial" panose="020B0604020202020204" pitchFamily="34" charset="0"/>
              </a:rPr>
              <a:t>, no </a:t>
            </a:r>
            <a:r>
              <a:rPr lang="nl-NL" dirty="0" err="1">
                <a:latin typeface="Arial" panose="020B0604020202020204" pitchFamily="34" charset="0"/>
                <a:cs typeface="Arial" panose="020B0604020202020204" pitchFamily="34" charset="0"/>
              </a:rPr>
              <a:t>reasoning</a:t>
            </a:r>
            <a:r>
              <a:rPr lang="nl-NL" dirty="0">
                <a:latin typeface="Arial" panose="020B0604020202020204" pitchFamily="34" charset="0"/>
                <a:cs typeface="Arial" panose="020B0604020202020204" pitchFamily="34" charset="0"/>
              </a:rPr>
              <a:t> model</a:t>
            </a:r>
          </a:p>
          <a:p>
            <a:pPr lvl="1">
              <a:lnSpc>
                <a:spcPct val="100000"/>
              </a:lnSpc>
            </a:pPr>
            <a:r>
              <a:rPr lang="nl-NL" dirty="0">
                <a:latin typeface="Arial" panose="020B0604020202020204" pitchFamily="34" charset="0"/>
                <a:cs typeface="Arial" panose="020B0604020202020204" pitchFamily="34" charset="0"/>
              </a:rPr>
              <a:t>Both ChatGPT </a:t>
            </a:r>
            <a:r>
              <a:rPr lang="nl-NL" dirty="0" err="1">
                <a:latin typeface="Arial" panose="020B0604020202020204" pitchFamily="34" charset="0"/>
                <a:cs typeface="Arial" panose="020B0604020202020204" pitchFamily="34" charset="0"/>
              </a:rPr>
              <a:t>and</a:t>
            </a:r>
            <a:r>
              <a:rPr lang="nl-NL" dirty="0">
                <a:latin typeface="Arial" panose="020B0604020202020204" pitchFamily="34" charset="0"/>
                <a:cs typeface="Arial" panose="020B0604020202020204" pitchFamily="34" charset="0"/>
              </a:rPr>
              <a:t> human </a:t>
            </a:r>
            <a:r>
              <a:rPr lang="nl-NL" dirty="0" err="1">
                <a:latin typeface="Arial" panose="020B0604020202020204" pitchFamily="34" charset="0"/>
                <a:cs typeface="Arial" panose="020B0604020202020204" pitchFamily="34" charset="0"/>
              </a:rPr>
              <a:t>lawyer</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write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complaint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for</a:t>
            </a:r>
            <a:r>
              <a:rPr lang="nl-NL" dirty="0">
                <a:latin typeface="Arial" panose="020B0604020202020204" pitchFamily="34" charset="0"/>
                <a:cs typeface="Arial" panose="020B0604020202020204" pitchFamily="34" charset="0"/>
              </a:rPr>
              <a:t> class action </a:t>
            </a:r>
            <a:r>
              <a:rPr lang="nl-NL" dirty="0" err="1">
                <a:latin typeface="Arial" panose="020B0604020202020204" pitchFamily="34" charset="0"/>
                <a:cs typeface="Arial" panose="020B0604020202020204" pitchFamily="34" charset="0"/>
              </a:rPr>
              <a:t>law</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suit</a:t>
            </a:r>
            <a:endParaRPr lang="nl-NL" dirty="0">
              <a:latin typeface="Arial" panose="020B0604020202020204" pitchFamily="34" charset="0"/>
              <a:cs typeface="Arial" panose="020B0604020202020204" pitchFamily="34" charset="0"/>
            </a:endParaRPr>
          </a:p>
          <a:p>
            <a:pPr lvl="1">
              <a:lnSpc>
                <a:spcPct val="100000"/>
              </a:lnSpc>
            </a:pPr>
            <a:r>
              <a:rPr lang="nl-NL" dirty="0">
                <a:latin typeface="Arial" panose="020B0604020202020204" pitchFamily="34" charset="0"/>
                <a:cs typeface="Arial" panose="020B0604020202020204" pitchFamily="34" charset="0"/>
              </a:rPr>
              <a:t>Mock jury </a:t>
            </a:r>
            <a:r>
              <a:rPr lang="nl-NL" dirty="0" err="1">
                <a:latin typeface="Arial" panose="020B0604020202020204" pitchFamily="34" charset="0"/>
                <a:cs typeface="Arial" panose="020B0604020202020204" pitchFamily="34" charset="0"/>
              </a:rPr>
              <a:t>decides</a:t>
            </a:r>
            <a:r>
              <a:rPr lang="nl-NL" dirty="0">
                <a:latin typeface="Arial" panose="020B0604020202020204" pitchFamily="34" charset="0"/>
                <a:cs typeface="Arial" panose="020B0604020202020204" pitchFamily="34" charset="0"/>
              </a:rPr>
              <a:t> on </a:t>
            </a:r>
            <a:r>
              <a:rPr lang="nl-NL" dirty="0" err="1">
                <a:latin typeface="Arial" panose="020B0604020202020204" pitchFamily="34" charset="0"/>
                <a:cs typeface="Arial" panose="020B0604020202020204" pitchFamily="34" charset="0"/>
              </a:rPr>
              <a:t>the</a:t>
            </a:r>
            <a:r>
              <a:rPr lang="nl-NL" dirty="0">
                <a:latin typeface="Arial" panose="020B0604020202020204" pitchFamily="34" charset="0"/>
                <a:cs typeface="Arial" panose="020B0604020202020204" pitchFamily="34" charset="0"/>
              </a:rPr>
              <a:t> basis of </a:t>
            </a:r>
            <a:r>
              <a:rPr lang="nl-NL" dirty="0" err="1">
                <a:latin typeface="Arial" panose="020B0604020202020204" pitchFamily="34" charset="0"/>
                <a:cs typeface="Arial" panose="020B0604020202020204" pitchFamily="34" charset="0"/>
              </a:rPr>
              <a:t>both</a:t>
            </a:r>
            <a:endParaRPr lang="nl-NL" dirty="0">
              <a:latin typeface="Arial" panose="020B0604020202020204" pitchFamily="34" charset="0"/>
              <a:cs typeface="Arial" panose="020B0604020202020204" pitchFamily="34" charset="0"/>
            </a:endParaRPr>
          </a:p>
          <a:p>
            <a:pPr lvl="2">
              <a:lnSpc>
                <a:spcPct val="100000"/>
              </a:lnSpc>
            </a:pPr>
            <a:r>
              <a:rPr lang="nl-NL" dirty="0">
                <a:latin typeface="Arial" panose="020B0604020202020204" pitchFamily="34" charset="0"/>
                <a:cs typeface="Arial" panose="020B0604020202020204" pitchFamily="34" charset="0"/>
              </a:rPr>
              <a:t>Human </a:t>
            </a:r>
            <a:r>
              <a:rPr lang="nl-NL" dirty="0" err="1">
                <a:latin typeface="Arial" panose="020B0604020202020204" pitchFamily="34" charset="0"/>
                <a:cs typeface="Arial" panose="020B0604020202020204" pitchFamily="34" charset="0"/>
              </a:rPr>
              <a:t>complaint</a:t>
            </a:r>
            <a:r>
              <a:rPr lang="nl-NL" dirty="0">
                <a:latin typeface="Arial" panose="020B0604020202020204" pitchFamily="34" charset="0"/>
                <a:cs typeface="Arial" panose="020B0604020202020204" pitchFamily="34" charset="0"/>
              </a:rPr>
              <a:t>: 88% “proven”</a:t>
            </a:r>
          </a:p>
          <a:p>
            <a:pPr lvl="2">
              <a:lnSpc>
                <a:spcPct val="100000"/>
              </a:lnSpc>
            </a:pPr>
            <a:r>
              <a:rPr lang="nl-NL" dirty="0">
                <a:latin typeface="Arial" panose="020B0604020202020204" pitchFamily="34" charset="0"/>
                <a:cs typeface="Arial" panose="020B0604020202020204" pitchFamily="34" charset="0"/>
              </a:rPr>
              <a:t>ChatGPT </a:t>
            </a:r>
            <a:r>
              <a:rPr lang="nl-NL" dirty="0" err="1">
                <a:latin typeface="Arial" panose="020B0604020202020204" pitchFamily="34" charset="0"/>
                <a:cs typeface="Arial" panose="020B0604020202020204" pitchFamily="34" charset="0"/>
              </a:rPr>
              <a:t>complaint</a:t>
            </a:r>
            <a:r>
              <a:rPr lang="nl-NL" dirty="0">
                <a:latin typeface="Arial" panose="020B0604020202020204" pitchFamily="34" charset="0"/>
                <a:cs typeface="Arial" panose="020B0604020202020204" pitchFamily="34" charset="0"/>
              </a:rPr>
              <a:t>: 80% “proven”</a:t>
            </a:r>
          </a:p>
          <a:p>
            <a:pPr lvl="1">
              <a:lnSpc>
                <a:spcPct val="100000"/>
              </a:lnSpc>
            </a:pPr>
            <a:r>
              <a:rPr lang="nl-NL" dirty="0">
                <a:latin typeface="Arial" panose="020B0604020202020204" pitchFamily="34" charset="0"/>
                <a:cs typeface="Arial" panose="020B0604020202020204" pitchFamily="34" charset="0"/>
              </a:rPr>
              <a:t>“</a:t>
            </a:r>
            <a:r>
              <a:rPr lang="nl-NL" dirty="0" err="1">
                <a:effectLst/>
                <a:latin typeface="Arial" panose="020B0604020202020204" pitchFamily="34" charset="0"/>
                <a:cs typeface="Arial" panose="020B0604020202020204" pitchFamily="34" charset="0"/>
              </a:rPr>
              <a:t>Overwhelmingly</a:t>
            </a:r>
            <a:r>
              <a:rPr lang="nl-NL" dirty="0">
                <a:effectLst/>
                <a:latin typeface="Arial" panose="020B0604020202020204" pitchFamily="34" charset="0"/>
                <a:cs typeface="Arial" panose="020B0604020202020204" pitchFamily="34" charset="0"/>
              </a:rPr>
              <a:t>, ChatGPT </a:t>
            </a:r>
            <a:r>
              <a:rPr lang="nl-NL" dirty="0" err="1">
                <a:effectLst/>
                <a:latin typeface="Arial" panose="020B0604020202020204" pitchFamily="34" charset="0"/>
                <a:cs typeface="Arial" panose="020B0604020202020204" pitchFamily="34" charset="0"/>
              </a:rPr>
              <a:t>drafted</a:t>
            </a:r>
            <a:r>
              <a:rPr lang="nl-NL" dirty="0">
                <a:effectLst/>
                <a:latin typeface="Arial" panose="020B0604020202020204" pitchFamily="34" charset="0"/>
                <a:cs typeface="Arial" panose="020B0604020202020204" pitchFamily="34" charset="0"/>
              </a:rPr>
              <a:t> </a:t>
            </a:r>
            <a:r>
              <a:rPr lang="nl-NL" dirty="0" err="1">
                <a:effectLst/>
                <a:latin typeface="Arial" panose="020B0604020202020204" pitchFamily="34" charset="0"/>
                <a:cs typeface="Arial" panose="020B0604020202020204" pitchFamily="34" charset="0"/>
              </a:rPr>
              <a:t>convincing</a:t>
            </a:r>
            <a:r>
              <a:rPr lang="nl-NL" dirty="0">
                <a:effectLst/>
                <a:latin typeface="Arial" panose="020B0604020202020204" pitchFamily="34" charset="0"/>
                <a:cs typeface="Arial" panose="020B0604020202020204" pitchFamily="34" charset="0"/>
              </a:rPr>
              <a:t> </a:t>
            </a:r>
            <a:r>
              <a:rPr lang="nl-NL" dirty="0" err="1">
                <a:effectLst/>
                <a:latin typeface="Arial" panose="020B0604020202020204" pitchFamily="34" charset="0"/>
                <a:cs typeface="Arial" panose="020B0604020202020204" pitchFamily="34" charset="0"/>
              </a:rPr>
              <a:t>complaints</a:t>
            </a:r>
            <a:r>
              <a:rPr lang="nl-NL" dirty="0">
                <a:effectLst/>
                <a:latin typeface="Arial" panose="020B0604020202020204" pitchFamily="34" charset="0"/>
                <a:cs typeface="Arial" panose="020B0604020202020204" pitchFamily="34" charset="0"/>
              </a:rPr>
              <a:t>, </a:t>
            </a:r>
            <a:r>
              <a:rPr lang="nl-NL" dirty="0" err="1">
                <a:effectLst/>
                <a:latin typeface="Arial" panose="020B0604020202020204" pitchFamily="34" charset="0"/>
                <a:cs typeface="Arial" panose="020B0604020202020204" pitchFamily="34" charset="0"/>
              </a:rPr>
              <a:t>which</a:t>
            </a:r>
            <a:r>
              <a:rPr lang="nl-NL" dirty="0">
                <a:effectLst/>
                <a:latin typeface="Arial" panose="020B0604020202020204" pitchFamily="34" charset="0"/>
                <a:cs typeface="Arial" panose="020B0604020202020204" pitchFamily="34" charset="0"/>
              </a:rPr>
              <a:t> </a:t>
            </a:r>
            <a:r>
              <a:rPr lang="nl-NL" dirty="0" err="1">
                <a:effectLst/>
                <a:latin typeface="Arial" panose="020B0604020202020204" pitchFamily="34" charset="0"/>
                <a:cs typeface="Arial" panose="020B0604020202020204" pitchFamily="34" charset="0"/>
              </a:rPr>
              <a:t>performed</a:t>
            </a:r>
            <a:r>
              <a:rPr lang="nl-NL" dirty="0">
                <a:effectLst/>
                <a:latin typeface="Arial" panose="020B0604020202020204" pitchFamily="34" charset="0"/>
                <a:cs typeface="Arial" panose="020B0604020202020204" pitchFamily="34" charset="0"/>
              </a:rPr>
              <a:t> </a:t>
            </a:r>
            <a:r>
              <a:rPr lang="nl-NL" dirty="0" err="1">
                <a:effectLst/>
                <a:latin typeface="Arial" panose="020B0604020202020204" pitchFamily="34" charset="0"/>
                <a:cs typeface="Arial" panose="020B0604020202020204" pitchFamily="34" charset="0"/>
              </a:rPr>
              <a:t>only</a:t>
            </a:r>
            <a:r>
              <a:rPr lang="nl-NL" dirty="0">
                <a:effectLst/>
                <a:latin typeface="Arial" panose="020B0604020202020204" pitchFamily="34" charset="0"/>
                <a:cs typeface="Arial" panose="020B0604020202020204" pitchFamily="34" charset="0"/>
              </a:rPr>
              <a:t> </a:t>
            </a:r>
            <a:r>
              <a:rPr lang="nl-NL" dirty="0" err="1">
                <a:effectLst/>
                <a:latin typeface="Arial" panose="020B0604020202020204" pitchFamily="34" charset="0"/>
                <a:cs typeface="Arial" panose="020B0604020202020204" pitchFamily="34" charset="0"/>
              </a:rPr>
              <a:t>slightly</a:t>
            </a:r>
            <a:r>
              <a:rPr lang="nl-NL" dirty="0">
                <a:effectLst/>
                <a:latin typeface="Arial" panose="020B0604020202020204" pitchFamily="34" charset="0"/>
                <a:cs typeface="Arial" panose="020B0604020202020204" pitchFamily="34" charset="0"/>
              </a:rPr>
              <a:t> </a:t>
            </a:r>
            <a:r>
              <a:rPr lang="nl-NL" dirty="0" err="1">
                <a:effectLst/>
                <a:latin typeface="Arial" panose="020B0604020202020204" pitchFamily="34" charset="0"/>
                <a:cs typeface="Arial" panose="020B0604020202020204" pitchFamily="34" charset="0"/>
              </a:rPr>
              <a:t>worse</a:t>
            </a:r>
            <a:r>
              <a:rPr lang="nl-NL" dirty="0">
                <a:effectLst/>
                <a:latin typeface="Arial" panose="020B0604020202020204" pitchFamily="34" charset="0"/>
                <a:cs typeface="Arial" panose="020B0604020202020204" pitchFamily="34" charset="0"/>
              </a:rPr>
              <a:t> </a:t>
            </a:r>
            <a:r>
              <a:rPr lang="nl-NL" dirty="0" err="1">
                <a:effectLst/>
                <a:latin typeface="Arial" panose="020B0604020202020204" pitchFamily="34" charset="0"/>
                <a:cs typeface="Arial" panose="020B0604020202020204" pitchFamily="34" charset="0"/>
              </a:rPr>
              <a:t>than</a:t>
            </a:r>
            <a:r>
              <a:rPr lang="nl-NL" dirty="0">
                <a:effectLst/>
                <a:latin typeface="Arial" panose="020B0604020202020204" pitchFamily="34" charset="0"/>
                <a:cs typeface="Arial" panose="020B0604020202020204" pitchFamily="34" charset="0"/>
              </a:rPr>
              <a:t> </a:t>
            </a:r>
            <a:r>
              <a:rPr lang="nl-NL" dirty="0" err="1">
                <a:effectLst/>
                <a:latin typeface="Arial" panose="020B0604020202020204" pitchFamily="34" charset="0"/>
                <a:cs typeface="Arial" panose="020B0604020202020204" pitchFamily="34" charset="0"/>
              </a:rPr>
              <a:t>the</a:t>
            </a:r>
            <a:r>
              <a:rPr lang="nl-NL" dirty="0">
                <a:effectLst/>
                <a:latin typeface="Arial" panose="020B0604020202020204" pitchFamily="34" charset="0"/>
                <a:cs typeface="Arial" panose="020B0604020202020204" pitchFamily="34" charset="0"/>
              </a:rPr>
              <a:t> </a:t>
            </a:r>
            <a:r>
              <a:rPr lang="nl-NL" dirty="0" err="1">
                <a:effectLst/>
                <a:latin typeface="Arial" panose="020B0604020202020204" pitchFamily="34" charset="0"/>
                <a:cs typeface="Arial" panose="020B0604020202020204" pitchFamily="34" charset="0"/>
              </a:rPr>
              <a:t>lawyer-drafted</a:t>
            </a:r>
            <a:r>
              <a:rPr lang="nl-NL" dirty="0">
                <a:effectLst/>
                <a:latin typeface="Arial" panose="020B0604020202020204" pitchFamily="34" charset="0"/>
                <a:cs typeface="Arial" panose="020B0604020202020204" pitchFamily="34" charset="0"/>
              </a:rPr>
              <a:t> </a:t>
            </a:r>
            <a:r>
              <a:rPr lang="nl-NL" dirty="0" err="1">
                <a:effectLst/>
                <a:latin typeface="Arial" panose="020B0604020202020204" pitchFamily="34" charset="0"/>
                <a:cs typeface="Arial" panose="020B0604020202020204" pitchFamily="34" charset="0"/>
              </a:rPr>
              <a:t>ones</a:t>
            </a:r>
            <a:r>
              <a:rPr lang="nl-NL" dirty="0">
                <a:effectLst/>
                <a:latin typeface="Arial" panose="020B0604020202020204" pitchFamily="34" charset="0"/>
                <a:cs typeface="Arial" panose="020B0604020202020204" pitchFamily="34" charset="0"/>
              </a:rPr>
              <a:t>” </a:t>
            </a:r>
          </a:p>
          <a:p>
            <a:pPr lvl="1">
              <a:lnSpc>
                <a:spcPct val="100000"/>
              </a:lnSpc>
            </a:pPr>
            <a:endParaRPr lang="nl-NL" dirty="0">
              <a:latin typeface="Arial" panose="020B0604020202020204" pitchFamily="34" charset="0"/>
              <a:cs typeface="Arial" panose="020B0604020202020204" pitchFamily="34" charset="0"/>
            </a:endParaRPr>
          </a:p>
          <a:p>
            <a:pPr lvl="1">
              <a:lnSpc>
                <a:spcPct val="100000"/>
              </a:lnSpc>
            </a:pPr>
            <a:r>
              <a:rPr lang="nl-NL" dirty="0">
                <a:latin typeface="Arial" panose="020B0604020202020204" pitchFamily="34" charset="0"/>
                <a:cs typeface="Arial" panose="020B0604020202020204" pitchFamily="34" charset="0"/>
              </a:rPr>
              <a:t>Indirect </a:t>
            </a:r>
            <a:r>
              <a:rPr lang="nl-NL" dirty="0" err="1">
                <a:latin typeface="Arial" panose="020B0604020202020204" pitchFamily="34" charset="0"/>
                <a:cs typeface="Arial" panose="020B0604020202020204" pitchFamily="34" charset="0"/>
              </a:rPr>
              <a:t>testing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systematic</a:t>
            </a:r>
            <a:r>
              <a:rPr lang="nl-NL" dirty="0">
                <a:latin typeface="Arial" panose="020B0604020202020204" pitchFamily="34" charset="0"/>
                <a:cs typeface="Arial" panose="020B0604020202020204" pitchFamily="34" charset="0"/>
              </a:rPr>
              <a:t>, no </a:t>
            </a:r>
            <a:r>
              <a:rPr lang="nl-NL" dirty="0" err="1">
                <a:latin typeface="Arial" panose="020B0604020202020204" pitchFamily="34" charset="0"/>
                <a:cs typeface="Arial" panose="020B0604020202020204" pitchFamily="34" charset="0"/>
              </a:rPr>
              <a:t>comparisons</a:t>
            </a:r>
            <a:r>
              <a:rPr lang="nl-NL" dirty="0">
                <a:latin typeface="Arial" panose="020B0604020202020204" pitchFamily="34" charset="0"/>
                <a:cs typeface="Arial" panose="020B0604020202020204" pitchFamily="34" charset="0"/>
              </a:rPr>
              <a:t> (human </a:t>
            </a:r>
            <a:r>
              <a:rPr lang="nl-NL" dirty="0" err="1">
                <a:latin typeface="Arial" panose="020B0604020202020204" pitchFamily="34" charset="0"/>
                <a:cs typeface="Arial" panose="020B0604020202020204" pitchFamily="34" charset="0"/>
              </a:rPr>
              <a:t>lawyer</a:t>
            </a:r>
            <a:r>
              <a:rPr lang="nl-NL" dirty="0">
                <a:latin typeface="Arial" panose="020B0604020202020204" pitchFamily="34" charset="0"/>
                <a:cs typeface="Arial" panose="020B0604020202020204" pitchFamily="34" charset="0"/>
              </a:rPr>
              <a:t> is </a:t>
            </a:r>
            <a:r>
              <a:rPr lang="nl-NL" dirty="0" err="1">
                <a:latin typeface="Arial" panose="020B0604020202020204" pitchFamily="34" charset="0"/>
                <a:cs typeface="Arial" panose="020B0604020202020204" pitchFamily="34" charset="0"/>
              </a:rPr>
              <a:t>the</a:t>
            </a:r>
            <a:r>
              <a:rPr lang="nl-NL" dirty="0">
                <a:latin typeface="Arial" panose="020B0604020202020204" pitchFamily="34" charset="0"/>
                <a:cs typeface="Arial" panose="020B0604020202020204" pitchFamily="34" charset="0"/>
              </a:rPr>
              <a:t> standard)</a:t>
            </a:r>
          </a:p>
        </p:txBody>
      </p:sp>
      <p:sp>
        <p:nvSpPr>
          <p:cNvPr id="4" name="Text Box 5">
            <a:extLst>
              <a:ext uri="{FF2B5EF4-FFF2-40B4-BE49-F238E27FC236}">
                <a16:creationId xmlns:a16="http://schemas.microsoft.com/office/drawing/2014/main" id="{4A23AE6C-D3AC-6873-959B-C500305FB938}"/>
              </a:ext>
            </a:extLst>
          </p:cNvPr>
          <p:cNvSpPr txBox="1">
            <a:spLocks noChangeArrowheads="1"/>
          </p:cNvSpPr>
          <p:nvPr/>
        </p:nvSpPr>
        <p:spPr bwMode="auto">
          <a:xfrm>
            <a:off x="1567542" y="6336704"/>
            <a:ext cx="9241971" cy="52322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Aft>
                <a:spcPts val="600"/>
              </a:spcAft>
              <a:buNone/>
            </a:pPr>
            <a:r>
              <a:rPr lang="en-GB" sz="1400" dirty="0" err="1">
                <a:solidFill>
                  <a:srgbClr val="000000"/>
                </a:solidFill>
                <a:effectLst/>
                <a:latin typeface="+mn-lt"/>
                <a:ea typeface="Times New Roman" panose="02020603050405020304" pitchFamily="18" charset="0"/>
                <a:cs typeface="Times New Roman" panose="02020603050405020304" pitchFamily="18" charset="0"/>
              </a:rPr>
              <a:t>Trozze</a:t>
            </a:r>
            <a:r>
              <a:rPr lang="en-GB" sz="1400" dirty="0">
                <a:solidFill>
                  <a:srgbClr val="000000"/>
                </a:solidFill>
                <a:effectLst/>
                <a:latin typeface="+mn-lt"/>
                <a:ea typeface="Times New Roman" panose="02020603050405020304" pitchFamily="18" charset="0"/>
                <a:cs typeface="Times New Roman" panose="02020603050405020304" pitchFamily="18" charset="0"/>
              </a:rPr>
              <a:t>, T. Davies &amp; B. Kleinberg (2024), Large language models in </a:t>
            </a:r>
            <a:r>
              <a:rPr lang="en-GB" sz="1400" dirty="0" err="1">
                <a:solidFill>
                  <a:srgbClr val="000000"/>
                </a:solidFill>
                <a:effectLst/>
                <a:latin typeface="+mn-lt"/>
                <a:ea typeface="Times New Roman" panose="02020603050405020304" pitchFamily="18" charset="0"/>
                <a:cs typeface="Times New Roman" panose="02020603050405020304" pitchFamily="18" charset="0"/>
              </a:rPr>
              <a:t>cryptocu</a:t>
            </a:r>
            <a:r>
              <a:rPr lang="en-US" sz="1400" dirty="0" err="1">
                <a:solidFill>
                  <a:srgbClr val="000000"/>
                </a:solidFill>
                <a:effectLst/>
                <a:latin typeface="+mn-lt"/>
                <a:ea typeface="Times New Roman" panose="02020603050405020304" pitchFamily="18" charset="0"/>
                <a:cs typeface="Times New Roman" panose="02020603050405020304" pitchFamily="18" charset="0"/>
              </a:rPr>
              <a:t>rrency</a:t>
            </a:r>
            <a:r>
              <a:rPr lang="en-US" sz="1400" dirty="0">
                <a:solidFill>
                  <a:srgbClr val="000000"/>
                </a:solidFill>
                <a:effectLst/>
                <a:latin typeface="+mn-lt"/>
                <a:ea typeface="Times New Roman" panose="02020603050405020304" pitchFamily="18" charset="0"/>
                <a:cs typeface="Times New Roman" panose="02020603050405020304" pitchFamily="18" charset="0"/>
              </a:rPr>
              <a:t> securities cases: </a:t>
            </a:r>
            <a:r>
              <a:rPr lang="en-US" sz="1400" dirty="0">
                <a:effectLst/>
                <a:latin typeface="+mn-lt"/>
                <a:ea typeface="Times New Roman" panose="02020603050405020304" pitchFamily="18" charset="0"/>
              </a:rPr>
              <a:t>can a GPT model meaningfully assist lawyers?</a:t>
            </a:r>
            <a:r>
              <a:rPr lang="en-US" sz="1400" dirty="0">
                <a:solidFill>
                  <a:srgbClr val="000000"/>
                </a:solidFill>
                <a:effectLst/>
                <a:latin typeface="+mn-lt"/>
                <a:ea typeface="Times New Roman" panose="02020603050405020304" pitchFamily="18" charset="0"/>
                <a:cs typeface="Times New Roman" panose="02020603050405020304" pitchFamily="18" charset="0"/>
              </a:rPr>
              <a:t> </a:t>
            </a:r>
            <a:r>
              <a:rPr lang="en-US" sz="1400" i="1" dirty="0">
                <a:solidFill>
                  <a:srgbClr val="000000"/>
                </a:solidFill>
                <a:effectLst/>
                <a:latin typeface="+mn-lt"/>
                <a:ea typeface="Times New Roman" panose="02020603050405020304" pitchFamily="18" charset="0"/>
                <a:cs typeface="Times New Roman" panose="02020603050405020304" pitchFamily="18" charset="0"/>
              </a:rPr>
              <a:t>Artificial Intelligence and Law</a:t>
            </a:r>
            <a:r>
              <a:rPr lang="en-US" sz="1400" dirty="0">
                <a:solidFill>
                  <a:srgbClr val="000000"/>
                </a:solidFill>
                <a:effectLst/>
                <a:latin typeface="+mn-lt"/>
                <a:ea typeface="Times New Roman" panose="02020603050405020304" pitchFamily="18" charset="0"/>
                <a:cs typeface="Times New Roman" panose="02020603050405020304" pitchFamily="18" charset="0"/>
              </a:rPr>
              <a:t>, </a:t>
            </a:r>
            <a:r>
              <a:rPr lang="en-US" sz="1400" dirty="0">
                <a:effectLst/>
                <a:latin typeface="+mn-lt"/>
                <a:ea typeface="Times New Roman" panose="02020603050405020304" pitchFamily="18" charset="0"/>
              </a:rPr>
              <a:t>https://</a:t>
            </a:r>
            <a:r>
              <a:rPr lang="en-US" sz="1400" dirty="0" err="1">
                <a:effectLst/>
                <a:latin typeface="+mn-lt"/>
                <a:ea typeface="Times New Roman" panose="02020603050405020304" pitchFamily="18" charset="0"/>
              </a:rPr>
              <a:t>doi.org</a:t>
            </a:r>
            <a:r>
              <a:rPr lang="en-US" sz="1400" dirty="0">
                <a:effectLst/>
                <a:latin typeface="+mn-lt"/>
                <a:ea typeface="Times New Roman" panose="02020603050405020304" pitchFamily="18" charset="0"/>
              </a:rPr>
              <a:t>/10.1007/s10506-024-09399-6.</a:t>
            </a:r>
            <a:r>
              <a:rPr lang="nl-NL" sz="1400" dirty="0">
                <a:effectLst/>
                <a:latin typeface="+mn-lt"/>
              </a:rPr>
              <a:t> </a:t>
            </a:r>
            <a:endParaRPr lang="nl-NL" sz="1400" dirty="0">
              <a:effectLst/>
              <a:latin typeface="+mn-lt"/>
              <a:ea typeface="Times New Roman" panose="02020603050405020304" pitchFamily="18" charset="0"/>
            </a:endParaRPr>
          </a:p>
        </p:txBody>
      </p:sp>
    </p:spTree>
    <p:extLst>
      <p:ext uri="{BB962C8B-B14F-4D97-AF65-F5344CB8AC3E}">
        <p14:creationId xmlns:p14="http://schemas.microsoft.com/office/powerpoint/2010/main" val="2629453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9067DF-9BCF-AB09-ED71-52B96937DF00}"/>
              </a:ext>
            </a:extLst>
          </p:cNvPr>
          <p:cNvSpPr>
            <a:spLocks noGrp="1"/>
          </p:cNvSpPr>
          <p:nvPr>
            <p:ph type="title"/>
          </p:nvPr>
        </p:nvSpPr>
        <p:spPr/>
        <p:txBody>
          <a:bodyPr/>
          <a:lstStyle/>
          <a:p>
            <a:pPr algn="ctr"/>
            <a:r>
              <a:rPr lang="nl-NL" dirty="0">
                <a:latin typeface="Arial" panose="020B0604020202020204" pitchFamily="34" charset="0"/>
                <a:cs typeface="Arial" panose="020B0604020202020204" pitchFamily="34" charset="0"/>
              </a:rPr>
              <a:t>Studies on </a:t>
            </a:r>
            <a:r>
              <a:rPr lang="nl-NL" dirty="0" err="1">
                <a:latin typeface="Arial" panose="020B0604020202020204" pitchFamily="34" charset="0"/>
                <a:cs typeface="Arial" panose="020B0604020202020204" pitchFamily="34" charset="0"/>
              </a:rPr>
              <a:t>exam</a:t>
            </a:r>
            <a:r>
              <a:rPr lang="nl-NL" dirty="0">
                <a:latin typeface="Arial" panose="020B0604020202020204" pitchFamily="34" charset="0"/>
                <a:cs typeface="Arial" panose="020B0604020202020204" pitchFamily="34" charset="0"/>
              </a:rPr>
              <a:t> performance</a:t>
            </a:r>
          </a:p>
        </p:txBody>
      </p:sp>
      <p:sp>
        <p:nvSpPr>
          <p:cNvPr id="3" name="Tijdelijke aanduiding voor inhoud 2">
            <a:extLst>
              <a:ext uri="{FF2B5EF4-FFF2-40B4-BE49-F238E27FC236}">
                <a16:creationId xmlns:a16="http://schemas.microsoft.com/office/drawing/2014/main" id="{4F250B64-14F8-2FEB-F62B-76285EBA3402}"/>
              </a:ext>
            </a:extLst>
          </p:cNvPr>
          <p:cNvSpPr>
            <a:spLocks noGrp="1"/>
          </p:cNvSpPr>
          <p:nvPr>
            <p:ph idx="1"/>
          </p:nvPr>
        </p:nvSpPr>
        <p:spPr/>
        <p:txBody>
          <a:bodyPr>
            <a:normAutofit fontScale="77500" lnSpcReduction="20000"/>
          </a:bodyPr>
          <a:lstStyle/>
          <a:p>
            <a:pPr>
              <a:lnSpc>
                <a:spcPct val="120000"/>
              </a:lnSpc>
            </a:pPr>
            <a:r>
              <a:rPr lang="nl-NL" dirty="0">
                <a:latin typeface="Arial" panose="020B0604020202020204" pitchFamily="34" charset="0"/>
                <a:cs typeface="Arial" panose="020B0604020202020204" pitchFamily="34" charset="0"/>
              </a:rPr>
              <a:t>GPT-4 passes </a:t>
            </a:r>
            <a:r>
              <a:rPr lang="nl-NL" dirty="0" err="1">
                <a:latin typeface="Arial" panose="020B0604020202020204" pitchFamily="34" charset="0"/>
                <a:cs typeface="Arial" panose="020B0604020202020204" pitchFamily="34" charset="0"/>
              </a:rPr>
              <a:t>simulated</a:t>
            </a:r>
            <a:r>
              <a:rPr lang="nl-NL" dirty="0">
                <a:latin typeface="Arial" panose="020B0604020202020204" pitchFamily="34" charset="0"/>
                <a:cs typeface="Arial" panose="020B0604020202020204" pitchFamily="34" charset="0"/>
              </a:rPr>
              <a:t> US bar </a:t>
            </a:r>
            <a:r>
              <a:rPr lang="nl-NL" dirty="0" err="1">
                <a:latin typeface="Arial" panose="020B0604020202020204" pitchFamily="34" charset="0"/>
                <a:cs typeface="Arial" panose="020B0604020202020204" pitchFamily="34" charset="0"/>
              </a:rPr>
              <a:t>exam</a:t>
            </a:r>
            <a:r>
              <a:rPr lang="nl-NL" dirty="0">
                <a:latin typeface="Arial" panose="020B0604020202020204" pitchFamily="34" charset="0"/>
                <a:cs typeface="Arial" panose="020B0604020202020204" pitchFamily="34" charset="0"/>
              </a:rPr>
              <a:t> (Katz et al. 2023)</a:t>
            </a:r>
          </a:p>
          <a:p>
            <a:pPr lvl="1">
              <a:lnSpc>
                <a:spcPct val="120000"/>
              </a:lnSpc>
            </a:pPr>
            <a:r>
              <a:rPr lang="nl-NL" dirty="0">
                <a:latin typeface="Arial" panose="020B0604020202020204" pitchFamily="34" charset="0"/>
                <a:cs typeface="Arial" panose="020B0604020202020204" pitchFamily="34" charset="0"/>
              </a:rPr>
              <a:t>But </a:t>
            </a:r>
            <a:r>
              <a:rPr lang="nl-NL" dirty="0" err="1">
                <a:latin typeface="Arial" panose="020B0604020202020204" pitchFamily="34" charset="0"/>
                <a:cs typeface="Arial" panose="020B0604020202020204" pitchFamily="34" charset="0"/>
              </a:rPr>
              <a:t>see</a:t>
            </a:r>
            <a:r>
              <a:rPr lang="nl-NL" dirty="0">
                <a:latin typeface="Arial" panose="020B0604020202020204" pitchFamily="34" charset="0"/>
                <a:cs typeface="Arial" panose="020B0604020202020204" pitchFamily="34" charset="0"/>
              </a:rPr>
              <a:t> </a:t>
            </a:r>
            <a:r>
              <a:rPr lang="nl-NL" dirty="0" err="1">
                <a:effectLst/>
                <a:latin typeface="Arial" panose="020B0604020202020204" pitchFamily="34" charset="0"/>
                <a:cs typeface="Arial" panose="020B0604020202020204" pitchFamily="34" charset="0"/>
              </a:rPr>
              <a:t>Martínez</a:t>
            </a:r>
            <a:r>
              <a:rPr lang="nl-NL" dirty="0">
                <a:effectLst/>
                <a:latin typeface="Arial" panose="020B0604020202020204" pitchFamily="34" charset="0"/>
                <a:cs typeface="Arial" panose="020B0604020202020204" pitchFamily="34" charset="0"/>
              </a:rPr>
              <a:t> 2024</a:t>
            </a:r>
            <a:endParaRPr lang="nl-NL" dirty="0">
              <a:latin typeface="Arial" panose="020B0604020202020204" pitchFamily="34" charset="0"/>
              <a:cs typeface="Arial" panose="020B0604020202020204" pitchFamily="34" charset="0"/>
            </a:endParaRPr>
          </a:p>
          <a:p>
            <a:pPr>
              <a:lnSpc>
                <a:spcPct val="120000"/>
              </a:lnSpc>
            </a:pPr>
            <a:r>
              <a:rPr lang="nl-NL" dirty="0">
                <a:latin typeface="Arial" panose="020B0604020202020204" pitchFamily="34" charset="0"/>
                <a:cs typeface="Arial" panose="020B0604020202020204" pitchFamily="34" charset="0"/>
              </a:rPr>
              <a:t>ChatGPT (GPT-3.5/4) does </a:t>
            </a:r>
            <a:r>
              <a:rPr lang="nl-NL" dirty="0" err="1">
                <a:latin typeface="Arial" panose="020B0604020202020204" pitchFamily="34" charset="0"/>
                <a:cs typeface="Arial" panose="020B0604020202020204" pitchFamily="34" charset="0"/>
              </a:rPr>
              <a:t>not</a:t>
            </a:r>
            <a:r>
              <a:rPr lang="nl-NL" dirty="0">
                <a:latin typeface="Arial" panose="020B0604020202020204" pitchFamily="34" charset="0"/>
                <a:cs typeface="Arial" panose="020B0604020202020204" pitchFamily="34" charset="0"/>
              </a:rPr>
              <a:t> pass </a:t>
            </a:r>
            <a:r>
              <a:rPr lang="nl-NL" dirty="0" err="1">
                <a:latin typeface="Arial" panose="020B0604020202020204" pitchFamily="34" charset="0"/>
                <a:cs typeface="Arial" panose="020B0604020202020204" pitchFamily="34" charset="0"/>
              </a:rPr>
              <a:t>Portuguese</a:t>
            </a:r>
            <a:r>
              <a:rPr lang="nl-NL" dirty="0">
                <a:latin typeface="Arial" panose="020B0604020202020204" pitchFamily="34" charset="0"/>
                <a:cs typeface="Arial" panose="020B0604020202020204" pitchFamily="34" charset="0"/>
              </a:rPr>
              <a:t> of </a:t>
            </a:r>
            <a:r>
              <a:rPr lang="nl-NL" dirty="0" err="1">
                <a:latin typeface="Arial" panose="020B0604020202020204" pitchFamily="34" charset="0"/>
                <a:cs typeface="Arial" panose="020B0604020202020204" pitchFamily="34" charset="0"/>
              </a:rPr>
              <a:t>Brazilian</a:t>
            </a:r>
            <a:r>
              <a:rPr lang="nl-NL" dirty="0">
                <a:latin typeface="Arial" panose="020B0604020202020204" pitchFamily="34" charset="0"/>
                <a:cs typeface="Arial" panose="020B0604020202020204" pitchFamily="34" charset="0"/>
              </a:rPr>
              <a:t> bar </a:t>
            </a:r>
            <a:r>
              <a:rPr lang="nl-NL" dirty="0" err="1">
                <a:latin typeface="Arial" panose="020B0604020202020204" pitchFamily="34" charset="0"/>
                <a:cs typeface="Arial" panose="020B0604020202020204" pitchFamily="34" charset="0"/>
              </a:rPr>
              <a:t>exam</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Freitas</a:t>
            </a:r>
            <a:r>
              <a:rPr lang="nl-NL" dirty="0">
                <a:latin typeface="Arial" panose="020B0604020202020204" pitchFamily="34" charset="0"/>
                <a:cs typeface="Arial" panose="020B0604020202020204" pitchFamily="34" charset="0"/>
              </a:rPr>
              <a:t> &amp; Gomes 2023; </a:t>
            </a:r>
            <a:r>
              <a:rPr lang="nl-NL" dirty="0" err="1">
                <a:latin typeface="Arial" panose="020B0604020202020204" pitchFamily="34" charset="0"/>
                <a:cs typeface="Arial" panose="020B0604020202020204" pitchFamily="34" charset="0"/>
              </a:rPr>
              <a:t>Freitas</a:t>
            </a:r>
            <a:r>
              <a:rPr lang="nl-NL" dirty="0">
                <a:latin typeface="Arial" panose="020B0604020202020204" pitchFamily="34" charset="0"/>
                <a:cs typeface="Arial" panose="020B0604020202020204" pitchFamily="34" charset="0"/>
              </a:rPr>
              <a:t> et al. 2023).</a:t>
            </a:r>
          </a:p>
          <a:p>
            <a:pPr>
              <a:lnSpc>
                <a:spcPct val="120000"/>
              </a:lnSpc>
            </a:pPr>
            <a:r>
              <a:rPr lang="nl-NL" dirty="0">
                <a:latin typeface="Arial" panose="020B0604020202020204" pitchFamily="34" charset="0"/>
                <a:cs typeface="Arial" panose="020B0604020202020204" pitchFamily="34" charset="0"/>
              </a:rPr>
              <a:t>ChatGPT (GPT-3.5) passes 4 American </a:t>
            </a:r>
            <a:r>
              <a:rPr lang="nl-NL" dirty="0" err="1">
                <a:latin typeface="Arial" panose="020B0604020202020204" pitchFamily="34" charset="0"/>
                <a:cs typeface="Arial" panose="020B0604020202020204" pitchFamily="34" charset="0"/>
              </a:rPr>
              <a:t>law</a:t>
            </a:r>
            <a:r>
              <a:rPr lang="nl-NL" dirty="0">
                <a:latin typeface="Arial" panose="020B0604020202020204" pitchFamily="34" charset="0"/>
                <a:cs typeface="Arial" panose="020B0604020202020204" pitchFamily="34" charset="0"/>
              </a:rPr>
              <a:t> school </a:t>
            </a:r>
            <a:r>
              <a:rPr lang="nl-NL" dirty="0" err="1">
                <a:latin typeface="Arial" panose="020B0604020202020204" pitchFamily="34" charset="0"/>
                <a:cs typeface="Arial" panose="020B0604020202020204" pitchFamily="34" charset="0"/>
              </a:rPr>
              <a:t>exams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Choi</a:t>
            </a:r>
            <a:r>
              <a:rPr lang="nl-NL" dirty="0">
                <a:latin typeface="Arial" panose="020B0604020202020204" pitchFamily="34" charset="0"/>
                <a:cs typeface="Arial" panose="020B0604020202020204" pitchFamily="34" charset="0"/>
              </a:rPr>
              <a:t> et al. 2023)</a:t>
            </a:r>
          </a:p>
          <a:p>
            <a:pPr lvl="1">
              <a:lnSpc>
                <a:spcPct val="120000"/>
              </a:lnSpc>
            </a:pPr>
            <a:r>
              <a:rPr lang="nl-NL" dirty="0" err="1">
                <a:latin typeface="Arial" panose="020B0604020202020204" pitchFamily="34" charset="0"/>
                <a:cs typeface="Arial" panose="020B0604020202020204" pitchFamily="34" charset="0"/>
              </a:rPr>
              <a:t>Better</a:t>
            </a:r>
            <a:r>
              <a:rPr lang="nl-NL" dirty="0">
                <a:latin typeface="Arial" panose="020B0604020202020204" pitchFamily="34" charset="0"/>
                <a:cs typeface="Arial" panose="020B0604020202020204" pitchFamily="34" charset="0"/>
              </a:rPr>
              <a:t> on mc </a:t>
            </a:r>
            <a:r>
              <a:rPr lang="nl-NL" dirty="0" err="1">
                <a:latin typeface="Arial" panose="020B0604020202020204" pitchFamily="34" charset="0"/>
                <a:cs typeface="Arial" panose="020B0604020202020204" pitchFamily="34" charset="0"/>
              </a:rPr>
              <a:t>questions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than</a:t>
            </a:r>
            <a:r>
              <a:rPr lang="nl-NL" dirty="0">
                <a:latin typeface="Arial" panose="020B0604020202020204" pitchFamily="34" charset="0"/>
                <a:cs typeface="Arial" panose="020B0604020202020204" pitchFamily="34" charset="0"/>
              </a:rPr>
              <a:t> on essay </a:t>
            </a:r>
            <a:r>
              <a:rPr lang="nl-NL" dirty="0" err="1">
                <a:latin typeface="Arial" panose="020B0604020202020204" pitchFamily="34" charset="0"/>
                <a:cs typeface="Arial" panose="020B0604020202020204" pitchFamily="34" charset="0"/>
              </a:rPr>
              <a:t>questions</a:t>
            </a:r>
            <a:endParaRPr lang="nl-NL" dirty="0">
              <a:latin typeface="Arial" panose="020B0604020202020204" pitchFamily="34" charset="0"/>
              <a:cs typeface="Arial" panose="020B0604020202020204" pitchFamily="34" charset="0"/>
            </a:endParaRPr>
          </a:p>
          <a:p>
            <a:pPr lvl="1">
              <a:lnSpc>
                <a:spcPct val="120000"/>
              </a:lnSpc>
            </a:pPr>
            <a:r>
              <a:rPr lang="nl-NL" dirty="0">
                <a:latin typeface="Arial" panose="020B0604020202020204" pitchFamily="34" charset="0"/>
                <a:cs typeface="Arial" panose="020B0604020202020204" pitchFamily="34" charset="0"/>
              </a:rPr>
              <a:t>‘</a:t>
            </a:r>
            <a:r>
              <a:rPr lang="nl-NL" dirty="0" err="1">
                <a:latin typeface="Arial" panose="020B0604020202020204" pitchFamily="34" charset="0"/>
                <a:cs typeface="Arial" panose="020B0604020202020204" pitchFamily="34" charset="0"/>
              </a:rPr>
              <a:t>plain</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CoT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prompting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performed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worse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than</a:t>
            </a:r>
            <a:r>
              <a:rPr lang="nl-NL" dirty="0">
                <a:latin typeface="Arial" panose="020B0604020202020204" pitchFamily="34" charset="0"/>
                <a:cs typeface="Arial" panose="020B0604020202020204" pitchFamily="34" charset="0"/>
              </a:rPr>
              <a:t> without </a:t>
            </a:r>
            <a:r>
              <a:rPr lang="nl-NL" dirty="0" err="1">
                <a:latin typeface="Arial" panose="020B0604020202020204" pitchFamily="34" charset="0"/>
                <a:cs typeface="Arial" panose="020B0604020202020204" pitchFamily="34" charset="0"/>
              </a:rPr>
              <a:t>CoT</a:t>
            </a:r>
            <a:endParaRPr lang="nl-NL" dirty="0">
              <a:latin typeface="Arial" panose="020B0604020202020204" pitchFamily="34" charset="0"/>
              <a:cs typeface="Arial" panose="020B0604020202020204" pitchFamily="34" charset="0"/>
            </a:endParaRPr>
          </a:p>
          <a:p>
            <a:pPr lvl="2">
              <a:lnSpc>
                <a:spcPct val="120000"/>
              </a:lnSpc>
            </a:pPr>
            <a:r>
              <a:rPr lang="nl-NL" dirty="0">
                <a:latin typeface="Arial" panose="020B0604020202020204" pitchFamily="34" charset="0"/>
                <a:cs typeface="Arial" panose="020B0604020202020204" pitchFamily="34" charset="0"/>
              </a:rPr>
              <a:t>‘</a:t>
            </a:r>
            <a:r>
              <a:rPr lang="nl-NL" dirty="0" err="1">
                <a:latin typeface="Arial" panose="020B0604020202020204" pitchFamily="34" charset="0"/>
                <a:cs typeface="Arial" panose="020B0604020202020204" pitchFamily="34" charset="0"/>
              </a:rPr>
              <a:t>poor</a:t>
            </a:r>
            <a:r>
              <a:rPr lang="nl-NL" dirty="0">
                <a:latin typeface="Arial" panose="020B0604020202020204" pitchFamily="34" charset="0"/>
                <a:cs typeface="Arial" panose="020B0604020202020204" pitchFamily="34" charset="0"/>
              </a:rPr>
              <a:t> in </a:t>
            </a:r>
            <a:r>
              <a:rPr lang="nl-NL" dirty="0" err="1">
                <a:latin typeface="Arial" panose="020B0604020202020204" pitchFamily="34" charset="0"/>
                <a:cs typeface="Arial" panose="020B0604020202020204" pitchFamily="34" charset="0"/>
              </a:rPr>
              <a:t>arguing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why</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rule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applied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to</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facts</a:t>
            </a:r>
            <a:r>
              <a:rPr lang="nl-NL" dirty="0">
                <a:latin typeface="Arial" panose="020B0604020202020204" pitchFamily="34" charset="0"/>
                <a:cs typeface="Arial" panose="020B0604020202020204" pitchFamily="34" charset="0"/>
              </a:rPr>
              <a:t>, no </a:t>
            </a:r>
            <a:r>
              <a:rPr lang="nl-NL" dirty="0" err="1">
                <a:latin typeface="Arial" panose="020B0604020202020204" pitchFamily="34" charset="0"/>
                <a:cs typeface="Arial" panose="020B0604020202020204" pitchFamily="34" charset="0"/>
              </a:rPr>
              <a:t>systematic</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reasoning</a:t>
            </a:r>
            <a:r>
              <a:rPr lang="nl-NL" dirty="0">
                <a:latin typeface="Arial" panose="020B0604020202020204" pitchFamily="34" charset="0"/>
                <a:cs typeface="Arial" panose="020B0604020202020204" pitchFamily="34" charset="0"/>
              </a:rPr>
              <a:t>’</a:t>
            </a:r>
          </a:p>
          <a:p>
            <a:pPr marL="914400" lvl="2" indent="0">
              <a:lnSpc>
                <a:spcPct val="120000"/>
              </a:lnSpc>
              <a:buNone/>
            </a:pPr>
            <a:endParaRPr lang="nl-NL" dirty="0">
              <a:latin typeface="Arial" panose="020B0604020202020204" pitchFamily="34" charset="0"/>
              <a:cs typeface="Arial" panose="020B0604020202020204" pitchFamily="34" charset="0"/>
            </a:endParaRPr>
          </a:p>
          <a:p>
            <a:pPr>
              <a:lnSpc>
                <a:spcPct val="120000"/>
              </a:lnSpc>
            </a:pPr>
            <a:r>
              <a:rPr lang="nl-NL" dirty="0">
                <a:latin typeface="Arial" panose="020B0604020202020204" pitchFamily="34" charset="0"/>
                <a:cs typeface="Arial" panose="020B0604020202020204" pitchFamily="34" charset="0"/>
              </a:rPr>
              <a:t>Indirect </a:t>
            </a:r>
            <a:r>
              <a:rPr lang="nl-NL" dirty="0" err="1">
                <a:latin typeface="Arial" panose="020B0604020202020204" pitchFamily="34" charset="0"/>
                <a:cs typeface="Arial" panose="020B0604020202020204" pitchFamily="34" charset="0"/>
              </a:rPr>
              <a:t>testing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systematic</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comparing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with</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humans</a:t>
            </a:r>
            <a:r>
              <a:rPr lang="nl-NL" dirty="0">
                <a:latin typeface="Arial" panose="020B0604020202020204" pitchFamily="34" charset="0"/>
                <a:cs typeface="Arial" panose="020B0604020202020204" pitchFamily="34" charset="0"/>
              </a:rPr>
              <a:t>, no </a:t>
            </a:r>
            <a:r>
              <a:rPr lang="nl-NL" dirty="0" err="1">
                <a:latin typeface="Arial" panose="020B0604020202020204" pitchFamily="34" charset="0"/>
                <a:cs typeface="Arial" panose="020B0604020202020204" pitchFamily="34" charset="0"/>
              </a:rPr>
              <a:t>reasoning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models</a:t>
            </a:r>
            <a:r>
              <a:rPr lang="nl-NL" dirty="0">
                <a:latin typeface="Arial" panose="020B0604020202020204" pitchFamily="34" charset="0"/>
                <a:cs typeface="Arial" panose="020B0604020202020204" pitchFamily="34" charset="0"/>
              </a:rPr>
              <a:t> </a:t>
            </a:r>
          </a:p>
        </p:txBody>
      </p:sp>
      <p:sp>
        <p:nvSpPr>
          <p:cNvPr id="4" name="Text Box 5">
            <a:extLst>
              <a:ext uri="{FF2B5EF4-FFF2-40B4-BE49-F238E27FC236}">
                <a16:creationId xmlns:a16="http://schemas.microsoft.com/office/drawing/2014/main" id="{E197C733-D081-DD0A-8F36-5A95D2D09066}"/>
              </a:ext>
            </a:extLst>
          </p:cNvPr>
          <p:cNvSpPr txBox="1">
            <a:spLocks noChangeArrowheads="1"/>
          </p:cNvSpPr>
          <p:nvPr/>
        </p:nvSpPr>
        <p:spPr bwMode="auto">
          <a:xfrm>
            <a:off x="1567543" y="6336704"/>
            <a:ext cx="7928150" cy="52322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Aft>
                <a:spcPts val="600"/>
              </a:spcAft>
              <a:buNone/>
            </a:pPr>
            <a:r>
              <a:rPr lang="nl-NL" sz="1400" dirty="0">
                <a:effectLst/>
                <a:latin typeface="Arial" panose="020B0604020202020204" pitchFamily="34" charset="0"/>
                <a:cs typeface="Arial" panose="020B0604020202020204" pitchFamily="34" charset="0"/>
              </a:rPr>
              <a:t>E. </a:t>
            </a:r>
            <a:r>
              <a:rPr lang="nl-NL" sz="1400" dirty="0" err="1">
                <a:effectLst/>
                <a:latin typeface="Arial" panose="020B0604020202020204" pitchFamily="34" charset="0"/>
                <a:cs typeface="Arial" panose="020B0604020202020204" pitchFamily="34" charset="0"/>
              </a:rPr>
              <a:t>Martínez</a:t>
            </a:r>
            <a:r>
              <a:rPr lang="nl-NL" sz="1400" dirty="0">
                <a:effectLst/>
                <a:latin typeface="Arial" panose="020B0604020202020204" pitchFamily="34" charset="0"/>
                <a:cs typeface="Arial" panose="020B0604020202020204" pitchFamily="34" charset="0"/>
              </a:rPr>
              <a:t> </a:t>
            </a:r>
            <a:r>
              <a:rPr lang="en-GB"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(2024), </a:t>
            </a:r>
            <a:r>
              <a:rPr lang="nl-NL" sz="1400" dirty="0">
                <a:effectLst/>
                <a:latin typeface="Arial" panose="020B0604020202020204" pitchFamily="34" charset="0"/>
                <a:cs typeface="Arial" panose="020B0604020202020204" pitchFamily="34" charset="0"/>
              </a:rPr>
              <a:t>Re-</a:t>
            </a:r>
            <a:r>
              <a:rPr lang="nl-NL" sz="1400" dirty="0" err="1">
                <a:effectLst/>
                <a:latin typeface="Arial" panose="020B0604020202020204" pitchFamily="34" charset="0"/>
                <a:cs typeface="Arial" panose="020B0604020202020204" pitchFamily="34" charset="0"/>
              </a:rPr>
              <a:t>evaluating</a:t>
            </a:r>
            <a:r>
              <a:rPr lang="nl-NL" sz="1400" dirty="0">
                <a:effectLst/>
                <a:latin typeface="Arial" panose="020B0604020202020204" pitchFamily="34" charset="0"/>
                <a:cs typeface="Arial" panose="020B0604020202020204" pitchFamily="34" charset="0"/>
              </a:rPr>
              <a:t> GTP-4’s bar </a:t>
            </a:r>
            <a:r>
              <a:rPr lang="nl-NL" sz="1400" dirty="0" err="1">
                <a:effectLst/>
                <a:latin typeface="Arial" panose="020B0604020202020204" pitchFamily="34" charset="0"/>
                <a:cs typeface="Arial" panose="020B0604020202020204" pitchFamily="34" charset="0"/>
              </a:rPr>
              <a:t>exam</a:t>
            </a:r>
            <a:r>
              <a:rPr lang="nl-NL" sz="1400" dirty="0">
                <a:effectLst/>
                <a:latin typeface="Arial" panose="020B0604020202020204" pitchFamily="34" charset="0"/>
                <a:cs typeface="Arial" panose="020B0604020202020204" pitchFamily="34" charset="0"/>
              </a:rPr>
              <a:t> performance. </a:t>
            </a: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4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Artificial Intelligence and Law</a:t>
            </a: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nl-NL" sz="1400" dirty="0" err="1">
                <a:effectLst/>
                <a:latin typeface="Arial" panose="020B0604020202020204" pitchFamily="34" charset="0"/>
                <a:cs typeface="Arial" panose="020B0604020202020204" pitchFamily="34" charset="0"/>
              </a:rPr>
              <a:t>https</a:t>
            </a:r>
            <a:r>
              <a:rPr lang="nl-NL" sz="1400" dirty="0">
                <a:effectLst/>
                <a:latin typeface="Arial" panose="020B0604020202020204" pitchFamily="34" charset="0"/>
                <a:cs typeface="Arial" panose="020B0604020202020204" pitchFamily="34" charset="0"/>
              </a:rPr>
              <a:t>://</a:t>
            </a:r>
            <a:r>
              <a:rPr lang="nl-NL" sz="1400" dirty="0" err="1">
                <a:effectLst/>
                <a:latin typeface="Arial" panose="020B0604020202020204" pitchFamily="34" charset="0"/>
                <a:cs typeface="Arial" panose="020B0604020202020204" pitchFamily="34" charset="0"/>
              </a:rPr>
              <a:t>doi.org</a:t>
            </a:r>
            <a:r>
              <a:rPr lang="nl-NL" sz="1400" dirty="0">
                <a:effectLst/>
                <a:latin typeface="Arial" panose="020B0604020202020204" pitchFamily="34" charset="0"/>
                <a:cs typeface="Arial" panose="020B0604020202020204" pitchFamily="34" charset="0"/>
              </a:rPr>
              <a:t>/10.1007/s10506-024-09396-9 </a:t>
            </a:r>
          </a:p>
        </p:txBody>
      </p:sp>
    </p:spTree>
    <p:extLst>
      <p:ext uri="{BB962C8B-B14F-4D97-AF65-F5344CB8AC3E}">
        <p14:creationId xmlns:p14="http://schemas.microsoft.com/office/powerpoint/2010/main" val="159792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jdelijke aanduiding voor dianummer 5">
            <a:extLst>
              <a:ext uri="{FF2B5EF4-FFF2-40B4-BE49-F238E27FC236}">
                <a16:creationId xmlns:a16="http://schemas.microsoft.com/office/drawing/2014/main" id="{7BE6CF55-6E8F-1A0D-E593-D7EA97E9FC4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1810477F-D4CC-1447-A07B-0AE0C8058906}" type="slidenum">
              <a:rPr lang="nl-NL" altLang="nl-NL" sz="1400">
                <a:latin typeface="Arial" panose="020B0604020202020204" pitchFamily="34" charset="0"/>
              </a:rPr>
              <a:pPr>
                <a:spcBef>
                  <a:spcPct val="0"/>
                </a:spcBef>
                <a:buClrTx/>
                <a:buSzTx/>
                <a:buFontTx/>
                <a:buNone/>
              </a:pPr>
              <a:t>2</a:t>
            </a:fld>
            <a:endParaRPr lang="nl-NL" altLang="nl-NL" sz="1400">
              <a:latin typeface="Arial" panose="020B0604020202020204" pitchFamily="34" charset="0"/>
            </a:endParaRPr>
          </a:p>
        </p:txBody>
      </p:sp>
      <p:sp>
        <p:nvSpPr>
          <p:cNvPr id="89090" name="Rectangle 2">
            <a:extLst>
              <a:ext uri="{FF2B5EF4-FFF2-40B4-BE49-F238E27FC236}">
                <a16:creationId xmlns:a16="http://schemas.microsoft.com/office/drawing/2014/main" id="{F87DD2A2-0F65-A477-008A-D1828319BC05}"/>
              </a:ext>
            </a:extLst>
          </p:cNvPr>
          <p:cNvSpPr>
            <a:spLocks noGrp="1" noChangeArrowheads="1"/>
          </p:cNvSpPr>
          <p:nvPr>
            <p:ph type="title"/>
          </p:nvPr>
        </p:nvSpPr>
        <p:spPr>
          <a:xfrm>
            <a:off x="2971800" y="381000"/>
            <a:ext cx="6781800" cy="1143000"/>
          </a:xfrm>
        </p:spPr>
        <p:txBody>
          <a:bodyPr>
            <a:normAutofit fontScale="90000"/>
          </a:bodyPr>
          <a:lstStyle/>
          <a:p>
            <a:pPr algn="ctr" eaLnBrk="1" hangingPunct="1"/>
            <a:r>
              <a:rPr lang="nl-NL" altLang="nl-NL" dirty="0" err="1">
                <a:latin typeface="Arial" panose="020B0604020202020204" pitchFamily="34" charset="0"/>
              </a:rPr>
              <a:t>Some</a:t>
            </a:r>
            <a:r>
              <a:rPr lang="nl-NL" altLang="nl-NL" dirty="0">
                <a:latin typeface="Arial" panose="020B0604020202020204" pitchFamily="34" charset="0"/>
              </a:rPr>
              <a:t> </a:t>
            </a:r>
            <a:r>
              <a:rPr lang="nl-NL" altLang="nl-NL" dirty="0" err="1">
                <a:latin typeface="Arial" panose="020B0604020202020204" pitchFamily="34" charset="0"/>
              </a:rPr>
              <a:t>press</a:t>
            </a:r>
            <a:r>
              <a:rPr lang="nl-NL" altLang="nl-NL" dirty="0">
                <a:latin typeface="Arial" panose="020B0604020202020204" pitchFamily="34" charset="0"/>
              </a:rPr>
              <a:t> on AI &amp; </a:t>
            </a:r>
            <a:r>
              <a:rPr lang="nl-NL" altLang="nl-NL" dirty="0" err="1">
                <a:latin typeface="Arial" panose="020B0604020202020204" pitchFamily="34" charset="0"/>
              </a:rPr>
              <a:t>Law</a:t>
            </a:r>
            <a:r>
              <a:rPr lang="nl-NL" altLang="nl-NL" dirty="0">
                <a:latin typeface="Arial" panose="020B0604020202020204" pitchFamily="34" charset="0"/>
              </a:rPr>
              <a:t> (2023)</a:t>
            </a:r>
          </a:p>
        </p:txBody>
      </p:sp>
      <p:sp>
        <p:nvSpPr>
          <p:cNvPr id="89091" name="Text Box 5">
            <a:extLst>
              <a:ext uri="{FF2B5EF4-FFF2-40B4-BE49-F238E27FC236}">
                <a16:creationId xmlns:a16="http://schemas.microsoft.com/office/drawing/2014/main" id="{799B5929-87A8-336A-F628-699F81BD3284}"/>
              </a:ext>
            </a:extLst>
          </p:cNvPr>
          <p:cNvSpPr txBox="1">
            <a:spLocks noChangeArrowheads="1"/>
          </p:cNvSpPr>
          <p:nvPr/>
        </p:nvSpPr>
        <p:spPr bwMode="auto">
          <a:xfrm>
            <a:off x="1752600" y="2246314"/>
            <a:ext cx="8763000" cy="293687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lnSpc>
                <a:spcPct val="90000"/>
              </a:lnSpc>
              <a:buFontTx/>
              <a:buNone/>
            </a:pPr>
            <a:r>
              <a:rPr lang="nl-NL" altLang="nl-NL" sz="2200" dirty="0">
                <a:solidFill>
                  <a:srgbClr val="404040"/>
                </a:solidFill>
                <a:latin typeface="Arial" panose="020B0604020202020204" pitchFamily="34" charset="0"/>
                <a:cs typeface="Arial" panose="020B0604020202020204" pitchFamily="34" charset="0"/>
              </a:rPr>
              <a:t>Will </a:t>
            </a:r>
            <a:r>
              <a:rPr lang="nl-NL" altLang="nl-NL" sz="2200" dirty="0" err="1">
                <a:solidFill>
                  <a:srgbClr val="404040"/>
                </a:solidFill>
                <a:latin typeface="Arial" panose="020B0604020202020204" pitchFamily="34" charset="0"/>
                <a:cs typeface="Arial" panose="020B0604020202020204" pitchFamily="34" charset="0"/>
              </a:rPr>
              <a:t>ChatGPT</a:t>
            </a:r>
            <a:r>
              <a:rPr lang="nl-NL" altLang="nl-NL" sz="2200" dirty="0">
                <a:solidFill>
                  <a:srgbClr val="404040"/>
                </a:solidFill>
                <a:latin typeface="Arial" panose="020B0604020202020204" pitchFamily="34" charset="0"/>
                <a:cs typeface="Arial" panose="020B0604020202020204" pitchFamily="34" charset="0"/>
              </a:rPr>
              <a:t> make </a:t>
            </a:r>
            <a:r>
              <a:rPr lang="nl-NL" altLang="nl-NL" sz="2200" dirty="0" err="1">
                <a:solidFill>
                  <a:srgbClr val="404040"/>
                </a:solidFill>
                <a:latin typeface="Arial" panose="020B0604020202020204" pitchFamily="34" charset="0"/>
                <a:cs typeface="Arial" panose="020B0604020202020204" pitchFamily="34" charset="0"/>
              </a:rPr>
              <a:t>lawyers</a:t>
            </a:r>
            <a:r>
              <a:rPr lang="nl-NL" altLang="nl-NL" sz="2200" dirty="0">
                <a:solidFill>
                  <a:srgbClr val="404040"/>
                </a:solidFill>
                <a:latin typeface="Arial" panose="020B0604020202020204" pitchFamily="34" charset="0"/>
                <a:cs typeface="Arial" panose="020B0604020202020204" pitchFamily="34" charset="0"/>
              </a:rPr>
              <a:t> obsolete? (Hint: </a:t>
            </a:r>
            <a:r>
              <a:rPr lang="nl-NL" altLang="nl-NL" sz="2200" dirty="0" err="1">
                <a:solidFill>
                  <a:srgbClr val="404040"/>
                </a:solidFill>
                <a:latin typeface="Arial" panose="020B0604020202020204" pitchFamily="34" charset="0"/>
                <a:cs typeface="Arial" panose="020B0604020202020204" pitchFamily="34" charset="0"/>
              </a:rPr>
              <a:t>be</a:t>
            </a:r>
            <a:r>
              <a:rPr lang="nl-NL" altLang="nl-NL" sz="2200" dirty="0">
                <a:solidFill>
                  <a:srgbClr val="404040"/>
                </a:solidFill>
                <a:latin typeface="Arial" panose="020B0604020202020204" pitchFamily="34" charset="0"/>
                <a:cs typeface="Arial" panose="020B0604020202020204" pitchFamily="34" charset="0"/>
              </a:rPr>
              <a:t> </a:t>
            </a:r>
            <a:r>
              <a:rPr lang="nl-NL" altLang="nl-NL" sz="2200" dirty="0" err="1">
                <a:solidFill>
                  <a:srgbClr val="404040"/>
                </a:solidFill>
                <a:latin typeface="Arial" panose="020B0604020202020204" pitchFamily="34" charset="0"/>
                <a:cs typeface="Arial" panose="020B0604020202020204" pitchFamily="34" charset="0"/>
              </a:rPr>
              <a:t>afraid</a:t>
            </a:r>
            <a:r>
              <a:rPr lang="nl-NL" altLang="nl-NL" sz="2200" dirty="0">
                <a:solidFill>
                  <a:srgbClr val="404040"/>
                </a:solidFill>
                <a:latin typeface="Arial" panose="020B0604020202020204" pitchFamily="34" charset="0"/>
                <a:cs typeface="Arial" panose="020B0604020202020204" pitchFamily="34" charset="0"/>
              </a:rPr>
              <a:t>)</a:t>
            </a:r>
          </a:p>
          <a:p>
            <a:pPr eaLnBrk="1" hangingPunct="1">
              <a:lnSpc>
                <a:spcPct val="90000"/>
              </a:lnSpc>
              <a:buFont typeface="Wingdings" pitchFamily="2" charset="2"/>
              <a:buNone/>
            </a:pPr>
            <a:r>
              <a:rPr lang="nl-NL" altLang="nl-NL" sz="2200" dirty="0">
                <a:latin typeface="Arial" panose="020B0604020202020204" pitchFamily="34" charset="0"/>
                <a:cs typeface="Arial" panose="020B0604020202020204" pitchFamily="34" charset="0"/>
              </a:rPr>
              <a:t>(</a:t>
            </a:r>
            <a:r>
              <a:rPr lang="nl-NL" altLang="nl-NL" sz="2200" dirty="0" err="1">
                <a:solidFill>
                  <a:srgbClr val="FF0000"/>
                </a:solidFill>
                <a:latin typeface="Arial" panose="020B0604020202020204" pitchFamily="34" charset="0"/>
                <a:cs typeface="Arial" panose="020B0604020202020204" pitchFamily="34" charset="0"/>
              </a:rPr>
              <a:t>reuters.com</a:t>
            </a:r>
            <a:r>
              <a:rPr lang="nl-NL" altLang="nl-NL" sz="2200" dirty="0">
                <a:latin typeface="Arial" panose="020B0604020202020204" pitchFamily="34" charset="0"/>
                <a:cs typeface="Arial" panose="020B0604020202020204" pitchFamily="34" charset="0"/>
              </a:rPr>
              <a:t>)</a:t>
            </a:r>
          </a:p>
          <a:p>
            <a:pPr eaLnBrk="1" hangingPunct="1">
              <a:lnSpc>
                <a:spcPct val="90000"/>
              </a:lnSpc>
              <a:buFont typeface="Wingdings" pitchFamily="2" charset="2"/>
              <a:buNone/>
            </a:pPr>
            <a:endParaRPr lang="nl-NL" altLang="nl-NL" sz="2200" dirty="0">
              <a:latin typeface="Arial" panose="020B0604020202020204" pitchFamily="34" charset="0"/>
              <a:cs typeface="Arial" panose="020B0604020202020204" pitchFamily="34" charset="0"/>
            </a:endParaRPr>
          </a:p>
          <a:p>
            <a:pPr eaLnBrk="1" hangingPunct="1">
              <a:lnSpc>
                <a:spcPct val="90000"/>
              </a:lnSpc>
              <a:buFontTx/>
              <a:buNone/>
            </a:pPr>
            <a:r>
              <a:rPr lang="nl-NL" altLang="nl-NL" sz="2200" dirty="0" err="1">
                <a:solidFill>
                  <a:srgbClr val="000000"/>
                </a:solidFill>
                <a:latin typeface="Arial" panose="020B0604020202020204" pitchFamily="34" charset="0"/>
                <a:cs typeface="Arial" panose="020B0604020202020204" pitchFamily="34" charset="0"/>
              </a:rPr>
              <a:t>Can</a:t>
            </a:r>
            <a:r>
              <a:rPr lang="nl-NL" altLang="nl-NL" sz="2200" dirty="0">
                <a:solidFill>
                  <a:srgbClr val="000000"/>
                </a:solidFill>
                <a:latin typeface="Arial" panose="020B0604020202020204" pitchFamily="34" charset="0"/>
                <a:cs typeface="Arial" panose="020B0604020202020204" pitchFamily="34" charset="0"/>
              </a:rPr>
              <a:t> </a:t>
            </a:r>
            <a:r>
              <a:rPr lang="nl-NL" altLang="nl-NL" sz="2200" dirty="0" err="1">
                <a:solidFill>
                  <a:srgbClr val="000000"/>
                </a:solidFill>
                <a:latin typeface="Arial" panose="020B0604020202020204" pitchFamily="34" charset="0"/>
                <a:cs typeface="Arial" panose="020B0604020202020204" pitchFamily="34" charset="0"/>
              </a:rPr>
              <a:t>ChatGPT</a:t>
            </a:r>
            <a:r>
              <a:rPr lang="nl-NL" altLang="nl-NL" sz="2200" dirty="0">
                <a:solidFill>
                  <a:srgbClr val="000000"/>
                </a:solidFill>
                <a:latin typeface="Arial" panose="020B0604020202020204" pitchFamily="34" charset="0"/>
                <a:cs typeface="Arial" panose="020B0604020202020204" pitchFamily="34" charset="0"/>
              </a:rPr>
              <a:t> </a:t>
            </a:r>
            <a:r>
              <a:rPr lang="nl-NL" altLang="nl-NL" sz="2200" dirty="0" err="1">
                <a:solidFill>
                  <a:srgbClr val="000000"/>
                </a:solidFill>
                <a:latin typeface="Arial" panose="020B0604020202020204" pitchFamily="34" charset="0"/>
                <a:cs typeface="Arial" panose="020B0604020202020204" pitchFamily="34" charset="0"/>
              </a:rPr>
              <a:t>replace</a:t>
            </a:r>
            <a:r>
              <a:rPr lang="nl-NL" altLang="nl-NL" sz="2200" dirty="0">
                <a:solidFill>
                  <a:srgbClr val="000000"/>
                </a:solidFill>
                <a:latin typeface="Arial" panose="020B0604020202020204" pitchFamily="34" charset="0"/>
                <a:cs typeface="Arial" panose="020B0604020202020204" pitchFamily="34" charset="0"/>
              </a:rPr>
              <a:t> </a:t>
            </a:r>
            <a:r>
              <a:rPr lang="nl-NL" altLang="nl-NL" sz="2200" dirty="0" err="1">
                <a:solidFill>
                  <a:srgbClr val="000000"/>
                </a:solidFill>
                <a:latin typeface="Arial" panose="020B0604020202020204" pitchFamily="34" charset="0"/>
                <a:cs typeface="Arial" panose="020B0604020202020204" pitchFamily="34" charset="0"/>
              </a:rPr>
              <a:t>lawyers</a:t>
            </a:r>
            <a:r>
              <a:rPr lang="nl-NL" altLang="nl-NL" sz="2200" dirty="0">
                <a:solidFill>
                  <a:srgbClr val="000000"/>
                </a:solidFill>
                <a:latin typeface="Arial" panose="020B0604020202020204" pitchFamily="34" charset="0"/>
                <a:cs typeface="Arial" panose="020B0604020202020204" pitchFamily="34" charset="0"/>
              </a:rPr>
              <a:t>? AI-</a:t>
            </a:r>
            <a:r>
              <a:rPr lang="nl-NL" altLang="nl-NL" sz="2200" dirty="0" err="1">
                <a:solidFill>
                  <a:srgbClr val="000000"/>
                </a:solidFill>
                <a:latin typeface="Arial" panose="020B0604020202020204" pitchFamily="34" charset="0"/>
                <a:cs typeface="Arial" panose="020B0604020202020204" pitchFamily="34" charset="0"/>
              </a:rPr>
              <a:t>powered</a:t>
            </a:r>
            <a:r>
              <a:rPr lang="nl-NL" altLang="nl-NL" sz="2200" dirty="0">
                <a:solidFill>
                  <a:srgbClr val="000000"/>
                </a:solidFill>
                <a:latin typeface="Arial" panose="020B0604020202020204" pitchFamily="34" charset="0"/>
                <a:cs typeface="Arial" panose="020B0604020202020204" pitchFamily="34" charset="0"/>
              </a:rPr>
              <a:t> robot </a:t>
            </a:r>
            <a:r>
              <a:rPr lang="nl-NL" altLang="nl-NL" sz="2200" dirty="0" err="1">
                <a:solidFill>
                  <a:srgbClr val="000000"/>
                </a:solidFill>
                <a:latin typeface="Arial" panose="020B0604020202020204" pitchFamily="34" charset="0"/>
                <a:cs typeface="Arial" panose="020B0604020202020204" pitchFamily="34" charset="0"/>
              </a:rPr>
              <a:t>lawyer</a:t>
            </a:r>
            <a:r>
              <a:rPr lang="nl-NL" altLang="nl-NL" sz="2200" dirty="0">
                <a:solidFill>
                  <a:srgbClr val="000000"/>
                </a:solidFill>
                <a:latin typeface="Arial" panose="020B0604020202020204" pitchFamily="34" charset="0"/>
                <a:cs typeface="Arial" panose="020B0604020202020204" pitchFamily="34" charset="0"/>
              </a:rPr>
              <a:t> is </a:t>
            </a:r>
            <a:r>
              <a:rPr lang="nl-NL" altLang="nl-NL" sz="2200" dirty="0" err="1">
                <a:solidFill>
                  <a:srgbClr val="000000"/>
                </a:solidFill>
                <a:latin typeface="Arial" panose="020B0604020202020204" pitchFamily="34" charset="0"/>
                <a:cs typeface="Arial" panose="020B0604020202020204" pitchFamily="34" charset="0"/>
              </a:rPr>
              <a:t>already</a:t>
            </a:r>
            <a:r>
              <a:rPr lang="nl-NL" altLang="nl-NL" sz="2200" dirty="0">
                <a:solidFill>
                  <a:srgbClr val="000000"/>
                </a:solidFill>
                <a:latin typeface="Arial" panose="020B0604020202020204" pitchFamily="34" charset="0"/>
                <a:cs typeface="Arial" panose="020B0604020202020204" pitchFamily="34" charset="0"/>
              </a:rPr>
              <a:t> winning cases …</a:t>
            </a:r>
          </a:p>
          <a:p>
            <a:pPr eaLnBrk="1" hangingPunct="1">
              <a:lnSpc>
                <a:spcPct val="90000"/>
              </a:lnSpc>
              <a:buFont typeface="Wingdings" pitchFamily="2" charset="2"/>
              <a:buNone/>
            </a:pPr>
            <a:r>
              <a:rPr lang="nl-NL" altLang="nl-NL" sz="2200" dirty="0">
                <a:latin typeface="Arial" panose="020B0604020202020204" pitchFamily="34" charset="0"/>
                <a:cs typeface="Arial" panose="020B0604020202020204" pitchFamily="34" charset="0"/>
              </a:rPr>
              <a:t> (</a:t>
            </a:r>
            <a:r>
              <a:rPr lang="nl-NL" altLang="nl-NL" sz="2200" dirty="0" err="1">
                <a:solidFill>
                  <a:srgbClr val="FF0000"/>
                </a:solidFill>
                <a:latin typeface="Arial" panose="020B0604020202020204" pitchFamily="34" charset="0"/>
                <a:cs typeface="Arial" panose="020B0604020202020204" pitchFamily="34" charset="0"/>
              </a:rPr>
              <a:t>businesstoday.in</a:t>
            </a:r>
            <a:r>
              <a:rPr lang="nl-NL" altLang="nl-NL" sz="2200" dirty="0">
                <a:latin typeface="Arial" panose="020B0604020202020204" pitchFamily="34" charset="0"/>
                <a:cs typeface="Arial" panose="020B0604020202020204" pitchFamily="34" charset="0"/>
              </a:rPr>
              <a:t>)</a:t>
            </a:r>
          </a:p>
          <a:p>
            <a:pPr eaLnBrk="1" hangingPunct="1">
              <a:lnSpc>
                <a:spcPct val="90000"/>
              </a:lnSpc>
              <a:buFont typeface="Wingdings" pitchFamily="2" charset="2"/>
              <a:buNone/>
            </a:pPr>
            <a:endParaRPr lang="nl-NL" altLang="nl-NL" sz="2200" dirty="0">
              <a:latin typeface="Arial" panose="020B0604020202020204" pitchFamily="34" charset="0"/>
              <a:cs typeface="Arial" panose="020B0604020202020204" pitchFamily="34" charset="0"/>
            </a:endParaRPr>
          </a:p>
          <a:p>
            <a:pPr eaLnBrk="1" hangingPunct="1">
              <a:lnSpc>
                <a:spcPct val="90000"/>
              </a:lnSpc>
              <a:buFont typeface="Wingdings" pitchFamily="2" charset="2"/>
              <a:buNone/>
            </a:pPr>
            <a:r>
              <a:rPr lang="nl-NL" altLang="nl-NL" sz="2200" dirty="0">
                <a:latin typeface="Arial" panose="020B0604020202020204" pitchFamily="34" charset="0"/>
                <a:cs typeface="Arial" panose="020B0604020202020204" pitchFamily="34" charset="0"/>
              </a:rPr>
              <a:t>How </a:t>
            </a:r>
            <a:r>
              <a:rPr lang="nl-NL" altLang="nl-NL" sz="2200" dirty="0" err="1">
                <a:latin typeface="Arial" panose="020B0604020202020204" pitchFamily="34" charset="0"/>
                <a:cs typeface="Arial" panose="020B0604020202020204" pitchFamily="34" charset="0"/>
              </a:rPr>
              <a:t>ChatGPT</a:t>
            </a:r>
            <a:r>
              <a:rPr lang="nl-NL" altLang="nl-NL" sz="2200" dirty="0">
                <a:latin typeface="Arial" panose="020B0604020202020204" pitchFamily="34" charset="0"/>
                <a:cs typeface="Arial" panose="020B0604020202020204" pitchFamily="34" charset="0"/>
              </a:rPr>
              <a:t> is </a:t>
            </a:r>
            <a:r>
              <a:rPr lang="nl-NL" altLang="nl-NL" sz="2200" dirty="0" err="1">
                <a:latin typeface="Arial" panose="020B0604020202020204" pitchFamily="34" charset="0"/>
                <a:cs typeface="Arial" panose="020B0604020202020204" pitchFamily="34" charset="0"/>
              </a:rPr>
              <a:t>taking</a:t>
            </a:r>
            <a:r>
              <a:rPr lang="nl-NL" altLang="nl-NL" sz="2200" dirty="0">
                <a:latin typeface="Arial" panose="020B0604020202020204" pitchFamily="34" charset="0"/>
                <a:cs typeface="Arial" panose="020B0604020202020204" pitchFamily="34" charset="0"/>
              </a:rPr>
              <a:t> over </a:t>
            </a:r>
            <a:r>
              <a:rPr lang="nl-NL" altLang="nl-NL" sz="2200" dirty="0" err="1">
                <a:latin typeface="Arial" panose="020B0604020202020204" pitchFamily="34" charset="0"/>
                <a:cs typeface="Arial" panose="020B0604020202020204" pitchFamily="34" charset="0"/>
              </a:rPr>
              <a:t>the</a:t>
            </a:r>
            <a:r>
              <a:rPr lang="nl-NL" altLang="nl-NL" sz="2200" dirty="0">
                <a:latin typeface="Arial" panose="020B0604020202020204" pitchFamily="34" charset="0"/>
                <a:cs typeface="Arial" panose="020B0604020202020204" pitchFamily="34" charset="0"/>
              </a:rPr>
              <a:t> </a:t>
            </a:r>
            <a:r>
              <a:rPr lang="nl-NL" altLang="nl-NL" sz="2200" dirty="0" err="1">
                <a:latin typeface="Arial" panose="020B0604020202020204" pitchFamily="34" charset="0"/>
                <a:cs typeface="Arial" panose="020B0604020202020204" pitchFamily="34" charset="0"/>
              </a:rPr>
              <a:t>legal</a:t>
            </a:r>
            <a:r>
              <a:rPr lang="nl-NL" altLang="nl-NL" sz="2200" dirty="0">
                <a:latin typeface="Arial" panose="020B0604020202020204" pitchFamily="34" charset="0"/>
                <a:cs typeface="Arial" panose="020B0604020202020204" pitchFamily="34" charset="0"/>
              </a:rPr>
              <a:t> </a:t>
            </a:r>
            <a:r>
              <a:rPr lang="nl-NL" altLang="nl-NL" sz="2200" dirty="0" err="1">
                <a:latin typeface="Arial" panose="020B0604020202020204" pitchFamily="34" charset="0"/>
                <a:cs typeface="Arial" panose="020B0604020202020204" pitchFamily="34" charset="0"/>
              </a:rPr>
              <a:t>world</a:t>
            </a:r>
            <a:r>
              <a:rPr lang="nl-NL" altLang="nl-NL" sz="2200" dirty="0">
                <a:latin typeface="Arial" panose="020B0604020202020204" pitchFamily="34" charset="0"/>
                <a:cs typeface="Arial" panose="020B0604020202020204" pitchFamily="34" charset="0"/>
              </a:rPr>
              <a:t> (</a:t>
            </a:r>
            <a:r>
              <a:rPr lang="nl-NL" altLang="nl-NL" sz="2200" dirty="0" err="1">
                <a:solidFill>
                  <a:srgbClr val="FF0000"/>
                </a:solidFill>
                <a:latin typeface="Arial" panose="020B0604020202020204" pitchFamily="34" charset="0"/>
                <a:cs typeface="Arial" panose="020B0604020202020204" pitchFamily="34" charset="0"/>
              </a:rPr>
              <a:t>addissons.com</a:t>
            </a:r>
            <a:r>
              <a:rPr lang="nl-NL" altLang="nl-NL" sz="2200" dirty="0">
                <a:latin typeface="Arial" panose="020B0604020202020204" pitchFamily="34" charset="0"/>
                <a:cs typeface="Arial" panose="020B0604020202020204" pitchFamily="34"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FBCDA3-C4C1-5582-6CD6-1DC612E99966}"/>
              </a:ext>
            </a:extLst>
          </p:cNvPr>
          <p:cNvSpPr>
            <a:spLocks noGrp="1"/>
          </p:cNvSpPr>
          <p:nvPr>
            <p:ph type="title"/>
          </p:nvPr>
        </p:nvSpPr>
        <p:spPr/>
        <p:txBody>
          <a:bodyPr/>
          <a:lstStyle/>
          <a:p>
            <a:pPr algn="ctr"/>
            <a:r>
              <a:rPr lang="nl-NL" dirty="0">
                <a:latin typeface="Arial" panose="020B0604020202020204" pitchFamily="34" charset="0"/>
                <a:cs typeface="Arial" panose="020B0604020202020204" pitchFamily="34" charset="0"/>
              </a:rPr>
              <a:t>Studies on </a:t>
            </a:r>
            <a:r>
              <a:rPr lang="nl-NL" dirty="0" err="1">
                <a:latin typeface="Arial" panose="020B0604020202020204" pitchFamily="34" charset="0"/>
                <a:cs typeface="Arial" panose="020B0604020202020204" pitchFamily="34" charset="0"/>
              </a:rPr>
              <a:t>specific</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reasoning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tasks</a:t>
            </a:r>
            <a:r>
              <a:rPr lang="nl-NL" dirty="0">
                <a:latin typeface="Arial" panose="020B0604020202020204" pitchFamily="34" charset="0"/>
                <a:cs typeface="Arial" panose="020B0604020202020204" pitchFamily="34" charset="0"/>
              </a:rPr>
              <a:t> (1)</a:t>
            </a:r>
          </a:p>
        </p:txBody>
      </p:sp>
      <p:sp>
        <p:nvSpPr>
          <p:cNvPr id="3" name="Tijdelijke aanduiding voor inhoud 2">
            <a:extLst>
              <a:ext uri="{FF2B5EF4-FFF2-40B4-BE49-F238E27FC236}">
                <a16:creationId xmlns:a16="http://schemas.microsoft.com/office/drawing/2014/main" id="{A39A09CF-A676-6C69-1BF3-600DCECCBAAF}"/>
              </a:ext>
            </a:extLst>
          </p:cNvPr>
          <p:cNvSpPr>
            <a:spLocks noGrp="1"/>
          </p:cNvSpPr>
          <p:nvPr>
            <p:ph idx="1"/>
          </p:nvPr>
        </p:nvSpPr>
        <p:spPr/>
        <p:txBody>
          <a:bodyPr/>
          <a:lstStyle/>
          <a:p>
            <a:r>
              <a:rPr lang="nl-NL" dirty="0">
                <a:latin typeface="Arial" panose="020B0604020202020204" pitchFamily="34" charset="0"/>
                <a:cs typeface="Arial" panose="020B0604020202020204" pitchFamily="34" charset="0"/>
              </a:rPr>
              <a:t>GPT-3, Zero-shot </a:t>
            </a:r>
            <a:r>
              <a:rPr lang="nl-NL" dirty="0" err="1">
                <a:latin typeface="Arial" panose="020B0604020202020204" pitchFamily="34" charset="0"/>
                <a:cs typeface="Arial" panose="020B0604020202020204" pitchFamily="34" charset="0"/>
              </a:rPr>
              <a:t>CoT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prompting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with</a:t>
            </a:r>
            <a:r>
              <a:rPr lang="nl-NL" dirty="0">
                <a:latin typeface="Arial" panose="020B0604020202020204" pitchFamily="34" charset="0"/>
                <a:cs typeface="Arial" panose="020B0604020202020204" pitchFamily="34" charset="0"/>
              </a:rPr>
              <a:t> single-step </a:t>
            </a:r>
            <a:r>
              <a:rPr lang="nl-NL" dirty="0" err="1">
                <a:latin typeface="Arial" panose="020B0604020202020204" pitchFamily="34" charset="0"/>
                <a:cs typeface="Arial" panose="020B0604020202020204" pitchFamily="34" charset="0"/>
              </a:rPr>
              <a:t>legal</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syllogism</a:t>
            </a:r>
            <a:endParaRPr lang="nl-NL" dirty="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Comparing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prompting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methods</a:t>
            </a:r>
            <a:endParaRPr lang="nl-NL" dirty="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Measure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accuracy</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wrt</a:t>
            </a:r>
            <a:r>
              <a:rPr lang="nl-NL" dirty="0">
                <a:latin typeface="Arial" panose="020B0604020202020204" pitchFamily="34" charset="0"/>
                <a:cs typeface="Arial" panose="020B0604020202020204" pitchFamily="34" charset="0"/>
              </a:rPr>
              <a:t> “correct” </a:t>
            </a:r>
            <a:r>
              <a:rPr lang="nl-NL" dirty="0" err="1">
                <a:latin typeface="Arial" panose="020B0604020202020204" pitchFamily="34" charset="0"/>
                <a:cs typeface="Arial" panose="020B0604020202020204" pitchFamily="34" charset="0"/>
              </a:rPr>
              <a:t>answer</a:t>
            </a:r>
            <a:endParaRPr lang="nl-NL" dirty="0">
              <a:latin typeface="Arial" panose="020B0604020202020204" pitchFamily="34" charset="0"/>
              <a:cs typeface="Arial" panose="020B0604020202020204" pitchFamily="34" charset="0"/>
            </a:endParaRPr>
          </a:p>
          <a:p>
            <a:endParaRPr lang="nl-NL" dirty="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Direct </a:t>
            </a:r>
            <a:r>
              <a:rPr lang="nl-NL" dirty="0" err="1">
                <a:latin typeface="Arial" panose="020B0604020202020204" pitchFamily="34" charset="0"/>
                <a:cs typeface="Arial" panose="020B0604020202020204" pitchFamily="34" charset="0"/>
              </a:rPr>
              <a:t>testing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systematic</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comparing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with</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prompting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methods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only</a:t>
            </a:r>
            <a:r>
              <a:rPr lang="nl-NL" dirty="0">
                <a:latin typeface="Arial" panose="020B0604020202020204" pitchFamily="34" charset="0"/>
                <a:cs typeface="Arial" panose="020B0604020202020204" pitchFamily="34" charset="0"/>
              </a:rPr>
              <a:t>, explicit </a:t>
            </a:r>
            <a:r>
              <a:rPr lang="nl-NL" dirty="0" err="1">
                <a:latin typeface="Arial" panose="020B0604020202020204" pitchFamily="34" charset="0"/>
                <a:cs typeface="Arial" panose="020B0604020202020204" pitchFamily="34" charset="0"/>
              </a:rPr>
              <a:t>reasoning</a:t>
            </a:r>
            <a:r>
              <a:rPr lang="nl-NL" dirty="0">
                <a:latin typeface="Arial" panose="020B0604020202020204" pitchFamily="34" charset="0"/>
                <a:cs typeface="Arial" panose="020B0604020202020204" pitchFamily="34" charset="0"/>
              </a:rPr>
              <a:t> model (</a:t>
            </a:r>
            <a:r>
              <a:rPr lang="nl-NL" dirty="0" err="1">
                <a:latin typeface="Arial" panose="020B0604020202020204" pitchFamily="34" charset="0"/>
                <a:cs typeface="Arial" panose="020B0604020202020204" pitchFamily="34" charset="0"/>
              </a:rPr>
              <a:t>verified</a:t>
            </a:r>
            <a:r>
              <a:rPr lang="nl-NL" dirty="0">
                <a:latin typeface="Arial" panose="020B0604020202020204" pitchFamily="34" charset="0"/>
                <a:cs typeface="Arial" panose="020B0604020202020204" pitchFamily="34" charset="0"/>
              </a:rPr>
              <a:t>?)</a:t>
            </a:r>
          </a:p>
          <a:p>
            <a:endParaRPr lang="nl-NL" dirty="0"/>
          </a:p>
          <a:p>
            <a:endParaRPr lang="nl-NL" dirty="0"/>
          </a:p>
          <a:p>
            <a:endParaRPr lang="nl-NL" dirty="0"/>
          </a:p>
        </p:txBody>
      </p:sp>
      <p:sp>
        <p:nvSpPr>
          <p:cNvPr id="4" name="Text Box 5">
            <a:extLst>
              <a:ext uri="{FF2B5EF4-FFF2-40B4-BE49-F238E27FC236}">
                <a16:creationId xmlns:a16="http://schemas.microsoft.com/office/drawing/2014/main" id="{70D993BD-2DF2-F5C0-440A-230C7687A56A}"/>
              </a:ext>
            </a:extLst>
          </p:cNvPr>
          <p:cNvSpPr txBox="1">
            <a:spLocks noChangeArrowheads="1"/>
          </p:cNvSpPr>
          <p:nvPr/>
        </p:nvSpPr>
        <p:spPr bwMode="auto">
          <a:xfrm>
            <a:off x="518925" y="6319282"/>
            <a:ext cx="11227599" cy="52322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Aft>
                <a:spcPts val="600"/>
              </a:spcAft>
              <a:buNone/>
            </a:pPr>
            <a:r>
              <a:rPr lang="en-US" sz="1400" dirty="0">
                <a:effectLst/>
                <a:latin typeface="Arial" panose="020B0604020202020204" pitchFamily="34" charset="0"/>
                <a:ea typeface="Times New Roman" panose="02020603050405020304" pitchFamily="18" charset="0"/>
                <a:cs typeface="Arial" panose="020B0604020202020204" pitchFamily="34" charset="0"/>
              </a:rPr>
              <a:t>C. Jiang &amp; X. </a:t>
            </a:r>
            <a:r>
              <a:rPr lang="en-US" sz="1400" dirty="0" err="1">
                <a:effectLst/>
                <a:latin typeface="Arial" panose="020B0604020202020204" pitchFamily="34" charset="0"/>
                <a:ea typeface="Times New Roman" panose="02020603050405020304" pitchFamily="18" charset="0"/>
                <a:cs typeface="Arial" panose="020B0604020202020204" pitchFamily="34" charset="0"/>
              </a:rPr>
              <a:t>Yiang</a:t>
            </a:r>
            <a:r>
              <a:rPr lang="en-US" sz="1400" dirty="0">
                <a:effectLst/>
                <a:latin typeface="Arial" panose="020B0604020202020204" pitchFamily="34" charset="0"/>
                <a:ea typeface="Times New Roman" panose="02020603050405020304" pitchFamily="18" charset="0"/>
                <a:cs typeface="Arial" panose="020B0604020202020204" pitchFamily="34" charset="0"/>
              </a:rPr>
              <a:t> (2023), Legal syllogism prompting: teaching large language models for legal judgment prediction. </a:t>
            </a:r>
            <a:r>
              <a:rPr lang="en-US" sz="14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Proceedings of the 19th International Conference on Artificial Intelligence and Law</a:t>
            </a: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pp. 417-421. </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02854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15A73A-C42B-2995-EC91-E658BB38D17C}"/>
            </a:ext>
          </a:extLst>
        </p:cNvPr>
        <p:cNvGrpSpPr/>
        <p:nvPr/>
      </p:nvGrpSpPr>
      <p:grpSpPr>
        <a:xfrm>
          <a:off x="0" y="0"/>
          <a:ext cx="0" cy="0"/>
          <a:chOff x="0" y="0"/>
          <a:chExt cx="0" cy="0"/>
        </a:xfrm>
      </p:grpSpPr>
      <p:pic>
        <p:nvPicPr>
          <p:cNvPr id="5" name="Afbeelding 4">
            <a:extLst>
              <a:ext uri="{FF2B5EF4-FFF2-40B4-BE49-F238E27FC236}">
                <a16:creationId xmlns:a16="http://schemas.microsoft.com/office/drawing/2014/main" id="{2DDEB3E1-2A4F-404C-50C0-EF3D2EE71460}"/>
              </a:ext>
            </a:extLst>
          </p:cNvPr>
          <p:cNvPicPr>
            <a:picLocks noChangeAspect="1"/>
          </p:cNvPicPr>
          <p:nvPr/>
        </p:nvPicPr>
        <p:blipFill>
          <a:blip r:embed="rId2"/>
          <a:stretch>
            <a:fillRect/>
          </a:stretch>
        </p:blipFill>
        <p:spPr>
          <a:xfrm>
            <a:off x="429210" y="952707"/>
            <a:ext cx="11333579" cy="5477411"/>
          </a:xfrm>
          <a:prstGeom prst="rect">
            <a:avLst/>
          </a:prstGeom>
        </p:spPr>
      </p:pic>
    </p:spTree>
    <p:extLst>
      <p:ext uri="{BB962C8B-B14F-4D97-AF65-F5344CB8AC3E}">
        <p14:creationId xmlns:p14="http://schemas.microsoft.com/office/powerpoint/2010/main" val="481653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B6EFA-3500-0830-0312-3F6A77A3290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1A09385-A730-BE37-0897-0DE577D916D7}"/>
              </a:ext>
            </a:extLst>
          </p:cNvPr>
          <p:cNvSpPr>
            <a:spLocks noGrp="1"/>
          </p:cNvSpPr>
          <p:nvPr>
            <p:ph type="title"/>
          </p:nvPr>
        </p:nvSpPr>
        <p:spPr/>
        <p:txBody>
          <a:bodyPr/>
          <a:lstStyle/>
          <a:p>
            <a:pPr algn="ctr"/>
            <a:r>
              <a:rPr lang="nl-NL" dirty="0">
                <a:latin typeface="Arial" panose="020B0604020202020204" pitchFamily="34" charset="0"/>
                <a:cs typeface="Arial" panose="020B0604020202020204" pitchFamily="34" charset="0"/>
              </a:rPr>
              <a:t>Studies on </a:t>
            </a:r>
            <a:r>
              <a:rPr lang="nl-NL" dirty="0" err="1">
                <a:latin typeface="Arial" panose="020B0604020202020204" pitchFamily="34" charset="0"/>
                <a:cs typeface="Arial" panose="020B0604020202020204" pitchFamily="34" charset="0"/>
              </a:rPr>
              <a:t>specific</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reasoning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tasks</a:t>
            </a:r>
            <a:r>
              <a:rPr lang="nl-NL" dirty="0">
                <a:latin typeface="Arial" panose="020B0604020202020204" pitchFamily="34" charset="0"/>
                <a:cs typeface="Arial" panose="020B0604020202020204" pitchFamily="34" charset="0"/>
              </a:rPr>
              <a:t> (2)</a:t>
            </a:r>
          </a:p>
        </p:txBody>
      </p:sp>
      <p:sp>
        <p:nvSpPr>
          <p:cNvPr id="3" name="Tijdelijke aanduiding voor inhoud 2">
            <a:extLst>
              <a:ext uri="{FF2B5EF4-FFF2-40B4-BE49-F238E27FC236}">
                <a16:creationId xmlns:a16="http://schemas.microsoft.com/office/drawing/2014/main" id="{22B25EB3-B3FB-1409-C838-2ADA4FA32375}"/>
              </a:ext>
            </a:extLst>
          </p:cNvPr>
          <p:cNvSpPr>
            <a:spLocks noGrp="1"/>
          </p:cNvSpPr>
          <p:nvPr>
            <p:ph idx="1"/>
          </p:nvPr>
        </p:nvSpPr>
        <p:spPr/>
        <p:txBody>
          <a:bodyPr/>
          <a:lstStyle/>
          <a:p>
            <a:r>
              <a:rPr lang="nl-NL" dirty="0">
                <a:latin typeface="Arial" panose="020B0604020202020204" pitchFamily="34" charset="0"/>
                <a:cs typeface="Arial" panose="020B0604020202020204" pitchFamily="34" charset="0"/>
              </a:rPr>
              <a:t>ChatGPT 3.5, Zero-shot </a:t>
            </a:r>
            <a:r>
              <a:rPr lang="nl-NL" dirty="0" err="1">
                <a:latin typeface="Arial" panose="020B0604020202020204" pitchFamily="34" charset="0"/>
                <a:cs typeface="Arial" panose="020B0604020202020204" pitchFamily="34" charset="0"/>
              </a:rPr>
              <a:t>CoT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prompting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with</a:t>
            </a:r>
            <a:r>
              <a:rPr lang="nl-NL" dirty="0">
                <a:latin typeface="Arial" panose="020B0604020202020204" pitchFamily="34" charset="0"/>
                <a:cs typeface="Arial" panose="020B0604020202020204" pitchFamily="34" charset="0"/>
              </a:rPr>
              <a:t> (non-</a:t>
            </a:r>
            <a:r>
              <a:rPr lang="nl-NL" dirty="0" err="1">
                <a:latin typeface="Arial" panose="020B0604020202020204" pitchFamily="34" charset="0"/>
                <a:cs typeface="Arial" panose="020B0604020202020204" pitchFamily="34" charset="0"/>
              </a:rPr>
              <a:t>explained</a:t>
            </a:r>
            <a:r>
              <a:rPr lang="nl-NL" dirty="0">
                <a:latin typeface="Arial" panose="020B0604020202020204" pitchFamily="34" charset="0"/>
                <a:cs typeface="Arial" panose="020B0604020202020204" pitchFamily="34" charset="0"/>
              </a:rPr>
              <a:t>) IRAC</a:t>
            </a:r>
          </a:p>
          <a:p>
            <a:r>
              <a:rPr lang="nl-NL" dirty="0">
                <a:latin typeface="Arial" panose="020B0604020202020204" pitchFamily="34" charset="0"/>
                <a:cs typeface="Arial" panose="020B0604020202020204" pitchFamily="34" charset="0"/>
              </a:rPr>
              <a:t>Which </a:t>
            </a:r>
            <a:r>
              <a:rPr lang="nl-NL" dirty="0" err="1">
                <a:latin typeface="Arial" panose="020B0604020202020204" pitchFamily="34" charset="0"/>
                <a:cs typeface="Arial" panose="020B0604020202020204" pitchFamily="34" charset="0"/>
              </a:rPr>
              <a:t>laws</a:t>
            </a:r>
            <a:r>
              <a:rPr lang="nl-NL" dirty="0">
                <a:latin typeface="Arial" panose="020B0604020202020204" pitchFamily="34" charset="0"/>
                <a:cs typeface="Arial" panose="020B0604020202020204" pitchFamily="34" charset="0"/>
              </a:rPr>
              <a:t> are </a:t>
            </a:r>
            <a:r>
              <a:rPr lang="nl-NL" dirty="0" err="1">
                <a:latin typeface="Arial" panose="020B0604020202020204" pitchFamily="34" charset="0"/>
                <a:cs typeface="Arial" panose="020B0604020202020204" pitchFamily="34" charset="0"/>
              </a:rPr>
              <a:t>violated</a:t>
            </a:r>
            <a:r>
              <a:rPr lang="nl-NL" dirty="0">
                <a:latin typeface="Arial" panose="020B0604020202020204" pitchFamily="34" charset="0"/>
                <a:cs typeface="Arial" panose="020B0604020202020204" pitchFamily="34" charset="0"/>
              </a:rPr>
              <a:t> in a brief </a:t>
            </a:r>
            <a:r>
              <a:rPr lang="nl-NL" dirty="0" err="1">
                <a:latin typeface="Arial" panose="020B0604020202020204" pitchFamily="34" charset="0"/>
                <a:cs typeface="Arial" panose="020B0604020202020204" pitchFamily="34" charset="0"/>
              </a:rPr>
              <a:t>factual</a:t>
            </a:r>
            <a:r>
              <a:rPr lang="nl-NL" dirty="0">
                <a:latin typeface="Arial" panose="020B0604020202020204" pitchFamily="34" charset="0"/>
                <a:cs typeface="Arial" panose="020B0604020202020204" pitchFamily="34" charset="0"/>
              </a:rPr>
              <a:t> scenario?</a:t>
            </a:r>
          </a:p>
          <a:p>
            <a:r>
              <a:rPr lang="nl-NL" dirty="0" err="1">
                <a:latin typeface="Arial" panose="020B0604020202020204" pitchFamily="34" charset="0"/>
                <a:cs typeface="Arial" panose="020B0604020202020204" pitchFamily="34" charset="0"/>
              </a:rPr>
              <a:t>Measure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precision</a:t>
            </a:r>
            <a:r>
              <a:rPr lang="nl-NL" dirty="0">
                <a:latin typeface="Arial" panose="020B0604020202020204" pitchFamily="34" charset="0"/>
                <a:cs typeface="Arial" panose="020B0604020202020204" pitchFamily="34" charset="0"/>
              </a:rPr>
              <a:t>/</a:t>
            </a:r>
            <a:r>
              <a:rPr lang="nl-NL" dirty="0" err="1">
                <a:latin typeface="Arial" panose="020B0604020202020204" pitchFamily="34" charset="0"/>
                <a:cs typeface="Arial" panose="020B0604020202020204" pitchFamily="34" charset="0"/>
              </a:rPr>
              <a:t>recall</a:t>
            </a:r>
            <a:r>
              <a:rPr lang="nl-NL" dirty="0">
                <a:latin typeface="Arial" panose="020B0604020202020204" pitchFamily="34" charset="0"/>
                <a:cs typeface="Arial" panose="020B0604020202020204" pitchFamily="34" charset="0"/>
              </a:rPr>
              <a:t>/F1 </a:t>
            </a:r>
            <a:r>
              <a:rPr lang="nl-NL" dirty="0" err="1">
                <a:latin typeface="Arial" panose="020B0604020202020204" pitchFamily="34" charset="0"/>
                <a:cs typeface="Arial" panose="020B0604020202020204" pitchFamily="34" charset="0"/>
              </a:rPr>
              <a:t>wrt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laws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mentioned</a:t>
            </a:r>
            <a:r>
              <a:rPr lang="nl-NL" dirty="0">
                <a:latin typeface="Arial" panose="020B0604020202020204" pitchFamily="34" charset="0"/>
                <a:cs typeface="Arial" panose="020B0604020202020204" pitchFamily="34" charset="0"/>
              </a:rPr>
              <a:t> in </a:t>
            </a:r>
            <a:r>
              <a:rPr lang="nl-NL" dirty="0" err="1">
                <a:latin typeface="Arial" panose="020B0604020202020204" pitchFamily="34" charset="0"/>
                <a:cs typeface="Arial" panose="020B0604020202020204" pitchFamily="34" charset="0"/>
              </a:rPr>
              <a:t>the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actual</a:t>
            </a:r>
            <a:r>
              <a:rPr lang="nl-NL" dirty="0">
                <a:latin typeface="Arial" panose="020B0604020202020204" pitchFamily="34" charset="0"/>
                <a:cs typeface="Arial" panose="020B0604020202020204" pitchFamily="34" charset="0"/>
              </a:rPr>
              <a:t> case</a:t>
            </a:r>
          </a:p>
          <a:p>
            <a:pPr lvl="1"/>
            <a:r>
              <a:rPr lang="nl-NL" dirty="0">
                <a:latin typeface="Arial" panose="020B0604020202020204" pitchFamily="34" charset="0"/>
                <a:cs typeface="Arial" panose="020B0604020202020204" pitchFamily="34" charset="0"/>
              </a:rPr>
              <a:t>‘Overall performance is </a:t>
            </a:r>
            <a:r>
              <a:rPr lang="nl-NL" dirty="0" err="1">
                <a:latin typeface="Arial" panose="020B0604020202020204" pitchFamily="34" charset="0"/>
                <a:cs typeface="Arial" panose="020B0604020202020204" pitchFamily="34" charset="0"/>
              </a:rPr>
              <a:t>poor</a:t>
            </a:r>
            <a:r>
              <a:rPr lang="nl-NL" dirty="0">
                <a:latin typeface="Arial" panose="020B0604020202020204" pitchFamily="34" charset="0"/>
                <a:cs typeface="Arial" panose="020B0604020202020204" pitchFamily="34" charset="0"/>
              </a:rPr>
              <a:t>’</a:t>
            </a:r>
          </a:p>
          <a:p>
            <a:endParaRPr lang="nl-NL" dirty="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Indirect </a:t>
            </a:r>
            <a:r>
              <a:rPr lang="nl-NL" dirty="0" err="1">
                <a:latin typeface="Arial" panose="020B0604020202020204" pitchFamily="34" charset="0"/>
                <a:cs typeface="Arial" panose="020B0604020202020204" pitchFamily="34" charset="0"/>
              </a:rPr>
              <a:t>testing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systematic</a:t>
            </a:r>
            <a:r>
              <a:rPr lang="nl-NL" dirty="0">
                <a:latin typeface="Arial" panose="020B0604020202020204" pitchFamily="34" charset="0"/>
                <a:cs typeface="Arial" panose="020B0604020202020204" pitchFamily="34" charset="0"/>
              </a:rPr>
              <a:t>, no </a:t>
            </a:r>
            <a:r>
              <a:rPr lang="nl-NL" dirty="0" err="1">
                <a:latin typeface="Arial" panose="020B0604020202020204" pitchFamily="34" charset="0"/>
                <a:cs typeface="Arial" panose="020B0604020202020204" pitchFamily="34" charset="0"/>
              </a:rPr>
              <a:t>comparisons</a:t>
            </a:r>
            <a:r>
              <a:rPr lang="nl-NL" dirty="0">
                <a:latin typeface="Arial" panose="020B0604020202020204" pitchFamily="34" charset="0"/>
                <a:cs typeface="Arial" panose="020B0604020202020204" pitchFamily="34" charset="0"/>
              </a:rPr>
              <a:t>, explicit </a:t>
            </a:r>
            <a:r>
              <a:rPr lang="nl-NL" dirty="0" err="1">
                <a:latin typeface="Arial" panose="020B0604020202020204" pitchFamily="34" charset="0"/>
                <a:cs typeface="Arial" panose="020B0604020202020204" pitchFamily="34" charset="0"/>
              </a:rPr>
              <a:t>reasoning</a:t>
            </a:r>
            <a:r>
              <a:rPr lang="nl-NL" dirty="0">
                <a:latin typeface="Arial" panose="020B0604020202020204" pitchFamily="34" charset="0"/>
                <a:cs typeface="Arial" panose="020B0604020202020204" pitchFamily="34" charset="0"/>
              </a:rPr>
              <a:t> model (but </a:t>
            </a:r>
            <a:r>
              <a:rPr lang="nl-NL" dirty="0" err="1">
                <a:latin typeface="Arial" panose="020B0604020202020204" pitchFamily="34" charset="0"/>
                <a:cs typeface="Arial" panose="020B0604020202020204" pitchFamily="34" charset="0"/>
              </a:rPr>
              <a:t>not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verified</a:t>
            </a:r>
            <a:r>
              <a:rPr lang="nl-NL" dirty="0">
                <a:latin typeface="Arial" panose="020B0604020202020204" pitchFamily="34" charset="0"/>
                <a:cs typeface="Arial" panose="020B0604020202020204" pitchFamily="34" charset="0"/>
              </a:rPr>
              <a:t>)</a:t>
            </a:r>
          </a:p>
          <a:p>
            <a:endParaRPr lang="nl-NL" dirty="0"/>
          </a:p>
          <a:p>
            <a:endParaRPr lang="nl-NL" dirty="0"/>
          </a:p>
          <a:p>
            <a:endParaRPr lang="nl-NL" dirty="0"/>
          </a:p>
        </p:txBody>
      </p:sp>
      <p:sp>
        <p:nvSpPr>
          <p:cNvPr id="4" name="Text Box 5">
            <a:extLst>
              <a:ext uri="{FF2B5EF4-FFF2-40B4-BE49-F238E27FC236}">
                <a16:creationId xmlns:a16="http://schemas.microsoft.com/office/drawing/2014/main" id="{F9A82404-9D61-8F19-4D1A-609E27C377B4}"/>
              </a:ext>
            </a:extLst>
          </p:cNvPr>
          <p:cNvSpPr txBox="1">
            <a:spLocks noChangeArrowheads="1"/>
          </p:cNvSpPr>
          <p:nvPr/>
        </p:nvSpPr>
        <p:spPr bwMode="auto">
          <a:xfrm>
            <a:off x="1567542" y="6324348"/>
            <a:ext cx="9241971" cy="52322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Aft>
                <a:spcPts val="600"/>
              </a:spcAft>
              <a:buNone/>
            </a:pPr>
            <a:r>
              <a:rPr lang="en-GB" sz="1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Trozze</a:t>
            </a:r>
            <a:r>
              <a:rPr lang="en-GB"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 Davies &amp; B. Kleinberg (2024), Large language models in </a:t>
            </a:r>
            <a:r>
              <a:rPr lang="en-GB" sz="1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cryptocu</a:t>
            </a:r>
            <a:r>
              <a:rPr lang="en-US" sz="1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rrency</a:t>
            </a: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securities cases: </a:t>
            </a:r>
            <a:r>
              <a:rPr lang="en-US" sz="1400" dirty="0">
                <a:effectLst/>
                <a:latin typeface="Arial" panose="020B0604020202020204" pitchFamily="34" charset="0"/>
                <a:ea typeface="Times New Roman" panose="02020603050405020304" pitchFamily="18" charset="0"/>
                <a:cs typeface="Arial" panose="020B0604020202020204" pitchFamily="34" charset="0"/>
              </a:rPr>
              <a:t>can a GPT model meaningfully assist lawyers?</a:t>
            </a: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4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Artificial Intelligence and Law</a:t>
            </a: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400" dirty="0">
                <a:effectLst/>
                <a:latin typeface="Arial" panose="020B0604020202020204" pitchFamily="34" charset="0"/>
                <a:ea typeface="Times New Roman" panose="02020603050405020304" pitchFamily="18" charset="0"/>
                <a:cs typeface="Arial" panose="020B0604020202020204" pitchFamily="34" charset="0"/>
              </a:rPr>
              <a:t>https://</a:t>
            </a:r>
            <a:r>
              <a:rPr lang="en-US" sz="1400" dirty="0" err="1">
                <a:effectLst/>
                <a:latin typeface="Arial" panose="020B0604020202020204" pitchFamily="34" charset="0"/>
                <a:ea typeface="Times New Roman" panose="02020603050405020304" pitchFamily="18" charset="0"/>
                <a:cs typeface="Arial" panose="020B0604020202020204" pitchFamily="34" charset="0"/>
              </a:rPr>
              <a:t>doi.org</a:t>
            </a:r>
            <a:r>
              <a:rPr lang="en-US" sz="1400" dirty="0">
                <a:effectLst/>
                <a:latin typeface="Arial" panose="020B0604020202020204" pitchFamily="34" charset="0"/>
                <a:ea typeface="Times New Roman" panose="02020603050405020304" pitchFamily="18" charset="0"/>
                <a:cs typeface="Arial" panose="020B0604020202020204" pitchFamily="34" charset="0"/>
              </a:rPr>
              <a:t>/10.1007/s10506-024-09399-6.</a:t>
            </a:r>
            <a:r>
              <a:rPr lang="nl-NL" sz="1400" dirty="0">
                <a:effectLst/>
                <a:latin typeface="Arial" panose="020B0604020202020204" pitchFamily="34" charset="0"/>
                <a:cs typeface="Arial" panose="020B0604020202020204" pitchFamily="34" charset="0"/>
              </a:rPr>
              <a:t> </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32150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9249EF9-31A8-8547-8E42-51FCCC1FD32E}"/>
              </a:ext>
            </a:extLst>
          </p:cNvPr>
          <p:cNvSpPr txBox="1"/>
          <p:nvPr/>
        </p:nvSpPr>
        <p:spPr>
          <a:xfrm>
            <a:off x="850604" y="2317646"/>
            <a:ext cx="9473609" cy="3046988"/>
          </a:xfrm>
          <a:prstGeom prst="rect">
            <a:avLst/>
          </a:prstGeom>
          <a:noFill/>
        </p:spPr>
        <p:txBody>
          <a:bodyPr wrap="square" rtlCol="0">
            <a:spAutoFit/>
          </a:bodyPr>
          <a:lstStyle/>
          <a:p>
            <a:pPr algn="l"/>
            <a:r>
              <a:rPr lang="en-US" sz="2400" b="0" i="0" u="none" strike="noStrike" baseline="0" dirty="0">
                <a:latin typeface="Arial" panose="020B0604020202020204" pitchFamily="34" charset="0"/>
                <a:cs typeface="Arial" panose="020B0604020202020204" pitchFamily="34" charset="0"/>
              </a:rPr>
              <a:t>“The following text is from the \“factual allegations\” section of a complaint filed in the [</a:t>
            </a:r>
            <a:r>
              <a:rPr lang="en-US" sz="2400" b="0" i="1" u="none" strike="noStrike" baseline="0" dirty="0">
                <a:latin typeface="Arial" panose="020B0604020202020204" pitchFamily="34" charset="0"/>
                <a:cs typeface="Arial" panose="020B0604020202020204" pitchFamily="34" charset="0"/>
              </a:rPr>
              <a:t>jurisdiction; in the sample case, Eastern District of New York</a:t>
            </a:r>
            <a:r>
              <a:rPr lang="en-US" sz="2400" b="0" i="0" u="none" strike="noStrike" baseline="0" dirty="0">
                <a:latin typeface="Arial" panose="020B0604020202020204" pitchFamily="34" charset="0"/>
                <a:cs typeface="Arial" panose="020B0604020202020204" pitchFamily="34" charset="0"/>
              </a:rPr>
              <a:t>]. Based on the facts in this text, please identify which federal civil law(s) and section thereof the defendant(s) violated. </a:t>
            </a:r>
            <a:r>
              <a:rPr lang="en-US" sz="2400" b="0" i="0" u="none" strike="noStrike" baseline="0" dirty="0">
                <a:solidFill>
                  <a:srgbClr val="FF0000"/>
                </a:solidFill>
                <a:latin typeface="Arial" panose="020B0604020202020204" pitchFamily="34" charset="0"/>
                <a:cs typeface="Arial" panose="020B0604020202020204" pitchFamily="34" charset="0"/>
              </a:rPr>
              <a:t>Please use the following method of legal reasoning to come up with the allegations: Issue, Rule (including the specific statute and section thereof), Application, Conclusion</a:t>
            </a:r>
            <a:r>
              <a:rPr lang="en-US" sz="2400" b="0" i="0" u="none" strike="noStrike" baseline="0" dirty="0">
                <a:latin typeface="Arial" panose="020B0604020202020204" pitchFamily="34" charset="0"/>
                <a:cs typeface="Arial" panose="020B0604020202020204" pitchFamily="34" charset="0"/>
              </a:rPr>
              <a:t>: [</a:t>
            </a:r>
            <a:r>
              <a:rPr lang="en-US" sz="2400" b="0" i="1" u="none" strike="noStrike" baseline="0" dirty="0">
                <a:latin typeface="Arial" panose="020B0604020202020204" pitchFamily="34" charset="0"/>
                <a:cs typeface="Arial" panose="020B0604020202020204" pitchFamily="34" charset="0"/>
              </a:rPr>
              <a:t>text from </a:t>
            </a:r>
            <a:r>
              <a:rPr lang="nl-NL" sz="2400" b="0" i="1" u="none" strike="noStrike" baseline="0" dirty="0" err="1">
                <a:latin typeface="Arial" panose="020B0604020202020204" pitchFamily="34" charset="0"/>
                <a:cs typeface="Arial" panose="020B0604020202020204" pitchFamily="34" charset="0"/>
              </a:rPr>
              <a:t>factual</a:t>
            </a:r>
            <a:r>
              <a:rPr lang="nl-NL" sz="2400" b="0" i="1" u="none" strike="noStrike" baseline="0" dirty="0">
                <a:latin typeface="Arial" panose="020B0604020202020204" pitchFamily="34" charset="0"/>
                <a:cs typeface="Arial" panose="020B0604020202020204" pitchFamily="34" charset="0"/>
              </a:rPr>
              <a:t> </a:t>
            </a:r>
            <a:r>
              <a:rPr lang="nl-NL" sz="2400" b="0" i="1" u="none" strike="noStrike" baseline="0" dirty="0" err="1">
                <a:latin typeface="Arial" panose="020B0604020202020204" pitchFamily="34" charset="0"/>
                <a:cs typeface="Arial" panose="020B0604020202020204" pitchFamily="34" charset="0"/>
              </a:rPr>
              <a:t>allegations</a:t>
            </a:r>
            <a:r>
              <a:rPr lang="nl-NL" sz="2400" b="0" i="1" u="none" strike="noStrike" baseline="0" dirty="0">
                <a:latin typeface="Arial" panose="020B0604020202020204" pitchFamily="34" charset="0"/>
                <a:cs typeface="Arial" panose="020B0604020202020204" pitchFamily="34" charset="0"/>
              </a:rPr>
              <a:t> </a:t>
            </a:r>
            <a:r>
              <a:rPr lang="nl-NL" sz="2400" b="0" i="1" u="none" strike="noStrike" baseline="0" dirty="0" err="1">
                <a:latin typeface="Arial" panose="020B0604020202020204" pitchFamily="34" charset="0"/>
                <a:cs typeface="Arial" panose="020B0604020202020204" pitchFamily="34" charset="0"/>
              </a:rPr>
              <a:t>section</a:t>
            </a:r>
            <a:r>
              <a:rPr lang="nl-NL" sz="2400" b="0" i="0" u="none" strike="noStrike" baseline="0" dirty="0">
                <a:latin typeface="Arial" panose="020B0604020202020204" pitchFamily="34" charset="0"/>
                <a:cs typeface="Arial" panose="020B0604020202020204" pitchFamily="34" charset="0"/>
              </a:rPr>
              <a:t>]”</a:t>
            </a:r>
            <a:endParaRPr lang="nl-N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4301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D519B7-0FB0-FF55-7F9C-67BDF61DB3B8}"/>
              </a:ext>
            </a:extLst>
          </p:cNvPr>
          <p:cNvSpPr>
            <a:spLocks noGrp="1"/>
          </p:cNvSpPr>
          <p:nvPr>
            <p:ph type="title"/>
          </p:nvPr>
        </p:nvSpPr>
        <p:spPr/>
        <p:txBody>
          <a:bodyPr/>
          <a:lstStyle/>
          <a:p>
            <a:pPr algn="ctr"/>
            <a:r>
              <a:rPr lang="nl-NL" sz="4000" dirty="0">
                <a:latin typeface="Arial" panose="020B0604020202020204" pitchFamily="34" charset="0"/>
                <a:cs typeface="Arial" panose="020B0604020202020204" pitchFamily="34" charset="0"/>
              </a:rPr>
              <a:t>A </a:t>
            </a:r>
            <a:r>
              <a:rPr lang="nl-NL" sz="4000" dirty="0" err="1">
                <a:latin typeface="Arial" panose="020B0604020202020204" pitchFamily="34" charset="0"/>
                <a:cs typeface="Arial" panose="020B0604020202020204" pitchFamily="34" charset="0"/>
              </a:rPr>
              <a:t>worrying</a:t>
            </a:r>
            <a:r>
              <a:rPr lang="nl-NL" sz="4000" dirty="0">
                <a:latin typeface="Arial" panose="020B0604020202020204" pitchFamily="34" charset="0"/>
                <a:cs typeface="Arial" panose="020B0604020202020204" pitchFamily="34" charset="0"/>
              </a:rPr>
              <a:t> experiment: LLM </a:t>
            </a:r>
            <a:r>
              <a:rPr lang="nl-NL" sz="4000" dirty="0" err="1">
                <a:latin typeface="Arial" panose="020B0604020202020204" pitchFamily="34" charset="0"/>
                <a:cs typeface="Arial" panose="020B0604020202020204" pitchFamily="34" charset="0"/>
              </a:rPr>
              <a:t>don’t</a:t>
            </a:r>
            <a:r>
              <a:rPr lang="nl-NL" sz="4000" dirty="0">
                <a:latin typeface="Arial" panose="020B0604020202020204" pitchFamily="34" charset="0"/>
                <a:cs typeface="Arial" panose="020B0604020202020204" pitchFamily="34" charset="0"/>
              </a:rPr>
              <a:t> </a:t>
            </a:r>
            <a:r>
              <a:rPr lang="nl-NL" sz="4000" dirty="0" err="1">
                <a:latin typeface="Arial" panose="020B0604020202020204" pitchFamily="34" charset="0"/>
                <a:cs typeface="Arial" panose="020B0604020202020204" pitchFamily="34" charset="0"/>
              </a:rPr>
              <a:t>always</a:t>
            </a:r>
            <a:r>
              <a:rPr lang="nl-NL" sz="4000" dirty="0">
                <a:latin typeface="Arial" panose="020B0604020202020204" pitchFamily="34" charset="0"/>
                <a:cs typeface="Arial" panose="020B0604020202020204" pitchFamily="34" charset="0"/>
              </a:rPr>
              <a:t> say </a:t>
            </a:r>
            <a:r>
              <a:rPr lang="nl-NL" sz="4000" dirty="0" err="1">
                <a:latin typeface="Arial" panose="020B0604020202020204" pitchFamily="34" charset="0"/>
                <a:cs typeface="Arial" panose="020B0604020202020204" pitchFamily="34" charset="0"/>
              </a:rPr>
              <a:t>what</a:t>
            </a:r>
            <a:r>
              <a:rPr lang="nl-NL" sz="4000" dirty="0">
                <a:latin typeface="Arial" panose="020B0604020202020204" pitchFamily="34" charset="0"/>
                <a:cs typeface="Arial" panose="020B0604020202020204" pitchFamily="34" charset="0"/>
              </a:rPr>
              <a:t> </a:t>
            </a:r>
            <a:r>
              <a:rPr lang="nl-NL" sz="4000" dirty="0" err="1">
                <a:latin typeface="Arial" panose="020B0604020202020204" pitchFamily="34" charset="0"/>
                <a:cs typeface="Arial" panose="020B0604020202020204" pitchFamily="34" charset="0"/>
              </a:rPr>
              <a:t>they</a:t>
            </a:r>
            <a:r>
              <a:rPr lang="nl-NL" sz="4000" dirty="0">
                <a:latin typeface="Arial" panose="020B0604020202020204" pitchFamily="34" charset="0"/>
                <a:cs typeface="Arial" panose="020B0604020202020204" pitchFamily="34" charset="0"/>
              </a:rPr>
              <a:t> </a:t>
            </a:r>
            <a:r>
              <a:rPr lang="nl-NL" sz="4000" dirty="0" err="1">
                <a:latin typeface="Arial" panose="020B0604020202020204" pitchFamily="34" charset="0"/>
                <a:cs typeface="Arial" panose="020B0604020202020204" pitchFamily="34" charset="0"/>
              </a:rPr>
              <a:t>think</a:t>
            </a:r>
            <a:endParaRPr lang="nl-NL" sz="4000" dirty="0">
              <a:latin typeface="Arial" panose="020B0604020202020204" pitchFamily="34" charset="0"/>
              <a:cs typeface="Arial" panose="020B0604020202020204" pitchFamily="34" charset="0"/>
            </a:endParaRPr>
          </a:p>
        </p:txBody>
      </p:sp>
      <p:sp>
        <p:nvSpPr>
          <p:cNvPr id="4" name="Text Box 5">
            <a:extLst>
              <a:ext uri="{FF2B5EF4-FFF2-40B4-BE49-F238E27FC236}">
                <a16:creationId xmlns:a16="http://schemas.microsoft.com/office/drawing/2014/main" id="{3DF846D5-40FA-8417-6CD8-B88873A98520}"/>
              </a:ext>
            </a:extLst>
          </p:cNvPr>
          <p:cNvSpPr txBox="1">
            <a:spLocks noChangeArrowheads="1"/>
          </p:cNvSpPr>
          <p:nvPr/>
        </p:nvSpPr>
        <p:spPr bwMode="auto">
          <a:xfrm>
            <a:off x="1712912" y="6119336"/>
            <a:ext cx="8613776" cy="738664"/>
          </a:xfrm>
          <a:prstGeom prst="rect">
            <a:avLst/>
          </a:prstGeom>
          <a:solidFill>
            <a:srgbClr val="FFFF99"/>
          </a:solidFill>
          <a:ln>
            <a:noFill/>
          </a:ln>
        </p:spPr>
        <p:txBody>
          <a:bodyPr wrap="square">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buNone/>
            </a:pPr>
            <a:r>
              <a:rPr lang="nl-NL" sz="1400" dirty="0">
                <a:latin typeface="Arial" panose="020B0604020202020204" pitchFamily="34" charset="0"/>
                <a:cs typeface="Arial" panose="020B0604020202020204" pitchFamily="34" charset="0"/>
              </a:rPr>
              <a:t>M. </a:t>
            </a:r>
            <a:r>
              <a:rPr lang="nl-NL" sz="1400" dirty="0" err="1">
                <a:latin typeface="Arial" panose="020B0604020202020204" pitchFamily="34" charset="0"/>
                <a:cs typeface="Arial" panose="020B0604020202020204" pitchFamily="34" charset="0"/>
              </a:rPr>
              <a:t>Turpin</a:t>
            </a:r>
            <a:r>
              <a:rPr lang="nl-NL" sz="1400" dirty="0">
                <a:latin typeface="Arial" panose="020B0604020202020204" pitchFamily="34" charset="0"/>
                <a:cs typeface="Arial" panose="020B0604020202020204" pitchFamily="34" charset="0"/>
              </a:rPr>
              <a:t>, J. Michael, E. Perez, S. </a:t>
            </a:r>
            <a:r>
              <a:rPr lang="nl-NL" sz="1400" dirty="0" err="1">
                <a:latin typeface="Arial" panose="020B0604020202020204" pitchFamily="34" charset="0"/>
                <a:cs typeface="Arial" panose="020B0604020202020204" pitchFamily="34" charset="0"/>
              </a:rPr>
              <a:t>Bowman</a:t>
            </a:r>
            <a:r>
              <a:rPr lang="nl-NL" sz="1400" dirty="0">
                <a:latin typeface="Arial" panose="020B0604020202020204" pitchFamily="34" charset="0"/>
                <a:cs typeface="Arial" panose="020B0604020202020204" pitchFamily="34" charset="0"/>
              </a:rPr>
              <a:t>, Language </a:t>
            </a:r>
            <a:r>
              <a:rPr lang="nl-NL" sz="1400" dirty="0" err="1">
                <a:latin typeface="Arial" panose="020B0604020202020204" pitchFamily="34" charset="0"/>
                <a:cs typeface="Arial" panose="020B0604020202020204" pitchFamily="34" charset="0"/>
              </a:rPr>
              <a:t>models</a:t>
            </a:r>
            <a:r>
              <a:rPr lang="nl-NL" sz="1400" dirty="0">
                <a:latin typeface="Arial" panose="020B0604020202020204" pitchFamily="34" charset="0"/>
                <a:cs typeface="Arial" panose="020B0604020202020204" pitchFamily="34" charset="0"/>
              </a:rPr>
              <a:t> </a:t>
            </a:r>
            <a:r>
              <a:rPr lang="nl-NL" sz="1400" dirty="0" err="1">
                <a:latin typeface="Arial" panose="020B0604020202020204" pitchFamily="34" charset="0"/>
                <a:cs typeface="Arial" panose="020B0604020202020204" pitchFamily="34" charset="0"/>
              </a:rPr>
              <a:t>don’t</a:t>
            </a:r>
            <a:r>
              <a:rPr lang="nl-NL" sz="1400" dirty="0">
                <a:latin typeface="Arial" panose="020B0604020202020204" pitchFamily="34" charset="0"/>
                <a:cs typeface="Arial" panose="020B0604020202020204" pitchFamily="34" charset="0"/>
              </a:rPr>
              <a:t> </a:t>
            </a:r>
            <a:r>
              <a:rPr lang="nl-NL" sz="1400" dirty="0" err="1">
                <a:latin typeface="Arial" panose="020B0604020202020204" pitchFamily="34" charset="0"/>
                <a:cs typeface="Arial" panose="020B0604020202020204" pitchFamily="34" charset="0"/>
              </a:rPr>
              <a:t>always</a:t>
            </a:r>
            <a:r>
              <a:rPr lang="nl-NL" sz="1400" dirty="0">
                <a:latin typeface="Arial" panose="020B0604020202020204" pitchFamily="34" charset="0"/>
                <a:cs typeface="Arial" panose="020B0604020202020204" pitchFamily="34" charset="0"/>
              </a:rPr>
              <a:t> say </a:t>
            </a:r>
            <a:r>
              <a:rPr lang="nl-NL" sz="1400" dirty="0" err="1">
                <a:latin typeface="Arial" panose="020B0604020202020204" pitchFamily="34" charset="0"/>
                <a:cs typeface="Arial" panose="020B0604020202020204" pitchFamily="34" charset="0"/>
              </a:rPr>
              <a:t>what</a:t>
            </a:r>
            <a:r>
              <a:rPr lang="nl-NL" sz="1400" dirty="0">
                <a:latin typeface="Arial" panose="020B0604020202020204" pitchFamily="34" charset="0"/>
                <a:cs typeface="Arial" panose="020B0604020202020204" pitchFamily="34" charset="0"/>
              </a:rPr>
              <a:t> </a:t>
            </a:r>
            <a:r>
              <a:rPr lang="nl-NL" sz="1400" dirty="0" err="1">
                <a:latin typeface="Arial" panose="020B0604020202020204" pitchFamily="34" charset="0"/>
                <a:cs typeface="Arial" panose="020B0604020202020204" pitchFamily="34" charset="0"/>
              </a:rPr>
              <a:t>they</a:t>
            </a:r>
            <a:r>
              <a:rPr lang="nl-NL" sz="1400" dirty="0">
                <a:latin typeface="Arial" panose="020B0604020202020204" pitchFamily="34" charset="0"/>
                <a:cs typeface="Arial" panose="020B0604020202020204" pitchFamily="34" charset="0"/>
              </a:rPr>
              <a:t> </a:t>
            </a:r>
            <a:r>
              <a:rPr lang="nl-NL" sz="1400" dirty="0" err="1">
                <a:latin typeface="Arial" panose="020B0604020202020204" pitchFamily="34" charset="0"/>
                <a:cs typeface="Arial" panose="020B0604020202020204" pitchFamily="34" charset="0"/>
              </a:rPr>
              <a:t>think</a:t>
            </a:r>
            <a:r>
              <a:rPr lang="nl-NL" sz="1400" dirty="0">
                <a:latin typeface="Arial" panose="020B0604020202020204" pitchFamily="34" charset="0"/>
                <a:cs typeface="Arial" panose="020B0604020202020204" pitchFamily="34" charset="0"/>
              </a:rPr>
              <a:t>: </a:t>
            </a:r>
            <a:r>
              <a:rPr lang="nl-NL" sz="1400" dirty="0" err="1">
                <a:latin typeface="Arial" panose="020B0604020202020204" pitchFamily="34" charset="0"/>
                <a:cs typeface="Arial" panose="020B0604020202020204" pitchFamily="34" charset="0"/>
              </a:rPr>
              <a:t>unfaithful</a:t>
            </a:r>
            <a:r>
              <a:rPr lang="nl-NL" sz="1400" dirty="0">
                <a:latin typeface="Arial" panose="020B0604020202020204" pitchFamily="34" charset="0"/>
                <a:cs typeface="Arial" panose="020B0604020202020204" pitchFamily="34" charset="0"/>
              </a:rPr>
              <a:t> </a:t>
            </a:r>
            <a:r>
              <a:rPr lang="nl-NL" sz="1400" dirty="0" err="1">
                <a:latin typeface="Arial" panose="020B0604020202020204" pitchFamily="34" charset="0"/>
                <a:cs typeface="Arial" panose="020B0604020202020204" pitchFamily="34" charset="0"/>
              </a:rPr>
              <a:t>explanations</a:t>
            </a:r>
            <a:r>
              <a:rPr lang="nl-NL" sz="1400" dirty="0">
                <a:latin typeface="Arial" panose="020B0604020202020204" pitchFamily="34" charset="0"/>
                <a:cs typeface="Arial" panose="020B0604020202020204" pitchFamily="34" charset="0"/>
              </a:rPr>
              <a:t> in chain-of-</a:t>
            </a:r>
            <a:r>
              <a:rPr lang="nl-NL" sz="1400" dirty="0" err="1">
                <a:latin typeface="Arial" panose="020B0604020202020204" pitchFamily="34" charset="0"/>
                <a:cs typeface="Arial" panose="020B0604020202020204" pitchFamily="34" charset="0"/>
              </a:rPr>
              <a:t>thought</a:t>
            </a:r>
            <a:r>
              <a:rPr lang="nl-NL" sz="1400" dirty="0">
                <a:latin typeface="Arial" panose="020B0604020202020204" pitchFamily="34" charset="0"/>
                <a:cs typeface="Arial" panose="020B0604020202020204" pitchFamily="34" charset="0"/>
              </a:rPr>
              <a:t> </a:t>
            </a:r>
            <a:r>
              <a:rPr lang="nl-NL" sz="1400" dirty="0" err="1">
                <a:latin typeface="Arial" panose="020B0604020202020204" pitchFamily="34" charset="0"/>
                <a:cs typeface="Arial" panose="020B0604020202020204" pitchFamily="34" charset="0"/>
              </a:rPr>
              <a:t>prompting</a:t>
            </a:r>
            <a:r>
              <a:rPr lang="nl-NL" sz="1400" dirty="0">
                <a:latin typeface="Arial" panose="020B0604020202020204" pitchFamily="34" charset="0"/>
                <a:cs typeface="Arial" panose="020B0604020202020204" pitchFamily="34" charset="0"/>
              </a:rPr>
              <a:t>, in: </a:t>
            </a:r>
            <a:r>
              <a:rPr lang="nl-NL" sz="1400" i="1" dirty="0">
                <a:latin typeface="Arial" panose="020B0604020202020204" pitchFamily="34" charset="0"/>
                <a:cs typeface="Arial" panose="020B0604020202020204" pitchFamily="34" charset="0"/>
              </a:rPr>
              <a:t>Advances in </a:t>
            </a:r>
            <a:r>
              <a:rPr lang="nl-NL" sz="1400" i="1" dirty="0" err="1">
                <a:latin typeface="Arial" panose="020B0604020202020204" pitchFamily="34" charset="0"/>
                <a:cs typeface="Arial" panose="020B0604020202020204" pitchFamily="34" charset="0"/>
              </a:rPr>
              <a:t>Neural</a:t>
            </a:r>
            <a:r>
              <a:rPr lang="nl-NL" sz="1400" i="1" dirty="0">
                <a:latin typeface="Arial" panose="020B0604020202020204" pitchFamily="34" charset="0"/>
                <a:cs typeface="Arial" panose="020B0604020202020204" pitchFamily="34" charset="0"/>
              </a:rPr>
              <a:t> Information Processing Systems</a:t>
            </a:r>
            <a:r>
              <a:rPr lang="nl-NL" sz="1400" dirty="0">
                <a:latin typeface="Arial" panose="020B0604020202020204" pitchFamily="34" charset="0"/>
                <a:cs typeface="Arial" panose="020B0604020202020204" pitchFamily="34" charset="0"/>
              </a:rPr>
              <a:t>, volume 36, 2023.</a:t>
            </a:r>
          </a:p>
        </p:txBody>
      </p:sp>
      <p:pic>
        <p:nvPicPr>
          <p:cNvPr id="5" name="Tijdelijke aanduiding voor inhoud 4">
            <a:extLst>
              <a:ext uri="{FF2B5EF4-FFF2-40B4-BE49-F238E27FC236}">
                <a16:creationId xmlns:a16="http://schemas.microsoft.com/office/drawing/2014/main" id="{33F4239D-8CCC-08D7-993E-5AD523185E7A}"/>
              </a:ext>
            </a:extLst>
          </p:cNvPr>
          <p:cNvPicPr>
            <a:picLocks noGrp="1" noChangeAspect="1"/>
          </p:cNvPicPr>
          <p:nvPr>
            <p:ph idx="1"/>
          </p:nvPr>
        </p:nvPicPr>
        <p:blipFill>
          <a:blip r:embed="rId3"/>
          <a:stretch>
            <a:fillRect/>
          </a:stretch>
        </p:blipFill>
        <p:spPr>
          <a:xfrm>
            <a:off x="1524001" y="2286001"/>
            <a:ext cx="9144000" cy="2373923"/>
          </a:xfrm>
          <a:prstGeom prst="rect">
            <a:avLst/>
          </a:prstGeom>
        </p:spPr>
      </p:pic>
      <p:sp>
        <p:nvSpPr>
          <p:cNvPr id="6" name="Tekstvak 5">
            <a:extLst>
              <a:ext uri="{FF2B5EF4-FFF2-40B4-BE49-F238E27FC236}">
                <a16:creationId xmlns:a16="http://schemas.microsoft.com/office/drawing/2014/main" id="{B667A58B-7DBC-5747-285A-C81EB5750870}"/>
              </a:ext>
            </a:extLst>
          </p:cNvPr>
          <p:cNvSpPr txBox="1"/>
          <p:nvPr/>
        </p:nvSpPr>
        <p:spPr>
          <a:xfrm>
            <a:off x="2692413" y="5029200"/>
            <a:ext cx="5994141" cy="369332"/>
          </a:xfrm>
          <a:prstGeom prst="rect">
            <a:avLst/>
          </a:prstGeom>
          <a:noFill/>
        </p:spPr>
        <p:txBody>
          <a:bodyPr wrap="none" rtlCol="0">
            <a:spAutoFit/>
          </a:bodyPr>
          <a:lstStyle/>
          <a:p>
            <a:r>
              <a:rPr lang="nl-NL" dirty="0">
                <a:latin typeface="Arial" panose="020B0604020202020204" pitchFamily="34" charset="0"/>
                <a:cs typeface="Arial" panose="020B0604020202020204" pitchFamily="34" charset="0"/>
              </a:rPr>
              <a:t>GPT-3.5 </a:t>
            </a:r>
            <a:r>
              <a:rPr lang="nl-NL" dirty="0" err="1">
                <a:latin typeface="Arial" panose="020B0604020202020204" pitchFamily="34" charset="0"/>
                <a:cs typeface="Arial" panose="020B0604020202020204" pitchFamily="34" charset="0"/>
              </a:rPr>
              <a:t>only</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saw</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examples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with</a:t>
            </a:r>
            <a:r>
              <a:rPr lang="nl-NL" dirty="0">
                <a:latin typeface="Arial" panose="020B0604020202020204" pitchFamily="34" charset="0"/>
                <a:cs typeface="Arial" panose="020B0604020202020204" pitchFamily="34" charset="0"/>
              </a:rPr>
              <a:t> A as </a:t>
            </a:r>
            <a:r>
              <a:rPr lang="nl-NL" dirty="0" err="1">
                <a:latin typeface="Arial" panose="020B0604020202020204" pitchFamily="34" charset="0"/>
                <a:cs typeface="Arial" panose="020B0604020202020204" pitchFamily="34" charset="0"/>
              </a:rPr>
              <a:t>the</a:t>
            </a:r>
            <a:r>
              <a:rPr lang="nl-NL" dirty="0">
                <a:latin typeface="Arial" panose="020B0604020202020204" pitchFamily="34" charset="0"/>
                <a:cs typeface="Arial" panose="020B0604020202020204" pitchFamily="34" charset="0"/>
              </a:rPr>
              <a:t> correct </a:t>
            </a:r>
            <a:r>
              <a:rPr lang="nl-NL" dirty="0" err="1">
                <a:latin typeface="Arial" panose="020B0604020202020204" pitchFamily="34" charset="0"/>
                <a:cs typeface="Arial" panose="020B0604020202020204" pitchFamily="34" charset="0"/>
              </a:rPr>
              <a:t>answer</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6322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D4CDB1-3FFC-BC73-44B0-A4A3B4887C83}"/>
              </a:ext>
            </a:extLst>
          </p:cNvPr>
          <p:cNvSpPr>
            <a:spLocks noGrp="1"/>
          </p:cNvSpPr>
          <p:nvPr>
            <p:ph type="title"/>
          </p:nvPr>
        </p:nvSpPr>
        <p:spPr/>
        <p:txBody>
          <a:bodyPr/>
          <a:lstStyle/>
          <a:p>
            <a:pPr algn="ctr"/>
            <a:r>
              <a:rPr lang="nl-NL" dirty="0" err="1"/>
              <a:t>Some</a:t>
            </a:r>
            <a:r>
              <a:rPr lang="nl-NL" dirty="0"/>
              <a:t> </a:t>
            </a:r>
            <a:r>
              <a:rPr lang="nl-NL" dirty="0" err="1"/>
              <a:t>observations</a:t>
            </a:r>
            <a:endParaRPr lang="nl-NL" dirty="0"/>
          </a:p>
        </p:txBody>
      </p:sp>
      <p:sp>
        <p:nvSpPr>
          <p:cNvPr id="3" name="Tijdelijke aanduiding voor inhoud 2">
            <a:extLst>
              <a:ext uri="{FF2B5EF4-FFF2-40B4-BE49-F238E27FC236}">
                <a16:creationId xmlns:a16="http://schemas.microsoft.com/office/drawing/2014/main" id="{278D9EA2-12A8-DEBB-82A0-89A249D00CCA}"/>
              </a:ext>
            </a:extLst>
          </p:cNvPr>
          <p:cNvSpPr>
            <a:spLocks noGrp="1"/>
          </p:cNvSpPr>
          <p:nvPr>
            <p:ph idx="1"/>
          </p:nvPr>
        </p:nvSpPr>
        <p:spPr/>
        <p:txBody>
          <a:bodyPr>
            <a:normAutofit fontScale="70000" lnSpcReduction="20000"/>
          </a:bodyPr>
          <a:lstStyle/>
          <a:p>
            <a:pPr>
              <a:lnSpc>
                <a:spcPct val="120000"/>
              </a:lnSpc>
            </a:pPr>
            <a:r>
              <a:rPr lang="nl-NL" b="1" dirty="0">
                <a:latin typeface="Arial" panose="020B0604020202020204" pitchFamily="34" charset="0"/>
                <a:cs typeface="Arial" panose="020B0604020202020204" pitchFamily="34" charset="0"/>
              </a:rPr>
              <a:t>Informal, </a:t>
            </a:r>
            <a:r>
              <a:rPr lang="nl-NL" b="1" dirty="0" err="1">
                <a:latin typeface="Arial" panose="020B0604020202020204" pitchFamily="34" charset="0"/>
                <a:cs typeface="Arial" panose="020B0604020202020204" pitchFamily="34" charset="0"/>
              </a:rPr>
              <a:t>subjective</a:t>
            </a:r>
            <a:r>
              <a:rPr lang="nl-NL" b="1"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experiments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don’t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yield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valid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reliable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conclusions</a:t>
            </a:r>
            <a:endParaRPr lang="nl-NL" dirty="0">
              <a:latin typeface="Arial" panose="020B0604020202020204" pitchFamily="34" charset="0"/>
              <a:cs typeface="Arial" panose="020B0604020202020204" pitchFamily="34" charset="0"/>
            </a:endParaRPr>
          </a:p>
          <a:p>
            <a:pPr>
              <a:lnSpc>
                <a:spcPct val="120000"/>
              </a:lnSpc>
            </a:pPr>
            <a:r>
              <a:rPr lang="nl-NL" b="1" dirty="0">
                <a:latin typeface="Arial" panose="020B0604020202020204" pitchFamily="34" charset="0"/>
                <a:cs typeface="Arial" panose="020B0604020202020204" pitchFamily="34" charset="0"/>
              </a:rPr>
              <a:t>Indirect </a:t>
            </a:r>
            <a:r>
              <a:rPr lang="nl-NL" b="1" dirty="0" err="1">
                <a:latin typeface="Arial" panose="020B0604020202020204" pitchFamily="34" charset="0"/>
                <a:cs typeface="Arial" panose="020B0604020202020204" pitchFamily="34" charset="0"/>
              </a:rPr>
              <a:t>testing</a:t>
            </a:r>
            <a:r>
              <a:rPr lang="nl-NL" b="1"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conflates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knowledge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and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reasoning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abilities</a:t>
            </a:r>
            <a:endParaRPr lang="nl-NL" dirty="0">
              <a:latin typeface="Arial" panose="020B0604020202020204" pitchFamily="34" charset="0"/>
              <a:cs typeface="Arial" panose="020B0604020202020204" pitchFamily="34" charset="0"/>
            </a:endParaRPr>
          </a:p>
          <a:p>
            <a:pPr>
              <a:lnSpc>
                <a:spcPct val="120000"/>
              </a:lnSpc>
            </a:pPr>
            <a:r>
              <a:rPr lang="nl-NL" dirty="0">
                <a:latin typeface="Arial" panose="020B0604020202020204" pitchFamily="34" charset="0"/>
                <a:cs typeface="Arial" panose="020B0604020202020204" pitchFamily="34" charset="0"/>
              </a:rPr>
              <a:t>Few </a:t>
            </a:r>
            <a:r>
              <a:rPr lang="nl-NL" b="1" dirty="0" err="1">
                <a:latin typeface="Arial" panose="020B0604020202020204" pitchFamily="34" charset="0"/>
                <a:cs typeface="Arial" panose="020B0604020202020204" pitchFamily="34" charset="0"/>
              </a:rPr>
              <a:t>comparisons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with</a:t>
            </a:r>
            <a:r>
              <a:rPr lang="nl-NL" dirty="0">
                <a:latin typeface="Arial" panose="020B0604020202020204" pitchFamily="34" charset="0"/>
                <a:cs typeface="Arial" panose="020B0604020202020204" pitchFamily="34" charset="0"/>
              </a:rPr>
              <a:t> human performance</a:t>
            </a:r>
          </a:p>
          <a:p>
            <a:pPr>
              <a:lnSpc>
                <a:spcPct val="120000"/>
              </a:lnSpc>
            </a:pPr>
            <a:r>
              <a:rPr lang="nl-NL" b="1" dirty="0" err="1">
                <a:latin typeface="Arial" panose="020B0604020202020204" pitchFamily="34" charset="0"/>
                <a:cs typeface="Arial" panose="020B0604020202020204" pitchFamily="34" charset="0"/>
              </a:rPr>
              <a:t>CoT</a:t>
            </a:r>
            <a:r>
              <a:rPr lang="nl-NL" dirty="0">
                <a:latin typeface="Arial" panose="020B0604020202020204" pitchFamily="34" charset="0"/>
                <a:cs typeface="Arial" panose="020B0604020202020204" pitchFamily="34" charset="0"/>
              </a:rPr>
              <a:t> </a:t>
            </a:r>
            <a:r>
              <a:rPr lang="nl-NL" b="1" dirty="0" err="1">
                <a:latin typeface="Arial" panose="020B0604020202020204" pitchFamily="34" charset="0"/>
                <a:cs typeface="Arial" panose="020B0604020202020204" pitchFamily="34" charset="0"/>
              </a:rPr>
              <a:t>prompting</a:t>
            </a:r>
            <a:r>
              <a:rPr lang="nl-NL" b="1" dirty="0">
                <a:latin typeface="Arial" panose="020B0604020202020204" pitchFamily="34" charset="0"/>
                <a:cs typeface="Arial" panose="020B0604020202020204" pitchFamily="34" charset="0"/>
              </a:rPr>
              <a:t>:</a:t>
            </a:r>
          </a:p>
          <a:p>
            <a:pPr lvl="1">
              <a:lnSpc>
                <a:spcPct val="120000"/>
              </a:lnSpc>
            </a:pPr>
            <a:r>
              <a:rPr lang="nl-NL" dirty="0" err="1">
                <a:latin typeface="Arial" panose="020B0604020202020204" pitchFamily="34" charset="0"/>
                <a:cs typeface="Arial" panose="020B0604020202020204" pitchFamily="34" charset="0"/>
              </a:rPr>
              <a:t>Often</a:t>
            </a:r>
            <a:r>
              <a:rPr lang="nl-NL" dirty="0">
                <a:latin typeface="Arial" panose="020B0604020202020204" pitchFamily="34" charset="0"/>
                <a:cs typeface="Arial" panose="020B0604020202020204" pitchFamily="34" charset="0"/>
              </a:rPr>
              <a:t> but </a:t>
            </a:r>
            <a:r>
              <a:rPr lang="nl-NL" dirty="0" err="1">
                <a:latin typeface="Arial" panose="020B0604020202020204" pitchFamily="34" charset="0"/>
                <a:cs typeface="Arial" panose="020B0604020202020204" pitchFamily="34" charset="0"/>
              </a:rPr>
              <a:t>not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always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improves</a:t>
            </a:r>
            <a:r>
              <a:rPr lang="nl-NL" dirty="0">
                <a:latin typeface="Arial" panose="020B0604020202020204" pitchFamily="34" charset="0"/>
                <a:cs typeface="Arial" panose="020B0604020202020204" pitchFamily="34" charset="0"/>
              </a:rPr>
              <a:t> performance</a:t>
            </a:r>
          </a:p>
          <a:p>
            <a:pPr lvl="1">
              <a:lnSpc>
                <a:spcPct val="120000"/>
              </a:lnSpc>
            </a:pPr>
            <a:r>
              <a:rPr lang="nl-NL" dirty="0" err="1">
                <a:latin typeface="Arial" panose="020B0604020202020204" pitchFamily="34" charset="0"/>
                <a:cs typeface="Arial" panose="020B0604020202020204" pitchFamily="34" charset="0"/>
              </a:rPr>
              <a:t>Simplistic</a:t>
            </a:r>
            <a:endParaRPr lang="nl-NL" dirty="0">
              <a:latin typeface="Arial" panose="020B0604020202020204" pitchFamily="34" charset="0"/>
              <a:cs typeface="Arial" panose="020B0604020202020204" pitchFamily="34" charset="0"/>
            </a:endParaRPr>
          </a:p>
          <a:p>
            <a:pPr lvl="1">
              <a:lnSpc>
                <a:spcPct val="120000"/>
              </a:lnSpc>
            </a:pPr>
            <a:r>
              <a:rPr lang="nl-NL" dirty="0" err="1">
                <a:latin typeface="Arial" panose="020B0604020202020204" pitchFamily="34" charset="0"/>
                <a:cs typeface="Arial" panose="020B0604020202020204" pitchFamily="34" charset="0"/>
              </a:rPr>
              <a:t>Possibly</a:t>
            </a:r>
            <a:r>
              <a:rPr lang="nl-NL" dirty="0">
                <a:latin typeface="Arial" panose="020B0604020202020204" pitchFamily="34" charset="0"/>
                <a:cs typeface="Arial" panose="020B0604020202020204" pitchFamily="34" charset="0"/>
              </a:rPr>
              <a:t> subject </a:t>
            </a:r>
            <a:r>
              <a:rPr lang="nl-NL" dirty="0" err="1">
                <a:latin typeface="Arial" panose="020B0604020202020204" pitchFamily="34" charset="0"/>
                <a:cs typeface="Arial" panose="020B0604020202020204" pitchFamily="34" charset="0"/>
              </a:rPr>
              <a:t>to</a:t>
            </a:r>
            <a:r>
              <a:rPr lang="nl-NL" dirty="0">
                <a:latin typeface="Arial" panose="020B0604020202020204" pitchFamily="34" charset="0"/>
                <a:cs typeface="Arial" panose="020B0604020202020204" pitchFamily="34" charset="0"/>
              </a:rPr>
              <a:t> bias</a:t>
            </a:r>
          </a:p>
          <a:p>
            <a:pPr>
              <a:lnSpc>
                <a:spcPct val="120000"/>
              </a:lnSpc>
            </a:pPr>
            <a:r>
              <a:rPr lang="nl-NL" dirty="0" err="1">
                <a:latin typeface="Arial" panose="020B0604020202020204" pitchFamily="34" charset="0"/>
                <a:cs typeface="Arial" panose="020B0604020202020204" pitchFamily="34" charset="0"/>
              </a:rPr>
              <a:t>Possible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uses</a:t>
            </a:r>
            <a:r>
              <a:rPr lang="nl-NL" dirty="0">
                <a:latin typeface="Arial" panose="020B0604020202020204" pitchFamily="34" charset="0"/>
                <a:cs typeface="Arial" panose="020B0604020202020204" pitchFamily="34" charset="0"/>
              </a:rPr>
              <a:t> of </a:t>
            </a:r>
            <a:r>
              <a:rPr lang="nl-NL" b="1" dirty="0" err="1">
                <a:latin typeface="Arial" panose="020B0604020202020204" pitchFamily="34" charset="0"/>
                <a:cs typeface="Arial" panose="020B0604020202020204" pitchFamily="34" charset="0"/>
              </a:rPr>
              <a:t>symbolic</a:t>
            </a:r>
            <a:r>
              <a:rPr lang="nl-NL" dirty="0">
                <a:latin typeface="Arial" panose="020B0604020202020204" pitchFamily="34" charset="0"/>
                <a:cs typeface="Arial" panose="020B0604020202020204" pitchFamily="34" charset="0"/>
              </a:rPr>
              <a:t> AI </a:t>
            </a:r>
            <a:r>
              <a:rPr lang="nl-NL" dirty="0" err="1">
                <a:latin typeface="Arial" panose="020B0604020202020204" pitchFamily="34" charset="0"/>
                <a:cs typeface="Arial" panose="020B0604020202020204" pitchFamily="34" charset="0"/>
              </a:rPr>
              <a:t>models</a:t>
            </a:r>
            <a:r>
              <a:rPr lang="nl-NL" dirty="0">
                <a:latin typeface="Arial" panose="020B0604020202020204" pitchFamily="34" charset="0"/>
                <a:cs typeface="Arial" panose="020B0604020202020204" pitchFamily="34" charset="0"/>
              </a:rPr>
              <a:t> of </a:t>
            </a:r>
            <a:r>
              <a:rPr lang="nl-NL" dirty="0" err="1">
                <a:latin typeface="Arial" panose="020B0604020202020204" pitchFamily="34" charset="0"/>
                <a:cs typeface="Arial" panose="020B0604020202020204" pitchFamily="34" charset="0"/>
              </a:rPr>
              <a:t>legal</a:t>
            </a:r>
            <a:r>
              <a:rPr lang="nl-NL" dirty="0">
                <a:latin typeface="Arial" panose="020B0604020202020204" pitchFamily="34" charset="0"/>
                <a:cs typeface="Arial" panose="020B0604020202020204" pitchFamily="34" charset="0"/>
              </a:rPr>
              <a:t> argument</a:t>
            </a:r>
          </a:p>
          <a:p>
            <a:pPr lvl="1">
              <a:lnSpc>
                <a:spcPct val="120000"/>
              </a:lnSpc>
            </a:pPr>
            <a:r>
              <a:rPr lang="nl-NL" dirty="0">
                <a:latin typeface="Arial" panose="020B0604020202020204" pitchFamily="34" charset="0"/>
                <a:cs typeface="Arial" panose="020B0604020202020204" pitchFamily="34" charset="0"/>
              </a:rPr>
              <a:t>Prompt engineering</a:t>
            </a:r>
          </a:p>
          <a:p>
            <a:pPr lvl="1">
              <a:lnSpc>
                <a:spcPct val="120000"/>
              </a:lnSpc>
            </a:pPr>
            <a:r>
              <a:rPr lang="nl-NL" dirty="0">
                <a:latin typeface="Arial" panose="020B0604020202020204" pitchFamily="34" charset="0"/>
                <a:cs typeface="Arial" panose="020B0604020202020204" pitchFamily="34" charset="0"/>
              </a:rPr>
              <a:t>Analysis</a:t>
            </a:r>
          </a:p>
          <a:p>
            <a:pPr lvl="1">
              <a:lnSpc>
                <a:spcPct val="120000"/>
              </a:lnSpc>
            </a:pPr>
            <a:r>
              <a:rPr lang="nl-NL" dirty="0" err="1">
                <a:latin typeface="Arial" panose="020B0604020202020204" pitchFamily="34" charset="0"/>
                <a:cs typeface="Arial" panose="020B0604020202020204" pitchFamily="34" charset="0"/>
              </a:rPr>
              <a:t>Combined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with</a:t>
            </a:r>
            <a:r>
              <a:rPr lang="nl-NL" dirty="0">
                <a:latin typeface="Arial" panose="020B0604020202020204" pitchFamily="34" charset="0"/>
                <a:cs typeface="Arial" panose="020B0604020202020204" pitchFamily="34" charset="0"/>
              </a:rPr>
              <a:t> LLM</a:t>
            </a:r>
          </a:p>
        </p:txBody>
      </p:sp>
    </p:spTree>
    <p:extLst>
      <p:ext uri="{BB962C8B-B14F-4D97-AF65-F5344CB8AC3E}">
        <p14:creationId xmlns:p14="http://schemas.microsoft.com/office/powerpoint/2010/main" val="2172124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B9E87F-8723-C99B-A445-C6E0D183CEAD}"/>
              </a:ext>
            </a:extLst>
          </p:cNvPr>
          <p:cNvSpPr>
            <a:spLocks noGrp="1"/>
          </p:cNvSpPr>
          <p:nvPr>
            <p:ph type="title"/>
          </p:nvPr>
        </p:nvSpPr>
        <p:spPr/>
        <p:txBody>
          <a:bodyPr/>
          <a:lstStyle/>
          <a:p>
            <a:pPr algn="ctr"/>
            <a:r>
              <a:rPr lang="nl-NL" dirty="0" err="1">
                <a:latin typeface="Arial" panose="020B0604020202020204" pitchFamily="34" charset="0"/>
                <a:cs typeface="Arial" panose="020B0604020202020204" pitchFamily="34" charset="0"/>
              </a:rPr>
              <a:t>Conclusions</a:t>
            </a:r>
            <a:endParaRPr lang="nl-NL" dirty="0">
              <a:latin typeface="Arial" panose="020B0604020202020204" pitchFamily="34" charset="0"/>
              <a:cs typeface="Arial" panose="020B0604020202020204" pitchFamily="34" charset="0"/>
            </a:endParaRPr>
          </a:p>
        </p:txBody>
      </p:sp>
      <p:sp>
        <p:nvSpPr>
          <p:cNvPr id="3" name="Tijdelijke aanduiding voor inhoud 2">
            <a:extLst>
              <a:ext uri="{FF2B5EF4-FFF2-40B4-BE49-F238E27FC236}">
                <a16:creationId xmlns:a16="http://schemas.microsoft.com/office/drawing/2014/main" id="{2CAC7A83-DDA6-33DC-BE2A-DC59A34E355C}"/>
              </a:ext>
            </a:extLst>
          </p:cNvPr>
          <p:cNvSpPr>
            <a:spLocks noGrp="1"/>
          </p:cNvSpPr>
          <p:nvPr>
            <p:ph idx="1"/>
          </p:nvPr>
        </p:nvSpPr>
        <p:spPr/>
        <p:txBody>
          <a:bodyPr>
            <a:normAutofit fontScale="77500" lnSpcReduction="20000"/>
          </a:bodyPr>
          <a:lstStyle/>
          <a:p>
            <a:pPr>
              <a:lnSpc>
                <a:spcPct val="120000"/>
              </a:lnSpc>
            </a:pPr>
            <a:r>
              <a:rPr lang="nl-NL" dirty="0">
                <a:latin typeface="Arial" panose="020B0604020202020204" pitchFamily="34" charset="0"/>
                <a:cs typeface="Arial" panose="020B0604020202020204" pitchFamily="34" charset="0"/>
              </a:rPr>
              <a:t>How well </a:t>
            </a:r>
            <a:r>
              <a:rPr lang="nl-NL" dirty="0" err="1">
                <a:latin typeface="Arial" panose="020B0604020202020204" pitchFamily="34" charset="0"/>
                <a:cs typeface="Arial" panose="020B0604020202020204" pitchFamily="34" charset="0"/>
              </a:rPr>
              <a:t>can</a:t>
            </a:r>
            <a:r>
              <a:rPr lang="nl-NL" dirty="0">
                <a:latin typeface="Arial" panose="020B0604020202020204" pitchFamily="34" charset="0"/>
                <a:cs typeface="Arial" panose="020B0604020202020204" pitchFamily="34" charset="0"/>
              </a:rPr>
              <a:t> computers </a:t>
            </a:r>
            <a:r>
              <a:rPr lang="nl-NL" dirty="0" err="1">
                <a:latin typeface="Arial" panose="020B0604020202020204" pitchFamily="34" charset="0"/>
                <a:cs typeface="Arial" panose="020B0604020202020204" pitchFamily="34" charset="0"/>
              </a:rPr>
              <a:t>argue</a:t>
            </a:r>
            <a:r>
              <a:rPr lang="nl-NL" dirty="0">
                <a:latin typeface="Arial" panose="020B0604020202020204" pitchFamily="34" charset="0"/>
                <a:cs typeface="Arial" panose="020B0604020202020204" pitchFamily="34" charset="0"/>
              </a:rPr>
              <a:t> like a </a:t>
            </a:r>
            <a:r>
              <a:rPr lang="nl-NL" dirty="0" err="1">
                <a:latin typeface="Arial" panose="020B0604020202020204" pitchFamily="34" charset="0"/>
                <a:cs typeface="Arial" panose="020B0604020202020204" pitchFamily="34" charset="0"/>
              </a:rPr>
              <a:t>lawyer</a:t>
            </a:r>
            <a:r>
              <a:rPr lang="nl-NL" dirty="0">
                <a:latin typeface="Arial" panose="020B0604020202020204" pitchFamily="34" charset="0"/>
                <a:cs typeface="Arial" panose="020B0604020202020204" pitchFamily="34" charset="0"/>
              </a:rPr>
              <a:t>?</a:t>
            </a:r>
          </a:p>
          <a:p>
            <a:pPr lvl="1">
              <a:lnSpc>
                <a:spcPct val="120000"/>
              </a:lnSpc>
            </a:pPr>
            <a:r>
              <a:rPr lang="nl-NL" b="1" dirty="0">
                <a:latin typeface="Arial" panose="020B0604020202020204" pitchFamily="34" charset="0"/>
                <a:cs typeface="Arial" panose="020B0604020202020204" pitchFamily="34" charset="0"/>
              </a:rPr>
              <a:t>Knowledge-</a:t>
            </a:r>
            <a:r>
              <a:rPr lang="nl-NL" b="1" dirty="0" err="1">
                <a:latin typeface="Arial" panose="020B0604020202020204" pitchFamily="34" charset="0"/>
                <a:cs typeface="Arial" panose="020B0604020202020204" pitchFamily="34" charset="0"/>
              </a:rPr>
              <a:t>based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explainable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transparent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reliable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easier</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to</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validate</a:t>
            </a:r>
            <a:r>
              <a:rPr lang="nl-NL" dirty="0">
                <a:latin typeface="Arial" panose="020B0604020202020204" pitchFamily="34" charset="0"/>
                <a:cs typeface="Arial" panose="020B0604020202020204" pitchFamily="34" charset="0"/>
              </a:rPr>
              <a:t>, hard </a:t>
            </a:r>
            <a:r>
              <a:rPr lang="nl-NL" dirty="0" err="1">
                <a:latin typeface="Arial" panose="020B0604020202020204" pitchFamily="34" charset="0"/>
                <a:cs typeface="Arial" panose="020B0604020202020204" pitchFamily="34" charset="0"/>
              </a:rPr>
              <a:t>to</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apply</a:t>
            </a:r>
            <a:endParaRPr lang="nl-NL" dirty="0">
              <a:latin typeface="Arial" panose="020B0604020202020204" pitchFamily="34" charset="0"/>
              <a:cs typeface="Arial" panose="020B0604020202020204" pitchFamily="34" charset="0"/>
            </a:endParaRPr>
          </a:p>
          <a:p>
            <a:pPr lvl="1">
              <a:lnSpc>
                <a:spcPct val="120000"/>
              </a:lnSpc>
            </a:pPr>
            <a:r>
              <a:rPr lang="nl-NL" b="1" dirty="0" err="1">
                <a:latin typeface="Arial" panose="020B0604020202020204" pitchFamily="34" charset="0"/>
                <a:cs typeface="Arial" panose="020B0604020202020204" pitchFamily="34" charset="0"/>
              </a:rPr>
              <a:t>Generative</a:t>
            </a:r>
            <a:r>
              <a:rPr lang="nl-NL" dirty="0">
                <a:latin typeface="Arial" panose="020B0604020202020204" pitchFamily="34" charset="0"/>
                <a:cs typeface="Arial" panose="020B0604020202020204" pitchFamily="34" charset="0"/>
              </a:rPr>
              <a:t>: easy </a:t>
            </a:r>
            <a:r>
              <a:rPr lang="nl-NL" dirty="0" err="1">
                <a:latin typeface="Arial" panose="020B0604020202020204" pitchFamily="34" charset="0"/>
                <a:cs typeface="Arial" panose="020B0604020202020204" pitchFamily="34" charset="0"/>
              </a:rPr>
              <a:t>to</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apply</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not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transparent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unreliable</a:t>
            </a:r>
            <a:r>
              <a:rPr lang="nl-NL" dirty="0">
                <a:latin typeface="Arial" panose="020B0604020202020204" pitchFamily="34" charset="0"/>
                <a:cs typeface="Arial" panose="020B0604020202020204" pitchFamily="34" charset="0"/>
              </a:rPr>
              <a:t>, harder </a:t>
            </a:r>
            <a:r>
              <a:rPr lang="nl-NL" dirty="0" err="1">
                <a:latin typeface="Arial" panose="020B0604020202020204" pitchFamily="34" charset="0"/>
                <a:cs typeface="Arial" panose="020B0604020202020204" pitchFamily="34" charset="0"/>
              </a:rPr>
              <a:t>to</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validate</a:t>
            </a:r>
            <a:endParaRPr lang="nl-NL" dirty="0">
              <a:latin typeface="Arial" panose="020B0604020202020204" pitchFamily="34" charset="0"/>
              <a:cs typeface="Arial" panose="020B0604020202020204" pitchFamily="34" charset="0"/>
            </a:endParaRPr>
          </a:p>
          <a:p>
            <a:pPr lvl="1">
              <a:lnSpc>
                <a:spcPct val="120000"/>
              </a:lnSpc>
            </a:pPr>
            <a:endParaRPr lang="nl-NL" dirty="0">
              <a:latin typeface="Arial" panose="020B0604020202020204" pitchFamily="34" charset="0"/>
              <a:cs typeface="Arial" panose="020B0604020202020204" pitchFamily="34" charset="0"/>
            </a:endParaRPr>
          </a:p>
          <a:p>
            <a:pPr>
              <a:lnSpc>
                <a:spcPct val="120000"/>
              </a:lnSpc>
            </a:pPr>
            <a:r>
              <a:rPr lang="nl-NL" b="1" dirty="0">
                <a:latin typeface="Arial" panose="020B0604020202020204" pitchFamily="34" charset="0"/>
                <a:cs typeface="Arial" panose="020B0604020202020204" pitchFamily="34" charset="0"/>
              </a:rPr>
              <a:t>Best approach</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hybrid</a:t>
            </a:r>
            <a:endParaRPr lang="nl-NL" dirty="0">
              <a:latin typeface="Arial" panose="020B0604020202020204" pitchFamily="34" charset="0"/>
              <a:cs typeface="Arial" panose="020B0604020202020204" pitchFamily="34" charset="0"/>
            </a:endParaRPr>
          </a:p>
          <a:p>
            <a:pPr lvl="1">
              <a:lnSpc>
                <a:spcPct val="120000"/>
              </a:lnSpc>
            </a:pPr>
            <a:r>
              <a:rPr lang="nl-NL" dirty="0">
                <a:latin typeface="Arial" panose="020B0604020202020204" pitchFamily="34" charset="0"/>
                <a:cs typeface="Arial" panose="020B0604020202020204" pitchFamily="34" charset="0"/>
              </a:rPr>
              <a:t>Knowledge-</a:t>
            </a:r>
            <a:r>
              <a:rPr lang="nl-NL" dirty="0" err="1">
                <a:latin typeface="Arial" panose="020B0604020202020204" pitchFamily="34" charset="0"/>
                <a:cs typeface="Arial" panose="020B0604020202020204" pitchFamily="34" charset="0"/>
              </a:rPr>
              <a:t>based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core</a:t>
            </a:r>
            <a:endParaRPr lang="nl-NL" dirty="0">
              <a:latin typeface="Arial" panose="020B0604020202020204" pitchFamily="34" charset="0"/>
              <a:cs typeface="Arial" panose="020B0604020202020204" pitchFamily="34" charset="0"/>
            </a:endParaRPr>
          </a:p>
          <a:p>
            <a:pPr lvl="1">
              <a:lnSpc>
                <a:spcPct val="120000"/>
              </a:lnSpc>
            </a:pPr>
            <a:r>
              <a:rPr lang="nl-NL" dirty="0" err="1">
                <a:latin typeface="Arial" panose="020B0604020202020204" pitchFamily="34" charset="0"/>
                <a:cs typeface="Arial" panose="020B0604020202020204" pitchFamily="34" charset="0"/>
              </a:rPr>
              <a:t>Generative</a:t>
            </a:r>
            <a:r>
              <a:rPr lang="nl-NL" dirty="0">
                <a:latin typeface="Arial" panose="020B0604020202020204" pitchFamily="34" charset="0"/>
                <a:cs typeface="Arial" panose="020B0604020202020204" pitchFamily="34" charset="0"/>
              </a:rPr>
              <a:t> AI as ‘</a:t>
            </a:r>
            <a:r>
              <a:rPr lang="nl-NL" dirty="0" err="1">
                <a:latin typeface="Arial" panose="020B0604020202020204" pitchFamily="34" charset="0"/>
                <a:cs typeface="Arial" panose="020B0604020202020204" pitchFamily="34" charset="0"/>
              </a:rPr>
              <a:t>conversational</a:t>
            </a:r>
            <a:r>
              <a:rPr lang="nl-NL" dirty="0">
                <a:latin typeface="Arial" panose="020B0604020202020204" pitchFamily="34" charset="0"/>
                <a:cs typeface="Arial" panose="020B0604020202020204" pitchFamily="34" charset="0"/>
              </a:rPr>
              <a:t> interface’</a:t>
            </a:r>
          </a:p>
          <a:p>
            <a:pPr lvl="1">
              <a:lnSpc>
                <a:spcPct val="120000"/>
              </a:lnSpc>
            </a:pPr>
            <a:endParaRPr lang="nl-NL" dirty="0">
              <a:latin typeface="Arial" panose="020B0604020202020204" pitchFamily="34" charset="0"/>
              <a:cs typeface="Arial" panose="020B0604020202020204" pitchFamily="34" charset="0"/>
            </a:endParaRPr>
          </a:p>
          <a:p>
            <a:pPr>
              <a:lnSpc>
                <a:spcPct val="120000"/>
              </a:lnSpc>
            </a:pPr>
            <a:r>
              <a:rPr lang="nl-NL" dirty="0" err="1">
                <a:latin typeface="Arial" panose="020B0604020202020204" pitchFamily="34" charset="0"/>
                <a:cs typeface="Arial" panose="020B0604020202020204" pitchFamily="34" charset="0"/>
              </a:rPr>
              <a:t>Roles</a:t>
            </a:r>
            <a:r>
              <a:rPr lang="nl-NL" dirty="0">
                <a:latin typeface="Arial" panose="020B0604020202020204" pitchFamily="34" charset="0"/>
                <a:cs typeface="Arial" panose="020B0604020202020204" pitchFamily="34" charset="0"/>
              </a:rPr>
              <a:t> of </a:t>
            </a:r>
            <a:r>
              <a:rPr lang="nl-NL" dirty="0" err="1">
                <a:latin typeface="Arial" panose="020B0604020202020204" pitchFamily="34" charset="0"/>
                <a:cs typeface="Arial" panose="020B0604020202020204" pitchFamily="34" charset="0"/>
              </a:rPr>
              <a:t>knowledge-based</a:t>
            </a:r>
            <a:r>
              <a:rPr lang="nl-NL" dirty="0">
                <a:latin typeface="Arial" panose="020B0604020202020204" pitchFamily="34" charset="0"/>
                <a:cs typeface="Arial" panose="020B0604020202020204" pitchFamily="34" charset="0"/>
              </a:rPr>
              <a:t> AI &amp; </a:t>
            </a:r>
            <a:r>
              <a:rPr lang="nl-NL" dirty="0" err="1">
                <a:latin typeface="Arial" panose="020B0604020202020204" pitchFamily="34" charset="0"/>
                <a:cs typeface="Arial" panose="020B0604020202020204" pitchFamily="34" charset="0"/>
              </a:rPr>
              <a:t>law</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with</a:t>
            </a:r>
            <a:r>
              <a:rPr lang="nl-NL" dirty="0">
                <a:latin typeface="Arial" panose="020B0604020202020204" pitchFamily="34" charset="0"/>
                <a:cs typeface="Arial" panose="020B0604020202020204" pitchFamily="34" charset="0"/>
              </a:rPr>
              <a:t> </a:t>
            </a:r>
            <a:r>
              <a:rPr lang="nl-NL" b="1" dirty="0" err="1">
                <a:latin typeface="Arial" panose="020B0604020202020204" pitchFamily="34" charset="0"/>
                <a:cs typeface="Arial" panose="020B0604020202020204" pitchFamily="34" charset="0"/>
              </a:rPr>
              <a:t>purely</a:t>
            </a:r>
            <a:r>
              <a:rPr lang="nl-NL" b="1" dirty="0">
                <a:latin typeface="Arial" panose="020B0604020202020204" pitchFamily="34" charset="0"/>
                <a:cs typeface="Arial" panose="020B0604020202020204" pitchFamily="34" charset="0"/>
              </a:rPr>
              <a:t> </a:t>
            </a:r>
            <a:r>
              <a:rPr lang="nl-NL" b="1" dirty="0" err="1">
                <a:latin typeface="Arial" panose="020B0604020202020204" pitchFamily="34" charset="0"/>
                <a:cs typeface="Arial" panose="020B0604020202020204" pitchFamily="34" charset="0"/>
              </a:rPr>
              <a:t>generative</a:t>
            </a:r>
            <a:r>
              <a:rPr lang="nl-NL" b="1" dirty="0">
                <a:latin typeface="Arial" panose="020B0604020202020204" pitchFamily="34" charset="0"/>
                <a:cs typeface="Arial" panose="020B0604020202020204" pitchFamily="34" charset="0"/>
              </a:rPr>
              <a:t> approaches</a:t>
            </a:r>
          </a:p>
          <a:p>
            <a:pPr lvl="1">
              <a:lnSpc>
                <a:spcPct val="120000"/>
              </a:lnSpc>
            </a:pPr>
            <a:r>
              <a:rPr lang="nl-NL" dirty="0">
                <a:latin typeface="Arial" panose="020B0604020202020204" pitchFamily="34" charset="0"/>
                <a:cs typeface="Arial" panose="020B0604020202020204" pitchFamily="34" charset="0"/>
              </a:rPr>
              <a:t>Prompt engineering</a:t>
            </a:r>
          </a:p>
          <a:p>
            <a:pPr lvl="1">
              <a:lnSpc>
                <a:spcPct val="120000"/>
              </a:lnSpc>
            </a:pPr>
            <a:r>
              <a:rPr lang="nl-NL" dirty="0">
                <a:latin typeface="Arial" panose="020B0604020202020204" pitchFamily="34" charset="0"/>
                <a:cs typeface="Arial" panose="020B0604020202020204" pitchFamily="34" charset="0"/>
              </a:rPr>
              <a:t>Analyses of </a:t>
            </a:r>
            <a:r>
              <a:rPr lang="nl-NL" dirty="0" err="1">
                <a:latin typeface="Arial" panose="020B0604020202020204" pitchFamily="34" charset="0"/>
                <a:cs typeface="Arial" panose="020B0604020202020204" pitchFamily="34" charset="0"/>
              </a:rPr>
              <a:t>meaning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and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correctness</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3960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AE52B1-7B77-B3AB-8836-4AB47F84664F}"/>
              </a:ext>
            </a:extLst>
          </p:cNvPr>
          <p:cNvSpPr>
            <a:spLocks noGrp="1"/>
          </p:cNvSpPr>
          <p:nvPr>
            <p:ph type="title"/>
          </p:nvPr>
        </p:nvSpPr>
        <p:spPr>
          <a:xfrm>
            <a:off x="2863619" y="617538"/>
            <a:ext cx="7604356" cy="1143000"/>
          </a:xfrm>
        </p:spPr>
        <p:txBody>
          <a:bodyPr/>
          <a:lstStyle/>
          <a:p>
            <a:pPr algn="ctr"/>
            <a:r>
              <a:rPr lang="nl-NL" dirty="0">
                <a:latin typeface="Arial" panose="020B0604020202020204" pitchFamily="34" charset="0"/>
                <a:cs typeface="Arial" panose="020B0604020202020204" pitchFamily="34" charset="0"/>
              </a:rPr>
              <a:t>The </a:t>
            </a:r>
            <a:r>
              <a:rPr lang="nl-NL" dirty="0" err="1">
                <a:latin typeface="Arial" panose="020B0604020202020204" pitchFamily="34" charset="0"/>
                <a:cs typeface="Arial" panose="020B0604020202020204" pitchFamily="34" charset="0"/>
              </a:rPr>
              <a:t>changing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roles</a:t>
            </a:r>
            <a:r>
              <a:rPr lang="nl-NL" dirty="0">
                <a:latin typeface="Arial" panose="020B0604020202020204" pitchFamily="34" charset="0"/>
                <a:cs typeface="Arial" panose="020B0604020202020204" pitchFamily="34" charset="0"/>
              </a:rPr>
              <a:t> of logic</a:t>
            </a:r>
          </a:p>
        </p:txBody>
      </p:sp>
      <p:sp>
        <p:nvSpPr>
          <p:cNvPr id="3" name="Tijdelijke aanduiding voor inhoud 2">
            <a:extLst>
              <a:ext uri="{FF2B5EF4-FFF2-40B4-BE49-F238E27FC236}">
                <a16:creationId xmlns:a16="http://schemas.microsoft.com/office/drawing/2014/main" id="{A492C68F-8DBE-0949-DE70-B5869BB7A88C}"/>
              </a:ext>
            </a:extLst>
          </p:cNvPr>
          <p:cNvSpPr>
            <a:spLocks noGrp="1"/>
          </p:cNvSpPr>
          <p:nvPr>
            <p:ph idx="1"/>
          </p:nvPr>
        </p:nvSpPr>
        <p:spPr>
          <a:xfrm>
            <a:off x="3010486" y="2242801"/>
            <a:ext cx="8060787" cy="4114800"/>
          </a:xfrm>
        </p:spPr>
        <p:txBody>
          <a:bodyPr/>
          <a:lstStyle/>
          <a:p>
            <a:r>
              <a:rPr lang="nl-NL" dirty="0">
                <a:latin typeface="Arial" panose="020B0604020202020204" pitchFamily="34" charset="0"/>
                <a:cs typeface="Arial" panose="020B0604020202020204" pitchFamily="34" charset="0"/>
              </a:rPr>
              <a:t>19th </a:t>
            </a:r>
            <a:r>
              <a:rPr lang="nl-NL" dirty="0" err="1">
                <a:latin typeface="Arial" panose="020B0604020202020204" pitchFamily="34" charset="0"/>
                <a:cs typeface="Arial" panose="020B0604020202020204" pitchFamily="34" charset="0"/>
              </a:rPr>
              <a:t>century</a:t>
            </a:r>
            <a:r>
              <a:rPr lang="nl-NL" dirty="0">
                <a:latin typeface="Arial" panose="020B0604020202020204" pitchFamily="34" charset="0"/>
                <a:cs typeface="Arial" panose="020B0604020202020204" pitchFamily="34" charset="0"/>
              </a:rPr>
              <a:t>: logic </a:t>
            </a:r>
            <a:r>
              <a:rPr lang="nl-NL" dirty="0" err="1">
                <a:solidFill>
                  <a:srgbClr val="FF0000"/>
                </a:solidFill>
                <a:latin typeface="Arial" panose="020B0604020202020204" pitchFamily="34" charset="0"/>
                <a:cs typeface="Arial" panose="020B0604020202020204" pitchFamily="34" charset="0"/>
              </a:rPr>
              <a:t>defines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mathematical</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proof</a:t>
            </a:r>
            <a:endParaRPr lang="nl-NL" dirty="0">
              <a:latin typeface="Arial" panose="020B0604020202020204" pitchFamily="34" charset="0"/>
              <a:cs typeface="Arial" panose="020B0604020202020204" pitchFamily="34" charset="0"/>
            </a:endParaRPr>
          </a:p>
          <a:p>
            <a:pPr lvl="1"/>
            <a:r>
              <a:rPr lang="nl-NL" dirty="0">
                <a:latin typeface="Arial" panose="020B0604020202020204" pitchFamily="34" charset="0"/>
                <a:cs typeface="Arial" panose="020B0604020202020204" pitchFamily="34" charset="0"/>
              </a:rPr>
              <a:t>Logic </a:t>
            </a:r>
            <a:r>
              <a:rPr lang="nl-NL" dirty="0" err="1">
                <a:latin typeface="Arial" panose="020B0604020202020204" pitchFamily="34" charset="0"/>
                <a:cs typeface="Arial" panose="020B0604020202020204" pitchFamily="34" charset="0"/>
              </a:rPr>
              <a:t>used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for</a:t>
            </a:r>
            <a:r>
              <a:rPr lang="nl-NL" dirty="0">
                <a:latin typeface="Arial" panose="020B0604020202020204" pitchFamily="34" charset="0"/>
                <a:cs typeface="Arial" panose="020B0604020202020204" pitchFamily="34" charset="0"/>
              </a:rPr>
              <a:t> </a:t>
            </a:r>
            <a:r>
              <a:rPr lang="nl-NL" dirty="0" err="1">
                <a:solidFill>
                  <a:srgbClr val="FF0000"/>
                </a:solidFill>
                <a:latin typeface="Arial" panose="020B0604020202020204" pitchFamily="34" charset="0"/>
                <a:cs typeface="Arial" panose="020B0604020202020204" pitchFamily="34" charset="0"/>
              </a:rPr>
              <a:t>analysing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reasoning</a:t>
            </a:r>
            <a:endParaRPr lang="nl-NL" dirty="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1950- Research on </a:t>
            </a:r>
            <a:r>
              <a:rPr lang="nl-NL" dirty="0" err="1">
                <a:latin typeface="Arial" panose="020B0604020202020204" pitchFamily="34" charset="0"/>
                <a:cs typeface="Arial" panose="020B0604020202020204" pitchFamily="34" charset="0"/>
              </a:rPr>
              <a:t>automated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logical</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reasoning</a:t>
            </a:r>
            <a:endParaRPr lang="nl-NL" dirty="0">
              <a:latin typeface="Arial" panose="020B0604020202020204" pitchFamily="34" charset="0"/>
              <a:cs typeface="Arial" panose="020B0604020202020204" pitchFamily="34" charset="0"/>
            </a:endParaRPr>
          </a:p>
          <a:p>
            <a:pPr lvl="1"/>
            <a:r>
              <a:rPr lang="nl-NL" dirty="0">
                <a:latin typeface="Arial" panose="020B0604020202020204" pitchFamily="34" charset="0"/>
                <a:cs typeface="Arial" panose="020B0604020202020204" pitchFamily="34" charset="0"/>
              </a:rPr>
              <a:t>Logic </a:t>
            </a:r>
            <a:r>
              <a:rPr lang="nl-NL" dirty="0" err="1">
                <a:latin typeface="Arial" panose="020B0604020202020204" pitchFamily="34" charset="0"/>
                <a:cs typeface="Arial" panose="020B0604020202020204" pitchFamily="34" charset="0"/>
              </a:rPr>
              <a:t>used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for</a:t>
            </a:r>
            <a:r>
              <a:rPr lang="nl-NL" dirty="0">
                <a:latin typeface="Arial" panose="020B0604020202020204" pitchFamily="34" charset="0"/>
                <a:cs typeface="Arial" panose="020B0604020202020204" pitchFamily="34" charset="0"/>
              </a:rPr>
              <a:t> </a:t>
            </a:r>
            <a:r>
              <a:rPr lang="nl-NL" dirty="0" err="1">
                <a:solidFill>
                  <a:srgbClr val="FF0000"/>
                </a:solidFill>
                <a:latin typeface="Arial" panose="020B0604020202020204" pitchFamily="34" charset="0"/>
                <a:cs typeface="Arial" panose="020B0604020202020204" pitchFamily="34" charset="0"/>
              </a:rPr>
              <a:t>automating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reasoning</a:t>
            </a:r>
            <a:endParaRPr lang="nl-NL" dirty="0">
              <a:latin typeface="Arial" panose="020B0604020202020204" pitchFamily="34" charset="0"/>
              <a:cs typeface="Arial" panose="020B0604020202020204" pitchFamily="34" charset="0"/>
            </a:endParaRPr>
          </a:p>
          <a:p>
            <a:pPr lvl="2"/>
            <a:r>
              <a:rPr lang="nl-NL" dirty="0" err="1">
                <a:latin typeface="Arial" panose="020B0604020202020204" pitchFamily="34" charset="0"/>
                <a:cs typeface="Arial" panose="020B0604020202020204" pitchFamily="34" charset="0"/>
              </a:rPr>
              <a:t>Symbolic</a:t>
            </a:r>
            <a:r>
              <a:rPr lang="nl-NL" dirty="0">
                <a:latin typeface="Arial" panose="020B0604020202020204" pitchFamily="34" charset="0"/>
                <a:cs typeface="Arial" panose="020B0604020202020204" pitchFamily="34" charset="0"/>
              </a:rPr>
              <a:t> AI</a:t>
            </a:r>
          </a:p>
          <a:p>
            <a:r>
              <a:rPr lang="nl-NL" dirty="0">
                <a:latin typeface="Arial" panose="020B0604020202020204" pitchFamily="34" charset="0"/>
                <a:cs typeface="Arial" panose="020B0604020202020204" pitchFamily="34" charset="0"/>
              </a:rPr>
              <a:t>2022- </a:t>
            </a:r>
            <a:r>
              <a:rPr lang="nl-NL" dirty="0" err="1">
                <a:latin typeface="Arial" panose="020B0604020202020204" pitchFamily="34" charset="0"/>
                <a:cs typeface="Arial" panose="020B0604020202020204" pitchFamily="34" charset="0"/>
              </a:rPr>
              <a:t>LLMs</a:t>
            </a:r>
            <a:endParaRPr lang="nl-NL" dirty="0">
              <a:latin typeface="Arial" panose="020B0604020202020204" pitchFamily="34" charset="0"/>
              <a:cs typeface="Arial" panose="020B0604020202020204" pitchFamily="34" charset="0"/>
            </a:endParaRPr>
          </a:p>
          <a:p>
            <a:pPr lvl="1"/>
            <a:r>
              <a:rPr lang="nl-NL" dirty="0">
                <a:latin typeface="Arial" panose="020B0604020202020204" pitchFamily="34" charset="0"/>
                <a:cs typeface="Arial" panose="020B0604020202020204" pitchFamily="34" charset="0"/>
              </a:rPr>
              <a:t>logic </a:t>
            </a:r>
            <a:r>
              <a:rPr lang="nl-NL" dirty="0" err="1">
                <a:solidFill>
                  <a:srgbClr val="FF0000"/>
                </a:solidFill>
                <a:latin typeface="Arial" panose="020B0604020202020204" pitchFamily="34" charset="0"/>
                <a:cs typeface="Arial" panose="020B0604020202020204" pitchFamily="34" charset="0"/>
              </a:rPr>
              <a:t>analytical</a:t>
            </a:r>
            <a:r>
              <a:rPr lang="nl-NL" dirty="0">
                <a:solidFill>
                  <a:srgbClr val="FF0000"/>
                </a:solidFill>
                <a:latin typeface="Arial" panose="020B0604020202020204" pitchFamily="34" charset="0"/>
                <a:cs typeface="Arial" panose="020B0604020202020204" pitchFamily="34" charset="0"/>
              </a:rPr>
              <a:t> tool </a:t>
            </a:r>
            <a:r>
              <a:rPr lang="nl-NL" dirty="0" err="1">
                <a:latin typeface="Arial" panose="020B0604020202020204" pitchFamily="34" charset="0"/>
                <a:cs typeface="Arial" panose="020B0604020202020204" pitchFamily="34" charset="0"/>
              </a:rPr>
              <a:t>again</a:t>
            </a:r>
            <a:r>
              <a:rPr lang="nl-NL" dirty="0">
                <a:latin typeface="Arial" panose="020B0604020202020204" pitchFamily="34" charset="0"/>
                <a:cs typeface="Arial" panose="020B0604020202020204" pitchFamily="34" charset="0"/>
              </a:rPr>
              <a:t>?</a:t>
            </a:r>
          </a:p>
        </p:txBody>
      </p:sp>
      <p:pic>
        <p:nvPicPr>
          <p:cNvPr id="4" name="Picture 5" descr="H:\vudocs\onderwijs\frege.jpg">
            <a:extLst>
              <a:ext uri="{FF2B5EF4-FFF2-40B4-BE49-F238E27FC236}">
                <a16:creationId xmlns:a16="http://schemas.microsoft.com/office/drawing/2014/main" id="{A71D565A-FE71-4A50-19E6-5F80232BC0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8" y="0"/>
            <a:ext cx="1616421" cy="2056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7">
            <a:extLst>
              <a:ext uri="{FF2B5EF4-FFF2-40B4-BE49-F238E27FC236}">
                <a16:creationId xmlns:a16="http://schemas.microsoft.com/office/drawing/2014/main" id="{2F28488D-06D8-5AB7-BB1F-00F282210C0C}"/>
              </a:ext>
            </a:extLst>
          </p:cNvPr>
          <p:cNvSpPr>
            <a:spLocks noChangeArrowheads="1"/>
          </p:cNvSpPr>
          <p:nvPr/>
        </p:nvSpPr>
        <p:spPr bwMode="auto">
          <a:xfrm>
            <a:off x="160712" y="2040832"/>
            <a:ext cx="125957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ahoma" panose="020B0604030504040204" pitchFamily="34" charset="0"/>
                <a:ea typeface="ＭＳ Ｐゴシック" panose="020B0600070205080204" pitchFamily="34" charset="-128"/>
              </a:defRPr>
            </a:lvl1pPr>
            <a:lvl2pPr marL="742950" indent="-285750">
              <a:defRPr sz="2400">
                <a:solidFill>
                  <a:schemeClr val="tx1"/>
                </a:solidFill>
                <a:latin typeface="Tahoma" panose="020B0604030504040204" pitchFamily="34" charset="0"/>
                <a:ea typeface="ＭＳ Ｐゴシック" panose="020B0600070205080204" pitchFamily="34" charset="-128"/>
              </a:defRPr>
            </a:lvl2pPr>
            <a:lvl3pPr marL="1143000" indent="-228600">
              <a:defRPr sz="2400">
                <a:solidFill>
                  <a:schemeClr val="tx1"/>
                </a:solidFill>
                <a:latin typeface="Tahoma" panose="020B0604030504040204" pitchFamily="34" charset="0"/>
                <a:ea typeface="ＭＳ Ｐゴシック" panose="020B0600070205080204" pitchFamily="34" charset="-128"/>
              </a:defRPr>
            </a:lvl3pPr>
            <a:lvl4pPr marL="1600200" indent="-228600">
              <a:defRPr sz="2400">
                <a:solidFill>
                  <a:schemeClr val="tx1"/>
                </a:solidFill>
                <a:latin typeface="Tahoma" panose="020B0604030504040204" pitchFamily="34" charset="0"/>
                <a:ea typeface="ＭＳ Ｐゴシック" panose="020B0600070205080204" pitchFamily="34" charset="-128"/>
              </a:defRPr>
            </a:lvl4pPr>
            <a:lvl5pPr marL="2057400" indent="-228600">
              <a:defRPr sz="24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ＭＳ Ｐゴシック" panose="020B0600070205080204" pitchFamily="34" charset="-128"/>
              </a:defRPr>
            </a:lvl9pPr>
          </a:lstStyle>
          <a:p>
            <a:pPr algn="ctr" eaLnBrk="1" hangingPunct="1"/>
            <a:r>
              <a:rPr lang="en-US" altLang="nl-NL" sz="1400" dirty="0"/>
              <a:t>Gottlob Frege</a:t>
            </a:r>
            <a:endParaRPr lang="nl-NL" altLang="nl-NL" sz="1400" dirty="0"/>
          </a:p>
        </p:txBody>
      </p:sp>
      <p:pic>
        <p:nvPicPr>
          <p:cNvPr id="6" name="Picture 9" descr="kowalski">
            <a:extLst>
              <a:ext uri="{FF2B5EF4-FFF2-40B4-BE49-F238E27FC236}">
                <a16:creationId xmlns:a16="http://schemas.microsoft.com/office/drawing/2014/main" id="{1FEC5C70-6FC6-A4DA-7466-8F314E2FBA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8" y="4935538"/>
            <a:ext cx="1909763" cy="192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13">
            <a:extLst>
              <a:ext uri="{FF2B5EF4-FFF2-40B4-BE49-F238E27FC236}">
                <a16:creationId xmlns:a16="http://schemas.microsoft.com/office/drawing/2014/main" id="{571F21A3-C314-8FF3-2EBC-BE3E708B3FC4}"/>
              </a:ext>
            </a:extLst>
          </p:cNvPr>
          <p:cNvSpPr>
            <a:spLocks noChangeArrowheads="1"/>
          </p:cNvSpPr>
          <p:nvPr/>
        </p:nvSpPr>
        <p:spPr bwMode="auto">
          <a:xfrm>
            <a:off x="85651" y="4625975"/>
            <a:ext cx="14430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r>
              <a:rPr lang="en-US" altLang="nl-NL" sz="1400" dirty="0"/>
              <a:t>Robert Kowalski</a:t>
            </a:r>
            <a:endParaRPr lang="en-US" altLang="nl-NL" sz="2000" dirty="0"/>
          </a:p>
        </p:txBody>
      </p:sp>
    </p:spTree>
    <p:extLst>
      <p:ext uri="{BB962C8B-B14F-4D97-AF65-F5344CB8AC3E}">
        <p14:creationId xmlns:p14="http://schemas.microsoft.com/office/powerpoint/2010/main" val="829478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2B09C-40A6-8E75-8F32-C9B1BCB1A9BC}"/>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Recent breakthroughs</a:t>
            </a:r>
            <a:endParaRPr lang="nl-NL"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647A6FD-DBA1-43C6-EDAB-805B9C8E7CE7}"/>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ChatGPT can </a:t>
            </a:r>
            <a:r>
              <a:rPr lang="en-US" dirty="0" err="1">
                <a:latin typeface="Arial" panose="020B0604020202020204" pitchFamily="34" charset="0"/>
                <a:cs typeface="Arial" panose="020B0604020202020204" pitchFamily="34" charset="0"/>
              </a:rPr>
              <a:t>programme</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GPT4 passes the US bar exam </a:t>
            </a:r>
          </a:p>
          <a:p>
            <a:r>
              <a:rPr lang="en-US" dirty="0" err="1">
                <a:latin typeface="Arial" panose="020B0604020202020204" pitchFamily="34" charset="0"/>
                <a:cs typeface="Arial" panose="020B0604020202020204" pitchFamily="34" charset="0"/>
              </a:rPr>
              <a:t>DebunkBot</a:t>
            </a:r>
            <a:r>
              <a:rPr lang="en-US" dirty="0">
                <a:latin typeface="Arial" panose="020B0604020202020204" pitchFamily="34" charset="0"/>
                <a:cs typeface="Arial" panose="020B0604020202020204" pitchFamily="34" charset="0"/>
              </a:rPr>
              <a:t> reduces belief in conspiracy theories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Many </a:t>
            </a:r>
            <a:r>
              <a:rPr lang="en-US" dirty="0" err="1">
                <a:latin typeface="Arial" panose="020B0604020202020204" pitchFamily="34" charset="0"/>
                <a:cs typeface="Arial" panose="020B0604020202020204" pitchFamily="34" charset="0"/>
              </a:rPr>
              <a:t>many</a:t>
            </a:r>
            <a:r>
              <a:rPr lang="en-US" dirty="0">
                <a:latin typeface="Arial" panose="020B0604020202020204" pitchFamily="34" charset="0"/>
                <a:cs typeface="Arial" panose="020B0604020202020204" pitchFamily="34" charset="0"/>
              </a:rPr>
              <a:t> more …</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4245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05EAF8-7C77-7D0A-EF37-F32D3875E3B1}"/>
              </a:ext>
            </a:extLst>
          </p:cNvPr>
          <p:cNvSpPr>
            <a:spLocks noGrp="1"/>
          </p:cNvSpPr>
          <p:nvPr>
            <p:ph type="title"/>
          </p:nvPr>
        </p:nvSpPr>
        <p:spPr/>
        <p:txBody>
          <a:bodyPr/>
          <a:lstStyle/>
          <a:p>
            <a:pPr algn="ctr"/>
            <a:r>
              <a:rPr lang="nl-NL" dirty="0" err="1">
                <a:latin typeface="Arial" panose="020B0604020202020204" pitchFamily="34" charset="0"/>
                <a:cs typeface="Arial" panose="020B0604020202020204" pitchFamily="34" charset="0"/>
              </a:rPr>
              <a:t>What</a:t>
            </a:r>
            <a:r>
              <a:rPr lang="nl-NL" dirty="0">
                <a:latin typeface="Arial" panose="020B0604020202020204" pitchFamily="34" charset="0"/>
                <a:cs typeface="Arial" panose="020B0604020202020204" pitchFamily="34" charset="0"/>
              </a:rPr>
              <a:t> are (large) </a:t>
            </a:r>
            <a:r>
              <a:rPr lang="nl-NL" dirty="0" err="1">
                <a:latin typeface="Arial" panose="020B0604020202020204" pitchFamily="34" charset="0"/>
                <a:cs typeface="Arial" panose="020B0604020202020204" pitchFamily="34" charset="0"/>
              </a:rPr>
              <a:t>language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models</a:t>
            </a:r>
            <a:r>
              <a:rPr lang="nl-NL" dirty="0">
                <a:latin typeface="Arial" panose="020B0604020202020204" pitchFamily="34" charset="0"/>
                <a:cs typeface="Arial" panose="020B0604020202020204" pitchFamily="34" charset="0"/>
              </a:rPr>
              <a:t> (LLM)?</a:t>
            </a:r>
          </a:p>
        </p:txBody>
      </p:sp>
      <p:sp>
        <p:nvSpPr>
          <p:cNvPr id="3" name="Tijdelijke aanduiding voor inhoud 2">
            <a:extLst>
              <a:ext uri="{FF2B5EF4-FFF2-40B4-BE49-F238E27FC236}">
                <a16:creationId xmlns:a16="http://schemas.microsoft.com/office/drawing/2014/main" id="{F6DECCA8-F78D-8278-8BA0-B2F439B9397C}"/>
              </a:ext>
            </a:extLst>
          </p:cNvPr>
          <p:cNvSpPr>
            <a:spLocks noGrp="1"/>
          </p:cNvSpPr>
          <p:nvPr>
            <p:ph idx="1"/>
          </p:nvPr>
        </p:nvSpPr>
        <p:spPr>
          <a:xfrm>
            <a:off x="838200" y="2048051"/>
            <a:ext cx="10515600" cy="4351338"/>
          </a:xfrm>
        </p:spPr>
        <p:txBody>
          <a:bodyPr/>
          <a:lstStyle/>
          <a:p>
            <a:r>
              <a:rPr lang="nl-NL" dirty="0">
                <a:latin typeface="Arial" panose="020B0604020202020204" pitchFamily="34" charset="0"/>
                <a:cs typeface="Arial" panose="020B0604020202020204" pitchFamily="34" charset="0"/>
              </a:rPr>
              <a:t>(Large) Language </a:t>
            </a:r>
            <a:r>
              <a:rPr lang="nl-NL" dirty="0" err="1">
                <a:latin typeface="Arial" panose="020B0604020202020204" pitchFamily="34" charset="0"/>
                <a:cs typeface="Arial" panose="020B0604020202020204" pitchFamily="34" charset="0"/>
              </a:rPr>
              <a:t>Models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predict</a:t>
            </a:r>
            <a:r>
              <a:rPr lang="nl-NL" dirty="0">
                <a:latin typeface="Arial" panose="020B0604020202020204" pitchFamily="34" charset="0"/>
                <a:cs typeface="Arial" panose="020B0604020202020204" pitchFamily="34" charset="0"/>
              </a:rPr>
              <a:t> </a:t>
            </a:r>
            <a:r>
              <a:rPr lang="nl-NL" b="1" dirty="0">
                <a:latin typeface="Arial" panose="020B0604020202020204" pitchFamily="34" charset="0"/>
                <a:cs typeface="Arial" panose="020B0604020202020204" pitchFamily="34" charset="0"/>
              </a:rPr>
              <a:t>most </a:t>
            </a:r>
            <a:r>
              <a:rPr lang="nl-NL" b="1" dirty="0" err="1">
                <a:latin typeface="Arial" panose="020B0604020202020204" pitchFamily="34" charset="0"/>
                <a:cs typeface="Arial" panose="020B0604020202020204" pitchFamily="34" charset="0"/>
              </a:rPr>
              <a:t>probable</a:t>
            </a:r>
            <a:r>
              <a:rPr lang="nl-NL" b="1" dirty="0">
                <a:latin typeface="Arial" panose="020B0604020202020204" pitchFamily="34" charset="0"/>
                <a:cs typeface="Arial" panose="020B0604020202020204" pitchFamily="34" charset="0"/>
              </a:rPr>
              <a:t> </a:t>
            </a:r>
            <a:r>
              <a:rPr lang="nl-NL" dirty="0">
                <a:latin typeface="Arial" panose="020B0604020202020204" pitchFamily="34" charset="0"/>
                <a:cs typeface="Arial" panose="020B0604020202020204" pitchFamily="34" charset="0"/>
              </a:rPr>
              <a:t>next word (token)</a:t>
            </a:r>
          </a:p>
          <a:p>
            <a:pPr lvl="1"/>
            <a:r>
              <a:rPr lang="nl-NL" dirty="0" err="1">
                <a:latin typeface="Arial" panose="020B0604020202020204" pitchFamily="34" charset="0"/>
                <a:cs typeface="Arial" panose="020B0604020202020204" pitchFamily="34" charset="0"/>
              </a:rPr>
              <a:t>Not</a:t>
            </a:r>
            <a:r>
              <a:rPr lang="nl-NL" dirty="0">
                <a:latin typeface="Arial" panose="020B0604020202020204" pitchFamily="34" charset="0"/>
                <a:cs typeface="Arial" panose="020B0604020202020204" pitchFamily="34" charset="0"/>
              </a:rPr>
              <a:t> on </a:t>
            </a:r>
            <a:r>
              <a:rPr lang="nl-NL" dirty="0" err="1">
                <a:latin typeface="Arial" panose="020B0604020202020204" pitchFamily="34" charset="0"/>
                <a:cs typeface="Arial" panose="020B0604020202020204" pitchFamily="34" charset="0"/>
              </a:rPr>
              <a:t>the</a:t>
            </a:r>
            <a:r>
              <a:rPr lang="nl-NL" dirty="0">
                <a:latin typeface="Arial" panose="020B0604020202020204" pitchFamily="34" charset="0"/>
                <a:cs typeface="Arial" panose="020B0604020202020204" pitchFamily="34" charset="0"/>
              </a:rPr>
              <a:t> basis of </a:t>
            </a:r>
            <a:r>
              <a:rPr lang="nl-NL" dirty="0" err="1">
                <a:latin typeface="Arial" panose="020B0604020202020204" pitchFamily="34" charset="0"/>
                <a:cs typeface="Arial" panose="020B0604020202020204" pitchFamily="34" charset="0"/>
              </a:rPr>
              <a:t>any</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knowledge</a:t>
            </a:r>
            <a:endParaRPr lang="nl-NL" dirty="0">
              <a:latin typeface="Arial" panose="020B0604020202020204" pitchFamily="34" charset="0"/>
              <a:cs typeface="Arial" panose="020B0604020202020204" pitchFamily="34" charset="0"/>
            </a:endParaRPr>
          </a:p>
          <a:p>
            <a:pPr lvl="1"/>
            <a:r>
              <a:rPr lang="nl-NL" dirty="0">
                <a:latin typeface="Arial" panose="020B0604020202020204" pitchFamily="34" charset="0"/>
                <a:cs typeface="Arial" panose="020B0604020202020204" pitchFamily="34" charset="0"/>
              </a:rPr>
              <a:t>But </a:t>
            </a:r>
            <a:r>
              <a:rPr lang="nl-NL" dirty="0" err="1">
                <a:latin typeface="Arial" panose="020B0604020202020204" pitchFamily="34" charset="0"/>
                <a:cs typeface="Arial" panose="020B0604020202020204" pitchFamily="34" charset="0"/>
              </a:rPr>
              <a:t>still</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implicitly</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contains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much</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knowledge</a:t>
            </a:r>
            <a:endParaRPr lang="nl-NL" dirty="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Learns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from</a:t>
            </a:r>
            <a:r>
              <a:rPr lang="nl-NL" dirty="0">
                <a:latin typeface="Arial" panose="020B0604020202020204" pitchFamily="34" charset="0"/>
                <a:cs typeface="Arial" panose="020B0604020202020204" pitchFamily="34" charset="0"/>
              </a:rPr>
              <a:t> data </a:t>
            </a:r>
            <a:r>
              <a:rPr lang="nl-NL" dirty="0" err="1">
                <a:latin typeface="Arial" panose="020B0604020202020204" pitchFamily="34" charset="0"/>
                <a:cs typeface="Arial" panose="020B0604020202020204" pitchFamily="34" charset="0"/>
              </a:rPr>
              <a:t>how</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often</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words</a:t>
            </a:r>
            <a:r>
              <a:rPr lang="nl-NL" dirty="0">
                <a:latin typeface="Arial" panose="020B0604020202020204" pitchFamily="34" charset="0"/>
                <a:cs typeface="Arial" panose="020B0604020202020204" pitchFamily="34" charset="0"/>
              </a:rPr>
              <a:t> go </a:t>
            </a:r>
            <a:r>
              <a:rPr lang="nl-NL" dirty="0" err="1">
                <a:latin typeface="Arial" panose="020B0604020202020204" pitchFamily="34" charset="0"/>
                <a:cs typeface="Arial" panose="020B0604020202020204" pitchFamily="34" charset="0"/>
              </a:rPr>
              <a:t>together</a:t>
            </a:r>
            <a:r>
              <a:rPr lang="nl-NL" dirty="0">
                <a:latin typeface="Arial" panose="020B0604020202020204" pitchFamily="34" charset="0"/>
                <a:cs typeface="Arial" panose="020B0604020202020204" pitchFamily="34" charset="0"/>
              </a:rPr>
              <a:t> in </a:t>
            </a:r>
            <a:r>
              <a:rPr lang="nl-NL" dirty="0" err="1">
                <a:latin typeface="Arial" panose="020B0604020202020204" pitchFamily="34" charset="0"/>
                <a:cs typeface="Arial" panose="020B0604020202020204" pitchFamily="34" charset="0"/>
              </a:rPr>
              <a:t>similar</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contexts</a:t>
            </a:r>
            <a:endParaRPr lang="nl-NL" dirty="0">
              <a:latin typeface="Arial" panose="020B0604020202020204" pitchFamily="34" charset="0"/>
              <a:cs typeface="Arial" panose="020B0604020202020204" pitchFamily="34" charset="0"/>
            </a:endParaRPr>
          </a:p>
          <a:p>
            <a:pPr lvl="1"/>
            <a:endParaRPr lang="nl-NL" dirty="0">
              <a:latin typeface="Arial" panose="020B0604020202020204" pitchFamily="34" charset="0"/>
              <a:cs typeface="Arial" panose="020B0604020202020204" pitchFamily="34" charset="0"/>
            </a:endParaRPr>
          </a:p>
        </p:txBody>
      </p:sp>
      <p:sp>
        <p:nvSpPr>
          <p:cNvPr id="4" name="Text Box 5">
            <a:extLst>
              <a:ext uri="{FF2B5EF4-FFF2-40B4-BE49-F238E27FC236}">
                <a16:creationId xmlns:a16="http://schemas.microsoft.com/office/drawing/2014/main" id="{BAE7E4FD-DB97-2088-57BF-F3AB03A8675E}"/>
              </a:ext>
            </a:extLst>
          </p:cNvPr>
          <p:cNvSpPr txBox="1">
            <a:spLocks noChangeArrowheads="1"/>
          </p:cNvSpPr>
          <p:nvPr/>
        </p:nvSpPr>
        <p:spPr bwMode="auto">
          <a:xfrm>
            <a:off x="1859819" y="5533293"/>
            <a:ext cx="8608890" cy="104028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marL="457200" lvl="1" indent="0">
              <a:buNone/>
            </a:pPr>
            <a:r>
              <a:rPr lang="nl-NL" altLang="nl-NL" dirty="0">
                <a:latin typeface="Arial" panose="020B0604020202020204" pitchFamily="34" charset="0"/>
              </a:rPr>
              <a:t>“</a:t>
            </a:r>
            <a:r>
              <a:rPr lang="nl-NL" altLang="nl-NL" dirty="0" err="1">
                <a:latin typeface="Arial" panose="020B0604020202020204" pitchFamily="34" charset="0"/>
              </a:rPr>
              <a:t>You</a:t>
            </a:r>
            <a:r>
              <a:rPr lang="nl-NL" altLang="nl-NL" dirty="0">
                <a:latin typeface="Arial" panose="020B0604020202020204" pitchFamily="34" charset="0"/>
              </a:rPr>
              <a:t> </a:t>
            </a:r>
            <a:r>
              <a:rPr lang="nl-NL" altLang="nl-NL" dirty="0" err="1">
                <a:latin typeface="Arial" panose="020B0604020202020204" pitchFamily="34" charset="0"/>
              </a:rPr>
              <a:t>shall</a:t>
            </a:r>
            <a:r>
              <a:rPr lang="nl-NL" altLang="nl-NL" dirty="0">
                <a:latin typeface="Arial" panose="020B0604020202020204" pitchFamily="34" charset="0"/>
              </a:rPr>
              <a:t> </a:t>
            </a:r>
            <a:r>
              <a:rPr lang="nl-NL" altLang="nl-NL" dirty="0" err="1">
                <a:latin typeface="Arial" panose="020B0604020202020204" pitchFamily="34" charset="0"/>
              </a:rPr>
              <a:t>know</a:t>
            </a:r>
            <a:r>
              <a:rPr lang="nl-NL" altLang="nl-NL" dirty="0">
                <a:latin typeface="Arial" panose="020B0604020202020204" pitchFamily="34" charset="0"/>
              </a:rPr>
              <a:t> a word </a:t>
            </a:r>
            <a:r>
              <a:rPr lang="nl-NL" altLang="nl-NL" dirty="0" err="1">
                <a:latin typeface="Arial" panose="020B0604020202020204" pitchFamily="34" charset="0"/>
              </a:rPr>
              <a:t>by</a:t>
            </a:r>
            <a:r>
              <a:rPr lang="nl-NL" altLang="nl-NL" dirty="0">
                <a:latin typeface="Arial" panose="020B0604020202020204" pitchFamily="34" charset="0"/>
              </a:rPr>
              <a:t> </a:t>
            </a:r>
            <a:r>
              <a:rPr lang="nl-NL" altLang="nl-NL" dirty="0" err="1">
                <a:latin typeface="Arial" panose="020B0604020202020204" pitchFamily="34" charset="0"/>
              </a:rPr>
              <a:t>the</a:t>
            </a:r>
            <a:r>
              <a:rPr lang="nl-NL" altLang="nl-NL" dirty="0">
                <a:latin typeface="Arial" panose="020B0604020202020204" pitchFamily="34" charset="0"/>
              </a:rPr>
              <a:t> company </a:t>
            </a:r>
            <a:r>
              <a:rPr lang="nl-NL" altLang="nl-NL" dirty="0" err="1">
                <a:latin typeface="Arial" panose="020B0604020202020204" pitchFamily="34" charset="0"/>
              </a:rPr>
              <a:t>it</a:t>
            </a:r>
            <a:r>
              <a:rPr lang="nl-NL" altLang="nl-NL" dirty="0">
                <a:latin typeface="Arial" panose="020B0604020202020204" pitchFamily="34" charset="0"/>
              </a:rPr>
              <a:t> </a:t>
            </a:r>
            <a:r>
              <a:rPr lang="nl-NL" altLang="nl-NL" dirty="0" err="1">
                <a:latin typeface="Arial" panose="020B0604020202020204" pitchFamily="34" charset="0"/>
              </a:rPr>
              <a:t>keeps</a:t>
            </a:r>
            <a:r>
              <a:rPr lang="nl-NL" altLang="nl-NL" dirty="0">
                <a:latin typeface="Arial" panose="020B0604020202020204" pitchFamily="34" charset="0"/>
              </a:rPr>
              <a:t>”</a:t>
            </a:r>
          </a:p>
          <a:p>
            <a:pPr marL="457200" lvl="1" indent="0">
              <a:buNone/>
            </a:pPr>
            <a:r>
              <a:rPr lang="nl-NL" altLang="nl-NL" dirty="0">
                <a:latin typeface="Arial" panose="020B0604020202020204" pitchFamily="34" charset="0"/>
              </a:rPr>
              <a:t>(</a:t>
            </a:r>
            <a:r>
              <a:rPr lang="nl-NL" altLang="nl-NL" dirty="0" err="1">
                <a:latin typeface="Arial" panose="020B0604020202020204" pitchFamily="34" charset="0"/>
              </a:rPr>
              <a:t>Firth</a:t>
            </a:r>
            <a:r>
              <a:rPr lang="nl-NL" altLang="nl-NL" dirty="0">
                <a:latin typeface="Arial" panose="020B0604020202020204" pitchFamily="34" charset="0"/>
              </a:rPr>
              <a:t> 1957)</a:t>
            </a:r>
          </a:p>
        </p:txBody>
      </p:sp>
    </p:spTree>
    <p:extLst>
      <p:ext uri="{BB962C8B-B14F-4D97-AF65-F5344CB8AC3E}">
        <p14:creationId xmlns:p14="http://schemas.microsoft.com/office/powerpoint/2010/main" val="314461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Titel 1">
            <a:extLst>
              <a:ext uri="{FF2B5EF4-FFF2-40B4-BE49-F238E27FC236}">
                <a16:creationId xmlns:a16="http://schemas.microsoft.com/office/drawing/2014/main" id="{B0757578-C8AA-6B0D-FF4A-5F732FE2FD76}"/>
              </a:ext>
            </a:extLst>
          </p:cNvPr>
          <p:cNvSpPr>
            <a:spLocks noGrp="1" noChangeArrowheads="1"/>
          </p:cNvSpPr>
          <p:nvPr>
            <p:ph type="title"/>
          </p:nvPr>
        </p:nvSpPr>
        <p:spPr/>
        <p:txBody>
          <a:bodyPr/>
          <a:lstStyle/>
          <a:p>
            <a:pPr algn="ctr"/>
            <a:r>
              <a:rPr lang="nl-NL" altLang="nl-NL" dirty="0" err="1">
                <a:latin typeface="Arial" panose="020B0604020202020204" pitchFamily="34" charset="0"/>
                <a:cs typeface="Arial" panose="020B0604020202020204" pitchFamily="34" charset="0"/>
              </a:rPr>
              <a:t>What</a:t>
            </a:r>
            <a:r>
              <a:rPr lang="nl-NL" altLang="nl-NL" dirty="0">
                <a:latin typeface="Arial" panose="020B0604020202020204" pitchFamily="34" charset="0"/>
                <a:cs typeface="Arial" panose="020B0604020202020204" pitchFamily="34" charset="0"/>
              </a:rPr>
              <a:t> is </a:t>
            </a:r>
            <a:r>
              <a:rPr lang="nl-NL" altLang="nl-NL" dirty="0" err="1">
                <a:latin typeface="Arial" panose="020B0604020202020204" pitchFamily="34" charset="0"/>
                <a:cs typeface="Arial" panose="020B0604020202020204" pitchFamily="34" charset="0"/>
              </a:rPr>
              <a:t>ChatGPT</a:t>
            </a:r>
            <a:r>
              <a:rPr lang="nl-NL" altLang="nl-NL" dirty="0">
                <a:latin typeface="Arial" panose="020B0604020202020204" pitchFamily="34" charset="0"/>
                <a:cs typeface="Arial" panose="020B0604020202020204" pitchFamily="34" charset="0"/>
              </a:rPr>
              <a:t>? </a:t>
            </a:r>
          </a:p>
        </p:txBody>
      </p:sp>
      <p:sp>
        <p:nvSpPr>
          <p:cNvPr id="105474" name="Tijdelijke aanduiding voor inhoud 2">
            <a:extLst>
              <a:ext uri="{FF2B5EF4-FFF2-40B4-BE49-F238E27FC236}">
                <a16:creationId xmlns:a16="http://schemas.microsoft.com/office/drawing/2014/main" id="{E02956EA-E3D4-5CF0-D9FF-DE598E2B6770}"/>
              </a:ext>
            </a:extLst>
          </p:cNvPr>
          <p:cNvSpPr>
            <a:spLocks noGrp="1" noChangeArrowheads="1"/>
          </p:cNvSpPr>
          <p:nvPr>
            <p:ph idx="1"/>
          </p:nvPr>
        </p:nvSpPr>
        <p:spPr>
          <a:xfrm>
            <a:off x="2706688" y="2057400"/>
            <a:ext cx="7772400" cy="4114800"/>
          </a:xfrm>
        </p:spPr>
        <p:txBody>
          <a:bodyPr/>
          <a:lstStyle/>
          <a:p>
            <a:r>
              <a:rPr lang="nl-NL" altLang="nl-NL" dirty="0" err="1">
                <a:latin typeface="Arial" panose="020B0604020202020204" pitchFamily="34" charset="0"/>
                <a:cs typeface="Arial" panose="020B0604020202020204" pitchFamily="34" charset="0"/>
              </a:rPr>
              <a:t>Behaviour</a:t>
            </a:r>
            <a:r>
              <a:rPr lang="nl-NL" altLang="nl-NL" dirty="0">
                <a:latin typeface="Arial" panose="020B0604020202020204" pitchFamily="34" charset="0"/>
                <a:cs typeface="Arial" panose="020B0604020202020204" pitchFamily="34" charset="0"/>
              </a:rPr>
              <a:t> of LLM is </a:t>
            </a:r>
            <a:r>
              <a:rPr lang="nl-NL" altLang="nl-NL" dirty="0" err="1">
                <a:latin typeface="Arial" panose="020B0604020202020204" pitchFamily="34" charset="0"/>
                <a:cs typeface="Arial" panose="020B0604020202020204" pitchFamily="34" charset="0"/>
              </a:rPr>
              <a:t>fully</a:t>
            </a:r>
            <a:r>
              <a:rPr lang="nl-NL" altLang="nl-NL" dirty="0">
                <a:latin typeface="Arial" panose="020B0604020202020204" pitchFamily="34" charset="0"/>
                <a:cs typeface="Arial" panose="020B0604020202020204" pitchFamily="34" charset="0"/>
              </a:rPr>
              <a:t> </a:t>
            </a:r>
            <a:r>
              <a:rPr lang="nl-NL" altLang="nl-NL" dirty="0" err="1">
                <a:latin typeface="Arial" panose="020B0604020202020204" pitchFamily="34" charset="0"/>
                <a:cs typeface="Arial" panose="020B0604020202020204" pitchFamily="34" charset="0"/>
              </a:rPr>
              <a:t>uncontrolled</a:t>
            </a:r>
            <a:endParaRPr lang="nl-NL" altLang="nl-NL" dirty="0">
              <a:latin typeface="Arial" panose="020B0604020202020204" pitchFamily="34" charset="0"/>
              <a:cs typeface="Arial" panose="020B0604020202020204" pitchFamily="34" charset="0"/>
            </a:endParaRPr>
          </a:p>
          <a:p>
            <a:r>
              <a:rPr lang="nl-NL" altLang="nl-NL" dirty="0" err="1">
                <a:latin typeface="Arial" panose="020B0604020202020204" pitchFamily="34" charset="0"/>
                <a:cs typeface="Arial" panose="020B0604020202020204" pitchFamily="34" charset="0"/>
              </a:rPr>
              <a:t>ChatGPT</a:t>
            </a:r>
            <a:r>
              <a:rPr lang="nl-NL" altLang="nl-NL" dirty="0">
                <a:latin typeface="Arial" panose="020B0604020202020204" pitchFamily="34" charset="0"/>
                <a:cs typeface="Arial" panose="020B0604020202020204" pitchFamily="34" charset="0"/>
              </a:rPr>
              <a:t>:</a:t>
            </a:r>
          </a:p>
          <a:p>
            <a:pPr lvl="1"/>
            <a:r>
              <a:rPr lang="nl-NL" altLang="nl-NL" dirty="0" err="1">
                <a:latin typeface="Arial" panose="020B0604020202020204" pitchFamily="34" charset="0"/>
                <a:cs typeface="Arial" panose="020B0604020202020204" pitchFamily="34" charset="0"/>
              </a:rPr>
              <a:t>wraps</a:t>
            </a:r>
            <a:r>
              <a:rPr lang="nl-NL" altLang="nl-NL" dirty="0">
                <a:latin typeface="Arial" panose="020B0604020202020204" pitchFamily="34" charset="0"/>
                <a:cs typeface="Arial" panose="020B0604020202020204" pitchFamily="34" charset="0"/>
              </a:rPr>
              <a:t> a </a:t>
            </a:r>
            <a:r>
              <a:rPr lang="nl-NL" altLang="nl-NL" dirty="0" err="1">
                <a:latin typeface="Arial" panose="020B0604020202020204" pitchFamily="34" charset="0"/>
                <a:cs typeface="Arial" panose="020B0604020202020204" pitchFamily="34" charset="0"/>
              </a:rPr>
              <a:t>conversation</a:t>
            </a:r>
            <a:r>
              <a:rPr lang="nl-NL" altLang="nl-NL" dirty="0">
                <a:latin typeface="Arial" panose="020B0604020202020204" pitchFamily="34" charset="0"/>
                <a:cs typeface="Arial" panose="020B0604020202020204" pitchFamily="34" charset="0"/>
              </a:rPr>
              <a:t> </a:t>
            </a:r>
            <a:r>
              <a:rPr lang="nl-NL" altLang="nl-NL" dirty="0" err="1">
                <a:latin typeface="Arial" panose="020B0604020202020204" pitchFamily="34" charset="0"/>
                <a:cs typeface="Arial" panose="020B0604020202020204" pitchFamily="34" charset="0"/>
              </a:rPr>
              <a:t>layer</a:t>
            </a:r>
            <a:r>
              <a:rPr lang="nl-NL" altLang="nl-NL" dirty="0">
                <a:latin typeface="Arial" panose="020B0604020202020204" pitchFamily="34" charset="0"/>
                <a:cs typeface="Arial" panose="020B0604020202020204" pitchFamily="34" charset="0"/>
              </a:rPr>
              <a:t> </a:t>
            </a:r>
            <a:r>
              <a:rPr lang="nl-NL" altLang="nl-NL" dirty="0" err="1">
                <a:latin typeface="Arial" panose="020B0604020202020204" pitchFamily="34" charset="0"/>
                <a:cs typeface="Arial" panose="020B0604020202020204" pitchFamily="34" charset="0"/>
              </a:rPr>
              <a:t>around</a:t>
            </a:r>
            <a:r>
              <a:rPr lang="nl-NL" altLang="nl-NL" dirty="0">
                <a:latin typeface="Arial" panose="020B0604020202020204" pitchFamily="34" charset="0"/>
                <a:cs typeface="Arial" panose="020B0604020202020204" pitchFamily="34" charset="0"/>
              </a:rPr>
              <a:t> LLM GPT-3(4)</a:t>
            </a:r>
          </a:p>
          <a:p>
            <a:pPr lvl="2"/>
            <a:r>
              <a:rPr lang="nl-NL" altLang="nl-NL" dirty="0" err="1">
                <a:latin typeface="Arial" panose="020B0604020202020204" pitchFamily="34" charset="0"/>
                <a:cs typeface="Arial" panose="020B0604020202020204" pitchFamily="34" charset="0"/>
              </a:rPr>
              <a:t>Learns</a:t>
            </a:r>
            <a:r>
              <a:rPr lang="nl-NL" altLang="nl-NL" dirty="0">
                <a:latin typeface="Arial" panose="020B0604020202020204" pitchFamily="34" charset="0"/>
                <a:cs typeface="Arial" panose="020B0604020202020204" pitchFamily="34" charset="0"/>
              </a:rPr>
              <a:t> </a:t>
            </a:r>
            <a:r>
              <a:rPr lang="nl-NL" altLang="nl-NL" dirty="0" err="1">
                <a:latin typeface="Arial" panose="020B0604020202020204" pitchFamily="34" charset="0"/>
                <a:cs typeface="Arial" panose="020B0604020202020204" pitchFamily="34" charset="0"/>
              </a:rPr>
              <a:t>how</a:t>
            </a:r>
            <a:r>
              <a:rPr lang="nl-NL" altLang="nl-NL" dirty="0">
                <a:latin typeface="Arial" panose="020B0604020202020204" pitchFamily="34" charset="0"/>
                <a:cs typeface="Arial" panose="020B0604020202020204" pitchFamily="34" charset="0"/>
              </a:rPr>
              <a:t> </a:t>
            </a:r>
            <a:r>
              <a:rPr lang="nl-NL" altLang="nl-NL" dirty="0" err="1">
                <a:latin typeface="Arial" panose="020B0604020202020204" pitchFamily="34" charset="0"/>
                <a:cs typeface="Arial" panose="020B0604020202020204" pitchFamily="34" charset="0"/>
              </a:rPr>
              <a:t>to</a:t>
            </a:r>
            <a:r>
              <a:rPr lang="nl-NL" altLang="nl-NL" dirty="0">
                <a:latin typeface="Arial" panose="020B0604020202020204" pitchFamily="34" charset="0"/>
                <a:cs typeface="Arial" panose="020B0604020202020204" pitchFamily="34" charset="0"/>
              </a:rPr>
              <a:t> do </a:t>
            </a:r>
            <a:r>
              <a:rPr lang="nl-NL" altLang="nl-NL" dirty="0" err="1">
                <a:latin typeface="Arial" panose="020B0604020202020204" pitchFamily="34" charset="0"/>
                <a:cs typeface="Arial" panose="020B0604020202020204" pitchFamily="34" charset="0"/>
              </a:rPr>
              <a:t>particular</a:t>
            </a:r>
            <a:r>
              <a:rPr lang="nl-NL" altLang="nl-NL" dirty="0">
                <a:latin typeface="Arial" panose="020B0604020202020204" pitchFamily="34" charset="0"/>
                <a:cs typeface="Arial" panose="020B0604020202020204" pitchFamily="34" charset="0"/>
              </a:rPr>
              <a:t> </a:t>
            </a:r>
            <a:r>
              <a:rPr lang="nl-NL" altLang="nl-NL" dirty="0" err="1">
                <a:latin typeface="Arial" panose="020B0604020202020204" pitchFamily="34" charset="0"/>
                <a:cs typeface="Arial" panose="020B0604020202020204" pitchFamily="34" charset="0"/>
              </a:rPr>
              <a:t>tasks</a:t>
            </a:r>
            <a:r>
              <a:rPr lang="nl-NL" altLang="nl-NL" dirty="0">
                <a:latin typeface="Arial" panose="020B0604020202020204" pitchFamily="34" charset="0"/>
                <a:cs typeface="Arial" panose="020B0604020202020204" pitchFamily="34" charset="0"/>
              </a:rPr>
              <a:t> </a:t>
            </a:r>
            <a:r>
              <a:rPr lang="nl-NL" altLang="nl-NL" dirty="0" err="1">
                <a:latin typeface="Arial" panose="020B0604020202020204" pitchFamily="34" charset="0"/>
                <a:cs typeface="Arial" panose="020B0604020202020204" pitchFamily="34" charset="0"/>
              </a:rPr>
              <a:t>from</a:t>
            </a:r>
            <a:r>
              <a:rPr lang="nl-NL" altLang="nl-NL" dirty="0">
                <a:latin typeface="Arial" panose="020B0604020202020204" pitchFamily="34" charset="0"/>
                <a:cs typeface="Arial" panose="020B0604020202020204" pitchFamily="34" charset="0"/>
              </a:rPr>
              <a:t> user feedback</a:t>
            </a:r>
          </a:p>
          <a:p>
            <a:pPr lvl="1"/>
            <a:r>
              <a:rPr lang="nl-NL" altLang="nl-NL" dirty="0">
                <a:latin typeface="Arial" panose="020B0604020202020204" pitchFamily="34" charset="0"/>
                <a:cs typeface="Arial" panose="020B0604020202020204" pitchFamily="34" charset="0"/>
              </a:rPr>
              <a:t>has a </a:t>
            </a:r>
            <a:r>
              <a:rPr lang="nl-NL" altLang="nl-NL" dirty="0" err="1">
                <a:latin typeface="Arial" panose="020B0604020202020204" pitchFamily="34" charset="0"/>
                <a:cs typeface="Arial" panose="020B0604020202020204" pitchFamily="34" charset="0"/>
              </a:rPr>
              <a:t>third</a:t>
            </a:r>
            <a:r>
              <a:rPr lang="nl-NL" altLang="nl-NL" dirty="0">
                <a:latin typeface="Arial" panose="020B0604020202020204" pitchFamily="34" charset="0"/>
                <a:cs typeface="Arial" panose="020B0604020202020204" pitchFamily="34" charset="0"/>
              </a:rPr>
              <a:t>, </a:t>
            </a:r>
            <a:r>
              <a:rPr lang="nl-NL" altLang="nl-NL" dirty="0" err="1">
                <a:latin typeface="Arial" panose="020B0604020202020204" pitchFamily="34" charset="0"/>
                <a:cs typeface="Arial" panose="020B0604020202020204" pitchFamily="34" charset="0"/>
              </a:rPr>
              <a:t>ethical</a:t>
            </a:r>
            <a:r>
              <a:rPr lang="nl-NL" altLang="nl-NL" dirty="0">
                <a:latin typeface="Arial" panose="020B0604020202020204" pitchFamily="34" charset="0"/>
                <a:cs typeface="Arial" panose="020B0604020202020204" pitchFamily="34" charset="0"/>
              </a:rPr>
              <a:t> </a:t>
            </a:r>
            <a:r>
              <a:rPr lang="nl-NL" altLang="nl-NL" dirty="0" err="1">
                <a:latin typeface="Arial" panose="020B0604020202020204" pitchFamily="34" charset="0"/>
                <a:cs typeface="Arial" panose="020B0604020202020204" pitchFamily="34" charset="0"/>
              </a:rPr>
              <a:t>lawyer</a:t>
            </a:r>
            <a:r>
              <a:rPr lang="nl-NL" altLang="nl-NL" dirty="0">
                <a:latin typeface="Arial" panose="020B0604020202020204" pitchFamily="34" charset="0"/>
                <a:cs typeface="Arial" panose="020B0604020202020204" pitchFamily="34" charset="0"/>
              </a:rPr>
              <a:t>, filtering </a:t>
            </a:r>
            <a:r>
              <a:rPr lang="nl-NL" altLang="nl-NL" dirty="0" err="1">
                <a:latin typeface="Arial" panose="020B0604020202020204" pitchFamily="34" charset="0"/>
                <a:cs typeface="Arial" panose="020B0604020202020204" pitchFamily="34" charset="0"/>
              </a:rPr>
              <a:t>unacceptable</a:t>
            </a:r>
            <a:r>
              <a:rPr lang="nl-NL" altLang="nl-NL" dirty="0">
                <a:latin typeface="Arial" panose="020B0604020202020204" pitchFamily="34" charset="0"/>
                <a:cs typeface="Arial" panose="020B0604020202020204" pitchFamily="34" charset="0"/>
              </a:rPr>
              <a:t> responses</a:t>
            </a:r>
          </a:p>
          <a:p>
            <a:pPr lvl="1"/>
            <a:endParaRPr lang="nl-NL" altLang="nl-N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jdelijke aanduiding voor dianummer 5">
            <a:extLst>
              <a:ext uri="{FF2B5EF4-FFF2-40B4-BE49-F238E27FC236}">
                <a16:creationId xmlns:a16="http://schemas.microsoft.com/office/drawing/2014/main" id="{CD615E49-3D18-C250-9B97-743665C06FF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20753426-7757-F143-B7D4-56A880EA5BD6}" type="slidenum">
              <a:rPr lang="nl-NL" altLang="nl-NL" sz="1400">
                <a:latin typeface="Arial" panose="020B0604020202020204" pitchFamily="34" charset="0"/>
              </a:rPr>
              <a:pPr>
                <a:spcBef>
                  <a:spcPct val="0"/>
                </a:spcBef>
                <a:buClrTx/>
                <a:buSzTx/>
                <a:buFontTx/>
                <a:buNone/>
              </a:pPr>
              <a:t>6</a:t>
            </a:fld>
            <a:endParaRPr lang="nl-NL" altLang="nl-NL" sz="1400">
              <a:latin typeface="Arial" panose="020B0604020202020204" pitchFamily="34" charset="0"/>
            </a:endParaRPr>
          </a:p>
        </p:txBody>
      </p:sp>
      <p:sp>
        <p:nvSpPr>
          <p:cNvPr id="25602" name="Rectangle 2">
            <a:extLst>
              <a:ext uri="{FF2B5EF4-FFF2-40B4-BE49-F238E27FC236}">
                <a16:creationId xmlns:a16="http://schemas.microsoft.com/office/drawing/2014/main" id="{A8D24C0E-9984-69A2-A48B-F4D740D25E1E}"/>
              </a:ext>
            </a:extLst>
          </p:cNvPr>
          <p:cNvSpPr>
            <a:spLocks noGrp="1" noChangeArrowheads="1"/>
          </p:cNvSpPr>
          <p:nvPr>
            <p:ph type="title"/>
          </p:nvPr>
        </p:nvSpPr>
        <p:spPr/>
        <p:txBody>
          <a:bodyPr/>
          <a:lstStyle/>
          <a:p>
            <a:pPr algn="ctr"/>
            <a:r>
              <a:rPr lang="nl-NL" altLang="nl-NL" dirty="0" err="1">
                <a:latin typeface="Arial" panose="020B0604020202020204" pitchFamily="34" charset="0"/>
              </a:rPr>
              <a:t>Example</a:t>
            </a:r>
            <a:endParaRPr lang="nl-NL" altLang="nl-NL" dirty="0">
              <a:latin typeface="Arial" panose="020B0604020202020204" pitchFamily="34" charset="0"/>
            </a:endParaRPr>
          </a:p>
        </p:txBody>
      </p:sp>
      <p:sp>
        <p:nvSpPr>
          <p:cNvPr id="3" name="Text Box 5">
            <a:extLst>
              <a:ext uri="{FF2B5EF4-FFF2-40B4-BE49-F238E27FC236}">
                <a16:creationId xmlns:a16="http://schemas.microsoft.com/office/drawing/2014/main" id="{67F45AE1-0D32-1298-A4DC-78F2D4B2BAF4}"/>
              </a:ext>
            </a:extLst>
          </p:cNvPr>
          <p:cNvSpPr txBox="1">
            <a:spLocks noChangeArrowheads="1"/>
          </p:cNvSpPr>
          <p:nvPr/>
        </p:nvSpPr>
        <p:spPr bwMode="auto">
          <a:xfrm>
            <a:off x="1660525" y="3352800"/>
            <a:ext cx="4816475" cy="52322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buNone/>
              <a:defRPr/>
            </a:pPr>
            <a:r>
              <a:rPr lang="nl-NL" altLang="nl-NL" sz="2800" dirty="0">
                <a:latin typeface="Arial" panose="020B0604020202020204" pitchFamily="34" charset="0"/>
                <a:cs typeface="Arial" panose="020B0604020202020204" pitchFamily="34" charset="0"/>
              </a:rPr>
              <a:t>Johan Cruijff was born in …</a:t>
            </a:r>
          </a:p>
        </p:txBody>
      </p:sp>
      <p:pic>
        <p:nvPicPr>
          <p:cNvPr id="2" name="Afbeelding 1">
            <a:extLst>
              <a:ext uri="{FF2B5EF4-FFF2-40B4-BE49-F238E27FC236}">
                <a16:creationId xmlns:a16="http://schemas.microsoft.com/office/drawing/2014/main" id="{4933AFE9-BE73-1E25-3799-49DA2662DE87}"/>
              </a:ext>
            </a:extLst>
          </p:cNvPr>
          <p:cNvPicPr>
            <a:picLocks noChangeAspect="1"/>
          </p:cNvPicPr>
          <p:nvPr/>
        </p:nvPicPr>
        <p:blipFill>
          <a:blip r:embed="rId3"/>
          <a:stretch>
            <a:fillRect/>
          </a:stretch>
        </p:blipFill>
        <p:spPr>
          <a:xfrm>
            <a:off x="10702925" y="2928610"/>
            <a:ext cx="1473200" cy="13716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E83264-0288-DB6D-8E39-8C4B2B0CCFD9}"/>
            </a:ext>
          </a:extLst>
        </p:cNvPr>
        <p:cNvGrpSpPr/>
        <p:nvPr/>
      </p:nvGrpSpPr>
      <p:grpSpPr>
        <a:xfrm>
          <a:off x="0" y="0"/>
          <a:ext cx="0" cy="0"/>
          <a:chOff x="0" y="0"/>
          <a:chExt cx="0" cy="0"/>
        </a:xfrm>
      </p:grpSpPr>
      <p:sp>
        <p:nvSpPr>
          <p:cNvPr id="25601" name="Tijdelijke aanduiding voor dianummer 5">
            <a:extLst>
              <a:ext uri="{FF2B5EF4-FFF2-40B4-BE49-F238E27FC236}">
                <a16:creationId xmlns:a16="http://schemas.microsoft.com/office/drawing/2014/main" id="{EEF5883F-A344-7CA9-8DFA-B8D40107590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20753426-7757-F143-B7D4-56A880EA5BD6}" type="slidenum">
              <a:rPr lang="nl-NL" altLang="nl-NL" sz="1400">
                <a:latin typeface="Arial" panose="020B0604020202020204" pitchFamily="34" charset="0"/>
              </a:rPr>
              <a:pPr>
                <a:spcBef>
                  <a:spcPct val="0"/>
                </a:spcBef>
                <a:buClrTx/>
                <a:buSzTx/>
                <a:buFontTx/>
                <a:buNone/>
              </a:pPr>
              <a:t>7</a:t>
            </a:fld>
            <a:endParaRPr lang="nl-NL" altLang="nl-NL" sz="1400">
              <a:latin typeface="Arial" panose="020B0604020202020204" pitchFamily="34" charset="0"/>
            </a:endParaRPr>
          </a:p>
        </p:txBody>
      </p:sp>
      <p:sp>
        <p:nvSpPr>
          <p:cNvPr id="25602" name="Rectangle 2">
            <a:extLst>
              <a:ext uri="{FF2B5EF4-FFF2-40B4-BE49-F238E27FC236}">
                <a16:creationId xmlns:a16="http://schemas.microsoft.com/office/drawing/2014/main" id="{E249EA20-EA86-0114-8FAC-FAF0557FDAA1}"/>
              </a:ext>
            </a:extLst>
          </p:cNvPr>
          <p:cNvSpPr>
            <a:spLocks noGrp="1" noChangeArrowheads="1"/>
          </p:cNvSpPr>
          <p:nvPr>
            <p:ph type="title"/>
          </p:nvPr>
        </p:nvSpPr>
        <p:spPr/>
        <p:txBody>
          <a:bodyPr/>
          <a:lstStyle/>
          <a:p>
            <a:pPr algn="ctr"/>
            <a:r>
              <a:rPr lang="nl-NL" altLang="nl-NL" dirty="0" err="1">
                <a:latin typeface="Arial" panose="020B0604020202020204" pitchFamily="34" charset="0"/>
              </a:rPr>
              <a:t>Example</a:t>
            </a:r>
            <a:endParaRPr lang="nl-NL" altLang="nl-NL" dirty="0">
              <a:latin typeface="Arial" panose="020B0604020202020204" pitchFamily="34" charset="0"/>
            </a:endParaRPr>
          </a:p>
        </p:txBody>
      </p:sp>
      <p:sp>
        <p:nvSpPr>
          <p:cNvPr id="3" name="Text Box 5">
            <a:extLst>
              <a:ext uri="{FF2B5EF4-FFF2-40B4-BE49-F238E27FC236}">
                <a16:creationId xmlns:a16="http://schemas.microsoft.com/office/drawing/2014/main" id="{C84D8FB3-737A-472A-21DF-187A73548C3A}"/>
              </a:ext>
            </a:extLst>
          </p:cNvPr>
          <p:cNvSpPr txBox="1">
            <a:spLocks noChangeArrowheads="1"/>
          </p:cNvSpPr>
          <p:nvPr/>
        </p:nvSpPr>
        <p:spPr bwMode="auto">
          <a:xfrm>
            <a:off x="1660525" y="3352800"/>
            <a:ext cx="6104380" cy="52322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eaLnBrk="1" hangingPunct="1">
              <a:buNone/>
              <a:defRPr/>
            </a:pPr>
            <a:r>
              <a:rPr lang="nl-NL" altLang="nl-NL" sz="2800" dirty="0">
                <a:latin typeface="Arial" panose="020B0604020202020204" pitchFamily="34" charset="0"/>
                <a:cs typeface="Arial" panose="020B0604020202020204" pitchFamily="34" charset="0"/>
              </a:rPr>
              <a:t>Johan Cruijff was born in Amsterdam</a:t>
            </a:r>
          </a:p>
        </p:txBody>
      </p:sp>
      <p:pic>
        <p:nvPicPr>
          <p:cNvPr id="2" name="Afbeelding 1">
            <a:extLst>
              <a:ext uri="{FF2B5EF4-FFF2-40B4-BE49-F238E27FC236}">
                <a16:creationId xmlns:a16="http://schemas.microsoft.com/office/drawing/2014/main" id="{AD1221E0-D143-5547-5504-086F3C8F0EDC}"/>
              </a:ext>
            </a:extLst>
          </p:cNvPr>
          <p:cNvPicPr>
            <a:picLocks noChangeAspect="1"/>
          </p:cNvPicPr>
          <p:nvPr/>
        </p:nvPicPr>
        <p:blipFill>
          <a:blip r:embed="rId3"/>
          <a:stretch>
            <a:fillRect/>
          </a:stretch>
        </p:blipFill>
        <p:spPr>
          <a:xfrm>
            <a:off x="10483850" y="4799869"/>
            <a:ext cx="1739900" cy="1155700"/>
          </a:xfrm>
          <a:prstGeom prst="rect">
            <a:avLst/>
          </a:prstGeom>
        </p:spPr>
      </p:pic>
      <p:pic>
        <p:nvPicPr>
          <p:cNvPr id="4" name="Afbeelding 3">
            <a:extLst>
              <a:ext uri="{FF2B5EF4-FFF2-40B4-BE49-F238E27FC236}">
                <a16:creationId xmlns:a16="http://schemas.microsoft.com/office/drawing/2014/main" id="{80B0A1AD-F9B3-4A62-8206-B5E73DDA435C}"/>
              </a:ext>
            </a:extLst>
          </p:cNvPr>
          <p:cNvPicPr>
            <a:picLocks noChangeAspect="1"/>
          </p:cNvPicPr>
          <p:nvPr/>
        </p:nvPicPr>
        <p:blipFill>
          <a:blip r:embed="rId4"/>
          <a:stretch>
            <a:fillRect/>
          </a:stretch>
        </p:blipFill>
        <p:spPr>
          <a:xfrm>
            <a:off x="10702925" y="2928610"/>
            <a:ext cx="1473200" cy="1371600"/>
          </a:xfrm>
          <a:prstGeom prst="rect">
            <a:avLst/>
          </a:prstGeom>
        </p:spPr>
      </p:pic>
    </p:spTree>
    <p:extLst>
      <p:ext uri="{BB962C8B-B14F-4D97-AF65-F5344CB8AC3E}">
        <p14:creationId xmlns:p14="http://schemas.microsoft.com/office/powerpoint/2010/main" val="3018955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jdelijke aanduiding voor dianummer 5">
            <a:extLst>
              <a:ext uri="{FF2B5EF4-FFF2-40B4-BE49-F238E27FC236}">
                <a16:creationId xmlns:a16="http://schemas.microsoft.com/office/drawing/2014/main" id="{EBA73812-11A6-5B29-24B1-CAA35E7EEE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6E2C12E5-8EC6-4D40-B8AE-0B18708CB58A}" type="slidenum">
              <a:rPr lang="nl-NL" altLang="nl-NL" sz="1400">
                <a:latin typeface="Arial" panose="020B0604020202020204" pitchFamily="34" charset="0"/>
              </a:rPr>
              <a:pPr>
                <a:spcBef>
                  <a:spcPct val="0"/>
                </a:spcBef>
                <a:buClrTx/>
                <a:buSzTx/>
                <a:buFontTx/>
                <a:buNone/>
              </a:pPr>
              <a:t>8</a:t>
            </a:fld>
            <a:endParaRPr lang="nl-NL" altLang="nl-NL" sz="1400">
              <a:latin typeface="Arial" panose="020B0604020202020204" pitchFamily="34" charset="0"/>
            </a:endParaRPr>
          </a:p>
        </p:txBody>
      </p:sp>
      <p:sp>
        <p:nvSpPr>
          <p:cNvPr id="83970" name="Rectangle 2">
            <a:extLst>
              <a:ext uri="{FF2B5EF4-FFF2-40B4-BE49-F238E27FC236}">
                <a16:creationId xmlns:a16="http://schemas.microsoft.com/office/drawing/2014/main" id="{7C975E6E-FC22-1FF2-B93C-F408F93BA4EC}"/>
              </a:ext>
            </a:extLst>
          </p:cNvPr>
          <p:cNvSpPr>
            <a:spLocks noGrp="1" noChangeArrowheads="1"/>
          </p:cNvSpPr>
          <p:nvPr>
            <p:ph type="title"/>
          </p:nvPr>
        </p:nvSpPr>
        <p:spPr/>
        <p:txBody>
          <a:bodyPr>
            <a:normAutofit/>
          </a:bodyPr>
          <a:lstStyle/>
          <a:p>
            <a:pPr algn="ctr"/>
            <a:r>
              <a:rPr lang="nl-NL" altLang="nl-NL" dirty="0">
                <a:latin typeface="Arial" panose="020B0604020202020204" pitchFamily="34" charset="0"/>
              </a:rPr>
              <a:t>Murray </a:t>
            </a:r>
            <a:r>
              <a:rPr lang="nl-NL" altLang="nl-NL" dirty="0" err="1">
                <a:latin typeface="Arial" panose="020B0604020202020204" pitchFamily="34" charset="0"/>
              </a:rPr>
              <a:t>Shanahan</a:t>
            </a:r>
            <a:r>
              <a:rPr lang="nl-NL" altLang="nl-NL" dirty="0">
                <a:latin typeface="Arial" panose="020B0604020202020204" pitchFamily="34" charset="0"/>
              </a:rPr>
              <a:t> (2024)</a:t>
            </a:r>
          </a:p>
        </p:txBody>
      </p:sp>
      <p:sp>
        <p:nvSpPr>
          <p:cNvPr id="2" name="Text Box 5">
            <a:extLst>
              <a:ext uri="{FF2B5EF4-FFF2-40B4-BE49-F238E27FC236}">
                <a16:creationId xmlns:a16="http://schemas.microsoft.com/office/drawing/2014/main" id="{FA2C3C62-6FAB-C72A-C463-4F0577B9E3DA}"/>
              </a:ext>
            </a:extLst>
          </p:cNvPr>
          <p:cNvSpPr txBox="1">
            <a:spLocks noGrp="1" noChangeArrowheads="1"/>
          </p:cNvSpPr>
          <p:nvPr>
            <p:ph type="body" idx="1"/>
          </p:nvPr>
        </p:nvSpPr>
        <p:spPr bwMode="auto">
          <a:xfrm>
            <a:off x="1664675" y="2564178"/>
            <a:ext cx="8657492" cy="2677656"/>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marL="0" indent="0" eaLnBrk="1" hangingPunct="1">
              <a:lnSpc>
                <a:spcPct val="100000"/>
              </a:lnSpc>
              <a:buNone/>
              <a:defRPr/>
            </a:pPr>
            <a:r>
              <a:rPr lang="en-US" sz="2800" i="1" kern="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When we are asking ChatGPT who was the first man walking on the moon, the question answered by ChatGPT is not who was the first man walking on the moon but </a:t>
            </a:r>
            <a:r>
              <a:rPr lang="en-US" sz="2800" i="1" kern="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“what is the most probable sequence of words following the sequence “Who was the first man walking on the moon?”</a:t>
            </a:r>
            <a:endParaRPr lang="nl-NL" altLang="nl-NL" sz="1600" dirty="0">
              <a:solidFill>
                <a:srgbClr val="FF0000"/>
              </a:solidFill>
              <a:latin typeface="Arial" panose="020B0604020202020204" pitchFamily="34" charset="0"/>
              <a:cs typeface="Arial" panose="020B0604020202020204" pitchFamily="34" charset="0"/>
            </a:endParaRPr>
          </a:p>
        </p:txBody>
      </p:sp>
      <p:sp>
        <p:nvSpPr>
          <p:cNvPr id="3" name="Text Box 5">
            <a:extLst>
              <a:ext uri="{FF2B5EF4-FFF2-40B4-BE49-F238E27FC236}">
                <a16:creationId xmlns:a16="http://schemas.microsoft.com/office/drawing/2014/main" id="{18858423-134B-E8AB-8A02-8E57B7B66C01}"/>
              </a:ext>
            </a:extLst>
          </p:cNvPr>
          <p:cNvSpPr txBox="1">
            <a:spLocks noChangeArrowheads="1"/>
          </p:cNvSpPr>
          <p:nvPr/>
        </p:nvSpPr>
        <p:spPr bwMode="auto">
          <a:xfrm>
            <a:off x="838200" y="6528190"/>
            <a:ext cx="10239153" cy="30777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Aft>
                <a:spcPts val="600"/>
              </a:spcAft>
              <a:buNone/>
            </a:pPr>
            <a:r>
              <a:rPr lang="en-US" sz="1400" dirty="0">
                <a:effectLst/>
                <a:latin typeface="Arial" panose="020B0604020202020204" pitchFamily="34" charset="0"/>
                <a:ea typeface="Times New Roman" panose="02020603050405020304" pitchFamily="18" charset="0"/>
                <a:cs typeface="Arial" panose="020B0604020202020204" pitchFamily="34" charset="0"/>
              </a:rPr>
              <a:t>M. Shanahan, Talking about large language models. </a:t>
            </a:r>
            <a:r>
              <a:rPr lang="en-US" sz="1400" i="1" dirty="0">
                <a:solidFill>
                  <a:srgbClr val="000000"/>
                </a:solidFill>
                <a:effectLst/>
                <a:latin typeface="Arial" panose="020B0604020202020204" pitchFamily="34" charset="0"/>
                <a:ea typeface="Cambria" panose="02040503050406030204" pitchFamily="18" charset="0"/>
                <a:cs typeface="Arial" panose="020B0604020202020204" pitchFamily="34" charset="0"/>
              </a:rPr>
              <a:t>Communications of the ACM </a:t>
            </a:r>
            <a:r>
              <a:rPr lang="en-US" sz="1400" dirty="0">
                <a:solidFill>
                  <a:srgbClr val="000000"/>
                </a:solidFill>
                <a:effectLst/>
                <a:latin typeface="Arial" panose="020B0604020202020204" pitchFamily="34" charset="0"/>
                <a:ea typeface="Cambria" panose="02040503050406030204" pitchFamily="18" charset="0"/>
                <a:cs typeface="Arial" panose="020B0604020202020204" pitchFamily="34" charset="0"/>
              </a:rPr>
              <a:t>Vol. 67, Issue 2, pp. 68-79.</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63476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B4BB4A-9070-FC8C-03A7-4D73FB1552F4}"/>
              </a:ext>
            </a:extLst>
          </p:cNvPr>
          <p:cNvSpPr>
            <a:spLocks noGrp="1"/>
          </p:cNvSpPr>
          <p:nvPr>
            <p:ph type="title"/>
          </p:nvPr>
        </p:nvSpPr>
        <p:spPr/>
        <p:txBody>
          <a:bodyPr/>
          <a:lstStyle/>
          <a:p>
            <a:pPr algn="ctr"/>
            <a:r>
              <a:rPr lang="nl-NL" dirty="0" err="1">
                <a:latin typeface="Arial" panose="020B0604020202020204" pitchFamily="34" charset="0"/>
                <a:cs typeface="Arial" panose="020B0604020202020204" pitchFamily="34" charset="0"/>
              </a:rPr>
              <a:t>Hallucinations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poor</a:t>
            </a:r>
            <a:r>
              <a:rPr lang="nl-NL" dirty="0">
                <a:latin typeface="Arial" panose="020B0604020202020204" pitchFamily="34" charset="0"/>
                <a:cs typeface="Arial" panose="020B0604020202020204" pitchFamily="34" charset="0"/>
              </a:rPr>
              <a:t> performance</a:t>
            </a:r>
          </a:p>
        </p:txBody>
      </p:sp>
      <p:sp>
        <p:nvSpPr>
          <p:cNvPr id="3" name="Tijdelijke aanduiding voor inhoud 2">
            <a:extLst>
              <a:ext uri="{FF2B5EF4-FFF2-40B4-BE49-F238E27FC236}">
                <a16:creationId xmlns:a16="http://schemas.microsoft.com/office/drawing/2014/main" id="{EBCBA934-6A6D-C8AD-A06E-5647822613C7}"/>
              </a:ext>
            </a:extLst>
          </p:cNvPr>
          <p:cNvSpPr>
            <a:spLocks noGrp="1"/>
          </p:cNvSpPr>
          <p:nvPr>
            <p:ph idx="1"/>
          </p:nvPr>
        </p:nvSpPr>
        <p:spPr/>
        <p:txBody>
          <a:bodyPr>
            <a:normAutofit fontScale="70000" lnSpcReduction="20000"/>
          </a:bodyPr>
          <a:lstStyle/>
          <a:p>
            <a:r>
              <a:rPr lang="nl-NL" dirty="0">
                <a:latin typeface="Arial" panose="020B0604020202020204" pitchFamily="34" charset="0"/>
                <a:cs typeface="Arial" panose="020B0604020202020204" pitchFamily="34" charset="0"/>
              </a:rPr>
              <a:t>I </a:t>
            </a:r>
            <a:r>
              <a:rPr lang="nl-NL" dirty="0" err="1">
                <a:latin typeface="Arial" panose="020B0604020202020204" pitchFamily="34" charset="0"/>
                <a:cs typeface="Arial" panose="020B0604020202020204" pitchFamily="34" charset="0"/>
              </a:rPr>
              <a:t>did</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my</a:t>
            </a:r>
            <a:r>
              <a:rPr lang="nl-NL" dirty="0">
                <a:latin typeface="Arial" panose="020B0604020202020204" pitchFamily="34" charset="0"/>
                <a:cs typeface="Arial" panose="020B0604020202020204" pitchFamily="34" charset="0"/>
              </a:rPr>
              <a:t> PhD at Tilburg University, …</a:t>
            </a:r>
          </a:p>
          <a:p>
            <a:r>
              <a:rPr lang="nl-NL" altLang="nl-NL" sz="2800" dirty="0">
                <a:latin typeface="Arial" panose="020B0604020202020204" pitchFamily="34" charset="0"/>
                <a:cs typeface="Arial" panose="020B0604020202020204" pitchFamily="34" charset="0"/>
              </a:rPr>
              <a:t>Google Bard: </a:t>
            </a:r>
            <a:r>
              <a:rPr lang="nl-NL" altLang="nl-NL" sz="2800" dirty="0" err="1">
                <a:latin typeface="Arial" panose="020B0604020202020204" pitchFamily="34" charset="0"/>
                <a:cs typeface="Arial" panose="020B0604020202020204" pitchFamily="34" charset="0"/>
              </a:rPr>
              <a:t>one</a:t>
            </a:r>
            <a:r>
              <a:rPr lang="nl-NL" altLang="nl-NL" sz="2800" dirty="0">
                <a:latin typeface="Arial" panose="020B0604020202020204" pitchFamily="34" charset="0"/>
                <a:cs typeface="Arial" panose="020B0604020202020204" pitchFamily="34" charset="0"/>
              </a:rPr>
              <a:t> kilo lead is </a:t>
            </a:r>
            <a:r>
              <a:rPr lang="nl-NL" altLang="nl-NL" sz="2800" dirty="0" err="1">
                <a:latin typeface="Arial" panose="020B0604020202020204" pitchFamily="34" charset="0"/>
                <a:cs typeface="Arial" panose="020B0604020202020204" pitchFamily="34" charset="0"/>
              </a:rPr>
              <a:t>heavier</a:t>
            </a:r>
            <a:r>
              <a:rPr lang="nl-NL" altLang="nl-NL" sz="2800" dirty="0">
                <a:latin typeface="Arial" panose="020B0604020202020204" pitchFamily="34" charset="0"/>
                <a:cs typeface="Arial" panose="020B0604020202020204" pitchFamily="34" charset="0"/>
              </a:rPr>
              <a:t> </a:t>
            </a:r>
            <a:r>
              <a:rPr lang="nl-NL" altLang="nl-NL" sz="2800" dirty="0" err="1">
                <a:latin typeface="Arial" panose="020B0604020202020204" pitchFamily="34" charset="0"/>
                <a:cs typeface="Arial" panose="020B0604020202020204" pitchFamily="34" charset="0"/>
              </a:rPr>
              <a:t>than</a:t>
            </a:r>
            <a:r>
              <a:rPr lang="nl-NL" altLang="nl-NL" sz="2800" dirty="0">
                <a:latin typeface="Arial" panose="020B0604020202020204" pitchFamily="34" charset="0"/>
                <a:cs typeface="Arial" panose="020B0604020202020204" pitchFamily="34" charset="0"/>
              </a:rPr>
              <a:t> </a:t>
            </a:r>
            <a:r>
              <a:rPr lang="nl-NL" altLang="nl-NL" sz="2800" dirty="0" err="1">
                <a:latin typeface="Arial" panose="020B0604020202020204" pitchFamily="34" charset="0"/>
                <a:cs typeface="Arial" panose="020B0604020202020204" pitchFamily="34" charset="0"/>
              </a:rPr>
              <a:t>two</a:t>
            </a:r>
            <a:r>
              <a:rPr lang="nl-NL" altLang="nl-NL" sz="2800" dirty="0">
                <a:latin typeface="Arial" panose="020B0604020202020204" pitchFamily="34" charset="0"/>
                <a:cs typeface="Arial" panose="020B0604020202020204" pitchFamily="34" charset="0"/>
              </a:rPr>
              <a:t> kilo </a:t>
            </a:r>
            <a:r>
              <a:rPr lang="nl-NL" altLang="nl-NL" sz="2800" dirty="0" err="1">
                <a:latin typeface="Arial" panose="020B0604020202020204" pitchFamily="34" charset="0"/>
                <a:cs typeface="Arial" panose="020B0604020202020204" pitchFamily="34" charset="0"/>
              </a:rPr>
              <a:t>feathers</a:t>
            </a:r>
            <a:endParaRPr lang="nl-NL" dirty="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Martin </a:t>
            </a:r>
            <a:r>
              <a:rPr lang="nl-NL" dirty="0" err="1">
                <a:latin typeface="Arial" panose="020B0604020202020204" pitchFamily="34" charset="0"/>
                <a:cs typeface="Arial" panose="020B0604020202020204" pitchFamily="34" charset="0"/>
              </a:rPr>
              <a:t>Bernklau</a:t>
            </a:r>
            <a:r>
              <a:rPr lang="nl-NL" dirty="0">
                <a:latin typeface="Arial" panose="020B0604020202020204" pitchFamily="34" charset="0"/>
                <a:cs typeface="Arial" panose="020B0604020202020204" pitchFamily="34" charset="0"/>
              </a:rPr>
              <a:t>, court journalist, was a ”</a:t>
            </a:r>
            <a:r>
              <a:rPr lang="nl-NL" dirty="0" err="1">
                <a:latin typeface="Arial" panose="020B0604020202020204" pitchFamily="34" charset="0"/>
                <a:cs typeface="Arial" panose="020B0604020202020204" pitchFamily="34" charset="0"/>
              </a:rPr>
              <a:t>criminal</a:t>
            </a:r>
            <a:r>
              <a:rPr lang="nl-NL" dirty="0">
                <a:latin typeface="Arial" panose="020B0604020202020204" pitchFamily="34" charset="0"/>
                <a:cs typeface="Arial" panose="020B0604020202020204" pitchFamily="34" charset="0"/>
              </a:rPr>
              <a:t>”</a:t>
            </a:r>
          </a:p>
          <a:p>
            <a:r>
              <a:rPr lang="nl-NL" dirty="0" err="1">
                <a:latin typeface="Arial" panose="020B0604020202020204" pitchFamily="34" charset="0"/>
                <a:cs typeface="Arial" panose="020B0604020202020204" pitchFamily="34" charset="0"/>
              </a:rPr>
              <a:t>ChatGPT</a:t>
            </a:r>
            <a:r>
              <a:rPr lang="nl-NL" dirty="0">
                <a:latin typeface="Arial" panose="020B0604020202020204" pitchFamily="34" charset="0"/>
                <a:cs typeface="Arial" panose="020B0604020202020204" pitchFamily="34" charset="0"/>
              </a:rPr>
              <a:t> made up case </a:t>
            </a:r>
            <a:r>
              <a:rPr lang="nl-NL" dirty="0" err="1">
                <a:latin typeface="Arial" panose="020B0604020202020204" pitchFamily="34" charset="0"/>
                <a:cs typeface="Arial" panose="020B0604020202020204" pitchFamily="34" charset="0"/>
              </a:rPr>
              <a:t>citations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for</a:t>
            </a:r>
            <a:r>
              <a:rPr lang="nl-NL" dirty="0">
                <a:latin typeface="Arial" panose="020B0604020202020204" pitchFamily="34" charset="0"/>
                <a:cs typeface="Arial" panose="020B0604020202020204" pitchFamily="34" charset="0"/>
              </a:rPr>
              <a:t> US </a:t>
            </a:r>
            <a:r>
              <a:rPr lang="nl-NL" dirty="0" err="1">
                <a:latin typeface="Arial" panose="020B0604020202020204" pitchFamily="34" charset="0"/>
                <a:cs typeface="Arial" panose="020B0604020202020204" pitchFamily="34" charset="0"/>
              </a:rPr>
              <a:t>Lawyer</a:t>
            </a:r>
            <a:endParaRPr lang="nl-NL" dirty="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a:t>
            </a:r>
          </a:p>
          <a:p>
            <a:endParaRPr lang="nl-NL" dirty="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Blocks </a:t>
            </a:r>
            <a:r>
              <a:rPr lang="nl-NL" dirty="0" err="1">
                <a:latin typeface="Arial" panose="020B0604020202020204" pitchFamily="34" charset="0"/>
                <a:cs typeface="Arial" panose="020B0604020202020204" pitchFamily="34" charset="0"/>
              </a:rPr>
              <a:t>world</a:t>
            </a:r>
            <a:r>
              <a:rPr lang="nl-NL" dirty="0">
                <a:latin typeface="Arial" panose="020B0604020202020204" pitchFamily="34" charset="0"/>
                <a:cs typeface="Arial" panose="020B0604020202020204" pitchFamily="34" charset="0"/>
              </a:rPr>
              <a:t> planning: change ‘block’ </a:t>
            </a:r>
            <a:r>
              <a:rPr lang="nl-NL" dirty="0" err="1">
                <a:latin typeface="Arial" panose="020B0604020202020204" pitchFamily="34" charset="0"/>
                <a:cs typeface="Arial" panose="020B0604020202020204" pitchFamily="34" charset="0"/>
              </a:rPr>
              <a:t>to</a:t>
            </a:r>
            <a:r>
              <a:rPr lang="nl-NL" dirty="0">
                <a:latin typeface="Arial" panose="020B0604020202020204" pitchFamily="34" charset="0"/>
                <a:cs typeface="Arial" panose="020B0604020202020204" pitchFamily="34" charset="0"/>
              </a:rPr>
              <a:t> ‘object’ </a:t>
            </a:r>
            <a:r>
              <a:rPr lang="nl-NL" dirty="0" err="1">
                <a:latin typeface="Arial" panose="020B0604020202020204" pitchFamily="34" charset="0"/>
                <a:cs typeface="Arial" panose="020B0604020202020204" pitchFamily="34" charset="0"/>
              </a:rPr>
              <a:t>and</a:t>
            </a:r>
            <a:r>
              <a:rPr lang="nl-NL" dirty="0">
                <a:latin typeface="Arial" panose="020B0604020202020204" pitchFamily="34" charset="0"/>
                <a:cs typeface="Arial" panose="020B0604020202020204" pitchFamily="34" charset="0"/>
              </a:rPr>
              <a:t> performance </a:t>
            </a:r>
            <a:r>
              <a:rPr lang="nl-NL" dirty="0" err="1">
                <a:latin typeface="Arial" panose="020B0604020202020204" pitchFamily="34" charset="0"/>
                <a:cs typeface="Arial" panose="020B0604020202020204" pitchFamily="34" charset="0"/>
              </a:rPr>
              <a:t>decreases</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dramatically</a:t>
            </a:r>
            <a:endParaRPr lang="nl-NL" dirty="0">
              <a:latin typeface="Arial" panose="020B0604020202020204" pitchFamily="34" charset="0"/>
              <a:cs typeface="Arial" panose="020B0604020202020204" pitchFamily="34" charset="0"/>
            </a:endParaRPr>
          </a:p>
          <a:p>
            <a:pPr lvl="1"/>
            <a:r>
              <a:rPr lang="nl-NL" sz="2100" dirty="0" err="1">
                <a:latin typeface="Arial" panose="020B0604020202020204" pitchFamily="34" charset="0"/>
                <a:cs typeface="Arial" panose="020B0604020202020204" pitchFamily="34" charset="0"/>
              </a:rPr>
              <a:t>Subbarao</a:t>
            </a:r>
            <a:r>
              <a:rPr lang="nl-NL" sz="2100" dirty="0">
                <a:latin typeface="Arial" panose="020B0604020202020204" pitchFamily="34" charset="0"/>
                <a:cs typeface="Arial" panose="020B0604020202020204" pitchFamily="34" charset="0"/>
              </a:rPr>
              <a:t> </a:t>
            </a:r>
            <a:r>
              <a:rPr lang="nl-NL" sz="2100" dirty="0" err="1">
                <a:latin typeface="Arial" panose="020B0604020202020204" pitchFamily="34" charset="0"/>
                <a:cs typeface="Arial" panose="020B0604020202020204" pitchFamily="34" charset="0"/>
              </a:rPr>
              <a:t>Kambhampati</a:t>
            </a:r>
            <a:r>
              <a:rPr lang="nl-NL" sz="2100" dirty="0">
                <a:latin typeface="Arial" panose="020B0604020202020204" pitchFamily="34" charset="0"/>
                <a:cs typeface="Arial" panose="020B0604020202020204" pitchFamily="34" charset="0"/>
              </a:rPr>
              <a:t>, ACL 2024 </a:t>
            </a:r>
            <a:r>
              <a:rPr lang="nl-NL" sz="2100" dirty="0" err="1">
                <a:latin typeface="Arial" panose="020B0604020202020204" pitchFamily="34" charset="0"/>
                <a:cs typeface="Arial" panose="020B0604020202020204" pitchFamily="34" charset="0"/>
              </a:rPr>
              <a:t>Keynote</a:t>
            </a:r>
            <a:endParaRPr lang="nl-NL" sz="2100" dirty="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LLM </a:t>
            </a:r>
            <a:r>
              <a:rPr lang="nl-NL" dirty="0" err="1">
                <a:latin typeface="Arial" panose="020B0604020202020204" pitchFamily="34" charset="0"/>
                <a:cs typeface="Arial" panose="020B0604020202020204" pitchFamily="34" charset="0"/>
              </a:rPr>
              <a:t>only</a:t>
            </a:r>
            <a:r>
              <a:rPr lang="nl-NL" dirty="0">
                <a:latin typeface="Arial" panose="020B0604020202020204" pitchFamily="34" charset="0"/>
                <a:cs typeface="Arial" panose="020B0604020202020204" pitchFamily="34" charset="0"/>
              </a:rPr>
              <a:t> </a:t>
            </a:r>
            <a:r>
              <a:rPr lang="nl-NL" dirty="0" err="1">
                <a:solidFill>
                  <a:srgbClr val="FF0000"/>
                </a:solidFill>
                <a:latin typeface="Arial" panose="020B0604020202020204" pitchFamily="34" charset="0"/>
                <a:cs typeface="Arial" panose="020B0604020202020204" pitchFamily="34" charset="0"/>
              </a:rPr>
              <a:t>appear</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to</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be</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reasoning</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and</a:t>
            </a:r>
            <a:r>
              <a:rPr lang="nl-NL" dirty="0">
                <a:latin typeface="Arial" panose="020B0604020202020204" pitchFamily="34" charset="0"/>
                <a:cs typeface="Arial" panose="020B0604020202020204" pitchFamily="34" charset="0"/>
              </a:rPr>
              <a:t> planning</a:t>
            </a:r>
          </a:p>
          <a:p>
            <a:endParaRPr lang="nl-NL" dirty="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But “2023 is </a:t>
            </a:r>
            <a:r>
              <a:rPr lang="nl-NL" dirty="0" err="1">
                <a:latin typeface="Arial" panose="020B0604020202020204" pitchFamily="34" charset="0"/>
                <a:cs typeface="Arial" panose="020B0604020202020204" pitchFamily="34" charset="0"/>
              </a:rPr>
              <a:t>ancient</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history</a:t>
            </a:r>
            <a:r>
              <a:rPr lang="nl-NL" dirty="0">
                <a:latin typeface="Arial" panose="020B0604020202020204" pitchFamily="34" charset="0"/>
                <a:cs typeface="Arial" panose="020B0604020202020204" pitchFamily="34" charset="0"/>
              </a:rPr>
              <a:t>”</a:t>
            </a:r>
          </a:p>
          <a:p>
            <a:pPr lvl="1"/>
            <a:r>
              <a:rPr lang="nl-NL" sz="2100" dirty="0">
                <a:latin typeface="Arial" panose="020B0604020202020204" pitchFamily="34" charset="0"/>
                <a:cs typeface="Arial" panose="020B0604020202020204" pitchFamily="34" charset="0"/>
              </a:rPr>
              <a:t>Prompt engineering</a:t>
            </a:r>
          </a:p>
          <a:p>
            <a:pPr lvl="1"/>
            <a:r>
              <a:rPr lang="nl-NL" sz="2100" dirty="0">
                <a:latin typeface="Arial" panose="020B0604020202020204" pitchFamily="34" charset="0"/>
                <a:cs typeface="Arial" panose="020B0604020202020204" pitchFamily="34" charset="0"/>
              </a:rPr>
              <a:t>Retrieval-</a:t>
            </a:r>
            <a:r>
              <a:rPr lang="nl-NL" sz="2100" dirty="0" err="1">
                <a:latin typeface="Arial" panose="020B0604020202020204" pitchFamily="34" charset="0"/>
                <a:cs typeface="Arial" panose="020B0604020202020204" pitchFamily="34" charset="0"/>
              </a:rPr>
              <a:t>augmented</a:t>
            </a:r>
            <a:r>
              <a:rPr lang="nl-NL" sz="2100" dirty="0">
                <a:latin typeface="Arial" panose="020B0604020202020204" pitchFamily="34" charset="0"/>
                <a:cs typeface="Arial" panose="020B0604020202020204" pitchFamily="34" charset="0"/>
              </a:rPr>
              <a:t> </a:t>
            </a:r>
            <a:r>
              <a:rPr lang="nl-NL" sz="2100" dirty="0" err="1">
                <a:latin typeface="Arial" panose="020B0604020202020204" pitchFamily="34" charset="0"/>
                <a:cs typeface="Arial" panose="020B0604020202020204" pitchFamily="34" charset="0"/>
              </a:rPr>
              <a:t>generation</a:t>
            </a:r>
            <a:endParaRPr lang="nl-NL" sz="2100" dirty="0">
              <a:latin typeface="Arial" panose="020B0604020202020204" pitchFamily="34" charset="0"/>
              <a:cs typeface="Arial" panose="020B0604020202020204" pitchFamily="34" charset="0"/>
            </a:endParaRPr>
          </a:p>
          <a:p>
            <a:pPr lvl="1"/>
            <a:r>
              <a:rPr lang="nl-NL" sz="2100" dirty="0">
                <a:latin typeface="Arial" panose="020B0604020202020204" pitchFamily="34" charset="0"/>
                <a:cs typeface="Arial" panose="020B0604020202020204" pitchFamily="34" charset="0"/>
              </a:rPr>
              <a:t>… </a:t>
            </a:r>
            <a:endParaRPr lang="nl-NL" sz="1300" dirty="0">
              <a:latin typeface="Arial" panose="020B0604020202020204" pitchFamily="34" charset="0"/>
              <a:cs typeface="Arial" panose="020B0604020202020204" pitchFamily="34" charset="0"/>
            </a:endParaRPr>
          </a:p>
          <a:p>
            <a:pPr lvl="1"/>
            <a:endParaRPr lang="nl-NL" dirty="0"/>
          </a:p>
        </p:txBody>
      </p:sp>
      <p:pic>
        <p:nvPicPr>
          <p:cNvPr id="5" name="Afbeelding 4" descr="Afbeelding met tekst, schermopname&#10;&#10;Automatisch gegenereerde beschrijving">
            <a:extLst>
              <a:ext uri="{FF2B5EF4-FFF2-40B4-BE49-F238E27FC236}">
                <a16:creationId xmlns:a16="http://schemas.microsoft.com/office/drawing/2014/main" id="{B9172FFA-86AE-6B68-548D-AF6E655B77CC}"/>
              </a:ext>
            </a:extLst>
          </p:cNvPr>
          <p:cNvPicPr>
            <a:picLocks noChangeAspect="1"/>
          </p:cNvPicPr>
          <p:nvPr/>
        </p:nvPicPr>
        <p:blipFill>
          <a:blip r:embed="rId3"/>
          <a:stretch>
            <a:fillRect/>
          </a:stretch>
        </p:blipFill>
        <p:spPr>
          <a:xfrm>
            <a:off x="8875156" y="4806783"/>
            <a:ext cx="3316844" cy="2273643"/>
          </a:xfrm>
          <a:prstGeom prst="rect">
            <a:avLst/>
          </a:prstGeom>
        </p:spPr>
      </p:pic>
      <p:sp>
        <p:nvSpPr>
          <p:cNvPr id="6" name="Tekstvak 5">
            <a:extLst>
              <a:ext uri="{FF2B5EF4-FFF2-40B4-BE49-F238E27FC236}">
                <a16:creationId xmlns:a16="http://schemas.microsoft.com/office/drawing/2014/main" id="{1A6C0A7F-A420-9E41-0A15-D2D0A0513262}"/>
              </a:ext>
            </a:extLst>
          </p:cNvPr>
          <p:cNvSpPr txBox="1"/>
          <p:nvPr/>
        </p:nvSpPr>
        <p:spPr>
          <a:xfrm>
            <a:off x="11232295" y="4423721"/>
            <a:ext cx="979564" cy="307777"/>
          </a:xfrm>
          <a:prstGeom prst="rect">
            <a:avLst/>
          </a:prstGeom>
          <a:noFill/>
        </p:spPr>
        <p:txBody>
          <a:bodyPr wrap="none" rtlCol="0">
            <a:spAutoFit/>
          </a:bodyPr>
          <a:lstStyle/>
          <a:p>
            <a:r>
              <a:rPr lang="nl-NL" sz="1400" dirty="0" err="1"/>
              <a:t>www.irit.fr</a:t>
            </a:r>
            <a:endParaRPr lang="nl-NL" sz="1400" dirty="0"/>
          </a:p>
        </p:txBody>
      </p:sp>
      <p:sp>
        <p:nvSpPr>
          <p:cNvPr id="4" name="Text Box 5">
            <a:extLst>
              <a:ext uri="{FF2B5EF4-FFF2-40B4-BE49-F238E27FC236}">
                <a16:creationId xmlns:a16="http://schemas.microsoft.com/office/drawing/2014/main" id="{E6BDFA6A-E1F3-C99B-0600-BA13506400DA}"/>
              </a:ext>
            </a:extLst>
          </p:cNvPr>
          <p:cNvSpPr txBox="1">
            <a:spLocks noChangeArrowheads="1"/>
          </p:cNvSpPr>
          <p:nvPr/>
        </p:nvSpPr>
        <p:spPr bwMode="auto">
          <a:xfrm>
            <a:off x="0" y="6311900"/>
            <a:ext cx="5795319" cy="52322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ea typeface="MS PGothic" panose="020B0600070205080204" pitchFamily="34" charset="-128"/>
              </a:defRPr>
            </a:lvl9pPr>
          </a:lstStyle>
          <a:p>
            <a:pPr>
              <a:spcAft>
                <a:spcPts val="600"/>
              </a:spcAft>
              <a:buNone/>
            </a:pPr>
            <a:r>
              <a:rPr lang="nl-NL" sz="1400" dirty="0">
                <a:effectLst/>
                <a:latin typeface="Arial" panose="020B0604020202020204" pitchFamily="34" charset="0"/>
                <a:ea typeface="Times New Roman" panose="02020603050405020304" pitchFamily="18" charset="0"/>
                <a:cs typeface="Arial" panose="020B0604020202020204" pitchFamily="34" charset="0"/>
              </a:rPr>
              <a:t>S. </a:t>
            </a:r>
            <a:r>
              <a:rPr lang="nl-NL" sz="1400" dirty="0" err="1">
                <a:effectLst/>
                <a:latin typeface="Arial" panose="020B0604020202020204" pitchFamily="34" charset="0"/>
                <a:ea typeface="Times New Roman" panose="02020603050405020304" pitchFamily="18" charset="0"/>
                <a:cs typeface="Arial" panose="020B0604020202020204" pitchFamily="34" charset="0"/>
              </a:rPr>
              <a:t>Kambhampati</a:t>
            </a:r>
            <a:r>
              <a:rPr lang="nl-NL" sz="1400" dirty="0">
                <a:effectLst/>
                <a:latin typeface="Arial" panose="020B0604020202020204" pitchFamily="34" charset="0"/>
                <a:ea typeface="Times New Roman" panose="02020603050405020304" pitchFamily="18" charset="0"/>
                <a:cs typeface="Arial" panose="020B0604020202020204" pitchFamily="34" charset="0"/>
              </a:rPr>
              <a:t> (2024), </a:t>
            </a:r>
            <a:r>
              <a:rPr lang="nl-NL" sz="1400" dirty="0" err="1">
                <a:effectLst/>
                <a:latin typeface="Arial" panose="020B0604020202020204" pitchFamily="34" charset="0"/>
                <a:ea typeface="Times New Roman" panose="02020603050405020304" pitchFamily="18" charset="0"/>
                <a:cs typeface="Arial" panose="020B0604020202020204" pitchFamily="34" charset="0"/>
              </a:rPr>
              <a:t>Can</a:t>
            </a:r>
            <a:r>
              <a:rPr lang="nl-NL" sz="1400" dirty="0">
                <a:effectLst/>
                <a:latin typeface="Arial" panose="020B0604020202020204" pitchFamily="34" charset="0"/>
                <a:ea typeface="Times New Roman" panose="02020603050405020304" pitchFamily="18" charset="0"/>
                <a:cs typeface="Arial" panose="020B0604020202020204" pitchFamily="34" charset="0"/>
              </a:rPr>
              <a:t> large </a:t>
            </a:r>
            <a:r>
              <a:rPr lang="nl-NL" sz="1400" dirty="0" err="1">
                <a:effectLst/>
                <a:latin typeface="Arial" panose="020B0604020202020204" pitchFamily="34" charset="0"/>
                <a:ea typeface="Times New Roman" panose="02020603050405020304" pitchFamily="18" charset="0"/>
                <a:cs typeface="Arial" panose="020B0604020202020204" pitchFamily="34" charset="0"/>
              </a:rPr>
              <a:t>language</a:t>
            </a:r>
            <a:r>
              <a:rPr lang="nl-NL" sz="1400" dirty="0">
                <a:effectLst/>
                <a:latin typeface="Arial" panose="020B0604020202020204" pitchFamily="34" charset="0"/>
                <a:ea typeface="Times New Roman" panose="02020603050405020304" pitchFamily="18" charset="0"/>
                <a:cs typeface="Arial" panose="020B0604020202020204" pitchFamily="34" charset="0"/>
              </a:rPr>
              <a:t> </a:t>
            </a:r>
            <a:r>
              <a:rPr lang="nl-NL" sz="1400" dirty="0" err="1">
                <a:effectLst/>
                <a:latin typeface="Arial" panose="020B0604020202020204" pitchFamily="34" charset="0"/>
                <a:ea typeface="Times New Roman" panose="02020603050405020304" pitchFamily="18" charset="0"/>
                <a:cs typeface="Arial" panose="020B0604020202020204" pitchFamily="34" charset="0"/>
              </a:rPr>
              <a:t>models</a:t>
            </a:r>
            <a:r>
              <a:rPr lang="nl-NL" sz="1400" dirty="0">
                <a:effectLst/>
                <a:latin typeface="Arial" panose="020B0604020202020204" pitchFamily="34" charset="0"/>
                <a:ea typeface="Times New Roman" panose="02020603050405020304" pitchFamily="18" charset="0"/>
                <a:cs typeface="Arial" panose="020B0604020202020204" pitchFamily="34" charset="0"/>
              </a:rPr>
              <a:t> </a:t>
            </a:r>
            <a:r>
              <a:rPr lang="nl-NL" sz="1400" dirty="0" err="1">
                <a:effectLst/>
                <a:latin typeface="Arial" panose="020B0604020202020204" pitchFamily="34" charset="0"/>
                <a:ea typeface="Times New Roman" panose="02020603050405020304" pitchFamily="18" charset="0"/>
                <a:cs typeface="Arial" panose="020B0604020202020204" pitchFamily="34" charset="0"/>
              </a:rPr>
              <a:t>reason</a:t>
            </a:r>
            <a:r>
              <a:rPr lang="nl-NL" sz="1400" dirty="0">
                <a:effectLst/>
                <a:latin typeface="Arial" panose="020B0604020202020204" pitchFamily="34" charset="0"/>
                <a:ea typeface="Times New Roman" panose="02020603050405020304" pitchFamily="18" charset="0"/>
                <a:cs typeface="Arial" panose="020B0604020202020204" pitchFamily="34" charset="0"/>
              </a:rPr>
              <a:t> </a:t>
            </a:r>
            <a:r>
              <a:rPr lang="nl-NL" sz="1400" dirty="0" err="1">
                <a:effectLst/>
                <a:latin typeface="Arial" panose="020B0604020202020204" pitchFamily="34" charset="0"/>
                <a:ea typeface="Times New Roman" panose="02020603050405020304" pitchFamily="18" charset="0"/>
                <a:cs typeface="Arial" panose="020B0604020202020204" pitchFamily="34" charset="0"/>
              </a:rPr>
              <a:t>and</a:t>
            </a:r>
            <a:r>
              <a:rPr lang="nl-NL" sz="1400" dirty="0">
                <a:effectLst/>
                <a:latin typeface="Arial" panose="020B0604020202020204" pitchFamily="34" charset="0"/>
                <a:ea typeface="Times New Roman" panose="02020603050405020304" pitchFamily="18" charset="0"/>
                <a:cs typeface="Arial" panose="020B0604020202020204" pitchFamily="34" charset="0"/>
              </a:rPr>
              <a:t> plan</a:t>
            </a:r>
            <a:r>
              <a:rPr lang="en-US" sz="1400" dirty="0">
                <a:latin typeface="Arial" panose="020B0604020202020204" pitchFamily="34" charset="0"/>
                <a:ea typeface="Times New Roman" panose="02020603050405020304" pitchFamily="18" charset="0"/>
                <a:cs typeface="Arial" panose="020B0604020202020204" pitchFamily="34" charset="0"/>
              </a:rPr>
              <a:t>?</a:t>
            </a:r>
            <a:r>
              <a:rPr lang="en-US" sz="1400" dirty="0">
                <a:effectLst/>
                <a:latin typeface="Arial" panose="020B0604020202020204" pitchFamily="34" charset="0"/>
                <a:ea typeface="Times New Roman" panose="02020603050405020304" pitchFamily="18" charset="0"/>
                <a:cs typeface="Arial" panose="020B0604020202020204" pitchFamily="34" charset="0"/>
              </a:rPr>
              <a:t> </a:t>
            </a:r>
            <a:r>
              <a:rPr lang="en-US" sz="1400" i="1" dirty="0">
                <a:effectLst/>
                <a:latin typeface="Arial" panose="020B0604020202020204" pitchFamily="34" charset="0"/>
                <a:ea typeface="Times New Roman" panose="02020603050405020304" pitchFamily="18" charset="0"/>
                <a:cs typeface="Arial" panose="020B0604020202020204" pitchFamily="34" charset="0"/>
              </a:rPr>
              <a:t>Annals of the New York Academy of Sciences </a:t>
            </a:r>
            <a:r>
              <a:rPr lang="en-US" sz="1400" dirty="0">
                <a:effectLst/>
                <a:latin typeface="Arial" panose="020B0604020202020204" pitchFamily="34" charset="0"/>
                <a:ea typeface="Times New Roman" panose="02020603050405020304" pitchFamily="18" charset="0"/>
                <a:cs typeface="Arial" panose="020B0604020202020204" pitchFamily="34" charset="0"/>
              </a:rPr>
              <a:t>Vol 1534, Issue 1, 15-18.</a:t>
            </a:r>
            <a:endParaRPr lang="nl-NL" sz="1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7328790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TotalTime>
  <Words>2444</Words>
  <Application>Microsoft Macintosh PowerPoint</Application>
  <PresentationFormat>Breedbeeld</PresentationFormat>
  <Paragraphs>278</Paragraphs>
  <Slides>27</Slides>
  <Notes>22</Notes>
  <HiddenSlides>0</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27</vt:i4>
      </vt:variant>
    </vt:vector>
  </HeadingPairs>
  <TitlesOfParts>
    <vt:vector size="37" baseType="lpstr">
      <vt:lpstr>Times</vt:lpstr>
      <vt:lpstr>Aptos</vt:lpstr>
      <vt:lpstr>Aptos Display</vt:lpstr>
      <vt:lpstr>Arial</vt:lpstr>
      <vt:lpstr>Calibri</vt:lpstr>
      <vt:lpstr>Helvetica</vt:lpstr>
      <vt:lpstr>Tahoma</vt:lpstr>
      <vt:lpstr>Times New Roman</vt:lpstr>
      <vt:lpstr>Wingdings</vt:lpstr>
      <vt:lpstr>Kantoorthema</vt:lpstr>
      <vt:lpstr>Generative AI and Law</vt:lpstr>
      <vt:lpstr>Some press on AI &amp; Law (2023)</vt:lpstr>
      <vt:lpstr>Recent breakthroughs</vt:lpstr>
      <vt:lpstr>What are (large) language models (LLM)?</vt:lpstr>
      <vt:lpstr>What is ChatGPT? </vt:lpstr>
      <vt:lpstr>Example</vt:lpstr>
      <vt:lpstr>Example</vt:lpstr>
      <vt:lpstr>Murray Shanahan (2024)</vt:lpstr>
      <vt:lpstr>Hallucinations, poor performance</vt:lpstr>
      <vt:lpstr>Can computers have intuition?</vt:lpstr>
      <vt:lpstr>Issues: Justice</vt:lpstr>
      <vt:lpstr>Evaluating LLM: some challenges</vt:lpstr>
      <vt:lpstr>Evaluation: old and new</vt:lpstr>
      <vt:lpstr>Prompt engineering</vt:lpstr>
      <vt:lpstr>Chain-of-thought prompt engineering</vt:lpstr>
      <vt:lpstr>Questions asked about the studies</vt:lpstr>
      <vt:lpstr>Studies on document generation (1)</vt:lpstr>
      <vt:lpstr>Studies on document generation (2)</vt:lpstr>
      <vt:lpstr>Studies on exam performance</vt:lpstr>
      <vt:lpstr>Studies on specific reasoning tasks (1)</vt:lpstr>
      <vt:lpstr>PowerPoint-presentatie</vt:lpstr>
      <vt:lpstr>Studies on specific reasoning tasks (2)</vt:lpstr>
      <vt:lpstr>PowerPoint-presentatie</vt:lpstr>
      <vt:lpstr>A worrying experiment: LLM don’t always say what they think</vt:lpstr>
      <vt:lpstr>Some observations</vt:lpstr>
      <vt:lpstr>Conclusions</vt:lpstr>
      <vt:lpstr>The changing roles of logic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Kunnen Computers Juridisch Argumenteren?</dc:title>
  <dc:creator>Prakken, H. (Henry)</dc:creator>
  <cp:lastModifiedBy>Prakken, H. (Henry)</cp:lastModifiedBy>
  <cp:revision>248</cp:revision>
  <cp:lastPrinted>2024-09-24T09:47:25Z</cp:lastPrinted>
  <dcterms:created xsi:type="dcterms:W3CDTF">2024-08-20T15:49:16Z</dcterms:created>
  <dcterms:modified xsi:type="dcterms:W3CDTF">2024-11-25T08:49:24Z</dcterms:modified>
</cp:coreProperties>
</file>