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81"/>
  </p:notesMasterIdLst>
  <p:handoutMasterIdLst>
    <p:handoutMasterId r:id="rId82"/>
  </p:handoutMasterIdLst>
  <p:sldIdLst>
    <p:sldId id="668" r:id="rId2"/>
    <p:sldId id="871" r:id="rId3"/>
    <p:sldId id="741" r:id="rId4"/>
    <p:sldId id="723" r:id="rId5"/>
    <p:sldId id="503" r:id="rId6"/>
    <p:sldId id="764" r:id="rId7"/>
    <p:sldId id="302" r:id="rId8"/>
    <p:sldId id="720" r:id="rId9"/>
    <p:sldId id="387" r:id="rId10"/>
    <p:sldId id="388" r:id="rId11"/>
    <p:sldId id="750" r:id="rId12"/>
    <p:sldId id="768" r:id="rId13"/>
    <p:sldId id="726" r:id="rId14"/>
    <p:sldId id="727" r:id="rId15"/>
    <p:sldId id="728" r:id="rId16"/>
    <p:sldId id="729" r:id="rId17"/>
    <p:sldId id="730" r:id="rId18"/>
    <p:sldId id="731" r:id="rId19"/>
    <p:sldId id="732" r:id="rId20"/>
    <p:sldId id="734" r:id="rId21"/>
    <p:sldId id="828" r:id="rId22"/>
    <p:sldId id="829" r:id="rId23"/>
    <p:sldId id="838" r:id="rId24"/>
    <p:sldId id="830" r:id="rId25"/>
    <p:sldId id="831" r:id="rId26"/>
    <p:sldId id="835" r:id="rId27"/>
    <p:sldId id="836" r:id="rId28"/>
    <p:sldId id="837" r:id="rId29"/>
    <p:sldId id="867" r:id="rId30"/>
    <p:sldId id="310" r:id="rId31"/>
    <p:sldId id="598" r:id="rId32"/>
    <p:sldId id="603" r:id="rId33"/>
    <p:sldId id="611" r:id="rId34"/>
    <p:sldId id="612" r:id="rId35"/>
    <p:sldId id="613" r:id="rId36"/>
    <p:sldId id="874" r:id="rId37"/>
    <p:sldId id="736" r:id="rId38"/>
    <p:sldId id="816" r:id="rId39"/>
    <p:sldId id="805" r:id="rId40"/>
    <p:sldId id="840" r:id="rId41"/>
    <p:sldId id="695" r:id="rId42"/>
    <p:sldId id="420" r:id="rId43"/>
    <p:sldId id="872" r:id="rId44"/>
    <p:sldId id="702" r:id="rId45"/>
    <p:sldId id="490" r:id="rId46"/>
    <p:sldId id="491" r:id="rId47"/>
    <p:sldId id="492" r:id="rId48"/>
    <p:sldId id="493" r:id="rId49"/>
    <p:sldId id="669" r:id="rId50"/>
    <p:sldId id="670" r:id="rId51"/>
    <p:sldId id="671" r:id="rId52"/>
    <p:sldId id="873" r:id="rId53"/>
    <p:sldId id="767" r:id="rId54"/>
    <p:sldId id="839" r:id="rId55"/>
    <p:sldId id="875" r:id="rId56"/>
    <p:sldId id="863" r:id="rId57"/>
    <p:sldId id="869" r:id="rId58"/>
    <p:sldId id="844" r:id="rId59"/>
    <p:sldId id="778" r:id="rId60"/>
    <p:sldId id="779" r:id="rId61"/>
    <p:sldId id="780" r:id="rId62"/>
    <p:sldId id="781" r:id="rId63"/>
    <p:sldId id="782" r:id="rId64"/>
    <p:sldId id="783" r:id="rId65"/>
    <p:sldId id="784" r:id="rId66"/>
    <p:sldId id="866" r:id="rId67"/>
    <p:sldId id="877" r:id="rId68"/>
    <p:sldId id="512" r:id="rId69"/>
    <p:sldId id="827" r:id="rId70"/>
    <p:sldId id="870" r:id="rId71"/>
    <p:sldId id="504" r:id="rId72"/>
    <p:sldId id="505" r:id="rId73"/>
    <p:sldId id="506" r:id="rId74"/>
    <p:sldId id="507" r:id="rId75"/>
    <p:sldId id="508" r:id="rId76"/>
    <p:sldId id="509" r:id="rId77"/>
    <p:sldId id="511" r:id="rId78"/>
    <p:sldId id="725" r:id="rId79"/>
    <p:sldId id="876" r:id="rId80"/>
  </p:sldIdLst>
  <p:sldSz cx="9144000" cy="6858000" type="screen4x3"/>
  <p:notesSz cx="6794500" cy="9906000"/>
  <p:defaultTextStyle>
    <a:defPPr>
      <a:defRPr lang="nl-NL"/>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p:restoredTop sz="76408"/>
  </p:normalViewPr>
  <p:slideViewPr>
    <p:cSldViewPr>
      <p:cViewPr varScale="1">
        <p:scale>
          <a:sx n="92" d="100"/>
          <a:sy n="92" d="100"/>
        </p:scale>
        <p:origin x="204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362EDED-0755-4A01-AA6E-6CA9D531F636}"/>
              </a:ext>
            </a:extLst>
          </p:cNvPr>
          <p:cNvSpPr>
            <a:spLocks noGrp="1" noChangeArrowheads="1"/>
          </p:cNvSpPr>
          <p:nvPr>
            <p:ph type="hdr" sz="quarter"/>
          </p:nvPr>
        </p:nvSpPr>
        <p:spPr bwMode="auto">
          <a:xfrm>
            <a:off x="0" y="0"/>
            <a:ext cx="294322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latin typeface="Tahoma" pitchFamily="-112" charset="0"/>
                <a:ea typeface="ＭＳ Ｐゴシック" pitchFamily="-112" charset="-128"/>
                <a:cs typeface="+mn-cs"/>
              </a:defRPr>
            </a:lvl1pPr>
          </a:lstStyle>
          <a:p>
            <a:pPr>
              <a:defRPr/>
            </a:pPr>
            <a:endParaRPr lang="en-US" altLang="nl-NL"/>
          </a:p>
        </p:txBody>
      </p:sp>
      <p:sp>
        <p:nvSpPr>
          <p:cNvPr id="39939" name="Rectangle 3">
            <a:extLst>
              <a:ext uri="{FF2B5EF4-FFF2-40B4-BE49-F238E27FC236}">
                <a16:creationId xmlns:a16="http://schemas.microsoft.com/office/drawing/2014/main" id="{D84A4872-B049-4544-AB86-6A250042DCD9}"/>
              </a:ext>
            </a:extLst>
          </p:cNvPr>
          <p:cNvSpPr>
            <a:spLocks noGrp="1" noChangeArrowheads="1"/>
          </p:cNvSpPr>
          <p:nvPr>
            <p:ph type="dt" sz="quarter" idx="1"/>
          </p:nvPr>
        </p:nvSpPr>
        <p:spPr bwMode="auto">
          <a:xfrm>
            <a:off x="3851275" y="0"/>
            <a:ext cx="294322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latin typeface="Tahoma" pitchFamily="-112" charset="0"/>
                <a:ea typeface="ＭＳ Ｐゴシック" pitchFamily="-112" charset="-128"/>
                <a:cs typeface="+mn-cs"/>
              </a:defRPr>
            </a:lvl1pPr>
          </a:lstStyle>
          <a:p>
            <a:pPr>
              <a:defRPr/>
            </a:pPr>
            <a:endParaRPr lang="en-US" altLang="nl-NL"/>
          </a:p>
        </p:txBody>
      </p:sp>
      <p:sp>
        <p:nvSpPr>
          <p:cNvPr id="39940" name="Rectangle 4">
            <a:extLst>
              <a:ext uri="{FF2B5EF4-FFF2-40B4-BE49-F238E27FC236}">
                <a16:creationId xmlns:a16="http://schemas.microsoft.com/office/drawing/2014/main" id="{D13DF13D-44FF-4D65-B636-4BE65A633153}"/>
              </a:ext>
            </a:extLst>
          </p:cNvPr>
          <p:cNvSpPr>
            <a:spLocks noGrp="1" noChangeArrowheads="1"/>
          </p:cNvSpPr>
          <p:nvPr>
            <p:ph type="ftr" sz="quarter" idx="2"/>
          </p:nvPr>
        </p:nvSpPr>
        <p:spPr bwMode="auto">
          <a:xfrm>
            <a:off x="0" y="9410700"/>
            <a:ext cx="2943225"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latin typeface="Tahoma" pitchFamily="-112" charset="0"/>
                <a:ea typeface="ＭＳ Ｐゴシック" pitchFamily="-112" charset="-128"/>
                <a:cs typeface="+mn-cs"/>
              </a:defRPr>
            </a:lvl1pPr>
          </a:lstStyle>
          <a:p>
            <a:pPr>
              <a:defRPr/>
            </a:pPr>
            <a:endParaRPr lang="en-US" altLang="nl-NL"/>
          </a:p>
        </p:txBody>
      </p:sp>
      <p:sp>
        <p:nvSpPr>
          <p:cNvPr id="39941" name="Rectangle 5">
            <a:extLst>
              <a:ext uri="{FF2B5EF4-FFF2-40B4-BE49-F238E27FC236}">
                <a16:creationId xmlns:a16="http://schemas.microsoft.com/office/drawing/2014/main" id="{44C8F00F-5169-4BDD-A1EF-7F78C165CF7F}"/>
              </a:ext>
            </a:extLst>
          </p:cNvPr>
          <p:cNvSpPr>
            <a:spLocks noGrp="1" noChangeArrowheads="1"/>
          </p:cNvSpPr>
          <p:nvPr>
            <p:ph type="sldNum" sz="quarter" idx="3"/>
          </p:nvPr>
        </p:nvSpPr>
        <p:spPr bwMode="auto">
          <a:xfrm>
            <a:off x="3851275" y="9410700"/>
            <a:ext cx="2943225"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ahoma" panose="020B0604030504040204" pitchFamily="34" charset="0"/>
              </a:defRPr>
            </a:lvl1pPr>
          </a:lstStyle>
          <a:p>
            <a:pPr>
              <a:defRPr/>
            </a:pPr>
            <a:fld id="{50D5A978-2316-41FB-8698-3D22E2E3A599}" type="slidenum">
              <a:rPr lang="nl-NL" altLang="nl-NL"/>
              <a:pPr>
                <a:defRPr/>
              </a:pPr>
              <a:t>‹nr.›</a:t>
            </a:fld>
            <a:endParaRPr lang="nl-NL" alt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6DBBBC4B-1AE1-491D-8CDE-E19530BE4644}"/>
              </a:ext>
            </a:extLst>
          </p:cNvPr>
          <p:cNvSpPr>
            <a:spLocks noGrp="1" noChangeArrowheads="1"/>
          </p:cNvSpPr>
          <p:nvPr>
            <p:ph type="hdr" sz="quarter"/>
          </p:nvPr>
        </p:nvSpPr>
        <p:spPr bwMode="auto">
          <a:xfrm>
            <a:off x="0" y="0"/>
            <a:ext cx="294322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latin typeface="Tahoma" pitchFamily="-112" charset="0"/>
                <a:ea typeface="ＭＳ Ｐゴシック" pitchFamily="-112" charset="-128"/>
                <a:cs typeface="+mn-cs"/>
              </a:defRPr>
            </a:lvl1pPr>
          </a:lstStyle>
          <a:p>
            <a:pPr>
              <a:defRPr/>
            </a:pPr>
            <a:endParaRPr lang="en-US" altLang="nl-NL"/>
          </a:p>
        </p:txBody>
      </p:sp>
      <p:sp>
        <p:nvSpPr>
          <p:cNvPr id="37891" name="Rectangle 3">
            <a:extLst>
              <a:ext uri="{FF2B5EF4-FFF2-40B4-BE49-F238E27FC236}">
                <a16:creationId xmlns:a16="http://schemas.microsoft.com/office/drawing/2014/main" id="{86D8F838-D5E1-4308-9C31-C58FDB0D9C82}"/>
              </a:ext>
            </a:extLst>
          </p:cNvPr>
          <p:cNvSpPr>
            <a:spLocks noGrp="1" noChangeArrowheads="1"/>
          </p:cNvSpPr>
          <p:nvPr>
            <p:ph type="dt" idx="1"/>
          </p:nvPr>
        </p:nvSpPr>
        <p:spPr bwMode="auto">
          <a:xfrm>
            <a:off x="3851275" y="0"/>
            <a:ext cx="294322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latin typeface="Tahoma" pitchFamily="-112" charset="0"/>
                <a:ea typeface="ＭＳ Ｐゴシック" pitchFamily="-112" charset="-128"/>
                <a:cs typeface="+mn-cs"/>
              </a:defRPr>
            </a:lvl1pPr>
          </a:lstStyle>
          <a:p>
            <a:pPr>
              <a:defRPr/>
            </a:pPr>
            <a:endParaRPr lang="en-US" altLang="nl-NL"/>
          </a:p>
        </p:txBody>
      </p:sp>
      <p:sp>
        <p:nvSpPr>
          <p:cNvPr id="13316" name="Rectangle 4">
            <a:extLst>
              <a:ext uri="{FF2B5EF4-FFF2-40B4-BE49-F238E27FC236}">
                <a16:creationId xmlns:a16="http://schemas.microsoft.com/office/drawing/2014/main" id="{4479118A-E71B-40C8-92EA-0996D5294404}"/>
              </a:ext>
            </a:extLst>
          </p:cNvPr>
          <p:cNvSpPr>
            <a:spLocks noGrp="1" noRot="1" noChangeAspect="1" noChangeArrowheads="1" noTextEdit="1"/>
          </p:cNvSpPr>
          <p:nvPr>
            <p:ph type="sldImg" idx="2"/>
          </p:nvPr>
        </p:nvSpPr>
        <p:spPr bwMode="auto">
          <a:xfrm>
            <a:off x="922338" y="744538"/>
            <a:ext cx="4949825" cy="37131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a:extLst>
              <a:ext uri="{FF2B5EF4-FFF2-40B4-BE49-F238E27FC236}">
                <a16:creationId xmlns:a16="http://schemas.microsoft.com/office/drawing/2014/main" id="{67461463-804C-405A-8EC6-CCB63AF160B2}"/>
              </a:ext>
            </a:extLst>
          </p:cNvPr>
          <p:cNvSpPr>
            <a:spLocks noGrp="1" noChangeArrowheads="1"/>
          </p:cNvSpPr>
          <p:nvPr>
            <p:ph type="body" sz="quarter" idx="3"/>
          </p:nvPr>
        </p:nvSpPr>
        <p:spPr bwMode="auto">
          <a:xfrm>
            <a:off x="906463" y="4706938"/>
            <a:ext cx="4981575"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altLang="nl-NL" noProof="0"/>
              <a:t>Click to edit Master text styles</a:t>
            </a:r>
          </a:p>
          <a:p>
            <a:pPr lvl="1"/>
            <a:r>
              <a:rPr lang="nl-NL" altLang="nl-NL" noProof="0"/>
              <a:t>Second level</a:t>
            </a:r>
          </a:p>
          <a:p>
            <a:pPr lvl="2"/>
            <a:r>
              <a:rPr lang="nl-NL" altLang="nl-NL" noProof="0"/>
              <a:t>Third level</a:t>
            </a:r>
          </a:p>
          <a:p>
            <a:pPr lvl="3"/>
            <a:r>
              <a:rPr lang="nl-NL" altLang="nl-NL" noProof="0"/>
              <a:t>Fourth level</a:t>
            </a:r>
          </a:p>
          <a:p>
            <a:pPr lvl="4"/>
            <a:r>
              <a:rPr lang="nl-NL" altLang="nl-NL" noProof="0"/>
              <a:t>Fifth level</a:t>
            </a:r>
          </a:p>
        </p:txBody>
      </p:sp>
      <p:sp>
        <p:nvSpPr>
          <p:cNvPr id="37894" name="Rectangle 6">
            <a:extLst>
              <a:ext uri="{FF2B5EF4-FFF2-40B4-BE49-F238E27FC236}">
                <a16:creationId xmlns:a16="http://schemas.microsoft.com/office/drawing/2014/main" id="{9FD611B9-F8EB-408C-808E-DF87F4C85304}"/>
              </a:ext>
            </a:extLst>
          </p:cNvPr>
          <p:cNvSpPr>
            <a:spLocks noGrp="1" noChangeArrowheads="1"/>
          </p:cNvSpPr>
          <p:nvPr>
            <p:ph type="ftr" sz="quarter" idx="4"/>
          </p:nvPr>
        </p:nvSpPr>
        <p:spPr bwMode="auto">
          <a:xfrm>
            <a:off x="0" y="9410700"/>
            <a:ext cx="2943225"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latin typeface="Tahoma" pitchFamily="-112" charset="0"/>
                <a:ea typeface="ＭＳ Ｐゴシック" pitchFamily="-112" charset="-128"/>
                <a:cs typeface="+mn-cs"/>
              </a:defRPr>
            </a:lvl1pPr>
          </a:lstStyle>
          <a:p>
            <a:pPr>
              <a:defRPr/>
            </a:pPr>
            <a:endParaRPr lang="en-US" altLang="nl-NL"/>
          </a:p>
        </p:txBody>
      </p:sp>
      <p:sp>
        <p:nvSpPr>
          <p:cNvPr id="37895" name="Rectangle 7">
            <a:extLst>
              <a:ext uri="{FF2B5EF4-FFF2-40B4-BE49-F238E27FC236}">
                <a16:creationId xmlns:a16="http://schemas.microsoft.com/office/drawing/2014/main" id="{288F401F-A028-420C-B8DE-6E624CD9376D}"/>
              </a:ext>
            </a:extLst>
          </p:cNvPr>
          <p:cNvSpPr>
            <a:spLocks noGrp="1" noChangeArrowheads="1"/>
          </p:cNvSpPr>
          <p:nvPr>
            <p:ph type="sldNum" sz="quarter" idx="5"/>
          </p:nvPr>
        </p:nvSpPr>
        <p:spPr bwMode="auto">
          <a:xfrm>
            <a:off x="3851275" y="9410700"/>
            <a:ext cx="2943225"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ahoma" panose="020B0604030504040204" pitchFamily="34" charset="0"/>
              </a:defRPr>
            </a:lvl1pPr>
          </a:lstStyle>
          <a:p>
            <a:pPr>
              <a:defRPr/>
            </a:pPr>
            <a:fld id="{4722DD9C-6B3F-4A87-8287-AFC7E451F828}"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12"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Times New Roman" pitchFamily="-112"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Times New Roman" pitchFamily="-112"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Times New Roman" pitchFamily="-112"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Times New Roman" pitchFamily="-112"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971A0C8C-7E7F-4456-A8FB-42D7D8302F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C42AA95D-2B2D-498C-A952-5C4CD32ADC72}" type="slidenum">
              <a:rPr lang="nl-NL" altLang="nl-NL" sz="1200" smtClean="0">
                <a:latin typeface="Tahoma" panose="020B0604030504040204" pitchFamily="34" charset="0"/>
              </a:rPr>
              <a:pPr/>
              <a:t>1</a:t>
            </a:fld>
            <a:endParaRPr lang="nl-NL" altLang="nl-NL" sz="1200">
              <a:latin typeface="Tahoma" panose="020B0604030504040204" pitchFamily="34" charset="0"/>
            </a:endParaRPr>
          </a:p>
        </p:txBody>
      </p:sp>
      <p:sp>
        <p:nvSpPr>
          <p:cNvPr id="16386" name="Rectangle 2">
            <a:extLst>
              <a:ext uri="{FF2B5EF4-FFF2-40B4-BE49-F238E27FC236}">
                <a16:creationId xmlns:a16="http://schemas.microsoft.com/office/drawing/2014/main" id="{E2078078-56D8-423F-8C70-9E5296218A09}"/>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5C82A978-B530-4783-A32C-D521FDFFA7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a:extLst>
              <a:ext uri="{FF2B5EF4-FFF2-40B4-BE49-F238E27FC236}">
                <a16:creationId xmlns:a16="http://schemas.microsoft.com/office/drawing/2014/main" id="{FF325A30-0625-4755-9815-E54866F4AF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EB018E76-896D-4A66-B32E-DFC512116423}" type="slidenum">
              <a:rPr lang="nl-NL" altLang="nl-NL" sz="1200">
                <a:latin typeface="Tahoma" panose="020B0604030504040204" pitchFamily="34" charset="0"/>
              </a:rPr>
              <a:pPr/>
              <a:t>13</a:t>
            </a:fld>
            <a:endParaRPr lang="nl-NL" altLang="nl-NL" sz="1200">
              <a:latin typeface="Tahoma" panose="020B0604030504040204" pitchFamily="34" charset="0"/>
            </a:endParaRPr>
          </a:p>
        </p:txBody>
      </p:sp>
      <p:sp>
        <p:nvSpPr>
          <p:cNvPr id="52226" name="Rectangle 2">
            <a:extLst>
              <a:ext uri="{FF2B5EF4-FFF2-40B4-BE49-F238E27FC236}">
                <a16:creationId xmlns:a16="http://schemas.microsoft.com/office/drawing/2014/main" id="{64071FA4-C7E4-4405-96E9-41BE56A50F77}"/>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EF014614-4E7D-438C-9D4C-962C6360C2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sz="1600" dirty="0">
                <a:latin typeface="Times New Roman" panose="02020603050405020304" pitchFamily="18" charset="0"/>
              </a:rPr>
              <a:t>The next slides introduce argumentation and will also be used to introduce some AI tools for modelling argumentation.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a:extLst>
              <a:ext uri="{FF2B5EF4-FFF2-40B4-BE49-F238E27FC236}">
                <a16:creationId xmlns:a16="http://schemas.microsoft.com/office/drawing/2014/main" id="{750B2655-5BC8-4A0D-B4CA-4005A8A89E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1CCA16CE-CBD0-458F-8DCD-43091A639756}" type="slidenum">
              <a:rPr lang="nl-NL" altLang="nl-NL" sz="1200">
                <a:latin typeface="Tahoma" panose="020B0604030504040204" pitchFamily="34" charset="0"/>
              </a:rPr>
              <a:pPr/>
              <a:t>14</a:t>
            </a:fld>
            <a:endParaRPr lang="nl-NL" altLang="nl-NL" sz="1200">
              <a:latin typeface="Tahoma" panose="020B0604030504040204" pitchFamily="34" charset="0"/>
            </a:endParaRPr>
          </a:p>
        </p:txBody>
      </p:sp>
      <p:sp>
        <p:nvSpPr>
          <p:cNvPr id="54274" name="Rectangle 2">
            <a:extLst>
              <a:ext uri="{FF2B5EF4-FFF2-40B4-BE49-F238E27FC236}">
                <a16:creationId xmlns:a16="http://schemas.microsoft.com/office/drawing/2014/main" id="{0E1EEBF5-81ED-4296-B74D-76403A7CC125}"/>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C205C7BE-15CD-46F0-90FB-F9C471EB36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a:extLst>
              <a:ext uri="{FF2B5EF4-FFF2-40B4-BE49-F238E27FC236}">
                <a16:creationId xmlns:a16="http://schemas.microsoft.com/office/drawing/2014/main" id="{9C7796CE-53E1-43F3-A6E4-004DFEC153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7EBE7126-7820-4AA0-92C9-EA667CA29FF1}" type="slidenum">
              <a:rPr lang="nl-NL" altLang="nl-NL" sz="1200">
                <a:latin typeface="Tahoma" panose="020B0604030504040204" pitchFamily="34" charset="0"/>
              </a:rPr>
              <a:pPr/>
              <a:t>15</a:t>
            </a:fld>
            <a:endParaRPr lang="nl-NL" altLang="nl-NL" sz="1200">
              <a:latin typeface="Tahoma" panose="020B0604030504040204" pitchFamily="34" charset="0"/>
            </a:endParaRPr>
          </a:p>
        </p:txBody>
      </p:sp>
      <p:sp>
        <p:nvSpPr>
          <p:cNvPr id="56322" name="Rectangle 2">
            <a:extLst>
              <a:ext uri="{FF2B5EF4-FFF2-40B4-BE49-F238E27FC236}">
                <a16:creationId xmlns:a16="http://schemas.microsoft.com/office/drawing/2014/main" id="{670FF5D1-3101-4E34-89EC-394078E641FA}"/>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C903D801-F649-4D30-986E-438B0C0D45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a:extLst>
              <a:ext uri="{FF2B5EF4-FFF2-40B4-BE49-F238E27FC236}">
                <a16:creationId xmlns:a16="http://schemas.microsoft.com/office/drawing/2014/main" id="{85723952-5F5B-4A93-BE6D-2A983641AC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CB4E582A-C82D-4A28-83D2-9928AD3FEFA5}" type="slidenum">
              <a:rPr lang="nl-NL" altLang="nl-NL" sz="1200">
                <a:latin typeface="Tahoma" panose="020B0604030504040204" pitchFamily="34" charset="0"/>
              </a:rPr>
              <a:pPr/>
              <a:t>16</a:t>
            </a:fld>
            <a:endParaRPr lang="nl-NL" altLang="nl-NL" sz="1200">
              <a:latin typeface="Tahoma" panose="020B0604030504040204" pitchFamily="34" charset="0"/>
            </a:endParaRPr>
          </a:p>
        </p:txBody>
      </p:sp>
      <p:sp>
        <p:nvSpPr>
          <p:cNvPr id="58370" name="Rectangle 2">
            <a:extLst>
              <a:ext uri="{FF2B5EF4-FFF2-40B4-BE49-F238E27FC236}">
                <a16:creationId xmlns:a16="http://schemas.microsoft.com/office/drawing/2014/main" id="{DBB315EA-A450-48A4-B9B6-D1AB971028E3}"/>
              </a:ext>
            </a:extLst>
          </p:cNvPr>
          <p:cNvSpPr>
            <a:spLocks noGrp="1" noRot="1" noChangeAspect="1" noChangeArrowheads="1" noTextEdit="1"/>
          </p:cNvSpPr>
          <p:nvPr>
            <p:ph type="sldImg"/>
          </p:nvPr>
        </p:nvSpPr>
        <p:spPr>
          <a:ln/>
        </p:spPr>
      </p:sp>
      <p:sp>
        <p:nvSpPr>
          <p:cNvPr id="58371" name="Rectangle 3">
            <a:extLst>
              <a:ext uri="{FF2B5EF4-FFF2-40B4-BE49-F238E27FC236}">
                <a16:creationId xmlns:a16="http://schemas.microsoft.com/office/drawing/2014/main" id="{7EB21CBD-F0AA-432D-8D73-92B2AB75E3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a:extLst>
              <a:ext uri="{FF2B5EF4-FFF2-40B4-BE49-F238E27FC236}">
                <a16:creationId xmlns:a16="http://schemas.microsoft.com/office/drawing/2014/main" id="{AB471C92-7D37-4202-8477-293707B1C5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3479B78E-BACC-4C7C-BF40-E152FB2585D4}" type="slidenum">
              <a:rPr lang="nl-NL" altLang="nl-NL" sz="1200">
                <a:latin typeface="Tahoma" panose="020B0604030504040204" pitchFamily="34" charset="0"/>
              </a:rPr>
              <a:pPr/>
              <a:t>17</a:t>
            </a:fld>
            <a:endParaRPr lang="nl-NL" altLang="nl-NL" sz="1200">
              <a:latin typeface="Tahoma" panose="020B0604030504040204" pitchFamily="34" charset="0"/>
            </a:endParaRPr>
          </a:p>
        </p:txBody>
      </p:sp>
      <p:sp>
        <p:nvSpPr>
          <p:cNvPr id="60418" name="Rectangle 2">
            <a:extLst>
              <a:ext uri="{FF2B5EF4-FFF2-40B4-BE49-F238E27FC236}">
                <a16:creationId xmlns:a16="http://schemas.microsoft.com/office/drawing/2014/main" id="{6D9AE111-C267-436C-97CE-ECBEA39526A0}"/>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id="{1CB3A35C-B9D7-4D17-BEBB-0FB5DAB982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a:extLst>
              <a:ext uri="{FF2B5EF4-FFF2-40B4-BE49-F238E27FC236}">
                <a16:creationId xmlns:a16="http://schemas.microsoft.com/office/drawing/2014/main" id="{A3D44326-6397-4D01-A998-691490EC28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34A8B4F8-4270-4888-A051-16BC6EAF2CC1}" type="slidenum">
              <a:rPr lang="nl-NL" altLang="nl-NL" sz="1200">
                <a:latin typeface="Tahoma" panose="020B0604030504040204" pitchFamily="34" charset="0"/>
              </a:rPr>
              <a:pPr/>
              <a:t>18</a:t>
            </a:fld>
            <a:endParaRPr lang="nl-NL" altLang="nl-NL" sz="1200">
              <a:latin typeface="Tahoma" panose="020B0604030504040204" pitchFamily="34" charset="0"/>
            </a:endParaRPr>
          </a:p>
        </p:txBody>
      </p:sp>
      <p:sp>
        <p:nvSpPr>
          <p:cNvPr id="62466" name="Rectangle 2">
            <a:extLst>
              <a:ext uri="{FF2B5EF4-FFF2-40B4-BE49-F238E27FC236}">
                <a16:creationId xmlns:a16="http://schemas.microsoft.com/office/drawing/2014/main" id="{57BE04B0-30C3-4927-94F1-AE2CF626FFB6}"/>
              </a:ext>
            </a:extLst>
          </p:cNvPr>
          <p:cNvSpPr>
            <a:spLocks noGrp="1" noRot="1" noChangeAspect="1" noChangeArrowheads="1" noTextEdit="1"/>
          </p:cNvSpPr>
          <p:nvPr>
            <p:ph type="sldImg"/>
          </p:nvPr>
        </p:nvSpPr>
        <p:spPr>
          <a:solidFill>
            <a:srgbClr val="FFFFFF"/>
          </a:solidFill>
          <a:ln/>
        </p:spPr>
      </p:sp>
      <p:sp>
        <p:nvSpPr>
          <p:cNvPr id="62467" name="Rectangle 3">
            <a:extLst>
              <a:ext uri="{FF2B5EF4-FFF2-40B4-BE49-F238E27FC236}">
                <a16:creationId xmlns:a16="http://schemas.microsoft.com/office/drawing/2014/main" id="{FAF4083F-5F67-40E4-A157-F6DEA6357500}"/>
              </a:ext>
            </a:extLst>
          </p:cNvPr>
          <p:cNvSpPr>
            <a:spLocks noGrp="1" noChangeArrowheads="1"/>
          </p:cNvSpPr>
          <p:nvPr>
            <p:ph type="body" idx="1"/>
          </p:nvPr>
        </p:nvSpPr>
        <p:spPr>
          <a:solidFill>
            <a:srgbClr val="FFFFFF"/>
          </a:solidFill>
          <a:ln>
            <a:solidFill>
              <a:srgbClr val="000000"/>
            </a:solidFill>
          </a:ln>
        </p:spPr>
        <p:txBody>
          <a:bodyPr/>
          <a:lstStyle/>
          <a:p>
            <a:r>
              <a:rPr lang="en-US" altLang="nl-NL" sz="1600" dirty="0">
                <a:latin typeface="Times New Roman" panose="02020603050405020304" pitchFamily="18" charset="0"/>
              </a:rPr>
              <a:t>Arrows are defeat relations. A typical case of mutual defeat is equally strong arguments with contradictory conclusions.</a:t>
            </a:r>
          </a:p>
          <a:p>
            <a:r>
              <a:rPr lang="en-US" altLang="nl-NL" sz="1600" dirty="0">
                <a:latin typeface="Times New Roman" panose="02020603050405020304" pitchFamily="18" charset="0"/>
              </a:rPr>
              <a:t>Two typical cases of strict defeat:</a:t>
            </a:r>
          </a:p>
          <a:p>
            <a:r>
              <a:rPr lang="en-US" altLang="nl-NL" sz="1600" dirty="0">
                <a:latin typeface="Times New Roman" panose="02020603050405020304" pitchFamily="18" charset="0"/>
              </a:rPr>
              <a:t>-  arguments with contradictory conclusions, one of which is stronger.</a:t>
            </a:r>
          </a:p>
          <a:p>
            <a:pPr>
              <a:buFontTx/>
              <a:buChar char="-"/>
            </a:pPr>
            <a:r>
              <a:rPr lang="en-US" altLang="nl-NL" sz="1600" dirty="0">
                <a:latin typeface="Times New Roman" panose="02020603050405020304" pitchFamily="18" charset="0"/>
              </a:rPr>
              <a:t>An ‘undercutter’</a:t>
            </a:r>
          </a:p>
          <a:p>
            <a:r>
              <a:rPr lang="en-US" altLang="nl-NL" sz="1600" dirty="0">
                <a:latin typeface="Times New Roman" panose="02020603050405020304" pitchFamily="18" charset="0"/>
              </a:rPr>
              <a:t>Dung’s grounded semantics stops at D, and his preferred semantics then tries to </a:t>
            </a:r>
            <a:r>
              <a:rPr lang="en-US" altLang="nl-NL" sz="1600" dirty="0" err="1">
                <a:latin typeface="Times New Roman" panose="02020603050405020304" pitchFamily="18" charset="0"/>
              </a:rPr>
              <a:t>colour</a:t>
            </a:r>
            <a:r>
              <a:rPr lang="en-US" altLang="nl-NL" sz="1600" dirty="0">
                <a:latin typeface="Times New Roman" panose="02020603050405020304" pitchFamily="18" charset="0"/>
              </a:rPr>
              <a:t> the rest in as many alternative ways as possible, satisfying the two labelling conditions. </a:t>
            </a:r>
          </a:p>
          <a:p>
            <a:r>
              <a:rPr lang="en-US" altLang="nl-NL" sz="1600" dirty="0">
                <a:latin typeface="Times New Roman" panose="02020603050405020304" pitchFamily="18" charset="0"/>
              </a:rPr>
              <a:t>Take-away message: when you have conflicting arguments and when you know which arguments defeat each other, then there is a calculus for computing which arguments are acceptable.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a:extLst>
              <a:ext uri="{FF2B5EF4-FFF2-40B4-BE49-F238E27FC236}">
                <a16:creationId xmlns:a16="http://schemas.microsoft.com/office/drawing/2014/main" id="{41C103E9-E2DF-4EF5-8042-CF26E15365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EF2D7906-E06C-43A8-8C0B-682B0DAC4DB1}" type="slidenum">
              <a:rPr lang="nl-NL" altLang="nl-NL" sz="1200">
                <a:latin typeface="Tahoma" panose="020B0604030504040204" pitchFamily="34" charset="0"/>
              </a:rPr>
              <a:pPr/>
              <a:t>19</a:t>
            </a:fld>
            <a:endParaRPr lang="nl-NL" altLang="nl-NL" sz="1200">
              <a:latin typeface="Tahoma" panose="020B0604030504040204" pitchFamily="34" charset="0"/>
            </a:endParaRPr>
          </a:p>
        </p:txBody>
      </p:sp>
      <p:sp>
        <p:nvSpPr>
          <p:cNvPr id="64514" name="Rectangle 2">
            <a:extLst>
              <a:ext uri="{FF2B5EF4-FFF2-40B4-BE49-F238E27FC236}">
                <a16:creationId xmlns:a16="http://schemas.microsoft.com/office/drawing/2014/main" id="{FABBA49D-D0FA-4DC9-8C39-446F4D3B1058}"/>
              </a:ext>
            </a:extLst>
          </p:cNvPr>
          <p:cNvSpPr>
            <a:spLocks noGrp="1" noRot="1" noChangeAspect="1" noChangeArrowheads="1" noTextEdit="1"/>
          </p:cNvSpPr>
          <p:nvPr>
            <p:ph type="sldImg"/>
          </p:nvPr>
        </p:nvSpPr>
        <p:spPr>
          <a:ln/>
        </p:spPr>
      </p:sp>
      <p:sp>
        <p:nvSpPr>
          <p:cNvPr id="64515" name="Rectangle 3">
            <a:extLst>
              <a:ext uri="{FF2B5EF4-FFF2-40B4-BE49-F238E27FC236}">
                <a16:creationId xmlns:a16="http://schemas.microsoft.com/office/drawing/2014/main" id="{9B7F2AE9-AEAE-42E8-93CF-1834863918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sz="1600" dirty="0">
                <a:latin typeface="Times New Roman" panose="02020603050405020304" pitchFamily="18" charset="0"/>
              </a:rPr>
              <a:t>But never forget that all this is an abstraction, in this case of a theory of rule-based arguments.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a:extLst>
              <a:ext uri="{FF2B5EF4-FFF2-40B4-BE49-F238E27FC236}">
                <a16:creationId xmlns:a16="http://schemas.microsoft.com/office/drawing/2014/main" id="{B8569F04-53BF-43AD-9D29-DC8A1D54E5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27459CE2-9215-46E7-B7D0-C1BE000CB45E}" type="slidenum">
              <a:rPr lang="nl-NL" altLang="nl-NL" sz="1200">
                <a:latin typeface="Tahoma" panose="020B0604030504040204" pitchFamily="34" charset="0"/>
              </a:rPr>
              <a:pPr/>
              <a:t>20</a:t>
            </a:fld>
            <a:endParaRPr lang="nl-NL" altLang="nl-NL" sz="1200">
              <a:latin typeface="Tahoma" panose="020B0604030504040204" pitchFamily="34" charset="0"/>
            </a:endParaRPr>
          </a:p>
        </p:txBody>
      </p:sp>
      <p:sp>
        <p:nvSpPr>
          <p:cNvPr id="66562" name="Rectangle 2">
            <a:extLst>
              <a:ext uri="{FF2B5EF4-FFF2-40B4-BE49-F238E27FC236}">
                <a16:creationId xmlns:a16="http://schemas.microsoft.com/office/drawing/2014/main" id="{C9ABA090-C829-4286-A0EC-7298658473C4}"/>
              </a:ext>
            </a:extLst>
          </p:cNvPr>
          <p:cNvSpPr>
            <a:spLocks noGrp="1" noRot="1" noChangeAspect="1" noChangeArrowheads="1" noTextEdit="1"/>
          </p:cNvSpPr>
          <p:nvPr>
            <p:ph type="sldImg"/>
          </p:nvPr>
        </p:nvSpPr>
        <p:spPr>
          <a:ln/>
        </p:spPr>
      </p:sp>
      <p:sp>
        <p:nvSpPr>
          <p:cNvPr id="66563" name="Rectangle 3">
            <a:extLst>
              <a:ext uri="{FF2B5EF4-FFF2-40B4-BE49-F238E27FC236}">
                <a16:creationId xmlns:a16="http://schemas.microsoft.com/office/drawing/2014/main" id="{9DBCAE9C-FB3B-49AC-BC43-AEC670CBBA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sz="1600" dirty="0">
                <a:latin typeface="Times New Roman" panose="02020603050405020304" pitchFamily="18" charset="0"/>
              </a:rPr>
              <a:t>With a rule base with rules like this, arguments can be constructed.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jdelijke aanduiding voor dia-afbeelding 1">
            <a:extLst>
              <a:ext uri="{FF2B5EF4-FFF2-40B4-BE49-F238E27FC236}">
                <a16:creationId xmlns:a16="http://schemas.microsoft.com/office/drawing/2014/main" id="{4DB5AE76-FDB0-9041-BCAB-D921769053C6}"/>
              </a:ext>
            </a:extLst>
          </p:cNvPr>
          <p:cNvSpPr>
            <a:spLocks noGrp="1" noRot="1" noChangeAspect="1" noChangeArrowheads="1" noTextEdit="1"/>
          </p:cNvSpPr>
          <p:nvPr>
            <p:ph type="sldImg"/>
          </p:nvPr>
        </p:nvSpPr>
        <p:spPr>
          <a:ln/>
        </p:spPr>
      </p:sp>
      <p:sp>
        <p:nvSpPr>
          <p:cNvPr id="47106" name="Tijdelijke aanduiding voor notities 2">
            <a:extLst>
              <a:ext uri="{FF2B5EF4-FFF2-40B4-BE49-F238E27FC236}">
                <a16:creationId xmlns:a16="http://schemas.microsoft.com/office/drawing/2014/main" id="{F8981AB5-C586-FE47-AA31-832E208913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a:latin typeface="Times New Roman" panose="02020603050405020304" pitchFamily="18" charset="0"/>
              </a:rPr>
              <a:t>A project in </a:t>
            </a:r>
            <a:r>
              <a:rPr lang="nl-NL" altLang="nl-NL" sz="1600" dirty="0" err="1">
                <a:latin typeface="Times New Roman" panose="02020603050405020304" pitchFamily="18" charset="0"/>
              </a:rPr>
              <a:t>collaboration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with</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Dutch </a:t>
            </a:r>
            <a:r>
              <a:rPr lang="nl-NL" altLang="nl-NL" sz="1600" dirty="0" err="1">
                <a:latin typeface="Times New Roman" panose="02020603050405020304" pitchFamily="18" charset="0"/>
              </a:rPr>
              <a:t>police</a:t>
            </a:r>
            <a:r>
              <a:rPr lang="nl-NL" altLang="nl-NL" sz="1600" dirty="0">
                <a:latin typeface="Times New Roman" panose="02020603050405020304" pitchFamily="18" charset="0"/>
              </a:rPr>
              <a:t>, led </a:t>
            </a:r>
            <a:r>
              <a:rPr lang="nl-NL" altLang="nl-NL" sz="1600" dirty="0" err="1">
                <a:latin typeface="Times New Roman" panose="02020603050405020304" pitchFamily="18" charset="0"/>
              </a:rPr>
              <a:t>by</a:t>
            </a:r>
            <a:r>
              <a:rPr lang="nl-NL" altLang="nl-NL" sz="1600" dirty="0">
                <a:latin typeface="Times New Roman" panose="02020603050405020304" pitchFamily="18" charset="0"/>
              </a:rPr>
              <a:t> Floris </a:t>
            </a:r>
            <a:r>
              <a:rPr lang="nl-NL" altLang="nl-NL" sz="1600" dirty="0" err="1">
                <a:latin typeface="Times New Roman" panose="02020603050405020304" pitchFamily="18" charset="0"/>
              </a:rPr>
              <a:t>Bex</a:t>
            </a:r>
            <a:r>
              <a:rPr lang="nl-NL" altLang="nl-NL" sz="1600" dirty="0">
                <a:latin typeface="Times New Roman" panose="02020603050405020304" pitchFamily="18" charset="0"/>
              </a:rPr>
              <a:t>.</a:t>
            </a:r>
          </a:p>
        </p:txBody>
      </p:sp>
      <p:sp>
        <p:nvSpPr>
          <p:cNvPr id="47107" name="Tijdelijke aanduiding voor voettekst 3">
            <a:extLst>
              <a:ext uri="{FF2B5EF4-FFF2-40B4-BE49-F238E27FC236}">
                <a16:creationId xmlns:a16="http://schemas.microsoft.com/office/drawing/2014/main" id="{49371431-7E46-444B-B051-20589408751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endParaRPr lang="en-US" altLang="nl-NL" sz="1200">
              <a:latin typeface="Tahoma" panose="020B0604030504040204" pitchFamily="34" charset="0"/>
            </a:endParaRPr>
          </a:p>
        </p:txBody>
      </p:sp>
      <p:sp>
        <p:nvSpPr>
          <p:cNvPr id="47108" name="Tijdelijke aanduiding voor dianummer 4">
            <a:extLst>
              <a:ext uri="{FF2B5EF4-FFF2-40B4-BE49-F238E27FC236}">
                <a16:creationId xmlns:a16="http://schemas.microsoft.com/office/drawing/2014/main" id="{992347EA-2CEE-BA43-8B96-7D148F4E3BE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BC760BBB-2D34-8742-B101-0A9A5613C5A5}" type="slidenum">
              <a:rPr lang="nl-NL" altLang="nl-NL" sz="1200">
                <a:latin typeface="Tahoma" panose="020B0604030504040204" pitchFamily="34" charset="0"/>
              </a:rPr>
              <a:pPr/>
              <a:t>21</a:t>
            </a:fld>
            <a:endParaRPr lang="nl-NL" altLang="nl-NL" sz="1200">
              <a:latin typeface="Tahoma" panose="020B060403050404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2708DD1B-0BFB-3C4D-AA95-7C076ECE8B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69D826FA-4AB3-DB46-8086-6C63AA2DA027}" type="slidenum">
              <a:rPr lang="nl-NL" altLang="nl-NL" sz="1200">
                <a:latin typeface="Tahoma" panose="020B0604030504040204" pitchFamily="34" charset="0"/>
              </a:rPr>
              <a:pPr/>
              <a:t>29</a:t>
            </a:fld>
            <a:endParaRPr lang="nl-NL" altLang="nl-NL" sz="1200">
              <a:latin typeface="Tahoma" panose="020B0604030504040204" pitchFamily="34" charset="0"/>
            </a:endParaRPr>
          </a:p>
        </p:txBody>
      </p:sp>
      <p:sp>
        <p:nvSpPr>
          <p:cNvPr id="43010" name="Rectangle 2">
            <a:extLst>
              <a:ext uri="{FF2B5EF4-FFF2-40B4-BE49-F238E27FC236}">
                <a16:creationId xmlns:a16="http://schemas.microsoft.com/office/drawing/2014/main" id="{B44FDF23-DCAA-A942-8D71-20D97A0191DB}"/>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E74A4671-8903-4F46-9C39-291DF20E9A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dirty="0">
              <a:latin typeface="Times New Roman" panose="02020603050405020304" pitchFamily="18" charset="0"/>
            </a:endParaRPr>
          </a:p>
        </p:txBody>
      </p:sp>
    </p:spTree>
    <p:extLst>
      <p:ext uri="{BB962C8B-B14F-4D97-AF65-F5344CB8AC3E}">
        <p14:creationId xmlns:p14="http://schemas.microsoft.com/office/powerpoint/2010/main" val="962746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BC8D36AC-AE7F-4458-B634-1ABA4BCAA77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0C4F2854-39AD-489E-B90D-DCBC98222698}" type="slidenum">
              <a:rPr lang="nl-NL" altLang="nl-NL" sz="1200" smtClean="0">
                <a:latin typeface="Tahoma" panose="020B0604030504040204" pitchFamily="34" charset="0"/>
              </a:rPr>
              <a:pPr/>
              <a:t>3</a:t>
            </a:fld>
            <a:endParaRPr lang="nl-NL" altLang="nl-NL" sz="1200">
              <a:latin typeface="Tahoma" panose="020B0604030504040204" pitchFamily="34" charset="0"/>
            </a:endParaRPr>
          </a:p>
        </p:txBody>
      </p:sp>
      <p:sp>
        <p:nvSpPr>
          <p:cNvPr id="18434" name="Rectangle 2">
            <a:extLst>
              <a:ext uri="{FF2B5EF4-FFF2-40B4-BE49-F238E27FC236}">
                <a16:creationId xmlns:a16="http://schemas.microsoft.com/office/drawing/2014/main" id="{5C3ED4BD-70BC-41A5-8E42-F0B83EF3BB2F}"/>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78E553C9-9A56-43F6-A52B-04C5BBE0E1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a:extLst>
              <a:ext uri="{FF2B5EF4-FFF2-40B4-BE49-F238E27FC236}">
                <a16:creationId xmlns:a16="http://schemas.microsoft.com/office/drawing/2014/main" id="{1B1747A4-8433-F641-A2D5-FBA339C0C295}"/>
              </a:ext>
            </a:extLst>
          </p:cNvPr>
          <p:cNvSpPr txBox="1">
            <a:spLocks noGrp="1" noChangeArrowheads="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r" eaLnBrk="1" hangingPunct="1"/>
            <a:fld id="{ACFF1B38-EE38-C24E-95F5-A09BE7BA264F}" type="slidenum">
              <a:rPr lang="nl-NL" altLang="nl-NL" sz="1200">
                <a:latin typeface="Tahoma" panose="020B0604030504040204" pitchFamily="34" charset="0"/>
              </a:rPr>
              <a:pPr algn="r" eaLnBrk="1" hangingPunct="1"/>
              <a:t>31</a:t>
            </a:fld>
            <a:endParaRPr lang="nl-NL" altLang="nl-NL" sz="1200">
              <a:latin typeface="Tahoma" panose="020B0604030504040204" pitchFamily="34" charset="0"/>
            </a:endParaRPr>
          </a:p>
        </p:txBody>
      </p:sp>
      <p:sp>
        <p:nvSpPr>
          <p:cNvPr id="57346" name="Rectangle 2">
            <a:extLst>
              <a:ext uri="{FF2B5EF4-FFF2-40B4-BE49-F238E27FC236}">
                <a16:creationId xmlns:a16="http://schemas.microsoft.com/office/drawing/2014/main" id="{33E2DA5F-F015-B048-AE03-E8A1D1FECA75}"/>
              </a:ext>
            </a:extLst>
          </p:cNvPr>
          <p:cNvSpPr>
            <a:spLocks noGrp="1" noRot="1" noChangeAspect="1" noChangeArrowheads="1" noTextEdit="1"/>
          </p:cNvSpPr>
          <p:nvPr>
            <p:ph type="sldImg"/>
          </p:nvPr>
        </p:nvSpPr>
        <p:spPr>
          <a:solidFill>
            <a:srgbClr val="FFFFFF"/>
          </a:solidFill>
          <a:ln/>
        </p:spPr>
      </p:sp>
      <p:sp>
        <p:nvSpPr>
          <p:cNvPr id="57347" name="Rectangle 3">
            <a:extLst>
              <a:ext uri="{FF2B5EF4-FFF2-40B4-BE49-F238E27FC236}">
                <a16:creationId xmlns:a16="http://schemas.microsoft.com/office/drawing/2014/main" id="{7C38A0BF-EE36-404E-A1D6-450250964E67}"/>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nl-NL" dirty="0">
                <a:latin typeface="Times New Roman" panose="02020603050405020304" pitchFamily="18" charset="0"/>
              </a:rPr>
              <a:t>Critical questions are pointers to counterarguments.</a:t>
            </a:r>
          </a:p>
        </p:txBody>
      </p:sp>
    </p:spTree>
    <p:extLst>
      <p:ext uri="{BB962C8B-B14F-4D97-AF65-F5344CB8AC3E}">
        <p14:creationId xmlns:p14="http://schemas.microsoft.com/office/powerpoint/2010/main" val="302894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7A45C4D7-FCD7-4FCF-AAC8-AE7940DE6918}"/>
              </a:ext>
            </a:extLst>
          </p:cNvPr>
          <p:cNvSpPr>
            <a:spLocks noGrp="1" noRot="1" noChangeAspect="1" noChangeArrowheads="1" noTextEdit="1"/>
          </p:cNvSpPr>
          <p:nvPr>
            <p:ph type="sldImg"/>
          </p:nvPr>
        </p:nvSpPr>
        <p:spPr>
          <a:solidFill>
            <a:srgbClr val="FFFFFF"/>
          </a:solidFill>
          <a:ln/>
        </p:spPr>
      </p:sp>
      <p:sp>
        <p:nvSpPr>
          <p:cNvPr id="37890" name="Rectangle 3">
            <a:extLst>
              <a:ext uri="{FF2B5EF4-FFF2-40B4-BE49-F238E27FC236}">
                <a16:creationId xmlns:a16="http://schemas.microsoft.com/office/drawing/2014/main" id="{BD6FE347-47B5-42C1-BF69-B7EFBF69664D}"/>
              </a:ext>
            </a:extLst>
          </p:cNvPr>
          <p:cNvSpPr>
            <a:spLocks noGrp="1" noChangeArrowheads="1"/>
          </p:cNvSpPr>
          <p:nvPr>
            <p:ph type="body" idx="1"/>
          </p:nvPr>
        </p:nvSpPr>
        <p:spPr>
          <a:solidFill>
            <a:srgbClr val="FFFFFF"/>
          </a:solidFill>
          <a:ln>
            <a:solidFill>
              <a:srgbClr val="000000"/>
            </a:solidFill>
          </a:ln>
        </p:spPr>
        <p:txBody>
          <a:bodyPr/>
          <a:lstStyle/>
          <a:p>
            <a:endParaRPr lang="en-US" altLang="nl-NL" dirty="0">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a:extLst>
              <a:ext uri="{FF2B5EF4-FFF2-40B4-BE49-F238E27FC236}">
                <a16:creationId xmlns:a16="http://schemas.microsoft.com/office/drawing/2014/main" id="{DFAC45A1-A7A9-E87A-6AC8-3B3DBFD5C3DB}"/>
              </a:ext>
            </a:extLst>
          </p:cNvPr>
          <p:cNvSpPr txBox="1">
            <a:spLocks noGrp="1" noChangeArrowheads="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r" eaLnBrk="1" hangingPunct="1"/>
            <a:fld id="{7E35A968-7301-024D-83F0-6B70E95F0224}" type="slidenum">
              <a:rPr lang="nl-NL" altLang="nl-NL" sz="1200"/>
              <a:pPr algn="r" eaLnBrk="1" hangingPunct="1"/>
              <a:t>33</a:t>
            </a:fld>
            <a:endParaRPr lang="nl-NL" altLang="nl-NL" sz="1200"/>
          </a:p>
        </p:txBody>
      </p:sp>
      <p:sp>
        <p:nvSpPr>
          <p:cNvPr id="58370" name="Rectangle 2">
            <a:extLst>
              <a:ext uri="{FF2B5EF4-FFF2-40B4-BE49-F238E27FC236}">
                <a16:creationId xmlns:a16="http://schemas.microsoft.com/office/drawing/2014/main" id="{007C4EC5-B551-C369-B965-32ACA149F53D}"/>
              </a:ext>
            </a:extLst>
          </p:cNvPr>
          <p:cNvSpPr>
            <a:spLocks noGrp="1" noRot="1" noChangeAspect="1" noChangeArrowheads="1" noTextEdit="1"/>
          </p:cNvSpPr>
          <p:nvPr>
            <p:ph type="sldImg"/>
          </p:nvPr>
        </p:nvSpPr>
        <p:spPr>
          <a:ln/>
        </p:spPr>
      </p:sp>
      <p:sp>
        <p:nvSpPr>
          <p:cNvPr id="58371" name="Rectangle 3">
            <a:extLst>
              <a:ext uri="{FF2B5EF4-FFF2-40B4-BE49-F238E27FC236}">
                <a16:creationId xmlns:a16="http://schemas.microsoft.com/office/drawing/2014/main" id="{5F32FEC9-C4BB-A87F-06FA-88207BDB60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a:extLst>
              <a:ext uri="{FF2B5EF4-FFF2-40B4-BE49-F238E27FC236}">
                <a16:creationId xmlns:a16="http://schemas.microsoft.com/office/drawing/2014/main" id="{8DCDCD42-60C4-BCA3-1180-A0136306BB07}"/>
              </a:ext>
            </a:extLst>
          </p:cNvPr>
          <p:cNvSpPr txBox="1">
            <a:spLocks noGrp="1" noChangeArrowheads="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r" eaLnBrk="1" hangingPunct="1"/>
            <a:fld id="{3F878243-618F-C649-9BDC-30708370DCE6}" type="slidenum">
              <a:rPr lang="nl-NL" altLang="nl-NL" sz="1200"/>
              <a:pPr algn="r" eaLnBrk="1" hangingPunct="1"/>
              <a:t>34</a:t>
            </a:fld>
            <a:endParaRPr lang="nl-NL" altLang="nl-NL" sz="1200"/>
          </a:p>
        </p:txBody>
      </p:sp>
      <p:sp>
        <p:nvSpPr>
          <p:cNvPr id="60418" name="Rectangle 2">
            <a:extLst>
              <a:ext uri="{FF2B5EF4-FFF2-40B4-BE49-F238E27FC236}">
                <a16:creationId xmlns:a16="http://schemas.microsoft.com/office/drawing/2014/main" id="{46A6C1F2-E29A-9817-9451-F41A00E3C6BF}"/>
              </a:ext>
            </a:extLst>
          </p:cNvPr>
          <p:cNvSpPr>
            <a:spLocks noGrp="1" noRot="1" noChangeAspect="1" noChangeArrowheads="1" noTextEdit="1"/>
          </p:cNvSpPr>
          <p:nvPr>
            <p:ph type="sldImg"/>
          </p:nvPr>
        </p:nvSpPr>
        <p:spPr>
          <a:solidFill>
            <a:srgbClr val="FFFFFF"/>
          </a:solidFill>
          <a:ln/>
        </p:spPr>
      </p:sp>
      <p:sp>
        <p:nvSpPr>
          <p:cNvPr id="60419" name="Rectangle 3">
            <a:extLst>
              <a:ext uri="{FF2B5EF4-FFF2-40B4-BE49-F238E27FC236}">
                <a16:creationId xmlns:a16="http://schemas.microsoft.com/office/drawing/2014/main" id="{45C425A6-3DC4-EDB0-9513-734DA8D9FFB5}"/>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nl-NL">
                <a:latin typeface="Times New Roman" panose="02020603050405020304" pitchFamily="18" charset="0"/>
              </a:rPr>
              <a: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a:extLst>
              <a:ext uri="{FF2B5EF4-FFF2-40B4-BE49-F238E27FC236}">
                <a16:creationId xmlns:a16="http://schemas.microsoft.com/office/drawing/2014/main" id="{1C6ABBD5-6951-E990-A692-CCAE3DB20D01}"/>
              </a:ext>
            </a:extLst>
          </p:cNvPr>
          <p:cNvSpPr txBox="1">
            <a:spLocks noGrp="1" noChangeArrowheads="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r" eaLnBrk="1" hangingPunct="1"/>
            <a:fld id="{E63DEC0E-AD95-954E-9A53-2599B93DF83C}" type="slidenum">
              <a:rPr lang="nl-NL" altLang="nl-NL" sz="1200"/>
              <a:pPr algn="r" eaLnBrk="1" hangingPunct="1"/>
              <a:t>35</a:t>
            </a:fld>
            <a:endParaRPr lang="nl-NL" altLang="nl-NL" sz="1200"/>
          </a:p>
        </p:txBody>
      </p:sp>
      <p:sp>
        <p:nvSpPr>
          <p:cNvPr id="62466" name="Rectangle 2">
            <a:extLst>
              <a:ext uri="{FF2B5EF4-FFF2-40B4-BE49-F238E27FC236}">
                <a16:creationId xmlns:a16="http://schemas.microsoft.com/office/drawing/2014/main" id="{77E527F6-7F5C-8E8B-29EC-519FD2E1BD0A}"/>
              </a:ext>
            </a:extLst>
          </p:cNvPr>
          <p:cNvSpPr>
            <a:spLocks noGrp="1" noRot="1" noChangeAspect="1" noChangeArrowheads="1" noTextEdit="1"/>
          </p:cNvSpPr>
          <p:nvPr>
            <p:ph type="sldImg"/>
          </p:nvPr>
        </p:nvSpPr>
        <p:spPr>
          <a:solidFill>
            <a:srgbClr val="FFFFFF"/>
          </a:solidFill>
          <a:ln/>
        </p:spPr>
      </p:sp>
      <p:sp>
        <p:nvSpPr>
          <p:cNvPr id="62467" name="Rectangle 3">
            <a:extLst>
              <a:ext uri="{FF2B5EF4-FFF2-40B4-BE49-F238E27FC236}">
                <a16:creationId xmlns:a16="http://schemas.microsoft.com/office/drawing/2014/main" id="{E89DD2C6-A558-249F-4A28-5A47F5ED3492}"/>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a:extLst>
              <a:ext uri="{FF2B5EF4-FFF2-40B4-BE49-F238E27FC236}">
                <a16:creationId xmlns:a16="http://schemas.microsoft.com/office/drawing/2014/main" id="{B738C57C-BA0D-4956-9051-3E43C8CC884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DE28AC5C-F602-4AE1-A75E-EAF4C84EDD6E}" type="slidenum">
              <a:rPr lang="nl-NL" altLang="nl-NL" sz="1200">
                <a:latin typeface="Tahoma" panose="020B0604030504040204" pitchFamily="34" charset="0"/>
              </a:rPr>
              <a:pPr/>
              <a:t>36</a:t>
            </a:fld>
            <a:endParaRPr lang="nl-NL" altLang="nl-NL" sz="1200">
              <a:latin typeface="Tahoma" panose="020B0604030504040204" pitchFamily="34" charset="0"/>
            </a:endParaRPr>
          </a:p>
        </p:txBody>
      </p:sp>
      <p:sp>
        <p:nvSpPr>
          <p:cNvPr id="70658" name="Rectangle 2">
            <a:extLst>
              <a:ext uri="{FF2B5EF4-FFF2-40B4-BE49-F238E27FC236}">
                <a16:creationId xmlns:a16="http://schemas.microsoft.com/office/drawing/2014/main" id="{8D9A58A0-259A-485A-9F99-475D4E964A96}"/>
              </a:ext>
            </a:extLst>
          </p:cNvPr>
          <p:cNvSpPr>
            <a:spLocks noGrp="1" noRot="1" noChangeAspect="1" noChangeArrowheads="1" noTextEdit="1"/>
          </p:cNvSpPr>
          <p:nvPr>
            <p:ph type="sldImg"/>
          </p:nvPr>
        </p:nvSpPr>
        <p:spPr>
          <a:ln/>
        </p:spPr>
      </p:sp>
      <p:sp>
        <p:nvSpPr>
          <p:cNvPr id="70659" name="Rectangle 3">
            <a:extLst>
              <a:ext uri="{FF2B5EF4-FFF2-40B4-BE49-F238E27FC236}">
                <a16:creationId xmlns:a16="http://schemas.microsoft.com/office/drawing/2014/main" id="{C2551227-D7FB-41D1-93E9-14A8CD6417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sz="1600" dirty="0">
                <a:latin typeface="Times New Roman" panose="02020603050405020304" pitchFamily="18" charset="0"/>
              </a:rPr>
              <a:t>Atypical for AI &amp; Law in that the reasoning is purely factual.</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a:extLst>
              <a:ext uri="{FF2B5EF4-FFF2-40B4-BE49-F238E27FC236}">
                <a16:creationId xmlns:a16="http://schemas.microsoft.com/office/drawing/2014/main" id="{20357050-F56B-492D-B8DF-E2C877CAFD33}"/>
              </a:ext>
            </a:extLst>
          </p:cNvPr>
          <p:cNvSpPr>
            <a:spLocks noGrp="1" noRot="1" noChangeAspect="1" noChangeArrowheads="1" noTextEdit="1"/>
          </p:cNvSpPr>
          <p:nvPr>
            <p:ph type="sldImg"/>
          </p:nvPr>
        </p:nvSpPr>
        <p:spPr>
          <a:solidFill>
            <a:srgbClr val="FFFFFF"/>
          </a:solidFill>
          <a:ln/>
        </p:spPr>
      </p:sp>
      <p:sp>
        <p:nvSpPr>
          <p:cNvPr id="72706" name="Rectangle 3">
            <a:extLst>
              <a:ext uri="{FF2B5EF4-FFF2-40B4-BE49-F238E27FC236}">
                <a16:creationId xmlns:a16="http://schemas.microsoft.com/office/drawing/2014/main" id="{1C38E6CA-5CD0-4434-BB55-342E200F4305}"/>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nl-NL" sz="1600" dirty="0">
                <a:latin typeface="Times New Roman" panose="02020603050405020304" pitchFamily="18" charset="0"/>
              </a:rPr>
              <a:t>All three have their pros and cons. Argumentation and story comparison fit well with with how humans reason. Bayes is theoretically well-founded and is useful for processing specific kinds of forensic evidence.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a:extLst>
              <a:ext uri="{FF2B5EF4-FFF2-40B4-BE49-F238E27FC236}">
                <a16:creationId xmlns:a16="http://schemas.microsoft.com/office/drawing/2014/main" id="{4F4582FB-1928-4BDC-8D0F-424E4CF7B939}"/>
              </a:ext>
            </a:extLst>
          </p:cNvPr>
          <p:cNvSpPr>
            <a:spLocks noGrp="1" noRot="1" noChangeAspect="1" noChangeArrowheads="1" noTextEdit="1"/>
          </p:cNvSpPr>
          <p:nvPr>
            <p:ph type="sldImg"/>
          </p:nvPr>
        </p:nvSpPr>
        <p:spPr>
          <a:ln/>
        </p:spPr>
      </p:sp>
      <p:sp>
        <p:nvSpPr>
          <p:cNvPr id="74754" name="Notes Placeholder 2">
            <a:extLst>
              <a:ext uri="{FF2B5EF4-FFF2-40B4-BE49-F238E27FC236}">
                <a16:creationId xmlns:a16="http://schemas.microsoft.com/office/drawing/2014/main" id="{1B37CE05-18ED-435F-A56B-193FF6CE904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err="1">
                <a:latin typeface="Times New Roman" panose="02020603050405020304" pitchFamily="18" charset="0"/>
              </a:rPr>
              <a:t>Rationally</a:t>
            </a:r>
            <a:r>
              <a:rPr lang="nl-NL" altLang="nl-NL" sz="1600" dirty="0">
                <a:latin typeface="Times New Roman" panose="02020603050405020304" pitchFamily="18" charset="0"/>
              </a:rPr>
              <a:t> well-</a:t>
            </a:r>
            <a:r>
              <a:rPr lang="nl-NL" altLang="nl-NL" sz="1600" dirty="0" err="1">
                <a:latin typeface="Times New Roman" panose="02020603050405020304" pitchFamily="18" charset="0"/>
              </a:rPr>
              <a:t>founded</a:t>
            </a:r>
            <a:r>
              <a:rPr lang="nl-NL" altLang="nl-NL" sz="1600" dirty="0">
                <a:latin typeface="Times New Roman" panose="02020603050405020304" pitchFamily="18" charset="0"/>
              </a:rPr>
              <a:t>? Bayes is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best? But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others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also</a:t>
            </a:r>
            <a:r>
              <a:rPr lang="nl-NL" altLang="nl-NL" sz="1600" dirty="0">
                <a:latin typeface="Times New Roman" panose="02020603050405020304" pitchFamily="18" charset="0"/>
              </a:rPr>
              <a:t> have foundations.</a:t>
            </a:r>
          </a:p>
          <a:p>
            <a:r>
              <a:rPr lang="nl-NL" altLang="nl-NL" sz="1600" dirty="0" err="1">
                <a:latin typeface="Times New Roman" panose="02020603050405020304" pitchFamily="18" charset="0"/>
              </a:rPr>
              <a:t>Cognitively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feasible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Stories</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best? But </a:t>
            </a:r>
            <a:r>
              <a:rPr lang="nl-NL" altLang="nl-NL" sz="1600" dirty="0" err="1">
                <a:latin typeface="Times New Roman" panose="02020603050405020304" pitchFamily="18" charset="0"/>
              </a:rPr>
              <a:t>judges</a:t>
            </a:r>
            <a:r>
              <a:rPr lang="nl-NL" altLang="nl-NL" sz="1600" dirty="0">
                <a:latin typeface="Times New Roman" panose="02020603050405020304" pitchFamily="18" charset="0"/>
              </a:rPr>
              <a:t> handle </a:t>
            </a:r>
            <a:r>
              <a:rPr lang="nl-NL" altLang="nl-NL" sz="1600" dirty="0" err="1">
                <a:latin typeface="Times New Roman" panose="02020603050405020304" pitchFamily="18" charset="0"/>
              </a:rPr>
              <a:t>certain</a:t>
            </a:r>
            <a:r>
              <a:rPr lang="nl-NL" altLang="nl-NL" sz="1600" dirty="0">
                <a:latin typeface="Times New Roman" panose="02020603050405020304" pitchFamily="18" charset="0"/>
              </a:rPr>
              <a:t> types of </a:t>
            </a:r>
            <a:r>
              <a:rPr lang="nl-NL" altLang="nl-NL" sz="1600" dirty="0" err="1">
                <a:latin typeface="Times New Roman" panose="02020603050405020304" pitchFamily="18" charset="0"/>
              </a:rPr>
              <a:t>evidence</a:t>
            </a:r>
            <a:r>
              <a:rPr lang="nl-NL" altLang="nl-NL" sz="1600" dirty="0">
                <a:latin typeface="Times New Roman" panose="02020603050405020304" pitchFamily="18" charset="0"/>
              </a:rPr>
              <a:t>, e.g. </a:t>
            </a:r>
            <a:r>
              <a:rPr lang="nl-NL" altLang="nl-NL" sz="1600" dirty="0" err="1">
                <a:latin typeface="Times New Roman" panose="02020603050405020304" pitchFamily="18" charset="0"/>
              </a:rPr>
              <a:t>witnesses</a:t>
            </a:r>
            <a:r>
              <a:rPr lang="nl-NL" altLang="nl-NL" sz="1600" dirty="0">
                <a:latin typeface="Times New Roman" panose="02020603050405020304" pitchFamily="18" charset="0"/>
              </a:rPr>
              <a:t>, in </a:t>
            </a:r>
            <a:r>
              <a:rPr lang="nl-NL" altLang="nl-NL" sz="1600" dirty="0" err="1">
                <a:latin typeface="Times New Roman" panose="02020603050405020304" pitchFamily="18" charset="0"/>
              </a:rPr>
              <a:t>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argumentative</a:t>
            </a:r>
            <a:r>
              <a:rPr lang="nl-NL" altLang="nl-NL" sz="1600" dirty="0">
                <a:latin typeface="Times New Roman" panose="02020603050405020304" pitchFamily="18" charset="0"/>
              </a:rPr>
              <a:t> fashion.</a:t>
            </a:r>
          </a:p>
        </p:txBody>
      </p:sp>
      <p:sp>
        <p:nvSpPr>
          <p:cNvPr id="74755" name="Slide Number Placeholder 3">
            <a:extLst>
              <a:ext uri="{FF2B5EF4-FFF2-40B4-BE49-F238E27FC236}">
                <a16:creationId xmlns:a16="http://schemas.microsoft.com/office/drawing/2014/main" id="{5F2BBB47-01D6-42C9-86BC-56ACBEE710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DED2BF24-8114-46D0-93EB-9C4DF823582C}" type="slidenum">
              <a:rPr lang="nl-NL" altLang="nl-NL" sz="1200">
                <a:latin typeface="Tahoma" panose="020B0604030504040204" pitchFamily="34" charset="0"/>
              </a:rPr>
              <a:pPr/>
              <a:t>38</a:t>
            </a:fld>
            <a:endParaRPr lang="nl-NL" altLang="nl-NL" sz="1200">
              <a:latin typeface="Tahoma" panose="020B060403050404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jdelijke aanduiding voor dia-afbeelding 1">
            <a:extLst>
              <a:ext uri="{FF2B5EF4-FFF2-40B4-BE49-F238E27FC236}">
                <a16:creationId xmlns:a16="http://schemas.microsoft.com/office/drawing/2014/main" id="{5969A773-1112-440E-A399-133891115866}"/>
              </a:ext>
            </a:extLst>
          </p:cNvPr>
          <p:cNvSpPr>
            <a:spLocks noGrp="1" noRot="1" noChangeAspect="1" noChangeArrowheads="1" noTextEdit="1"/>
          </p:cNvSpPr>
          <p:nvPr>
            <p:ph type="sldImg"/>
          </p:nvPr>
        </p:nvSpPr>
        <p:spPr>
          <a:ln/>
        </p:spPr>
      </p:sp>
      <p:sp>
        <p:nvSpPr>
          <p:cNvPr id="76802" name="Tijdelijke aanduiding voor notities 2">
            <a:extLst>
              <a:ext uri="{FF2B5EF4-FFF2-40B4-BE49-F238E27FC236}">
                <a16:creationId xmlns:a16="http://schemas.microsoft.com/office/drawing/2014/main" id="{F38A79A9-3676-4301-A666-94ACC2BBDB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nl-NL" sz="1600">
              <a:latin typeface="Calibri" panose="020F0502020204030204" pitchFamily="34" charset="0"/>
            </a:endParaRPr>
          </a:p>
        </p:txBody>
      </p:sp>
      <p:sp>
        <p:nvSpPr>
          <p:cNvPr id="76803" name="Tijdelijke aanduiding voor dianummer 3">
            <a:extLst>
              <a:ext uri="{FF2B5EF4-FFF2-40B4-BE49-F238E27FC236}">
                <a16:creationId xmlns:a16="http://schemas.microsoft.com/office/drawing/2014/main" id="{EB77CB5D-BA1F-43E4-A035-1DE5D2B94D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0A3E3014-AEA1-47CA-B210-555A7D5FB53D}" type="slidenum">
              <a:rPr lang="nl-NL" altLang="nl-NL" sz="1200">
                <a:latin typeface="Times" panose="02020603050405020304" pitchFamily="18" charset="0"/>
              </a:rPr>
              <a:pPr/>
              <a:t>39</a:t>
            </a:fld>
            <a:endParaRPr lang="nl-NL" altLang="nl-NL" sz="1200">
              <a:latin typeface="Times"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a:extLst>
              <a:ext uri="{FF2B5EF4-FFF2-40B4-BE49-F238E27FC236}">
                <a16:creationId xmlns:a16="http://schemas.microsoft.com/office/drawing/2014/main" id="{C85FD1AE-6F5D-4558-8FE0-2E8F75C7B9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7619E815-5C09-450A-A463-F8974DACD188}" type="slidenum">
              <a:rPr lang="nl-NL" altLang="nl-NL" sz="1200">
                <a:latin typeface="Tahoma" panose="020B0604030504040204" pitchFamily="34" charset="0"/>
              </a:rPr>
              <a:pPr/>
              <a:t>40</a:t>
            </a:fld>
            <a:endParaRPr lang="nl-NL" altLang="nl-NL" sz="1200">
              <a:latin typeface="Tahoma" panose="020B0604030504040204" pitchFamily="34" charset="0"/>
            </a:endParaRPr>
          </a:p>
        </p:txBody>
      </p:sp>
      <p:sp>
        <p:nvSpPr>
          <p:cNvPr id="78850" name="Rectangle 2">
            <a:extLst>
              <a:ext uri="{FF2B5EF4-FFF2-40B4-BE49-F238E27FC236}">
                <a16:creationId xmlns:a16="http://schemas.microsoft.com/office/drawing/2014/main" id="{3DE2C8B0-D5F6-412D-B947-BE68F2135694}"/>
              </a:ext>
            </a:extLst>
          </p:cNvPr>
          <p:cNvSpPr>
            <a:spLocks noGrp="1" noRot="1" noChangeAspect="1" noChangeArrowheads="1" noTextEdit="1"/>
          </p:cNvSpPr>
          <p:nvPr>
            <p:ph type="sldImg"/>
          </p:nvPr>
        </p:nvSpPr>
        <p:spPr>
          <a:ln/>
        </p:spPr>
      </p:sp>
      <p:sp>
        <p:nvSpPr>
          <p:cNvPr id="78851" name="Rectangle 3">
            <a:extLst>
              <a:ext uri="{FF2B5EF4-FFF2-40B4-BE49-F238E27FC236}">
                <a16:creationId xmlns:a16="http://schemas.microsoft.com/office/drawing/2014/main" id="{4B2E9B66-6AFD-4E1A-AD7B-C97F1EE73E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jdelijke aanduiding voor dia-afbeelding 1">
            <a:extLst>
              <a:ext uri="{FF2B5EF4-FFF2-40B4-BE49-F238E27FC236}">
                <a16:creationId xmlns:a16="http://schemas.microsoft.com/office/drawing/2014/main" id="{556A7C6C-3611-4593-8979-317F0A514E62}"/>
              </a:ext>
            </a:extLst>
          </p:cNvPr>
          <p:cNvSpPr>
            <a:spLocks noGrp="1" noRot="1" noChangeAspect="1" noChangeArrowheads="1" noTextEdit="1"/>
          </p:cNvSpPr>
          <p:nvPr>
            <p:ph type="sldImg"/>
          </p:nvPr>
        </p:nvSpPr>
        <p:spPr>
          <a:ln/>
        </p:spPr>
      </p:sp>
      <p:sp>
        <p:nvSpPr>
          <p:cNvPr id="20482" name="Tijdelijke aanduiding voor notities 2">
            <a:extLst>
              <a:ext uri="{FF2B5EF4-FFF2-40B4-BE49-F238E27FC236}">
                <a16:creationId xmlns:a16="http://schemas.microsoft.com/office/drawing/2014/main" id="{BEAF9F6B-B252-48DD-86C9-EECF2ACBD9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err="1">
                <a:latin typeface="Times New Roman" panose="02020603050405020304" pitchFamily="18" charset="0"/>
              </a:rPr>
              <a:t>Interpretation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proof</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either</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left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to</a:t>
            </a:r>
            <a:r>
              <a:rPr lang="nl-NL" altLang="nl-NL" sz="1600" dirty="0">
                <a:latin typeface="Times New Roman" panose="02020603050405020304" pitchFamily="18" charset="0"/>
              </a:rPr>
              <a:t> human or system is </a:t>
            </a:r>
            <a:r>
              <a:rPr lang="nl-NL" altLang="nl-NL" sz="1600" dirty="0" err="1">
                <a:latin typeface="Times New Roman" panose="02020603050405020304" pitchFamily="18" charset="0"/>
              </a:rPr>
              <a:t>only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applied</a:t>
            </a:r>
            <a:r>
              <a:rPr lang="nl-NL" altLang="nl-NL" sz="1600" dirty="0">
                <a:latin typeface="Times New Roman" panose="02020603050405020304" pitchFamily="18" charset="0"/>
              </a:rPr>
              <a:t> in </a:t>
            </a:r>
            <a:r>
              <a:rPr lang="nl-NL" altLang="nl-NL" sz="1600" dirty="0" err="1">
                <a:latin typeface="Times New Roman" panose="02020603050405020304" pitchFamily="18" charset="0"/>
              </a:rPr>
              <a:t>those</a:t>
            </a:r>
            <a:r>
              <a:rPr lang="nl-NL" altLang="nl-NL" sz="1600" dirty="0">
                <a:latin typeface="Times New Roman" panose="02020603050405020304" pitchFamily="18" charset="0"/>
              </a:rPr>
              <a:t> cases </a:t>
            </a:r>
            <a:r>
              <a:rPr lang="nl-NL" altLang="nl-NL" sz="1600" dirty="0" err="1">
                <a:latin typeface="Times New Roman" panose="02020603050405020304" pitchFamily="18" charset="0"/>
              </a:rPr>
              <a:t>where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this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automated</a:t>
            </a:r>
            <a:r>
              <a:rPr lang="nl-NL" altLang="nl-NL" sz="1600" dirty="0">
                <a:latin typeface="Times New Roman" panose="02020603050405020304" pitchFamily="18" charset="0"/>
              </a:rPr>
              <a:t> (bulk cases). </a:t>
            </a:r>
          </a:p>
          <a:p>
            <a:r>
              <a:rPr lang="nl-NL" altLang="nl-NL" sz="1600" dirty="0">
                <a:latin typeface="Times New Roman" panose="02020603050405020304" pitchFamily="18" charset="0"/>
              </a:rPr>
              <a:t>The kind of </a:t>
            </a:r>
            <a:r>
              <a:rPr lang="nl-NL" altLang="nl-NL" sz="1600" dirty="0" err="1">
                <a:latin typeface="Times New Roman" panose="02020603050405020304" pitchFamily="18" charset="0"/>
              </a:rPr>
              <a:t>complexity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for</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which</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computer is </a:t>
            </a:r>
            <a:r>
              <a:rPr lang="nl-NL" altLang="nl-NL" sz="1600" dirty="0" err="1">
                <a:latin typeface="Times New Roman" panose="02020603050405020304" pitchFamily="18" charset="0"/>
              </a:rPr>
              <a:t>ideally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suited</a:t>
            </a:r>
            <a:r>
              <a:rPr lang="nl-NL" altLang="nl-NL" sz="1600" dirty="0">
                <a:latin typeface="Times New Roman" panose="02020603050405020304" pitchFamily="18" charset="0"/>
              </a:rPr>
              <a:t>:</a:t>
            </a:r>
          </a:p>
          <a:p>
            <a:pPr>
              <a:buFontTx/>
              <a:buChar char="-"/>
            </a:pPr>
            <a:r>
              <a:rPr lang="nl-NL" altLang="nl-NL" sz="1600" dirty="0">
                <a:latin typeface="Times New Roman" panose="02020603050405020304" pitchFamily="18" charset="0"/>
              </a:rPr>
              <a:t>complex </a:t>
            </a:r>
            <a:r>
              <a:rPr lang="nl-NL" altLang="nl-NL" sz="1600" dirty="0" err="1">
                <a:latin typeface="Times New Roman" panose="02020603050405020304" pitchFamily="18" charset="0"/>
              </a:rPr>
              <a:t>syntactic</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structure</a:t>
            </a:r>
            <a:r>
              <a:rPr lang="nl-NL" altLang="nl-NL" sz="1600" dirty="0">
                <a:latin typeface="Times New Roman" panose="02020603050405020304" pitchFamily="18" charset="0"/>
              </a:rPr>
              <a:t> (e.g. cross </a:t>
            </a:r>
            <a:r>
              <a:rPr lang="nl-NL" altLang="nl-NL" sz="1600" dirty="0" err="1">
                <a:latin typeface="Times New Roman" panose="02020603050405020304" pitchFamily="18" charset="0"/>
              </a:rPr>
              <a:t>references</a:t>
            </a:r>
            <a:r>
              <a:rPr lang="nl-NL" altLang="nl-NL" sz="1600" dirty="0">
                <a:latin typeface="Times New Roman" panose="02020603050405020304" pitchFamily="18" charset="0"/>
              </a:rPr>
              <a:t>, complex </a:t>
            </a:r>
            <a:r>
              <a:rPr lang="nl-NL" altLang="nl-NL" sz="1600" dirty="0" err="1">
                <a:latin typeface="Times New Roman" panose="02020603050405020304" pitchFamily="18" charset="0"/>
              </a:rPr>
              <a:t>boolean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conditions</a:t>
            </a:r>
            <a:r>
              <a:rPr lang="nl-NL" altLang="nl-NL" sz="1600" dirty="0">
                <a:latin typeface="Times New Roman" panose="02020603050405020304" pitchFamily="18" charset="0"/>
              </a:rPr>
              <a:t> of </a:t>
            </a:r>
            <a:r>
              <a:rPr lang="nl-NL" altLang="nl-NL" sz="1600" dirty="0" err="1">
                <a:latin typeface="Times New Roman" panose="02020603050405020304" pitchFamily="18" charset="0"/>
              </a:rPr>
              <a:t>rules</a:t>
            </a:r>
            <a:r>
              <a:rPr lang="nl-NL" altLang="nl-NL" sz="1600" dirty="0">
                <a:latin typeface="Times New Roman" panose="02020603050405020304" pitchFamily="18" charset="0"/>
              </a:rPr>
              <a:t>)</a:t>
            </a:r>
          </a:p>
          <a:p>
            <a:pPr>
              <a:buFontTx/>
              <a:buChar char="-"/>
            </a:pPr>
            <a:r>
              <a:rPr lang="nl-NL" altLang="nl-NL" sz="1600" dirty="0" err="1">
                <a:latin typeface="Times New Roman" panose="02020603050405020304" pitchFamily="18" charset="0"/>
              </a:rPr>
              <a:t>many</a:t>
            </a:r>
            <a:r>
              <a:rPr lang="nl-NL" altLang="nl-NL" sz="1600" dirty="0">
                <a:latin typeface="Times New Roman" panose="02020603050405020304" pitchFamily="18" charset="0"/>
              </a:rPr>
              <a:t> relevant </a:t>
            </a:r>
            <a:r>
              <a:rPr lang="nl-NL" altLang="nl-NL" sz="1600" dirty="0" err="1">
                <a:latin typeface="Times New Roman" panose="02020603050405020304" pitchFamily="18" charset="0"/>
              </a:rPr>
              <a:t>regulations</a:t>
            </a:r>
            <a:endParaRPr lang="nl-NL" altLang="nl-NL" sz="1600" dirty="0">
              <a:latin typeface="Times New Roman" panose="02020603050405020304" pitchFamily="18" charset="0"/>
            </a:endParaRPr>
          </a:p>
          <a:p>
            <a:r>
              <a:rPr lang="nl-NL" altLang="nl-NL" sz="1600" dirty="0" err="1">
                <a:latin typeface="Times New Roman" panose="02020603050405020304" pitchFamily="18" charset="0"/>
              </a:rPr>
              <a:t>Fully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automating</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decisions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only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if</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law</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clear</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well </a:t>
            </a:r>
            <a:r>
              <a:rPr lang="nl-NL" altLang="nl-NL" sz="1600" dirty="0" err="1">
                <a:latin typeface="Times New Roman" panose="02020603050405020304" pitchFamily="18" charset="0"/>
              </a:rPr>
              <a:t>specified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if</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facts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reliably</a:t>
            </a:r>
            <a:r>
              <a:rPr lang="nl-NL" altLang="nl-NL" sz="1600" dirty="0">
                <a:latin typeface="Times New Roman" panose="02020603050405020304" pitchFamily="18" charset="0"/>
              </a:rPr>
              <a:t> taken </a:t>
            </a:r>
            <a:r>
              <a:rPr lang="nl-NL" altLang="nl-NL" sz="1600" dirty="0" err="1">
                <a:latin typeface="Times New Roman" panose="02020603050405020304" pitchFamily="18" charset="0"/>
              </a:rPr>
              <a:t>from</a:t>
            </a:r>
            <a:r>
              <a:rPr lang="nl-NL" altLang="nl-NL" sz="1600" dirty="0">
                <a:latin typeface="Times New Roman" panose="02020603050405020304" pitchFamily="18" charset="0"/>
              </a:rPr>
              <a:t> case files or </a:t>
            </a:r>
            <a:r>
              <a:rPr lang="nl-NL" altLang="nl-NL" sz="1600" dirty="0" err="1">
                <a:latin typeface="Times New Roman" panose="02020603050405020304" pitchFamily="18" charset="0"/>
              </a:rPr>
              <a:t>government</a:t>
            </a:r>
            <a:r>
              <a:rPr lang="nl-NL" altLang="nl-NL" sz="1600" dirty="0">
                <a:latin typeface="Times New Roman" panose="02020603050405020304" pitchFamily="18" charset="0"/>
              </a:rPr>
              <a:t> databases. </a:t>
            </a:r>
          </a:p>
          <a:p>
            <a:r>
              <a:rPr lang="nl-NL" altLang="nl-NL" sz="1600" dirty="0" err="1">
                <a:latin typeface="Times New Roman" panose="02020603050405020304" pitchFamily="18" charset="0"/>
              </a:rPr>
              <a:t>Still</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problems</a:t>
            </a:r>
            <a:r>
              <a:rPr lang="nl-NL" altLang="nl-NL" sz="1600" dirty="0">
                <a:latin typeface="Times New Roman" panose="02020603050405020304" pitchFamily="18" charset="0"/>
              </a:rPr>
              <a:t> but </a:t>
            </a:r>
            <a:r>
              <a:rPr lang="nl-NL" altLang="nl-NL" sz="1600" dirty="0" err="1">
                <a:latin typeface="Times New Roman" panose="02020603050405020304" pitchFamily="18" charset="0"/>
              </a:rPr>
              <a:t>by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large these systems </a:t>
            </a:r>
            <a:r>
              <a:rPr lang="nl-NL" altLang="nl-NL" sz="1600" dirty="0" err="1">
                <a:latin typeface="Times New Roman" panose="02020603050405020304" pitchFamily="18" charset="0"/>
              </a:rPr>
              <a:t>induce</a:t>
            </a:r>
            <a:r>
              <a:rPr lang="nl-NL" altLang="nl-NL" sz="1600" dirty="0">
                <a:latin typeface="Times New Roman" panose="02020603050405020304" pitchFamily="18" charset="0"/>
              </a:rPr>
              <a:t> large efficiency </a:t>
            </a:r>
            <a:r>
              <a:rPr lang="nl-NL" altLang="nl-NL" sz="1600" dirty="0" err="1">
                <a:latin typeface="Times New Roman" panose="02020603050405020304" pitchFamily="18" charset="0"/>
              </a:rPr>
              <a:t>gains</a:t>
            </a:r>
            <a:r>
              <a:rPr lang="nl-NL" altLang="nl-NL" sz="1600" dirty="0">
                <a:latin typeface="Times New Roman" panose="02020603050405020304" pitchFamily="18" charset="0"/>
              </a:rPr>
              <a:t>. A system does </a:t>
            </a:r>
            <a:r>
              <a:rPr lang="nl-NL" altLang="nl-NL" sz="1600" dirty="0" err="1">
                <a:latin typeface="Times New Roman" panose="02020603050405020304" pitchFamily="18" charset="0"/>
              </a:rPr>
              <a:t>not</a:t>
            </a:r>
            <a:r>
              <a:rPr lang="nl-NL" altLang="nl-NL" sz="1600" dirty="0">
                <a:latin typeface="Times New Roman" panose="02020603050405020304" pitchFamily="18" charset="0"/>
              </a:rPr>
              <a:t> have </a:t>
            </a:r>
            <a:r>
              <a:rPr lang="nl-NL" altLang="nl-NL" sz="1600" dirty="0" err="1">
                <a:latin typeface="Times New Roman" panose="02020603050405020304" pitchFamily="18" charset="0"/>
              </a:rPr>
              <a:t>to</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perfect, as long as </a:t>
            </a:r>
            <a:r>
              <a:rPr lang="nl-NL" altLang="nl-NL" sz="1600" dirty="0" err="1">
                <a:latin typeface="Times New Roman" panose="02020603050405020304" pitchFamily="18" charset="0"/>
              </a:rPr>
              <a:t>it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performs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better</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humans</a:t>
            </a:r>
            <a:r>
              <a:rPr lang="nl-NL" altLang="nl-NL" sz="1600" dirty="0">
                <a:latin typeface="Times New Roman" panose="02020603050405020304" pitchFamily="18" charset="0"/>
              </a:rPr>
              <a:t>.</a:t>
            </a:r>
          </a:p>
          <a:p>
            <a:r>
              <a:rPr lang="nl-NL" altLang="nl-NL" sz="1600" dirty="0" err="1">
                <a:latin typeface="Times New Roman" panose="02020603050405020304" pitchFamily="18" charset="0"/>
              </a:rPr>
              <a:t>Interpretation</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sometimes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done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by</a:t>
            </a:r>
            <a:r>
              <a:rPr lang="nl-NL" altLang="nl-NL" sz="1600" dirty="0">
                <a:latin typeface="Times New Roman" panose="02020603050405020304" pitchFamily="18" charset="0"/>
              </a:rPr>
              <a:t> system </a:t>
            </a:r>
            <a:r>
              <a:rPr lang="nl-NL" altLang="nl-NL" sz="1600" dirty="0" err="1">
                <a:latin typeface="Times New Roman" panose="02020603050405020304" pitchFamily="18" charset="0"/>
              </a:rPr>
              <a:t>developers</a:t>
            </a:r>
            <a:r>
              <a:rPr lang="nl-NL" altLang="nl-NL" sz="1600" dirty="0">
                <a:latin typeface="Times New Roman" panose="02020603050405020304" pitchFamily="18" charset="0"/>
              </a:rPr>
              <a:t>. For </a:t>
            </a:r>
            <a:r>
              <a:rPr lang="nl-NL" altLang="nl-NL" sz="1600" dirty="0" err="1">
                <a:latin typeface="Times New Roman" panose="02020603050405020304" pitchFamily="18" charset="0"/>
              </a:rPr>
              <a:t>example</a:t>
            </a:r>
            <a:r>
              <a:rPr lang="nl-NL" altLang="nl-NL" sz="1600" dirty="0">
                <a:latin typeface="Times New Roman" panose="02020603050405020304" pitchFamily="18" charset="0"/>
              </a:rPr>
              <a:t>, a </a:t>
            </a:r>
            <a:r>
              <a:rPr lang="nl-NL" altLang="nl-NL" sz="1600" dirty="0" err="1">
                <a:latin typeface="Times New Roman" panose="02020603050405020304" pitchFamily="18" charset="0"/>
              </a:rPr>
              <a:t>statutory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rule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said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if</a:t>
            </a:r>
            <a:r>
              <a:rPr lang="nl-NL" altLang="nl-NL" sz="1600" dirty="0">
                <a:latin typeface="Times New Roman" panose="02020603050405020304" pitchFamily="18" charset="0"/>
              </a:rPr>
              <a:t> a </a:t>
            </a:r>
            <a:r>
              <a:rPr lang="nl-NL" altLang="nl-NL" sz="1600" dirty="0" err="1">
                <a:latin typeface="Times New Roman" panose="02020603050405020304" pitchFamily="18" charset="0"/>
              </a:rPr>
              <a:t>request</a:t>
            </a:r>
            <a:r>
              <a:rPr lang="nl-NL" altLang="nl-NL" sz="1600" dirty="0">
                <a:latin typeface="Times New Roman" panose="02020603050405020304" pitchFamily="18" charset="0"/>
              </a:rPr>
              <a:t> is more </a:t>
            </a:r>
            <a:r>
              <a:rPr lang="nl-NL" altLang="nl-NL" sz="1600" dirty="0" err="1">
                <a:latin typeface="Times New Roman" panose="02020603050405020304" pitchFamily="18" charset="0"/>
              </a:rPr>
              <a:t>than</a:t>
            </a:r>
            <a:r>
              <a:rPr lang="nl-NL" altLang="nl-NL" sz="1600" dirty="0">
                <a:latin typeface="Times New Roman" panose="02020603050405020304" pitchFamily="18" charset="0"/>
              </a:rPr>
              <a:t> 7 </a:t>
            </a:r>
            <a:r>
              <a:rPr lang="nl-NL" altLang="nl-NL" sz="1600" dirty="0" err="1">
                <a:latin typeface="Times New Roman" panose="02020603050405020304" pitchFamily="18" charset="0"/>
              </a:rPr>
              <a:t>days</a:t>
            </a:r>
            <a:r>
              <a:rPr lang="nl-NL" altLang="nl-NL" sz="1600" dirty="0">
                <a:latin typeface="Times New Roman" panose="02020603050405020304" pitchFamily="18" charset="0"/>
              </a:rPr>
              <a:t> late, </a:t>
            </a:r>
            <a:r>
              <a:rPr lang="nl-NL" altLang="nl-NL" sz="1600" dirty="0" err="1">
                <a:latin typeface="Times New Roman" panose="02020603050405020304" pitchFamily="18" charset="0"/>
              </a:rPr>
              <a:t>it</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not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admissble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unless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there</a:t>
            </a:r>
            <a:r>
              <a:rPr lang="nl-NL" altLang="nl-NL" sz="1600" dirty="0">
                <a:latin typeface="Times New Roman" panose="02020603050405020304" pitchFamily="18" charset="0"/>
              </a:rPr>
              <a:t> is a </a:t>
            </a:r>
            <a:r>
              <a:rPr lang="nl-NL" altLang="nl-NL" sz="1600" dirty="0" err="1">
                <a:latin typeface="Times New Roman" panose="02020603050405020304" pitchFamily="18" charset="0"/>
              </a:rPr>
              <a:t>reasonable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excuse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for</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delay. The system designers </a:t>
            </a:r>
            <a:r>
              <a:rPr lang="nl-NL" altLang="nl-NL" sz="1600" dirty="0" err="1">
                <a:latin typeface="Times New Roman" panose="02020603050405020304" pitchFamily="18" charset="0"/>
              </a:rPr>
              <a:t>added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interpretation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rule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if</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request</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between</a:t>
            </a:r>
            <a:r>
              <a:rPr lang="nl-NL" altLang="nl-NL" sz="1600" dirty="0">
                <a:latin typeface="Times New Roman" panose="02020603050405020304" pitchFamily="18" charset="0"/>
              </a:rPr>
              <a:t> 8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15 </a:t>
            </a:r>
            <a:r>
              <a:rPr lang="nl-NL" altLang="nl-NL" sz="1600" dirty="0" err="1">
                <a:latin typeface="Times New Roman" panose="02020603050405020304" pitchFamily="18" charset="0"/>
              </a:rPr>
              <a:t>days</a:t>
            </a:r>
            <a:r>
              <a:rPr lang="nl-NL" altLang="nl-NL" sz="1600" dirty="0">
                <a:latin typeface="Times New Roman" panose="02020603050405020304" pitchFamily="18" charset="0"/>
              </a:rPr>
              <a:t> late, </a:t>
            </a:r>
            <a:r>
              <a:rPr lang="nl-NL" altLang="nl-NL" sz="1600" dirty="0" err="1">
                <a:latin typeface="Times New Roman" panose="02020603050405020304" pitchFamily="18" charset="0"/>
              </a:rPr>
              <a:t>there</a:t>
            </a:r>
            <a:r>
              <a:rPr lang="nl-NL" altLang="nl-NL" sz="1600" dirty="0">
                <a:latin typeface="Times New Roman" panose="02020603050405020304" pitchFamily="18" charset="0"/>
              </a:rPr>
              <a:t> is a </a:t>
            </a:r>
            <a:r>
              <a:rPr lang="nl-NL" altLang="nl-NL" sz="1600" dirty="0" err="1">
                <a:latin typeface="Times New Roman" panose="02020603050405020304" pitchFamily="18" charset="0"/>
              </a:rPr>
              <a:t>reasonable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excuse</a:t>
            </a:r>
            <a:r>
              <a:rPr lang="nl-NL" altLang="nl-NL" sz="1600" dirty="0">
                <a:latin typeface="Times New Roman" panose="02020603050405020304" pitchFamily="18" charset="0"/>
              </a:rPr>
              <a:t>, but a </a:t>
            </a:r>
            <a:r>
              <a:rPr lang="nl-NL" altLang="nl-NL" sz="1600" dirty="0" err="1">
                <a:latin typeface="Times New Roman" panose="02020603050405020304" pitchFamily="18" charset="0"/>
              </a:rPr>
              <a:t>longer</a:t>
            </a:r>
            <a:r>
              <a:rPr lang="nl-NL" altLang="nl-NL" sz="1600" dirty="0">
                <a:latin typeface="Times New Roman" panose="02020603050405020304" pitchFamily="18" charset="0"/>
              </a:rPr>
              <a:t> delay never has a </a:t>
            </a:r>
            <a:r>
              <a:rPr lang="nl-NL" altLang="nl-NL" sz="1600" dirty="0" err="1">
                <a:latin typeface="Times New Roman" panose="02020603050405020304" pitchFamily="18" charset="0"/>
              </a:rPr>
              <a:t>reasonable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excuse</a:t>
            </a:r>
            <a:r>
              <a:rPr lang="nl-NL" altLang="nl-NL" sz="1600" dirty="0">
                <a:latin typeface="Times New Roman" panose="02020603050405020304" pitchFamily="18" charset="0"/>
              </a:rPr>
              <a:t>.</a:t>
            </a:r>
          </a:p>
          <a:p>
            <a:r>
              <a:rPr lang="nl-NL" altLang="nl-NL" sz="1600" dirty="0">
                <a:latin typeface="Times New Roman" panose="02020603050405020304" pitchFamily="18" charset="0"/>
              </a:rPr>
              <a:t>Rules as Code: let </a:t>
            </a:r>
            <a:r>
              <a:rPr lang="nl-NL" altLang="nl-NL" sz="1600" dirty="0" err="1">
                <a:latin typeface="Times New Roman" panose="02020603050405020304" pitchFamily="18" charset="0"/>
              </a:rPr>
              <a:t>legislative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drafters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engineers draft </a:t>
            </a:r>
            <a:r>
              <a:rPr lang="nl-NL" altLang="nl-NL" sz="1600" dirty="0" err="1">
                <a:latin typeface="Times New Roman" panose="02020603050405020304" pitchFamily="18" charset="0"/>
              </a:rPr>
              <a:t>authoritative</a:t>
            </a:r>
            <a:r>
              <a:rPr lang="nl-NL" altLang="nl-NL" sz="1600" dirty="0">
                <a:latin typeface="Times New Roman" panose="02020603050405020304" pitchFamily="18" charset="0"/>
              </a:rPr>
              <a:t> codes in </a:t>
            </a:r>
            <a:r>
              <a:rPr lang="nl-NL" altLang="nl-NL" sz="1600" dirty="0" err="1">
                <a:latin typeface="Times New Roman" panose="02020603050405020304" pitchFamily="18" charset="0"/>
              </a:rPr>
              <a:t>collaboraiton</a:t>
            </a:r>
            <a:r>
              <a:rPr lang="nl-NL" altLang="nl-NL" sz="1600" dirty="0">
                <a:latin typeface="Times New Roman" panose="02020603050405020304" pitchFamily="18" charset="0"/>
              </a:rPr>
              <a:t> in a way </a:t>
            </a:r>
            <a:r>
              <a:rPr lang="nl-NL" altLang="nl-NL" sz="1600" dirty="0" err="1">
                <a:latin typeface="Times New Roman" panose="02020603050405020304" pitchFamily="18" charset="0"/>
              </a:rPr>
              <a:t>that</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directly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executable</a:t>
            </a:r>
            <a:r>
              <a:rPr lang="nl-NL" altLang="nl-NL" sz="1600" dirty="0">
                <a:latin typeface="Times New Roman" panose="02020603050405020304" pitchFamily="18"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drafters</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and</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coders</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develop</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legal</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rules</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together</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producing</a:t>
            </a:r>
            <a:r>
              <a:rPr lang="nl-NL" sz="1600" b="0" i="0" u="none" strike="noStrike" kern="1200" dirty="0">
                <a:solidFill>
                  <a:schemeClr val="tx1"/>
                </a:solidFill>
                <a:effectLst/>
                <a:latin typeface="Times New Roman" pitchFamily="-112" charset="0"/>
                <a:ea typeface="MS PGothic" pitchFamily="34" charset="-128"/>
                <a:cs typeface="MS PGothic" charset="0"/>
              </a:rPr>
              <a:t> a human-</a:t>
            </a:r>
            <a:r>
              <a:rPr lang="nl-NL" sz="1600" b="0" i="0" u="none" strike="noStrike" kern="1200" dirty="0" err="1">
                <a:solidFill>
                  <a:schemeClr val="tx1"/>
                </a:solidFill>
                <a:effectLst/>
                <a:latin typeface="Times New Roman" pitchFamily="-112" charset="0"/>
                <a:ea typeface="MS PGothic" pitchFamily="34" charset="-128"/>
                <a:cs typeface="MS PGothic" charset="0"/>
              </a:rPr>
              <a:t>language</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text</a:t>
            </a:r>
            <a:r>
              <a:rPr lang="nl-NL" sz="1600" b="0" i="0" u="none" strike="noStrike" kern="1200" dirty="0">
                <a:solidFill>
                  <a:schemeClr val="tx1"/>
                </a:solidFill>
                <a:effectLst/>
                <a:latin typeface="Times New Roman" pitchFamily="-112" charset="0"/>
                <a:ea typeface="MS PGothic" pitchFamily="34" charset="-128"/>
                <a:cs typeface="MS PGothic" charset="0"/>
              </a:rPr>
              <a:t> as well as </a:t>
            </a:r>
            <a:r>
              <a:rPr lang="nl-NL" sz="1600" b="0" i="0" u="none" strike="noStrike" kern="1200" dirty="0" err="1">
                <a:solidFill>
                  <a:schemeClr val="tx1"/>
                </a:solidFill>
                <a:effectLst/>
                <a:latin typeface="Times New Roman" pitchFamily="-112" charset="0"/>
                <a:ea typeface="MS PGothic" pitchFamily="34" charset="-128"/>
                <a:cs typeface="MS PGothic" charset="0"/>
              </a:rPr>
              <a:t>an</a:t>
            </a:r>
            <a:r>
              <a:rPr lang="nl-NL" sz="1600" b="0" i="0" u="none" strike="noStrike" kern="1200" dirty="0">
                <a:solidFill>
                  <a:schemeClr val="tx1"/>
                </a:solidFill>
                <a:effectLst/>
                <a:latin typeface="Times New Roman" pitchFamily="-112" charset="0"/>
                <a:ea typeface="MS PGothic" pitchFamily="34" charset="-128"/>
                <a:cs typeface="MS PGothic" charset="0"/>
              </a:rPr>
              <a:t> official </a:t>
            </a:r>
            <a:r>
              <a:rPr lang="nl-NL" sz="1600" b="0" i="0" u="none" strike="noStrike" kern="1200" dirty="0" err="1">
                <a:solidFill>
                  <a:schemeClr val="tx1"/>
                </a:solidFill>
                <a:effectLst/>
                <a:latin typeface="Times New Roman" pitchFamily="-112" charset="0"/>
                <a:ea typeface="MS PGothic" pitchFamily="34" charset="-128"/>
                <a:cs typeface="MS PGothic" charset="0"/>
              </a:rPr>
              <a:t>coded</a:t>
            </a:r>
            <a:r>
              <a:rPr lang="nl-NL" sz="1600" b="0" i="0" u="none" strike="noStrike" kern="1200" dirty="0">
                <a:solidFill>
                  <a:schemeClr val="tx1"/>
                </a:solidFill>
                <a:effectLst/>
                <a:latin typeface="Times New Roman" pitchFamily="-112" charset="0"/>
                <a:ea typeface="MS PGothic" pitchFamily="34" charset="-128"/>
                <a:cs typeface="MS PGothic" charset="0"/>
              </a:rPr>
              <a:t> </a:t>
            </a:r>
            <a:r>
              <a:rPr lang="nl-NL" sz="1600" b="0" i="0" u="none" strike="noStrike" kern="1200" dirty="0" err="1">
                <a:solidFill>
                  <a:schemeClr val="tx1"/>
                </a:solidFill>
                <a:effectLst/>
                <a:latin typeface="Times New Roman" pitchFamily="-112" charset="0"/>
                <a:ea typeface="MS PGothic" pitchFamily="34" charset="-128"/>
                <a:cs typeface="MS PGothic" charset="0"/>
              </a:rPr>
              <a:t>version</a:t>
            </a:r>
            <a:r>
              <a:rPr lang="nl-NL" sz="1600" b="0" i="0" u="none" strike="noStrike" kern="1200" dirty="0">
                <a:solidFill>
                  <a:schemeClr val="tx1"/>
                </a:solidFill>
                <a:effectLst/>
                <a:latin typeface="Times New Roman" pitchFamily="-112" charset="0"/>
                <a:ea typeface="MS PGothic" pitchFamily="34" charset="-128"/>
                <a:cs typeface="MS PGothic" charset="0"/>
              </a:rPr>
              <a:t>.</a:t>
            </a:r>
            <a:r>
              <a:rPr lang="nl-NL" altLang="nl-NL" sz="1600" dirty="0">
                <a:latin typeface="Times New Roman" panose="02020603050405020304" pitchFamily="18" charset="0"/>
              </a:rPr>
              <a:t>”</a:t>
            </a:r>
          </a:p>
          <a:p>
            <a:endParaRPr lang="nl-NL" altLang="nl-NL" sz="1600" dirty="0">
              <a:latin typeface="Times New Roman" panose="02020603050405020304" pitchFamily="18" charset="0"/>
            </a:endParaRPr>
          </a:p>
        </p:txBody>
      </p:sp>
      <p:sp>
        <p:nvSpPr>
          <p:cNvPr id="20483" name="Tijdelijke aanduiding voor dianummer 3">
            <a:extLst>
              <a:ext uri="{FF2B5EF4-FFF2-40B4-BE49-F238E27FC236}">
                <a16:creationId xmlns:a16="http://schemas.microsoft.com/office/drawing/2014/main" id="{F6CCF5A4-6565-4F81-941F-ECDA690A94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5C3646C4-E6FE-4396-9212-F4B2FAC18073}" type="slidenum">
              <a:rPr lang="nl-NL" altLang="nl-NL" sz="1200" smtClean="0">
                <a:latin typeface="Tahoma" panose="020B0604030504040204" pitchFamily="34" charset="0"/>
              </a:rPr>
              <a:pPr/>
              <a:t>4</a:t>
            </a:fld>
            <a:endParaRPr lang="nl-NL" altLang="nl-NL" sz="1200">
              <a:latin typeface="Tahoma" panose="020B060403050404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F2F9DF02-02BE-49AF-B7CD-2B86FC5BE32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0" hangingPunct="0"/>
            <a:r>
              <a:rPr lang="nl-NL" altLang="nl-NL" sz="1200">
                <a:latin typeface="Times" panose="02020603050405020304" pitchFamily="18" charset="0"/>
              </a:rPr>
              <a:t>Recht en Informatica 11/12</a:t>
            </a:r>
          </a:p>
        </p:txBody>
      </p:sp>
      <p:sp>
        <p:nvSpPr>
          <p:cNvPr id="36866" name="Rectangle 6">
            <a:extLst>
              <a:ext uri="{FF2B5EF4-FFF2-40B4-BE49-F238E27FC236}">
                <a16:creationId xmlns:a16="http://schemas.microsoft.com/office/drawing/2014/main" id="{668EDE2B-C568-4C47-AEE1-527D99F79415}"/>
              </a:ext>
            </a:extLst>
          </p:cNvPr>
          <p:cNvSpPr>
            <a:spLocks noGrp="1" noChangeArrowheads="1"/>
          </p:cNvSpPr>
          <p:nvPr>
            <p:ph type="ftr" sz="quarter" idx="4"/>
          </p:nvPr>
        </p:nvSpPr>
        <p:spPr>
          <a:xfrm>
            <a:off x="0" y="9409113"/>
            <a:ext cx="2943225" cy="495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0" hangingPunct="0"/>
            <a:r>
              <a:rPr lang="nl-NL" altLang="nl-NL" sz="1200">
                <a:latin typeface="Times" panose="02020603050405020304" pitchFamily="18" charset="0"/>
              </a:rPr>
              <a:t>HC 8: ICT in de Rechtspraktijk / e-Overheid &amp; e-Democratie</a:t>
            </a:r>
          </a:p>
        </p:txBody>
      </p:sp>
      <p:sp>
        <p:nvSpPr>
          <p:cNvPr id="36867" name="Rectangle 7">
            <a:extLst>
              <a:ext uri="{FF2B5EF4-FFF2-40B4-BE49-F238E27FC236}">
                <a16:creationId xmlns:a16="http://schemas.microsoft.com/office/drawing/2014/main" id="{427F6D3F-0942-4229-84DE-FCBE5BE535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0" hangingPunct="0"/>
            <a:fld id="{33B5AC12-D0E5-4820-82F1-78602C36A12C}" type="slidenum">
              <a:rPr lang="nl-NL" altLang="nl-NL" sz="1200" smtClean="0">
                <a:latin typeface="Times" panose="02020603050405020304" pitchFamily="18" charset="0"/>
              </a:rPr>
              <a:pPr eaLnBrk="0" hangingPunct="0"/>
              <a:t>41</a:t>
            </a:fld>
            <a:endParaRPr lang="nl-NL" altLang="nl-NL" sz="1200">
              <a:latin typeface="Times" panose="02020603050405020304" pitchFamily="18" charset="0"/>
            </a:endParaRPr>
          </a:p>
        </p:txBody>
      </p:sp>
      <p:sp>
        <p:nvSpPr>
          <p:cNvPr id="36868" name="Rectangle 2">
            <a:extLst>
              <a:ext uri="{FF2B5EF4-FFF2-40B4-BE49-F238E27FC236}">
                <a16:creationId xmlns:a16="http://schemas.microsoft.com/office/drawing/2014/main" id="{0FA3716A-1A61-454E-91EA-0FDA3F49B3D7}"/>
              </a:ext>
            </a:extLst>
          </p:cNvPr>
          <p:cNvSpPr>
            <a:spLocks noGrp="1" noRot="1" noChangeAspect="1" noChangeArrowheads="1" noTextEdit="1"/>
          </p:cNvSpPr>
          <p:nvPr>
            <p:ph type="sldImg"/>
          </p:nvPr>
        </p:nvSpPr>
        <p:spPr>
          <a:solidFill>
            <a:srgbClr val="FFFFFF"/>
          </a:solidFill>
          <a:ln/>
        </p:spPr>
      </p:sp>
      <p:sp>
        <p:nvSpPr>
          <p:cNvPr id="36869" name="Rectangle 3">
            <a:extLst>
              <a:ext uri="{FF2B5EF4-FFF2-40B4-BE49-F238E27FC236}">
                <a16:creationId xmlns:a16="http://schemas.microsoft.com/office/drawing/2014/main" id="{516EDEA3-524D-4FA4-90CF-156D42DE6FD4}"/>
              </a:ext>
            </a:extLst>
          </p:cNvPr>
          <p:cNvSpPr>
            <a:spLocks noGrp="1" noChangeArrowheads="1"/>
          </p:cNvSpPr>
          <p:nvPr>
            <p:ph type="body" idx="1"/>
          </p:nvPr>
        </p:nvSpPr>
        <p:spPr>
          <a:solidFill>
            <a:srgbClr val="FFFFFF"/>
          </a:solidFill>
          <a:ln>
            <a:solidFill>
              <a:srgbClr val="000000"/>
            </a:solidFill>
          </a:ln>
        </p:spPr>
        <p:txBody>
          <a:bodyPr/>
          <a:lstStyle/>
          <a:p>
            <a:pPr marL="217488" indent="-217488" eaLnBrk="1" hangingPunct="1"/>
            <a:r>
              <a:rPr lang="nl-NL" altLang="nl-NL">
                <a:latin typeface="Times" panose="02020603050405020304" pitchFamily="18" charset="0"/>
              </a:rPr>
              <a:t>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jdelijke aanduiding voor dia-afbeelding 1">
            <a:extLst>
              <a:ext uri="{FF2B5EF4-FFF2-40B4-BE49-F238E27FC236}">
                <a16:creationId xmlns:a16="http://schemas.microsoft.com/office/drawing/2014/main" id="{9944071C-2E32-4E00-B871-3C861B595F69}"/>
              </a:ext>
            </a:extLst>
          </p:cNvPr>
          <p:cNvSpPr>
            <a:spLocks noGrp="1" noRot="1" noChangeAspect="1" noChangeArrowheads="1" noTextEdit="1"/>
          </p:cNvSpPr>
          <p:nvPr>
            <p:ph type="sldImg"/>
          </p:nvPr>
        </p:nvSpPr>
        <p:spPr>
          <a:ln/>
        </p:spPr>
      </p:sp>
      <p:sp>
        <p:nvSpPr>
          <p:cNvPr id="38914" name="Tijdelijke aanduiding voor notities 2">
            <a:extLst>
              <a:ext uri="{FF2B5EF4-FFF2-40B4-BE49-F238E27FC236}">
                <a16:creationId xmlns:a16="http://schemas.microsoft.com/office/drawing/2014/main" id="{B486379F-78E5-4B2A-BE9B-A327040499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a:latin typeface="Times New Roman" panose="02020603050405020304" pitchFamily="18" charset="0"/>
              </a:rPr>
              <a:t>Factors are more abstract </a:t>
            </a:r>
            <a:r>
              <a:rPr lang="nl-NL" altLang="nl-NL" sz="1600" dirty="0" err="1">
                <a:latin typeface="Times New Roman" panose="02020603050405020304" pitchFamily="18" charset="0"/>
              </a:rPr>
              <a:t>than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facts</a:t>
            </a:r>
            <a:r>
              <a:rPr lang="nl-NL" altLang="nl-NL" sz="1600" dirty="0">
                <a:latin typeface="Times New Roman" panose="02020603050405020304" pitchFamily="18" charset="0"/>
              </a:rPr>
              <a:t>!</a:t>
            </a:r>
          </a:p>
        </p:txBody>
      </p:sp>
      <p:sp>
        <p:nvSpPr>
          <p:cNvPr id="38915" name="Tijdelijke aanduiding voor dianummer 3">
            <a:extLst>
              <a:ext uri="{FF2B5EF4-FFF2-40B4-BE49-F238E27FC236}">
                <a16:creationId xmlns:a16="http://schemas.microsoft.com/office/drawing/2014/main" id="{92E6E0F2-D199-4C0E-B3E4-57C9CE4E39C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EDBCD2AE-9BDA-464A-BBF6-CA72AFCC889C}" type="slidenum">
              <a:rPr lang="nl-NL" altLang="nl-NL" sz="1200" smtClean="0">
                <a:latin typeface="Tahoma" panose="020B0604030504040204" pitchFamily="34" charset="0"/>
              </a:rPr>
              <a:pPr/>
              <a:t>42</a:t>
            </a:fld>
            <a:endParaRPr lang="nl-NL" altLang="nl-NL" sz="1200">
              <a:latin typeface="Tahoma" panose="020B060403050404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a:extLst>
              <a:ext uri="{FF2B5EF4-FFF2-40B4-BE49-F238E27FC236}">
                <a16:creationId xmlns:a16="http://schemas.microsoft.com/office/drawing/2014/main" id="{C85FD1AE-6F5D-4558-8FE0-2E8F75C7B9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7619E815-5C09-450A-A463-F8974DACD188}" type="slidenum">
              <a:rPr lang="nl-NL" altLang="nl-NL" sz="1200">
                <a:latin typeface="Tahoma" panose="020B0604030504040204" pitchFamily="34" charset="0"/>
              </a:rPr>
              <a:pPr/>
              <a:t>43</a:t>
            </a:fld>
            <a:endParaRPr lang="nl-NL" altLang="nl-NL" sz="1200">
              <a:latin typeface="Tahoma" panose="020B0604030504040204" pitchFamily="34" charset="0"/>
            </a:endParaRPr>
          </a:p>
        </p:txBody>
      </p:sp>
      <p:sp>
        <p:nvSpPr>
          <p:cNvPr id="78850" name="Rectangle 2">
            <a:extLst>
              <a:ext uri="{FF2B5EF4-FFF2-40B4-BE49-F238E27FC236}">
                <a16:creationId xmlns:a16="http://schemas.microsoft.com/office/drawing/2014/main" id="{3DE2C8B0-D5F6-412D-B947-BE68F2135694}"/>
              </a:ext>
            </a:extLst>
          </p:cNvPr>
          <p:cNvSpPr>
            <a:spLocks noGrp="1" noRot="1" noChangeAspect="1" noChangeArrowheads="1" noTextEdit="1"/>
          </p:cNvSpPr>
          <p:nvPr>
            <p:ph type="sldImg"/>
          </p:nvPr>
        </p:nvSpPr>
        <p:spPr>
          <a:ln/>
        </p:spPr>
      </p:sp>
      <p:sp>
        <p:nvSpPr>
          <p:cNvPr id="78851" name="Rectangle 3">
            <a:extLst>
              <a:ext uri="{FF2B5EF4-FFF2-40B4-BE49-F238E27FC236}">
                <a16:creationId xmlns:a16="http://schemas.microsoft.com/office/drawing/2014/main" id="{4B2E9B66-6AFD-4E1A-AD7B-C97F1EE73E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a:latin typeface="Times New Roman" panose="02020603050405020304" pitchFamily="18" charset="0"/>
            </a:endParaRPr>
          </a:p>
        </p:txBody>
      </p:sp>
    </p:spTree>
    <p:extLst>
      <p:ext uri="{BB962C8B-B14F-4D97-AF65-F5344CB8AC3E}">
        <p14:creationId xmlns:p14="http://schemas.microsoft.com/office/powerpoint/2010/main" val="13516281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a:extLst>
              <a:ext uri="{FF2B5EF4-FFF2-40B4-BE49-F238E27FC236}">
                <a16:creationId xmlns:a16="http://schemas.microsoft.com/office/drawing/2014/main" id="{3E0F6C5B-EF26-E330-32F6-6D4A7E359018}"/>
              </a:ext>
            </a:extLst>
          </p:cNvPr>
          <p:cNvSpPr txBox="1">
            <a:spLocks noGrp="1" noChangeArrowheads="1"/>
          </p:cNvSpPr>
          <p:nvPr/>
        </p:nvSpPr>
        <p:spPr bwMode="auto">
          <a:xfrm>
            <a:off x="4144963" y="9121775"/>
            <a:ext cx="3170237"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r" eaLnBrk="1" hangingPunct="1"/>
            <a:fld id="{FD30D961-7144-884C-855E-11B88309664E}" type="slidenum">
              <a:rPr lang="nl-NL" altLang="nl-NL" sz="1200">
                <a:latin typeface="Tahoma" panose="020B0604030504040204" pitchFamily="34" charset="0"/>
              </a:rPr>
              <a:pPr algn="r" eaLnBrk="1" hangingPunct="1"/>
              <a:t>44</a:t>
            </a:fld>
            <a:endParaRPr lang="nl-NL" altLang="nl-NL" sz="1200">
              <a:latin typeface="Tahoma" panose="020B0604030504040204" pitchFamily="34" charset="0"/>
            </a:endParaRPr>
          </a:p>
        </p:txBody>
      </p:sp>
      <p:sp>
        <p:nvSpPr>
          <p:cNvPr id="59394" name="Rectangle 2">
            <a:extLst>
              <a:ext uri="{FF2B5EF4-FFF2-40B4-BE49-F238E27FC236}">
                <a16:creationId xmlns:a16="http://schemas.microsoft.com/office/drawing/2014/main" id="{8BB464C5-D05F-8AE6-8E0A-BD85D3A9CCC2}"/>
              </a:ext>
            </a:extLst>
          </p:cNvPr>
          <p:cNvSpPr>
            <a:spLocks noGrp="1" noRot="1" noChangeAspect="1" noChangeArrowheads="1" noTextEdit="1"/>
          </p:cNvSpPr>
          <p:nvPr>
            <p:ph type="sldImg"/>
          </p:nvPr>
        </p:nvSpPr>
        <p:spPr>
          <a:ln/>
        </p:spPr>
      </p:sp>
      <p:sp>
        <p:nvSpPr>
          <p:cNvPr id="59395" name="Rectangle 3">
            <a:extLst>
              <a:ext uri="{FF2B5EF4-FFF2-40B4-BE49-F238E27FC236}">
                <a16:creationId xmlns:a16="http://schemas.microsoft.com/office/drawing/2014/main" id="{0E548F96-0DC4-7B4D-2BC5-B5736B8EFF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NL" altLang="nl-NL" sz="1600">
                <a:latin typeface="Times New Roman" panose="02020603050405020304" pitchFamily="18" charset="0"/>
              </a:rPr>
              <a:t>This has been refined in many ways: underlying values, …</a:t>
            </a:r>
          </a:p>
          <a:p>
            <a:pPr eaLnBrk="1" hangingPunct="1"/>
            <a:r>
              <a:rPr lang="nl-NL" altLang="nl-NL" sz="1600">
                <a:latin typeface="Times New Roman" panose="02020603050405020304" pitchFamily="18" charset="0"/>
              </a:rPr>
              <a:t>This mainly focuses on rhetoric: the designers made no claim that such systems can produce reliable outcomes. The idea was that judges or sollicitors could use such a system as a sparring partner, to test ideas and strategies.</a:t>
            </a:r>
          </a:p>
          <a:p>
            <a:pPr eaLnBrk="1" hangingPunct="1"/>
            <a:endParaRPr lang="en-US" altLang="nl-NL" sz="1600">
              <a:latin typeface="Times New Roman" panose="02020603050405020304"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jdelijke aanduiding voor dia-afbeelding 1">
            <a:extLst>
              <a:ext uri="{FF2B5EF4-FFF2-40B4-BE49-F238E27FC236}">
                <a16:creationId xmlns:a16="http://schemas.microsoft.com/office/drawing/2014/main" id="{EE184FE4-ACC7-4192-8868-AA814FDAFE57}"/>
              </a:ext>
            </a:extLst>
          </p:cNvPr>
          <p:cNvSpPr>
            <a:spLocks noGrp="1" noRot="1" noChangeAspect="1" noChangeArrowheads="1" noTextEdit="1"/>
          </p:cNvSpPr>
          <p:nvPr>
            <p:ph type="sldImg"/>
          </p:nvPr>
        </p:nvSpPr>
        <p:spPr>
          <a:ln/>
        </p:spPr>
      </p:sp>
      <p:sp>
        <p:nvSpPr>
          <p:cNvPr id="64514" name="Tijdelijke aanduiding voor notities 2">
            <a:extLst>
              <a:ext uri="{FF2B5EF4-FFF2-40B4-BE49-F238E27FC236}">
                <a16:creationId xmlns:a16="http://schemas.microsoft.com/office/drawing/2014/main" id="{4FBA5202-CB1C-4EF4-B5BE-830010EAC0E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sz="1600" dirty="0">
                <a:latin typeface="Times New Roman" panose="02020603050405020304" pitchFamily="18" charset="0"/>
              </a:rPr>
              <a:t>We now relax the assumption that the relation between factors and outcome is immediate and that there are no intermediate reasoning steps. Within cases the relation between factors and outcome is still immediate, but they can be explained in terms of intermediate factors.</a:t>
            </a:r>
          </a:p>
          <a:p>
            <a:endParaRPr lang="nl-NL" altLang="nl-NL" dirty="0">
              <a:latin typeface="Times New Roman" panose="02020603050405020304" pitchFamily="18" charset="0"/>
            </a:endParaRPr>
          </a:p>
        </p:txBody>
      </p:sp>
      <p:sp>
        <p:nvSpPr>
          <p:cNvPr id="64515" name="Tijdelijke aanduiding voor dianummer 3">
            <a:extLst>
              <a:ext uri="{FF2B5EF4-FFF2-40B4-BE49-F238E27FC236}">
                <a16:creationId xmlns:a16="http://schemas.microsoft.com/office/drawing/2014/main" id="{2C6863C0-E11E-4D5D-8523-0610D265A45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EF72AF54-C3F5-4C9F-87CF-73556667634D}" type="slidenum">
              <a:rPr lang="nl-NL" altLang="nl-NL" sz="1200" smtClean="0"/>
              <a:pPr/>
              <a:t>45</a:t>
            </a:fld>
            <a:endParaRPr lang="nl-NL" altLang="nl-NL"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jdelijke aanduiding voor dia-afbeelding 1">
            <a:extLst>
              <a:ext uri="{FF2B5EF4-FFF2-40B4-BE49-F238E27FC236}">
                <a16:creationId xmlns:a16="http://schemas.microsoft.com/office/drawing/2014/main" id="{A52AB5C0-3BBB-4C0E-8A8B-677091B21BEF}"/>
              </a:ext>
            </a:extLst>
          </p:cNvPr>
          <p:cNvSpPr>
            <a:spLocks noGrp="1" noRot="1" noChangeAspect="1" noChangeArrowheads="1" noTextEdit="1"/>
          </p:cNvSpPr>
          <p:nvPr>
            <p:ph type="sldImg"/>
          </p:nvPr>
        </p:nvSpPr>
        <p:spPr>
          <a:ln/>
        </p:spPr>
      </p:sp>
      <p:sp>
        <p:nvSpPr>
          <p:cNvPr id="71682" name="Tijdelijke aanduiding voor notities 2">
            <a:extLst>
              <a:ext uri="{FF2B5EF4-FFF2-40B4-BE49-F238E27FC236}">
                <a16:creationId xmlns:a16="http://schemas.microsoft.com/office/drawing/2014/main" id="{F7D6341F-A922-4449-BB16-9414677AC6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err="1">
                <a:latin typeface="Times New Roman" panose="02020603050405020304" pitchFamily="18" charset="0"/>
              </a:rPr>
              <a:t>This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cancels</a:t>
            </a:r>
            <a:r>
              <a:rPr lang="nl-NL" altLang="nl-NL" sz="1600" dirty="0">
                <a:latin typeface="Times New Roman" panose="02020603050405020304" pitchFamily="18" charset="0"/>
              </a:rPr>
              <a:t> F1 </a:t>
            </a:r>
            <a:r>
              <a:rPr lang="nl-NL" altLang="nl-NL" sz="1600" dirty="0" err="1">
                <a:latin typeface="Times New Roman" panose="02020603050405020304" pitchFamily="18" charset="0"/>
              </a:rPr>
              <a:t>with</a:t>
            </a:r>
            <a:r>
              <a:rPr lang="nl-NL" altLang="nl-NL" sz="1600" dirty="0">
                <a:latin typeface="Times New Roman" panose="02020603050405020304" pitchFamily="18" charset="0"/>
              </a:rPr>
              <a:t> F4.</a:t>
            </a:r>
          </a:p>
        </p:txBody>
      </p:sp>
      <p:sp>
        <p:nvSpPr>
          <p:cNvPr id="71683" name="Tijdelijke aanduiding voor dianummer 3">
            <a:extLst>
              <a:ext uri="{FF2B5EF4-FFF2-40B4-BE49-F238E27FC236}">
                <a16:creationId xmlns:a16="http://schemas.microsoft.com/office/drawing/2014/main" id="{7B31FD79-D06E-4A3E-81D1-44B1194DBC3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BC1B7EF9-87A1-47BB-8825-2CBFF6886A07}" type="slidenum">
              <a:rPr lang="nl-NL" altLang="nl-NL" sz="1200" smtClean="0"/>
              <a:pPr/>
              <a:t>51</a:t>
            </a:fld>
            <a:endParaRPr lang="nl-NL" altLang="nl-NL"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jdelijke aanduiding voor dia-afbeelding 1">
            <a:extLst>
              <a:ext uri="{FF2B5EF4-FFF2-40B4-BE49-F238E27FC236}">
                <a16:creationId xmlns:a16="http://schemas.microsoft.com/office/drawing/2014/main" id="{C7D8F792-58B5-44A2-B92A-B06CEF29D225}"/>
              </a:ext>
            </a:extLst>
          </p:cNvPr>
          <p:cNvSpPr>
            <a:spLocks noGrp="1" noRot="1" noChangeAspect="1"/>
          </p:cNvSpPr>
          <p:nvPr>
            <p:ph type="sldImg"/>
          </p:nvPr>
        </p:nvSpPr>
        <p:spPr>
          <a:ln/>
        </p:spPr>
      </p:sp>
      <p:sp>
        <p:nvSpPr>
          <p:cNvPr id="43010" name="Tijdelijke aanduiding voor notities 2">
            <a:extLst>
              <a:ext uri="{FF2B5EF4-FFF2-40B4-BE49-F238E27FC236}">
                <a16:creationId xmlns:a16="http://schemas.microsoft.com/office/drawing/2014/main" id="{8185055E-840A-4CAA-A708-08509F1515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err="1">
                <a:latin typeface="Times New Roman" panose="02020603050405020304" pitchFamily="18" charset="0"/>
              </a:rPr>
              <a:t>This</a:t>
            </a:r>
            <a:r>
              <a:rPr lang="nl-NL" altLang="nl-NL" dirty="0">
                <a:latin typeface="Times New Roman" panose="02020603050405020304" pitchFamily="18" charset="0"/>
              </a:rPr>
              <a:t> model is human-made.</a:t>
            </a:r>
          </a:p>
          <a:p>
            <a:r>
              <a:rPr lang="nl-NL" altLang="nl-NL" dirty="0">
                <a:latin typeface="Times New Roman" panose="02020603050405020304" pitchFamily="18" charset="0"/>
              </a:rPr>
              <a:t>It </a:t>
            </a:r>
            <a:r>
              <a:rPr lang="nl-NL" altLang="nl-NL" dirty="0" err="1">
                <a:latin typeface="Times New Roman" panose="02020603050405020304" pitchFamily="18" charset="0"/>
              </a:rPr>
              <a:t>applies</a:t>
            </a:r>
            <a:r>
              <a:rPr lang="nl-NL" altLang="nl-NL" dirty="0">
                <a:latin typeface="Times New Roman" panose="02020603050405020304" pitchFamily="18" charset="0"/>
              </a:rPr>
              <a:t> </a:t>
            </a:r>
            <a:r>
              <a:rPr lang="nl-NL" altLang="nl-NL" dirty="0" err="1">
                <a:latin typeface="Times New Roman" panose="02020603050405020304" pitchFamily="18" charset="0"/>
              </a:rPr>
              <a:t>HYPO’s</a:t>
            </a:r>
            <a:r>
              <a:rPr lang="nl-NL" altLang="nl-NL" dirty="0">
                <a:latin typeface="Times New Roman" panose="02020603050405020304" pitchFamily="18" charset="0"/>
              </a:rPr>
              <a:t> factor-</a:t>
            </a:r>
            <a:r>
              <a:rPr lang="nl-NL" altLang="nl-NL" dirty="0" err="1">
                <a:latin typeface="Times New Roman" panose="02020603050405020304" pitchFamily="18" charset="0"/>
              </a:rPr>
              <a:t>based</a:t>
            </a:r>
            <a:r>
              <a:rPr lang="nl-NL" altLang="nl-NL" dirty="0">
                <a:latin typeface="Times New Roman" panose="02020603050405020304" pitchFamily="18" charset="0"/>
              </a:rPr>
              <a:t> model </a:t>
            </a:r>
            <a:r>
              <a:rPr lang="nl-NL" altLang="nl-NL" dirty="0" err="1">
                <a:latin typeface="Times New Roman" panose="02020603050405020304" pitchFamily="18" charset="0"/>
              </a:rPr>
              <a:t>to</a:t>
            </a:r>
            <a:r>
              <a:rPr lang="nl-NL" altLang="nl-NL" dirty="0">
                <a:latin typeface="Times New Roman" panose="02020603050405020304" pitchFamily="18" charset="0"/>
              </a:rPr>
              <a:t> </a:t>
            </a:r>
            <a:r>
              <a:rPr lang="nl-NL" altLang="nl-NL" dirty="0" err="1">
                <a:latin typeface="Times New Roman" panose="02020603050405020304" pitchFamily="18" charset="0"/>
              </a:rPr>
              <a:t>the</a:t>
            </a:r>
            <a:r>
              <a:rPr lang="nl-NL" altLang="nl-NL" dirty="0">
                <a:latin typeface="Times New Roman" panose="02020603050405020304" pitchFamily="18" charset="0"/>
              </a:rPr>
              <a:t> </a:t>
            </a:r>
            <a:r>
              <a:rPr lang="nl-NL" altLang="nl-NL" dirty="0" err="1">
                <a:latin typeface="Times New Roman" panose="02020603050405020304" pitchFamily="18" charset="0"/>
              </a:rPr>
              <a:t>conditions</a:t>
            </a:r>
            <a:r>
              <a:rPr lang="nl-NL" altLang="nl-NL" dirty="0">
                <a:latin typeface="Times New Roman" panose="02020603050405020304" pitchFamily="18" charset="0"/>
              </a:rPr>
              <a:t> of </a:t>
            </a:r>
            <a:r>
              <a:rPr lang="nl-NL" altLang="nl-NL" dirty="0" err="1">
                <a:latin typeface="Times New Roman" panose="02020603050405020304" pitchFamily="18" charset="0"/>
              </a:rPr>
              <a:t>the</a:t>
            </a:r>
            <a:r>
              <a:rPr lang="nl-NL" altLang="nl-NL" dirty="0">
                <a:latin typeface="Times New Roman" panose="02020603050405020304" pitchFamily="18" charset="0"/>
              </a:rPr>
              <a:t> </a:t>
            </a:r>
            <a:r>
              <a:rPr lang="nl-NL" altLang="nl-NL" dirty="0" err="1">
                <a:latin typeface="Times New Roman" panose="02020603050405020304" pitchFamily="18" charset="0"/>
              </a:rPr>
              <a:t>rule</a:t>
            </a:r>
            <a:r>
              <a:rPr lang="nl-NL" altLang="nl-NL" dirty="0">
                <a:latin typeface="Times New Roman" panose="02020603050405020304" pitchFamily="18" charset="0"/>
              </a:rPr>
              <a:t>.</a:t>
            </a:r>
          </a:p>
        </p:txBody>
      </p:sp>
      <p:sp>
        <p:nvSpPr>
          <p:cNvPr id="4" name="Tijdelijke aanduiding voor voettekst 3">
            <a:extLst>
              <a:ext uri="{FF2B5EF4-FFF2-40B4-BE49-F238E27FC236}">
                <a16:creationId xmlns:a16="http://schemas.microsoft.com/office/drawing/2014/main" id="{3C40B8A3-808C-4BBB-92D0-7126552BE29F}"/>
              </a:ext>
            </a:extLst>
          </p:cNvPr>
          <p:cNvSpPr>
            <a:spLocks noGrp="1"/>
          </p:cNvSpPr>
          <p:nvPr>
            <p:ph type="ftr" sz="quarter" idx="4"/>
          </p:nvPr>
        </p:nvSpPr>
        <p:spPr/>
        <p:txBody>
          <a:bodyPr/>
          <a:lstStyle/>
          <a:p>
            <a:pPr>
              <a:defRPr/>
            </a:pPr>
            <a:endParaRPr lang="en-US" altLang="nl-NL"/>
          </a:p>
        </p:txBody>
      </p:sp>
      <p:sp>
        <p:nvSpPr>
          <p:cNvPr id="43012" name="Tijdelijke aanduiding voor dianummer 4">
            <a:extLst>
              <a:ext uri="{FF2B5EF4-FFF2-40B4-BE49-F238E27FC236}">
                <a16:creationId xmlns:a16="http://schemas.microsoft.com/office/drawing/2014/main" id="{09566A75-42CC-414C-9FBC-3FBE53C150D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CC2273AF-B914-42DB-A845-68E67437DF15}" type="slidenum">
              <a:rPr lang="nl-NL" altLang="nl-NL" sz="1200">
                <a:latin typeface="Tahoma" panose="020B0604030504040204" pitchFamily="34" charset="0"/>
              </a:rPr>
              <a:pPr/>
              <a:t>53</a:t>
            </a:fld>
            <a:endParaRPr lang="nl-NL" altLang="nl-NL" sz="1200">
              <a:latin typeface="Tahoma" panose="020B060403050404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2EE6646F-3774-EA40-BE4F-CA82E1578313}"/>
              </a:ext>
            </a:extLst>
          </p:cNvPr>
          <p:cNvSpPr>
            <a:spLocks noGrp="1" noRot="1" noChangeAspect="1" noChangeArrowheads="1" noTextEdit="1"/>
          </p:cNvSpPr>
          <p:nvPr>
            <p:ph type="sldImg"/>
          </p:nvPr>
        </p:nvSpPr>
        <p:spPr>
          <a:ln/>
        </p:spPr>
      </p:sp>
      <p:sp>
        <p:nvSpPr>
          <p:cNvPr id="96258" name="Notes Placeholder 2">
            <a:extLst>
              <a:ext uri="{FF2B5EF4-FFF2-40B4-BE49-F238E27FC236}">
                <a16:creationId xmlns:a16="http://schemas.microsoft.com/office/drawing/2014/main" id="{FF6FD562-1E73-E249-A6EE-D06CEF32AD7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err="1">
                <a:latin typeface="Times New Roman" panose="02020603050405020304" pitchFamily="18" charset="0"/>
              </a:rPr>
              <a:t>When</a:t>
            </a:r>
            <a:r>
              <a:rPr lang="nl-NL" altLang="nl-NL" sz="1600" dirty="0">
                <a:latin typeface="Times New Roman" panose="02020603050405020304" pitchFamily="18" charset="0"/>
              </a:rPr>
              <a:t> does a body of </a:t>
            </a:r>
            <a:r>
              <a:rPr lang="nl-NL" altLang="nl-NL" sz="1600" dirty="0" err="1">
                <a:latin typeface="Times New Roman" panose="02020603050405020304" pitchFamily="18" charset="0"/>
              </a:rPr>
              <a:t>precedents</a:t>
            </a:r>
            <a:r>
              <a:rPr lang="nl-NL" altLang="nl-NL" sz="1600" dirty="0">
                <a:latin typeface="Times New Roman" panose="02020603050405020304" pitchFamily="18" charset="0"/>
              </a:rPr>
              <a:t> control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outcome</a:t>
            </a:r>
            <a:r>
              <a:rPr lang="nl-NL" altLang="nl-NL" sz="1600" dirty="0">
                <a:latin typeface="Times New Roman" panose="02020603050405020304" pitchFamily="18" charset="0"/>
              </a:rPr>
              <a:t> in a new case?</a:t>
            </a:r>
          </a:p>
          <a:p>
            <a:endParaRPr lang="nl-NL" altLang="nl-NL" dirty="0">
              <a:latin typeface="Times New Roman" panose="02020603050405020304" pitchFamily="18" charset="0"/>
            </a:endParaRPr>
          </a:p>
        </p:txBody>
      </p:sp>
      <p:sp>
        <p:nvSpPr>
          <p:cNvPr id="96259" name="Slide Number Placeholder 3">
            <a:extLst>
              <a:ext uri="{FF2B5EF4-FFF2-40B4-BE49-F238E27FC236}">
                <a16:creationId xmlns:a16="http://schemas.microsoft.com/office/drawing/2014/main" id="{4058FFC2-1E5D-E941-A290-0DA7F1EA62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F9AC53D5-8226-4E4F-99AE-A8B0B50ACE97}" type="slidenum">
              <a:rPr lang="nl-NL" altLang="nl-NL" sz="1200">
                <a:latin typeface="Tahoma" panose="020B0604030504040204" pitchFamily="34" charset="0"/>
              </a:rPr>
              <a:pPr/>
              <a:t>54</a:t>
            </a:fld>
            <a:endParaRPr lang="nl-NL" altLang="nl-NL" sz="1200">
              <a:latin typeface="Tahoma" panose="020B060403050404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1B96DC93-AF59-4951-A20D-E4BE2AA34F77}"/>
              </a:ext>
            </a:extLst>
          </p:cNvPr>
          <p:cNvSpPr>
            <a:spLocks noGrp="1" noRot="1" noChangeAspect="1" noChangeArrowheads="1" noTextEdit="1"/>
          </p:cNvSpPr>
          <p:nvPr>
            <p:ph type="sldImg"/>
          </p:nvPr>
        </p:nvSpPr>
        <p:spPr>
          <a:ln/>
        </p:spPr>
      </p:sp>
      <p:sp>
        <p:nvSpPr>
          <p:cNvPr id="47106" name="Notes Placeholder 2">
            <a:extLst>
              <a:ext uri="{FF2B5EF4-FFF2-40B4-BE49-F238E27FC236}">
                <a16:creationId xmlns:a16="http://schemas.microsoft.com/office/drawing/2014/main" id="{7D5E83A3-5B4E-4EBB-82C7-ACB38AF69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a:latin typeface="Times New Roman" panose="02020603050405020304" pitchFamily="18" charset="0"/>
            </a:endParaRPr>
          </a:p>
        </p:txBody>
      </p:sp>
      <p:sp>
        <p:nvSpPr>
          <p:cNvPr id="47107" name="Slide Number Placeholder 3">
            <a:extLst>
              <a:ext uri="{FF2B5EF4-FFF2-40B4-BE49-F238E27FC236}">
                <a16:creationId xmlns:a16="http://schemas.microsoft.com/office/drawing/2014/main" id="{74E4F101-6274-41D1-AD74-E749FCC3A8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A3A29370-FE5A-4B44-8CB6-09C35DD85050}" type="slidenum">
              <a:rPr lang="nl-NL" altLang="nl-NL" smtClean="0">
                <a:latin typeface="Tahoma" panose="020B0604030504040204" pitchFamily="34" charset="0"/>
              </a:rPr>
              <a:pPr>
                <a:spcBef>
                  <a:spcPct val="0"/>
                </a:spcBef>
              </a:pPr>
              <a:t>55</a:t>
            </a:fld>
            <a:endParaRPr lang="nl-NL" altLang="nl-NL">
              <a:latin typeface="Tahoma" panose="020B060403050404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ijdelijke aanduiding voor dia-afbeelding 1">
            <a:extLst>
              <a:ext uri="{FF2B5EF4-FFF2-40B4-BE49-F238E27FC236}">
                <a16:creationId xmlns:a16="http://schemas.microsoft.com/office/drawing/2014/main" id="{2042369D-2A52-4AAD-A8E7-CF166966FAE4}"/>
              </a:ext>
            </a:extLst>
          </p:cNvPr>
          <p:cNvSpPr>
            <a:spLocks noGrp="1" noRot="1" noChangeAspect="1" noChangeArrowheads="1" noTextEdit="1"/>
          </p:cNvSpPr>
          <p:nvPr>
            <p:ph type="sldImg"/>
          </p:nvPr>
        </p:nvSpPr>
        <p:spPr>
          <a:ln/>
        </p:spPr>
      </p:sp>
      <p:sp>
        <p:nvSpPr>
          <p:cNvPr id="111618" name="Tijdelijke aanduiding voor notities 2">
            <a:extLst>
              <a:ext uri="{FF2B5EF4-FFF2-40B4-BE49-F238E27FC236}">
                <a16:creationId xmlns:a16="http://schemas.microsoft.com/office/drawing/2014/main" id="{E8FF6339-539F-46DE-92CA-92A7FA1D1C5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err="1">
                <a:latin typeface="Times New Roman" panose="02020603050405020304" pitchFamily="18" charset="0"/>
              </a:rPr>
              <a:t>Overruling</a:t>
            </a:r>
            <a:r>
              <a:rPr lang="nl-NL" altLang="nl-NL" sz="1600" dirty="0">
                <a:latin typeface="Times New Roman" panose="02020603050405020304" pitchFamily="18" charset="0"/>
              </a:rPr>
              <a:t> e.g. </a:t>
            </a:r>
            <a:r>
              <a:rPr lang="nl-NL" altLang="nl-NL" sz="1600" dirty="0" err="1">
                <a:latin typeface="Times New Roman" panose="02020603050405020304" pitchFamily="18" charset="0"/>
              </a:rPr>
              <a:t>makes</a:t>
            </a:r>
            <a:r>
              <a:rPr lang="nl-NL" altLang="nl-NL" sz="1600" dirty="0">
                <a:latin typeface="Times New Roman" panose="02020603050405020304" pitchFamily="18" charset="0"/>
              </a:rPr>
              <a:t> sense </a:t>
            </a:r>
            <a:r>
              <a:rPr lang="nl-NL" altLang="nl-NL" sz="1600" dirty="0" err="1">
                <a:latin typeface="Times New Roman" panose="02020603050405020304" pitchFamily="18" charset="0"/>
              </a:rPr>
              <a:t>when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times</a:t>
            </a:r>
            <a:r>
              <a:rPr lang="nl-NL" altLang="nl-NL" sz="1600" dirty="0">
                <a:latin typeface="Times New Roman" panose="02020603050405020304" pitchFamily="18" charset="0"/>
              </a:rPr>
              <a:t> have </a:t>
            </a:r>
            <a:r>
              <a:rPr lang="nl-NL" altLang="nl-NL" sz="1600" dirty="0" err="1">
                <a:latin typeface="Times New Roman" panose="02020603050405020304" pitchFamily="18" charset="0"/>
              </a:rPr>
              <a:t>changed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less</a:t>
            </a:r>
            <a:r>
              <a:rPr lang="nl-NL" altLang="nl-NL" sz="1600" dirty="0">
                <a:latin typeface="Times New Roman" panose="02020603050405020304" pitchFamily="18" charset="0"/>
              </a:rPr>
              <a:t> socialist, more </a:t>
            </a:r>
            <a:r>
              <a:rPr lang="nl-NL" altLang="nl-NL" sz="1600" dirty="0" err="1">
                <a:latin typeface="Times New Roman" panose="02020603050405020304" pitchFamily="18" charset="0"/>
              </a:rPr>
              <a:t>liberal</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so</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that</a:t>
            </a:r>
            <a:r>
              <a:rPr lang="nl-NL" altLang="nl-NL" sz="1600" dirty="0">
                <a:latin typeface="Times New Roman" panose="02020603050405020304" pitchFamily="18" charset="0"/>
              </a:rPr>
              <a:t> het </a:t>
            </a:r>
            <a:r>
              <a:rPr lang="nl-NL" altLang="nl-NL" sz="1600" dirty="0" err="1">
                <a:latin typeface="Times New Roman" panose="02020603050405020304" pitchFamily="18" charset="0"/>
              </a:rPr>
              <a:t>same</a:t>
            </a:r>
            <a:r>
              <a:rPr lang="nl-NL" altLang="nl-NL" sz="1600" dirty="0">
                <a:latin typeface="Times New Roman" panose="02020603050405020304" pitchFamily="18" charset="0"/>
              </a:rPr>
              <a:t> factors </a:t>
            </a:r>
            <a:r>
              <a:rPr lang="nl-NL" altLang="nl-NL" sz="1600" dirty="0" err="1">
                <a:latin typeface="Times New Roman" panose="02020603050405020304" pitchFamily="18" charset="0"/>
              </a:rPr>
              <a:t>should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now</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weighed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differently</a:t>
            </a:r>
            <a:r>
              <a:rPr lang="nl-NL" altLang="nl-NL" sz="1600" dirty="0">
                <a:latin typeface="Times New Roman" panose="02020603050405020304" pitchFamily="18" charset="0"/>
              </a:rPr>
              <a:t>.</a:t>
            </a:r>
          </a:p>
        </p:txBody>
      </p:sp>
      <p:sp>
        <p:nvSpPr>
          <p:cNvPr id="111619" name="Tijdelijke aanduiding voor dianummer 3">
            <a:extLst>
              <a:ext uri="{FF2B5EF4-FFF2-40B4-BE49-F238E27FC236}">
                <a16:creationId xmlns:a16="http://schemas.microsoft.com/office/drawing/2014/main" id="{E415A9A6-03B4-4E2E-A59E-C97E79350D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A47DCF39-3F61-441F-B30B-F82CC2624429}" type="slidenum">
              <a:rPr lang="nl-NL" altLang="nl-NL" sz="1200" smtClean="0"/>
              <a:pPr/>
              <a:t>56</a:t>
            </a:fld>
            <a:endParaRPr lang="nl-NL" altLang="nl-NL"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jdelijke aanduiding voor dia-afbeelding 1">
            <a:extLst>
              <a:ext uri="{FF2B5EF4-FFF2-40B4-BE49-F238E27FC236}">
                <a16:creationId xmlns:a16="http://schemas.microsoft.com/office/drawing/2014/main" id="{E1B8E81E-770D-4F8D-8BF2-011E60B96914}"/>
              </a:ext>
            </a:extLst>
          </p:cNvPr>
          <p:cNvSpPr>
            <a:spLocks noGrp="1" noRot="1" noChangeAspect="1" noChangeArrowheads="1" noTextEdit="1"/>
          </p:cNvSpPr>
          <p:nvPr>
            <p:ph type="sldImg"/>
          </p:nvPr>
        </p:nvSpPr>
        <p:spPr>
          <a:ln/>
        </p:spPr>
      </p:sp>
      <p:sp>
        <p:nvSpPr>
          <p:cNvPr id="61442" name="Tijdelijke aanduiding voor notities 2">
            <a:extLst>
              <a:ext uri="{FF2B5EF4-FFF2-40B4-BE49-F238E27FC236}">
                <a16:creationId xmlns:a16="http://schemas.microsoft.com/office/drawing/2014/main" id="{3679742B-A773-4706-B9A8-A61262D5771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a:latin typeface="Times New Roman" panose="02020603050405020304" pitchFamily="18" charset="0"/>
              </a:rPr>
              <a:t>Uitlegbaarheid: Of geen documentatie (SVB) of alleen maar leesbaar voor techneuten (belasting). </a:t>
            </a:r>
          </a:p>
          <a:p>
            <a:r>
              <a:rPr lang="nl-NL" altLang="nl-NL" sz="1600" dirty="0">
                <a:latin typeface="Times New Roman" panose="02020603050405020304" pitchFamily="18" charset="0"/>
              </a:rPr>
              <a:t>Voorbeeld ad-hoc interpretatieregel: Wetsregel: Als aanvraag &gt; 7 dagen, dan te laat tenzij redelijk excuus. Implementatie: ALS te laat &amp; &lt; 15 dan redelijk excuus, anders niet.</a:t>
            </a:r>
          </a:p>
          <a:p>
            <a:pPr eaLnBrk="1" hangingPunct="1"/>
            <a:r>
              <a:rPr lang="nl-NL" altLang="nl-NL" sz="1600" dirty="0">
                <a:latin typeface="Times New Roman" panose="02020603050405020304" pitchFamily="18" charset="0"/>
              </a:rPr>
              <a:t>Voorbeeld problemen in keten: </a:t>
            </a:r>
            <a:r>
              <a:rPr lang="nl-NL" altLang="nl-NL" sz="1600" dirty="0">
                <a:latin typeface="Times" panose="02020603050405020304" pitchFamily="18" charset="0"/>
              </a:rPr>
              <a:t>NRC juni 2018: Iemands auto was gestolen, na een dag weer teruggevonden, politie dacht dat sleepbedrijf eigenaresse wel zou inlichten en v.v. Toen de auto een tijd niet opgehaald was, werd ie gesloopt. Auto bleef op naam van de eigenaresse staan en ze kwam in grote </a:t>
            </a:r>
            <a:r>
              <a:rPr lang="nl-NL" altLang="nl-NL" sz="1600" dirty="0" err="1">
                <a:latin typeface="Times" panose="02020603050405020304" pitchFamily="18" charset="0"/>
              </a:rPr>
              <a:t>financiele</a:t>
            </a:r>
            <a:r>
              <a:rPr lang="nl-NL" altLang="nl-NL" sz="1600" dirty="0">
                <a:latin typeface="Times" panose="02020603050405020304" pitchFamily="18" charset="0"/>
              </a:rPr>
              <a:t> problemen door alle aanslagen. Rijksdienst voor het Wegverkeer weigerde het voertuigenregister met terugwerkende kracht te corrigeren omdat anders “de zuiverheid van dat register ernstig zou worden aangetast”. Dus bleef de vrouw voor het register tussen 1998 en 2011(!) eigenaar van de auto.</a:t>
            </a:r>
          </a:p>
          <a:p>
            <a:endParaRPr lang="nl-NL" altLang="nl-NL" sz="1600" dirty="0">
              <a:latin typeface="Times New Roman" panose="02020603050405020304" pitchFamily="18" charset="0"/>
            </a:endParaRPr>
          </a:p>
          <a:p>
            <a:endParaRPr lang="nl-NL" altLang="nl-NL" sz="1600" dirty="0">
              <a:latin typeface="Times New Roman" panose="02020603050405020304" pitchFamily="18" charset="0"/>
            </a:endParaRPr>
          </a:p>
        </p:txBody>
      </p:sp>
      <p:sp>
        <p:nvSpPr>
          <p:cNvPr id="61443" name="Tijdelijke aanduiding voor dianummer 4">
            <a:extLst>
              <a:ext uri="{FF2B5EF4-FFF2-40B4-BE49-F238E27FC236}">
                <a16:creationId xmlns:a16="http://schemas.microsoft.com/office/drawing/2014/main" id="{18C44A5F-6C05-4BBF-B56D-6ECD645D06B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DC394837-3CF9-49F4-B405-7002E67A8933}" type="slidenum">
              <a:rPr lang="nl-NL" altLang="nl-NL" sz="1200" smtClean="0"/>
              <a:pPr/>
              <a:t>5</a:t>
            </a:fld>
            <a:endParaRPr lang="nl-NL" altLang="nl-NL"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7582A73F-E112-FE4D-9B14-83DC0B861C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34EE94D4-4293-DF4E-B56E-5C39BA8DB566}" type="slidenum">
              <a:rPr lang="nl-NL" altLang="nl-NL" sz="1200">
                <a:latin typeface="Tahoma" panose="020B0604030504040204" pitchFamily="34" charset="0"/>
              </a:rPr>
              <a:pPr/>
              <a:t>58</a:t>
            </a:fld>
            <a:endParaRPr lang="nl-NL" altLang="nl-NL" sz="1200">
              <a:latin typeface="Tahoma" panose="020B0604030504040204" pitchFamily="34" charset="0"/>
            </a:endParaRPr>
          </a:p>
        </p:txBody>
      </p:sp>
      <p:sp>
        <p:nvSpPr>
          <p:cNvPr id="20482" name="Rectangle 2">
            <a:extLst>
              <a:ext uri="{FF2B5EF4-FFF2-40B4-BE49-F238E27FC236}">
                <a16:creationId xmlns:a16="http://schemas.microsoft.com/office/drawing/2014/main" id="{971B06FF-DE53-7D45-9892-E4560DA7B3F5}"/>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8F370B86-1727-B24B-BF7A-763A5F1700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a:latin typeface="Times New Roman" panose="02020603050405020304" pitchFamily="18" charset="0"/>
              </a:rPr>
              <a:t>On the previous slide: father was balancing recreation and education.</a:t>
            </a:r>
          </a:p>
        </p:txBody>
      </p:sp>
    </p:spTree>
    <p:extLst>
      <p:ext uri="{BB962C8B-B14F-4D97-AF65-F5344CB8AC3E}">
        <p14:creationId xmlns:p14="http://schemas.microsoft.com/office/powerpoint/2010/main" val="38762461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a:extLst>
              <a:ext uri="{FF2B5EF4-FFF2-40B4-BE49-F238E27FC236}">
                <a16:creationId xmlns:a16="http://schemas.microsoft.com/office/drawing/2014/main" id="{165CE337-BE18-B942-BD1A-CD07ED826166}"/>
              </a:ext>
            </a:extLst>
          </p:cNvPr>
          <p:cNvSpPr txBox="1">
            <a:spLocks noGrp="1" noChangeArrowheads="1"/>
          </p:cNvSpPr>
          <p:nvPr/>
        </p:nvSpPr>
        <p:spPr bwMode="auto">
          <a:xfrm>
            <a:off x="3851275" y="9410700"/>
            <a:ext cx="294322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r" eaLnBrk="1" hangingPunct="1"/>
            <a:fld id="{F01F7A6F-D7C6-EA4F-AE62-A5FE28020C73}" type="slidenum">
              <a:rPr lang="nl-NL" altLang="nl-NL" sz="1200">
                <a:latin typeface="Tahoma" panose="020B0604030504040204" pitchFamily="34" charset="0"/>
              </a:rPr>
              <a:pPr algn="r" eaLnBrk="1" hangingPunct="1"/>
              <a:t>60</a:t>
            </a:fld>
            <a:endParaRPr lang="nl-NL" altLang="nl-NL" sz="1200">
              <a:latin typeface="Tahoma" panose="020B0604030504040204" pitchFamily="34" charset="0"/>
            </a:endParaRPr>
          </a:p>
        </p:txBody>
      </p:sp>
      <p:sp>
        <p:nvSpPr>
          <p:cNvPr id="111618" name="Rectangle 2">
            <a:extLst>
              <a:ext uri="{FF2B5EF4-FFF2-40B4-BE49-F238E27FC236}">
                <a16:creationId xmlns:a16="http://schemas.microsoft.com/office/drawing/2014/main" id="{E5E04FB1-A0CC-B04B-8191-3D5D35A9238E}"/>
              </a:ext>
            </a:extLst>
          </p:cNvPr>
          <p:cNvSpPr>
            <a:spLocks noGrp="1" noRot="1" noChangeAspect="1" noChangeArrowheads="1" noTextEdit="1"/>
          </p:cNvSpPr>
          <p:nvPr>
            <p:ph type="sldImg"/>
          </p:nvPr>
        </p:nvSpPr>
        <p:spPr>
          <a:ln/>
        </p:spPr>
      </p:sp>
      <p:sp>
        <p:nvSpPr>
          <p:cNvPr id="111619" name="Rectangle 3">
            <a:extLst>
              <a:ext uri="{FF2B5EF4-FFF2-40B4-BE49-F238E27FC236}">
                <a16:creationId xmlns:a16="http://schemas.microsoft.com/office/drawing/2014/main" id="{A6B29154-4A79-444B-BC55-11E2299BE9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NL" altLang="nl-NL" sz="1600" dirty="0" err="1">
                <a:latin typeface="Times New Roman" panose="02020603050405020304" pitchFamily="18" charset="0"/>
              </a:rPr>
              <a:t>This</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HYPO </a:t>
            </a:r>
            <a:r>
              <a:rPr lang="nl-NL" altLang="nl-NL" sz="1600" dirty="0" err="1">
                <a:latin typeface="Times New Roman" panose="02020603050405020304" pitchFamily="18" charset="0"/>
              </a:rPr>
              <a:t>modelling</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if</a:t>
            </a:r>
            <a:r>
              <a:rPr lang="nl-NL" altLang="nl-NL" sz="1600" dirty="0">
                <a:latin typeface="Times New Roman" panose="02020603050405020304" pitchFamily="18" charset="0"/>
              </a:rPr>
              <a:t> Young is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current</a:t>
            </a:r>
            <a:r>
              <a:rPr lang="nl-NL" altLang="nl-NL" sz="1600" dirty="0">
                <a:latin typeface="Times New Roman" panose="02020603050405020304" pitchFamily="18" charset="0"/>
              </a:rPr>
              <a:t> case </a:t>
            </a:r>
            <a:r>
              <a:rPr lang="nl-NL" altLang="nl-NL" sz="1600" dirty="0" err="1">
                <a:latin typeface="Times New Roman" panose="02020603050405020304" pitchFamily="18" charset="0"/>
              </a:rPr>
              <a:t>to</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decided</a:t>
            </a:r>
            <a:r>
              <a:rPr lang="nl-NL" altLang="nl-NL" sz="1600" dirty="0">
                <a:latin typeface="Times New Roman" panose="02020603050405020304" pitchFamily="18" charset="0"/>
              </a:rPr>
              <a:t>. Both </a:t>
            </a:r>
            <a:r>
              <a:rPr lang="nl-NL" altLang="nl-NL" sz="1600" dirty="0" err="1">
                <a:latin typeface="Times New Roman" panose="02020603050405020304" pitchFamily="18" charset="0"/>
              </a:rPr>
              <a:t>precedents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distinguished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So</a:t>
            </a:r>
            <a:r>
              <a:rPr lang="nl-NL" altLang="nl-NL" sz="1600" dirty="0">
                <a:latin typeface="Times New Roman" panose="02020603050405020304" pitchFamily="18" charset="0"/>
              </a:rPr>
              <a:t> (in </a:t>
            </a:r>
            <a:r>
              <a:rPr lang="nl-NL" altLang="nl-NL" sz="1600" dirty="0" err="1">
                <a:latin typeface="Times New Roman" panose="02020603050405020304" pitchFamily="18" charset="0"/>
              </a:rPr>
              <a:t>terms</a:t>
            </a:r>
            <a:r>
              <a:rPr lang="nl-NL" altLang="nl-NL" sz="1600" dirty="0">
                <a:latin typeface="Times New Roman" panose="02020603050405020304" pitchFamily="18" charset="0"/>
              </a:rPr>
              <a:t> of </a:t>
            </a:r>
            <a:r>
              <a:rPr lang="nl-NL" altLang="nl-NL" sz="1600" dirty="0" err="1">
                <a:latin typeface="Times New Roman" panose="02020603050405020304" pitchFamily="18" charset="0"/>
              </a:rPr>
              <a:t>Horty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both</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decisions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inYoung</a:t>
            </a:r>
            <a:r>
              <a:rPr lang="nl-NL" altLang="nl-NL" sz="1600" dirty="0">
                <a:latin typeface="Times New Roman" panose="02020603050405020304" pitchFamily="18" charset="0"/>
              </a:rPr>
              <a:t> are </a:t>
            </a:r>
            <a:r>
              <a:rPr lang="nl-NL" altLang="nl-NL" sz="1600" dirty="0" err="1">
                <a:latin typeface="Times New Roman" panose="02020603050405020304" pitchFamily="18" charset="0"/>
              </a:rPr>
              <a:t>allowed</a:t>
            </a:r>
            <a:r>
              <a:rPr lang="nl-NL" altLang="nl-NL" sz="1600" dirty="0">
                <a:latin typeface="Times New Roman" panose="02020603050405020304" pitchFamily="18" charset="0"/>
              </a:rPr>
              <a:t> but </a:t>
            </a:r>
            <a:r>
              <a:rPr lang="nl-NL" altLang="nl-NL" sz="1600" dirty="0" err="1">
                <a:latin typeface="Times New Roman" panose="02020603050405020304" pitchFamily="18" charset="0"/>
              </a:rPr>
              <a:t>not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forced</a:t>
            </a:r>
            <a:r>
              <a:rPr lang="nl-NL" altLang="nl-NL" sz="1600" dirty="0">
                <a:latin typeface="Times New Roman" panose="02020603050405020304" pitchFamily="18" charset="0"/>
              </a:rPr>
              <a:t>.</a:t>
            </a:r>
            <a:endParaRPr lang="en-US" altLang="nl-NL" sz="1600" dirty="0">
              <a:latin typeface="Times New Roman" panose="02020603050405020304"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jdelijke aanduiding voor dia-afbeelding 1">
            <a:extLst>
              <a:ext uri="{FF2B5EF4-FFF2-40B4-BE49-F238E27FC236}">
                <a16:creationId xmlns:a16="http://schemas.microsoft.com/office/drawing/2014/main" id="{36B45AED-4433-1546-B925-94BC5DABE370}"/>
              </a:ext>
            </a:extLst>
          </p:cNvPr>
          <p:cNvSpPr>
            <a:spLocks noGrp="1" noRot="1" noChangeAspect="1" noChangeArrowheads="1" noTextEdit="1"/>
          </p:cNvSpPr>
          <p:nvPr>
            <p:ph type="sldImg"/>
          </p:nvPr>
        </p:nvSpPr>
        <p:spPr>
          <a:ln/>
        </p:spPr>
      </p:sp>
      <p:sp>
        <p:nvSpPr>
          <p:cNvPr id="113666" name="Tijdelijke aanduiding voor notities 2">
            <a:extLst>
              <a:ext uri="{FF2B5EF4-FFF2-40B4-BE49-F238E27FC236}">
                <a16:creationId xmlns:a16="http://schemas.microsoft.com/office/drawing/2014/main" id="{71B526A4-BF65-8746-8247-0449257368A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a:latin typeface="Times New Roman" panose="02020603050405020304" pitchFamily="18" charset="0"/>
              </a:rPr>
              <a:t>An </a:t>
            </a:r>
            <a:r>
              <a:rPr lang="nl-NL" altLang="nl-NL" sz="1600" dirty="0" err="1">
                <a:latin typeface="Times New Roman" panose="02020603050405020304" pitchFamily="18" charset="0"/>
              </a:rPr>
              <a:t>old</a:t>
            </a:r>
            <a:r>
              <a:rPr lang="nl-NL" altLang="nl-NL" sz="1600" dirty="0">
                <a:latin typeface="Times New Roman" panose="02020603050405020304" pitchFamily="18" charset="0"/>
              </a:rPr>
              <a:t> but </a:t>
            </a:r>
            <a:r>
              <a:rPr lang="nl-NL" altLang="nl-NL" sz="1600" dirty="0" err="1">
                <a:latin typeface="Times New Roman" panose="02020603050405020304" pitchFamily="18" charset="0"/>
              </a:rPr>
              <a:t>still</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influential</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contribution</a:t>
            </a:r>
            <a:r>
              <a:rPr lang="nl-NL" altLang="nl-NL" sz="1600" dirty="0">
                <a:latin typeface="Times New Roman" panose="02020603050405020304" pitchFamily="18" charset="0"/>
              </a:rPr>
              <a:t> of </a:t>
            </a:r>
            <a:r>
              <a:rPr lang="nl-NL" altLang="nl-NL" sz="1600" dirty="0" err="1">
                <a:latin typeface="Times New Roman" panose="02020603050405020304" pitchFamily="18" charset="0"/>
              </a:rPr>
              <a:t>myself</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Sartor</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that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precedents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express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preferences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between</a:t>
            </a:r>
            <a:r>
              <a:rPr lang="nl-NL" altLang="nl-NL" sz="1600" dirty="0">
                <a:latin typeface="Times New Roman" panose="02020603050405020304" pitchFamily="18" charset="0"/>
              </a:rPr>
              <a:t> factor sets.</a:t>
            </a:r>
          </a:p>
          <a:p>
            <a:r>
              <a:rPr lang="nl-NL" altLang="nl-NL" sz="1600" dirty="0" err="1">
                <a:latin typeface="Times New Roman" panose="02020603050405020304" pitchFamily="18" charset="0"/>
              </a:rPr>
              <a:t>This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modelling</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based</a:t>
            </a:r>
            <a:r>
              <a:rPr lang="nl-NL" altLang="nl-NL" sz="1600" dirty="0">
                <a:latin typeface="Times New Roman" panose="02020603050405020304" pitchFamily="18" charset="0"/>
              </a:rPr>
              <a:t> on </a:t>
            </a:r>
            <a:r>
              <a:rPr lang="nl-NL" altLang="nl-NL" sz="1600" dirty="0" err="1">
                <a:latin typeface="Times New Roman" panose="02020603050405020304" pitchFamily="18" charset="0"/>
              </a:rPr>
              <a:t>an</a:t>
            </a:r>
            <a:r>
              <a:rPr lang="nl-NL" altLang="nl-NL" sz="1600" dirty="0">
                <a:latin typeface="Times New Roman" panose="02020603050405020304" pitchFamily="18" charset="0"/>
              </a:rPr>
              <a:t> analysis </a:t>
            </a:r>
            <a:r>
              <a:rPr lang="nl-NL" altLang="nl-NL" sz="1600" dirty="0" err="1">
                <a:latin typeface="Times New Roman" panose="02020603050405020304" pitchFamily="18" charset="0"/>
              </a:rPr>
              <a:t>by</a:t>
            </a:r>
            <a:r>
              <a:rPr lang="nl-NL" altLang="nl-NL" sz="1600" dirty="0">
                <a:latin typeface="Times New Roman" panose="02020603050405020304" pitchFamily="18" charset="0"/>
              </a:rPr>
              <a:t> Bench-</a:t>
            </a:r>
            <a:r>
              <a:rPr lang="nl-NL" altLang="nl-NL" sz="1600" dirty="0" err="1">
                <a:latin typeface="Times New Roman" panose="02020603050405020304" pitchFamily="18" charset="0"/>
              </a:rPr>
              <a:t>Capon</a:t>
            </a:r>
            <a:r>
              <a:rPr lang="nl-NL" altLang="nl-NL" sz="1600" dirty="0">
                <a:latin typeface="Times New Roman" panose="02020603050405020304" pitchFamily="18" charset="0"/>
              </a:rPr>
              <a:t>.</a:t>
            </a:r>
          </a:p>
          <a:p>
            <a:r>
              <a:rPr lang="nl-NL" altLang="nl-NL" sz="1600" dirty="0">
                <a:latin typeface="Times New Roman" panose="02020603050405020304" pitchFamily="18" charset="0"/>
              </a:rPr>
              <a:t>The </a:t>
            </a:r>
            <a:r>
              <a:rPr lang="nl-NL" altLang="nl-NL" sz="1600" dirty="0" err="1">
                <a:latin typeface="Times New Roman" panose="02020603050405020304" pitchFamily="18" charset="0"/>
              </a:rPr>
              <a:t>idea</a:t>
            </a:r>
            <a:r>
              <a:rPr lang="nl-NL" altLang="nl-NL" sz="1600" dirty="0">
                <a:latin typeface="Times New Roman" panose="02020603050405020304" pitchFamily="18" charset="0"/>
              </a:rPr>
              <a:t> is </a:t>
            </a:r>
            <a:r>
              <a:rPr lang="nl-NL" altLang="nl-NL" sz="1600" dirty="0" err="1">
                <a:latin typeface="Times New Roman" panose="02020603050405020304" pitchFamily="18" charset="0"/>
              </a:rPr>
              <a:t>that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preferences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derived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from</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precedents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can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used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to</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decide</a:t>
            </a:r>
            <a:r>
              <a:rPr lang="nl-NL" altLang="nl-NL" sz="1600" dirty="0">
                <a:latin typeface="Times New Roman" panose="02020603050405020304" pitchFamily="18" charset="0"/>
              </a:rPr>
              <a:t> new cases. But new cases are </a:t>
            </a:r>
            <a:r>
              <a:rPr lang="nl-NL" altLang="nl-NL" sz="1600" dirty="0" err="1">
                <a:latin typeface="Times New Roman" panose="02020603050405020304" pitchFamily="18" charset="0"/>
              </a:rPr>
              <a:t>rarely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exactly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same</a:t>
            </a:r>
            <a:r>
              <a:rPr lang="nl-NL" altLang="nl-NL" sz="1600" dirty="0">
                <a:latin typeface="Times New Roman" panose="02020603050405020304" pitchFamily="18" charset="0"/>
              </a:rPr>
              <a:t> as a precedent </a:t>
            </a:r>
            <a:r>
              <a:rPr lang="is-IS" altLang="nl-NL" sz="1600" dirty="0">
                <a:latin typeface="Times New Roman" panose="02020603050405020304" pitchFamily="18" charset="0"/>
              </a:rPr>
              <a:t>…</a:t>
            </a:r>
            <a:endParaRPr lang="nl-NL" altLang="nl-NL" sz="1600" dirty="0">
              <a:latin typeface="Times New Roman" panose="02020603050405020304" pitchFamily="18" charset="0"/>
            </a:endParaRPr>
          </a:p>
        </p:txBody>
      </p:sp>
      <p:sp>
        <p:nvSpPr>
          <p:cNvPr id="113667" name="Tijdelijke aanduiding voor dianummer 3">
            <a:extLst>
              <a:ext uri="{FF2B5EF4-FFF2-40B4-BE49-F238E27FC236}">
                <a16:creationId xmlns:a16="http://schemas.microsoft.com/office/drawing/2014/main" id="{E41399EF-C486-0A47-B93D-3070AC82A6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745992E5-31FF-A046-BB4D-0C3A6398CD4B}" type="slidenum">
              <a:rPr lang="nl-NL" altLang="nl-NL" sz="1200">
                <a:latin typeface="Tahoma" panose="020B0604030504040204" pitchFamily="34" charset="0"/>
              </a:rPr>
              <a:pPr/>
              <a:t>61</a:t>
            </a:fld>
            <a:endParaRPr lang="nl-NL" altLang="nl-NL" sz="1200">
              <a:latin typeface="Tahoma" panose="020B060403050404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jdelijke aanduiding voor dia-afbeelding 1">
            <a:extLst>
              <a:ext uri="{FF2B5EF4-FFF2-40B4-BE49-F238E27FC236}">
                <a16:creationId xmlns:a16="http://schemas.microsoft.com/office/drawing/2014/main" id="{5B6CA273-095E-2240-B5E5-82D0739934E7}"/>
              </a:ext>
            </a:extLst>
          </p:cNvPr>
          <p:cNvSpPr>
            <a:spLocks noGrp="1" noRot="1" noChangeAspect="1" noChangeArrowheads="1" noTextEdit="1"/>
          </p:cNvSpPr>
          <p:nvPr>
            <p:ph type="sldImg"/>
          </p:nvPr>
        </p:nvSpPr>
        <p:spPr>
          <a:ln/>
        </p:spPr>
      </p:sp>
      <p:sp>
        <p:nvSpPr>
          <p:cNvPr id="115714" name="Tijdelijke aanduiding voor notities 2">
            <a:extLst>
              <a:ext uri="{FF2B5EF4-FFF2-40B4-BE49-F238E27FC236}">
                <a16:creationId xmlns:a16="http://schemas.microsoft.com/office/drawing/2014/main" id="{66947006-C0A5-CE4D-9581-89387C4F1D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a:latin typeface="Times New Roman" panose="02020603050405020304" pitchFamily="18" charset="0"/>
            </a:endParaRPr>
          </a:p>
        </p:txBody>
      </p:sp>
      <p:sp>
        <p:nvSpPr>
          <p:cNvPr id="115715" name="Tijdelijke aanduiding voor dianummer 3">
            <a:extLst>
              <a:ext uri="{FF2B5EF4-FFF2-40B4-BE49-F238E27FC236}">
                <a16:creationId xmlns:a16="http://schemas.microsoft.com/office/drawing/2014/main" id="{69B0D836-5320-D74C-91C2-DFC59B5A95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BFE3C14A-97EE-E14E-B82C-7C0E6B3488FB}" type="slidenum">
              <a:rPr lang="nl-NL" altLang="nl-NL" sz="1200">
                <a:latin typeface="Tahoma" panose="020B0604030504040204" pitchFamily="34" charset="0"/>
              </a:rPr>
              <a:pPr/>
              <a:t>62</a:t>
            </a:fld>
            <a:endParaRPr lang="nl-NL" altLang="nl-NL" sz="1200">
              <a:latin typeface="Tahoma" panose="020B060403050404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jdelijke aanduiding voor dia-afbeelding 1">
            <a:extLst>
              <a:ext uri="{FF2B5EF4-FFF2-40B4-BE49-F238E27FC236}">
                <a16:creationId xmlns:a16="http://schemas.microsoft.com/office/drawing/2014/main" id="{E092D6D6-2805-3A4D-AC53-6D616FD939E8}"/>
              </a:ext>
            </a:extLst>
          </p:cNvPr>
          <p:cNvSpPr>
            <a:spLocks noGrp="1" noRot="1" noChangeAspect="1" noChangeArrowheads="1" noTextEdit="1"/>
          </p:cNvSpPr>
          <p:nvPr>
            <p:ph type="sldImg"/>
          </p:nvPr>
        </p:nvSpPr>
        <p:spPr>
          <a:ln/>
        </p:spPr>
      </p:sp>
      <p:sp>
        <p:nvSpPr>
          <p:cNvPr id="117762" name="Tijdelijke aanduiding voor notities 2">
            <a:extLst>
              <a:ext uri="{FF2B5EF4-FFF2-40B4-BE49-F238E27FC236}">
                <a16:creationId xmlns:a16="http://schemas.microsoft.com/office/drawing/2014/main" id="{D350E873-7799-7A47-9430-508FFBFA3E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a:latin typeface="Times New Roman" panose="02020603050405020304" pitchFamily="18" charset="0"/>
            </a:endParaRPr>
          </a:p>
        </p:txBody>
      </p:sp>
      <p:sp>
        <p:nvSpPr>
          <p:cNvPr id="117763" name="Tijdelijke aanduiding voor dianummer 3">
            <a:extLst>
              <a:ext uri="{FF2B5EF4-FFF2-40B4-BE49-F238E27FC236}">
                <a16:creationId xmlns:a16="http://schemas.microsoft.com/office/drawing/2014/main" id="{AB445F46-BD79-B842-B527-2F2CD75F61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D9C03E9C-CA35-D743-98C9-8E5C4266922E}" type="slidenum">
              <a:rPr lang="nl-NL" altLang="nl-NL" sz="1200">
                <a:latin typeface="Tahoma" panose="020B0604030504040204" pitchFamily="34" charset="0"/>
              </a:rPr>
              <a:pPr/>
              <a:t>63</a:t>
            </a:fld>
            <a:endParaRPr lang="nl-NL" altLang="nl-NL" sz="1200">
              <a:latin typeface="Tahoma" panose="020B060403050404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ijdelijke aanduiding voor dia-afbeelding 1">
            <a:extLst>
              <a:ext uri="{FF2B5EF4-FFF2-40B4-BE49-F238E27FC236}">
                <a16:creationId xmlns:a16="http://schemas.microsoft.com/office/drawing/2014/main" id="{CD7D4518-D0F3-DF4D-AC23-50896C6B1405}"/>
              </a:ext>
            </a:extLst>
          </p:cNvPr>
          <p:cNvSpPr>
            <a:spLocks noGrp="1" noRot="1" noChangeAspect="1" noChangeArrowheads="1" noTextEdit="1"/>
          </p:cNvSpPr>
          <p:nvPr>
            <p:ph type="sldImg"/>
          </p:nvPr>
        </p:nvSpPr>
        <p:spPr>
          <a:ln/>
        </p:spPr>
      </p:sp>
      <p:sp>
        <p:nvSpPr>
          <p:cNvPr id="119810" name="Tijdelijke aanduiding voor notities 2">
            <a:extLst>
              <a:ext uri="{FF2B5EF4-FFF2-40B4-BE49-F238E27FC236}">
                <a16:creationId xmlns:a16="http://schemas.microsoft.com/office/drawing/2014/main" id="{5F3877DF-A4E3-724C-AF77-7382BD933F8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a:latin typeface="Times New Roman" panose="02020603050405020304" pitchFamily="18" charset="0"/>
            </a:endParaRPr>
          </a:p>
        </p:txBody>
      </p:sp>
      <p:sp>
        <p:nvSpPr>
          <p:cNvPr id="119811" name="Tijdelijke aanduiding voor dianummer 3">
            <a:extLst>
              <a:ext uri="{FF2B5EF4-FFF2-40B4-BE49-F238E27FC236}">
                <a16:creationId xmlns:a16="http://schemas.microsoft.com/office/drawing/2014/main" id="{E34B45D5-B839-4E40-A259-A54A8AEBBD8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FFD7C00E-8AF1-B24A-8F56-D9B5A46FD9DE}" type="slidenum">
              <a:rPr lang="nl-NL" altLang="nl-NL" sz="1200">
                <a:latin typeface="Tahoma" panose="020B0604030504040204" pitchFamily="34" charset="0"/>
              </a:rPr>
              <a:pPr/>
              <a:t>64</a:t>
            </a:fld>
            <a:endParaRPr lang="nl-NL" altLang="nl-NL" sz="1200">
              <a:latin typeface="Tahoma" panose="020B060403050404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jdelijke aanduiding voor dia-afbeelding 1">
            <a:extLst>
              <a:ext uri="{FF2B5EF4-FFF2-40B4-BE49-F238E27FC236}">
                <a16:creationId xmlns:a16="http://schemas.microsoft.com/office/drawing/2014/main" id="{DCDAE69A-7392-9C4D-80CD-DC6A352085BA}"/>
              </a:ext>
            </a:extLst>
          </p:cNvPr>
          <p:cNvSpPr>
            <a:spLocks noGrp="1" noRot="1" noChangeAspect="1" noChangeArrowheads="1" noTextEdit="1"/>
          </p:cNvSpPr>
          <p:nvPr>
            <p:ph type="sldImg"/>
          </p:nvPr>
        </p:nvSpPr>
        <p:spPr>
          <a:ln/>
        </p:spPr>
      </p:sp>
      <p:sp>
        <p:nvSpPr>
          <p:cNvPr id="121858" name="Tijdelijke aanduiding voor notities 2">
            <a:extLst>
              <a:ext uri="{FF2B5EF4-FFF2-40B4-BE49-F238E27FC236}">
                <a16:creationId xmlns:a16="http://schemas.microsoft.com/office/drawing/2014/main" id="{C3BF6A28-1EA6-7248-B4ED-189405DEB3D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1600" dirty="0" err="1">
                <a:latin typeface="Times New Roman" panose="02020603050405020304" pitchFamily="18" charset="0"/>
              </a:rPr>
              <a:t>Many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variations</a:t>
            </a:r>
            <a:r>
              <a:rPr lang="nl-NL" altLang="nl-NL" sz="1600" dirty="0">
                <a:latin typeface="Times New Roman" panose="02020603050405020304" pitchFamily="18" charset="0"/>
              </a:rPr>
              <a:t> are </a:t>
            </a:r>
            <a:r>
              <a:rPr lang="nl-NL" altLang="nl-NL" sz="1600" dirty="0" err="1">
                <a:latin typeface="Times New Roman" panose="02020603050405020304" pitchFamily="18" charset="0"/>
              </a:rPr>
              <a:t>possible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degrees</a:t>
            </a:r>
            <a:r>
              <a:rPr lang="nl-NL" altLang="nl-NL" sz="1600" dirty="0">
                <a:latin typeface="Times New Roman" panose="02020603050405020304" pitchFamily="18" charset="0"/>
              </a:rPr>
              <a:t> of promotion, </a:t>
            </a:r>
            <a:r>
              <a:rPr lang="nl-NL" altLang="nl-NL" sz="1600" dirty="0" err="1">
                <a:latin typeface="Times New Roman" panose="02020603050405020304" pitchFamily="18" charset="0"/>
              </a:rPr>
              <a:t>also</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demoting</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values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probability</a:t>
            </a:r>
            <a:r>
              <a:rPr lang="nl-NL" altLang="nl-NL" sz="1600" dirty="0">
                <a:latin typeface="Times New Roman" panose="02020603050405020304" pitchFamily="18" charset="0"/>
              </a:rPr>
              <a:t> of promotion </a:t>
            </a:r>
            <a:r>
              <a:rPr lang="nl-NL" altLang="nl-NL" sz="1600" dirty="0" err="1">
                <a:latin typeface="Times New Roman" panose="02020603050405020304" pitchFamily="18" charset="0"/>
              </a:rPr>
              <a:t>and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demotion</a:t>
            </a:r>
            <a:r>
              <a:rPr lang="nl-NL" altLang="nl-NL" sz="1600" dirty="0">
                <a:latin typeface="Times New Roman" panose="02020603050405020304" pitchFamily="18" charset="0"/>
              </a:rPr>
              <a:t>, </a:t>
            </a:r>
            <a:r>
              <a:rPr lang="is-IS" altLang="nl-NL" sz="1600" dirty="0">
                <a:latin typeface="Times New Roman" panose="02020603050405020304" pitchFamily="18" charset="0"/>
              </a:rPr>
              <a:t>… Why not just decision theory? Adversarial, so argumentation.</a:t>
            </a:r>
          </a:p>
          <a:p>
            <a:endParaRPr lang="is-IS" altLang="nl-NL" sz="1600" dirty="0">
              <a:latin typeface="Times New Roman" panose="02020603050405020304" pitchFamily="18" charset="0"/>
            </a:endParaRPr>
          </a:p>
          <a:p>
            <a:r>
              <a:rPr lang="is-IS" altLang="nl-NL" sz="1600" dirty="0">
                <a:latin typeface="Times New Roman" panose="02020603050405020304" pitchFamily="18" charset="0"/>
              </a:rPr>
              <a:t>This is the kind of thing we do in complegarg: formalising legal argument forms in ways that make sense to lawyers and that promote rational thinking and decision making.</a:t>
            </a:r>
            <a:endParaRPr lang="nl-NL" altLang="nl-NL" sz="1600" dirty="0">
              <a:latin typeface="Times New Roman" panose="02020603050405020304" pitchFamily="18" charset="0"/>
            </a:endParaRPr>
          </a:p>
        </p:txBody>
      </p:sp>
      <p:sp>
        <p:nvSpPr>
          <p:cNvPr id="121859" name="Tijdelijke aanduiding voor dianummer 3">
            <a:extLst>
              <a:ext uri="{FF2B5EF4-FFF2-40B4-BE49-F238E27FC236}">
                <a16:creationId xmlns:a16="http://schemas.microsoft.com/office/drawing/2014/main" id="{7FCC9258-D677-1743-A525-11A49B80DBD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A1C41E13-6039-C345-BE9C-EAB1924825CA}" type="slidenum">
              <a:rPr lang="nl-NL" altLang="nl-NL" sz="1200">
                <a:latin typeface="Tahoma" panose="020B0604030504040204" pitchFamily="34" charset="0"/>
              </a:rPr>
              <a:pPr/>
              <a:t>65</a:t>
            </a:fld>
            <a:endParaRPr lang="nl-NL" altLang="nl-NL" sz="1200">
              <a:latin typeface="Tahoma" panose="020B060403050404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a:extLst>
              <a:ext uri="{FF2B5EF4-FFF2-40B4-BE49-F238E27FC236}">
                <a16:creationId xmlns:a16="http://schemas.microsoft.com/office/drawing/2014/main" id="{4E0DF78F-D819-4253-A3CB-FD873C669B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AE8BF469-984A-4407-9EFD-C29D1F939B55}" type="slidenum">
              <a:rPr lang="nl-NL" altLang="nl-NL" sz="1200" smtClean="0"/>
              <a:pPr/>
              <a:t>66</a:t>
            </a:fld>
            <a:endParaRPr lang="nl-NL" altLang="nl-NL" sz="1200"/>
          </a:p>
        </p:txBody>
      </p:sp>
      <p:sp>
        <p:nvSpPr>
          <p:cNvPr id="73730" name="Rectangle 2">
            <a:extLst>
              <a:ext uri="{FF2B5EF4-FFF2-40B4-BE49-F238E27FC236}">
                <a16:creationId xmlns:a16="http://schemas.microsoft.com/office/drawing/2014/main" id="{7A5B1D33-73A5-4983-A899-A45D9867E836}"/>
              </a:ext>
            </a:extLst>
          </p:cNvPr>
          <p:cNvSpPr>
            <a:spLocks noGrp="1" noRot="1" noChangeAspect="1" noChangeArrowheads="1" noTextEdit="1"/>
          </p:cNvSpPr>
          <p:nvPr>
            <p:ph type="sldImg"/>
          </p:nvPr>
        </p:nvSpPr>
        <p:spPr>
          <a:ln/>
        </p:spPr>
      </p:sp>
      <p:sp>
        <p:nvSpPr>
          <p:cNvPr id="73731" name="Rectangle 3">
            <a:extLst>
              <a:ext uri="{FF2B5EF4-FFF2-40B4-BE49-F238E27FC236}">
                <a16:creationId xmlns:a16="http://schemas.microsoft.com/office/drawing/2014/main" id="{CB186C45-4E8C-4C83-9A0B-F313C5899F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a:extLst>
              <a:ext uri="{FF2B5EF4-FFF2-40B4-BE49-F238E27FC236}">
                <a16:creationId xmlns:a16="http://schemas.microsoft.com/office/drawing/2014/main" id="{DFAC45A1-A7A9-E87A-6AC8-3B3DBFD5C3DB}"/>
              </a:ext>
            </a:extLst>
          </p:cNvPr>
          <p:cNvSpPr txBox="1">
            <a:spLocks noGrp="1" noChangeArrowheads="1"/>
          </p:cNvSpPr>
          <p:nvPr/>
        </p:nvSpPr>
        <p:spPr bwMode="auto">
          <a:xfrm>
            <a:off x="3843338" y="94234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r" eaLnBrk="1" hangingPunct="1"/>
            <a:fld id="{7E35A968-7301-024D-83F0-6B70E95F0224}" type="slidenum">
              <a:rPr lang="nl-NL" altLang="nl-NL" sz="1200"/>
              <a:pPr algn="r" eaLnBrk="1" hangingPunct="1"/>
              <a:t>67</a:t>
            </a:fld>
            <a:endParaRPr lang="nl-NL" altLang="nl-NL" sz="1200"/>
          </a:p>
        </p:txBody>
      </p:sp>
      <p:sp>
        <p:nvSpPr>
          <p:cNvPr id="58370" name="Rectangle 2">
            <a:extLst>
              <a:ext uri="{FF2B5EF4-FFF2-40B4-BE49-F238E27FC236}">
                <a16:creationId xmlns:a16="http://schemas.microsoft.com/office/drawing/2014/main" id="{007C4EC5-B551-C369-B965-32ACA149F53D}"/>
              </a:ext>
            </a:extLst>
          </p:cNvPr>
          <p:cNvSpPr>
            <a:spLocks noGrp="1" noRot="1" noChangeAspect="1" noChangeArrowheads="1" noTextEdit="1"/>
          </p:cNvSpPr>
          <p:nvPr>
            <p:ph type="sldImg"/>
          </p:nvPr>
        </p:nvSpPr>
        <p:spPr>
          <a:ln/>
        </p:spPr>
      </p:sp>
      <p:sp>
        <p:nvSpPr>
          <p:cNvPr id="58371" name="Rectangle 3">
            <a:extLst>
              <a:ext uri="{FF2B5EF4-FFF2-40B4-BE49-F238E27FC236}">
                <a16:creationId xmlns:a16="http://schemas.microsoft.com/office/drawing/2014/main" id="{5F32FEC9-C4BB-A87F-06FA-88207BDB60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a:latin typeface="Times New Roman" panose="02020603050405020304" pitchFamily="18" charset="0"/>
            </a:endParaRPr>
          </a:p>
        </p:txBody>
      </p:sp>
    </p:spTree>
    <p:extLst>
      <p:ext uri="{BB962C8B-B14F-4D97-AF65-F5344CB8AC3E}">
        <p14:creationId xmlns:p14="http://schemas.microsoft.com/office/powerpoint/2010/main" val="36226787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7">
            <a:extLst>
              <a:ext uri="{FF2B5EF4-FFF2-40B4-BE49-F238E27FC236}">
                <a16:creationId xmlns:a16="http://schemas.microsoft.com/office/drawing/2014/main" id="{BCA0B821-CCFA-B84A-B3D2-3A593BAA998D}"/>
              </a:ext>
            </a:extLst>
          </p:cNvPr>
          <p:cNvSpPr txBox="1">
            <a:spLocks noGrp="1" noChangeArrowheads="1"/>
          </p:cNvSpPr>
          <p:nvPr/>
        </p:nvSpPr>
        <p:spPr bwMode="auto">
          <a:xfrm>
            <a:off x="3843338" y="94107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r" eaLnBrk="1" hangingPunct="1"/>
            <a:fld id="{BC0A0B9C-4BE5-0B4D-A3F6-4BDA9FC458ED}" type="slidenum">
              <a:rPr lang="nl-NL" altLang="nl-NL" sz="1200">
                <a:latin typeface="Tahoma" panose="020B0604030504040204" pitchFamily="34" charset="0"/>
              </a:rPr>
              <a:pPr algn="r" eaLnBrk="1" hangingPunct="1"/>
              <a:t>68</a:t>
            </a:fld>
            <a:endParaRPr lang="nl-NL" altLang="nl-NL" sz="1200">
              <a:latin typeface="Tahoma" panose="020B0604030504040204" pitchFamily="34" charset="0"/>
            </a:endParaRPr>
          </a:p>
        </p:txBody>
      </p:sp>
      <p:sp>
        <p:nvSpPr>
          <p:cNvPr id="123906" name="Rectangle 2">
            <a:extLst>
              <a:ext uri="{FF2B5EF4-FFF2-40B4-BE49-F238E27FC236}">
                <a16:creationId xmlns:a16="http://schemas.microsoft.com/office/drawing/2014/main" id="{B29001E1-BA6F-764B-9178-A650677B59F5}"/>
              </a:ext>
            </a:extLst>
          </p:cNvPr>
          <p:cNvSpPr>
            <a:spLocks noGrp="1" noRot="1" noChangeAspect="1" noChangeArrowheads="1" noTextEdit="1"/>
          </p:cNvSpPr>
          <p:nvPr>
            <p:ph type="sldImg"/>
          </p:nvPr>
        </p:nvSpPr>
        <p:spPr>
          <a:solidFill>
            <a:srgbClr val="FFFFFF"/>
          </a:solidFill>
          <a:ln/>
        </p:spPr>
      </p:sp>
      <p:sp>
        <p:nvSpPr>
          <p:cNvPr id="123907" name="Rectangle 3">
            <a:extLst>
              <a:ext uri="{FF2B5EF4-FFF2-40B4-BE49-F238E27FC236}">
                <a16:creationId xmlns:a16="http://schemas.microsoft.com/office/drawing/2014/main" id="{98322DEA-890A-C742-A8AD-70C8B4B1320C}"/>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nl-NL" dirty="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jdelijke aanduiding voor dia-afbeelding 1">
            <a:extLst>
              <a:ext uri="{FF2B5EF4-FFF2-40B4-BE49-F238E27FC236}">
                <a16:creationId xmlns:a16="http://schemas.microsoft.com/office/drawing/2014/main" id="{721496A8-CA2D-192F-0FBA-02248EB07551}"/>
              </a:ext>
            </a:extLst>
          </p:cNvPr>
          <p:cNvSpPr>
            <a:spLocks noGrp="1" noRot="1" noChangeAspect="1" noChangeArrowheads="1" noTextEdit="1"/>
          </p:cNvSpPr>
          <p:nvPr>
            <p:ph type="sldImg"/>
          </p:nvPr>
        </p:nvSpPr>
        <p:spPr>
          <a:ln/>
        </p:spPr>
      </p:sp>
      <p:sp>
        <p:nvSpPr>
          <p:cNvPr id="46082" name="Tijdelijke aanduiding voor notities 2">
            <a:extLst>
              <a:ext uri="{FF2B5EF4-FFF2-40B4-BE49-F238E27FC236}">
                <a16:creationId xmlns:a16="http://schemas.microsoft.com/office/drawing/2014/main" id="{F7F5C537-C45C-4B47-87CB-DFDB15A7B67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nl-NL">
              <a:latin typeface="Calibri" panose="020F0502020204030204" pitchFamily="34" charset="0"/>
            </a:endParaRPr>
          </a:p>
        </p:txBody>
      </p:sp>
      <p:sp>
        <p:nvSpPr>
          <p:cNvPr id="46083" name="Tijdelijke aanduiding voor dianummer 3">
            <a:extLst>
              <a:ext uri="{FF2B5EF4-FFF2-40B4-BE49-F238E27FC236}">
                <a16:creationId xmlns:a16="http://schemas.microsoft.com/office/drawing/2014/main" id="{30099BEC-BDBC-4042-467C-2C414C6575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0" hangingPunct="0"/>
            <a:fld id="{43576224-9FF0-7841-9BBA-DDDF030FA488}" type="slidenum">
              <a:rPr lang="nl-NL" altLang="nl-NL" sz="1200" smtClean="0">
                <a:latin typeface="Times" pitchFamily="2" charset="0"/>
              </a:rPr>
              <a:pPr eaLnBrk="0" hangingPunct="0"/>
              <a:t>6</a:t>
            </a:fld>
            <a:endParaRPr lang="nl-NL" altLang="nl-NL" sz="1200">
              <a:latin typeface="Times" pitchFamily="2"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a:extLst>
              <a:ext uri="{FF2B5EF4-FFF2-40B4-BE49-F238E27FC236}">
                <a16:creationId xmlns:a16="http://schemas.microsoft.com/office/drawing/2014/main" id="{EAA34AD9-4243-D34C-A21D-7CD7E4957929}"/>
              </a:ext>
            </a:extLst>
          </p:cNvPr>
          <p:cNvSpPr txBox="1">
            <a:spLocks noGrp="1" noChangeArrowheads="1"/>
          </p:cNvSpPr>
          <p:nvPr/>
        </p:nvSpPr>
        <p:spPr bwMode="auto">
          <a:xfrm>
            <a:off x="3843338" y="94107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r" eaLnBrk="1" hangingPunct="1"/>
            <a:fld id="{B8842BE3-7D65-714A-BD97-05B111A13345}" type="slidenum">
              <a:rPr lang="nl-NL" altLang="nl-NL" sz="1200">
                <a:latin typeface="Tahoma" panose="020B0604030504040204" pitchFamily="34" charset="0"/>
              </a:rPr>
              <a:pPr algn="r" eaLnBrk="1" hangingPunct="1"/>
              <a:t>69</a:t>
            </a:fld>
            <a:endParaRPr lang="nl-NL" altLang="nl-NL" sz="1200">
              <a:latin typeface="Tahoma" panose="020B0604030504040204" pitchFamily="34" charset="0"/>
            </a:endParaRPr>
          </a:p>
        </p:txBody>
      </p:sp>
      <p:sp>
        <p:nvSpPr>
          <p:cNvPr id="125954" name="Rectangle 2">
            <a:extLst>
              <a:ext uri="{FF2B5EF4-FFF2-40B4-BE49-F238E27FC236}">
                <a16:creationId xmlns:a16="http://schemas.microsoft.com/office/drawing/2014/main" id="{8C1B1A5D-D2E9-1343-A813-88828E12FCF3}"/>
              </a:ext>
            </a:extLst>
          </p:cNvPr>
          <p:cNvSpPr>
            <a:spLocks noGrp="1" noRot="1" noChangeAspect="1" noChangeArrowheads="1" noTextEdit="1"/>
          </p:cNvSpPr>
          <p:nvPr>
            <p:ph type="sldImg"/>
          </p:nvPr>
        </p:nvSpPr>
        <p:spPr>
          <a:solidFill>
            <a:srgbClr val="FFFFFF"/>
          </a:solidFill>
          <a:ln/>
        </p:spPr>
      </p:sp>
      <p:sp>
        <p:nvSpPr>
          <p:cNvPr id="125955" name="Rectangle 3">
            <a:extLst>
              <a:ext uri="{FF2B5EF4-FFF2-40B4-BE49-F238E27FC236}">
                <a16:creationId xmlns:a16="http://schemas.microsoft.com/office/drawing/2014/main" id="{8AC17B2D-BAF0-D143-82C6-0D1579921882}"/>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nl-NL" sz="1600" dirty="0">
                <a:latin typeface="Times New Roman" panose="02020603050405020304" pitchFamily="18" charset="0"/>
              </a:rPr>
              <a:t>The idea is that preferences are determined by decisions in precedents. Decisions are seen as expressing preferences between factor sets pro and con.</a:t>
            </a:r>
          </a:p>
          <a:p>
            <a:pPr eaLnBrk="1" hangingPunct="1"/>
            <a:endParaRPr lang="en-US" altLang="nl-NL" sz="1600" dirty="0">
              <a:latin typeface="Times New Roman" panose="02020603050405020304" pitchFamily="18" charset="0"/>
            </a:endParaRPr>
          </a:p>
          <a:p>
            <a:pPr eaLnBrk="1" hangingPunct="1"/>
            <a:r>
              <a:rPr lang="en-US" altLang="nl-NL" sz="1600" dirty="0">
                <a:latin typeface="Times New Roman" panose="02020603050405020304" pitchFamily="18" charset="0"/>
              </a:rPr>
              <a:t>This scheme is defeasible since the precedent might meanwhile have been overruled, or one can build an argument that the precedent is old and in current times the factors have to be weighed differently..</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7">
            <a:extLst>
              <a:ext uri="{FF2B5EF4-FFF2-40B4-BE49-F238E27FC236}">
                <a16:creationId xmlns:a16="http://schemas.microsoft.com/office/drawing/2014/main" id="{82A311DD-B02F-8340-BCAF-FCAAE1D61A65}"/>
              </a:ext>
            </a:extLst>
          </p:cNvPr>
          <p:cNvSpPr txBox="1">
            <a:spLocks noGrp="1" noChangeArrowheads="1"/>
          </p:cNvSpPr>
          <p:nvPr/>
        </p:nvSpPr>
        <p:spPr bwMode="auto">
          <a:xfrm>
            <a:off x="3843338" y="9410700"/>
            <a:ext cx="29384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r" eaLnBrk="1" hangingPunct="1"/>
            <a:fld id="{3F3AB023-2AF2-7B45-949C-3C653D9A3D65}" type="slidenum">
              <a:rPr lang="nl-NL" altLang="nl-NL" sz="1200">
                <a:latin typeface="Tahoma" panose="020B0604030504040204" pitchFamily="34" charset="0"/>
              </a:rPr>
              <a:pPr algn="r" eaLnBrk="1" hangingPunct="1"/>
              <a:t>70</a:t>
            </a:fld>
            <a:endParaRPr lang="nl-NL" altLang="nl-NL" sz="1200">
              <a:latin typeface="Tahoma" panose="020B0604030504040204" pitchFamily="34" charset="0"/>
            </a:endParaRPr>
          </a:p>
        </p:txBody>
      </p:sp>
      <p:sp>
        <p:nvSpPr>
          <p:cNvPr id="128002" name="Rectangle 2">
            <a:extLst>
              <a:ext uri="{FF2B5EF4-FFF2-40B4-BE49-F238E27FC236}">
                <a16:creationId xmlns:a16="http://schemas.microsoft.com/office/drawing/2014/main" id="{7E76A3A3-1B17-B24F-BE35-69EC3A480FA6}"/>
              </a:ext>
            </a:extLst>
          </p:cNvPr>
          <p:cNvSpPr>
            <a:spLocks noGrp="1" noRot="1" noChangeAspect="1" noChangeArrowheads="1" noTextEdit="1"/>
          </p:cNvSpPr>
          <p:nvPr>
            <p:ph type="sldImg"/>
          </p:nvPr>
        </p:nvSpPr>
        <p:spPr>
          <a:ln/>
        </p:spPr>
      </p:sp>
      <p:sp>
        <p:nvSpPr>
          <p:cNvPr id="128003" name="Rectangle 3">
            <a:extLst>
              <a:ext uri="{FF2B5EF4-FFF2-40B4-BE49-F238E27FC236}">
                <a16:creationId xmlns:a16="http://schemas.microsoft.com/office/drawing/2014/main" id="{1BDE2CAA-8438-6046-958B-29F6656D8E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NL" dirty="0">
              <a:latin typeface="Times New Roman" panose="02020603050405020304"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a:extLst>
              <a:ext uri="{FF2B5EF4-FFF2-40B4-BE49-F238E27FC236}">
                <a16:creationId xmlns:a16="http://schemas.microsoft.com/office/drawing/2014/main" id="{BF20AC31-996C-FA48-ABCF-D16ECEAD00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64FBF5DC-7D5D-9649-A64C-20831F5EE814}" type="slidenum">
              <a:rPr lang="nl-NL" altLang="nl-NL" sz="1200">
                <a:latin typeface="Tahoma" panose="020B0604030504040204" pitchFamily="34" charset="0"/>
              </a:rPr>
              <a:pPr/>
              <a:t>72</a:t>
            </a:fld>
            <a:endParaRPr lang="nl-NL" altLang="nl-NL" sz="1200">
              <a:latin typeface="Tahoma" panose="020B0604030504040204" pitchFamily="34" charset="0"/>
            </a:endParaRPr>
          </a:p>
        </p:txBody>
      </p:sp>
      <p:sp>
        <p:nvSpPr>
          <p:cNvPr id="131074" name="Rectangle 2">
            <a:extLst>
              <a:ext uri="{FF2B5EF4-FFF2-40B4-BE49-F238E27FC236}">
                <a16:creationId xmlns:a16="http://schemas.microsoft.com/office/drawing/2014/main" id="{17D6CD4B-5E43-7346-8F57-FF994097D937}"/>
              </a:ext>
            </a:extLst>
          </p:cNvPr>
          <p:cNvSpPr>
            <a:spLocks noGrp="1" noRot="1" noChangeAspect="1" noChangeArrowheads="1" noTextEdit="1"/>
          </p:cNvSpPr>
          <p:nvPr>
            <p:ph type="sldImg"/>
          </p:nvPr>
        </p:nvSpPr>
        <p:spPr>
          <a:solidFill>
            <a:srgbClr val="FFFFFF"/>
          </a:solidFill>
          <a:ln/>
        </p:spPr>
      </p:sp>
      <p:sp>
        <p:nvSpPr>
          <p:cNvPr id="131075" name="Rectangle 3">
            <a:extLst>
              <a:ext uri="{FF2B5EF4-FFF2-40B4-BE49-F238E27FC236}">
                <a16:creationId xmlns:a16="http://schemas.microsoft.com/office/drawing/2014/main" id="{49871EF5-8926-C742-B893-939FC6EBAB93}"/>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nl-NL" sz="1600" dirty="0">
                <a:latin typeface="Times New Roman" panose="02020603050405020304" pitchFamily="18" charset="0"/>
              </a:rPr>
              <a:t>We now model Monge as being about which rule should be adopted as the valid one in the case. This is practical reasoning, since it is a decision about what to do. Different actions can have different consequences, which can be good or bad, better or worse. </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5825A7AB-6851-7F4E-9D99-8ACF573DA4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EA4DB698-FD31-0C4B-ABE2-9C083EAD1F43}" type="slidenum">
              <a:rPr lang="nl-NL" altLang="nl-NL" sz="1200">
                <a:latin typeface="Tahoma" panose="020B0604030504040204" pitchFamily="34" charset="0"/>
              </a:rPr>
              <a:pPr/>
              <a:t>73</a:t>
            </a:fld>
            <a:endParaRPr lang="nl-NL" altLang="nl-NL" sz="1200">
              <a:latin typeface="Tahoma" panose="020B0604030504040204" pitchFamily="34" charset="0"/>
            </a:endParaRPr>
          </a:p>
        </p:txBody>
      </p:sp>
      <p:sp>
        <p:nvSpPr>
          <p:cNvPr id="133122" name="Rectangle 2">
            <a:extLst>
              <a:ext uri="{FF2B5EF4-FFF2-40B4-BE49-F238E27FC236}">
                <a16:creationId xmlns:a16="http://schemas.microsoft.com/office/drawing/2014/main" id="{EC0BC419-586B-8F4E-8A15-3E6EEA473E01}"/>
              </a:ext>
            </a:extLst>
          </p:cNvPr>
          <p:cNvSpPr>
            <a:spLocks noGrp="1" noRot="1" noChangeAspect="1" noChangeArrowheads="1" noTextEdit="1"/>
          </p:cNvSpPr>
          <p:nvPr>
            <p:ph type="sldImg"/>
          </p:nvPr>
        </p:nvSpPr>
        <p:spPr>
          <a:solidFill>
            <a:srgbClr val="FFFFFF"/>
          </a:solidFill>
          <a:ln/>
        </p:spPr>
      </p:sp>
      <p:sp>
        <p:nvSpPr>
          <p:cNvPr id="133123" name="Rectangle 3">
            <a:extLst>
              <a:ext uri="{FF2B5EF4-FFF2-40B4-BE49-F238E27FC236}">
                <a16:creationId xmlns:a16="http://schemas.microsoft.com/office/drawing/2014/main" id="{C5C16FDF-B4AF-F442-865D-FB5E58499E80}"/>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nl-NL" sz="1600" dirty="0">
                <a:latin typeface="Times New Roman" panose="02020603050405020304" pitchFamily="18" charset="0"/>
              </a:rPr>
              <a:t>Once we have decided that a given rule R should be adopted as the valid one, we need an additional inference step to make rule R a premise of our final argument. On this slide, this inference is made possible by an additional premise “IF we should adopt rule R as the valid one, then rule R. (If you like, you can read IF-THEN as the material implication.)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7">
            <a:extLst>
              <a:ext uri="{FF2B5EF4-FFF2-40B4-BE49-F238E27FC236}">
                <a16:creationId xmlns:a16="http://schemas.microsoft.com/office/drawing/2014/main" id="{6A1BEB5C-88A7-A74D-B1B3-C2E23C447E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DA2FE23A-2616-F641-93F2-A506CCF51A07}" type="slidenum">
              <a:rPr lang="nl-NL" altLang="nl-NL" sz="1200">
                <a:latin typeface="Tahoma" panose="020B0604030504040204" pitchFamily="34" charset="0"/>
              </a:rPr>
              <a:pPr/>
              <a:t>74</a:t>
            </a:fld>
            <a:endParaRPr lang="nl-NL" altLang="nl-NL" sz="1200">
              <a:latin typeface="Tahoma" panose="020B0604030504040204" pitchFamily="34" charset="0"/>
            </a:endParaRPr>
          </a:p>
        </p:txBody>
      </p:sp>
      <p:sp>
        <p:nvSpPr>
          <p:cNvPr id="135170" name="Rectangle 2">
            <a:extLst>
              <a:ext uri="{FF2B5EF4-FFF2-40B4-BE49-F238E27FC236}">
                <a16:creationId xmlns:a16="http://schemas.microsoft.com/office/drawing/2014/main" id="{B8247220-46CF-1846-A98A-6354DC0783D9}"/>
              </a:ext>
            </a:extLst>
          </p:cNvPr>
          <p:cNvSpPr>
            <a:spLocks noGrp="1" noRot="1" noChangeAspect="1" noChangeArrowheads="1" noTextEdit="1"/>
          </p:cNvSpPr>
          <p:nvPr>
            <p:ph type="sldImg"/>
          </p:nvPr>
        </p:nvSpPr>
        <p:spPr>
          <a:solidFill>
            <a:srgbClr val="FFFFFF"/>
          </a:solidFill>
          <a:ln/>
        </p:spPr>
      </p:sp>
      <p:sp>
        <p:nvSpPr>
          <p:cNvPr id="135171" name="Rectangle 3">
            <a:extLst>
              <a:ext uri="{FF2B5EF4-FFF2-40B4-BE49-F238E27FC236}">
                <a16:creationId xmlns:a16="http://schemas.microsoft.com/office/drawing/2014/main" id="{02791ACC-1236-8F47-98C0-22DE371217EB}"/>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a:extLst>
              <a:ext uri="{FF2B5EF4-FFF2-40B4-BE49-F238E27FC236}">
                <a16:creationId xmlns:a16="http://schemas.microsoft.com/office/drawing/2014/main" id="{B19E5032-A5F7-C248-A169-D0AD39BF1C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6DC47BB5-FB0E-214B-A7DE-E8154E61C95D}" type="slidenum">
              <a:rPr lang="nl-NL" altLang="nl-NL" sz="1200">
                <a:latin typeface="Tahoma" panose="020B0604030504040204" pitchFamily="34" charset="0"/>
              </a:rPr>
              <a:pPr/>
              <a:t>75</a:t>
            </a:fld>
            <a:endParaRPr lang="nl-NL" altLang="nl-NL" sz="1200">
              <a:latin typeface="Tahoma" panose="020B0604030504040204" pitchFamily="34" charset="0"/>
            </a:endParaRPr>
          </a:p>
        </p:txBody>
      </p:sp>
      <p:sp>
        <p:nvSpPr>
          <p:cNvPr id="137218" name="Rectangle 2">
            <a:extLst>
              <a:ext uri="{FF2B5EF4-FFF2-40B4-BE49-F238E27FC236}">
                <a16:creationId xmlns:a16="http://schemas.microsoft.com/office/drawing/2014/main" id="{59F0C5E8-17E8-7E4D-8275-87AC6B6FF2C3}"/>
              </a:ext>
            </a:extLst>
          </p:cNvPr>
          <p:cNvSpPr>
            <a:spLocks noGrp="1" noRot="1" noChangeAspect="1" noChangeArrowheads="1" noTextEdit="1"/>
          </p:cNvSpPr>
          <p:nvPr>
            <p:ph type="sldImg"/>
          </p:nvPr>
        </p:nvSpPr>
        <p:spPr>
          <a:solidFill>
            <a:srgbClr val="FFFFFF"/>
          </a:solidFill>
          <a:ln/>
        </p:spPr>
      </p:sp>
      <p:sp>
        <p:nvSpPr>
          <p:cNvPr id="137219" name="Rectangle 3">
            <a:extLst>
              <a:ext uri="{FF2B5EF4-FFF2-40B4-BE49-F238E27FC236}">
                <a16:creationId xmlns:a16="http://schemas.microsoft.com/office/drawing/2014/main" id="{4C08A37B-26C3-964D-8FCD-CDDA9B8B3FAB}"/>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755FF87F-040D-E243-904E-93445123D0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226105FB-1519-EF45-BFAB-8FE3E09C9D0C}" type="slidenum">
              <a:rPr lang="nl-NL" altLang="nl-NL" sz="1200">
                <a:latin typeface="Tahoma" panose="020B0604030504040204" pitchFamily="34" charset="0"/>
              </a:rPr>
              <a:pPr/>
              <a:t>76</a:t>
            </a:fld>
            <a:endParaRPr lang="nl-NL" altLang="nl-NL" sz="1200">
              <a:latin typeface="Tahoma" panose="020B0604030504040204" pitchFamily="34" charset="0"/>
            </a:endParaRPr>
          </a:p>
        </p:txBody>
      </p:sp>
      <p:sp>
        <p:nvSpPr>
          <p:cNvPr id="139266" name="Rectangle 2">
            <a:extLst>
              <a:ext uri="{FF2B5EF4-FFF2-40B4-BE49-F238E27FC236}">
                <a16:creationId xmlns:a16="http://schemas.microsoft.com/office/drawing/2014/main" id="{A87AAA8D-7F06-BB41-8980-0B8094AB7C21}"/>
              </a:ext>
            </a:extLst>
          </p:cNvPr>
          <p:cNvSpPr>
            <a:spLocks noGrp="1" noRot="1" noChangeAspect="1" noChangeArrowheads="1" noTextEdit="1"/>
          </p:cNvSpPr>
          <p:nvPr>
            <p:ph type="sldImg"/>
          </p:nvPr>
        </p:nvSpPr>
        <p:spPr>
          <a:solidFill>
            <a:srgbClr val="FFFFFF"/>
          </a:solidFill>
          <a:ln/>
        </p:spPr>
      </p:sp>
      <p:sp>
        <p:nvSpPr>
          <p:cNvPr id="139267" name="Rectangle 3">
            <a:extLst>
              <a:ext uri="{FF2B5EF4-FFF2-40B4-BE49-F238E27FC236}">
                <a16:creationId xmlns:a16="http://schemas.microsoft.com/office/drawing/2014/main" id="{E9553A1F-253C-8A44-800A-27FA8833184F}"/>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nl-NL">
              <a:latin typeface="Times New Roman" panose="02020603050405020304" pitchFamily="18"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a:extLst>
              <a:ext uri="{FF2B5EF4-FFF2-40B4-BE49-F238E27FC236}">
                <a16:creationId xmlns:a16="http://schemas.microsoft.com/office/drawing/2014/main" id="{DB5C3140-7C07-9147-98EB-E9C566435DF9}"/>
              </a:ext>
            </a:extLst>
          </p:cNvPr>
          <p:cNvSpPr>
            <a:spLocks noGrp="1" noRot="1" noChangeAspect="1" noChangeArrowheads="1" noTextEdit="1"/>
          </p:cNvSpPr>
          <p:nvPr>
            <p:ph type="sldImg"/>
          </p:nvPr>
        </p:nvSpPr>
        <p:spPr>
          <a:ln/>
        </p:spPr>
      </p:sp>
      <p:sp>
        <p:nvSpPr>
          <p:cNvPr id="141314" name="Rectangle 3">
            <a:extLst>
              <a:ext uri="{FF2B5EF4-FFF2-40B4-BE49-F238E27FC236}">
                <a16:creationId xmlns:a16="http://schemas.microsoft.com/office/drawing/2014/main" id="{EA5C2123-8C90-6645-8886-80F9CF8414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latin typeface="Times New Roman" panose="02020603050405020304" pitchFamily="18"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jdelijke aanduiding voor dia-afbeelding 1">
            <a:extLst>
              <a:ext uri="{FF2B5EF4-FFF2-40B4-BE49-F238E27FC236}">
                <a16:creationId xmlns:a16="http://schemas.microsoft.com/office/drawing/2014/main" id="{3A016195-E246-482C-BDC7-EFF429614483}"/>
              </a:ext>
            </a:extLst>
          </p:cNvPr>
          <p:cNvSpPr>
            <a:spLocks noGrp="1" noRot="1" noChangeAspect="1" noChangeArrowheads="1" noTextEdit="1"/>
          </p:cNvSpPr>
          <p:nvPr>
            <p:ph type="sldImg"/>
          </p:nvPr>
        </p:nvSpPr>
        <p:spPr>
          <a:ln/>
        </p:spPr>
      </p:sp>
      <p:sp>
        <p:nvSpPr>
          <p:cNvPr id="43010" name="Tijdelijke aanduiding voor notities 2">
            <a:extLst>
              <a:ext uri="{FF2B5EF4-FFF2-40B4-BE49-F238E27FC236}">
                <a16:creationId xmlns:a16="http://schemas.microsoft.com/office/drawing/2014/main" id="{02F2FF85-8146-4F2C-9798-61B4B1202C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nl-NL" sz="1600" dirty="0">
              <a:latin typeface="Calibri" panose="020F0502020204030204" pitchFamily="34" charset="0"/>
            </a:endParaRPr>
          </a:p>
        </p:txBody>
      </p:sp>
      <p:sp>
        <p:nvSpPr>
          <p:cNvPr id="43011" name="Tijdelijke aanduiding voor dianummer 3">
            <a:extLst>
              <a:ext uri="{FF2B5EF4-FFF2-40B4-BE49-F238E27FC236}">
                <a16:creationId xmlns:a16="http://schemas.microsoft.com/office/drawing/2014/main" id="{B35652EF-209C-4300-A822-CA71655C399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9EBC680F-DC7C-4571-B59D-80F087154BDC}" type="slidenum">
              <a:rPr lang="nl-NL" altLang="nl-NL" sz="1200" smtClean="0">
                <a:latin typeface="Times" panose="02020603050405020304" pitchFamily="18" charset="0"/>
              </a:rPr>
              <a:pPr/>
              <a:t>78</a:t>
            </a:fld>
            <a:endParaRPr lang="nl-NL" altLang="nl-NL" sz="1200">
              <a:latin typeface="Times"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a:extLst>
              <a:ext uri="{FF2B5EF4-FFF2-40B4-BE49-F238E27FC236}">
                <a16:creationId xmlns:a16="http://schemas.microsoft.com/office/drawing/2014/main" id="{D1A73216-0F42-4E54-A6CB-33C2135727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F974454D-1716-4696-9952-98CC1AB94865}" type="slidenum">
              <a:rPr lang="nl-NL" altLang="nl-NL" sz="1200" smtClean="0">
                <a:latin typeface="Tahoma" panose="020B0604030504040204" pitchFamily="34" charset="0"/>
              </a:rPr>
              <a:pPr/>
              <a:t>8</a:t>
            </a:fld>
            <a:endParaRPr lang="nl-NL" altLang="nl-NL" sz="1200">
              <a:latin typeface="Tahoma" panose="020B0604030504040204" pitchFamily="34" charset="0"/>
            </a:endParaRPr>
          </a:p>
        </p:txBody>
      </p:sp>
      <p:sp>
        <p:nvSpPr>
          <p:cNvPr id="25602" name="Rectangle 2">
            <a:extLst>
              <a:ext uri="{FF2B5EF4-FFF2-40B4-BE49-F238E27FC236}">
                <a16:creationId xmlns:a16="http://schemas.microsoft.com/office/drawing/2014/main" id="{5544A5C5-0799-401E-9894-7940B2C523FF}"/>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2C8AD332-BA66-4460-8A41-B20D31E3C6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sz="1600" dirty="0">
                <a:latin typeface="Times New Roman" panose="02020603050405020304" pitchFamily="18" charset="0"/>
              </a:rPr>
              <a:t>There can be uncertainty and disagreement at all three levels.</a:t>
            </a:r>
          </a:p>
          <a:p>
            <a:pPr eaLnBrk="1" hangingPunct="1"/>
            <a:r>
              <a:rPr lang="en-US" altLang="nl-NL" sz="1600" dirty="0">
                <a:latin typeface="Times New Roman" panose="02020603050405020304" pitchFamily="18" charset="0"/>
              </a:rPr>
              <a:t>Rule application: sometimes straightforward (apart from exceptions) but sometimes with room for discretion (sentencing, amount of damages).</a:t>
            </a:r>
          </a:p>
          <a:p>
            <a:pPr eaLnBrk="1" hangingPunct="1"/>
            <a:r>
              <a:rPr lang="en-US" altLang="nl-NL" sz="1600" dirty="0">
                <a:latin typeface="Times New Roman" panose="02020603050405020304" pitchFamily="18" charset="0"/>
              </a:rPr>
              <a:t>Note that semantic ambiguity (abstract and vague terms) are often intended, since the legislator cannot foresee everything. So semantic ambiguity is (unlike syntactic ambiguity) not a bug but a feature.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a:extLst>
              <a:ext uri="{FF2B5EF4-FFF2-40B4-BE49-F238E27FC236}">
                <a16:creationId xmlns:a16="http://schemas.microsoft.com/office/drawing/2014/main" id="{D039E797-4CCC-47BA-9935-CC198EC2AA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A5736BBA-90BD-43A8-ACB2-091E9D3BE816}" type="slidenum">
              <a:rPr lang="nl-NL" altLang="nl-NL" smtClean="0">
                <a:latin typeface="Tahoma" panose="020B0604030504040204" pitchFamily="34" charset="0"/>
              </a:rPr>
              <a:pPr>
                <a:spcBef>
                  <a:spcPct val="0"/>
                </a:spcBef>
              </a:pPr>
              <a:t>9</a:t>
            </a:fld>
            <a:endParaRPr lang="nl-NL" altLang="nl-NL">
              <a:latin typeface="Tahoma" panose="020B0604030504040204" pitchFamily="34" charset="0"/>
            </a:endParaRPr>
          </a:p>
        </p:txBody>
      </p:sp>
      <p:sp>
        <p:nvSpPr>
          <p:cNvPr id="27650" name="Rectangle 2">
            <a:extLst>
              <a:ext uri="{FF2B5EF4-FFF2-40B4-BE49-F238E27FC236}">
                <a16:creationId xmlns:a16="http://schemas.microsoft.com/office/drawing/2014/main" id="{6FD25482-D579-4F2A-91B0-4AAB242803D3}"/>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BEBC7D6F-46C3-42F2-96A6-384B76E33C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sz="1600" dirty="0">
                <a:latin typeface="Times New Roman" panose="02020603050405020304" pitchFamily="18" charset="0"/>
              </a:rPr>
              <a:t>Two example argument forms for interpretation: analogy: (a skateboard is a vehicle since in that case it was decided that inline skates are a vehicle).</a:t>
            </a:r>
          </a:p>
          <a:p>
            <a:pPr eaLnBrk="1" hangingPunct="1"/>
            <a:r>
              <a:rPr lang="en-US" altLang="nl-NL" sz="1600" dirty="0">
                <a:latin typeface="Times New Roman" panose="02020603050405020304" pitchFamily="18" charset="0"/>
              </a:rPr>
              <a:t>And then argument from consequences.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jdelijke aanduiding voor dia-afbeelding 1">
            <a:extLst>
              <a:ext uri="{FF2B5EF4-FFF2-40B4-BE49-F238E27FC236}">
                <a16:creationId xmlns:a16="http://schemas.microsoft.com/office/drawing/2014/main" id="{25390E6C-0E7F-4D8F-A75E-0A0B3492ED0F}"/>
              </a:ext>
            </a:extLst>
          </p:cNvPr>
          <p:cNvSpPr>
            <a:spLocks noGrp="1" noRot="1" noChangeAspect="1" noChangeArrowheads="1" noTextEdit="1"/>
          </p:cNvSpPr>
          <p:nvPr>
            <p:ph type="sldImg"/>
          </p:nvPr>
        </p:nvSpPr>
        <p:spPr>
          <a:ln/>
        </p:spPr>
      </p:sp>
      <p:sp>
        <p:nvSpPr>
          <p:cNvPr id="34818" name="Tijdelijke aanduiding voor notities 2">
            <a:extLst>
              <a:ext uri="{FF2B5EF4-FFF2-40B4-BE49-F238E27FC236}">
                <a16:creationId xmlns:a16="http://schemas.microsoft.com/office/drawing/2014/main" id="{4EBC0071-93FC-4A89-84AF-9D660ED250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nl-NL">
              <a:latin typeface="Calibri" panose="020F0502020204030204" pitchFamily="34" charset="0"/>
            </a:endParaRPr>
          </a:p>
        </p:txBody>
      </p:sp>
      <p:sp>
        <p:nvSpPr>
          <p:cNvPr id="34819" name="Tijdelijke aanduiding voor dianummer 3">
            <a:extLst>
              <a:ext uri="{FF2B5EF4-FFF2-40B4-BE49-F238E27FC236}">
                <a16:creationId xmlns:a16="http://schemas.microsoft.com/office/drawing/2014/main" id="{6E8E9FDF-3031-4BB0-A7DF-D39945887F4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0" hangingPunct="0"/>
            <a:fld id="{18067ECF-8E4F-46A9-948A-0DB1A7C6207E}" type="slidenum">
              <a:rPr lang="nl-NL" altLang="nl-NL" sz="1200" smtClean="0">
                <a:latin typeface="Times" panose="02020603050405020304" pitchFamily="18" charset="0"/>
              </a:rPr>
              <a:pPr eaLnBrk="0" hangingPunct="0"/>
              <a:t>11</a:t>
            </a:fld>
            <a:endParaRPr lang="nl-NL" altLang="nl-NL" sz="1200">
              <a:latin typeface="Times"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a:extLst>
              <a:ext uri="{FF2B5EF4-FFF2-40B4-BE49-F238E27FC236}">
                <a16:creationId xmlns:a16="http://schemas.microsoft.com/office/drawing/2014/main" id="{D52FB5FE-6ACE-44C4-8E3D-0148FB9F19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65D65914-151B-4E28-9ACC-86454CD6553D}" type="slidenum">
              <a:rPr lang="nl-NL" altLang="nl-NL" sz="1200">
                <a:latin typeface="Tahoma" panose="020B0604030504040204" pitchFamily="34" charset="0"/>
              </a:rPr>
              <a:pPr/>
              <a:t>12</a:t>
            </a:fld>
            <a:endParaRPr lang="nl-NL" altLang="nl-NL" sz="1200">
              <a:latin typeface="Tahoma" panose="020B0604030504040204" pitchFamily="34" charset="0"/>
            </a:endParaRPr>
          </a:p>
        </p:txBody>
      </p:sp>
      <p:sp>
        <p:nvSpPr>
          <p:cNvPr id="50178" name="Rectangle 2">
            <a:extLst>
              <a:ext uri="{FF2B5EF4-FFF2-40B4-BE49-F238E27FC236}">
                <a16:creationId xmlns:a16="http://schemas.microsoft.com/office/drawing/2014/main" id="{085C506C-B678-4E61-88C0-8891393CE0CF}"/>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BCA0AFBE-5B35-4D06-BFC5-2BC643A115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a:latin typeface="Times New Roman" panose="02020603050405020304" pitchFamily="18" charset="0"/>
              </a:rPr>
              <a:t>One reason to discuss 2-6 is to show what explainable machine-learning approaches would have to be able to learn.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AC6703EE-23A5-48A6-86BC-8140BF2986CE}"/>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732BB046-043D-425D-AA37-AE13F5F146FE}"/>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C98A0F24-848A-49A8-B5E2-7FDA49A33A9A}"/>
                  </a:ext>
                </a:extLst>
              </p:cNvPr>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eaLnBrk="1" hangingPunct="1">
                  <a:lnSpc>
                    <a:spcPct val="90000"/>
                  </a:lnSpc>
                  <a:spcBef>
                    <a:spcPct val="20000"/>
                  </a:spcBef>
                  <a:buClr>
                    <a:schemeClr val="folHlink"/>
                  </a:buClr>
                  <a:buSzPct val="60000"/>
                  <a:buFont typeface="Wingdings" pitchFamily="-112" charset="2"/>
                  <a:buNone/>
                  <a:defRPr/>
                </a:pPr>
                <a:endParaRPr lang="en-US" altLang="nl-NL"/>
              </a:p>
            </p:txBody>
          </p:sp>
          <p:sp>
            <p:nvSpPr>
              <p:cNvPr id="13" name="Rectangle 5">
                <a:extLst>
                  <a:ext uri="{FF2B5EF4-FFF2-40B4-BE49-F238E27FC236}">
                    <a16:creationId xmlns:a16="http://schemas.microsoft.com/office/drawing/2014/main" id="{70C020EE-5702-470F-84D7-7C70EF39DC7C}"/>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eaLnBrk="1" hangingPunct="1">
                  <a:lnSpc>
                    <a:spcPct val="90000"/>
                  </a:lnSpc>
                  <a:spcBef>
                    <a:spcPct val="20000"/>
                  </a:spcBef>
                  <a:buClr>
                    <a:schemeClr val="folHlink"/>
                  </a:buClr>
                  <a:buSzPct val="60000"/>
                  <a:buFont typeface="Wingdings" pitchFamily="-112" charset="2"/>
                  <a:buNone/>
                  <a:defRPr/>
                </a:pPr>
                <a:endParaRPr lang="en-US" altLang="nl-NL"/>
              </a:p>
            </p:txBody>
          </p:sp>
        </p:grpSp>
        <p:grpSp>
          <p:nvGrpSpPr>
            <p:cNvPr id="6" name="Group 6">
              <a:extLst>
                <a:ext uri="{FF2B5EF4-FFF2-40B4-BE49-F238E27FC236}">
                  <a16:creationId xmlns:a16="http://schemas.microsoft.com/office/drawing/2014/main" id="{0132D646-A24D-4718-99EC-71763336B72C}"/>
                </a:ext>
              </a:extLst>
            </p:cNvPr>
            <p:cNvGrpSpPr>
              <a:grpSpLocks/>
            </p:cNvGrpSpPr>
            <p:nvPr/>
          </p:nvGrpSpPr>
          <p:grpSpPr bwMode="auto">
            <a:xfrm>
              <a:off x="263" y="1870"/>
              <a:ext cx="466" cy="299"/>
              <a:chOff x="912" y="2640"/>
              <a:chExt cx="672" cy="432"/>
            </a:xfrm>
          </p:grpSpPr>
          <p:sp>
            <p:nvSpPr>
              <p:cNvPr id="10" name="Rectangle 7">
                <a:extLst>
                  <a:ext uri="{FF2B5EF4-FFF2-40B4-BE49-F238E27FC236}">
                    <a16:creationId xmlns:a16="http://schemas.microsoft.com/office/drawing/2014/main" id="{2F7BD336-6A4D-48E6-91FF-0C38AEEF82D8}"/>
                  </a:ext>
                </a:extLst>
              </p:cNvPr>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eaLnBrk="1" hangingPunct="1">
                  <a:lnSpc>
                    <a:spcPct val="90000"/>
                  </a:lnSpc>
                  <a:spcBef>
                    <a:spcPct val="20000"/>
                  </a:spcBef>
                  <a:buClr>
                    <a:schemeClr val="folHlink"/>
                  </a:buClr>
                  <a:buSzPct val="60000"/>
                  <a:buFont typeface="Wingdings" pitchFamily="-112" charset="2"/>
                  <a:buNone/>
                  <a:defRPr/>
                </a:pPr>
                <a:endParaRPr lang="en-US" altLang="nl-NL"/>
              </a:p>
            </p:txBody>
          </p:sp>
          <p:sp>
            <p:nvSpPr>
              <p:cNvPr id="11" name="Rectangle 8">
                <a:extLst>
                  <a:ext uri="{FF2B5EF4-FFF2-40B4-BE49-F238E27FC236}">
                    <a16:creationId xmlns:a16="http://schemas.microsoft.com/office/drawing/2014/main" id="{16A52557-276A-4A8C-8B2F-54E5FCE4B348}"/>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eaLnBrk="1" hangingPunct="1">
                  <a:lnSpc>
                    <a:spcPct val="90000"/>
                  </a:lnSpc>
                  <a:spcBef>
                    <a:spcPct val="20000"/>
                  </a:spcBef>
                  <a:buClr>
                    <a:schemeClr val="folHlink"/>
                  </a:buClr>
                  <a:buSzPct val="60000"/>
                  <a:buFont typeface="Wingdings" pitchFamily="-112" charset="2"/>
                  <a:buNone/>
                  <a:defRPr/>
                </a:pPr>
                <a:endParaRPr lang="en-US" altLang="nl-NL"/>
              </a:p>
            </p:txBody>
          </p:sp>
        </p:grpSp>
        <p:sp>
          <p:nvSpPr>
            <p:cNvPr id="7" name="Rectangle 9">
              <a:extLst>
                <a:ext uri="{FF2B5EF4-FFF2-40B4-BE49-F238E27FC236}">
                  <a16:creationId xmlns:a16="http://schemas.microsoft.com/office/drawing/2014/main" id="{02A23362-49E4-4710-A9C9-1649CE5B3068}"/>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eaLnBrk="1" hangingPunct="1">
                <a:lnSpc>
                  <a:spcPct val="90000"/>
                </a:lnSpc>
                <a:spcBef>
                  <a:spcPct val="20000"/>
                </a:spcBef>
                <a:buClr>
                  <a:schemeClr val="folHlink"/>
                </a:buClr>
                <a:buSzPct val="60000"/>
                <a:buFont typeface="Wingdings" pitchFamily="-112" charset="2"/>
                <a:buNone/>
                <a:defRPr/>
              </a:pPr>
              <a:endParaRPr lang="en-US" altLang="nl-NL"/>
            </a:p>
          </p:txBody>
        </p:sp>
        <p:sp>
          <p:nvSpPr>
            <p:cNvPr id="8" name="Rectangle 10">
              <a:extLst>
                <a:ext uri="{FF2B5EF4-FFF2-40B4-BE49-F238E27FC236}">
                  <a16:creationId xmlns:a16="http://schemas.microsoft.com/office/drawing/2014/main" id="{9BE67322-CE66-4D8D-8F05-73402ADD8127}"/>
                </a:ext>
              </a:extLst>
            </p:cNvPr>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eaLnBrk="1" hangingPunct="1">
                <a:lnSpc>
                  <a:spcPct val="90000"/>
                </a:lnSpc>
                <a:spcBef>
                  <a:spcPct val="20000"/>
                </a:spcBef>
                <a:buClr>
                  <a:schemeClr val="folHlink"/>
                </a:buClr>
                <a:buSzPct val="60000"/>
                <a:buFont typeface="Wingdings" pitchFamily="-112" charset="2"/>
                <a:buNone/>
                <a:defRPr/>
              </a:pPr>
              <a:endParaRPr lang="en-US" altLang="nl-NL"/>
            </a:p>
          </p:txBody>
        </p:sp>
        <p:sp>
          <p:nvSpPr>
            <p:cNvPr id="9" name="Rectangle 11">
              <a:extLst>
                <a:ext uri="{FF2B5EF4-FFF2-40B4-BE49-F238E27FC236}">
                  <a16:creationId xmlns:a16="http://schemas.microsoft.com/office/drawing/2014/main" id="{0F905821-C40D-4045-8F32-54827385396D}"/>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eaLnBrk="1" hangingPunct="1">
                <a:lnSpc>
                  <a:spcPct val="90000"/>
                </a:lnSpc>
                <a:spcBef>
                  <a:spcPct val="20000"/>
                </a:spcBef>
                <a:buClr>
                  <a:schemeClr val="folHlink"/>
                </a:buClr>
                <a:buSzPct val="60000"/>
                <a:buFont typeface="Wingdings" pitchFamily="-112" charset="2"/>
                <a:buNone/>
                <a:defRPr/>
              </a:pPr>
              <a:endParaRPr lang="en-US" altLang="nl-NL"/>
            </a:p>
          </p:txBody>
        </p:sp>
      </p:grpSp>
      <p:sp>
        <p:nvSpPr>
          <p:cNvPr id="4108" name="Rectangle 12"/>
          <p:cNvSpPr>
            <a:spLocks noGrp="1" noChangeArrowheads="1"/>
          </p:cNvSpPr>
          <p:nvPr>
            <p:ph type="ctrTitle"/>
          </p:nvPr>
        </p:nvSpPr>
        <p:spPr>
          <a:xfrm>
            <a:off x="990600" y="1828800"/>
            <a:ext cx="7772400" cy="1143000"/>
          </a:xfrm>
        </p:spPr>
        <p:txBody>
          <a:bodyPr/>
          <a:lstStyle>
            <a:lvl1pPr>
              <a:defRPr/>
            </a:lvl1pPr>
          </a:lstStyle>
          <a:p>
            <a:r>
              <a:rPr lang="nl-NL"/>
              <a:t>Titelstijl van model bewerken</a:t>
            </a:r>
          </a:p>
        </p:txBody>
      </p:sp>
      <p:sp>
        <p:nvSpPr>
          <p:cNvPr id="41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112" charset="2"/>
              <a:buNone/>
              <a:defRPr/>
            </a:lvl1pPr>
          </a:lstStyle>
          <a:p>
            <a:r>
              <a:rPr lang="nl-NL"/>
              <a:t>Klik om de titelstijl van het model te bewerken</a:t>
            </a:r>
          </a:p>
        </p:txBody>
      </p:sp>
      <p:sp>
        <p:nvSpPr>
          <p:cNvPr id="14" name="Rectangle 14">
            <a:extLst>
              <a:ext uri="{FF2B5EF4-FFF2-40B4-BE49-F238E27FC236}">
                <a16:creationId xmlns:a16="http://schemas.microsoft.com/office/drawing/2014/main" id="{27C89A40-60B6-48AD-8506-062670B28A2B}"/>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nl-NL"/>
          </a:p>
        </p:txBody>
      </p:sp>
      <p:sp>
        <p:nvSpPr>
          <p:cNvPr id="15" name="Rectangle 15">
            <a:extLst>
              <a:ext uri="{FF2B5EF4-FFF2-40B4-BE49-F238E27FC236}">
                <a16:creationId xmlns:a16="http://schemas.microsoft.com/office/drawing/2014/main" id="{5DCBA32C-A8E1-4D29-A778-C539C4D4132F}"/>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nl-NL"/>
          </a:p>
        </p:txBody>
      </p:sp>
      <p:sp>
        <p:nvSpPr>
          <p:cNvPr id="16" name="Rectangle 16">
            <a:extLst>
              <a:ext uri="{FF2B5EF4-FFF2-40B4-BE49-F238E27FC236}">
                <a16:creationId xmlns:a16="http://schemas.microsoft.com/office/drawing/2014/main" id="{BDA02392-9B30-4CF3-824E-DC34EA2492BE}"/>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BB4EC61-5326-436B-8737-EE2E6EF7377C}" type="slidenum">
              <a:rPr lang="nl-NL" altLang="nl-NL"/>
              <a:pPr>
                <a:defRPr/>
              </a:pPr>
              <a:t>‹nr.›</a:t>
            </a:fld>
            <a:endParaRPr lang="nl-NL" altLang="nl-NL"/>
          </a:p>
        </p:txBody>
      </p:sp>
    </p:spTree>
    <p:extLst>
      <p:ext uri="{BB962C8B-B14F-4D97-AF65-F5344CB8AC3E}">
        <p14:creationId xmlns:p14="http://schemas.microsoft.com/office/powerpoint/2010/main" val="1882950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11">
            <a:extLst>
              <a:ext uri="{FF2B5EF4-FFF2-40B4-BE49-F238E27FC236}">
                <a16:creationId xmlns:a16="http://schemas.microsoft.com/office/drawing/2014/main" id="{EB27C38A-1EC5-48BC-9097-1737CAC080F0}"/>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12">
            <a:extLst>
              <a:ext uri="{FF2B5EF4-FFF2-40B4-BE49-F238E27FC236}">
                <a16:creationId xmlns:a16="http://schemas.microsoft.com/office/drawing/2014/main" id="{9B005946-E116-41B9-9DF0-29FCCD6BE78C}"/>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13">
            <a:extLst>
              <a:ext uri="{FF2B5EF4-FFF2-40B4-BE49-F238E27FC236}">
                <a16:creationId xmlns:a16="http://schemas.microsoft.com/office/drawing/2014/main" id="{CC22BDC1-2E32-445C-8A67-7961E9B09264}"/>
              </a:ext>
            </a:extLst>
          </p:cNvPr>
          <p:cNvSpPr>
            <a:spLocks noGrp="1" noChangeArrowheads="1"/>
          </p:cNvSpPr>
          <p:nvPr>
            <p:ph type="sldNum" sz="quarter" idx="12"/>
          </p:nvPr>
        </p:nvSpPr>
        <p:spPr>
          <a:ln/>
        </p:spPr>
        <p:txBody>
          <a:bodyPr/>
          <a:lstStyle>
            <a:lvl1pPr>
              <a:defRPr/>
            </a:lvl1pPr>
          </a:lstStyle>
          <a:p>
            <a:pPr>
              <a:defRPr/>
            </a:pPr>
            <a:fld id="{3737102F-4F28-4B29-9767-9675E6593587}" type="slidenum">
              <a:rPr lang="nl-NL" altLang="nl-NL"/>
              <a:pPr>
                <a:defRPr/>
              </a:pPr>
              <a:t>‹nr.›</a:t>
            </a:fld>
            <a:endParaRPr lang="nl-NL" altLang="nl-NL"/>
          </a:p>
        </p:txBody>
      </p:sp>
    </p:spTree>
    <p:extLst>
      <p:ext uri="{BB962C8B-B14F-4D97-AF65-F5344CB8AC3E}">
        <p14:creationId xmlns:p14="http://schemas.microsoft.com/office/powerpoint/2010/main" val="177936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004050" y="617538"/>
            <a:ext cx="1951038" cy="5514975"/>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1150938" y="617538"/>
            <a:ext cx="5700712" cy="551497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11">
            <a:extLst>
              <a:ext uri="{FF2B5EF4-FFF2-40B4-BE49-F238E27FC236}">
                <a16:creationId xmlns:a16="http://schemas.microsoft.com/office/drawing/2014/main" id="{A2723BDF-A06D-42DB-BEC8-4345964665EF}"/>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12">
            <a:extLst>
              <a:ext uri="{FF2B5EF4-FFF2-40B4-BE49-F238E27FC236}">
                <a16:creationId xmlns:a16="http://schemas.microsoft.com/office/drawing/2014/main" id="{E1E68569-C4BE-45E1-B79C-E78F270CEC80}"/>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13">
            <a:extLst>
              <a:ext uri="{FF2B5EF4-FFF2-40B4-BE49-F238E27FC236}">
                <a16:creationId xmlns:a16="http://schemas.microsoft.com/office/drawing/2014/main" id="{2EBC0A5B-165A-4EC2-80FC-25CFAE5CE028}"/>
              </a:ext>
            </a:extLst>
          </p:cNvPr>
          <p:cNvSpPr>
            <a:spLocks noGrp="1" noChangeArrowheads="1"/>
          </p:cNvSpPr>
          <p:nvPr>
            <p:ph type="sldNum" sz="quarter" idx="12"/>
          </p:nvPr>
        </p:nvSpPr>
        <p:spPr>
          <a:ln/>
        </p:spPr>
        <p:txBody>
          <a:bodyPr/>
          <a:lstStyle>
            <a:lvl1pPr>
              <a:defRPr/>
            </a:lvl1pPr>
          </a:lstStyle>
          <a:p>
            <a:pPr>
              <a:defRPr/>
            </a:pPr>
            <a:fld id="{9E9FBE0D-D995-423A-84C6-DE471AEC111D}" type="slidenum">
              <a:rPr lang="nl-NL" altLang="nl-NL"/>
              <a:pPr>
                <a:defRPr/>
              </a:pPr>
              <a:t>‹nr.›</a:t>
            </a:fld>
            <a:endParaRPr lang="nl-NL" altLang="nl-NL"/>
          </a:p>
        </p:txBody>
      </p:sp>
    </p:spTree>
    <p:extLst>
      <p:ext uri="{BB962C8B-B14F-4D97-AF65-F5344CB8AC3E}">
        <p14:creationId xmlns:p14="http://schemas.microsoft.com/office/powerpoint/2010/main" val="5356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11">
            <a:extLst>
              <a:ext uri="{FF2B5EF4-FFF2-40B4-BE49-F238E27FC236}">
                <a16:creationId xmlns:a16="http://schemas.microsoft.com/office/drawing/2014/main" id="{2EA45968-E5A6-4D91-9174-0E701A496007}"/>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12">
            <a:extLst>
              <a:ext uri="{FF2B5EF4-FFF2-40B4-BE49-F238E27FC236}">
                <a16:creationId xmlns:a16="http://schemas.microsoft.com/office/drawing/2014/main" id="{6638E0BD-9BC8-4EB7-A686-771043B9173C}"/>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13">
            <a:extLst>
              <a:ext uri="{FF2B5EF4-FFF2-40B4-BE49-F238E27FC236}">
                <a16:creationId xmlns:a16="http://schemas.microsoft.com/office/drawing/2014/main" id="{2A32EA51-04F8-4E17-AAC4-160D2120B496}"/>
              </a:ext>
            </a:extLst>
          </p:cNvPr>
          <p:cNvSpPr>
            <a:spLocks noGrp="1" noChangeArrowheads="1"/>
          </p:cNvSpPr>
          <p:nvPr>
            <p:ph type="sldNum" sz="quarter" idx="12"/>
          </p:nvPr>
        </p:nvSpPr>
        <p:spPr>
          <a:ln/>
        </p:spPr>
        <p:txBody>
          <a:bodyPr/>
          <a:lstStyle>
            <a:lvl1pPr>
              <a:defRPr/>
            </a:lvl1pPr>
          </a:lstStyle>
          <a:p>
            <a:pPr>
              <a:defRPr/>
            </a:pPr>
            <a:fld id="{F600D151-BB78-417C-B8D2-ECC6C441E9B7}" type="slidenum">
              <a:rPr lang="nl-NL" altLang="nl-NL"/>
              <a:pPr>
                <a:defRPr/>
              </a:pPr>
              <a:t>‹nr.›</a:t>
            </a:fld>
            <a:endParaRPr lang="nl-NL" altLang="nl-NL"/>
          </a:p>
        </p:txBody>
      </p:sp>
    </p:spTree>
    <p:extLst>
      <p:ext uri="{BB962C8B-B14F-4D97-AF65-F5344CB8AC3E}">
        <p14:creationId xmlns:p14="http://schemas.microsoft.com/office/powerpoint/2010/main" val="3568792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tekststijl van het model te bewerken</a:t>
            </a:r>
          </a:p>
        </p:txBody>
      </p:sp>
      <p:sp>
        <p:nvSpPr>
          <p:cNvPr id="4" name="Rectangle 11">
            <a:extLst>
              <a:ext uri="{FF2B5EF4-FFF2-40B4-BE49-F238E27FC236}">
                <a16:creationId xmlns:a16="http://schemas.microsoft.com/office/drawing/2014/main" id="{3EC02672-A45B-456A-B0FF-22C47DC680AC}"/>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12">
            <a:extLst>
              <a:ext uri="{FF2B5EF4-FFF2-40B4-BE49-F238E27FC236}">
                <a16:creationId xmlns:a16="http://schemas.microsoft.com/office/drawing/2014/main" id="{67A242DF-1176-4097-BC0B-A7225DA1C591}"/>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13">
            <a:extLst>
              <a:ext uri="{FF2B5EF4-FFF2-40B4-BE49-F238E27FC236}">
                <a16:creationId xmlns:a16="http://schemas.microsoft.com/office/drawing/2014/main" id="{21F5D971-4645-4AE8-8FB6-F6509B618C39}"/>
              </a:ext>
            </a:extLst>
          </p:cNvPr>
          <p:cNvSpPr>
            <a:spLocks noGrp="1" noChangeArrowheads="1"/>
          </p:cNvSpPr>
          <p:nvPr>
            <p:ph type="sldNum" sz="quarter" idx="12"/>
          </p:nvPr>
        </p:nvSpPr>
        <p:spPr>
          <a:ln/>
        </p:spPr>
        <p:txBody>
          <a:bodyPr/>
          <a:lstStyle>
            <a:lvl1pPr>
              <a:defRPr/>
            </a:lvl1pPr>
          </a:lstStyle>
          <a:p>
            <a:pPr>
              <a:defRPr/>
            </a:pPr>
            <a:fld id="{E15846EB-6B19-4FCF-A8AF-373E5040E9A4}" type="slidenum">
              <a:rPr lang="nl-NL" altLang="nl-NL"/>
              <a:pPr>
                <a:defRPr/>
              </a:pPr>
              <a:t>‹nr.›</a:t>
            </a:fld>
            <a:endParaRPr lang="nl-NL" altLang="nl-NL"/>
          </a:p>
        </p:txBody>
      </p:sp>
    </p:spTree>
    <p:extLst>
      <p:ext uri="{BB962C8B-B14F-4D97-AF65-F5344CB8AC3E}">
        <p14:creationId xmlns:p14="http://schemas.microsoft.com/office/powerpoint/2010/main" val="371836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11">
            <a:extLst>
              <a:ext uri="{FF2B5EF4-FFF2-40B4-BE49-F238E27FC236}">
                <a16:creationId xmlns:a16="http://schemas.microsoft.com/office/drawing/2014/main" id="{2BBA17C9-D7CB-43C8-BDF6-6B0A740B7062}"/>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6" name="Rectangle 12">
            <a:extLst>
              <a:ext uri="{FF2B5EF4-FFF2-40B4-BE49-F238E27FC236}">
                <a16:creationId xmlns:a16="http://schemas.microsoft.com/office/drawing/2014/main" id="{791C333E-EF6A-4A78-8D81-27FAC3C1A9FF}"/>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7" name="Rectangle 13">
            <a:extLst>
              <a:ext uri="{FF2B5EF4-FFF2-40B4-BE49-F238E27FC236}">
                <a16:creationId xmlns:a16="http://schemas.microsoft.com/office/drawing/2014/main" id="{89F34F67-0768-42DE-8FF0-B115EAB6C212}"/>
              </a:ext>
            </a:extLst>
          </p:cNvPr>
          <p:cNvSpPr>
            <a:spLocks noGrp="1" noChangeArrowheads="1"/>
          </p:cNvSpPr>
          <p:nvPr>
            <p:ph type="sldNum" sz="quarter" idx="12"/>
          </p:nvPr>
        </p:nvSpPr>
        <p:spPr>
          <a:ln/>
        </p:spPr>
        <p:txBody>
          <a:bodyPr/>
          <a:lstStyle>
            <a:lvl1pPr>
              <a:defRPr/>
            </a:lvl1pPr>
          </a:lstStyle>
          <a:p>
            <a:pPr>
              <a:defRPr/>
            </a:pPr>
            <a:fld id="{9BEFE09F-D7D4-4B36-A484-A3FFE8D84F05}" type="slidenum">
              <a:rPr lang="nl-NL" altLang="nl-NL"/>
              <a:pPr>
                <a:defRPr/>
              </a:pPr>
              <a:t>‹nr.›</a:t>
            </a:fld>
            <a:endParaRPr lang="nl-NL" altLang="nl-NL"/>
          </a:p>
        </p:txBody>
      </p:sp>
    </p:spTree>
    <p:extLst>
      <p:ext uri="{BB962C8B-B14F-4D97-AF65-F5344CB8AC3E}">
        <p14:creationId xmlns:p14="http://schemas.microsoft.com/office/powerpoint/2010/main" val="3213031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11">
            <a:extLst>
              <a:ext uri="{FF2B5EF4-FFF2-40B4-BE49-F238E27FC236}">
                <a16:creationId xmlns:a16="http://schemas.microsoft.com/office/drawing/2014/main" id="{C9D18E02-88DA-4EC7-BBD1-8C1B8D96435E}"/>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8" name="Rectangle 12">
            <a:extLst>
              <a:ext uri="{FF2B5EF4-FFF2-40B4-BE49-F238E27FC236}">
                <a16:creationId xmlns:a16="http://schemas.microsoft.com/office/drawing/2014/main" id="{3195DCF8-4372-4D14-A6E8-5871C00116D3}"/>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9" name="Rectangle 13">
            <a:extLst>
              <a:ext uri="{FF2B5EF4-FFF2-40B4-BE49-F238E27FC236}">
                <a16:creationId xmlns:a16="http://schemas.microsoft.com/office/drawing/2014/main" id="{00EA4146-8CFE-4EBC-B796-053D8B8271C1}"/>
              </a:ext>
            </a:extLst>
          </p:cNvPr>
          <p:cNvSpPr>
            <a:spLocks noGrp="1" noChangeArrowheads="1"/>
          </p:cNvSpPr>
          <p:nvPr>
            <p:ph type="sldNum" sz="quarter" idx="12"/>
          </p:nvPr>
        </p:nvSpPr>
        <p:spPr>
          <a:ln/>
        </p:spPr>
        <p:txBody>
          <a:bodyPr/>
          <a:lstStyle>
            <a:lvl1pPr>
              <a:defRPr/>
            </a:lvl1pPr>
          </a:lstStyle>
          <a:p>
            <a:pPr>
              <a:defRPr/>
            </a:pPr>
            <a:fld id="{CCC995D5-4BF6-47C4-A87E-F205752486F4}" type="slidenum">
              <a:rPr lang="nl-NL" altLang="nl-NL"/>
              <a:pPr>
                <a:defRPr/>
              </a:pPr>
              <a:t>‹nr.›</a:t>
            </a:fld>
            <a:endParaRPr lang="nl-NL" altLang="nl-NL"/>
          </a:p>
        </p:txBody>
      </p:sp>
    </p:spTree>
    <p:extLst>
      <p:ext uri="{BB962C8B-B14F-4D97-AF65-F5344CB8AC3E}">
        <p14:creationId xmlns:p14="http://schemas.microsoft.com/office/powerpoint/2010/main" val="62649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Rectangle 11">
            <a:extLst>
              <a:ext uri="{FF2B5EF4-FFF2-40B4-BE49-F238E27FC236}">
                <a16:creationId xmlns:a16="http://schemas.microsoft.com/office/drawing/2014/main" id="{E6BBD57E-8E47-4F76-928E-41EF67ACBE37}"/>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4" name="Rectangle 12">
            <a:extLst>
              <a:ext uri="{FF2B5EF4-FFF2-40B4-BE49-F238E27FC236}">
                <a16:creationId xmlns:a16="http://schemas.microsoft.com/office/drawing/2014/main" id="{221B3FF0-45AF-4F4F-9F06-64BC6EBD1D67}"/>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5" name="Rectangle 13">
            <a:extLst>
              <a:ext uri="{FF2B5EF4-FFF2-40B4-BE49-F238E27FC236}">
                <a16:creationId xmlns:a16="http://schemas.microsoft.com/office/drawing/2014/main" id="{BBBEF018-16A4-4BCE-BD44-4362ABDA1195}"/>
              </a:ext>
            </a:extLst>
          </p:cNvPr>
          <p:cNvSpPr>
            <a:spLocks noGrp="1" noChangeArrowheads="1"/>
          </p:cNvSpPr>
          <p:nvPr>
            <p:ph type="sldNum" sz="quarter" idx="12"/>
          </p:nvPr>
        </p:nvSpPr>
        <p:spPr>
          <a:ln/>
        </p:spPr>
        <p:txBody>
          <a:bodyPr/>
          <a:lstStyle>
            <a:lvl1pPr>
              <a:defRPr/>
            </a:lvl1pPr>
          </a:lstStyle>
          <a:p>
            <a:pPr>
              <a:defRPr/>
            </a:pPr>
            <a:fld id="{D408E061-5EA2-469F-863B-9B25C7F00C41}" type="slidenum">
              <a:rPr lang="nl-NL" altLang="nl-NL"/>
              <a:pPr>
                <a:defRPr/>
              </a:pPr>
              <a:t>‹nr.›</a:t>
            </a:fld>
            <a:endParaRPr lang="nl-NL" altLang="nl-NL"/>
          </a:p>
        </p:txBody>
      </p:sp>
    </p:spTree>
    <p:extLst>
      <p:ext uri="{BB962C8B-B14F-4D97-AF65-F5344CB8AC3E}">
        <p14:creationId xmlns:p14="http://schemas.microsoft.com/office/powerpoint/2010/main" val="1351120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46EFFCA9-2F86-4027-8D47-976FFBD3681D}"/>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3" name="Rectangle 12">
            <a:extLst>
              <a:ext uri="{FF2B5EF4-FFF2-40B4-BE49-F238E27FC236}">
                <a16:creationId xmlns:a16="http://schemas.microsoft.com/office/drawing/2014/main" id="{09D664C5-6F1D-4078-A8BC-492B6944E4FC}"/>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4" name="Rectangle 13">
            <a:extLst>
              <a:ext uri="{FF2B5EF4-FFF2-40B4-BE49-F238E27FC236}">
                <a16:creationId xmlns:a16="http://schemas.microsoft.com/office/drawing/2014/main" id="{116F4FBE-0163-4F1B-B277-167A370045E8}"/>
              </a:ext>
            </a:extLst>
          </p:cNvPr>
          <p:cNvSpPr>
            <a:spLocks noGrp="1" noChangeArrowheads="1"/>
          </p:cNvSpPr>
          <p:nvPr>
            <p:ph type="sldNum" sz="quarter" idx="12"/>
          </p:nvPr>
        </p:nvSpPr>
        <p:spPr>
          <a:ln/>
        </p:spPr>
        <p:txBody>
          <a:bodyPr/>
          <a:lstStyle>
            <a:lvl1pPr>
              <a:defRPr/>
            </a:lvl1pPr>
          </a:lstStyle>
          <a:p>
            <a:pPr>
              <a:defRPr/>
            </a:pPr>
            <a:fld id="{4FE9D0AA-7FB4-41F8-B744-87FAE6F95902}" type="slidenum">
              <a:rPr lang="nl-NL" altLang="nl-NL"/>
              <a:pPr>
                <a:defRPr/>
              </a:pPr>
              <a:t>‹nr.›</a:t>
            </a:fld>
            <a:endParaRPr lang="nl-NL" altLang="nl-NL"/>
          </a:p>
        </p:txBody>
      </p:sp>
    </p:spTree>
    <p:extLst>
      <p:ext uri="{BB962C8B-B14F-4D97-AF65-F5344CB8AC3E}">
        <p14:creationId xmlns:p14="http://schemas.microsoft.com/office/powerpoint/2010/main" val="3747893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Rectangle 11">
            <a:extLst>
              <a:ext uri="{FF2B5EF4-FFF2-40B4-BE49-F238E27FC236}">
                <a16:creationId xmlns:a16="http://schemas.microsoft.com/office/drawing/2014/main" id="{9CA31071-C3B1-413A-B430-1C8FFE33E5E0}"/>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6" name="Rectangle 12">
            <a:extLst>
              <a:ext uri="{FF2B5EF4-FFF2-40B4-BE49-F238E27FC236}">
                <a16:creationId xmlns:a16="http://schemas.microsoft.com/office/drawing/2014/main" id="{EC2FE014-132D-4E4E-B256-25A575F56538}"/>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7" name="Rectangle 13">
            <a:extLst>
              <a:ext uri="{FF2B5EF4-FFF2-40B4-BE49-F238E27FC236}">
                <a16:creationId xmlns:a16="http://schemas.microsoft.com/office/drawing/2014/main" id="{7D9081C8-7DE4-4B7B-A8F9-ADC30CA182BF}"/>
              </a:ext>
            </a:extLst>
          </p:cNvPr>
          <p:cNvSpPr>
            <a:spLocks noGrp="1" noChangeArrowheads="1"/>
          </p:cNvSpPr>
          <p:nvPr>
            <p:ph type="sldNum" sz="quarter" idx="12"/>
          </p:nvPr>
        </p:nvSpPr>
        <p:spPr>
          <a:ln/>
        </p:spPr>
        <p:txBody>
          <a:bodyPr/>
          <a:lstStyle>
            <a:lvl1pPr>
              <a:defRPr/>
            </a:lvl1pPr>
          </a:lstStyle>
          <a:p>
            <a:pPr>
              <a:defRPr/>
            </a:pPr>
            <a:fld id="{20820219-2E3C-4021-812A-26B1B4AB32A2}" type="slidenum">
              <a:rPr lang="nl-NL" altLang="nl-NL"/>
              <a:pPr>
                <a:defRPr/>
              </a:pPr>
              <a:t>‹nr.›</a:t>
            </a:fld>
            <a:endParaRPr lang="nl-NL" altLang="nl-NL"/>
          </a:p>
        </p:txBody>
      </p:sp>
    </p:spTree>
    <p:extLst>
      <p:ext uri="{BB962C8B-B14F-4D97-AF65-F5344CB8AC3E}">
        <p14:creationId xmlns:p14="http://schemas.microsoft.com/office/powerpoint/2010/main" val="266330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Rectangle 11">
            <a:extLst>
              <a:ext uri="{FF2B5EF4-FFF2-40B4-BE49-F238E27FC236}">
                <a16:creationId xmlns:a16="http://schemas.microsoft.com/office/drawing/2014/main" id="{D8B5F976-E561-4CB5-BE16-98A2A9C641E5}"/>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6" name="Rectangle 12">
            <a:extLst>
              <a:ext uri="{FF2B5EF4-FFF2-40B4-BE49-F238E27FC236}">
                <a16:creationId xmlns:a16="http://schemas.microsoft.com/office/drawing/2014/main" id="{55F0C9EF-0876-4E40-934C-8F145FC30E66}"/>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7" name="Rectangle 13">
            <a:extLst>
              <a:ext uri="{FF2B5EF4-FFF2-40B4-BE49-F238E27FC236}">
                <a16:creationId xmlns:a16="http://schemas.microsoft.com/office/drawing/2014/main" id="{9929958B-34E4-4594-AE35-09CEF3338E2D}"/>
              </a:ext>
            </a:extLst>
          </p:cNvPr>
          <p:cNvSpPr>
            <a:spLocks noGrp="1" noChangeArrowheads="1"/>
          </p:cNvSpPr>
          <p:nvPr>
            <p:ph type="sldNum" sz="quarter" idx="12"/>
          </p:nvPr>
        </p:nvSpPr>
        <p:spPr>
          <a:ln/>
        </p:spPr>
        <p:txBody>
          <a:bodyPr/>
          <a:lstStyle>
            <a:lvl1pPr>
              <a:defRPr/>
            </a:lvl1pPr>
          </a:lstStyle>
          <a:p>
            <a:pPr>
              <a:defRPr/>
            </a:pPr>
            <a:fld id="{F7B93B3E-F791-47BE-AF6E-B1444C6C7A6F}" type="slidenum">
              <a:rPr lang="nl-NL" altLang="nl-NL"/>
              <a:pPr>
                <a:defRPr/>
              </a:pPr>
              <a:t>‹nr.›</a:t>
            </a:fld>
            <a:endParaRPr lang="nl-NL" altLang="nl-NL"/>
          </a:p>
        </p:txBody>
      </p:sp>
    </p:spTree>
    <p:extLst>
      <p:ext uri="{BB962C8B-B14F-4D97-AF65-F5344CB8AC3E}">
        <p14:creationId xmlns:p14="http://schemas.microsoft.com/office/powerpoint/2010/main" val="40492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5136E39-14DC-4588-B199-C7EBA1348D3E}"/>
              </a:ext>
            </a:extLst>
          </p:cNvPr>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algn="ctr" eaLnBrk="1" hangingPunct="1">
              <a:defRPr/>
            </a:pPr>
            <a:endParaRPr kumimoji="1" lang="en-US" altLang="nl-NL" sz="2400">
              <a:latin typeface="Tahoma" pitchFamily="-112" charset="0"/>
            </a:endParaRPr>
          </a:p>
        </p:txBody>
      </p:sp>
      <p:sp>
        <p:nvSpPr>
          <p:cNvPr id="3075" name="Rectangle 3">
            <a:extLst>
              <a:ext uri="{FF2B5EF4-FFF2-40B4-BE49-F238E27FC236}">
                <a16:creationId xmlns:a16="http://schemas.microsoft.com/office/drawing/2014/main" id="{98F382D3-3BCE-4BF9-817D-6C8115B42306}"/>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algn="ctr" eaLnBrk="1" hangingPunct="1">
              <a:defRPr/>
            </a:pPr>
            <a:endParaRPr kumimoji="1" lang="en-US" altLang="nl-NL" sz="2400">
              <a:latin typeface="Tahoma" pitchFamily="-112" charset="0"/>
            </a:endParaRPr>
          </a:p>
        </p:txBody>
      </p:sp>
      <p:sp>
        <p:nvSpPr>
          <p:cNvPr id="3076" name="Rectangle 4">
            <a:extLst>
              <a:ext uri="{FF2B5EF4-FFF2-40B4-BE49-F238E27FC236}">
                <a16:creationId xmlns:a16="http://schemas.microsoft.com/office/drawing/2014/main" id="{72A57291-F0D5-4CF4-A269-38A51259AA77}"/>
              </a:ext>
            </a:extLst>
          </p:cNvPr>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algn="ctr" eaLnBrk="1" hangingPunct="1">
              <a:defRPr/>
            </a:pPr>
            <a:endParaRPr kumimoji="1" lang="en-US" altLang="nl-NL" sz="2400">
              <a:latin typeface="Tahoma" pitchFamily="-112" charset="0"/>
            </a:endParaRPr>
          </a:p>
        </p:txBody>
      </p:sp>
      <p:sp>
        <p:nvSpPr>
          <p:cNvPr id="3077" name="Rectangle 5">
            <a:extLst>
              <a:ext uri="{FF2B5EF4-FFF2-40B4-BE49-F238E27FC236}">
                <a16:creationId xmlns:a16="http://schemas.microsoft.com/office/drawing/2014/main" id="{986B6353-0145-422B-B72E-7A1D081A5349}"/>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algn="ctr" eaLnBrk="1" hangingPunct="1">
              <a:defRPr/>
            </a:pPr>
            <a:endParaRPr kumimoji="1" lang="en-US" altLang="nl-NL" sz="2400">
              <a:latin typeface="Tahoma" pitchFamily="-112" charset="0"/>
            </a:endParaRPr>
          </a:p>
        </p:txBody>
      </p:sp>
      <p:sp>
        <p:nvSpPr>
          <p:cNvPr id="3078" name="Rectangle 6">
            <a:extLst>
              <a:ext uri="{FF2B5EF4-FFF2-40B4-BE49-F238E27FC236}">
                <a16:creationId xmlns:a16="http://schemas.microsoft.com/office/drawing/2014/main" id="{4A435B85-11D1-41FD-B039-D8C3D64FD16A}"/>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algn="ctr" eaLnBrk="1" hangingPunct="1">
              <a:defRPr/>
            </a:pPr>
            <a:endParaRPr kumimoji="1" lang="en-US" altLang="nl-NL" sz="2400">
              <a:latin typeface="Tahoma" pitchFamily="-112" charset="0"/>
            </a:endParaRPr>
          </a:p>
        </p:txBody>
      </p:sp>
      <p:sp>
        <p:nvSpPr>
          <p:cNvPr id="3079" name="Rectangle 7">
            <a:extLst>
              <a:ext uri="{FF2B5EF4-FFF2-40B4-BE49-F238E27FC236}">
                <a16:creationId xmlns:a16="http://schemas.microsoft.com/office/drawing/2014/main" id="{398675B2-6FAD-4C0C-A86D-C7B5958ED3C3}"/>
              </a:ext>
            </a:extLst>
          </p:cNvPr>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algn="ctr" eaLnBrk="1" hangingPunct="1">
              <a:defRPr/>
            </a:pPr>
            <a:endParaRPr kumimoji="1" lang="en-US" altLang="nl-NL" sz="2400">
              <a:latin typeface="Tahoma" pitchFamily="-112" charset="0"/>
            </a:endParaRPr>
          </a:p>
        </p:txBody>
      </p:sp>
      <p:sp>
        <p:nvSpPr>
          <p:cNvPr id="3080" name="Rectangle 8">
            <a:extLst>
              <a:ext uri="{FF2B5EF4-FFF2-40B4-BE49-F238E27FC236}">
                <a16:creationId xmlns:a16="http://schemas.microsoft.com/office/drawing/2014/main" id="{B600FDD1-9CC7-4589-A116-9E315BCB296B}"/>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lvl1pPr eaLnBrk="0" hangingPunct="0">
              <a:defRPr sz="2000">
                <a:solidFill>
                  <a:schemeClr val="tx1"/>
                </a:solidFill>
                <a:latin typeface="Times New Roman" pitchFamily="-112" charset="0"/>
                <a:ea typeface="ＭＳ Ｐゴシック" pitchFamily="-112" charset="-128"/>
              </a:defRPr>
            </a:lvl1pPr>
            <a:lvl2pPr marL="37931725" indent="-37474525" eaLnBrk="0" hangingPunct="0">
              <a:defRPr sz="2000">
                <a:solidFill>
                  <a:schemeClr val="tx1"/>
                </a:solidFill>
                <a:latin typeface="Times New Roman" pitchFamily="-112" charset="0"/>
                <a:ea typeface="ＭＳ Ｐゴシック" pitchFamily="-112" charset="-128"/>
              </a:defRPr>
            </a:lvl2pPr>
            <a:lvl3pPr eaLnBrk="0" hangingPunct="0">
              <a:defRPr sz="2000">
                <a:solidFill>
                  <a:schemeClr val="tx1"/>
                </a:solidFill>
                <a:latin typeface="Times New Roman" pitchFamily="-112" charset="0"/>
                <a:ea typeface="ＭＳ Ｐゴシック" pitchFamily="-112" charset="-128"/>
              </a:defRPr>
            </a:lvl3pPr>
            <a:lvl4pPr eaLnBrk="0" hangingPunct="0">
              <a:defRPr sz="2000">
                <a:solidFill>
                  <a:schemeClr val="tx1"/>
                </a:solidFill>
                <a:latin typeface="Times New Roman" pitchFamily="-112" charset="0"/>
                <a:ea typeface="ＭＳ Ｐゴシック" pitchFamily="-112" charset="-128"/>
              </a:defRPr>
            </a:lvl4pPr>
            <a:lvl5pPr eaLnBrk="0" hangingPunct="0">
              <a:defRPr sz="2000">
                <a:solidFill>
                  <a:schemeClr val="tx1"/>
                </a:solidFill>
                <a:latin typeface="Times New Roman" pitchFamily="-112" charset="0"/>
                <a:ea typeface="ＭＳ Ｐゴシック" pitchFamily="-112" charset="-128"/>
              </a:defRPr>
            </a:lvl5pPr>
            <a:lvl6pPr marL="4572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6pPr>
            <a:lvl7pPr marL="9144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7pPr>
            <a:lvl8pPr marL="13716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8pPr>
            <a:lvl9pPr marL="1828800" eaLnBrk="0" fontAlgn="base" hangingPunct="0">
              <a:lnSpc>
                <a:spcPct val="90000"/>
              </a:lnSpc>
              <a:spcBef>
                <a:spcPct val="20000"/>
              </a:spcBef>
              <a:spcAft>
                <a:spcPct val="0"/>
              </a:spcAft>
              <a:defRPr sz="2000">
                <a:solidFill>
                  <a:schemeClr val="tx1"/>
                </a:solidFill>
                <a:latin typeface="Times New Roman" pitchFamily="-112" charset="0"/>
                <a:ea typeface="ＭＳ Ｐゴシック" pitchFamily="-112" charset="-128"/>
              </a:defRPr>
            </a:lvl9pPr>
          </a:lstStyle>
          <a:p>
            <a:pPr algn="ctr" eaLnBrk="1" hangingPunct="1">
              <a:defRPr/>
            </a:pPr>
            <a:endParaRPr kumimoji="1" lang="en-US" altLang="nl-NL" sz="2400">
              <a:latin typeface="Tahoma" pitchFamily="-112" charset="0"/>
            </a:endParaRPr>
          </a:p>
        </p:txBody>
      </p:sp>
      <p:sp>
        <p:nvSpPr>
          <p:cNvPr id="1033" name="Rectangle 9">
            <a:extLst>
              <a:ext uri="{FF2B5EF4-FFF2-40B4-BE49-F238E27FC236}">
                <a16:creationId xmlns:a16="http://schemas.microsoft.com/office/drawing/2014/main" id="{B9F400BD-A5BE-4161-9552-D2F8A3E006D2}"/>
              </a:ext>
            </a:extLst>
          </p:cNvPr>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nl-NL" altLang="nl-NL"/>
              <a:t>Titelstijl van model bewerken</a:t>
            </a:r>
          </a:p>
        </p:txBody>
      </p:sp>
      <p:sp>
        <p:nvSpPr>
          <p:cNvPr id="1034" name="Rectangle 10">
            <a:extLst>
              <a:ext uri="{FF2B5EF4-FFF2-40B4-BE49-F238E27FC236}">
                <a16:creationId xmlns:a16="http://schemas.microsoft.com/office/drawing/2014/main" id="{6624CA80-4F23-46F3-9CC2-3E0FF1A2D268}"/>
              </a:ext>
            </a:extLst>
          </p:cNvPr>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tekststijl van het model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3083" name="Rectangle 11">
            <a:extLst>
              <a:ext uri="{FF2B5EF4-FFF2-40B4-BE49-F238E27FC236}">
                <a16:creationId xmlns:a16="http://schemas.microsoft.com/office/drawing/2014/main" id="{1FAB127E-97B8-4EED-81CD-75435444FEDB}"/>
              </a:ext>
            </a:extLst>
          </p:cNvPr>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latin typeface="Tahoma" pitchFamily="-112" charset="0"/>
                <a:ea typeface="ＭＳ Ｐゴシック" pitchFamily="-112" charset="-128"/>
                <a:cs typeface="+mn-cs"/>
              </a:defRPr>
            </a:lvl1pPr>
          </a:lstStyle>
          <a:p>
            <a:pPr>
              <a:defRPr/>
            </a:pPr>
            <a:endParaRPr lang="en-US" altLang="nl-NL"/>
          </a:p>
        </p:txBody>
      </p:sp>
      <p:sp>
        <p:nvSpPr>
          <p:cNvPr id="3084" name="Rectangle 12">
            <a:extLst>
              <a:ext uri="{FF2B5EF4-FFF2-40B4-BE49-F238E27FC236}">
                <a16:creationId xmlns:a16="http://schemas.microsoft.com/office/drawing/2014/main" id="{7D7AB7DC-934C-4E96-85C8-54E1D98247A1}"/>
              </a:ext>
            </a:extLst>
          </p:cNvPr>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latin typeface="Tahoma" pitchFamily="-112" charset="0"/>
                <a:ea typeface="ＭＳ Ｐゴシック" pitchFamily="-112" charset="-128"/>
                <a:cs typeface="+mn-cs"/>
              </a:defRPr>
            </a:lvl1pPr>
          </a:lstStyle>
          <a:p>
            <a:pPr>
              <a:defRPr/>
            </a:pPr>
            <a:endParaRPr lang="en-US" altLang="nl-NL"/>
          </a:p>
        </p:txBody>
      </p:sp>
      <p:sp>
        <p:nvSpPr>
          <p:cNvPr id="3085" name="Rectangle 13">
            <a:extLst>
              <a:ext uri="{FF2B5EF4-FFF2-40B4-BE49-F238E27FC236}">
                <a16:creationId xmlns:a16="http://schemas.microsoft.com/office/drawing/2014/main" id="{1EB55208-C67D-4F10-934A-F80F982200A2}"/>
              </a:ext>
            </a:extLst>
          </p:cNvPr>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Tahoma" panose="020B0604030504040204" pitchFamily="34" charset="0"/>
              </a:defRPr>
            </a:lvl1pPr>
          </a:lstStyle>
          <a:p>
            <a:pPr>
              <a:defRPr/>
            </a:pPr>
            <a:fld id="{F6E70558-FA18-4464-8E8F-6E6A1F1FC44B}"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4274"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Lst>
  <p:hf sldNum="0" hdr="0" ftr="0" dt="0"/>
  <p:txStyles>
    <p:titleStyle>
      <a:lvl1pPr algn="l" rtl="0" eaLnBrk="0" fontAlgn="base" hangingPunct="0">
        <a:spcBef>
          <a:spcPct val="0"/>
        </a:spcBef>
        <a:spcAft>
          <a:spcPct val="0"/>
        </a:spcAft>
        <a:defRPr sz="4400">
          <a:solidFill>
            <a:schemeClr val="tx2"/>
          </a:solidFill>
          <a:latin typeface="+mj-lt"/>
          <a:ea typeface="MS PGothic" pitchFamily="34" charset="-128"/>
          <a:cs typeface="MS PGothic" charset="0"/>
        </a:defRPr>
      </a:lvl1pPr>
      <a:lvl2pPr algn="l" rtl="0" eaLnBrk="0" fontAlgn="base" hangingPunct="0">
        <a:spcBef>
          <a:spcPct val="0"/>
        </a:spcBef>
        <a:spcAft>
          <a:spcPct val="0"/>
        </a:spcAft>
        <a:defRPr sz="4400">
          <a:solidFill>
            <a:schemeClr val="tx2"/>
          </a:solidFill>
          <a:latin typeface="Tahoma" pitchFamily="-112" charset="0"/>
          <a:ea typeface="MS PGothic" pitchFamily="34" charset="-128"/>
          <a:cs typeface="MS PGothic" charset="0"/>
        </a:defRPr>
      </a:lvl2pPr>
      <a:lvl3pPr algn="l" rtl="0" eaLnBrk="0" fontAlgn="base" hangingPunct="0">
        <a:spcBef>
          <a:spcPct val="0"/>
        </a:spcBef>
        <a:spcAft>
          <a:spcPct val="0"/>
        </a:spcAft>
        <a:defRPr sz="4400">
          <a:solidFill>
            <a:schemeClr val="tx2"/>
          </a:solidFill>
          <a:latin typeface="Tahoma" pitchFamily="-112" charset="0"/>
          <a:ea typeface="MS PGothic" pitchFamily="34" charset="-128"/>
          <a:cs typeface="MS PGothic" charset="0"/>
        </a:defRPr>
      </a:lvl3pPr>
      <a:lvl4pPr algn="l" rtl="0" eaLnBrk="0" fontAlgn="base" hangingPunct="0">
        <a:spcBef>
          <a:spcPct val="0"/>
        </a:spcBef>
        <a:spcAft>
          <a:spcPct val="0"/>
        </a:spcAft>
        <a:defRPr sz="4400">
          <a:solidFill>
            <a:schemeClr val="tx2"/>
          </a:solidFill>
          <a:latin typeface="Tahoma" pitchFamily="-112" charset="0"/>
          <a:ea typeface="MS PGothic" pitchFamily="34" charset="-128"/>
          <a:cs typeface="MS PGothic" charset="0"/>
        </a:defRPr>
      </a:lvl4pPr>
      <a:lvl5pPr algn="l" rtl="0" eaLnBrk="0" fontAlgn="base" hangingPunct="0">
        <a:spcBef>
          <a:spcPct val="0"/>
        </a:spcBef>
        <a:spcAft>
          <a:spcPct val="0"/>
        </a:spcAft>
        <a:defRPr sz="4400">
          <a:solidFill>
            <a:schemeClr val="tx2"/>
          </a:solidFill>
          <a:latin typeface="Tahoma" pitchFamily="-112" charset="0"/>
          <a:ea typeface="MS PGothic" pitchFamily="34" charset="-128"/>
          <a:cs typeface="MS PGothic" charset="0"/>
        </a:defRPr>
      </a:lvl5pPr>
      <a:lvl6pPr marL="457200" algn="l" rtl="0" fontAlgn="base">
        <a:spcBef>
          <a:spcPct val="0"/>
        </a:spcBef>
        <a:spcAft>
          <a:spcPct val="0"/>
        </a:spcAft>
        <a:defRPr sz="4400">
          <a:solidFill>
            <a:schemeClr val="tx2"/>
          </a:solidFill>
          <a:latin typeface="Tahoma" pitchFamily="-112" charset="0"/>
        </a:defRPr>
      </a:lvl6pPr>
      <a:lvl7pPr marL="914400" algn="l" rtl="0" fontAlgn="base">
        <a:spcBef>
          <a:spcPct val="0"/>
        </a:spcBef>
        <a:spcAft>
          <a:spcPct val="0"/>
        </a:spcAft>
        <a:defRPr sz="4400">
          <a:solidFill>
            <a:schemeClr val="tx2"/>
          </a:solidFill>
          <a:latin typeface="Tahoma" pitchFamily="-112" charset="0"/>
        </a:defRPr>
      </a:lvl7pPr>
      <a:lvl8pPr marL="1371600" algn="l" rtl="0" fontAlgn="base">
        <a:spcBef>
          <a:spcPct val="0"/>
        </a:spcBef>
        <a:spcAft>
          <a:spcPct val="0"/>
        </a:spcAft>
        <a:defRPr sz="4400">
          <a:solidFill>
            <a:schemeClr val="tx2"/>
          </a:solidFill>
          <a:latin typeface="Tahoma" pitchFamily="-112" charset="0"/>
        </a:defRPr>
      </a:lvl8pPr>
      <a:lvl9pPr marL="1828800" algn="l" rtl="0" fontAlgn="base">
        <a:spcBef>
          <a:spcPct val="0"/>
        </a:spcBef>
        <a:spcAft>
          <a:spcPct val="0"/>
        </a:spcAft>
        <a:defRPr sz="4400">
          <a:solidFill>
            <a:schemeClr val="tx2"/>
          </a:solidFill>
          <a:latin typeface="Tahoma" pitchFamily="-112"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lr>
          <a:schemeClr val="accent1"/>
        </a:buClr>
        <a:buSzPct val="50000"/>
        <a:buFont typeface="Wingdings" pitchFamily="-112" charset="2"/>
        <a:buChar char="n"/>
        <a:defRPr sz="2000">
          <a:solidFill>
            <a:schemeClr val="tx1"/>
          </a:solidFill>
          <a:latin typeface="+mn-lt"/>
          <a:ea typeface="ＭＳ Ｐゴシック" pitchFamily="-112" charset="-128"/>
        </a:defRPr>
      </a:lvl6pPr>
      <a:lvl7pPr marL="2971800" indent="-228600" algn="l" rtl="0" fontAlgn="base">
        <a:spcBef>
          <a:spcPct val="20000"/>
        </a:spcBef>
        <a:spcAft>
          <a:spcPct val="0"/>
        </a:spcAft>
        <a:buClr>
          <a:schemeClr val="accent1"/>
        </a:buClr>
        <a:buSzPct val="50000"/>
        <a:buFont typeface="Wingdings" pitchFamily="-112" charset="2"/>
        <a:buChar char="n"/>
        <a:defRPr sz="2000">
          <a:solidFill>
            <a:schemeClr val="tx1"/>
          </a:solidFill>
          <a:latin typeface="+mn-lt"/>
          <a:ea typeface="ＭＳ Ｐゴシック" pitchFamily="-112" charset="-128"/>
        </a:defRPr>
      </a:lvl7pPr>
      <a:lvl8pPr marL="3429000" indent="-228600" algn="l" rtl="0" fontAlgn="base">
        <a:spcBef>
          <a:spcPct val="20000"/>
        </a:spcBef>
        <a:spcAft>
          <a:spcPct val="0"/>
        </a:spcAft>
        <a:buClr>
          <a:schemeClr val="accent1"/>
        </a:buClr>
        <a:buSzPct val="50000"/>
        <a:buFont typeface="Wingdings" pitchFamily="-112" charset="2"/>
        <a:buChar char="n"/>
        <a:defRPr sz="2000">
          <a:solidFill>
            <a:schemeClr val="tx1"/>
          </a:solidFill>
          <a:latin typeface="+mn-lt"/>
          <a:ea typeface="ＭＳ Ｐゴシック" pitchFamily="-112" charset="-128"/>
        </a:defRPr>
      </a:lvl8pPr>
      <a:lvl9pPr marL="3886200" indent="-228600" algn="l" rtl="0" fontAlgn="base">
        <a:spcBef>
          <a:spcPct val="20000"/>
        </a:spcBef>
        <a:spcAft>
          <a:spcPct val="0"/>
        </a:spcAft>
        <a:buClr>
          <a:schemeClr val="accent1"/>
        </a:buClr>
        <a:buSzPct val="50000"/>
        <a:buFont typeface="Wingdings" pitchFamily="-112" charset="2"/>
        <a:buChar char="n"/>
        <a:defRPr sz="2000">
          <a:solidFill>
            <a:schemeClr val="tx1"/>
          </a:solidFill>
          <a:latin typeface="+mn-lt"/>
          <a:ea typeface="ＭＳ Ｐゴシック" pitchFamily="-112" charset="-128"/>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www.google.com/imgres?imgurl=http://www.uva.nl/binaries/narrowportrait/content/gallery/faculteiten-en-diensten/fnwi/onderwijs/masters/information-studies/tom-engers.png?1410251493640&amp;imgrefurl=http://www.uva.nl/programmas/bachelors/informatiekunde/maak-kennis-met-ons/docenten/docenten.html&amp;docid=-2fVpltkn7zrGM&amp;tbnid=yRmq7q8Hqg9n_M:&amp;vet=1&amp;w=207&amp;h=289&amp;client=firefox-b-d&amp;bih=731&amp;biw=1227&amp;ved=0ahUKEwjO2_bPvdLiAhWqmIsKHVSZDO4QMwg_KAAwAA&amp;iact=c&amp;ictx=1" TargetMode="External"/></Relationships>
</file>

<file path=ppt/slides/_rels/slide6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42.xml"/><Relationship Id="rId1" Type="http://schemas.openxmlformats.org/officeDocument/2006/relationships/slideLayout" Target="../slideLayouts/slideLayout6.xml"/><Relationship Id="rId5" Type="http://schemas.openxmlformats.org/officeDocument/2006/relationships/image" Target="../media/image27.jpeg"/><Relationship Id="rId4" Type="http://schemas.openxmlformats.org/officeDocument/2006/relationships/image" Target="../media/image26.jpe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85E3835A-A49A-494B-8860-454E8FB4E501}"/>
              </a:ext>
            </a:extLst>
          </p:cNvPr>
          <p:cNvSpPr>
            <a:spLocks noGrp="1" noChangeArrowheads="1"/>
          </p:cNvSpPr>
          <p:nvPr>
            <p:ph type="ctrTitle"/>
          </p:nvPr>
        </p:nvSpPr>
        <p:spPr>
          <a:xfrm>
            <a:off x="838200" y="1219200"/>
            <a:ext cx="7772400" cy="1143000"/>
          </a:xfrm>
        </p:spPr>
        <p:txBody>
          <a:bodyPr/>
          <a:lstStyle/>
          <a:p>
            <a:pPr algn="ctr" eaLnBrk="1" hangingPunct="1"/>
            <a:r>
              <a:rPr lang="en-US" altLang="nl-NL" sz="4000" dirty="0"/>
              <a:t>AI &amp; Law: </a:t>
            </a:r>
            <a:br>
              <a:rPr lang="en-US" altLang="nl-NL" sz="4000" dirty="0"/>
            </a:br>
            <a:r>
              <a:rPr lang="en-US" altLang="nl-NL" sz="4000" dirty="0"/>
              <a:t>Knowledge-based Approaches</a:t>
            </a:r>
            <a:endParaRPr lang="nl-NL" altLang="nl-NL" sz="4000" dirty="0">
              <a:solidFill>
                <a:srgbClr val="FF0000"/>
              </a:solidFill>
            </a:endParaRPr>
          </a:p>
        </p:txBody>
      </p:sp>
      <p:sp>
        <p:nvSpPr>
          <p:cNvPr id="15362" name="Rectangle 3">
            <a:extLst>
              <a:ext uri="{FF2B5EF4-FFF2-40B4-BE49-F238E27FC236}">
                <a16:creationId xmlns:a16="http://schemas.microsoft.com/office/drawing/2014/main" id="{9D307751-D51A-46D6-A2B1-770923F761E8}"/>
              </a:ext>
            </a:extLst>
          </p:cNvPr>
          <p:cNvSpPr>
            <a:spLocks noGrp="1" noChangeArrowheads="1"/>
          </p:cNvSpPr>
          <p:nvPr>
            <p:ph type="subTitle" idx="1"/>
          </p:nvPr>
        </p:nvSpPr>
        <p:spPr>
          <a:xfrm>
            <a:off x="1524000" y="3733800"/>
            <a:ext cx="6400800" cy="1752600"/>
          </a:xfrm>
        </p:spPr>
        <p:txBody>
          <a:bodyPr/>
          <a:lstStyle/>
          <a:p>
            <a:pPr eaLnBrk="1" hangingPunct="1">
              <a:buFont typeface="Wingdings" panose="05000000000000000000" pitchFamily="2" charset="2"/>
              <a:buNone/>
            </a:pPr>
            <a:r>
              <a:rPr lang="en-US" altLang="nl-NL" sz="2800" dirty="0"/>
              <a:t>Henry </a:t>
            </a:r>
            <a:r>
              <a:rPr lang="en-US" altLang="nl-NL" sz="2800" dirty="0" err="1"/>
              <a:t>Prakken</a:t>
            </a:r>
            <a:endParaRPr lang="en-US" altLang="nl-NL" sz="2800" dirty="0"/>
          </a:p>
          <a:p>
            <a:pPr eaLnBrk="1" hangingPunct="1">
              <a:buFont typeface="Wingdings" panose="05000000000000000000" pitchFamily="2" charset="2"/>
              <a:buNone/>
            </a:pPr>
            <a:r>
              <a:rPr lang="en-US" altLang="nl-NL" sz="2800" dirty="0"/>
              <a:t>UNA Master Class AI in Court</a:t>
            </a:r>
          </a:p>
          <a:p>
            <a:pPr eaLnBrk="1" hangingPunct="1">
              <a:buFont typeface="Wingdings" panose="05000000000000000000" pitchFamily="2" charset="2"/>
              <a:buNone/>
            </a:pPr>
            <a:r>
              <a:rPr lang="en-US" altLang="nl-NL" sz="2800" dirty="0"/>
              <a:t>Krakow, 30 August 2022</a:t>
            </a:r>
          </a:p>
        </p:txBody>
      </p:sp>
      <p:pic>
        <p:nvPicPr>
          <p:cNvPr id="15363" name="Picture 4" descr="UU_merk">
            <a:extLst>
              <a:ext uri="{FF2B5EF4-FFF2-40B4-BE49-F238E27FC236}">
                <a16:creationId xmlns:a16="http://schemas.microsoft.com/office/drawing/2014/main" id="{AC0A1A91-C48C-4A09-8DED-092154BBAF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63" y="6096000"/>
            <a:ext cx="2217737"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10" descr="hs07_logo_rug">
            <a:extLst>
              <a:ext uri="{FF2B5EF4-FFF2-40B4-BE49-F238E27FC236}">
                <a16:creationId xmlns:a16="http://schemas.microsoft.com/office/drawing/2014/main" id="{914411AB-D807-4D1A-BE61-6EAC6A8B02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6248400"/>
            <a:ext cx="19812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21" descr="EUIlogo">
            <a:extLst>
              <a:ext uri="{FF2B5EF4-FFF2-40B4-BE49-F238E27FC236}">
                <a16:creationId xmlns:a16="http://schemas.microsoft.com/office/drawing/2014/main" id="{FDF094D1-EDAF-489D-8700-1EE5BC71EC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6167438"/>
            <a:ext cx="639763"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19" descr="EUI">
            <a:extLst>
              <a:ext uri="{FF2B5EF4-FFF2-40B4-BE49-F238E27FC236}">
                <a16:creationId xmlns:a16="http://schemas.microsoft.com/office/drawing/2014/main" id="{2DCDC1C1-B59A-467B-9FBD-6AE4823E982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5840413"/>
            <a:ext cx="3314700"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20" descr="subtitle">
            <a:extLst>
              <a:ext uri="{FF2B5EF4-FFF2-40B4-BE49-F238E27FC236}">
                <a16:creationId xmlns:a16="http://schemas.microsoft.com/office/drawing/2014/main" id="{7772B287-5F3F-4B2D-983E-C9C457DD92C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6221413"/>
            <a:ext cx="952500"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B5A999FB-23C9-491D-AB8F-C23BD1D85BF3}"/>
              </a:ext>
            </a:extLst>
          </p:cNvPr>
          <p:cNvSpPr>
            <a:spLocks noGrp="1" noChangeArrowheads="1"/>
          </p:cNvSpPr>
          <p:nvPr>
            <p:ph type="title"/>
          </p:nvPr>
        </p:nvSpPr>
        <p:spPr/>
        <p:txBody>
          <a:bodyPr/>
          <a:lstStyle/>
          <a:p>
            <a:r>
              <a:rPr lang="en-US" altLang="nl-NL"/>
              <a:t>Legal reasoning is adversarial</a:t>
            </a:r>
            <a:endParaRPr lang="nl-NL" altLang="nl-NL"/>
          </a:p>
        </p:txBody>
      </p:sp>
      <p:sp>
        <p:nvSpPr>
          <p:cNvPr id="28674" name="Rectangle 3">
            <a:extLst>
              <a:ext uri="{FF2B5EF4-FFF2-40B4-BE49-F238E27FC236}">
                <a16:creationId xmlns:a16="http://schemas.microsoft.com/office/drawing/2014/main" id="{EC149511-2874-44CD-A3F7-F4F1DA75AF49}"/>
              </a:ext>
            </a:extLst>
          </p:cNvPr>
          <p:cNvSpPr>
            <a:spLocks noGrp="1" noChangeArrowheads="1"/>
          </p:cNvSpPr>
          <p:nvPr>
            <p:ph type="body" idx="1"/>
          </p:nvPr>
        </p:nvSpPr>
        <p:spPr/>
        <p:txBody>
          <a:bodyPr/>
          <a:lstStyle/>
          <a:p>
            <a:r>
              <a:rPr lang="en-US" altLang="nl-NL" sz="2800"/>
              <a:t>Legal reasoning forms leave room for </a:t>
            </a:r>
            <a:r>
              <a:rPr lang="en-US" altLang="nl-NL" sz="2800">
                <a:solidFill>
                  <a:schemeClr val="hlink"/>
                </a:solidFill>
              </a:rPr>
              <a:t>doubt</a:t>
            </a:r>
          </a:p>
          <a:p>
            <a:r>
              <a:rPr lang="en-US" altLang="nl-NL" sz="2800"/>
              <a:t>Legal cases involve </a:t>
            </a:r>
            <a:r>
              <a:rPr lang="en-US" altLang="nl-NL" sz="2800">
                <a:solidFill>
                  <a:schemeClr val="hlink"/>
                </a:solidFill>
              </a:rPr>
              <a:t>clashes of interest</a:t>
            </a:r>
          </a:p>
          <a:p>
            <a:endParaRPr lang="en-US" altLang="nl-NL" sz="2800"/>
          </a:p>
          <a:p>
            <a:endParaRPr lang="en-US" altLang="nl-NL" sz="2800">
              <a:solidFill>
                <a:schemeClr val="hlink"/>
              </a:solidFill>
            </a:endParaRPr>
          </a:p>
          <a:p>
            <a:pPr>
              <a:buFont typeface="Wingdings" panose="05000000000000000000" pitchFamily="2" charset="2"/>
              <a:buNone/>
            </a:pPr>
            <a:r>
              <a:rPr lang="en-US" altLang="nl-NL" sz="2800">
                <a:solidFill>
                  <a:schemeClr val="hlink"/>
                </a:solidFill>
              </a:rPr>
              <a:t>              Dispute</a:t>
            </a:r>
          </a:p>
          <a:p>
            <a:endParaRPr lang="en-US" altLang="nl-NL" sz="2800"/>
          </a:p>
          <a:p>
            <a:endParaRPr lang="en-US" altLang="nl-NL" sz="2800"/>
          </a:p>
          <a:p>
            <a:r>
              <a:rPr lang="en-US" altLang="nl-NL" sz="2800"/>
              <a:t>study </a:t>
            </a:r>
            <a:r>
              <a:rPr lang="en-US" altLang="nl-NL" sz="2800">
                <a:solidFill>
                  <a:schemeClr val="hlink"/>
                </a:solidFill>
              </a:rPr>
              <a:t>constructing</a:t>
            </a:r>
            <a:r>
              <a:rPr lang="en-US" altLang="nl-NL" sz="2800"/>
              <a:t> </a:t>
            </a:r>
            <a:r>
              <a:rPr lang="en-US" altLang="nl-NL" sz="2800" u="sng"/>
              <a:t>and</a:t>
            </a:r>
            <a:r>
              <a:rPr lang="en-US" altLang="nl-NL" sz="2800"/>
              <a:t> </a:t>
            </a:r>
            <a:r>
              <a:rPr lang="en-US" altLang="nl-NL" sz="2800">
                <a:solidFill>
                  <a:schemeClr val="hlink"/>
                </a:solidFill>
              </a:rPr>
              <a:t>attacking</a:t>
            </a:r>
            <a:r>
              <a:rPr lang="en-US" altLang="nl-NL" sz="2800"/>
              <a:t> arguments</a:t>
            </a:r>
            <a:endParaRPr lang="nl-NL" altLang="nl-NL" sz="2800"/>
          </a:p>
        </p:txBody>
      </p:sp>
      <p:sp>
        <p:nvSpPr>
          <p:cNvPr id="28675" name="AutoShape 4">
            <a:extLst>
              <a:ext uri="{FF2B5EF4-FFF2-40B4-BE49-F238E27FC236}">
                <a16:creationId xmlns:a16="http://schemas.microsoft.com/office/drawing/2014/main" id="{88DCA2C2-DE53-43BB-8DF4-2676954A867B}"/>
              </a:ext>
            </a:extLst>
          </p:cNvPr>
          <p:cNvSpPr>
            <a:spLocks noChangeArrowheads="1"/>
          </p:cNvSpPr>
          <p:nvPr/>
        </p:nvSpPr>
        <p:spPr bwMode="auto">
          <a:xfrm>
            <a:off x="1676400" y="33528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endParaRPr lang="nl-NL" altLang="nl-NL" sz="2000">
              <a:latin typeface="Arial" panose="020B0604020202020204" pitchFamily="34" charset="0"/>
            </a:endParaRPr>
          </a:p>
        </p:txBody>
      </p:sp>
      <p:sp>
        <p:nvSpPr>
          <p:cNvPr id="28676" name="AutoShape 5">
            <a:extLst>
              <a:ext uri="{FF2B5EF4-FFF2-40B4-BE49-F238E27FC236}">
                <a16:creationId xmlns:a16="http://schemas.microsoft.com/office/drawing/2014/main" id="{04A42A7A-CD50-4E1E-B9F4-701F553633E2}"/>
              </a:ext>
            </a:extLst>
          </p:cNvPr>
          <p:cNvSpPr>
            <a:spLocks noChangeArrowheads="1"/>
          </p:cNvSpPr>
          <p:nvPr/>
        </p:nvSpPr>
        <p:spPr bwMode="auto">
          <a:xfrm>
            <a:off x="1690688" y="4800600"/>
            <a:ext cx="976312"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endParaRPr lang="nl-NL" altLang="nl-NL" sz="2000">
              <a:latin typeface="Arial" panose="020B0604020202020204" pitchFamily="34" charset="0"/>
            </a:endParaRPr>
          </a:p>
        </p:txBody>
      </p:sp>
      <p:pic>
        <p:nvPicPr>
          <p:cNvPr id="28677" name="Picture 9" descr="argument">
            <a:extLst>
              <a:ext uri="{FF2B5EF4-FFF2-40B4-BE49-F238E27FC236}">
                <a16:creationId xmlns:a16="http://schemas.microsoft.com/office/drawing/2014/main" id="{5A16B6C8-7007-4F6E-9CA7-3CB0D10A7F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9613" y="3733800"/>
            <a:ext cx="1957387"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2EEC1957-D072-4E47-9A0D-D11E00109D05}"/>
              </a:ext>
            </a:extLst>
          </p:cNvPr>
          <p:cNvSpPr>
            <a:spLocks noGrp="1" noChangeArrowheads="1"/>
          </p:cNvSpPr>
          <p:nvPr>
            <p:ph type="title"/>
          </p:nvPr>
        </p:nvSpPr>
        <p:spPr>
          <a:xfrm>
            <a:off x="1150938" y="617538"/>
            <a:ext cx="6621462" cy="1143000"/>
          </a:xfrm>
        </p:spPr>
        <p:txBody>
          <a:bodyPr/>
          <a:lstStyle/>
          <a:p>
            <a:pPr algn="ctr"/>
            <a:r>
              <a:rPr lang="nl-NL" altLang="nl-NL">
                <a:latin typeface="Arial" panose="020B0604020202020204" pitchFamily="34" charset="0"/>
              </a:rPr>
              <a:t>AI &amp; Law research on legal argument</a:t>
            </a:r>
          </a:p>
        </p:txBody>
      </p:sp>
      <p:sp>
        <p:nvSpPr>
          <p:cNvPr id="33794" name="Rectangle 3">
            <a:extLst>
              <a:ext uri="{FF2B5EF4-FFF2-40B4-BE49-F238E27FC236}">
                <a16:creationId xmlns:a16="http://schemas.microsoft.com/office/drawing/2014/main" id="{CD18B7D2-5DA2-491A-B847-27C387CC256D}"/>
              </a:ext>
            </a:extLst>
          </p:cNvPr>
          <p:cNvSpPr>
            <a:spLocks noGrp="1" noChangeArrowheads="1"/>
          </p:cNvSpPr>
          <p:nvPr>
            <p:ph type="body" idx="1"/>
          </p:nvPr>
        </p:nvSpPr>
        <p:spPr>
          <a:xfrm>
            <a:off x="1182688" y="2286000"/>
            <a:ext cx="7772400" cy="4114800"/>
          </a:xfrm>
        </p:spPr>
        <p:txBody>
          <a:bodyPr/>
          <a:lstStyle/>
          <a:p>
            <a:pPr>
              <a:lnSpc>
                <a:spcPct val="90000"/>
              </a:lnSpc>
            </a:pPr>
            <a:r>
              <a:rPr lang="en-US" altLang="nl-NL">
                <a:latin typeface="Arial" panose="020B0604020202020204" pitchFamily="34" charset="0"/>
              </a:rPr>
              <a:t>Legal reasoning as </a:t>
            </a:r>
            <a:r>
              <a:rPr lang="en-US" altLang="nl-NL">
                <a:solidFill>
                  <a:srgbClr val="FF0000"/>
                </a:solidFill>
                <a:latin typeface="Arial" panose="020B0604020202020204" pitchFamily="34" charset="0"/>
              </a:rPr>
              <a:t>argumentation</a:t>
            </a:r>
          </a:p>
          <a:p>
            <a:pPr lvl="1">
              <a:lnSpc>
                <a:spcPct val="90000"/>
              </a:lnSpc>
            </a:pPr>
            <a:r>
              <a:rPr lang="en-US" altLang="nl-NL"/>
              <a:t>Inference by constructing and comparing </a:t>
            </a:r>
            <a:r>
              <a:rPr lang="en-US" altLang="nl-NL">
                <a:solidFill>
                  <a:srgbClr val="FF0000"/>
                </a:solidFill>
              </a:rPr>
              <a:t>arguments</a:t>
            </a:r>
            <a:r>
              <a:rPr lang="en-US" altLang="nl-NL"/>
              <a:t> and </a:t>
            </a:r>
            <a:r>
              <a:rPr lang="en-US" altLang="nl-NL">
                <a:solidFill>
                  <a:srgbClr val="FF0000"/>
                </a:solidFill>
              </a:rPr>
              <a:t>counterarguments</a:t>
            </a:r>
          </a:p>
          <a:p>
            <a:pPr lvl="1">
              <a:lnSpc>
                <a:spcPct val="90000"/>
              </a:lnSpc>
            </a:pPr>
            <a:r>
              <a:rPr lang="en-US" altLang="nl-NL"/>
              <a:t>Combining rules and precedents</a:t>
            </a:r>
          </a:p>
          <a:p>
            <a:pPr lvl="1">
              <a:lnSpc>
                <a:spcPct val="90000"/>
              </a:lnSpc>
            </a:pPr>
            <a:r>
              <a:rPr lang="en-US" altLang="nl-NL"/>
              <a:t>Appeal to principles and values</a:t>
            </a:r>
          </a:p>
          <a:p>
            <a:pPr lvl="1">
              <a:lnSpc>
                <a:spcPct val="90000"/>
              </a:lnSpc>
            </a:pPr>
            <a:r>
              <a:rPr lang="is-IS" altLang="nl-NL"/>
              <a:t>…</a:t>
            </a:r>
            <a:endParaRPr lang="en-US" altLang="nl-NL"/>
          </a:p>
          <a:p>
            <a:pPr lvl="1">
              <a:lnSpc>
                <a:spcPct val="90000"/>
              </a:lnSpc>
            </a:pPr>
            <a:endParaRPr lang="nl-NL" altLang="nl-NL" sz="2000">
              <a:latin typeface="Arial" panose="020B0604020202020204" pitchFamily="34" charset="0"/>
            </a:endParaRPr>
          </a:p>
          <a:p>
            <a:pPr>
              <a:lnSpc>
                <a:spcPct val="90000"/>
              </a:lnSpc>
            </a:pPr>
            <a:endParaRPr lang="nl-NL" altLang="nl-NL" sz="2400">
              <a:latin typeface="Arial" panose="020B0604020202020204" pitchFamily="34" charset="0"/>
            </a:endParaRPr>
          </a:p>
        </p:txBody>
      </p:sp>
      <p:sp>
        <p:nvSpPr>
          <p:cNvPr id="33795" name="Litebulb">
            <a:extLst>
              <a:ext uri="{FF2B5EF4-FFF2-40B4-BE49-F238E27FC236}">
                <a16:creationId xmlns:a16="http://schemas.microsoft.com/office/drawing/2014/main" id="{213FC900-5490-4E55-BD47-57B601FBF780}"/>
              </a:ext>
            </a:extLst>
          </p:cNvPr>
          <p:cNvSpPr>
            <a:spLocks noEditPoints="1" noChangeArrowheads="1"/>
          </p:cNvSpPr>
          <p:nvPr/>
        </p:nvSpPr>
        <p:spPr bwMode="auto">
          <a:xfrm>
            <a:off x="7924800" y="228600"/>
            <a:ext cx="923925" cy="1389063"/>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0 60000 65536"/>
              <a:gd name="T9" fmla="*/ 0 60000 65536"/>
              <a:gd name="T10" fmla="*/ 0 60000 65536"/>
              <a:gd name="T11" fmla="*/ 0 60000 65536"/>
              <a:gd name="T12" fmla="*/ 3556 w 21600"/>
              <a:gd name="T13" fmla="*/ 2188 h 21600"/>
              <a:gd name="T14" fmla="*/ 18277 w 21600"/>
              <a:gd name="T15" fmla="*/ 9282 h 21600"/>
            </a:gdLst>
            <a:ahLst/>
            <a:cxnLst>
              <a:cxn ang="T8">
                <a:pos x="T0" y="T1"/>
              </a:cxn>
              <a:cxn ang="T9">
                <a:pos x="T2" y="T3"/>
              </a:cxn>
              <a:cxn ang="T10">
                <a:pos x="T4" y="T5"/>
              </a:cxn>
              <a:cxn ang="T11">
                <a:pos x="T6" y="T7"/>
              </a:cxn>
            </a:cxnLst>
            <a:rect l="T12" t="T13" r="T14" b="T15"/>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a:lstStyle/>
          <a:p>
            <a:endParaRPr lang="nl-NL"/>
          </a:p>
        </p:txBody>
      </p:sp>
      <p:pic>
        <p:nvPicPr>
          <p:cNvPr id="33796" name="Picture 6" descr="argument">
            <a:extLst>
              <a:ext uri="{FF2B5EF4-FFF2-40B4-BE49-F238E27FC236}">
                <a16:creationId xmlns:a16="http://schemas.microsoft.com/office/drawing/2014/main" id="{903F7F09-D9E7-490D-89DA-959A85FC68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6613" y="5441950"/>
            <a:ext cx="1957387"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2">
            <a:extLst>
              <a:ext uri="{FF2B5EF4-FFF2-40B4-BE49-F238E27FC236}">
                <a16:creationId xmlns:a16="http://schemas.microsoft.com/office/drawing/2014/main" id="{550F6147-2E63-4E67-81F6-1DDE59B4BB35}"/>
              </a:ext>
            </a:extLst>
          </p:cNvPr>
          <p:cNvSpPr txBox="1">
            <a:spLocks noChangeArrowheads="1"/>
          </p:cNvSpPr>
          <p:nvPr/>
        </p:nvSpPr>
        <p:spPr bwMode="auto">
          <a:xfrm>
            <a:off x="1518158" y="2362200"/>
            <a:ext cx="6231514"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eaLnBrk="1" hangingPunct="1"/>
            <a:endParaRPr lang="en-US" altLang="nl-NL" sz="3600" dirty="0">
              <a:solidFill>
                <a:schemeClr val="tx2"/>
              </a:solidFill>
              <a:latin typeface="Tahoma" panose="020B0604030504040204" pitchFamily="34" charset="0"/>
            </a:endParaRPr>
          </a:p>
          <a:p>
            <a:pPr algn="ctr" eaLnBrk="1" hangingPunct="1"/>
            <a:r>
              <a:rPr lang="en-US" altLang="nl-NL" sz="3600" dirty="0">
                <a:solidFill>
                  <a:schemeClr val="tx2"/>
                </a:solidFill>
                <a:latin typeface="Tahoma" panose="020B0604030504040204" pitchFamily="34" charset="0"/>
              </a:rPr>
              <a:t>2. Applying formal AI models </a:t>
            </a:r>
          </a:p>
          <a:p>
            <a:pPr algn="ctr" eaLnBrk="1" hangingPunct="1"/>
            <a:r>
              <a:rPr lang="en-US" altLang="nl-NL" sz="3600" dirty="0">
                <a:solidFill>
                  <a:schemeClr val="tx2"/>
                </a:solidFill>
                <a:latin typeface="Tahoma" panose="020B0604030504040204" pitchFamily="34" charset="0"/>
              </a:rPr>
              <a:t>of argumentation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Text Box 2">
            <a:extLst>
              <a:ext uri="{FF2B5EF4-FFF2-40B4-BE49-F238E27FC236}">
                <a16:creationId xmlns:a16="http://schemas.microsoft.com/office/drawing/2014/main" id="{D39EA00F-D85B-46A4-8144-08121A720BA6}"/>
              </a:ext>
            </a:extLst>
          </p:cNvPr>
          <p:cNvSpPr txBox="1">
            <a:spLocks noChangeArrowheads="1"/>
          </p:cNvSpPr>
          <p:nvPr/>
        </p:nvSpPr>
        <p:spPr bwMode="auto">
          <a:xfrm>
            <a:off x="1284288" y="685800"/>
            <a:ext cx="1839912"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liable</a:t>
            </a:r>
            <a:endParaRPr lang="en-US" altLang="nl-NL" sz="1600">
              <a:latin typeface="Tahoma" panose="020B0604030504040204" pitchFamily="34" charset="0"/>
            </a:endParaRPr>
          </a:p>
        </p:txBody>
      </p:sp>
      <p:sp>
        <p:nvSpPr>
          <p:cNvPr id="51202" name="Text Box 3">
            <a:extLst>
              <a:ext uri="{FF2B5EF4-FFF2-40B4-BE49-F238E27FC236}">
                <a16:creationId xmlns:a16="http://schemas.microsoft.com/office/drawing/2014/main" id="{9426E3AE-C49F-4464-9621-8A5FC523A237}"/>
              </a:ext>
            </a:extLst>
          </p:cNvPr>
          <p:cNvSpPr txBox="1">
            <a:spLocks noChangeArrowheads="1"/>
          </p:cNvSpPr>
          <p:nvPr/>
        </p:nvSpPr>
        <p:spPr bwMode="auto">
          <a:xfrm>
            <a:off x="76200" y="1908175"/>
            <a:ext cx="14478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breached duty of care</a:t>
            </a:r>
            <a:endParaRPr lang="en-US" altLang="nl-NL" sz="1600">
              <a:latin typeface="Tahoma" panose="020B0604030504040204" pitchFamily="34" charset="0"/>
            </a:endParaRPr>
          </a:p>
        </p:txBody>
      </p:sp>
      <p:sp>
        <p:nvSpPr>
          <p:cNvPr id="51203" name="Text Box 4">
            <a:extLst>
              <a:ext uri="{FF2B5EF4-FFF2-40B4-BE49-F238E27FC236}">
                <a16:creationId xmlns:a16="http://schemas.microsoft.com/office/drawing/2014/main" id="{09747D60-11F9-4D54-8C37-A70E2444533E}"/>
              </a:ext>
            </a:extLst>
          </p:cNvPr>
          <p:cNvSpPr txBox="1">
            <a:spLocks noChangeArrowheads="1"/>
          </p:cNvSpPr>
          <p:nvPr/>
        </p:nvSpPr>
        <p:spPr bwMode="auto">
          <a:xfrm>
            <a:off x="2895600" y="1908175"/>
            <a:ext cx="1524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work-related injury</a:t>
            </a:r>
            <a:endParaRPr lang="en-US" altLang="nl-NL" sz="1600">
              <a:latin typeface="Tahoma" panose="020B0604030504040204" pitchFamily="34" charset="0"/>
            </a:endParaRPr>
          </a:p>
        </p:txBody>
      </p:sp>
      <p:cxnSp>
        <p:nvCxnSpPr>
          <p:cNvPr id="51204" name="AutoShape 5">
            <a:extLst>
              <a:ext uri="{FF2B5EF4-FFF2-40B4-BE49-F238E27FC236}">
                <a16:creationId xmlns:a16="http://schemas.microsoft.com/office/drawing/2014/main" id="{C6D5CF25-D208-4327-9149-CBE8799DF22D}"/>
              </a:ext>
            </a:extLst>
          </p:cNvPr>
          <p:cNvCxnSpPr>
            <a:cxnSpLocks noChangeShapeType="1"/>
            <a:stCxn id="51202" idx="0"/>
            <a:endCxn id="463874" idx="2"/>
          </p:cNvCxnSpPr>
          <p:nvPr/>
        </p:nvCxnSpPr>
        <p:spPr bwMode="auto">
          <a:xfrm rot="-5400000">
            <a:off x="1064419" y="767556"/>
            <a:ext cx="876300" cy="1404938"/>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1205" name="AutoShape 6">
            <a:extLst>
              <a:ext uri="{FF2B5EF4-FFF2-40B4-BE49-F238E27FC236}">
                <a16:creationId xmlns:a16="http://schemas.microsoft.com/office/drawing/2014/main" id="{CF75FC18-DD66-4BEA-A038-6BACD091FEDE}"/>
              </a:ext>
            </a:extLst>
          </p:cNvPr>
          <p:cNvCxnSpPr>
            <a:cxnSpLocks noChangeShapeType="1"/>
            <a:stCxn id="51203" idx="0"/>
            <a:endCxn id="463874" idx="2"/>
          </p:cNvCxnSpPr>
          <p:nvPr/>
        </p:nvCxnSpPr>
        <p:spPr bwMode="auto">
          <a:xfrm rot="5400000" flipH="1">
            <a:off x="2493169" y="743744"/>
            <a:ext cx="876300" cy="145256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63879" name="Text Box 7">
            <a:extLst>
              <a:ext uri="{FF2B5EF4-FFF2-40B4-BE49-F238E27FC236}">
                <a16:creationId xmlns:a16="http://schemas.microsoft.com/office/drawing/2014/main" id="{A2F4D64D-6C26-48DA-B083-A1EABE84A877}"/>
              </a:ext>
            </a:extLst>
          </p:cNvPr>
          <p:cNvSpPr txBox="1">
            <a:spLocks noChangeArrowheads="1"/>
          </p:cNvSpPr>
          <p:nvPr/>
        </p:nvSpPr>
        <p:spPr bwMode="auto">
          <a:xfrm>
            <a:off x="6573838" y="685800"/>
            <a:ext cx="2112962" cy="346075"/>
          </a:xfrm>
          <a:prstGeom prst="rect">
            <a:avLst/>
          </a:prstGeom>
          <a:solidFill>
            <a:schemeClr val="accent1"/>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not liable</a:t>
            </a:r>
            <a:endParaRPr lang="en-US" altLang="nl-NL" sz="1600">
              <a:latin typeface="Tahoma" panose="020B0604030504040204" pitchFamily="34" charset="0"/>
            </a:endParaRPr>
          </a:p>
        </p:txBody>
      </p:sp>
      <p:sp>
        <p:nvSpPr>
          <p:cNvPr id="463880" name="Text Box 8">
            <a:extLst>
              <a:ext uri="{FF2B5EF4-FFF2-40B4-BE49-F238E27FC236}">
                <a16:creationId xmlns:a16="http://schemas.microsoft.com/office/drawing/2014/main" id="{0DC9812D-E2B9-48A2-8AFE-1C955E49232F}"/>
              </a:ext>
            </a:extLst>
          </p:cNvPr>
          <p:cNvSpPr txBox="1">
            <a:spLocks noChangeArrowheads="1"/>
          </p:cNvSpPr>
          <p:nvPr/>
        </p:nvSpPr>
        <p:spPr bwMode="auto">
          <a:xfrm>
            <a:off x="5943600" y="1905000"/>
            <a:ext cx="1295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careless</a:t>
            </a:r>
            <a:endParaRPr lang="en-US" altLang="nl-NL" sz="1600">
              <a:latin typeface="Tahoma" panose="020B0604030504040204" pitchFamily="34" charset="0"/>
            </a:endParaRPr>
          </a:p>
        </p:txBody>
      </p:sp>
      <p:sp>
        <p:nvSpPr>
          <p:cNvPr id="463881" name="Text Box 9">
            <a:extLst>
              <a:ext uri="{FF2B5EF4-FFF2-40B4-BE49-F238E27FC236}">
                <a16:creationId xmlns:a16="http://schemas.microsoft.com/office/drawing/2014/main" id="{2F230FF3-4C37-4811-A849-7CB449263BAD}"/>
              </a:ext>
            </a:extLst>
          </p:cNvPr>
          <p:cNvSpPr txBox="1">
            <a:spLocks noChangeArrowheads="1"/>
          </p:cNvSpPr>
          <p:nvPr/>
        </p:nvSpPr>
        <p:spPr bwMode="auto">
          <a:xfrm>
            <a:off x="8229600" y="19050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2</a:t>
            </a:r>
            <a:endParaRPr lang="en-US" altLang="nl-NL" sz="1600">
              <a:latin typeface="Tahoma" panose="020B0604030504040204" pitchFamily="34" charset="0"/>
            </a:endParaRPr>
          </a:p>
        </p:txBody>
      </p:sp>
      <p:cxnSp>
        <p:nvCxnSpPr>
          <p:cNvPr id="463882" name="AutoShape 10">
            <a:extLst>
              <a:ext uri="{FF2B5EF4-FFF2-40B4-BE49-F238E27FC236}">
                <a16:creationId xmlns:a16="http://schemas.microsoft.com/office/drawing/2014/main" id="{A68D1EDE-32B2-40EC-828C-15123A6791D2}"/>
              </a:ext>
            </a:extLst>
          </p:cNvPr>
          <p:cNvCxnSpPr>
            <a:cxnSpLocks noChangeShapeType="1"/>
            <a:stCxn id="463880" idx="0"/>
            <a:endCxn id="463879" idx="2"/>
          </p:cNvCxnSpPr>
          <p:nvPr/>
        </p:nvCxnSpPr>
        <p:spPr bwMode="auto">
          <a:xfrm rot="-5400000">
            <a:off x="6674644" y="948531"/>
            <a:ext cx="873125" cy="1039813"/>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463884" name="AutoShape 12">
            <a:extLst>
              <a:ext uri="{FF2B5EF4-FFF2-40B4-BE49-F238E27FC236}">
                <a16:creationId xmlns:a16="http://schemas.microsoft.com/office/drawing/2014/main" id="{37ED1888-C2D1-409B-88C5-15D4801C64BA}"/>
              </a:ext>
            </a:extLst>
          </p:cNvPr>
          <p:cNvCxnSpPr>
            <a:cxnSpLocks noChangeShapeType="1"/>
            <a:stCxn id="463879" idx="1"/>
            <a:endCxn id="463874" idx="3"/>
          </p:cNvCxnSpPr>
          <p:nvPr/>
        </p:nvCxnSpPr>
        <p:spPr bwMode="auto">
          <a:xfrm flipH="1">
            <a:off x="3124200" y="858838"/>
            <a:ext cx="3449638"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51211" name="Text Box 14">
            <a:extLst>
              <a:ext uri="{FF2B5EF4-FFF2-40B4-BE49-F238E27FC236}">
                <a16:creationId xmlns:a16="http://schemas.microsoft.com/office/drawing/2014/main" id="{AF3E14B0-0E76-4B12-9C6E-BA0267F035CD}"/>
              </a:ext>
            </a:extLst>
          </p:cNvPr>
          <p:cNvSpPr txBox="1">
            <a:spLocks noChangeArrowheads="1"/>
          </p:cNvSpPr>
          <p:nvPr/>
        </p:nvSpPr>
        <p:spPr bwMode="auto">
          <a:xfrm>
            <a:off x="152400" y="35242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No safety instructions</a:t>
            </a:r>
            <a:endParaRPr lang="en-US" altLang="nl-NL" sz="1600">
              <a:latin typeface="Tahoma" panose="020B0604030504040204" pitchFamily="34" charset="0"/>
            </a:endParaRPr>
          </a:p>
        </p:txBody>
      </p:sp>
      <p:cxnSp>
        <p:nvCxnSpPr>
          <p:cNvPr id="51212" name="AutoShape 15">
            <a:extLst>
              <a:ext uri="{FF2B5EF4-FFF2-40B4-BE49-F238E27FC236}">
                <a16:creationId xmlns:a16="http://schemas.microsoft.com/office/drawing/2014/main" id="{5E7CF253-6C76-4543-9A42-CE027C7BBBFC}"/>
              </a:ext>
            </a:extLst>
          </p:cNvPr>
          <p:cNvCxnSpPr>
            <a:cxnSpLocks noChangeShapeType="1"/>
            <a:stCxn id="51211" idx="0"/>
            <a:endCxn id="51202" idx="2"/>
          </p:cNvCxnSpPr>
          <p:nvPr/>
        </p:nvCxnSpPr>
        <p:spPr bwMode="auto">
          <a:xfrm flipV="1">
            <a:off x="800100" y="2743200"/>
            <a:ext cx="0" cy="78105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63910" name="AutoShape 38">
            <a:extLst>
              <a:ext uri="{FF2B5EF4-FFF2-40B4-BE49-F238E27FC236}">
                <a16:creationId xmlns:a16="http://schemas.microsoft.com/office/drawing/2014/main" id="{F6B7A6FD-B339-411B-AE81-1C94D89627C3}"/>
              </a:ext>
            </a:extLst>
          </p:cNvPr>
          <p:cNvCxnSpPr>
            <a:cxnSpLocks noChangeShapeType="1"/>
            <a:stCxn id="463881" idx="0"/>
            <a:endCxn id="463879" idx="2"/>
          </p:cNvCxnSpPr>
          <p:nvPr/>
        </p:nvCxnSpPr>
        <p:spPr bwMode="auto">
          <a:xfrm rot="5400000" flipH="1">
            <a:off x="7684294" y="978694"/>
            <a:ext cx="873125" cy="979487"/>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1214" name="Text Box 43">
            <a:extLst>
              <a:ext uri="{FF2B5EF4-FFF2-40B4-BE49-F238E27FC236}">
                <a16:creationId xmlns:a16="http://schemas.microsoft.com/office/drawing/2014/main" id="{2698D8ED-1922-4BBB-8A8F-16D8879EBC8E}"/>
              </a:ext>
            </a:extLst>
          </p:cNvPr>
          <p:cNvSpPr txBox="1">
            <a:spLocks noChangeArrowheads="1"/>
          </p:cNvSpPr>
          <p:nvPr/>
        </p:nvSpPr>
        <p:spPr bwMode="auto">
          <a:xfrm>
            <a:off x="1828800" y="21336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1</a:t>
            </a:r>
            <a:endParaRPr lang="en-US" altLang="nl-NL" sz="1600">
              <a:latin typeface="Tahoma" panose="020B0604030504040204" pitchFamily="34" charset="0"/>
            </a:endParaRPr>
          </a:p>
        </p:txBody>
      </p:sp>
      <p:cxnSp>
        <p:nvCxnSpPr>
          <p:cNvPr id="51215" name="AutoShape 44">
            <a:extLst>
              <a:ext uri="{FF2B5EF4-FFF2-40B4-BE49-F238E27FC236}">
                <a16:creationId xmlns:a16="http://schemas.microsoft.com/office/drawing/2014/main" id="{14565A9C-2D71-49DA-9739-96614DB0E3F4}"/>
              </a:ext>
            </a:extLst>
          </p:cNvPr>
          <p:cNvCxnSpPr>
            <a:cxnSpLocks noChangeShapeType="1"/>
            <a:stCxn id="51214" idx="0"/>
            <a:endCxn id="463874" idx="2"/>
          </p:cNvCxnSpPr>
          <p:nvPr/>
        </p:nvCxnSpPr>
        <p:spPr bwMode="auto">
          <a:xfrm flipH="1" flipV="1">
            <a:off x="2205038" y="1031875"/>
            <a:ext cx="4762" cy="110172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0" name="AutoShape 15">
            <a:extLst>
              <a:ext uri="{FF2B5EF4-FFF2-40B4-BE49-F238E27FC236}">
                <a16:creationId xmlns:a16="http://schemas.microsoft.com/office/drawing/2014/main" id="{0B7D5DC2-2DAA-4442-8F13-46CECFE2CB8F}"/>
              </a:ext>
            </a:extLst>
          </p:cNvPr>
          <p:cNvCxnSpPr>
            <a:cxnSpLocks noChangeShapeType="1"/>
            <a:stCxn id="26" idx="0"/>
            <a:endCxn id="463880" idx="2"/>
          </p:cNvCxnSpPr>
          <p:nvPr/>
        </p:nvCxnSpPr>
        <p:spPr bwMode="auto">
          <a:xfrm flipV="1">
            <a:off x="6591300" y="2740025"/>
            <a:ext cx="0" cy="6635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 name="Text Box 14">
            <a:extLst>
              <a:ext uri="{FF2B5EF4-FFF2-40B4-BE49-F238E27FC236}">
                <a16:creationId xmlns:a16="http://schemas.microsoft.com/office/drawing/2014/main" id="{DD7EE142-3953-44C5-BB5E-EE14F508BA49}"/>
              </a:ext>
            </a:extLst>
          </p:cNvPr>
          <p:cNvSpPr txBox="1">
            <a:spLocks noChangeArrowheads="1"/>
          </p:cNvSpPr>
          <p:nvPr/>
        </p:nvSpPr>
        <p:spPr bwMode="auto">
          <a:xfrm>
            <a:off x="5867400" y="3403600"/>
            <a:ext cx="1447800" cy="8318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did not secure stairs</a:t>
            </a:r>
            <a:endParaRPr lang="en-US" altLang="nl-NL" sz="1600">
              <a:latin typeface="Tahoma" panose="020B0604030504040204" pitchFamily="34" charset="0"/>
            </a:endParaRPr>
          </a:p>
        </p:txBody>
      </p:sp>
      <p:sp>
        <p:nvSpPr>
          <p:cNvPr id="51218" name="Text Box 4">
            <a:extLst>
              <a:ext uri="{FF2B5EF4-FFF2-40B4-BE49-F238E27FC236}">
                <a16:creationId xmlns:a16="http://schemas.microsoft.com/office/drawing/2014/main" id="{26F22661-A857-4347-8929-3C22F84C09E9}"/>
              </a:ext>
            </a:extLst>
          </p:cNvPr>
          <p:cNvSpPr txBox="1">
            <a:spLocks noChangeArrowheads="1"/>
          </p:cNvSpPr>
          <p:nvPr/>
        </p:nvSpPr>
        <p:spPr bwMode="auto">
          <a:xfrm>
            <a:off x="3632200" y="5148263"/>
            <a:ext cx="1371600" cy="708025"/>
          </a:xfrm>
          <a:prstGeom prst="rect">
            <a:avLst/>
          </a:prstGeom>
          <a:solidFill>
            <a:schemeClr val="accent2"/>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a:latin typeface="Tahoma" panose="020B0604030504040204" pitchFamily="34" charset="0"/>
                <a:sym typeface="Symbol" panose="05050102010706020507" pitchFamily="18" charset="2"/>
              </a:rPr>
              <a:t>Attack on conclusion</a:t>
            </a:r>
            <a:endParaRPr lang="en-US" altLang="nl-N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63879"/>
                                        </p:tgtEl>
                                        <p:attrNameLst>
                                          <p:attrName>style.visibility</p:attrName>
                                        </p:attrNameLst>
                                      </p:cBhvr>
                                      <p:to>
                                        <p:strVal val="visible"/>
                                      </p:to>
                                    </p:set>
                                    <p:anim calcmode="lin" valueType="num">
                                      <p:cBhvr additive="base">
                                        <p:cTn id="7" dur="500" fill="hold"/>
                                        <p:tgtEl>
                                          <p:spTgt spid="463879"/>
                                        </p:tgtEl>
                                        <p:attrNameLst>
                                          <p:attrName>ppt_x</p:attrName>
                                        </p:attrNameLst>
                                      </p:cBhvr>
                                      <p:tavLst>
                                        <p:tav tm="0">
                                          <p:val>
                                            <p:strVal val="1+#ppt_w/2"/>
                                          </p:val>
                                        </p:tav>
                                        <p:tav tm="100000">
                                          <p:val>
                                            <p:strVal val="#ppt_x"/>
                                          </p:val>
                                        </p:tav>
                                      </p:tavLst>
                                    </p:anim>
                                    <p:anim calcmode="lin" valueType="num">
                                      <p:cBhvr additive="base">
                                        <p:cTn id="8" dur="500" fill="hold"/>
                                        <p:tgtEl>
                                          <p:spTgt spid="463879"/>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463910"/>
                                        </p:tgtEl>
                                        <p:attrNameLst>
                                          <p:attrName>style.visibility</p:attrName>
                                        </p:attrNameLst>
                                      </p:cBhvr>
                                      <p:to>
                                        <p:strVal val="visible"/>
                                      </p:to>
                                    </p:set>
                                    <p:anim calcmode="lin" valueType="num">
                                      <p:cBhvr additive="base">
                                        <p:cTn id="11" dur="500" fill="hold"/>
                                        <p:tgtEl>
                                          <p:spTgt spid="463910"/>
                                        </p:tgtEl>
                                        <p:attrNameLst>
                                          <p:attrName>ppt_x</p:attrName>
                                        </p:attrNameLst>
                                      </p:cBhvr>
                                      <p:tavLst>
                                        <p:tav tm="0">
                                          <p:val>
                                            <p:strVal val="1+#ppt_w/2"/>
                                          </p:val>
                                        </p:tav>
                                        <p:tav tm="100000">
                                          <p:val>
                                            <p:strVal val="#ppt_x"/>
                                          </p:val>
                                        </p:tav>
                                      </p:tavLst>
                                    </p:anim>
                                    <p:anim calcmode="lin" valueType="num">
                                      <p:cBhvr additive="base">
                                        <p:cTn id="12" dur="500" fill="hold"/>
                                        <p:tgtEl>
                                          <p:spTgt spid="463910"/>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463882"/>
                                        </p:tgtEl>
                                        <p:attrNameLst>
                                          <p:attrName>style.visibility</p:attrName>
                                        </p:attrNameLst>
                                      </p:cBhvr>
                                      <p:to>
                                        <p:strVal val="visible"/>
                                      </p:to>
                                    </p:set>
                                    <p:anim calcmode="lin" valueType="num">
                                      <p:cBhvr additive="base">
                                        <p:cTn id="15" dur="500" fill="hold"/>
                                        <p:tgtEl>
                                          <p:spTgt spid="463882"/>
                                        </p:tgtEl>
                                        <p:attrNameLst>
                                          <p:attrName>ppt_x</p:attrName>
                                        </p:attrNameLst>
                                      </p:cBhvr>
                                      <p:tavLst>
                                        <p:tav tm="0">
                                          <p:val>
                                            <p:strVal val="1+#ppt_w/2"/>
                                          </p:val>
                                        </p:tav>
                                        <p:tav tm="100000">
                                          <p:val>
                                            <p:strVal val="#ppt_x"/>
                                          </p:val>
                                        </p:tav>
                                      </p:tavLst>
                                    </p:anim>
                                    <p:anim calcmode="lin" valueType="num">
                                      <p:cBhvr additive="base">
                                        <p:cTn id="16" dur="500" fill="hold"/>
                                        <p:tgtEl>
                                          <p:spTgt spid="46388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63881"/>
                                        </p:tgtEl>
                                        <p:attrNameLst>
                                          <p:attrName>style.visibility</p:attrName>
                                        </p:attrNameLst>
                                      </p:cBhvr>
                                      <p:to>
                                        <p:strVal val="visible"/>
                                      </p:to>
                                    </p:set>
                                    <p:anim calcmode="lin" valueType="num">
                                      <p:cBhvr additive="base">
                                        <p:cTn id="19" dur="500" fill="hold"/>
                                        <p:tgtEl>
                                          <p:spTgt spid="463881"/>
                                        </p:tgtEl>
                                        <p:attrNameLst>
                                          <p:attrName>ppt_x</p:attrName>
                                        </p:attrNameLst>
                                      </p:cBhvr>
                                      <p:tavLst>
                                        <p:tav tm="0">
                                          <p:val>
                                            <p:strVal val="1+#ppt_w/2"/>
                                          </p:val>
                                        </p:tav>
                                        <p:tav tm="100000">
                                          <p:val>
                                            <p:strVal val="#ppt_x"/>
                                          </p:val>
                                        </p:tav>
                                      </p:tavLst>
                                    </p:anim>
                                    <p:anim calcmode="lin" valueType="num">
                                      <p:cBhvr additive="base">
                                        <p:cTn id="20" dur="500" fill="hold"/>
                                        <p:tgtEl>
                                          <p:spTgt spid="463881"/>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463880"/>
                                        </p:tgtEl>
                                        <p:attrNameLst>
                                          <p:attrName>style.visibility</p:attrName>
                                        </p:attrNameLst>
                                      </p:cBhvr>
                                      <p:to>
                                        <p:strVal val="visible"/>
                                      </p:to>
                                    </p:set>
                                    <p:anim calcmode="lin" valueType="num">
                                      <p:cBhvr additive="base">
                                        <p:cTn id="23" dur="500" fill="hold"/>
                                        <p:tgtEl>
                                          <p:spTgt spid="463880"/>
                                        </p:tgtEl>
                                        <p:attrNameLst>
                                          <p:attrName>ppt_x</p:attrName>
                                        </p:attrNameLst>
                                      </p:cBhvr>
                                      <p:tavLst>
                                        <p:tav tm="0">
                                          <p:val>
                                            <p:strVal val="1+#ppt_w/2"/>
                                          </p:val>
                                        </p:tav>
                                        <p:tav tm="100000">
                                          <p:val>
                                            <p:strVal val="#ppt_x"/>
                                          </p:val>
                                        </p:tav>
                                      </p:tavLst>
                                    </p:anim>
                                    <p:anim calcmode="lin" valueType="num">
                                      <p:cBhvr additive="base">
                                        <p:cTn id="24" dur="500" fill="hold"/>
                                        <p:tgtEl>
                                          <p:spTgt spid="463880"/>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463884"/>
                                        </p:tgtEl>
                                        <p:attrNameLst>
                                          <p:attrName>style.visibility</p:attrName>
                                        </p:attrNameLst>
                                      </p:cBhvr>
                                      <p:to>
                                        <p:strVal val="visible"/>
                                      </p:to>
                                    </p:set>
                                    <p:anim calcmode="lin" valueType="num">
                                      <p:cBhvr additive="base">
                                        <p:cTn id="27" dur="500" fill="hold"/>
                                        <p:tgtEl>
                                          <p:spTgt spid="463884"/>
                                        </p:tgtEl>
                                        <p:attrNameLst>
                                          <p:attrName>ppt_x</p:attrName>
                                        </p:attrNameLst>
                                      </p:cBhvr>
                                      <p:tavLst>
                                        <p:tav tm="0">
                                          <p:val>
                                            <p:strVal val="1+#ppt_w/2"/>
                                          </p:val>
                                        </p:tav>
                                        <p:tav tm="100000">
                                          <p:val>
                                            <p:strVal val="#ppt_x"/>
                                          </p:val>
                                        </p:tav>
                                      </p:tavLst>
                                    </p:anim>
                                    <p:anim calcmode="lin" valueType="num">
                                      <p:cBhvr additive="base">
                                        <p:cTn id="28" dur="500" fill="hold"/>
                                        <p:tgtEl>
                                          <p:spTgt spid="463884"/>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additive="base">
                                        <p:cTn id="35" dur="500" fill="hold"/>
                                        <p:tgtEl>
                                          <p:spTgt spid="26"/>
                                        </p:tgtEl>
                                        <p:attrNameLst>
                                          <p:attrName>ppt_x</p:attrName>
                                        </p:attrNameLst>
                                      </p:cBhvr>
                                      <p:tavLst>
                                        <p:tav tm="0">
                                          <p:val>
                                            <p:strVal val="1+#ppt_w/2"/>
                                          </p:val>
                                        </p:tav>
                                        <p:tav tm="100000">
                                          <p:val>
                                            <p:strVal val="#ppt_x"/>
                                          </p:val>
                                        </p:tav>
                                      </p:tavLst>
                                    </p:anim>
                                    <p:anim calcmode="lin" valueType="num">
                                      <p:cBhvr additive="base">
                                        <p:cTn id="36"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mph" presetSubtype="2" fill="hold" nodeType="clickEffect">
                                  <p:stCondLst>
                                    <p:cond delay="0"/>
                                  </p:stCondLst>
                                  <p:childTnLst>
                                    <p:animClr clrSpc="rgb" dir="cw">
                                      <p:cBhvr>
                                        <p:cTn id="40" dur="500" fill="hold"/>
                                        <p:tgtEl>
                                          <p:spTgt spid="463879"/>
                                        </p:tgtEl>
                                        <p:attrNameLst>
                                          <p:attrName>fillcolor</p:attrName>
                                        </p:attrNameLst>
                                      </p:cBhvr>
                                      <p:to>
                                        <a:schemeClr val="hlink"/>
                                      </p:to>
                                    </p:animClr>
                                    <p:set>
                                      <p:cBhvr>
                                        <p:cTn id="41" dur="500" fill="hold"/>
                                        <p:tgtEl>
                                          <p:spTgt spid="463879"/>
                                        </p:tgtEl>
                                        <p:attrNameLst>
                                          <p:attrName>fill.type</p:attrName>
                                        </p:attrNameLst>
                                      </p:cBhvr>
                                      <p:to>
                                        <p:strVal val="solid"/>
                                      </p:to>
                                    </p:set>
                                    <p:set>
                                      <p:cBhvr>
                                        <p:cTn id="42" dur="500" fill="hold"/>
                                        <p:tgtEl>
                                          <p:spTgt spid="463879"/>
                                        </p:tgtEl>
                                        <p:attrNameLst>
                                          <p:attrName>fill.on</p:attrName>
                                        </p:attrNameLst>
                                      </p:cBhvr>
                                      <p:to>
                                        <p:strVal val="tru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mph" presetSubtype="2" fill="hold" nodeType="clickEffect">
                                  <p:stCondLst>
                                    <p:cond delay="0"/>
                                  </p:stCondLst>
                                  <p:childTnLst>
                                    <p:animClr clrSpc="rgb" dir="cw">
                                      <p:cBhvr>
                                        <p:cTn id="46" dur="500" fill="hold"/>
                                        <p:tgtEl>
                                          <p:spTgt spid="463879"/>
                                        </p:tgtEl>
                                        <p:attrNameLst>
                                          <p:attrName>fillcolor</p:attrName>
                                        </p:attrNameLst>
                                      </p:cBhvr>
                                      <p:to>
                                        <a:schemeClr val="accent1"/>
                                      </p:to>
                                    </p:animClr>
                                    <p:set>
                                      <p:cBhvr>
                                        <p:cTn id="47" dur="500" fill="hold"/>
                                        <p:tgtEl>
                                          <p:spTgt spid="463879"/>
                                        </p:tgtEl>
                                        <p:attrNameLst>
                                          <p:attrName>fill.type</p:attrName>
                                        </p:attrNameLst>
                                      </p:cBhvr>
                                      <p:to>
                                        <p:strVal val="solid"/>
                                      </p:to>
                                    </p:set>
                                    <p:set>
                                      <p:cBhvr>
                                        <p:cTn id="48" dur="500" fill="hold"/>
                                        <p:tgtEl>
                                          <p:spTgt spid="463879"/>
                                        </p:tgtEl>
                                        <p:attrNameLst>
                                          <p:attrName>fill.on</p:attrName>
                                        </p:attrNameLst>
                                      </p:cBhvr>
                                      <p:to>
                                        <p:strVal val="true"/>
                                      </p:to>
                                    </p:set>
                                  </p:childTnLst>
                                </p:cTn>
                              </p:par>
                              <p:par>
                                <p:cTn id="49" presetID="1" presetClass="emph" presetSubtype="2" fill="hold" nodeType="withEffect">
                                  <p:stCondLst>
                                    <p:cond delay="0"/>
                                  </p:stCondLst>
                                  <p:childTnLst>
                                    <p:animClr clrSpc="rgb" dir="cw">
                                      <p:cBhvr>
                                        <p:cTn id="50" dur="500" fill="hold"/>
                                        <p:tgtEl>
                                          <p:spTgt spid="463874"/>
                                        </p:tgtEl>
                                        <p:attrNameLst>
                                          <p:attrName>fillcolor</p:attrName>
                                        </p:attrNameLst>
                                      </p:cBhvr>
                                      <p:to>
                                        <a:srgbClr val="FF0000"/>
                                      </p:to>
                                    </p:animClr>
                                    <p:set>
                                      <p:cBhvr>
                                        <p:cTn id="51" dur="500" fill="hold"/>
                                        <p:tgtEl>
                                          <p:spTgt spid="463874"/>
                                        </p:tgtEl>
                                        <p:attrNameLst>
                                          <p:attrName>fill.type</p:attrName>
                                        </p:attrNameLst>
                                      </p:cBhvr>
                                      <p:to>
                                        <p:strVal val="solid"/>
                                      </p:to>
                                    </p:set>
                                    <p:set>
                                      <p:cBhvr>
                                        <p:cTn id="52" dur="500" fill="hold"/>
                                        <p:tgtEl>
                                          <p:spTgt spid="463874"/>
                                        </p:tgtEl>
                                        <p:attrNameLst>
                                          <p:attrName>fill.on</p:attrName>
                                        </p:attrNameLst>
                                      </p:cBhvr>
                                      <p:to>
                                        <p:strVal val="tru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mph" presetSubtype="2" fill="hold" nodeType="clickEffect">
                                  <p:stCondLst>
                                    <p:cond delay="0"/>
                                  </p:stCondLst>
                                  <p:childTnLst>
                                    <p:animClr clrSpc="rgb" dir="cw">
                                      <p:cBhvr>
                                        <p:cTn id="56" dur="500" fill="hold"/>
                                        <p:tgtEl>
                                          <p:spTgt spid="463874"/>
                                        </p:tgtEl>
                                        <p:attrNameLst>
                                          <p:attrName>fillcolor</p:attrName>
                                        </p:attrNameLst>
                                      </p:cBhvr>
                                      <p:to>
                                        <a:schemeClr val="bg1"/>
                                      </p:to>
                                    </p:animClr>
                                    <p:set>
                                      <p:cBhvr>
                                        <p:cTn id="57" dur="500" fill="hold"/>
                                        <p:tgtEl>
                                          <p:spTgt spid="463874"/>
                                        </p:tgtEl>
                                        <p:attrNameLst>
                                          <p:attrName>fill.type</p:attrName>
                                        </p:attrNameLst>
                                      </p:cBhvr>
                                      <p:to>
                                        <p:strVal val="solid"/>
                                      </p:to>
                                    </p:set>
                                    <p:set>
                                      <p:cBhvr>
                                        <p:cTn id="58" dur="500" fill="hold"/>
                                        <p:tgtEl>
                                          <p:spTgt spid="463874"/>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500" fill="hold"/>
                                        <p:tgtEl>
                                          <p:spTgt spid="463879"/>
                                        </p:tgtEl>
                                        <p:attrNameLst>
                                          <p:attrName>fillcolor</p:attrName>
                                        </p:attrNameLst>
                                      </p:cBhvr>
                                      <p:to>
                                        <a:schemeClr val="bg1"/>
                                      </p:to>
                                    </p:animClr>
                                    <p:set>
                                      <p:cBhvr>
                                        <p:cTn id="61" dur="500" fill="hold"/>
                                        <p:tgtEl>
                                          <p:spTgt spid="463879"/>
                                        </p:tgtEl>
                                        <p:attrNameLst>
                                          <p:attrName>fill.type</p:attrName>
                                        </p:attrNameLst>
                                      </p:cBhvr>
                                      <p:to>
                                        <p:strVal val="solid"/>
                                      </p:to>
                                    </p:set>
                                    <p:set>
                                      <p:cBhvr>
                                        <p:cTn id="62" dur="500" fill="hold"/>
                                        <p:tgtEl>
                                          <p:spTgt spid="463879"/>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9" grpId="0" animBg="1"/>
      <p:bldP spid="463880" grpId="0" animBg="1"/>
      <p:bldP spid="463881" grpId="0" animBg="1"/>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Text Box 2">
            <a:extLst>
              <a:ext uri="{FF2B5EF4-FFF2-40B4-BE49-F238E27FC236}">
                <a16:creationId xmlns:a16="http://schemas.microsoft.com/office/drawing/2014/main" id="{79EF3524-B557-41C0-98C7-BC39217F4D1A}"/>
              </a:ext>
            </a:extLst>
          </p:cNvPr>
          <p:cNvSpPr txBox="1">
            <a:spLocks noChangeArrowheads="1"/>
          </p:cNvSpPr>
          <p:nvPr/>
        </p:nvSpPr>
        <p:spPr bwMode="auto">
          <a:xfrm>
            <a:off x="1284288" y="685800"/>
            <a:ext cx="1839912"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liable</a:t>
            </a:r>
            <a:endParaRPr lang="en-US" altLang="nl-NL" sz="1600">
              <a:latin typeface="Tahoma" panose="020B0604030504040204" pitchFamily="34" charset="0"/>
            </a:endParaRPr>
          </a:p>
        </p:txBody>
      </p:sp>
      <p:sp>
        <p:nvSpPr>
          <p:cNvPr id="53250" name="Text Box 3">
            <a:extLst>
              <a:ext uri="{FF2B5EF4-FFF2-40B4-BE49-F238E27FC236}">
                <a16:creationId xmlns:a16="http://schemas.microsoft.com/office/drawing/2014/main" id="{F8A448A5-D4FD-474E-A65C-80DD28825FB5}"/>
              </a:ext>
            </a:extLst>
          </p:cNvPr>
          <p:cNvSpPr txBox="1">
            <a:spLocks noChangeArrowheads="1"/>
          </p:cNvSpPr>
          <p:nvPr/>
        </p:nvSpPr>
        <p:spPr bwMode="auto">
          <a:xfrm>
            <a:off x="76200" y="1908175"/>
            <a:ext cx="14478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breached duty of care</a:t>
            </a:r>
            <a:endParaRPr lang="en-US" altLang="nl-NL" sz="1600">
              <a:latin typeface="Tahoma" panose="020B0604030504040204" pitchFamily="34" charset="0"/>
            </a:endParaRPr>
          </a:p>
        </p:txBody>
      </p:sp>
      <p:sp>
        <p:nvSpPr>
          <p:cNvPr id="541700" name="Text Box 4">
            <a:extLst>
              <a:ext uri="{FF2B5EF4-FFF2-40B4-BE49-F238E27FC236}">
                <a16:creationId xmlns:a16="http://schemas.microsoft.com/office/drawing/2014/main" id="{28375C0B-9C60-4904-AB3C-6A2362BCE16E}"/>
              </a:ext>
            </a:extLst>
          </p:cNvPr>
          <p:cNvSpPr txBox="1">
            <a:spLocks noChangeArrowheads="1"/>
          </p:cNvSpPr>
          <p:nvPr/>
        </p:nvSpPr>
        <p:spPr bwMode="auto">
          <a:xfrm>
            <a:off x="2895600" y="1908175"/>
            <a:ext cx="1524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work-related injury</a:t>
            </a:r>
            <a:endParaRPr lang="en-US" altLang="nl-NL" sz="1600">
              <a:latin typeface="Tahoma" panose="020B0604030504040204" pitchFamily="34" charset="0"/>
            </a:endParaRPr>
          </a:p>
        </p:txBody>
      </p:sp>
      <p:cxnSp>
        <p:nvCxnSpPr>
          <p:cNvPr id="53252" name="AutoShape 5">
            <a:extLst>
              <a:ext uri="{FF2B5EF4-FFF2-40B4-BE49-F238E27FC236}">
                <a16:creationId xmlns:a16="http://schemas.microsoft.com/office/drawing/2014/main" id="{1EF4CD4E-5160-419C-9F3C-5C4E2361C0F1}"/>
              </a:ext>
            </a:extLst>
          </p:cNvPr>
          <p:cNvCxnSpPr>
            <a:cxnSpLocks noChangeShapeType="1"/>
            <a:stCxn id="53250" idx="0"/>
            <a:endCxn id="541698" idx="2"/>
          </p:cNvCxnSpPr>
          <p:nvPr/>
        </p:nvCxnSpPr>
        <p:spPr bwMode="auto">
          <a:xfrm rot="-5400000">
            <a:off x="1064419" y="767556"/>
            <a:ext cx="876300" cy="1404938"/>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3253" name="AutoShape 6">
            <a:extLst>
              <a:ext uri="{FF2B5EF4-FFF2-40B4-BE49-F238E27FC236}">
                <a16:creationId xmlns:a16="http://schemas.microsoft.com/office/drawing/2014/main" id="{3741EC0B-7320-4D2C-BBDC-620BB70019DC}"/>
              </a:ext>
            </a:extLst>
          </p:cNvPr>
          <p:cNvCxnSpPr>
            <a:cxnSpLocks noChangeShapeType="1"/>
            <a:stCxn id="541700" idx="0"/>
            <a:endCxn id="541698" idx="2"/>
          </p:cNvCxnSpPr>
          <p:nvPr/>
        </p:nvCxnSpPr>
        <p:spPr bwMode="auto">
          <a:xfrm rot="5400000" flipH="1">
            <a:off x="2493169" y="743744"/>
            <a:ext cx="876300" cy="145256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3254" name="Text Box 7">
            <a:extLst>
              <a:ext uri="{FF2B5EF4-FFF2-40B4-BE49-F238E27FC236}">
                <a16:creationId xmlns:a16="http://schemas.microsoft.com/office/drawing/2014/main" id="{F5BF6412-F66E-4CAB-8182-018922A64BF7}"/>
              </a:ext>
            </a:extLst>
          </p:cNvPr>
          <p:cNvSpPr txBox="1">
            <a:spLocks noChangeArrowheads="1"/>
          </p:cNvSpPr>
          <p:nvPr/>
        </p:nvSpPr>
        <p:spPr bwMode="auto">
          <a:xfrm>
            <a:off x="6573838" y="685800"/>
            <a:ext cx="2112962" cy="346075"/>
          </a:xfrm>
          <a:prstGeom prst="rect">
            <a:avLst/>
          </a:prstGeom>
          <a:solidFill>
            <a:schemeClr val="accent1"/>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not liable</a:t>
            </a:r>
            <a:endParaRPr lang="en-US" altLang="nl-NL" sz="1600">
              <a:latin typeface="Tahoma" panose="020B0604030504040204" pitchFamily="34" charset="0"/>
            </a:endParaRPr>
          </a:p>
        </p:txBody>
      </p:sp>
      <p:sp>
        <p:nvSpPr>
          <p:cNvPr id="53255" name="Text Box 8">
            <a:extLst>
              <a:ext uri="{FF2B5EF4-FFF2-40B4-BE49-F238E27FC236}">
                <a16:creationId xmlns:a16="http://schemas.microsoft.com/office/drawing/2014/main" id="{34864DC6-2562-4E21-B76A-D02A91B9B341}"/>
              </a:ext>
            </a:extLst>
          </p:cNvPr>
          <p:cNvSpPr txBox="1">
            <a:spLocks noChangeArrowheads="1"/>
          </p:cNvSpPr>
          <p:nvPr/>
        </p:nvSpPr>
        <p:spPr bwMode="auto">
          <a:xfrm>
            <a:off x="5943600" y="1905000"/>
            <a:ext cx="1295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careless</a:t>
            </a:r>
            <a:endParaRPr lang="en-US" altLang="nl-NL" sz="1600">
              <a:latin typeface="Tahoma" panose="020B0604030504040204" pitchFamily="34" charset="0"/>
            </a:endParaRPr>
          </a:p>
        </p:txBody>
      </p:sp>
      <p:sp>
        <p:nvSpPr>
          <p:cNvPr id="53256" name="Text Box 9">
            <a:extLst>
              <a:ext uri="{FF2B5EF4-FFF2-40B4-BE49-F238E27FC236}">
                <a16:creationId xmlns:a16="http://schemas.microsoft.com/office/drawing/2014/main" id="{FCE85A47-F0D9-4A70-9CC3-28FCA0EEDE43}"/>
              </a:ext>
            </a:extLst>
          </p:cNvPr>
          <p:cNvSpPr txBox="1">
            <a:spLocks noChangeArrowheads="1"/>
          </p:cNvSpPr>
          <p:nvPr/>
        </p:nvSpPr>
        <p:spPr bwMode="auto">
          <a:xfrm>
            <a:off x="8229600" y="19050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2</a:t>
            </a:r>
            <a:endParaRPr lang="en-US" altLang="nl-NL" sz="1600">
              <a:latin typeface="Tahoma" panose="020B0604030504040204" pitchFamily="34" charset="0"/>
            </a:endParaRPr>
          </a:p>
        </p:txBody>
      </p:sp>
      <p:cxnSp>
        <p:nvCxnSpPr>
          <p:cNvPr id="53257" name="AutoShape 10">
            <a:extLst>
              <a:ext uri="{FF2B5EF4-FFF2-40B4-BE49-F238E27FC236}">
                <a16:creationId xmlns:a16="http://schemas.microsoft.com/office/drawing/2014/main" id="{5362F312-082D-4F8A-B7B8-9452C3DA5B56}"/>
              </a:ext>
            </a:extLst>
          </p:cNvPr>
          <p:cNvCxnSpPr>
            <a:cxnSpLocks noChangeShapeType="1"/>
            <a:stCxn id="53255" idx="0"/>
            <a:endCxn id="53254" idx="2"/>
          </p:cNvCxnSpPr>
          <p:nvPr/>
        </p:nvCxnSpPr>
        <p:spPr bwMode="auto">
          <a:xfrm rot="-5400000">
            <a:off x="6674644" y="948531"/>
            <a:ext cx="873125" cy="1039813"/>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3258" name="AutoShape 11">
            <a:extLst>
              <a:ext uri="{FF2B5EF4-FFF2-40B4-BE49-F238E27FC236}">
                <a16:creationId xmlns:a16="http://schemas.microsoft.com/office/drawing/2014/main" id="{9A70D68D-1EC6-4373-8BBA-874B284CA22C}"/>
              </a:ext>
            </a:extLst>
          </p:cNvPr>
          <p:cNvCxnSpPr>
            <a:cxnSpLocks noChangeShapeType="1"/>
            <a:stCxn id="53254" idx="1"/>
            <a:endCxn id="541698" idx="3"/>
          </p:cNvCxnSpPr>
          <p:nvPr/>
        </p:nvCxnSpPr>
        <p:spPr bwMode="auto">
          <a:xfrm flipH="1">
            <a:off x="3124200" y="858838"/>
            <a:ext cx="3449638"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541708" name="Text Box 12">
            <a:extLst>
              <a:ext uri="{FF2B5EF4-FFF2-40B4-BE49-F238E27FC236}">
                <a16:creationId xmlns:a16="http://schemas.microsoft.com/office/drawing/2014/main" id="{C51428A8-7B6B-4B0D-8B8C-FF9767CAFF3C}"/>
              </a:ext>
            </a:extLst>
          </p:cNvPr>
          <p:cNvSpPr txBox="1">
            <a:spLocks noChangeArrowheads="1"/>
          </p:cNvSpPr>
          <p:nvPr/>
        </p:nvSpPr>
        <p:spPr bwMode="auto">
          <a:xfrm>
            <a:off x="4343400" y="3767138"/>
            <a:ext cx="1371600" cy="10795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no work-related injury</a:t>
            </a:r>
          </a:p>
        </p:txBody>
      </p:sp>
      <p:sp>
        <p:nvSpPr>
          <p:cNvPr id="53260" name="Text Box 13">
            <a:extLst>
              <a:ext uri="{FF2B5EF4-FFF2-40B4-BE49-F238E27FC236}">
                <a16:creationId xmlns:a16="http://schemas.microsoft.com/office/drawing/2014/main" id="{BDCF1F30-82F1-46A3-AEB0-10E5CB645D96}"/>
              </a:ext>
            </a:extLst>
          </p:cNvPr>
          <p:cNvSpPr txBox="1">
            <a:spLocks noChangeArrowheads="1"/>
          </p:cNvSpPr>
          <p:nvPr/>
        </p:nvSpPr>
        <p:spPr bwMode="auto">
          <a:xfrm>
            <a:off x="152400" y="35242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No safety instructions</a:t>
            </a:r>
            <a:endParaRPr lang="en-US" altLang="nl-NL" sz="1600">
              <a:latin typeface="Tahoma" panose="020B0604030504040204" pitchFamily="34" charset="0"/>
            </a:endParaRPr>
          </a:p>
        </p:txBody>
      </p:sp>
      <p:cxnSp>
        <p:nvCxnSpPr>
          <p:cNvPr id="53261" name="AutoShape 14">
            <a:extLst>
              <a:ext uri="{FF2B5EF4-FFF2-40B4-BE49-F238E27FC236}">
                <a16:creationId xmlns:a16="http://schemas.microsoft.com/office/drawing/2014/main" id="{2DA4D641-F7A5-4CC3-B0BD-CED18CBAD64C}"/>
              </a:ext>
            </a:extLst>
          </p:cNvPr>
          <p:cNvCxnSpPr>
            <a:cxnSpLocks noChangeShapeType="1"/>
            <a:stCxn id="53260" idx="0"/>
            <a:endCxn id="53250" idx="2"/>
          </p:cNvCxnSpPr>
          <p:nvPr/>
        </p:nvCxnSpPr>
        <p:spPr bwMode="auto">
          <a:xfrm flipV="1">
            <a:off x="800100" y="2743200"/>
            <a:ext cx="0" cy="78105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41711" name="Text Box 15">
            <a:extLst>
              <a:ext uri="{FF2B5EF4-FFF2-40B4-BE49-F238E27FC236}">
                <a16:creationId xmlns:a16="http://schemas.microsoft.com/office/drawing/2014/main" id="{F0540587-11BD-4647-807F-7A4FFDDF77A0}"/>
              </a:ext>
            </a:extLst>
          </p:cNvPr>
          <p:cNvSpPr txBox="1">
            <a:spLocks noChangeArrowheads="1"/>
          </p:cNvSpPr>
          <p:nvPr/>
        </p:nvSpPr>
        <p:spPr bwMode="auto">
          <a:xfrm>
            <a:off x="4191000" y="5641975"/>
            <a:ext cx="1676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Injury caused by poor physical condition</a:t>
            </a:r>
          </a:p>
        </p:txBody>
      </p:sp>
      <p:cxnSp>
        <p:nvCxnSpPr>
          <p:cNvPr id="541712" name="AutoShape 16">
            <a:extLst>
              <a:ext uri="{FF2B5EF4-FFF2-40B4-BE49-F238E27FC236}">
                <a16:creationId xmlns:a16="http://schemas.microsoft.com/office/drawing/2014/main" id="{F456D82B-3AF5-4268-8362-E2CE4F282F6E}"/>
              </a:ext>
            </a:extLst>
          </p:cNvPr>
          <p:cNvCxnSpPr>
            <a:cxnSpLocks noChangeShapeType="1"/>
            <a:stCxn id="541711" idx="0"/>
            <a:endCxn id="541708" idx="2"/>
          </p:cNvCxnSpPr>
          <p:nvPr/>
        </p:nvCxnSpPr>
        <p:spPr bwMode="auto">
          <a:xfrm flipV="1">
            <a:off x="5029200" y="4846638"/>
            <a:ext cx="0" cy="795337"/>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41713" name="AutoShape 17">
            <a:extLst>
              <a:ext uri="{FF2B5EF4-FFF2-40B4-BE49-F238E27FC236}">
                <a16:creationId xmlns:a16="http://schemas.microsoft.com/office/drawing/2014/main" id="{2DE9091F-8A7A-468F-B07D-E0739C8C8A4D}"/>
              </a:ext>
            </a:extLst>
          </p:cNvPr>
          <p:cNvCxnSpPr>
            <a:cxnSpLocks noChangeShapeType="1"/>
            <a:stCxn id="541708" idx="0"/>
            <a:endCxn id="541700" idx="2"/>
          </p:cNvCxnSpPr>
          <p:nvPr/>
        </p:nvCxnSpPr>
        <p:spPr bwMode="auto">
          <a:xfrm flipH="1" flipV="1">
            <a:off x="3657600" y="2743200"/>
            <a:ext cx="1371600" cy="1023938"/>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cxnSp>
        <p:nvCxnSpPr>
          <p:cNvPr id="53265" name="AutoShape 18">
            <a:extLst>
              <a:ext uri="{FF2B5EF4-FFF2-40B4-BE49-F238E27FC236}">
                <a16:creationId xmlns:a16="http://schemas.microsoft.com/office/drawing/2014/main" id="{495F5912-29F4-4A1F-A84B-961865141B3C}"/>
              </a:ext>
            </a:extLst>
          </p:cNvPr>
          <p:cNvCxnSpPr>
            <a:cxnSpLocks noChangeShapeType="1"/>
            <a:stCxn id="53256" idx="0"/>
            <a:endCxn id="53254" idx="2"/>
          </p:cNvCxnSpPr>
          <p:nvPr/>
        </p:nvCxnSpPr>
        <p:spPr bwMode="auto">
          <a:xfrm rot="5400000" flipH="1">
            <a:off x="7684294" y="978694"/>
            <a:ext cx="873125" cy="979487"/>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3266" name="Text Box 21">
            <a:extLst>
              <a:ext uri="{FF2B5EF4-FFF2-40B4-BE49-F238E27FC236}">
                <a16:creationId xmlns:a16="http://schemas.microsoft.com/office/drawing/2014/main" id="{51CB819B-81E8-486D-9E91-DA2B16D7D6F1}"/>
              </a:ext>
            </a:extLst>
          </p:cNvPr>
          <p:cNvSpPr txBox="1">
            <a:spLocks noChangeArrowheads="1"/>
          </p:cNvSpPr>
          <p:nvPr/>
        </p:nvSpPr>
        <p:spPr bwMode="auto">
          <a:xfrm>
            <a:off x="1828800" y="21336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1</a:t>
            </a:r>
            <a:endParaRPr lang="en-US" altLang="nl-NL" sz="1600">
              <a:latin typeface="Tahoma" panose="020B0604030504040204" pitchFamily="34" charset="0"/>
            </a:endParaRPr>
          </a:p>
        </p:txBody>
      </p:sp>
      <p:cxnSp>
        <p:nvCxnSpPr>
          <p:cNvPr id="53267" name="AutoShape 22">
            <a:extLst>
              <a:ext uri="{FF2B5EF4-FFF2-40B4-BE49-F238E27FC236}">
                <a16:creationId xmlns:a16="http://schemas.microsoft.com/office/drawing/2014/main" id="{DD4F330F-EA3F-4562-8E78-55044F00C46F}"/>
              </a:ext>
            </a:extLst>
          </p:cNvPr>
          <p:cNvCxnSpPr>
            <a:cxnSpLocks noChangeShapeType="1"/>
            <a:stCxn id="53266" idx="0"/>
            <a:endCxn id="541698" idx="2"/>
          </p:cNvCxnSpPr>
          <p:nvPr/>
        </p:nvCxnSpPr>
        <p:spPr bwMode="auto">
          <a:xfrm flipH="1" flipV="1">
            <a:off x="2205038" y="1031875"/>
            <a:ext cx="4762" cy="110172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3268" name="AutoShape 15">
            <a:extLst>
              <a:ext uri="{FF2B5EF4-FFF2-40B4-BE49-F238E27FC236}">
                <a16:creationId xmlns:a16="http://schemas.microsoft.com/office/drawing/2014/main" id="{8429B81E-EAF9-4004-91A0-74098C41D282}"/>
              </a:ext>
            </a:extLst>
          </p:cNvPr>
          <p:cNvCxnSpPr>
            <a:cxnSpLocks noChangeShapeType="1"/>
            <a:stCxn id="53269" idx="0"/>
          </p:cNvCxnSpPr>
          <p:nvPr/>
        </p:nvCxnSpPr>
        <p:spPr bwMode="auto">
          <a:xfrm flipV="1">
            <a:off x="6591300" y="2740025"/>
            <a:ext cx="0" cy="6635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3269" name="Text Box 14">
            <a:extLst>
              <a:ext uri="{FF2B5EF4-FFF2-40B4-BE49-F238E27FC236}">
                <a16:creationId xmlns:a16="http://schemas.microsoft.com/office/drawing/2014/main" id="{F6CFA36C-43A2-4412-B138-080A5EB462F1}"/>
              </a:ext>
            </a:extLst>
          </p:cNvPr>
          <p:cNvSpPr txBox="1">
            <a:spLocks noChangeArrowheads="1"/>
          </p:cNvSpPr>
          <p:nvPr/>
        </p:nvSpPr>
        <p:spPr bwMode="auto">
          <a:xfrm>
            <a:off x="5867400" y="3403600"/>
            <a:ext cx="1447800" cy="8318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did not secure stairs</a:t>
            </a:r>
            <a:endParaRPr lang="en-US" altLang="nl-NL" sz="1600">
              <a:latin typeface="Tahoma" panose="020B0604030504040204" pitchFamily="34" charset="0"/>
            </a:endParaRPr>
          </a:p>
        </p:txBody>
      </p:sp>
      <p:sp>
        <p:nvSpPr>
          <p:cNvPr id="53270" name="Freeform 32">
            <a:extLst>
              <a:ext uri="{FF2B5EF4-FFF2-40B4-BE49-F238E27FC236}">
                <a16:creationId xmlns:a16="http://schemas.microsoft.com/office/drawing/2014/main" id="{02A07320-E345-42BA-A4AB-59600CDB50EF}"/>
              </a:ext>
            </a:extLst>
          </p:cNvPr>
          <p:cNvSpPr>
            <a:spLocks/>
          </p:cNvSpPr>
          <p:nvPr/>
        </p:nvSpPr>
        <p:spPr bwMode="auto">
          <a:xfrm>
            <a:off x="3124200" y="381000"/>
            <a:ext cx="5972175" cy="4186238"/>
          </a:xfrm>
          <a:custGeom>
            <a:avLst/>
            <a:gdLst>
              <a:gd name="T0" fmla="*/ 2147483647 w 3762"/>
              <a:gd name="T1" fmla="*/ 2147483647 h 2637"/>
              <a:gd name="T2" fmla="*/ 2147483647 w 3762"/>
              <a:gd name="T3" fmla="*/ 2147483647 h 2637"/>
              <a:gd name="T4" fmla="*/ 2147483647 w 3762"/>
              <a:gd name="T5" fmla="*/ 2147483647 h 2637"/>
              <a:gd name="T6" fmla="*/ 2147483647 w 3762"/>
              <a:gd name="T7" fmla="*/ 2147483647 h 2637"/>
              <a:gd name="T8" fmla="*/ 2147483647 w 3762"/>
              <a:gd name="T9" fmla="*/ 2147483647 h 2637"/>
              <a:gd name="T10" fmla="*/ 2147483647 w 3762"/>
              <a:gd name="T11" fmla="*/ 2147483647 h 2637"/>
              <a:gd name="T12" fmla="*/ 2147483647 w 3762"/>
              <a:gd name="T13" fmla="*/ 2147483647 h 2637"/>
              <a:gd name="T14" fmla="*/ 2147483647 w 3762"/>
              <a:gd name="T15" fmla="*/ 2147483647 h 2637"/>
              <a:gd name="T16" fmla="*/ 2147483647 w 3762"/>
              <a:gd name="T17" fmla="*/ 2147483647 h 2637"/>
              <a:gd name="T18" fmla="*/ 2147483647 w 3762"/>
              <a:gd name="T19" fmla="*/ 2147483647 h 2637"/>
              <a:gd name="T20" fmla="*/ 2147483647 w 3762"/>
              <a:gd name="T21" fmla="*/ 2147483647 h 2637"/>
              <a:gd name="T22" fmla="*/ 2147483647 w 3762"/>
              <a:gd name="T23" fmla="*/ 2147483647 h 2637"/>
              <a:gd name="T24" fmla="*/ 2147483647 w 3762"/>
              <a:gd name="T25" fmla="*/ 2147483647 h 2637"/>
              <a:gd name="T26" fmla="*/ 2147483647 w 3762"/>
              <a:gd name="T27" fmla="*/ 2147483647 h 2637"/>
              <a:gd name="T28" fmla="*/ 2147483647 w 3762"/>
              <a:gd name="T29" fmla="*/ 2147483647 h 2637"/>
              <a:gd name="T30" fmla="*/ 2147483647 w 3762"/>
              <a:gd name="T31" fmla="*/ 2147483647 h 2637"/>
              <a:gd name="T32" fmla="*/ 2147483647 w 3762"/>
              <a:gd name="T33" fmla="*/ 2147483647 h 2637"/>
              <a:gd name="T34" fmla="*/ 2147483647 w 3762"/>
              <a:gd name="T35" fmla="*/ 2147483647 h 2637"/>
              <a:gd name="T36" fmla="*/ 2147483647 w 3762"/>
              <a:gd name="T37" fmla="*/ 2147483647 h 2637"/>
              <a:gd name="T38" fmla="*/ 2147483647 w 3762"/>
              <a:gd name="T39" fmla="*/ 2147483647 h 2637"/>
              <a:gd name="T40" fmla="*/ 2147483647 w 3762"/>
              <a:gd name="T41" fmla="*/ 2147483647 h 2637"/>
              <a:gd name="T42" fmla="*/ 2147483647 w 3762"/>
              <a:gd name="T43" fmla="*/ 2147483647 h 2637"/>
              <a:gd name="T44" fmla="*/ 2147483647 w 3762"/>
              <a:gd name="T45" fmla="*/ 2147483647 h 2637"/>
              <a:gd name="T46" fmla="*/ 2147483647 w 3762"/>
              <a:gd name="T47" fmla="*/ 2147483647 h 2637"/>
              <a:gd name="T48" fmla="*/ 2147483647 w 3762"/>
              <a:gd name="T49" fmla="*/ 2147483647 h 2637"/>
              <a:gd name="T50" fmla="*/ 2147483647 w 3762"/>
              <a:gd name="T51" fmla="*/ 2147483647 h 2637"/>
              <a:gd name="T52" fmla="*/ 2147483647 w 3762"/>
              <a:gd name="T53" fmla="*/ 2147483647 h 2637"/>
              <a:gd name="T54" fmla="*/ 2147483647 w 3762"/>
              <a:gd name="T55" fmla="*/ 2147483647 h 2637"/>
              <a:gd name="T56" fmla="*/ 2147483647 w 3762"/>
              <a:gd name="T57" fmla="*/ 2147483647 h 2637"/>
              <a:gd name="T58" fmla="*/ 2147483647 w 3762"/>
              <a:gd name="T59" fmla="*/ 2147483647 h 2637"/>
              <a:gd name="T60" fmla="*/ 2147483647 w 3762"/>
              <a:gd name="T61" fmla="*/ 2147483647 h 2637"/>
              <a:gd name="T62" fmla="*/ 2147483647 w 3762"/>
              <a:gd name="T63" fmla="*/ 2147483647 h 2637"/>
              <a:gd name="T64" fmla="*/ 2147483647 w 3762"/>
              <a:gd name="T65" fmla="*/ 2147483647 h 2637"/>
              <a:gd name="T66" fmla="*/ 2147483647 w 3762"/>
              <a:gd name="T67" fmla="*/ 2147483647 h 2637"/>
              <a:gd name="T68" fmla="*/ 2147483647 w 3762"/>
              <a:gd name="T69" fmla="*/ 2147483647 h 2637"/>
              <a:gd name="T70" fmla="*/ 2147483647 w 3762"/>
              <a:gd name="T71" fmla="*/ 2147483647 h 2637"/>
              <a:gd name="T72" fmla="*/ 2147483647 w 3762"/>
              <a:gd name="T73" fmla="*/ 2147483647 h 2637"/>
              <a:gd name="T74" fmla="*/ 2147483647 w 3762"/>
              <a:gd name="T75" fmla="*/ 2147483647 h 2637"/>
              <a:gd name="T76" fmla="*/ 0 w 3762"/>
              <a:gd name="T77" fmla="*/ 2147483647 h 2637"/>
              <a:gd name="T78" fmla="*/ 2147483647 w 3762"/>
              <a:gd name="T79" fmla="*/ 2147483647 h 2637"/>
              <a:gd name="T80" fmla="*/ 2147483647 w 3762"/>
              <a:gd name="T81" fmla="*/ 2147483647 h 263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762" h="2637">
                <a:moveTo>
                  <a:pt x="102" y="222"/>
                </a:moveTo>
                <a:cubicBezTo>
                  <a:pt x="152" y="205"/>
                  <a:pt x="258" y="204"/>
                  <a:pt x="258" y="204"/>
                </a:cubicBezTo>
                <a:cubicBezTo>
                  <a:pt x="553" y="86"/>
                  <a:pt x="889" y="129"/>
                  <a:pt x="1200" y="126"/>
                </a:cubicBezTo>
                <a:cubicBezTo>
                  <a:pt x="1250" y="116"/>
                  <a:pt x="1241" y="116"/>
                  <a:pt x="1314" y="114"/>
                </a:cubicBezTo>
                <a:cubicBezTo>
                  <a:pt x="1466" y="109"/>
                  <a:pt x="1770" y="102"/>
                  <a:pt x="1770" y="102"/>
                </a:cubicBezTo>
                <a:cubicBezTo>
                  <a:pt x="1822" y="98"/>
                  <a:pt x="1864" y="91"/>
                  <a:pt x="1914" y="84"/>
                </a:cubicBezTo>
                <a:cubicBezTo>
                  <a:pt x="1973" y="45"/>
                  <a:pt x="2060" y="38"/>
                  <a:pt x="2130" y="30"/>
                </a:cubicBezTo>
                <a:cubicBezTo>
                  <a:pt x="2254" y="32"/>
                  <a:pt x="2378" y="36"/>
                  <a:pt x="2502" y="36"/>
                </a:cubicBezTo>
                <a:cubicBezTo>
                  <a:pt x="2656" y="36"/>
                  <a:pt x="2810" y="34"/>
                  <a:pt x="2964" y="30"/>
                </a:cubicBezTo>
                <a:cubicBezTo>
                  <a:pt x="2986" y="29"/>
                  <a:pt x="3022" y="13"/>
                  <a:pt x="3042" y="6"/>
                </a:cubicBezTo>
                <a:cubicBezTo>
                  <a:pt x="3048" y="4"/>
                  <a:pt x="3060" y="0"/>
                  <a:pt x="3060" y="0"/>
                </a:cubicBezTo>
                <a:cubicBezTo>
                  <a:pt x="3109" y="5"/>
                  <a:pt x="3166" y="8"/>
                  <a:pt x="3216" y="18"/>
                </a:cubicBezTo>
                <a:cubicBezTo>
                  <a:pt x="3264" y="28"/>
                  <a:pt x="3305" y="43"/>
                  <a:pt x="3354" y="48"/>
                </a:cubicBezTo>
                <a:cubicBezTo>
                  <a:pt x="3414" y="68"/>
                  <a:pt x="3328" y="41"/>
                  <a:pt x="3486" y="60"/>
                </a:cubicBezTo>
                <a:cubicBezTo>
                  <a:pt x="3529" y="65"/>
                  <a:pt x="3555" y="95"/>
                  <a:pt x="3594" y="108"/>
                </a:cubicBezTo>
                <a:cubicBezTo>
                  <a:pt x="3612" y="126"/>
                  <a:pt x="3656" y="166"/>
                  <a:pt x="3666" y="186"/>
                </a:cubicBezTo>
                <a:cubicBezTo>
                  <a:pt x="3691" y="236"/>
                  <a:pt x="3673" y="301"/>
                  <a:pt x="3714" y="342"/>
                </a:cubicBezTo>
                <a:cubicBezTo>
                  <a:pt x="3718" y="422"/>
                  <a:pt x="3728" y="439"/>
                  <a:pt x="3708" y="498"/>
                </a:cubicBezTo>
                <a:cubicBezTo>
                  <a:pt x="3716" y="547"/>
                  <a:pt x="3722" y="594"/>
                  <a:pt x="3738" y="642"/>
                </a:cubicBezTo>
                <a:cubicBezTo>
                  <a:pt x="3736" y="648"/>
                  <a:pt x="3731" y="654"/>
                  <a:pt x="3732" y="660"/>
                </a:cubicBezTo>
                <a:cubicBezTo>
                  <a:pt x="3733" y="673"/>
                  <a:pt x="3744" y="696"/>
                  <a:pt x="3744" y="696"/>
                </a:cubicBezTo>
                <a:cubicBezTo>
                  <a:pt x="3732" y="767"/>
                  <a:pt x="3721" y="842"/>
                  <a:pt x="3744" y="912"/>
                </a:cubicBezTo>
                <a:cubicBezTo>
                  <a:pt x="3725" y="941"/>
                  <a:pt x="3742" y="936"/>
                  <a:pt x="3732" y="966"/>
                </a:cubicBezTo>
                <a:cubicBezTo>
                  <a:pt x="3729" y="1015"/>
                  <a:pt x="3730" y="1068"/>
                  <a:pt x="3714" y="1116"/>
                </a:cubicBezTo>
                <a:cubicBezTo>
                  <a:pt x="3729" y="1161"/>
                  <a:pt x="3709" y="1105"/>
                  <a:pt x="3732" y="1152"/>
                </a:cubicBezTo>
                <a:cubicBezTo>
                  <a:pt x="3745" y="1178"/>
                  <a:pt x="3745" y="1205"/>
                  <a:pt x="3762" y="1230"/>
                </a:cubicBezTo>
                <a:cubicBezTo>
                  <a:pt x="3758" y="1279"/>
                  <a:pt x="3762" y="1326"/>
                  <a:pt x="3726" y="1362"/>
                </a:cubicBezTo>
                <a:cubicBezTo>
                  <a:pt x="3714" y="1392"/>
                  <a:pt x="3698" y="1418"/>
                  <a:pt x="3684" y="1446"/>
                </a:cubicBezTo>
                <a:cubicBezTo>
                  <a:pt x="3672" y="1469"/>
                  <a:pt x="3684" y="1461"/>
                  <a:pt x="3672" y="1488"/>
                </a:cubicBezTo>
                <a:cubicBezTo>
                  <a:pt x="3659" y="1519"/>
                  <a:pt x="3661" y="1494"/>
                  <a:pt x="3642" y="1524"/>
                </a:cubicBezTo>
                <a:cubicBezTo>
                  <a:pt x="3612" y="1571"/>
                  <a:pt x="3595" y="1621"/>
                  <a:pt x="3564" y="1668"/>
                </a:cubicBezTo>
                <a:cubicBezTo>
                  <a:pt x="3557" y="1679"/>
                  <a:pt x="3554" y="1694"/>
                  <a:pt x="3546" y="1704"/>
                </a:cubicBezTo>
                <a:cubicBezTo>
                  <a:pt x="3526" y="1729"/>
                  <a:pt x="3490" y="1746"/>
                  <a:pt x="3468" y="1770"/>
                </a:cubicBezTo>
                <a:cubicBezTo>
                  <a:pt x="3445" y="1795"/>
                  <a:pt x="3432" y="1818"/>
                  <a:pt x="3408" y="1842"/>
                </a:cubicBezTo>
                <a:cubicBezTo>
                  <a:pt x="3380" y="1870"/>
                  <a:pt x="3342" y="1883"/>
                  <a:pt x="3312" y="1908"/>
                </a:cubicBezTo>
                <a:cubicBezTo>
                  <a:pt x="3263" y="1950"/>
                  <a:pt x="3313" y="1912"/>
                  <a:pt x="3264" y="1968"/>
                </a:cubicBezTo>
                <a:cubicBezTo>
                  <a:pt x="3257" y="1975"/>
                  <a:pt x="3247" y="1979"/>
                  <a:pt x="3240" y="1986"/>
                </a:cubicBezTo>
                <a:cubicBezTo>
                  <a:pt x="3221" y="2005"/>
                  <a:pt x="3204" y="2031"/>
                  <a:pt x="3186" y="2052"/>
                </a:cubicBezTo>
                <a:cubicBezTo>
                  <a:pt x="3168" y="2073"/>
                  <a:pt x="3165" y="2091"/>
                  <a:pt x="3138" y="2100"/>
                </a:cubicBezTo>
                <a:cubicBezTo>
                  <a:pt x="3119" y="2119"/>
                  <a:pt x="3104" y="2142"/>
                  <a:pt x="3084" y="2160"/>
                </a:cubicBezTo>
                <a:cubicBezTo>
                  <a:pt x="3046" y="2193"/>
                  <a:pt x="2999" y="2222"/>
                  <a:pt x="2958" y="2250"/>
                </a:cubicBezTo>
                <a:cubicBezTo>
                  <a:pt x="2928" y="2270"/>
                  <a:pt x="2917" y="2309"/>
                  <a:pt x="2892" y="2334"/>
                </a:cubicBezTo>
                <a:cubicBezTo>
                  <a:pt x="2863" y="2363"/>
                  <a:pt x="2836" y="2384"/>
                  <a:pt x="2802" y="2406"/>
                </a:cubicBezTo>
                <a:cubicBezTo>
                  <a:pt x="2789" y="2444"/>
                  <a:pt x="2770" y="2468"/>
                  <a:pt x="2742" y="2496"/>
                </a:cubicBezTo>
                <a:cubicBezTo>
                  <a:pt x="2726" y="2543"/>
                  <a:pt x="2668" y="2582"/>
                  <a:pt x="2634" y="2616"/>
                </a:cubicBezTo>
                <a:cubicBezTo>
                  <a:pt x="2573" y="2596"/>
                  <a:pt x="2404" y="2626"/>
                  <a:pt x="2334" y="2634"/>
                </a:cubicBezTo>
                <a:cubicBezTo>
                  <a:pt x="2164" y="2625"/>
                  <a:pt x="1994" y="2637"/>
                  <a:pt x="1824" y="2628"/>
                </a:cubicBezTo>
                <a:cubicBezTo>
                  <a:pt x="1783" y="2618"/>
                  <a:pt x="1785" y="2620"/>
                  <a:pt x="1758" y="2580"/>
                </a:cubicBezTo>
                <a:cubicBezTo>
                  <a:pt x="1754" y="2574"/>
                  <a:pt x="1748" y="2569"/>
                  <a:pt x="1746" y="2562"/>
                </a:cubicBezTo>
                <a:cubicBezTo>
                  <a:pt x="1742" y="2550"/>
                  <a:pt x="1734" y="2526"/>
                  <a:pt x="1734" y="2526"/>
                </a:cubicBezTo>
                <a:cubicBezTo>
                  <a:pt x="1725" y="2437"/>
                  <a:pt x="1718" y="2397"/>
                  <a:pt x="1734" y="2316"/>
                </a:cubicBezTo>
                <a:cubicBezTo>
                  <a:pt x="1732" y="2222"/>
                  <a:pt x="1730" y="2128"/>
                  <a:pt x="1728" y="2034"/>
                </a:cubicBezTo>
                <a:cubicBezTo>
                  <a:pt x="1725" y="1919"/>
                  <a:pt x="1746" y="1789"/>
                  <a:pt x="1674" y="1692"/>
                </a:cubicBezTo>
                <a:cubicBezTo>
                  <a:pt x="1658" y="1645"/>
                  <a:pt x="1639" y="1589"/>
                  <a:pt x="1596" y="1560"/>
                </a:cubicBezTo>
                <a:cubicBezTo>
                  <a:pt x="1563" y="1494"/>
                  <a:pt x="1611" y="1583"/>
                  <a:pt x="1560" y="1512"/>
                </a:cubicBezTo>
                <a:cubicBezTo>
                  <a:pt x="1552" y="1501"/>
                  <a:pt x="1549" y="1487"/>
                  <a:pt x="1542" y="1476"/>
                </a:cubicBezTo>
                <a:cubicBezTo>
                  <a:pt x="1538" y="1460"/>
                  <a:pt x="1538" y="1442"/>
                  <a:pt x="1530" y="1428"/>
                </a:cubicBezTo>
                <a:cubicBezTo>
                  <a:pt x="1522" y="1413"/>
                  <a:pt x="1506" y="1404"/>
                  <a:pt x="1494" y="1392"/>
                </a:cubicBezTo>
                <a:cubicBezTo>
                  <a:pt x="1482" y="1380"/>
                  <a:pt x="1476" y="1362"/>
                  <a:pt x="1464" y="1350"/>
                </a:cubicBezTo>
                <a:cubicBezTo>
                  <a:pt x="1454" y="1319"/>
                  <a:pt x="1439" y="1301"/>
                  <a:pt x="1416" y="1278"/>
                </a:cubicBezTo>
                <a:cubicBezTo>
                  <a:pt x="1406" y="1253"/>
                  <a:pt x="1403" y="1225"/>
                  <a:pt x="1392" y="1200"/>
                </a:cubicBezTo>
                <a:cubicBezTo>
                  <a:pt x="1377" y="1167"/>
                  <a:pt x="1374" y="1185"/>
                  <a:pt x="1356" y="1158"/>
                </a:cubicBezTo>
                <a:cubicBezTo>
                  <a:pt x="1325" y="1111"/>
                  <a:pt x="1308" y="1080"/>
                  <a:pt x="1266" y="1038"/>
                </a:cubicBezTo>
                <a:cubicBezTo>
                  <a:pt x="1236" y="1008"/>
                  <a:pt x="1236" y="966"/>
                  <a:pt x="1200" y="942"/>
                </a:cubicBezTo>
                <a:cubicBezTo>
                  <a:pt x="1189" y="909"/>
                  <a:pt x="1167" y="887"/>
                  <a:pt x="1146" y="858"/>
                </a:cubicBezTo>
                <a:cubicBezTo>
                  <a:pt x="1141" y="851"/>
                  <a:pt x="1140" y="840"/>
                  <a:pt x="1134" y="834"/>
                </a:cubicBezTo>
                <a:cubicBezTo>
                  <a:pt x="1130" y="830"/>
                  <a:pt x="1122" y="830"/>
                  <a:pt x="1116" y="828"/>
                </a:cubicBezTo>
                <a:cubicBezTo>
                  <a:pt x="1103" y="789"/>
                  <a:pt x="1121" y="827"/>
                  <a:pt x="1092" y="804"/>
                </a:cubicBezTo>
                <a:cubicBezTo>
                  <a:pt x="1086" y="799"/>
                  <a:pt x="1085" y="791"/>
                  <a:pt x="1080" y="786"/>
                </a:cubicBezTo>
                <a:cubicBezTo>
                  <a:pt x="1060" y="766"/>
                  <a:pt x="1028" y="761"/>
                  <a:pt x="1002" y="756"/>
                </a:cubicBezTo>
                <a:cubicBezTo>
                  <a:pt x="930" y="713"/>
                  <a:pt x="851" y="702"/>
                  <a:pt x="768" y="696"/>
                </a:cubicBezTo>
                <a:cubicBezTo>
                  <a:pt x="715" y="681"/>
                  <a:pt x="667" y="665"/>
                  <a:pt x="612" y="654"/>
                </a:cubicBezTo>
                <a:cubicBezTo>
                  <a:pt x="589" y="639"/>
                  <a:pt x="573" y="625"/>
                  <a:pt x="546" y="618"/>
                </a:cubicBezTo>
                <a:cubicBezTo>
                  <a:pt x="532" y="596"/>
                  <a:pt x="519" y="596"/>
                  <a:pt x="498" y="582"/>
                </a:cubicBezTo>
                <a:cubicBezTo>
                  <a:pt x="469" y="539"/>
                  <a:pt x="415" y="520"/>
                  <a:pt x="366" y="510"/>
                </a:cubicBezTo>
                <a:cubicBezTo>
                  <a:pt x="346" y="506"/>
                  <a:pt x="306" y="492"/>
                  <a:pt x="306" y="492"/>
                </a:cubicBezTo>
                <a:cubicBezTo>
                  <a:pt x="230" y="416"/>
                  <a:pt x="127" y="391"/>
                  <a:pt x="24" y="378"/>
                </a:cubicBezTo>
                <a:cubicBezTo>
                  <a:pt x="13" y="362"/>
                  <a:pt x="0" y="324"/>
                  <a:pt x="0" y="324"/>
                </a:cubicBezTo>
                <a:cubicBezTo>
                  <a:pt x="1" y="317"/>
                  <a:pt x="11" y="260"/>
                  <a:pt x="18" y="258"/>
                </a:cubicBezTo>
                <a:cubicBezTo>
                  <a:pt x="46" y="249"/>
                  <a:pt x="74" y="243"/>
                  <a:pt x="102" y="234"/>
                </a:cubicBezTo>
                <a:cubicBezTo>
                  <a:pt x="109" y="232"/>
                  <a:pt x="120" y="229"/>
                  <a:pt x="120" y="222"/>
                </a:cubicBezTo>
                <a:cubicBezTo>
                  <a:pt x="120" y="216"/>
                  <a:pt x="108" y="222"/>
                  <a:pt x="102" y="222"/>
                </a:cubicBezTo>
                <a:close/>
              </a:path>
            </a:pathLst>
          </a:custGeom>
          <a:solidFill>
            <a:schemeClr val="bg1">
              <a:alpha val="79999"/>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53271" name="Text Box 4">
            <a:extLst>
              <a:ext uri="{FF2B5EF4-FFF2-40B4-BE49-F238E27FC236}">
                <a16:creationId xmlns:a16="http://schemas.microsoft.com/office/drawing/2014/main" id="{B1DDD8C5-77C7-462E-AB2D-9B601BE5C790}"/>
              </a:ext>
            </a:extLst>
          </p:cNvPr>
          <p:cNvSpPr txBox="1">
            <a:spLocks noChangeArrowheads="1"/>
          </p:cNvSpPr>
          <p:nvPr/>
        </p:nvSpPr>
        <p:spPr bwMode="auto">
          <a:xfrm>
            <a:off x="533400" y="5311775"/>
            <a:ext cx="1371600" cy="708025"/>
          </a:xfrm>
          <a:prstGeom prst="rect">
            <a:avLst/>
          </a:prstGeom>
          <a:solidFill>
            <a:schemeClr val="accent2"/>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a:latin typeface="Tahoma" panose="020B0604030504040204" pitchFamily="34" charset="0"/>
                <a:sym typeface="Symbol" panose="05050102010706020507" pitchFamily="18" charset="2"/>
              </a:rPr>
              <a:t>Attack on premise</a:t>
            </a:r>
            <a:endParaRPr lang="en-US" altLang="nl-N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41713"/>
                                        </p:tgtEl>
                                        <p:attrNameLst>
                                          <p:attrName>style.visibility</p:attrName>
                                        </p:attrNameLst>
                                      </p:cBhvr>
                                      <p:to>
                                        <p:strVal val="visible"/>
                                      </p:to>
                                    </p:set>
                                    <p:anim calcmode="lin" valueType="num">
                                      <p:cBhvr additive="base">
                                        <p:cTn id="7" dur="500" fill="hold"/>
                                        <p:tgtEl>
                                          <p:spTgt spid="541713"/>
                                        </p:tgtEl>
                                        <p:attrNameLst>
                                          <p:attrName>ppt_x</p:attrName>
                                        </p:attrNameLst>
                                      </p:cBhvr>
                                      <p:tavLst>
                                        <p:tav tm="0">
                                          <p:val>
                                            <p:strVal val="1+#ppt_w/2"/>
                                          </p:val>
                                        </p:tav>
                                        <p:tav tm="100000">
                                          <p:val>
                                            <p:strVal val="#ppt_x"/>
                                          </p:val>
                                        </p:tav>
                                      </p:tavLst>
                                    </p:anim>
                                    <p:anim calcmode="lin" valueType="num">
                                      <p:cBhvr additive="base">
                                        <p:cTn id="8" dur="500" fill="hold"/>
                                        <p:tgtEl>
                                          <p:spTgt spid="54171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41708"/>
                                        </p:tgtEl>
                                        <p:attrNameLst>
                                          <p:attrName>style.visibility</p:attrName>
                                        </p:attrNameLst>
                                      </p:cBhvr>
                                      <p:to>
                                        <p:strVal val="visible"/>
                                      </p:to>
                                    </p:set>
                                    <p:anim calcmode="lin" valueType="num">
                                      <p:cBhvr additive="base">
                                        <p:cTn id="11" dur="500" fill="hold"/>
                                        <p:tgtEl>
                                          <p:spTgt spid="541708"/>
                                        </p:tgtEl>
                                        <p:attrNameLst>
                                          <p:attrName>ppt_x</p:attrName>
                                        </p:attrNameLst>
                                      </p:cBhvr>
                                      <p:tavLst>
                                        <p:tav tm="0">
                                          <p:val>
                                            <p:strVal val="1+#ppt_w/2"/>
                                          </p:val>
                                        </p:tav>
                                        <p:tav tm="100000">
                                          <p:val>
                                            <p:strVal val="#ppt_x"/>
                                          </p:val>
                                        </p:tav>
                                      </p:tavLst>
                                    </p:anim>
                                    <p:anim calcmode="lin" valueType="num">
                                      <p:cBhvr additive="base">
                                        <p:cTn id="12" dur="500" fill="hold"/>
                                        <p:tgtEl>
                                          <p:spTgt spid="541708"/>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541712"/>
                                        </p:tgtEl>
                                        <p:attrNameLst>
                                          <p:attrName>style.visibility</p:attrName>
                                        </p:attrNameLst>
                                      </p:cBhvr>
                                      <p:to>
                                        <p:strVal val="visible"/>
                                      </p:to>
                                    </p:set>
                                    <p:anim calcmode="lin" valueType="num">
                                      <p:cBhvr additive="base">
                                        <p:cTn id="15" dur="500" fill="hold"/>
                                        <p:tgtEl>
                                          <p:spTgt spid="541712"/>
                                        </p:tgtEl>
                                        <p:attrNameLst>
                                          <p:attrName>ppt_x</p:attrName>
                                        </p:attrNameLst>
                                      </p:cBhvr>
                                      <p:tavLst>
                                        <p:tav tm="0">
                                          <p:val>
                                            <p:strVal val="1+#ppt_w/2"/>
                                          </p:val>
                                        </p:tav>
                                        <p:tav tm="100000">
                                          <p:val>
                                            <p:strVal val="#ppt_x"/>
                                          </p:val>
                                        </p:tav>
                                      </p:tavLst>
                                    </p:anim>
                                    <p:anim calcmode="lin" valueType="num">
                                      <p:cBhvr additive="base">
                                        <p:cTn id="16" dur="500" fill="hold"/>
                                        <p:tgtEl>
                                          <p:spTgt spid="54171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41711"/>
                                        </p:tgtEl>
                                        <p:attrNameLst>
                                          <p:attrName>style.visibility</p:attrName>
                                        </p:attrNameLst>
                                      </p:cBhvr>
                                      <p:to>
                                        <p:strVal val="visible"/>
                                      </p:to>
                                    </p:set>
                                    <p:anim calcmode="lin" valueType="num">
                                      <p:cBhvr additive="base">
                                        <p:cTn id="19" dur="500" fill="hold"/>
                                        <p:tgtEl>
                                          <p:spTgt spid="541711"/>
                                        </p:tgtEl>
                                        <p:attrNameLst>
                                          <p:attrName>ppt_x</p:attrName>
                                        </p:attrNameLst>
                                      </p:cBhvr>
                                      <p:tavLst>
                                        <p:tav tm="0">
                                          <p:val>
                                            <p:strVal val="1+#ppt_w/2"/>
                                          </p:val>
                                        </p:tav>
                                        <p:tav tm="100000">
                                          <p:val>
                                            <p:strVal val="#ppt_x"/>
                                          </p:val>
                                        </p:tav>
                                      </p:tavLst>
                                    </p:anim>
                                    <p:anim calcmode="lin" valueType="num">
                                      <p:cBhvr additive="base">
                                        <p:cTn id="20" dur="500" fill="hold"/>
                                        <p:tgtEl>
                                          <p:spTgt spid="54171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mph" presetSubtype="2" fill="hold" nodeType="clickEffect">
                                  <p:stCondLst>
                                    <p:cond delay="0"/>
                                  </p:stCondLst>
                                  <p:childTnLst>
                                    <p:animClr clrSpc="rgb" dir="cw">
                                      <p:cBhvr>
                                        <p:cTn id="24" dur="500" fill="hold"/>
                                        <p:tgtEl>
                                          <p:spTgt spid="541700"/>
                                        </p:tgtEl>
                                        <p:attrNameLst>
                                          <p:attrName>fillcolor</p:attrName>
                                        </p:attrNameLst>
                                      </p:cBhvr>
                                      <p:to>
                                        <a:srgbClr val="FF0000"/>
                                      </p:to>
                                    </p:animClr>
                                    <p:set>
                                      <p:cBhvr>
                                        <p:cTn id="25" dur="500" fill="hold"/>
                                        <p:tgtEl>
                                          <p:spTgt spid="541700"/>
                                        </p:tgtEl>
                                        <p:attrNameLst>
                                          <p:attrName>fill.type</p:attrName>
                                        </p:attrNameLst>
                                      </p:cBhvr>
                                      <p:to>
                                        <p:strVal val="solid"/>
                                      </p:to>
                                    </p:set>
                                    <p:set>
                                      <p:cBhvr>
                                        <p:cTn id="26" dur="500" fill="hold"/>
                                        <p:tgtEl>
                                          <p:spTgt spid="541700"/>
                                        </p:tgtEl>
                                        <p:attrNameLst>
                                          <p:attrName>fill.on</p:attrName>
                                        </p:attrNameLst>
                                      </p:cBhvr>
                                      <p:to>
                                        <p:strVal val="true"/>
                                      </p:to>
                                    </p:set>
                                  </p:childTnLst>
                                </p:cTn>
                              </p:par>
                            </p:childTnLst>
                          </p:cTn>
                        </p:par>
                        <p:par>
                          <p:cTn id="27" fill="hold" nodeType="afterGroup">
                            <p:stCondLst>
                              <p:cond delay="500"/>
                            </p:stCondLst>
                            <p:childTnLst>
                              <p:par>
                                <p:cTn id="28" presetID="1" presetClass="emph" presetSubtype="2" fill="hold" nodeType="afterEffect">
                                  <p:stCondLst>
                                    <p:cond delay="0"/>
                                  </p:stCondLst>
                                  <p:childTnLst>
                                    <p:animClr clrSpc="rgb" dir="cw">
                                      <p:cBhvr>
                                        <p:cTn id="29" dur="500" fill="hold"/>
                                        <p:tgtEl>
                                          <p:spTgt spid="541698"/>
                                        </p:tgtEl>
                                        <p:attrNameLst>
                                          <p:attrName>fillcolor</p:attrName>
                                        </p:attrNameLst>
                                      </p:cBhvr>
                                      <p:to>
                                        <a:srgbClr val="FF0000"/>
                                      </p:to>
                                    </p:animClr>
                                    <p:set>
                                      <p:cBhvr>
                                        <p:cTn id="30" dur="500" fill="hold"/>
                                        <p:tgtEl>
                                          <p:spTgt spid="541698"/>
                                        </p:tgtEl>
                                        <p:attrNameLst>
                                          <p:attrName>fill.type</p:attrName>
                                        </p:attrNameLst>
                                      </p:cBhvr>
                                      <p:to>
                                        <p:strVal val="solid"/>
                                      </p:to>
                                    </p:set>
                                    <p:set>
                                      <p:cBhvr>
                                        <p:cTn id="31" dur="500" fill="hold"/>
                                        <p:tgtEl>
                                          <p:spTgt spid="54169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708" grpId="0" animBg="1"/>
      <p:bldP spid="5417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Text Box 2">
            <a:extLst>
              <a:ext uri="{FF2B5EF4-FFF2-40B4-BE49-F238E27FC236}">
                <a16:creationId xmlns:a16="http://schemas.microsoft.com/office/drawing/2014/main" id="{C8D214AE-E807-4934-BA44-D4F937C3F5CE}"/>
              </a:ext>
            </a:extLst>
          </p:cNvPr>
          <p:cNvSpPr txBox="1">
            <a:spLocks noChangeArrowheads="1"/>
          </p:cNvSpPr>
          <p:nvPr/>
        </p:nvSpPr>
        <p:spPr bwMode="auto">
          <a:xfrm>
            <a:off x="1284288" y="685800"/>
            <a:ext cx="1839912"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liable</a:t>
            </a:r>
            <a:endParaRPr lang="en-US" altLang="nl-NL" sz="1600">
              <a:latin typeface="Tahoma" panose="020B0604030504040204" pitchFamily="34" charset="0"/>
            </a:endParaRPr>
          </a:p>
        </p:txBody>
      </p:sp>
      <p:sp>
        <p:nvSpPr>
          <p:cNvPr id="539651" name="Text Box 3">
            <a:extLst>
              <a:ext uri="{FF2B5EF4-FFF2-40B4-BE49-F238E27FC236}">
                <a16:creationId xmlns:a16="http://schemas.microsoft.com/office/drawing/2014/main" id="{AA433783-DC32-4FD0-8285-9F2A2BDD77BD}"/>
              </a:ext>
            </a:extLst>
          </p:cNvPr>
          <p:cNvSpPr txBox="1">
            <a:spLocks noChangeArrowheads="1"/>
          </p:cNvSpPr>
          <p:nvPr/>
        </p:nvSpPr>
        <p:spPr bwMode="auto">
          <a:xfrm>
            <a:off x="76200" y="1908175"/>
            <a:ext cx="14478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breached duty of care</a:t>
            </a:r>
            <a:endParaRPr lang="en-US" altLang="nl-NL" sz="1600">
              <a:latin typeface="Tahoma" panose="020B0604030504040204" pitchFamily="34" charset="0"/>
            </a:endParaRPr>
          </a:p>
        </p:txBody>
      </p:sp>
      <p:sp>
        <p:nvSpPr>
          <p:cNvPr id="55299" name="Text Box 4">
            <a:extLst>
              <a:ext uri="{FF2B5EF4-FFF2-40B4-BE49-F238E27FC236}">
                <a16:creationId xmlns:a16="http://schemas.microsoft.com/office/drawing/2014/main" id="{26789DB6-7AF2-4661-A328-AD4EFC795B36}"/>
              </a:ext>
            </a:extLst>
          </p:cNvPr>
          <p:cNvSpPr txBox="1">
            <a:spLocks noChangeArrowheads="1"/>
          </p:cNvSpPr>
          <p:nvPr/>
        </p:nvSpPr>
        <p:spPr bwMode="auto">
          <a:xfrm>
            <a:off x="2895600" y="1908175"/>
            <a:ext cx="1524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work-related injury</a:t>
            </a:r>
            <a:endParaRPr lang="en-US" altLang="nl-NL" sz="1600">
              <a:latin typeface="Tahoma" panose="020B0604030504040204" pitchFamily="34" charset="0"/>
            </a:endParaRPr>
          </a:p>
        </p:txBody>
      </p:sp>
      <p:cxnSp>
        <p:nvCxnSpPr>
          <p:cNvPr id="55300" name="AutoShape 5">
            <a:extLst>
              <a:ext uri="{FF2B5EF4-FFF2-40B4-BE49-F238E27FC236}">
                <a16:creationId xmlns:a16="http://schemas.microsoft.com/office/drawing/2014/main" id="{990EF04D-AE64-439B-BE77-39AC71DEC6B4}"/>
              </a:ext>
            </a:extLst>
          </p:cNvPr>
          <p:cNvCxnSpPr>
            <a:cxnSpLocks noChangeShapeType="1"/>
            <a:stCxn id="539651" idx="0"/>
            <a:endCxn id="539650" idx="2"/>
          </p:cNvCxnSpPr>
          <p:nvPr/>
        </p:nvCxnSpPr>
        <p:spPr bwMode="auto">
          <a:xfrm rot="-5400000">
            <a:off x="1064419" y="767556"/>
            <a:ext cx="876300" cy="1404938"/>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5301" name="AutoShape 6">
            <a:extLst>
              <a:ext uri="{FF2B5EF4-FFF2-40B4-BE49-F238E27FC236}">
                <a16:creationId xmlns:a16="http://schemas.microsoft.com/office/drawing/2014/main" id="{D9276CC5-EBE0-4EC3-BB06-3EB073AE3BE9}"/>
              </a:ext>
            </a:extLst>
          </p:cNvPr>
          <p:cNvCxnSpPr>
            <a:cxnSpLocks noChangeShapeType="1"/>
            <a:stCxn id="55299" idx="0"/>
            <a:endCxn id="539650" idx="2"/>
          </p:cNvCxnSpPr>
          <p:nvPr/>
        </p:nvCxnSpPr>
        <p:spPr bwMode="auto">
          <a:xfrm rot="5400000" flipH="1">
            <a:off x="2493169" y="743744"/>
            <a:ext cx="876300" cy="145256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5302" name="Text Box 7">
            <a:extLst>
              <a:ext uri="{FF2B5EF4-FFF2-40B4-BE49-F238E27FC236}">
                <a16:creationId xmlns:a16="http://schemas.microsoft.com/office/drawing/2014/main" id="{3EE90886-A472-4826-86B3-5B0440B0D3EB}"/>
              </a:ext>
            </a:extLst>
          </p:cNvPr>
          <p:cNvSpPr txBox="1">
            <a:spLocks noChangeArrowheads="1"/>
          </p:cNvSpPr>
          <p:nvPr/>
        </p:nvSpPr>
        <p:spPr bwMode="auto">
          <a:xfrm>
            <a:off x="6573838" y="685800"/>
            <a:ext cx="2112962" cy="346075"/>
          </a:xfrm>
          <a:prstGeom prst="rect">
            <a:avLst/>
          </a:prstGeom>
          <a:solidFill>
            <a:schemeClr val="accent1"/>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not liable</a:t>
            </a:r>
            <a:endParaRPr lang="en-US" altLang="nl-NL" sz="1600">
              <a:latin typeface="Tahoma" panose="020B0604030504040204" pitchFamily="34" charset="0"/>
            </a:endParaRPr>
          </a:p>
        </p:txBody>
      </p:sp>
      <p:sp>
        <p:nvSpPr>
          <p:cNvPr id="55303" name="Text Box 8">
            <a:extLst>
              <a:ext uri="{FF2B5EF4-FFF2-40B4-BE49-F238E27FC236}">
                <a16:creationId xmlns:a16="http://schemas.microsoft.com/office/drawing/2014/main" id="{EB139A34-3AED-451E-896B-6753A3CF5F26}"/>
              </a:ext>
            </a:extLst>
          </p:cNvPr>
          <p:cNvSpPr txBox="1">
            <a:spLocks noChangeArrowheads="1"/>
          </p:cNvSpPr>
          <p:nvPr/>
        </p:nvSpPr>
        <p:spPr bwMode="auto">
          <a:xfrm>
            <a:off x="5943600" y="1905000"/>
            <a:ext cx="1295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careless</a:t>
            </a:r>
            <a:endParaRPr lang="en-US" altLang="nl-NL" sz="1600">
              <a:latin typeface="Tahoma" panose="020B0604030504040204" pitchFamily="34" charset="0"/>
            </a:endParaRPr>
          </a:p>
        </p:txBody>
      </p:sp>
      <p:sp>
        <p:nvSpPr>
          <p:cNvPr id="55304" name="Text Box 9">
            <a:extLst>
              <a:ext uri="{FF2B5EF4-FFF2-40B4-BE49-F238E27FC236}">
                <a16:creationId xmlns:a16="http://schemas.microsoft.com/office/drawing/2014/main" id="{1EC29BB4-63AB-470C-B4AE-B0531183CE13}"/>
              </a:ext>
            </a:extLst>
          </p:cNvPr>
          <p:cNvSpPr txBox="1">
            <a:spLocks noChangeArrowheads="1"/>
          </p:cNvSpPr>
          <p:nvPr/>
        </p:nvSpPr>
        <p:spPr bwMode="auto">
          <a:xfrm>
            <a:off x="8229600" y="19050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2</a:t>
            </a:r>
            <a:endParaRPr lang="en-US" altLang="nl-NL" sz="1600">
              <a:latin typeface="Tahoma" panose="020B0604030504040204" pitchFamily="34" charset="0"/>
            </a:endParaRPr>
          </a:p>
        </p:txBody>
      </p:sp>
      <p:cxnSp>
        <p:nvCxnSpPr>
          <p:cNvPr id="55305" name="AutoShape 10">
            <a:extLst>
              <a:ext uri="{FF2B5EF4-FFF2-40B4-BE49-F238E27FC236}">
                <a16:creationId xmlns:a16="http://schemas.microsoft.com/office/drawing/2014/main" id="{7D117862-BE3F-4121-A783-312F8E00590A}"/>
              </a:ext>
            </a:extLst>
          </p:cNvPr>
          <p:cNvCxnSpPr>
            <a:cxnSpLocks noChangeShapeType="1"/>
            <a:stCxn id="55303" idx="0"/>
            <a:endCxn id="55302" idx="2"/>
          </p:cNvCxnSpPr>
          <p:nvPr/>
        </p:nvCxnSpPr>
        <p:spPr bwMode="auto">
          <a:xfrm rot="-5400000">
            <a:off x="6674644" y="948531"/>
            <a:ext cx="873125" cy="1039813"/>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5306" name="AutoShape 11">
            <a:extLst>
              <a:ext uri="{FF2B5EF4-FFF2-40B4-BE49-F238E27FC236}">
                <a16:creationId xmlns:a16="http://schemas.microsoft.com/office/drawing/2014/main" id="{DC27AC36-DF87-4CE7-9AE9-56B96D28FADF}"/>
              </a:ext>
            </a:extLst>
          </p:cNvPr>
          <p:cNvCxnSpPr>
            <a:cxnSpLocks noChangeShapeType="1"/>
            <a:stCxn id="55302" idx="1"/>
            <a:endCxn id="539650" idx="3"/>
          </p:cNvCxnSpPr>
          <p:nvPr/>
        </p:nvCxnSpPr>
        <p:spPr bwMode="auto">
          <a:xfrm flipH="1">
            <a:off x="3124200" y="858838"/>
            <a:ext cx="3449638"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55307" name="Text Box 12">
            <a:extLst>
              <a:ext uri="{FF2B5EF4-FFF2-40B4-BE49-F238E27FC236}">
                <a16:creationId xmlns:a16="http://schemas.microsoft.com/office/drawing/2014/main" id="{AB10D1EB-6E2A-49A8-B3BD-9B98F9A3DF48}"/>
              </a:ext>
            </a:extLst>
          </p:cNvPr>
          <p:cNvSpPr txBox="1">
            <a:spLocks noChangeArrowheads="1"/>
          </p:cNvSpPr>
          <p:nvPr/>
        </p:nvSpPr>
        <p:spPr bwMode="auto">
          <a:xfrm>
            <a:off x="4343400" y="3767138"/>
            <a:ext cx="1371600" cy="10795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no work-related injury</a:t>
            </a:r>
          </a:p>
        </p:txBody>
      </p:sp>
      <p:sp>
        <p:nvSpPr>
          <p:cNvPr id="539661" name="Text Box 13">
            <a:extLst>
              <a:ext uri="{FF2B5EF4-FFF2-40B4-BE49-F238E27FC236}">
                <a16:creationId xmlns:a16="http://schemas.microsoft.com/office/drawing/2014/main" id="{B6819D36-FA77-4A9B-AFF9-48E396E14F73}"/>
              </a:ext>
            </a:extLst>
          </p:cNvPr>
          <p:cNvSpPr txBox="1">
            <a:spLocks noChangeArrowheads="1"/>
          </p:cNvSpPr>
          <p:nvPr/>
        </p:nvSpPr>
        <p:spPr bwMode="auto">
          <a:xfrm>
            <a:off x="152400" y="35242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No safety instructions</a:t>
            </a:r>
            <a:endParaRPr lang="en-US" altLang="nl-NL" sz="1600">
              <a:latin typeface="Tahoma" panose="020B0604030504040204" pitchFamily="34" charset="0"/>
            </a:endParaRPr>
          </a:p>
        </p:txBody>
      </p:sp>
      <p:cxnSp>
        <p:nvCxnSpPr>
          <p:cNvPr id="55309" name="AutoShape 14">
            <a:extLst>
              <a:ext uri="{FF2B5EF4-FFF2-40B4-BE49-F238E27FC236}">
                <a16:creationId xmlns:a16="http://schemas.microsoft.com/office/drawing/2014/main" id="{62182004-FB06-4AE8-8384-209371E0A07B}"/>
              </a:ext>
            </a:extLst>
          </p:cNvPr>
          <p:cNvCxnSpPr>
            <a:cxnSpLocks noChangeShapeType="1"/>
            <a:stCxn id="539661" idx="0"/>
            <a:endCxn id="539651" idx="2"/>
          </p:cNvCxnSpPr>
          <p:nvPr/>
        </p:nvCxnSpPr>
        <p:spPr bwMode="auto">
          <a:xfrm flipV="1">
            <a:off x="800100" y="2743200"/>
            <a:ext cx="0" cy="78105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39663" name="Text Box 15">
            <a:extLst>
              <a:ext uri="{FF2B5EF4-FFF2-40B4-BE49-F238E27FC236}">
                <a16:creationId xmlns:a16="http://schemas.microsoft.com/office/drawing/2014/main" id="{D5FC3D28-7206-4EB7-B77C-1FC24CFB32AD}"/>
              </a:ext>
            </a:extLst>
          </p:cNvPr>
          <p:cNvSpPr txBox="1">
            <a:spLocks noChangeArrowheads="1"/>
          </p:cNvSpPr>
          <p:nvPr/>
        </p:nvSpPr>
        <p:spPr bwMode="auto">
          <a:xfrm>
            <a:off x="1676400" y="6096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 is friend of claimant </a:t>
            </a:r>
            <a:endParaRPr lang="en-US" altLang="nl-NL" sz="1600">
              <a:latin typeface="Tahoma" panose="020B0604030504040204" pitchFamily="34" charset="0"/>
            </a:endParaRPr>
          </a:p>
        </p:txBody>
      </p:sp>
      <p:sp>
        <p:nvSpPr>
          <p:cNvPr id="539664" name="Text Box 16">
            <a:extLst>
              <a:ext uri="{FF2B5EF4-FFF2-40B4-BE49-F238E27FC236}">
                <a16:creationId xmlns:a16="http://schemas.microsoft.com/office/drawing/2014/main" id="{452489FF-6720-4249-80B3-366400961E60}"/>
              </a:ext>
            </a:extLst>
          </p:cNvPr>
          <p:cNvSpPr txBox="1">
            <a:spLocks noChangeArrowheads="1"/>
          </p:cNvSpPr>
          <p:nvPr/>
        </p:nvSpPr>
        <p:spPr bwMode="auto">
          <a:xfrm>
            <a:off x="1676400" y="48958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is not credible</a:t>
            </a:r>
            <a:endParaRPr lang="en-US" altLang="nl-NL" sz="1600">
              <a:latin typeface="Tahoma" panose="020B0604030504040204" pitchFamily="34" charset="0"/>
            </a:endParaRPr>
          </a:p>
        </p:txBody>
      </p:sp>
      <p:cxnSp>
        <p:nvCxnSpPr>
          <p:cNvPr id="539665" name="AutoShape 17">
            <a:extLst>
              <a:ext uri="{FF2B5EF4-FFF2-40B4-BE49-F238E27FC236}">
                <a16:creationId xmlns:a16="http://schemas.microsoft.com/office/drawing/2014/main" id="{C5A20858-4AF3-4FB3-B51A-F255D52B0100}"/>
              </a:ext>
            </a:extLst>
          </p:cNvPr>
          <p:cNvCxnSpPr>
            <a:cxnSpLocks noChangeShapeType="1"/>
            <a:stCxn id="539664" idx="0"/>
          </p:cNvCxnSpPr>
          <p:nvPr/>
        </p:nvCxnSpPr>
        <p:spPr bwMode="auto">
          <a:xfrm flipH="1" flipV="1">
            <a:off x="838200" y="4572000"/>
            <a:ext cx="1485900" cy="32385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55313" name="Text Box 18">
            <a:extLst>
              <a:ext uri="{FF2B5EF4-FFF2-40B4-BE49-F238E27FC236}">
                <a16:creationId xmlns:a16="http://schemas.microsoft.com/office/drawing/2014/main" id="{9547A49F-78A1-43B2-B142-D47797519DC5}"/>
              </a:ext>
            </a:extLst>
          </p:cNvPr>
          <p:cNvSpPr txBox="1">
            <a:spLocks noChangeArrowheads="1"/>
          </p:cNvSpPr>
          <p:nvPr/>
        </p:nvSpPr>
        <p:spPr bwMode="auto">
          <a:xfrm>
            <a:off x="4191000" y="5641975"/>
            <a:ext cx="1676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Injury caused by poor physical condition</a:t>
            </a:r>
          </a:p>
        </p:txBody>
      </p:sp>
      <p:cxnSp>
        <p:nvCxnSpPr>
          <p:cNvPr id="55314" name="AutoShape 19">
            <a:extLst>
              <a:ext uri="{FF2B5EF4-FFF2-40B4-BE49-F238E27FC236}">
                <a16:creationId xmlns:a16="http://schemas.microsoft.com/office/drawing/2014/main" id="{0B9943C5-4D7E-4D59-9746-37DE576567A8}"/>
              </a:ext>
            </a:extLst>
          </p:cNvPr>
          <p:cNvCxnSpPr>
            <a:cxnSpLocks noChangeShapeType="1"/>
            <a:stCxn id="55313" idx="0"/>
            <a:endCxn id="55307" idx="2"/>
          </p:cNvCxnSpPr>
          <p:nvPr/>
        </p:nvCxnSpPr>
        <p:spPr bwMode="auto">
          <a:xfrm flipV="1">
            <a:off x="5029200" y="4846638"/>
            <a:ext cx="0" cy="795337"/>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15" name="AutoShape 20">
            <a:extLst>
              <a:ext uri="{FF2B5EF4-FFF2-40B4-BE49-F238E27FC236}">
                <a16:creationId xmlns:a16="http://schemas.microsoft.com/office/drawing/2014/main" id="{7439BC75-6C23-4A0D-933C-4118E9FEC8D9}"/>
              </a:ext>
            </a:extLst>
          </p:cNvPr>
          <p:cNvCxnSpPr>
            <a:cxnSpLocks noChangeShapeType="1"/>
            <a:stCxn id="55307" idx="0"/>
            <a:endCxn id="55299" idx="2"/>
          </p:cNvCxnSpPr>
          <p:nvPr/>
        </p:nvCxnSpPr>
        <p:spPr bwMode="auto">
          <a:xfrm flipH="1" flipV="1">
            <a:off x="3657600" y="2743200"/>
            <a:ext cx="1371600" cy="1023938"/>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539669" name="Text Box 21">
            <a:extLst>
              <a:ext uri="{FF2B5EF4-FFF2-40B4-BE49-F238E27FC236}">
                <a16:creationId xmlns:a16="http://schemas.microsoft.com/office/drawing/2014/main" id="{CDCFC121-4597-4AB2-8E39-076A1B5DEE6F}"/>
              </a:ext>
            </a:extLst>
          </p:cNvPr>
          <p:cNvSpPr txBox="1">
            <a:spLocks noChangeArrowheads="1"/>
          </p:cNvSpPr>
          <p:nvPr/>
        </p:nvSpPr>
        <p:spPr bwMode="auto">
          <a:xfrm>
            <a:off x="152400" y="4953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says so</a:t>
            </a:r>
            <a:endParaRPr lang="en-US" altLang="nl-NL" sz="1600">
              <a:latin typeface="Tahoma" panose="020B0604030504040204" pitchFamily="34" charset="0"/>
            </a:endParaRPr>
          </a:p>
        </p:txBody>
      </p:sp>
      <p:cxnSp>
        <p:nvCxnSpPr>
          <p:cNvPr id="539670" name="AutoShape 22">
            <a:extLst>
              <a:ext uri="{FF2B5EF4-FFF2-40B4-BE49-F238E27FC236}">
                <a16:creationId xmlns:a16="http://schemas.microsoft.com/office/drawing/2014/main" id="{3941B81F-3C2B-4CB5-82F8-3E8B9701B14A}"/>
              </a:ext>
            </a:extLst>
          </p:cNvPr>
          <p:cNvCxnSpPr>
            <a:cxnSpLocks noChangeShapeType="1"/>
            <a:stCxn id="539669" idx="0"/>
            <a:endCxn id="539661" idx="2"/>
          </p:cNvCxnSpPr>
          <p:nvPr/>
        </p:nvCxnSpPr>
        <p:spPr bwMode="auto">
          <a:xfrm flipV="1">
            <a:off x="800100" y="4114800"/>
            <a:ext cx="0" cy="8382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18" name="AutoShape 23">
            <a:extLst>
              <a:ext uri="{FF2B5EF4-FFF2-40B4-BE49-F238E27FC236}">
                <a16:creationId xmlns:a16="http://schemas.microsoft.com/office/drawing/2014/main" id="{B26A8439-0354-47B0-9901-DF0B070CABAC}"/>
              </a:ext>
            </a:extLst>
          </p:cNvPr>
          <p:cNvCxnSpPr>
            <a:cxnSpLocks noChangeShapeType="1"/>
            <a:stCxn id="55304" idx="0"/>
            <a:endCxn id="55302" idx="2"/>
          </p:cNvCxnSpPr>
          <p:nvPr/>
        </p:nvCxnSpPr>
        <p:spPr bwMode="auto">
          <a:xfrm rot="5400000" flipH="1">
            <a:off x="7684294" y="978694"/>
            <a:ext cx="873125" cy="979487"/>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5319" name="Text Box 26">
            <a:extLst>
              <a:ext uri="{FF2B5EF4-FFF2-40B4-BE49-F238E27FC236}">
                <a16:creationId xmlns:a16="http://schemas.microsoft.com/office/drawing/2014/main" id="{57EB319F-DB00-4D57-88A4-004B17C78BDA}"/>
              </a:ext>
            </a:extLst>
          </p:cNvPr>
          <p:cNvSpPr txBox="1">
            <a:spLocks noChangeArrowheads="1"/>
          </p:cNvSpPr>
          <p:nvPr/>
        </p:nvSpPr>
        <p:spPr bwMode="auto">
          <a:xfrm>
            <a:off x="1828800" y="21336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1</a:t>
            </a:r>
            <a:endParaRPr lang="en-US" altLang="nl-NL" sz="1600">
              <a:latin typeface="Tahoma" panose="020B0604030504040204" pitchFamily="34" charset="0"/>
            </a:endParaRPr>
          </a:p>
        </p:txBody>
      </p:sp>
      <p:cxnSp>
        <p:nvCxnSpPr>
          <p:cNvPr id="55320" name="AutoShape 27">
            <a:extLst>
              <a:ext uri="{FF2B5EF4-FFF2-40B4-BE49-F238E27FC236}">
                <a16:creationId xmlns:a16="http://schemas.microsoft.com/office/drawing/2014/main" id="{53FD0C97-44D3-4B4A-B381-58AC70B44A91}"/>
              </a:ext>
            </a:extLst>
          </p:cNvPr>
          <p:cNvCxnSpPr>
            <a:cxnSpLocks noChangeShapeType="1"/>
            <a:stCxn id="55319" idx="0"/>
            <a:endCxn id="539650" idx="2"/>
          </p:cNvCxnSpPr>
          <p:nvPr/>
        </p:nvCxnSpPr>
        <p:spPr bwMode="auto">
          <a:xfrm flipH="1" flipV="1">
            <a:off x="2205038" y="1031875"/>
            <a:ext cx="4762" cy="110172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39676" name="AutoShape 28">
            <a:extLst>
              <a:ext uri="{FF2B5EF4-FFF2-40B4-BE49-F238E27FC236}">
                <a16:creationId xmlns:a16="http://schemas.microsoft.com/office/drawing/2014/main" id="{850E1C69-6139-49D5-B964-25CB7A6E0810}"/>
              </a:ext>
            </a:extLst>
          </p:cNvPr>
          <p:cNvCxnSpPr>
            <a:cxnSpLocks noChangeShapeType="1"/>
            <a:stCxn id="539663" idx="0"/>
            <a:endCxn id="539664" idx="2"/>
          </p:cNvCxnSpPr>
          <p:nvPr/>
        </p:nvCxnSpPr>
        <p:spPr bwMode="auto">
          <a:xfrm flipV="1">
            <a:off x="2324100" y="5486400"/>
            <a:ext cx="0" cy="6096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22" name="Freeform 33">
            <a:extLst>
              <a:ext uri="{FF2B5EF4-FFF2-40B4-BE49-F238E27FC236}">
                <a16:creationId xmlns:a16="http://schemas.microsoft.com/office/drawing/2014/main" id="{B4CE54A1-CDE3-4471-9F8F-5625359BFD61}"/>
              </a:ext>
            </a:extLst>
          </p:cNvPr>
          <p:cNvSpPr>
            <a:spLocks/>
          </p:cNvSpPr>
          <p:nvPr/>
        </p:nvSpPr>
        <p:spPr bwMode="auto">
          <a:xfrm>
            <a:off x="3667125" y="2762250"/>
            <a:ext cx="2419350" cy="3914775"/>
          </a:xfrm>
          <a:custGeom>
            <a:avLst/>
            <a:gdLst>
              <a:gd name="T0" fmla="*/ 2147483647 w 1524"/>
              <a:gd name="T1" fmla="*/ 2147483647 h 2466"/>
              <a:gd name="T2" fmla="*/ 2147483647 w 1524"/>
              <a:gd name="T3" fmla="*/ 2147483647 h 2466"/>
              <a:gd name="T4" fmla="*/ 2147483647 w 1524"/>
              <a:gd name="T5" fmla="*/ 2147483647 h 2466"/>
              <a:gd name="T6" fmla="*/ 2147483647 w 1524"/>
              <a:gd name="T7" fmla="*/ 2147483647 h 2466"/>
              <a:gd name="T8" fmla="*/ 2147483647 w 1524"/>
              <a:gd name="T9" fmla="*/ 2147483647 h 2466"/>
              <a:gd name="T10" fmla="*/ 2147483647 w 1524"/>
              <a:gd name="T11" fmla="*/ 2147483647 h 2466"/>
              <a:gd name="T12" fmla="*/ 2147483647 w 1524"/>
              <a:gd name="T13" fmla="*/ 2147483647 h 2466"/>
              <a:gd name="T14" fmla="*/ 2147483647 w 1524"/>
              <a:gd name="T15" fmla="*/ 2147483647 h 2466"/>
              <a:gd name="T16" fmla="*/ 2147483647 w 1524"/>
              <a:gd name="T17" fmla="*/ 2147483647 h 2466"/>
              <a:gd name="T18" fmla="*/ 2147483647 w 1524"/>
              <a:gd name="T19" fmla="*/ 2147483647 h 2466"/>
              <a:gd name="T20" fmla="*/ 2147483647 w 1524"/>
              <a:gd name="T21" fmla="*/ 2147483647 h 2466"/>
              <a:gd name="T22" fmla="*/ 2147483647 w 1524"/>
              <a:gd name="T23" fmla="*/ 2147483647 h 2466"/>
              <a:gd name="T24" fmla="*/ 2147483647 w 1524"/>
              <a:gd name="T25" fmla="*/ 2147483647 h 2466"/>
              <a:gd name="T26" fmla="*/ 2147483647 w 1524"/>
              <a:gd name="T27" fmla="*/ 2147483647 h 2466"/>
              <a:gd name="T28" fmla="*/ 2147483647 w 1524"/>
              <a:gd name="T29" fmla="*/ 2147483647 h 2466"/>
              <a:gd name="T30" fmla="*/ 2147483647 w 1524"/>
              <a:gd name="T31" fmla="*/ 2147483647 h 2466"/>
              <a:gd name="T32" fmla="*/ 2147483647 w 1524"/>
              <a:gd name="T33" fmla="*/ 2147483647 h 2466"/>
              <a:gd name="T34" fmla="*/ 2147483647 w 1524"/>
              <a:gd name="T35" fmla="*/ 2147483647 h 2466"/>
              <a:gd name="T36" fmla="*/ 2147483647 w 1524"/>
              <a:gd name="T37" fmla="*/ 2147483647 h 2466"/>
              <a:gd name="T38" fmla="*/ 2147483647 w 1524"/>
              <a:gd name="T39" fmla="*/ 2147483647 h 2466"/>
              <a:gd name="T40" fmla="*/ 2147483647 w 1524"/>
              <a:gd name="T41" fmla="*/ 2147483647 h 2466"/>
              <a:gd name="T42" fmla="*/ 2147483647 w 1524"/>
              <a:gd name="T43" fmla="*/ 2147483647 h 2466"/>
              <a:gd name="T44" fmla="*/ 2147483647 w 1524"/>
              <a:gd name="T45" fmla="*/ 2147483647 h 2466"/>
              <a:gd name="T46" fmla="*/ 2147483647 w 1524"/>
              <a:gd name="T47" fmla="*/ 2147483647 h 2466"/>
              <a:gd name="T48" fmla="*/ 2147483647 w 1524"/>
              <a:gd name="T49" fmla="*/ 2147483647 h 2466"/>
              <a:gd name="T50" fmla="*/ 2147483647 w 1524"/>
              <a:gd name="T51" fmla="*/ 2147483647 h 2466"/>
              <a:gd name="T52" fmla="*/ 2147483647 w 1524"/>
              <a:gd name="T53" fmla="*/ 2147483647 h 2466"/>
              <a:gd name="T54" fmla="*/ 2147483647 w 1524"/>
              <a:gd name="T55" fmla="*/ 2147483647 h 2466"/>
              <a:gd name="T56" fmla="*/ 2147483647 w 1524"/>
              <a:gd name="T57" fmla="*/ 2147483647 h 2466"/>
              <a:gd name="T58" fmla="*/ 2147483647 w 1524"/>
              <a:gd name="T59" fmla="*/ 2147483647 h 2466"/>
              <a:gd name="T60" fmla="*/ 2147483647 w 1524"/>
              <a:gd name="T61" fmla="*/ 2147483647 h 2466"/>
              <a:gd name="T62" fmla="*/ 2147483647 w 1524"/>
              <a:gd name="T63" fmla="*/ 2147483647 h 2466"/>
              <a:gd name="T64" fmla="*/ 2147483647 w 1524"/>
              <a:gd name="T65" fmla="*/ 2147483647 h 2466"/>
              <a:gd name="T66" fmla="*/ 2147483647 w 1524"/>
              <a:gd name="T67" fmla="*/ 2147483647 h 2466"/>
              <a:gd name="T68" fmla="*/ 2147483647 w 1524"/>
              <a:gd name="T69" fmla="*/ 2147483647 h 2466"/>
              <a:gd name="T70" fmla="*/ 2147483647 w 1524"/>
              <a:gd name="T71" fmla="*/ 2147483647 h 2466"/>
              <a:gd name="T72" fmla="*/ 2147483647 w 1524"/>
              <a:gd name="T73" fmla="*/ 2147483647 h 2466"/>
              <a:gd name="T74" fmla="*/ 2147483647 w 1524"/>
              <a:gd name="T75" fmla="*/ 2147483647 h 2466"/>
              <a:gd name="T76" fmla="*/ 2147483647 w 1524"/>
              <a:gd name="T77" fmla="*/ 2147483647 h 2466"/>
              <a:gd name="T78" fmla="*/ 2147483647 w 1524"/>
              <a:gd name="T79" fmla="*/ 2147483647 h 2466"/>
              <a:gd name="T80" fmla="*/ 2147483647 w 1524"/>
              <a:gd name="T81" fmla="*/ 2147483647 h 2466"/>
              <a:gd name="T82" fmla="*/ 2147483647 w 1524"/>
              <a:gd name="T83" fmla="*/ 2147483647 h 2466"/>
              <a:gd name="T84" fmla="*/ 2147483647 w 1524"/>
              <a:gd name="T85" fmla="*/ 2147483647 h 2466"/>
              <a:gd name="T86" fmla="*/ 2147483647 w 1524"/>
              <a:gd name="T87" fmla="*/ 2147483647 h 2466"/>
              <a:gd name="T88" fmla="*/ 2147483647 w 1524"/>
              <a:gd name="T89" fmla="*/ 2147483647 h 2466"/>
              <a:gd name="T90" fmla="*/ 2147483647 w 1524"/>
              <a:gd name="T91" fmla="*/ 2147483647 h 2466"/>
              <a:gd name="T92" fmla="*/ 0 w 1524"/>
              <a:gd name="T93" fmla="*/ 2147483647 h 2466"/>
              <a:gd name="T94" fmla="*/ 2147483647 w 1524"/>
              <a:gd name="T95" fmla="*/ 0 h 2466"/>
              <a:gd name="T96" fmla="*/ 2147483647 w 1524"/>
              <a:gd name="T97" fmla="*/ 2147483647 h 2466"/>
              <a:gd name="T98" fmla="*/ 2147483647 w 1524"/>
              <a:gd name="T99" fmla="*/ 2147483647 h 2466"/>
              <a:gd name="T100" fmla="*/ 2147483647 w 1524"/>
              <a:gd name="T101" fmla="*/ 2147483647 h 2466"/>
              <a:gd name="T102" fmla="*/ 2147483647 w 1524"/>
              <a:gd name="T103" fmla="*/ 2147483647 h 2466"/>
              <a:gd name="T104" fmla="*/ 2147483647 w 1524"/>
              <a:gd name="T105" fmla="*/ 2147483647 h 2466"/>
              <a:gd name="T106" fmla="*/ 2147483647 w 1524"/>
              <a:gd name="T107" fmla="*/ 2147483647 h 2466"/>
              <a:gd name="T108" fmla="*/ 2147483647 w 1524"/>
              <a:gd name="T109" fmla="*/ 2147483647 h 2466"/>
              <a:gd name="T110" fmla="*/ 2147483647 w 1524"/>
              <a:gd name="T111" fmla="*/ 2147483647 h 246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524" h="2466">
                <a:moveTo>
                  <a:pt x="360" y="84"/>
                </a:moveTo>
                <a:cubicBezTo>
                  <a:pt x="428" y="94"/>
                  <a:pt x="495" y="98"/>
                  <a:pt x="564" y="102"/>
                </a:cubicBezTo>
                <a:cubicBezTo>
                  <a:pt x="603" y="115"/>
                  <a:pt x="644" y="116"/>
                  <a:pt x="684" y="126"/>
                </a:cubicBezTo>
                <a:cubicBezTo>
                  <a:pt x="704" y="131"/>
                  <a:pt x="744" y="138"/>
                  <a:pt x="744" y="138"/>
                </a:cubicBezTo>
                <a:cubicBezTo>
                  <a:pt x="788" y="168"/>
                  <a:pt x="835" y="173"/>
                  <a:pt x="888" y="186"/>
                </a:cubicBezTo>
                <a:cubicBezTo>
                  <a:pt x="988" y="211"/>
                  <a:pt x="1086" y="255"/>
                  <a:pt x="1188" y="264"/>
                </a:cubicBezTo>
                <a:cubicBezTo>
                  <a:pt x="1231" y="275"/>
                  <a:pt x="1278" y="280"/>
                  <a:pt x="1320" y="294"/>
                </a:cubicBezTo>
                <a:cubicBezTo>
                  <a:pt x="1349" y="337"/>
                  <a:pt x="1338" y="383"/>
                  <a:pt x="1326" y="432"/>
                </a:cubicBezTo>
                <a:cubicBezTo>
                  <a:pt x="1333" y="465"/>
                  <a:pt x="1341" y="506"/>
                  <a:pt x="1362" y="534"/>
                </a:cubicBezTo>
                <a:cubicBezTo>
                  <a:pt x="1375" y="551"/>
                  <a:pt x="1397" y="562"/>
                  <a:pt x="1410" y="582"/>
                </a:cubicBezTo>
                <a:cubicBezTo>
                  <a:pt x="1392" y="635"/>
                  <a:pt x="1403" y="692"/>
                  <a:pt x="1386" y="744"/>
                </a:cubicBezTo>
                <a:cubicBezTo>
                  <a:pt x="1374" y="900"/>
                  <a:pt x="1339" y="1107"/>
                  <a:pt x="1386" y="1248"/>
                </a:cubicBezTo>
                <a:cubicBezTo>
                  <a:pt x="1391" y="1282"/>
                  <a:pt x="1389" y="1325"/>
                  <a:pt x="1404" y="1356"/>
                </a:cubicBezTo>
                <a:cubicBezTo>
                  <a:pt x="1413" y="1374"/>
                  <a:pt x="1428" y="1410"/>
                  <a:pt x="1428" y="1410"/>
                </a:cubicBezTo>
                <a:cubicBezTo>
                  <a:pt x="1430" y="1425"/>
                  <a:pt x="1432" y="1453"/>
                  <a:pt x="1440" y="1470"/>
                </a:cubicBezTo>
                <a:cubicBezTo>
                  <a:pt x="1453" y="1496"/>
                  <a:pt x="1452" y="1479"/>
                  <a:pt x="1458" y="1506"/>
                </a:cubicBezTo>
                <a:cubicBezTo>
                  <a:pt x="1467" y="1547"/>
                  <a:pt x="1470" y="1590"/>
                  <a:pt x="1476" y="1632"/>
                </a:cubicBezTo>
                <a:cubicBezTo>
                  <a:pt x="1481" y="1663"/>
                  <a:pt x="1484" y="1667"/>
                  <a:pt x="1494" y="1698"/>
                </a:cubicBezTo>
                <a:cubicBezTo>
                  <a:pt x="1499" y="1714"/>
                  <a:pt x="1506" y="1746"/>
                  <a:pt x="1506" y="1746"/>
                </a:cubicBezTo>
                <a:cubicBezTo>
                  <a:pt x="1511" y="1796"/>
                  <a:pt x="1518" y="1846"/>
                  <a:pt x="1524" y="1896"/>
                </a:cubicBezTo>
                <a:cubicBezTo>
                  <a:pt x="1522" y="1932"/>
                  <a:pt x="1519" y="1968"/>
                  <a:pt x="1518" y="2004"/>
                </a:cubicBezTo>
                <a:cubicBezTo>
                  <a:pt x="1515" y="2098"/>
                  <a:pt x="1515" y="2192"/>
                  <a:pt x="1512" y="2286"/>
                </a:cubicBezTo>
                <a:cubicBezTo>
                  <a:pt x="1510" y="2342"/>
                  <a:pt x="1508" y="2387"/>
                  <a:pt x="1452" y="2406"/>
                </a:cubicBezTo>
                <a:cubicBezTo>
                  <a:pt x="1407" y="2451"/>
                  <a:pt x="1420" y="2458"/>
                  <a:pt x="1356" y="2466"/>
                </a:cubicBezTo>
                <a:cubicBezTo>
                  <a:pt x="1186" y="2447"/>
                  <a:pt x="1019" y="2451"/>
                  <a:pt x="846" y="2448"/>
                </a:cubicBezTo>
                <a:cubicBezTo>
                  <a:pt x="684" y="2421"/>
                  <a:pt x="518" y="2431"/>
                  <a:pt x="354" y="2424"/>
                </a:cubicBezTo>
                <a:cubicBezTo>
                  <a:pt x="315" y="2398"/>
                  <a:pt x="291" y="2360"/>
                  <a:pt x="252" y="2334"/>
                </a:cubicBezTo>
                <a:cubicBezTo>
                  <a:pt x="242" y="2294"/>
                  <a:pt x="227" y="2249"/>
                  <a:pt x="198" y="2220"/>
                </a:cubicBezTo>
                <a:cubicBezTo>
                  <a:pt x="188" y="2189"/>
                  <a:pt x="175" y="2163"/>
                  <a:pt x="168" y="2130"/>
                </a:cubicBezTo>
                <a:cubicBezTo>
                  <a:pt x="166" y="2108"/>
                  <a:pt x="162" y="2086"/>
                  <a:pt x="162" y="2064"/>
                </a:cubicBezTo>
                <a:cubicBezTo>
                  <a:pt x="162" y="1990"/>
                  <a:pt x="166" y="1916"/>
                  <a:pt x="168" y="1842"/>
                </a:cubicBezTo>
                <a:cubicBezTo>
                  <a:pt x="170" y="1790"/>
                  <a:pt x="173" y="1579"/>
                  <a:pt x="246" y="1530"/>
                </a:cubicBezTo>
                <a:cubicBezTo>
                  <a:pt x="253" y="1508"/>
                  <a:pt x="267" y="1491"/>
                  <a:pt x="276" y="1470"/>
                </a:cubicBezTo>
                <a:cubicBezTo>
                  <a:pt x="288" y="1442"/>
                  <a:pt x="290" y="1409"/>
                  <a:pt x="294" y="1380"/>
                </a:cubicBezTo>
                <a:cubicBezTo>
                  <a:pt x="298" y="1309"/>
                  <a:pt x="295" y="1228"/>
                  <a:pt x="312" y="1158"/>
                </a:cubicBezTo>
                <a:cubicBezTo>
                  <a:pt x="321" y="1022"/>
                  <a:pt x="324" y="1025"/>
                  <a:pt x="318" y="852"/>
                </a:cubicBezTo>
                <a:cubicBezTo>
                  <a:pt x="318" y="846"/>
                  <a:pt x="316" y="719"/>
                  <a:pt x="306" y="678"/>
                </a:cubicBezTo>
                <a:cubicBezTo>
                  <a:pt x="291" y="618"/>
                  <a:pt x="249" y="559"/>
                  <a:pt x="216" y="510"/>
                </a:cubicBezTo>
                <a:cubicBezTo>
                  <a:pt x="202" y="455"/>
                  <a:pt x="222" y="512"/>
                  <a:pt x="192" y="474"/>
                </a:cubicBezTo>
                <a:cubicBezTo>
                  <a:pt x="188" y="469"/>
                  <a:pt x="190" y="461"/>
                  <a:pt x="186" y="456"/>
                </a:cubicBezTo>
                <a:cubicBezTo>
                  <a:pt x="181" y="449"/>
                  <a:pt x="174" y="444"/>
                  <a:pt x="168" y="438"/>
                </a:cubicBezTo>
                <a:cubicBezTo>
                  <a:pt x="160" y="413"/>
                  <a:pt x="154" y="399"/>
                  <a:pt x="132" y="384"/>
                </a:cubicBezTo>
                <a:cubicBezTo>
                  <a:pt x="104" y="343"/>
                  <a:pt x="82" y="300"/>
                  <a:pt x="54" y="258"/>
                </a:cubicBezTo>
                <a:cubicBezTo>
                  <a:pt x="35" y="229"/>
                  <a:pt x="44" y="247"/>
                  <a:pt x="30" y="204"/>
                </a:cubicBezTo>
                <a:cubicBezTo>
                  <a:pt x="28" y="198"/>
                  <a:pt x="24" y="186"/>
                  <a:pt x="24" y="186"/>
                </a:cubicBezTo>
                <a:cubicBezTo>
                  <a:pt x="20" y="138"/>
                  <a:pt x="23" y="126"/>
                  <a:pt x="12" y="90"/>
                </a:cubicBezTo>
                <a:cubicBezTo>
                  <a:pt x="8" y="78"/>
                  <a:pt x="0" y="54"/>
                  <a:pt x="0" y="54"/>
                </a:cubicBezTo>
                <a:cubicBezTo>
                  <a:pt x="6" y="24"/>
                  <a:pt x="6" y="10"/>
                  <a:pt x="36" y="0"/>
                </a:cubicBezTo>
                <a:cubicBezTo>
                  <a:pt x="42" y="4"/>
                  <a:pt x="50" y="6"/>
                  <a:pt x="54" y="12"/>
                </a:cubicBezTo>
                <a:cubicBezTo>
                  <a:pt x="59" y="19"/>
                  <a:pt x="54" y="31"/>
                  <a:pt x="60" y="36"/>
                </a:cubicBezTo>
                <a:cubicBezTo>
                  <a:pt x="70" y="44"/>
                  <a:pt x="96" y="48"/>
                  <a:pt x="96" y="48"/>
                </a:cubicBezTo>
                <a:cubicBezTo>
                  <a:pt x="131" y="36"/>
                  <a:pt x="230" y="53"/>
                  <a:pt x="246" y="54"/>
                </a:cubicBezTo>
                <a:cubicBezTo>
                  <a:pt x="252" y="56"/>
                  <a:pt x="258" y="60"/>
                  <a:pt x="264" y="60"/>
                </a:cubicBezTo>
                <a:cubicBezTo>
                  <a:pt x="282" y="60"/>
                  <a:pt x="300" y="51"/>
                  <a:pt x="318" y="54"/>
                </a:cubicBezTo>
                <a:cubicBezTo>
                  <a:pt x="332" y="56"/>
                  <a:pt x="339" y="83"/>
                  <a:pt x="348" y="90"/>
                </a:cubicBezTo>
                <a:cubicBezTo>
                  <a:pt x="379" y="115"/>
                  <a:pt x="363" y="89"/>
                  <a:pt x="360" y="84"/>
                </a:cubicBezTo>
                <a:close/>
              </a:path>
            </a:pathLst>
          </a:custGeom>
          <a:solidFill>
            <a:schemeClr val="bg1">
              <a:alpha val="79999"/>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cxnSp>
        <p:nvCxnSpPr>
          <p:cNvPr id="55323" name="AutoShape 15">
            <a:extLst>
              <a:ext uri="{FF2B5EF4-FFF2-40B4-BE49-F238E27FC236}">
                <a16:creationId xmlns:a16="http://schemas.microsoft.com/office/drawing/2014/main" id="{27BE65F0-12D0-49BE-A059-9F5AA21B969E}"/>
              </a:ext>
            </a:extLst>
          </p:cNvPr>
          <p:cNvCxnSpPr>
            <a:cxnSpLocks noChangeShapeType="1"/>
            <a:stCxn id="55324" idx="0"/>
          </p:cNvCxnSpPr>
          <p:nvPr/>
        </p:nvCxnSpPr>
        <p:spPr bwMode="auto">
          <a:xfrm flipV="1">
            <a:off x="6591300" y="2740025"/>
            <a:ext cx="0" cy="6635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24" name="Text Box 14">
            <a:extLst>
              <a:ext uri="{FF2B5EF4-FFF2-40B4-BE49-F238E27FC236}">
                <a16:creationId xmlns:a16="http://schemas.microsoft.com/office/drawing/2014/main" id="{D4876497-849C-4B56-B6A8-1559DD719B1C}"/>
              </a:ext>
            </a:extLst>
          </p:cNvPr>
          <p:cNvSpPr txBox="1">
            <a:spLocks noChangeArrowheads="1"/>
          </p:cNvSpPr>
          <p:nvPr/>
        </p:nvSpPr>
        <p:spPr bwMode="auto">
          <a:xfrm>
            <a:off x="5867400" y="3403600"/>
            <a:ext cx="1447800" cy="8318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did not secure stairs</a:t>
            </a:r>
            <a:endParaRPr lang="en-US" altLang="nl-NL" sz="1600">
              <a:latin typeface="Tahoma" panose="020B0604030504040204" pitchFamily="34" charset="0"/>
            </a:endParaRPr>
          </a:p>
        </p:txBody>
      </p:sp>
      <p:sp>
        <p:nvSpPr>
          <p:cNvPr id="55325" name="Freeform 32">
            <a:extLst>
              <a:ext uri="{FF2B5EF4-FFF2-40B4-BE49-F238E27FC236}">
                <a16:creationId xmlns:a16="http://schemas.microsoft.com/office/drawing/2014/main" id="{E99522B3-13F3-4A95-A426-830447DA1C83}"/>
              </a:ext>
            </a:extLst>
          </p:cNvPr>
          <p:cNvSpPr>
            <a:spLocks/>
          </p:cNvSpPr>
          <p:nvPr/>
        </p:nvSpPr>
        <p:spPr bwMode="auto">
          <a:xfrm>
            <a:off x="3124200" y="381000"/>
            <a:ext cx="5972175" cy="4186238"/>
          </a:xfrm>
          <a:custGeom>
            <a:avLst/>
            <a:gdLst>
              <a:gd name="T0" fmla="*/ 2147483647 w 3762"/>
              <a:gd name="T1" fmla="*/ 2147483647 h 2637"/>
              <a:gd name="T2" fmla="*/ 2147483647 w 3762"/>
              <a:gd name="T3" fmla="*/ 2147483647 h 2637"/>
              <a:gd name="T4" fmla="*/ 2147483647 w 3762"/>
              <a:gd name="T5" fmla="*/ 2147483647 h 2637"/>
              <a:gd name="T6" fmla="*/ 2147483647 w 3762"/>
              <a:gd name="T7" fmla="*/ 2147483647 h 2637"/>
              <a:gd name="T8" fmla="*/ 2147483647 w 3762"/>
              <a:gd name="T9" fmla="*/ 2147483647 h 2637"/>
              <a:gd name="T10" fmla="*/ 2147483647 w 3762"/>
              <a:gd name="T11" fmla="*/ 2147483647 h 2637"/>
              <a:gd name="T12" fmla="*/ 2147483647 w 3762"/>
              <a:gd name="T13" fmla="*/ 2147483647 h 2637"/>
              <a:gd name="T14" fmla="*/ 2147483647 w 3762"/>
              <a:gd name="T15" fmla="*/ 2147483647 h 2637"/>
              <a:gd name="T16" fmla="*/ 2147483647 w 3762"/>
              <a:gd name="T17" fmla="*/ 2147483647 h 2637"/>
              <a:gd name="T18" fmla="*/ 2147483647 w 3762"/>
              <a:gd name="T19" fmla="*/ 2147483647 h 2637"/>
              <a:gd name="T20" fmla="*/ 2147483647 w 3762"/>
              <a:gd name="T21" fmla="*/ 2147483647 h 2637"/>
              <a:gd name="T22" fmla="*/ 2147483647 w 3762"/>
              <a:gd name="T23" fmla="*/ 2147483647 h 2637"/>
              <a:gd name="T24" fmla="*/ 2147483647 w 3762"/>
              <a:gd name="T25" fmla="*/ 2147483647 h 2637"/>
              <a:gd name="T26" fmla="*/ 2147483647 w 3762"/>
              <a:gd name="T27" fmla="*/ 2147483647 h 2637"/>
              <a:gd name="T28" fmla="*/ 2147483647 w 3762"/>
              <a:gd name="T29" fmla="*/ 2147483647 h 2637"/>
              <a:gd name="T30" fmla="*/ 2147483647 w 3762"/>
              <a:gd name="T31" fmla="*/ 2147483647 h 2637"/>
              <a:gd name="T32" fmla="*/ 2147483647 w 3762"/>
              <a:gd name="T33" fmla="*/ 2147483647 h 2637"/>
              <a:gd name="T34" fmla="*/ 2147483647 w 3762"/>
              <a:gd name="T35" fmla="*/ 2147483647 h 2637"/>
              <a:gd name="T36" fmla="*/ 2147483647 w 3762"/>
              <a:gd name="T37" fmla="*/ 2147483647 h 2637"/>
              <a:gd name="T38" fmla="*/ 2147483647 w 3762"/>
              <a:gd name="T39" fmla="*/ 2147483647 h 2637"/>
              <a:gd name="T40" fmla="*/ 2147483647 w 3762"/>
              <a:gd name="T41" fmla="*/ 2147483647 h 2637"/>
              <a:gd name="T42" fmla="*/ 2147483647 w 3762"/>
              <a:gd name="T43" fmla="*/ 2147483647 h 2637"/>
              <a:gd name="T44" fmla="*/ 2147483647 w 3762"/>
              <a:gd name="T45" fmla="*/ 2147483647 h 2637"/>
              <a:gd name="T46" fmla="*/ 2147483647 w 3762"/>
              <a:gd name="T47" fmla="*/ 2147483647 h 2637"/>
              <a:gd name="T48" fmla="*/ 2147483647 w 3762"/>
              <a:gd name="T49" fmla="*/ 2147483647 h 2637"/>
              <a:gd name="T50" fmla="*/ 2147483647 w 3762"/>
              <a:gd name="T51" fmla="*/ 2147483647 h 2637"/>
              <a:gd name="T52" fmla="*/ 2147483647 w 3762"/>
              <a:gd name="T53" fmla="*/ 2147483647 h 2637"/>
              <a:gd name="T54" fmla="*/ 2147483647 w 3762"/>
              <a:gd name="T55" fmla="*/ 2147483647 h 2637"/>
              <a:gd name="T56" fmla="*/ 2147483647 w 3762"/>
              <a:gd name="T57" fmla="*/ 2147483647 h 2637"/>
              <a:gd name="T58" fmla="*/ 2147483647 w 3762"/>
              <a:gd name="T59" fmla="*/ 2147483647 h 2637"/>
              <a:gd name="T60" fmla="*/ 2147483647 w 3762"/>
              <a:gd name="T61" fmla="*/ 2147483647 h 2637"/>
              <a:gd name="T62" fmla="*/ 2147483647 w 3762"/>
              <a:gd name="T63" fmla="*/ 2147483647 h 2637"/>
              <a:gd name="T64" fmla="*/ 2147483647 w 3762"/>
              <a:gd name="T65" fmla="*/ 2147483647 h 2637"/>
              <a:gd name="T66" fmla="*/ 2147483647 w 3762"/>
              <a:gd name="T67" fmla="*/ 2147483647 h 2637"/>
              <a:gd name="T68" fmla="*/ 2147483647 w 3762"/>
              <a:gd name="T69" fmla="*/ 2147483647 h 2637"/>
              <a:gd name="T70" fmla="*/ 2147483647 w 3762"/>
              <a:gd name="T71" fmla="*/ 2147483647 h 2637"/>
              <a:gd name="T72" fmla="*/ 2147483647 w 3762"/>
              <a:gd name="T73" fmla="*/ 2147483647 h 2637"/>
              <a:gd name="T74" fmla="*/ 2147483647 w 3762"/>
              <a:gd name="T75" fmla="*/ 2147483647 h 2637"/>
              <a:gd name="T76" fmla="*/ 0 w 3762"/>
              <a:gd name="T77" fmla="*/ 2147483647 h 2637"/>
              <a:gd name="T78" fmla="*/ 2147483647 w 3762"/>
              <a:gd name="T79" fmla="*/ 2147483647 h 2637"/>
              <a:gd name="T80" fmla="*/ 2147483647 w 3762"/>
              <a:gd name="T81" fmla="*/ 2147483647 h 263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762" h="2637">
                <a:moveTo>
                  <a:pt x="102" y="222"/>
                </a:moveTo>
                <a:cubicBezTo>
                  <a:pt x="152" y="205"/>
                  <a:pt x="258" y="204"/>
                  <a:pt x="258" y="204"/>
                </a:cubicBezTo>
                <a:cubicBezTo>
                  <a:pt x="553" y="86"/>
                  <a:pt x="889" y="129"/>
                  <a:pt x="1200" y="126"/>
                </a:cubicBezTo>
                <a:cubicBezTo>
                  <a:pt x="1250" y="116"/>
                  <a:pt x="1241" y="116"/>
                  <a:pt x="1314" y="114"/>
                </a:cubicBezTo>
                <a:cubicBezTo>
                  <a:pt x="1466" y="109"/>
                  <a:pt x="1770" y="102"/>
                  <a:pt x="1770" y="102"/>
                </a:cubicBezTo>
                <a:cubicBezTo>
                  <a:pt x="1822" y="98"/>
                  <a:pt x="1864" y="91"/>
                  <a:pt x="1914" y="84"/>
                </a:cubicBezTo>
                <a:cubicBezTo>
                  <a:pt x="1973" y="45"/>
                  <a:pt x="2060" y="38"/>
                  <a:pt x="2130" y="30"/>
                </a:cubicBezTo>
                <a:cubicBezTo>
                  <a:pt x="2254" y="32"/>
                  <a:pt x="2378" y="36"/>
                  <a:pt x="2502" y="36"/>
                </a:cubicBezTo>
                <a:cubicBezTo>
                  <a:pt x="2656" y="36"/>
                  <a:pt x="2810" y="34"/>
                  <a:pt x="2964" y="30"/>
                </a:cubicBezTo>
                <a:cubicBezTo>
                  <a:pt x="2986" y="29"/>
                  <a:pt x="3022" y="13"/>
                  <a:pt x="3042" y="6"/>
                </a:cubicBezTo>
                <a:cubicBezTo>
                  <a:pt x="3048" y="4"/>
                  <a:pt x="3060" y="0"/>
                  <a:pt x="3060" y="0"/>
                </a:cubicBezTo>
                <a:cubicBezTo>
                  <a:pt x="3109" y="5"/>
                  <a:pt x="3166" y="8"/>
                  <a:pt x="3216" y="18"/>
                </a:cubicBezTo>
                <a:cubicBezTo>
                  <a:pt x="3264" y="28"/>
                  <a:pt x="3305" y="43"/>
                  <a:pt x="3354" y="48"/>
                </a:cubicBezTo>
                <a:cubicBezTo>
                  <a:pt x="3414" y="68"/>
                  <a:pt x="3328" y="41"/>
                  <a:pt x="3486" y="60"/>
                </a:cubicBezTo>
                <a:cubicBezTo>
                  <a:pt x="3529" y="65"/>
                  <a:pt x="3555" y="95"/>
                  <a:pt x="3594" y="108"/>
                </a:cubicBezTo>
                <a:cubicBezTo>
                  <a:pt x="3612" y="126"/>
                  <a:pt x="3656" y="166"/>
                  <a:pt x="3666" y="186"/>
                </a:cubicBezTo>
                <a:cubicBezTo>
                  <a:pt x="3691" y="236"/>
                  <a:pt x="3673" y="301"/>
                  <a:pt x="3714" y="342"/>
                </a:cubicBezTo>
                <a:cubicBezTo>
                  <a:pt x="3718" y="422"/>
                  <a:pt x="3728" y="439"/>
                  <a:pt x="3708" y="498"/>
                </a:cubicBezTo>
                <a:cubicBezTo>
                  <a:pt x="3716" y="547"/>
                  <a:pt x="3722" y="594"/>
                  <a:pt x="3738" y="642"/>
                </a:cubicBezTo>
                <a:cubicBezTo>
                  <a:pt x="3736" y="648"/>
                  <a:pt x="3731" y="654"/>
                  <a:pt x="3732" y="660"/>
                </a:cubicBezTo>
                <a:cubicBezTo>
                  <a:pt x="3733" y="673"/>
                  <a:pt x="3744" y="696"/>
                  <a:pt x="3744" y="696"/>
                </a:cubicBezTo>
                <a:cubicBezTo>
                  <a:pt x="3732" y="767"/>
                  <a:pt x="3721" y="842"/>
                  <a:pt x="3744" y="912"/>
                </a:cubicBezTo>
                <a:cubicBezTo>
                  <a:pt x="3725" y="941"/>
                  <a:pt x="3742" y="936"/>
                  <a:pt x="3732" y="966"/>
                </a:cubicBezTo>
                <a:cubicBezTo>
                  <a:pt x="3729" y="1015"/>
                  <a:pt x="3730" y="1068"/>
                  <a:pt x="3714" y="1116"/>
                </a:cubicBezTo>
                <a:cubicBezTo>
                  <a:pt x="3729" y="1161"/>
                  <a:pt x="3709" y="1105"/>
                  <a:pt x="3732" y="1152"/>
                </a:cubicBezTo>
                <a:cubicBezTo>
                  <a:pt x="3745" y="1178"/>
                  <a:pt x="3745" y="1205"/>
                  <a:pt x="3762" y="1230"/>
                </a:cubicBezTo>
                <a:cubicBezTo>
                  <a:pt x="3758" y="1279"/>
                  <a:pt x="3762" y="1326"/>
                  <a:pt x="3726" y="1362"/>
                </a:cubicBezTo>
                <a:cubicBezTo>
                  <a:pt x="3714" y="1392"/>
                  <a:pt x="3698" y="1418"/>
                  <a:pt x="3684" y="1446"/>
                </a:cubicBezTo>
                <a:cubicBezTo>
                  <a:pt x="3672" y="1469"/>
                  <a:pt x="3684" y="1461"/>
                  <a:pt x="3672" y="1488"/>
                </a:cubicBezTo>
                <a:cubicBezTo>
                  <a:pt x="3659" y="1519"/>
                  <a:pt x="3661" y="1494"/>
                  <a:pt x="3642" y="1524"/>
                </a:cubicBezTo>
                <a:cubicBezTo>
                  <a:pt x="3612" y="1571"/>
                  <a:pt x="3595" y="1621"/>
                  <a:pt x="3564" y="1668"/>
                </a:cubicBezTo>
                <a:cubicBezTo>
                  <a:pt x="3557" y="1679"/>
                  <a:pt x="3554" y="1694"/>
                  <a:pt x="3546" y="1704"/>
                </a:cubicBezTo>
                <a:cubicBezTo>
                  <a:pt x="3526" y="1729"/>
                  <a:pt x="3490" y="1746"/>
                  <a:pt x="3468" y="1770"/>
                </a:cubicBezTo>
                <a:cubicBezTo>
                  <a:pt x="3445" y="1795"/>
                  <a:pt x="3432" y="1818"/>
                  <a:pt x="3408" y="1842"/>
                </a:cubicBezTo>
                <a:cubicBezTo>
                  <a:pt x="3380" y="1870"/>
                  <a:pt x="3342" y="1883"/>
                  <a:pt x="3312" y="1908"/>
                </a:cubicBezTo>
                <a:cubicBezTo>
                  <a:pt x="3263" y="1950"/>
                  <a:pt x="3313" y="1912"/>
                  <a:pt x="3264" y="1968"/>
                </a:cubicBezTo>
                <a:cubicBezTo>
                  <a:pt x="3257" y="1975"/>
                  <a:pt x="3247" y="1979"/>
                  <a:pt x="3240" y="1986"/>
                </a:cubicBezTo>
                <a:cubicBezTo>
                  <a:pt x="3221" y="2005"/>
                  <a:pt x="3204" y="2031"/>
                  <a:pt x="3186" y="2052"/>
                </a:cubicBezTo>
                <a:cubicBezTo>
                  <a:pt x="3168" y="2073"/>
                  <a:pt x="3165" y="2091"/>
                  <a:pt x="3138" y="2100"/>
                </a:cubicBezTo>
                <a:cubicBezTo>
                  <a:pt x="3119" y="2119"/>
                  <a:pt x="3104" y="2142"/>
                  <a:pt x="3084" y="2160"/>
                </a:cubicBezTo>
                <a:cubicBezTo>
                  <a:pt x="3046" y="2193"/>
                  <a:pt x="2999" y="2222"/>
                  <a:pt x="2958" y="2250"/>
                </a:cubicBezTo>
                <a:cubicBezTo>
                  <a:pt x="2928" y="2270"/>
                  <a:pt x="2917" y="2309"/>
                  <a:pt x="2892" y="2334"/>
                </a:cubicBezTo>
                <a:cubicBezTo>
                  <a:pt x="2863" y="2363"/>
                  <a:pt x="2836" y="2384"/>
                  <a:pt x="2802" y="2406"/>
                </a:cubicBezTo>
                <a:cubicBezTo>
                  <a:pt x="2789" y="2444"/>
                  <a:pt x="2770" y="2468"/>
                  <a:pt x="2742" y="2496"/>
                </a:cubicBezTo>
                <a:cubicBezTo>
                  <a:pt x="2726" y="2543"/>
                  <a:pt x="2668" y="2582"/>
                  <a:pt x="2634" y="2616"/>
                </a:cubicBezTo>
                <a:cubicBezTo>
                  <a:pt x="2573" y="2596"/>
                  <a:pt x="2404" y="2626"/>
                  <a:pt x="2334" y="2634"/>
                </a:cubicBezTo>
                <a:cubicBezTo>
                  <a:pt x="2164" y="2625"/>
                  <a:pt x="1994" y="2637"/>
                  <a:pt x="1824" y="2628"/>
                </a:cubicBezTo>
                <a:cubicBezTo>
                  <a:pt x="1783" y="2618"/>
                  <a:pt x="1785" y="2620"/>
                  <a:pt x="1758" y="2580"/>
                </a:cubicBezTo>
                <a:cubicBezTo>
                  <a:pt x="1754" y="2574"/>
                  <a:pt x="1748" y="2569"/>
                  <a:pt x="1746" y="2562"/>
                </a:cubicBezTo>
                <a:cubicBezTo>
                  <a:pt x="1742" y="2550"/>
                  <a:pt x="1734" y="2526"/>
                  <a:pt x="1734" y="2526"/>
                </a:cubicBezTo>
                <a:cubicBezTo>
                  <a:pt x="1725" y="2437"/>
                  <a:pt x="1718" y="2397"/>
                  <a:pt x="1734" y="2316"/>
                </a:cubicBezTo>
                <a:cubicBezTo>
                  <a:pt x="1732" y="2222"/>
                  <a:pt x="1730" y="2128"/>
                  <a:pt x="1728" y="2034"/>
                </a:cubicBezTo>
                <a:cubicBezTo>
                  <a:pt x="1725" y="1919"/>
                  <a:pt x="1746" y="1789"/>
                  <a:pt x="1674" y="1692"/>
                </a:cubicBezTo>
                <a:cubicBezTo>
                  <a:pt x="1658" y="1645"/>
                  <a:pt x="1639" y="1589"/>
                  <a:pt x="1596" y="1560"/>
                </a:cubicBezTo>
                <a:cubicBezTo>
                  <a:pt x="1563" y="1494"/>
                  <a:pt x="1611" y="1583"/>
                  <a:pt x="1560" y="1512"/>
                </a:cubicBezTo>
                <a:cubicBezTo>
                  <a:pt x="1552" y="1501"/>
                  <a:pt x="1549" y="1487"/>
                  <a:pt x="1542" y="1476"/>
                </a:cubicBezTo>
                <a:cubicBezTo>
                  <a:pt x="1538" y="1460"/>
                  <a:pt x="1538" y="1442"/>
                  <a:pt x="1530" y="1428"/>
                </a:cubicBezTo>
                <a:cubicBezTo>
                  <a:pt x="1522" y="1413"/>
                  <a:pt x="1506" y="1404"/>
                  <a:pt x="1494" y="1392"/>
                </a:cubicBezTo>
                <a:cubicBezTo>
                  <a:pt x="1482" y="1380"/>
                  <a:pt x="1476" y="1362"/>
                  <a:pt x="1464" y="1350"/>
                </a:cubicBezTo>
                <a:cubicBezTo>
                  <a:pt x="1454" y="1319"/>
                  <a:pt x="1439" y="1301"/>
                  <a:pt x="1416" y="1278"/>
                </a:cubicBezTo>
                <a:cubicBezTo>
                  <a:pt x="1406" y="1253"/>
                  <a:pt x="1403" y="1225"/>
                  <a:pt x="1392" y="1200"/>
                </a:cubicBezTo>
                <a:cubicBezTo>
                  <a:pt x="1377" y="1167"/>
                  <a:pt x="1374" y="1185"/>
                  <a:pt x="1356" y="1158"/>
                </a:cubicBezTo>
                <a:cubicBezTo>
                  <a:pt x="1325" y="1111"/>
                  <a:pt x="1308" y="1080"/>
                  <a:pt x="1266" y="1038"/>
                </a:cubicBezTo>
                <a:cubicBezTo>
                  <a:pt x="1236" y="1008"/>
                  <a:pt x="1236" y="966"/>
                  <a:pt x="1200" y="942"/>
                </a:cubicBezTo>
                <a:cubicBezTo>
                  <a:pt x="1189" y="909"/>
                  <a:pt x="1167" y="887"/>
                  <a:pt x="1146" y="858"/>
                </a:cubicBezTo>
                <a:cubicBezTo>
                  <a:pt x="1141" y="851"/>
                  <a:pt x="1140" y="840"/>
                  <a:pt x="1134" y="834"/>
                </a:cubicBezTo>
                <a:cubicBezTo>
                  <a:pt x="1130" y="830"/>
                  <a:pt x="1122" y="830"/>
                  <a:pt x="1116" y="828"/>
                </a:cubicBezTo>
                <a:cubicBezTo>
                  <a:pt x="1103" y="789"/>
                  <a:pt x="1121" y="827"/>
                  <a:pt x="1092" y="804"/>
                </a:cubicBezTo>
                <a:cubicBezTo>
                  <a:pt x="1086" y="799"/>
                  <a:pt x="1085" y="791"/>
                  <a:pt x="1080" y="786"/>
                </a:cubicBezTo>
                <a:cubicBezTo>
                  <a:pt x="1060" y="766"/>
                  <a:pt x="1028" y="761"/>
                  <a:pt x="1002" y="756"/>
                </a:cubicBezTo>
                <a:cubicBezTo>
                  <a:pt x="930" y="713"/>
                  <a:pt x="851" y="702"/>
                  <a:pt x="768" y="696"/>
                </a:cubicBezTo>
                <a:cubicBezTo>
                  <a:pt x="715" y="681"/>
                  <a:pt x="667" y="665"/>
                  <a:pt x="612" y="654"/>
                </a:cubicBezTo>
                <a:cubicBezTo>
                  <a:pt x="589" y="639"/>
                  <a:pt x="573" y="625"/>
                  <a:pt x="546" y="618"/>
                </a:cubicBezTo>
                <a:cubicBezTo>
                  <a:pt x="532" y="596"/>
                  <a:pt x="519" y="596"/>
                  <a:pt x="498" y="582"/>
                </a:cubicBezTo>
                <a:cubicBezTo>
                  <a:pt x="469" y="539"/>
                  <a:pt x="415" y="520"/>
                  <a:pt x="366" y="510"/>
                </a:cubicBezTo>
                <a:cubicBezTo>
                  <a:pt x="346" y="506"/>
                  <a:pt x="306" y="492"/>
                  <a:pt x="306" y="492"/>
                </a:cubicBezTo>
                <a:cubicBezTo>
                  <a:pt x="230" y="416"/>
                  <a:pt x="127" y="391"/>
                  <a:pt x="24" y="378"/>
                </a:cubicBezTo>
                <a:cubicBezTo>
                  <a:pt x="13" y="362"/>
                  <a:pt x="0" y="324"/>
                  <a:pt x="0" y="324"/>
                </a:cubicBezTo>
                <a:cubicBezTo>
                  <a:pt x="1" y="317"/>
                  <a:pt x="11" y="260"/>
                  <a:pt x="18" y="258"/>
                </a:cubicBezTo>
                <a:cubicBezTo>
                  <a:pt x="46" y="249"/>
                  <a:pt x="74" y="243"/>
                  <a:pt x="102" y="234"/>
                </a:cubicBezTo>
                <a:cubicBezTo>
                  <a:pt x="109" y="232"/>
                  <a:pt x="120" y="229"/>
                  <a:pt x="120" y="222"/>
                </a:cubicBezTo>
                <a:cubicBezTo>
                  <a:pt x="120" y="216"/>
                  <a:pt x="108" y="222"/>
                  <a:pt x="102" y="222"/>
                </a:cubicBezTo>
                <a:close/>
              </a:path>
            </a:pathLst>
          </a:custGeom>
          <a:solidFill>
            <a:schemeClr val="bg1">
              <a:alpha val="79999"/>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55326" name="Text Box 4">
            <a:extLst>
              <a:ext uri="{FF2B5EF4-FFF2-40B4-BE49-F238E27FC236}">
                <a16:creationId xmlns:a16="http://schemas.microsoft.com/office/drawing/2014/main" id="{126CEE5F-9CD6-4034-A3F6-1723BD3724AC}"/>
              </a:ext>
            </a:extLst>
          </p:cNvPr>
          <p:cNvSpPr txBox="1">
            <a:spLocks noChangeArrowheads="1"/>
          </p:cNvSpPr>
          <p:nvPr/>
        </p:nvSpPr>
        <p:spPr bwMode="auto">
          <a:xfrm>
            <a:off x="3478213" y="4903788"/>
            <a:ext cx="1371600" cy="708025"/>
          </a:xfrm>
          <a:prstGeom prst="rect">
            <a:avLst/>
          </a:prstGeom>
          <a:solidFill>
            <a:schemeClr val="accent2"/>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a:latin typeface="Tahoma" panose="020B0604030504040204" pitchFamily="34" charset="0"/>
                <a:sym typeface="Symbol" panose="05050102010706020507" pitchFamily="18" charset="2"/>
              </a:rPr>
              <a:t>Attack on inference</a:t>
            </a:r>
            <a:endParaRPr lang="en-US" altLang="nl-N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9670"/>
                                        </p:tgtEl>
                                        <p:attrNameLst>
                                          <p:attrName>style.visibility</p:attrName>
                                        </p:attrNameLst>
                                      </p:cBhvr>
                                      <p:to>
                                        <p:strVal val="visible"/>
                                      </p:to>
                                    </p:set>
                                    <p:anim calcmode="lin" valueType="num">
                                      <p:cBhvr additive="base">
                                        <p:cTn id="7" dur="500" fill="hold"/>
                                        <p:tgtEl>
                                          <p:spTgt spid="539670"/>
                                        </p:tgtEl>
                                        <p:attrNameLst>
                                          <p:attrName>ppt_x</p:attrName>
                                        </p:attrNameLst>
                                      </p:cBhvr>
                                      <p:tavLst>
                                        <p:tav tm="0">
                                          <p:val>
                                            <p:strVal val="#ppt_x"/>
                                          </p:val>
                                        </p:tav>
                                        <p:tav tm="100000">
                                          <p:val>
                                            <p:strVal val="#ppt_x"/>
                                          </p:val>
                                        </p:tav>
                                      </p:tavLst>
                                    </p:anim>
                                    <p:anim calcmode="lin" valueType="num">
                                      <p:cBhvr additive="base">
                                        <p:cTn id="8" dur="500" fill="hold"/>
                                        <p:tgtEl>
                                          <p:spTgt spid="53967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39669"/>
                                        </p:tgtEl>
                                        <p:attrNameLst>
                                          <p:attrName>style.visibility</p:attrName>
                                        </p:attrNameLst>
                                      </p:cBhvr>
                                      <p:to>
                                        <p:strVal val="visible"/>
                                      </p:to>
                                    </p:set>
                                    <p:anim calcmode="lin" valueType="num">
                                      <p:cBhvr additive="base">
                                        <p:cTn id="11" dur="500" fill="hold"/>
                                        <p:tgtEl>
                                          <p:spTgt spid="539669"/>
                                        </p:tgtEl>
                                        <p:attrNameLst>
                                          <p:attrName>ppt_x</p:attrName>
                                        </p:attrNameLst>
                                      </p:cBhvr>
                                      <p:tavLst>
                                        <p:tav tm="0">
                                          <p:val>
                                            <p:strVal val="#ppt_x"/>
                                          </p:val>
                                        </p:tav>
                                        <p:tav tm="100000">
                                          <p:val>
                                            <p:strVal val="#ppt_x"/>
                                          </p:val>
                                        </p:tav>
                                      </p:tavLst>
                                    </p:anim>
                                    <p:anim calcmode="lin" valueType="num">
                                      <p:cBhvr additive="base">
                                        <p:cTn id="12" dur="500" fill="hold"/>
                                        <p:tgtEl>
                                          <p:spTgt spid="53966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539665"/>
                                        </p:tgtEl>
                                        <p:attrNameLst>
                                          <p:attrName>style.visibility</p:attrName>
                                        </p:attrNameLst>
                                      </p:cBhvr>
                                      <p:to>
                                        <p:strVal val="visible"/>
                                      </p:to>
                                    </p:set>
                                    <p:anim calcmode="lin" valueType="num">
                                      <p:cBhvr additive="base">
                                        <p:cTn id="17" dur="500" fill="hold"/>
                                        <p:tgtEl>
                                          <p:spTgt spid="539665"/>
                                        </p:tgtEl>
                                        <p:attrNameLst>
                                          <p:attrName>ppt_x</p:attrName>
                                        </p:attrNameLst>
                                      </p:cBhvr>
                                      <p:tavLst>
                                        <p:tav tm="0">
                                          <p:val>
                                            <p:strVal val="1+#ppt_w/2"/>
                                          </p:val>
                                        </p:tav>
                                        <p:tav tm="100000">
                                          <p:val>
                                            <p:strVal val="#ppt_x"/>
                                          </p:val>
                                        </p:tav>
                                      </p:tavLst>
                                    </p:anim>
                                    <p:anim calcmode="lin" valueType="num">
                                      <p:cBhvr additive="base">
                                        <p:cTn id="18" dur="500" fill="hold"/>
                                        <p:tgtEl>
                                          <p:spTgt spid="539665"/>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539664"/>
                                        </p:tgtEl>
                                        <p:attrNameLst>
                                          <p:attrName>style.visibility</p:attrName>
                                        </p:attrNameLst>
                                      </p:cBhvr>
                                      <p:to>
                                        <p:strVal val="visible"/>
                                      </p:to>
                                    </p:set>
                                    <p:anim calcmode="lin" valueType="num">
                                      <p:cBhvr additive="base">
                                        <p:cTn id="21" dur="500" fill="hold"/>
                                        <p:tgtEl>
                                          <p:spTgt spid="539664"/>
                                        </p:tgtEl>
                                        <p:attrNameLst>
                                          <p:attrName>ppt_x</p:attrName>
                                        </p:attrNameLst>
                                      </p:cBhvr>
                                      <p:tavLst>
                                        <p:tav tm="0">
                                          <p:val>
                                            <p:strVal val="1+#ppt_w/2"/>
                                          </p:val>
                                        </p:tav>
                                        <p:tav tm="100000">
                                          <p:val>
                                            <p:strVal val="#ppt_x"/>
                                          </p:val>
                                        </p:tav>
                                      </p:tavLst>
                                    </p:anim>
                                    <p:anim calcmode="lin" valueType="num">
                                      <p:cBhvr additive="base">
                                        <p:cTn id="22" dur="500" fill="hold"/>
                                        <p:tgtEl>
                                          <p:spTgt spid="539664"/>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539676"/>
                                        </p:tgtEl>
                                        <p:attrNameLst>
                                          <p:attrName>style.visibility</p:attrName>
                                        </p:attrNameLst>
                                      </p:cBhvr>
                                      <p:to>
                                        <p:strVal val="visible"/>
                                      </p:to>
                                    </p:set>
                                    <p:anim calcmode="lin" valueType="num">
                                      <p:cBhvr additive="base">
                                        <p:cTn id="25" dur="500" fill="hold"/>
                                        <p:tgtEl>
                                          <p:spTgt spid="539676"/>
                                        </p:tgtEl>
                                        <p:attrNameLst>
                                          <p:attrName>ppt_x</p:attrName>
                                        </p:attrNameLst>
                                      </p:cBhvr>
                                      <p:tavLst>
                                        <p:tav tm="0">
                                          <p:val>
                                            <p:strVal val="1+#ppt_w/2"/>
                                          </p:val>
                                        </p:tav>
                                        <p:tav tm="100000">
                                          <p:val>
                                            <p:strVal val="#ppt_x"/>
                                          </p:val>
                                        </p:tav>
                                      </p:tavLst>
                                    </p:anim>
                                    <p:anim calcmode="lin" valueType="num">
                                      <p:cBhvr additive="base">
                                        <p:cTn id="26" dur="500" fill="hold"/>
                                        <p:tgtEl>
                                          <p:spTgt spid="539676"/>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539663"/>
                                        </p:tgtEl>
                                        <p:attrNameLst>
                                          <p:attrName>style.visibility</p:attrName>
                                        </p:attrNameLst>
                                      </p:cBhvr>
                                      <p:to>
                                        <p:strVal val="visible"/>
                                      </p:to>
                                    </p:set>
                                    <p:anim calcmode="lin" valueType="num">
                                      <p:cBhvr additive="base">
                                        <p:cTn id="29" dur="500" fill="hold"/>
                                        <p:tgtEl>
                                          <p:spTgt spid="539663"/>
                                        </p:tgtEl>
                                        <p:attrNameLst>
                                          <p:attrName>ppt_x</p:attrName>
                                        </p:attrNameLst>
                                      </p:cBhvr>
                                      <p:tavLst>
                                        <p:tav tm="0">
                                          <p:val>
                                            <p:strVal val="1+#ppt_w/2"/>
                                          </p:val>
                                        </p:tav>
                                        <p:tav tm="100000">
                                          <p:val>
                                            <p:strVal val="#ppt_x"/>
                                          </p:val>
                                        </p:tav>
                                      </p:tavLst>
                                    </p:anim>
                                    <p:anim calcmode="lin" valueType="num">
                                      <p:cBhvr additive="base">
                                        <p:cTn id="30" dur="500" fill="hold"/>
                                        <p:tgtEl>
                                          <p:spTgt spid="539663"/>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mph" presetSubtype="2" fill="hold" nodeType="clickEffect">
                                  <p:stCondLst>
                                    <p:cond delay="0"/>
                                  </p:stCondLst>
                                  <p:childTnLst>
                                    <p:animClr clrSpc="rgb" dir="cw">
                                      <p:cBhvr>
                                        <p:cTn id="34" dur="500" fill="hold"/>
                                        <p:tgtEl>
                                          <p:spTgt spid="539661"/>
                                        </p:tgtEl>
                                        <p:attrNameLst>
                                          <p:attrName>fillcolor</p:attrName>
                                        </p:attrNameLst>
                                      </p:cBhvr>
                                      <p:to>
                                        <a:schemeClr val="hlink"/>
                                      </p:to>
                                    </p:animClr>
                                    <p:set>
                                      <p:cBhvr>
                                        <p:cTn id="35" dur="500" fill="hold"/>
                                        <p:tgtEl>
                                          <p:spTgt spid="539661"/>
                                        </p:tgtEl>
                                        <p:attrNameLst>
                                          <p:attrName>fill.type</p:attrName>
                                        </p:attrNameLst>
                                      </p:cBhvr>
                                      <p:to>
                                        <p:strVal val="solid"/>
                                      </p:to>
                                    </p:set>
                                    <p:set>
                                      <p:cBhvr>
                                        <p:cTn id="36" dur="500" fill="hold"/>
                                        <p:tgtEl>
                                          <p:spTgt spid="539661"/>
                                        </p:tgtEl>
                                        <p:attrNameLst>
                                          <p:attrName>fill.on</p:attrName>
                                        </p:attrNameLst>
                                      </p:cBhvr>
                                      <p:to>
                                        <p:strVal val="true"/>
                                      </p:to>
                                    </p:set>
                                  </p:childTnLst>
                                </p:cTn>
                              </p:par>
                            </p:childTnLst>
                          </p:cTn>
                        </p:par>
                        <p:par>
                          <p:cTn id="37" fill="hold" nodeType="afterGroup">
                            <p:stCondLst>
                              <p:cond delay="500"/>
                            </p:stCondLst>
                            <p:childTnLst>
                              <p:par>
                                <p:cTn id="38" presetID="1" presetClass="emph" presetSubtype="2" fill="hold" nodeType="afterEffect">
                                  <p:stCondLst>
                                    <p:cond delay="0"/>
                                  </p:stCondLst>
                                  <p:childTnLst>
                                    <p:animClr clrSpc="rgb" dir="cw">
                                      <p:cBhvr>
                                        <p:cTn id="39" dur="500" fill="hold"/>
                                        <p:tgtEl>
                                          <p:spTgt spid="539651"/>
                                        </p:tgtEl>
                                        <p:attrNameLst>
                                          <p:attrName>fillcolor</p:attrName>
                                        </p:attrNameLst>
                                      </p:cBhvr>
                                      <p:to>
                                        <a:schemeClr val="hlink"/>
                                      </p:to>
                                    </p:animClr>
                                    <p:set>
                                      <p:cBhvr>
                                        <p:cTn id="40" dur="500" fill="hold"/>
                                        <p:tgtEl>
                                          <p:spTgt spid="539651"/>
                                        </p:tgtEl>
                                        <p:attrNameLst>
                                          <p:attrName>fill.type</p:attrName>
                                        </p:attrNameLst>
                                      </p:cBhvr>
                                      <p:to>
                                        <p:strVal val="solid"/>
                                      </p:to>
                                    </p:set>
                                    <p:set>
                                      <p:cBhvr>
                                        <p:cTn id="41" dur="500" fill="hold"/>
                                        <p:tgtEl>
                                          <p:spTgt spid="539651"/>
                                        </p:tgtEl>
                                        <p:attrNameLst>
                                          <p:attrName>fill.on</p:attrName>
                                        </p:attrNameLst>
                                      </p:cBhvr>
                                      <p:to>
                                        <p:strVal val="true"/>
                                      </p:to>
                                    </p:set>
                                  </p:childTnLst>
                                </p:cTn>
                              </p:par>
                            </p:childTnLst>
                          </p:cTn>
                        </p:par>
                        <p:par>
                          <p:cTn id="42" fill="hold" nodeType="afterGroup">
                            <p:stCondLst>
                              <p:cond delay="1000"/>
                            </p:stCondLst>
                            <p:childTnLst>
                              <p:par>
                                <p:cTn id="43" presetID="1" presetClass="emph" presetSubtype="2" fill="hold" nodeType="afterEffect">
                                  <p:stCondLst>
                                    <p:cond delay="0"/>
                                  </p:stCondLst>
                                  <p:childTnLst>
                                    <p:animClr clrSpc="rgb" dir="cw">
                                      <p:cBhvr>
                                        <p:cTn id="44" dur="500" fill="hold"/>
                                        <p:tgtEl>
                                          <p:spTgt spid="539650"/>
                                        </p:tgtEl>
                                        <p:attrNameLst>
                                          <p:attrName>fillcolor</p:attrName>
                                        </p:attrNameLst>
                                      </p:cBhvr>
                                      <p:to>
                                        <a:schemeClr val="hlink"/>
                                      </p:to>
                                    </p:animClr>
                                    <p:set>
                                      <p:cBhvr>
                                        <p:cTn id="45" dur="500" fill="hold"/>
                                        <p:tgtEl>
                                          <p:spTgt spid="539650"/>
                                        </p:tgtEl>
                                        <p:attrNameLst>
                                          <p:attrName>fill.type</p:attrName>
                                        </p:attrNameLst>
                                      </p:cBhvr>
                                      <p:to>
                                        <p:strVal val="solid"/>
                                      </p:to>
                                    </p:set>
                                    <p:set>
                                      <p:cBhvr>
                                        <p:cTn id="46" dur="500" fill="hold"/>
                                        <p:tgtEl>
                                          <p:spTgt spid="53965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63" grpId="0" animBg="1"/>
      <p:bldP spid="539664" grpId="0" animBg="1"/>
      <p:bldP spid="53966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Text Box 2">
            <a:extLst>
              <a:ext uri="{FF2B5EF4-FFF2-40B4-BE49-F238E27FC236}">
                <a16:creationId xmlns:a16="http://schemas.microsoft.com/office/drawing/2014/main" id="{C2B31594-6896-4799-9555-D46630BDFAC1}"/>
              </a:ext>
            </a:extLst>
          </p:cNvPr>
          <p:cNvSpPr txBox="1">
            <a:spLocks noChangeArrowheads="1"/>
          </p:cNvSpPr>
          <p:nvPr/>
        </p:nvSpPr>
        <p:spPr bwMode="auto">
          <a:xfrm>
            <a:off x="1284288" y="685800"/>
            <a:ext cx="1839912" cy="346075"/>
          </a:xfrm>
          <a:prstGeom prst="rect">
            <a:avLst/>
          </a:prstGeom>
          <a:solidFill>
            <a:schemeClr val="hlink"/>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liable</a:t>
            </a:r>
            <a:endParaRPr lang="en-US" altLang="nl-NL" sz="1600">
              <a:latin typeface="Tahoma" panose="020B0604030504040204" pitchFamily="34" charset="0"/>
            </a:endParaRPr>
          </a:p>
        </p:txBody>
      </p:sp>
      <p:sp>
        <p:nvSpPr>
          <p:cNvPr id="57346" name="Text Box 3">
            <a:extLst>
              <a:ext uri="{FF2B5EF4-FFF2-40B4-BE49-F238E27FC236}">
                <a16:creationId xmlns:a16="http://schemas.microsoft.com/office/drawing/2014/main" id="{71EECF88-CD7C-4AF7-8BC4-A6B370D1149A}"/>
              </a:ext>
            </a:extLst>
          </p:cNvPr>
          <p:cNvSpPr txBox="1">
            <a:spLocks noChangeArrowheads="1"/>
          </p:cNvSpPr>
          <p:nvPr/>
        </p:nvSpPr>
        <p:spPr bwMode="auto">
          <a:xfrm>
            <a:off x="76200" y="1908175"/>
            <a:ext cx="14478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breached duty of care</a:t>
            </a:r>
            <a:endParaRPr lang="en-US" altLang="nl-NL" sz="1600">
              <a:latin typeface="Tahoma" panose="020B0604030504040204" pitchFamily="34" charset="0"/>
            </a:endParaRPr>
          </a:p>
        </p:txBody>
      </p:sp>
      <p:sp>
        <p:nvSpPr>
          <p:cNvPr id="57347" name="Text Box 4">
            <a:extLst>
              <a:ext uri="{FF2B5EF4-FFF2-40B4-BE49-F238E27FC236}">
                <a16:creationId xmlns:a16="http://schemas.microsoft.com/office/drawing/2014/main" id="{13CD6C52-13E0-4B34-B07A-61D42BA56B6B}"/>
              </a:ext>
            </a:extLst>
          </p:cNvPr>
          <p:cNvSpPr txBox="1">
            <a:spLocks noChangeArrowheads="1"/>
          </p:cNvSpPr>
          <p:nvPr/>
        </p:nvSpPr>
        <p:spPr bwMode="auto">
          <a:xfrm>
            <a:off x="2895600" y="1908175"/>
            <a:ext cx="1524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work-related injury</a:t>
            </a:r>
            <a:endParaRPr lang="en-US" altLang="nl-NL" sz="1600">
              <a:latin typeface="Tahoma" panose="020B0604030504040204" pitchFamily="34" charset="0"/>
            </a:endParaRPr>
          </a:p>
        </p:txBody>
      </p:sp>
      <p:cxnSp>
        <p:nvCxnSpPr>
          <p:cNvPr id="57348" name="AutoShape 5">
            <a:extLst>
              <a:ext uri="{FF2B5EF4-FFF2-40B4-BE49-F238E27FC236}">
                <a16:creationId xmlns:a16="http://schemas.microsoft.com/office/drawing/2014/main" id="{61C67D80-9204-4420-BDAB-FA1774F06A32}"/>
              </a:ext>
            </a:extLst>
          </p:cNvPr>
          <p:cNvCxnSpPr>
            <a:cxnSpLocks noChangeShapeType="1"/>
            <a:stCxn id="57346" idx="0"/>
            <a:endCxn id="537602" idx="2"/>
          </p:cNvCxnSpPr>
          <p:nvPr/>
        </p:nvCxnSpPr>
        <p:spPr bwMode="auto">
          <a:xfrm rot="-5400000">
            <a:off x="1064419" y="767556"/>
            <a:ext cx="876300" cy="1404938"/>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7349" name="AutoShape 6">
            <a:extLst>
              <a:ext uri="{FF2B5EF4-FFF2-40B4-BE49-F238E27FC236}">
                <a16:creationId xmlns:a16="http://schemas.microsoft.com/office/drawing/2014/main" id="{093E151D-2CA4-4D78-8A99-B48FC0E97CA9}"/>
              </a:ext>
            </a:extLst>
          </p:cNvPr>
          <p:cNvCxnSpPr>
            <a:cxnSpLocks noChangeShapeType="1"/>
            <a:stCxn id="57347" idx="0"/>
            <a:endCxn id="537602" idx="2"/>
          </p:cNvCxnSpPr>
          <p:nvPr/>
        </p:nvCxnSpPr>
        <p:spPr bwMode="auto">
          <a:xfrm rot="5400000" flipH="1">
            <a:off x="2493169" y="743744"/>
            <a:ext cx="876300" cy="145256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37607" name="Text Box 7">
            <a:extLst>
              <a:ext uri="{FF2B5EF4-FFF2-40B4-BE49-F238E27FC236}">
                <a16:creationId xmlns:a16="http://schemas.microsoft.com/office/drawing/2014/main" id="{A065FDA2-A4FC-47D6-BD75-CE20E8F832CE}"/>
              </a:ext>
            </a:extLst>
          </p:cNvPr>
          <p:cNvSpPr txBox="1">
            <a:spLocks noChangeArrowheads="1"/>
          </p:cNvSpPr>
          <p:nvPr/>
        </p:nvSpPr>
        <p:spPr bwMode="auto">
          <a:xfrm>
            <a:off x="6573838" y="685800"/>
            <a:ext cx="2112962" cy="346075"/>
          </a:xfrm>
          <a:prstGeom prst="rect">
            <a:avLst/>
          </a:prstGeom>
          <a:solidFill>
            <a:schemeClr val="accent1"/>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not liable</a:t>
            </a:r>
            <a:endParaRPr lang="en-US" altLang="nl-NL" sz="1600">
              <a:latin typeface="Tahoma" panose="020B0604030504040204" pitchFamily="34" charset="0"/>
            </a:endParaRPr>
          </a:p>
        </p:txBody>
      </p:sp>
      <p:sp>
        <p:nvSpPr>
          <p:cNvPr id="537608" name="Text Box 8">
            <a:extLst>
              <a:ext uri="{FF2B5EF4-FFF2-40B4-BE49-F238E27FC236}">
                <a16:creationId xmlns:a16="http://schemas.microsoft.com/office/drawing/2014/main" id="{9AB96A5B-1F26-49CA-B844-01D6882FA9A4}"/>
              </a:ext>
            </a:extLst>
          </p:cNvPr>
          <p:cNvSpPr txBox="1">
            <a:spLocks noChangeArrowheads="1"/>
          </p:cNvSpPr>
          <p:nvPr/>
        </p:nvSpPr>
        <p:spPr bwMode="auto">
          <a:xfrm>
            <a:off x="5943600" y="1905000"/>
            <a:ext cx="1295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careless</a:t>
            </a:r>
            <a:endParaRPr lang="en-US" altLang="nl-NL" sz="1600">
              <a:latin typeface="Tahoma" panose="020B0604030504040204" pitchFamily="34" charset="0"/>
            </a:endParaRPr>
          </a:p>
        </p:txBody>
      </p:sp>
      <p:sp>
        <p:nvSpPr>
          <p:cNvPr id="57352" name="Text Box 9">
            <a:extLst>
              <a:ext uri="{FF2B5EF4-FFF2-40B4-BE49-F238E27FC236}">
                <a16:creationId xmlns:a16="http://schemas.microsoft.com/office/drawing/2014/main" id="{84F72A76-1478-41C1-8145-AA846F0E2391}"/>
              </a:ext>
            </a:extLst>
          </p:cNvPr>
          <p:cNvSpPr txBox="1">
            <a:spLocks noChangeArrowheads="1"/>
          </p:cNvSpPr>
          <p:nvPr/>
        </p:nvSpPr>
        <p:spPr bwMode="auto">
          <a:xfrm>
            <a:off x="8229600" y="19050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2</a:t>
            </a:r>
            <a:endParaRPr lang="en-US" altLang="nl-NL" sz="1600">
              <a:latin typeface="Tahoma" panose="020B0604030504040204" pitchFamily="34" charset="0"/>
            </a:endParaRPr>
          </a:p>
        </p:txBody>
      </p:sp>
      <p:cxnSp>
        <p:nvCxnSpPr>
          <p:cNvPr id="57353" name="AutoShape 10">
            <a:extLst>
              <a:ext uri="{FF2B5EF4-FFF2-40B4-BE49-F238E27FC236}">
                <a16:creationId xmlns:a16="http://schemas.microsoft.com/office/drawing/2014/main" id="{1F132317-2451-422B-A98D-12533B3AFFD7}"/>
              </a:ext>
            </a:extLst>
          </p:cNvPr>
          <p:cNvCxnSpPr>
            <a:cxnSpLocks noChangeShapeType="1"/>
            <a:stCxn id="537608" idx="0"/>
            <a:endCxn id="537607" idx="2"/>
          </p:cNvCxnSpPr>
          <p:nvPr/>
        </p:nvCxnSpPr>
        <p:spPr bwMode="auto">
          <a:xfrm rot="-5400000">
            <a:off x="6674644" y="948531"/>
            <a:ext cx="873125" cy="1039813"/>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7354" name="AutoShape 11">
            <a:extLst>
              <a:ext uri="{FF2B5EF4-FFF2-40B4-BE49-F238E27FC236}">
                <a16:creationId xmlns:a16="http://schemas.microsoft.com/office/drawing/2014/main" id="{FCE42769-64DC-40DA-9B29-0FA333E9A8DB}"/>
              </a:ext>
            </a:extLst>
          </p:cNvPr>
          <p:cNvCxnSpPr>
            <a:cxnSpLocks noChangeShapeType="1"/>
            <a:stCxn id="537607" idx="1"/>
            <a:endCxn id="537602" idx="3"/>
          </p:cNvCxnSpPr>
          <p:nvPr/>
        </p:nvCxnSpPr>
        <p:spPr bwMode="auto">
          <a:xfrm flipH="1">
            <a:off x="3124200" y="858838"/>
            <a:ext cx="3449638" cy="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57355" name="Text Box 12">
            <a:extLst>
              <a:ext uri="{FF2B5EF4-FFF2-40B4-BE49-F238E27FC236}">
                <a16:creationId xmlns:a16="http://schemas.microsoft.com/office/drawing/2014/main" id="{CB30E3BD-F983-4D9D-BC4C-AFD4B40DEB65}"/>
              </a:ext>
            </a:extLst>
          </p:cNvPr>
          <p:cNvSpPr txBox="1">
            <a:spLocks noChangeArrowheads="1"/>
          </p:cNvSpPr>
          <p:nvPr/>
        </p:nvSpPr>
        <p:spPr bwMode="auto">
          <a:xfrm>
            <a:off x="4343400" y="3767138"/>
            <a:ext cx="1371600" cy="10795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no work-related injury</a:t>
            </a:r>
          </a:p>
        </p:txBody>
      </p:sp>
      <p:sp>
        <p:nvSpPr>
          <p:cNvPr id="57356" name="Text Box 13">
            <a:extLst>
              <a:ext uri="{FF2B5EF4-FFF2-40B4-BE49-F238E27FC236}">
                <a16:creationId xmlns:a16="http://schemas.microsoft.com/office/drawing/2014/main" id="{90115F41-6A2C-429A-88E9-3547734AEA27}"/>
              </a:ext>
            </a:extLst>
          </p:cNvPr>
          <p:cNvSpPr txBox="1">
            <a:spLocks noChangeArrowheads="1"/>
          </p:cNvSpPr>
          <p:nvPr/>
        </p:nvSpPr>
        <p:spPr bwMode="auto">
          <a:xfrm>
            <a:off x="152400" y="35242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No safety instructions</a:t>
            </a:r>
            <a:endParaRPr lang="en-US" altLang="nl-NL" sz="1600">
              <a:latin typeface="Tahoma" panose="020B0604030504040204" pitchFamily="34" charset="0"/>
            </a:endParaRPr>
          </a:p>
        </p:txBody>
      </p:sp>
      <p:cxnSp>
        <p:nvCxnSpPr>
          <p:cNvPr id="57357" name="AutoShape 14">
            <a:extLst>
              <a:ext uri="{FF2B5EF4-FFF2-40B4-BE49-F238E27FC236}">
                <a16:creationId xmlns:a16="http://schemas.microsoft.com/office/drawing/2014/main" id="{DB88EB53-18DB-494B-8514-1DBF97C79038}"/>
              </a:ext>
            </a:extLst>
          </p:cNvPr>
          <p:cNvCxnSpPr>
            <a:cxnSpLocks noChangeShapeType="1"/>
            <a:stCxn id="57356" idx="0"/>
            <a:endCxn id="57346" idx="2"/>
          </p:cNvCxnSpPr>
          <p:nvPr/>
        </p:nvCxnSpPr>
        <p:spPr bwMode="auto">
          <a:xfrm flipV="1">
            <a:off x="800100" y="2743200"/>
            <a:ext cx="0" cy="78105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58" name="Text Box 15">
            <a:extLst>
              <a:ext uri="{FF2B5EF4-FFF2-40B4-BE49-F238E27FC236}">
                <a16:creationId xmlns:a16="http://schemas.microsoft.com/office/drawing/2014/main" id="{81A22E59-20E9-4C43-B671-86FC516F2365}"/>
              </a:ext>
            </a:extLst>
          </p:cNvPr>
          <p:cNvSpPr txBox="1">
            <a:spLocks noChangeArrowheads="1"/>
          </p:cNvSpPr>
          <p:nvPr/>
        </p:nvSpPr>
        <p:spPr bwMode="auto">
          <a:xfrm>
            <a:off x="1676400" y="6096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 is friend of claimant </a:t>
            </a:r>
            <a:endParaRPr lang="en-US" altLang="nl-NL" sz="1600">
              <a:latin typeface="Tahoma" panose="020B0604030504040204" pitchFamily="34" charset="0"/>
            </a:endParaRPr>
          </a:p>
        </p:txBody>
      </p:sp>
      <p:sp>
        <p:nvSpPr>
          <p:cNvPr id="57359" name="Text Box 16">
            <a:extLst>
              <a:ext uri="{FF2B5EF4-FFF2-40B4-BE49-F238E27FC236}">
                <a16:creationId xmlns:a16="http://schemas.microsoft.com/office/drawing/2014/main" id="{335945D7-6818-47E9-B962-88B6E27EBBEA}"/>
              </a:ext>
            </a:extLst>
          </p:cNvPr>
          <p:cNvSpPr txBox="1">
            <a:spLocks noChangeArrowheads="1"/>
          </p:cNvSpPr>
          <p:nvPr/>
        </p:nvSpPr>
        <p:spPr bwMode="auto">
          <a:xfrm>
            <a:off x="1676400" y="48958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is not credible</a:t>
            </a:r>
            <a:endParaRPr lang="en-US" altLang="nl-NL" sz="1600">
              <a:latin typeface="Tahoma" panose="020B0604030504040204" pitchFamily="34" charset="0"/>
            </a:endParaRPr>
          </a:p>
        </p:txBody>
      </p:sp>
      <p:cxnSp>
        <p:nvCxnSpPr>
          <p:cNvPr id="57360" name="AutoShape 17">
            <a:extLst>
              <a:ext uri="{FF2B5EF4-FFF2-40B4-BE49-F238E27FC236}">
                <a16:creationId xmlns:a16="http://schemas.microsoft.com/office/drawing/2014/main" id="{E671B4B6-D325-4874-9ABC-ABABFBA92DDA}"/>
              </a:ext>
            </a:extLst>
          </p:cNvPr>
          <p:cNvCxnSpPr>
            <a:cxnSpLocks noChangeShapeType="1"/>
            <a:stCxn id="57359" idx="0"/>
          </p:cNvCxnSpPr>
          <p:nvPr/>
        </p:nvCxnSpPr>
        <p:spPr bwMode="auto">
          <a:xfrm flipH="1" flipV="1">
            <a:off x="838200" y="4572000"/>
            <a:ext cx="1485900" cy="32385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537618" name="Text Box 18">
            <a:extLst>
              <a:ext uri="{FF2B5EF4-FFF2-40B4-BE49-F238E27FC236}">
                <a16:creationId xmlns:a16="http://schemas.microsoft.com/office/drawing/2014/main" id="{33E34818-4BB2-401F-8A90-8A92AE9D844D}"/>
              </a:ext>
            </a:extLst>
          </p:cNvPr>
          <p:cNvSpPr txBox="1">
            <a:spLocks noChangeArrowheads="1"/>
          </p:cNvSpPr>
          <p:nvPr/>
        </p:nvSpPr>
        <p:spPr bwMode="auto">
          <a:xfrm>
            <a:off x="8001000" y="3436938"/>
            <a:ext cx="1143000" cy="830262"/>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secured the stairs</a:t>
            </a:r>
          </a:p>
        </p:txBody>
      </p:sp>
      <p:cxnSp>
        <p:nvCxnSpPr>
          <p:cNvPr id="537619" name="AutoShape 19">
            <a:extLst>
              <a:ext uri="{FF2B5EF4-FFF2-40B4-BE49-F238E27FC236}">
                <a16:creationId xmlns:a16="http://schemas.microsoft.com/office/drawing/2014/main" id="{C37A6245-6A2A-4933-9DCD-768136D8229F}"/>
              </a:ext>
            </a:extLst>
          </p:cNvPr>
          <p:cNvCxnSpPr>
            <a:cxnSpLocks noChangeShapeType="1"/>
            <a:stCxn id="537618" idx="1"/>
            <a:endCxn id="10271" idx="3"/>
          </p:cNvCxnSpPr>
          <p:nvPr/>
        </p:nvCxnSpPr>
        <p:spPr bwMode="auto">
          <a:xfrm flipH="1" flipV="1">
            <a:off x="7315200" y="3851275"/>
            <a:ext cx="685800"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57363" name="Text Box 20">
            <a:extLst>
              <a:ext uri="{FF2B5EF4-FFF2-40B4-BE49-F238E27FC236}">
                <a16:creationId xmlns:a16="http://schemas.microsoft.com/office/drawing/2014/main" id="{8220D625-866C-454F-97FC-8C8A2E397E3D}"/>
              </a:ext>
            </a:extLst>
          </p:cNvPr>
          <p:cNvSpPr txBox="1">
            <a:spLocks noChangeArrowheads="1"/>
          </p:cNvSpPr>
          <p:nvPr/>
        </p:nvSpPr>
        <p:spPr bwMode="auto">
          <a:xfrm>
            <a:off x="4191000" y="5641975"/>
            <a:ext cx="1676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Injury caused by poor physical condition</a:t>
            </a:r>
          </a:p>
        </p:txBody>
      </p:sp>
      <p:cxnSp>
        <p:nvCxnSpPr>
          <p:cNvPr id="57364" name="AutoShape 21">
            <a:extLst>
              <a:ext uri="{FF2B5EF4-FFF2-40B4-BE49-F238E27FC236}">
                <a16:creationId xmlns:a16="http://schemas.microsoft.com/office/drawing/2014/main" id="{C957F710-1803-495F-8066-8E9368BE9739}"/>
              </a:ext>
            </a:extLst>
          </p:cNvPr>
          <p:cNvCxnSpPr>
            <a:cxnSpLocks noChangeShapeType="1"/>
            <a:stCxn id="57363" idx="0"/>
            <a:endCxn id="57355" idx="2"/>
          </p:cNvCxnSpPr>
          <p:nvPr/>
        </p:nvCxnSpPr>
        <p:spPr bwMode="auto">
          <a:xfrm flipV="1">
            <a:off x="5029200" y="4846638"/>
            <a:ext cx="0" cy="795337"/>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65" name="AutoShape 22">
            <a:extLst>
              <a:ext uri="{FF2B5EF4-FFF2-40B4-BE49-F238E27FC236}">
                <a16:creationId xmlns:a16="http://schemas.microsoft.com/office/drawing/2014/main" id="{C05E523D-E01E-470F-ACD8-25ED42B0A13A}"/>
              </a:ext>
            </a:extLst>
          </p:cNvPr>
          <p:cNvCxnSpPr>
            <a:cxnSpLocks noChangeShapeType="1"/>
            <a:stCxn id="57355" idx="0"/>
            <a:endCxn id="57347" idx="2"/>
          </p:cNvCxnSpPr>
          <p:nvPr/>
        </p:nvCxnSpPr>
        <p:spPr bwMode="auto">
          <a:xfrm flipH="1" flipV="1">
            <a:off x="3657600" y="2743200"/>
            <a:ext cx="1371600" cy="1023938"/>
          </a:xfrm>
          <a:prstGeom prst="straightConnector1">
            <a:avLst/>
          </a:prstGeom>
          <a:noFill/>
          <a:ln w="28575">
            <a:solidFill>
              <a:schemeClr val="hlink"/>
            </a:solidFill>
            <a:prstDash val="dash"/>
            <a:round/>
            <a:headEnd type="triangle" w="med" len="med"/>
            <a:tailEnd/>
          </a:ln>
          <a:extLst>
            <a:ext uri="{909E8E84-426E-40DD-AFC4-6F175D3DCCD1}">
              <a14:hiddenFill xmlns:a14="http://schemas.microsoft.com/office/drawing/2010/main">
                <a:noFill/>
              </a14:hiddenFill>
            </a:ext>
          </a:extLst>
        </p:spPr>
      </p:cxnSp>
      <p:sp>
        <p:nvSpPr>
          <p:cNvPr id="57366" name="Text Box 23">
            <a:extLst>
              <a:ext uri="{FF2B5EF4-FFF2-40B4-BE49-F238E27FC236}">
                <a16:creationId xmlns:a16="http://schemas.microsoft.com/office/drawing/2014/main" id="{243FC5BC-DA6C-4A1C-BCD2-A243A47E323F}"/>
              </a:ext>
            </a:extLst>
          </p:cNvPr>
          <p:cNvSpPr txBox="1">
            <a:spLocks noChangeArrowheads="1"/>
          </p:cNvSpPr>
          <p:nvPr/>
        </p:nvSpPr>
        <p:spPr bwMode="auto">
          <a:xfrm>
            <a:off x="152400" y="4953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says so</a:t>
            </a:r>
            <a:endParaRPr lang="en-US" altLang="nl-NL" sz="1600">
              <a:latin typeface="Tahoma" panose="020B0604030504040204" pitchFamily="34" charset="0"/>
            </a:endParaRPr>
          </a:p>
        </p:txBody>
      </p:sp>
      <p:cxnSp>
        <p:nvCxnSpPr>
          <p:cNvPr id="57367" name="AutoShape 24">
            <a:extLst>
              <a:ext uri="{FF2B5EF4-FFF2-40B4-BE49-F238E27FC236}">
                <a16:creationId xmlns:a16="http://schemas.microsoft.com/office/drawing/2014/main" id="{4965571A-5929-4954-A463-CDF14A44F652}"/>
              </a:ext>
            </a:extLst>
          </p:cNvPr>
          <p:cNvCxnSpPr>
            <a:cxnSpLocks noChangeShapeType="1"/>
            <a:stCxn id="57366" idx="0"/>
            <a:endCxn id="57356" idx="2"/>
          </p:cNvCxnSpPr>
          <p:nvPr/>
        </p:nvCxnSpPr>
        <p:spPr bwMode="auto">
          <a:xfrm flipV="1">
            <a:off x="800100" y="4114800"/>
            <a:ext cx="0" cy="8382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68" name="AutoShape 25">
            <a:extLst>
              <a:ext uri="{FF2B5EF4-FFF2-40B4-BE49-F238E27FC236}">
                <a16:creationId xmlns:a16="http://schemas.microsoft.com/office/drawing/2014/main" id="{617378F5-65C8-4642-BDC6-F1DCB97FE054}"/>
              </a:ext>
            </a:extLst>
          </p:cNvPr>
          <p:cNvCxnSpPr>
            <a:cxnSpLocks noChangeShapeType="1"/>
            <a:stCxn id="57352" idx="0"/>
            <a:endCxn id="537607" idx="2"/>
          </p:cNvCxnSpPr>
          <p:nvPr/>
        </p:nvCxnSpPr>
        <p:spPr bwMode="auto">
          <a:xfrm rot="5400000" flipH="1">
            <a:off x="7684294" y="978694"/>
            <a:ext cx="873125" cy="979487"/>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7369" name="Text Box 28">
            <a:extLst>
              <a:ext uri="{FF2B5EF4-FFF2-40B4-BE49-F238E27FC236}">
                <a16:creationId xmlns:a16="http://schemas.microsoft.com/office/drawing/2014/main" id="{879D4C66-EC0D-49B5-BDE3-E2AB2524B96C}"/>
              </a:ext>
            </a:extLst>
          </p:cNvPr>
          <p:cNvSpPr txBox="1">
            <a:spLocks noChangeArrowheads="1"/>
          </p:cNvSpPr>
          <p:nvPr/>
        </p:nvSpPr>
        <p:spPr bwMode="auto">
          <a:xfrm>
            <a:off x="1828800" y="21336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1</a:t>
            </a:r>
            <a:endParaRPr lang="en-US" altLang="nl-NL" sz="1600">
              <a:latin typeface="Tahoma" panose="020B0604030504040204" pitchFamily="34" charset="0"/>
            </a:endParaRPr>
          </a:p>
        </p:txBody>
      </p:sp>
      <p:cxnSp>
        <p:nvCxnSpPr>
          <p:cNvPr id="57370" name="AutoShape 29">
            <a:extLst>
              <a:ext uri="{FF2B5EF4-FFF2-40B4-BE49-F238E27FC236}">
                <a16:creationId xmlns:a16="http://schemas.microsoft.com/office/drawing/2014/main" id="{A9DB3871-DFED-4C01-9C05-70A1C9085080}"/>
              </a:ext>
            </a:extLst>
          </p:cNvPr>
          <p:cNvCxnSpPr>
            <a:cxnSpLocks noChangeShapeType="1"/>
            <a:stCxn id="57369" idx="0"/>
            <a:endCxn id="537602" idx="2"/>
          </p:cNvCxnSpPr>
          <p:nvPr/>
        </p:nvCxnSpPr>
        <p:spPr bwMode="auto">
          <a:xfrm flipH="1" flipV="1">
            <a:off x="2205038" y="1031875"/>
            <a:ext cx="4762" cy="110172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71" name="AutoShape 30">
            <a:extLst>
              <a:ext uri="{FF2B5EF4-FFF2-40B4-BE49-F238E27FC236}">
                <a16:creationId xmlns:a16="http://schemas.microsoft.com/office/drawing/2014/main" id="{7867C29B-F2EF-43FA-8437-FCBE60C131CB}"/>
              </a:ext>
            </a:extLst>
          </p:cNvPr>
          <p:cNvCxnSpPr>
            <a:cxnSpLocks noChangeShapeType="1"/>
            <a:stCxn id="57358" idx="0"/>
            <a:endCxn id="57359" idx="2"/>
          </p:cNvCxnSpPr>
          <p:nvPr/>
        </p:nvCxnSpPr>
        <p:spPr bwMode="auto">
          <a:xfrm flipV="1">
            <a:off x="2324100" y="5486400"/>
            <a:ext cx="0" cy="6096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72" name="Freeform 35">
            <a:extLst>
              <a:ext uri="{FF2B5EF4-FFF2-40B4-BE49-F238E27FC236}">
                <a16:creationId xmlns:a16="http://schemas.microsoft.com/office/drawing/2014/main" id="{5DB216BA-329A-4B23-900E-89754364712C}"/>
              </a:ext>
            </a:extLst>
          </p:cNvPr>
          <p:cNvSpPr>
            <a:spLocks/>
          </p:cNvSpPr>
          <p:nvPr/>
        </p:nvSpPr>
        <p:spPr bwMode="auto">
          <a:xfrm>
            <a:off x="3667125" y="2762250"/>
            <a:ext cx="2419350" cy="3914775"/>
          </a:xfrm>
          <a:custGeom>
            <a:avLst/>
            <a:gdLst>
              <a:gd name="T0" fmla="*/ 2147483647 w 1524"/>
              <a:gd name="T1" fmla="*/ 2147483647 h 2466"/>
              <a:gd name="T2" fmla="*/ 2147483647 w 1524"/>
              <a:gd name="T3" fmla="*/ 2147483647 h 2466"/>
              <a:gd name="T4" fmla="*/ 2147483647 w 1524"/>
              <a:gd name="T5" fmla="*/ 2147483647 h 2466"/>
              <a:gd name="T6" fmla="*/ 2147483647 w 1524"/>
              <a:gd name="T7" fmla="*/ 2147483647 h 2466"/>
              <a:gd name="T8" fmla="*/ 2147483647 w 1524"/>
              <a:gd name="T9" fmla="*/ 2147483647 h 2466"/>
              <a:gd name="T10" fmla="*/ 2147483647 w 1524"/>
              <a:gd name="T11" fmla="*/ 2147483647 h 2466"/>
              <a:gd name="T12" fmla="*/ 2147483647 w 1524"/>
              <a:gd name="T13" fmla="*/ 2147483647 h 2466"/>
              <a:gd name="T14" fmla="*/ 2147483647 w 1524"/>
              <a:gd name="T15" fmla="*/ 2147483647 h 2466"/>
              <a:gd name="T16" fmla="*/ 2147483647 w 1524"/>
              <a:gd name="T17" fmla="*/ 2147483647 h 2466"/>
              <a:gd name="T18" fmla="*/ 2147483647 w 1524"/>
              <a:gd name="T19" fmla="*/ 2147483647 h 2466"/>
              <a:gd name="T20" fmla="*/ 2147483647 w 1524"/>
              <a:gd name="T21" fmla="*/ 2147483647 h 2466"/>
              <a:gd name="T22" fmla="*/ 2147483647 w 1524"/>
              <a:gd name="T23" fmla="*/ 2147483647 h 2466"/>
              <a:gd name="T24" fmla="*/ 2147483647 w 1524"/>
              <a:gd name="T25" fmla="*/ 2147483647 h 2466"/>
              <a:gd name="T26" fmla="*/ 2147483647 w 1524"/>
              <a:gd name="T27" fmla="*/ 2147483647 h 2466"/>
              <a:gd name="T28" fmla="*/ 2147483647 w 1524"/>
              <a:gd name="T29" fmla="*/ 2147483647 h 2466"/>
              <a:gd name="T30" fmla="*/ 2147483647 w 1524"/>
              <a:gd name="T31" fmla="*/ 2147483647 h 2466"/>
              <a:gd name="T32" fmla="*/ 2147483647 w 1524"/>
              <a:gd name="T33" fmla="*/ 2147483647 h 2466"/>
              <a:gd name="T34" fmla="*/ 2147483647 w 1524"/>
              <a:gd name="T35" fmla="*/ 2147483647 h 2466"/>
              <a:gd name="T36" fmla="*/ 2147483647 w 1524"/>
              <a:gd name="T37" fmla="*/ 2147483647 h 2466"/>
              <a:gd name="T38" fmla="*/ 2147483647 w 1524"/>
              <a:gd name="T39" fmla="*/ 2147483647 h 2466"/>
              <a:gd name="T40" fmla="*/ 2147483647 w 1524"/>
              <a:gd name="T41" fmla="*/ 2147483647 h 2466"/>
              <a:gd name="T42" fmla="*/ 2147483647 w 1524"/>
              <a:gd name="T43" fmla="*/ 2147483647 h 2466"/>
              <a:gd name="T44" fmla="*/ 2147483647 w 1524"/>
              <a:gd name="T45" fmla="*/ 2147483647 h 2466"/>
              <a:gd name="T46" fmla="*/ 2147483647 w 1524"/>
              <a:gd name="T47" fmla="*/ 2147483647 h 2466"/>
              <a:gd name="T48" fmla="*/ 2147483647 w 1524"/>
              <a:gd name="T49" fmla="*/ 2147483647 h 2466"/>
              <a:gd name="T50" fmla="*/ 2147483647 w 1524"/>
              <a:gd name="T51" fmla="*/ 2147483647 h 2466"/>
              <a:gd name="T52" fmla="*/ 2147483647 w 1524"/>
              <a:gd name="T53" fmla="*/ 2147483647 h 2466"/>
              <a:gd name="T54" fmla="*/ 2147483647 w 1524"/>
              <a:gd name="T55" fmla="*/ 2147483647 h 2466"/>
              <a:gd name="T56" fmla="*/ 2147483647 w 1524"/>
              <a:gd name="T57" fmla="*/ 2147483647 h 2466"/>
              <a:gd name="T58" fmla="*/ 2147483647 w 1524"/>
              <a:gd name="T59" fmla="*/ 2147483647 h 2466"/>
              <a:gd name="T60" fmla="*/ 2147483647 w 1524"/>
              <a:gd name="T61" fmla="*/ 2147483647 h 2466"/>
              <a:gd name="T62" fmla="*/ 2147483647 w 1524"/>
              <a:gd name="T63" fmla="*/ 2147483647 h 2466"/>
              <a:gd name="T64" fmla="*/ 2147483647 w 1524"/>
              <a:gd name="T65" fmla="*/ 2147483647 h 2466"/>
              <a:gd name="T66" fmla="*/ 2147483647 w 1524"/>
              <a:gd name="T67" fmla="*/ 2147483647 h 2466"/>
              <a:gd name="T68" fmla="*/ 2147483647 w 1524"/>
              <a:gd name="T69" fmla="*/ 2147483647 h 2466"/>
              <a:gd name="T70" fmla="*/ 2147483647 w 1524"/>
              <a:gd name="T71" fmla="*/ 2147483647 h 2466"/>
              <a:gd name="T72" fmla="*/ 2147483647 w 1524"/>
              <a:gd name="T73" fmla="*/ 2147483647 h 2466"/>
              <a:gd name="T74" fmla="*/ 2147483647 w 1524"/>
              <a:gd name="T75" fmla="*/ 2147483647 h 2466"/>
              <a:gd name="T76" fmla="*/ 2147483647 w 1524"/>
              <a:gd name="T77" fmla="*/ 2147483647 h 2466"/>
              <a:gd name="T78" fmla="*/ 2147483647 w 1524"/>
              <a:gd name="T79" fmla="*/ 2147483647 h 2466"/>
              <a:gd name="T80" fmla="*/ 2147483647 w 1524"/>
              <a:gd name="T81" fmla="*/ 2147483647 h 2466"/>
              <a:gd name="T82" fmla="*/ 2147483647 w 1524"/>
              <a:gd name="T83" fmla="*/ 2147483647 h 2466"/>
              <a:gd name="T84" fmla="*/ 2147483647 w 1524"/>
              <a:gd name="T85" fmla="*/ 2147483647 h 2466"/>
              <a:gd name="T86" fmla="*/ 2147483647 w 1524"/>
              <a:gd name="T87" fmla="*/ 2147483647 h 2466"/>
              <a:gd name="T88" fmla="*/ 2147483647 w 1524"/>
              <a:gd name="T89" fmla="*/ 2147483647 h 2466"/>
              <a:gd name="T90" fmla="*/ 2147483647 w 1524"/>
              <a:gd name="T91" fmla="*/ 2147483647 h 2466"/>
              <a:gd name="T92" fmla="*/ 0 w 1524"/>
              <a:gd name="T93" fmla="*/ 2147483647 h 2466"/>
              <a:gd name="T94" fmla="*/ 2147483647 w 1524"/>
              <a:gd name="T95" fmla="*/ 0 h 2466"/>
              <a:gd name="T96" fmla="*/ 2147483647 w 1524"/>
              <a:gd name="T97" fmla="*/ 2147483647 h 2466"/>
              <a:gd name="T98" fmla="*/ 2147483647 w 1524"/>
              <a:gd name="T99" fmla="*/ 2147483647 h 2466"/>
              <a:gd name="T100" fmla="*/ 2147483647 w 1524"/>
              <a:gd name="T101" fmla="*/ 2147483647 h 2466"/>
              <a:gd name="T102" fmla="*/ 2147483647 w 1524"/>
              <a:gd name="T103" fmla="*/ 2147483647 h 2466"/>
              <a:gd name="T104" fmla="*/ 2147483647 w 1524"/>
              <a:gd name="T105" fmla="*/ 2147483647 h 2466"/>
              <a:gd name="T106" fmla="*/ 2147483647 w 1524"/>
              <a:gd name="T107" fmla="*/ 2147483647 h 2466"/>
              <a:gd name="T108" fmla="*/ 2147483647 w 1524"/>
              <a:gd name="T109" fmla="*/ 2147483647 h 2466"/>
              <a:gd name="T110" fmla="*/ 2147483647 w 1524"/>
              <a:gd name="T111" fmla="*/ 2147483647 h 246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524" h="2466">
                <a:moveTo>
                  <a:pt x="360" y="84"/>
                </a:moveTo>
                <a:cubicBezTo>
                  <a:pt x="428" y="94"/>
                  <a:pt x="495" y="98"/>
                  <a:pt x="564" y="102"/>
                </a:cubicBezTo>
                <a:cubicBezTo>
                  <a:pt x="603" y="115"/>
                  <a:pt x="644" y="116"/>
                  <a:pt x="684" y="126"/>
                </a:cubicBezTo>
                <a:cubicBezTo>
                  <a:pt x="704" y="131"/>
                  <a:pt x="744" y="138"/>
                  <a:pt x="744" y="138"/>
                </a:cubicBezTo>
                <a:cubicBezTo>
                  <a:pt x="788" y="168"/>
                  <a:pt x="835" y="173"/>
                  <a:pt x="888" y="186"/>
                </a:cubicBezTo>
                <a:cubicBezTo>
                  <a:pt x="988" y="211"/>
                  <a:pt x="1086" y="255"/>
                  <a:pt x="1188" y="264"/>
                </a:cubicBezTo>
                <a:cubicBezTo>
                  <a:pt x="1231" y="275"/>
                  <a:pt x="1278" y="280"/>
                  <a:pt x="1320" y="294"/>
                </a:cubicBezTo>
                <a:cubicBezTo>
                  <a:pt x="1349" y="337"/>
                  <a:pt x="1338" y="383"/>
                  <a:pt x="1326" y="432"/>
                </a:cubicBezTo>
                <a:cubicBezTo>
                  <a:pt x="1333" y="465"/>
                  <a:pt x="1341" y="506"/>
                  <a:pt x="1362" y="534"/>
                </a:cubicBezTo>
                <a:cubicBezTo>
                  <a:pt x="1375" y="551"/>
                  <a:pt x="1397" y="562"/>
                  <a:pt x="1410" y="582"/>
                </a:cubicBezTo>
                <a:cubicBezTo>
                  <a:pt x="1392" y="635"/>
                  <a:pt x="1403" y="692"/>
                  <a:pt x="1386" y="744"/>
                </a:cubicBezTo>
                <a:cubicBezTo>
                  <a:pt x="1374" y="900"/>
                  <a:pt x="1339" y="1107"/>
                  <a:pt x="1386" y="1248"/>
                </a:cubicBezTo>
                <a:cubicBezTo>
                  <a:pt x="1391" y="1282"/>
                  <a:pt x="1389" y="1325"/>
                  <a:pt x="1404" y="1356"/>
                </a:cubicBezTo>
                <a:cubicBezTo>
                  <a:pt x="1413" y="1374"/>
                  <a:pt x="1428" y="1410"/>
                  <a:pt x="1428" y="1410"/>
                </a:cubicBezTo>
                <a:cubicBezTo>
                  <a:pt x="1430" y="1425"/>
                  <a:pt x="1432" y="1453"/>
                  <a:pt x="1440" y="1470"/>
                </a:cubicBezTo>
                <a:cubicBezTo>
                  <a:pt x="1453" y="1496"/>
                  <a:pt x="1452" y="1479"/>
                  <a:pt x="1458" y="1506"/>
                </a:cubicBezTo>
                <a:cubicBezTo>
                  <a:pt x="1467" y="1547"/>
                  <a:pt x="1470" y="1590"/>
                  <a:pt x="1476" y="1632"/>
                </a:cubicBezTo>
                <a:cubicBezTo>
                  <a:pt x="1481" y="1663"/>
                  <a:pt x="1484" y="1667"/>
                  <a:pt x="1494" y="1698"/>
                </a:cubicBezTo>
                <a:cubicBezTo>
                  <a:pt x="1499" y="1714"/>
                  <a:pt x="1506" y="1746"/>
                  <a:pt x="1506" y="1746"/>
                </a:cubicBezTo>
                <a:cubicBezTo>
                  <a:pt x="1511" y="1796"/>
                  <a:pt x="1518" y="1846"/>
                  <a:pt x="1524" y="1896"/>
                </a:cubicBezTo>
                <a:cubicBezTo>
                  <a:pt x="1522" y="1932"/>
                  <a:pt x="1519" y="1968"/>
                  <a:pt x="1518" y="2004"/>
                </a:cubicBezTo>
                <a:cubicBezTo>
                  <a:pt x="1515" y="2098"/>
                  <a:pt x="1515" y="2192"/>
                  <a:pt x="1512" y="2286"/>
                </a:cubicBezTo>
                <a:cubicBezTo>
                  <a:pt x="1510" y="2342"/>
                  <a:pt x="1508" y="2387"/>
                  <a:pt x="1452" y="2406"/>
                </a:cubicBezTo>
                <a:cubicBezTo>
                  <a:pt x="1407" y="2451"/>
                  <a:pt x="1420" y="2458"/>
                  <a:pt x="1356" y="2466"/>
                </a:cubicBezTo>
                <a:cubicBezTo>
                  <a:pt x="1186" y="2447"/>
                  <a:pt x="1019" y="2451"/>
                  <a:pt x="846" y="2448"/>
                </a:cubicBezTo>
                <a:cubicBezTo>
                  <a:pt x="684" y="2421"/>
                  <a:pt x="518" y="2431"/>
                  <a:pt x="354" y="2424"/>
                </a:cubicBezTo>
                <a:cubicBezTo>
                  <a:pt x="315" y="2398"/>
                  <a:pt x="291" y="2360"/>
                  <a:pt x="252" y="2334"/>
                </a:cubicBezTo>
                <a:cubicBezTo>
                  <a:pt x="242" y="2294"/>
                  <a:pt x="227" y="2249"/>
                  <a:pt x="198" y="2220"/>
                </a:cubicBezTo>
                <a:cubicBezTo>
                  <a:pt x="188" y="2189"/>
                  <a:pt x="175" y="2163"/>
                  <a:pt x="168" y="2130"/>
                </a:cubicBezTo>
                <a:cubicBezTo>
                  <a:pt x="166" y="2108"/>
                  <a:pt x="162" y="2086"/>
                  <a:pt x="162" y="2064"/>
                </a:cubicBezTo>
                <a:cubicBezTo>
                  <a:pt x="162" y="1990"/>
                  <a:pt x="166" y="1916"/>
                  <a:pt x="168" y="1842"/>
                </a:cubicBezTo>
                <a:cubicBezTo>
                  <a:pt x="170" y="1790"/>
                  <a:pt x="173" y="1579"/>
                  <a:pt x="246" y="1530"/>
                </a:cubicBezTo>
                <a:cubicBezTo>
                  <a:pt x="253" y="1508"/>
                  <a:pt x="267" y="1491"/>
                  <a:pt x="276" y="1470"/>
                </a:cubicBezTo>
                <a:cubicBezTo>
                  <a:pt x="288" y="1442"/>
                  <a:pt x="290" y="1409"/>
                  <a:pt x="294" y="1380"/>
                </a:cubicBezTo>
                <a:cubicBezTo>
                  <a:pt x="298" y="1309"/>
                  <a:pt x="295" y="1228"/>
                  <a:pt x="312" y="1158"/>
                </a:cubicBezTo>
                <a:cubicBezTo>
                  <a:pt x="321" y="1022"/>
                  <a:pt x="324" y="1025"/>
                  <a:pt x="318" y="852"/>
                </a:cubicBezTo>
                <a:cubicBezTo>
                  <a:pt x="318" y="846"/>
                  <a:pt x="316" y="719"/>
                  <a:pt x="306" y="678"/>
                </a:cubicBezTo>
                <a:cubicBezTo>
                  <a:pt x="291" y="618"/>
                  <a:pt x="249" y="559"/>
                  <a:pt x="216" y="510"/>
                </a:cubicBezTo>
                <a:cubicBezTo>
                  <a:pt x="202" y="455"/>
                  <a:pt x="222" y="512"/>
                  <a:pt x="192" y="474"/>
                </a:cubicBezTo>
                <a:cubicBezTo>
                  <a:pt x="188" y="469"/>
                  <a:pt x="190" y="461"/>
                  <a:pt x="186" y="456"/>
                </a:cubicBezTo>
                <a:cubicBezTo>
                  <a:pt x="181" y="449"/>
                  <a:pt x="174" y="444"/>
                  <a:pt x="168" y="438"/>
                </a:cubicBezTo>
                <a:cubicBezTo>
                  <a:pt x="160" y="413"/>
                  <a:pt x="154" y="399"/>
                  <a:pt x="132" y="384"/>
                </a:cubicBezTo>
                <a:cubicBezTo>
                  <a:pt x="104" y="343"/>
                  <a:pt x="82" y="300"/>
                  <a:pt x="54" y="258"/>
                </a:cubicBezTo>
                <a:cubicBezTo>
                  <a:pt x="35" y="229"/>
                  <a:pt x="44" y="247"/>
                  <a:pt x="30" y="204"/>
                </a:cubicBezTo>
                <a:cubicBezTo>
                  <a:pt x="28" y="198"/>
                  <a:pt x="24" y="186"/>
                  <a:pt x="24" y="186"/>
                </a:cubicBezTo>
                <a:cubicBezTo>
                  <a:pt x="20" y="138"/>
                  <a:pt x="23" y="126"/>
                  <a:pt x="12" y="90"/>
                </a:cubicBezTo>
                <a:cubicBezTo>
                  <a:pt x="8" y="78"/>
                  <a:pt x="0" y="54"/>
                  <a:pt x="0" y="54"/>
                </a:cubicBezTo>
                <a:cubicBezTo>
                  <a:pt x="6" y="24"/>
                  <a:pt x="6" y="10"/>
                  <a:pt x="36" y="0"/>
                </a:cubicBezTo>
                <a:cubicBezTo>
                  <a:pt x="42" y="4"/>
                  <a:pt x="50" y="6"/>
                  <a:pt x="54" y="12"/>
                </a:cubicBezTo>
                <a:cubicBezTo>
                  <a:pt x="59" y="19"/>
                  <a:pt x="54" y="31"/>
                  <a:pt x="60" y="36"/>
                </a:cubicBezTo>
                <a:cubicBezTo>
                  <a:pt x="70" y="44"/>
                  <a:pt x="96" y="48"/>
                  <a:pt x="96" y="48"/>
                </a:cubicBezTo>
                <a:cubicBezTo>
                  <a:pt x="131" y="36"/>
                  <a:pt x="230" y="53"/>
                  <a:pt x="246" y="54"/>
                </a:cubicBezTo>
                <a:cubicBezTo>
                  <a:pt x="252" y="56"/>
                  <a:pt x="258" y="60"/>
                  <a:pt x="264" y="60"/>
                </a:cubicBezTo>
                <a:cubicBezTo>
                  <a:pt x="282" y="60"/>
                  <a:pt x="300" y="51"/>
                  <a:pt x="318" y="54"/>
                </a:cubicBezTo>
                <a:cubicBezTo>
                  <a:pt x="332" y="56"/>
                  <a:pt x="339" y="83"/>
                  <a:pt x="348" y="90"/>
                </a:cubicBezTo>
                <a:cubicBezTo>
                  <a:pt x="379" y="115"/>
                  <a:pt x="363" y="89"/>
                  <a:pt x="360" y="84"/>
                </a:cubicBezTo>
                <a:close/>
              </a:path>
            </a:pathLst>
          </a:custGeom>
          <a:solidFill>
            <a:schemeClr val="bg1">
              <a:alpha val="79999"/>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cxnSp>
        <p:nvCxnSpPr>
          <p:cNvPr id="57373" name="AutoShape 15">
            <a:extLst>
              <a:ext uri="{FF2B5EF4-FFF2-40B4-BE49-F238E27FC236}">
                <a16:creationId xmlns:a16="http://schemas.microsoft.com/office/drawing/2014/main" id="{38E092E3-2B3B-4A4A-8EE5-DF48AE857C9B}"/>
              </a:ext>
            </a:extLst>
          </p:cNvPr>
          <p:cNvCxnSpPr>
            <a:cxnSpLocks noChangeShapeType="1"/>
            <a:stCxn id="10271" idx="0"/>
          </p:cNvCxnSpPr>
          <p:nvPr/>
        </p:nvCxnSpPr>
        <p:spPr bwMode="auto">
          <a:xfrm flipV="1">
            <a:off x="6591300" y="2771775"/>
            <a:ext cx="0" cy="6635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0271" name="Text Box 14">
            <a:extLst>
              <a:ext uri="{FF2B5EF4-FFF2-40B4-BE49-F238E27FC236}">
                <a16:creationId xmlns:a16="http://schemas.microsoft.com/office/drawing/2014/main" id="{F8D57801-D511-4261-A788-6BF9233E0DCB}"/>
              </a:ext>
            </a:extLst>
          </p:cNvPr>
          <p:cNvSpPr txBox="1">
            <a:spLocks noChangeArrowheads="1"/>
          </p:cNvSpPr>
          <p:nvPr/>
        </p:nvSpPr>
        <p:spPr bwMode="auto">
          <a:xfrm>
            <a:off x="5867400" y="3435350"/>
            <a:ext cx="1447800" cy="8318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did not secure stairs</a:t>
            </a:r>
            <a:endParaRPr lang="en-US" altLang="nl-NL" sz="1600">
              <a:latin typeface="Tahoma" panose="020B0604030504040204" pitchFamily="34" charset="0"/>
            </a:endParaRPr>
          </a:p>
        </p:txBody>
      </p:sp>
      <p:cxnSp>
        <p:nvCxnSpPr>
          <p:cNvPr id="39" name="AutoShape 15">
            <a:extLst>
              <a:ext uri="{FF2B5EF4-FFF2-40B4-BE49-F238E27FC236}">
                <a16:creationId xmlns:a16="http://schemas.microsoft.com/office/drawing/2014/main" id="{369FC96E-30E0-48AE-9043-6F44EB4D59CD}"/>
              </a:ext>
            </a:extLst>
          </p:cNvPr>
          <p:cNvCxnSpPr>
            <a:cxnSpLocks noChangeShapeType="1"/>
            <a:stCxn id="40" idx="0"/>
            <a:endCxn id="537618" idx="2"/>
          </p:cNvCxnSpPr>
          <p:nvPr/>
        </p:nvCxnSpPr>
        <p:spPr bwMode="auto">
          <a:xfrm flipV="1">
            <a:off x="8572500" y="4267200"/>
            <a:ext cx="0" cy="8286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0" name="Text Box 14">
            <a:extLst>
              <a:ext uri="{FF2B5EF4-FFF2-40B4-BE49-F238E27FC236}">
                <a16:creationId xmlns:a16="http://schemas.microsoft.com/office/drawing/2014/main" id="{751979FB-256B-4401-A241-C9378BFFC74C}"/>
              </a:ext>
            </a:extLst>
          </p:cNvPr>
          <p:cNvSpPr txBox="1">
            <a:spLocks noChangeArrowheads="1"/>
          </p:cNvSpPr>
          <p:nvPr/>
        </p:nvSpPr>
        <p:spPr bwMode="auto">
          <a:xfrm>
            <a:off x="8001000" y="5095875"/>
            <a:ext cx="1143000" cy="5842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Camera evidence</a:t>
            </a:r>
            <a:endParaRPr lang="en-US" altLang="nl-NL" sz="1600">
              <a:latin typeface="Tahoma" panose="020B0604030504040204" pitchFamily="34" charset="0"/>
            </a:endParaRPr>
          </a:p>
        </p:txBody>
      </p:sp>
      <p:sp>
        <p:nvSpPr>
          <p:cNvPr id="57377" name="Text Box 4">
            <a:extLst>
              <a:ext uri="{FF2B5EF4-FFF2-40B4-BE49-F238E27FC236}">
                <a16:creationId xmlns:a16="http://schemas.microsoft.com/office/drawing/2014/main" id="{72585668-567F-4865-856E-930BE8F020FE}"/>
              </a:ext>
            </a:extLst>
          </p:cNvPr>
          <p:cNvSpPr txBox="1">
            <a:spLocks noChangeArrowheads="1"/>
          </p:cNvSpPr>
          <p:nvPr/>
        </p:nvSpPr>
        <p:spPr bwMode="auto">
          <a:xfrm>
            <a:off x="6172200" y="5978525"/>
            <a:ext cx="1371600" cy="708025"/>
          </a:xfrm>
          <a:prstGeom prst="rect">
            <a:avLst/>
          </a:prstGeom>
          <a:solidFill>
            <a:schemeClr val="accent2"/>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a:latin typeface="Tahoma" panose="020B0604030504040204" pitchFamily="34" charset="0"/>
                <a:sym typeface="Symbol" panose="05050102010706020507" pitchFamily="18" charset="2"/>
              </a:rPr>
              <a:t>Indirect defence</a:t>
            </a:r>
            <a:endParaRPr lang="en-US" altLang="nl-NL">
              <a:latin typeface="Tahoma" panose="020B0604030504040204" pitchFamily="34" charset="0"/>
            </a:endParaRPr>
          </a:p>
        </p:txBody>
      </p:sp>
      <p:sp>
        <p:nvSpPr>
          <p:cNvPr id="57378" name="Freeform 37">
            <a:extLst>
              <a:ext uri="{FF2B5EF4-FFF2-40B4-BE49-F238E27FC236}">
                <a16:creationId xmlns:a16="http://schemas.microsoft.com/office/drawing/2014/main" id="{28D37869-16E1-4219-B910-E0920AC18282}"/>
              </a:ext>
            </a:extLst>
          </p:cNvPr>
          <p:cNvSpPr>
            <a:spLocks/>
          </p:cNvSpPr>
          <p:nvPr/>
        </p:nvSpPr>
        <p:spPr bwMode="auto">
          <a:xfrm>
            <a:off x="828675" y="4381500"/>
            <a:ext cx="2722563" cy="2446338"/>
          </a:xfrm>
          <a:custGeom>
            <a:avLst/>
            <a:gdLst>
              <a:gd name="T0" fmla="*/ 2147483647 w 1715"/>
              <a:gd name="T1" fmla="*/ 2147483647 h 1541"/>
              <a:gd name="T2" fmla="*/ 2147483647 w 1715"/>
              <a:gd name="T3" fmla="*/ 2147483647 h 1541"/>
              <a:gd name="T4" fmla="*/ 2147483647 w 1715"/>
              <a:gd name="T5" fmla="*/ 2147483647 h 1541"/>
              <a:gd name="T6" fmla="*/ 2147483647 w 1715"/>
              <a:gd name="T7" fmla="*/ 2147483647 h 1541"/>
              <a:gd name="T8" fmla="*/ 2147483647 w 1715"/>
              <a:gd name="T9" fmla="*/ 2147483647 h 1541"/>
              <a:gd name="T10" fmla="*/ 2147483647 w 1715"/>
              <a:gd name="T11" fmla="*/ 2147483647 h 1541"/>
              <a:gd name="T12" fmla="*/ 2147483647 w 1715"/>
              <a:gd name="T13" fmla="*/ 2147483647 h 1541"/>
              <a:gd name="T14" fmla="*/ 2147483647 w 1715"/>
              <a:gd name="T15" fmla="*/ 2147483647 h 1541"/>
              <a:gd name="T16" fmla="*/ 2147483647 w 1715"/>
              <a:gd name="T17" fmla="*/ 2147483647 h 1541"/>
              <a:gd name="T18" fmla="*/ 2147483647 w 1715"/>
              <a:gd name="T19" fmla="*/ 2147483647 h 1541"/>
              <a:gd name="T20" fmla="*/ 2147483647 w 1715"/>
              <a:gd name="T21" fmla="*/ 2147483647 h 1541"/>
              <a:gd name="T22" fmla="*/ 2147483647 w 1715"/>
              <a:gd name="T23" fmla="*/ 2147483647 h 1541"/>
              <a:gd name="T24" fmla="*/ 2147483647 w 1715"/>
              <a:gd name="T25" fmla="*/ 2147483647 h 1541"/>
              <a:gd name="T26" fmla="*/ 2147483647 w 1715"/>
              <a:gd name="T27" fmla="*/ 2147483647 h 1541"/>
              <a:gd name="T28" fmla="*/ 2147483647 w 1715"/>
              <a:gd name="T29" fmla="*/ 2147483647 h 1541"/>
              <a:gd name="T30" fmla="*/ 2147483647 w 1715"/>
              <a:gd name="T31" fmla="*/ 2147483647 h 1541"/>
              <a:gd name="T32" fmla="*/ 2147483647 w 1715"/>
              <a:gd name="T33" fmla="*/ 2147483647 h 1541"/>
              <a:gd name="T34" fmla="*/ 2147483647 w 1715"/>
              <a:gd name="T35" fmla="*/ 2147483647 h 1541"/>
              <a:gd name="T36" fmla="*/ 2147483647 w 1715"/>
              <a:gd name="T37" fmla="*/ 2147483647 h 1541"/>
              <a:gd name="T38" fmla="*/ 2147483647 w 1715"/>
              <a:gd name="T39" fmla="*/ 2147483647 h 1541"/>
              <a:gd name="T40" fmla="*/ 2147483647 w 1715"/>
              <a:gd name="T41" fmla="*/ 2147483647 h 1541"/>
              <a:gd name="T42" fmla="*/ 2147483647 w 1715"/>
              <a:gd name="T43" fmla="*/ 2147483647 h 1541"/>
              <a:gd name="T44" fmla="*/ 2147483647 w 1715"/>
              <a:gd name="T45" fmla="*/ 2147483647 h 1541"/>
              <a:gd name="T46" fmla="*/ 2147483647 w 1715"/>
              <a:gd name="T47" fmla="*/ 2147483647 h 1541"/>
              <a:gd name="T48" fmla="*/ 2147483647 w 1715"/>
              <a:gd name="T49" fmla="*/ 2147483647 h 1541"/>
              <a:gd name="T50" fmla="*/ 2147483647 w 1715"/>
              <a:gd name="T51" fmla="*/ 2147483647 h 1541"/>
              <a:gd name="T52" fmla="*/ 2147483647 w 1715"/>
              <a:gd name="T53" fmla="*/ 2147483647 h 1541"/>
              <a:gd name="T54" fmla="*/ 2147483647 w 1715"/>
              <a:gd name="T55" fmla="*/ 2147483647 h 1541"/>
              <a:gd name="T56" fmla="*/ 2147483647 w 1715"/>
              <a:gd name="T57" fmla="*/ 2147483647 h 1541"/>
              <a:gd name="T58" fmla="*/ 2147483647 w 1715"/>
              <a:gd name="T59" fmla="*/ 2147483647 h 1541"/>
              <a:gd name="T60" fmla="*/ 2147483647 w 1715"/>
              <a:gd name="T61" fmla="*/ 2147483647 h 1541"/>
              <a:gd name="T62" fmla="*/ 2147483647 w 1715"/>
              <a:gd name="T63" fmla="*/ 2147483647 h 1541"/>
              <a:gd name="T64" fmla="*/ 2147483647 w 1715"/>
              <a:gd name="T65" fmla="*/ 2147483647 h 1541"/>
              <a:gd name="T66" fmla="*/ 2147483647 w 1715"/>
              <a:gd name="T67" fmla="*/ 2147483647 h 1541"/>
              <a:gd name="T68" fmla="*/ 2147483647 w 1715"/>
              <a:gd name="T69" fmla="*/ 2147483647 h 1541"/>
              <a:gd name="T70" fmla="*/ 2147483647 w 1715"/>
              <a:gd name="T71" fmla="*/ 2147483647 h 15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715" h="1541">
                <a:moveTo>
                  <a:pt x="98" y="2"/>
                </a:moveTo>
                <a:cubicBezTo>
                  <a:pt x="265" y="25"/>
                  <a:pt x="441" y="20"/>
                  <a:pt x="608" y="24"/>
                </a:cubicBezTo>
                <a:cubicBezTo>
                  <a:pt x="663" y="27"/>
                  <a:pt x="736" y="22"/>
                  <a:pt x="792" y="46"/>
                </a:cubicBezTo>
                <a:cubicBezTo>
                  <a:pt x="830" y="62"/>
                  <a:pt x="838" y="82"/>
                  <a:pt x="881" y="90"/>
                </a:cubicBezTo>
                <a:cubicBezTo>
                  <a:pt x="950" y="133"/>
                  <a:pt x="1014" y="143"/>
                  <a:pt x="1095" y="150"/>
                </a:cubicBezTo>
                <a:cubicBezTo>
                  <a:pt x="1211" y="187"/>
                  <a:pt x="1335" y="189"/>
                  <a:pt x="1450" y="231"/>
                </a:cubicBezTo>
                <a:cubicBezTo>
                  <a:pt x="1472" y="265"/>
                  <a:pt x="1502" y="290"/>
                  <a:pt x="1531" y="319"/>
                </a:cubicBezTo>
                <a:cubicBezTo>
                  <a:pt x="1570" y="358"/>
                  <a:pt x="1582" y="415"/>
                  <a:pt x="1620" y="452"/>
                </a:cubicBezTo>
                <a:cubicBezTo>
                  <a:pt x="1626" y="471"/>
                  <a:pt x="1625" y="493"/>
                  <a:pt x="1634" y="511"/>
                </a:cubicBezTo>
                <a:cubicBezTo>
                  <a:pt x="1642" y="528"/>
                  <a:pt x="1660" y="540"/>
                  <a:pt x="1671" y="556"/>
                </a:cubicBezTo>
                <a:cubicBezTo>
                  <a:pt x="1681" y="602"/>
                  <a:pt x="1683" y="645"/>
                  <a:pt x="1701" y="689"/>
                </a:cubicBezTo>
                <a:cubicBezTo>
                  <a:pt x="1715" y="765"/>
                  <a:pt x="1695" y="897"/>
                  <a:pt x="1693" y="954"/>
                </a:cubicBezTo>
                <a:cubicBezTo>
                  <a:pt x="1691" y="1070"/>
                  <a:pt x="1690" y="1186"/>
                  <a:pt x="1686" y="1302"/>
                </a:cubicBezTo>
                <a:cubicBezTo>
                  <a:pt x="1685" y="1331"/>
                  <a:pt x="1684" y="1361"/>
                  <a:pt x="1679" y="1390"/>
                </a:cubicBezTo>
                <a:cubicBezTo>
                  <a:pt x="1651" y="1541"/>
                  <a:pt x="1467" y="1505"/>
                  <a:pt x="1361" y="1508"/>
                </a:cubicBezTo>
                <a:cubicBezTo>
                  <a:pt x="1247" y="1498"/>
                  <a:pt x="1134" y="1497"/>
                  <a:pt x="1021" y="1479"/>
                </a:cubicBezTo>
                <a:cubicBezTo>
                  <a:pt x="934" y="1484"/>
                  <a:pt x="873" y="1497"/>
                  <a:pt x="792" y="1508"/>
                </a:cubicBezTo>
                <a:cubicBezTo>
                  <a:pt x="682" y="1497"/>
                  <a:pt x="571" y="1504"/>
                  <a:pt x="460" y="1494"/>
                </a:cubicBezTo>
                <a:cubicBezTo>
                  <a:pt x="434" y="1484"/>
                  <a:pt x="394" y="1442"/>
                  <a:pt x="394" y="1442"/>
                </a:cubicBezTo>
                <a:cubicBezTo>
                  <a:pt x="373" y="1384"/>
                  <a:pt x="404" y="1460"/>
                  <a:pt x="364" y="1398"/>
                </a:cubicBezTo>
                <a:cubicBezTo>
                  <a:pt x="355" y="1385"/>
                  <a:pt x="354" y="1368"/>
                  <a:pt x="349" y="1353"/>
                </a:cubicBezTo>
                <a:cubicBezTo>
                  <a:pt x="342" y="1260"/>
                  <a:pt x="337" y="1254"/>
                  <a:pt x="349" y="1161"/>
                </a:cubicBezTo>
                <a:cubicBezTo>
                  <a:pt x="351" y="1146"/>
                  <a:pt x="356" y="1131"/>
                  <a:pt x="364" y="1117"/>
                </a:cubicBezTo>
                <a:cubicBezTo>
                  <a:pt x="373" y="1102"/>
                  <a:pt x="394" y="1073"/>
                  <a:pt x="394" y="1073"/>
                </a:cubicBezTo>
                <a:cubicBezTo>
                  <a:pt x="405" y="1024"/>
                  <a:pt x="407" y="991"/>
                  <a:pt x="401" y="940"/>
                </a:cubicBezTo>
                <a:cubicBezTo>
                  <a:pt x="417" y="889"/>
                  <a:pt x="401" y="950"/>
                  <a:pt x="401" y="858"/>
                </a:cubicBezTo>
                <a:cubicBezTo>
                  <a:pt x="401" y="794"/>
                  <a:pt x="417" y="653"/>
                  <a:pt x="453" y="600"/>
                </a:cubicBezTo>
                <a:cubicBezTo>
                  <a:pt x="473" y="538"/>
                  <a:pt x="484" y="388"/>
                  <a:pt x="423" y="327"/>
                </a:cubicBezTo>
                <a:cubicBezTo>
                  <a:pt x="389" y="293"/>
                  <a:pt x="325" y="293"/>
                  <a:pt x="283" y="282"/>
                </a:cubicBezTo>
                <a:cubicBezTo>
                  <a:pt x="268" y="278"/>
                  <a:pt x="239" y="268"/>
                  <a:pt x="239" y="268"/>
                </a:cubicBezTo>
                <a:cubicBezTo>
                  <a:pt x="195" y="239"/>
                  <a:pt x="141" y="232"/>
                  <a:pt x="91" y="216"/>
                </a:cubicBezTo>
                <a:cubicBezTo>
                  <a:pt x="72" y="188"/>
                  <a:pt x="42" y="176"/>
                  <a:pt x="10" y="164"/>
                </a:cubicBezTo>
                <a:cubicBezTo>
                  <a:pt x="14" y="116"/>
                  <a:pt x="0" y="63"/>
                  <a:pt x="47" y="39"/>
                </a:cubicBezTo>
                <a:cubicBezTo>
                  <a:pt x="68" y="28"/>
                  <a:pt x="91" y="24"/>
                  <a:pt x="113" y="17"/>
                </a:cubicBezTo>
                <a:cubicBezTo>
                  <a:pt x="120" y="15"/>
                  <a:pt x="141" y="15"/>
                  <a:pt x="135" y="9"/>
                </a:cubicBezTo>
                <a:cubicBezTo>
                  <a:pt x="126" y="0"/>
                  <a:pt x="110" y="4"/>
                  <a:pt x="98" y="2"/>
                </a:cubicBezTo>
                <a:close/>
              </a:path>
            </a:pathLst>
          </a:custGeom>
          <a:solidFill>
            <a:schemeClr val="bg1">
              <a:alpha val="79999"/>
            </a:schemeClr>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37619"/>
                                        </p:tgtEl>
                                        <p:attrNameLst>
                                          <p:attrName>style.visibility</p:attrName>
                                        </p:attrNameLst>
                                      </p:cBhvr>
                                      <p:to>
                                        <p:strVal val="visible"/>
                                      </p:to>
                                    </p:set>
                                    <p:anim calcmode="lin" valueType="num">
                                      <p:cBhvr additive="base">
                                        <p:cTn id="7" dur="500" fill="hold"/>
                                        <p:tgtEl>
                                          <p:spTgt spid="537619"/>
                                        </p:tgtEl>
                                        <p:attrNameLst>
                                          <p:attrName>ppt_x</p:attrName>
                                        </p:attrNameLst>
                                      </p:cBhvr>
                                      <p:tavLst>
                                        <p:tav tm="0">
                                          <p:val>
                                            <p:strVal val="1+#ppt_w/2"/>
                                          </p:val>
                                        </p:tav>
                                        <p:tav tm="100000">
                                          <p:val>
                                            <p:strVal val="#ppt_x"/>
                                          </p:val>
                                        </p:tav>
                                      </p:tavLst>
                                    </p:anim>
                                    <p:anim calcmode="lin" valueType="num">
                                      <p:cBhvr additive="base">
                                        <p:cTn id="8" dur="500" fill="hold"/>
                                        <p:tgtEl>
                                          <p:spTgt spid="53761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37618"/>
                                        </p:tgtEl>
                                        <p:attrNameLst>
                                          <p:attrName>style.visibility</p:attrName>
                                        </p:attrNameLst>
                                      </p:cBhvr>
                                      <p:to>
                                        <p:strVal val="visible"/>
                                      </p:to>
                                    </p:set>
                                    <p:anim calcmode="lin" valueType="num">
                                      <p:cBhvr additive="base">
                                        <p:cTn id="11" dur="500" fill="hold"/>
                                        <p:tgtEl>
                                          <p:spTgt spid="537618"/>
                                        </p:tgtEl>
                                        <p:attrNameLst>
                                          <p:attrName>ppt_x</p:attrName>
                                        </p:attrNameLst>
                                      </p:cBhvr>
                                      <p:tavLst>
                                        <p:tav tm="0">
                                          <p:val>
                                            <p:strVal val="1+#ppt_w/2"/>
                                          </p:val>
                                        </p:tav>
                                        <p:tav tm="100000">
                                          <p:val>
                                            <p:strVal val="#ppt_x"/>
                                          </p:val>
                                        </p:tav>
                                      </p:tavLst>
                                    </p:anim>
                                    <p:anim calcmode="lin" valueType="num">
                                      <p:cBhvr additive="base">
                                        <p:cTn id="12" dur="500" fill="hold"/>
                                        <p:tgtEl>
                                          <p:spTgt spid="537618"/>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additive="base">
                                        <p:cTn id="19" dur="500" fill="hold"/>
                                        <p:tgtEl>
                                          <p:spTgt spid="40"/>
                                        </p:tgtEl>
                                        <p:attrNameLst>
                                          <p:attrName>ppt_x</p:attrName>
                                        </p:attrNameLst>
                                      </p:cBhvr>
                                      <p:tavLst>
                                        <p:tav tm="0">
                                          <p:val>
                                            <p:strVal val="1+#ppt_w/2"/>
                                          </p:val>
                                        </p:tav>
                                        <p:tav tm="100000">
                                          <p:val>
                                            <p:strVal val="#ppt_x"/>
                                          </p:val>
                                        </p:tav>
                                      </p:tavLst>
                                    </p:anim>
                                    <p:anim calcmode="lin" valueType="num">
                                      <p:cBhvr additive="base">
                                        <p:cTn id="20"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mph" presetSubtype="2" fill="hold" nodeType="clickEffect">
                                  <p:stCondLst>
                                    <p:cond delay="0"/>
                                  </p:stCondLst>
                                  <p:childTnLst>
                                    <p:animClr clrSpc="rgb" dir="cw">
                                      <p:cBhvr>
                                        <p:cTn id="24" dur="500" fill="hold"/>
                                        <p:tgtEl>
                                          <p:spTgt spid="10271"/>
                                        </p:tgtEl>
                                        <p:attrNameLst>
                                          <p:attrName>fillcolor</p:attrName>
                                        </p:attrNameLst>
                                      </p:cBhvr>
                                      <p:to>
                                        <a:srgbClr val="FF0000"/>
                                      </p:to>
                                    </p:animClr>
                                    <p:set>
                                      <p:cBhvr>
                                        <p:cTn id="25" dur="500" fill="hold"/>
                                        <p:tgtEl>
                                          <p:spTgt spid="10271"/>
                                        </p:tgtEl>
                                        <p:attrNameLst>
                                          <p:attrName>fill.type</p:attrName>
                                        </p:attrNameLst>
                                      </p:cBhvr>
                                      <p:to>
                                        <p:strVal val="solid"/>
                                      </p:to>
                                    </p:set>
                                    <p:set>
                                      <p:cBhvr>
                                        <p:cTn id="26" dur="500" fill="hold"/>
                                        <p:tgtEl>
                                          <p:spTgt spid="10271"/>
                                        </p:tgtEl>
                                        <p:attrNameLst>
                                          <p:attrName>fill.on</p:attrName>
                                        </p:attrNameLst>
                                      </p:cBhvr>
                                      <p:to>
                                        <p:strVal val="true"/>
                                      </p:to>
                                    </p:set>
                                  </p:childTnLst>
                                </p:cTn>
                              </p:par>
                            </p:childTnLst>
                          </p:cTn>
                        </p:par>
                        <p:par>
                          <p:cTn id="27" fill="hold" nodeType="afterGroup">
                            <p:stCondLst>
                              <p:cond delay="500"/>
                            </p:stCondLst>
                            <p:childTnLst>
                              <p:par>
                                <p:cTn id="28" presetID="1" presetClass="emph" presetSubtype="2" fill="hold" nodeType="afterEffect">
                                  <p:stCondLst>
                                    <p:cond delay="0"/>
                                  </p:stCondLst>
                                  <p:childTnLst>
                                    <p:animClr clrSpc="rgb" dir="cw">
                                      <p:cBhvr>
                                        <p:cTn id="29" dur="500" fill="hold"/>
                                        <p:tgtEl>
                                          <p:spTgt spid="537608"/>
                                        </p:tgtEl>
                                        <p:attrNameLst>
                                          <p:attrName>fillcolor</p:attrName>
                                        </p:attrNameLst>
                                      </p:cBhvr>
                                      <p:to>
                                        <a:schemeClr val="hlink"/>
                                      </p:to>
                                    </p:animClr>
                                    <p:set>
                                      <p:cBhvr>
                                        <p:cTn id="30" dur="500" fill="hold"/>
                                        <p:tgtEl>
                                          <p:spTgt spid="537608"/>
                                        </p:tgtEl>
                                        <p:attrNameLst>
                                          <p:attrName>fill.type</p:attrName>
                                        </p:attrNameLst>
                                      </p:cBhvr>
                                      <p:to>
                                        <p:strVal val="solid"/>
                                      </p:to>
                                    </p:set>
                                    <p:set>
                                      <p:cBhvr>
                                        <p:cTn id="31" dur="500" fill="hold"/>
                                        <p:tgtEl>
                                          <p:spTgt spid="537608"/>
                                        </p:tgtEl>
                                        <p:attrNameLst>
                                          <p:attrName>fill.on</p:attrName>
                                        </p:attrNameLst>
                                      </p:cBhvr>
                                      <p:to>
                                        <p:strVal val="true"/>
                                      </p:to>
                                    </p:set>
                                  </p:childTnLst>
                                </p:cTn>
                              </p:par>
                            </p:childTnLst>
                          </p:cTn>
                        </p:par>
                        <p:par>
                          <p:cTn id="32" fill="hold" nodeType="afterGroup">
                            <p:stCondLst>
                              <p:cond delay="1000"/>
                            </p:stCondLst>
                            <p:childTnLst>
                              <p:par>
                                <p:cTn id="33" presetID="1" presetClass="emph" presetSubtype="2" fill="hold" nodeType="afterEffect">
                                  <p:stCondLst>
                                    <p:cond delay="0"/>
                                  </p:stCondLst>
                                  <p:childTnLst>
                                    <p:animClr clrSpc="rgb" dir="cw">
                                      <p:cBhvr>
                                        <p:cTn id="34" dur="500" fill="hold"/>
                                        <p:tgtEl>
                                          <p:spTgt spid="537607"/>
                                        </p:tgtEl>
                                        <p:attrNameLst>
                                          <p:attrName>fillcolor</p:attrName>
                                        </p:attrNameLst>
                                      </p:cBhvr>
                                      <p:to>
                                        <a:srgbClr val="FF0000"/>
                                      </p:to>
                                    </p:animClr>
                                    <p:set>
                                      <p:cBhvr>
                                        <p:cTn id="35" dur="500" fill="hold"/>
                                        <p:tgtEl>
                                          <p:spTgt spid="537607"/>
                                        </p:tgtEl>
                                        <p:attrNameLst>
                                          <p:attrName>fill.type</p:attrName>
                                        </p:attrNameLst>
                                      </p:cBhvr>
                                      <p:to>
                                        <p:strVal val="solid"/>
                                      </p:to>
                                    </p:set>
                                    <p:set>
                                      <p:cBhvr>
                                        <p:cTn id="36" dur="500" fill="hold"/>
                                        <p:tgtEl>
                                          <p:spTgt spid="537607"/>
                                        </p:tgtEl>
                                        <p:attrNameLst>
                                          <p:attrName>fill.on</p:attrName>
                                        </p:attrNameLst>
                                      </p:cBhvr>
                                      <p:to>
                                        <p:strVal val="true"/>
                                      </p:to>
                                    </p:set>
                                  </p:childTnLst>
                                </p:cTn>
                              </p:par>
                            </p:childTnLst>
                          </p:cTn>
                        </p:par>
                        <p:par>
                          <p:cTn id="37" fill="hold" nodeType="afterGroup">
                            <p:stCondLst>
                              <p:cond delay="1500"/>
                            </p:stCondLst>
                            <p:childTnLst>
                              <p:par>
                                <p:cTn id="38" presetID="1" presetClass="emph" presetSubtype="2" fill="hold" nodeType="afterEffect">
                                  <p:stCondLst>
                                    <p:cond delay="0"/>
                                  </p:stCondLst>
                                  <p:childTnLst>
                                    <p:animClr clrSpc="rgb" dir="cw">
                                      <p:cBhvr>
                                        <p:cTn id="39" dur="500" fill="hold"/>
                                        <p:tgtEl>
                                          <p:spTgt spid="537602"/>
                                        </p:tgtEl>
                                        <p:attrNameLst>
                                          <p:attrName>fillcolor</p:attrName>
                                        </p:attrNameLst>
                                      </p:cBhvr>
                                      <p:to>
                                        <a:schemeClr val="accent1"/>
                                      </p:to>
                                    </p:animClr>
                                    <p:set>
                                      <p:cBhvr>
                                        <p:cTn id="40" dur="500" fill="hold"/>
                                        <p:tgtEl>
                                          <p:spTgt spid="537602"/>
                                        </p:tgtEl>
                                        <p:attrNameLst>
                                          <p:attrName>fill.type</p:attrName>
                                        </p:attrNameLst>
                                      </p:cBhvr>
                                      <p:to>
                                        <p:strVal val="solid"/>
                                      </p:to>
                                    </p:set>
                                    <p:set>
                                      <p:cBhvr>
                                        <p:cTn id="41" dur="500" fill="hold"/>
                                        <p:tgtEl>
                                          <p:spTgt spid="53760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18" grpId="0" animBg="1"/>
      <p:bldP spid="4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 Box 2">
            <a:extLst>
              <a:ext uri="{FF2B5EF4-FFF2-40B4-BE49-F238E27FC236}">
                <a16:creationId xmlns:a16="http://schemas.microsoft.com/office/drawing/2014/main" id="{C7F8EFB3-00CB-4C2E-8C42-09E4A1F0ACCC}"/>
              </a:ext>
            </a:extLst>
          </p:cNvPr>
          <p:cNvSpPr txBox="1">
            <a:spLocks noChangeArrowheads="1"/>
          </p:cNvSpPr>
          <p:nvPr/>
        </p:nvSpPr>
        <p:spPr bwMode="auto">
          <a:xfrm>
            <a:off x="1284288" y="685800"/>
            <a:ext cx="1839912"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liable</a:t>
            </a:r>
            <a:endParaRPr lang="en-US" altLang="nl-NL" sz="1600">
              <a:latin typeface="Tahoma" panose="020B0604030504040204" pitchFamily="34" charset="0"/>
            </a:endParaRPr>
          </a:p>
        </p:txBody>
      </p:sp>
      <p:sp>
        <p:nvSpPr>
          <p:cNvPr id="59394" name="Text Box 3">
            <a:extLst>
              <a:ext uri="{FF2B5EF4-FFF2-40B4-BE49-F238E27FC236}">
                <a16:creationId xmlns:a16="http://schemas.microsoft.com/office/drawing/2014/main" id="{A3060715-B5E7-4A63-98A7-AD01DB23CA1B}"/>
              </a:ext>
            </a:extLst>
          </p:cNvPr>
          <p:cNvSpPr txBox="1">
            <a:spLocks noChangeArrowheads="1"/>
          </p:cNvSpPr>
          <p:nvPr/>
        </p:nvSpPr>
        <p:spPr bwMode="auto">
          <a:xfrm>
            <a:off x="76200" y="1908175"/>
            <a:ext cx="14478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breached duty of care</a:t>
            </a:r>
            <a:endParaRPr lang="en-US" altLang="nl-NL" sz="1600">
              <a:latin typeface="Tahoma" panose="020B0604030504040204" pitchFamily="34" charset="0"/>
            </a:endParaRPr>
          </a:p>
        </p:txBody>
      </p:sp>
      <p:sp>
        <p:nvSpPr>
          <p:cNvPr id="59395" name="Text Box 4">
            <a:extLst>
              <a:ext uri="{FF2B5EF4-FFF2-40B4-BE49-F238E27FC236}">
                <a16:creationId xmlns:a16="http://schemas.microsoft.com/office/drawing/2014/main" id="{38BD6F0A-7ABC-4F9C-A9B6-1938BACB1117}"/>
              </a:ext>
            </a:extLst>
          </p:cNvPr>
          <p:cNvSpPr txBox="1">
            <a:spLocks noChangeArrowheads="1"/>
          </p:cNvSpPr>
          <p:nvPr/>
        </p:nvSpPr>
        <p:spPr bwMode="auto">
          <a:xfrm>
            <a:off x="2895600" y="1908175"/>
            <a:ext cx="1524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work-related injury</a:t>
            </a:r>
            <a:endParaRPr lang="en-US" altLang="nl-NL" sz="1600">
              <a:latin typeface="Tahoma" panose="020B0604030504040204" pitchFamily="34" charset="0"/>
            </a:endParaRPr>
          </a:p>
        </p:txBody>
      </p:sp>
      <p:cxnSp>
        <p:nvCxnSpPr>
          <p:cNvPr id="59396" name="AutoShape 5">
            <a:extLst>
              <a:ext uri="{FF2B5EF4-FFF2-40B4-BE49-F238E27FC236}">
                <a16:creationId xmlns:a16="http://schemas.microsoft.com/office/drawing/2014/main" id="{89050D5E-DC40-47F4-A375-6B8E3A2D8DC1}"/>
              </a:ext>
            </a:extLst>
          </p:cNvPr>
          <p:cNvCxnSpPr>
            <a:cxnSpLocks noChangeShapeType="1"/>
            <a:stCxn id="59394" idx="0"/>
            <a:endCxn id="59393" idx="2"/>
          </p:cNvCxnSpPr>
          <p:nvPr/>
        </p:nvCxnSpPr>
        <p:spPr bwMode="auto">
          <a:xfrm rot="-5400000">
            <a:off x="1064419" y="767556"/>
            <a:ext cx="876300" cy="1404938"/>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9397" name="AutoShape 6">
            <a:extLst>
              <a:ext uri="{FF2B5EF4-FFF2-40B4-BE49-F238E27FC236}">
                <a16:creationId xmlns:a16="http://schemas.microsoft.com/office/drawing/2014/main" id="{4462BE58-5EC8-4B82-B9A3-D624FE4AD29F}"/>
              </a:ext>
            </a:extLst>
          </p:cNvPr>
          <p:cNvCxnSpPr>
            <a:cxnSpLocks noChangeShapeType="1"/>
            <a:stCxn id="59395" idx="0"/>
            <a:endCxn id="59393" idx="2"/>
          </p:cNvCxnSpPr>
          <p:nvPr/>
        </p:nvCxnSpPr>
        <p:spPr bwMode="auto">
          <a:xfrm rot="5400000" flipH="1">
            <a:off x="2493169" y="743744"/>
            <a:ext cx="876300" cy="145256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9398" name="Text Box 7">
            <a:extLst>
              <a:ext uri="{FF2B5EF4-FFF2-40B4-BE49-F238E27FC236}">
                <a16:creationId xmlns:a16="http://schemas.microsoft.com/office/drawing/2014/main" id="{BEE39FFB-8694-48E1-AB51-34FB35845245}"/>
              </a:ext>
            </a:extLst>
          </p:cNvPr>
          <p:cNvSpPr txBox="1">
            <a:spLocks noChangeArrowheads="1"/>
          </p:cNvSpPr>
          <p:nvPr/>
        </p:nvSpPr>
        <p:spPr bwMode="auto">
          <a:xfrm>
            <a:off x="6573838" y="685800"/>
            <a:ext cx="2112962" cy="346075"/>
          </a:xfrm>
          <a:prstGeom prst="rect">
            <a:avLst/>
          </a:prstGeom>
          <a:solidFill>
            <a:schemeClr val="accent1"/>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not liable</a:t>
            </a:r>
            <a:endParaRPr lang="en-US" altLang="nl-NL" sz="1600">
              <a:latin typeface="Tahoma" panose="020B0604030504040204" pitchFamily="34" charset="0"/>
            </a:endParaRPr>
          </a:p>
        </p:txBody>
      </p:sp>
      <p:sp>
        <p:nvSpPr>
          <p:cNvPr id="59399" name="Text Box 8">
            <a:extLst>
              <a:ext uri="{FF2B5EF4-FFF2-40B4-BE49-F238E27FC236}">
                <a16:creationId xmlns:a16="http://schemas.microsoft.com/office/drawing/2014/main" id="{15C6121B-A57E-45A4-88D5-B39B87C1C026}"/>
              </a:ext>
            </a:extLst>
          </p:cNvPr>
          <p:cNvSpPr txBox="1">
            <a:spLocks noChangeArrowheads="1"/>
          </p:cNvSpPr>
          <p:nvPr/>
        </p:nvSpPr>
        <p:spPr bwMode="auto">
          <a:xfrm>
            <a:off x="5943600" y="1905000"/>
            <a:ext cx="1295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careless</a:t>
            </a:r>
            <a:endParaRPr lang="en-US" altLang="nl-NL" sz="1600">
              <a:latin typeface="Tahoma" panose="020B0604030504040204" pitchFamily="34" charset="0"/>
            </a:endParaRPr>
          </a:p>
        </p:txBody>
      </p:sp>
      <p:sp>
        <p:nvSpPr>
          <p:cNvPr id="59400" name="Text Box 9">
            <a:extLst>
              <a:ext uri="{FF2B5EF4-FFF2-40B4-BE49-F238E27FC236}">
                <a16:creationId xmlns:a16="http://schemas.microsoft.com/office/drawing/2014/main" id="{67748E9B-3211-4D08-BA55-5105486214AC}"/>
              </a:ext>
            </a:extLst>
          </p:cNvPr>
          <p:cNvSpPr txBox="1">
            <a:spLocks noChangeArrowheads="1"/>
          </p:cNvSpPr>
          <p:nvPr/>
        </p:nvSpPr>
        <p:spPr bwMode="auto">
          <a:xfrm>
            <a:off x="8229600" y="19050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2</a:t>
            </a:r>
            <a:endParaRPr lang="en-US" altLang="nl-NL" sz="1600">
              <a:latin typeface="Tahoma" panose="020B0604030504040204" pitchFamily="34" charset="0"/>
            </a:endParaRPr>
          </a:p>
        </p:txBody>
      </p:sp>
      <p:cxnSp>
        <p:nvCxnSpPr>
          <p:cNvPr id="59401" name="AutoShape 10">
            <a:extLst>
              <a:ext uri="{FF2B5EF4-FFF2-40B4-BE49-F238E27FC236}">
                <a16:creationId xmlns:a16="http://schemas.microsoft.com/office/drawing/2014/main" id="{3C5D39A3-3E43-493F-898B-F1CE97AB04C4}"/>
              </a:ext>
            </a:extLst>
          </p:cNvPr>
          <p:cNvCxnSpPr>
            <a:cxnSpLocks noChangeShapeType="1"/>
            <a:stCxn id="59399" idx="0"/>
            <a:endCxn id="59398" idx="2"/>
          </p:cNvCxnSpPr>
          <p:nvPr/>
        </p:nvCxnSpPr>
        <p:spPr bwMode="auto">
          <a:xfrm rot="-5400000">
            <a:off x="6674644" y="948531"/>
            <a:ext cx="873125" cy="1039813"/>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9402" name="AutoShape 11">
            <a:extLst>
              <a:ext uri="{FF2B5EF4-FFF2-40B4-BE49-F238E27FC236}">
                <a16:creationId xmlns:a16="http://schemas.microsoft.com/office/drawing/2014/main" id="{DC2EB4EF-7A5D-47C6-9F3B-7F1E318FBBDF}"/>
              </a:ext>
            </a:extLst>
          </p:cNvPr>
          <p:cNvCxnSpPr>
            <a:cxnSpLocks noChangeShapeType="1"/>
            <a:stCxn id="59398" idx="1"/>
            <a:endCxn id="59393" idx="3"/>
          </p:cNvCxnSpPr>
          <p:nvPr/>
        </p:nvCxnSpPr>
        <p:spPr bwMode="auto">
          <a:xfrm flipH="1">
            <a:off x="3124200" y="858838"/>
            <a:ext cx="3449638" cy="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59403" name="Text Box 12">
            <a:extLst>
              <a:ext uri="{FF2B5EF4-FFF2-40B4-BE49-F238E27FC236}">
                <a16:creationId xmlns:a16="http://schemas.microsoft.com/office/drawing/2014/main" id="{634DABC6-D8C0-4FF1-AF00-ED252AB90063}"/>
              </a:ext>
            </a:extLst>
          </p:cNvPr>
          <p:cNvSpPr txBox="1">
            <a:spLocks noChangeArrowheads="1"/>
          </p:cNvSpPr>
          <p:nvPr/>
        </p:nvSpPr>
        <p:spPr bwMode="auto">
          <a:xfrm>
            <a:off x="4343400" y="3767138"/>
            <a:ext cx="1371600" cy="10795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no work-related injury</a:t>
            </a:r>
          </a:p>
        </p:txBody>
      </p:sp>
      <p:sp>
        <p:nvSpPr>
          <p:cNvPr id="59404" name="Text Box 13">
            <a:extLst>
              <a:ext uri="{FF2B5EF4-FFF2-40B4-BE49-F238E27FC236}">
                <a16:creationId xmlns:a16="http://schemas.microsoft.com/office/drawing/2014/main" id="{15556590-DF3B-415C-8094-07FFBC3BF336}"/>
              </a:ext>
            </a:extLst>
          </p:cNvPr>
          <p:cNvSpPr txBox="1">
            <a:spLocks noChangeArrowheads="1"/>
          </p:cNvSpPr>
          <p:nvPr/>
        </p:nvSpPr>
        <p:spPr bwMode="auto">
          <a:xfrm>
            <a:off x="152400" y="35242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No safety instructions</a:t>
            </a:r>
            <a:endParaRPr lang="en-US" altLang="nl-NL" sz="1600">
              <a:latin typeface="Tahoma" panose="020B0604030504040204" pitchFamily="34" charset="0"/>
            </a:endParaRPr>
          </a:p>
        </p:txBody>
      </p:sp>
      <p:cxnSp>
        <p:nvCxnSpPr>
          <p:cNvPr id="59405" name="AutoShape 14">
            <a:extLst>
              <a:ext uri="{FF2B5EF4-FFF2-40B4-BE49-F238E27FC236}">
                <a16:creationId xmlns:a16="http://schemas.microsoft.com/office/drawing/2014/main" id="{E8E010E7-61D1-4C90-B7A4-CA74D166C603}"/>
              </a:ext>
            </a:extLst>
          </p:cNvPr>
          <p:cNvCxnSpPr>
            <a:cxnSpLocks noChangeShapeType="1"/>
            <a:stCxn id="59404" idx="0"/>
            <a:endCxn id="59394" idx="2"/>
          </p:cNvCxnSpPr>
          <p:nvPr/>
        </p:nvCxnSpPr>
        <p:spPr bwMode="auto">
          <a:xfrm flipV="1">
            <a:off x="800100" y="2743200"/>
            <a:ext cx="0" cy="78105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9406" name="Text Box 15">
            <a:extLst>
              <a:ext uri="{FF2B5EF4-FFF2-40B4-BE49-F238E27FC236}">
                <a16:creationId xmlns:a16="http://schemas.microsoft.com/office/drawing/2014/main" id="{02B68DE6-BF86-4E57-A36C-A549B93AE748}"/>
              </a:ext>
            </a:extLst>
          </p:cNvPr>
          <p:cNvSpPr txBox="1">
            <a:spLocks noChangeArrowheads="1"/>
          </p:cNvSpPr>
          <p:nvPr/>
        </p:nvSpPr>
        <p:spPr bwMode="auto">
          <a:xfrm>
            <a:off x="1676400" y="6096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 is friend of claimant </a:t>
            </a:r>
            <a:endParaRPr lang="en-US" altLang="nl-NL" sz="1600">
              <a:latin typeface="Tahoma" panose="020B0604030504040204" pitchFamily="34" charset="0"/>
            </a:endParaRPr>
          </a:p>
        </p:txBody>
      </p:sp>
      <p:sp>
        <p:nvSpPr>
          <p:cNvPr id="59407" name="Text Box 16">
            <a:extLst>
              <a:ext uri="{FF2B5EF4-FFF2-40B4-BE49-F238E27FC236}">
                <a16:creationId xmlns:a16="http://schemas.microsoft.com/office/drawing/2014/main" id="{775E71E0-D8BE-4B00-8817-CC4D7022A177}"/>
              </a:ext>
            </a:extLst>
          </p:cNvPr>
          <p:cNvSpPr txBox="1">
            <a:spLocks noChangeArrowheads="1"/>
          </p:cNvSpPr>
          <p:nvPr/>
        </p:nvSpPr>
        <p:spPr bwMode="auto">
          <a:xfrm>
            <a:off x="1676400" y="48958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is not credible</a:t>
            </a:r>
            <a:endParaRPr lang="en-US" altLang="nl-NL" sz="1600">
              <a:latin typeface="Tahoma" panose="020B0604030504040204" pitchFamily="34" charset="0"/>
            </a:endParaRPr>
          </a:p>
        </p:txBody>
      </p:sp>
      <p:cxnSp>
        <p:nvCxnSpPr>
          <p:cNvPr id="59408" name="AutoShape 17">
            <a:extLst>
              <a:ext uri="{FF2B5EF4-FFF2-40B4-BE49-F238E27FC236}">
                <a16:creationId xmlns:a16="http://schemas.microsoft.com/office/drawing/2014/main" id="{DCAABE9E-F9D7-4E1B-B0DE-7868766ACBBE}"/>
              </a:ext>
            </a:extLst>
          </p:cNvPr>
          <p:cNvCxnSpPr>
            <a:cxnSpLocks noChangeShapeType="1"/>
            <a:stCxn id="59407" idx="0"/>
          </p:cNvCxnSpPr>
          <p:nvPr/>
        </p:nvCxnSpPr>
        <p:spPr bwMode="auto">
          <a:xfrm flipH="1" flipV="1">
            <a:off x="838200" y="4572000"/>
            <a:ext cx="1485900" cy="32385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59409" name="Text Box 20">
            <a:extLst>
              <a:ext uri="{FF2B5EF4-FFF2-40B4-BE49-F238E27FC236}">
                <a16:creationId xmlns:a16="http://schemas.microsoft.com/office/drawing/2014/main" id="{33230AF5-75A1-4BDE-83DC-581407EDC024}"/>
              </a:ext>
            </a:extLst>
          </p:cNvPr>
          <p:cNvSpPr txBox="1">
            <a:spLocks noChangeArrowheads="1"/>
          </p:cNvSpPr>
          <p:nvPr/>
        </p:nvSpPr>
        <p:spPr bwMode="auto">
          <a:xfrm>
            <a:off x="4191000" y="5641975"/>
            <a:ext cx="1676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Injury caused by poor physical condition</a:t>
            </a:r>
          </a:p>
        </p:txBody>
      </p:sp>
      <p:cxnSp>
        <p:nvCxnSpPr>
          <p:cNvPr id="59410" name="AutoShape 21">
            <a:extLst>
              <a:ext uri="{FF2B5EF4-FFF2-40B4-BE49-F238E27FC236}">
                <a16:creationId xmlns:a16="http://schemas.microsoft.com/office/drawing/2014/main" id="{41A18DCE-E423-4EA5-9ACD-5D6FA3661E2B}"/>
              </a:ext>
            </a:extLst>
          </p:cNvPr>
          <p:cNvCxnSpPr>
            <a:cxnSpLocks noChangeShapeType="1"/>
            <a:stCxn id="59409" idx="0"/>
            <a:endCxn id="59403" idx="2"/>
          </p:cNvCxnSpPr>
          <p:nvPr/>
        </p:nvCxnSpPr>
        <p:spPr bwMode="auto">
          <a:xfrm flipV="1">
            <a:off x="5029200" y="4846638"/>
            <a:ext cx="0" cy="795337"/>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9411" name="AutoShape 22">
            <a:extLst>
              <a:ext uri="{FF2B5EF4-FFF2-40B4-BE49-F238E27FC236}">
                <a16:creationId xmlns:a16="http://schemas.microsoft.com/office/drawing/2014/main" id="{42C3664C-B8DD-4EB2-9675-20963DCAE356}"/>
              </a:ext>
            </a:extLst>
          </p:cNvPr>
          <p:cNvCxnSpPr>
            <a:cxnSpLocks noChangeShapeType="1"/>
            <a:stCxn id="59403" idx="0"/>
            <a:endCxn id="59395" idx="2"/>
          </p:cNvCxnSpPr>
          <p:nvPr/>
        </p:nvCxnSpPr>
        <p:spPr bwMode="auto">
          <a:xfrm flipH="1" flipV="1">
            <a:off x="3657600" y="2743200"/>
            <a:ext cx="1371600" cy="1023938"/>
          </a:xfrm>
          <a:prstGeom prst="straightConnector1">
            <a:avLst/>
          </a:prstGeom>
          <a:noFill/>
          <a:ln w="28575">
            <a:solidFill>
              <a:schemeClr val="hlink"/>
            </a:solidFill>
            <a:prstDash val="dash"/>
            <a:round/>
            <a:headEnd type="triangle" w="med" len="med"/>
            <a:tailEnd/>
          </a:ln>
          <a:extLst>
            <a:ext uri="{909E8E84-426E-40DD-AFC4-6F175D3DCCD1}">
              <a14:hiddenFill xmlns:a14="http://schemas.microsoft.com/office/drawing/2010/main">
                <a:noFill/>
              </a14:hiddenFill>
            </a:ext>
          </a:extLst>
        </p:spPr>
      </p:cxnSp>
      <p:sp>
        <p:nvSpPr>
          <p:cNvPr id="59412" name="Text Box 23">
            <a:extLst>
              <a:ext uri="{FF2B5EF4-FFF2-40B4-BE49-F238E27FC236}">
                <a16:creationId xmlns:a16="http://schemas.microsoft.com/office/drawing/2014/main" id="{0975FDDB-8501-4CCB-8505-9266D364FB33}"/>
              </a:ext>
            </a:extLst>
          </p:cNvPr>
          <p:cNvSpPr txBox="1">
            <a:spLocks noChangeArrowheads="1"/>
          </p:cNvSpPr>
          <p:nvPr/>
        </p:nvSpPr>
        <p:spPr bwMode="auto">
          <a:xfrm>
            <a:off x="152400" y="4953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says so</a:t>
            </a:r>
            <a:endParaRPr lang="en-US" altLang="nl-NL" sz="1600">
              <a:latin typeface="Tahoma" panose="020B0604030504040204" pitchFamily="34" charset="0"/>
            </a:endParaRPr>
          </a:p>
        </p:txBody>
      </p:sp>
      <p:cxnSp>
        <p:nvCxnSpPr>
          <p:cNvPr id="59413" name="AutoShape 24">
            <a:extLst>
              <a:ext uri="{FF2B5EF4-FFF2-40B4-BE49-F238E27FC236}">
                <a16:creationId xmlns:a16="http://schemas.microsoft.com/office/drawing/2014/main" id="{DB7A0E7D-5CED-4259-AE06-7FBA4B1338DD}"/>
              </a:ext>
            </a:extLst>
          </p:cNvPr>
          <p:cNvCxnSpPr>
            <a:cxnSpLocks noChangeShapeType="1"/>
            <a:stCxn id="59412" idx="0"/>
            <a:endCxn id="59404" idx="2"/>
          </p:cNvCxnSpPr>
          <p:nvPr/>
        </p:nvCxnSpPr>
        <p:spPr bwMode="auto">
          <a:xfrm flipV="1">
            <a:off x="800100" y="4114800"/>
            <a:ext cx="0" cy="8382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9414" name="AutoShape 25">
            <a:extLst>
              <a:ext uri="{FF2B5EF4-FFF2-40B4-BE49-F238E27FC236}">
                <a16:creationId xmlns:a16="http://schemas.microsoft.com/office/drawing/2014/main" id="{EEF9FD82-09E8-449B-A7E2-3CA00011F4EF}"/>
              </a:ext>
            </a:extLst>
          </p:cNvPr>
          <p:cNvCxnSpPr>
            <a:cxnSpLocks noChangeShapeType="1"/>
            <a:stCxn id="59400" idx="0"/>
            <a:endCxn id="59398" idx="2"/>
          </p:cNvCxnSpPr>
          <p:nvPr/>
        </p:nvCxnSpPr>
        <p:spPr bwMode="auto">
          <a:xfrm rot="5400000" flipH="1">
            <a:off x="7684294" y="978694"/>
            <a:ext cx="873125" cy="979487"/>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9415" name="Text Box 28">
            <a:extLst>
              <a:ext uri="{FF2B5EF4-FFF2-40B4-BE49-F238E27FC236}">
                <a16:creationId xmlns:a16="http://schemas.microsoft.com/office/drawing/2014/main" id="{5319DD31-A5A4-4025-A42C-8A8E669748A6}"/>
              </a:ext>
            </a:extLst>
          </p:cNvPr>
          <p:cNvSpPr txBox="1">
            <a:spLocks noChangeArrowheads="1"/>
          </p:cNvSpPr>
          <p:nvPr/>
        </p:nvSpPr>
        <p:spPr bwMode="auto">
          <a:xfrm>
            <a:off x="1828800" y="21336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1</a:t>
            </a:r>
            <a:endParaRPr lang="en-US" altLang="nl-NL" sz="1600">
              <a:latin typeface="Tahoma" panose="020B0604030504040204" pitchFamily="34" charset="0"/>
            </a:endParaRPr>
          </a:p>
        </p:txBody>
      </p:sp>
      <p:cxnSp>
        <p:nvCxnSpPr>
          <p:cNvPr id="59416" name="AutoShape 29">
            <a:extLst>
              <a:ext uri="{FF2B5EF4-FFF2-40B4-BE49-F238E27FC236}">
                <a16:creationId xmlns:a16="http://schemas.microsoft.com/office/drawing/2014/main" id="{D53D1E90-B604-47D3-BADC-733A383FCF1E}"/>
              </a:ext>
            </a:extLst>
          </p:cNvPr>
          <p:cNvCxnSpPr>
            <a:cxnSpLocks noChangeShapeType="1"/>
            <a:stCxn id="59415" idx="0"/>
            <a:endCxn id="59393" idx="2"/>
          </p:cNvCxnSpPr>
          <p:nvPr/>
        </p:nvCxnSpPr>
        <p:spPr bwMode="auto">
          <a:xfrm flipH="1" flipV="1">
            <a:off x="2205038" y="1031875"/>
            <a:ext cx="4762" cy="110172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9417" name="AutoShape 30">
            <a:extLst>
              <a:ext uri="{FF2B5EF4-FFF2-40B4-BE49-F238E27FC236}">
                <a16:creationId xmlns:a16="http://schemas.microsoft.com/office/drawing/2014/main" id="{C0780D47-71E3-44C8-9678-2C2BA90A0D85}"/>
              </a:ext>
            </a:extLst>
          </p:cNvPr>
          <p:cNvCxnSpPr>
            <a:cxnSpLocks noChangeShapeType="1"/>
            <a:stCxn id="59406" idx="0"/>
            <a:endCxn id="59407" idx="2"/>
          </p:cNvCxnSpPr>
          <p:nvPr/>
        </p:nvCxnSpPr>
        <p:spPr bwMode="auto">
          <a:xfrm flipV="1">
            <a:off x="2324100" y="5486400"/>
            <a:ext cx="0" cy="6096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9418" name="AutoShape 15">
            <a:extLst>
              <a:ext uri="{FF2B5EF4-FFF2-40B4-BE49-F238E27FC236}">
                <a16:creationId xmlns:a16="http://schemas.microsoft.com/office/drawing/2014/main" id="{2995BFB7-914C-4FFD-9853-902C2CD02D54}"/>
              </a:ext>
            </a:extLst>
          </p:cNvPr>
          <p:cNvCxnSpPr>
            <a:cxnSpLocks noChangeShapeType="1"/>
            <a:stCxn id="59419" idx="0"/>
          </p:cNvCxnSpPr>
          <p:nvPr/>
        </p:nvCxnSpPr>
        <p:spPr bwMode="auto">
          <a:xfrm flipV="1">
            <a:off x="6591300" y="2740025"/>
            <a:ext cx="0" cy="6635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9419" name="Text Box 14">
            <a:extLst>
              <a:ext uri="{FF2B5EF4-FFF2-40B4-BE49-F238E27FC236}">
                <a16:creationId xmlns:a16="http://schemas.microsoft.com/office/drawing/2014/main" id="{47CF928E-BCE3-4C87-B377-77AF8F86C923}"/>
              </a:ext>
            </a:extLst>
          </p:cNvPr>
          <p:cNvSpPr txBox="1">
            <a:spLocks noChangeArrowheads="1"/>
          </p:cNvSpPr>
          <p:nvPr/>
        </p:nvSpPr>
        <p:spPr bwMode="auto">
          <a:xfrm>
            <a:off x="5867400" y="3403600"/>
            <a:ext cx="1447800" cy="8318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did not secure stairs</a:t>
            </a:r>
            <a:endParaRPr lang="en-US" altLang="nl-NL" sz="1600">
              <a:latin typeface="Tahoma" panose="020B0604030504040204" pitchFamily="34" charset="0"/>
            </a:endParaRPr>
          </a:p>
        </p:txBody>
      </p:sp>
      <p:sp>
        <p:nvSpPr>
          <p:cNvPr id="35" name="Freeform 35">
            <a:extLst>
              <a:ext uri="{FF2B5EF4-FFF2-40B4-BE49-F238E27FC236}">
                <a16:creationId xmlns:a16="http://schemas.microsoft.com/office/drawing/2014/main" id="{3872123C-8ACA-4167-8583-0910092DEF8E}"/>
              </a:ext>
            </a:extLst>
          </p:cNvPr>
          <p:cNvSpPr>
            <a:spLocks/>
          </p:cNvSpPr>
          <p:nvPr/>
        </p:nvSpPr>
        <p:spPr bwMode="auto">
          <a:xfrm>
            <a:off x="-6350" y="277813"/>
            <a:ext cx="4768850" cy="5595937"/>
          </a:xfrm>
          <a:custGeom>
            <a:avLst/>
            <a:gdLst>
              <a:gd name="T0" fmla="*/ 2147483647 w 3004"/>
              <a:gd name="T1" fmla="*/ 2147483647 h 3525"/>
              <a:gd name="T2" fmla="*/ 2147483647 w 3004"/>
              <a:gd name="T3" fmla="*/ 2147483647 h 3525"/>
              <a:gd name="T4" fmla="*/ 2147483647 w 3004"/>
              <a:gd name="T5" fmla="*/ 2147483647 h 3525"/>
              <a:gd name="T6" fmla="*/ 2147483647 w 3004"/>
              <a:gd name="T7" fmla="*/ 2147483647 h 3525"/>
              <a:gd name="T8" fmla="*/ 2147483647 w 3004"/>
              <a:gd name="T9" fmla="*/ 2147483647 h 3525"/>
              <a:gd name="T10" fmla="*/ 2147483647 w 3004"/>
              <a:gd name="T11" fmla="*/ 2147483647 h 3525"/>
              <a:gd name="T12" fmla="*/ 2147483647 w 3004"/>
              <a:gd name="T13" fmla="*/ 2147483647 h 3525"/>
              <a:gd name="T14" fmla="*/ 2147483647 w 3004"/>
              <a:gd name="T15" fmla="*/ 2147483647 h 3525"/>
              <a:gd name="T16" fmla="*/ 2147483647 w 3004"/>
              <a:gd name="T17" fmla="*/ 2147483647 h 3525"/>
              <a:gd name="T18" fmla="*/ 2147483647 w 3004"/>
              <a:gd name="T19" fmla="*/ 2147483647 h 3525"/>
              <a:gd name="T20" fmla="*/ 2147483647 w 3004"/>
              <a:gd name="T21" fmla="*/ 2147483647 h 3525"/>
              <a:gd name="T22" fmla="*/ 2147483647 w 3004"/>
              <a:gd name="T23" fmla="*/ 2147483647 h 3525"/>
              <a:gd name="T24" fmla="*/ 2147483647 w 3004"/>
              <a:gd name="T25" fmla="*/ 2147483647 h 3525"/>
              <a:gd name="T26" fmla="*/ 2147483647 w 3004"/>
              <a:gd name="T27" fmla="*/ 2147483647 h 3525"/>
              <a:gd name="T28" fmla="*/ 2147483647 w 3004"/>
              <a:gd name="T29" fmla="*/ 2147483647 h 3525"/>
              <a:gd name="T30" fmla="*/ 2147483647 w 3004"/>
              <a:gd name="T31" fmla="*/ 2147483647 h 3525"/>
              <a:gd name="T32" fmla="*/ 2147483647 w 3004"/>
              <a:gd name="T33" fmla="*/ 2147483647 h 3525"/>
              <a:gd name="T34" fmla="*/ 2147483647 w 3004"/>
              <a:gd name="T35" fmla="*/ 2147483647 h 3525"/>
              <a:gd name="T36" fmla="*/ 2147483647 w 3004"/>
              <a:gd name="T37" fmla="*/ 2147483647 h 3525"/>
              <a:gd name="T38" fmla="*/ 2147483647 w 3004"/>
              <a:gd name="T39" fmla="*/ 2147483647 h 3525"/>
              <a:gd name="T40" fmla="*/ 2147483647 w 3004"/>
              <a:gd name="T41" fmla="*/ 2147483647 h 3525"/>
              <a:gd name="T42" fmla="*/ 2147483647 w 3004"/>
              <a:gd name="T43" fmla="*/ 2147483647 h 3525"/>
              <a:gd name="T44" fmla="*/ 2147483647 w 3004"/>
              <a:gd name="T45" fmla="*/ 2147483647 h 3525"/>
              <a:gd name="T46" fmla="*/ 2147483647 w 3004"/>
              <a:gd name="T47" fmla="*/ 2147483647 h 3525"/>
              <a:gd name="T48" fmla="*/ 2147483647 w 3004"/>
              <a:gd name="T49" fmla="*/ 2147483647 h 3525"/>
              <a:gd name="T50" fmla="*/ 2147483647 w 3004"/>
              <a:gd name="T51" fmla="*/ 2147483647 h 3525"/>
              <a:gd name="T52" fmla="*/ 2147483647 w 3004"/>
              <a:gd name="T53" fmla="*/ 2147483647 h 3525"/>
              <a:gd name="T54" fmla="*/ 2147483647 w 3004"/>
              <a:gd name="T55" fmla="*/ 2147483647 h 3525"/>
              <a:gd name="T56" fmla="*/ 2147483647 w 3004"/>
              <a:gd name="T57" fmla="*/ 2147483647 h 3525"/>
              <a:gd name="T58" fmla="*/ 2147483647 w 3004"/>
              <a:gd name="T59" fmla="*/ 2147483647 h 3525"/>
              <a:gd name="T60" fmla="*/ 2147483647 w 3004"/>
              <a:gd name="T61" fmla="*/ 2147483647 h 3525"/>
              <a:gd name="T62" fmla="*/ 2147483647 w 3004"/>
              <a:gd name="T63" fmla="*/ 2147483647 h 35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004" h="3525">
                <a:moveTo>
                  <a:pt x="1378" y="10"/>
                </a:moveTo>
                <a:cubicBezTo>
                  <a:pt x="1538" y="17"/>
                  <a:pt x="1698" y="31"/>
                  <a:pt x="1858" y="39"/>
                </a:cubicBezTo>
                <a:cubicBezTo>
                  <a:pt x="1912" y="54"/>
                  <a:pt x="1957" y="66"/>
                  <a:pt x="2013" y="76"/>
                </a:cubicBezTo>
                <a:cubicBezTo>
                  <a:pt x="2057" y="84"/>
                  <a:pt x="2103" y="85"/>
                  <a:pt x="2146" y="98"/>
                </a:cubicBezTo>
                <a:cubicBezTo>
                  <a:pt x="2191" y="111"/>
                  <a:pt x="2232" y="130"/>
                  <a:pt x="2278" y="143"/>
                </a:cubicBezTo>
                <a:cubicBezTo>
                  <a:pt x="2301" y="157"/>
                  <a:pt x="2321" y="162"/>
                  <a:pt x="2345" y="172"/>
                </a:cubicBezTo>
                <a:cubicBezTo>
                  <a:pt x="2372" y="183"/>
                  <a:pt x="2391" y="200"/>
                  <a:pt x="2419" y="209"/>
                </a:cubicBezTo>
                <a:cubicBezTo>
                  <a:pt x="2449" y="239"/>
                  <a:pt x="2489" y="255"/>
                  <a:pt x="2530" y="268"/>
                </a:cubicBezTo>
                <a:cubicBezTo>
                  <a:pt x="2554" y="285"/>
                  <a:pt x="2564" y="304"/>
                  <a:pt x="2589" y="320"/>
                </a:cubicBezTo>
                <a:cubicBezTo>
                  <a:pt x="2608" y="350"/>
                  <a:pt x="2631" y="362"/>
                  <a:pt x="2655" y="386"/>
                </a:cubicBezTo>
                <a:cubicBezTo>
                  <a:pt x="2661" y="392"/>
                  <a:pt x="2663" y="402"/>
                  <a:pt x="2670" y="408"/>
                </a:cubicBezTo>
                <a:cubicBezTo>
                  <a:pt x="2678" y="415"/>
                  <a:pt x="2691" y="416"/>
                  <a:pt x="2699" y="423"/>
                </a:cubicBezTo>
                <a:cubicBezTo>
                  <a:pt x="2733" y="451"/>
                  <a:pt x="2763" y="488"/>
                  <a:pt x="2795" y="519"/>
                </a:cubicBezTo>
                <a:cubicBezTo>
                  <a:pt x="2818" y="541"/>
                  <a:pt x="2840" y="563"/>
                  <a:pt x="2862" y="586"/>
                </a:cubicBezTo>
                <a:cubicBezTo>
                  <a:pt x="2869" y="593"/>
                  <a:pt x="2884" y="608"/>
                  <a:pt x="2884" y="608"/>
                </a:cubicBezTo>
                <a:cubicBezTo>
                  <a:pt x="2896" y="647"/>
                  <a:pt x="2928" y="670"/>
                  <a:pt x="2950" y="704"/>
                </a:cubicBezTo>
                <a:cubicBezTo>
                  <a:pt x="2959" y="737"/>
                  <a:pt x="2975" y="771"/>
                  <a:pt x="2995" y="800"/>
                </a:cubicBezTo>
                <a:cubicBezTo>
                  <a:pt x="2990" y="1017"/>
                  <a:pt x="2995" y="1093"/>
                  <a:pt x="2973" y="1258"/>
                </a:cubicBezTo>
                <a:cubicBezTo>
                  <a:pt x="2970" y="1374"/>
                  <a:pt x="3004" y="1716"/>
                  <a:pt x="2854" y="1826"/>
                </a:cubicBezTo>
                <a:cubicBezTo>
                  <a:pt x="2832" y="1861"/>
                  <a:pt x="2843" y="1840"/>
                  <a:pt x="2825" y="1893"/>
                </a:cubicBezTo>
                <a:cubicBezTo>
                  <a:pt x="2813" y="1928"/>
                  <a:pt x="2772" y="1971"/>
                  <a:pt x="2751" y="2003"/>
                </a:cubicBezTo>
                <a:cubicBezTo>
                  <a:pt x="2717" y="2054"/>
                  <a:pt x="2757" y="2001"/>
                  <a:pt x="2714" y="2040"/>
                </a:cubicBezTo>
                <a:cubicBezTo>
                  <a:pt x="2698" y="2054"/>
                  <a:pt x="2670" y="2085"/>
                  <a:pt x="2670" y="2085"/>
                </a:cubicBezTo>
                <a:cubicBezTo>
                  <a:pt x="2655" y="2126"/>
                  <a:pt x="2636" y="2160"/>
                  <a:pt x="2626" y="2203"/>
                </a:cubicBezTo>
                <a:cubicBezTo>
                  <a:pt x="2621" y="2339"/>
                  <a:pt x="2614" y="2473"/>
                  <a:pt x="2603" y="2609"/>
                </a:cubicBezTo>
                <a:cubicBezTo>
                  <a:pt x="2601" y="2629"/>
                  <a:pt x="2606" y="2651"/>
                  <a:pt x="2596" y="2668"/>
                </a:cubicBezTo>
                <a:cubicBezTo>
                  <a:pt x="2577" y="2701"/>
                  <a:pt x="2508" y="2714"/>
                  <a:pt x="2478" y="2720"/>
                </a:cubicBezTo>
                <a:cubicBezTo>
                  <a:pt x="2334" y="2712"/>
                  <a:pt x="2230" y="2717"/>
                  <a:pt x="2079" y="2712"/>
                </a:cubicBezTo>
                <a:cubicBezTo>
                  <a:pt x="1964" y="2700"/>
                  <a:pt x="1855" y="2688"/>
                  <a:pt x="1739" y="2683"/>
                </a:cubicBezTo>
                <a:cubicBezTo>
                  <a:pt x="1216" y="2689"/>
                  <a:pt x="1290" y="2648"/>
                  <a:pt x="994" y="2742"/>
                </a:cubicBezTo>
                <a:cubicBezTo>
                  <a:pt x="968" y="2780"/>
                  <a:pt x="961" y="2831"/>
                  <a:pt x="949" y="2875"/>
                </a:cubicBezTo>
                <a:cubicBezTo>
                  <a:pt x="955" y="2975"/>
                  <a:pt x="968" y="3053"/>
                  <a:pt x="986" y="3148"/>
                </a:cubicBezTo>
                <a:cubicBezTo>
                  <a:pt x="978" y="3208"/>
                  <a:pt x="985" y="3255"/>
                  <a:pt x="979" y="3318"/>
                </a:cubicBezTo>
                <a:cubicBezTo>
                  <a:pt x="975" y="3365"/>
                  <a:pt x="977" y="3430"/>
                  <a:pt x="934" y="3458"/>
                </a:cubicBezTo>
                <a:cubicBezTo>
                  <a:pt x="910" y="3491"/>
                  <a:pt x="884" y="3511"/>
                  <a:pt x="846" y="3525"/>
                </a:cubicBezTo>
                <a:cubicBezTo>
                  <a:pt x="762" y="3516"/>
                  <a:pt x="679" y="3509"/>
                  <a:pt x="595" y="3503"/>
                </a:cubicBezTo>
                <a:cubicBezTo>
                  <a:pt x="512" y="3473"/>
                  <a:pt x="372" y="3484"/>
                  <a:pt x="277" y="3473"/>
                </a:cubicBezTo>
                <a:cubicBezTo>
                  <a:pt x="226" y="3457"/>
                  <a:pt x="173" y="3445"/>
                  <a:pt x="122" y="3429"/>
                </a:cubicBezTo>
                <a:cubicBezTo>
                  <a:pt x="108" y="3420"/>
                  <a:pt x="91" y="3417"/>
                  <a:pt x="78" y="3407"/>
                </a:cubicBezTo>
                <a:cubicBezTo>
                  <a:pt x="63" y="3395"/>
                  <a:pt x="55" y="3376"/>
                  <a:pt x="41" y="3362"/>
                </a:cubicBezTo>
                <a:cubicBezTo>
                  <a:pt x="13" y="3246"/>
                  <a:pt x="22" y="3127"/>
                  <a:pt x="41" y="3008"/>
                </a:cubicBezTo>
                <a:cubicBezTo>
                  <a:pt x="46" y="2910"/>
                  <a:pt x="47" y="2815"/>
                  <a:pt x="70" y="2720"/>
                </a:cubicBezTo>
                <a:cubicBezTo>
                  <a:pt x="64" y="2477"/>
                  <a:pt x="51" y="2466"/>
                  <a:pt x="41" y="2269"/>
                </a:cubicBezTo>
                <a:cubicBezTo>
                  <a:pt x="43" y="2262"/>
                  <a:pt x="48" y="2255"/>
                  <a:pt x="48" y="2247"/>
                </a:cubicBezTo>
                <a:cubicBezTo>
                  <a:pt x="48" y="2219"/>
                  <a:pt x="39" y="1628"/>
                  <a:pt x="34" y="1531"/>
                </a:cubicBezTo>
                <a:cubicBezTo>
                  <a:pt x="34" y="1523"/>
                  <a:pt x="29" y="1516"/>
                  <a:pt x="26" y="1509"/>
                </a:cubicBezTo>
                <a:cubicBezTo>
                  <a:pt x="24" y="1440"/>
                  <a:pt x="19" y="1371"/>
                  <a:pt x="19" y="1302"/>
                </a:cubicBezTo>
                <a:cubicBezTo>
                  <a:pt x="19" y="1237"/>
                  <a:pt x="36" y="1302"/>
                  <a:pt x="19" y="1250"/>
                </a:cubicBezTo>
                <a:cubicBezTo>
                  <a:pt x="15" y="1215"/>
                  <a:pt x="0" y="1167"/>
                  <a:pt x="11" y="1132"/>
                </a:cubicBezTo>
                <a:cubicBezTo>
                  <a:pt x="9" y="1112"/>
                  <a:pt x="4" y="1093"/>
                  <a:pt x="4" y="1073"/>
                </a:cubicBezTo>
                <a:cubicBezTo>
                  <a:pt x="4" y="942"/>
                  <a:pt x="22" y="934"/>
                  <a:pt x="107" y="851"/>
                </a:cubicBezTo>
                <a:cubicBezTo>
                  <a:pt x="147" y="812"/>
                  <a:pt x="111" y="828"/>
                  <a:pt x="152" y="815"/>
                </a:cubicBezTo>
                <a:cubicBezTo>
                  <a:pt x="168" y="781"/>
                  <a:pt x="222" y="726"/>
                  <a:pt x="255" y="704"/>
                </a:cubicBezTo>
                <a:cubicBezTo>
                  <a:pt x="297" y="645"/>
                  <a:pt x="274" y="664"/>
                  <a:pt x="314" y="637"/>
                </a:cubicBezTo>
                <a:cubicBezTo>
                  <a:pt x="331" y="612"/>
                  <a:pt x="348" y="595"/>
                  <a:pt x="373" y="578"/>
                </a:cubicBezTo>
                <a:cubicBezTo>
                  <a:pt x="389" y="533"/>
                  <a:pt x="368" y="577"/>
                  <a:pt x="418" y="534"/>
                </a:cubicBezTo>
                <a:cubicBezTo>
                  <a:pt x="425" y="528"/>
                  <a:pt x="426" y="519"/>
                  <a:pt x="432" y="512"/>
                </a:cubicBezTo>
                <a:cubicBezTo>
                  <a:pt x="468" y="469"/>
                  <a:pt x="504" y="410"/>
                  <a:pt x="550" y="379"/>
                </a:cubicBezTo>
                <a:cubicBezTo>
                  <a:pt x="580" y="335"/>
                  <a:pt x="609" y="290"/>
                  <a:pt x="639" y="246"/>
                </a:cubicBezTo>
                <a:cubicBezTo>
                  <a:pt x="650" y="229"/>
                  <a:pt x="675" y="228"/>
                  <a:pt x="691" y="216"/>
                </a:cubicBezTo>
                <a:cubicBezTo>
                  <a:pt x="717" y="197"/>
                  <a:pt x="734" y="181"/>
                  <a:pt x="765" y="172"/>
                </a:cubicBezTo>
                <a:cubicBezTo>
                  <a:pt x="789" y="156"/>
                  <a:pt x="803" y="137"/>
                  <a:pt x="831" y="128"/>
                </a:cubicBezTo>
                <a:cubicBezTo>
                  <a:pt x="901" y="80"/>
                  <a:pt x="1008" y="73"/>
                  <a:pt x="1090" y="54"/>
                </a:cubicBezTo>
                <a:cubicBezTo>
                  <a:pt x="1169" y="0"/>
                  <a:pt x="1296" y="13"/>
                  <a:pt x="1378" y="10"/>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36" name="Freeform 36">
            <a:extLst>
              <a:ext uri="{FF2B5EF4-FFF2-40B4-BE49-F238E27FC236}">
                <a16:creationId xmlns:a16="http://schemas.microsoft.com/office/drawing/2014/main" id="{42D391EA-9CAB-4001-A361-141E71015374}"/>
              </a:ext>
            </a:extLst>
          </p:cNvPr>
          <p:cNvSpPr>
            <a:spLocks/>
          </p:cNvSpPr>
          <p:nvPr/>
        </p:nvSpPr>
        <p:spPr bwMode="auto">
          <a:xfrm>
            <a:off x="5537200" y="358775"/>
            <a:ext cx="3600450" cy="4237038"/>
          </a:xfrm>
          <a:custGeom>
            <a:avLst/>
            <a:gdLst>
              <a:gd name="T0" fmla="*/ 2147483647 w 2268"/>
              <a:gd name="T1" fmla="*/ 2147483647 h 2669"/>
              <a:gd name="T2" fmla="*/ 2147483647 w 2268"/>
              <a:gd name="T3" fmla="*/ 2147483647 h 2669"/>
              <a:gd name="T4" fmla="*/ 2147483647 w 2268"/>
              <a:gd name="T5" fmla="*/ 2147483647 h 2669"/>
              <a:gd name="T6" fmla="*/ 2147483647 w 2268"/>
              <a:gd name="T7" fmla="*/ 2147483647 h 2669"/>
              <a:gd name="T8" fmla="*/ 2147483647 w 2268"/>
              <a:gd name="T9" fmla="*/ 2147483647 h 2669"/>
              <a:gd name="T10" fmla="*/ 2147483647 w 2268"/>
              <a:gd name="T11" fmla="*/ 2147483647 h 2669"/>
              <a:gd name="T12" fmla="*/ 2147483647 w 2268"/>
              <a:gd name="T13" fmla="*/ 2147483647 h 2669"/>
              <a:gd name="T14" fmla="*/ 2147483647 w 2268"/>
              <a:gd name="T15" fmla="*/ 2147483647 h 2669"/>
              <a:gd name="T16" fmla="*/ 2147483647 w 2268"/>
              <a:gd name="T17" fmla="*/ 2147483647 h 2669"/>
              <a:gd name="T18" fmla="*/ 2147483647 w 2268"/>
              <a:gd name="T19" fmla="*/ 2147483647 h 2669"/>
              <a:gd name="T20" fmla="*/ 2147483647 w 2268"/>
              <a:gd name="T21" fmla="*/ 2147483647 h 2669"/>
              <a:gd name="T22" fmla="*/ 2147483647 w 2268"/>
              <a:gd name="T23" fmla="*/ 2147483647 h 2669"/>
              <a:gd name="T24" fmla="*/ 2147483647 w 2268"/>
              <a:gd name="T25" fmla="*/ 2147483647 h 2669"/>
              <a:gd name="T26" fmla="*/ 2147483647 w 2268"/>
              <a:gd name="T27" fmla="*/ 2147483647 h 2669"/>
              <a:gd name="T28" fmla="*/ 2147483647 w 2268"/>
              <a:gd name="T29" fmla="*/ 2147483647 h 2669"/>
              <a:gd name="T30" fmla="*/ 2147483647 w 2268"/>
              <a:gd name="T31" fmla="*/ 2147483647 h 2669"/>
              <a:gd name="T32" fmla="*/ 2147483647 w 2268"/>
              <a:gd name="T33" fmla="*/ 2147483647 h 2669"/>
              <a:gd name="T34" fmla="*/ 2147483647 w 2268"/>
              <a:gd name="T35" fmla="*/ 2147483647 h 2669"/>
              <a:gd name="T36" fmla="*/ 2147483647 w 2268"/>
              <a:gd name="T37" fmla="*/ 2147483647 h 2669"/>
              <a:gd name="T38" fmla="*/ 2147483647 w 2268"/>
              <a:gd name="T39" fmla="*/ 2147483647 h 2669"/>
              <a:gd name="T40" fmla="*/ 2147483647 w 2268"/>
              <a:gd name="T41" fmla="*/ 2147483647 h 2669"/>
              <a:gd name="T42" fmla="*/ 2147483647 w 2268"/>
              <a:gd name="T43" fmla="*/ 2147483647 h 2669"/>
              <a:gd name="T44" fmla="*/ 2147483647 w 2268"/>
              <a:gd name="T45" fmla="*/ 2147483647 h 2669"/>
              <a:gd name="T46" fmla="*/ 2147483647 w 2268"/>
              <a:gd name="T47" fmla="*/ 2147483647 h 2669"/>
              <a:gd name="T48" fmla="*/ 2147483647 w 2268"/>
              <a:gd name="T49" fmla="*/ 2147483647 h 2669"/>
              <a:gd name="T50" fmla="*/ 2147483647 w 2268"/>
              <a:gd name="T51" fmla="*/ 2147483647 h 2669"/>
              <a:gd name="T52" fmla="*/ 2147483647 w 2268"/>
              <a:gd name="T53" fmla="*/ 2147483647 h 2669"/>
              <a:gd name="T54" fmla="*/ 2147483647 w 2268"/>
              <a:gd name="T55" fmla="*/ 2147483647 h 2669"/>
              <a:gd name="T56" fmla="*/ 2147483647 w 2268"/>
              <a:gd name="T57" fmla="*/ 2147483647 h 2669"/>
              <a:gd name="T58" fmla="*/ 2147483647 w 2268"/>
              <a:gd name="T59" fmla="*/ 2147483647 h 2669"/>
              <a:gd name="T60" fmla="*/ 2147483647 w 2268"/>
              <a:gd name="T61" fmla="*/ 2147483647 h 2669"/>
              <a:gd name="T62" fmla="*/ 2147483647 w 2268"/>
              <a:gd name="T63" fmla="*/ 2147483647 h 2669"/>
              <a:gd name="T64" fmla="*/ 2147483647 w 2268"/>
              <a:gd name="T65" fmla="*/ 2147483647 h 2669"/>
              <a:gd name="T66" fmla="*/ 2147483647 w 2268"/>
              <a:gd name="T67" fmla="*/ 2147483647 h 2669"/>
              <a:gd name="T68" fmla="*/ 2147483647 w 2268"/>
              <a:gd name="T69" fmla="*/ 2147483647 h 2669"/>
              <a:gd name="T70" fmla="*/ 2147483647 w 2268"/>
              <a:gd name="T71" fmla="*/ 2147483647 h 2669"/>
              <a:gd name="T72" fmla="*/ 2147483647 w 2268"/>
              <a:gd name="T73" fmla="*/ 2147483647 h 2669"/>
              <a:gd name="T74" fmla="*/ 2147483647 w 2268"/>
              <a:gd name="T75" fmla="*/ 2147483647 h 2669"/>
              <a:gd name="T76" fmla="*/ 2147483647 w 2268"/>
              <a:gd name="T77" fmla="*/ 2147483647 h 2669"/>
              <a:gd name="T78" fmla="*/ 2147483647 w 2268"/>
              <a:gd name="T79" fmla="*/ 2147483647 h 2669"/>
              <a:gd name="T80" fmla="*/ 2147483647 w 2268"/>
              <a:gd name="T81" fmla="*/ 2147483647 h 2669"/>
              <a:gd name="T82" fmla="*/ 2147483647 w 2268"/>
              <a:gd name="T83" fmla="*/ 2147483647 h 2669"/>
              <a:gd name="T84" fmla="*/ 2147483647 w 2268"/>
              <a:gd name="T85" fmla="*/ 2147483647 h 2669"/>
              <a:gd name="T86" fmla="*/ 2147483647 w 2268"/>
              <a:gd name="T87" fmla="*/ 2147483647 h 2669"/>
              <a:gd name="T88" fmla="*/ 2147483647 w 2268"/>
              <a:gd name="T89" fmla="*/ 2147483647 h 2669"/>
              <a:gd name="T90" fmla="*/ 2147483647 w 2268"/>
              <a:gd name="T91" fmla="*/ 2147483647 h 2669"/>
              <a:gd name="T92" fmla="*/ 2147483647 w 2268"/>
              <a:gd name="T93" fmla="*/ 2147483647 h 2669"/>
              <a:gd name="T94" fmla="*/ 2147483647 w 2268"/>
              <a:gd name="T95" fmla="*/ 2147483647 h 2669"/>
              <a:gd name="T96" fmla="*/ 2147483647 w 2268"/>
              <a:gd name="T97" fmla="*/ 2147483647 h 2669"/>
              <a:gd name="T98" fmla="*/ 2147483647 w 2268"/>
              <a:gd name="T99" fmla="*/ 2147483647 h 2669"/>
              <a:gd name="T100" fmla="*/ 2147483647 w 2268"/>
              <a:gd name="T101" fmla="*/ 2147483647 h 2669"/>
              <a:gd name="T102" fmla="*/ 2147483647 w 2268"/>
              <a:gd name="T103" fmla="*/ 2147483647 h 26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268" h="2669">
                <a:moveTo>
                  <a:pt x="1246" y="18"/>
                </a:moveTo>
                <a:cubicBezTo>
                  <a:pt x="1297" y="23"/>
                  <a:pt x="1342" y="33"/>
                  <a:pt x="1393" y="40"/>
                </a:cubicBezTo>
                <a:cubicBezTo>
                  <a:pt x="1591" y="32"/>
                  <a:pt x="1744" y="27"/>
                  <a:pt x="1947" y="32"/>
                </a:cubicBezTo>
                <a:cubicBezTo>
                  <a:pt x="1979" y="44"/>
                  <a:pt x="1996" y="44"/>
                  <a:pt x="2021" y="69"/>
                </a:cubicBezTo>
                <a:cubicBezTo>
                  <a:pt x="2034" y="112"/>
                  <a:pt x="2064" y="142"/>
                  <a:pt x="2095" y="173"/>
                </a:cubicBezTo>
                <a:cubicBezTo>
                  <a:pt x="2110" y="221"/>
                  <a:pt x="2164" y="242"/>
                  <a:pt x="2198" y="276"/>
                </a:cubicBezTo>
                <a:cubicBezTo>
                  <a:pt x="2225" y="351"/>
                  <a:pt x="2211" y="452"/>
                  <a:pt x="2206" y="527"/>
                </a:cubicBezTo>
                <a:cubicBezTo>
                  <a:pt x="2200" y="613"/>
                  <a:pt x="2196" y="701"/>
                  <a:pt x="2183" y="786"/>
                </a:cubicBezTo>
                <a:cubicBezTo>
                  <a:pt x="2191" y="821"/>
                  <a:pt x="2203" y="889"/>
                  <a:pt x="2220" y="919"/>
                </a:cubicBezTo>
                <a:cubicBezTo>
                  <a:pt x="2229" y="935"/>
                  <a:pt x="2250" y="963"/>
                  <a:pt x="2250" y="963"/>
                </a:cubicBezTo>
                <a:cubicBezTo>
                  <a:pt x="2268" y="1020"/>
                  <a:pt x="2250" y="1087"/>
                  <a:pt x="2257" y="1148"/>
                </a:cubicBezTo>
                <a:cubicBezTo>
                  <a:pt x="2255" y="1209"/>
                  <a:pt x="2254" y="1271"/>
                  <a:pt x="2250" y="1332"/>
                </a:cubicBezTo>
                <a:cubicBezTo>
                  <a:pt x="2247" y="1376"/>
                  <a:pt x="2176" y="1380"/>
                  <a:pt x="2146" y="1399"/>
                </a:cubicBezTo>
                <a:cubicBezTo>
                  <a:pt x="2112" y="1420"/>
                  <a:pt x="2112" y="1441"/>
                  <a:pt x="2073" y="1450"/>
                </a:cubicBezTo>
                <a:cubicBezTo>
                  <a:pt x="2043" y="1470"/>
                  <a:pt x="2002" y="1484"/>
                  <a:pt x="1977" y="1509"/>
                </a:cubicBezTo>
                <a:cubicBezTo>
                  <a:pt x="1969" y="1517"/>
                  <a:pt x="1963" y="1527"/>
                  <a:pt x="1954" y="1532"/>
                </a:cubicBezTo>
                <a:cubicBezTo>
                  <a:pt x="1873" y="1579"/>
                  <a:pt x="1634" y="1566"/>
                  <a:pt x="1578" y="1568"/>
                </a:cubicBezTo>
                <a:cubicBezTo>
                  <a:pt x="1571" y="1571"/>
                  <a:pt x="1564" y="1575"/>
                  <a:pt x="1556" y="1576"/>
                </a:cubicBezTo>
                <a:cubicBezTo>
                  <a:pt x="1524" y="1580"/>
                  <a:pt x="1491" y="1576"/>
                  <a:pt x="1460" y="1583"/>
                </a:cubicBezTo>
                <a:cubicBezTo>
                  <a:pt x="1440" y="1587"/>
                  <a:pt x="1427" y="1606"/>
                  <a:pt x="1408" y="1613"/>
                </a:cubicBezTo>
                <a:cubicBezTo>
                  <a:pt x="1356" y="1665"/>
                  <a:pt x="1383" y="1648"/>
                  <a:pt x="1334" y="1672"/>
                </a:cubicBezTo>
                <a:cubicBezTo>
                  <a:pt x="1314" y="1701"/>
                  <a:pt x="1276" y="1720"/>
                  <a:pt x="1246" y="1738"/>
                </a:cubicBezTo>
                <a:cubicBezTo>
                  <a:pt x="1231" y="1747"/>
                  <a:pt x="1201" y="1768"/>
                  <a:pt x="1201" y="1768"/>
                </a:cubicBezTo>
                <a:cubicBezTo>
                  <a:pt x="1185" y="1792"/>
                  <a:pt x="1165" y="1810"/>
                  <a:pt x="1150" y="1834"/>
                </a:cubicBezTo>
                <a:cubicBezTo>
                  <a:pt x="1143" y="1878"/>
                  <a:pt x="1145" y="1923"/>
                  <a:pt x="1120" y="1960"/>
                </a:cubicBezTo>
                <a:cubicBezTo>
                  <a:pt x="1106" y="2004"/>
                  <a:pt x="1103" y="2025"/>
                  <a:pt x="1098" y="2078"/>
                </a:cubicBezTo>
                <a:cubicBezTo>
                  <a:pt x="1104" y="2123"/>
                  <a:pt x="1113" y="2168"/>
                  <a:pt x="1127" y="2211"/>
                </a:cubicBezTo>
                <a:cubicBezTo>
                  <a:pt x="1123" y="2350"/>
                  <a:pt x="1159" y="2442"/>
                  <a:pt x="1090" y="2543"/>
                </a:cubicBezTo>
                <a:cubicBezTo>
                  <a:pt x="1078" y="2580"/>
                  <a:pt x="1063" y="2604"/>
                  <a:pt x="1031" y="2624"/>
                </a:cubicBezTo>
                <a:cubicBezTo>
                  <a:pt x="1012" y="2654"/>
                  <a:pt x="999" y="2660"/>
                  <a:pt x="965" y="2669"/>
                </a:cubicBezTo>
                <a:cubicBezTo>
                  <a:pt x="759" y="2655"/>
                  <a:pt x="552" y="2646"/>
                  <a:pt x="345" y="2639"/>
                </a:cubicBezTo>
                <a:cubicBezTo>
                  <a:pt x="330" y="2599"/>
                  <a:pt x="298" y="2559"/>
                  <a:pt x="263" y="2536"/>
                </a:cubicBezTo>
                <a:cubicBezTo>
                  <a:pt x="258" y="2529"/>
                  <a:pt x="255" y="2520"/>
                  <a:pt x="249" y="2514"/>
                </a:cubicBezTo>
                <a:cubicBezTo>
                  <a:pt x="243" y="2508"/>
                  <a:pt x="232" y="2506"/>
                  <a:pt x="226" y="2499"/>
                </a:cubicBezTo>
                <a:cubicBezTo>
                  <a:pt x="216" y="2487"/>
                  <a:pt x="202" y="2442"/>
                  <a:pt x="197" y="2425"/>
                </a:cubicBezTo>
                <a:cubicBezTo>
                  <a:pt x="195" y="2307"/>
                  <a:pt x="194" y="2189"/>
                  <a:pt x="190" y="2071"/>
                </a:cubicBezTo>
                <a:cubicBezTo>
                  <a:pt x="189" y="2044"/>
                  <a:pt x="184" y="2016"/>
                  <a:pt x="182" y="1989"/>
                </a:cubicBezTo>
                <a:cubicBezTo>
                  <a:pt x="175" y="1893"/>
                  <a:pt x="162" y="1789"/>
                  <a:pt x="101" y="1709"/>
                </a:cubicBezTo>
                <a:cubicBezTo>
                  <a:pt x="93" y="1677"/>
                  <a:pt x="79" y="1657"/>
                  <a:pt x="64" y="1628"/>
                </a:cubicBezTo>
                <a:cubicBezTo>
                  <a:pt x="52" y="1563"/>
                  <a:pt x="42" y="1500"/>
                  <a:pt x="27" y="1436"/>
                </a:cubicBezTo>
                <a:cubicBezTo>
                  <a:pt x="0" y="1147"/>
                  <a:pt x="15" y="1337"/>
                  <a:pt x="27" y="697"/>
                </a:cubicBezTo>
                <a:cubicBezTo>
                  <a:pt x="28" y="646"/>
                  <a:pt x="34" y="549"/>
                  <a:pt x="57" y="498"/>
                </a:cubicBezTo>
                <a:cubicBezTo>
                  <a:pt x="63" y="484"/>
                  <a:pt x="190" y="380"/>
                  <a:pt x="204" y="372"/>
                </a:cubicBezTo>
                <a:cubicBezTo>
                  <a:pt x="224" y="333"/>
                  <a:pt x="254" y="316"/>
                  <a:pt x="286" y="284"/>
                </a:cubicBezTo>
                <a:cubicBezTo>
                  <a:pt x="323" y="247"/>
                  <a:pt x="351" y="192"/>
                  <a:pt x="404" y="173"/>
                </a:cubicBezTo>
                <a:cubicBezTo>
                  <a:pt x="537" y="125"/>
                  <a:pt x="752" y="133"/>
                  <a:pt x="884" y="128"/>
                </a:cubicBezTo>
                <a:cubicBezTo>
                  <a:pt x="959" y="104"/>
                  <a:pt x="838" y="144"/>
                  <a:pt x="935" y="106"/>
                </a:cubicBezTo>
                <a:cubicBezTo>
                  <a:pt x="1002" y="80"/>
                  <a:pt x="1073" y="62"/>
                  <a:pt x="1142" y="40"/>
                </a:cubicBezTo>
                <a:cubicBezTo>
                  <a:pt x="1149" y="35"/>
                  <a:pt x="1156" y="29"/>
                  <a:pt x="1164" y="25"/>
                </a:cubicBezTo>
                <a:cubicBezTo>
                  <a:pt x="1178" y="19"/>
                  <a:pt x="1209" y="10"/>
                  <a:pt x="1209" y="10"/>
                </a:cubicBezTo>
                <a:cubicBezTo>
                  <a:pt x="1216" y="13"/>
                  <a:pt x="1223" y="18"/>
                  <a:pt x="1231" y="18"/>
                </a:cubicBezTo>
                <a:cubicBezTo>
                  <a:pt x="1248" y="18"/>
                  <a:pt x="1262" y="0"/>
                  <a:pt x="1246" y="18"/>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1" name="Freeform 37">
            <a:extLst>
              <a:ext uri="{FF2B5EF4-FFF2-40B4-BE49-F238E27FC236}">
                <a16:creationId xmlns:a16="http://schemas.microsoft.com/office/drawing/2014/main" id="{C438D760-3FC7-4C62-80F0-D193F5EB1FA2}"/>
              </a:ext>
            </a:extLst>
          </p:cNvPr>
          <p:cNvSpPr>
            <a:spLocks/>
          </p:cNvSpPr>
          <p:nvPr/>
        </p:nvSpPr>
        <p:spPr bwMode="auto">
          <a:xfrm>
            <a:off x="1454150" y="4700588"/>
            <a:ext cx="2074863" cy="2109787"/>
          </a:xfrm>
          <a:custGeom>
            <a:avLst/>
            <a:gdLst>
              <a:gd name="T0" fmla="*/ 2147483647 w 1307"/>
              <a:gd name="T1" fmla="*/ 0 h 1329"/>
              <a:gd name="T2" fmla="*/ 2147483647 w 1307"/>
              <a:gd name="T3" fmla="*/ 2147483647 h 1329"/>
              <a:gd name="T4" fmla="*/ 2147483647 w 1307"/>
              <a:gd name="T5" fmla="*/ 2147483647 h 1329"/>
              <a:gd name="T6" fmla="*/ 2147483647 w 1307"/>
              <a:gd name="T7" fmla="*/ 2147483647 h 1329"/>
              <a:gd name="T8" fmla="*/ 2147483647 w 1307"/>
              <a:gd name="T9" fmla="*/ 2147483647 h 1329"/>
              <a:gd name="T10" fmla="*/ 2147483647 w 1307"/>
              <a:gd name="T11" fmla="*/ 2147483647 h 1329"/>
              <a:gd name="T12" fmla="*/ 2147483647 w 1307"/>
              <a:gd name="T13" fmla="*/ 2147483647 h 1329"/>
              <a:gd name="T14" fmla="*/ 2147483647 w 1307"/>
              <a:gd name="T15" fmla="*/ 2147483647 h 1329"/>
              <a:gd name="T16" fmla="*/ 2147483647 w 1307"/>
              <a:gd name="T17" fmla="*/ 2147483647 h 1329"/>
              <a:gd name="T18" fmla="*/ 2147483647 w 1307"/>
              <a:gd name="T19" fmla="*/ 2147483647 h 1329"/>
              <a:gd name="T20" fmla="*/ 2147483647 w 1307"/>
              <a:gd name="T21" fmla="*/ 2147483647 h 1329"/>
              <a:gd name="T22" fmla="*/ 2147483647 w 1307"/>
              <a:gd name="T23" fmla="*/ 2147483647 h 1329"/>
              <a:gd name="T24" fmla="*/ 2147483647 w 1307"/>
              <a:gd name="T25" fmla="*/ 2147483647 h 1329"/>
              <a:gd name="T26" fmla="*/ 2147483647 w 1307"/>
              <a:gd name="T27" fmla="*/ 2147483647 h 1329"/>
              <a:gd name="T28" fmla="*/ 2147483647 w 1307"/>
              <a:gd name="T29" fmla="*/ 2147483647 h 1329"/>
              <a:gd name="T30" fmla="*/ 2147483647 w 1307"/>
              <a:gd name="T31" fmla="*/ 2147483647 h 1329"/>
              <a:gd name="T32" fmla="*/ 2147483647 w 1307"/>
              <a:gd name="T33" fmla="*/ 2147483647 h 1329"/>
              <a:gd name="T34" fmla="*/ 2147483647 w 1307"/>
              <a:gd name="T35" fmla="*/ 2147483647 h 1329"/>
              <a:gd name="T36" fmla="*/ 2147483647 w 1307"/>
              <a:gd name="T37" fmla="*/ 2147483647 h 1329"/>
              <a:gd name="T38" fmla="*/ 0 w 1307"/>
              <a:gd name="T39" fmla="*/ 2147483647 h 1329"/>
              <a:gd name="T40" fmla="*/ 2147483647 w 1307"/>
              <a:gd name="T41" fmla="*/ 2147483647 h 1329"/>
              <a:gd name="T42" fmla="*/ 2147483647 w 1307"/>
              <a:gd name="T43" fmla="*/ 2147483647 h 1329"/>
              <a:gd name="T44" fmla="*/ 2147483647 w 1307"/>
              <a:gd name="T45" fmla="*/ 2147483647 h 1329"/>
              <a:gd name="T46" fmla="*/ 2147483647 w 1307"/>
              <a:gd name="T47" fmla="*/ 2147483647 h 1329"/>
              <a:gd name="T48" fmla="*/ 2147483647 w 1307"/>
              <a:gd name="T49" fmla="*/ 2147483647 h 1329"/>
              <a:gd name="T50" fmla="*/ 2147483647 w 1307"/>
              <a:gd name="T51" fmla="*/ 2147483647 h 1329"/>
              <a:gd name="T52" fmla="*/ 2147483647 w 1307"/>
              <a:gd name="T53" fmla="*/ 2147483647 h 1329"/>
              <a:gd name="T54" fmla="*/ 2147483647 w 1307"/>
              <a:gd name="T55" fmla="*/ 2147483647 h 1329"/>
              <a:gd name="T56" fmla="*/ 2147483647 w 1307"/>
              <a:gd name="T57" fmla="*/ 0 h 13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307" h="1329">
                <a:moveTo>
                  <a:pt x="554" y="0"/>
                </a:moveTo>
                <a:cubicBezTo>
                  <a:pt x="633" y="3"/>
                  <a:pt x="712" y="1"/>
                  <a:pt x="790" y="8"/>
                </a:cubicBezTo>
                <a:cubicBezTo>
                  <a:pt x="817" y="10"/>
                  <a:pt x="880" y="32"/>
                  <a:pt x="915" y="37"/>
                </a:cubicBezTo>
                <a:cubicBezTo>
                  <a:pt x="927" y="70"/>
                  <a:pt x="942" y="60"/>
                  <a:pt x="967" y="81"/>
                </a:cubicBezTo>
                <a:cubicBezTo>
                  <a:pt x="975" y="88"/>
                  <a:pt x="979" y="100"/>
                  <a:pt x="989" y="104"/>
                </a:cubicBezTo>
                <a:cubicBezTo>
                  <a:pt x="1007" y="112"/>
                  <a:pt x="1029" y="111"/>
                  <a:pt x="1048" y="118"/>
                </a:cubicBezTo>
                <a:cubicBezTo>
                  <a:pt x="1055" y="121"/>
                  <a:pt x="1063" y="123"/>
                  <a:pt x="1070" y="126"/>
                </a:cubicBezTo>
                <a:cubicBezTo>
                  <a:pt x="1095" y="138"/>
                  <a:pt x="1144" y="163"/>
                  <a:pt x="1144" y="163"/>
                </a:cubicBezTo>
                <a:cubicBezTo>
                  <a:pt x="1164" y="193"/>
                  <a:pt x="1181" y="232"/>
                  <a:pt x="1211" y="251"/>
                </a:cubicBezTo>
                <a:cubicBezTo>
                  <a:pt x="1247" y="301"/>
                  <a:pt x="1227" y="317"/>
                  <a:pt x="1248" y="369"/>
                </a:cubicBezTo>
                <a:cubicBezTo>
                  <a:pt x="1256" y="389"/>
                  <a:pt x="1275" y="402"/>
                  <a:pt x="1285" y="421"/>
                </a:cubicBezTo>
                <a:cubicBezTo>
                  <a:pt x="1289" y="442"/>
                  <a:pt x="1307" y="459"/>
                  <a:pt x="1307" y="480"/>
                </a:cubicBezTo>
                <a:cubicBezTo>
                  <a:pt x="1307" y="555"/>
                  <a:pt x="1291" y="835"/>
                  <a:pt x="1285" y="960"/>
                </a:cubicBezTo>
                <a:cubicBezTo>
                  <a:pt x="1280" y="1060"/>
                  <a:pt x="1306" y="1199"/>
                  <a:pt x="1189" y="1241"/>
                </a:cubicBezTo>
                <a:cubicBezTo>
                  <a:pt x="1174" y="1264"/>
                  <a:pt x="1152" y="1283"/>
                  <a:pt x="1130" y="1300"/>
                </a:cubicBezTo>
                <a:cubicBezTo>
                  <a:pt x="1116" y="1311"/>
                  <a:pt x="1085" y="1329"/>
                  <a:pt x="1085" y="1329"/>
                </a:cubicBezTo>
                <a:cubicBezTo>
                  <a:pt x="1027" y="1301"/>
                  <a:pt x="950" y="1301"/>
                  <a:pt x="886" y="1293"/>
                </a:cubicBezTo>
                <a:cubicBezTo>
                  <a:pt x="622" y="1302"/>
                  <a:pt x="360" y="1291"/>
                  <a:pt x="96" y="1285"/>
                </a:cubicBezTo>
                <a:cubicBezTo>
                  <a:pt x="75" y="1264"/>
                  <a:pt x="62" y="1243"/>
                  <a:pt x="37" y="1226"/>
                </a:cubicBezTo>
                <a:cubicBezTo>
                  <a:pt x="3" y="1176"/>
                  <a:pt x="12" y="1199"/>
                  <a:pt x="0" y="1160"/>
                </a:cubicBezTo>
                <a:cubicBezTo>
                  <a:pt x="6" y="1111"/>
                  <a:pt x="18" y="1074"/>
                  <a:pt x="29" y="1027"/>
                </a:cubicBezTo>
                <a:cubicBezTo>
                  <a:pt x="17" y="962"/>
                  <a:pt x="21" y="890"/>
                  <a:pt x="59" y="835"/>
                </a:cubicBezTo>
                <a:cubicBezTo>
                  <a:pt x="70" y="802"/>
                  <a:pt x="84" y="778"/>
                  <a:pt x="96" y="746"/>
                </a:cubicBezTo>
                <a:cubicBezTo>
                  <a:pt x="90" y="570"/>
                  <a:pt x="74" y="398"/>
                  <a:pt x="66" y="222"/>
                </a:cubicBezTo>
                <a:cubicBezTo>
                  <a:pt x="71" y="194"/>
                  <a:pt x="63" y="155"/>
                  <a:pt x="74" y="133"/>
                </a:cubicBezTo>
                <a:cubicBezTo>
                  <a:pt x="89" y="102"/>
                  <a:pt x="84" y="117"/>
                  <a:pt x="110" y="96"/>
                </a:cubicBezTo>
                <a:cubicBezTo>
                  <a:pt x="118" y="89"/>
                  <a:pt x="125" y="80"/>
                  <a:pt x="133" y="74"/>
                </a:cubicBezTo>
                <a:cubicBezTo>
                  <a:pt x="226" y="3"/>
                  <a:pt x="219" y="29"/>
                  <a:pt x="376" y="22"/>
                </a:cubicBezTo>
                <a:cubicBezTo>
                  <a:pt x="429" y="5"/>
                  <a:pt x="601" y="54"/>
                  <a:pt x="554" y="0"/>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2" name="Freeform 38">
            <a:extLst>
              <a:ext uri="{FF2B5EF4-FFF2-40B4-BE49-F238E27FC236}">
                <a16:creationId xmlns:a16="http://schemas.microsoft.com/office/drawing/2014/main" id="{2DD90919-9915-4BCF-A7C2-CB25DD7860E6}"/>
              </a:ext>
            </a:extLst>
          </p:cNvPr>
          <p:cNvSpPr>
            <a:spLocks/>
          </p:cNvSpPr>
          <p:nvPr/>
        </p:nvSpPr>
        <p:spPr bwMode="auto">
          <a:xfrm>
            <a:off x="3951288" y="3424238"/>
            <a:ext cx="2443162" cy="3249612"/>
          </a:xfrm>
          <a:custGeom>
            <a:avLst/>
            <a:gdLst>
              <a:gd name="T0" fmla="*/ 2147483647 w 1539"/>
              <a:gd name="T1" fmla="*/ 2147483647 h 2047"/>
              <a:gd name="T2" fmla="*/ 2147483647 w 1539"/>
              <a:gd name="T3" fmla="*/ 2147483647 h 2047"/>
              <a:gd name="T4" fmla="*/ 2147483647 w 1539"/>
              <a:gd name="T5" fmla="*/ 2147483647 h 2047"/>
              <a:gd name="T6" fmla="*/ 2147483647 w 1539"/>
              <a:gd name="T7" fmla="*/ 2147483647 h 2047"/>
              <a:gd name="T8" fmla="*/ 2147483647 w 1539"/>
              <a:gd name="T9" fmla="*/ 2147483647 h 2047"/>
              <a:gd name="T10" fmla="*/ 2147483647 w 1539"/>
              <a:gd name="T11" fmla="*/ 2147483647 h 2047"/>
              <a:gd name="T12" fmla="*/ 2147483647 w 1539"/>
              <a:gd name="T13" fmla="*/ 2147483647 h 2047"/>
              <a:gd name="T14" fmla="*/ 2147483647 w 1539"/>
              <a:gd name="T15" fmla="*/ 2147483647 h 2047"/>
              <a:gd name="T16" fmla="*/ 2147483647 w 1539"/>
              <a:gd name="T17" fmla="*/ 2147483647 h 2047"/>
              <a:gd name="T18" fmla="*/ 2147483647 w 1539"/>
              <a:gd name="T19" fmla="*/ 2147483647 h 2047"/>
              <a:gd name="T20" fmla="*/ 2147483647 w 1539"/>
              <a:gd name="T21" fmla="*/ 2147483647 h 2047"/>
              <a:gd name="T22" fmla="*/ 2147483647 w 1539"/>
              <a:gd name="T23" fmla="*/ 2147483647 h 2047"/>
              <a:gd name="T24" fmla="*/ 2147483647 w 1539"/>
              <a:gd name="T25" fmla="*/ 2147483647 h 2047"/>
              <a:gd name="T26" fmla="*/ 2147483647 w 1539"/>
              <a:gd name="T27" fmla="*/ 2147483647 h 2047"/>
              <a:gd name="T28" fmla="*/ 2147483647 w 1539"/>
              <a:gd name="T29" fmla="*/ 2147483647 h 2047"/>
              <a:gd name="T30" fmla="*/ 2147483647 w 1539"/>
              <a:gd name="T31" fmla="*/ 2147483647 h 2047"/>
              <a:gd name="T32" fmla="*/ 2147483647 w 1539"/>
              <a:gd name="T33" fmla="*/ 2147483647 h 2047"/>
              <a:gd name="T34" fmla="*/ 2147483647 w 1539"/>
              <a:gd name="T35" fmla="*/ 2147483647 h 2047"/>
              <a:gd name="T36" fmla="*/ 2147483647 w 1539"/>
              <a:gd name="T37" fmla="*/ 2147483647 h 2047"/>
              <a:gd name="T38" fmla="*/ 2147483647 w 1539"/>
              <a:gd name="T39" fmla="*/ 2147483647 h 2047"/>
              <a:gd name="T40" fmla="*/ 0 w 1539"/>
              <a:gd name="T41" fmla="*/ 2147483647 h 2047"/>
              <a:gd name="T42" fmla="*/ 2147483647 w 1539"/>
              <a:gd name="T43" fmla="*/ 2147483647 h 2047"/>
              <a:gd name="T44" fmla="*/ 2147483647 w 1539"/>
              <a:gd name="T45" fmla="*/ 2147483647 h 2047"/>
              <a:gd name="T46" fmla="*/ 2147483647 w 1539"/>
              <a:gd name="T47" fmla="*/ 2147483647 h 2047"/>
              <a:gd name="T48" fmla="*/ 2147483647 w 1539"/>
              <a:gd name="T49" fmla="*/ 2147483647 h 2047"/>
              <a:gd name="T50" fmla="*/ 2147483647 w 1539"/>
              <a:gd name="T51" fmla="*/ 2147483647 h 2047"/>
              <a:gd name="T52" fmla="*/ 2147483647 w 1539"/>
              <a:gd name="T53" fmla="*/ 2147483647 h 2047"/>
              <a:gd name="T54" fmla="*/ 2147483647 w 1539"/>
              <a:gd name="T55" fmla="*/ 2147483647 h 2047"/>
              <a:gd name="T56" fmla="*/ 2147483647 w 1539"/>
              <a:gd name="T57" fmla="*/ 2147483647 h 2047"/>
              <a:gd name="T58" fmla="*/ 2147483647 w 1539"/>
              <a:gd name="T59" fmla="*/ 2147483647 h 2047"/>
              <a:gd name="T60" fmla="*/ 2147483647 w 1539"/>
              <a:gd name="T61" fmla="*/ 2147483647 h 2047"/>
              <a:gd name="T62" fmla="*/ 2147483647 w 1539"/>
              <a:gd name="T63" fmla="*/ 2147483647 h 2047"/>
              <a:gd name="T64" fmla="*/ 2147483647 w 1539"/>
              <a:gd name="T65" fmla="*/ 2147483647 h 20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39" h="2047">
                <a:moveTo>
                  <a:pt x="686" y="7"/>
                </a:moveTo>
                <a:cubicBezTo>
                  <a:pt x="854" y="12"/>
                  <a:pt x="892" y="15"/>
                  <a:pt x="1026" y="44"/>
                </a:cubicBezTo>
                <a:cubicBezTo>
                  <a:pt x="1041" y="59"/>
                  <a:pt x="1063" y="69"/>
                  <a:pt x="1070" y="88"/>
                </a:cubicBezTo>
                <a:cubicBezTo>
                  <a:pt x="1083" y="125"/>
                  <a:pt x="1105" y="147"/>
                  <a:pt x="1137" y="169"/>
                </a:cubicBezTo>
                <a:cubicBezTo>
                  <a:pt x="1142" y="176"/>
                  <a:pt x="1146" y="185"/>
                  <a:pt x="1152" y="191"/>
                </a:cubicBezTo>
                <a:cubicBezTo>
                  <a:pt x="1158" y="197"/>
                  <a:pt x="1173" y="197"/>
                  <a:pt x="1174" y="206"/>
                </a:cubicBezTo>
                <a:cubicBezTo>
                  <a:pt x="1179" y="255"/>
                  <a:pt x="1169" y="351"/>
                  <a:pt x="1152" y="405"/>
                </a:cubicBezTo>
                <a:cubicBezTo>
                  <a:pt x="1165" y="552"/>
                  <a:pt x="1132" y="667"/>
                  <a:pt x="1240" y="775"/>
                </a:cubicBezTo>
                <a:cubicBezTo>
                  <a:pt x="1259" y="821"/>
                  <a:pt x="1295" y="844"/>
                  <a:pt x="1321" y="885"/>
                </a:cubicBezTo>
                <a:cubicBezTo>
                  <a:pt x="1329" y="915"/>
                  <a:pt x="1336" y="944"/>
                  <a:pt x="1344" y="974"/>
                </a:cubicBezTo>
                <a:cubicBezTo>
                  <a:pt x="1357" y="1080"/>
                  <a:pt x="1348" y="1013"/>
                  <a:pt x="1373" y="1173"/>
                </a:cubicBezTo>
                <a:cubicBezTo>
                  <a:pt x="1388" y="1268"/>
                  <a:pt x="1383" y="1350"/>
                  <a:pt x="1417" y="1439"/>
                </a:cubicBezTo>
                <a:cubicBezTo>
                  <a:pt x="1431" y="1533"/>
                  <a:pt x="1438" y="1626"/>
                  <a:pt x="1477" y="1713"/>
                </a:cubicBezTo>
                <a:cubicBezTo>
                  <a:pt x="1479" y="1730"/>
                  <a:pt x="1484" y="1747"/>
                  <a:pt x="1484" y="1764"/>
                </a:cubicBezTo>
                <a:cubicBezTo>
                  <a:pt x="1484" y="2047"/>
                  <a:pt x="1539" y="1976"/>
                  <a:pt x="1270" y="1986"/>
                </a:cubicBezTo>
                <a:cubicBezTo>
                  <a:pt x="1165" y="1970"/>
                  <a:pt x="1031" y="1990"/>
                  <a:pt x="930" y="1993"/>
                </a:cubicBezTo>
                <a:cubicBezTo>
                  <a:pt x="893" y="2006"/>
                  <a:pt x="874" y="2034"/>
                  <a:pt x="834" y="2045"/>
                </a:cubicBezTo>
                <a:cubicBezTo>
                  <a:pt x="626" y="2039"/>
                  <a:pt x="428" y="2022"/>
                  <a:pt x="221" y="2015"/>
                </a:cubicBezTo>
                <a:cubicBezTo>
                  <a:pt x="181" y="2009"/>
                  <a:pt x="143" y="1999"/>
                  <a:pt x="103" y="1993"/>
                </a:cubicBezTo>
                <a:cubicBezTo>
                  <a:pt x="79" y="1985"/>
                  <a:pt x="37" y="1956"/>
                  <a:pt x="37" y="1956"/>
                </a:cubicBezTo>
                <a:cubicBezTo>
                  <a:pt x="15" y="1923"/>
                  <a:pt x="7" y="1892"/>
                  <a:pt x="0" y="1853"/>
                </a:cubicBezTo>
                <a:cubicBezTo>
                  <a:pt x="8" y="1722"/>
                  <a:pt x="15" y="1586"/>
                  <a:pt x="59" y="1461"/>
                </a:cubicBezTo>
                <a:cubicBezTo>
                  <a:pt x="69" y="1377"/>
                  <a:pt x="74" y="1309"/>
                  <a:pt x="110" y="1233"/>
                </a:cubicBezTo>
                <a:cubicBezTo>
                  <a:pt x="117" y="1201"/>
                  <a:pt x="130" y="1181"/>
                  <a:pt x="140" y="1151"/>
                </a:cubicBezTo>
                <a:cubicBezTo>
                  <a:pt x="142" y="1083"/>
                  <a:pt x="120" y="769"/>
                  <a:pt x="177" y="686"/>
                </a:cubicBezTo>
                <a:cubicBezTo>
                  <a:pt x="198" y="620"/>
                  <a:pt x="191" y="630"/>
                  <a:pt x="184" y="531"/>
                </a:cubicBezTo>
                <a:cubicBezTo>
                  <a:pt x="187" y="467"/>
                  <a:pt x="192" y="403"/>
                  <a:pt x="192" y="339"/>
                </a:cubicBezTo>
                <a:cubicBezTo>
                  <a:pt x="192" y="286"/>
                  <a:pt x="156" y="184"/>
                  <a:pt x="229" y="162"/>
                </a:cubicBezTo>
                <a:cubicBezTo>
                  <a:pt x="279" y="128"/>
                  <a:pt x="274" y="141"/>
                  <a:pt x="317" y="117"/>
                </a:cubicBezTo>
                <a:cubicBezTo>
                  <a:pt x="332" y="108"/>
                  <a:pt x="346" y="98"/>
                  <a:pt x="361" y="88"/>
                </a:cubicBezTo>
                <a:cubicBezTo>
                  <a:pt x="390" y="69"/>
                  <a:pt x="446" y="59"/>
                  <a:pt x="480" y="51"/>
                </a:cubicBezTo>
                <a:cubicBezTo>
                  <a:pt x="554" y="0"/>
                  <a:pt x="470" y="52"/>
                  <a:pt x="679" y="29"/>
                </a:cubicBezTo>
                <a:cubicBezTo>
                  <a:pt x="732" y="23"/>
                  <a:pt x="693" y="10"/>
                  <a:pt x="686" y="7"/>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3" name="Freeform 39">
            <a:extLst>
              <a:ext uri="{FF2B5EF4-FFF2-40B4-BE49-F238E27FC236}">
                <a16:creationId xmlns:a16="http://schemas.microsoft.com/office/drawing/2014/main" id="{E9096366-C198-45A1-9000-CBAE3FF90178}"/>
              </a:ext>
            </a:extLst>
          </p:cNvPr>
          <p:cNvSpPr>
            <a:spLocks/>
          </p:cNvSpPr>
          <p:nvPr/>
        </p:nvSpPr>
        <p:spPr bwMode="auto">
          <a:xfrm>
            <a:off x="7543800" y="3187700"/>
            <a:ext cx="1668463" cy="3370263"/>
          </a:xfrm>
          <a:custGeom>
            <a:avLst/>
            <a:gdLst>
              <a:gd name="T0" fmla="*/ 2147483647 w 1051"/>
              <a:gd name="T1" fmla="*/ 2147483647 h 2123"/>
              <a:gd name="T2" fmla="*/ 2147483647 w 1051"/>
              <a:gd name="T3" fmla="*/ 2147483647 h 2123"/>
              <a:gd name="T4" fmla="*/ 2147483647 w 1051"/>
              <a:gd name="T5" fmla="*/ 2147483647 h 2123"/>
              <a:gd name="T6" fmla="*/ 2147483647 w 1051"/>
              <a:gd name="T7" fmla="*/ 2147483647 h 2123"/>
              <a:gd name="T8" fmla="*/ 2147483647 w 1051"/>
              <a:gd name="T9" fmla="*/ 2147483647 h 2123"/>
              <a:gd name="T10" fmla="*/ 2147483647 w 1051"/>
              <a:gd name="T11" fmla="*/ 2147483647 h 2123"/>
              <a:gd name="T12" fmla="*/ 2147483647 w 1051"/>
              <a:gd name="T13" fmla="*/ 2147483647 h 2123"/>
              <a:gd name="T14" fmla="*/ 2147483647 w 1051"/>
              <a:gd name="T15" fmla="*/ 2147483647 h 2123"/>
              <a:gd name="T16" fmla="*/ 2147483647 w 1051"/>
              <a:gd name="T17" fmla="*/ 2147483647 h 2123"/>
              <a:gd name="T18" fmla="*/ 2147483647 w 1051"/>
              <a:gd name="T19" fmla="*/ 2147483647 h 2123"/>
              <a:gd name="T20" fmla="*/ 2147483647 w 1051"/>
              <a:gd name="T21" fmla="*/ 2147483647 h 2123"/>
              <a:gd name="T22" fmla="*/ 2147483647 w 1051"/>
              <a:gd name="T23" fmla="*/ 2147483647 h 2123"/>
              <a:gd name="T24" fmla="*/ 2147483647 w 1051"/>
              <a:gd name="T25" fmla="*/ 2147483647 h 2123"/>
              <a:gd name="T26" fmla="*/ 2147483647 w 1051"/>
              <a:gd name="T27" fmla="*/ 2147483647 h 2123"/>
              <a:gd name="T28" fmla="*/ 2147483647 w 1051"/>
              <a:gd name="T29" fmla="*/ 2147483647 h 2123"/>
              <a:gd name="T30" fmla="*/ 2147483647 w 1051"/>
              <a:gd name="T31" fmla="*/ 2147483647 h 2123"/>
              <a:gd name="T32" fmla="*/ 2147483647 w 1051"/>
              <a:gd name="T33" fmla="*/ 2147483647 h 2123"/>
              <a:gd name="T34" fmla="*/ 2147483647 w 1051"/>
              <a:gd name="T35" fmla="*/ 2147483647 h 2123"/>
              <a:gd name="T36" fmla="*/ 2147483647 w 1051"/>
              <a:gd name="T37" fmla="*/ 2147483647 h 2123"/>
              <a:gd name="T38" fmla="*/ 2147483647 w 1051"/>
              <a:gd name="T39" fmla="*/ 2147483647 h 2123"/>
              <a:gd name="T40" fmla="*/ 2147483647 w 1051"/>
              <a:gd name="T41" fmla="*/ 2147483647 h 2123"/>
              <a:gd name="T42" fmla="*/ 2147483647 w 1051"/>
              <a:gd name="T43" fmla="*/ 2147483647 h 2123"/>
              <a:gd name="T44" fmla="*/ 2147483647 w 1051"/>
              <a:gd name="T45" fmla="*/ 2147483647 h 2123"/>
              <a:gd name="T46" fmla="*/ 2147483647 w 1051"/>
              <a:gd name="T47" fmla="*/ 2147483647 h 2123"/>
              <a:gd name="T48" fmla="*/ 2147483647 w 1051"/>
              <a:gd name="T49" fmla="*/ 2147483647 h 2123"/>
              <a:gd name="T50" fmla="*/ 2147483647 w 1051"/>
              <a:gd name="T51" fmla="*/ 2147483647 h 2123"/>
              <a:gd name="T52" fmla="*/ 2147483647 w 1051"/>
              <a:gd name="T53" fmla="*/ 2147483647 h 2123"/>
              <a:gd name="T54" fmla="*/ 2147483647 w 1051"/>
              <a:gd name="T55" fmla="*/ 2147483647 h 2123"/>
              <a:gd name="T56" fmla="*/ 2147483647 w 1051"/>
              <a:gd name="T57" fmla="*/ 2147483647 h 2123"/>
              <a:gd name="T58" fmla="*/ 2147483647 w 1051"/>
              <a:gd name="T59" fmla="*/ 2147483647 h 2123"/>
              <a:gd name="T60" fmla="*/ 2147483647 w 1051"/>
              <a:gd name="T61" fmla="*/ 2147483647 h 212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51" h="2123">
                <a:moveTo>
                  <a:pt x="456" y="23"/>
                </a:moveTo>
                <a:cubicBezTo>
                  <a:pt x="596" y="42"/>
                  <a:pt x="743" y="45"/>
                  <a:pt x="884" y="52"/>
                </a:cubicBezTo>
                <a:cubicBezTo>
                  <a:pt x="913" y="72"/>
                  <a:pt x="906" y="82"/>
                  <a:pt x="921" y="111"/>
                </a:cubicBezTo>
                <a:cubicBezTo>
                  <a:pt x="932" y="132"/>
                  <a:pt x="948" y="149"/>
                  <a:pt x="958" y="170"/>
                </a:cubicBezTo>
                <a:cubicBezTo>
                  <a:pt x="996" y="248"/>
                  <a:pt x="950" y="174"/>
                  <a:pt x="987" y="230"/>
                </a:cubicBezTo>
                <a:cubicBezTo>
                  <a:pt x="974" y="340"/>
                  <a:pt x="965" y="562"/>
                  <a:pt x="965" y="562"/>
                </a:cubicBezTo>
                <a:cubicBezTo>
                  <a:pt x="971" y="765"/>
                  <a:pt x="975" y="965"/>
                  <a:pt x="958" y="1167"/>
                </a:cubicBezTo>
                <a:cubicBezTo>
                  <a:pt x="952" y="1576"/>
                  <a:pt x="1051" y="1667"/>
                  <a:pt x="869" y="1884"/>
                </a:cubicBezTo>
                <a:cubicBezTo>
                  <a:pt x="837" y="1922"/>
                  <a:pt x="800" y="1982"/>
                  <a:pt x="751" y="1994"/>
                </a:cubicBezTo>
                <a:cubicBezTo>
                  <a:pt x="733" y="2008"/>
                  <a:pt x="719" y="2028"/>
                  <a:pt x="699" y="2039"/>
                </a:cubicBezTo>
                <a:cubicBezTo>
                  <a:pt x="665" y="2058"/>
                  <a:pt x="612" y="2062"/>
                  <a:pt x="574" y="2068"/>
                </a:cubicBezTo>
                <a:cubicBezTo>
                  <a:pt x="465" y="2123"/>
                  <a:pt x="377" y="2067"/>
                  <a:pt x="278" y="2046"/>
                </a:cubicBezTo>
                <a:cubicBezTo>
                  <a:pt x="273" y="2039"/>
                  <a:pt x="271" y="2030"/>
                  <a:pt x="264" y="2024"/>
                </a:cubicBezTo>
                <a:cubicBezTo>
                  <a:pt x="255" y="2017"/>
                  <a:pt x="241" y="2017"/>
                  <a:pt x="234" y="2009"/>
                </a:cubicBezTo>
                <a:cubicBezTo>
                  <a:pt x="225" y="1999"/>
                  <a:pt x="226" y="1983"/>
                  <a:pt x="219" y="1972"/>
                </a:cubicBezTo>
                <a:cubicBezTo>
                  <a:pt x="213" y="1963"/>
                  <a:pt x="204" y="1958"/>
                  <a:pt x="197" y="1950"/>
                </a:cubicBezTo>
                <a:cubicBezTo>
                  <a:pt x="176" y="1925"/>
                  <a:pt x="166" y="1895"/>
                  <a:pt x="145" y="1869"/>
                </a:cubicBezTo>
                <a:cubicBezTo>
                  <a:pt x="140" y="1853"/>
                  <a:pt x="127" y="1841"/>
                  <a:pt x="123" y="1825"/>
                </a:cubicBezTo>
                <a:cubicBezTo>
                  <a:pt x="115" y="1796"/>
                  <a:pt x="116" y="1765"/>
                  <a:pt x="108" y="1736"/>
                </a:cubicBezTo>
                <a:cubicBezTo>
                  <a:pt x="106" y="1662"/>
                  <a:pt x="105" y="1588"/>
                  <a:pt x="101" y="1514"/>
                </a:cubicBezTo>
                <a:cubicBezTo>
                  <a:pt x="97" y="1438"/>
                  <a:pt x="86" y="1286"/>
                  <a:pt x="86" y="1286"/>
                </a:cubicBezTo>
                <a:cubicBezTo>
                  <a:pt x="85" y="1228"/>
                  <a:pt x="147" y="883"/>
                  <a:pt x="49" y="739"/>
                </a:cubicBezTo>
                <a:cubicBezTo>
                  <a:pt x="34" y="691"/>
                  <a:pt x="20" y="649"/>
                  <a:pt x="12" y="599"/>
                </a:cubicBezTo>
                <a:cubicBezTo>
                  <a:pt x="15" y="540"/>
                  <a:pt x="20" y="481"/>
                  <a:pt x="20" y="422"/>
                </a:cubicBezTo>
                <a:cubicBezTo>
                  <a:pt x="20" y="358"/>
                  <a:pt x="0" y="213"/>
                  <a:pt x="64" y="170"/>
                </a:cubicBezTo>
                <a:cubicBezTo>
                  <a:pt x="96" y="123"/>
                  <a:pt x="57" y="169"/>
                  <a:pt x="108" y="141"/>
                </a:cubicBezTo>
                <a:cubicBezTo>
                  <a:pt x="141" y="123"/>
                  <a:pt x="129" y="103"/>
                  <a:pt x="168" y="89"/>
                </a:cubicBezTo>
                <a:cubicBezTo>
                  <a:pt x="224" y="33"/>
                  <a:pt x="329" y="17"/>
                  <a:pt x="404" y="8"/>
                </a:cubicBezTo>
                <a:cubicBezTo>
                  <a:pt x="414" y="6"/>
                  <a:pt x="423" y="0"/>
                  <a:pt x="433" y="1"/>
                </a:cubicBezTo>
                <a:cubicBezTo>
                  <a:pt x="449" y="2"/>
                  <a:pt x="478" y="15"/>
                  <a:pt x="478" y="15"/>
                </a:cubicBezTo>
                <a:cubicBezTo>
                  <a:pt x="488" y="48"/>
                  <a:pt x="492" y="42"/>
                  <a:pt x="456" y="23"/>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59425" name="Text Box 18">
            <a:extLst>
              <a:ext uri="{FF2B5EF4-FFF2-40B4-BE49-F238E27FC236}">
                <a16:creationId xmlns:a16="http://schemas.microsoft.com/office/drawing/2014/main" id="{937033C5-443E-4512-A28A-DE47FF8C7E59}"/>
              </a:ext>
            </a:extLst>
          </p:cNvPr>
          <p:cNvSpPr txBox="1">
            <a:spLocks noChangeArrowheads="1"/>
          </p:cNvSpPr>
          <p:nvPr/>
        </p:nvSpPr>
        <p:spPr bwMode="auto">
          <a:xfrm>
            <a:off x="8001000" y="3436938"/>
            <a:ext cx="1143000" cy="830262"/>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secured the stairs</a:t>
            </a:r>
          </a:p>
        </p:txBody>
      </p:sp>
      <p:cxnSp>
        <p:nvCxnSpPr>
          <p:cNvPr id="59426" name="AutoShape 19">
            <a:extLst>
              <a:ext uri="{FF2B5EF4-FFF2-40B4-BE49-F238E27FC236}">
                <a16:creationId xmlns:a16="http://schemas.microsoft.com/office/drawing/2014/main" id="{00D6F60B-FB67-4908-94C3-32FA85EEBD1E}"/>
              </a:ext>
            </a:extLst>
          </p:cNvPr>
          <p:cNvCxnSpPr>
            <a:cxnSpLocks noChangeShapeType="1"/>
            <a:stCxn id="59425" idx="1"/>
          </p:cNvCxnSpPr>
          <p:nvPr/>
        </p:nvCxnSpPr>
        <p:spPr bwMode="auto">
          <a:xfrm flipH="1" flipV="1">
            <a:off x="7315200" y="3851275"/>
            <a:ext cx="685800"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cxnSp>
        <p:nvCxnSpPr>
          <p:cNvPr id="59427" name="AutoShape 15">
            <a:extLst>
              <a:ext uri="{FF2B5EF4-FFF2-40B4-BE49-F238E27FC236}">
                <a16:creationId xmlns:a16="http://schemas.microsoft.com/office/drawing/2014/main" id="{58A38A45-B268-4EE4-83E3-44C5659F1A5E}"/>
              </a:ext>
            </a:extLst>
          </p:cNvPr>
          <p:cNvCxnSpPr>
            <a:cxnSpLocks noChangeShapeType="1"/>
            <a:stCxn id="59428" idx="0"/>
            <a:endCxn id="59425" idx="2"/>
          </p:cNvCxnSpPr>
          <p:nvPr/>
        </p:nvCxnSpPr>
        <p:spPr bwMode="auto">
          <a:xfrm flipV="1">
            <a:off x="8572500" y="4267200"/>
            <a:ext cx="0" cy="8286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9428" name="Text Box 14">
            <a:extLst>
              <a:ext uri="{FF2B5EF4-FFF2-40B4-BE49-F238E27FC236}">
                <a16:creationId xmlns:a16="http://schemas.microsoft.com/office/drawing/2014/main" id="{553C2167-2F10-4B38-9931-F0F6BCA9E5E3}"/>
              </a:ext>
            </a:extLst>
          </p:cNvPr>
          <p:cNvSpPr txBox="1">
            <a:spLocks noChangeArrowheads="1"/>
          </p:cNvSpPr>
          <p:nvPr/>
        </p:nvSpPr>
        <p:spPr bwMode="auto">
          <a:xfrm>
            <a:off x="8001000" y="5095875"/>
            <a:ext cx="1143000" cy="5842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Camera evidence</a:t>
            </a:r>
            <a:endParaRPr lang="en-US" altLang="nl-NL" sz="1600">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0-#ppt_w/2"/>
                                          </p:val>
                                        </p:tav>
                                        <p:tav tm="100000">
                                          <p:val>
                                            <p:strVal val="#ppt_x"/>
                                          </p:val>
                                        </p:tav>
                                      </p:tavLst>
                                    </p:anim>
                                    <p:anim calcmode="lin" valueType="num">
                                      <p:cBhvr additive="base">
                                        <p:cTn id="8" dur="500" fill="hold"/>
                                        <p:tgtEl>
                                          <p:spTgt spid="3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1+#ppt_w/2"/>
                                          </p:val>
                                        </p:tav>
                                        <p:tav tm="100000">
                                          <p:val>
                                            <p:strVal val="#ppt_x"/>
                                          </p:val>
                                        </p:tav>
                                      </p:tavLst>
                                    </p:anim>
                                    <p:anim calcmode="lin" valueType="num">
                                      <p:cBhvr additive="base">
                                        <p:cTn id="12" dur="500" fill="hold"/>
                                        <p:tgtEl>
                                          <p:spTgt spid="36"/>
                                        </p:tgtEl>
                                        <p:attrNameLst>
                                          <p:attrName>ppt_y</p:attrName>
                                        </p:attrNameLst>
                                      </p:cBhvr>
                                      <p:tavLst>
                                        <p:tav tm="0">
                                          <p:val>
                                            <p:strVal val="#ppt_y"/>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500" fill="hold"/>
                                        <p:tgtEl>
                                          <p:spTgt spid="41"/>
                                        </p:tgtEl>
                                        <p:attrNameLst>
                                          <p:attrName>ppt_x</p:attrName>
                                        </p:attrNameLst>
                                      </p:cBhvr>
                                      <p:tavLst>
                                        <p:tav tm="0">
                                          <p:val>
                                            <p:strVal val="#ppt_x"/>
                                          </p:val>
                                        </p:tav>
                                        <p:tav tm="100000">
                                          <p:val>
                                            <p:strVal val="#ppt_x"/>
                                          </p:val>
                                        </p:tav>
                                      </p:tavLst>
                                    </p:anim>
                                    <p:anim calcmode="lin" valueType="num">
                                      <p:cBhvr additive="base">
                                        <p:cTn id="16" dur="500" fill="hold"/>
                                        <p:tgtEl>
                                          <p:spTgt spid="41"/>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additive="base">
                                        <p:cTn id="19" dur="500" fill="hold"/>
                                        <p:tgtEl>
                                          <p:spTgt spid="42"/>
                                        </p:tgtEl>
                                        <p:attrNameLst>
                                          <p:attrName>ppt_x</p:attrName>
                                        </p:attrNameLst>
                                      </p:cBhvr>
                                      <p:tavLst>
                                        <p:tav tm="0">
                                          <p:val>
                                            <p:strVal val="#ppt_x"/>
                                          </p:val>
                                        </p:tav>
                                        <p:tav tm="100000">
                                          <p:val>
                                            <p:strVal val="#ppt_x"/>
                                          </p:val>
                                        </p:tav>
                                      </p:tavLst>
                                    </p:anim>
                                    <p:anim calcmode="lin" valueType="num">
                                      <p:cBhvr additive="base">
                                        <p:cTn id="20" dur="500" fill="hold"/>
                                        <p:tgtEl>
                                          <p:spTgt spid="42"/>
                                        </p:tgtEl>
                                        <p:attrNameLst>
                                          <p:attrName>ppt_y</p:attrName>
                                        </p:attrNameLst>
                                      </p:cBhvr>
                                      <p:tavLst>
                                        <p:tav tm="0">
                                          <p:val>
                                            <p:strVal val="1+#ppt_h/2"/>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anim calcmode="lin" valueType="num">
                                      <p:cBhvr additive="base">
                                        <p:cTn id="23" dur="500" fill="hold"/>
                                        <p:tgtEl>
                                          <p:spTgt spid="43"/>
                                        </p:tgtEl>
                                        <p:attrNameLst>
                                          <p:attrName>ppt_x</p:attrName>
                                        </p:attrNameLst>
                                      </p:cBhvr>
                                      <p:tavLst>
                                        <p:tav tm="0">
                                          <p:val>
                                            <p:strVal val="1+#ppt_w/2"/>
                                          </p:val>
                                        </p:tav>
                                        <p:tav tm="100000">
                                          <p:val>
                                            <p:strVal val="#ppt_x"/>
                                          </p:val>
                                        </p:tav>
                                      </p:tavLst>
                                    </p:anim>
                                    <p:anim calcmode="lin" valueType="num">
                                      <p:cBhvr additive="base">
                                        <p:cTn id="24" dur="5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Oval 2">
            <a:extLst>
              <a:ext uri="{FF2B5EF4-FFF2-40B4-BE49-F238E27FC236}">
                <a16:creationId xmlns:a16="http://schemas.microsoft.com/office/drawing/2014/main" id="{61E87216-C1EF-41BF-9991-FF24DAB553AB}"/>
              </a:ext>
            </a:extLst>
          </p:cNvPr>
          <p:cNvSpPr>
            <a:spLocks noChangeArrowheads="1"/>
          </p:cNvSpPr>
          <p:nvPr/>
        </p:nvSpPr>
        <p:spPr bwMode="auto">
          <a:xfrm>
            <a:off x="2789238" y="2636838"/>
            <a:ext cx="639762" cy="63976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defRPr/>
            </a:pPr>
            <a:r>
              <a:rPr lang="en-US" b="1" dirty="0">
                <a:latin typeface="+mn-lt"/>
                <a:ea typeface="MS PGothic" charset="0"/>
                <a:cs typeface="MS PGothic" charset="0"/>
              </a:rPr>
              <a:t>A</a:t>
            </a:r>
            <a:endParaRPr lang="nl-NL" b="1" dirty="0">
              <a:latin typeface="+mn-lt"/>
              <a:ea typeface="MS PGothic" charset="0"/>
              <a:cs typeface="MS PGothic" charset="0"/>
            </a:endParaRPr>
          </a:p>
        </p:txBody>
      </p:sp>
      <p:sp>
        <p:nvSpPr>
          <p:cNvPr id="659459" name="Oval 3">
            <a:extLst>
              <a:ext uri="{FF2B5EF4-FFF2-40B4-BE49-F238E27FC236}">
                <a16:creationId xmlns:a16="http://schemas.microsoft.com/office/drawing/2014/main" id="{B27C6F3E-094D-4C29-912F-23F9F20D5D53}"/>
              </a:ext>
            </a:extLst>
          </p:cNvPr>
          <p:cNvSpPr>
            <a:spLocks noChangeArrowheads="1"/>
          </p:cNvSpPr>
          <p:nvPr/>
        </p:nvSpPr>
        <p:spPr bwMode="auto">
          <a:xfrm>
            <a:off x="5562600" y="2636838"/>
            <a:ext cx="639763" cy="63976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defRPr/>
            </a:pPr>
            <a:r>
              <a:rPr lang="en-US" b="1" dirty="0">
                <a:latin typeface="+mn-lt"/>
                <a:ea typeface="MS PGothic" charset="0"/>
                <a:cs typeface="MS PGothic" charset="0"/>
              </a:rPr>
              <a:t>B</a:t>
            </a:r>
            <a:endParaRPr lang="nl-NL" b="1" dirty="0">
              <a:latin typeface="+mn-lt"/>
              <a:ea typeface="MS PGothic" charset="0"/>
              <a:cs typeface="MS PGothic" charset="0"/>
            </a:endParaRPr>
          </a:p>
        </p:txBody>
      </p:sp>
      <p:sp>
        <p:nvSpPr>
          <p:cNvPr id="659460" name="Oval 4">
            <a:extLst>
              <a:ext uri="{FF2B5EF4-FFF2-40B4-BE49-F238E27FC236}">
                <a16:creationId xmlns:a16="http://schemas.microsoft.com/office/drawing/2014/main" id="{A05F5295-291F-4FE2-A4AC-9F5E5F0F7FDD}"/>
              </a:ext>
            </a:extLst>
          </p:cNvPr>
          <p:cNvSpPr>
            <a:spLocks noChangeArrowheads="1"/>
          </p:cNvSpPr>
          <p:nvPr/>
        </p:nvSpPr>
        <p:spPr bwMode="auto">
          <a:xfrm>
            <a:off x="1676400" y="4572000"/>
            <a:ext cx="639763" cy="63976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defRPr/>
            </a:pPr>
            <a:r>
              <a:rPr lang="en-US" b="1" dirty="0">
                <a:latin typeface="+mn-lt"/>
                <a:ea typeface="MS PGothic" charset="0"/>
                <a:cs typeface="MS PGothic" charset="0"/>
              </a:rPr>
              <a:t>C</a:t>
            </a:r>
            <a:endParaRPr lang="nl-NL" b="1" dirty="0">
              <a:latin typeface="+mn-lt"/>
              <a:ea typeface="MS PGothic" charset="0"/>
              <a:cs typeface="MS PGothic" charset="0"/>
            </a:endParaRPr>
          </a:p>
        </p:txBody>
      </p:sp>
      <p:sp>
        <p:nvSpPr>
          <p:cNvPr id="659461" name="Oval 5">
            <a:extLst>
              <a:ext uri="{FF2B5EF4-FFF2-40B4-BE49-F238E27FC236}">
                <a16:creationId xmlns:a16="http://schemas.microsoft.com/office/drawing/2014/main" id="{820DB965-2AD4-41F3-8064-785B7DB56F86}"/>
              </a:ext>
            </a:extLst>
          </p:cNvPr>
          <p:cNvSpPr>
            <a:spLocks noChangeArrowheads="1"/>
          </p:cNvSpPr>
          <p:nvPr/>
        </p:nvSpPr>
        <p:spPr bwMode="auto">
          <a:xfrm>
            <a:off x="3886200" y="4541838"/>
            <a:ext cx="639763" cy="63976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defRPr/>
            </a:pPr>
            <a:r>
              <a:rPr lang="en-US" b="1" dirty="0">
                <a:latin typeface="+mn-lt"/>
                <a:ea typeface="MS PGothic" charset="0"/>
                <a:cs typeface="MS PGothic" charset="0"/>
              </a:rPr>
              <a:t>D</a:t>
            </a:r>
            <a:endParaRPr lang="nl-NL" b="1" dirty="0">
              <a:latin typeface="+mn-lt"/>
              <a:ea typeface="MS PGothic" charset="0"/>
              <a:cs typeface="MS PGothic" charset="0"/>
            </a:endParaRPr>
          </a:p>
        </p:txBody>
      </p:sp>
      <p:sp>
        <p:nvSpPr>
          <p:cNvPr id="659462" name="Oval 6">
            <a:extLst>
              <a:ext uri="{FF2B5EF4-FFF2-40B4-BE49-F238E27FC236}">
                <a16:creationId xmlns:a16="http://schemas.microsoft.com/office/drawing/2014/main" id="{ACF389D0-06E5-4A6B-A3BF-1190827FD448}"/>
              </a:ext>
            </a:extLst>
          </p:cNvPr>
          <p:cNvSpPr>
            <a:spLocks noChangeArrowheads="1"/>
          </p:cNvSpPr>
          <p:nvPr/>
        </p:nvSpPr>
        <p:spPr bwMode="auto">
          <a:xfrm>
            <a:off x="5562600" y="4495800"/>
            <a:ext cx="639763" cy="63976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defRPr/>
            </a:pPr>
            <a:r>
              <a:rPr lang="en-US" b="1" dirty="0">
                <a:latin typeface="+mn-lt"/>
                <a:ea typeface="MS PGothic" charset="0"/>
                <a:cs typeface="MS PGothic" charset="0"/>
              </a:rPr>
              <a:t>E</a:t>
            </a:r>
            <a:endParaRPr lang="nl-NL" b="1" dirty="0">
              <a:latin typeface="+mn-lt"/>
              <a:ea typeface="MS PGothic" charset="0"/>
              <a:cs typeface="MS PGothic" charset="0"/>
            </a:endParaRPr>
          </a:p>
        </p:txBody>
      </p:sp>
      <p:cxnSp>
        <p:nvCxnSpPr>
          <p:cNvPr id="61446" name="AutoShape 8">
            <a:extLst>
              <a:ext uri="{FF2B5EF4-FFF2-40B4-BE49-F238E27FC236}">
                <a16:creationId xmlns:a16="http://schemas.microsoft.com/office/drawing/2014/main" id="{EA3576C1-54D7-4331-B9F5-EA27F93D9890}"/>
              </a:ext>
            </a:extLst>
          </p:cNvPr>
          <p:cNvCxnSpPr>
            <a:cxnSpLocks noChangeShapeType="1"/>
            <a:stCxn id="659460" idx="0"/>
            <a:endCxn id="659458" idx="4"/>
          </p:cNvCxnSpPr>
          <p:nvPr/>
        </p:nvCxnSpPr>
        <p:spPr bwMode="auto">
          <a:xfrm flipV="1">
            <a:off x="1997075" y="3276600"/>
            <a:ext cx="1112838" cy="12954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1447" name="AutoShape 9">
            <a:extLst>
              <a:ext uri="{FF2B5EF4-FFF2-40B4-BE49-F238E27FC236}">
                <a16:creationId xmlns:a16="http://schemas.microsoft.com/office/drawing/2014/main" id="{8BD34A96-58D0-45E9-99B1-897D2033857E}"/>
              </a:ext>
            </a:extLst>
          </p:cNvPr>
          <p:cNvCxnSpPr>
            <a:cxnSpLocks noChangeShapeType="1"/>
            <a:stCxn id="659461" idx="0"/>
            <a:endCxn id="659458" idx="4"/>
          </p:cNvCxnSpPr>
          <p:nvPr/>
        </p:nvCxnSpPr>
        <p:spPr bwMode="auto">
          <a:xfrm flipH="1" flipV="1">
            <a:off x="3109913" y="3276600"/>
            <a:ext cx="1096962" cy="1265238"/>
          </a:xfrm>
          <a:prstGeom prst="straightConnector1">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cxnSp>
      <p:cxnSp>
        <p:nvCxnSpPr>
          <p:cNvPr id="61448" name="AutoShape 10">
            <a:extLst>
              <a:ext uri="{FF2B5EF4-FFF2-40B4-BE49-F238E27FC236}">
                <a16:creationId xmlns:a16="http://schemas.microsoft.com/office/drawing/2014/main" id="{4A5F495A-166D-4E1B-B369-1FE94D0D5528}"/>
              </a:ext>
            </a:extLst>
          </p:cNvPr>
          <p:cNvCxnSpPr>
            <a:cxnSpLocks noChangeShapeType="1"/>
            <a:stCxn id="659462" idx="0"/>
            <a:endCxn id="659459" idx="4"/>
          </p:cNvCxnSpPr>
          <p:nvPr/>
        </p:nvCxnSpPr>
        <p:spPr bwMode="auto">
          <a:xfrm flipV="1">
            <a:off x="5883275" y="3276600"/>
            <a:ext cx="0" cy="1219200"/>
          </a:xfrm>
          <a:prstGeom prst="straightConnector1">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pic>
        <p:nvPicPr>
          <p:cNvPr id="61449" name="Picture 11" descr="dung">
            <a:extLst>
              <a:ext uri="{FF2B5EF4-FFF2-40B4-BE49-F238E27FC236}">
                <a16:creationId xmlns:a16="http://schemas.microsoft.com/office/drawing/2014/main" id="{6B3AB470-F08C-4841-AA9B-63DEAE237C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238" y="674688"/>
            <a:ext cx="1096962"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9468" name="Rectangle 12">
            <a:extLst>
              <a:ext uri="{FF2B5EF4-FFF2-40B4-BE49-F238E27FC236}">
                <a16:creationId xmlns:a16="http://schemas.microsoft.com/office/drawing/2014/main" id="{BB804AA7-873B-45B4-9B49-08A641A6D370}"/>
              </a:ext>
            </a:extLst>
          </p:cNvPr>
          <p:cNvSpPr>
            <a:spLocks noChangeArrowheads="1"/>
          </p:cNvSpPr>
          <p:nvPr/>
        </p:nvSpPr>
        <p:spPr bwMode="auto">
          <a:xfrm>
            <a:off x="1828800" y="393700"/>
            <a:ext cx="7315200" cy="617538"/>
          </a:xfrm>
          <a:prstGeom prst="rect">
            <a:avLst/>
          </a:prstGeom>
          <a:solidFill>
            <a:srgbClr val="FFFF99"/>
          </a:solidFill>
          <a:ln>
            <a:noFill/>
          </a:ln>
        </p:spPr>
        <p:txBody>
          <a:bodyPr anchor="ctr">
            <a:spAutoFit/>
          </a:bodyPr>
          <a:lstStyle/>
          <a:p>
            <a:pPr lvl="1">
              <a:lnSpc>
                <a:spcPct val="90000"/>
              </a:lnSpc>
              <a:spcBef>
                <a:spcPct val="20000"/>
              </a:spcBef>
              <a:buClr>
                <a:schemeClr val="hlink"/>
              </a:buClr>
              <a:buSzPct val="55000"/>
              <a:buFont typeface="Wingdings" charset="0"/>
              <a:buNone/>
              <a:defRPr/>
            </a:pPr>
            <a:r>
              <a:rPr lang="en-US" sz="1800" dirty="0">
                <a:latin typeface="Times New Roman" charset="0"/>
                <a:ea typeface="MS PGothic" charset="0"/>
                <a:cs typeface="MS PGothic" charset="0"/>
              </a:rPr>
              <a:t>1</a:t>
            </a:r>
            <a:r>
              <a:rPr lang="en-US" sz="1600" dirty="0">
                <a:latin typeface="+mn-lt"/>
                <a:ea typeface="MS PGothic" charset="0"/>
                <a:cs typeface="MS PGothic" charset="0"/>
              </a:rPr>
              <a:t>. An argument is </a:t>
            </a:r>
            <a:r>
              <a:rPr lang="en-US" sz="1600" i="1" dirty="0">
                <a:solidFill>
                  <a:srgbClr val="00BE8C"/>
                </a:solidFill>
                <a:latin typeface="+mn-lt"/>
                <a:ea typeface="MS PGothic" charset="0"/>
                <a:cs typeface="MS PGothic" charset="0"/>
              </a:rPr>
              <a:t>In</a:t>
            </a:r>
            <a:r>
              <a:rPr lang="en-US" sz="1600" dirty="0">
                <a:latin typeface="+mn-lt"/>
                <a:ea typeface="MS PGothic" charset="0"/>
                <a:cs typeface="MS PGothic" charset="0"/>
              </a:rPr>
              <a:t> </a:t>
            </a:r>
            <a:r>
              <a:rPr lang="en-US" sz="1600" dirty="0" err="1">
                <a:latin typeface="+mn-lt"/>
                <a:ea typeface="MS PGothic" charset="0"/>
                <a:cs typeface="MS PGothic" charset="0"/>
              </a:rPr>
              <a:t>iff</a:t>
            </a:r>
            <a:r>
              <a:rPr lang="en-US" sz="1600" dirty="0">
                <a:latin typeface="+mn-lt"/>
                <a:ea typeface="MS PGothic" charset="0"/>
                <a:cs typeface="MS PGothic" charset="0"/>
              </a:rPr>
              <a:t> all arguments defeating it are </a:t>
            </a:r>
            <a:r>
              <a:rPr lang="en-US" sz="1600" i="1" dirty="0">
                <a:solidFill>
                  <a:schemeClr val="hlink"/>
                </a:solidFill>
                <a:latin typeface="+mn-lt"/>
                <a:ea typeface="MS PGothic" charset="0"/>
                <a:cs typeface="MS PGothic" charset="0"/>
              </a:rPr>
              <a:t>Out</a:t>
            </a:r>
            <a:r>
              <a:rPr lang="en-US" sz="1600" dirty="0">
                <a:latin typeface="+mn-lt"/>
                <a:ea typeface="MS PGothic" charset="0"/>
                <a:cs typeface="MS PGothic" charset="0"/>
              </a:rPr>
              <a:t>.</a:t>
            </a:r>
          </a:p>
          <a:p>
            <a:pPr lvl="1">
              <a:lnSpc>
                <a:spcPct val="90000"/>
              </a:lnSpc>
              <a:spcBef>
                <a:spcPct val="20000"/>
              </a:spcBef>
              <a:buClr>
                <a:schemeClr val="hlink"/>
              </a:buClr>
              <a:buSzPct val="55000"/>
              <a:buFont typeface="Wingdings" charset="0"/>
              <a:buNone/>
              <a:defRPr/>
            </a:pPr>
            <a:r>
              <a:rPr lang="en-US" sz="1600" dirty="0">
                <a:latin typeface="+mn-lt"/>
                <a:ea typeface="MS PGothic" charset="0"/>
                <a:cs typeface="MS PGothic" charset="0"/>
              </a:rPr>
              <a:t>2. An argument is </a:t>
            </a:r>
            <a:r>
              <a:rPr lang="en-US" sz="1600" i="1" dirty="0">
                <a:solidFill>
                  <a:srgbClr val="FF0000"/>
                </a:solidFill>
                <a:latin typeface="+mn-lt"/>
                <a:ea typeface="MS PGothic" charset="0"/>
                <a:cs typeface="MS PGothic" charset="0"/>
              </a:rPr>
              <a:t>Out</a:t>
            </a:r>
            <a:r>
              <a:rPr lang="en-US" sz="1600" dirty="0">
                <a:latin typeface="+mn-lt"/>
                <a:ea typeface="MS PGothic" charset="0"/>
                <a:cs typeface="MS PGothic" charset="0"/>
              </a:rPr>
              <a:t> </a:t>
            </a:r>
            <a:r>
              <a:rPr lang="en-US" sz="1600" dirty="0" err="1">
                <a:latin typeface="+mn-lt"/>
                <a:ea typeface="MS PGothic" charset="0"/>
                <a:cs typeface="MS PGothic" charset="0"/>
              </a:rPr>
              <a:t>iff</a:t>
            </a:r>
            <a:r>
              <a:rPr lang="en-US" sz="1600" dirty="0">
                <a:latin typeface="+mn-lt"/>
                <a:ea typeface="MS PGothic" charset="0"/>
                <a:cs typeface="MS PGothic" charset="0"/>
              </a:rPr>
              <a:t> it is defeated by an argument that is </a:t>
            </a:r>
            <a:r>
              <a:rPr lang="en-US" sz="1600" i="1" dirty="0">
                <a:solidFill>
                  <a:schemeClr val="accent1"/>
                </a:solidFill>
                <a:latin typeface="+mn-lt"/>
                <a:ea typeface="MS PGothic" charset="0"/>
                <a:cs typeface="MS PGothic" charset="0"/>
              </a:rPr>
              <a:t>In</a:t>
            </a:r>
            <a:r>
              <a:rPr lang="en-US" sz="1600" dirty="0">
                <a:latin typeface="+mn-lt"/>
                <a:ea typeface="MS PGothic" charset="0"/>
                <a:cs typeface="MS PGothic" charset="0"/>
              </a:rPr>
              <a:t>.</a:t>
            </a:r>
          </a:p>
        </p:txBody>
      </p:sp>
      <p:sp>
        <p:nvSpPr>
          <p:cNvPr id="61451" name="Text Box 13">
            <a:extLst>
              <a:ext uri="{FF2B5EF4-FFF2-40B4-BE49-F238E27FC236}">
                <a16:creationId xmlns:a16="http://schemas.microsoft.com/office/drawing/2014/main" id="{897A7ABF-64DE-43C2-A0FB-2AE9FE756B94}"/>
              </a:ext>
            </a:extLst>
          </p:cNvPr>
          <p:cNvSpPr txBox="1">
            <a:spLocks noChangeArrowheads="1"/>
          </p:cNvSpPr>
          <p:nvPr/>
        </p:nvSpPr>
        <p:spPr bwMode="auto">
          <a:xfrm>
            <a:off x="4763" y="2133600"/>
            <a:ext cx="12906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800">
                <a:latin typeface="Tahoma" panose="020B0604030504040204" pitchFamily="34" charset="0"/>
              </a:rPr>
              <a:t>Dung 1995</a:t>
            </a:r>
            <a:endParaRPr lang="en-US" altLang="nl-NL" sz="2400">
              <a:latin typeface="Tahoma" panose="020B0604030504040204" pitchFamily="34" charset="0"/>
            </a:endParaRPr>
          </a:p>
        </p:txBody>
      </p:sp>
      <p:sp>
        <p:nvSpPr>
          <p:cNvPr id="659470" name="Rectangle 14">
            <a:extLst>
              <a:ext uri="{FF2B5EF4-FFF2-40B4-BE49-F238E27FC236}">
                <a16:creationId xmlns:a16="http://schemas.microsoft.com/office/drawing/2014/main" id="{61635111-8CDC-4E32-BC1C-9B1F514597CD}"/>
              </a:ext>
            </a:extLst>
          </p:cNvPr>
          <p:cNvSpPr>
            <a:spLocks noChangeArrowheads="1"/>
          </p:cNvSpPr>
          <p:nvPr/>
        </p:nvSpPr>
        <p:spPr bwMode="auto">
          <a:xfrm>
            <a:off x="1905000" y="1398588"/>
            <a:ext cx="4953000" cy="588962"/>
          </a:xfrm>
          <a:prstGeom prst="rect">
            <a:avLst/>
          </a:prstGeom>
          <a:solidFill>
            <a:srgbClr val="FFFF99"/>
          </a:solidFill>
          <a:ln>
            <a:noFill/>
          </a:ln>
        </p:spPr>
        <p:txBody>
          <a:bodyPr anchor="ctr">
            <a:spAutoFit/>
          </a:bodyPr>
          <a:lstStyle/>
          <a:p>
            <a:pPr lvl="1">
              <a:lnSpc>
                <a:spcPct val="90000"/>
              </a:lnSpc>
              <a:spcBef>
                <a:spcPct val="20000"/>
              </a:spcBef>
              <a:buClr>
                <a:schemeClr val="hlink"/>
              </a:buClr>
              <a:buSzPct val="55000"/>
              <a:buFont typeface="Wingdings" charset="0"/>
              <a:buNone/>
              <a:defRPr/>
            </a:pPr>
            <a:r>
              <a:rPr lang="en-US" sz="1600" dirty="0">
                <a:latin typeface="+mn-lt"/>
                <a:ea typeface="MS PGothic" charset="0"/>
                <a:cs typeface="MS PGothic" charset="0"/>
              </a:rPr>
              <a:t>Grounded semantics </a:t>
            </a:r>
            <a:r>
              <a:rPr lang="en-US" sz="1600" i="1" dirty="0" err="1">
                <a:solidFill>
                  <a:schemeClr val="tx2"/>
                </a:solidFill>
                <a:latin typeface="+mn-lt"/>
                <a:ea typeface="MS PGothic" charset="0"/>
                <a:cs typeface="MS PGothic" charset="0"/>
              </a:rPr>
              <a:t>minimises</a:t>
            </a:r>
            <a:r>
              <a:rPr lang="en-US" sz="1600" dirty="0">
                <a:latin typeface="+mn-lt"/>
                <a:ea typeface="MS PGothic" charset="0"/>
                <a:cs typeface="MS PGothic" charset="0"/>
              </a:rPr>
              <a:t> </a:t>
            </a:r>
            <a:r>
              <a:rPr lang="en-US" sz="1600" i="1" dirty="0">
                <a:solidFill>
                  <a:srgbClr val="00BE8C"/>
                </a:solidFill>
                <a:latin typeface="+mn-lt"/>
                <a:ea typeface="MS PGothic" charset="0"/>
                <a:cs typeface="MS PGothic" charset="0"/>
              </a:rPr>
              <a:t>In </a:t>
            </a:r>
            <a:r>
              <a:rPr lang="en-US" sz="1600" dirty="0" err="1">
                <a:latin typeface="+mn-lt"/>
                <a:ea typeface="MS PGothic" charset="0"/>
                <a:cs typeface="MS PGothic" charset="0"/>
              </a:rPr>
              <a:t>labelling</a:t>
            </a:r>
            <a:r>
              <a:rPr lang="en-US" sz="1600" dirty="0">
                <a:latin typeface="+mn-lt"/>
                <a:ea typeface="MS PGothic" charset="0"/>
                <a:cs typeface="MS PGothic" charset="0"/>
              </a:rPr>
              <a:t> </a:t>
            </a:r>
          </a:p>
          <a:p>
            <a:pPr lvl="1">
              <a:lnSpc>
                <a:spcPct val="90000"/>
              </a:lnSpc>
              <a:spcBef>
                <a:spcPct val="20000"/>
              </a:spcBef>
              <a:buClr>
                <a:schemeClr val="hlink"/>
              </a:buClr>
              <a:buSzPct val="55000"/>
              <a:buFont typeface="Wingdings" charset="0"/>
              <a:buNone/>
              <a:defRPr/>
            </a:pPr>
            <a:r>
              <a:rPr lang="en-US" sz="1600" dirty="0">
                <a:latin typeface="+mn-lt"/>
                <a:ea typeface="MS PGothic" charset="0"/>
                <a:cs typeface="MS PGothic" charset="0"/>
              </a:rPr>
              <a:t>Preferred semantics </a:t>
            </a:r>
            <a:r>
              <a:rPr lang="en-US" sz="1600" i="1" dirty="0" err="1">
                <a:solidFill>
                  <a:schemeClr val="tx2"/>
                </a:solidFill>
                <a:latin typeface="+mn-lt"/>
                <a:ea typeface="MS PGothic" charset="0"/>
                <a:cs typeface="MS PGothic" charset="0"/>
              </a:rPr>
              <a:t>maximises</a:t>
            </a:r>
            <a:r>
              <a:rPr lang="en-US" sz="1600" dirty="0">
                <a:latin typeface="+mn-lt"/>
                <a:ea typeface="MS PGothic" charset="0"/>
                <a:cs typeface="MS PGothic" charset="0"/>
              </a:rPr>
              <a:t> </a:t>
            </a:r>
            <a:r>
              <a:rPr lang="en-US" sz="1600" i="1" dirty="0">
                <a:solidFill>
                  <a:srgbClr val="00BE8C"/>
                </a:solidFill>
                <a:latin typeface="+mn-lt"/>
                <a:ea typeface="MS PGothic" charset="0"/>
                <a:cs typeface="MS PGothic" charset="0"/>
              </a:rPr>
              <a:t>In </a:t>
            </a:r>
            <a:r>
              <a:rPr lang="en-US" sz="1600" dirty="0" err="1">
                <a:latin typeface="+mn-lt"/>
                <a:ea typeface="MS PGothic" charset="0"/>
                <a:cs typeface="MS PGothic" charset="0"/>
              </a:rPr>
              <a:t>labelling</a:t>
            </a:r>
            <a:r>
              <a:rPr lang="en-US" sz="1600" dirty="0">
                <a:latin typeface="+mn-lt"/>
                <a:ea typeface="MS PGothic" charset="0"/>
                <a:cs typeface="MS PGothic" charset="0"/>
              </a:rPr>
              <a:t> </a:t>
            </a:r>
          </a:p>
        </p:txBody>
      </p:sp>
      <p:sp>
        <p:nvSpPr>
          <p:cNvPr id="15" name="Text Box 14">
            <a:extLst>
              <a:ext uri="{FF2B5EF4-FFF2-40B4-BE49-F238E27FC236}">
                <a16:creationId xmlns:a16="http://schemas.microsoft.com/office/drawing/2014/main" id="{5DDC9B10-2C03-4B31-B55D-86BECA1797BF}"/>
              </a:ext>
            </a:extLst>
          </p:cNvPr>
          <p:cNvSpPr txBox="1">
            <a:spLocks noChangeArrowheads="1"/>
          </p:cNvSpPr>
          <p:nvPr/>
        </p:nvSpPr>
        <p:spPr bwMode="auto">
          <a:xfrm>
            <a:off x="1558925" y="5943600"/>
            <a:ext cx="74326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P.M. Dung, On the acceptability of arguments and its fundamental role in nonmonotonic reasoning, logic programming, and </a:t>
            </a:r>
            <a:r>
              <a:rPr lang="en-US" altLang="nl-NL" sz="1600" i="1">
                <a:latin typeface="Tahoma" panose="020B0604030504040204" pitchFamily="34" charset="0"/>
              </a:rPr>
              <a:t>n</a:t>
            </a:r>
            <a:r>
              <a:rPr lang="en-US" altLang="nl-NL" sz="1600">
                <a:latin typeface="Tahoma" panose="020B0604030504040204" pitchFamily="34" charset="0"/>
              </a:rPr>
              <a:t>–person games. </a:t>
            </a:r>
          </a:p>
          <a:p>
            <a:pPr eaLnBrk="1" hangingPunct="1"/>
            <a:r>
              <a:rPr lang="en-US" altLang="nl-NL" sz="1600" i="1">
                <a:latin typeface="Tahoma" panose="020B0604030504040204" pitchFamily="34" charset="0"/>
              </a:rPr>
              <a:t>Artificial Intelligence</a:t>
            </a:r>
            <a:r>
              <a:rPr lang="en-US" altLang="nl-NL" sz="1600">
                <a:latin typeface="Tahoma" panose="020B0604030504040204" pitchFamily="34" charset="0"/>
              </a:rPr>
              <a:t>, 77:321–357, 1995.</a:t>
            </a:r>
          </a:p>
        </p:txBody>
      </p:sp>
      <p:cxnSp>
        <p:nvCxnSpPr>
          <p:cNvPr id="61454" name="AutoShape 7">
            <a:extLst>
              <a:ext uri="{FF2B5EF4-FFF2-40B4-BE49-F238E27FC236}">
                <a16:creationId xmlns:a16="http://schemas.microsoft.com/office/drawing/2014/main" id="{7B96C95D-6485-410C-B884-F47CC45FBB6F}"/>
              </a:ext>
            </a:extLst>
          </p:cNvPr>
          <p:cNvCxnSpPr>
            <a:cxnSpLocks noChangeShapeType="1"/>
          </p:cNvCxnSpPr>
          <p:nvPr/>
        </p:nvCxnSpPr>
        <p:spPr bwMode="auto">
          <a:xfrm flipH="1">
            <a:off x="3429000" y="2957513"/>
            <a:ext cx="2133600" cy="0"/>
          </a:xfrm>
          <a:prstGeom prst="straightConnector1">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659468"/>
                                        </p:tgtEl>
                                        <p:attrNameLst>
                                          <p:attrName>style.visibility</p:attrName>
                                        </p:attrNameLst>
                                      </p:cBhvr>
                                      <p:to>
                                        <p:strVal val="visible"/>
                                      </p:to>
                                    </p:set>
                                    <p:anim calcmode="lin" valueType="num">
                                      <p:cBhvr additive="base">
                                        <p:cTn id="13" dur="500" fill="hold"/>
                                        <p:tgtEl>
                                          <p:spTgt spid="659468"/>
                                        </p:tgtEl>
                                        <p:attrNameLst>
                                          <p:attrName>ppt_x</p:attrName>
                                        </p:attrNameLst>
                                      </p:cBhvr>
                                      <p:tavLst>
                                        <p:tav tm="0">
                                          <p:val>
                                            <p:strVal val="1+#ppt_w/2"/>
                                          </p:val>
                                        </p:tav>
                                        <p:tav tm="100000">
                                          <p:val>
                                            <p:strVal val="#ppt_x"/>
                                          </p:val>
                                        </p:tav>
                                      </p:tavLst>
                                    </p:anim>
                                    <p:anim calcmode="lin" valueType="num">
                                      <p:cBhvr additive="base">
                                        <p:cTn id="14" dur="500" fill="hold"/>
                                        <p:tgtEl>
                                          <p:spTgt spid="65946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mph" presetSubtype="2" fill="hold" nodeType="clickEffect">
                                  <p:stCondLst>
                                    <p:cond delay="0"/>
                                  </p:stCondLst>
                                  <p:childTnLst>
                                    <p:animClr clrSpc="rgb" dir="cw">
                                      <p:cBhvr>
                                        <p:cTn id="18" dur="500" fill="hold"/>
                                        <p:tgtEl>
                                          <p:spTgt spid="659460"/>
                                        </p:tgtEl>
                                        <p:attrNameLst>
                                          <p:attrName>fillcolor</p:attrName>
                                        </p:attrNameLst>
                                      </p:cBhvr>
                                      <p:to>
                                        <a:schemeClr val="accent1"/>
                                      </p:to>
                                    </p:animClr>
                                    <p:set>
                                      <p:cBhvr>
                                        <p:cTn id="19" dur="500" fill="hold"/>
                                        <p:tgtEl>
                                          <p:spTgt spid="659460"/>
                                        </p:tgtEl>
                                        <p:attrNameLst>
                                          <p:attrName>fill.type</p:attrName>
                                        </p:attrNameLst>
                                      </p:cBhvr>
                                      <p:to>
                                        <p:strVal val="solid"/>
                                      </p:to>
                                    </p:set>
                                    <p:set>
                                      <p:cBhvr>
                                        <p:cTn id="20" dur="500" fill="hold"/>
                                        <p:tgtEl>
                                          <p:spTgt spid="659460"/>
                                        </p:tgtEl>
                                        <p:attrNameLst>
                                          <p:attrName>fill.on</p:attrName>
                                        </p:attrNameLst>
                                      </p:cBhvr>
                                      <p:to>
                                        <p:strVal val="tru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mph" presetSubtype="2" fill="hold" nodeType="clickEffect">
                                  <p:stCondLst>
                                    <p:cond delay="0"/>
                                  </p:stCondLst>
                                  <p:childTnLst>
                                    <p:animClr clrSpc="rgb" dir="cw">
                                      <p:cBhvr>
                                        <p:cTn id="24" dur="500" fill="hold"/>
                                        <p:tgtEl>
                                          <p:spTgt spid="659458"/>
                                        </p:tgtEl>
                                        <p:attrNameLst>
                                          <p:attrName>fillcolor</p:attrName>
                                        </p:attrNameLst>
                                      </p:cBhvr>
                                      <p:to>
                                        <a:schemeClr val="hlink"/>
                                      </p:to>
                                    </p:animClr>
                                    <p:set>
                                      <p:cBhvr>
                                        <p:cTn id="25" dur="500" fill="hold"/>
                                        <p:tgtEl>
                                          <p:spTgt spid="659458"/>
                                        </p:tgtEl>
                                        <p:attrNameLst>
                                          <p:attrName>fill.type</p:attrName>
                                        </p:attrNameLst>
                                      </p:cBhvr>
                                      <p:to>
                                        <p:strVal val="solid"/>
                                      </p:to>
                                    </p:set>
                                    <p:set>
                                      <p:cBhvr>
                                        <p:cTn id="26" dur="500" fill="hold"/>
                                        <p:tgtEl>
                                          <p:spTgt spid="659458"/>
                                        </p:tgtEl>
                                        <p:attrNameLst>
                                          <p:attrName>fill.on</p:attrName>
                                        </p:attrNameLst>
                                      </p:cBhvr>
                                      <p:to>
                                        <p:strVal val="tru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mph" presetSubtype="2" fill="hold" nodeType="clickEffect">
                                  <p:stCondLst>
                                    <p:cond delay="0"/>
                                  </p:stCondLst>
                                  <p:childTnLst>
                                    <p:animClr clrSpc="rgb" dir="cw">
                                      <p:cBhvr>
                                        <p:cTn id="30" dur="500" fill="hold"/>
                                        <p:tgtEl>
                                          <p:spTgt spid="659461"/>
                                        </p:tgtEl>
                                        <p:attrNameLst>
                                          <p:attrName>fillcolor</p:attrName>
                                        </p:attrNameLst>
                                      </p:cBhvr>
                                      <p:to>
                                        <a:schemeClr val="accent1"/>
                                      </p:to>
                                    </p:animClr>
                                    <p:set>
                                      <p:cBhvr>
                                        <p:cTn id="31" dur="500" fill="hold"/>
                                        <p:tgtEl>
                                          <p:spTgt spid="659461"/>
                                        </p:tgtEl>
                                        <p:attrNameLst>
                                          <p:attrName>fill.type</p:attrName>
                                        </p:attrNameLst>
                                      </p:cBhvr>
                                      <p:to>
                                        <p:strVal val="solid"/>
                                      </p:to>
                                    </p:set>
                                    <p:set>
                                      <p:cBhvr>
                                        <p:cTn id="32" dur="500" fill="hold"/>
                                        <p:tgtEl>
                                          <p:spTgt spid="659461"/>
                                        </p:tgtEl>
                                        <p:attrNameLst>
                                          <p:attrName>fill.on</p:attrName>
                                        </p:attrNameLst>
                                      </p:cBhvr>
                                      <p:to>
                                        <p:strVal val="tru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7" presetClass="entr" presetSubtype="2" fill="hold" grpId="0" nodeType="clickEffect">
                                  <p:stCondLst>
                                    <p:cond delay="0"/>
                                  </p:stCondLst>
                                  <p:childTnLst>
                                    <p:set>
                                      <p:cBhvr>
                                        <p:cTn id="36" dur="1" fill="hold">
                                          <p:stCondLst>
                                            <p:cond delay="0"/>
                                          </p:stCondLst>
                                        </p:cTn>
                                        <p:tgtEl>
                                          <p:spTgt spid="659470"/>
                                        </p:tgtEl>
                                        <p:attrNameLst>
                                          <p:attrName>style.visibility</p:attrName>
                                        </p:attrNameLst>
                                      </p:cBhvr>
                                      <p:to>
                                        <p:strVal val="visible"/>
                                      </p:to>
                                    </p:set>
                                    <p:anim calcmode="lin" valueType="num">
                                      <p:cBhvr additive="base">
                                        <p:cTn id="37" dur="500" fill="hold"/>
                                        <p:tgtEl>
                                          <p:spTgt spid="659470"/>
                                        </p:tgtEl>
                                        <p:attrNameLst>
                                          <p:attrName>ppt_x</p:attrName>
                                        </p:attrNameLst>
                                      </p:cBhvr>
                                      <p:tavLst>
                                        <p:tav tm="0">
                                          <p:val>
                                            <p:strVal val="1+#ppt_w/2"/>
                                          </p:val>
                                        </p:tav>
                                        <p:tav tm="100000">
                                          <p:val>
                                            <p:strVal val="#ppt_x"/>
                                          </p:val>
                                        </p:tav>
                                      </p:tavLst>
                                    </p:anim>
                                    <p:anim calcmode="lin" valueType="num">
                                      <p:cBhvr additive="base">
                                        <p:cTn id="38" dur="500" fill="hold"/>
                                        <p:tgtEl>
                                          <p:spTgt spid="65947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mph" presetSubtype="2" fill="hold" nodeType="clickEffect">
                                  <p:stCondLst>
                                    <p:cond delay="0"/>
                                  </p:stCondLst>
                                  <p:childTnLst>
                                    <p:animClr clrSpc="rgb" dir="cw">
                                      <p:cBhvr>
                                        <p:cTn id="42" dur="500" fill="hold"/>
                                        <p:tgtEl>
                                          <p:spTgt spid="659462"/>
                                        </p:tgtEl>
                                        <p:attrNameLst>
                                          <p:attrName>fillcolor</p:attrName>
                                        </p:attrNameLst>
                                      </p:cBhvr>
                                      <p:to>
                                        <a:schemeClr val="accent1"/>
                                      </p:to>
                                    </p:animClr>
                                    <p:set>
                                      <p:cBhvr>
                                        <p:cTn id="43" dur="500" fill="hold"/>
                                        <p:tgtEl>
                                          <p:spTgt spid="659462"/>
                                        </p:tgtEl>
                                        <p:attrNameLst>
                                          <p:attrName>fill.type</p:attrName>
                                        </p:attrNameLst>
                                      </p:cBhvr>
                                      <p:to>
                                        <p:strVal val="solid"/>
                                      </p:to>
                                    </p:set>
                                    <p:set>
                                      <p:cBhvr>
                                        <p:cTn id="44" dur="500" fill="hold"/>
                                        <p:tgtEl>
                                          <p:spTgt spid="659462"/>
                                        </p:tgtEl>
                                        <p:attrNameLst>
                                          <p:attrName>fill.on</p:attrName>
                                        </p:attrNameLst>
                                      </p:cBhvr>
                                      <p:to>
                                        <p:strVal val="tru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mph" presetSubtype="2" fill="hold" nodeType="clickEffect">
                                  <p:stCondLst>
                                    <p:cond delay="0"/>
                                  </p:stCondLst>
                                  <p:childTnLst>
                                    <p:animClr clrSpc="rgb" dir="cw">
                                      <p:cBhvr>
                                        <p:cTn id="48" dur="500" fill="hold"/>
                                        <p:tgtEl>
                                          <p:spTgt spid="659459"/>
                                        </p:tgtEl>
                                        <p:attrNameLst>
                                          <p:attrName>fillcolor</p:attrName>
                                        </p:attrNameLst>
                                      </p:cBhvr>
                                      <p:to>
                                        <a:schemeClr val="hlink"/>
                                      </p:to>
                                    </p:animClr>
                                    <p:set>
                                      <p:cBhvr>
                                        <p:cTn id="49" dur="500" fill="hold"/>
                                        <p:tgtEl>
                                          <p:spTgt spid="659459"/>
                                        </p:tgtEl>
                                        <p:attrNameLst>
                                          <p:attrName>fill.type</p:attrName>
                                        </p:attrNameLst>
                                      </p:cBhvr>
                                      <p:to>
                                        <p:strVal val="solid"/>
                                      </p:to>
                                    </p:set>
                                    <p:set>
                                      <p:cBhvr>
                                        <p:cTn id="50" dur="500" fill="hold"/>
                                        <p:tgtEl>
                                          <p:spTgt spid="659459"/>
                                        </p:tgtEl>
                                        <p:attrNameLst>
                                          <p:attrName>fill.on</p:attrName>
                                        </p:attrNameLst>
                                      </p:cBhvr>
                                      <p:to>
                                        <p:strVal val="tru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mph" presetSubtype="2" fill="hold" nodeType="clickEffect">
                                  <p:stCondLst>
                                    <p:cond delay="0"/>
                                  </p:stCondLst>
                                  <p:childTnLst>
                                    <p:animClr clrSpc="rgb" dir="cw">
                                      <p:cBhvr>
                                        <p:cTn id="54" dur="500" fill="hold"/>
                                        <p:tgtEl>
                                          <p:spTgt spid="659459"/>
                                        </p:tgtEl>
                                        <p:attrNameLst>
                                          <p:attrName>fillcolor</p:attrName>
                                        </p:attrNameLst>
                                      </p:cBhvr>
                                      <p:to>
                                        <a:srgbClr val="00E4A8"/>
                                      </p:to>
                                    </p:animClr>
                                    <p:set>
                                      <p:cBhvr>
                                        <p:cTn id="55" dur="500" fill="hold"/>
                                        <p:tgtEl>
                                          <p:spTgt spid="659459"/>
                                        </p:tgtEl>
                                        <p:attrNameLst>
                                          <p:attrName>fill.type</p:attrName>
                                        </p:attrNameLst>
                                      </p:cBhvr>
                                      <p:to>
                                        <p:strVal val="solid"/>
                                      </p:to>
                                    </p:set>
                                    <p:set>
                                      <p:cBhvr>
                                        <p:cTn id="56" dur="500" fill="hold"/>
                                        <p:tgtEl>
                                          <p:spTgt spid="659459"/>
                                        </p:tgtEl>
                                        <p:attrNameLst>
                                          <p:attrName>fill.on</p:attrName>
                                        </p:attrNameLst>
                                      </p:cBhvr>
                                      <p:to>
                                        <p:strVal val="true"/>
                                      </p:to>
                                    </p:set>
                                  </p:childTnLst>
                                </p:cTn>
                              </p:par>
                              <p:par>
                                <p:cTn id="57" presetID="1" presetClass="emph" presetSubtype="2" fill="hold" nodeType="withEffect">
                                  <p:stCondLst>
                                    <p:cond delay="0"/>
                                  </p:stCondLst>
                                  <p:childTnLst>
                                    <p:animClr clrSpc="rgb" dir="cw">
                                      <p:cBhvr>
                                        <p:cTn id="58" dur="500" fill="hold"/>
                                        <p:tgtEl>
                                          <p:spTgt spid="659462"/>
                                        </p:tgtEl>
                                        <p:attrNameLst>
                                          <p:attrName>fillcolor</p:attrName>
                                        </p:attrNameLst>
                                      </p:cBhvr>
                                      <p:to>
                                        <a:srgbClr val="FF0000"/>
                                      </p:to>
                                    </p:animClr>
                                    <p:set>
                                      <p:cBhvr>
                                        <p:cTn id="59" dur="500" fill="hold"/>
                                        <p:tgtEl>
                                          <p:spTgt spid="659462"/>
                                        </p:tgtEl>
                                        <p:attrNameLst>
                                          <p:attrName>fill.type</p:attrName>
                                        </p:attrNameLst>
                                      </p:cBhvr>
                                      <p:to>
                                        <p:strVal val="solid"/>
                                      </p:to>
                                    </p:set>
                                    <p:set>
                                      <p:cBhvr>
                                        <p:cTn id="60" dur="500" fill="hold"/>
                                        <p:tgtEl>
                                          <p:spTgt spid="65946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9468" grpId="0" animBg="1"/>
      <p:bldP spid="659470" grpId="0" animBg="1"/>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ext Box 2">
            <a:extLst>
              <a:ext uri="{FF2B5EF4-FFF2-40B4-BE49-F238E27FC236}">
                <a16:creationId xmlns:a16="http://schemas.microsoft.com/office/drawing/2014/main" id="{177E1045-AAD1-4B57-A0DC-AF652FDC1733}"/>
              </a:ext>
            </a:extLst>
          </p:cNvPr>
          <p:cNvSpPr txBox="1">
            <a:spLocks noChangeArrowheads="1"/>
          </p:cNvSpPr>
          <p:nvPr/>
        </p:nvSpPr>
        <p:spPr bwMode="auto">
          <a:xfrm>
            <a:off x="1284288" y="685800"/>
            <a:ext cx="1839912"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liable</a:t>
            </a:r>
            <a:endParaRPr lang="en-US" altLang="nl-NL" sz="1600">
              <a:latin typeface="Tahoma" panose="020B0604030504040204" pitchFamily="34" charset="0"/>
            </a:endParaRPr>
          </a:p>
        </p:txBody>
      </p:sp>
      <p:sp>
        <p:nvSpPr>
          <p:cNvPr id="63490" name="Text Box 3">
            <a:extLst>
              <a:ext uri="{FF2B5EF4-FFF2-40B4-BE49-F238E27FC236}">
                <a16:creationId xmlns:a16="http://schemas.microsoft.com/office/drawing/2014/main" id="{F29E3203-BB36-458C-BD72-CE2112CB1AA8}"/>
              </a:ext>
            </a:extLst>
          </p:cNvPr>
          <p:cNvSpPr txBox="1">
            <a:spLocks noChangeArrowheads="1"/>
          </p:cNvSpPr>
          <p:nvPr/>
        </p:nvSpPr>
        <p:spPr bwMode="auto">
          <a:xfrm>
            <a:off x="76200" y="1908175"/>
            <a:ext cx="14478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breached duty of care</a:t>
            </a:r>
            <a:endParaRPr lang="en-US" altLang="nl-NL" sz="1600">
              <a:latin typeface="Tahoma" panose="020B0604030504040204" pitchFamily="34" charset="0"/>
            </a:endParaRPr>
          </a:p>
        </p:txBody>
      </p:sp>
      <p:sp>
        <p:nvSpPr>
          <p:cNvPr id="63491" name="Text Box 4">
            <a:extLst>
              <a:ext uri="{FF2B5EF4-FFF2-40B4-BE49-F238E27FC236}">
                <a16:creationId xmlns:a16="http://schemas.microsoft.com/office/drawing/2014/main" id="{F046C117-FE14-4449-94BB-0CDAE47AAA9C}"/>
              </a:ext>
            </a:extLst>
          </p:cNvPr>
          <p:cNvSpPr txBox="1">
            <a:spLocks noChangeArrowheads="1"/>
          </p:cNvSpPr>
          <p:nvPr/>
        </p:nvSpPr>
        <p:spPr bwMode="auto">
          <a:xfrm>
            <a:off x="2895600" y="1908175"/>
            <a:ext cx="1524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work-related injury</a:t>
            </a:r>
            <a:endParaRPr lang="en-US" altLang="nl-NL" sz="1600">
              <a:latin typeface="Tahoma" panose="020B0604030504040204" pitchFamily="34" charset="0"/>
            </a:endParaRPr>
          </a:p>
        </p:txBody>
      </p:sp>
      <p:cxnSp>
        <p:nvCxnSpPr>
          <p:cNvPr id="63492" name="AutoShape 5">
            <a:extLst>
              <a:ext uri="{FF2B5EF4-FFF2-40B4-BE49-F238E27FC236}">
                <a16:creationId xmlns:a16="http://schemas.microsoft.com/office/drawing/2014/main" id="{025B5176-9D59-41C7-BD10-0DA196858D0D}"/>
              </a:ext>
            </a:extLst>
          </p:cNvPr>
          <p:cNvCxnSpPr>
            <a:cxnSpLocks noChangeShapeType="1"/>
            <a:stCxn id="63490" idx="0"/>
            <a:endCxn id="63489" idx="2"/>
          </p:cNvCxnSpPr>
          <p:nvPr/>
        </p:nvCxnSpPr>
        <p:spPr bwMode="auto">
          <a:xfrm rot="-5400000">
            <a:off x="1064419" y="767556"/>
            <a:ext cx="876300" cy="1404938"/>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3493" name="AutoShape 6">
            <a:extLst>
              <a:ext uri="{FF2B5EF4-FFF2-40B4-BE49-F238E27FC236}">
                <a16:creationId xmlns:a16="http://schemas.microsoft.com/office/drawing/2014/main" id="{752EFE68-88E5-40A6-88A8-4E2919683191}"/>
              </a:ext>
            </a:extLst>
          </p:cNvPr>
          <p:cNvCxnSpPr>
            <a:cxnSpLocks noChangeShapeType="1"/>
            <a:stCxn id="63491" idx="0"/>
            <a:endCxn id="63489" idx="2"/>
          </p:cNvCxnSpPr>
          <p:nvPr/>
        </p:nvCxnSpPr>
        <p:spPr bwMode="auto">
          <a:xfrm rot="5400000" flipH="1">
            <a:off x="2493169" y="743744"/>
            <a:ext cx="876300" cy="145256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3494" name="Text Box 7">
            <a:extLst>
              <a:ext uri="{FF2B5EF4-FFF2-40B4-BE49-F238E27FC236}">
                <a16:creationId xmlns:a16="http://schemas.microsoft.com/office/drawing/2014/main" id="{1625DC4D-8014-43D5-A52A-C08EE0585CAB}"/>
              </a:ext>
            </a:extLst>
          </p:cNvPr>
          <p:cNvSpPr txBox="1">
            <a:spLocks noChangeArrowheads="1"/>
          </p:cNvSpPr>
          <p:nvPr/>
        </p:nvSpPr>
        <p:spPr bwMode="auto">
          <a:xfrm>
            <a:off x="6573838" y="685800"/>
            <a:ext cx="2112962" cy="346075"/>
          </a:xfrm>
          <a:prstGeom prst="rect">
            <a:avLst/>
          </a:prstGeom>
          <a:solidFill>
            <a:schemeClr val="accent1"/>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not liable</a:t>
            </a:r>
            <a:endParaRPr lang="en-US" altLang="nl-NL" sz="1600">
              <a:latin typeface="Tahoma" panose="020B0604030504040204" pitchFamily="34" charset="0"/>
            </a:endParaRPr>
          </a:p>
        </p:txBody>
      </p:sp>
      <p:sp>
        <p:nvSpPr>
          <p:cNvPr id="63495" name="Text Box 8">
            <a:extLst>
              <a:ext uri="{FF2B5EF4-FFF2-40B4-BE49-F238E27FC236}">
                <a16:creationId xmlns:a16="http://schemas.microsoft.com/office/drawing/2014/main" id="{7E0402C8-22E0-42F3-8477-E9D1FB0CC38D}"/>
              </a:ext>
            </a:extLst>
          </p:cNvPr>
          <p:cNvSpPr txBox="1">
            <a:spLocks noChangeArrowheads="1"/>
          </p:cNvSpPr>
          <p:nvPr/>
        </p:nvSpPr>
        <p:spPr bwMode="auto">
          <a:xfrm>
            <a:off x="5943600" y="1905000"/>
            <a:ext cx="1295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careless</a:t>
            </a:r>
            <a:endParaRPr lang="en-US" altLang="nl-NL" sz="1600">
              <a:latin typeface="Tahoma" panose="020B0604030504040204" pitchFamily="34" charset="0"/>
            </a:endParaRPr>
          </a:p>
        </p:txBody>
      </p:sp>
      <p:sp>
        <p:nvSpPr>
          <p:cNvPr id="63496" name="Text Box 9">
            <a:extLst>
              <a:ext uri="{FF2B5EF4-FFF2-40B4-BE49-F238E27FC236}">
                <a16:creationId xmlns:a16="http://schemas.microsoft.com/office/drawing/2014/main" id="{D4828CF9-40C1-4D3B-BB52-70E86BF7EFA3}"/>
              </a:ext>
            </a:extLst>
          </p:cNvPr>
          <p:cNvSpPr txBox="1">
            <a:spLocks noChangeArrowheads="1"/>
          </p:cNvSpPr>
          <p:nvPr/>
        </p:nvSpPr>
        <p:spPr bwMode="auto">
          <a:xfrm>
            <a:off x="8229600" y="19050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2</a:t>
            </a:r>
            <a:endParaRPr lang="en-US" altLang="nl-NL" sz="1600">
              <a:latin typeface="Tahoma" panose="020B0604030504040204" pitchFamily="34" charset="0"/>
            </a:endParaRPr>
          </a:p>
        </p:txBody>
      </p:sp>
      <p:cxnSp>
        <p:nvCxnSpPr>
          <p:cNvPr id="63497" name="AutoShape 10">
            <a:extLst>
              <a:ext uri="{FF2B5EF4-FFF2-40B4-BE49-F238E27FC236}">
                <a16:creationId xmlns:a16="http://schemas.microsoft.com/office/drawing/2014/main" id="{0CC60D77-E187-4EC1-9B5A-DE5D231A33F4}"/>
              </a:ext>
            </a:extLst>
          </p:cNvPr>
          <p:cNvCxnSpPr>
            <a:cxnSpLocks noChangeShapeType="1"/>
            <a:stCxn id="63495" idx="0"/>
            <a:endCxn id="63494" idx="2"/>
          </p:cNvCxnSpPr>
          <p:nvPr/>
        </p:nvCxnSpPr>
        <p:spPr bwMode="auto">
          <a:xfrm rot="-5400000">
            <a:off x="6674644" y="948531"/>
            <a:ext cx="873125" cy="1039813"/>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3498" name="AutoShape 11">
            <a:extLst>
              <a:ext uri="{FF2B5EF4-FFF2-40B4-BE49-F238E27FC236}">
                <a16:creationId xmlns:a16="http://schemas.microsoft.com/office/drawing/2014/main" id="{8CD80731-064B-4D53-AE59-CE07149EC418}"/>
              </a:ext>
            </a:extLst>
          </p:cNvPr>
          <p:cNvCxnSpPr>
            <a:cxnSpLocks noChangeShapeType="1"/>
            <a:stCxn id="63494" idx="1"/>
            <a:endCxn id="63489" idx="3"/>
          </p:cNvCxnSpPr>
          <p:nvPr/>
        </p:nvCxnSpPr>
        <p:spPr bwMode="auto">
          <a:xfrm flipH="1">
            <a:off x="3124200" y="858838"/>
            <a:ext cx="3449638" cy="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63499" name="Text Box 12">
            <a:extLst>
              <a:ext uri="{FF2B5EF4-FFF2-40B4-BE49-F238E27FC236}">
                <a16:creationId xmlns:a16="http://schemas.microsoft.com/office/drawing/2014/main" id="{D788DD1D-095A-4AD3-89D0-E256ABF188E6}"/>
              </a:ext>
            </a:extLst>
          </p:cNvPr>
          <p:cNvSpPr txBox="1">
            <a:spLocks noChangeArrowheads="1"/>
          </p:cNvSpPr>
          <p:nvPr/>
        </p:nvSpPr>
        <p:spPr bwMode="auto">
          <a:xfrm>
            <a:off x="4343400" y="3767138"/>
            <a:ext cx="1371600" cy="10795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no work-related injury</a:t>
            </a:r>
          </a:p>
        </p:txBody>
      </p:sp>
      <p:sp>
        <p:nvSpPr>
          <p:cNvPr id="63500" name="Text Box 13">
            <a:extLst>
              <a:ext uri="{FF2B5EF4-FFF2-40B4-BE49-F238E27FC236}">
                <a16:creationId xmlns:a16="http://schemas.microsoft.com/office/drawing/2014/main" id="{51D8B388-B0A8-427D-8B9B-B4FBADAEDD83}"/>
              </a:ext>
            </a:extLst>
          </p:cNvPr>
          <p:cNvSpPr txBox="1">
            <a:spLocks noChangeArrowheads="1"/>
          </p:cNvSpPr>
          <p:nvPr/>
        </p:nvSpPr>
        <p:spPr bwMode="auto">
          <a:xfrm>
            <a:off x="152400" y="35242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No safety instructions</a:t>
            </a:r>
            <a:endParaRPr lang="en-US" altLang="nl-NL" sz="1600">
              <a:latin typeface="Tahoma" panose="020B0604030504040204" pitchFamily="34" charset="0"/>
            </a:endParaRPr>
          </a:p>
        </p:txBody>
      </p:sp>
      <p:cxnSp>
        <p:nvCxnSpPr>
          <p:cNvPr id="63501" name="AutoShape 14">
            <a:extLst>
              <a:ext uri="{FF2B5EF4-FFF2-40B4-BE49-F238E27FC236}">
                <a16:creationId xmlns:a16="http://schemas.microsoft.com/office/drawing/2014/main" id="{43966A06-0D65-439F-9531-A038ACFDC811}"/>
              </a:ext>
            </a:extLst>
          </p:cNvPr>
          <p:cNvCxnSpPr>
            <a:cxnSpLocks noChangeShapeType="1"/>
            <a:stCxn id="63500" idx="0"/>
            <a:endCxn id="63490" idx="2"/>
          </p:cNvCxnSpPr>
          <p:nvPr/>
        </p:nvCxnSpPr>
        <p:spPr bwMode="auto">
          <a:xfrm flipV="1">
            <a:off x="800100" y="2743200"/>
            <a:ext cx="0" cy="78105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3502" name="Text Box 15">
            <a:extLst>
              <a:ext uri="{FF2B5EF4-FFF2-40B4-BE49-F238E27FC236}">
                <a16:creationId xmlns:a16="http://schemas.microsoft.com/office/drawing/2014/main" id="{7D6751A0-53E2-452D-A5EB-E0E9A0C0F54B}"/>
              </a:ext>
            </a:extLst>
          </p:cNvPr>
          <p:cNvSpPr txBox="1">
            <a:spLocks noChangeArrowheads="1"/>
          </p:cNvSpPr>
          <p:nvPr/>
        </p:nvSpPr>
        <p:spPr bwMode="auto">
          <a:xfrm>
            <a:off x="1676400" y="6096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 is friend of claimant </a:t>
            </a:r>
            <a:endParaRPr lang="en-US" altLang="nl-NL" sz="1600">
              <a:latin typeface="Tahoma" panose="020B0604030504040204" pitchFamily="34" charset="0"/>
            </a:endParaRPr>
          </a:p>
        </p:txBody>
      </p:sp>
      <p:sp>
        <p:nvSpPr>
          <p:cNvPr id="63503" name="Text Box 16">
            <a:extLst>
              <a:ext uri="{FF2B5EF4-FFF2-40B4-BE49-F238E27FC236}">
                <a16:creationId xmlns:a16="http://schemas.microsoft.com/office/drawing/2014/main" id="{F61C2018-C12B-4AA9-8CD9-79ACD30111BB}"/>
              </a:ext>
            </a:extLst>
          </p:cNvPr>
          <p:cNvSpPr txBox="1">
            <a:spLocks noChangeArrowheads="1"/>
          </p:cNvSpPr>
          <p:nvPr/>
        </p:nvSpPr>
        <p:spPr bwMode="auto">
          <a:xfrm>
            <a:off x="1676400" y="48958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is not credible</a:t>
            </a:r>
            <a:endParaRPr lang="en-US" altLang="nl-NL" sz="1600">
              <a:latin typeface="Tahoma" panose="020B0604030504040204" pitchFamily="34" charset="0"/>
            </a:endParaRPr>
          </a:p>
        </p:txBody>
      </p:sp>
      <p:cxnSp>
        <p:nvCxnSpPr>
          <p:cNvPr id="63504" name="AutoShape 17">
            <a:extLst>
              <a:ext uri="{FF2B5EF4-FFF2-40B4-BE49-F238E27FC236}">
                <a16:creationId xmlns:a16="http://schemas.microsoft.com/office/drawing/2014/main" id="{77365517-A43F-4897-B8E0-3B63F220A78E}"/>
              </a:ext>
            </a:extLst>
          </p:cNvPr>
          <p:cNvCxnSpPr>
            <a:cxnSpLocks noChangeShapeType="1"/>
            <a:stCxn id="63503" idx="0"/>
          </p:cNvCxnSpPr>
          <p:nvPr/>
        </p:nvCxnSpPr>
        <p:spPr bwMode="auto">
          <a:xfrm flipH="1" flipV="1">
            <a:off x="838200" y="4572000"/>
            <a:ext cx="1485900" cy="32385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63505" name="Text Box 20">
            <a:extLst>
              <a:ext uri="{FF2B5EF4-FFF2-40B4-BE49-F238E27FC236}">
                <a16:creationId xmlns:a16="http://schemas.microsoft.com/office/drawing/2014/main" id="{B15BDE73-A08E-4777-809C-A904F5568C14}"/>
              </a:ext>
            </a:extLst>
          </p:cNvPr>
          <p:cNvSpPr txBox="1">
            <a:spLocks noChangeArrowheads="1"/>
          </p:cNvSpPr>
          <p:nvPr/>
        </p:nvSpPr>
        <p:spPr bwMode="auto">
          <a:xfrm>
            <a:off x="4191000" y="5641975"/>
            <a:ext cx="1676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Injury caused by poor physical condition</a:t>
            </a:r>
          </a:p>
        </p:txBody>
      </p:sp>
      <p:cxnSp>
        <p:nvCxnSpPr>
          <p:cNvPr id="63506" name="AutoShape 21">
            <a:extLst>
              <a:ext uri="{FF2B5EF4-FFF2-40B4-BE49-F238E27FC236}">
                <a16:creationId xmlns:a16="http://schemas.microsoft.com/office/drawing/2014/main" id="{060F9C02-CE7B-4262-AF19-B61AA59442FA}"/>
              </a:ext>
            </a:extLst>
          </p:cNvPr>
          <p:cNvCxnSpPr>
            <a:cxnSpLocks noChangeShapeType="1"/>
            <a:stCxn id="63505" idx="0"/>
            <a:endCxn id="63499" idx="2"/>
          </p:cNvCxnSpPr>
          <p:nvPr/>
        </p:nvCxnSpPr>
        <p:spPr bwMode="auto">
          <a:xfrm flipV="1">
            <a:off x="5029200" y="4846638"/>
            <a:ext cx="0" cy="795337"/>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3507" name="AutoShape 22">
            <a:extLst>
              <a:ext uri="{FF2B5EF4-FFF2-40B4-BE49-F238E27FC236}">
                <a16:creationId xmlns:a16="http://schemas.microsoft.com/office/drawing/2014/main" id="{D7DA9384-FAA5-44C4-8362-C3D23FF19458}"/>
              </a:ext>
            </a:extLst>
          </p:cNvPr>
          <p:cNvCxnSpPr>
            <a:cxnSpLocks noChangeShapeType="1"/>
            <a:stCxn id="63499" idx="0"/>
            <a:endCxn id="63491" idx="2"/>
          </p:cNvCxnSpPr>
          <p:nvPr/>
        </p:nvCxnSpPr>
        <p:spPr bwMode="auto">
          <a:xfrm flipH="1" flipV="1">
            <a:off x="3657600" y="2743200"/>
            <a:ext cx="1371600" cy="1023938"/>
          </a:xfrm>
          <a:prstGeom prst="straightConnector1">
            <a:avLst/>
          </a:prstGeom>
          <a:noFill/>
          <a:ln w="28575">
            <a:solidFill>
              <a:schemeClr val="hlink"/>
            </a:solidFill>
            <a:prstDash val="dash"/>
            <a:round/>
            <a:headEnd type="triangle" w="med" len="med"/>
            <a:tailEnd/>
          </a:ln>
          <a:extLst>
            <a:ext uri="{909E8E84-426E-40DD-AFC4-6F175D3DCCD1}">
              <a14:hiddenFill xmlns:a14="http://schemas.microsoft.com/office/drawing/2010/main">
                <a:noFill/>
              </a14:hiddenFill>
            </a:ext>
          </a:extLst>
        </p:spPr>
      </p:cxnSp>
      <p:sp>
        <p:nvSpPr>
          <p:cNvPr id="63508" name="Text Box 23">
            <a:extLst>
              <a:ext uri="{FF2B5EF4-FFF2-40B4-BE49-F238E27FC236}">
                <a16:creationId xmlns:a16="http://schemas.microsoft.com/office/drawing/2014/main" id="{C563C01C-01F2-460F-9C79-145061A602E5}"/>
              </a:ext>
            </a:extLst>
          </p:cNvPr>
          <p:cNvSpPr txBox="1">
            <a:spLocks noChangeArrowheads="1"/>
          </p:cNvSpPr>
          <p:nvPr/>
        </p:nvSpPr>
        <p:spPr bwMode="auto">
          <a:xfrm>
            <a:off x="152400" y="4953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says so</a:t>
            </a:r>
            <a:endParaRPr lang="en-US" altLang="nl-NL" sz="1600">
              <a:latin typeface="Tahoma" panose="020B0604030504040204" pitchFamily="34" charset="0"/>
            </a:endParaRPr>
          </a:p>
        </p:txBody>
      </p:sp>
      <p:cxnSp>
        <p:nvCxnSpPr>
          <p:cNvPr id="63509" name="AutoShape 24">
            <a:extLst>
              <a:ext uri="{FF2B5EF4-FFF2-40B4-BE49-F238E27FC236}">
                <a16:creationId xmlns:a16="http://schemas.microsoft.com/office/drawing/2014/main" id="{DB238855-82E6-4280-8467-2C79C58DB35F}"/>
              </a:ext>
            </a:extLst>
          </p:cNvPr>
          <p:cNvCxnSpPr>
            <a:cxnSpLocks noChangeShapeType="1"/>
            <a:stCxn id="63508" idx="0"/>
            <a:endCxn id="63500" idx="2"/>
          </p:cNvCxnSpPr>
          <p:nvPr/>
        </p:nvCxnSpPr>
        <p:spPr bwMode="auto">
          <a:xfrm flipV="1">
            <a:off x="800100" y="4114800"/>
            <a:ext cx="0" cy="8382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3510" name="AutoShape 25">
            <a:extLst>
              <a:ext uri="{FF2B5EF4-FFF2-40B4-BE49-F238E27FC236}">
                <a16:creationId xmlns:a16="http://schemas.microsoft.com/office/drawing/2014/main" id="{F2A5FF8A-1F86-42E4-A4CC-1E069A2CF08A}"/>
              </a:ext>
            </a:extLst>
          </p:cNvPr>
          <p:cNvCxnSpPr>
            <a:cxnSpLocks noChangeShapeType="1"/>
            <a:stCxn id="63496" idx="0"/>
            <a:endCxn id="63494" idx="2"/>
          </p:cNvCxnSpPr>
          <p:nvPr/>
        </p:nvCxnSpPr>
        <p:spPr bwMode="auto">
          <a:xfrm rot="5400000" flipH="1">
            <a:off x="7684294" y="978694"/>
            <a:ext cx="873125" cy="979487"/>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3511" name="Text Box 28">
            <a:extLst>
              <a:ext uri="{FF2B5EF4-FFF2-40B4-BE49-F238E27FC236}">
                <a16:creationId xmlns:a16="http://schemas.microsoft.com/office/drawing/2014/main" id="{8AB2B96B-15E5-4DE4-914C-17E88A8CF168}"/>
              </a:ext>
            </a:extLst>
          </p:cNvPr>
          <p:cNvSpPr txBox="1">
            <a:spLocks noChangeArrowheads="1"/>
          </p:cNvSpPr>
          <p:nvPr/>
        </p:nvSpPr>
        <p:spPr bwMode="auto">
          <a:xfrm>
            <a:off x="1828800" y="21336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1</a:t>
            </a:r>
            <a:endParaRPr lang="en-US" altLang="nl-NL" sz="1600">
              <a:latin typeface="Tahoma" panose="020B0604030504040204" pitchFamily="34" charset="0"/>
            </a:endParaRPr>
          </a:p>
        </p:txBody>
      </p:sp>
      <p:cxnSp>
        <p:nvCxnSpPr>
          <p:cNvPr id="63512" name="AutoShape 29">
            <a:extLst>
              <a:ext uri="{FF2B5EF4-FFF2-40B4-BE49-F238E27FC236}">
                <a16:creationId xmlns:a16="http://schemas.microsoft.com/office/drawing/2014/main" id="{C3B13372-6842-4694-83DF-7F34C80C9B49}"/>
              </a:ext>
            </a:extLst>
          </p:cNvPr>
          <p:cNvCxnSpPr>
            <a:cxnSpLocks noChangeShapeType="1"/>
            <a:stCxn id="63511" idx="0"/>
            <a:endCxn id="63489" idx="2"/>
          </p:cNvCxnSpPr>
          <p:nvPr/>
        </p:nvCxnSpPr>
        <p:spPr bwMode="auto">
          <a:xfrm flipH="1" flipV="1">
            <a:off x="2205038" y="1031875"/>
            <a:ext cx="4762" cy="110172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3513" name="AutoShape 30">
            <a:extLst>
              <a:ext uri="{FF2B5EF4-FFF2-40B4-BE49-F238E27FC236}">
                <a16:creationId xmlns:a16="http://schemas.microsoft.com/office/drawing/2014/main" id="{CB948186-12A2-4713-BAAC-FE884E027FAF}"/>
              </a:ext>
            </a:extLst>
          </p:cNvPr>
          <p:cNvCxnSpPr>
            <a:cxnSpLocks noChangeShapeType="1"/>
            <a:stCxn id="63502" idx="0"/>
            <a:endCxn id="63503" idx="2"/>
          </p:cNvCxnSpPr>
          <p:nvPr/>
        </p:nvCxnSpPr>
        <p:spPr bwMode="auto">
          <a:xfrm flipV="1">
            <a:off x="2324100" y="5486400"/>
            <a:ext cx="0" cy="6096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3514" name="AutoShape 15">
            <a:extLst>
              <a:ext uri="{FF2B5EF4-FFF2-40B4-BE49-F238E27FC236}">
                <a16:creationId xmlns:a16="http://schemas.microsoft.com/office/drawing/2014/main" id="{AD97F4D5-AB20-4DF4-AE64-171F7C7FF949}"/>
              </a:ext>
            </a:extLst>
          </p:cNvPr>
          <p:cNvCxnSpPr>
            <a:cxnSpLocks noChangeShapeType="1"/>
            <a:stCxn id="63515" idx="0"/>
          </p:cNvCxnSpPr>
          <p:nvPr/>
        </p:nvCxnSpPr>
        <p:spPr bwMode="auto">
          <a:xfrm flipV="1">
            <a:off x="6591300" y="2740025"/>
            <a:ext cx="0" cy="6635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3515" name="Text Box 14">
            <a:extLst>
              <a:ext uri="{FF2B5EF4-FFF2-40B4-BE49-F238E27FC236}">
                <a16:creationId xmlns:a16="http://schemas.microsoft.com/office/drawing/2014/main" id="{4502407E-09D5-409B-BF4D-FBA6C4C20854}"/>
              </a:ext>
            </a:extLst>
          </p:cNvPr>
          <p:cNvSpPr txBox="1">
            <a:spLocks noChangeArrowheads="1"/>
          </p:cNvSpPr>
          <p:nvPr/>
        </p:nvSpPr>
        <p:spPr bwMode="auto">
          <a:xfrm>
            <a:off x="5867400" y="3403600"/>
            <a:ext cx="1447800" cy="8318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did not secure stairs</a:t>
            </a:r>
            <a:endParaRPr lang="en-US" altLang="nl-NL" sz="1600">
              <a:latin typeface="Tahoma" panose="020B0604030504040204" pitchFamily="34" charset="0"/>
            </a:endParaRPr>
          </a:p>
        </p:txBody>
      </p:sp>
      <p:sp>
        <p:nvSpPr>
          <p:cNvPr id="63516" name="Freeform 35">
            <a:extLst>
              <a:ext uri="{FF2B5EF4-FFF2-40B4-BE49-F238E27FC236}">
                <a16:creationId xmlns:a16="http://schemas.microsoft.com/office/drawing/2014/main" id="{101F01CC-372F-4077-9805-7B314D23D50E}"/>
              </a:ext>
            </a:extLst>
          </p:cNvPr>
          <p:cNvSpPr>
            <a:spLocks/>
          </p:cNvSpPr>
          <p:nvPr/>
        </p:nvSpPr>
        <p:spPr bwMode="auto">
          <a:xfrm>
            <a:off x="-6350" y="277813"/>
            <a:ext cx="4768850" cy="5595937"/>
          </a:xfrm>
          <a:custGeom>
            <a:avLst/>
            <a:gdLst>
              <a:gd name="T0" fmla="*/ 2147483647 w 3004"/>
              <a:gd name="T1" fmla="*/ 2147483647 h 3525"/>
              <a:gd name="T2" fmla="*/ 2147483647 w 3004"/>
              <a:gd name="T3" fmla="*/ 2147483647 h 3525"/>
              <a:gd name="T4" fmla="*/ 2147483647 w 3004"/>
              <a:gd name="T5" fmla="*/ 2147483647 h 3525"/>
              <a:gd name="T6" fmla="*/ 2147483647 w 3004"/>
              <a:gd name="T7" fmla="*/ 2147483647 h 3525"/>
              <a:gd name="T8" fmla="*/ 2147483647 w 3004"/>
              <a:gd name="T9" fmla="*/ 2147483647 h 3525"/>
              <a:gd name="T10" fmla="*/ 2147483647 w 3004"/>
              <a:gd name="T11" fmla="*/ 2147483647 h 3525"/>
              <a:gd name="T12" fmla="*/ 2147483647 w 3004"/>
              <a:gd name="T13" fmla="*/ 2147483647 h 3525"/>
              <a:gd name="T14" fmla="*/ 2147483647 w 3004"/>
              <a:gd name="T15" fmla="*/ 2147483647 h 3525"/>
              <a:gd name="T16" fmla="*/ 2147483647 w 3004"/>
              <a:gd name="T17" fmla="*/ 2147483647 h 3525"/>
              <a:gd name="T18" fmla="*/ 2147483647 w 3004"/>
              <a:gd name="T19" fmla="*/ 2147483647 h 3525"/>
              <a:gd name="T20" fmla="*/ 2147483647 w 3004"/>
              <a:gd name="T21" fmla="*/ 2147483647 h 3525"/>
              <a:gd name="T22" fmla="*/ 2147483647 w 3004"/>
              <a:gd name="T23" fmla="*/ 2147483647 h 3525"/>
              <a:gd name="T24" fmla="*/ 2147483647 w 3004"/>
              <a:gd name="T25" fmla="*/ 2147483647 h 3525"/>
              <a:gd name="T26" fmla="*/ 2147483647 w 3004"/>
              <a:gd name="T27" fmla="*/ 2147483647 h 3525"/>
              <a:gd name="T28" fmla="*/ 2147483647 w 3004"/>
              <a:gd name="T29" fmla="*/ 2147483647 h 3525"/>
              <a:gd name="T30" fmla="*/ 2147483647 w 3004"/>
              <a:gd name="T31" fmla="*/ 2147483647 h 3525"/>
              <a:gd name="T32" fmla="*/ 2147483647 w 3004"/>
              <a:gd name="T33" fmla="*/ 2147483647 h 3525"/>
              <a:gd name="T34" fmla="*/ 2147483647 w 3004"/>
              <a:gd name="T35" fmla="*/ 2147483647 h 3525"/>
              <a:gd name="T36" fmla="*/ 2147483647 w 3004"/>
              <a:gd name="T37" fmla="*/ 2147483647 h 3525"/>
              <a:gd name="T38" fmla="*/ 2147483647 w 3004"/>
              <a:gd name="T39" fmla="*/ 2147483647 h 3525"/>
              <a:gd name="T40" fmla="*/ 2147483647 w 3004"/>
              <a:gd name="T41" fmla="*/ 2147483647 h 3525"/>
              <a:gd name="T42" fmla="*/ 2147483647 w 3004"/>
              <a:gd name="T43" fmla="*/ 2147483647 h 3525"/>
              <a:gd name="T44" fmla="*/ 2147483647 w 3004"/>
              <a:gd name="T45" fmla="*/ 2147483647 h 3525"/>
              <a:gd name="T46" fmla="*/ 2147483647 w 3004"/>
              <a:gd name="T47" fmla="*/ 2147483647 h 3525"/>
              <a:gd name="T48" fmla="*/ 2147483647 w 3004"/>
              <a:gd name="T49" fmla="*/ 2147483647 h 3525"/>
              <a:gd name="T50" fmla="*/ 2147483647 w 3004"/>
              <a:gd name="T51" fmla="*/ 2147483647 h 3525"/>
              <a:gd name="T52" fmla="*/ 2147483647 w 3004"/>
              <a:gd name="T53" fmla="*/ 2147483647 h 3525"/>
              <a:gd name="T54" fmla="*/ 2147483647 w 3004"/>
              <a:gd name="T55" fmla="*/ 2147483647 h 3525"/>
              <a:gd name="T56" fmla="*/ 2147483647 w 3004"/>
              <a:gd name="T57" fmla="*/ 2147483647 h 3525"/>
              <a:gd name="T58" fmla="*/ 2147483647 w 3004"/>
              <a:gd name="T59" fmla="*/ 2147483647 h 3525"/>
              <a:gd name="T60" fmla="*/ 2147483647 w 3004"/>
              <a:gd name="T61" fmla="*/ 2147483647 h 3525"/>
              <a:gd name="T62" fmla="*/ 2147483647 w 3004"/>
              <a:gd name="T63" fmla="*/ 2147483647 h 35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004" h="3525">
                <a:moveTo>
                  <a:pt x="1378" y="10"/>
                </a:moveTo>
                <a:cubicBezTo>
                  <a:pt x="1538" y="17"/>
                  <a:pt x="1698" y="31"/>
                  <a:pt x="1858" y="39"/>
                </a:cubicBezTo>
                <a:cubicBezTo>
                  <a:pt x="1912" y="54"/>
                  <a:pt x="1957" y="66"/>
                  <a:pt x="2013" y="76"/>
                </a:cubicBezTo>
                <a:cubicBezTo>
                  <a:pt x="2057" y="84"/>
                  <a:pt x="2103" y="85"/>
                  <a:pt x="2146" y="98"/>
                </a:cubicBezTo>
                <a:cubicBezTo>
                  <a:pt x="2191" y="111"/>
                  <a:pt x="2232" y="130"/>
                  <a:pt x="2278" y="143"/>
                </a:cubicBezTo>
                <a:cubicBezTo>
                  <a:pt x="2301" y="157"/>
                  <a:pt x="2321" y="162"/>
                  <a:pt x="2345" y="172"/>
                </a:cubicBezTo>
                <a:cubicBezTo>
                  <a:pt x="2372" y="183"/>
                  <a:pt x="2391" y="200"/>
                  <a:pt x="2419" y="209"/>
                </a:cubicBezTo>
                <a:cubicBezTo>
                  <a:pt x="2449" y="239"/>
                  <a:pt x="2489" y="255"/>
                  <a:pt x="2530" y="268"/>
                </a:cubicBezTo>
                <a:cubicBezTo>
                  <a:pt x="2554" y="285"/>
                  <a:pt x="2564" y="304"/>
                  <a:pt x="2589" y="320"/>
                </a:cubicBezTo>
                <a:cubicBezTo>
                  <a:pt x="2608" y="350"/>
                  <a:pt x="2631" y="362"/>
                  <a:pt x="2655" y="386"/>
                </a:cubicBezTo>
                <a:cubicBezTo>
                  <a:pt x="2661" y="392"/>
                  <a:pt x="2663" y="402"/>
                  <a:pt x="2670" y="408"/>
                </a:cubicBezTo>
                <a:cubicBezTo>
                  <a:pt x="2678" y="415"/>
                  <a:pt x="2691" y="416"/>
                  <a:pt x="2699" y="423"/>
                </a:cubicBezTo>
                <a:cubicBezTo>
                  <a:pt x="2733" y="451"/>
                  <a:pt x="2763" y="488"/>
                  <a:pt x="2795" y="519"/>
                </a:cubicBezTo>
                <a:cubicBezTo>
                  <a:pt x="2818" y="541"/>
                  <a:pt x="2840" y="563"/>
                  <a:pt x="2862" y="586"/>
                </a:cubicBezTo>
                <a:cubicBezTo>
                  <a:pt x="2869" y="593"/>
                  <a:pt x="2884" y="608"/>
                  <a:pt x="2884" y="608"/>
                </a:cubicBezTo>
                <a:cubicBezTo>
                  <a:pt x="2896" y="647"/>
                  <a:pt x="2928" y="670"/>
                  <a:pt x="2950" y="704"/>
                </a:cubicBezTo>
                <a:cubicBezTo>
                  <a:pt x="2959" y="737"/>
                  <a:pt x="2975" y="771"/>
                  <a:pt x="2995" y="800"/>
                </a:cubicBezTo>
                <a:cubicBezTo>
                  <a:pt x="2990" y="1017"/>
                  <a:pt x="2995" y="1093"/>
                  <a:pt x="2973" y="1258"/>
                </a:cubicBezTo>
                <a:cubicBezTo>
                  <a:pt x="2970" y="1374"/>
                  <a:pt x="3004" y="1716"/>
                  <a:pt x="2854" y="1826"/>
                </a:cubicBezTo>
                <a:cubicBezTo>
                  <a:pt x="2832" y="1861"/>
                  <a:pt x="2843" y="1840"/>
                  <a:pt x="2825" y="1893"/>
                </a:cubicBezTo>
                <a:cubicBezTo>
                  <a:pt x="2813" y="1928"/>
                  <a:pt x="2772" y="1971"/>
                  <a:pt x="2751" y="2003"/>
                </a:cubicBezTo>
                <a:cubicBezTo>
                  <a:pt x="2717" y="2054"/>
                  <a:pt x="2757" y="2001"/>
                  <a:pt x="2714" y="2040"/>
                </a:cubicBezTo>
                <a:cubicBezTo>
                  <a:pt x="2698" y="2054"/>
                  <a:pt x="2670" y="2085"/>
                  <a:pt x="2670" y="2085"/>
                </a:cubicBezTo>
                <a:cubicBezTo>
                  <a:pt x="2655" y="2126"/>
                  <a:pt x="2636" y="2160"/>
                  <a:pt x="2626" y="2203"/>
                </a:cubicBezTo>
                <a:cubicBezTo>
                  <a:pt x="2621" y="2339"/>
                  <a:pt x="2614" y="2473"/>
                  <a:pt x="2603" y="2609"/>
                </a:cubicBezTo>
                <a:cubicBezTo>
                  <a:pt x="2601" y="2629"/>
                  <a:pt x="2606" y="2651"/>
                  <a:pt x="2596" y="2668"/>
                </a:cubicBezTo>
                <a:cubicBezTo>
                  <a:pt x="2577" y="2701"/>
                  <a:pt x="2508" y="2714"/>
                  <a:pt x="2478" y="2720"/>
                </a:cubicBezTo>
                <a:cubicBezTo>
                  <a:pt x="2334" y="2712"/>
                  <a:pt x="2230" y="2717"/>
                  <a:pt x="2079" y="2712"/>
                </a:cubicBezTo>
                <a:cubicBezTo>
                  <a:pt x="1964" y="2700"/>
                  <a:pt x="1855" y="2688"/>
                  <a:pt x="1739" y="2683"/>
                </a:cubicBezTo>
                <a:cubicBezTo>
                  <a:pt x="1216" y="2689"/>
                  <a:pt x="1290" y="2648"/>
                  <a:pt x="994" y="2742"/>
                </a:cubicBezTo>
                <a:cubicBezTo>
                  <a:pt x="968" y="2780"/>
                  <a:pt x="961" y="2831"/>
                  <a:pt x="949" y="2875"/>
                </a:cubicBezTo>
                <a:cubicBezTo>
                  <a:pt x="955" y="2975"/>
                  <a:pt x="968" y="3053"/>
                  <a:pt x="986" y="3148"/>
                </a:cubicBezTo>
                <a:cubicBezTo>
                  <a:pt x="978" y="3208"/>
                  <a:pt x="985" y="3255"/>
                  <a:pt x="979" y="3318"/>
                </a:cubicBezTo>
                <a:cubicBezTo>
                  <a:pt x="975" y="3365"/>
                  <a:pt x="977" y="3430"/>
                  <a:pt x="934" y="3458"/>
                </a:cubicBezTo>
                <a:cubicBezTo>
                  <a:pt x="910" y="3491"/>
                  <a:pt x="884" y="3511"/>
                  <a:pt x="846" y="3525"/>
                </a:cubicBezTo>
                <a:cubicBezTo>
                  <a:pt x="762" y="3516"/>
                  <a:pt x="679" y="3509"/>
                  <a:pt x="595" y="3503"/>
                </a:cubicBezTo>
                <a:cubicBezTo>
                  <a:pt x="512" y="3473"/>
                  <a:pt x="372" y="3484"/>
                  <a:pt x="277" y="3473"/>
                </a:cubicBezTo>
                <a:cubicBezTo>
                  <a:pt x="226" y="3457"/>
                  <a:pt x="173" y="3445"/>
                  <a:pt x="122" y="3429"/>
                </a:cubicBezTo>
                <a:cubicBezTo>
                  <a:pt x="108" y="3420"/>
                  <a:pt x="91" y="3417"/>
                  <a:pt x="78" y="3407"/>
                </a:cubicBezTo>
                <a:cubicBezTo>
                  <a:pt x="63" y="3395"/>
                  <a:pt x="55" y="3376"/>
                  <a:pt x="41" y="3362"/>
                </a:cubicBezTo>
                <a:cubicBezTo>
                  <a:pt x="13" y="3246"/>
                  <a:pt x="22" y="3127"/>
                  <a:pt x="41" y="3008"/>
                </a:cubicBezTo>
                <a:cubicBezTo>
                  <a:pt x="46" y="2910"/>
                  <a:pt x="47" y="2815"/>
                  <a:pt x="70" y="2720"/>
                </a:cubicBezTo>
                <a:cubicBezTo>
                  <a:pt x="64" y="2477"/>
                  <a:pt x="51" y="2466"/>
                  <a:pt x="41" y="2269"/>
                </a:cubicBezTo>
                <a:cubicBezTo>
                  <a:pt x="43" y="2262"/>
                  <a:pt x="48" y="2255"/>
                  <a:pt x="48" y="2247"/>
                </a:cubicBezTo>
                <a:cubicBezTo>
                  <a:pt x="48" y="2219"/>
                  <a:pt x="39" y="1628"/>
                  <a:pt x="34" y="1531"/>
                </a:cubicBezTo>
                <a:cubicBezTo>
                  <a:pt x="34" y="1523"/>
                  <a:pt x="29" y="1516"/>
                  <a:pt x="26" y="1509"/>
                </a:cubicBezTo>
                <a:cubicBezTo>
                  <a:pt x="24" y="1440"/>
                  <a:pt x="19" y="1371"/>
                  <a:pt x="19" y="1302"/>
                </a:cubicBezTo>
                <a:cubicBezTo>
                  <a:pt x="19" y="1237"/>
                  <a:pt x="36" y="1302"/>
                  <a:pt x="19" y="1250"/>
                </a:cubicBezTo>
                <a:cubicBezTo>
                  <a:pt x="15" y="1215"/>
                  <a:pt x="0" y="1167"/>
                  <a:pt x="11" y="1132"/>
                </a:cubicBezTo>
                <a:cubicBezTo>
                  <a:pt x="9" y="1112"/>
                  <a:pt x="4" y="1093"/>
                  <a:pt x="4" y="1073"/>
                </a:cubicBezTo>
                <a:cubicBezTo>
                  <a:pt x="4" y="942"/>
                  <a:pt x="22" y="934"/>
                  <a:pt x="107" y="851"/>
                </a:cubicBezTo>
                <a:cubicBezTo>
                  <a:pt x="147" y="812"/>
                  <a:pt x="111" y="828"/>
                  <a:pt x="152" y="815"/>
                </a:cubicBezTo>
                <a:cubicBezTo>
                  <a:pt x="168" y="781"/>
                  <a:pt x="222" y="726"/>
                  <a:pt x="255" y="704"/>
                </a:cubicBezTo>
                <a:cubicBezTo>
                  <a:pt x="297" y="645"/>
                  <a:pt x="274" y="664"/>
                  <a:pt x="314" y="637"/>
                </a:cubicBezTo>
                <a:cubicBezTo>
                  <a:pt x="331" y="612"/>
                  <a:pt x="348" y="595"/>
                  <a:pt x="373" y="578"/>
                </a:cubicBezTo>
                <a:cubicBezTo>
                  <a:pt x="389" y="533"/>
                  <a:pt x="368" y="577"/>
                  <a:pt x="418" y="534"/>
                </a:cubicBezTo>
                <a:cubicBezTo>
                  <a:pt x="425" y="528"/>
                  <a:pt x="426" y="519"/>
                  <a:pt x="432" y="512"/>
                </a:cubicBezTo>
                <a:cubicBezTo>
                  <a:pt x="468" y="469"/>
                  <a:pt x="504" y="410"/>
                  <a:pt x="550" y="379"/>
                </a:cubicBezTo>
                <a:cubicBezTo>
                  <a:pt x="580" y="335"/>
                  <a:pt x="609" y="290"/>
                  <a:pt x="639" y="246"/>
                </a:cubicBezTo>
                <a:cubicBezTo>
                  <a:pt x="650" y="229"/>
                  <a:pt x="675" y="228"/>
                  <a:pt x="691" y="216"/>
                </a:cubicBezTo>
                <a:cubicBezTo>
                  <a:pt x="717" y="197"/>
                  <a:pt x="734" y="181"/>
                  <a:pt x="765" y="172"/>
                </a:cubicBezTo>
                <a:cubicBezTo>
                  <a:pt x="789" y="156"/>
                  <a:pt x="803" y="137"/>
                  <a:pt x="831" y="128"/>
                </a:cubicBezTo>
                <a:cubicBezTo>
                  <a:pt x="901" y="80"/>
                  <a:pt x="1008" y="73"/>
                  <a:pt x="1090" y="54"/>
                </a:cubicBezTo>
                <a:cubicBezTo>
                  <a:pt x="1169" y="0"/>
                  <a:pt x="1296" y="13"/>
                  <a:pt x="1378" y="10"/>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63517" name="Freeform 36">
            <a:extLst>
              <a:ext uri="{FF2B5EF4-FFF2-40B4-BE49-F238E27FC236}">
                <a16:creationId xmlns:a16="http://schemas.microsoft.com/office/drawing/2014/main" id="{123D6F41-7D6C-48A2-A9D9-A5D4AA9069DF}"/>
              </a:ext>
            </a:extLst>
          </p:cNvPr>
          <p:cNvSpPr>
            <a:spLocks/>
          </p:cNvSpPr>
          <p:nvPr/>
        </p:nvSpPr>
        <p:spPr bwMode="auto">
          <a:xfrm>
            <a:off x="5537200" y="358775"/>
            <a:ext cx="3600450" cy="4237038"/>
          </a:xfrm>
          <a:custGeom>
            <a:avLst/>
            <a:gdLst>
              <a:gd name="T0" fmla="*/ 2147483647 w 2268"/>
              <a:gd name="T1" fmla="*/ 2147483647 h 2669"/>
              <a:gd name="T2" fmla="*/ 2147483647 w 2268"/>
              <a:gd name="T3" fmla="*/ 2147483647 h 2669"/>
              <a:gd name="T4" fmla="*/ 2147483647 w 2268"/>
              <a:gd name="T5" fmla="*/ 2147483647 h 2669"/>
              <a:gd name="T6" fmla="*/ 2147483647 w 2268"/>
              <a:gd name="T7" fmla="*/ 2147483647 h 2669"/>
              <a:gd name="T8" fmla="*/ 2147483647 w 2268"/>
              <a:gd name="T9" fmla="*/ 2147483647 h 2669"/>
              <a:gd name="T10" fmla="*/ 2147483647 w 2268"/>
              <a:gd name="T11" fmla="*/ 2147483647 h 2669"/>
              <a:gd name="T12" fmla="*/ 2147483647 w 2268"/>
              <a:gd name="T13" fmla="*/ 2147483647 h 2669"/>
              <a:gd name="T14" fmla="*/ 2147483647 w 2268"/>
              <a:gd name="T15" fmla="*/ 2147483647 h 2669"/>
              <a:gd name="T16" fmla="*/ 2147483647 w 2268"/>
              <a:gd name="T17" fmla="*/ 2147483647 h 2669"/>
              <a:gd name="T18" fmla="*/ 2147483647 w 2268"/>
              <a:gd name="T19" fmla="*/ 2147483647 h 2669"/>
              <a:gd name="T20" fmla="*/ 2147483647 w 2268"/>
              <a:gd name="T21" fmla="*/ 2147483647 h 2669"/>
              <a:gd name="T22" fmla="*/ 2147483647 w 2268"/>
              <a:gd name="T23" fmla="*/ 2147483647 h 2669"/>
              <a:gd name="T24" fmla="*/ 2147483647 w 2268"/>
              <a:gd name="T25" fmla="*/ 2147483647 h 2669"/>
              <a:gd name="T26" fmla="*/ 2147483647 w 2268"/>
              <a:gd name="T27" fmla="*/ 2147483647 h 2669"/>
              <a:gd name="T28" fmla="*/ 2147483647 w 2268"/>
              <a:gd name="T29" fmla="*/ 2147483647 h 2669"/>
              <a:gd name="T30" fmla="*/ 2147483647 w 2268"/>
              <a:gd name="T31" fmla="*/ 2147483647 h 2669"/>
              <a:gd name="T32" fmla="*/ 2147483647 w 2268"/>
              <a:gd name="T33" fmla="*/ 2147483647 h 2669"/>
              <a:gd name="T34" fmla="*/ 2147483647 w 2268"/>
              <a:gd name="T35" fmla="*/ 2147483647 h 2669"/>
              <a:gd name="T36" fmla="*/ 2147483647 w 2268"/>
              <a:gd name="T37" fmla="*/ 2147483647 h 2669"/>
              <a:gd name="T38" fmla="*/ 2147483647 w 2268"/>
              <a:gd name="T39" fmla="*/ 2147483647 h 2669"/>
              <a:gd name="T40" fmla="*/ 2147483647 w 2268"/>
              <a:gd name="T41" fmla="*/ 2147483647 h 2669"/>
              <a:gd name="T42" fmla="*/ 2147483647 w 2268"/>
              <a:gd name="T43" fmla="*/ 2147483647 h 2669"/>
              <a:gd name="T44" fmla="*/ 2147483647 w 2268"/>
              <a:gd name="T45" fmla="*/ 2147483647 h 2669"/>
              <a:gd name="T46" fmla="*/ 2147483647 w 2268"/>
              <a:gd name="T47" fmla="*/ 2147483647 h 2669"/>
              <a:gd name="T48" fmla="*/ 2147483647 w 2268"/>
              <a:gd name="T49" fmla="*/ 2147483647 h 2669"/>
              <a:gd name="T50" fmla="*/ 2147483647 w 2268"/>
              <a:gd name="T51" fmla="*/ 2147483647 h 2669"/>
              <a:gd name="T52" fmla="*/ 2147483647 w 2268"/>
              <a:gd name="T53" fmla="*/ 2147483647 h 2669"/>
              <a:gd name="T54" fmla="*/ 2147483647 w 2268"/>
              <a:gd name="T55" fmla="*/ 2147483647 h 2669"/>
              <a:gd name="T56" fmla="*/ 2147483647 w 2268"/>
              <a:gd name="T57" fmla="*/ 2147483647 h 2669"/>
              <a:gd name="T58" fmla="*/ 2147483647 w 2268"/>
              <a:gd name="T59" fmla="*/ 2147483647 h 2669"/>
              <a:gd name="T60" fmla="*/ 2147483647 w 2268"/>
              <a:gd name="T61" fmla="*/ 2147483647 h 2669"/>
              <a:gd name="T62" fmla="*/ 2147483647 w 2268"/>
              <a:gd name="T63" fmla="*/ 2147483647 h 2669"/>
              <a:gd name="T64" fmla="*/ 2147483647 w 2268"/>
              <a:gd name="T65" fmla="*/ 2147483647 h 2669"/>
              <a:gd name="T66" fmla="*/ 2147483647 w 2268"/>
              <a:gd name="T67" fmla="*/ 2147483647 h 2669"/>
              <a:gd name="T68" fmla="*/ 2147483647 w 2268"/>
              <a:gd name="T69" fmla="*/ 2147483647 h 2669"/>
              <a:gd name="T70" fmla="*/ 2147483647 w 2268"/>
              <a:gd name="T71" fmla="*/ 2147483647 h 2669"/>
              <a:gd name="T72" fmla="*/ 2147483647 w 2268"/>
              <a:gd name="T73" fmla="*/ 2147483647 h 2669"/>
              <a:gd name="T74" fmla="*/ 2147483647 w 2268"/>
              <a:gd name="T75" fmla="*/ 2147483647 h 2669"/>
              <a:gd name="T76" fmla="*/ 2147483647 w 2268"/>
              <a:gd name="T77" fmla="*/ 2147483647 h 2669"/>
              <a:gd name="T78" fmla="*/ 2147483647 w 2268"/>
              <a:gd name="T79" fmla="*/ 2147483647 h 2669"/>
              <a:gd name="T80" fmla="*/ 2147483647 w 2268"/>
              <a:gd name="T81" fmla="*/ 2147483647 h 2669"/>
              <a:gd name="T82" fmla="*/ 2147483647 w 2268"/>
              <a:gd name="T83" fmla="*/ 2147483647 h 2669"/>
              <a:gd name="T84" fmla="*/ 2147483647 w 2268"/>
              <a:gd name="T85" fmla="*/ 2147483647 h 2669"/>
              <a:gd name="T86" fmla="*/ 2147483647 w 2268"/>
              <a:gd name="T87" fmla="*/ 2147483647 h 2669"/>
              <a:gd name="T88" fmla="*/ 2147483647 w 2268"/>
              <a:gd name="T89" fmla="*/ 2147483647 h 2669"/>
              <a:gd name="T90" fmla="*/ 2147483647 w 2268"/>
              <a:gd name="T91" fmla="*/ 2147483647 h 2669"/>
              <a:gd name="T92" fmla="*/ 2147483647 w 2268"/>
              <a:gd name="T93" fmla="*/ 2147483647 h 2669"/>
              <a:gd name="T94" fmla="*/ 2147483647 w 2268"/>
              <a:gd name="T95" fmla="*/ 2147483647 h 2669"/>
              <a:gd name="T96" fmla="*/ 2147483647 w 2268"/>
              <a:gd name="T97" fmla="*/ 2147483647 h 2669"/>
              <a:gd name="T98" fmla="*/ 2147483647 w 2268"/>
              <a:gd name="T99" fmla="*/ 2147483647 h 2669"/>
              <a:gd name="T100" fmla="*/ 2147483647 w 2268"/>
              <a:gd name="T101" fmla="*/ 2147483647 h 2669"/>
              <a:gd name="T102" fmla="*/ 2147483647 w 2268"/>
              <a:gd name="T103" fmla="*/ 2147483647 h 26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268" h="2669">
                <a:moveTo>
                  <a:pt x="1246" y="18"/>
                </a:moveTo>
                <a:cubicBezTo>
                  <a:pt x="1297" y="23"/>
                  <a:pt x="1342" y="33"/>
                  <a:pt x="1393" y="40"/>
                </a:cubicBezTo>
                <a:cubicBezTo>
                  <a:pt x="1591" y="32"/>
                  <a:pt x="1744" y="27"/>
                  <a:pt x="1947" y="32"/>
                </a:cubicBezTo>
                <a:cubicBezTo>
                  <a:pt x="1979" y="44"/>
                  <a:pt x="1996" y="44"/>
                  <a:pt x="2021" y="69"/>
                </a:cubicBezTo>
                <a:cubicBezTo>
                  <a:pt x="2034" y="112"/>
                  <a:pt x="2064" y="142"/>
                  <a:pt x="2095" y="173"/>
                </a:cubicBezTo>
                <a:cubicBezTo>
                  <a:pt x="2110" y="221"/>
                  <a:pt x="2164" y="242"/>
                  <a:pt x="2198" y="276"/>
                </a:cubicBezTo>
                <a:cubicBezTo>
                  <a:pt x="2225" y="351"/>
                  <a:pt x="2211" y="452"/>
                  <a:pt x="2206" y="527"/>
                </a:cubicBezTo>
                <a:cubicBezTo>
                  <a:pt x="2200" y="613"/>
                  <a:pt x="2196" y="701"/>
                  <a:pt x="2183" y="786"/>
                </a:cubicBezTo>
                <a:cubicBezTo>
                  <a:pt x="2191" y="821"/>
                  <a:pt x="2203" y="889"/>
                  <a:pt x="2220" y="919"/>
                </a:cubicBezTo>
                <a:cubicBezTo>
                  <a:pt x="2229" y="935"/>
                  <a:pt x="2250" y="963"/>
                  <a:pt x="2250" y="963"/>
                </a:cubicBezTo>
                <a:cubicBezTo>
                  <a:pt x="2268" y="1020"/>
                  <a:pt x="2250" y="1087"/>
                  <a:pt x="2257" y="1148"/>
                </a:cubicBezTo>
                <a:cubicBezTo>
                  <a:pt x="2255" y="1209"/>
                  <a:pt x="2254" y="1271"/>
                  <a:pt x="2250" y="1332"/>
                </a:cubicBezTo>
                <a:cubicBezTo>
                  <a:pt x="2247" y="1376"/>
                  <a:pt x="2176" y="1380"/>
                  <a:pt x="2146" y="1399"/>
                </a:cubicBezTo>
                <a:cubicBezTo>
                  <a:pt x="2112" y="1420"/>
                  <a:pt x="2112" y="1441"/>
                  <a:pt x="2073" y="1450"/>
                </a:cubicBezTo>
                <a:cubicBezTo>
                  <a:pt x="2043" y="1470"/>
                  <a:pt x="2002" y="1484"/>
                  <a:pt x="1977" y="1509"/>
                </a:cubicBezTo>
                <a:cubicBezTo>
                  <a:pt x="1969" y="1517"/>
                  <a:pt x="1963" y="1527"/>
                  <a:pt x="1954" y="1532"/>
                </a:cubicBezTo>
                <a:cubicBezTo>
                  <a:pt x="1873" y="1579"/>
                  <a:pt x="1634" y="1566"/>
                  <a:pt x="1578" y="1568"/>
                </a:cubicBezTo>
                <a:cubicBezTo>
                  <a:pt x="1571" y="1571"/>
                  <a:pt x="1564" y="1575"/>
                  <a:pt x="1556" y="1576"/>
                </a:cubicBezTo>
                <a:cubicBezTo>
                  <a:pt x="1524" y="1580"/>
                  <a:pt x="1491" y="1576"/>
                  <a:pt x="1460" y="1583"/>
                </a:cubicBezTo>
                <a:cubicBezTo>
                  <a:pt x="1440" y="1587"/>
                  <a:pt x="1427" y="1606"/>
                  <a:pt x="1408" y="1613"/>
                </a:cubicBezTo>
                <a:cubicBezTo>
                  <a:pt x="1356" y="1665"/>
                  <a:pt x="1383" y="1648"/>
                  <a:pt x="1334" y="1672"/>
                </a:cubicBezTo>
                <a:cubicBezTo>
                  <a:pt x="1314" y="1701"/>
                  <a:pt x="1276" y="1720"/>
                  <a:pt x="1246" y="1738"/>
                </a:cubicBezTo>
                <a:cubicBezTo>
                  <a:pt x="1231" y="1747"/>
                  <a:pt x="1201" y="1768"/>
                  <a:pt x="1201" y="1768"/>
                </a:cubicBezTo>
                <a:cubicBezTo>
                  <a:pt x="1185" y="1792"/>
                  <a:pt x="1165" y="1810"/>
                  <a:pt x="1150" y="1834"/>
                </a:cubicBezTo>
                <a:cubicBezTo>
                  <a:pt x="1143" y="1878"/>
                  <a:pt x="1145" y="1923"/>
                  <a:pt x="1120" y="1960"/>
                </a:cubicBezTo>
                <a:cubicBezTo>
                  <a:pt x="1106" y="2004"/>
                  <a:pt x="1103" y="2025"/>
                  <a:pt x="1098" y="2078"/>
                </a:cubicBezTo>
                <a:cubicBezTo>
                  <a:pt x="1104" y="2123"/>
                  <a:pt x="1113" y="2168"/>
                  <a:pt x="1127" y="2211"/>
                </a:cubicBezTo>
                <a:cubicBezTo>
                  <a:pt x="1123" y="2350"/>
                  <a:pt x="1159" y="2442"/>
                  <a:pt x="1090" y="2543"/>
                </a:cubicBezTo>
                <a:cubicBezTo>
                  <a:pt x="1078" y="2580"/>
                  <a:pt x="1063" y="2604"/>
                  <a:pt x="1031" y="2624"/>
                </a:cubicBezTo>
                <a:cubicBezTo>
                  <a:pt x="1012" y="2654"/>
                  <a:pt x="999" y="2660"/>
                  <a:pt x="965" y="2669"/>
                </a:cubicBezTo>
                <a:cubicBezTo>
                  <a:pt x="759" y="2655"/>
                  <a:pt x="552" y="2646"/>
                  <a:pt x="345" y="2639"/>
                </a:cubicBezTo>
                <a:cubicBezTo>
                  <a:pt x="330" y="2599"/>
                  <a:pt x="298" y="2559"/>
                  <a:pt x="263" y="2536"/>
                </a:cubicBezTo>
                <a:cubicBezTo>
                  <a:pt x="258" y="2529"/>
                  <a:pt x="255" y="2520"/>
                  <a:pt x="249" y="2514"/>
                </a:cubicBezTo>
                <a:cubicBezTo>
                  <a:pt x="243" y="2508"/>
                  <a:pt x="232" y="2506"/>
                  <a:pt x="226" y="2499"/>
                </a:cubicBezTo>
                <a:cubicBezTo>
                  <a:pt x="216" y="2487"/>
                  <a:pt x="202" y="2442"/>
                  <a:pt x="197" y="2425"/>
                </a:cubicBezTo>
                <a:cubicBezTo>
                  <a:pt x="195" y="2307"/>
                  <a:pt x="194" y="2189"/>
                  <a:pt x="190" y="2071"/>
                </a:cubicBezTo>
                <a:cubicBezTo>
                  <a:pt x="189" y="2044"/>
                  <a:pt x="184" y="2016"/>
                  <a:pt x="182" y="1989"/>
                </a:cubicBezTo>
                <a:cubicBezTo>
                  <a:pt x="175" y="1893"/>
                  <a:pt x="162" y="1789"/>
                  <a:pt x="101" y="1709"/>
                </a:cubicBezTo>
                <a:cubicBezTo>
                  <a:pt x="93" y="1677"/>
                  <a:pt x="79" y="1657"/>
                  <a:pt x="64" y="1628"/>
                </a:cubicBezTo>
                <a:cubicBezTo>
                  <a:pt x="52" y="1563"/>
                  <a:pt x="42" y="1500"/>
                  <a:pt x="27" y="1436"/>
                </a:cubicBezTo>
                <a:cubicBezTo>
                  <a:pt x="0" y="1147"/>
                  <a:pt x="15" y="1337"/>
                  <a:pt x="27" y="697"/>
                </a:cubicBezTo>
                <a:cubicBezTo>
                  <a:pt x="28" y="646"/>
                  <a:pt x="34" y="549"/>
                  <a:pt x="57" y="498"/>
                </a:cubicBezTo>
                <a:cubicBezTo>
                  <a:pt x="63" y="484"/>
                  <a:pt x="190" y="380"/>
                  <a:pt x="204" y="372"/>
                </a:cubicBezTo>
                <a:cubicBezTo>
                  <a:pt x="224" y="333"/>
                  <a:pt x="254" y="316"/>
                  <a:pt x="286" y="284"/>
                </a:cubicBezTo>
                <a:cubicBezTo>
                  <a:pt x="323" y="247"/>
                  <a:pt x="351" y="192"/>
                  <a:pt x="404" y="173"/>
                </a:cubicBezTo>
                <a:cubicBezTo>
                  <a:pt x="537" y="125"/>
                  <a:pt x="752" y="133"/>
                  <a:pt x="884" y="128"/>
                </a:cubicBezTo>
                <a:cubicBezTo>
                  <a:pt x="959" y="104"/>
                  <a:pt x="838" y="144"/>
                  <a:pt x="935" y="106"/>
                </a:cubicBezTo>
                <a:cubicBezTo>
                  <a:pt x="1002" y="80"/>
                  <a:pt x="1073" y="62"/>
                  <a:pt x="1142" y="40"/>
                </a:cubicBezTo>
                <a:cubicBezTo>
                  <a:pt x="1149" y="35"/>
                  <a:pt x="1156" y="29"/>
                  <a:pt x="1164" y="25"/>
                </a:cubicBezTo>
                <a:cubicBezTo>
                  <a:pt x="1178" y="19"/>
                  <a:pt x="1209" y="10"/>
                  <a:pt x="1209" y="10"/>
                </a:cubicBezTo>
                <a:cubicBezTo>
                  <a:pt x="1216" y="13"/>
                  <a:pt x="1223" y="18"/>
                  <a:pt x="1231" y="18"/>
                </a:cubicBezTo>
                <a:cubicBezTo>
                  <a:pt x="1248" y="18"/>
                  <a:pt x="1262" y="0"/>
                  <a:pt x="1246" y="18"/>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63518" name="Freeform 37">
            <a:extLst>
              <a:ext uri="{FF2B5EF4-FFF2-40B4-BE49-F238E27FC236}">
                <a16:creationId xmlns:a16="http://schemas.microsoft.com/office/drawing/2014/main" id="{5F926901-9515-44E9-9804-A8CE244CDECA}"/>
              </a:ext>
            </a:extLst>
          </p:cNvPr>
          <p:cNvSpPr>
            <a:spLocks/>
          </p:cNvSpPr>
          <p:nvPr/>
        </p:nvSpPr>
        <p:spPr bwMode="auto">
          <a:xfrm>
            <a:off x="1454150" y="4700588"/>
            <a:ext cx="2074863" cy="2109787"/>
          </a:xfrm>
          <a:custGeom>
            <a:avLst/>
            <a:gdLst>
              <a:gd name="T0" fmla="*/ 2147483647 w 1307"/>
              <a:gd name="T1" fmla="*/ 0 h 1329"/>
              <a:gd name="T2" fmla="*/ 2147483647 w 1307"/>
              <a:gd name="T3" fmla="*/ 2147483647 h 1329"/>
              <a:gd name="T4" fmla="*/ 2147483647 w 1307"/>
              <a:gd name="T5" fmla="*/ 2147483647 h 1329"/>
              <a:gd name="T6" fmla="*/ 2147483647 w 1307"/>
              <a:gd name="T7" fmla="*/ 2147483647 h 1329"/>
              <a:gd name="T8" fmla="*/ 2147483647 w 1307"/>
              <a:gd name="T9" fmla="*/ 2147483647 h 1329"/>
              <a:gd name="T10" fmla="*/ 2147483647 w 1307"/>
              <a:gd name="T11" fmla="*/ 2147483647 h 1329"/>
              <a:gd name="T12" fmla="*/ 2147483647 w 1307"/>
              <a:gd name="T13" fmla="*/ 2147483647 h 1329"/>
              <a:gd name="T14" fmla="*/ 2147483647 w 1307"/>
              <a:gd name="T15" fmla="*/ 2147483647 h 1329"/>
              <a:gd name="T16" fmla="*/ 2147483647 w 1307"/>
              <a:gd name="T17" fmla="*/ 2147483647 h 1329"/>
              <a:gd name="T18" fmla="*/ 2147483647 w 1307"/>
              <a:gd name="T19" fmla="*/ 2147483647 h 1329"/>
              <a:gd name="T20" fmla="*/ 2147483647 w 1307"/>
              <a:gd name="T21" fmla="*/ 2147483647 h 1329"/>
              <a:gd name="T22" fmla="*/ 2147483647 w 1307"/>
              <a:gd name="T23" fmla="*/ 2147483647 h 1329"/>
              <a:gd name="T24" fmla="*/ 2147483647 w 1307"/>
              <a:gd name="T25" fmla="*/ 2147483647 h 1329"/>
              <a:gd name="T26" fmla="*/ 2147483647 w 1307"/>
              <a:gd name="T27" fmla="*/ 2147483647 h 1329"/>
              <a:gd name="T28" fmla="*/ 2147483647 w 1307"/>
              <a:gd name="T29" fmla="*/ 2147483647 h 1329"/>
              <a:gd name="T30" fmla="*/ 2147483647 w 1307"/>
              <a:gd name="T31" fmla="*/ 2147483647 h 1329"/>
              <a:gd name="T32" fmla="*/ 2147483647 w 1307"/>
              <a:gd name="T33" fmla="*/ 2147483647 h 1329"/>
              <a:gd name="T34" fmla="*/ 2147483647 w 1307"/>
              <a:gd name="T35" fmla="*/ 2147483647 h 1329"/>
              <a:gd name="T36" fmla="*/ 2147483647 w 1307"/>
              <a:gd name="T37" fmla="*/ 2147483647 h 1329"/>
              <a:gd name="T38" fmla="*/ 0 w 1307"/>
              <a:gd name="T39" fmla="*/ 2147483647 h 1329"/>
              <a:gd name="T40" fmla="*/ 2147483647 w 1307"/>
              <a:gd name="T41" fmla="*/ 2147483647 h 1329"/>
              <a:gd name="T42" fmla="*/ 2147483647 w 1307"/>
              <a:gd name="T43" fmla="*/ 2147483647 h 1329"/>
              <a:gd name="T44" fmla="*/ 2147483647 w 1307"/>
              <a:gd name="T45" fmla="*/ 2147483647 h 1329"/>
              <a:gd name="T46" fmla="*/ 2147483647 w 1307"/>
              <a:gd name="T47" fmla="*/ 2147483647 h 1329"/>
              <a:gd name="T48" fmla="*/ 2147483647 w 1307"/>
              <a:gd name="T49" fmla="*/ 2147483647 h 1329"/>
              <a:gd name="T50" fmla="*/ 2147483647 w 1307"/>
              <a:gd name="T51" fmla="*/ 2147483647 h 1329"/>
              <a:gd name="T52" fmla="*/ 2147483647 w 1307"/>
              <a:gd name="T53" fmla="*/ 2147483647 h 1329"/>
              <a:gd name="T54" fmla="*/ 2147483647 w 1307"/>
              <a:gd name="T55" fmla="*/ 2147483647 h 1329"/>
              <a:gd name="T56" fmla="*/ 2147483647 w 1307"/>
              <a:gd name="T57" fmla="*/ 0 h 13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307" h="1329">
                <a:moveTo>
                  <a:pt x="554" y="0"/>
                </a:moveTo>
                <a:cubicBezTo>
                  <a:pt x="633" y="3"/>
                  <a:pt x="712" y="1"/>
                  <a:pt x="790" y="8"/>
                </a:cubicBezTo>
                <a:cubicBezTo>
                  <a:pt x="817" y="10"/>
                  <a:pt x="880" y="32"/>
                  <a:pt x="915" y="37"/>
                </a:cubicBezTo>
                <a:cubicBezTo>
                  <a:pt x="927" y="70"/>
                  <a:pt x="942" y="60"/>
                  <a:pt x="967" y="81"/>
                </a:cubicBezTo>
                <a:cubicBezTo>
                  <a:pt x="975" y="88"/>
                  <a:pt x="979" y="100"/>
                  <a:pt x="989" y="104"/>
                </a:cubicBezTo>
                <a:cubicBezTo>
                  <a:pt x="1007" y="112"/>
                  <a:pt x="1029" y="111"/>
                  <a:pt x="1048" y="118"/>
                </a:cubicBezTo>
                <a:cubicBezTo>
                  <a:pt x="1055" y="121"/>
                  <a:pt x="1063" y="123"/>
                  <a:pt x="1070" y="126"/>
                </a:cubicBezTo>
                <a:cubicBezTo>
                  <a:pt x="1095" y="138"/>
                  <a:pt x="1144" y="163"/>
                  <a:pt x="1144" y="163"/>
                </a:cubicBezTo>
                <a:cubicBezTo>
                  <a:pt x="1164" y="193"/>
                  <a:pt x="1181" y="232"/>
                  <a:pt x="1211" y="251"/>
                </a:cubicBezTo>
                <a:cubicBezTo>
                  <a:pt x="1247" y="301"/>
                  <a:pt x="1227" y="317"/>
                  <a:pt x="1248" y="369"/>
                </a:cubicBezTo>
                <a:cubicBezTo>
                  <a:pt x="1256" y="389"/>
                  <a:pt x="1275" y="402"/>
                  <a:pt x="1285" y="421"/>
                </a:cubicBezTo>
                <a:cubicBezTo>
                  <a:pt x="1289" y="442"/>
                  <a:pt x="1307" y="459"/>
                  <a:pt x="1307" y="480"/>
                </a:cubicBezTo>
                <a:cubicBezTo>
                  <a:pt x="1307" y="555"/>
                  <a:pt x="1291" y="835"/>
                  <a:pt x="1285" y="960"/>
                </a:cubicBezTo>
                <a:cubicBezTo>
                  <a:pt x="1280" y="1060"/>
                  <a:pt x="1306" y="1199"/>
                  <a:pt x="1189" y="1241"/>
                </a:cubicBezTo>
                <a:cubicBezTo>
                  <a:pt x="1174" y="1264"/>
                  <a:pt x="1152" y="1283"/>
                  <a:pt x="1130" y="1300"/>
                </a:cubicBezTo>
                <a:cubicBezTo>
                  <a:pt x="1116" y="1311"/>
                  <a:pt x="1085" y="1329"/>
                  <a:pt x="1085" y="1329"/>
                </a:cubicBezTo>
                <a:cubicBezTo>
                  <a:pt x="1027" y="1301"/>
                  <a:pt x="950" y="1301"/>
                  <a:pt x="886" y="1293"/>
                </a:cubicBezTo>
                <a:cubicBezTo>
                  <a:pt x="622" y="1302"/>
                  <a:pt x="360" y="1291"/>
                  <a:pt x="96" y="1285"/>
                </a:cubicBezTo>
                <a:cubicBezTo>
                  <a:pt x="75" y="1264"/>
                  <a:pt x="62" y="1243"/>
                  <a:pt x="37" y="1226"/>
                </a:cubicBezTo>
                <a:cubicBezTo>
                  <a:pt x="3" y="1176"/>
                  <a:pt x="12" y="1199"/>
                  <a:pt x="0" y="1160"/>
                </a:cubicBezTo>
                <a:cubicBezTo>
                  <a:pt x="6" y="1111"/>
                  <a:pt x="18" y="1074"/>
                  <a:pt x="29" y="1027"/>
                </a:cubicBezTo>
                <a:cubicBezTo>
                  <a:pt x="17" y="962"/>
                  <a:pt x="21" y="890"/>
                  <a:pt x="59" y="835"/>
                </a:cubicBezTo>
                <a:cubicBezTo>
                  <a:pt x="70" y="802"/>
                  <a:pt x="84" y="778"/>
                  <a:pt x="96" y="746"/>
                </a:cubicBezTo>
                <a:cubicBezTo>
                  <a:pt x="90" y="570"/>
                  <a:pt x="74" y="398"/>
                  <a:pt x="66" y="222"/>
                </a:cubicBezTo>
                <a:cubicBezTo>
                  <a:pt x="71" y="194"/>
                  <a:pt x="63" y="155"/>
                  <a:pt x="74" y="133"/>
                </a:cubicBezTo>
                <a:cubicBezTo>
                  <a:pt x="89" y="102"/>
                  <a:pt x="84" y="117"/>
                  <a:pt x="110" y="96"/>
                </a:cubicBezTo>
                <a:cubicBezTo>
                  <a:pt x="118" y="89"/>
                  <a:pt x="125" y="80"/>
                  <a:pt x="133" y="74"/>
                </a:cubicBezTo>
                <a:cubicBezTo>
                  <a:pt x="226" y="3"/>
                  <a:pt x="219" y="29"/>
                  <a:pt x="376" y="22"/>
                </a:cubicBezTo>
                <a:cubicBezTo>
                  <a:pt x="429" y="5"/>
                  <a:pt x="601" y="54"/>
                  <a:pt x="554" y="0"/>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63519" name="Freeform 38">
            <a:extLst>
              <a:ext uri="{FF2B5EF4-FFF2-40B4-BE49-F238E27FC236}">
                <a16:creationId xmlns:a16="http://schemas.microsoft.com/office/drawing/2014/main" id="{BBF36486-54CD-45D3-90AD-37025C6621FD}"/>
              </a:ext>
            </a:extLst>
          </p:cNvPr>
          <p:cNvSpPr>
            <a:spLocks/>
          </p:cNvSpPr>
          <p:nvPr/>
        </p:nvSpPr>
        <p:spPr bwMode="auto">
          <a:xfrm>
            <a:off x="3951288" y="3424238"/>
            <a:ext cx="2443162" cy="3249612"/>
          </a:xfrm>
          <a:custGeom>
            <a:avLst/>
            <a:gdLst>
              <a:gd name="T0" fmla="*/ 2147483647 w 1539"/>
              <a:gd name="T1" fmla="*/ 2147483647 h 2047"/>
              <a:gd name="T2" fmla="*/ 2147483647 w 1539"/>
              <a:gd name="T3" fmla="*/ 2147483647 h 2047"/>
              <a:gd name="T4" fmla="*/ 2147483647 w 1539"/>
              <a:gd name="T5" fmla="*/ 2147483647 h 2047"/>
              <a:gd name="T6" fmla="*/ 2147483647 w 1539"/>
              <a:gd name="T7" fmla="*/ 2147483647 h 2047"/>
              <a:gd name="T8" fmla="*/ 2147483647 w 1539"/>
              <a:gd name="T9" fmla="*/ 2147483647 h 2047"/>
              <a:gd name="T10" fmla="*/ 2147483647 w 1539"/>
              <a:gd name="T11" fmla="*/ 2147483647 h 2047"/>
              <a:gd name="T12" fmla="*/ 2147483647 w 1539"/>
              <a:gd name="T13" fmla="*/ 2147483647 h 2047"/>
              <a:gd name="T14" fmla="*/ 2147483647 w 1539"/>
              <a:gd name="T15" fmla="*/ 2147483647 h 2047"/>
              <a:gd name="T16" fmla="*/ 2147483647 w 1539"/>
              <a:gd name="T17" fmla="*/ 2147483647 h 2047"/>
              <a:gd name="T18" fmla="*/ 2147483647 w 1539"/>
              <a:gd name="T19" fmla="*/ 2147483647 h 2047"/>
              <a:gd name="T20" fmla="*/ 2147483647 w 1539"/>
              <a:gd name="T21" fmla="*/ 2147483647 h 2047"/>
              <a:gd name="T22" fmla="*/ 2147483647 w 1539"/>
              <a:gd name="T23" fmla="*/ 2147483647 h 2047"/>
              <a:gd name="T24" fmla="*/ 2147483647 w 1539"/>
              <a:gd name="T25" fmla="*/ 2147483647 h 2047"/>
              <a:gd name="T26" fmla="*/ 2147483647 w 1539"/>
              <a:gd name="T27" fmla="*/ 2147483647 h 2047"/>
              <a:gd name="T28" fmla="*/ 2147483647 w 1539"/>
              <a:gd name="T29" fmla="*/ 2147483647 h 2047"/>
              <a:gd name="T30" fmla="*/ 2147483647 w 1539"/>
              <a:gd name="T31" fmla="*/ 2147483647 h 2047"/>
              <a:gd name="T32" fmla="*/ 2147483647 w 1539"/>
              <a:gd name="T33" fmla="*/ 2147483647 h 2047"/>
              <a:gd name="T34" fmla="*/ 2147483647 w 1539"/>
              <a:gd name="T35" fmla="*/ 2147483647 h 2047"/>
              <a:gd name="T36" fmla="*/ 2147483647 w 1539"/>
              <a:gd name="T37" fmla="*/ 2147483647 h 2047"/>
              <a:gd name="T38" fmla="*/ 2147483647 w 1539"/>
              <a:gd name="T39" fmla="*/ 2147483647 h 2047"/>
              <a:gd name="T40" fmla="*/ 0 w 1539"/>
              <a:gd name="T41" fmla="*/ 2147483647 h 2047"/>
              <a:gd name="T42" fmla="*/ 2147483647 w 1539"/>
              <a:gd name="T43" fmla="*/ 2147483647 h 2047"/>
              <a:gd name="T44" fmla="*/ 2147483647 w 1539"/>
              <a:gd name="T45" fmla="*/ 2147483647 h 2047"/>
              <a:gd name="T46" fmla="*/ 2147483647 w 1539"/>
              <a:gd name="T47" fmla="*/ 2147483647 h 2047"/>
              <a:gd name="T48" fmla="*/ 2147483647 w 1539"/>
              <a:gd name="T49" fmla="*/ 2147483647 h 2047"/>
              <a:gd name="T50" fmla="*/ 2147483647 w 1539"/>
              <a:gd name="T51" fmla="*/ 2147483647 h 2047"/>
              <a:gd name="T52" fmla="*/ 2147483647 w 1539"/>
              <a:gd name="T53" fmla="*/ 2147483647 h 2047"/>
              <a:gd name="T54" fmla="*/ 2147483647 w 1539"/>
              <a:gd name="T55" fmla="*/ 2147483647 h 2047"/>
              <a:gd name="T56" fmla="*/ 2147483647 w 1539"/>
              <a:gd name="T57" fmla="*/ 2147483647 h 2047"/>
              <a:gd name="T58" fmla="*/ 2147483647 w 1539"/>
              <a:gd name="T59" fmla="*/ 2147483647 h 2047"/>
              <a:gd name="T60" fmla="*/ 2147483647 w 1539"/>
              <a:gd name="T61" fmla="*/ 2147483647 h 2047"/>
              <a:gd name="T62" fmla="*/ 2147483647 w 1539"/>
              <a:gd name="T63" fmla="*/ 2147483647 h 2047"/>
              <a:gd name="T64" fmla="*/ 2147483647 w 1539"/>
              <a:gd name="T65" fmla="*/ 2147483647 h 20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39" h="2047">
                <a:moveTo>
                  <a:pt x="686" y="7"/>
                </a:moveTo>
                <a:cubicBezTo>
                  <a:pt x="854" y="12"/>
                  <a:pt x="892" y="15"/>
                  <a:pt x="1026" y="44"/>
                </a:cubicBezTo>
                <a:cubicBezTo>
                  <a:pt x="1041" y="59"/>
                  <a:pt x="1063" y="69"/>
                  <a:pt x="1070" y="88"/>
                </a:cubicBezTo>
                <a:cubicBezTo>
                  <a:pt x="1083" y="125"/>
                  <a:pt x="1105" y="147"/>
                  <a:pt x="1137" y="169"/>
                </a:cubicBezTo>
                <a:cubicBezTo>
                  <a:pt x="1142" y="176"/>
                  <a:pt x="1146" y="185"/>
                  <a:pt x="1152" y="191"/>
                </a:cubicBezTo>
                <a:cubicBezTo>
                  <a:pt x="1158" y="197"/>
                  <a:pt x="1173" y="197"/>
                  <a:pt x="1174" y="206"/>
                </a:cubicBezTo>
                <a:cubicBezTo>
                  <a:pt x="1179" y="255"/>
                  <a:pt x="1169" y="351"/>
                  <a:pt x="1152" y="405"/>
                </a:cubicBezTo>
                <a:cubicBezTo>
                  <a:pt x="1165" y="552"/>
                  <a:pt x="1132" y="667"/>
                  <a:pt x="1240" y="775"/>
                </a:cubicBezTo>
                <a:cubicBezTo>
                  <a:pt x="1259" y="821"/>
                  <a:pt x="1295" y="844"/>
                  <a:pt x="1321" y="885"/>
                </a:cubicBezTo>
                <a:cubicBezTo>
                  <a:pt x="1329" y="915"/>
                  <a:pt x="1336" y="944"/>
                  <a:pt x="1344" y="974"/>
                </a:cubicBezTo>
                <a:cubicBezTo>
                  <a:pt x="1357" y="1080"/>
                  <a:pt x="1348" y="1013"/>
                  <a:pt x="1373" y="1173"/>
                </a:cubicBezTo>
                <a:cubicBezTo>
                  <a:pt x="1388" y="1268"/>
                  <a:pt x="1383" y="1350"/>
                  <a:pt x="1417" y="1439"/>
                </a:cubicBezTo>
                <a:cubicBezTo>
                  <a:pt x="1431" y="1533"/>
                  <a:pt x="1438" y="1626"/>
                  <a:pt x="1477" y="1713"/>
                </a:cubicBezTo>
                <a:cubicBezTo>
                  <a:pt x="1479" y="1730"/>
                  <a:pt x="1484" y="1747"/>
                  <a:pt x="1484" y="1764"/>
                </a:cubicBezTo>
                <a:cubicBezTo>
                  <a:pt x="1484" y="2047"/>
                  <a:pt x="1539" y="1976"/>
                  <a:pt x="1270" y="1986"/>
                </a:cubicBezTo>
                <a:cubicBezTo>
                  <a:pt x="1165" y="1970"/>
                  <a:pt x="1031" y="1990"/>
                  <a:pt x="930" y="1993"/>
                </a:cubicBezTo>
                <a:cubicBezTo>
                  <a:pt x="893" y="2006"/>
                  <a:pt x="874" y="2034"/>
                  <a:pt x="834" y="2045"/>
                </a:cubicBezTo>
                <a:cubicBezTo>
                  <a:pt x="626" y="2039"/>
                  <a:pt x="428" y="2022"/>
                  <a:pt x="221" y="2015"/>
                </a:cubicBezTo>
                <a:cubicBezTo>
                  <a:pt x="181" y="2009"/>
                  <a:pt x="143" y="1999"/>
                  <a:pt x="103" y="1993"/>
                </a:cubicBezTo>
                <a:cubicBezTo>
                  <a:pt x="79" y="1985"/>
                  <a:pt x="37" y="1956"/>
                  <a:pt x="37" y="1956"/>
                </a:cubicBezTo>
                <a:cubicBezTo>
                  <a:pt x="15" y="1923"/>
                  <a:pt x="7" y="1892"/>
                  <a:pt x="0" y="1853"/>
                </a:cubicBezTo>
                <a:cubicBezTo>
                  <a:pt x="8" y="1722"/>
                  <a:pt x="15" y="1586"/>
                  <a:pt x="59" y="1461"/>
                </a:cubicBezTo>
                <a:cubicBezTo>
                  <a:pt x="69" y="1377"/>
                  <a:pt x="74" y="1309"/>
                  <a:pt x="110" y="1233"/>
                </a:cubicBezTo>
                <a:cubicBezTo>
                  <a:pt x="117" y="1201"/>
                  <a:pt x="130" y="1181"/>
                  <a:pt x="140" y="1151"/>
                </a:cubicBezTo>
                <a:cubicBezTo>
                  <a:pt x="142" y="1083"/>
                  <a:pt x="120" y="769"/>
                  <a:pt x="177" y="686"/>
                </a:cubicBezTo>
                <a:cubicBezTo>
                  <a:pt x="198" y="620"/>
                  <a:pt x="191" y="630"/>
                  <a:pt x="184" y="531"/>
                </a:cubicBezTo>
                <a:cubicBezTo>
                  <a:pt x="187" y="467"/>
                  <a:pt x="192" y="403"/>
                  <a:pt x="192" y="339"/>
                </a:cubicBezTo>
                <a:cubicBezTo>
                  <a:pt x="192" y="286"/>
                  <a:pt x="156" y="184"/>
                  <a:pt x="229" y="162"/>
                </a:cubicBezTo>
                <a:cubicBezTo>
                  <a:pt x="279" y="128"/>
                  <a:pt x="274" y="141"/>
                  <a:pt x="317" y="117"/>
                </a:cubicBezTo>
                <a:cubicBezTo>
                  <a:pt x="332" y="108"/>
                  <a:pt x="346" y="98"/>
                  <a:pt x="361" y="88"/>
                </a:cubicBezTo>
                <a:cubicBezTo>
                  <a:pt x="390" y="69"/>
                  <a:pt x="446" y="59"/>
                  <a:pt x="480" y="51"/>
                </a:cubicBezTo>
                <a:cubicBezTo>
                  <a:pt x="554" y="0"/>
                  <a:pt x="470" y="52"/>
                  <a:pt x="679" y="29"/>
                </a:cubicBezTo>
                <a:cubicBezTo>
                  <a:pt x="732" y="23"/>
                  <a:pt x="693" y="10"/>
                  <a:pt x="686" y="7"/>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63520" name="Freeform 39">
            <a:extLst>
              <a:ext uri="{FF2B5EF4-FFF2-40B4-BE49-F238E27FC236}">
                <a16:creationId xmlns:a16="http://schemas.microsoft.com/office/drawing/2014/main" id="{9392D104-BCE1-4CFD-8F8D-B7406F62A564}"/>
              </a:ext>
            </a:extLst>
          </p:cNvPr>
          <p:cNvSpPr>
            <a:spLocks/>
          </p:cNvSpPr>
          <p:nvPr/>
        </p:nvSpPr>
        <p:spPr bwMode="auto">
          <a:xfrm>
            <a:off x="7543800" y="3187700"/>
            <a:ext cx="1668463" cy="3370263"/>
          </a:xfrm>
          <a:custGeom>
            <a:avLst/>
            <a:gdLst>
              <a:gd name="T0" fmla="*/ 2147483647 w 1051"/>
              <a:gd name="T1" fmla="*/ 2147483647 h 2123"/>
              <a:gd name="T2" fmla="*/ 2147483647 w 1051"/>
              <a:gd name="T3" fmla="*/ 2147483647 h 2123"/>
              <a:gd name="T4" fmla="*/ 2147483647 w 1051"/>
              <a:gd name="T5" fmla="*/ 2147483647 h 2123"/>
              <a:gd name="T6" fmla="*/ 2147483647 w 1051"/>
              <a:gd name="T7" fmla="*/ 2147483647 h 2123"/>
              <a:gd name="T8" fmla="*/ 2147483647 w 1051"/>
              <a:gd name="T9" fmla="*/ 2147483647 h 2123"/>
              <a:gd name="T10" fmla="*/ 2147483647 w 1051"/>
              <a:gd name="T11" fmla="*/ 2147483647 h 2123"/>
              <a:gd name="T12" fmla="*/ 2147483647 w 1051"/>
              <a:gd name="T13" fmla="*/ 2147483647 h 2123"/>
              <a:gd name="T14" fmla="*/ 2147483647 w 1051"/>
              <a:gd name="T15" fmla="*/ 2147483647 h 2123"/>
              <a:gd name="T16" fmla="*/ 2147483647 w 1051"/>
              <a:gd name="T17" fmla="*/ 2147483647 h 2123"/>
              <a:gd name="T18" fmla="*/ 2147483647 w 1051"/>
              <a:gd name="T19" fmla="*/ 2147483647 h 2123"/>
              <a:gd name="T20" fmla="*/ 2147483647 w 1051"/>
              <a:gd name="T21" fmla="*/ 2147483647 h 2123"/>
              <a:gd name="T22" fmla="*/ 2147483647 w 1051"/>
              <a:gd name="T23" fmla="*/ 2147483647 h 2123"/>
              <a:gd name="T24" fmla="*/ 2147483647 w 1051"/>
              <a:gd name="T25" fmla="*/ 2147483647 h 2123"/>
              <a:gd name="T26" fmla="*/ 2147483647 w 1051"/>
              <a:gd name="T27" fmla="*/ 2147483647 h 2123"/>
              <a:gd name="T28" fmla="*/ 2147483647 w 1051"/>
              <a:gd name="T29" fmla="*/ 2147483647 h 2123"/>
              <a:gd name="T30" fmla="*/ 2147483647 w 1051"/>
              <a:gd name="T31" fmla="*/ 2147483647 h 2123"/>
              <a:gd name="T32" fmla="*/ 2147483647 w 1051"/>
              <a:gd name="T33" fmla="*/ 2147483647 h 2123"/>
              <a:gd name="T34" fmla="*/ 2147483647 w 1051"/>
              <a:gd name="T35" fmla="*/ 2147483647 h 2123"/>
              <a:gd name="T36" fmla="*/ 2147483647 w 1051"/>
              <a:gd name="T37" fmla="*/ 2147483647 h 2123"/>
              <a:gd name="T38" fmla="*/ 2147483647 w 1051"/>
              <a:gd name="T39" fmla="*/ 2147483647 h 2123"/>
              <a:gd name="T40" fmla="*/ 2147483647 w 1051"/>
              <a:gd name="T41" fmla="*/ 2147483647 h 2123"/>
              <a:gd name="T42" fmla="*/ 2147483647 w 1051"/>
              <a:gd name="T43" fmla="*/ 2147483647 h 2123"/>
              <a:gd name="T44" fmla="*/ 2147483647 w 1051"/>
              <a:gd name="T45" fmla="*/ 2147483647 h 2123"/>
              <a:gd name="T46" fmla="*/ 2147483647 w 1051"/>
              <a:gd name="T47" fmla="*/ 2147483647 h 2123"/>
              <a:gd name="T48" fmla="*/ 2147483647 w 1051"/>
              <a:gd name="T49" fmla="*/ 2147483647 h 2123"/>
              <a:gd name="T50" fmla="*/ 2147483647 w 1051"/>
              <a:gd name="T51" fmla="*/ 2147483647 h 2123"/>
              <a:gd name="T52" fmla="*/ 2147483647 w 1051"/>
              <a:gd name="T53" fmla="*/ 2147483647 h 2123"/>
              <a:gd name="T54" fmla="*/ 2147483647 w 1051"/>
              <a:gd name="T55" fmla="*/ 2147483647 h 2123"/>
              <a:gd name="T56" fmla="*/ 2147483647 w 1051"/>
              <a:gd name="T57" fmla="*/ 2147483647 h 2123"/>
              <a:gd name="T58" fmla="*/ 2147483647 w 1051"/>
              <a:gd name="T59" fmla="*/ 2147483647 h 2123"/>
              <a:gd name="T60" fmla="*/ 2147483647 w 1051"/>
              <a:gd name="T61" fmla="*/ 2147483647 h 212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51" h="2123">
                <a:moveTo>
                  <a:pt x="456" y="23"/>
                </a:moveTo>
                <a:cubicBezTo>
                  <a:pt x="596" y="42"/>
                  <a:pt x="743" y="45"/>
                  <a:pt x="884" y="52"/>
                </a:cubicBezTo>
                <a:cubicBezTo>
                  <a:pt x="913" y="72"/>
                  <a:pt x="906" y="82"/>
                  <a:pt x="921" y="111"/>
                </a:cubicBezTo>
                <a:cubicBezTo>
                  <a:pt x="932" y="132"/>
                  <a:pt x="948" y="149"/>
                  <a:pt x="958" y="170"/>
                </a:cubicBezTo>
                <a:cubicBezTo>
                  <a:pt x="996" y="248"/>
                  <a:pt x="950" y="174"/>
                  <a:pt x="987" y="230"/>
                </a:cubicBezTo>
                <a:cubicBezTo>
                  <a:pt x="974" y="340"/>
                  <a:pt x="965" y="562"/>
                  <a:pt x="965" y="562"/>
                </a:cubicBezTo>
                <a:cubicBezTo>
                  <a:pt x="971" y="765"/>
                  <a:pt x="975" y="965"/>
                  <a:pt x="958" y="1167"/>
                </a:cubicBezTo>
                <a:cubicBezTo>
                  <a:pt x="952" y="1576"/>
                  <a:pt x="1051" y="1667"/>
                  <a:pt x="869" y="1884"/>
                </a:cubicBezTo>
                <a:cubicBezTo>
                  <a:pt x="837" y="1922"/>
                  <a:pt x="800" y="1982"/>
                  <a:pt x="751" y="1994"/>
                </a:cubicBezTo>
                <a:cubicBezTo>
                  <a:pt x="733" y="2008"/>
                  <a:pt x="719" y="2028"/>
                  <a:pt x="699" y="2039"/>
                </a:cubicBezTo>
                <a:cubicBezTo>
                  <a:pt x="665" y="2058"/>
                  <a:pt x="612" y="2062"/>
                  <a:pt x="574" y="2068"/>
                </a:cubicBezTo>
                <a:cubicBezTo>
                  <a:pt x="465" y="2123"/>
                  <a:pt x="377" y="2067"/>
                  <a:pt x="278" y="2046"/>
                </a:cubicBezTo>
                <a:cubicBezTo>
                  <a:pt x="273" y="2039"/>
                  <a:pt x="271" y="2030"/>
                  <a:pt x="264" y="2024"/>
                </a:cubicBezTo>
                <a:cubicBezTo>
                  <a:pt x="255" y="2017"/>
                  <a:pt x="241" y="2017"/>
                  <a:pt x="234" y="2009"/>
                </a:cubicBezTo>
                <a:cubicBezTo>
                  <a:pt x="225" y="1999"/>
                  <a:pt x="226" y="1983"/>
                  <a:pt x="219" y="1972"/>
                </a:cubicBezTo>
                <a:cubicBezTo>
                  <a:pt x="213" y="1963"/>
                  <a:pt x="204" y="1958"/>
                  <a:pt x="197" y="1950"/>
                </a:cubicBezTo>
                <a:cubicBezTo>
                  <a:pt x="176" y="1925"/>
                  <a:pt x="166" y="1895"/>
                  <a:pt x="145" y="1869"/>
                </a:cubicBezTo>
                <a:cubicBezTo>
                  <a:pt x="140" y="1853"/>
                  <a:pt x="127" y="1841"/>
                  <a:pt x="123" y="1825"/>
                </a:cubicBezTo>
                <a:cubicBezTo>
                  <a:pt x="115" y="1796"/>
                  <a:pt x="116" y="1765"/>
                  <a:pt x="108" y="1736"/>
                </a:cubicBezTo>
                <a:cubicBezTo>
                  <a:pt x="106" y="1662"/>
                  <a:pt x="105" y="1588"/>
                  <a:pt x="101" y="1514"/>
                </a:cubicBezTo>
                <a:cubicBezTo>
                  <a:pt x="97" y="1438"/>
                  <a:pt x="86" y="1286"/>
                  <a:pt x="86" y="1286"/>
                </a:cubicBezTo>
                <a:cubicBezTo>
                  <a:pt x="85" y="1228"/>
                  <a:pt x="147" y="883"/>
                  <a:pt x="49" y="739"/>
                </a:cubicBezTo>
                <a:cubicBezTo>
                  <a:pt x="34" y="691"/>
                  <a:pt x="20" y="649"/>
                  <a:pt x="12" y="599"/>
                </a:cubicBezTo>
                <a:cubicBezTo>
                  <a:pt x="15" y="540"/>
                  <a:pt x="20" y="481"/>
                  <a:pt x="20" y="422"/>
                </a:cubicBezTo>
                <a:cubicBezTo>
                  <a:pt x="20" y="358"/>
                  <a:pt x="0" y="213"/>
                  <a:pt x="64" y="170"/>
                </a:cubicBezTo>
                <a:cubicBezTo>
                  <a:pt x="96" y="123"/>
                  <a:pt x="57" y="169"/>
                  <a:pt x="108" y="141"/>
                </a:cubicBezTo>
                <a:cubicBezTo>
                  <a:pt x="141" y="123"/>
                  <a:pt x="129" y="103"/>
                  <a:pt x="168" y="89"/>
                </a:cubicBezTo>
                <a:cubicBezTo>
                  <a:pt x="224" y="33"/>
                  <a:pt x="329" y="17"/>
                  <a:pt x="404" y="8"/>
                </a:cubicBezTo>
                <a:cubicBezTo>
                  <a:pt x="414" y="6"/>
                  <a:pt x="423" y="0"/>
                  <a:pt x="433" y="1"/>
                </a:cubicBezTo>
                <a:cubicBezTo>
                  <a:pt x="449" y="2"/>
                  <a:pt x="478" y="15"/>
                  <a:pt x="478" y="15"/>
                </a:cubicBezTo>
                <a:cubicBezTo>
                  <a:pt x="488" y="48"/>
                  <a:pt x="492" y="42"/>
                  <a:pt x="456" y="23"/>
                </a:cubicBez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4" name="Oval 4">
            <a:extLst>
              <a:ext uri="{FF2B5EF4-FFF2-40B4-BE49-F238E27FC236}">
                <a16:creationId xmlns:a16="http://schemas.microsoft.com/office/drawing/2014/main" id="{65CEF3FD-E172-4386-9A2E-4A2CB144F217}"/>
              </a:ext>
            </a:extLst>
          </p:cNvPr>
          <p:cNvSpPr>
            <a:spLocks noChangeArrowheads="1"/>
          </p:cNvSpPr>
          <p:nvPr/>
        </p:nvSpPr>
        <p:spPr bwMode="auto">
          <a:xfrm>
            <a:off x="1524000" y="6218238"/>
            <a:ext cx="639763" cy="639762"/>
          </a:xfrm>
          <a:prstGeom prst="ellipse">
            <a:avLst/>
          </a:prstGeom>
          <a:solidFill>
            <a:schemeClr val="tx2">
              <a:lumMod val="40000"/>
              <a:lumOff val="60000"/>
            </a:schemeClr>
          </a:solidFill>
          <a:ln w="9525">
            <a:solidFill>
              <a:schemeClr val="tx1"/>
            </a:solidFill>
            <a:round/>
            <a:headEnd/>
            <a:tailEnd/>
          </a:ln>
        </p:spPr>
        <p:txBody>
          <a:bodyPr wrap="none" anchor="ctr"/>
          <a:lstStyle/>
          <a:p>
            <a:pPr>
              <a:defRPr/>
            </a:pPr>
            <a:r>
              <a:rPr lang="en-US" b="1">
                <a:latin typeface="Times New Roman" charset="0"/>
                <a:ea typeface="MS PGothic" charset="0"/>
                <a:cs typeface="MS PGothic" charset="0"/>
              </a:rPr>
              <a:t>C</a:t>
            </a:r>
            <a:endParaRPr lang="nl-NL" b="1">
              <a:latin typeface="Times New Roman" charset="0"/>
              <a:ea typeface="MS PGothic" charset="0"/>
              <a:cs typeface="MS PGothic" charset="0"/>
            </a:endParaRPr>
          </a:p>
        </p:txBody>
      </p:sp>
      <p:sp>
        <p:nvSpPr>
          <p:cNvPr id="45" name="Oval 4">
            <a:extLst>
              <a:ext uri="{FF2B5EF4-FFF2-40B4-BE49-F238E27FC236}">
                <a16:creationId xmlns:a16="http://schemas.microsoft.com/office/drawing/2014/main" id="{79D08F7E-FC57-4735-8982-3AEB3FCACD72}"/>
              </a:ext>
            </a:extLst>
          </p:cNvPr>
          <p:cNvSpPr>
            <a:spLocks noChangeArrowheads="1"/>
          </p:cNvSpPr>
          <p:nvPr/>
        </p:nvSpPr>
        <p:spPr bwMode="auto">
          <a:xfrm>
            <a:off x="1752600" y="0"/>
            <a:ext cx="639763" cy="639763"/>
          </a:xfrm>
          <a:prstGeom prst="ellipse">
            <a:avLst/>
          </a:prstGeom>
          <a:solidFill>
            <a:schemeClr val="tx2">
              <a:lumMod val="40000"/>
              <a:lumOff val="60000"/>
            </a:schemeClr>
          </a:solidFill>
          <a:ln w="9525">
            <a:solidFill>
              <a:schemeClr val="tx1"/>
            </a:solidFill>
            <a:round/>
            <a:headEnd/>
            <a:tailEnd/>
          </a:ln>
        </p:spPr>
        <p:txBody>
          <a:bodyPr wrap="none" anchor="ctr"/>
          <a:lstStyle/>
          <a:p>
            <a:pPr>
              <a:defRPr/>
            </a:pPr>
            <a:r>
              <a:rPr lang="en-US" b="1">
                <a:latin typeface="Times New Roman" charset="0"/>
                <a:ea typeface="MS PGothic" charset="0"/>
                <a:cs typeface="MS PGothic" charset="0"/>
              </a:rPr>
              <a:t>A</a:t>
            </a:r>
            <a:endParaRPr lang="nl-NL" b="1">
              <a:latin typeface="Times New Roman" charset="0"/>
              <a:ea typeface="MS PGothic" charset="0"/>
              <a:cs typeface="MS PGothic" charset="0"/>
            </a:endParaRPr>
          </a:p>
        </p:txBody>
      </p:sp>
      <p:sp>
        <p:nvSpPr>
          <p:cNvPr id="46" name="Oval 4">
            <a:extLst>
              <a:ext uri="{FF2B5EF4-FFF2-40B4-BE49-F238E27FC236}">
                <a16:creationId xmlns:a16="http://schemas.microsoft.com/office/drawing/2014/main" id="{249AC29D-6A89-45FF-8152-2CBFADEE133E}"/>
              </a:ext>
            </a:extLst>
          </p:cNvPr>
          <p:cNvSpPr>
            <a:spLocks noChangeArrowheads="1"/>
          </p:cNvSpPr>
          <p:nvPr/>
        </p:nvSpPr>
        <p:spPr bwMode="auto">
          <a:xfrm>
            <a:off x="6858000" y="0"/>
            <a:ext cx="639763" cy="639763"/>
          </a:xfrm>
          <a:prstGeom prst="ellipse">
            <a:avLst/>
          </a:prstGeom>
          <a:solidFill>
            <a:schemeClr val="tx2">
              <a:lumMod val="40000"/>
              <a:lumOff val="60000"/>
            </a:schemeClr>
          </a:solidFill>
          <a:ln w="9525">
            <a:solidFill>
              <a:schemeClr val="tx1"/>
            </a:solidFill>
            <a:round/>
            <a:headEnd/>
            <a:tailEnd/>
          </a:ln>
        </p:spPr>
        <p:txBody>
          <a:bodyPr wrap="none" anchor="ctr"/>
          <a:lstStyle/>
          <a:p>
            <a:pPr>
              <a:defRPr/>
            </a:pPr>
            <a:r>
              <a:rPr lang="en-US" b="1">
                <a:latin typeface="Times New Roman" charset="0"/>
                <a:ea typeface="MS PGothic" charset="0"/>
                <a:cs typeface="MS PGothic" charset="0"/>
              </a:rPr>
              <a:t>B</a:t>
            </a:r>
            <a:endParaRPr lang="nl-NL" b="1">
              <a:latin typeface="Times New Roman" charset="0"/>
              <a:ea typeface="MS PGothic" charset="0"/>
              <a:cs typeface="MS PGothic" charset="0"/>
            </a:endParaRPr>
          </a:p>
        </p:txBody>
      </p:sp>
      <p:sp>
        <p:nvSpPr>
          <p:cNvPr id="48" name="Oval 4">
            <a:extLst>
              <a:ext uri="{FF2B5EF4-FFF2-40B4-BE49-F238E27FC236}">
                <a16:creationId xmlns:a16="http://schemas.microsoft.com/office/drawing/2014/main" id="{3CF9BD00-315C-4452-8102-B7F35F512392}"/>
              </a:ext>
            </a:extLst>
          </p:cNvPr>
          <p:cNvSpPr>
            <a:spLocks noChangeArrowheads="1"/>
          </p:cNvSpPr>
          <p:nvPr/>
        </p:nvSpPr>
        <p:spPr bwMode="auto">
          <a:xfrm>
            <a:off x="4191000" y="6218238"/>
            <a:ext cx="639763" cy="639762"/>
          </a:xfrm>
          <a:prstGeom prst="ellipse">
            <a:avLst/>
          </a:prstGeom>
          <a:solidFill>
            <a:schemeClr val="tx2">
              <a:lumMod val="40000"/>
              <a:lumOff val="60000"/>
            </a:schemeClr>
          </a:solidFill>
          <a:ln w="9525">
            <a:solidFill>
              <a:schemeClr val="tx1"/>
            </a:solidFill>
            <a:round/>
            <a:headEnd/>
            <a:tailEnd/>
          </a:ln>
        </p:spPr>
        <p:txBody>
          <a:bodyPr wrap="none" anchor="ctr"/>
          <a:lstStyle/>
          <a:p>
            <a:pPr>
              <a:defRPr/>
            </a:pPr>
            <a:r>
              <a:rPr lang="en-US" b="1">
                <a:latin typeface="Times New Roman" charset="0"/>
                <a:ea typeface="MS PGothic" charset="0"/>
                <a:cs typeface="MS PGothic" charset="0"/>
              </a:rPr>
              <a:t>D</a:t>
            </a:r>
            <a:endParaRPr lang="nl-NL" b="1">
              <a:latin typeface="Times New Roman" charset="0"/>
              <a:ea typeface="MS PGothic" charset="0"/>
              <a:cs typeface="MS PGothic" charset="0"/>
            </a:endParaRPr>
          </a:p>
        </p:txBody>
      </p:sp>
      <p:sp>
        <p:nvSpPr>
          <p:cNvPr id="63525" name="Text Box 18">
            <a:extLst>
              <a:ext uri="{FF2B5EF4-FFF2-40B4-BE49-F238E27FC236}">
                <a16:creationId xmlns:a16="http://schemas.microsoft.com/office/drawing/2014/main" id="{2AE66B52-75AD-44CC-9FFF-70F9969CB3E2}"/>
              </a:ext>
            </a:extLst>
          </p:cNvPr>
          <p:cNvSpPr txBox="1">
            <a:spLocks noChangeArrowheads="1"/>
          </p:cNvSpPr>
          <p:nvPr/>
        </p:nvSpPr>
        <p:spPr bwMode="auto">
          <a:xfrm>
            <a:off x="8001000" y="3436938"/>
            <a:ext cx="1143000" cy="830262"/>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secured the stairs</a:t>
            </a:r>
          </a:p>
        </p:txBody>
      </p:sp>
      <p:cxnSp>
        <p:nvCxnSpPr>
          <p:cNvPr id="63526" name="AutoShape 15">
            <a:extLst>
              <a:ext uri="{FF2B5EF4-FFF2-40B4-BE49-F238E27FC236}">
                <a16:creationId xmlns:a16="http://schemas.microsoft.com/office/drawing/2014/main" id="{4D1DED77-431B-42E5-BE65-B579038F6AB3}"/>
              </a:ext>
            </a:extLst>
          </p:cNvPr>
          <p:cNvCxnSpPr>
            <a:cxnSpLocks noChangeShapeType="1"/>
            <a:stCxn id="63527" idx="0"/>
            <a:endCxn id="63525" idx="2"/>
          </p:cNvCxnSpPr>
          <p:nvPr/>
        </p:nvCxnSpPr>
        <p:spPr bwMode="auto">
          <a:xfrm flipV="1">
            <a:off x="8572500" y="4267200"/>
            <a:ext cx="0" cy="8286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3527" name="Text Box 14">
            <a:extLst>
              <a:ext uri="{FF2B5EF4-FFF2-40B4-BE49-F238E27FC236}">
                <a16:creationId xmlns:a16="http://schemas.microsoft.com/office/drawing/2014/main" id="{36226967-E6AF-4FBE-8B49-E206EB85946E}"/>
              </a:ext>
            </a:extLst>
          </p:cNvPr>
          <p:cNvSpPr txBox="1">
            <a:spLocks noChangeArrowheads="1"/>
          </p:cNvSpPr>
          <p:nvPr/>
        </p:nvSpPr>
        <p:spPr bwMode="auto">
          <a:xfrm>
            <a:off x="8001000" y="5095875"/>
            <a:ext cx="1143000" cy="5842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Camera evidence</a:t>
            </a:r>
            <a:endParaRPr lang="en-US" altLang="nl-NL" sz="1600">
              <a:latin typeface="Tahoma" panose="020B0604030504040204" pitchFamily="34" charset="0"/>
            </a:endParaRPr>
          </a:p>
        </p:txBody>
      </p:sp>
      <p:cxnSp>
        <p:nvCxnSpPr>
          <p:cNvPr id="63528" name="AutoShape 19">
            <a:extLst>
              <a:ext uri="{FF2B5EF4-FFF2-40B4-BE49-F238E27FC236}">
                <a16:creationId xmlns:a16="http://schemas.microsoft.com/office/drawing/2014/main" id="{6874D4A2-2F2B-4C7A-B2A6-DBD8BEBAADEF}"/>
              </a:ext>
            </a:extLst>
          </p:cNvPr>
          <p:cNvCxnSpPr>
            <a:cxnSpLocks noChangeShapeType="1"/>
          </p:cNvCxnSpPr>
          <p:nvPr/>
        </p:nvCxnSpPr>
        <p:spPr bwMode="auto">
          <a:xfrm flipH="1" flipV="1">
            <a:off x="7315200" y="3851275"/>
            <a:ext cx="685800"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53" name="Oval 4">
            <a:extLst>
              <a:ext uri="{FF2B5EF4-FFF2-40B4-BE49-F238E27FC236}">
                <a16:creationId xmlns:a16="http://schemas.microsoft.com/office/drawing/2014/main" id="{9FF19CB4-F627-405C-898A-AAC7621BA78C}"/>
              </a:ext>
            </a:extLst>
          </p:cNvPr>
          <p:cNvSpPr>
            <a:spLocks noChangeArrowheads="1"/>
          </p:cNvSpPr>
          <p:nvPr/>
        </p:nvSpPr>
        <p:spPr bwMode="auto">
          <a:xfrm>
            <a:off x="7970838" y="5837238"/>
            <a:ext cx="639762" cy="639762"/>
          </a:xfrm>
          <a:prstGeom prst="ellipse">
            <a:avLst/>
          </a:prstGeom>
          <a:solidFill>
            <a:schemeClr val="tx2">
              <a:lumMod val="40000"/>
              <a:lumOff val="60000"/>
            </a:schemeClr>
          </a:solidFill>
          <a:ln w="9525">
            <a:solidFill>
              <a:schemeClr val="tx1"/>
            </a:solidFill>
            <a:round/>
            <a:headEnd/>
            <a:tailEnd/>
          </a:ln>
        </p:spPr>
        <p:txBody>
          <a:bodyPr wrap="none" anchor="ctr"/>
          <a:lstStyle/>
          <a:p>
            <a:pPr>
              <a:defRPr/>
            </a:pPr>
            <a:r>
              <a:rPr lang="en-US" b="1">
                <a:latin typeface="Times New Roman" charset="0"/>
                <a:ea typeface="MS PGothic" charset="0"/>
                <a:cs typeface="MS PGothic" charset="0"/>
              </a:rPr>
              <a:t>E</a:t>
            </a:r>
            <a:endParaRPr lang="nl-NL" b="1">
              <a:latin typeface="Times New Roman" charset="0"/>
              <a:ea typeface="MS PGothic" charset="0"/>
              <a:cs typeface="MS PGothic"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34E302-EDAF-458B-84C4-3413A947B845}"/>
              </a:ext>
            </a:extLst>
          </p:cNvPr>
          <p:cNvSpPr>
            <a:spLocks noGrp="1"/>
          </p:cNvSpPr>
          <p:nvPr>
            <p:ph type="title"/>
          </p:nvPr>
        </p:nvSpPr>
        <p:spPr/>
        <p:txBody>
          <a:bodyPr/>
          <a:lstStyle/>
          <a:p>
            <a:pPr algn="ctr"/>
            <a:r>
              <a:rPr lang="nl-NL" dirty="0"/>
              <a:t>Contents</a:t>
            </a:r>
          </a:p>
        </p:txBody>
      </p:sp>
      <p:sp>
        <p:nvSpPr>
          <p:cNvPr id="3" name="Tijdelijke aanduiding voor inhoud 2">
            <a:extLst>
              <a:ext uri="{FF2B5EF4-FFF2-40B4-BE49-F238E27FC236}">
                <a16:creationId xmlns:a16="http://schemas.microsoft.com/office/drawing/2014/main" id="{EC7FD988-FECB-4AB1-8702-303065C960F4}"/>
              </a:ext>
            </a:extLst>
          </p:cNvPr>
          <p:cNvSpPr>
            <a:spLocks noGrp="1"/>
          </p:cNvSpPr>
          <p:nvPr>
            <p:ph idx="1"/>
          </p:nvPr>
        </p:nvSpPr>
        <p:spPr/>
        <p:txBody>
          <a:bodyPr/>
          <a:lstStyle/>
          <a:p>
            <a:r>
              <a:rPr lang="nl-NL" sz="2400" dirty="0" err="1"/>
              <a:t>Deductive</a:t>
            </a:r>
            <a:r>
              <a:rPr lang="nl-NL" sz="2400" dirty="0"/>
              <a:t> </a:t>
            </a:r>
            <a:r>
              <a:rPr lang="nl-NL" sz="2400" dirty="0" err="1"/>
              <a:t>rule-based</a:t>
            </a:r>
            <a:r>
              <a:rPr lang="nl-NL" sz="2400" dirty="0"/>
              <a:t> systems</a:t>
            </a:r>
          </a:p>
          <a:p>
            <a:r>
              <a:rPr lang="nl-NL" sz="2400" dirty="0" err="1"/>
              <a:t>Applying</a:t>
            </a:r>
            <a:r>
              <a:rPr lang="nl-NL" sz="2400" dirty="0"/>
              <a:t> </a:t>
            </a:r>
            <a:r>
              <a:rPr lang="nl-NL" sz="2400" dirty="0" err="1"/>
              <a:t>formal</a:t>
            </a:r>
            <a:r>
              <a:rPr lang="nl-NL" sz="2400" dirty="0"/>
              <a:t> AI </a:t>
            </a:r>
            <a:r>
              <a:rPr lang="nl-NL" sz="2400" dirty="0" err="1"/>
              <a:t>models</a:t>
            </a:r>
            <a:r>
              <a:rPr lang="nl-NL" sz="2400" dirty="0"/>
              <a:t> of </a:t>
            </a:r>
            <a:r>
              <a:rPr lang="nl-NL" sz="2400" dirty="0" err="1"/>
              <a:t>argumentation</a:t>
            </a:r>
            <a:endParaRPr lang="nl-NL" sz="2400" dirty="0"/>
          </a:p>
          <a:p>
            <a:r>
              <a:rPr lang="nl-NL" sz="2400" dirty="0"/>
              <a:t>Argument(</a:t>
            </a:r>
            <a:r>
              <a:rPr lang="nl-NL" sz="2400" dirty="0" err="1"/>
              <a:t>ation</a:t>
            </a:r>
            <a:r>
              <a:rPr lang="nl-NL" sz="2400" dirty="0"/>
              <a:t>) </a:t>
            </a:r>
            <a:r>
              <a:rPr lang="nl-NL" sz="2400" dirty="0" err="1"/>
              <a:t>schemes</a:t>
            </a:r>
            <a:endParaRPr lang="nl-NL" sz="2400" dirty="0"/>
          </a:p>
          <a:p>
            <a:r>
              <a:rPr lang="nl-NL" sz="2400" dirty="0" err="1"/>
              <a:t>Modelling</a:t>
            </a:r>
            <a:r>
              <a:rPr lang="nl-NL" sz="2400" dirty="0"/>
              <a:t> </a:t>
            </a:r>
            <a:r>
              <a:rPr lang="nl-NL" sz="2400" dirty="0" err="1"/>
              <a:t>legal</a:t>
            </a:r>
            <a:r>
              <a:rPr lang="nl-NL" sz="2400" dirty="0"/>
              <a:t> </a:t>
            </a:r>
            <a:r>
              <a:rPr lang="nl-NL" sz="2400" dirty="0" err="1"/>
              <a:t>reasoning</a:t>
            </a:r>
            <a:r>
              <a:rPr lang="nl-NL" sz="2400" dirty="0"/>
              <a:t> </a:t>
            </a:r>
            <a:r>
              <a:rPr lang="nl-NL" sz="2400" dirty="0" err="1"/>
              <a:t>about</a:t>
            </a:r>
            <a:r>
              <a:rPr lang="nl-NL" sz="2400" dirty="0"/>
              <a:t> </a:t>
            </a:r>
            <a:r>
              <a:rPr lang="nl-NL" sz="2400" dirty="0" err="1"/>
              <a:t>evidence</a:t>
            </a:r>
            <a:endParaRPr lang="nl-NL" sz="2400" dirty="0"/>
          </a:p>
          <a:p>
            <a:r>
              <a:rPr lang="nl-NL" sz="2400" dirty="0" err="1"/>
              <a:t>Models</a:t>
            </a:r>
            <a:r>
              <a:rPr lang="nl-NL" sz="2400" dirty="0"/>
              <a:t> of case-based </a:t>
            </a:r>
            <a:r>
              <a:rPr lang="nl-NL" sz="2400" dirty="0" err="1"/>
              <a:t>reasoning</a:t>
            </a:r>
            <a:r>
              <a:rPr lang="nl-NL" sz="2400" dirty="0"/>
              <a:t> in factor-</a:t>
            </a:r>
            <a:r>
              <a:rPr lang="nl-NL" sz="2400" dirty="0" err="1"/>
              <a:t>based</a:t>
            </a:r>
            <a:r>
              <a:rPr lang="nl-NL" sz="2400" dirty="0"/>
              <a:t> </a:t>
            </a:r>
            <a:r>
              <a:rPr lang="nl-NL" sz="2400" dirty="0" err="1"/>
              <a:t>domains</a:t>
            </a:r>
            <a:endParaRPr lang="nl-NL" sz="2400" dirty="0"/>
          </a:p>
          <a:p>
            <a:pPr lvl="1"/>
            <a:r>
              <a:rPr lang="nl-NL" sz="2000" dirty="0"/>
              <a:t>HYPO, CATO, IBP</a:t>
            </a:r>
          </a:p>
          <a:p>
            <a:pPr lvl="1"/>
            <a:r>
              <a:rPr lang="nl-NL" sz="2000" dirty="0" err="1"/>
              <a:t>Horty’s</a:t>
            </a:r>
            <a:r>
              <a:rPr lang="nl-NL" sz="2000" dirty="0"/>
              <a:t> model of </a:t>
            </a:r>
            <a:r>
              <a:rPr lang="nl-NL" sz="2000" dirty="0" err="1"/>
              <a:t>precedential</a:t>
            </a:r>
            <a:r>
              <a:rPr lang="nl-NL" sz="2000" dirty="0"/>
              <a:t> </a:t>
            </a:r>
            <a:r>
              <a:rPr lang="nl-NL" sz="2000" dirty="0" err="1"/>
              <a:t>constraint</a:t>
            </a:r>
            <a:endParaRPr lang="nl-NL" sz="2000" dirty="0"/>
          </a:p>
          <a:p>
            <a:pPr lvl="1"/>
            <a:r>
              <a:rPr lang="nl-NL" sz="2000" dirty="0" err="1"/>
              <a:t>Preferences</a:t>
            </a:r>
            <a:r>
              <a:rPr lang="nl-NL" sz="2000" dirty="0"/>
              <a:t> </a:t>
            </a:r>
            <a:r>
              <a:rPr lang="nl-NL" sz="2000" dirty="0" err="1"/>
              <a:t>from</a:t>
            </a:r>
            <a:r>
              <a:rPr lang="nl-NL" sz="2000" dirty="0"/>
              <a:t> </a:t>
            </a:r>
            <a:r>
              <a:rPr lang="nl-NL" sz="2000" dirty="0" err="1"/>
              <a:t>values</a:t>
            </a:r>
            <a:r>
              <a:rPr lang="nl-NL" sz="2000" dirty="0"/>
              <a:t> in case-based </a:t>
            </a:r>
            <a:r>
              <a:rPr lang="nl-NL" sz="2000" dirty="0" err="1"/>
              <a:t>reasoning</a:t>
            </a:r>
            <a:endParaRPr lang="nl-NL" sz="2000" dirty="0"/>
          </a:p>
          <a:p>
            <a:r>
              <a:rPr lang="nl-NL" sz="2400" dirty="0"/>
              <a:t>(Legal </a:t>
            </a:r>
            <a:r>
              <a:rPr lang="nl-NL" sz="2400" dirty="0" err="1"/>
              <a:t>argumentation</a:t>
            </a:r>
            <a:r>
              <a:rPr lang="nl-NL" sz="2400" dirty="0"/>
              <a:t> as practical </a:t>
            </a:r>
            <a:r>
              <a:rPr lang="nl-NL" sz="2400" dirty="0" err="1"/>
              <a:t>reasoning</a:t>
            </a:r>
            <a:r>
              <a:rPr lang="nl-NL" sz="2400" dirty="0"/>
              <a:t>)</a:t>
            </a:r>
            <a:endParaRPr lang="nl-NL" sz="2800" dirty="0"/>
          </a:p>
        </p:txBody>
      </p:sp>
    </p:spTree>
    <p:extLst>
      <p:ext uri="{BB962C8B-B14F-4D97-AF65-F5344CB8AC3E}">
        <p14:creationId xmlns:p14="http://schemas.microsoft.com/office/powerpoint/2010/main" val="2376507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 Box 2">
            <a:extLst>
              <a:ext uri="{FF2B5EF4-FFF2-40B4-BE49-F238E27FC236}">
                <a16:creationId xmlns:a16="http://schemas.microsoft.com/office/drawing/2014/main" id="{0FC125B9-C621-492F-8077-AB7F3E049DDF}"/>
              </a:ext>
            </a:extLst>
          </p:cNvPr>
          <p:cNvSpPr txBox="1">
            <a:spLocks noChangeArrowheads="1"/>
          </p:cNvSpPr>
          <p:nvPr/>
        </p:nvSpPr>
        <p:spPr bwMode="auto">
          <a:xfrm>
            <a:off x="1284288" y="685800"/>
            <a:ext cx="1839912"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liable</a:t>
            </a:r>
            <a:endParaRPr lang="en-US" altLang="nl-NL" sz="1600">
              <a:latin typeface="Tahoma" panose="020B0604030504040204" pitchFamily="34" charset="0"/>
            </a:endParaRPr>
          </a:p>
        </p:txBody>
      </p:sp>
      <p:sp>
        <p:nvSpPr>
          <p:cNvPr id="65538" name="Text Box 3">
            <a:extLst>
              <a:ext uri="{FF2B5EF4-FFF2-40B4-BE49-F238E27FC236}">
                <a16:creationId xmlns:a16="http://schemas.microsoft.com/office/drawing/2014/main" id="{B740329D-CE77-493C-9DAC-7B3B5B6E7E45}"/>
              </a:ext>
            </a:extLst>
          </p:cNvPr>
          <p:cNvSpPr txBox="1">
            <a:spLocks noChangeArrowheads="1"/>
          </p:cNvSpPr>
          <p:nvPr/>
        </p:nvSpPr>
        <p:spPr bwMode="auto">
          <a:xfrm>
            <a:off x="76200" y="1908175"/>
            <a:ext cx="14478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breached duty of care</a:t>
            </a:r>
            <a:endParaRPr lang="en-US" altLang="nl-NL" sz="1600">
              <a:latin typeface="Tahoma" panose="020B0604030504040204" pitchFamily="34" charset="0"/>
            </a:endParaRPr>
          </a:p>
        </p:txBody>
      </p:sp>
      <p:sp>
        <p:nvSpPr>
          <p:cNvPr id="65539" name="Text Box 4">
            <a:extLst>
              <a:ext uri="{FF2B5EF4-FFF2-40B4-BE49-F238E27FC236}">
                <a16:creationId xmlns:a16="http://schemas.microsoft.com/office/drawing/2014/main" id="{336B06F6-3562-4E9A-A1AE-3441D6846CEF}"/>
              </a:ext>
            </a:extLst>
          </p:cNvPr>
          <p:cNvSpPr txBox="1">
            <a:spLocks noChangeArrowheads="1"/>
          </p:cNvSpPr>
          <p:nvPr/>
        </p:nvSpPr>
        <p:spPr bwMode="auto">
          <a:xfrm>
            <a:off x="2895600" y="1908175"/>
            <a:ext cx="1524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work-related injury</a:t>
            </a:r>
            <a:endParaRPr lang="en-US" altLang="nl-NL" sz="1600">
              <a:latin typeface="Tahoma" panose="020B0604030504040204" pitchFamily="34" charset="0"/>
            </a:endParaRPr>
          </a:p>
        </p:txBody>
      </p:sp>
      <p:cxnSp>
        <p:nvCxnSpPr>
          <p:cNvPr id="65540" name="AutoShape 5">
            <a:extLst>
              <a:ext uri="{FF2B5EF4-FFF2-40B4-BE49-F238E27FC236}">
                <a16:creationId xmlns:a16="http://schemas.microsoft.com/office/drawing/2014/main" id="{A5ECD148-06DE-4FDD-8F44-0BCFAFE2622C}"/>
              </a:ext>
            </a:extLst>
          </p:cNvPr>
          <p:cNvCxnSpPr>
            <a:cxnSpLocks noChangeShapeType="1"/>
            <a:stCxn id="65538" idx="0"/>
            <a:endCxn id="65537" idx="2"/>
          </p:cNvCxnSpPr>
          <p:nvPr/>
        </p:nvCxnSpPr>
        <p:spPr bwMode="auto">
          <a:xfrm rot="-5400000">
            <a:off x="1064419" y="767556"/>
            <a:ext cx="876300" cy="1404938"/>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5541" name="AutoShape 6">
            <a:extLst>
              <a:ext uri="{FF2B5EF4-FFF2-40B4-BE49-F238E27FC236}">
                <a16:creationId xmlns:a16="http://schemas.microsoft.com/office/drawing/2014/main" id="{C29944EF-ECBC-4246-ABA3-D323B5FE3BAD}"/>
              </a:ext>
            </a:extLst>
          </p:cNvPr>
          <p:cNvCxnSpPr>
            <a:cxnSpLocks noChangeShapeType="1"/>
            <a:stCxn id="65539" idx="0"/>
            <a:endCxn id="65537" idx="2"/>
          </p:cNvCxnSpPr>
          <p:nvPr/>
        </p:nvCxnSpPr>
        <p:spPr bwMode="auto">
          <a:xfrm rot="5400000" flipH="1">
            <a:off x="2493169" y="743744"/>
            <a:ext cx="876300" cy="145256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5542" name="Text Box 7">
            <a:extLst>
              <a:ext uri="{FF2B5EF4-FFF2-40B4-BE49-F238E27FC236}">
                <a16:creationId xmlns:a16="http://schemas.microsoft.com/office/drawing/2014/main" id="{80D59EF0-A3E5-4473-9FEE-D9F4A84179FD}"/>
              </a:ext>
            </a:extLst>
          </p:cNvPr>
          <p:cNvSpPr txBox="1">
            <a:spLocks noChangeArrowheads="1"/>
          </p:cNvSpPr>
          <p:nvPr/>
        </p:nvSpPr>
        <p:spPr bwMode="auto">
          <a:xfrm>
            <a:off x="6573838" y="685800"/>
            <a:ext cx="2112962" cy="346075"/>
          </a:xfrm>
          <a:prstGeom prst="rect">
            <a:avLst/>
          </a:prstGeom>
          <a:solidFill>
            <a:schemeClr val="accent1"/>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Employer is not liable</a:t>
            </a:r>
            <a:endParaRPr lang="en-US" altLang="nl-NL" sz="1600">
              <a:latin typeface="Tahoma" panose="020B0604030504040204" pitchFamily="34" charset="0"/>
            </a:endParaRPr>
          </a:p>
        </p:txBody>
      </p:sp>
      <p:sp>
        <p:nvSpPr>
          <p:cNvPr id="65543" name="Text Box 8">
            <a:extLst>
              <a:ext uri="{FF2B5EF4-FFF2-40B4-BE49-F238E27FC236}">
                <a16:creationId xmlns:a16="http://schemas.microsoft.com/office/drawing/2014/main" id="{CA1C12C4-6FF8-4810-B16E-513CB7563EB6}"/>
              </a:ext>
            </a:extLst>
          </p:cNvPr>
          <p:cNvSpPr txBox="1">
            <a:spLocks noChangeArrowheads="1"/>
          </p:cNvSpPr>
          <p:nvPr/>
        </p:nvSpPr>
        <p:spPr bwMode="auto">
          <a:xfrm>
            <a:off x="5943600" y="1905000"/>
            <a:ext cx="1295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careless</a:t>
            </a:r>
            <a:endParaRPr lang="en-US" altLang="nl-NL" sz="1600">
              <a:latin typeface="Tahoma" panose="020B0604030504040204" pitchFamily="34" charset="0"/>
            </a:endParaRPr>
          </a:p>
        </p:txBody>
      </p:sp>
      <p:sp>
        <p:nvSpPr>
          <p:cNvPr id="65544" name="Text Box 9">
            <a:extLst>
              <a:ext uri="{FF2B5EF4-FFF2-40B4-BE49-F238E27FC236}">
                <a16:creationId xmlns:a16="http://schemas.microsoft.com/office/drawing/2014/main" id="{2AE7C96D-5C3C-4A40-8D70-77B34878AD32}"/>
              </a:ext>
            </a:extLst>
          </p:cNvPr>
          <p:cNvSpPr txBox="1">
            <a:spLocks noChangeArrowheads="1"/>
          </p:cNvSpPr>
          <p:nvPr/>
        </p:nvSpPr>
        <p:spPr bwMode="auto">
          <a:xfrm>
            <a:off x="8229600" y="19050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2</a:t>
            </a:r>
            <a:endParaRPr lang="en-US" altLang="nl-NL" sz="1600">
              <a:latin typeface="Tahoma" panose="020B0604030504040204" pitchFamily="34" charset="0"/>
            </a:endParaRPr>
          </a:p>
        </p:txBody>
      </p:sp>
      <p:cxnSp>
        <p:nvCxnSpPr>
          <p:cNvPr id="65545" name="AutoShape 10">
            <a:extLst>
              <a:ext uri="{FF2B5EF4-FFF2-40B4-BE49-F238E27FC236}">
                <a16:creationId xmlns:a16="http://schemas.microsoft.com/office/drawing/2014/main" id="{60EBFCA6-009B-4C48-AE46-13291B6E2BDE}"/>
              </a:ext>
            </a:extLst>
          </p:cNvPr>
          <p:cNvCxnSpPr>
            <a:cxnSpLocks noChangeShapeType="1"/>
            <a:stCxn id="65543" idx="0"/>
            <a:endCxn id="65542" idx="2"/>
          </p:cNvCxnSpPr>
          <p:nvPr/>
        </p:nvCxnSpPr>
        <p:spPr bwMode="auto">
          <a:xfrm rot="-5400000">
            <a:off x="6674644" y="948531"/>
            <a:ext cx="873125" cy="1039813"/>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5546" name="AutoShape 11">
            <a:extLst>
              <a:ext uri="{FF2B5EF4-FFF2-40B4-BE49-F238E27FC236}">
                <a16:creationId xmlns:a16="http://schemas.microsoft.com/office/drawing/2014/main" id="{DB83494A-84EF-41B3-8B20-6338084DE522}"/>
              </a:ext>
            </a:extLst>
          </p:cNvPr>
          <p:cNvCxnSpPr>
            <a:cxnSpLocks noChangeShapeType="1"/>
            <a:stCxn id="65542" idx="1"/>
            <a:endCxn id="65537" idx="3"/>
          </p:cNvCxnSpPr>
          <p:nvPr/>
        </p:nvCxnSpPr>
        <p:spPr bwMode="auto">
          <a:xfrm flipH="1">
            <a:off x="3124200" y="858838"/>
            <a:ext cx="3449638" cy="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65547" name="Text Box 12">
            <a:extLst>
              <a:ext uri="{FF2B5EF4-FFF2-40B4-BE49-F238E27FC236}">
                <a16:creationId xmlns:a16="http://schemas.microsoft.com/office/drawing/2014/main" id="{C26198A6-C98D-469D-84DD-989399502D14}"/>
              </a:ext>
            </a:extLst>
          </p:cNvPr>
          <p:cNvSpPr txBox="1">
            <a:spLocks noChangeArrowheads="1"/>
          </p:cNvSpPr>
          <p:nvPr/>
        </p:nvSpPr>
        <p:spPr bwMode="auto">
          <a:xfrm>
            <a:off x="4343400" y="3767138"/>
            <a:ext cx="1371600" cy="10795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had no work-related injury</a:t>
            </a:r>
          </a:p>
        </p:txBody>
      </p:sp>
      <p:sp>
        <p:nvSpPr>
          <p:cNvPr id="65548" name="Text Box 13">
            <a:extLst>
              <a:ext uri="{FF2B5EF4-FFF2-40B4-BE49-F238E27FC236}">
                <a16:creationId xmlns:a16="http://schemas.microsoft.com/office/drawing/2014/main" id="{3FB3093C-6F3D-4E23-9E75-8D462A98455F}"/>
              </a:ext>
            </a:extLst>
          </p:cNvPr>
          <p:cNvSpPr txBox="1">
            <a:spLocks noChangeArrowheads="1"/>
          </p:cNvSpPr>
          <p:nvPr/>
        </p:nvSpPr>
        <p:spPr bwMode="auto">
          <a:xfrm>
            <a:off x="152400" y="35242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No safety instructions</a:t>
            </a:r>
            <a:endParaRPr lang="en-US" altLang="nl-NL" sz="1600">
              <a:latin typeface="Tahoma" panose="020B0604030504040204" pitchFamily="34" charset="0"/>
            </a:endParaRPr>
          </a:p>
        </p:txBody>
      </p:sp>
      <p:cxnSp>
        <p:nvCxnSpPr>
          <p:cNvPr id="65549" name="AutoShape 14">
            <a:extLst>
              <a:ext uri="{FF2B5EF4-FFF2-40B4-BE49-F238E27FC236}">
                <a16:creationId xmlns:a16="http://schemas.microsoft.com/office/drawing/2014/main" id="{24E32434-8509-4217-846F-5EFE383A7C54}"/>
              </a:ext>
            </a:extLst>
          </p:cNvPr>
          <p:cNvCxnSpPr>
            <a:cxnSpLocks noChangeShapeType="1"/>
            <a:stCxn id="65548" idx="0"/>
            <a:endCxn id="65538" idx="2"/>
          </p:cNvCxnSpPr>
          <p:nvPr/>
        </p:nvCxnSpPr>
        <p:spPr bwMode="auto">
          <a:xfrm flipV="1">
            <a:off x="800100" y="2743200"/>
            <a:ext cx="0" cy="78105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5550" name="Text Box 15">
            <a:extLst>
              <a:ext uri="{FF2B5EF4-FFF2-40B4-BE49-F238E27FC236}">
                <a16:creationId xmlns:a16="http://schemas.microsoft.com/office/drawing/2014/main" id="{4D4E4C5F-0F12-4094-B85F-6555E00F4D1F}"/>
              </a:ext>
            </a:extLst>
          </p:cNvPr>
          <p:cNvSpPr txBox="1">
            <a:spLocks noChangeArrowheads="1"/>
          </p:cNvSpPr>
          <p:nvPr/>
        </p:nvSpPr>
        <p:spPr bwMode="auto">
          <a:xfrm>
            <a:off x="1676400" y="6096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 is friend of claimant </a:t>
            </a:r>
            <a:endParaRPr lang="en-US" altLang="nl-NL" sz="1600">
              <a:latin typeface="Tahoma" panose="020B0604030504040204" pitchFamily="34" charset="0"/>
            </a:endParaRPr>
          </a:p>
        </p:txBody>
      </p:sp>
      <p:sp>
        <p:nvSpPr>
          <p:cNvPr id="65551" name="Text Box 16">
            <a:extLst>
              <a:ext uri="{FF2B5EF4-FFF2-40B4-BE49-F238E27FC236}">
                <a16:creationId xmlns:a16="http://schemas.microsoft.com/office/drawing/2014/main" id="{1AC626AB-4866-49B6-B3A1-01E9CF01F939}"/>
              </a:ext>
            </a:extLst>
          </p:cNvPr>
          <p:cNvSpPr txBox="1">
            <a:spLocks noChangeArrowheads="1"/>
          </p:cNvSpPr>
          <p:nvPr/>
        </p:nvSpPr>
        <p:spPr bwMode="auto">
          <a:xfrm>
            <a:off x="1676400" y="489585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is not credible</a:t>
            </a:r>
            <a:endParaRPr lang="en-US" altLang="nl-NL" sz="1600">
              <a:latin typeface="Tahoma" panose="020B0604030504040204" pitchFamily="34" charset="0"/>
            </a:endParaRPr>
          </a:p>
        </p:txBody>
      </p:sp>
      <p:cxnSp>
        <p:nvCxnSpPr>
          <p:cNvPr id="65552" name="AutoShape 17">
            <a:extLst>
              <a:ext uri="{FF2B5EF4-FFF2-40B4-BE49-F238E27FC236}">
                <a16:creationId xmlns:a16="http://schemas.microsoft.com/office/drawing/2014/main" id="{2B99A1F4-84BB-4BF1-9EE9-51293B74DFE5}"/>
              </a:ext>
            </a:extLst>
          </p:cNvPr>
          <p:cNvCxnSpPr>
            <a:cxnSpLocks noChangeShapeType="1"/>
            <a:stCxn id="65551" idx="0"/>
          </p:cNvCxnSpPr>
          <p:nvPr/>
        </p:nvCxnSpPr>
        <p:spPr bwMode="auto">
          <a:xfrm flipH="1" flipV="1">
            <a:off x="838200" y="4572000"/>
            <a:ext cx="1485900" cy="323850"/>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65553" name="Text Box 18">
            <a:extLst>
              <a:ext uri="{FF2B5EF4-FFF2-40B4-BE49-F238E27FC236}">
                <a16:creationId xmlns:a16="http://schemas.microsoft.com/office/drawing/2014/main" id="{AF52948F-F15D-4CB3-92B1-C946AB2B43B5}"/>
              </a:ext>
            </a:extLst>
          </p:cNvPr>
          <p:cNvSpPr txBox="1">
            <a:spLocks noChangeArrowheads="1"/>
          </p:cNvSpPr>
          <p:nvPr/>
        </p:nvSpPr>
        <p:spPr bwMode="auto">
          <a:xfrm>
            <a:off x="7543800" y="3432175"/>
            <a:ext cx="11430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was not careless</a:t>
            </a:r>
          </a:p>
        </p:txBody>
      </p:sp>
      <p:cxnSp>
        <p:nvCxnSpPr>
          <p:cNvPr id="65554" name="AutoShape 19">
            <a:extLst>
              <a:ext uri="{FF2B5EF4-FFF2-40B4-BE49-F238E27FC236}">
                <a16:creationId xmlns:a16="http://schemas.microsoft.com/office/drawing/2014/main" id="{8EDC8B95-B716-45C9-B6E0-13785D7554E9}"/>
              </a:ext>
            </a:extLst>
          </p:cNvPr>
          <p:cNvCxnSpPr>
            <a:cxnSpLocks noChangeShapeType="1"/>
            <a:stCxn id="65553" idx="0"/>
            <a:endCxn id="65543" idx="3"/>
          </p:cNvCxnSpPr>
          <p:nvPr/>
        </p:nvCxnSpPr>
        <p:spPr bwMode="auto">
          <a:xfrm flipH="1" flipV="1">
            <a:off x="7239000" y="2322513"/>
            <a:ext cx="876300" cy="1109662"/>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65555" name="Text Box 20">
            <a:extLst>
              <a:ext uri="{FF2B5EF4-FFF2-40B4-BE49-F238E27FC236}">
                <a16:creationId xmlns:a16="http://schemas.microsoft.com/office/drawing/2014/main" id="{8509CD4E-2EE8-4C88-AB7C-6FEC97C85E0E}"/>
              </a:ext>
            </a:extLst>
          </p:cNvPr>
          <p:cNvSpPr txBox="1">
            <a:spLocks noChangeArrowheads="1"/>
          </p:cNvSpPr>
          <p:nvPr/>
        </p:nvSpPr>
        <p:spPr bwMode="auto">
          <a:xfrm>
            <a:off x="4191000" y="5641975"/>
            <a:ext cx="1676400" cy="83502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Injury caused by poor physical condition</a:t>
            </a:r>
          </a:p>
        </p:txBody>
      </p:sp>
      <p:cxnSp>
        <p:nvCxnSpPr>
          <p:cNvPr id="65556" name="AutoShape 21">
            <a:extLst>
              <a:ext uri="{FF2B5EF4-FFF2-40B4-BE49-F238E27FC236}">
                <a16:creationId xmlns:a16="http://schemas.microsoft.com/office/drawing/2014/main" id="{FE0331FE-6759-425A-A789-2DC205568968}"/>
              </a:ext>
            </a:extLst>
          </p:cNvPr>
          <p:cNvCxnSpPr>
            <a:cxnSpLocks noChangeShapeType="1"/>
            <a:stCxn id="65555" idx="0"/>
            <a:endCxn id="65547" idx="2"/>
          </p:cNvCxnSpPr>
          <p:nvPr/>
        </p:nvCxnSpPr>
        <p:spPr bwMode="auto">
          <a:xfrm flipV="1">
            <a:off x="5029200" y="4846638"/>
            <a:ext cx="0" cy="795337"/>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57" name="AutoShape 22">
            <a:extLst>
              <a:ext uri="{FF2B5EF4-FFF2-40B4-BE49-F238E27FC236}">
                <a16:creationId xmlns:a16="http://schemas.microsoft.com/office/drawing/2014/main" id="{2036C1E7-11E7-4A07-933F-747DC1C9D675}"/>
              </a:ext>
            </a:extLst>
          </p:cNvPr>
          <p:cNvCxnSpPr>
            <a:cxnSpLocks noChangeShapeType="1"/>
            <a:stCxn id="65547" idx="0"/>
            <a:endCxn id="65539" idx="2"/>
          </p:cNvCxnSpPr>
          <p:nvPr/>
        </p:nvCxnSpPr>
        <p:spPr bwMode="auto">
          <a:xfrm flipH="1" flipV="1">
            <a:off x="3657600" y="2743200"/>
            <a:ext cx="1371600" cy="1023938"/>
          </a:xfrm>
          <a:prstGeom prst="straightConnector1">
            <a:avLst/>
          </a:prstGeom>
          <a:noFill/>
          <a:ln w="28575">
            <a:solidFill>
              <a:schemeClr val="hlink"/>
            </a:solidFill>
            <a:prstDash val="dash"/>
            <a:round/>
            <a:headEnd type="triangle" w="med" len="med"/>
            <a:tailEnd/>
          </a:ln>
          <a:extLst>
            <a:ext uri="{909E8E84-426E-40DD-AFC4-6F175D3DCCD1}">
              <a14:hiddenFill xmlns:a14="http://schemas.microsoft.com/office/drawing/2010/main">
                <a:noFill/>
              </a14:hiddenFill>
            </a:ext>
          </a:extLst>
        </p:spPr>
      </p:cxnSp>
      <p:sp>
        <p:nvSpPr>
          <p:cNvPr id="65558" name="Text Box 23">
            <a:extLst>
              <a:ext uri="{FF2B5EF4-FFF2-40B4-BE49-F238E27FC236}">
                <a16:creationId xmlns:a16="http://schemas.microsoft.com/office/drawing/2014/main" id="{C29FC2BB-FF34-442F-9BDF-D27A4FFB7254}"/>
              </a:ext>
            </a:extLst>
          </p:cNvPr>
          <p:cNvSpPr txBox="1">
            <a:spLocks noChangeArrowheads="1"/>
          </p:cNvSpPr>
          <p:nvPr/>
        </p:nvSpPr>
        <p:spPr bwMode="auto">
          <a:xfrm>
            <a:off x="152400" y="4953000"/>
            <a:ext cx="1295400" cy="5905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Colleague says so</a:t>
            </a:r>
            <a:endParaRPr lang="en-US" altLang="nl-NL" sz="1600">
              <a:latin typeface="Tahoma" panose="020B0604030504040204" pitchFamily="34" charset="0"/>
            </a:endParaRPr>
          </a:p>
        </p:txBody>
      </p:sp>
      <p:cxnSp>
        <p:nvCxnSpPr>
          <p:cNvPr id="65559" name="AutoShape 24">
            <a:extLst>
              <a:ext uri="{FF2B5EF4-FFF2-40B4-BE49-F238E27FC236}">
                <a16:creationId xmlns:a16="http://schemas.microsoft.com/office/drawing/2014/main" id="{5F3D0F49-B6A5-4A0F-BAFE-3FDAAC845FA3}"/>
              </a:ext>
            </a:extLst>
          </p:cNvPr>
          <p:cNvCxnSpPr>
            <a:cxnSpLocks noChangeShapeType="1"/>
            <a:stCxn id="65558" idx="0"/>
            <a:endCxn id="65548" idx="2"/>
          </p:cNvCxnSpPr>
          <p:nvPr/>
        </p:nvCxnSpPr>
        <p:spPr bwMode="auto">
          <a:xfrm flipV="1">
            <a:off x="800100" y="4114800"/>
            <a:ext cx="0" cy="8382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0" name="AutoShape 25">
            <a:extLst>
              <a:ext uri="{FF2B5EF4-FFF2-40B4-BE49-F238E27FC236}">
                <a16:creationId xmlns:a16="http://schemas.microsoft.com/office/drawing/2014/main" id="{332809AD-E8EE-4FDB-80C2-1F7C0CB48FB3}"/>
              </a:ext>
            </a:extLst>
          </p:cNvPr>
          <p:cNvCxnSpPr>
            <a:cxnSpLocks noChangeShapeType="1"/>
            <a:stCxn id="65544" idx="0"/>
            <a:endCxn id="65542" idx="2"/>
          </p:cNvCxnSpPr>
          <p:nvPr/>
        </p:nvCxnSpPr>
        <p:spPr bwMode="auto">
          <a:xfrm rot="5400000" flipH="1">
            <a:off x="7684294" y="978694"/>
            <a:ext cx="873125" cy="979487"/>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5561" name="Text Box 28">
            <a:extLst>
              <a:ext uri="{FF2B5EF4-FFF2-40B4-BE49-F238E27FC236}">
                <a16:creationId xmlns:a16="http://schemas.microsoft.com/office/drawing/2014/main" id="{9ACEEF06-94EB-4638-A04F-AE9CE2A4AF0C}"/>
              </a:ext>
            </a:extLst>
          </p:cNvPr>
          <p:cNvSpPr txBox="1">
            <a:spLocks noChangeArrowheads="1"/>
          </p:cNvSpPr>
          <p:nvPr/>
        </p:nvSpPr>
        <p:spPr bwMode="auto">
          <a:xfrm>
            <a:off x="1828800" y="2133600"/>
            <a:ext cx="762000" cy="346075"/>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Rule 1</a:t>
            </a:r>
            <a:endParaRPr lang="en-US" altLang="nl-NL" sz="1600">
              <a:latin typeface="Tahoma" panose="020B0604030504040204" pitchFamily="34" charset="0"/>
            </a:endParaRPr>
          </a:p>
        </p:txBody>
      </p:sp>
      <p:cxnSp>
        <p:nvCxnSpPr>
          <p:cNvPr id="65562" name="AutoShape 29">
            <a:extLst>
              <a:ext uri="{FF2B5EF4-FFF2-40B4-BE49-F238E27FC236}">
                <a16:creationId xmlns:a16="http://schemas.microsoft.com/office/drawing/2014/main" id="{A3BD894F-AA2D-4E17-8F4B-A87815065895}"/>
              </a:ext>
            </a:extLst>
          </p:cNvPr>
          <p:cNvCxnSpPr>
            <a:cxnSpLocks noChangeShapeType="1"/>
            <a:stCxn id="65561" idx="0"/>
            <a:endCxn id="65537" idx="2"/>
          </p:cNvCxnSpPr>
          <p:nvPr/>
        </p:nvCxnSpPr>
        <p:spPr bwMode="auto">
          <a:xfrm flipH="1" flipV="1">
            <a:off x="2205038" y="1031875"/>
            <a:ext cx="4762" cy="110172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3" name="AutoShape 30">
            <a:extLst>
              <a:ext uri="{FF2B5EF4-FFF2-40B4-BE49-F238E27FC236}">
                <a16:creationId xmlns:a16="http://schemas.microsoft.com/office/drawing/2014/main" id="{EF9E340F-EFA5-4693-A43B-7E1DF994AD0C}"/>
              </a:ext>
            </a:extLst>
          </p:cNvPr>
          <p:cNvCxnSpPr>
            <a:cxnSpLocks noChangeShapeType="1"/>
            <a:stCxn id="65550" idx="0"/>
            <a:endCxn id="65551" idx="2"/>
          </p:cNvCxnSpPr>
          <p:nvPr/>
        </p:nvCxnSpPr>
        <p:spPr bwMode="auto">
          <a:xfrm flipV="1">
            <a:off x="2324100" y="5486400"/>
            <a:ext cx="0" cy="60960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5564" name="AutoShape 15">
            <a:extLst>
              <a:ext uri="{FF2B5EF4-FFF2-40B4-BE49-F238E27FC236}">
                <a16:creationId xmlns:a16="http://schemas.microsoft.com/office/drawing/2014/main" id="{164B2AAF-5156-4755-9EB9-E6C482F13EA4}"/>
              </a:ext>
            </a:extLst>
          </p:cNvPr>
          <p:cNvCxnSpPr>
            <a:cxnSpLocks noChangeShapeType="1"/>
            <a:stCxn id="65565" idx="0"/>
          </p:cNvCxnSpPr>
          <p:nvPr/>
        </p:nvCxnSpPr>
        <p:spPr bwMode="auto">
          <a:xfrm flipV="1">
            <a:off x="6591300" y="2740025"/>
            <a:ext cx="0" cy="6635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5565" name="Text Box 14">
            <a:extLst>
              <a:ext uri="{FF2B5EF4-FFF2-40B4-BE49-F238E27FC236}">
                <a16:creationId xmlns:a16="http://schemas.microsoft.com/office/drawing/2014/main" id="{05822064-5833-42C5-9FD5-745A378B1628}"/>
              </a:ext>
            </a:extLst>
          </p:cNvPr>
          <p:cNvSpPr txBox="1">
            <a:spLocks noChangeArrowheads="1"/>
          </p:cNvSpPr>
          <p:nvPr/>
        </p:nvSpPr>
        <p:spPr bwMode="auto">
          <a:xfrm>
            <a:off x="5867400" y="3403600"/>
            <a:ext cx="1447800" cy="83185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Employee did not secure stairs</a:t>
            </a:r>
            <a:endParaRPr lang="en-US" altLang="nl-NL" sz="1600">
              <a:latin typeface="Tahoma" panose="020B0604030504040204" pitchFamily="34" charset="0"/>
            </a:endParaRPr>
          </a:p>
        </p:txBody>
      </p:sp>
      <p:cxnSp>
        <p:nvCxnSpPr>
          <p:cNvPr id="65566" name="AutoShape 15">
            <a:extLst>
              <a:ext uri="{FF2B5EF4-FFF2-40B4-BE49-F238E27FC236}">
                <a16:creationId xmlns:a16="http://schemas.microsoft.com/office/drawing/2014/main" id="{F19841DC-D5E4-42AF-B49F-548EBE3F95B9}"/>
              </a:ext>
            </a:extLst>
          </p:cNvPr>
          <p:cNvCxnSpPr>
            <a:cxnSpLocks noChangeShapeType="1"/>
            <a:stCxn id="65567" idx="0"/>
            <a:endCxn id="65553" idx="2"/>
          </p:cNvCxnSpPr>
          <p:nvPr/>
        </p:nvCxnSpPr>
        <p:spPr bwMode="auto">
          <a:xfrm flipV="1">
            <a:off x="8115300" y="4267200"/>
            <a:ext cx="0" cy="82867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5567" name="Text Box 14">
            <a:extLst>
              <a:ext uri="{FF2B5EF4-FFF2-40B4-BE49-F238E27FC236}">
                <a16:creationId xmlns:a16="http://schemas.microsoft.com/office/drawing/2014/main" id="{8B9B2EFC-0058-4664-84E1-78BB186FCE39}"/>
              </a:ext>
            </a:extLst>
          </p:cNvPr>
          <p:cNvSpPr txBox="1">
            <a:spLocks noChangeArrowheads="1"/>
          </p:cNvSpPr>
          <p:nvPr/>
        </p:nvSpPr>
        <p:spPr bwMode="auto">
          <a:xfrm>
            <a:off x="7391400" y="5095875"/>
            <a:ext cx="1447800" cy="584200"/>
          </a:xfrm>
          <a:prstGeom prst="rect">
            <a:avLst/>
          </a:prstGeom>
          <a:solidFill>
            <a:schemeClr val="accent1"/>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sym typeface="Symbol" panose="05050102010706020507" pitchFamily="18" charset="2"/>
              </a:rPr>
              <a:t>It was a normal stairs</a:t>
            </a:r>
            <a:endParaRPr lang="en-US" altLang="nl-NL" sz="1600">
              <a:latin typeface="Tahoma" panose="020B0604030504040204" pitchFamily="34" charset="0"/>
            </a:endParaRPr>
          </a:p>
        </p:txBody>
      </p:sp>
      <p:sp>
        <p:nvSpPr>
          <p:cNvPr id="65568" name="Text Box 23">
            <a:extLst>
              <a:ext uri="{FF2B5EF4-FFF2-40B4-BE49-F238E27FC236}">
                <a16:creationId xmlns:a16="http://schemas.microsoft.com/office/drawing/2014/main" id="{2F882E7C-2FE0-441E-8DFC-914AB0ACEA3F}"/>
              </a:ext>
            </a:extLst>
          </p:cNvPr>
          <p:cNvSpPr txBox="1">
            <a:spLocks noChangeArrowheads="1"/>
          </p:cNvSpPr>
          <p:nvPr/>
        </p:nvSpPr>
        <p:spPr bwMode="auto">
          <a:xfrm>
            <a:off x="1274763" y="1177925"/>
            <a:ext cx="6573837" cy="584200"/>
          </a:xfrm>
          <a:prstGeom prst="rect">
            <a:avLst/>
          </a:prstGeom>
          <a:solidFill>
            <a:srgbClr val="FFFF99"/>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employer breached duty of care &amp; employee had work-related injury THEN employer is liable UNLESS employee was careless</a:t>
            </a:r>
          </a:p>
        </p:txBody>
      </p:sp>
      <p:sp>
        <p:nvSpPr>
          <p:cNvPr id="65569" name="Text Box 23">
            <a:extLst>
              <a:ext uri="{FF2B5EF4-FFF2-40B4-BE49-F238E27FC236}">
                <a16:creationId xmlns:a16="http://schemas.microsoft.com/office/drawing/2014/main" id="{99A56BF8-343A-4D2C-82BD-A6F352C9765A}"/>
              </a:ext>
            </a:extLst>
          </p:cNvPr>
          <p:cNvSpPr txBox="1">
            <a:spLocks noChangeArrowheads="1"/>
          </p:cNvSpPr>
          <p:nvPr/>
        </p:nvSpPr>
        <p:spPr bwMode="auto">
          <a:xfrm>
            <a:off x="914400" y="2895600"/>
            <a:ext cx="3135313" cy="584200"/>
          </a:xfrm>
          <a:prstGeom prst="rect">
            <a:avLst/>
          </a:prstGeom>
          <a:solidFill>
            <a:srgbClr val="FFFF99"/>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NO safety instructions THEN Employer breached duty of care</a:t>
            </a:r>
          </a:p>
        </p:txBody>
      </p:sp>
      <p:sp>
        <p:nvSpPr>
          <p:cNvPr id="65570" name="Text Box 23">
            <a:extLst>
              <a:ext uri="{FF2B5EF4-FFF2-40B4-BE49-F238E27FC236}">
                <a16:creationId xmlns:a16="http://schemas.microsoft.com/office/drawing/2014/main" id="{C1BF0563-5AC1-4A13-91D6-BABE83106A40}"/>
              </a:ext>
            </a:extLst>
          </p:cNvPr>
          <p:cNvSpPr txBox="1">
            <a:spLocks noChangeArrowheads="1"/>
          </p:cNvSpPr>
          <p:nvPr/>
        </p:nvSpPr>
        <p:spPr bwMode="auto">
          <a:xfrm>
            <a:off x="790575" y="4225925"/>
            <a:ext cx="2755900" cy="585788"/>
          </a:xfrm>
          <a:prstGeom prst="rect">
            <a:avLst/>
          </a:prstGeom>
          <a:solidFill>
            <a:srgbClr val="FFFF99"/>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witness W says P THEN P UNLESS W is not credible</a:t>
            </a:r>
          </a:p>
        </p:txBody>
      </p:sp>
      <p:sp>
        <p:nvSpPr>
          <p:cNvPr id="65571" name="Text Box 23">
            <a:extLst>
              <a:ext uri="{FF2B5EF4-FFF2-40B4-BE49-F238E27FC236}">
                <a16:creationId xmlns:a16="http://schemas.microsoft.com/office/drawing/2014/main" id="{5762C865-C135-46FF-8668-D985E8ACD199}"/>
              </a:ext>
            </a:extLst>
          </p:cNvPr>
          <p:cNvSpPr txBox="1">
            <a:spLocks noChangeArrowheads="1"/>
          </p:cNvSpPr>
          <p:nvPr/>
        </p:nvSpPr>
        <p:spPr bwMode="auto">
          <a:xfrm>
            <a:off x="5067300" y="2779713"/>
            <a:ext cx="3314700" cy="584200"/>
          </a:xfrm>
          <a:prstGeom prst="rect">
            <a:avLst/>
          </a:prstGeom>
          <a:solidFill>
            <a:srgbClr val="FFFF99"/>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employee did not secure stairs THEN employee was careless</a:t>
            </a:r>
          </a:p>
        </p:txBody>
      </p:sp>
      <p:sp>
        <p:nvSpPr>
          <p:cNvPr id="65572" name="Text Box 23">
            <a:extLst>
              <a:ext uri="{FF2B5EF4-FFF2-40B4-BE49-F238E27FC236}">
                <a16:creationId xmlns:a16="http://schemas.microsoft.com/office/drawing/2014/main" id="{081E1006-347F-400D-A822-2B787E4947CF}"/>
              </a:ext>
            </a:extLst>
          </p:cNvPr>
          <p:cNvSpPr txBox="1">
            <a:spLocks noChangeArrowheads="1"/>
          </p:cNvSpPr>
          <p:nvPr/>
        </p:nvSpPr>
        <p:spPr bwMode="auto">
          <a:xfrm>
            <a:off x="5943600" y="4343400"/>
            <a:ext cx="3028950" cy="830263"/>
          </a:xfrm>
          <a:prstGeom prst="rect">
            <a:avLst/>
          </a:prstGeom>
          <a:solidFill>
            <a:srgbClr val="FFFF99"/>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employee did not secure a normal  stairs THEN employee was NOT careless</a:t>
            </a:r>
          </a:p>
        </p:txBody>
      </p:sp>
      <p:sp>
        <p:nvSpPr>
          <p:cNvPr id="65573" name="Text Box 23">
            <a:extLst>
              <a:ext uri="{FF2B5EF4-FFF2-40B4-BE49-F238E27FC236}">
                <a16:creationId xmlns:a16="http://schemas.microsoft.com/office/drawing/2014/main" id="{C17A27F0-2AF4-4568-B948-69D6795D6D45}"/>
              </a:ext>
            </a:extLst>
          </p:cNvPr>
          <p:cNvSpPr txBox="1">
            <a:spLocks noChangeArrowheads="1"/>
          </p:cNvSpPr>
          <p:nvPr/>
        </p:nvSpPr>
        <p:spPr bwMode="auto">
          <a:xfrm>
            <a:off x="3695700" y="4811713"/>
            <a:ext cx="3543300" cy="830262"/>
          </a:xfrm>
          <a:prstGeom prst="rect">
            <a:avLst/>
          </a:prstGeom>
          <a:solidFill>
            <a:srgbClr val="FFFF99"/>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an employee’s injury is caused by poor physical condition THEN employee had NO work-related injury</a:t>
            </a:r>
          </a:p>
        </p:txBody>
      </p:sp>
      <p:sp>
        <p:nvSpPr>
          <p:cNvPr id="65574" name="Text Box 23">
            <a:extLst>
              <a:ext uri="{FF2B5EF4-FFF2-40B4-BE49-F238E27FC236}">
                <a16:creationId xmlns:a16="http://schemas.microsoft.com/office/drawing/2014/main" id="{540D666B-899B-45FB-BEDB-F08C295D8468}"/>
              </a:ext>
            </a:extLst>
          </p:cNvPr>
          <p:cNvSpPr txBox="1">
            <a:spLocks noChangeArrowheads="1"/>
          </p:cNvSpPr>
          <p:nvPr/>
        </p:nvSpPr>
        <p:spPr bwMode="auto">
          <a:xfrm>
            <a:off x="790575" y="5511800"/>
            <a:ext cx="3259138" cy="584200"/>
          </a:xfrm>
          <a:prstGeom prst="rect">
            <a:avLst/>
          </a:prstGeom>
          <a:solidFill>
            <a:srgbClr val="FFFF99"/>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witness W is friend of claimant THEN W is not credible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6521DD-EBB9-DC47-A4A0-E1CCDFB20D79}"/>
              </a:ext>
            </a:extLst>
          </p:cNvPr>
          <p:cNvSpPr>
            <a:spLocks noGrp="1"/>
          </p:cNvSpPr>
          <p:nvPr>
            <p:ph type="ctrTitle"/>
          </p:nvPr>
        </p:nvSpPr>
        <p:spPr>
          <a:xfrm>
            <a:off x="1143000" y="1295400"/>
            <a:ext cx="7772400" cy="1143000"/>
          </a:xfrm>
        </p:spPr>
        <p:txBody>
          <a:bodyPr>
            <a:normAutofit fontScale="90000"/>
          </a:bodyPr>
          <a:lstStyle/>
          <a:p>
            <a:pPr algn="ctr">
              <a:defRPr/>
            </a:pPr>
            <a:r>
              <a:rPr lang="en-US" sz="4000" dirty="0">
                <a:ea typeface="MS PGothic" charset="0"/>
              </a:rPr>
              <a:t>Application: </a:t>
            </a:r>
            <a:br>
              <a:rPr lang="en-US" sz="4000" dirty="0">
                <a:ea typeface="MS PGothic" charset="0"/>
              </a:rPr>
            </a:br>
            <a:r>
              <a:rPr lang="en-US" sz="4000" dirty="0">
                <a:ea typeface="MS PGothic" charset="0"/>
              </a:rPr>
              <a:t>online intake of crime reports</a:t>
            </a:r>
          </a:p>
        </p:txBody>
      </p:sp>
      <p:sp>
        <p:nvSpPr>
          <p:cNvPr id="46082" name="Ondertitel 2">
            <a:extLst>
              <a:ext uri="{FF2B5EF4-FFF2-40B4-BE49-F238E27FC236}">
                <a16:creationId xmlns:a16="http://schemas.microsoft.com/office/drawing/2014/main" id="{AB5D6190-6E5B-704F-9A94-958C4282B41F}"/>
              </a:ext>
            </a:extLst>
          </p:cNvPr>
          <p:cNvSpPr>
            <a:spLocks noGrp="1" noChangeArrowheads="1"/>
          </p:cNvSpPr>
          <p:nvPr>
            <p:ph type="subTitle" idx="1"/>
          </p:nvPr>
        </p:nvSpPr>
        <p:spPr>
          <a:xfrm>
            <a:off x="1371600" y="3733800"/>
            <a:ext cx="6400800" cy="1752600"/>
          </a:xfrm>
        </p:spPr>
        <p:txBody>
          <a:bodyPr/>
          <a:lstStyle/>
          <a:p>
            <a:pPr>
              <a:buFont typeface="Wingdings" pitchFamily="2" charset="2"/>
              <a:buNone/>
            </a:pPr>
            <a:r>
              <a:rPr lang="en-US" altLang="nl-NL"/>
              <a:t>(This and next slides by </a:t>
            </a:r>
          </a:p>
          <a:p>
            <a:pPr>
              <a:buFont typeface="Wingdings" pitchFamily="2" charset="2"/>
              <a:buNone/>
            </a:pPr>
            <a:r>
              <a:rPr lang="en-US" altLang="nl-NL"/>
              <a:t>Daphne Odekerken)</a:t>
            </a:r>
          </a:p>
        </p:txBody>
      </p:sp>
      <p:sp>
        <p:nvSpPr>
          <p:cNvPr id="46083" name="Text Box 14">
            <a:extLst>
              <a:ext uri="{FF2B5EF4-FFF2-40B4-BE49-F238E27FC236}">
                <a16:creationId xmlns:a16="http://schemas.microsoft.com/office/drawing/2014/main" id="{80BA0FEE-F9FB-F343-B658-FFE053DB078D}"/>
              </a:ext>
            </a:extLst>
          </p:cNvPr>
          <p:cNvSpPr txBox="1">
            <a:spLocks noChangeArrowheads="1"/>
          </p:cNvSpPr>
          <p:nvPr/>
        </p:nvSpPr>
        <p:spPr bwMode="auto">
          <a:xfrm>
            <a:off x="304800" y="5943600"/>
            <a:ext cx="7924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r>
              <a:rPr lang="en-US" altLang="nl-NL" sz="1600">
                <a:latin typeface="Tahoma" panose="020B0604030504040204" pitchFamily="34" charset="0"/>
              </a:rPr>
              <a:t>M. Schraagen, B. Testerink, D. Odekerken &amp; F. Bex, Argumentation-driven information extraction for online crime reports. In </a:t>
            </a:r>
            <a:r>
              <a:rPr lang="en-US" altLang="nl-NL" sz="1600" i="1">
                <a:latin typeface="Tahoma" panose="020B0604030504040204" pitchFamily="34" charset="0"/>
              </a:rPr>
              <a:t>Proceedings of International Workshop on Legal Data Analytics and Mining (LeDAM 2018).</a:t>
            </a:r>
            <a:endParaRPr lang="en-US" altLang="nl-NL" sz="1600">
              <a:latin typeface="Tahoma" panose="020B0604030504040204" pitchFamily="34" charset="0"/>
            </a:endParaRPr>
          </a:p>
        </p:txBody>
      </p:sp>
      <p:pic>
        <p:nvPicPr>
          <p:cNvPr id="3" name="Afbeelding 2">
            <a:extLst>
              <a:ext uri="{FF2B5EF4-FFF2-40B4-BE49-F238E27FC236}">
                <a16:creationId xmlns:a16="http://schemas.microsoft.com/office/drawing/2014/main" id="{4B44B10E-C81F-53C5-7FA1-1AEAB5EAFD8C}"/>
              </a:ext>
            </a:extLst>
          </p:cNvPr>
          <p:cNvPicPr>
            <a:picLocks noChangeAspect="1"/>
          </p:cNvPicPr>
          <p:nvPr/>
        </p:nvPicPr>
        <p:blipFill>
          <a:blip r:embed="rId3"/>
          <a:stretch>
            <a:fillRect/>
          </a:stretch>
        </p:blipFill>
        <p:spPr>
          <a:xfrm>
            <a:off x="7645400" y="3886200"/>
            <a:ext cx="1270000" cy="1270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el 1">
            <a:extLst>
              <a:ext uri="{FF2B5EF4-FFF2-40B4-BE49-F238E27FC236}">
                <a16:creationId xmlns:a16="http://schemas.microsoft.com/office/drawing/2014/main" id="{F6628C8F-7FD5-2E4C-8813-CE1E32757581}"/>
              </a:ext>
            </a:extLst>
          </p:cNvPr>
          <p:cNvSpPr>
            <a:spLocks noGrp="1" noChangeArrowheads="1"/>
          </p:cNvSpPr>
          <p:nvPr>
            <p:ph type="title"/>
          </p:nvPr>
        </p:nvSpPr>
        <p:spPr/>
        <p:txBody>
          <a:bodyPr/>
          <a:lstStyle/>
          <a:p>
            <a:pPr algn="ctr"/>
            <a:r>
              <a:rPr lang="en-US" altLang="nl-NL"/>
              <a:t>The problem</a:t>
            </a:r>
          </a:p>
        </p:txBody>
      </p:sp>
      <p:sp>
        <p:nvSpPr>
          <p:cNvPr id="48130" name="Tijdelijke aanduiding voor inhoud 2">
            <a:extLst>
              <a:ext uri="{FF2B5EF4-FFF2-40B4-BE49-F238E27FC236}">
                <a16:creationId xmlns:a16="http://schemas.microsoft.com/office/drawing/2014/main" id="{12622DD4-2A63-C349-9230-43386749D134}"/>
              </a:ext>
            </a:extLst>
          </p:cNvPr>
          <p:cNvSpPr>
            <a:spLocks noGrp="1" noChangeArrowheads="1"/>
          </p:cNvSpPr>
          <p:nvPr>
            <p:ph idx="1"/>
          </p:nvPr>
        </p:nvSpPr>
        <p:spPr>
          <a:xfrm>
            <a:off x="1238250" y="2125663"/>
            <a:ext cx="6838950" cy="4351337"/>
          </a:xfrm>
        </p:spPr>
        <p:txBody>
          <a:bodyPr/>
          <a:lstStyle/>
          <a:p>
            <a:r>
              <a:rPr lang="en-US" altLang="nl-NL" sz="2400"/>
              <a:t>Improve the intake of criminal reports on </a:t>
            </a:r>
            <a:r>
              <a:rPr lang="en-US" altLang="nl-NL" sz="2400">
                <a:solidFill>
                  <a:srgbClr val="FF0000"/>
                </a:solidFill>
              </a:rPr>
              <a:t>online trade fraud</a:t>
            </a:r>
          </a:p>
          <a:p>
            <a:pPr lvl="1"/>
            <a:r>
              <a:rPr lang="en-US" altLang="nl-NL" sz="2000"/>
              <a:t>fake webshops</a:t>
            </a:r>
          </a:p>
          <a:p>
            <a:pPr lvl="1"/>
            <a:r>
              <a:rPr lang="en-US" altLang="nl-NL" sz="2000"/>
              <a:t>malicious second-hand dealers on trading platforms</a:t>
            </a:r>
          </a:p>
          <a:p>
            <a:r>
              <a:rPr lang="en-US" altLang="nl-NL" sz="2400"/>
              <a:t>40.000 reports are filed each year</a:t>
            </a:r>
          </a:p>
          <a:p>
            <a:r>
              <a:rPr lang="en-US" altLang="nl-NL" sz="2400"/>
              <a:t>Legal background: article 326 of Dutch Criminal Code</a:t>
            </a:r>
            <a:br>
              <a:rPr lang="en-US" altLang="nl-NL" sz="2400"/>
            </a:br>
            <a:r>
              <a:rPr lang="en-US" altLang="nl-NL" sz="1800"/>
              <a:t>“misleading through false contact details, deceptive tricks or an accumulation of lies”</a:t>
            </a:r>
            <a:endParaRPr lang="en-US" altLang="nl-NL" sz="2400"/>
          </a:p>
        </p:txBody>
      </p:sp>
      <p:sp>
        <p:nvSpPr>
          <p:cNvPr id="48131" name="Tijdelijke aanduiding voor dianummer 4">
            <a:extLst>
              <a:ext uri="{FF2B5EF4-FFF2-40B4-BE49-F238E27FC236}">
                <a16:creationId xmlns:a16="http://schemas.microsoft.com/office/drawing/2014/main" id="{C66C6201-D19B-C242-81B2-2BEFBDEEBC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ADA820F0-A6D4-5B48-875F-36E6CD4F3059}" type="slidenum">
              <a:rPr lang="en-US" altLang="nl-NL" sz="1400">
                <a:latin typeface="Tahoma" panose="020B0604030504040204" pitchFamily="34" charset="0"/>
              </a:rPr>
              <a:pPr/>
              <a:t>22</a:t>
            </a:fld>
            <a:endParaRPr lang="en-US" altLang="nl-NL" sz="1400">
              <a:latin typeface="Tahoma" panose="020B060403050404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el 1">
            <a:extLst>
              <a:ext uri="{FF2B5EF4-FFF2-40B4-BE49-F238E27FC236}">
                <a16:creationId xmlns:a16="http://schemas.microsoft.com/office/drawing/2014/main" id="{7976D8F1-097A-A54F-B00E-FA2E5FB3206D}"/>
              </a:ext>
            </a:extLst>
          </p:cNvPr>
          <p:cNvSpPr>
            <a:spLocks noGrp="1" noChangeArrowheads="1"/>
          </p:cNvSpPr>
          <p:nvPr>
            <p:ph type="title"/>
          </p:nvPr>
        </p:nvSpPr>
        <p:spPr/>
        <p:txBody>
          <a:bodyPr/>
          <a:lstStyle/>
          <a:p>
            <a:pPr algn="ctr"/>
            <a:r>
              <a:rPr lang="en-US" altLang="nl-NL"/>
              <a:t>Knowledge model</a:t>
            </a:r>
          </a:p>
        </p:txBody>
      </p:sp>
      <p:sp>
        <p:nvSpPr>
          <p:cNvPr id="49154" name="Tijdelijke aanduiding voor inhoud 2">
            <a:extLst>
              <a:ext uri="{FF2B5EF4-FFF2-40B4-BE49-F238E27FC236}">
                <a16:creationId xmlns:a16="http://schemas.microsoft.com/office/drawing/2014/main" id="{067C7EEB-9BAA-1544-9831-D9CE931FBF7A}"/>
              </a:ext>
            </a:extLst>
          </p:cNvPr>
          <p:cNvSpPr>
            <a:spLocks noGrp="1" noChangeArrowheads="1"/>
          </p:cNvSpPr>
          <p:nvPr>
            <p:ph idx="1"/>
          </p:nvPr>
        </p:nvSpPr>
        <p:spPr/>
        <p:txBody>
          <a:bodyPr/>
          <a:lstStyle/>
          <a:p>
            <a:r>
              <a:rPr lang="en-US" altLang="nl-NL"/>
              <a:t>ASPIC+ argumentation theory consisting of: </a:t>
            </a:r>
          </a:p>
          <a:p>
            <a:pPr lvl="1"/>
            <a:r>
              <a:rPr lang="en-US" altLang="nl-NL"/>
              <a:t>26 observable facts</a:t>
            </a:r>
          </a:p>
          <a:p>
            <a:pPr lvl="1"/>
            <a:r>
              <a:rPr lang="en-US" altLang="nl-NL"/>
              <a:t>46 inference rules</a:t>
            </a:r>
          </a:p>
          <a:p>
            <a:r>
              <a:rPr lang="en-US" altLang="nl-NL">
                <a:sym typeface="Wingdings" pitchFamily="2" charset="2"/>
              </a:rPr>
              <a:t>Based on legislation, case law and expert knowledge</a:t>
            </a:r>
            <a:endParaRPr lang="en-US" altLang="nl-NL"/>
          </a:p>
        </p:txBody>
      </p:sp>
      <p:sp>
        <p:nvSpPr>
          <p:cNvPr id="49155" name="Tijdelijke aanduiding voor dianummer 3">
            <a:extLst>
              <a:ext uri="{FF2B5EF4-FFF2-40B4-BE49-F238E27FC236}">
                <a16:creationId xmlns:a16="http://schemas.microsoft.com/office/drawing/2014/main" id="{5EE6BFD5-8969-BD4E-A08D-C16265DC1D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1E8F5DF0-270F-664C-8C63-787310B76E2B}" type="slidenum">
              <a:rPr lang="en-US" altLang="nl-NL" sz="1400">
                <a:latin typeface="Tahoma" panose="020B0604030504040204" pitchFamily="34" charset="0"/>
              </a:rPr>
              <a:pPr/>
              <a:t>23</a:t>
            </a:fld>
            <a:endParaRPr lang="en-US" altLang="nl-NL" sz="1400">
              <a:latin typeface="Tahoma" panose="020B060403050404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el 1">
            <a:extLst>
              <a:ext uri="{FF2B5EF4-FFF2-40B4-BE49-F238E27FC236}">
                <a16:creationId xmlns:a16="http://schemas.microsoft.com/office/drawing/2014/main" id="{80F24924-F29E-6043-AEDA-4C53BDCC576E}"/>
              </a:ext>
            </a:extLst>
          </p:cNvPr>
          <p:cNvSpPr>
            <a:spLocks noGrp="1" noChangeArrowheads="1"/>
          </p:cNvSpPr>
          <p:nvPr>
            <p:ph type="title"/>
          </p:nvPr>
        </p:nvSpPr>
        <p:spPr/>
        <p:txBody>
          <a:bodyPr/>
          <a:lstStyle/>
          <a:p>
            <a:pPr algn="ctr"/>
            <a:r>
              <a:rPr lang="en-US" altLang="nl-NL"/>
              <a:t>Information extraction</a:t>
            </a:r>
          </a:p>
        </p:txBody>
      </p:sp>
      <p:sp>
        <p:nvSpPr>
          <p:cNvPr id="50178" name="Tijdelijke aanduiding voor inhoud 2">
            <a:extLst>
              <a:ext uri="{FF2B5EF4-FFF2-40B4-BE49-F238E27FC236}">
                <a16:creationId xmlns:a16="http://schemas.microsoft.com/office/drawing/2014/main" id="{C76D595D-2FC0-BA4B-BA7D-147F95391B71}"/>
              </a:ext>
            </a:extLst>
          </p:cNvPr>
          <p:cNvSpPr>
            <a:spLocks noGrp="1" noChangeArrowheads="1"/>
          </p:cNvSpPr>
          <p:nvPr>
            <p:ph idx="1"/>
          </p:nvPr>
        </p:nvSpPr>
        <p:spPr>
          <a:xfrm>
            <a:off x="857250" y="1973263"/>
            <a:ext cx="7143750" cy="4351337"/>
          </a:xfrm>
        </p:spPr>
        <p:txBody>
          <a:bodyPr/>
          <a:lstStyle/>
          <a:p>
            <a:r>
              <a:rPr lang="en-US" altLang="nl-NL"/>
              <a:t>Extract observations from free text</a:t>
            </a:r>
          </a:p>
        </p:txBody>
      </p:sp>
      <p:sp>
        <p:nvSpPr>
          <p:cNvPr id="4" name="Tekstvak 3">
            <a:extLst>
              <a:ext uri="{FF2B5EF4-FFF2-40B4-BE49-F238E27FC236}">
                <a16:creationId xmlns:a16="http://schemas.microsoft.com/office/drawing/2014/main" id="{911BA5DE-2D1E-2A4F-B2F4-A8EE0E3916C0}"/>
              </a:ext>
            </a:extLst>
          </p:cNvPr>
          <p:cNvSpPr txBox="1"/>
          <p:nvPr/>
        </p:nvSpPr>
        <p:spPr>
          <a:xfrm>
            <a:off x="1113639" y="2493529"/>
            <a:ext cx="6033782" cy="3170099"/>
          </a:xfrm>
          <a:prstGeom prst="rect">
            <a:avLst/>
          </a:prstGeom>
          <a:solidFill>
            <a:schemeClr val="accent4">
              <a:alpha val="50000"/>
            </a:schemeClr>
          </a:solidFill>
          <a:ln>
            <a:noFill/>
          </a:ln>
          <a:scene3d>
            <a:camera prst="perspectiveRelaxedModerately"/>
            <a:lightRig rig="threePt" dir="t"/>
          </a:scene3d>
        </p:spPr>
        <p:style>
          <a:lnRef idx="0">
            <a:scrgbClr r="0" g="0" b="0"/>
          </a:lnRef>
          <a:fillRef idx="0">
            <a:scrgbClr r="0" g="0" b="0"/>
          </a:fillRef>
          <a:effectRef idx="0">
            <a:scrgbClr r="0" g="0" b="0"/>
          </a:effectRef>
          <a:fontRef idx="minor">
            <a:schemeClr val="lt1"/>
          </a:fontRef>
        </p:style>
        <p:txBody>
          <a:bodyPr>
            <a:spAutoFit/>
          </a:bodyPr>
          <a:lstStyle/>
          <a:p>
            <a:pPr algn="just">
              <a:defRPr/>
            </a:pPr>
            <a:r>
              <a:rPr lang="en-US" i="1" dirty="0">
                <a:solidFill>
                  <a:schemeClr val="tx1"/>
                </a:solidFill>
              </a:rPr>
              <a:t>Fictitious example report</a:t>
            </a:r>
          </a:p>
          <a:p>
            <a:pPr algn="just">
              <a:defRPr/>
            </a:pPr>
            <a:r>
              <a:rPr lang="en-US" dirty="0">
                <a:solidFill>
                  <a:schemeClr val="tx1"/>
                </a:solidFill>
              </a:rPr>
              <a:t>I would like to report fraud. I recently saw a bicycle for sale at </a:t>
            </a:r>
            <a:r>
              <a:rPr lang="en-US" dirty="0" err="1">
                <a:solidFill>
                  <a:schemeClr val="tx1"/>
                </a:solidFill>
              </a:rPr>
              <a:t>Marktplaats</a:t>
            </a:r>
            <a:r>
              <a:rPr lang="en-US" dirty="0">
                <a:solidFill>
                  <a:schemeClr val="tx1"/>
                </a:solidFill>
              </a:rPr>
              <a:t> and contacted advertiser John Doe. Because he said that he lived in </a:t>
            </a:r>
            <a:r>
              <a:rPr lang="en-US" dirty="0">
                <a:solidFill>
                  <a:schemeClr val="tx1"/>
                </a:solidFill>
                <a:highlight>
                  <a:srgbClr val="00FFFF"/>
                </a:highlight>
              </a:rPr>
              <a:t>North Groningen</a:t>
            </a:r>
            <a:r>
              <a:rPr lang="en-US" dirty="0">
                <a:solidFill>
                  <a:schemeClr val="tx1"/>
                </a:solidFill>
              </a:rPr>
              <a:t>, we agreed that he would send the bicycle to my home address in Maastricht. I </a:t>
            </a:r>
            <a:r>
              <a:rPr lang="en-US" dirty="0">
                <a:solidFill>
                  <a:schemeClr val="tx1"/>
                </a:solidFill>
                <a:highlight>
                  <a:srgbClr val="00FFFF"/>
                </a:highlight>
              </a:rPr>
              <a:t>paid</a:t>
            </a:r>
            <a:r>
              <a:rPr lang="en-US" dirty="0">
                <a:solidFill>
                  <a:schemeClr val="tx1"/>
                </a:solidFill>
              </a:rPr>
              <a:t> him in good faith but still have </a:t>
            </a:r>
            <a:r>
              <a:rPr lang="en-US" dirty="0">
                <a:solidFill>
                  <a:schemeClr val="tx1"/>
                </a:solidFill>
                <a:highlight>
                  <a:srgbClr val="00FFFF"/>
                </a:highlight>
              </a:rPr>
              <a:t>not received</a:t>
            </a:r>
            <a:r>
              <a:rPr lang="en-US" dirty="0">
                <a:solidFill>
                  <a:schemeClr val="tx1"/>
                </a:solidFill>
              </a:rPr>
              <a:t> the bike. Mr. Doe does not respond to my e-mails any more. I did some research and saw on his Facebook profile that he lives in </a:t>
            </a:r>
            <a:r>
              <a:rPr lang="en-US" dirty="0" err="1">
                <a:solidFill>
                  <a:schemeClr val="tx1"/>
                </a:solidFill>
                <a:highlight>
                  <a:srgbClr val="00FFFF"/>
                </a:highlight>
              </a:rPr>
              <a:t>Roermond</a:t>
            </a:r>
            <a:r>
              <a:rPr lang="en-US" dirty="0">
                <a:solidFill>
                  <a:schemeClr val="tx1"/>
                </a:solidFill>
              </a:rPr>
              <a:t>.</a:t>
            </a:r>
          </a:p>
        </p:txBody>
      </p:sp>
      <p:sp>
        <p:nvSpPr>
          <p:cNvPr id="50180" name="Tijdelijke aanduiding voor dianummer 4">
            <a:extLst>
              <a:ext uri="{FF2B5EF4-FFF2-40B4-BE49-F238E27FC236}">
                <a16:creationId xmlns:a16="http://schemas.microsoft.com/office/drawing/2014/main" id="{3CCA6B47-78C4-2140-94AF-631132994A3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E3E68A54-6197-0B47-AD72-7CC600FC2128}" type="slidenum">
              <a:rPr lang="en-US" altLang="nl-NL" sz="1400">
                <a:latin typeface="Tahoma" panose="020B0604030504040204" pitchFamily="34" charset="0"/>
              </a:rPr>
              <a:pPr/>
              <a:t>24</a:t>
            </a:fld>
            <a:endParaRPr lang="en-US" altLang="nl-NL" sz="1400">
              <a:latin typeface="Tahoma" panose="020B0604030504040204" pitchFamily="34" charset="0"/>
            </a:endParaRPr>
          </a:p>
        </p:txBody>
      </p:sp>
      <p:sp>
        <p:nvSpPr>
          <p:cNvPr id="6" name="Rechthoek: afgeronde hoeken 5">
            <a:extLst>
              <a:ext uri="{FF2B5EF4-FFF2-40B4-BE49-F238E27FC236}">
                <a16:creationId xmlns:a16="http://schemas.microsoft.com/office/drawing/2014/main" id="{6CE51C42-DA83-8F4A-8128-7208859B86EB}"/>
              </a:ext>
            </a:extLst>
          </p:cNvPr>
          <p:cNvSpPr/>
          <p:nvPr/>
        </p:nvSpPr>
        <p:spPr>
          <a:xfrm>
            <a:off x="1054100" y="5915025"/>
            <a:ext cx="1820863" cy="790575"/>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sz="2400" dirty="0"/>
              <a:t>False location</a:t>
            </a:r>
          </a:p>
        </p:txBody>
      </p:sp>
      <p:sp>
        <p:nvSpPr>
          <p:cNvPr id="7" name="Rechthoek: afgeronde hoeken 6">
            <a:extLst>
              <a:ext uri="{FF2B5EF4-FFF2-40B4-BE49-F238E27FC236}">
                <a16:creationId xmlns:a16="http://schemas.microsoft.com/office/drawing/2014/main" id="{98368DBE-A30E-6F40-8F45-0813F5E5DEE6}"/>
              </a:ext>
            </a:extLst>
          </p:cNvPr>
          <p:cNvSpPr/>
          <p:nvPr/>
        </p:nvSpPr>
        <p:spPr>
          <a:xfrm>
            <a:off x="3251200" y="5915025"/>
            <a:ext cx="1820863" cy="790575"/>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sz="2400" dirty="0"/>
              <a:t>Paid</a:t>
            </a:r>
          </a:p>
        </p:txBody>
      </p:sp>
      <p:sp>
        <p:nvSpPr>
          <p:cNvPr id="8" name="Rechthoek: afgeronde hoeken 7">
            <a:extLst>
              <a:ext uri="{FF2B5EF4-FFF2-40B4-BE49-F238E27FC236}">
                <a16:creationId xmlns:a16="http://schemas.microsoft.com/office/drawing/2014/main" id="{1D576858-4A15-2642-B836-5E00EC554F97}"/>
              </a:ext>
            </a:extLst>
          </p:cNvPr>
          <p:cNvSpPr/>
          <p:nvPr/>
        </p:nvSpPr>
        <p:spPr>
          <a:xfrm>
            <a:off x="5446713" y="5915025"/>
            <a:ext cx="1822450" cy="790575"/>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sz="2400" dirty="0"/>
              <a:t>Not delivered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el 1">
            <a:extLst>
              <a:ext uri="{FF2B5EF4-FFF2-40B4-BE49-F238E27FC236}">
                <a16:creationId xmlns:a16="http://schemas.microsoft.com/office/drawing/2014/main" id="{550C562A-9361-7F4D-983C-3F243BC52467}"/>
              </a:ext>
            </a:extLst>
          </p:cNvPr>
          <p:cNvSpPr>
            <a:spLocks noGrp="1" noChangeArrowheads="1"/>
          </p:cNvSpPr>
          <p:nvPr>
            <p:ph type="title"/>
          </p:nvPr>
        </p:nvSpPr>
        <p:spPr/>
        <p:txBody>
          <a:bodyPr/>
          <a:lstStyle/>
          <a:p>
            <a:pPr algn="ctr"/>
            <a:r>
              <a:rPr lang="en-US" altLang="nl-NL"/>
              <a:t>Argumentation graph: simplified example</a:t>
            </a:r>
          </a:p>
        </p:txBody>
      </p:sp>
      <p:sp>
        <p:nvSpPr>
          <p:cNvPr id="51202" name="Tijdelijke aanduiding voor dianummer 2">
            <a:extLst>
              <a:ext uri="{FF2B5EF4-FFF2-40B4-BE49-F238E27FC236}">
                <a16:creationId xmlns:a16="http://schemas.microsoft.com/office/drawing/2014/main" id="{399D04C2-F737-EB4F-9E43-19077379304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FD51C2D7-0392-BC44-9249-262473B26F1F}" type="slidenum">
              <a:rPr lang="en-US" altLang="nl-NL" sz="1400">
                <a:latin typeface="Tahoma" panose="020B0604030504040204" pitchFamily="34" charset="0"/>
              </a:rPr>
              <a:pPr/>
              <a:t>25</a:t>
            </a:fld>
            <a:endParaRPr lang="en-US" altLang="nl-NL" sz="1400">
              <a:latin typeface="Tahoma" panose="020B0604030504040204" pitchFamily="34" charset="0"/>
            </a:endParaRPr>
          </a:p>
        </p:txBody>
      </p:sp>
      <p:grpSp>
        <p:nvGrpSpPr>
          <p:cNvPr id="51203" name="Groep 31">
            <a:extLst>
              <a:ext uri="{FF2B5EF4-FFF2-40B4-BE49-F238E27FC236}">
                <a16:creationId xmlns:a16="http://schemas.microsoft.com/office/drawing/2014/main" id="{65708EFF-AAEF-174E-A545-70B70EDF852A}"/>
              </a:ext>
            </a:extLst>
          </p:cNvPr>
          <p:cNvGrpSpPr>
            <a:grpSpLocks/>
          </p:cNvGrpSpPr>
          <p:nvPr/>
        </p:nvGrpSpPr>
        <p:grpSpPr bwMode="auto">
          <a:xfrm>
            <a:off x="228600" y="2474913"/>
            <a:ext cx="8686800" cy="3925887"/>
            <a:chOff x="1074184" y="1847996"/>
            <a:chExt cx="8560885" cy="3925532"/>
          </a:xfrm>
        </p:grpSpPr>
        <p:sp>
          <p:nvSpPr>
            <p:cNvPr id="7" name="Rechthoek: afgeronde hoeken 6">
              <a:extLst>
                <a:ext uri="{FF2B5EF4-FFF2-40B4-BE49-F238E27FC236}">
                  <a16:creationId xmlns:a16="http://schemas.microsoft.com/office/drawing/2014/main" id="{734DDBAB-AC39-D045-876B-A6B00D5D7C6A}"/>
                </a:ext>
              </a:extLst>
            </p:cNvPr>
            <p:cNvSpPr/>
            <p:nvPr/>
          </p:nvSpPr>
          <p:spPr>
            <a:xfrm>
              <a:off x="2408694" y="1854345"/>
              <a:ext cx="1727196" cy="893681"/>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Not  delivered</a:t>
              </a:r>
            </a:p>
          </p:txBody>
        </p:sp>
        <p:sp>
          <p:nvSpPr>
            <p:cNvPr id="8" name="Rechthoek: afgeronde hoeken 7">
              <a:extLst>
                <a:ext uri="{FF2B5EF4-FFF2-40B4-BE49-F238E27FC236}">
                  <a16:creationId xmlns:a16="http://schemas.microsoft.com/office/drawing/2014/main" id="{2E9E4DF6-55E6-B449-845E-A56810CABB09}"/>
                </a:ext>
              </a:extLst>
            </p:cNvPr>
            <p:cNvSpPr/>
            <p:nvPr/>
          </p:nvSpPr>
          <p:spPr>
            <a:xfrm>
              <a:off x="4384643" y="1854345"/>
              <a:ext cx="1511297" cy="893681"/>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Waited</a:t>
              </a:r>
            </a:p>
          </p:txBody>
        </p:sp>
        <p:sp>
          <p:nvSpPr>
            <p:cNvPr id="9" name="Rechthoek: afgeronde hoeken 8">
              <a:extLst>
                <a:ext uri="{FF2B5EF4-FFF2-40B4-BE49-F238E27FC236}">
                  <a16:creationId xmlns:a16="http://schemas.microsoft.com/office/drawing/2014/main" id="{4EC17E74-8BA3-114B-9415-5DCAD6034928}"/>
                </a:ext>
              </a:extLst>
            </p:cNvPr>
            <p:cNvSpPr/>
            <p:nvPr/>
          </p:nvSpPr>
          <p:spPr>
            <a:xfrm>
              <a:off x="3539819" y="3546467"/>
              <a:ext cx="1511297"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Not sent</a:t>
              </a:r>
            </a:p>
          </p:txBody>
        </p:sp>
        <p:sp>
          <p:nvSpPr>
            <p:cNvPr id="10" name="Rechthoek: afgeronde hoeken 9">
              <a:extLst>
                <a:ext uri="{FF2B5EF4-FFF2-40B4-BE49-F238E27FC236}">
                  <a16:creationId xmlns:a16="http://schemas.microsoft.com/office/drawing/2014/main" id="{626C507F-63B8-9747-872B-50FCF1B499C9}"/>
                </a:ext>
              </a:extLst>
            </p:cNvPr>
            <p:cNvSpPr/>
            <p:nvPr/>
          </p:nvSpPr>
          <p:spPr>
            <a:xfrm>
              <a:off x="5357755" y="3549642"/>
              <a:ext cx="1511297"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Product paid</a:t>
              </a:r>
            </a:p>
          </p:txBody>
        </p:sp>
        <p:sp>
          <p:nvSpPr>
            <p:cNvPr id="11" name="Rechthoek: afgeronde hoeken 10">
              <a:extLst>
                <a:ext uri="{FF2B5EF4-FFF2-40B4-BE49-F238E27FC236}">
                  <a16:creationId xmlns:a16="http://schemas.microsoft.com/office/drawing/2014/main" id="{39ED05DF-B364-184D-AEAF-8A8C7BDFCF54}"/>
                </a:ext>
              </a:extLst>
            </p:cNvPr>
            <p:cNvSpPr/>
            <p:nvPr/>
          </p:nvSpPr>
          <p:spPr>
            <a:xfrm>
              <a:off x="7175692" y="3549642"/>
              <a:ext cx="1511297"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Deception</a:t>
              </a:r>
            </a:p>
          </p:txBody>
        </p:sp>
        <p:sp>
          <p:nvSpPr>
            <p:cNvPr id="12" name="Rechthoek: afgeronde hoeken 11">
              <a:extLst>
                <a:ext uri="{FF2B5EF4-FFF2-40B4-BE49-F238E27FC236}">
                  <a16:creationId xmlns:a16="http://schemas.microsoft.com/office/drawing/2014/main" id="{DA5BE1AF-C8A0-C749-A4CA-3E4C4C06B219}"/>
                </a:ext>
              </a:extLst>
            </p:cNvPr>
            <p:cNvSpPr/>
            <p:nvPr/>
          </p:nvSpPr>
          <p:spPr>
            <a:xfrm>
              <a:off x="5360884" y="4979850"/>
              <a:ext cx="1720938"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Presumably fraud</a:t>
              </a:r>
            </a:p>
          </p:txBody>
        </p:sp>
        <p:sp>
          <p:nvSpPr>
            <p:cNvPr id="13" name="Ovaal 12">
              <a:extLst>
                <a:ext uri="{FF2B5EF4-FFF2-40B4-BE49-F238E27FC236}">
                  <a16:creationId xmlns:a16="http://schemas.microsoft.com/office/drawing/2014/main" id="{18443F96-D4F1-E34B-9244-61FBD9FC7CCF}"/>
                </a:ext>
              </a:extLst>
            </p:cNvPr>
            <p:cNvSpPr/>
            <p:nvPr/>
          </p:nvSpPr>
          <p:spPr>
            <a:xfrm>
              <a:off x="5967906" y="4540153"/>
              <a:ext cx="297253"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sp>
          <p:nvSpPr>
            <p:cNvPr id="14" name="Ovaal 13">
              <a:extLst>
                <a:ext uri="{FF2B5EF4-FFF2-40B4-BE49-F238E27FC236}">
                  <a16:creationId xmlns:a16="http://schemas.microsoft.com/office/drawing/2014/main" id="{7B122CB3-DDB1-3C46-8AA4-B65EE66A43D4}"/>
                </a:ext>
              </a:extLst>
            </p:cNvPr>
            <p:cNvSpPr/>
            <p:nvPr/>
          </p:nvSpPr>
          <p:spPr>
            <a:xfrm>
              <a:off x="4153099" y="2968670"/>
              <a:ext cx="297253"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15" name="Rechte verbindingslijn met pijl 14">
              <a:extLst>
                <a:ext uri="{FF2B5EF4-FFF2-40B4-BE49-F238E27FC236}">
                  <a16:creationId xmlns:a16="http://schemas.microsoft.com/office/drawing/2014/main" id="{AEBABF94-16C9-D74C-8B24-ABFBB4BE8FAE}"/>
                </a:ext>
              </a:extLst>
            </p:cNvPr>
            <p:cNvCxnSpPr>
              <a:cxnSpLocks/>
              <a:stCxn id="7" idx="2"/>
              <a:endCxn id="14" idx="1"/>
            </p:cNvCxnSpPr>
            <p:nvPr/>
          </p:nvCxnSpPr>
          <p:spPr>
            <a:xfrm>
              <a:off x="3272292" y="2748027"/>
              <a:ext cx="924613"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6" name="Rechte verbindingslijn met pijl 15">
              <a:extLst>
                <a:ext uri="{FF2B5EF4-FFF2-40B4-BE49-F238E27FC236}">
                  <a16:creationId xmlns:a16="http://schemas.microsoft.com/office/drawing/2014/main" id="{0B954A50-C909-8444-8717-D7BDAED39E9E}"/>
                </a:ext>
              </a:extLst>
            </p:cNvPr>
            <p:cNvCxnSpPr>
              <a:cxnSpLocks/>
              <a:stCxn id="8" idx="2"/>
              <a:endCxn id="14" idx="7"/>
            </p:cNvCxnSpPr>
            <p:nvPr/>
          </p:nvCxnSpPr>
          <p:spPr>
            <a:xfrm flipH="1">
              <a:off x="4406546" y="2748027"/>
              <a:ext cx="733746"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7" name="Rechte verbindingslijn met pijl 16">
              <a:extLst>
                <a:ext uri="{FF2B5EF4-FFF2-40B4-BE49-F238E27FC236}">
                  <a16:creationId xmlns:a16="http://schemas.microsoft.com/office/drawing/2014/main" id="{A10DF42E-06D7-A947-B5F2-473B5ABE9837}"/>
                </a:ext>
              </a:extLst>
            </p:cNvPr>
            <p:cNvCxnSpPr>
              <a:cxnSpLocks/>
              <a:stCxn id="14" idx="4"/>
              <a:endCxn id="9" idx="0"/>
            </p:cNvCxnSpPr>
            <p:nvPr/>
          </p:nvCxnSpPr>
          <p:spPr>
            <a:xfrm flipH="1">
              <a:off x="4295468" y="3209948"/>
              <a:ext cx="6258" cy="33652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8" name="Rechte verbindingslijn met pijl 17">
              <a:extLst>
                <a:ext uri="{FF2B5EF4-FFF2-40B4-BE49-F238E27FC236}">
                  <a16:creationId xmlns:a16="http://schemas.microsoft.com/office/drawing/2014/main" id="{8FC9A015-8F35-2444-90C0-722186CDA6B7}"/>
                </a:ext>
              </a:extLst>
            </p:cNvPr>
            <p:cNvCxnSpPr>
              <a:cxnSpLocks/>
              <a:stCxn id="10" idx="2"/>
              <a:endCxn id="13" idx="0"/>
            </p:cNvCxnSpPr>
            <p:nvPr/>
          </p:nvCxnSpPr>
          <p:spPr>
            <a:xfrm>
              <a:off x="6113404" y="4343320"/>
              <a:ext cx="3129" cy="196832"/>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9" name="Rechte verbindingslijn met pijl 18">
              <a:extLst>
                <a:ext uri="{FF2B5EF4-FFF2-40B4-BE49-F238E27FC236}">
                  <a16:creationId xmlns:a16="http://schemas.microsoft.com/office/drawing/2014/main" id="{775FC149-E85A-2544-BEF6-830B12C39FC4}"/>
                </a:ext>
              </a:extLst>
            </p:cNvPr>
            <p:cNvCxnSpPr>
              <a:cxnSpLocks/>
              <a:stCxn id="9" idx="2"/>
              <a:endCxn id="13" idx="1"/>
            </p:cNvCxnSpPr>
            <p:nvPr/>
          </p:nvCxnSpPr>
          <p:spPr>
            <a:xfrm>
              <a:off x="4295468" y="4340146"/>
              <a:ext cx="1716244" cy="236516"/>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0" name="Rechte verbindingslijn met pijl 19">
              <a:extLst>
                <a:ext uri="{FF2B5EF4-FFF2-40B4-BE49-F238E27FC236}">
                  <a16:creationId xmlns:a16="http://schemas.microsoft.com/office/drawing/2014/main" id="{EA96AD5F-C4B2-BF4E-82BC-D22BE7F80FC9}"/>
                </a:ext>
              </a:extLst>
            </p:cNvPr>
            <p:cNvCxnSpPr>
              <a:cxnSpLocks/>
              <a:stCxn id="11" idx="2"/>
              <a:endCxn id="13" idx="7"/>
            </p:cNvCxnSpPr>
            <p:nvPr/>
          </p:nvCxnSpPr>
          <p:spPr>
            <a:xfrm flipH="1">
              <a:off x="6221354" y="4343320"/>
              <a:ext cx="1709987" cy="23334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1" name="Rechte verbindingslijn met pijl 20">
              <a:extLst>
                <a:ext uri="{FF2B5EF4-FFF2-40B4-BE49-F238E27FC236}">
                  <a16:creationId xmlns:a16="http://schemas.microsoft.com/office/drawing/2014/main" id="{8A783880-16E1-E44A-B755-636DBB624666}"/>
                </a:ext>
              </a:extLst>
            </p:cNvPr>
            <p:cNvCxnSpPr>
              <a:cxnSpLocks/>
              <a:stCxn id="13" idx="4"/>
              <a:endCxn id="12" idx="0"/>
            </p:cNvCxnSpPr>
            <p:nvPr/>
          </p:nvCxnSpPr>
          <p:spPr>
            <a:xfrm>
              <a:off x="6116533" y="4781431"/>
              <a:ext cx="104820" cy="19841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2" name="Rechthoek: afgeronde hoeken 21">
              <a:extLst>
                <a:ext uri="{FF2B5EF4-FFF2-40B4-BE49-F238E27FC236}">
                  <a16:creationId xmlns:a16="http://schemas.microsoft.com/office/drawing/2014/main" id="{B7832C0D-04E9-6B47-8730-39233013FC40}"/>
                </a:ext>
              </a:extLst>
            </p:cNvPr>
            <p:cNvSpPr/>
            <p:nvPr/>
          </p:nvSpPr>
          <p:spPr>
            <a:xfrm>
              <a:off x="6268288" y="1857520"/>
              <a:ext cx="1597344" cy="893681"/>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location</a:t>
              </a:r>
            </a:p>
          </p:txBody>
        </p:sp>
        <p:sp>
          <p:nvSpPr>
            <p:cNvPr id="23" name="Ovaal 22">
              <a:extLst>
                <a:ext uri="{FF2B5EF4-FFF2-40B4-BE49-F238E27FC236}">
                  <a16:creationId xmlns:a16="http://schemas.microsoft.com/office/drawing/2014/main" id="{68D8B07A-0599-6843-ABF1-D7A0EB2745B8}"/>
                </a:ext>
              </a:extLst>
            </p:cNvPr>
            <p:cNvSpPr/>
            <p:nvPr/>
          </p:nvSpPr>
          <p:spPr>
            <a:xfrm>
              <a:off x="7322754" y="2965495"/>
              <a:ext cx="297253" cy="23969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4" name="Rechte verbindingslijn met pijl 23">
              <a:extLst>
                <a:ext uri="{FF2B5EF4-FFF2-40B4-BE49-F238E27FC236}">
                  <a16:creationId xmlns:a16="http://schemas.microsoft.com/office/drawing/2014/main" id="{FCAFF888-D695-364F-B6F1-C8F4FBCDD59B}"/>
                </a:ext>
              </a:extLst>
            </p:cNvPr>
            <p:cNvCxnSpPr>
              <a:cxnSpLocks/>
              <a:stCxn id="22" idx="2"/>
              <a:endCxn id="23" idx="1"/>
            </p:cNvCxnSpPr>
            <p:nvPr/>
          </p:nvCxnSpPr>
          <p:spPr>
            <a:xfrm>
              <a:off x="7067743" y="2751201"/>
              <a:ext cx="298817" cy="24921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5" name="Rechte verbindingslijn met pijl 24">
              <a:extLst>
                <a:ext uri="{FF2B5EF4-FFF2-40B4-BE49-F238E27FC236}">
                  <a16:creationId xmlns:a16="http://schemas.microsoft.com/office/drawing/2014/main" id="{C895FFC9-50C7-614A-8609-91440D749408}"/>
                </a:ext>
              </a:extLst>
            </p:cNvPr>
            <p:cNvCxnSpPr>
              <a:cxnSpLocks/>
              <a:stCxn id="23" idx="5"/>
              <a:endCxn id="11" idx="0"/>
            </p:cNvCxnSpPr>
            <p:nvPr/>
          </p:nvCxnSpPr>
          <p:spPr>
            <a:xfrm>
              <a:off x="7576201" y="3170263"/>
              <a:ext cx="355140" cy="37937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6" name="Rechthoek: afgeronde hoeken 25">
              <a:extLst>
                <a:ext uri="{FF2B5EF4-FFF2-40B4-BE49-F238E27FC236}">
                  <a16:creationId xmlns:a16="http://schemas.microsoft.com/office/drawing/2014/main" id="{90EC91AD-7AD4-8646-9C5A-A4A8710EA407}"/>
                </a:ext>
              </a:extLst>
            </p:cNvPr>
            <p:cNvSpPr/>
            <p:nvPr/>
          </p:nvSpPr>
          <p:spPr>
            <a:xfrm>
              <a:off x="8123772" y="1847996"/>
              <a:ext cx="1511297" cy="893681"/>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website</a:t>
              </a:r>
            </a:p>
          </p:txBody>
        </p:sp>
        <p:sp>
          <p:nvSpPr>
            <p:cNvPr id="27" name="Ovaal 26">
              <a:extLst>
                <a:ext uri="{FF2B5EF4-FFF2-40B4-BE49-F238E27FC236}">
                  <a16:creationId xmlns:a16="http://schemas.microsoft.com/office/drawing/2014/main" id="{F07A5F20-145F-A44C-B7B7-A840F47B7B42}"/>
                </a:ext>
              </a:extLst>
            </p:cNvPr>
            <p:cNvSpPr/>
            <p:nvPr/>
          </p:nvSpPr>
          <p:spPr>
            <a:xfrm>
              <a:off x="8266141" y="2968670"/>
              <a:ext cx="295688"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8" name="Rechte verbindingslijn met pijl 27">
              <a:extLst>
                <a:ext uri="{FF2B5EF4-FFF2-40B4-BE49-F238E27FC236}">
                  <a16:creationId xmlns:a16="http://schemas.microsoft.com/office/drawing/2014/main" id="{6D230470-0666-2B46-8ABE-FA132F59C957}"/>
                </a:ext>
              </a:extLst>
            </p:cNvPr>
            <p:cNvCxnSpPr>
              <a:cxnSpLocks/>
              <a:stCxn id="26" idx="2"/>
              <a:endCxn id="27" idx="7"/>
            </p:cNvCxnSpPr>
            <p:nvPr/>
          </p:nvCxnSpPr>
          <p:spPr>
            <a:xfrm flipH="1">
              <a:off x="8519589" y="2741677"/>
              <a:ext cx="359833" cy="26191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9" name="Rechte verbindingslijn met pijl 28">
              <a:extLst>
                <a:ext uri="{FF2B5EF4-FFF2-40B4-BE49-F238E27FC236}">
                  <a16:creationId xmlns:a16="http://schemas.microsoft.com/office/drawing/2014/main" id="{903036B1-AC26-0842-81A1-A9728AA07E20}"/>
                </a:ext>
              </a:extLst>
            </p:cNvPr>
            <p:cNvCxnSpPr>
              <a:cxnSpLocks/>
              <a:stCxn id="27" idx="3"/>
              <a:endCxn id="11" idx="0"/>
            </p:cNvCxnSpPr>
            <p:nvPr/>
          </p:nvCxnSpPr>
          <p:spPr>
            <a:xfrm flipH="1">
              <a:off x="7931341" y="3173438"/>
              <a:ext cx="377041" cy="37620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30" name="Rechthoek: afgeronde hoeken 29">
              <a:extLst>
                <a:ext uri="{FF2B5EF4-FFF2-40B4-BE49-F238E27FC236}">
                  <a16:creationId xmlns:a16="http://schemas.microsoft.com/office/drawing/2014/main" id="{6C8D0143-E1E1-2C48-9A0C-0C536B039777}"/>
                </a:ext>
              </a:extLst>
            </p:cNvPr>
            <p:cNvSpPr/>
            <p:nvPr/>
          </p:nvSpPr>
          <p:spPr>
            <a:xfrm>
              <a:off x="1074184" y="3562341"/>
              <a:ext cx="1639585"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Delivery failure</a:t>
              </a:r>
            </a:p>
          </p:txBody>
        </p:sp>
        <p:cxnSp>
          <p:nvCxnSpPr>
            <p:cNvPr id="31" name="Rechte verbindingslijn met pijl 30">
              <a:extLst>
                <a:ext uri="{FF2B5EF4-FFF2-40B4-BE49-F238E27FC236}">
                  <a16:creationId xmlns:a16="http://schemas.microsoft.com/office/drawing/2014/main" id="{0959ACE5-7C4B-2349-94A4-2F88100A9B30}"/>
                </a:ext>
              </a:extLst>
            </p:cNvPr>
            <p:cNvCxnSpPr>
              <a:cxnSpLocks/>
              <a:stCxn id="30" idx="3"/>
              <a:endCxn id="14" idx="2"/>
            </p:cNvCxnSpPr>
            <p:nvPr/>
          </p:nvCxnSpPr>
          <p:spPr>
            <a:xfrm flipV="1">
              <a:off x="2713769" y="3089309"/>
              <a:ext cx="1439330" cy="86987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6" name="Vermenigvuldigingsteken 5">
              <a:extLst>
                <a:ext uri="{FF2B5EF4-FFF2-40B4-BE49-F238E27FC236}">
                  <a16:creationId xmlns:a16="http://schemas.microsoft.com/office/drawing/2014/main" id="{3EADC77C-CA7A-DA4F-B1A2-4C183946C807}"/>
                </a:ext>
              </a:extLst>
            </p:cNvPr>
            <p:cNvSpPr/>
            <p:nvPr/>
          </p:nvSpPr>
          <p:spPr>
            <a:xfrm>
              <a:off x="3671236" y="2965495"/>
              <a:ext cx="459960" cy="512716"/>
            </a:xfrm>
            <a:prstGeom prst="mathMultiply">
              <a:avLst>
                <a:gd name="adj1" fmla="val 7158"/>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el 1">
            <a:extLst>
              <a:ext uri="{FF2B5EF4-FFF2-40B4-BE49-F238E27FC236}">
                <a16:creationId xmlns:a16="http://schemas.microsoft.com/office/drawing/2014/main" id="{EE3C3324-7B1E-214B-AF64-154F1B7A3426}"/>
              </a:ext>
            </a:extLst>
          </p:cNvPr>
          <p:cNvSpPr>
            <a:spLocks noGrp="1" noChangeArrowheads="1"/>
          </p:cNvSpPr>
          <p:nvPr>
            <p:ph type="title"/>
          </p:nvPr>
        </p:nvSpPr>
        <p:spPr/>
        <p:txBody>
          <a:bodyPr/>
          <a:lstStyle/>
          <a:p>
            <a:pPr algn="ctr"/>
            <a:r>
              <a:rPr lang="en-US" altLang="nl-NL"/>
              <a:t>Argumentation graph: simplified example</a:t>
            </a:r>
          </a:p>
        </p:txBody>
      </p:sp>
      <p:sp>
        <p:nvSpPr>
          <p:cNvPr id="52226" name="Tijdelijke aanduiding voor dianummer 2">
            <a:extLst>
              <a:ext uri="{FF2B5EF4-FFF2-40B4-BE49-F238E27FC236}">
                <a16:creationId xmlns:a16="http://schemas.microsoft.com/office/drawing/2014/main" id="{60139D74-AFC7-804C-B8B3-3F787C604B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19CAC6D2-D4DA-B34E-94BB-4D2025ADAD9B}" type="slidenum">
              <a:rPr lang="en-US" altLang="nl-NL" sz="1400">
                <a:latin typeface="Tahoma" panose="020B0604030504040204" pitchFamily="34" charset="0"/>
              </a:rPr>
              <a:pPr/>
              <a:t>26</a:t>
            </a:fld>
            <a:endParaRPr lang="en-US" altLang="nl-NL" sz="1400">
              <a:latin typeface="Tahoma" panose="020B0604030504040204" pitchFamily="34" charset="0"/>
            </a:endParaRPr>
          </a:p>
        </p:txBody>
      </p:sp>
      <p:grpSp>
        <p:nvGrpSpPr>
          <p:cNvPr id="52227" name="Groep 31">
            <a:extLst>
              <a:ext uri="{FF2B5EF4-FFF2-40B4-BE49-F238E27FC236}">
                <a16:creationId xmlns:a16="http://schemas.microsoft.com/office/drawing/2014/main" id="{33809325-3590-F04E-9C27-C1A4B983CF21}"/>
              </a:ext>
            </a:extLst>
          </p:cNvPr>
          <p:cNvGrpSpPr>
            <a:grpSpLocks/>
          </p:cNvGrpSpPr>
          <p:nvPr/>
        </p:nvGrpSpPr>
        <p:grpSpPr bwMode="auto">
          <a:xfrm>
            <a:off x="228600" y="2474913"/>
            <a:ext cx="8686800" cy="3925887"/>
            <a:chOff x="1074184" y="1847996"/>
            <a:chExt cx="8560885" cy="3925532"/>
          </a:xfrm>
        </p:grpSpPr>
        <p:sp>
          <p:nvSpPr>
            <p:cNvPr id="7" name="Rechthoek: afgeronde hoeken 6">
              <a:extLst>
                <a:ext uri="{FF2B5EF4-FFF2-40B4-BE49-F238E27FC236}">
                  <a16:creationId xmlns:a16="http://schemas.microsoft.com/office/drawing/2014/main" id="{5AABF0F1-1069-DA41-99B8-63F203861DB7}"/>
                </a:ext>
              </a:extLst>
            </p:cNvPr>
            <p:cNvSpPr/>
            <p:nvPr/>
          </p:nvSpPr>
          <p:spPr>
            <a:xfrm>
              <a:off x="2408694" y="1854345"/>
              <a:ext cx="1727196"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Not  delivered</a:t>
              </a:r>
            </a:p>
          </p:txBody>
        </p:sp>
        <p:sp>
          <p:nvSpPr>
            <p:cNvPr id="8" name="Rechthoek: afgeronde hoeken 7">
              <a:extLst>
                <a:ext uri="{FF2B5EF4-FFF2-40B4-BE49-F238E27FC236}">
                  <a16:creationId xmlns:a16="http://schemas.microsoft.com/office/drawing/2014/main" id="{EE84F4F4-20E2-A744-9300-C33BF750239D}"/>
                </a:ext>
              </a:extLst>
            </p:cNvPr>
            <p:cNvSpPr/>
            <p:nvPr/>
          </p:nvSpPr>
          <p:spPr>
            <a:xfrm>
              <a:off x="4384643" y="1854345"/>
              <a:ext cx="1511297"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Waited</a:t>
              </a:r>
            </a:p>
          </p:txBody>
        </p:sp>
        <p:sp>
          <p:nvSpPr>
            <p:cNvPr id="9" name="Rechthoek: afgeronde hoeken 8">
              <a:extLst>
                <a:ext uri="{FF2B5EF4-FFF2-40B4-BE49-F238E27FC236}">
                  <a16:creationId xmlns:a16="http://schemas.microsoft.com/office/drawing/2014/main" id="{E7D23C98-B842-7C40-AE84-E42FCD98C66A}"/>
                </a:ext>
              </a:extLst>
            </p:cNvPr>
            <p:cNvSpPr/>
            <p:nvPr/>
          </p:nvSpPr>
          <p:spPr>
            <a:xfrm>
              <a:off x="3539819" y="3546467"/>
              <a:ext cx="1511297"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Not sent</a:t>
              </a:r>
            </a:p>
          </p:txBody>
        </p:sp>
        <p:sp>
          <p:nvSpPr>
            <p:cNvPr id="10" name="Rechthoek: afgeronde hoeken 9">
              <a:extLst>
                <a:ext uri="{FF2B5EF4-FFF2-40B4-BE49-F238E27FC236}">
                  <a16:creationId xmlns:a16="http://schemas.microsoft.com/office/drawing/2014/main" id="{0C4B2852-E928-DB4E-899D-512D3B2F3941}"/>
                </a:ext>
              </a:extLst>
            </p:cNvPr>
            <p:cNvSpPr/>
            <p:nvPr/>
          </p:nvSpPr>
          <p:spPr>
            <a:xfrm>
              <a:off x="5357755" y="3549642"/>
              <a:ext cx="1511297" cy="793678"/>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Product paid</a:t>
              </a:r>
            </a:p>
          </p:txBody>
        </p:sp>
        <p:sp>
          <p:nvSpPr>
            <p:cNvPr id="11" name="Rechthoek: afgeronde hoeken 10">
              <a:extLst>
                <a:ext uri="{FF2B5EF4-FFF2-40B4-BE49-F238E27FC236}">
                  <a16:creationId xmlns:a16="http://schemas.microsoft.com/office/drawing/2014/main" id="{AE93A8DA-96E0-9541-8E55-C3E07EBB2180}"/>
                </a:ext>
              </a:extLst>
            </p:cNvPr>
            <p:cNvSpPr/>
            <p:nvPr/>
          </p:nvSpPr>
          <p:spPr>
            <a:xfrm>
              <a:off x="7175692" y="3549642"/>
              <a:ext cx="1511297"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Deception</a:t>
              </a:r>
            </a:p>
          </p:txBody>
        </p:sp>
        <p:sp>
          <p:nvSpPr>
            <p:cNvPr id="12" name="Rechthoek: afgeronde hoeken 11">
              <a:extLst>
                <a:ext uri="{FF2B5EF4-FFF2-40B4-BE49-F238E27FC236}">
                  <a16:creationId xmlns:a16="http://schemas.microsoft.com/office/drawing/2014/main" id="{831714BC-BA65-8648-91BB-F467AD0F267B}"/>
                </a:ext>
              </a:extLst>
            </p:cNvPr>
            <p:cNvSpPr/>
            <p:nvPr/>
          </p:nvSpPr>
          <p:spPr>
            <a:xfrm>
              <a:off x="5360884" y="4979850"/>
              <a:ext cx="1720938"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Presumably fraud</a:t>
              </a:r>
            </a:p>
          </p:txBody>
        </p:sp>
        <p:sp>
          <p:nvSpPr>
            <p:cNvPr id="13" name="Ovaal 12">
              <a:extLst>
                <a:ext uri="{FF2B5EF4-FFF2-40B4-BE49-F238E27FC236}">
                  <a16:creationId xmlns:a16="http://schemas.microsoft.com/office/drawing/2014/main" id="{792EAAE7-7985-A141-AA02-36A9810A08D9}"/>
                </a:ext>
              </a:extLst>
            </p:cNvPr>
            <p:cNvSpPr/>
            <p:nvPr/>
          </p:nvSpPr>
          <p:spPr>
            <a:xfrm>
              <a:off x="5967906" y="4540153"/>
              <a:ext cx="297253"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sp>
          <p:nvSpPr>
            <p:cNvPr id="14" name="Ovaal 13">
              <a:extLst>
                <a:ext uri="{FF2B5EF4-FFF2-40B4-BE49-F238E27FC236}">
                  <a16:creationId xmlns:a16="http://schemas.microsoft.com/office/drawing/2014/main" id="{44A87B41-AA6D-9B4A-8C87-D2AE7B547406}"/>
                </a:ext>
              </a:extLst>
            </p:cNvPr>
            <p:cNvSpPr/>
            <p:nvPr/>
          </p:nvSpPr>
          <p:spPr>
            <a:xfrm>
              <a:off x="4153099" y="2968670"/>
              <a:ext cx="297253"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15" name="Rechte verbindingslijn met pijl 14">
              <a:extLst>
                <a:ext uri="{FF2B5EF4-FFF2-40B4-BE49-F238E27FC236}">
                  <a16:creationId xmlns:a16="http://schemas.microsoft.com/office/drawing/2014/main" id="{27EE5FB4-91CA-CE41-8B08-5A6777A8A6D3}"/>
                </a:ext>
              </a:extLst>
            </p:cNvPr>
            <p:cNvCxnSpPr>
              <a:cxnSpLocks/>
              <a:stCxn id="7" idx="2"/>
              <a:endCxn id="14" idx="1"/>
            </p:cNvCxnSpPr>
            <p:nvPr/>
          </p:nvCxnSpPr>
          <p:spPr>
            <a:xfrm>
              <a:off x="3272292" y="2748027"/>
              <a:ext cx="924613"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6" name="Rechte verbindingslijn met pijl 15">
              <a:extLst>
                <a:ext uri="{FF2B5EF4-FFF2-40B4-BE49-F238E27FC236}">
                  <a16:creationId xmlns:a16="http://schemas.microsoft.com/office/drawing/2014/main" id="{3E195626-742A-A84F-812D-7DCE321D730F}"/>
                </a:ext>
              </a:extLst>
            </p:cNvPr>
            <p:cNvCxnSpPr>
              <a:cxnSpLocks/>
              <a:stCxn id="8" idx="2"/>
              <a:endCxn id="14" idx="7"/>
            </p:cNvCxnSpPr>
            <p:nvPr/>
          </p:nvCxnSpPr>
          <p:spPr>
            <a:xfrm flipH="1">
              <a:off x="4406546" y="2748027"/>
              <a:ext cx="733746"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7" name="Rechte verbindingslijn met pijl 16">
              <a:extLst>
                <a:ext uri="{FF2B5EF4-FFF2-40B4-BE49-F238E27FC236}">
                  <a16:creationId xmlns:a16="http://schemas.microsoft.com/office/drawing/2014/main" id="{1B29B5DC-6B71-7A43-A324-AE5C1E6F6FF6}"/>
                </a:ext>
              </a:extLst>
            </p:cNvPr>
            <p:cNvCxnSpPr>
              <a:cxnSpLocks/>
              <a:stCxn id="14" idx="4"/>
              <a:endCxn id="9" idx="0"/>
            </p:cNvCxnSpPr>
            <p:nvPr/>
          </p:nvCxnSpPr>
          <p:spPr>
            <a:xfrm flipH="1">
              <a:off x="4295468" y="3209948"/>
              <a:ext cx="6258" cy="33652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8" name="Rechte verbindingslijn met pijl 17">
              <a:extLst>
                <a:ext uri="{FF2B5EF4-FFF2-40B4-BE49-F238E27FC236}">
                  <a16:creationId xmlns:a16="http://schemas.microsoft.com/office/drawing/2014/main" id="{628DA468-17E7-5441-BE61-67D907BB779A}"/>
                </a:ext>
              </a:extLst>
            </p:cNvPr>
            <p:cNvCxnSpPr>
              <a:cxnSpLocks/>
              <a:stCxn id="10" idx="2"/>
              <a:endCxn id="13" idx="0"/>
            </p:cNvCxnSpPr>
            <p:nvPr/>
          </p:nvCxnSpPr>
          <p:spPr>
            <a:xfrm>
              <a:off x="6113404" y="4343320"/>
              <a:ext cx="3129" cy="196832"/>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9" name="Rechte verbindingslijn met pijl 18">
              <a:extLst>
                <a:ext uri="{FF2B5EF4-FFF2-40B4-BE49-F238E27FC236}">
                  <a16:creationId xmlns:a16="http://schemas.microsoft.com/office/drawing/2014/main" id="{678E4DD9-DE97-9441-8C48-14602D0F0373}"/>
                </a:ext>
              </a:extLst>
            </p:cNvPr>
            <p:cNvCxnSpPr>
              <a:cxnSpLocks/>
              <a:stCxn id="9" idx="2"/>
              <a:endCxn id="13" idx="1"/>
            </p:cNvCxnSpPr>
            <p:nvPr/>
          </p:nvCxnSpPr>
          <p:spPr>
            <a:xfrm>
              <a:off x="4295468" y="4340146"/>
              <a:ext cx="1716244" cy="236516"/>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0" name="Rechte verbindingslijn met pijl 19">
              <a:extLst>
                <a:ext uri="{FF2B5EF4-FFF2-40B4-BE49-F238E27FC236}">
                  <a16:creationId xmlns:a16="http://schemas.microsoft.com/office/drawing/2014/main" id="{35FB467E-BE66-EF4B-955A-593C0AEFC5BF}"/>
                </a:ext>
              </a:extLst>
            </p:cNvPr>
            <p:cNvCxnSpPr>
              <a:cxnSpLocks/>
              <a:stCxn id="11" idx="2"/>
              <a:endCxn id="13" idx="7"/>
            </p:cNvCxnSpPr>
            <p:nvPr/>
          </p:nvCxnSpPr>
          <p:spPr>
            <a:xfrm flipH="1">
              <a:off x="6221354" y="4343320"/>
              <a:ext cx="1709987" cy="23334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1" name="Rechte verbindingslijn met pijl 20">
              <a:extLst>
                <a:ext uri="{FF2B5EF4-FFF2-40B4-BE49-F238E27FC236}">
                  <a16:creationId xmlns:a16="http://schemas.microsoft.com/office/drawing/2014/main" id="{E0F863AA-BF0B-C545-A893-0E98AACC74AD}"/>
                </a:ext>
              </a:extLst>
            </p:cNvPr>
            <p:cNvCxnSpPr>
              <a:cxnSpLocks/>
              <a:stCxn id="13" idx="4"/>
              <a:endCxn id="12" idx="0"/>
            </p:cNvCxnSpPr>
            <p:nvPr/>
          </p:nvCxnSpPr>
          <p:spPr>
            <a:xfrm>
              <a:off x="6116533" y="4781431"/>
              <a:ext cx="104820" cy="19841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2" name="Rechthoek: afgeronde hoeken 21">
              <a:extLst>
                <a:ext uri="{FF2B5EF4-FFF2-40B4-BE49-F238E27FC236}">
                  <a16:creationId xmlns:a16="http://schemas.microsoft.com/office/drawing/2014/main" id="{F084197F-8BC2-8646-8516-170F9BC6A5A8}"/>
                </a:ext>
              </a:extLst>
            </p:cNvPr>
            <p:cNvSpPr/>
            <p:nvPr/>
          </p:nvSpPr>
          <p:spPr>
            <a:xfrm>
              <a:off x="6268288" y="1857520"/>
              <a:ext cx="1597344"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location</a:t>
              </a:r>
            </a:p>
          </p:txBody>
        </p:sp>
        <p:sp>
          <p:nvSpPr>
            <p:cNvPr id="23" name="Ovaal 22">
              <a:extLst>
                <a:ext uri="{FF2B5EF4-FFF2-40B4-BE49-F238E27FC236}">
                  <a16:creationId xmlns:a16="http://schemas.microsoft.com/office/drawing/2014/main" id="{38119B31-49C8-F446-9246-462849D7043A}"/>
                </a:ext>
              </a:extLst>
            </p:cNvPr>
            <p:cNvSpPr/>
            <p:nvPr/>
          </p:nvSpPr>
          <p:spPr>
            <a:xfrm>
              <a:off x="7322754" y="2965495"/>
              <a:ext cx="297253" cy="23969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4" name="Rechte verbindingslijn met pijl 23">
              <a:extLst>
                <a:ext uri="{FF2B5EF4-FFF2-40B4-BE49-F238E27FC236}">
                  <a16:creationId xmlns:a16="http://schemas.microsoft.com/office/drawing/2014/main" id="{1AAC80D2-180B-154B-978E-4EBD8A23989D}"/>
                </a:ext>
              </a:extLst>
            </p:cNvPr>
            <p:cNvCxnSpPr>
              <a:cxnSpLocks/>
              <a:stCxn id="22" idx="2"/>
              <a:endCxn id="23" idx="1"/>
            </p:cNvCxnSpPr>
            <p:nvPr/>
          </p:nvCxnSpPr>
          <p:spPr>
            <a:xfrm>
              <a:off x="7067743" y="2751201"/>
              <a:ext cx="298817" cy="24921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5" name="Rechte verbindingslijn met pijl 24">
              <a:extLst>
                <a:ext uri="{FF2B5EF4-FFF2-40B4-BE49-F238E27FC236}">
                  <a16:creationId xmlns:a16="http://schemas.microsoft.com/office/drawing/2014/main" id="{59A0111E-E280-4043-9AE8-31C04F884C39}"/>
                </a:ext>
              </a:extLst>
            </p:cNvPr>
            <p:cNvCxnSpPr>
              <a:cxnSpLocks/>
              <a:stCxn id="23" idx="5"/>
              <a:endCxn id="11" idx="0"/>
            </p:cNvCxnSpPr>
            <p:nvPr/>
          </p:nvCxnSpPr>
          <p:spPr>
            <a:xfrm>
              <a:off x="7576201" y="3170263"/>
              <a:ext cx="355140" cy="37937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6" name="Rechthoek: afgeronde hoeken 25">
              <a:extLst>
                <a:ext uri="{FF2B5EF4-FFF2-40B4-BE49-F238E27FC236}">
                  <a16:creationId xmlns:a16="http://schemas.microsoft.com/office/drawing/2014/main" id="{5970A228-E115-264F-8918-0EF4FEE2E921}"/>
                </a:ext>
              </a:extLst>
            </p:cNvPr>
            <p:cNvSpPr/>
            <p:nvPr/>
          </p:nvSpPr>
          <p:spPr>
            <a:xfrm>
              <a:off x="8123772" y="1847996"/>
              <a:ext cx="1511297" cy="893681"/>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website</a:t>
              </a:r>
            </a:p>
          </p:txBody>
        </p:sp>
        <p:sp>
          <p:nvSpPr>
            <p:cNvPr id="27" name="Ovaal 26">
              <a:extLst>
                <a:ext uri="{FF2B5EF4-FFF2-40B4-BE49-F238E27FC236}">
                  <a16:creationId xmlns:a16="http://schemas.microsoft.com/office/drawing/2014/main" id="{9A006209-8F62-3E41-8980-91E30E872BC2}"/>
                </a:ext>
              </a:extLst>
            </p:cNvPr>
            <p:cNvSpPr/>
            <p:nvPr/>
          </p:nvSpPr>
          <p:spPr>
            <a:xfrm>
              <a:off x="8266141" y="2968670"/>
              <a:ext cx="295688"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8" name="Rechte verbindingslijn met pijl 27">
              <a:extLst>
                <a:ext uri="{FF2B5EF4-FFF2-40B4-BE49-F238E27FC236}">
                  <a16:creationId xmlns:a16="http://schemas.microsoft.com/office/drawing/2014/main" id="{DD93BF1F-F2E5-144E-9D8C-A309AE70E119}"/>
                </a:ext>
              </a:extLst>
            </p:cNvPr>
            <p:cNvCxnSpPr>
              <a:cxnSpLocks/>
              <a:stCxn id="26" idx="2"/>
              <a:endCxn id="27" idx="7"/>
            </p:cNvCxnSpPr>
            <p:nvPr/>
          </p:nvCxnSpPr>
          <p:spPr>
            <a:xfrm flipH="1">
              <a:off x="8519589" y="2741677"/>
              <a:ext cx="359833" cy="26191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9" name="Rechte verbindingslijn met pijl 28">
              <a:extLst>
                <a:ext uri="{FF2B5EF4-FFF2-40B4-BE49-F238E27FC236}">
                  <a16:creationId xmlns:a16="http://schemas.microsoft.com/office/drawing/2014/main" id="{D9C43BDC-FAC5-E142-8E91-0EE5FF5B0C1F}"/>
                </a:ext>
              </a:extLst>
            </p:cNvPr>
            <p:cNvCxnSpPr>
              <a:cxnSpLocks/>
              <a:stCxn id="27" idx="3"/>
              <a:endCxn id="11" idx="0"/>
            </p:cNvCxnSpPr>
            <p:nvPr/>
          </p:nvCxnSpPr>
          <p:spPr>
            <a:xfrm flipH="1">
              <a:off x="7931341" y="3173438"/>
              <a:ext cx="377041" cy="37620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30" name="Rechthoek: afgeronde hoeken 29">
              <a:extLst>
                <a:ext uri="{FF2B5EF4-FFF2-40B4-BE49-F238E27FC236}">
                  <a16:creationId xmlns:a16="http://schemas.microsoft.com/office/drawing/2014/main" id="{7B450BD7-D211-7D41-8680-B697BF075153}"/>
                </a:ext>
              </a:extLst>
            </p:cNvPr>
            <p:cNvSpPr/>
            <p:nvPr/>
          </p:nvSpPr>
          <p:spPr>
            <a:xfrm>
              <a:off x="1074184" y="3562341"/>
              <a:ext cx="1639585"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Delivery failure</a:t>
              </a:r>
            </a:p>
          </p:txBody>
        </p:sp>
        <p:cxnSp>
          <p:nvCxnSpPr>
            <p:cNvPr id="31" name="Rechte verbindingslijn met pijl 30">
              <a:extLst>
                <a:ext uri="{FF2B5EF4-FFF2-40B4-BE49-F238E27FC236}">
                  <a16:creationId xmlns:a16="http://schemas.microsoft.com/office/drawing/2014/main" id="{7DFA90B8-ED26-6749-A9CD-B60B7E894B36}"/>
                </a:ext>
              </a:extLst>
            </p:cNvPr>
            <p:cNvCxnSpPr>
              <a:cxnSpLocks/>
              <a:stCxn id="30" idx="3"/>
              <a:endCxn id="14" idx="2"/>
            </p:cNvCxnSpPr>
            <p:nvPr/>
          </p:nvCxnSpPr>
          <p:spPr>
            <a:xfrm flipV="1">
              <a:off x="2713769" y="3089309"/>
              <a:ext cx="1439330" cy="86987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6" name="Vermenigvuldigingsteken 5">
              <a:extLst>
                <a:ext uri="{FF2B5EF4-FFF2-40B4-BE49-F238E27FC236}">
                  <a16:creationId xmlns:a16="http://schemas.microsoft.com/office/drawing/2014/main" id="{1ED31DDC-EF9F-2344-99A4-20CD31A4466A}"/>
                </a:ext>
              </a:extLst>
            </p:cNvPr>
            <p:cNvSpPr/>
            <p:nvPr/>
          </p:nvSpPr>
          <p:spPr>
            <a:xfrm>
              <a:off x="3671236" y="2965495"/>
              <a:ext cx="459960" cy="512716"/>
            </a:xfrm>
            <a:prstGeom prst="mathMultiply">
              <a:avLst>
                <a:gd name="adj1" fmla="val 7158"/>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el 1">
            <a:extLst>
              <a:ext uri="{FF2B5EF4-FFF2-40B4-BE49-F238E27FC236}">
                <a16:creationId xmlns:a16="http://schemas.microsoft.com/office/drawing/2014/main" id="{6EEEE6E8-0491-F044-9665-992676908C17}"/>
              </a:ext>
            </a:extLst>
          </p:cNvPr>
          <p:cNvSpPr>
            <a:spLocks noGrp="1" noChangeArrowheads="1"/>
          </p:cNvSpPr>
          <p:nvPr>
            <p:ph type="title"/>
          </p:nvPr>
        </p:nvSpPr>
        <p:spPr/>
        <p:txBody>
          <a:bodyPr/>
          <a:lstStyle/>
          <a:p>
            <a:pPr algn="ctr"/>
            <a:r>
              <a:rPr lang="en-US" altLang="nl-NL"/>
              <a:t>Argumentation graph: simplified example</a:t>
            </a:r>
          </a:p>
        </p:txBody>
      </p:sp>
      <p:sp>
        <p:nvSpPr>
          <p:cNvPr id="53250" name="Tijdelijke aanduiding voor dianummer 2">
            <a:extLst>
              <a:ext uri="{FF2B5EF4-FFF2-40B4-BE49-F238E27FC236}">
                <a16:creationId xmlns:a16="http://schemas.microsoft.com/office/drawing/2014/main" id="{2972ECC8-EFB8-8A43-857B-F77C603908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B7EBF551-577B-1443-B38E-38F6DFEC9536}" type="slidenum">
              <a:rPr lang="en-US" altLang="nl-NL" sz="1400">
                <a:latin typeface="Tahoma" panose="020B0604030504040204" pitchFamily="34" charset="0"/>
              </a:rPr>
              <a:pPr/>
              <a:t>27</a:t>
            </a:fld>
            <a:endParaRPr lang="en-US" altLang="nl-NL" sz="1400">
              <a:latin typeface="Tahoma" panose="020B0604030504040204" pitchFamily="34" charset="0"/>
            </a:endParaRPr>
          </a:p>
        </p:txBody>
      </p:sp>
      <p:grpSp>
        <p:nvGrpSpPr>
          <p:cNvPr id="53251" name="Groep 31">
            <a:extLst>
              <a:ext uri="{FF2B5EF4-FFF2-40B4-BE49-F238E27FC236}">
                <a16:creationId xmlns:a16="http://schemas.microsoft.com/office/drawing/2014/main" id="{638A594A-68BF-8B44-A0AD-EEBDD436A9C8}"/>
              </a:ext>
            </a:extLst>
          </p:cNvPr>
          <p:cNvGrpSpPr>
            <a:grpSpLocks/>
          </p:cNvGrpSpPr>
          <p:nvPr/>
        </p:nvGrpSpPr>
        <p:grpSpPr bwMode="auto">
          <a:xfrm>
            <a:off x="228600" y="2474913"/>
            <a:ext cx="8686800" cy="3925887"/>
            <a:chOff x="1074184" y="1847996"/>
            <a:chExt cx="8560885" cy="3925532"/>
          </a:xfrm>
        </p:grpSpPr>
        <p:sp>
          <p:nvSpPr>
            <p:cNvPr id="7" name="Rechthoek: afgeronde hoeken 6">
              <a:extLst>
                <a:ext uri="{FF2B5EF4-FFF2-40B4-BE49-F238E27FC236}">
                  <a16:creationId xmlns:a16="http://schemas.microsoft.com/office/drawing/2014/main" id="{9E3F7717-46BE-3E45-B83D-1AF23B77074F}"/>
                </a:ext>
              </a:extLst>
            </p:cNvPr>
            <p:cNvSpPr/>
            <p:nvPr/>
          </p:nvSpPr>
          <p:spPr>
            <a:xfrm>
              <a:off x="2408694" y="1854345"/>
              <a:ext cx="1727196"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Not  delivered</a:t>
              </a:r>
            </a:p>
          </p:txBody>
        </p:sp>
        <p:sp>
          <p:nvSpPr>
            <p:cNvPr id="8" name="Rechthoek: afgeronde hoeken 7">
              <a:extLst>
                <a:ext uri="{FF2B5EF4-FFF2-40B4-BE49-F238E27FC236}">
                  <a16:creationId xmlns:a16="http://schemas.microsoft.com/office/drawing/2014/main" id="{6F5A09E2-1C2B-E144-A042-A31073F4A04A}"/>
                </a:ext>
              </a:extLst>
            </p:cNvPr>
            <p:cNvSpPr/>
            <p:nvPr/>
          </p:nvSpPr>
          <p:spPr>
            <a:xfrm>
              <a:off x="4384643" y="1854345"/>
              <a:ext cx="1511297"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Waited</a:t>
              </a:r>
            </a:p>
          </p:txBody>
        </p:sp>
        <p:sp>
          <p:nvSpPr>
            <p:cNvPr id="9" name="Rechthoek: afgeronde hoeken 8">
              <a:extLst>
                <a:ext uri="{FF2B5EF4-FFF2-40B4-BE49-F238E27FC236}">
                  <a16:creationId xmlns:a16="http://schemas.microsoft.com/office/drawing/2014/main" id="{D0924195-075C-0646-BE0E-66EC4E134A52}"/>
                </a:ext>
              </a:extLst>
            </p:cNvPr>
            <p:cNvSpPr/>
            <p:nvPr/>
          </p:nvSpPr>
          <p:spPr>
            <a:xfrm>
              <a:off x="3539819" y="3546467"/>
              <a:ext cx="1511297" cy="793678"/>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Not sent</a:t>
              </a:r>
            </a:p>
          </p:txBody>
        </p:sp>
        <p:sp>
          <p:nvSpPr>
            <p:cNvPr id="10" name="Rechthoek: afgeronde hoeken 9">
              <a:extLst>
                <a:ext uri="{FF2B5EF4-FFF2-40B4-BE49-F238E27FC236}">
                  <a16:creationId xmlns:a16="http://schemas.microsoft.com/office/drawing/2014/main" id="{4530421F-9158-E14D-A192-703D9E166CEE}"/>
                </a:ext>
              </a:extLst>
            </p:cNvPr>
            <p:cNvSpPr/>
            <p:nvPr/>
          </p:nvSpPr>
          <p:spPr>
            <a:xfrm>
              <a:off x="5357755" y="3549642"/>
              <a:ext cx="1511297" cy="793678"/>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Product paid</a:t>
              </a:r>
            </a:p>
          </p:txBody>
        </p:sp>
        <p:sp>
          <p:nvSpPr>
            <p:cNvPr id="11" name="Rechthoek: afgeronde hoeken 10">
              <a:extLst>
                <a:ext uri="{FF2B5EF4-FFF2-40B4-BE49-F238E27FC236}">
                  <a16:creationId xmlns:a16="http://schemas.microsoft.com/office/drawing/2014/main" id="{ED1B4CF3-EEC4-734D-8491-8451DD60548F}"/>
                </a:ext>
              </a:extLst>
            </p:cNvPr>
            <p:cNvSpPr/>
            <p:nvPr/>
          </p:nvSpPr>
          <p:spPr>
            <a:xfrm>
              <a:off x="7175692" y="3549642"/>
              <a:ext cx="1511297" cy="793678"/>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Deception</a:t>
              </a:r>
            </a:p>
          </p:txBody>
        </p:sp>
        <p:sp>
          <p:nvSpPr>
            <p:cNvPr id="12" name="Rechthoek: afgeronde hoeken 11">
              <a:extLst>
                <a:ext uri="{FF2B5EF4-FFF2-40B4-BE49-F238E27FC236}">
                  <a16:creationId xmlns:a16="http://schemas.microsoft.com/office/drawing/2014/main" id="{7B519367-FF3D-2345-8904-2D289E621529}"/>
                </a:ext>
              </a:extLst>
            </p:cNvPr>
            <p:cNvSpPr/>
            <p:nvPr/>
          </p:nvSpPr>
          <p:spPr>
            <a:xfrm>
              <a:off x="5360884" y="4979850"/>
              <a:ext cx="1720938" cy="793678"/>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Presumably fraud</a:t>
              </a:r>
            </a:p>
          </p:txBody>
        </p:sp>
        <p:sp>
          <p:nvSpPr>
            <p:cNvPr id="13" name="Ovaal 12">
              <a:extLst>
                <a:ext uri="{FF2B5EF4-FFF2-40B4-BE49-F238E27FC236}">
                  <a16:creationId xmlns:a16="http://schemas.microsoft.com/office/drawing/2014/main" id="{844CCC74-819D-574C-A91A-54F1147CE1F6}"/>
                </a:ext>
              </a:extLst>
            </p:cNvPr>
            <p:cNvSpPr/>
            <p:nvPr/>
          </p:nvSpPr>
          <p:spPr>
            <a:xfrm>
              <a:off x="5967906" y="4540153"/>
              <a:ext cx="297253" cy="241278"/>
            </a:xfrm>
            <a:prstGeom prst="ellipse">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sp>
          <p:nvSpPr>
            <p:cNvPr id="14" name="Ovaal 13">
              <a:extLst>
                <a:ext uri="{FF2B5EF4-FFF2-40B4-BE49-F238E27FC236}">
                  <a16:creationId xmlns:a16="http://schemas.microsoft.com/office/drawing/2014/main" id="{C2D092CD-C8BA-F741-BA33-3F4D67751DE2}"/>
                </a:ext>
              </a:extLst>
            </p:cNvPr>
            <p:cNvSpPr/>
            <p:nvPr/>
          </p:nvSpPr>
          <p:spPr>
            <a:xfrm>
              <a:off x="4153099" y="2968670"/>
              <a:ext cx="297253" cy="241278"/>
            </a:xfrm>
            <a:prstGeom prst="ellipse">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15" name="Rechte verbindingslijn met pijl 14">
              <a:extLst>
                <a:ext uri="{FF2B5EF4-FFF2-40B4-BE49-F238E27FC236}">
                  <a16:creationId xmlns:a16="http://schemas.microsoft.com/office/drawing/2014/main" id="{19AF620D-2B8B-2746-B5C7-20F7BE97D9F9}"/>
                </a:ext>
              </a:extLst>
            </p:cNvPr>
            <p:cNvCxnSpPr>
              <a:cxnSpLocks/>
              <a:stCxn id="7" idx="2"/>
              <a:endCxn id="14" idx="1"/>
            </p:cNvCxnSpPr>
            <p:nvPr/>
          </p:nvCxnSpPr>
          <p:spPr>
            <a:xfrm>
              <a:off x="3272292" y="2748027"/>
              <a:ext cx="924613"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6" name="Rechte verbindingslijn met pijl 15">
              <a:extLst>
                <a:ext uri="{FF2B5EF4-FFF2-40B4-BE49-F238E27FC236}">
                  <a16:creationId xmlns:a16="http://schemas.microsoft.com/office/drawing/2014/main" id="{DEA93A7E-DB96-A745-9605-0432DEFE5891}"/>
                </a:ext>
              </a:extLst>
            </p:cNvPr>
            <p:cNvCxnSpPr>
              <a:cxnSpLocks/>
              <a:stCxn id="8" idx="2"/>
              <a:endCxn id="14" idx="7"/>
            </p:cNvCxnSpPr>
            <p:nvPr/>
          </p:nvCxnSpPr>
          <p:spPr>
            <a:xfrm flipH="1">
              <a:off x="4406546" y="2748027"/>
              <a:ext cx="733746"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7" name="Rechte verbindingslijn met pijl 16">
              <a:extLst>
                <a:ext uri="{FF2B5EF4-FFF2-40B4-BE49-F238E27FC236}">
                  <a16:creationId xmlns:a16="http://schemas.microsoft.com/office/drawing/2014/main" id="{2ED2F725-23CD-8B4D-9A6C-A972A010F800}"/>
                </a:ext>
              </a:extLst>
            </p:cNvPr>
            <p:cNvCxnSpPr>
              <a:cxnSpLocks/>
              <a:stCxn id="14" idx="4"/>
              <a:endCxn id="9" idx="0"/>
            </p:cNvCxnSpPr>
            <p:nvPr/>
          </p:nvCxnSpPr>
          <p:spPr>
            <a:xfrm flipH="1">
              <a:off x="4295468" y="3209948"/>
              <a:ext cx="6258" cy="33652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8" name="Rechte verbindingslijn met pijl 17">
              <a:extLst>
                <a:ext uri="{FF2B5EF4-FFF2-40B4-BE49-F238E27FC236}">
                  <a16:creationId xmlns:a16="http://schemas.microsoft.com/office/drawing/2014/main" id="{18E0B30A-E799-B84F-BF3B-3713E8B44D60}"/>
                </a:ext>
              </a:extLst>
            </p:cNvPr>
            <p:cNvCxnSpPr>
              <a:cxnSpLocks/>
              <a:stCxn id="10" idx="2"/>
              <a:endCxn id="13" idx="0"/>
            </p:cNvCxnSpPr>
            <p:nvPr/>
          </p:nvCxnSpPr>
          <p:spPr>
            <a:xfrm>
              <a:off x="6113404" y="4343320"/>
              <a:ext cx="3129" cy="196832"/>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9" name="Rechte verbindingslijn met pijl 18">
              <a:extLst>
                <a:ext uri="{FF2B5EF4-FFF2-40B4-BE49-F238E27FC236}">
                  <a16:creationId xmlns:a16="http://schemas.microsoft.com/office/drawing/2014/main" id="{797866F7-E030-AA4F-AC23-30DDC4E95853}"/>
                </a:ext>
              </a:extLst>
            </p:cNvPr>
            <p:cNvCxnSpPr>
              <a:cxnSpLocks/>
              <a:stCxn id="9" idx="2"/>
              <a:endCxn id="13" idx="1"/>
            </p:cNvCxnSpPr>
            <p:nvPr/>
          </p:nvCxnSpPr>
          <p:spPr>
            <a:xfrm>
              <a:off x="4295468" y="4340146"/>
              <a:ext cx="1716244" cy="236516"/>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0" name="Rechte verbindingslijn met pijl 19">
              <a:extLst>
                <a:ext uri="{FF2B5EF4-FFF2-40B4-BE49-F238E27FC236}">
                  <a16:creationId xmlns:a16="http://schemas.microsoft.com/office/drawing/2014/main" id="{9BA6EBED-2142-4C46-817C-FFCBB45191FF}"/>
                </a:ext>
              </a:extLst>
            </p:cNvPr>
            <p:cNvCxnSpPr>
              <a:cxnSpLocks/>
              <a:stCxn id="11" idx="2"/>
              <a:endCxn id="13" idx="7"/>
            </p:cNvCxnSpPr>
            <p:nvPr/>
          </p:nvCxnSpPr>
          <p:spPr>
            <a:xfrm flipH="1">
              <a:off x="6221354" y="4343320"/>
              <a:ext cx="1709987" cy="23334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1" name="Rechte verbindingslijn met pijl 20">
              <a:extLst>
                <a:ext uri="{FF2B5EF4-FFF2-40B4-BE49-F238E27FC236}">
                  <a16:creationId xmlns:a16="http://schemas.microsoft.com/office/drawing/2014/main" id="{0DE32F6F-9351-4B4A-B628-317D034C6BA9}"/>
                </a:ext>
              </a:extLst>
            </p:cNvPr>
            <p:cNvCxnSpPr>
              <a:cxnSpLocks/>
              <a:stCxn id="13" idx="4"/>
              <a:endCxn id="12" idx="0"/>
            </p:cNvCxnSpPr>
            <p:nvPr/>
          </p:nvCxnSpPr>
          <p:spPr>
            <a:xfrm>
              <a:off x="6116533" y="4781431"/>
              <a:ext cx="104820" cy="19841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2" name="Rechthoek: afgeronde hoeken 21">
              <a:extLst>
                <a:ext uri="{FF2B5EF4-FFF2-40B4-BE49-F238E27FC236}">
                  <a16:creationId xmlns:a16="http://schemas.microsoft.com/office/drawing/2014/main" id="{F6F74950-6480-CB4F-A2C3-A27705578FEA}"/>
                </a:ext>
              </a:extLst>
            </p:cNvPr>
            <p:cNvSpPr/>
            <p:nvPr/>
          </p:nvSpPr>
          <p:spPr>
            <a:xfrm>
              <a:off x="6268288" y="1857520"/>
              <a:ext cx="1597344"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location</a:t>
              </a:r>
            </a:p>
          </p:txBody>
        </p:sp>
        <p:sp>
          <p:nvSpPr>
            <p:cNvPr id="23" name="Ovaal 22">
              <a:extLst>
                <a:ext uri="{FF2B5EF4-FFF2-40B4-BE49-F238E27FC236}">
                  <a16:creationId xmlns:a16="http://schemas.microsoft.com/office/drawing/2014/main" id="{11E4A24C-66AB-F340-A88B-366E9ADB96D4}"/>
                </a:ext>
              </a:extLst>
            </p:cNvPr>
            <p:cNvSpPr/>
            <p:nvPr/>
          </p:nvSpPr>
          <p:spPr>
            <a:xfrm>
              <a:off x="7322754" y="2965495"/>
              <a:ext cx="297253" cy="239690"/>
            </a:xfrm>
            <a:prstGeom prst="ellipse">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4" name="Rechte verbindingslijn met pijl 23">
              <a:extLst>
                <a:ext uri="{FF2B5EF4-FFF2-40B4-BE49-F238E27FC236}">
                  <a16:creationId xmlns:a16="http://schemas.microsoft.com/office/drawing/2014/main" id="{5756BA62-1681-9648-8D4C-9C8B03C23864}"/>
                </a:ext>
              </a:extLst>
            </p:cNvPr>
            <p:cNvCxnSpPr>
              <a:cxnSpLocks/>
              <a:stCxn id="22" idx="2"/>
              <a:endCxn id="23" idx="1"/>
            </p:cNvCxnSpPr>
            <p:nvPr/>
          </p:nvCxnSpPr>
          <p:spPr>
            <a:xfrm>
              <a:off x="7067743" y="2751201"/>
              <a:ext cx="298817" cy="24921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5" name="Rechte verbindingslijn met pijl 24">
              <a:extLst>
                <a:ext uri="{FF2B5EF4-FFF2-40B4-BE49-F238E27FC236}">
                  <a16:creationId xmlns:a16="http://schemas.microsoft.com/office/drawing/2014/main" id="{9DBD22AC-F33C-8E43-996F-9E74760AB064}"/>
                </a:ext>
              </a:extLst>
            </p:cNvPr>
            <p:cNvCxnSpPr>
              <a:cxnSpLocks/>
              <a:stCxn id="23" idx="5"/>
              <a:endCxn id="11" idx="0"/>
            </p:cNvCxnSpPr>
            <p:nvPr/>
          </p:nvCxnSpPr>
          <p:spPr>
            <a:xfrm>
              <a:off x="7576201" y="3170263"/>
              <a:ext cx="355140" cy="37937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6" name="Rechthoek: afgeronde hoeken 25">
              <a:extLst>
                <a:ext uri="{FF2B5EF4-FFF2-40B4-BE49-F238E27FC236}">
                  <a16:creationId xmlns:a16="http://schemas.microsoft.com/office/drawing/2014/main" id="{D3D32E92-9A9D-0D48-B66C-AA1D8F2B13A5}"/>
                </a:ext>
              </a:extLst>
            </p:cNvPr>
            <p:cNvSpPr/>
            <p:nvPr/>
          </p:nvSpPr>
          <p:spPr>
            <a:xfrm>
              <a:off x="8123772" y="1847996"/>
              <a:ext cx="1511297" cy="893681"/>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website</a:t>
              </a:r>
            </a:p>
          </p:txBody>
        </p:sp>
        <p:sp>
          <p:nvSpPr>
            <p:cNvPr id="27" name="Ovaal 26">
              <a:extLst>
                <a:ext uri="{FF2B5EF4-FFF2-40B4-BE49-F238E27FC236}">
                  <a16:creationId xmlns:a16="http://schemas.microsoft.com/office/drawing/2014/main" id="{F23CBC53-992B-E347-A888-D3B14807EE6F}"/>
                </a:ext>
              </a:extLst>
            </p:cNvPr>
            <p:cNvSpPr/>
            <p:nvPr/>
          </p:nvSpPr>
          <p:spPr>
            <a:xfrm>
              <a:off x="8266141" y="2968670"/>
              <a:ext cx="295688"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8" name="Rechte verbindingslijn met pijl 27">
              <a:extLst>
                <a:ext uri="{FF2B5EF4-FFF2-40B4-BE49-F238E27FC236}">
                  <a16:creationId xmlns:a16="http://schemas.microsoft.com/office/drawing/2014/main" id="{7D70B5D9-E575-FF48-9060-2E73D17B8405}"/>
                </a:ext>
              </a:extLst>
            </p:cNvPr>
            <p:cNvCxnSpPr>
              <a:cxnSpLocks/>
              <a:stCxn id="26" idx="2"/>
              <a:endCxn id="27" idx="7"/>
            </p:cNvCxnSpPr>
            <p:nvPr/>
          </p:nvCxnSpPr>
          <p:spPr>
            <a:xfrm flipH="1">
              <a:off x="8519589" y="2741677"/>
              <a:ext cx="359833" cy="26191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9" name="Rechte verbindingslijn met pijl 28">
              <a:extLst>
                <a:ext uri="{FF2B5EF4-FFF2-40B4-BE49-F238E27FC236}">
                  <a16:creationId xmlns:a16="http://schemas.microsoft.com/office/drawing/2014/main" id="{72EABB76-52B0-1044-B618-27AA9F909E43}"/>
                </a:ext>
              </a:extLst>
            </p:cNvPr>
            <p:cNvCxnSpPr>
              <a:cxnSpLocks/>
              <a:stCxn id="27" idx="3"/>
              <a:endCxn id="11" idx="0"/>
            </p:cNvCxnSpPr>
            <p:nvPr/>
          </p:nvCxnSpPr>
          <p:spPr>
            <a:xfrm flipH="1">
              <a:off x="7931341" y="3173438"/>
              <a:ext cx="377041" cy="37620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30" name="Rechthoek: afgeronde hoeken 29">
              <a:extLst>
                <a:ext uri="{FF2B5EF4-FFF2-40B4-BE49-F238E27FC236}">
                  <a16:creationId xmlns:a16="http://schemas.microsoft.com/office/drawing/2014/main" id="{AA66044E-C896-6C41-96BB-6C1C9A7A602B}"/>
                </a:ext>
              </a:extLst>
            </p:cNvPr>
            <p:cNvSpPr/>
            <p:nvPr/>
          </p:nvSpPr>
          <p:spPr>
            <a:xfrm>
              <a:off x="1074184" y="3562341"/>
              <a:ext cx="1639585" cy="793678"/>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Delivery failure</a:t>
              </a:r>
            </a:p>
          </p:txBody>
        </p:sp>
        <p:cxnSp>
          <p:nvCxnSpPr>
            <p:cNvPr id="31" name="Rechte verbindingslijn met pijl 30">
              <a:extLst>
                <a:ext uri="{FF2B5EF4-FFF2-40B4-BE49-F238E27FC236}">
                  <a16:creationId xmlns:a16="http://schemas.microsoft.com/office/drawing/2014/main" id="{FFF79AA7-8073-234E-9EBB-10F8E4221CCD}"/>
                </a:ext>
              </a:extLst>
            </p:cNvPr>
            <p:cNvCxnSpPr>
              <a:cxnSpLocks/>
              <a:stCxn id="30" idx="3"/>
              <a:endCxn id="14" idx="2"/>
            </p:cNvCxnSpPr>
            <p:nvPr/>
          </p:nvCxnSpPr>
          <p:spPr>
            <a:xfrm flipV="1">
              <a:off x="2713769" y="3089309"/>
              <a:ext cx="1439330" cy="86987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6" name="Vermenigvuldigingsteken 5">
              <a:extLst>
                <a:ext uri="{FF2B5EF4-FFF2-40B4-BE49-F238E27FC236}">
                  <a16:creationId xmlns:a16="http://schemas.microsoft.com/office/drawing/2014/main" id="{791A4193-F4BF-F04C-B02B-CE8B5CD4D3FF}"/>
                </a:ext>
              </a:extLst>
            </p:cNvPr>
            <p:cNvSpPr/>
            <p:nvPr/>
          </p:nvSpPr>
          <p:spPr>
            <a:xfrm>
              <a:off x="3671236" y="2965495"/>
              <a:ext cx="459960" cy="512716"/>
            </a:xfrm>
            <a:prstGeom prst="mathMultiply">
              <a:avLst>
                <a:gd name="adj1" fmla="val 7158"/>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el 1">
            <a:extLst>
              <a:ext uri="{FF2B5EF4-FFF2-40B4-BE49-F238E27FC236}">
                <a16:creationId xmlns:a16="http://schemas.microsoft.com/office/drawing/2014/main" id="{1D9D0685-473D-534E-8443-D510AB020EDC}"/>
              </a:ext>
            </a:extLst>
          </p:cNvPr>
          <p:cNvSpPr>
            <a:spLocks noGrp="1" noChangeArrowheads="1"/>
          </p:cNvSpPr>
          <p:nvPr>
            <p:ph type="title"/>
          </p:nvPr>
        </p:nvSpPr>
        <p:spPr/>
        <p:txBody>
          <a:bodyPr/>
          <a:lstStyle/>
          <a:p>
            <a:pPr algn="ctr"/>
            <a:r>
              <a:rPr lang="en-US" altLang="nl-NL"/>
              <a:t>Argumentation graph: simplified example</a:t>
            </a:r>
          </a:p>
        </p:txBody>
      </p:sp>
      <p:sp>
        <p:nvSpPr>
          <p:cNvPr id="54274" name="Tijdelijke aanduiding voor dianummer 2">
            <a:extLst>
              <a:ext uri="{FF2B5EF4-FFF2-40B4-BE49-F238E27FC236}">
                <a16:creationId xmlns:a16="http://schemas.microsoft.com/office/drawing/2014/main" id="{5276C606-DC25-FD44-B981-4AF298DE93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F8D5ACE4-0BBE-4649-8BB4-43F9B395561B}" type="slidenum">
              <a:rPr lang="en-US" altLang="nl-NL" sz="1400">
                <a:latin typeface="Tahoma" panose="020B0604030504040204" pitchFamily="34" charset="0"/>
              </a:rPr>
              <a:pPr/>
              <a:t>28</a:t>
            </a:fld>
            <a:endParaRPr lang="en-US" altLang="nl-NL" sz="1400">
              <a:latin typeface="Tahoma" panose="020B0604030504040204" pitchFamily="34" charset="0"/>
            </a:endParaRPr>
          </a:p>
        </p:txBody>
      </p:sp>
      <p:grpSp>
        <p:nvGrpSpPr>
          <p:cNvPr id="54275" name="Groep 31">
            <a:extLst>
              <a:ext uri="{FF2B5EF4-FFF2-40B4-BE49-F238E27FC236}">
                <a16:creationId xmlns:a16="http://schemas.microsoft.com/office/drawing/2014/main" id="{250D1656-EB8E-8742-A29F-E1E92D03624D}"/>
              </a:ext>
            </a:extLst>
          </p:cNvPr>
          <p:cNvGrpSpPr>
            <a:grpSpLocks/>
          </p:cNvGrpSpPr>
          <p:nvPr/>
        </p:nvGrpSpPr>
        <p:grpSpPr bwMode="auto">
          <a:xfrm>
            <a:off x="228600" y="2474913"/>
            <a:ext cx="8686800" cy="3925887"/>
            <a:chOff x="1074184" y="1847996"/>
            <a:chExt cx="8560885" cy="3925532"/>
          </a:xfrm>
        </p:grpSpPr>
        <p:sp>
          <p:nvSpPr>
            <p:cNvPr id="7" name="Rechthoek: afgeronde hoeken 6">
              <a:extLst>
                <a:ext uri="{FF2B5EF4-FFF2-40B4-BE49-F238E27FC236}">
                  <a16:creationId xmlns:a16="http://schemas.microsoft.com/office/drawing/2014/main" id="{94B1AA9F-51D7-CA4C-BB6C-8A31D0CE16DB}"/>
                </a:ext>
              </a:extLst>
            </p:cNvPr>
            <p:cNvSpPr/>
            <p:nvPr/>
          </p:nvSpPr>
          <p:spPr>
            <a:xfrm>
              <a:off x="2408694" y="1854345"/>
              <a:ext cx="1727196"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Not  delivered</a:t>
              </a:r>
            </a:p>
          </p:txBody>
        </p:sp>
        <p:sp>
          <p:nvSpPr>
            <p:cNvPr id="8" name="Rechthoek: afgeronde hoeken 7">
              <a:extLst>
                <a:ext uri="{FF2B5EF4-FFF2-40B4-BE49-F238E27FC236}">
                  <a16:creationId xmlns:a16="http://schemas.microsoft.com/office/drawing/2014/main" id="{B185E12F-4220-8740-9255-B668CAFECC95}"/>
                </a:ext>
              </a:extLst>
            </p:cNvPr>
            <p:cNvSpPr/>
            <p:nvPr/>
          </p:nvSpPr>
          <p:spPr>
            <a:xfrm>
              <a:off x="4384643" y="1854345"/>
              <a:ext cx="1511297"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Waited</a:t>
              </a:r>
            </a:p>
          </p:txBody>
        </p:sp>
        <p:sp>
          <p:nvSpPr>
            <p:cNvPr id="9" name="Rechthoek: afgeronde hoeken 8">
              <a:extLst>
                <a:ext uri="{FF2B5EF4-FFF2-40B4-BE49-F238E27FC236}">
                  <a16:creationId xmlns:a16="http://schemas.microsoft.com/office/drawing/2014/main" id="{7AC33C0E-332E-1A49-9958-7E0A880B67F6}"/>
                </a:ext>
              </a:extLst>
            </p:cNvPr>
            <p:cNvSpPr/>
            <p:nvPr/>
          </p:nvSpPr>
          <p:spPr>
            <a:xfrm>
              <a:off x="3539819" y="3546467"/>
              <a:ext cx="1511297" cy="793678"/>
            </a:xfrm>
            <a:prstGeom prst="roundRect">
              <a:avLst/>
            </a:prstGeom>
            <a:solidFill>
              <a:srgbClr val="FBAFFF"/>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Not sent</a:t>
              </a:r>
            </a:p>
          </p:txBody>
        </p:sp>
        <p:sp>
          <p:nvSpPr>
            <p:cNvPr id="10" name="Rechthoek: afgeronde hoeken 9">
              <a:extLst>
                <a:ext uri="{FF2B5EF4-FFF2-40B4-BE49-F238E27FC236}">
                  <a16:creationId xmlns:a16="http://schemas.microsoft.com/office/drawing/2014/main" id="{1C777157-A224-314A-B73E-E8DA7CC8AED0}"/>
                </a:ext>
              </a:extLst>
            </p:cNvPr>
            <p:cNvSpPr/>
            <p:nvPr/>
          </p:nvSpPr>
          <p:spPr>
            <a:xfrm>
              <a:off x="5357755" y="3549642"/>
              <a:ext cx="1511297" cy="793678"/>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Product paid</a:t>
              </a:r>
            </a:p>
          </p:txBody>
        </p:sp>
        <p:sp>
          <p:nvSpPr>
            <p:cNvPr id="11" name="Rechthoek: afgeronde hoeken 10">
              <a:extLst>
                <a:ext uri="{FF2B5EF4-FFF2-40B4-BE49-F238E27FC236}">
                  <a16:creationId xmlns:a16="http://schemas.microsoft.com/office/drawing/2014/main" id="{6DDE46BB-6B35-7F4C-864E-F6919A5C6591}"/>
                </a:ext>
              </a:extLst>
            </p:cNvPr>
            <p:cNvSpPr/>
            <p:nvPr/>
          </p:nvSpPr>
          <p:spPr>
            <a:xfrm>
              <a:off x="7175692" y="3549642"/>
              <a:ext cx="1511297" cy="793678"/>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a:solidFill>
                    <a:schemeClr val="tx1"/>
                  </a:solidFill>
                </a:rPr>
                <a:t>Deception</a:t>
              </a:r>
            </a:p>
          </p:txBody>
        </p:sp>
        <p:sp>
          <p:nvSpPr>
            <p:cNvPr id="12" name="Rechthoek: afgeronde hoeken 11">
              <a:extLst>
                <a:ext uri="{FF2B5EF4-FFF2-40B4-BE49-F238E27FC236}">
                  <a16:creationId xmlns:a16="http://schemas.microsoft.com/office/drawing/2014/main" id="{56F0B64E-0447-2B4A-80D2-EE44B49ED7FC}"/>
                </a:ext>
              </a:extLst>
            </p:cNvPr>
            <p:cNvSpPr/>
            <p:nvPr/>
          </p:nvSpPr>
          <p:spPr>
            <a:xfrm>
              <a:off x="5360884" y="4979850"/>
              <a:ext cx="1720938" cy="793678"/>
            </a:xfrm>
            <a:prstGeom prst="roundRect">
              <a:avLst/>
            </a:prstGeom>
            <a:solidFill>
              <a:srgbClr val="FBAFFF"/>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Presumably fraud</a:t>
              </a:r>
            </a:p>
          </p:txBody>
        </p:sp>
        <p:sp>
          <p:nvSpPr>
            <p:cNvPr id="13" name="Ovaal 12">
              <a:extLst>
                <a:ext uri="{FF2B5EF4-FFF2-40B4-BE49-F238E27FC236}">
                  <a16:creationId xmlns:a16="http://schemas.microsoft.com/office/drawing/2014/main" id="{F110A651-BFE2-AD4D-AB4B-FC2B60A9A079}"/>
                </a:ext>
              </a:extLst>
            </p:cNvPr>
            <p:cNvSpPr/>
            <p:nvPr/>
          </p:nvSpPr>
          <p:spPr>
            <a:xfrm>
              <a:off x="5967906" y="4540153"/>
              <a:ext cx="297253" cy="241278"/>
            </a:xfrm>
            <a:prstGeom prst="ellipse">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sp>
          <p:nvSpPr>
            <p:cNvPr id="14" name="Ovaal 13">
              <a:extLst>
                <a:ext uri="{FF2B5EF4-FFF2-40B4-BE49-F238E27FC236}">
                  <a16:creationId xmlns:a16="http://schemas.microsoft.com/office/drawing/2014/main" id="{CBAD59DB-190A-5E44-B483-8EA024F4B8EC}"/>
                </a:ext>
              </a:extLst>
            </p:cNvPr>
            <p:cNvSpPr/>
            <p:nvPr/>
          </p:nvSpPr>
          <p:spPr>
            <a:xfrm>
              <a:off x="4153099" y="2968670"/>
              <a:ext cx="297253" cy="241278"/>
            </a:xfrm>
            <a:prstGeom prst="ellipse">
              <a:avLst/>
            </a:prstGeom>
            <a:solidFill>
              <a:schemeClr val="accent6"/>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15" name="Rechte verbindingslijn met pijl 14">
              <a:extLst>
                <a:ext uri="{FF2B5EF4-FFF2-40B4-BE49-F238E27FC236}">
                  <a16:creationId xmlns:a16="http://schemas.microsoft.com/office/drawing/2014/main" id="{C6D3EA00-184B-744A-87DF-68D09D60FAC1}"/>
                </a:ext>
              </a:extLst>
            </p:cNvPr>
            <p:cNvCxnSpPr>
              <a:cxnSpLocks/>
              <a:stCxn id="7" idx="2"/>
              <a:endCxn id="14" idx="1"/>
            </p:cNvCxnSpPr>
            <p:nvPr/>
          </p:nvCxnSpPr>
          <p:spPr>
            <a:xfrm>
              <a:off x="3272292" y="2748027"/>
              <a:ext cx="924613"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6" name="Rechte verbindingslijn met pijl 15">
              <a:extLst>
                <a:ext uri="{FF2B5EF4-FFF2-40B4-BE49-F238E27FC236}">
                  <a16:creationId xmlns:a16="http://schemas.microsoft.com/office/drawing/2014/main" id="{B4EF2371-147E-A445-9BA5-43699ED52D46}"/>
                </a:ext>
              </a:extLst>
            </p:cNvPr>
            <p:cNvCxnSpPr>
              <a:cxnSpLocks/>
              <a:stCxn id="8" idx="2"/>
              <a:endCxn id="14" idx="7"/>
            </p:cNvCxnSpPr>
            <p:nvPr/>
          </p:nvCxnSpPr>
          <p:spPr>
            <a:xfrm flipH="1">
              <a:off x="4406546" y="2748027"/>
              <a:ext cx="733746" cy="25556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7" name="Rechte verbindingslijn met pijl 16">
              <a:extLst>
                <a:ext uri="{FF2B5EF4-FFF2-40B4-BE49-F238E27FC236}">
                  <a16:creationId xmlns:a16="http://schemas.microsoft.com/office/drawing/2014/main" id="{D2B19010-63A2-7C49-8696-D4D60D15CD54}"/>
                </a:ext>
              </a:extLst>
            </p:cNvPr>
            <p:cNvCxnSpPr>
              <a:cxnSpLocks/>
              <a:stCxn id="14" idx="4"/>
              <a:endCxn id="9" idx="0"/>
            </p:cNvCxnSpPr>
            <p:nvPr/>
          </p:nvCxnSpPr>
          <p:spPr>
            <a:xfrm flipH="1">
              <a:off x="4295468" y="3209948"/>
              <a:ext cx="6258" cy="336520"/>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8" name="Rechte verbindingslijn met pijl 17">
              <a:extLst>
                <a:ext uri="{FF2B5EF4-FFF2-40B4-BE49-F238E27FC236}">
                  <a16:creationId xmlns:a16="http://schemas.microsoft.com/office/drawing/2014/main" id="{E961CDAA-9455-3947-BAE8-C57D474D5AB5}"/>
                </a:ext>
              </a:extLst>
            </p:cNvPr>
            <p:cNvCxnSpPr>
              <a:cxnSpLocks/>
              <a:stCxn id="10" idx="2"/>
              <a:endCxn id="13" idx="0"/>
            </p:cNvCxnSpPr>
            <p:nvPr/>
          </p:nvCxnSpPr>
          <p:spPr>
            <a:xfrm>
              <a:off x="6113404" y="4343320"/>
              <a:ext cx="3129" cy="196832"/>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9" name="Rechte verbindingslijn met pijl 18">
              <a:extLst>
                <a:ext uri="{FF2B5EF4-FFF2-40B4-BE49-F238E27FC236}">
                  <a16:creationId xmlns:a16="http://schemas.microsoft.com/office/drawing/2014/main" id="{E55BA002-8FBB-A543-9F22-4DCBAF5C85B6}"/>
                </a:ext>
              </a:extLst>
            </p:cNvPr>
            <p:cNvCxnSpPr>
              <a:cxnSpLocks/>
              <a:stCxn id="9" idx="2"/>
              <a:endCxn id="13" idx="1"/>
            </p:cNvCxnSpPr>
            <p:nvPr/>
          </p:nvCxnSpPr>
          <p:spPr>
            <a:xfrm>
              <a:off x="4295468" y="4340146"/>
              <a:ext cx="1716244" cy="236516"/>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0" name="Rechte verbindingslijn met pijl 19">
              <a:extLst>
                <a:ext uri="{FF2B5EF4-FFF2-40B4-BE49-F238E27FC236}">
                  <a16:creationId xmlns:a16="http://schemas.microsoft.com/office/drawing/2014/main" id="{CA462CCC-217F-C64B-9B53-8EF1E0EC4634}"/>
                </a:ext>
              </a:extLst>
            </p:cNvPr>
            <p:cNvCxnSpPr>
              <a:cxnSpLocks/>
              <a:stCxn id="11" idx="2"/>
              <a:endCxn id="13" idx="7"/>
            </p:cNvCxnSpPr>
            <p:nvPr/>
          </p:nvCxnSpPr>
          <p:spPr>
            <a:xfrm flipH="1">
              <a:off x="6221354" y="4343320"/>
              <a:ext cx="1709987" cy="23334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1" name="Rechte verbindingslijn met pijl 20">
              <a:extLst>
                <a:ext uri="{FF2B5EF4-FFF2-40B4-BE49-F238E27FC236}">
                  <a16:creationId xmlns:a16="http://schemas.microsoft.com/office/drawing/2014/main" id="{C0A4AED9-0A8B-E34C-BE6F-658B4D0674F3}"/>
                </a:ext>
              </a:extLst>
            </p:cNvPr>
            <p:cNvCxnSpPr>
              <a:cxnSpLocks/>
              <a:stCxn id="13" idx="4"/>
              <a:endCxn id="12" idx="0"/>
            </p:cNvCxnSpPr>
            <p:nvPr/>
          </p:nvCxnSpPr>
          <p:spPr>
            <a:xfrm>
              <a:off x="6116533" y="4781431"/>
              <a:ext cx="104820" cy="19841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2" name="Rechthoek: afgeronde hoeken 21">
              <a:extLst>
                <a:ext uri="{FF2B5EF4-FFF2-40B4-BE49-F238E27FC236}">
                  <a16:creationId xmlns:a16="http://schemas.microsoft.com/office/drawing/2014/main" id="{CD88D3E4-EDAB-834B-B1F0-37FD2C6490B9}"/>
                </a:ext>
              </a:extLst>
            </p:cNvPr>
            <p:cNvSpPr/>
            <p:nvPr/>
          </p:nvSpPr>
          <p:spPr>
            <a:xfrm>
              <a:off x="6268288" y="1857520"/>
              <a:ext cx="1597344" cy="893681"/>
            </a:xfrm>
            <a:prstGeom prst="roundRect">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location</a:t>
              </a:r>
            </a:p>
          </p:txBody>
        </p:sp>
        <p:sp>
          <p:nvSpPr>
            <p:cNvPr id="23" name="Ovaal 22">
              <a:extLst>
                <a:ext uri="{FF2B5EF4-FFF2-40B4-BE49-F238E27FC236}">
                  <a16:creationId xmlns:a16="http://schemas.microsoft.com/office/drawing/2014/main" id="{E6B17A0D-0059-F74F-B88A-B00686600DC4}"/>
                </a:ext>
              </a:extLst>
            </p:cNvPr>
            <p:cNvSpPr/>
            <p:nvPr/>
          </p:nvSpPr>
          <p:spPr>
            <a:xfrm>
              <a:off x="7322754" y="2965495"/>
              <a:ext cx="297253" cy="239690"/>
            </a:xfrm>
            <a:prstGeom prst="ellipse">
              <a:avLst/>
            </a:prstGeom>
            <a:solidFill>
              <a:srgbClr val="A9D18E"/>
            </a:solidFill>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4" name="Rechte verbindingslijn met pijl 23">
              <a:extLst>
                <a:ext uri="{FF2B5EF4-FFF2-40B4-BE49-F238E27FC236}">
                  <a16:creationId xmlns:a16="http://schemas.microsoft.com/office/drawing/2014/main" id="{9D08DA73-9975-D848-A555-5E539D33D726}"/>
                </a:ext>
              </a:extLst>
            </p:cNvPr>
            <p:cNvCxnSpPr>
              <a:cxnSpLocks/>
              <a:stCxn id="22" idx="2"/>
              <a:endCxn id="23" idx="1"/>
            </p:cNvCxnSpPr>
            <p:nvPr/>
          </p:nvCxnSpPr>
          <p:spPr>
            <a:xfrm>
              <a:off x="7067743" y="2751201"/>
              <a:ext cx="298817" cy="249215"/>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5" name="Rechte verbindingslijn met pijl 24">
              <a:extLst>
                <a:ext uri="{FF2B5EF4-FFF2-40B4-BE49-F238E27FC236}">
                  <a16:creationId xmlns:a16="http://schemas.microsoft.com/office/drawing/2014/main" id="{CC887901-DE9D-9241-90A7-BA3C199A0361}"/>
                </a:ext>
              </a:extLst>
            </p:cNvPr>
            <p:cNvCxnSpPr>
              <a:cxnSpLocks/>
              <a:stCxn id="23" idx="5"/>
              <a:endCxn id="11" idx="0"/>
            </p:cNvCxnSpPr>
            <p:nvPr/>
          </p:nvCxnSpPr>
          <p:spPr>
            <a:xfrm>
              <a:off x="7576201" y="3170263"/>
              <a:ext cx="355140" cy="379379"/>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26" name="Rechthoek: afgeronde hoeken 25">
              <a:extLst>
                <a:ext uri="{FF2B5EF4-FFF2-40B4-BE49-F238E27FC236}">
                  <a16:creationId xmlns:a16="http://schemas.microsoft.com/office/drawing/2014/main" id="{1EB72E96-FF63-8941-96AE-A89ED2E5ED90}"/>
                </a:ext>
              </a:extLst>
            </p:cNvPr>
            <p:cNvSpPr/>
            <p:nvPr/>
          </p:nvSpPr>
          <p:spPr>
            <a:xfrm>
              <a:off x="8123772" y="1847996"/>
              <a:ext cx="1511297" cy="893681"/>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False website</a:t>
              </a:r>
            </a:p>
          </p:txBody>
        </p:sp>
        <p:sp>
          <p:nvSpPr>
            <p:cNvPr id="27" name="Ovaal 26">
              <a:extLst>
                <a:ext uri="{FF2B5EF4-FFF2-40B4-BE49-F238E27FC236}">
                  <a16:creationId xmlns:a16="http://schemas.microsoft.com/office/drawing/2014/main" id="{E379B1A1-5774-EF4A-8E82-05D9610C392B}"/>
                </a:ext>
              </a:extLst>
            </p:cNvPr>
            <p:cNvSpPr/>
            <p:nvPr/>
          </p:nvSpPr>
          <p:spPr>
            <a:xfrm>
              <a:off x="8266141" y="2968670"/>
              <a:ext cx="295688" cy="241278"/>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sz="7200">
                <a:solidFill>
                  <a:schemeClr val="tx1"/>
                </a:solidFill>
              </a:endParaRPr>
            </a:p>
          </p:txBody>
        </p:sp>
        <p:cxnSp>
          <p:nvCxnSpPr>
            <p:cNvPr id="28" name="Rechte verbindingslijn met pijl 27">
              <a:extLst>
                <a:ext uri="{FF2B5EF4-FFF2-40B4-BE49-F238E27FC236}">
                  <a16:creationId xmlns:a16="http://schemas.microsoft.com/office/drawing/2014/main" id="{48390FC4-A839-C740-ADBD-26E0DB157991}"/>
                </a:ext>
              </a:extLst>
            </p:cNvPr>
            <p:cNvCxnSpPr>
              <a:cxnSpLocks/>
              <a:stCxn id="26" idx="2"/>
              <a:endCxn id="27" idx="7"/>
            </p:cNvCxnSpPr>
            <p:nvPr/>
          </p:nvCxnSpPr>
          <p:spPr>
            <a:xfrm flipH="1">
              <a:off x="8519589" y="2741677"/>
              <a:ext cx="359833" cy="26191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29" name="Rechte verbindingslijn met pijl 28">
              <a:extLst>
                <a:ext uri="{FF2B5EF4-FFF2-40B4-BE49-F238E27FC236}">
                  <a16:creationId xmlns:a16="http://schemas.microsoft.com/office/drawing/2014/main" id="{FA54FE37-D01B-5B47-B0A5-F546B226AD5A}"/>
                </a:ext>
              </a:extLst>
            </p:cNvPr>
            <p:cNvCxnSpPr>
              <a:cxnSpLocks/>
              <a:stCxn id="27" idx="3"/>
              <a:endCxn id="11" idx="0"/>
            </p:cNvCxnSpPr>
            <p:nvPr/>
          </p:nvCxnSpPr>
          <p:spPr>
            <a:xfrm flipH="1">
              <a:off x="7931341" y="3173438"/>
              <a:ext cx="377041" cy="37620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30" name="Rechthoek: afgeronde hoeken 29">
              <a:extLst>
                <a:ext uri="{FF2B5EF4-FFF2-40B4-BE49-F238E27FC236}">
                  <a16:creationId xmlns:a16="http://schemas.microsoft.com/office/drawing/2014/main" id="{D856B994-F4DD-664B-8C89-5A068D26BFB2}"/>
                </a:ext>
              </a:extLst>
            </p:cNvPr>
            <p:cNvSpPr/>
            <p:nvPr/>
          </p:nvSpPr>
          <p:spPr>
            <a:xfrm>
              <a:off x="1074184" y="3562341"/>
              <a:ext cx="1639585" cy="793678"/>
            </a:xfrm>
            <a:prstGeom prst="roundRect">
              <a:avLst/>
            </a:prstGeom>
            <a:solidFill>
              <a:srgbClr val="E7BB01"/>
            </a:solidFill>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Delivery failure</a:t>
              </a:r>
            </a:p>
          </p:txBody>
        </p:sp>
        <p:cxnSp>
          <p:nvCxnSpPr>
            <p:cNvPr id="31" name="Rechte verbindingslijn met pijl 30">
              <a:extLst>
                <a:ext uri="{FF2B5EF4-FFF2-40B4-BE49-F238E27FC236}">
                  <a16:creationId xmlns:a16="http://schemas.microsoft.com/office/drawing/2014/main" id="{A206DBDF-EDA7-754F-95A6-863AE27FEECA}"/>
                </a:ext>
              </a:extLst>
            </p:cNvPr>
            <p:cNvCxnSpPr>
              <a:cxnSpLocks/>
              <a:stCxn id="30" idx="3"/>
              <a:endCxn id="14" idx="2"/>
            </p:cNvCxnSpPr>
            <p:nvPr/>
          </p:nvCxnSpPr>
          <p:spPr>
            <a:xfrm flipV="1">
              <a:off x="2713769" y="3089309"/>
              <a:ext cx="1439330" cy="869871"/>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6" name="Vermenigvuldigingsteken 5">
              <a:extLst>
                <a:ext uri="{FF2B5EF4-FFF2-40B4-BE49-F238E27FC236}">
                  <a16:creationId xmlns:a16="http://schemas.microsoft.com/office/drawing/2014/main" id="{54B4B652-08F7-8841-ABB6-396D3DB26D67}"/>
                </a:ext>
              </a:extLst>
            </p:cNvPr>
            <p:cNvSpPr/>
            <p:nvPr/>
          </p:nvSpPr>
          <p:spPr>
            <a:xfrm>
              <a:off x="3671236" y="2965495"/>
              <a:ext cx="459960" cy="512716"/>
            </a:xfrm>
            <a:prstGeom prst="mathMultiply">
              <a:avLst>
                <a:gd name="adj1" fmla="val 7158"/>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2">
            <a:extLst>
              <a:ext uri="{FF2B5EF4-FFF2-40B4-BE49-F238E27FC236}">
                <a16:creationId xmlns:a16="http://schemas.microsoft.com/office/drawing/2014/main" id="{DDE2845E-4C1A-FB42-AC9D-F801BF29437A}"/>
              </a:ext>
            </a:extLst>
          </p:cNvPr>
          <p:cNvSpPr txBox="1">
            <a:spLocks noChangeArrowheads="1"/>
          </p:cNvSpPr>
          <p:nvPr/>
        </p:nvSpPr>
        <p:spPr bwMode="auto">
          <a:xfrm>
            <a:off x="1752600" y="2438400"/>
            <a:ext cx="5715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eaLnBrk="1" hangingPunct="1"/>
            <a:endParaRPr lang="en-US" altLang="nl-NL" sz="3600" dirty="0">
              <a:solidFill>
                <a:schemeClr val="tx2"/>
              </a:solidFill>
              <a:latin typeface="Tahoma" panose="020B0604030504040204" pitchFamily="34" charset="0"/>
            </a:endParaRPr>
          </a:p>
          <a:p>
            <a:pPr algn="ctr" eaLnBrk="1" hangingPunct="1"/>
            <a:r>
              <a:rPr lang="en-US" altLang="nl-NL" sz="3600" dirty="0">
                <a:solidFill>
                  <a:schemeClr val="tx2"/>
                </a:solidFill>
                <a:latin typeface="Tahoma" panose="020B0604030504040204" pitchFamily="34" charset="0"/>
              </a:rPr>
              <a:t>3. argument(</a:t>
            </a:r>
            <a:r>
              <a:rPr lang="en-US" altLang="nl-NL" sz="3600" dirty="0" err="1">
                <a:solidFill>
                  <a:schemeClr val="tx2"/>
                </a:solidFill>
                <a:latin typeface="Tahoma" panose="020B0604030504040204" pitchFamily="34" charset="0"/>
              </a:rPr>
              <a:t>ation</a:t>
            </a:r>
            <a:r>
              <a:rPr lang="en-US" altLang="nl-NL" sz="3600" dirty="0">
                <a:solidFill>
                  <a:schemeClr val="tx2"/>
                </a:solidFill>
                <a:latin typeface="Tahoma" panose="020B0604030504040204" pitchFamily="34" charset="0"/>
              </a:rPr>
              <a:t>) schemes</a:t>
            </a:r>
          </a:p>
        </p:txBody>
      </p:sp>
    </p:spTree>
    <p:extLst>
      <p:ext uri="{BB962C8B-B14F-4D97-AF65-F5344CB8AC3E}">
        <p14:creationId xmlns:p14="http://schemas.microsoft.com/office/powerpoint/2010/main" val="29026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2">
            <a:extLst>
              <a:ext uri="{FF2B5EF4-FFF2-40B4-BE49-F238E27FC236}">
                <a16:creationId xmlns:a16="http://schemas.microsoft.com/office/drawing/2014/main" id="{015C6E56-CD5F-43D6-A05F-115FB848375E}"/>
              </a:ext>
            </a:extLst>
          </p:cNvPr>
          <p:cNvSpPr txBox="1">
            <a:spLocks noChangeArrowheads="1"/>
          </p:cNvSpPr>
          <p:nvPr/>
        </p:nvSpPr>
        <p:spPr bwMode="auto">
          <a:xfrm>
            <a:off x="1165840" y="2362200"/>
            <a:ext cx="693773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endParaRPr lang="en-US" altLang="nl-NL" sz="3600" dirty="0">
              <a:solidFill>
                <a:schemeClr val="tx2"/>
              </a:solidFill>
            </a:endParaRPr>
          </a:p>
          <a:p>
            <a:pPr algn="ctr" eaLnBrk="1" hangingPunct="1">
              <a:spcBef>
                <a:spcPct val="0"/>
              </a:spcBef>
              <a:buClrTx/>
              <a:buSzTx/>
              <a:buFontTx/>
              <a:buNone/>
            </a:pPr>
            <a:r>
              <a:rPr lang="en-US" altLang="nl-NL" sz="3600" dirty="0">
                <a:solidFill>
                  <a:schemeClr val="tx2"/>
                </a:solidFill>
              </a:rPr>
              <a:t>1. ‘deductive’ rule-based systems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17CDE2D0-5F30-4542-8FBE-A36A72B3C35D}"/>
              </a:ext>
            </a:extLst>
          </p:cNvPr>
          <p:cNvSpPr>
            <a:spLocks noGrp="1" noChangeArrowheads="1"/>
          </p:cNvSpPr>
          <p:nvPr>
            <p:ph type="title"/>
          </p:nvPr>
        </p:nvSpPr>
        <p:spPr/>
        <p:txBody>
          <a:bodyPr/>
          <a:lstStyle/>
          <a:p>
            <a:r>
              <a:rPr lang="en-US" altLang="nl-NL" sz="4000"/>
              <a:t>Argumentation patterns</a:t>
            </a:r>
            <a:endParaRPr lang="nl-NL" altLang="nl-NL" sz="4000"/>
          </a:p>
        </p:txBody>
      </p:sp>
      <p:sp>
        <p:nvSpPr>
          <p:cNvPr id="83971" name="Rectangle 3">
            <a:extLst>
              <a:ext uri="{FF2B5EF4-FFF2-40B4-BE49-F238E27FC236}">
                <a16:creationId xmlns:a16="http://schemas.microsoft.com/office/drawing/2014/main" id="{6DA0CE96-9F47-4D40-9C0C-7071D5A9CA38}"/>
              </a:ext>
            </a:extLst>
          </p:cNvPr>
          <p:cNvSpPr>
            <a:spLocks noGrp="1" noChangeArrowheads="1"/>
          </p:cNvSpPr>
          <p:nvPr>
            <p:ph type="body" idx="1"/>
          </p:nvPr>
        </p:nvSpPr>
        <p:spPr>
          <a:xfrm>
            <a:off x="1182688" y="2133600"/>
            <a:ext cx="7772400" cy="4114800"/>
          </a:xfrm>
        </p:spPr>
        <p:txBody>
          <a:bodyPr/>
          <a:lstStyle/>
          <a:p>
            <a:pPr>
              <a:lnSpc>
                <a:spcPct val="90000"/>
              </a:lnSpc>
            </a:pPr>
            <a:r>
              <a:rPr lang="en-US" altLang="nl-NL" sz="2800" dirty="0"/>
              <a:t>Many arguments (and attacks) follow </a:t>
            </a:r>
            <a:r>
              <a:rPr lang="en-US" altLang="nl-NL" sz="2800" dirty="0">
                <a:solidFill>
                  <a:schemeClr val="hlink"/>
                </a:solidFill>
              </a:rPr>
              <a:t>patterns.</a:t>
            </a:r>
            <a:endParaRPr lang="en-US" altLang="nl-NL" sz="2000" dirty="0"/>
          </a:p>
          <a:p>
            <a:pPr>
              <a:lnSpc>
                <a:spcPct val="90000"/>
              </a:lnSpc>
            </a:pPr>
            <a:r>
              <a:rPr lang="en-US" altLang="nl-NL" sz="2800" dirty="0">
                <a:solidFill>
                  <a:schemeClr val="hlink"/>
                </a:solidFill>
              </a:rPr>
              <a:t>State-of-the-art</a:t>
            </a:r>
            <a:r>
              <a:rPr lang="en-US" altLang="nl-NL" sz="2800" dirty="0"/>
              <a:t>:</a:t>
            </a:r>
          </a:p>
          <a:p>
            <a:pPr lvl="1">
              <a:lnSpc>
                <a:spcPct val="90000"/>
              </a:lnSpc>
            </a:pPr>
            <a:r>
              <a:rPr lang="en-US" altLang="nl-NL" sz="2400" dirty="0"/>
              <a:t>Much work in argumentation theory (Perelman, </a:t>
            </a:r>
            <a:r>
              <a:rPr lang="en-US" altLang="nl-NL" sz="2400" dirty="0" err="1"/>
              <a:t>Kienpointner</a:t>
            </a:r>
            <a:r>
              <a:rPr lang="en-US" altLang="nl-NL" sz="2400" dirty="0"/>
              <a:t>, Walton, ...)</a:t>
            </a:r>
          </a:p>
          <a:p>
            <a:pPr lvl="1">
              <a:lnSpc>
                <a:spcPct val="90000"/>
              </a:lnSpc>
            </a:pPr>
            <a:r>
              <a:rPr lang="en-US" altLang="nl-NL" sz="2400" dirty="0"/>
              <a:t>Many applications in AI (&amp; Law)</a:t>
            </a:r>
          </a:p>
          <a:p>
            <a:pPr lvl="1">
              <a:lnSpc>
                <a:spcPct val="90000"/>
              </a:lnSpc>
            </a:pPr>
            <a:endParaRPr lang="en-US" altLang="nl-NL" sz="2400" dirty="0"/>
          </a:p>
          <a:p>
            <a:pPr>
              <a:lnSpc>
                <a:spcPct val="90000"/>
              </a:lnSpc>
            </a:pPr>
            <a:endParaRPr lang="nl-NL" altLang="nl-NL" sz="2800" dirty="0"/>
          </a:p>
        </p:txBody>
      </p:sp>
      <p:pic>
        <p:nvPicPr>
          <p:cNvPr id="83972" name="Picture 4">
            <a:extLst>
              <a:ext uri="{FF2B5EF4-FFF2-40B4-BE49-F238E27FC236}">
                <a16:creationId xmlns:a16="http://schemas.microsoft.com/office/drawing/2014/main" id="{A0A97AF7-9E61-46CB-9ECE-00EDF13CF8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407275" y="0"/>
            <a:ext cx="1736725" cy="20843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3">
            <a:extLst>
              <a:ext uri="{FF2B5EF4-FFF2-40B4-BE49-F238E27FC236}">
                <a16:creationId xmlns:a16="http://schemas.microsoft.com/office/drawing/2014/main" id="{E0D460FB-B39A-1F4E-B9A0-6640B72A81A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84700181-117A-0E4B-82AE-BEAAE1DA6BDD}" type="slidenum">
              <a:rPr lang="nl-NL" altLang="nl-NL" sz="1400">
                <a:latin typeface="Tahoma" panose="020B0604030504040204" pitchFamily="34" charset="0"/>
              </a:rPr>
              <a:pPr/>
              <a:t>31</a:t>
            </a:fld>
            <a:endParaRPr lang="nl-NL" altLang="nl-NL" sz="1400">
              <a:latin typeface="Tahoma" panose="020B0604030504040204" pitchFamily="34" charset="0"/>
            </a:endParaRPr>
          </a:p>
        </p:txBody>
      </p:sp>
      <p:sp>
        <p:nvSpPr>
          <p:cNvPr id="56322" name="Rectangle 2">
            <a:extLst>
              <a:ext uri="{FF2B5EF4-FFF2-40B4-BE49-F238E27FC236}">
                <a16:creationId xmlns:a16="http://schemas.microsoft.com/office/drawing/2014/main" id="{A3CD5CE8-15ED-9D46-8483-8472B045A41F}"/>
              </a:ext>
            </a:extLst>
          </p:cNvPr>
          <p:cNvSpPr>
            <a:spLocks noGrp="1" noChangeArrowheads="1"/>
          </p:cNvSpPr>
          <p:nvPr>
            <p:ph type="title" idx="4294967295"/>
          </p:nvPr>
        </p:nvSpPr>
        <p:spPr>
          <a:xfrm>
            <a:off x="457200" y="617538"/>
            <a:ext cx="7793038" cy="1143000"/>
          </a:xfrm>
        </p:spPr>
        <p:txBody>
          <a:bodyPr/>
          <a:lstStyle/>
          <a:p>
            <a:pPr algn="ctr" eaLnBrk="1" hangingPunct="1"/>
            <a:r>
              <a:rPr lang="en-US" altLang="nl-NL" sz="4000"/>
              <a:t>Argument(ation) schemes: </a:t>
            </a:r>
            <a:br>
              <a:rPr lang="en-US" altLang="nl-NL" sz="4000"/>
            </a:br>
            <a:r>
              <a:rPr lang="en-US" altLang="nl-NL" sz="4000"/>
              <a:t>general form</a:t>
            </a:r>
            <a:endParaRPr lang="nl-NL" altLang="nl-NL" sz="4000"/>
          </a:p>
        </p:txBody>
      </p:sp>
      <p:sp>
        <p:nvSpPr>
          <p:cNvPr id="56323" name="Rectangle 3">
            <a:extLst>
              <a:ext uri="{FF2B5EF4-FFF2-40B4-BE49-F238E27FC236}">
                <a16:creationId xmlns:a16="http://schemas.microsoft.com/office/drawing/2014/main" id="{AA4D0172-75F9-C746-899B-CE18745A636A}"/>
              </a:ext>
            </a:extLst>
          </p:cNvPr>
          <p:cNvSpPr>
            <a:spLocks noGrp="1" noChangeArrowheads="1"/>
          </p:cNvSpPr>
          <p:nvPr>
            <p:ph type="body" idx="4294967295"/>
          </p:nvPr>
        </p:nvSpPr>
        <p:spPr/>
        <p:txBody>
          <a:bodyPr/>
          <a:lstStyle/>
          <a:p>
            <a:pPr eaLnBrk="1" hangingPunct="1">
              <a:lnSpc>
                <a:spcPct val="90000"/>
              </a:lnSpc>
              <a:buFont typeface="Wingdings" pitchFamily="2" charset="2"/>
              <a:buNone/>
            </a:pPr>
            <a:endParaRPr lang="en-US" altLang="nl-NL" sz="2000"/>
          </a:p>
          <a:p>
            <a:pPr eaLnBrk="1" hangingPunct="1">
              <a:lnSpc>
                <a:spcPct val="90000"/>
              </a:lnSpc>
            </a:pPr>
            <a:endParaRPr lang="en-US" altLang="nl-NL" sz="2000"/>
          </a:p>
          <a:p>
            <a:pPr eaLnBrk="1" hangingPunct="1">
              <a:lnSpc>
                <a:spcPct val="90000"/>
              </a:lnSpc>
            </a:pPr>
            <a:endParaRPr lang="en-US" altLang="nl-NL" sz="2000"/>
          </a:p>
          <a:p>
            <a:pPr eaLnBrk="1" hangingPunct="1">
              <a:lnSpc>
                <a:spcPct val="90000"/>
              </a:lnSpc>
            </a:pPr>
            <a:endParaRPr lang="en-US" altLang="nl-NL" sz="2000"/>
          </a:p>
          <a:p>
            <a:pPr eaLnBrk="1" hangingPunct="1">
              <a:lnSpc>
                <a:spcPct val="90000"/>
              </a:lnSpc>
            </a:pPr>
            <a:endParaRPr lang="en-US" altLang="nl-NL" sz="2000"/>
          </a:p>
          <a:p>
            <a:pPr eaLnBrk="1" hangingPunct="1">
              <a:lnSpc>
                <a:spcPct val="90000"/>
              </a:lnSpc>
            </a:pPr>
            <a:endParaRPr lang="en-US" altLang="nl-NL" sz="2000"/>
          </a:p>
          <a:p>
            <a:pPr eaLnBrk="1" hangingPunct="1">
              <a:lnSpc>
                <a:spcPct val="90000"/>
              </a:lnSpc>
            </a:pPr>
            <a:endParaRPr lang="en-US" altLang="nl-NL" sz="2000"/>
          </a:p>
          <a:p>
            <a:pPr eaLnBrk="1" hangingPunct="1">
              <a:lnSpc>
                <a:spcPct val="90000"/>
              </a:lnSpc>
            </a:pPr>
            <a:r>
              <a:rPr lang="en-US" altLang="nl-NL" sz="2400"/>
              <a:t>But also </a:t>
            </a:r>
            <a:r>
              <a:rPr lang="en-US" altLang="nl-NL" sz="2400">
                <a:solidFill>
                  <a:srgbClr val="FF0000"/>
                </a:solidFill>
              </a:rPr>
              <a:t>critical questions</a:t>
            </a:r>
          </a:p>
        </p:txBody>
      </p:sp>
      <p:sp>
        <p:nvSpPr>
          <p:cNvPr id="56324" name="Rectangle 4">
            <a:extLst>
              <a:ext uri="{FF2B5EF4-FFF2-40B4-BE49-F238E27FC236}">
                <a16:creationId xmlns:a16="http://schemas.microsoft.com/office/drawing/2014/main" id="{485532C6-C8C7-AF42-8D12-EF2B3B6C8A20}"/>
              </a:ext>
            </a:extLst>
          </p:cNvPr>
          <p:cNvSpPr>
            <a:spLocks noChangeArrowheads="1"/>
          </p:cNvSpPr>
          <p:nvPr/>
        </p:nvSpPr>
        <p:spPr bwMode="auto">
          <a:xfrm>
            <a:off x="1219200" y="2057400"/>
            <a:ext cx="6561138" cy="2051050"/>
          </a:xfrm>
          <a:prstGeom prst="rect">
            <a:avLst/>
          </a:prstGeom>
          <a:solidFill>
            <a:srgbClr val="99CCFF"/>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3200">
                <a:latin typeface="Tahoma" panose="020B0604030504040204" pitchFamily="34" charset="0"/>
              </a:rPr>
              <a:t>Premise 1, </a:t>
            </a:r>
          </a:p>
          <a:p>
            <a:pPr eaLnBrk="1" hangingPunct="1"/>
            <a:r>
              <a:rPr lang="en-US" altLang="nl-NL" sz="3200">
                <a:latin typeface="Tahoma" panose="020B0604030504040204" pitchFamily="34" charset="0"/>
              </a:rPr>
              <a:t>… , </a:t>
            </a:r>
          </a:p>
          <a:p>
            <a:pPr eaLnBrk="1" hangingPunct="1"/>
            <a:r>
              <a:rPr lang="en-US" altLang="nl-NL" sz="3200" u="sng">
                <a:latin typeface="Tahoma" panose="020B0604030504040204" pitchFamily="34" charset="0"/>
              </a:rPr>
              <a:t>Premise n</a:t>
            </a:r>
          </a:p>
          <a:p>
            <a:pPr eaLnBrk="1" hangingPunct="1"/>
            <a:r>
              <a:rPr lang="en-US" altLang="nl-NL" sz="3200">
                <a:latin typeface="Tahoma" panose="020B0604030504040204" pitchFamily="34" charset="0"/>
              </a:rPr>
              <a:t>Therefore (presumably), conclusion</a:t>
            </a:r>
            <a:endParaRPr lang="nl-NL" altLang="nl-NL" sz="3200">
              <a:latin typeface="Tahoma" panose="020B0604030504040204" pitchFamily="34" charset="0"/>
            </a:endParaRPr>
          </a:p>
        </p:txBody>
      </p:sp>
      <p:pic>
        <p:nvPicPr>
          <p:cNvPr id="56325" name="Picture 5" descr="DougJurix">
            <a:extLst>
              <a:ext uri="{FF2B5EF4-FFF2-40B4-BE49-F238E27FC236}">
                <a16:creationId xmlns:a16="http://schemas.microsoft.com/office/drawing/2014/main" id="{B858303B-0A1B-844B-BDFF-A72FADAB0A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7613" y="0"/>
            <a:ext cx="1576387"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6" name="Rectangle 5">
            <a:extLst>
              <a:ext uri="{FF2B5EF4-FFF2-40B4-BE49-F238E27FC236}">
                <a16:creationId xmlns:a16="http://schemas.microsoft.com/office/drawing/2014/main" id="{06F987C0-B2E3-2143-87E4-B8591E979A17}"/>
              </a:ext>
            </a:extLst>
          </p:cNvPr>
          <p:cNvSpPr>
            <a:spLocks noChangeArrowheads="1"/>
          </p:cNvSpPr>
          <p:nvPr/>
        </p:nvSpPr>
        <p:spPr bwMode="auto">
          <a:xfrm>
            <a:off x="7772400" y="1781175"/>
            <a:ext cx="1246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r>
              <a:rPr lang="en-US" altLang="nl-NL" sz="1200">
                <a:latin typeface="Tahoma" panose="020B0604030504040204" pitchFamily="34" charset="0"/>
              </a:rPr>
              <a:t>Douglas Walton</a:t>
            </a:r>
            <a:endParaRPr lang="nl-NL" altLang="nl-NL" sz="1200">
              <a:latin typeface="Tahoma" panose="020B0604030504040204" pitchFamily="34" charset="0"/>
            </a:endParaRPr>
          </a:p>
        </p:txBody>
      </p:sp>
    </p:spTree>
    <p:extLst>
      <p:ext uri="{BB962C8B-B14F-4D97-AF65-F5344CB8AC3E}">
        <p14:creationId xmlns:p14="http://schemas.microsoft.com/office/powerpoint/2010/main" val="242548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3">
            <a:extLst>
              <a:ext uri="{FF2B5EF4-FFF2-40B4-BE49-F238E27FC236}">
                <a16:creationId xmlns:a16="http://schemas.microsoft.com/office/drawing/2014/main" id="{A09862A5-978B-4208-B19E-1FFCC0B6C65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77EB6BCE-357B-4D96-9270-F737474B86EC}" type="slidenum">
              <a:rPr lang="nl-NL" altLang="nl-NL" sz="1400" smtClean="0"/>
              <a:pPr>
                <a:spcBef>
                  <a:spcPct val="0"/>
                </a:spcBef>
                <a:buClrTx/>
                <a:buSzTx/>
                <a:buFontTx/>
                <a:buNone/>
              </a:pPr>
              <a:t>32</a:t>
            </a:fld>
            <a:endParaRPr lang="nl-NL" altLang="nl-NL" sz="1400"/>
          </a:p>
        </p:txBody>
      </p:sp>
      <p:sp>
        <p:nvSpPr>
          <p:cNvPr id="36866" name="Rectangle 2">
            <a:extLst>
              <a:ext uri="{FF2B5EF4-FFF2-40B4-BE49-F238E27FC236}">
                <a16:creationId xmlns:a16="http://schemas.microsoft.com/office/drawing/2014/main" id="{2E7A8EF3-D154-4478-8891-707B140E19B3}"/>
              </a:ext>
            </a:extLst>
          </p:cNvPr>
          <p:cNvSpPr>
            <a:spLocks noGrp="1" noChangeArrowheads="1"/>
          </p:cNvSpPr>
          <p:nvPr>
            <p:ph type="title"/>
          </p:nvPr>
        </p:nvSpPr>
        <p:spPr>
          <a:xfrm>
            <a:off x="0" y="617538"/>
            <a:ext cx="7793038" cy="1143000"/>
          </a:xfrm>
        </p:spPr>
        <p:txBody>
          <a:bodyPr/>
          <a:lstStyle/>
          <a:p>
            <a:pPr algn="ctr"/>
            <a:r>
              <a:rPr lang="en-US" altLang="nl-NL"/>
              <a:t>Expert testimony</a:t>
            </a:r>
            <a:endParaRPr lang="nl-NL" altLang="nl-NL"/>
          </a:p>
        </p:txBody>
      </p:sp>
      <p:sp>
        <p:nvSpPr>
          <p:cNvPr id="36867" name="Rectangle 3">
            <a:extLst>
              <a:ext uri="{FF2B5EF4-FFF2-40B4-BE49-F238E27FC236}">
                <a16:creationId xmlns:a16="http://schemas.microsoft.com/office/drawing/2014/main" id="{9A3B0E9A-A792-4C4B-828B-57417917F968}"/>
              </a:ext>
            </a:extLst>
          </p:cNvPr>
          <p:cNvSpPr>
            <a:spLocks noGrp="1" noChangeArrowheads="1"/>
          </p:cNvSpPr>
          <p:nvPr>
            <p:ph type="body" idx="1"/>
          </p:nvPr>
        </p:nvSpPr>
        <p:spPr>
          <a:xfrm>
            <a:off x="1182688" y="2362200"/>
            <a:ext cx="7772400" cy="4114800"/>
          </a:xfrm>
        </p:spPr>
        <p:txBody>
          <a:bodyPr/>
          <a:lstStyle/>
          <a:p>
            <a:pPr>
              <a:lnSpc>
                <a:spcPct val="80000"/>
              </a:lnSpc>
            </a:pPr>
            <a:endParaRPr lang="en-US" altLang="nl-NL" sz="2800">
              <a:solidFill>
                <a:schemeClr val="hlink"/>
              </a:solidFill>
            </a:endParaRPr>
          </a:p>
          <a:p>
            <a:pPr>
              <a:lnSpc>
                <a:spcPct val="80000"/>
              </a:lnSpc>
            </a:pPr>
            <a:endParaRPr lang="en-US" altLang="nl-NL" sz="2800">
              <a:solidFill>
                <a:schemeClr val="hlink"/>
              </a:solidFill>
            </a:endParaRPr>
          </a:p>
          <a:p>
            <a:pPr>
              <a:lnSpc>
                <a:spcPct val="80000"/>
              </a:lnSpc>
            </a:pPr>
            <a:endParaRPr lang="en-US" altLang="nl-NL" sz="2800">
              <a:solidFill>
                <a:schemeClr val="hlink"/>
              </a:solidFill>
            </a:endParaRPr>
          </a:p>
          <a:p>
            <a:pPr>
              <a:lnSpc>
                <a:spcPct val="80000"/>
              </a:lnSpc>
            </a:pPr>
            <a:endParaRPr lang="en-US" altLang="nl-NL" sz="2400">
              <a:solidFill>
                <a:schemeClr val="hlink"/>
              </a:solidFill>
            </a:endParaRPr>
          </a:p>
          <a:p>
            <a:pPr>
              <a:lnSpc>
                <a:spcPct val="80000"/>
              </a:lnSpc>
            </a:pPr>
            <a:endParaRPr lang="en-US" altLang="nl-NL" sz="2400">
              <a:solidFill>
                <a:schemeClr val="hlink"/>
              </a:solidFill>
            </a:endParaRPr>
          </a:p>
          <a:p>
            <a:pPr>
              <a:lnSpc>
                <a:spcPct val="80000"/>
              </a:lnSpc>
            </a:pPr>
            <a:r>
              <a:rPr lang="en-US" altLang="nl-NL" sz="2400">
                <a:solidFill>
                  <a:schemeClr val="hlink"/>
                </a:solidFill>
              </a:rPr>
              <a:t>Critical questions</a:t>
            </a:r>
            <a:r>
              <a:rPr lang="en-US" altLang="nl-NL" sz="2400"/>
              <a:t>:</a:t>
            </a:r>
          </a:p>
          <a:p>
            <a:pPr lvl="1">
              <a:lnSpc>
                <a:spcPct val="80000"/>
              </a:lnSpc>
            </a:pPr>
            <a:r>
              <a:rPr lang="en-US" altLang="nl-NL" sz="2000"/>
              <a:t>Is E biased?</a:t>
            </a:r>
          </a:p>
          <a:p>
            <a:pPr lvl="1">
              <a:lnSpc>
                <a:spcPct val="80000"/>
              </a:lnSpc>
            </a:pPr>
            <a:r>
              <a:rPr lang="en-US" altLang="nl-NL" sz="2000"/>
              <a:t>Is P consistent with what other experts say?</a:t>
            </a:r>
          </a:p>
          <a:p>
            <a:pPr lvl="1">
              <a:lnSpc>
                <a:spcPct val="80000"/>
              </a:lnSpc>
            </a:pPr>
            <a:r>
              <a:rPr lang="en-US" altLang="nl-NL" sz="2000"/>
              <a:t>Is P consistent with known evidence?</a:t>
            </a:r>
          </a:p>
          <a:p>
            <a:pPr>
              <a:lnSpc>
                <a:spcPct val="80000"/>
              </a:lnSpc>
            </a:pPr>
            <a:endParaRPr lang="nl-NL" altLang="nl-NL" sz="2800">
              <a:solidFill>
                <a:schemeClr val="hlink"/>
              </a:solidFill>
            </a:endParaRPr>
          </a:p>
        </p:txBody>
      </p:sp>
      <p:sp>
        <p:nvSpPr>
          <p:cNvPr id="36868" name="Rectangle 4">
            <a:extLst>
              <a:ext uri="{FF2B5EF4-FFF2-40B4-BE49-F238E27FC236}">
                <a16:creationId xmlns:a16="http://schemas.microsoft.com/office/drawing/2014/main" id="{5E2EEB3B-EB25-4673-8CF5-4E684D0D6456}"/>
              </a:ext>
            </a:extLst>
          </p:cNvPr>
          <p:cNvSpPr>
            <a:spLocks noChangeArrowheads="1"/>
          </p:cNvSpPr>
          <p:nvPr/>
        </p:nvSpPr>
        <p:spPr bwMode="auto">
          <a:xfrm>
            <a:off x="1600200" y="2152650"/>
            <a:ext cx="6105525" cy="1809750"/>
          </a:xfrm>
          <a:prstGeom prst="rect">
            <a:avLst/>
          </a:prstGeom>
          <a:solidFill>
            <a:srgbClr val="99CCFF"/>
          </a:solidFill>
          <a:ln w="9525">
            <a:solidFill>
              <a:schemeClr val="tx1"/>
            </a:solidFill>
            <a:miter lim="800000"/>
            <a:headEnd/>
            <a:tailEnd/>
          </a:ln>
        </p:spPr>
        <p:txBody>
          <a:bodyPr wrap="none" anchor="ct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US" altLang="nl-NL" sz="2800"/>
              <a:t>E is expert on D</a:t>
            </a:r>
          </a:p>
          <a:p>
            <a:pPr eaLnBrk="1" hangingPunct="1">
              <a:spcBef>
                <a:spcPct val="0"/>
              </a:spcBef>
              <a:buClrTx/>
              <a:buSzTx/>
              <a:buFontTx/>
              <a:buNone/>
            </a:pPr>
            <a:r>
              <a:rPr lang="en-US" altLang="nl-NL" sz="2800"/>
              <a:t>E says that P</a:t>
            </a:r>
          </a:p>
          <a:p>
            <a:pPr eaLnBrk="1" hangingPunct="1">
              <a:spcBef>
                <a:spcPct val="0"/>
              </a:spcBef>
              <a:buClrTx/>
              <a:buSzTx/>
              <a:buFontTx/>
              <a:buNone/>
            </a:pPr>
            <a:r>
              <a:rPr lang="en-US" altLang="nl-NL" sz="2800" u="sng"/>
              <a:t>P is within D                               </a:t>
            </a:r>
          </a:p>
          <a:p>
            <a:pPr eaLnBrk="1" hangingPunct="1">
              <a:spcBef>
                <a:spcPct val="0"/>
              </a:spcBef>
              <a:buClrTx/>
              <a:buSzTx/>
              <a:buFontTx/>
              <a:buNone/>
            </a:pPr>
            <a:r>
              <a:rPr lang="en-US" altLang="nl-NL" sz="2800"/>
              <a:t>Therefore (presumably), P is the case</a:t>
            </a:r>
            <a:endParaRPr lang="nl-NL" altLang="nl-NL" sz="2800"/>
          </a:p>
        </p:txBody>
      </p:sp>
      <p:pic>
        <p:nvPicPr>
          <p:cNvPr id="36869" name="Picture 5" descr="expert1">
            <a:extLst>
              <a:ext uri="{FF2B5EF4-FFF2-40B4-BE49-F238E27FC236}">
                <a16:creationId xmlns:a16="http://schemas.microsoft.com/office/drawing/2014/main" id="{00D2AA36-7EC2-45A2-AFA8-B7B42853CC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3000" y="0"/>
            <a:ext cx="2921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3">
            <a:extLst>
              <a:ext uri="{FF2B5EF4-FFF2-40B4-BE49-F238E27FC236}">
                <a16:creationId xmlns:a16="http://schemas.microsoft.com/office/drawing/2014/main" id="{BA0592B3-F341-7ACE-86D3-EFDABC0E26A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21815A0C-4EE2-D848-A0DA-302FF878FD04}" type="slidenum">
              <a:rPr lang="nl-NL" altLang="nl-NL" sz="1400" smtClean="0"/>
              <a:pPr>
                <a:spcBef>
                  <a:spcPct val="0"/>
                </a:spcBef>
                <a:buClrTx/>
                <a:buSzTx/>
                <a:buFontTx/>
                <a:buNone/>
              </a:pPr>
              <a:t>33</a:t>
            </a:fld>
            <a:endParaRPr lang="nl-NL" altLang="nl-NL" sz="1400"/>
          </a:p>
        </p:txBody>
      </p:sp>
      <p:sp>
        <p:nvSpPr>
          <p:cNvPr id="57346" name="Rectangle 2">
            <a:extLst>
              <a:ext uri="{FF2B5EF4-FFF2-40B4-BE49-F238E27FC236}">
                <a16:creationId xmlns:a16="http://schemas.microsoft.com/office/drawing/2014/main" id="{18C98166-62CC-6D20-D342-2C288D31D60A}"/>
              </a:ext>
            </a:extLst>
          </p:cNvPr>
          <p:cNvSpPr>
            <a:spLocks noGrp="1" noChangeArrowheads="1"/>
          </p:cNvSpPr>
          <p:nvPr>
            <p:ph type="title" idx="4294967295"/>
          </p:nvPr>
        </p:nvSpPr>
        <p:spPr>
          <a:xfrm>
            <a:off x="969963" y="617538"/>
            <a:ext cx="7793037" cy="1143000"/>
          </a:xfrm>
        </p:spPr>
        <p:txBody>
          <a:bodyPr/>
          <a:lstStyle/>
          <a:p>
            <a:pPr algn="ctr" eaLnBrk="1" hangingPunct="1"/>
            <a:r>
              <a:rPr lang="en-US" altLang="nl-NL" sz="3600" dirty="0"/>
              <a:t>Arguments from promoting or demoting legal/societal values</a:t>
            </a:r>
            <a:endParaRPr lang="nl-NL" altLang="nl-NL" sz="3600" dirty="0"/>
          </a:p>
        </p:txBody>
      </p:sp>
      <p:sp>
        <p:nvSpPr>
          <p:cNvPr id="57347" name="Rectangle 3">
            <a:extLst>
              <a:ext uri="{FF2B5EF4-FFF2-40B4-BE49-F238E27FC236}">
                <a16:creationId xmlns:a16="http://schemas.microsoft.com/office/drawing/2014/main" id="{7D4661DD-8D1E-2A29-A017-05B6B979C79E}"/>
              </a:ext>
            </a:extLst>
          </p:cNvPr>
          <p:cNvSpPr>
            <a:spLocks noGrp="1" noChangeArrowheads="1"/>
          </p:cNvSpPr>
          <p:nvPr>
            <p:ph type="body" idx="4294967295"/>
          </p:nvPr>
        </p:nvSpPr>
        <p:spPr/>
        <p:txBody>
          <a:bodyPr/>
          <a:lstStyle/>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r>
              <a:rPr lang="en-US" altLang="nl-NL" sz="2800"/>
              <a:t>Critical questions:</a:t>
            </a:r>
          </a:p>
          <a:p>
            <a:pPr lvl="1" eaLnBrk="1" hangingPunct="1">
              <a:lnSpc>
                <a:spcPct val="80000"/>
              </a:lnSpc>
            </a:pPr>
            <a:r>
              <a:rPr lang="en-US" altLang="nl-NL" sz="2400"/>
              <a:t>Are there other ways to cause G?</a:t>
            </a:r>
          </a:p>
          <a:p>
            <a:pPr lvl="1" eaLnBrk="1" hangingPunct="1">
              <a:lnSpc>
                <a:spcPct val="80000"/>
              </a:lnSpc>
            </a:pPr>
            <a:r>
              <a:rPr lang="en-US" altLang="nl-NL" sz="2400"/>
              <a:t>Does A also cause something else that promotes or demotes other values?</a:t>
            </a:r>
          </a:p>
          <a:p>
            <a:pPr lvl="1" eaLnBrk="1" hangingPunct="1">
              <a:lnSpc>
                <a:spcPct val="80000"/>
              </a:lnSpc>
            </a:pPr>
            <a:r>
              <a:rPr lang="en-US" altLang="nl-NL" sz="2400"/>
              <a:t>...</a:t>
            </a:r>
            <a:endParaRPr lang="nl-NL" altLang="nl-NL" sz="2400"/>
          </a:p>
        </p:txBody>
      </p:sp>
      <p:sp>
        <p:nvSpPr>
          <p:cNvPr id="57348" name="Rectangle 4">
            <a:extLst>
              <a:ext uri="{FF2B5EF4-FFF2-40B4-BE49-F238E27FC236}">
                <a16:creationId xmlns:a16="http://schemas.microsoft.com/office/drawing/2014/main" id="{483401AA-5BFD-6C16-8C94-3FCFF3D9ABAC}"/>
              </a:ext>
            </a:extLst>
          </p:cNvPr>
          <p:cNvSpPr>
            <a:spLocks noChangeArrowheads="1"/>
          </p:cNvSpPr>
          <p:nvPr/>
        </p:nvSpPr>
        <p:spPr bwMode="auto">
          <a:xfrm>
            <a:off x="1246187" y="2533650"/>
            <a:ext cx="6678613" cy="1233488"/>
          </a:xfrm>
          <a:prstGeom prst="rect">
            <a:avLst/>
          </a:prstGeom>
          <a:solidFill>
            <a:srgbClr val="99CCFF"/>
          </a:solidFill>
          <a:ln w="9525">
            <a:solidFill>
              <a:schemeClr val="tx1"/>
            </a:solidFill>
            <a:miter lim="800000"/>
            <a:headEnd/>
            <a:tailEnd/>
          </a:ln>
        </p:spPr>
        <p:txBody>
          <a:bodyPr wrap="none" anchor="ct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itchFamily="2" charset="2"/>
              <a:buNone/>
            </a:pPr>
            <a:r>
              <a:rPr lang="en-US" altLang="nl-NL" sz="2400"/>
              <a:t>Action A causes G, </a:t>
            </a:r>
          </a:p>
          <a:p>
            <a:pPr eaLnBrk="1" hangingPunct="1">
              <a:lnSpc>
                <a:spcPct val="90000"/>
              </a:lnSpc>
              <a:buFont typeface="Wingdings" pitchFamily="2" charset="2"/>
              <a:buNone/>
            </a:pPr>
            <a:r>
              <a:rPr lang="en-US" altLang="nl-NL" sz="2400" u="sng"/>
              <a:t>G promotes (demotes) legal/societal value V</a:t>
            </a:r>
          </a:p>
          <a:p>
            <a:pPr eaLnBrk="1" hangingPunct="1">
              <a:lnSpc>
                <a:spcPct val="90000"/>
              </a:lnSpc>
              <a:buFont typeface="Wingdings" pitchFamily="2" charset="2"/>
              <a:buNone/>
            </a:pPr>
            <a:r>
              <a:rPr lang="en-US" altLang="nl-NL" sz="2400"/>
              <a:t>Therefore (presumably), A should (not) be done</a:t>
            </a:r>
            <a:endParaRPr lang="nl-NL" altLang="nl-NL"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3">
            <a:extLst>
              <a:ext uri="{FF2B5EF4-FFF2-40B4-BE49-F238E27FC236}">
                <a16:creationId xmlns:a16="http://schemas.microsoft.com/office/drawing/2014/main" id="{14FBE2BB-8477-9BBE-6006-F5EBDC48F36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3375FFCF-1A23-DA4D-BA69-0BDF549370C1}" type="slidenum">
              <a:rPr lang="nl-NL" altLang="nl-NL" sz="1400" smtClean="0"/>
              <a:pPr>
                <a:spcBef>
                  <a:spcPct val="0"/>
                </a:spcBef>
                <a:buClrTx/>
                <a:buSzTx/>
                <a:buFontTx/>
                <a:buNone/>
              </a:pPr>
              <a:t>34</a:t>
            </a:fld>
            <a:endParaRPr lang="nl-NL" altLang="nl-NL" sz="1400"/>
          </a:p>
        </p:txBody>
      </p:sp>
      <p:sp>
        <p:nvSpPr>
          <p:cNvPr id="59394" name="Rectangle 2">
            <a:extLst>
              <a:ext uri="{FF2B5EF4-FFF2-40B4-BE49-F238E27FC236}">
                <a16:creationId xmlns:a16="http://schemas.microsoft.com/office/drawing/2014/main" id="{7FD84792-A481-BCDC-A420-2544ABF5FBA3}"/>
              </a:ext>
            </a:extLst>
          </p:cNvPr>
          <p:cNvSpPr>
            <a:spLocks noGrp="1" noChangeArrowheads="1"/>
          </p:cNvSpPr>
          <p:nvPr>
            <p:ph type="title" idx="4294967295"/>
          </p:nvPr>
        </p:nvSpPr>
        <p:spPr/>
        <p:txBody>
          <a:bodyPr/>
          <a:lstStyle/>
          <a:p>
            <a:pPr algn="ctr" eaLnBrk="1" hangingPunct="1"/>
            <a:r>
              <a:rPr lang="en-US" altLang="nl-NL" sz="4000"/>
              <a:t>Example (arguments pro and con an action) </a:t>
            </a:r>
          </a:p>
        </p:txBody>
      </p:sp>
      <p:sp>
        <p:nvSpPr>
          <p:cNvPr id="59395" name="Text Box 3">
            <a:extLst>
              <a:ext uri="{FF2B5EF4-FFF2-40B4-BE49-F238E27FC236}">
                <a16:creationId xmlns:a16="http://schemas.microsoft.com/office/drawing/2014/main" id="{A6AB7832-A3F5-D1AD-546C-783452DAF483}"/>
              </a:ext>
            </a:extLst>
          </p:cNvPr>
          <p:cNvSpPr txBox="1">
            <a:spLocks noChangeArrowheads="1"/>
          </p:cNvSpPr>
          <p:nvPr/>
        </p:nvSpPr>
        <p:spPr bwMode="auto">
          <a:xfrm>
            <a:off x="1219200" y="2514600"/>
            <a:ext cx="2133600"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We should save DNA of all citizens </a:t>
            </a:r>
          </a:p>
        </p:txBody>
      </p:sp>
      <p:sp>
        <p:nvSpPr>
          <p:cNvPr id="59396" name="Text Box 4">
            <a:extLst>
              <a:ext uri="{FF2B5EF4-FFF2-40B4-BE49-F238E27FC236}">
                <a16:creationId xmlns:a16="http://schemas.microsoft.com/office/drawing/2014/main" id="{37A6C0D9-4ADD-4BAE-08D0-BE8D1879C5D7}"/>
              </a:ext>
            </a:extLst>
          </p:cNvPr>
          <p:cNvSpPr txBox="1">
            <a:spLocks noChangeArrowheads="1"/>
          </p:cNvSpPr>
          <p:nvPr/>
        </p:nvSpPr>
        <p:spPr bwMode="auto">
          <a:xfrm>
            <a:off x="152400" y="4225925"/>
            <a:ext cx="2057400" cy="835025"/>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Saving DNA of all citizens leads to solving more crimes</a:t>
            </a:r>
          </a:p>
        </p:txBody>
      </p:sp>
      <p:sp>
        <p:nvSpPr>
          <p:cNvPr id="59397" name="Text Box 5">
            <a:extLst>
              <a:ext uri="{FF2B5EF4-FFF2-40B4-BE49-F238E27FC236}">
                <a16:creationId xmlns:a16="http://schemas.microsoft.com/office/drawing/2014/main" id="{E4552882-92F3-240B-B4E3-3AE070C678FC}"/>
              </a:ext>
            </a:extLst>
          </p:cNvPr>
          <p:cNvSpPr txBox="1">
            <a:spLocks noChangeArrowheads="1"/>
          </p:cNvSpPr>
          <p:nvPr/>
        </p:nvSpPr>
        <p:spPr bwMode="auto">
          <a:xfrm>
            <a:off x="2438400" y="4210050"/>
            <a:ext cx="1905000" cy="835025"/>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Solving more crimes promotes security </a:t>
            </a:r>
          </a:p>
        </p:txBody>
      </p:sp>
      <p:cxnSp>
        <p:nvCxnSpPr>
          <p:cNvPr id="59398" name="AutoShape 6">
            <a:extLst>
              <a:ext uri="{FF2B5EF4-FFF2-40B4-BE49-F238E27FC236}">
                <a16:creationId xmlns:a16="http://schemas.microsoft.com/office/drawing/2014/main" id="{15DD69D3-A40B-87CC-836C-EF304C4DB245}"/>
              </a:ext>
            </a:extLst>
          </p:cNvPr>
          <p:cNvCxnSpPr>
            <a:cxnSpLocks noChangeShapeType="1"/>
            <a:stCxn id="59396" idx="0"/>
            <a:endCxn id="59395" idx="2"/>
          </p:cNvCxnSpPr>
          <p:nvPr/>
        </p:nvCxnSpPr>
        <p:spPr bwMode="auto">
          <a:xfrm rot="-5400000">
            <a:off x="1173162" y="3113088"/>
            <a:ext cx="1120775"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9399" name="AutoShape 7">
            <a:extLst>
              <a:ext uri="{FF2B5EF4-FFF2-40B4-BE49-F238E27FC236}">
                <a16:creationId xmlns:a16="http://schemas.microsoft.com/office/drawing/2014/main" id="{91D78480-94E0-0C6C-36B6-07D09B490804}"/>
              </a:ext>
            </a:extLst>
          </p:cNvPr>
          <p:cNvCxnSpPr>
            <a:cxnSpLocks noChangeShapeType="1"/>
            <a:stCxn id="59397" idx="0"/>
            <a:endCxn id="59395" idx="2"/>
          </p:cNvCxnSpPr>
          <p:nvPr/>
        </p:nvCxnSpPr>
        <p:spPr bwMode="auto">
          <a:xfrm rot="5400000" flipH="1">
            <a:off x="2286000" y="3105150"/>
            <a:ext cx="1104900"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25320" name="Text Box 8">
            <a:extLst>
              <a:ext uri="{FF2B5EF4-FFF2-40B4-BE49-F238E27FC236}">
                <a16:creationId xmlns:a16="http://schemas.microsoft.com/office/drawing/2014/main" id="{E2575D72-47B2-107B-9264-C2FE35EDA6AA}"/>
              </a:ext>
            </a:extLst>
          </p:cNvPr>
          <p:cNvSpPr txBox="1">
            <a:spLocks noChangeArrowheads="1"/>
          </p:cNvSpPr>
          <p:nvPr/>
        </p:nvSpPr>
        <p:spPr bwMode="auto">
          <a:xfrm>
            <a:off x="5715000" y="2514600"/>
            <a:ext cx="2133600"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We should not save DNA of all citizens</a:t>
            </a:r>
          </a:p>
        </p:txBody>
      </p:sp>
      <p:sp>
        <p:nvSpPr>
          <p:cNvPr id="525321" name="Text Box 9">
            <a:extLst>
              <a:ext uri="{FF2B5EF4-FFF2-40B4-BE49-F238E27FC236}">
                <a16:creationId xmlns:a16="http://schemas.microsoft.com/office/drawing/2014/main" id="{62321A0E-9C8C-108F-E45F-0AB2FED8B2B1}"/>
              </a:ext>
            </a:extLst>
          </p:cNvPr>
          <p:cNvSpPr txBox="1">
            <a:spLocks noChangeArrowheads="1"/>
          </p:cNvSpPr>
          <p:nvPr/>
        </p:nvSpPr>
        <p:spPr bwMode="auto">
          <a:xfrm>
            <a:off x="4648200" y="4225925"/>
            <a:ext cx="2133600" cy="1079500"/>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Saving DNA of all citizens makes more private data publicly accessible</a:t>
            </a:r>
          </a:p>
        </p:txBody>
      </p:sp>
      <p:sp>
        <p:nvSpPr>
          <p:cNvPr id="525322" name="Text Box 10">
            <a:extLst>
              <a:ext uri="{FF2B5EF4-FFF2-40B4-BE49-F238E27FC236}">
                <a16:creationId xmlns:a16="http://schemas.microsoft.com/office/drawing/2014/main" id="{94420B1E-D2CE-873C-0C71-75DE374BBB41}"/>
              </a:ext>
            </a:extLst>
          </p:cNvPr>
          <p:cNvSpPr txBox="1">
            <a:spLocks noChangeArrowheads="1"/>
          </p:cNvSpPr>
          <p:nvPr/>
        </p:nvSpPr>
        <p:spPr bwMode="auto">
          <a:xfrm>
            <a:off x="7010400" y="4225925"/>
            <a:ext cx="1905000" cy="1079500"/>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Making more private data publicly available demotes privacy</a:t>
            </a:r>
          </a:p>
        </p:txBody>
      </p:sp>
      <p:cxnSp>
        <p:nvCxnSpPr>
          <p:cNvPr id="525323" name="AutoShape 11">
            <a:extLst>
              <a:ext uri="{FF2B5EF4-FFF2-40B4-BE49-F238E27FC236}">
                <a16:creationId xmlns:a16="http://schemas.microsoft.com/office/drawing/2014/main" id="{B9BC9FC4-BA0A-48D9-04F2-F7EE4338AC2D}"/>
              </a:ext>
            </a:extLst>
          </p:cNvPr>
          <p:cNvCxnSpPr>
            <a:cxnSpLocks noChangeShapeType="1"/>
            <a:stCxn id="525321" idx="0"/>
            <a:endCxn id="525320" idx="2"/>
          </p:cNvCxnSpPr>
          <p:nvPr/>
        </p:nvCxnSpPr>
        <p:spPr bwMode="auto">
          <a:xfrm rot="-5400000">
            <a:off x="5688012" y="3132138"/>
            <a:ext cx="1120775" cy="10668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25324" name="AutoShape 12">
            <a:extLst>
              <a:ext uri="{FF2B5EF4-FFF2-40B4-BE49-F238E27FC236}">
                <a16:creationId xmlns:a16="http://schemas.microsoft.com/office/drawing/2014/main" id="{B30D0F45-2569-1015-96A6-AD50AF61663F}"/>
              </a:ext>
            </a:extLst>
          </p:cNvPr>
          <p:cNvCxnSpPr>
            <a:cxnSpLocks noChangeShapeType="1"/>
            <a:stCxn id="525322" idx="0"/>
            <a:endCxn id="525320" idx="2"/>
          </p:cNvCxnSpPr>
          <p:nvPr/>
        </p:nvCxnSpPr>
        <p:spPr bwMode="auto">
          <a:xfrm rot="5400000" flipH="1">
            <a:off x="6811962" y="3074988"/>
            <a:ext cx="1120775" cy="11811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25325" name="AutoShape 13">
            <a:extLst>
              <a:ext uri="{FF2B5EF4-FFF2-40B4-BE49-F238E27FC236}">
                <a16:creationId xmlns:a16="http://schemas.microsoft.com/office/drawing/2014/main" id="{DE8ABEF3-1500-4BA8-091A-805ABE08D6F1}"/>
              </a:ext>
            </a:extLst>
          </p:cNvPr>
          <p:cNvCxnSpPr>
            <a:cxnSpLocks noChangeShapeType="1"/>
            <a:stCxn id="59395" idx="3"/>
            <a:endCxn id="525320" idx="1"/>
          </p:cNvCxnSpPr>
          <p:nvPr/>
        </p:nvCxnSpPr>
        <p:spPr bwMode="auto">
          <a:xfrm>
            <a:off x="3352800" y="2809875"/>
            <a:ext cx="2362200"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25320"/>
                                        </p:tgtEl>
                                        <p:attrNameLst>
                                          <p:attrName>style.visibility</p:attrName>
                                        </p:attrNameLst>
                                      </p:cBhvr>
                                      <p:to>
                                        <p:strVal val="visible"/>
                                      </p:to>
                                    </p:set>
                                    <p:anim calcmode="lin" valueType="num">
                                      <p:cBhvr additive="base">
                                        <p:cTn id="7" dur="500" fill="hold"/>
                                        <p:tgtEl>
                                          <p:spTgt spid="525320"/>
                                        </p:tgtEl>
                                        <p:attrNameLst>
                                          <p:attrName>ppt_x</p:attrName>
                                        </p:attrNameLst>
                                      </p:cBhvr>
                                      <p:tavLst>
                                        <p:tav tm="0">
                                          <p:val>
                                            <p:strVal val="1+#ppt_w/2"/>
                                          </p:val>
                                        </p:tav>
                                        <p:tav tm="100000">
                                          <p:val>
                                            <p:strVal val="#ppt_x"/>
                                          </p:val>
                                        </p:tav>
                                      </p:tavLst>
                                    </p:anim>
                                    <p:anim calcmode="lin" valueType="num">
                                      <p:cBhvr additive="base">
                                        <p:cTn id="8" dur="500" fill="hold"/>
                                        <p:tgtEl>
                                          <p:spTgt spid="525320"/>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25323"/>
                                        </p:tgtEl>
                                        <p:attrNameLst>
                                          <p:attrName>style.visibility</p:attrName>
                                        </p:attrNameLst>
                                      </p:cBhvr>
                                      <p:to>
                                        <p:strVal val="visible"/>
                                      </p:to>
                                    </p:set>
                                    <p:anim calcmode="lin" valueType="num">
                                      <p:cBhvr additive="base">
                                        <p:cTn id="11" dur="500" fill="hold"/>
                                        <p:tgtEl>
                                          <p:spTgt spid="525323"/>
                                        </p:tgtEl>
                                        <p:attrNameLst>
                                          <p:attrName>ppt_x</p:attrName>
                                        </p:attrNameLst>
                                      </p:cBhvr>
                                      <p:tavLst>
                                        <p:tav tm="0">
                                          <p:val>
                                            <p:strVal val="1+#ppt_w/2"/>
                                          </p:val>
                                        </p:tav>
                                        <p:tav tm="100000">
                                          <p:val>
                                            <p:strVal val="#ppt_x"/>
                                          </p:val>
                                        </p:tav>
                                      </p:tavLst>
                                    </p:anim>
                                    <p:anim calcmode="lin" valueType="num">
                                      <p:cBhvr additive="base">
                                        <p:cTn id="12" dur="500" fill="hold"/>
                                        <p:tgtEl>
                                          <p:spTgt spid="525323"/>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525324"/>
                                        </p:tgtEl>
                                        <p:attrNameLst>
                                          <p:attrName>style.visibility</p:attrName>
                                        </p:attrNameLst>
                                      </p:cBhvr>
                                      <p:to>
                                        <p:strVal val="visible"/>
                                      </p:to>
                                    </p:set>
                                    <p:anim calcmode="lin" valueType="num">
                                      <p:cBhvr additive="base">
                                        <p:cTn id="15" dur="500" fill="hold"/>
                                        <p:tgtEl>
                                          <p:spTgt spid="525324"/>
                                        </p:tgtEl>
                                        <p:attrNameLst>
                                          <p:attrName>ppt_x</p:attrName>
                                        </p:attrNameLst>
                                      </p:cBhvr>
                                      <p:tavLst>
                                        <p:tav tm="0">
                                          <p:val>
                                            <p:strVal val="1+#ppt_w/2"/>
                                          </p:val>
                                        </p:tav>
                                        <p:tav tm="100000">
                                          <p:val>
                                            <p:strVal val="#ppt_x"/>
                                          </p:val>
                                        </p:tav>
                                      </p:tavLst>
                                    </p:anim>
                                    <p:anim calcmode="lin" valueType="num">
                                      <p:cBhvr additive="base">
                                        <p:cTn id="16" dur="500" fill="hold"/>
                                        <p:tgtEl>
                                          <p:spTgt spid="525324"/>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25321"/>
                                        </p:tgtEl>
                                        <p:attrNameLst>
                                          <p:attrName>style.visibility</p:attrName>
                                        </p:attrNameLst>
                                      </p:cBhvr>
                                      <p:to>
                                        <p:strVal val="visible"/>
                                      </p:to>
                                    </p:set>
                                    <p:anim calcmode="lin" valueType="num">
                                      <p:cBhvr additive="base">
                                        <p:cTn id="19" dur="500" fill="hold"/>
                                        <p:tgtEl>
                                          <p:spTgt spid="525321"/>
                                        </p:tgtEl>
                                        <p:attrNameLst>
                                          <p:attrName>ppt_x</p:attrName>
                                        </p:attrNameLst>
                                      </p:cBhvr>
                                      <p:tavLst>
                                        <p:tav tm="0">
                                          <p:val>
                                            <p:strVal val="1+#ppt_w/2"/>
                                          </p:val>
                                        </p:tav>
                                        <p:tav tm="100000">
                                          <p:val>
                                            <p:strVal val="#ppt_x"/>
                                          </p:val>
                                        </p:tav>
                                      </p:tavLst>
                                    </p:anim>
                                    <p:anim calcmode="lin" valueType="num">
                                      <p:cBhvr additive="base">
                                        <p:cTn id="20" dur="500" fill="hold"/>
                                        <p:tgtEl>
                                          <p:spTgt spid="525321"/>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25322"/>
                                        </p:tgtEl>
                                        <p:attrNameLst>
                                          <p:attrName>style.visibility</p:attrName>
                                        </p:attrNameLst>
                                      </p:cBhvr>
                                      <p:to>
                                        <p:strVal val="visible"/>
                                      </p:to>
                                    </p:set>
                                    <p:anim calcmode="lin" valueType="num">
                                      <p:cBhvr additive="base">
                                        <p:cTn id="23" dur="500" fill="hold"/>
                                        <p:tgtEl>
                                          <p:spTgt spid="525322"/>
                                        </p:tgtEl>
                                        <p:attrNameLst>
                                          <p:attrName>ppt_x</p:attrName>
                                        </p:attrNameLst>
                                      </p:cBhvr>
                                      <p:tavLst>
                                        <p:tav tm="0">
                                          <p:val>
                                            <p:strVal val="1+#ppt_w/2"/>
                                          </p:val>
                                        </p:tav>
                                        <p:tav tm="100000">
                                          <p:val>
                                            <p:strVal val="#ppt_x"/>
                                          </p:val>
                                        </p:tav>
                                      </p:tavLst>
                                    </p:anim>
                                    <p:anim calcmode="lin" valueType="num">
                                      <p:cBhvr additive="base">
                                        <p:cTn id="24" dur="500" fill="hold"/>
                                        <p:tgtEl>
                                          <p:spTgt spid="525322"/>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525325"/>
                                        </p:tgtEl>
                                        <p:attrNameLst>
                                          <p:attrName>style.visibility</p:attrName>
                                        </p:attrNameLst>
                                      </p:cBhvr>
                                      <p:to>
                                        <p:strVal val="visible"/>
                                      </p:to>
                                    </p:set>
                                    <p:anim calcmode="lin" valueType="num">
                                      <p:cBhvr additive="base">
                                        <p:cTn id="27" dur="500" fill="hold"/>
                                        <p:tgtEl>
                                          <p:spTgt spid="525325"/>
                                        </p:tgtEl>
                                        <p:attrNameLst>
                                          <p:attrName>ppt_x</p:attrName>
                                        </p:attrNameLst>
                                      </p:cBhvr>
                                      <p:tavLst>
                                        <p:tav tm="0">
                                          <p:val>
                                            <p:strVal val="1+#ppt_w/2"/>
                                          </p:val>
                                        </p:tav>
                                        <p:tav tm="100000">
                                          <p:val>
                                            <p:strVal val="#ppt_x"/>
                                          </p:val>
                                        </p:tav>
                                      </p:tavLst>
                                    </p:anim>
                                    <p:anim calcmode="lin" valueType="num">
                                      <p:cBhvr additive="base">
                                        <p:cTn id="28" dur="500" fill="hold"/>
                                        <p:tgtEl>
                                          <p:spTgt spid="5253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320" grpId="0" animBg="1"/>
      <p:bldP spid="525321" grpId="0" animBg="1"/>
      <p:bldP spid="52532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3">
            <a:extLst>
              <a:ext uri="{FF2B5EF4-FFF2-40B4-BE49-F238E27FC236}">
                <a16:creationId xmlns:a16="http://schemas.microsoft.com/office/drawing/2014/main" id="{678B44BA-F2B5-F398-204D-92F08A3379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8DEDE963-6FA0-1C45-A935-6C2D7235CDFC}" type="slidenum">
              <a:rPr lang="nl-NL" altLang="nl-NL" sz="1400" smtClean="0"/>
              <a:pPr>
                <a:spcBef>
                  <a:spcPct val="0"/>
                </a:spcBef>
                <a:buClrTx/>
                <a:buSzTx/>
                <a:buFontTx/>
                <a:buNone/>
              </a:pPr>
              <a:t>35</a:t>
            </a:fld>
            <a:endParaRPr lang="nl-NL" altLang="nl-NL" sz="1400"/>
          </a:p>
        </p:txBody>
      </p:sp>
      <p:sp>
        <p:nvSpPr>
          <p:cNvPr id="61442" name="Rectangle 2">
            <a:extLst>
              <a:ext uri="{FF2B5EF4-FFF2-40B4-BE49-F238E27FC236}">
                <a16:creationId xmlns:a16="http://schemas.microsoft.com/office/drawing/2014/main" id="{7CF8C3F8-7A5D-EB0E-327D-89EF675C063E}"/>
              </a:ext>
            </a:extLst>
          </p:cNvPr>
          <p:cNvSpPr>
            <a:spLocks noGrp="1" noChangeArrowheads="1"/>
          </p:cNvSpPr>
          <p:nvPr>
            <p:ph type="title" idx="4294967295"/>
          </p:nvPr>
        </p:nvSpPr>
        <p:spPr/>
        <p:txBody>
          <a:bodyPr/>
          <a:lstStyle/>
          <a:p>
            <a:pPr algn="ctr" eaLnBrk="1" hangingPunct="1"/>
            <a:r>
              <a:rPr lang="en-US" altLang="nl-NL" sz="4000"/>
              <a:t>Example (arguments pro alternative actions) </a:t>
            </a:r>
          </a:p>
        </p:txBody>
      </p:sp>
      <p:sp>
        <p:nvSpPr>
          <p:cNvPr id="61443" name="Text Box 3">
            <a:extLst>
              <a:ext uri="{FF2B5EF4-FFF2-40B4-BE49-F238E27FC236}">
                <a16:creationId xmlns:a16="http://schemas.microsoft.com/office/drawing/2014/main" id="{6E3A5096-1951-7F14-3AFD-86B991167A98}"/>
              </a:ext>
            </a:extLst>
          </p:cNvPr>
          <p:cNvSpPr txBox="1">
            <a:spLocks noChangeArrowheads="1"/>
          </p:cNvSpPr>
          <p:nvPr/>
        </p:nvSpPr>
        <p:spPr bwMode="auto">
          <a:xfrm>
            <a:off x="1219200" y="2514600"/>
            <a:ext cx="2133600"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We should save DNA of all citizens </a:t>
            </a:r>
          </a:p>
        </p:txBody>
      </p:sp>
      <p:sp>
        <p:nvSpPr>
          <p:cNvPr id="61444" name="Text Box 4">
            <a:extLst>
              <a:ext uri="{FF2B5EF4-FFF2-40B4-BE49-F238E27FC236}">
                <a16:creationId xmlns:a16="http://schemas.microsoft.com/office/drawing/2014/main" id="{C855396D-1997-1643-56AB-023F92F23432}"/>
              </a:ext>
            </a:extLst>
          </p:cNvPr>
          <p:cNvSpPr txBox="1">
            <a:spLocks noChangeArrowheads="1"/>
          </p:cNvSpPr>
          <p:nvPr/>
        </p:nvSpPr>
        <p:spPr bwMode="auto">
          <a:xfrm>
            <a:off x="152400" y="4225925"/>
            <a:ext cx="2057400" cy="835025"/>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Saving DNA of all citizens leads to solving more crimes</a:t>
            </a:r>
          </a:p>
        </p:txBody>
      </p:sp>
      <p:sp>
        <p:nvSpPr>
          <p:cNvPr id="61445" name="Text Box 5">
            <a:extLst>
              <a:ext uri="{FF2B5EF4-FFF2-40B4-BE49-F238E27FC236}">
                <a16:creationId xmlns:a16="http://schemas.microsoft.com/office/drawing/2014/main" id="{15656BDF-163A-80E2-59B4-D6FA1B9C5A86}"/>
              </a:ext>
            </a:extLst>
          </p:cNvPr>
          <p:cNvSpPr txBox="1">
            <a:spLocks noChangeArrowheads="1"/>
          </p:cNvSpPr>
          <p:nvPr/>
        </p:nvSpPr>
        <p:spPr bwMode="auto">
          <a:xfrm>
            <a:off x="2438400" y="4210050"/>
            <a:ext cx="1905000" cy="835025"/>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Solving more crimes promotes security </a:t>
            </a:r>
          </a:p>
        </p:txBody>
      </p:sp>
      <p:cxnSp>
        <p:nvCxnSpPr>
          <p:cNvPr id="61446" name="AutoShape 6">
            <a:extLst>
              <a:ext uri="{FF2B5EF4-FFF2-40B4-BE49-F238E27FC236}">
                <a16:creationId xmlns:a16="http://schemas.microsoft.com/office/drawing/2014/main" id="{2C0D7F9A-D455-C938-9BD6-C25112A41698}"/>
              </a:ext>
            </a:extLst>
          </p:cNvPr>
          <p:cNvCxnSpPr>
            <a:cxnSpLocks noChangeShapeType="1"/>
            <a:stCxn id="61444" idx="0"/>
            <a:endCxn id="61443" idx="2"/>
          </p:cNvCxnSpPr>
          <p:nvPr/>
        </p:nvCxnSpPr>
        <p:spPr bwMode="auto">
          <a:xfrm rot="-5400000">
            <a:off x="1173162" y="3113088"/>
            <a:ext cx="1120775"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1447" name="AutoShape 7">
            <a:extLst>
              <a:ext uri="{FF2B5EF4-FFF2-40B4-BE49-F238E27FC236}">
                <a16:creationId xmlns:a16="http://schemas.microsoft.com/office/drawing/2014/main" id="{CC902B69-7582-7F7F-F3C4-7FA8AE1CC002}"/>
              </a:ext>
            </a:extLst>
          </p:cNvPr>
          <p:cNvCxnSpPr>
            <a:cxnSpLocks noChangeShapeType="1"/>
            <a:stCxn id="61445" idx="0"/>
            <a:endCxn id="61443" idx="2"/>
          </p:cNvCxnSpPr>
          <p:nvPr/>
        </p:nvCxnSpPr>
        <p:spPr bwMode="auto">
          <a:xfrm rot="5400000" flipH="1">
            <a:off x="2286000" y="3105150"/>
            <a:ext cx="1104900"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27368" name="Text Box 8">
            <a:extLst>
              <a:ext uri="{FF2B5EF4-FFF2-40B4-BE49-F238E27FC236}">
                <a16:creationId xmlns:a16="http://schemas.microsoft.com/office/drawing/2014/main" id="{1657E1F3-EADA-D1F2-BE97-4DFBCBF01D48}"/>
              </a:ext>
            </a:extLst>
          </p:cNvPr>
          <p:cNvSpPr txBox="1">
            <a:spLocks noChangeArrowheads="1"/>
          </p:cNvSpPr>
          <p:nvPr/>
        </p:nvSpPr>
        <p:spPr bwMode="auto">
          <a:xfrm>
            <a:off x="5715000" y="2514600"/>
            <a:ext cx="2133600" cy="590550"/>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We should have more police</a:t>
            </a:r>
          </a:p>
        </p:txBody>
      </p:sp>
      <p:sp>
        <p:nvSpPr>
          <p:cNvPr id="527369" name="Text Box 9">
            <a:extLst>
              <a:ext uri="{FF2B5EF4-FFF2-40B4-BE49-F238E27FC236}">
                <a16:creationId xmlns:a16="http://schemas.microsoft.com/office/drawing/2014/main" id="{0E689722-6BE9-F7EE-5564-2F18D1618F27}"/>
              </a:ext>
            </a:extLst>
          </p:cNvPr>
          <p:cNvSpPr txBox="1">
            <a:spLocks noChangeArrowheads="1"/>
          </p:cNvSpPr>
          <p:nvPr/>
        </p:nvSpPr>
        <p:spPr bwMode="auto">
          <a:xfrm>
            <a:off x="4648200" y="4225925"/>
            <a:ext cx="2133600" cy="835025"/>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Having more police leads to solving more crimes</a:t>
            </a:r>
          </a:p>
        </p:txBody>
      </p:sp>
      <p:sp>
        <p:nvSpPr>
          <p:cNvPr id="527370" name="Text Box 10">
            <a:extLst>
              <a:ext uri="{FF2B5EF4-FFF2-40B4-BE49-F238E27FC236}">
                <a16:creationId xmlns:a16="http://schemas.microsoft.com/office/drawing/2014/main" id="{BD602DBB-9783-762F-75A8-6B423F335998}"/>
              </a:ext>
            </a:extLst>
          </p:cNvPr>
          <p:cNvSpPr txBox="1">
            <a:spLocks noChangeArrowheads="1"/>
          </p:cNvSpPr>
          <p:nvPr/>
        </p:nvSpPr>
        <p:spPr bwMode="auto">
          <a:xfrm>
            <a:off x="7010400" y="4225925"/>
            <a:ext cx="1905000" cy="835025"/>
          </a:xfrm>
          <a:prstGeom prst="rect">
            <a:avLst/>
          </a:prstGeom>
          <a:solidFill>
            <a:schemeClr val="accent1"/>
          </a:solidFill>
          <a:ln w="9525">
            <a:solidFill>
              <a:schemeClr val="tx1"/>
            </a:solidFill>
            <a:miter lim="800000"/>
            <a:headEnd/>
            <a:tailEnd/>
          </a:ln>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600"/>
              <a:t>Solving more crimes promotes security</a:t>
            </a:r>
          </a:p>
        </p:txBody>
      </p:sp>
      <p:cxnSp>
        <p:nvCxnSpPr>
          <p:cNvPr id="527371" name="AutoShape 11">
            <a:extLst>
              <a:ext uri="{FF2B5EF4-FFF2-40B4-BE49-F238E27FC236}">
                <a16:creationId xmlns:a16="http://schemas.microsoft.com/office/drawing/2014/main" id="{A1ABBADB-965D-77AB-7A13-1F14F1042533}"/>
              </a:ext>
            </a:extLst>
          </p:cNvPr>
          <p:cNvCxnSpPr>
            <a:cxnSpLocks noChangeShapeType="1"/>
            <a:stCxn id="527369" idx="0"/>
            <a:endCxn id="527368" idx="2"/>
          </p:cNvCxnSpPr>
          <p:nvPr/>
        </p:nvCxnSpPr>
        <p:spPr bwMode="auto">
          <a:xfrm rot="-5400000">
            <a:off x="5688012" y="3132138"/>
            <a:ext cx="1120775" cy="10668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27372" name="AutoShape 12">
            <a:extLst>
              <a:ext uri="{FF2B5EF4-FFF2-40B4-BE49-F238E27FC236}">
                <a16:creationId xmlns:a16="http://schemas.microsoft.com/office/drawing/2014/main" id="{15B6BAF4-F5A6-DFAD-71E6-DD2FC279E72C}"/>
              </a:ext>
            </a:extLst>
          </p:cNvPr>
          <p:cNvCxnSpPr>
            <a:cxnSpLocks noChangeShapeType="1"/>
            <a:stCxn id="527370" idx="0"/>
            <a:endCxn id="527368" idx="2"/>
          </p:cNvCxnSpPr>
          <p:nvPr/>
        </p:nvCxnSpPr>
        <p:spPr bwMode="auto">
          <a:xfrm rot="5400000" flipH="1">
            <a:off x="6811962" y="3074988"/>
            <a:ext cx="1120775" cy="11811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27373" name="AutoShape 13">
            <a:extLst>
              <a:ext uri="{FF2B5EF4-FFF2-40B4-BE49-F238E27FC236}">
                <a16:creationId xmlns:a16="http://schemas.microsoft.com/office/drawing/2014/main" id="{D0555639-FFB9-EDAB-F3B8-7CD232506ABB}"/>
              </a:ext>
            </a:extLst>
          </p:cNvPr>
          <p:cNvCxnSpPr>
            <a:cxnSpLocks noChangeShapeType="1"/>
            <a:stCxn id="61443" idx="3"/>
            <a:endCxn id="527368" idx="1"/>
          </p:cNvCxnSpPr>
          <p:nvPr/>
        </p:nvCxnSpPr>
        <p:spPr bwMode="auto">
          <a:xfrm>
            <a:off x="3352800" y="2809875"/>
            <a:ext cx="2362200" cy="0"/>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27373"/>
                                        </p:tgtEl>
                                        <p:attrNameLst>
                                          <p:attrName>style.visibility</p:attrName>
                                        </p:attrNameLst>
                                      </p:cBhvr>
                                      <p:to>
                                        <p:strVal val="visible"/>
                                      </p:to>
                                    </p:set>
                                    <p:anim calcmode="lin" valueType="num">
                                      <p:cBhvr additive="base">
                                        <p:cTn id="7" dur="500" fill="hold"/>
                                        <p:tgtEl>
                                          <p:spTgt spid="527373"/>
                                        </p:tgtEl>
                                        <p:attrNameLst>
                                          <p:attrName>ppt_x</p:attrName>
                                        </p:attrNameLst>
                                      </p:cBhvr>
                                      <p:tavLst>
                                        <p:tav tm="0">
                                          <p:val>
                                            <p:strVal val="1+#ppt_w/2"/>
                                          </p:val>
                                        </p:tav>
                                        <p:tav tm="100000">
                                          <p:val>
                                            <p:strVal val="#ppt_x"/>
                                          </p:val>
                                        </p:tav>
                                      </p:tavLst>
                                    </p:anim>
                                    <p:anim calcmode="lin" valueType="num">
                                      <p:cBhvr additive="base">
                                        <p:cTn id="8" dur="500" fill="hold"/>
                                        <p:tgtEl>
                                          <p:spTgt spid="52737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27368"/>
                                        </p:tgtEl>
                                        <p:attrNameLst>
                                          <p:attrName>style.visibility</p:attrName>
                                        </p:attrNameLst>
                                      </p:cBhvr>
                                      <p:to>
                                        <p:strVal val="visible"/>
                                      </p:to>
                                    </p:set>
                                    <p:anim calcmode="lin" valueType="num">
                                      <p:cBhvr additive="base">
                                        <p:cTn id="11" dur="500" fill="hold"/>
                                        <p:tgtEl>
                                          <p:spTgt spid="527368"/>
                                        </p:tgtEl>
                                        <p:attrNameLst>
                                          <p:attrName>ppt_x</p:attrName>
                                        </p:attrNameLst>
                                      </p:cBhvr>
                                      <p:tavLst>
                                        <p:tav tm="0">
                                          <p:val>
                                            <p:strVal val="1+#ppt_w/2"/>
                                          </p:val>
                                        </p:tav>
                                        <p:tav tm="100000">
                                          <p:val>
                                            <p:strVal val="#ppt_x"/>
                                          </p:val>
                                        </p:tav>
                                      </p:tavLst>
                                    </p:anim>
                                    <p:anim calcmode="lin" valueType="num">
                                      <p:cBhvr additive="base">
                                        <p:cTn id="12" dur="500" fill="hold"/>
                                        <p:tgtEl>
                                          <p:spTgt spid="527368"/>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527371"/>
                                        </p:tgtEl>
                                        <p:attrNameLst>
                                          <p:attrName>style.visibility</p:attrName>
                                        </p:attrNameLst>
                                      </p:cBhvr>
                                      <p:to>
                                        <p:strVal val="visible"/>
                                      </p:to>
                                    </p:set>
                                    <p:anim calcmode="lin" valueType="num">
                                      <p:cBhvr additive="base">
                                        <p:cTn id="15" dur="500" fill="hold"/>
                                        <p:tgtEl>
                                          <p:spTgt spid="527371"/>
                                        </p:tgtEl>
                                        <p:attrNameLst>
                                          <p:attrName>ppt_x</p:attrName>
                                        </p:attrNameLst>
                                      </p:cBhvr>
                                      <p:tavLst>
                                        <p:tav tm="0">
                                          <p:val>
                                            <p:strVal val="1+#ppt_w/2"/>
                                          </p:val>
                                        </p:tav>
                                        <p:tav tm="100000">
                                          <p:val>
                                            <p:strVal val="#ppt_x"/>
                                          </p:val>
                                        </p:tav>
                                      </p:tavLst>
                                    </p:anim>
                                    <p:anim calcmode="lin" valueType="num">
                                      <p:cBhvr additive="base">
                                        <p:cTn id="16" dur="500" fill="hold"/>
                                        <p:tgtEl>
                                          <p:spTgt spid="527371"/>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527372"/>
                                        </p:tgtEl>
                                        <p:attrNameLst>
                                          <p:attrName>style.visibility</p:attrName>
                                        </p:attrNameLst>
                                      </p:cBhvr>
                                      <p:to>
                                        <p:strVal val="visible"/>
                                      </p:to>
                                    </p:set>
                                    <p:anim calcmode="lin" valueType="num">
                                      <p:cBhvr additive="base">
                                        <p:cTn id="19" dur="500" fill="hold"/>
                                        <p:tgtEl>
                                          <p:spTgt spid="527372"/>
                                        </p:tgtEl>
                                        <p:attrNameLst>
                                          <p:attrName>ppt_x</p:attrName>
                                        </p:attrNameLst>
                                      </p:cBhvr>
                                      <p:tavLst>
                                        <p:tav tm="0">
                                          <p:val>
                                            <p:strVal val="1+#ppt_w/2"/>
                                          </p:val>
                                        </p:tav>
                                        <p:tav tm="100000">
                                          <p:val>
                                            <p:strVal val="#ppt_x"/>
                                          </p:val>
                                        </p:tav>
                                      </p:tavLst>
                                    </p:anim>
                                    <p:anim calcmode="lin" valueType="num">
                                      <p:cBhvr additive="base">
                                        <p:cTn id="20" dur="500" fill="hold"/>
                                        <p:tgtEl>
                                          <p:spTgt spid="527372"/>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27369"/>
                                        </p:tgtEl>
                                        <p:attrNameLst>
                                          <p:attrName>style.visibility</p:attrName>
                                        </p:attrNameLst>
                                      </p:cBhvr>
                                      <p:to>
                                        <p:strVal val="visible"/>
                                      </p:to>
                                    </p:set>
                                    <p:anim calcmode="lin" valueType="num">
                                      <p:cBhvr additive="base">
                                        <p:cTn id="23" dur="500" fill="hold"/>
                                        <p:tgtEl>
                                          <p:spTgt spid="527369"/>
                                        </p:tgtEl>
                                        <p:attrNameLst>
                                          <p:attrName>ppt_x</p:attrName>
                                        </p:attrNameLst>
                                      </p:cBhvr>
                                      <p:tavLst>
                                        <p:tav tm="0">
                                          <p:val>
                                            <p:strVal val="1+#ppt_w/2"/>
                                          </p:val>
                                        </p:tav>
                                        <p:tav tm="100000">
                                          <p:val>
                                            <p:strVal val="#ppt_x"/>
                                          </p:val>
                                        </p:tav>
                                      </p:tavLst>
                                    </p:anim>
                                    <p:anim calcmode="lin" valueType="num">
                                      <p:cBhvr additive="base">
                                        <p:cTn id="24" dur="500" fill="hold"/>
                                        <p:tgtEl>
                                          <p:spTgt spid="527369"/>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527370"/>
                                        </p:tgtEl>
                                        <p:attrNameLst>
                                          <p:attrName>style.visibility</p:attrName>
                                        </p:attrNameLst>
                                      </p:cBhvr>
                                      <p:to>
                                        <p:strVal val="visible"/>
                                      </p:to>
                                    </p:set>
                                    <p:anim calcmode="lin" valueType="num">
                                      <p:cBhvr additive="base">
                                        <p:cTn id="27" dur="500" fill="hold"/>
                                        <p:tgtEl>
                                          <p:spTgt spid="527370"/>
                                        </p:tgtEl>
                                        <p:attrNameLst>
                                          <p:attrName>ppt_x</p:attrName>
                                        </p:attrNameLst>
                                      </p:cBhvr>
                                      <p:tavLst>
                                        <p:tav tm="0">
                                          <p:val>
                                            <p:strVal val="1+#ppt_w/2"/>
                                          </p:val>
                                        </p:tav>
                                        <p:tav tm="100000">
                                          <p:val>
                                            <p:strVal val="#ppt_x"/>
                                          </p:val>
                                        </p:tav>
                                      </p:tavLst>
                                    </p:anim>
                                    <p:anim calcmode="lin" valueType="num">
                                      <p:cBhvr additive="base">
                                        <p:cTn id="28" dur="500" fill="hold"/>
                                        <p:tgtEl>
                                          <p:spTgt spid="5273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68" grpId="0" animBg="1"/>
      <p:bldP spid="527369" grpId="0" animBg="1"/>
      <p:bldP spid="52737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 Box 2">
            <a:extLst>
              <a:ext uri="{FF2B5EF4-FFF2-40B4-BE49-F238E27FC236}">
                <a16:creationId xmlns:a16="http://schemas.microsoft.com/office/drawing/2014/main" id="{931A42A7-08A9-4192-87E4-684C50DF0412}"/>
              </a:ext>
            </a:extLst>
          </p:cNvPr>
          <p:cNvSpPr txBox="1">
            <a:spLocks noChangeArrowheads="1"/>
          </p:cNvSpPr>
          <p:nvPr/>
        </p:nvSpPr>
        <p:spPr bwMode="auto">
          <a:xfrm>
            <a:off x="1624170" y="2362200"/>
            <a:ext cx="6021072"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eaLnBrk="1" hangingPunct="1"/>
            <a:endParaRPr lang="en-US" altLang="nl-NL" sz="3600" dirty="0">
              <a:solidFill>
                <a:schemeClr val="tx2"/>
              </a:solidFill>
              <a:latin typeface="Tahoma" panose="020B0604030504040204" pitchFamily="34" charset="0"/>
            </a:endParaRPr>
          </a:p>
          <a:p>
            <a:pPr algn="ctr" eaLnBrk="1" hangingPunct="1"/>
            <a:r>
              <a:rPr lang="en-US" altLang="nl-NL" sz="3600" dirty="0">
                <a:solidFill>
                  <a:schemeClr val="tx2"/>
                </a:solidFill>
                <a:latin typeface="Tahoma" panose="020B0604030504040204" pitchFamily="34" charset="0"/>
              </a:rPr>
              <a:t>4. Modelling legal reasoning </a:t>
            </a:r>
          </a:p>
          <a:p>
            <a:pPr algn="ctr" eaLnBrk="1" hangingPunct="1"/>
            <a:r>
              <a:rPr lang="en-US" altLang="nl-NL" sz="3600" dirty="0">
                <a:solidFill>
                  <a:schemeClr val="tx2"/>
                </a:solidFill>
                <a:latin typeface="Tahoma" panose="020B0604030504040204" pitchFamily="34" charset="0"/>
              </a:rPr>
              <a:t>about evidence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a:extLst>
              <a:ext uri="{FF2B5EF4-FFF2-40B4-BE49-F238E27FC236}">
                <a16:creationId xmlns:a16="http://schemas.microsoft.com/office/drawing/2014/main" id="{EB4636A6-67E3-4D5E-B684-C29CF59E7C75}"/>
              </a:ext>
            </a:extLst>
          </p:cNvPr>
          <p:cNvSpPr>
            <a:spLocks noGrp="1" noChangeArrowheads="1"/>
          </p:cNvSpPr>
          <p:nvPr>
            <p:ph type="title"/>
          </p:nvPr>
        </p:nvSpPr>
        <p:spPr/>
        <p:txBody>
          <a:bodyPr/>
          <a:lstStyle/>
          <a:p>
            <a:pPr algn="ctr" eaLnBrk="1" hangingPunct="1"/>
            <a:r>
              <a:rPr lang="en-US" altLang="nl-NL" sz="4000"/>
              <a:t>Models of proof that leave room for uncertainty</a:t>
            </a:r>
          </a:p>
        </p:txBody>
      </p:sp>
      <p:sp>
        <p:nvSpPr>
          <p:cNvPr id="71682" name="Rectangle 3">
            <a:extLst>
              <a:ext uri="{FF2B5EF4-FFF2-40B4-BE49-F238E27FC236}">
                <a16:creationId xmlns:a16="http://schemas.microsoft.com/office/drawing/2014/main" id="{9E93F2D4-EE19-42B3-B9FE-CAF90FA4D5CE}"/>
              </a:ext>
            </a:extLst>
          </p:cNvPr>
          <p:cNvSpPr>
            <a:spLocks noGrp="1" noChangeArrowheads="1"/>
          </p:cNvSpPr>
          <p:nvPr>
            <p:ph type="body" idx="1"/>
          </p:nvPr>
        </p:nvSpPr>
        <p:spPr/>
        <p:txBody>
          <a:bodyPr/>
          <a:lstStyle/>
          <a:p>
            <a:pPr eaLnBrk="1" hangingPunct="1"/>
            <a:r>
              <a:rPr lang="en-US" altLang="nl-NL" sz="2400" dirty="0">
                <a:solidFill>
                  <a:srgbClr val="FF0000"/>
                </a:solidFill>
              </a:rPr>
              <a:t>Argumentation-based models</a:t>
            </a:r>
          </a:p>
          <a:p>
            <a:pPr lvl="1" eaLnBrk="1" hangingPunct="1"/>
            <a:r>
              <a:rPr lang="en-US" altLang="nl-NL" sz="2000" dirty="0"/>
              <a:t>Construct an argument for the statement to be proven from the available evidence</a:t>
            </a:r>
          </a:p>
          <a:p>
            <a:pPr lvl="1" eaLnBrk="1" hangingPunct="1"/>
            <a:r>
              <a:rPr lang="en-US" altLang="nl-NL" sz="2000" dirty="0"/>
              <a:t>Defend this argument against all possible counterarguments</a:t>
            </a:r>
            <a:endParaRPr lang="en-US" altLang="nl-NL" sz="2400" dirty="0">
              <a:solidFill>
                <a:srgbClr val="FF0000"/>
              </a:solidFill>
            </a:endParaRPr>
          </a:p>
          <a:p>
            <a:pPr eaLnBrk="1" hangingPunct="1"/>
            <a:r>
              <a:rPr lang="en-US" altLang="nl-NL" sz="2400" dirty="0">
                <a:solidFill>
                  <a:srgbClr val="FF0000"/>
                </a:solidFill>
              </a:rPr>
              <a:t>Story-based models </a:t>
            </a:r>
          </a:p>
          <a:p>
            <a:pPr lvl="1" eaLnBrk="1" hangingPunct="1"/>
            <a:r>
              <a:rPr lang="en-US" altLang="nl-NL" sz="2000" dirty="0"/>
              <a:t>Construct stories that explain the evidence</a:t>
            </a:r>
          </a:p>
          <a:p>
            <a:pPr lvl="1" eaLnBrk="1" hangingPunct="1"/>
            <a:r>
              <a:rPr lang="en-US" altLang="nl-NL" sz="2000" dirty="0"/>
              <a:t>Choose the best</a:t>
            </a:r>
          </a:p>
          <a:p>
            <a:pPr lvl="2" eaLnBrk="1" hangingPunct="1"/>
            <a:r>
              <a:rPr lang="en-US" altLang="nl-NL" sz="1800" dirty="0"/>
              <a:t>The most coherent, giving the best explanation of the evidence</a:t>
            </a:r>
          </a:p>
          <a:p>
            <a:pPr eaLnBrk="1" hangingPunct="1"/>
            <a:r>
              <a:rPr lang="en-US" altLang="nl-NL" sz="2400" dirty="0">
                <a:solidFill>
                  <a:srgbClr val="FF0000"/>
                </a:solidFill>
              </a:rPr>
              <a:t>Bayesian models</a:t>
            </a:r>
          </a:p>
          <a:p>
            <a:pPr lvl="1" eaLnBrk="1" hangingPunct="1"/>
            <a:r>
              <a:rPr lang="en-US" altLang="nl-NL" sz="2000" dirty="0"/>
              <a:t>Apply Bayesian probability theory to determine how probable the charge is given the evidence</a:t>
            </a:r>
          </a:p>
          <a:p>
            <a:pPr lvl="1" eaLnBrk="1" hangingPunct="1">
              <a:lnSpc>
                <a:spcPct val="80000"/>
              </a:lnSpc>
            </a:pPr>
            <a:endParaRPr lang="en-US" altLang="nl-NL"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el 1">
            <a:extLst>
              <a:ext uri="{FF2B5EF4-FFF2-40B4-BE49-F238E27FC236}">
                <a16:creationId xmlns:a16="http://schemas.microsoft.com/office/drawing/2014/main" id="{4E0B242D-3CCE-4FB5-AD37-5E606E2A2839}"/>
              </a:ext>
            </a:extLst>
          </p:cNvPr>
          <p:cNvSpPr>
            <a:spLocks noGrp="1" noChangeArrowheads="1"/>
          </p:cNvSpPr>
          <p:nvPr>
            <p:ph type="title"/>
          </p:nvPr>
        </p:nvSpPr>
        <p:spPr/>
        <p:txBody>
          <a:bodyPr/>
          <a:lstStyle/>
          <a:p>
            <a:pPr algn="ctr"/>
            <a:r>
              <a:rPr lang="nl-NL" altLang="nl-NL"/>
              <a:t>My favourite approach</a:t>
            </a:r>
          </a:p>
        </p:txBody>
      </p:sp>
      <p:sp>
        <p:nvSpPr>
          <p:cNvPr id="73730" name="Tijdelijke aanduiding voor inhoud 2">
            <a:extLst>
              <a:ext uri="{FF2B5EF4-FFF2-40B4-BE49-F238E27FC236}">
                <a16:creationId xmlns:a16="http://schemas.microsoft.com/office/drawing/2014/main" id="{3B722D23-7655-4506-9CD7-090A9D423A30}"/>
              </a:ext>
            </a:extLst>
          </p:cNvPr>
          <p:cNvSpPr>
            <a:spLocks noGrp="1" noChangeArrowheads="1"/>
          </p:cNvSpPr>
          <p:nvPr>
            <p:ph idx="1"/>
          </p:nvPr>
        </p:nvSpPr>
        <p:spPr/>
        <p:txBody>
          <a:bodyPr/>
          <a:lstStyle/>
          <a:p>
            <a:r>
              <a:rPr lang="nl-NL" altLang="nl-NL"/>
              <a:t>There is no single general model of rational legal proof</a:t>
            </a:r>
          </a:p>
          <a:p>
            <a:r>
              <a:rPr lang="nl-NL" altLang="nl-NL"/>
              <a:t>A </a:t>
            </a:r>
            <a:r>
              <a:rPr lang="nl-NL" altLang="nl-NL">
                <a:solidFill>
                  <a:srgbClr val="FF0000"/>
                </a:solidFill>
              </a:rPr>
              <a:t>toolbox </a:t>
            </a:r>
            <a:r>
              <a:rPr lang="nl-NL" altLang="nl-NL"/>
              <a:t>or </a:t>
            </a:r>
            <a:r>
              <a:rPr lang="nl-NL" altLang="nl-NL">
                <a:solidFill>
                  <a:srgbClr val="FF0000"/>
                </a:solidFill>
              </a:rPr>
              <a:t>hybrid </a:t>
            </a:r>
            <a:r>
              <a:rPr lang="nl-NL" altLang="nl-NL"/>
              <a:t>approach is needed</a:t>
            </a:r>
          </a:p>
          <a:p>
            <a:pPr lvl="1"/>
            <a:r>
              <a:rPr lang="nl-NL" altLang="nl-NL"/>
              <a:t>Start with constructing alternative scenario’s</a:t>
            </a:r>
          </a:p>
          <a:p>
            <a:pPr lvl="1"/>
            <a:r>
              <a:rPr lang="nl-NL" altLang="nl-NL"/>
              <a:t>Then zoom in on details with argumentation or Bayes</a:t>
            </a:r>
          </a:p>
        </p:txBody>
      </p:sp>
      <p:sp>
        <p:nvSpPr>
          <p:cNvPr id="4" name="Text Box 5">
            <a:extLst>
              <a:ext uri="{FF2B5EF4-FFF2-40B4-BE49-F238E27FC236}">
                <a16:creationId xmlns:a16="http://schemas.microsoft.com/office/drawing/2014/main" id="{3C95FA43-6514-4F11-BB08-755AA64AD49B}"/>
              </a:ext>
            </a:extLst>
          </p:cNvPr>
          <p:cNvSpPr txBox="1">
            <a:spLocks noChangeArrowheads="1"/>
          </p:cNvSpPr>
          <p:nvPr/>
        </p:nvSpPr>
        <p:spPr bwMode="auto">
          <a:xfrm>
            <a:off x="381000" y="6273800"/>
            <a:ext cx="8458200" cy="584200"/>
          </a:xfrm>
          <a:prstGeom prst="rect">
            <a:avLst/>
          </a:prstGeom>
          <a:solidFill>
            <a:srgbClr val="FFFF99"/>
          </a:solidFill>
          <a:ln>
            <a:noFill/>
          </a:ln>
        </p:spPr>
        <p:txBody>
          <a:bodyPr>
            <a:spAutoFit/>
          </a:bodyPr>
          <a:lstStyle>
            <a:lvl1pPr>
              <a:defRPr sz="2000">
                <a:solidFill>
                  <a:schemeClr val="tx1"/>
                </a:solidFill>
                <a:latin typeface="Times New Roman" charset="0"/>
                <a:ea typeface="MS PGothic" charset="0"/>
                <a:cs typeface="MS PGothic" charset="0"/>
              </a:defRPr>
            </a:lvl1pPr>
            <a:lvl2pPr marL="742950" indent="-285750">
              <a:defRPr sz="2000">
                <a:solidFill>
                  <a:schemeClr val="tx1"/>
                </a:solidFill>
                <a:latin typeface="Times New Roman" charset="0"/>
                <a:ea typeface="MS PGothic" charset="0"/>
                <a:cs typeface="MS PGothic" charset="0"/>
              </a:defRPr>
            </a:lvl2pPr>
            <a:lvl3pPr marL="1143000" indent="-228600">
              <a:defRPr sz="2000">
                <a:solidFill>
                  <a:schemeClr val="tx1"/>
                </a:solidFill>
                <a:latin typeface="Times New Roman" charset="0"/>
                <a:ea typeface="MS PGothic" charset="0"/>
                <a:cs typeface="MS PGothic" charset="0"/>
              </a:defRPr>
            </a:lvl3pPr>
            <a:lvl4pPr marL="1600200" indent="-228600">
              <a:defRPr sz="2000">
                <a:solidFill>
                  <a:schemeClr val="tx1"/>
                </a:solidFill>
                <a:latin typeface="Times New Roman" charset="0"/>
                <a:ea typeface="MS PGothic" charset="0"/>
                <a:cs typeface="MS PGothic" charset="0"/>
              </a:defRPr>
            </a:lvl4pPr>
            <a:lvl5pPr marL="2057400" indent="-228600">
              <a:defRPr sz="2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9pPr>
          </a:lstStyle>
          <a:p>
            <a:pPr eaLnBrk="1" hangingPunct="1">
              <a:defRPr/>
            </a:pPr>
            <a:r>
              <a:rPr lang="en-US" sz="1600" dirty="0">
                <a:latin typeface="+mn-lt"/>
              </a:rPr>
              <a:t>H. </a:t>
            </a:r>
            <a:r>
              <a:rPr lang="en-US" sz="1600" dirty="0" err="1">
                <a:latin typeface="+mn-lt"/>
              </a:rPr>
              <a:t>Prakken</a:t>
            </a:r>
            <a:r>
              <a:rPr lang="en-US" sz="1600" dirty="0">
                <a:latin typeface="+mn-lt"/>
              </a:rPr>
              <a:t>, F.J. </a:t>
            </a:r>
            <a:r>
              <a:rPr lang="en-US" sz="1600" dirty="0" err="1">
                <a:latin typeface="+mn-lt"/>
              </a:rPr>
              <a:t>Bex</a:t>
            </a:r>
            <a:r>
              <a:rPr lang="en-US" sz="1600" dirty="0">
                <a:latin typeface="+mn-lt"/>
              </a:rPr>
              <a:t>, A.R. </a:t>
            </a:r>
            <a:r>
              <a:rPr lang="en-US" sz="1600" dirty="0" err="1">
                <a:latin typeface="+mn-lt"/>
              </a:rPr>
              <a:t>Mackor</a:t>
            </a:r>
            <a:r>
              <a:rPr lang="en-US" sz="1600" dirty="0">
                <a:latin typeface="+mn-lt"/>
              </a:rPr>
              <a:t> (eds), Models of Rational Proof in Criminal Law. </a:t>
            </a:r>
            <a:r>
              <a:rPr lang="nl-NL" sz="1600" dirty="0">
                <a:latin typeface="+mn-lt"/>
              </a:rPr>
              <a:t>Special issue of </a:t>
            </a:r>
            <a:r>
              <a:rPr lang="nl-NL" sz="1600" i="1" dirty="0">
                <a:latin typeface="+mn-lt"/>
              </a:rPr>
              <a:t>Topics in </a:t>
            </a:r>
            <a:r>
              <a:rPr lang="nl-NL" sz="1600" i="1" dirty="0" err="1">
                <a:latin typeface="+mn-lt"/>
              </a:rPr>
              <a:t>Cognitive</a:t>
            </a:r>
            <a:r>
              <a:rPr lang="nl-NL" sz="1600" i="1" dirty="0">
                <a:latin typeface="+mn-lt"/>
              </a:rPr>
              <a:t> </a:t>
            </a:r>
            <a:r>
              <a:rPr lang="nl-NL" sz="1600" i="1" dirty="0" err="1">
                <a:latin typeface="+mn-lt"/>
              </a:rPr>
              <a:t>Science</a:t>
            </a:r>
            <a:r>
              <a:rPr lang="nl-NL" sz="1600" dirty="0">
                <a:latin typeface="+mn-lt"/>
              </a:rPr>
              <a:t> 12:4, 2020.</a:t>
            </a:r>
            <a:endParaRPr lang="nl-NL" sz="1600" b="1" dirty="0">
              <a:latin typeface="+mn-l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a:extLst>
              <a:ext uri="{FF2B5EF4-FFF2-40B4-BE49-F238E27FC236}">
                <a16:creationId xmlns:a16="http://schemas.microsoft.com/office/drawing/2014/main" id="{48A0B710-7712-4EC6-A767-5EBEB45FE768}"/>
              </a:ext>
            </a:extLst>
          </p:cNvPr>
          <p:cNvSpPr>
            <a:spLocks noGrp="1" noChangeArrowheads="1"/>
          </p:cNvSpPr>
          <p:nvPr>
            <p:ph type="title"/>
          </p:nvPr>
        </p:nvSpPr>
        <p:spPr/>
        <p:txBody>
          <a:bodyPr/>
          <a:lstStyle/>
          <a:p>
            <a:pPr algn="ctr"/>
            <a:r>
              <a:rPr lang="nl-NL" altLang="nl-NL">
                <a:latin typeface="Arial" panose="020B0604020202020204" pitchFamily="34" charset="0"/>
              </a:rPr>
              <a:t>AI support for legal proof: </a:t>
            </a:r>
            <a:br>
              <a:rPr lang="nl-NL" altLang="nl-NL">
                <a:latin typeface="Arial" panose="020B0604020202020204" pitchFamily="34" charset="0"/>
              </a:rPr>
            </a:br>
            <a:r>
              <a:rPr lang="nl-NL" altLang="nl-NL">
                <a:latin typeface="Arial" panose="020B0604020202020204" pitchFamily="34" charset="0"/>
              </a:rPr>
              <a:t>the KA bottleneck</a:t>
            </a:r>
          </a:p>
        </p:txBody>
      </p:sp>
      <p:sp>
        <p:nvSpPr>
          <p:cNvPr id="75778" name="Rectangle 3">
            <a:extLst>
              <a:ext uri="{FF2B5EF4-FFF2-40B4-BE49-F238E27FC236}">
                <a16:creationId xmlns:a16="http://schemas.microsoft.com/office/drawing/2014/main" id="{6A78FF3E-D2D5-4737-A30D-962D51F80519}"/>
              </a:ext>
            </a:extLst>
          </p:cNvPr>
          <p:cNvSpPr>
            <a:spLocks noGrp="1" noChangeArrowheads="1"/>
          </p:cNvSpPr>
          <p:nvPr>
            <p:ph type="body" idx="1"/>
          </p:nvPr>
        </p:nvSpPr>
        <p:spPr>
          <a:xfrm>
            <a:off x="609600" y="2209800"/>
            <a:ext cx="7772400" cy="4114800"/>
          </a:xfrm>
        </p:spPr>
        <p:txBody>
          <a:bodyPr/>
          <a:lstStyle/>
          <a:p>
            <a:r>
              <a:rPr lang="nl-NL" altLang="nl-NL" sz="2800" dirty="0" err="1"/>
              <a:t>Required</a:t>
            </a:r>
            <a:r>
              <a:rPr lang="nl-NL" altLang="nl-NL" sz="2800" dirty="0"/>
              <a:t> </a:t>
            </a:r>
            <a:r>
              <a:rPr lang="nl-NL" altLang="nl-NL" sz="2800" dirty="0" err="1"/>
              <a:t>knowledge</a:t>
            </a:r>
            <a:r>
              <a:rPr lang="nl-NL" altLang="nl-NL" sz="2800" dirty="0"/>
              <a:t> (</a:t>
            </a:r>
            <a:r>
              <a:rPr lang="nl-NL" altLang="nl-NL" sz="2800" dirty="0">
                <a:solidFill>
                  <a:srgbClr val="FF0000"/>
                </a:solidFill>
              </a:rPr>
              <a:t>common sense!</a:t>
            </a:r>
            <a:r>
              <a:rPr lang="nl-NL" altLang="nl-NL" sz="2800" dirty="0"/>
              <a:t>) is hard </a:t>
            </a:r>
            <a:r>
              <a:rPr lang="nl-NL" altLang="nl-NL" sz="2800" dirty="0" err="1"/>
              <a:t>to</a:t>
            </a:r>
            <a:r>
              <a:rPr lang="nl-NL" altLang="nl-NL" sz="2800" dirty="0"/>
              <a:t> </a:t>
            </a:r>
            <a:r>
              <a:rPr lang="nl-NL" altLang="nl-NL" sz="2800" dirty="0" err="1"/>
              <a:t>manually</a:t>
            </a:r>
            <a:r>
              <a:rPr lang="nl-NL" altLang="nl-NL" sz="2800" dirty="0"/>
              <a:t> </a:t>
            </a:r>
            <a:r>
              <a:rPr lang="nl-NL" altLang="nl-NL" sz="2800" dirty="0" err="1"/>
              <a:t>acquire</a:t>
            </a:r>
            <a:r>
              <a:rPr lang="nl-NL" altLang="nl-NL" sz="2800" dirty="0"/>
              <a:t> </a:t>
            </a:r>
            <a:r>
              <a:rPr lang="nl-NL" altLang="nl-NL" sz="2800" dirty="0" err="1"/>
              <a:t>and</a:t>
            </a:r>
            <a:r>
              <a:rPr lang="nl-NL" altLang="nl-NL" sz="2800" dirty="0"/>
              <a:t> code</a:t>
            </a:r>
          </a:p>
          <a:p>
            <a:r>
              <a:rPr lang="nl-NL" altLang="nl-NL" sz="2800" dirty="0" err="1"/>
              <a:t>And</a:t>
            </a:r>
            <a:r>
              <a:rPr lang="nl-NL" altLang="nl-NL" sz="2800" dirty="0"/>
              <a:t> </a:t>
            </a:r>
            <a:r>
              <a:rPr lang="nl-NL" altLang="nl-NL" sz="2800" dirty="0" err="1"/>
              <a:t>too</a:t>
            </a:r>
            <a:r>
              <a:rPr lang="nl-NL" altLang="nl-NL" sz="2800" dirty="0"/>
              <a:t> diverse </a:t>
            </a:r>
            <a:r>
              <a:rPr lang="nl-NL" altLang="nl-NL" sz="2800" dirty="0" err="1"/>
              <a:t>to</a:t>
            </a:r>
            <a:r>
              <a:rPr lang="nl-NL" altLang="nl-NL" sz="2800" dirty="0"/>
              <a:t> </a:t>
            </a:r>
            <a:r>
              <a:rPr lang="nl-NL" altLang="nl-NL" sz="2800" dirty="0" err="1"/>
              <a:t>automatically</a:t>
            </a:r>
            <a:r>
              <a:rPr lang="nl-NL" altLang="nl-NL" sz="2800" dirty="0"/>
              <a:t> </a:t>
            </a:r>
            <a:r>
              <a:rPr lang="nl-NL" altLang="nl-NL" sz="2800" dirty="0" err="1"/>
              <a:t>learn</a:t>
            </a:r>
            <a:r>
              <a:rPr lang="nl-NL" altLang="nl-NL" sz="2800" dirty="0"/>
              <a:t> </a:t>
            </a:r>
            <a:r>
              <a:rPr lang="nl-NL" altLang="nl-NL" sz="2800" dirty="0" err="1"/>
              <a:t>from</a:t>
            </a:r>
            <a:r>
              <a:rPr lang="nl-NL" altLang="nl-NL" sz="2800" dirty="0"/>
              <a:t> </a:t>
            </a:r>
            <a:r>
              <a:rPr lang="nl-NL" altLang="nl-NL" sz="2800" dirty="0" err="1"/>
              <a:t>natural-language</a:t>
            </a:r>
            <a:r>
              <a:rPr lang="nl-NL" altLang="nl-NL" sz="2800" dirty="0"/>
              <a:t> sources</a:t>
            </a:r>
          </a:p>
          <a:p>
            <a:r>
              <a:rPr lang="nl-NL" altLang="nl-NL" sz="2800" dirty="0" err="1"/>
              <a:t>Some</a:t>
            </a:r>
            <a:r>
              <a:rPr lang="nl-NL" altLang="nl-NL" sz="2800" dirty="0"/>
              <a:t> </a:t>
            </a:r>
            <a:r>
              <a:rPr lang="nl-NL" altLang="nl-NL" sz="2800" dirty="0" err="1"/>
              <a:t>limited</a:t>
            </a:r>
            <a:r>
              <a:rPr lang="nl-NL" altLang="nl-NL" sz="2800" dirty="0"/>
              <a:t> </a:t>
            </a:r>
            <a:r>
              <a:rPr lang="nl-NL" altLang="nl-NL" sz="2800" dirty="0" err="1"/>
              <a:t>applications</a:t>
            </a:r>
            <a:r>
              <a:rPr lang="nl-NL" altLang="nl-NL" sz="2800" dirty="0"/>
              <a:t> (e.g. </a:t>
            </a:r>
            <a:r>
              <a:rPr lang="nl-NL" altLang="nl-NL" sz="2800" dirty="0" err="1"/>
              <a:t>BNs</a:t>
            </a:r>
            <a:r>
              <a:rPr lang="nl-NL" altLang="nl-NL" sz="2800" dirty="0"/>
              <a:t> </a:t>
            </a:r>
            <a:r>
              <a:rPr lang="nl-NL" altLang="nl-NL" sz="2800" dirty="0" err="1"/>
              <a:t>for</a:t>
            </a:r>
            <a:r>
              <a:rPr lang="nl-NL" altLang="nl-NL" sz="2800" dirty="0"/>
              <a:t> frequent types of </a:t>
            </a:r>
            <a:r>
              <a:rPr lang="nl-NL" altLang="nl-NL" sz="2800" dirty="0" err="1"/>
              <a:t>forensic</a:t>
            </a:r>
            <a:r>
              <a:rPr lang="nl-NL" altLang="nl-NL" sz="2800" dirty="0"/>
              <a:t> </a:t>
            </a:r>
            <a:r>
              <a:rPr lang="nl-NL" altLang="nl-NL" sz="2800" dirty="0" err="1"/>
              <a:t>evidence</a:t>
            </a:r>
            <a:r>
              <a:rPr lang="nl-NL" altLang="nl-NL" sz="28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9FFC2CFB-B926-4794-BE6F-19B4D4546D28}"/>
              </a:ext>
            </a:extLst>
          </p:cNvPr>
          <p:cNvSpPr>
            <a:spLocks noGrp="1" noChangeArrowheads="1"/>
          </p:cNvSpPr>
          <p:nvPr>
            <p:ph type="title"/>
          </p:nvPr>
        </p:nvSpPr>
        <p:spPr>
          <a:xfrm>
            <a:off x="1150938" y="617538"/>
            <a:ext cx="6392862" cy="1143000"/>
          </a:xfrm>
        </p:spPr>
        <p:txBody>
          <a:bodyPr/>
          <a:lstStyle/>
          <a:p>
            <a:pPr algn="ctr"/>
            <a:r>
              <a:rPr lang="en-US" altLang="nl-NL" sz="4000"/>
              <a:t>Legal knowledge-based systems in practice</a:t>
            </a:r>
            <a:endParaRPr lang="nl-NL" altLang="nl-NL" sz="4000"/>
          </a:p>
        </p:txBody>
      </p:sp>
      <p:sp>
        <p:nvSpPr>
          <p:cNvPr id="19458" name="Rectangle 3">
            <a:extLst>
              <a:ext uri="{FF2B5EF4-FFF2-40B4-BE49-F238E27FC236}">
                <a16:creationId xmlns:a16="http://schemas.microsoft.com/office/drawing/2014/main" id="{B87D6273-0284-45CF-8D45-74B9E4AA6D4A}"/>
              </a:ext>
            </a:extLst>
          </p:cNvPr>
          <p:cNvSpPr>
            <a:spLocks noGrp="1" noChangeArrowheads="1"/>
          </p:cNvSpPr>
          <p:nvPr>
            <p:ph type="body" idx="1"/>
          </p:nvPr>
        </p:nvSpPr>
        <p:spPr>
          <a:xfrm>
            <a:off x="1182688" y="2133600"/>
            <a:ext cx="7772400" cy="4648200"/>
          </a:xfrm>
        </p:spPr>
        <p:txBody>
          <a:bodyPr/>
          <a:lstStyle/>
          <a:p>
            <a:r>
              <a:rPr lang="en-US" altLang="nl-NL" sz="2400" dirty="0"/>
              <a:t>Quite a few ‘deductive’ </a:t>
            </a:r>
            <a:r>
              <a:rPr lang="en-US" altLang="nl-NL" sz="2400" dirty="0">
                <a:solidFill>
                  <a:srgbClr val="FF0000"/>
                </a:solidFill>
              </a:rPr>
              <a:t>rule-based systems</a:t>
            </a:r>
            <a:r>
              <a:rPr lang="en-US" altLang="nl-NL" sz="2400" dirty="0"/>
              <a:t> in public administration</a:t>
            </a:r>
          </a:p>
          <a:p>
            <a:pPr lvl="1"/>
            <a:r>
              <a:rPr lang="en-US" altLang="nl-NL" sz="2000" dirty="0"/>
              <a:t>Don’t automate legal reasoning, but automate the </a:t>
            </a:r>
            <a:r>
              <a:rPr lang="en-US" altLang="nl-NL" sz="2000" dirty="0">
                <a:solidFill>
                  <a:schemeClr val="tx2"/>
                </a:solidFill>
              </a:rPr>
              <a:t>logic of regulations</a:t>
            </a:r>
          </a:p>
          <a:p>
            <a:pPr lvl="2"/>
            <a:r>
              <a:rPr lang="en-US" altLang="nl-NL" sz="1800" dirty="0">
                <a:solidFill>
                  <a:srgbClr val="FF0000"/>
                </a:solidFill>
              </a:rPr>
              <a:t>Early days</a:t>
            </a:r>
            <a:r>
              <a:rPr lang="en-US" altLang="nl-NL" sz="1800" dirty="0">
                <a:solidFill>
                  <a:srgbClr val="000000"/>
                </a:solidFill>
              </a:rPr>
              <a:t>: proof of facts, classification and interpretation largely left to user </a:t>
            </a:r>
          </a:p>
          <a:p>
            <a:pPr lvl="2"/>
            <a:r>
              <a:rPr lang="en-US" altLang="nl-NL" sz="1800" dirty="0">
                <a:solidFill>
                  <a:srgbClr val="FF0000"/>
                </a:solidFill>
              </a:rPr>
              <a:t>Currently</a:t>
            </a:r>
            <a:r>
              <a:rPr lang="en-US" altLang="nl-NL" sz="1800" dirty="0">
                <a:solidFill>
                  <a:srgbClr val="000000"/>
                </a:solidFill>
              </a:rPr>
              <a:t>:</a:t>
            </a:r>
          </a:p>
          <a:p>
            <a:pPr lvl="3"/>
            <a:r>
              <a:rPr lang="en-US" altLang="nl-NL" sz="1400" dirty="0">
                <a:solidFill>
                  <a:srgbClr val="000000"/>
                </a:solidFill>
              </a:rPr>
              <a:t>facts often taken from case files and government databases</a:t>
            </a:r>
          </a:p>
          <a:p>
            <a:pPr lvl="3"/>
            <a:r>
              <a:rPr lang="en-US" altLang="nl-NL" sz="1400" dirty="0">
                <a:solidFill>
                  <a:srgbClr val="000000"/>
                </a:solidFill>
              </a:rPr>
              <a:t>Policy or interpretation rules added</a:t>
            </a:r>
          </a:p>
          <a:p>
            <a:r>
              <a:rPr lang="en-US" altLang="nl-NL" sz="2400" dirty="0"/>
              <a:t>(Almost?) non-existent in court and advocacy</a:t>
            </a:r>
          </a:p>
          <a:p>
            <a:pPr lvl="1"/>
            <a:r>
              <a:rPr lang="en-US" altLang="nl-NL" sz="2000" dirty="0"/>
              <a:t>But recent developments, e.g. </a:t>
            </a:r>
            <a:r>
              <a:rPr lang="en-US" altLang="nl-NL" sz="2000" dirty="0" err="1"/>
              <a:t>NeotaLogic</a:t>
            </a:r>
            <a:r>
              <a:rPr lang="en-US" altLang="nl-NL" sz="2000" dirty="0"/>
              <a:t> </a:t>
            </a:r>
          </a:p>
          <a:p>
            <a:pPr lvl="1"/>
            <a:r>
              <a:rPr lang="en-US" altLang="nl-NL" sz="2000" dirty="0">
                <a:solidFill>
                  <a:srgbClr val="FF0000"/>
                </a:solidFill>
              </a:rPr>
              <a:t>Rules as Code</a:t>
            </a:r>
            <a:r>
              <a:rPr lang="en-US" altLang="nl-NL" sz="2000" dirty="0"/>
              <a:t>: draft authoritative legal regulations that are </a:t>
            </a:r>
            <a:r>
              <a:rPr lang="en-US" altLang="nl-NL" sz="2000"/>
              <a:t>automatically executable</a:t>
            </a:r>
            <a:endParaRPr lang="en-US" altLang="nl-NL" sz="2000" dirty="0"/>
          </a:p>
        </p:txBody>
      </p:sp>
      <p:grpSp>
        <p:nvGrpSpPr>
          <p:cNvPr id="19459" name="Group 4">
            <a:extLst>
              <a:ext uri="{FF2B5EF4-FFF2-40B4-BE49-F238E27FC236}">
                <a16:creationId xmlns:a16="http://schemas.microsoft.com/office/drawing/2014/main" id="{280B95DA-DF27-41D9-BE81-FF0839E6E380}"/>
              </a:ext>
            </a:extLst>
          </p:cNvPr>
          <p:cNvGrpSpPr>
            <a:grpSpLocks/>
          </p:cNvGrpSpPr>
          <p:nvPr/>
        </p:nvGrpSpPr>
        <p:grpSpPr bwMode="auto">
          <a:xfrm>
            <a:off x="7543800" y="228600"/>
            <a:ext cx="1362075" cy="1160463"/>
            <a:chOff x="1632" y="1248"/>
            <a:chExt cx="2682" cy="2286"/>
          </a:xfrm>
        </p:grpSpPr>
        <p:sp>
          <p:nvSpPr>
            <p:cNvPr id="19460" name="Gear">
              <a:extLst>
                <a:ext uri="{FF2B5EF4-FFF2-40B4-BE49-F238E27FC236}">
                  <a16:creationId xmlns:a16="http://schemas.microsoft.com/office/drawing/2014/main" id="{A64E73FA-429B-4EAD-A477-042D0C2A8B31}"/>
                </a:ext>
              </a:extLst>
            </p:cNvPr>
            <p:cNvSpPr>
              <a:spLocks noEditPoints="1"/>
            </p:cNvSpPr>
            <p:nvPr/>
          </p:nvSpPr>
          <p:spPr bwMode="auto">
            <a:xfrm>
              <a:off x="3119" y="1248"/>
              <a:ext cx="1195" cy="104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74 w 21600"/>
                <a:gd name="T13" fmla="*/ 3957 h 21600"/>
                <a:gd name="T14" fmla="*/ 17840 w 21600"/>
                <a:gd name="T15" fmla="*/ 17643 h 21600"/>
              </a:gdLst>
              <a:ahLst/>
              <a:cxnLst>
                <a:cxn ang="T8">
                  <a:pos x="T0" y="T1"/>
                </a:cxn>
                <a:cxn ang="T9">
                  <a:pos x="T2" y="T3"/>
                </a:cxn>
                <a:cxn ang="T10">
                  <a:pos x="T4" y="T5"/>
                </a:cxn>
                <a:cxn ang="T11">
                  <a:pos x="T6" y="T7"/>
                </a:cxn>
              </a:cxnLst>
              <a:rect l="T12" t="T13" r="T14" b="T15"/>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round/>
              <a:headEnd/>
              <a:tailEnd/>
            </a:ln>
            <a:scene3d>
              <a:camera prst="legacyPerspectiveFront">
                <a:rot lat="20099957" lon="1500000" rev="0"/>
              </a:camera>
              <a:lightRig rig="legacyFlat4" dir="b"/>
            </a:scene3d>
            <a:sp3d extrusionH="430200" prstMaterial="legacyMatte">
              <a:bevelT w="13500" h="13500" prst="angle"/>
              <a:bevelB w="13500" h="13500" prst="angle"/>
              <a:extrusionClr>
                <a:srgbClr val="C0C0C0"/>
              </a:extrusionClr>
              <a:contourClr>
                <a:srgbClr val="C0C0C0"/>
              </a:contourClr>
            </a:sp3d>
          </p:spPr>
          <p:txBody>
            <a:bodyPr>
              <a:flatTx/>
            </a:bodyPr>
            <a:lstStyle/>
            <a:p>
              <a:endParaRPr lang="nl-NL"/>
            </a:p>
          </p:txBody>
        </p:sp>
        <p:sp>
          <p:nvSpPr>
            <p:cNvPr id="19461" name="AutoShape 6">
              <a:extLst>
                <a:ext uri="{FF2B5EF4-FFF2-40B4-BE49-F238E27FC236}">
                  <a16:creationId xmlns:a16="http://schemas.microsoft.com/office/drawing/2014/main" id="{26F353E1-527E-41AD-93AA-8A4F2CCBB8C0}"/>
                </a:ext>
              </a:extLst>
            </p:cNvPr>
            <p:cNvSpPr>
              <a:spLocks noEditPoints="1"/>
            </p:cNvSpPr>
            <p:nvPr/>
          </p:nvSpPr>
          <p:spPr bwMode="auto">
            <a:xfrm>
              <a:off x="1632" y="1680"/>
              <a:ext cx="1429" cy="125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68 w 21600"/>
                <a:gd name="T13" fmla="*/ 3965 h 21600"/>
                <a:gd name="T14" fmla="*/ 17836 w 21600"/>
                <a:gd name="T15" fmla="*/ 17635 h 21600"/>
              </a:gdLst>
              <a:ahLst/>
              <a:cxnLst>
                <a:cxn ang="T8">
                  <a:pos x="T0" y="T1"/>
                </a:cxn>
                <a:cxn ang="T9">
                  <a:pos x="T2" y="T3"/>
                </a:cxn>
                <a:cxn ang="T10">
                  <a:pos x="T4" y="T5"/>
                </a:cxn>
                <a:cxn ang="T11">
                  <a:pos x="T6" y="T7"/>
                </a:cxn>
              </a:cxnLst>
              <a:rect l="T12" t="T13" r="T14" b="T15"/>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round/>
              <a:headEnd/>
              <a:tailEnd/>
            </a:ln>
            <a:scene3d>
              <a:camera prst="legacyPerspectiveFront">
                <a:rot lat="20099957" lon="1500000" rev="0"/>
              </a:camera>
              <a:lightRig rig="legacyFlat4" dir="b"/>
            </a:scene3d>
            <a:sp3d extrusionH="430200" prstMaterial="legacyMatte">
              <a:bevelT w="13500" h="13500" prst="angle"/>
              <a:bevelB w="13500" h="13500" prst="angle"/>
              <a:extrusionClr>
                <a:srgbClr val="C0C0C0"/>
              </a:extrusionClr>
              <a:contourClr>
                <a:srgbClr val="C0C0C0"/>
              </a:contourClr>
            </a:sp3d>
          </p:spPr>
          <p:txBody>
            <a:bodyPr>
              <a:flatTx/>
            </a:bodyPr>
            <a:lstStyle/>
            <a:p>
              <a:endParaRPr lang="nl-NL"/>
            </a:p>
          </p:txBody>
        </p:sp>
        <p:sp>
          <p:nvSpPr>
            <p:cNvPr id="19462" name="AutoShape 7">
              <a:extLst>
                <a:ext uri="{FF2B5EF4-FFF2-40B4-BE49-F238E27FC236}">
                  <a16:creationId xmlns:a16="http://schemas.microsoft.com/office/drawing/2014/main" id="{434ADB03-768D-43F8-940C-8148CFBBDC58}"/>
                </a:ext>
              </a:extLst>
            </p:cNvPr>
            <p:cNvSpPr>
              <a:spLocks noEditPoints="1"/>
            </p:cNvSpPr>
            <p:nvPr/>
          </p:nvSpPr>
          <p:spPr bwMode="auto">
            <a:xfrm>
              <a:off x="2559" y="2142"/>
              <a:ext cx="1588" cy="139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80 w 21600"/>
                <a:gd name="T13" fmla="*/ 3957 h 21600"/>
                <a:gd name="T14" fmla="*/ 17846 w 21600"/>
                <a:gd name="T15" fmla="*/ 17628 h 21600"/>
              </a:gdLst>
              <a:ahLst/>
              <a:cxnLst>
                <a:cxn ang="T8">
                  <a:pos x="T0" y="T1"/>
                </a:cxn>
                <a:cxn ang="T9">
                  <a:pos x="T2" y="T3"/>
                </a:cxn>
                <a:cxn ang="T10">
                  <a:pos x="T4" y="T5"/>
                </a:cxn>
                <a:cxn ang="T11">
                  <a:pos x="T6" y="T7"/>
                </a:cxn>
              </a:cxnLst>
              <a:rect l="T12" t="T13" r="T14" b="T15"/>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round/>
              <a:headEnd/>
              <a:tailEnd/>
            </a:ln>
            <a:scene3d>
              <a:camera prst="legacyPerspectiveFront">
                <a:rot lat="20099957" lon="1500000" rev="0"/>
              </a:camera>
              <a:lightRig rig="legacyFlat4" dir="b"/>
            </a:scene3d>
            <a:sp3d extrusionH="430200" prstMaterial="legacyMatte">
              <a:bevelT w="13500" h="13500" prst="angle"/>
              <a:bevelB w="13500" h="13500" prst="angle"/>
              <a:extrusionClr>
                <a:srgbClr val="C0C0C0"/>
              </a:extrusionClr>
              <a:contourClr>
                <a:srgbClr val="C0C0C0"/>
              </a:contourClr>
            </a:sp3d>
          </p:spPr>
          <p:txBody>
            <a:bodyPr>
              <a:flatTx/>
            </a:bodyPr>
            <a:lstStyle/>
            <a:p>
              <a:endParaRPr lang="nl-NL"/>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Box 2">
            <a:extLst>
              <a:ext uri="{FF2B5EF4-FFF2-40B4-BE49-F238E27FC236}">
                <a16:creationId xmlns:a16="http://schemas.microsoft.com/office/drawing/2014/main" id="{B10AF010-C42B-425C-BEBF-0964BD47B581}"/>
              </a:ext>
            </a:extLst>
          </p:cNvPr>
          <p:cNvSpPr txBox="1">
            <a:spLocks noChangeArrowheads="1"/>
          </p:cNvSpPr>
          <p:nvPr/>
        </p:nvSpPr>
        <p:spPr bwMode="auto">
          <a:xfrm>
            <a:off x="762000" y="2362200"/>
            <a:ext cx="73914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eaLnBrk="1" hangingPunct="1"/>
            <a:endParaRPr lang="en-US" altLang="nl-NL" sz="3600" dirty="0">
              <a:solidFill>
                <a:schemeClr val="tx2"/>
              </a:solidFill>
              <a:latin typeface="Tahoma" panose="020B0604030504040204" pitchFamily="34" charset="0"/>
            </a:endParaRPr>
          </a:p>
          <a:p>
            <a:pPr algn="ctr" eaLnBrk="1" hangingPunct="1"/>
            <a:r>
              <a:rPr lang="en-US" altLang="nl-NL" sz="3600" dirty="0">
                <a:solidFill>
                  <a:schemeClr val="tx2"/>
                </a:solidFill>
                <a:latin typeface="Tahoma" panose="020B0604030504040204" pitchFamily="34" charset="0"/>
              </a:rPr>
              <a:t>5. Models of case-based reasoning in factor-based domains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jdelijke aanduiding voor dianummer 5">
            <a:extLst>
              <a:ext uri="{FF2B5EF4-FFF2-40B4-BE49-F238E27FC236}">
                <a16:creationId xmlns:a16="http://schemas.microsoft.com/office/drawing/2014/main" id="{BA4C8FDE-674A-4397-83A2-77F84C84239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03D71443-F045-437C-8745-4928D10AB2FF}" type="slidenum">
              <a:rPr lang="nl-NL" altLang="nl-NL" sz="1400" smtClean="0"/>
              <a:pPr>
                <a:spcBef>
                  <a:spcPct val="0"/>
                </a:spcBef>
                <a:buClrTx/>
                <a:buSzTx/>
                <a:buFontTx/>
                <a:buNone/>
              </a:pPr>
              <a:t>41</a:t>
            </a:fld>
            <a:endParaRPr lang="nl-NL" altLang="nl-NL" sz="1400"/>
          </a:p>
        </p:txBody>
      </p:sp>
      <p:sp>
        <p:nvSpPr>
          <p:cNvPr id="35842" name="Rectangle 2">
            <a:extLst>
              <a:ext uri="{FF2B5EF4-FFF2-40B4-BE49-F238E27FC236}">
                <a16:creationId xmlns:a16="http://schemas.microsoft.com/office/drawing/2014/main" id="{49F847CF-E653-4E90-BB92-36DED4F79764}"/>
              </a:ext>
            </a:extLst>
          </p:cNvPr>
          <p:cNvSpPr>
            <a:spLocks noGrp="1" noChangeArrowheads="1"/>
          </p:cNvSpPr>
          <p:nvPr>
            <p:ph type="title"/>
          </p:nvPr>
        </p:nvSpPr>
        <p:spPr>
          <a:xfrm>
            <a:off x="1684338" y="617538"/>
            <a:ext cx="6545262" cy="1143000"/>
          </a:xfrm>
        </p:spPr>
        <p:txBody>
          <a:bodyPr/>
          <a:lstStyle/>
          <a:p>
            <a:pPr algn="ctr" eaLnBrk="1" hangingPunct="1"/>
            <a:r>
              <a:rPr lang="nl-NL" altLang="nl-NL" sz="4000"/>
              <a:t>Factor-based reasoning</a:t>
            </a:r>
          </a:p>
        </p:txBody>
      </p:sp>
      <p:sp>
        <p:nvSpPr>
          <p:cNvPr id="35843" name="Rectangle 3">
            <a:extLst>
              <a:ext uri="{FF2B5EF4-FFF2-40B4-BE49-F238E27FC236}">
                <a16:creationId xmlns:a16="http://schemas.microsoft.com/office/drawing/2014/main" id="{C22CDBF5-8A90-4612-9E92-FA3831202FD2}"/>
              </a:ext>
            </a:extLst>
          </p:cNvPr>
          <p:cNvSpPr>
            <a:spLocks noGrp="1" noChangeArrowheads="1"/>
          </p:cNvSpPr>
          <p:nvPr>
            <p:ph type="body" idx="1"/>
          </p:nvPr>
        </p:nvSpPr>
        <p:spPr/>
        <p:txBody>
          <a:bodyPr/>
          <a:lstStyle/>
          <a:p>
            <a:pPr lvl="1" eaLnBrk="1" hangingPunct="1"/>
            <a:r>
              <a:rPr lang="en-US" altLang="nl-NL" sz="2400"/>
              <a:t>In legal classification and interpretation there are often </a:t>
            </a:r>
            <a:r>
              <a:rPr lang="en-US" altLang="nl-NL" sz="2400">
                <a:solidFill>
                  <a:srgbClr val="FF0000"/>
                </a:solidFill>
              </a:rPr>
              <a:t>no clear rules</a:t>
            </a:r>
            <a:endParaRPr lang="en-US" altLang="nl-NL" sz="2400"/>
          </a:p>
          <a:p>
            <a:pPr lvl="1" eaLnBrk="1" hangingPunct="1"/>
            <a:r>
              <a:rPr lang="en-US" altLang="nl-NL" sz="2400"/>
              <a:t>Often there only are factors: </a:t>
            </a:r>
            <a:r>
              <a:rPr lang="en-US" altLang="nl-NL" sz="2400">
                <a:solidFill>
                  <a:schemeClr val="hlink"/>
                </a:solidFill>
              </a:rPr>
              <a:t>tentative</a:t>
            </a:r>
            <a:r>
              <a:rPr lang="en-US" altLang="nl-NL" sz="2400"/>
              <a:t> reasons </a:t>
            </a:r>
            <a:r>
              <a:rPr lang="en-US" altLang="nl-NL" sz="2400">
                <a:solidFill>
                  <a:schemeClr val="hlink"/>
                </a:solidFill>
              </a:rPr>
              <a:t>pro</a:t>
            </a:r>
            <a:r>
              <a:rPr lang="en-US" altLang="nl-NL" sz="2400"/>
              <a:t> or </a:t>
            </a:r>
            <a:r>
              <a:rPr lang="en-US" altLang="nl-NL" sz="2400">
                <a:solidFill>
                  <a:schemeClr val="hlink"/>
                </a:solidFill>
              </a:rPr>
              <a:t>con</a:t>
            </a:r>
            <a:r>
              <a:rPr lang="en-US" altLang="nl-NL" sz="2400"/>
              <a:t> a conclusion</a:t>
            </a:r>
          </a:p>
          <a:p>
            <a:pPr lvl="2" eaLnBrk="1" hangingPunct="1"/>
            <a:r>
              <a:rPr lang="en-US" altLang="nl-NL" sz="2000"/>
              <a:t>Often to different </a:t>
            </a:r>
            <a:r>
              <a:rPr lang="en-US" altLang="nl-NL" sz="2000">
                <a:solidFill>
                  <a:srgbClr val="FF0000"/>
                </a:solidFill>
              </a:rPr>
              <a:t>degrees</a:t>
            </a:r>
          </a:p>
          <a:p>
            <a:pPr lvl="1" eaLnBrk="1" hangingPunct="1"/>
            <a:r>
              <a:rPr lang="en-US" altLang="ja-JP" sz="2400"/>
              <a:t>Factors are weighed in </a:t>
            </a:r>
            <a:r>
              <a:rPr lang="en-US" altLang="ja-JP" sz="2400">
                <a:solidFill>
                  <a:srgbClr val="FF0000"/>
                </a:solidFill>
              </a:rPr>
              <a:t>cases</a:t>
            </a:r>
            <a:r>
              <a:rPr lang="en-US" altLang="ja-JP" sz="2400"/>
              <a:t>, which become </a:t>
            </a:r>
            <a:r>
              <a:rPr lang="en-US" altLang="ja-JP" sz="2400">
                <a:solidFill>
                  <a:srgbClr val="FF0000"/>
                </a:solidFill>
              </a:rPr>
              <a:t>precedents</a:t>
            </a:r>
          </a:p>
          <a:p>
            <a:pPr lvl="2" eaLnBrk="1" hangingPunct="1"/>
            <a:r>
              <a:rPr lang="en-US" altLang="ja-JP" sz="2000"/>
              <a:t>But </a:t>
            </a:r>
            <a:r>
              <a:rPr lang="en-US" altLang="ja-JP" sz="2000">
                <a:solidFill>
                  <a:srgbClr val="FF0000"/>
                </a:solidFill>
              </a:rPr>
              <a:t>how</a:t>
            </a:r>
            <a:r>
              <a:rPr lang="en-US" altLang="ja-JP" sz="2000"/>
              <a:t> do judges weigh factors?</a:t>
            </a:r>
          </a:p>
          <a:p>
            <a:pPr lvl="2" eaLnBrk="1" hangingPunct="1"/>
            <a:r>
              <a:rPr lang="en-US" altLang="nl-NL" sz="2000"/>
              <a:t>And how do precedents </a:t>
            </a:r>
            <a:r>
              <a:rPr lang="en-US" altLang="nl-NL" sz="2000">
                <a:solidFill>
                  <a:srgbClr val="FF0000"/>
                </a:solidFill>
              </a:rPr>
              <a:t>constrain</a:t>
            </a:r>
            <a:r>
              <a:rPr lang="en-US" altLang="nl-NL" sz="2000"/>
              <a:t> new decisions?</a:t>
            </a:r>
            <a:endParaRPr lang="nl-NL" altLang="nl-NL" sz="1600"/>
          </a:p>
        </p:txBody>
      </p:sp>
      <p:pic>
        <p:nvPicPr>
          <p:cNvPr id="35844" name="Picture 4">
            <a:extLst>
              <a:ext uri="{FF2B5EF4-FFF2-40B4-BE49-F238E27FC236}">
                <a16:creationId xmlns:a16="http://schemas.microsoft.com/office/drawing/2014/main" id="{2C407442-F95B-4A32-914F-ABE96E0CAD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827588"/>
            <a:ext cx="2030413"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648CEEF1-75B5-4F42-B057-C08D35F13502}"/>
              </a:ext>
            </a:extLst>
          </p:cNvPr>
          <p:cNvSpPr>
            <a:spLocks noGrp="1" noChangeArrowheads="1"/>
          </p:cNvSpPr>
          <p:nvPr>
            <p:ph type="title"/>
          </p:nvPr>
        </p:nvSpPr>
        <p:spPr>
          <a:xfrm>
            <a:off x="1150938" y="617538"/>
            <a:ext cx="7307262" cy="1143000"/>
          </a:xfrm>
        </p:spPr>
        <p:txBody>
          <a:bodyPr/>
          <a:lstStyle/>
          <a:p>
            <a:pPr algn="ctr"/>
            <a:r>
              <a:rPr lang="en-US" altLang="nl-NL" sz="4000"/>
              <a:t>Example from US law: </a:t>
            </a:r>
            <a:br>
              <a:rPr lang="en-US" altLang="nl-NL" sz="4000"/>
            </a:br>
            <a:r>
              <a:rPr lang="en-US" altLang="nl-NL" sz="4000"/>
              <a:t>misuse of trade secrets</a:t>
            </a:r>
          </a:p>
        </p:txBody>
      </p:sp>
      <p:sp>
        <p:nvSpPr>
          <p:cNvPr id="37890" name="Content Placeholder 2">
            <a:extLst>
              <a:ext uri="{FF2B5EF4-FFF2-40B4-BE49-F238E27FC236}">
                <a16:creationId xmlns:a16="http://schemas.microsoft.com/office/drawing/2014/main" id="{E87682FA-947A-4B28-A619-0BC0B2586649}"/>
              </a:ext>
            </a:extLst>
          </p:cNvPr>
          <p:cNvSpPr>
            <a:spLocks/>
          </p:cNvSpPr>
          <p:nvPr/>
        </p:nvSpPr>
        <p:spPr bwMode="auto">
          <a:xfrm>
            <a:off x="685800" y="2070100"/>
            <a:ext cx="8407400" cy="440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286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547688" indent="-182563">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lnSpc>
                <a:spcPct val="90000"/>
              </a:lnSpc>
            </a:pPr>
            <a:r>
              <a:rPr lang="en-GB" altLang="nl-NL" sz="2000" i="1">
                <a:solidFill>
                  <a:schemeClr val="folHlink"/>
                </a:solidFill>
              </a:rPr>
              <a:t>Some factors pro misuse of trade secrets</a:t>
            </a:r>
            <a:r>
              <a:rPr lang="en-GB" altLang="nl-NL" sz="2000"/>
              <a:t>:</a:t>
            </a:r>
          </a:p>
          <a:p>
            <a:pPr lvl="1">
              <a:lnSpc>
                <a:spcPct val="90000"/>
              </a:lnSpc>
            </a:pPr>
            <a:r>
              <a:rPr lang="en-US" altLang="nl-NL" sz="2000"/>
              <a:t>F4 Agreed-Not-To-Disclose</a:t>
            </a:r>
          </a:p>
          <a:p>
            <a:pPr lvl="1">
              <a:lnSpc>
                <a:spcPct val="90000"/>
              </a:lnSpc>
            </a:pPr>
            <a:r>
              <a:rPr lang="en-US" altLang="nl-NL" sz="2000"/>
              <a:t>F6 Security-Measures</a:t>
            </a:r>
          </a:p>
          <a:p>
            <a:pPr lvl="1">
              <a:lnSpc>
                <a:spcPct val="90000"/>
              </a:lnSpc>
            </a:pPr>
            <a:r>
              <a:rPr lang="en-US" altLang="nl-NL" sz="2000"/>
              <a:t>F18 Identical-Products</a:t>
            </a:r>
          </a:p>
          <a:p>
            <a:pPr lvl="1">
              <a:lnSpc>
                <a:spcPct val="90000"/>
              </a:lnSpc>
            </a:pPr>
            <a:r>
              <a:rPr lang="en-US" altLang="nl-NL" sz="2000"/>
              <a:t>F21 Knew-Info-Confidential</a:t>
            </a:r>
          </a:p>
          <a:p>
            <a:pPr lvl="1">
              <a:lnSpc>
                <a:spcPct val="90000"/>
              </a:lnSpc>
            </a:pPr>
            <a:r>
              <a:rPr lang="en-US" altLang="nl-NL" sz="2000"/>
              <a:t>…</a:t>
            </a:r>
          </a:p>
          <a:p>
            <a:pPr>
              <a:lnSpc>
                <a:spcPct val="90000"/>
              </a:lnSpc>
              <a:buFontTx/>
              <a:buNone/>
            </a:pPr>
            <a:endParaRPr lang="en-GB" altLang="nl-NL" sz="2000"/>
          </a:p>
          <a:p>
            <a:pPr>
              <a:lnSpc>
                <a:spcPct val="90000"/>
              </a:lnSpc>
            </a:pPr>
            <a:r>
              <a:rPr lang="en-GB" altLang="nl-NL" sz="2000" i="1">
                <a:solidFill>
                  <a:schemeClr val="folHlink"/>
                </a:solidFill>
              </a:rPr>
              <a:t>Some factors con misuse of trade secrets</a:t>
            </a:r>
            <a:r>
              <a:rPr lang="en-GB" altLang="nl-NL" sz="2000">
                <a:solidFill>
                  <a:schemeClr val="folHlink"/>
                </a:solidFill>
              </a:rPr>
              <a:t>:</a:t>
            </a:r>
            <a:endParaRPr lang="en-GB" altLang="nl-NL" sz="2000"/>
          </a:p>
          <a:p>
            <a:pPr lvl="1">
              <a:lnSpc>
                <a:spcPct val="90000"/>
              </a:lnSpc>
            </a:pPr>
            <a:r>
              <a:rPr lang="en-US" altLang="nl-NL" sz="2000"/>
              <a:t>F1 Disclosure-In-Negotiations</a:t>
            </a:r>
          </a:p>
          <a:p>
            <a:pPr lvl="1">
              <a:lnSpc>
                <a:spcPct val="90000"/>
              </a:lnSpc>
            </a:pPr>
            <a:r>
              <a:rPr lang="en-US" altLang="nl-NL" sz="2000"/>
              <a:t>F16 Info-Reverse-Engineerable</a:t>
            </a:r>
          </a:p>
          <a:p>
            <a:pPr lvl="1">
              <a:lnSpc>
                <a:spcPct val="90000"/>
              </a:lnSpc>
            </a:pPr>
            <a:r>
              <a:rPr lang="en-US" altLang="nl-NL" sz="2000"/>
              <a:t>…</a:t>
            </a:r>
          </a:p>
        </p:txBody>
      </p:sp>
      <p:sp>
        <p:nvSpPr>
          <p:cNvPr id="2" name="Tekstvak 1">
            <a:extLst>
              <a:ext uri="{FF2B5EF4-FFF2-40B4-BE49-F238E27FC236}">
                <a16:creationId xmlns:a16="http://schemas.microsoft.com/office/drawing/2014/main" id="{B9F6397A-D676-44CD-9C1A-946A527684FA}"/>
              </a:ext>
            </a:extLst>
          </p:cNvPr>
          <p:cNvSpPr txBox="1"/>
          <p:nvPr/>
        </p:nvSpPr>
        <p:spPr>
          <a:xfrm>
            <a:off x="6570663" y="2819400"/>
            <a:ext cx="2174875" cy="2246313"/>
          </a:xfrm>
          <a:prstGeom prst="rect">
            <a:avLst/>
          </a:prstGeom>
          <a:solidFill>
            <a:schemeClr val="accent2">
              <a:lumMod val="20000"/>
              <a:lumOff val="80000"/>
            </a:schemeClr>
          </a:solidFill>
        </p:spPr>
        <p:txBody>
          <a:bodyPr wrap="none">
            <a:spAutoFit/>
          </a:bodyPr>
          <a:lstStyle/>
          <a:p>
            <a:pPr eaLnBrk="1" hangingPunct="1">
              <a:defRPr/>
            </a:pPr>
            <a:r>
              <a:rPr lang="nl-NL" b="1" dirty="0">
                <a:latin typeface="Tahoma" charset="0"/>
                <a:ea typeface="ＭＳ Ｐゴシック" charset="0"/>
                <a:cs typeface="ＭＳ Ｐゴシック" charset="0"/>
              </a:rPr>
              <a:t>HYPO</a:t>
            </a:r>
          </a:p>
          <a:p>
            <a:pPr eaLnBrk="1" hangingPunct="1">
              <a:defRPr/>
            </a:pPr>
            <a:r>
              <a:rPr lang="nl-NL" dirty="0">
                <a:latin typeface="Tahoma" charset="0"/>
                <a:ea typeface="ＭＳ Ｐゴシック" charset="0"/>
                <a:cs typeface="ＭＳ Ｐゴシック" charset="0"/>
              </a:rPr>
              <a:t>Ashley &amp; </a:t>
            </a:r>
            <a:r>
              <a:rPr lang="nl-NL" dirty="0" err="1">
                <a:latin typeface="Tahoma" charset="0"/>
                <a:ea typeface="ＭＳ Ｐゴシック" charset="0"/>
                <a:cs typeface="ＭＳ Ｐゴシック" charset="0"/>
              </a:rPr>
              <a:t>Rissland</a:t>
            </a:r>
            <a:endParaRPr lang="nl-NL" dirty="0">
              <a:latin typeface="Tahoma" charset="0"/>
              <a:ea typeface="ＭＳ Ｐゴシック" charset="0"/>
              <a:cs typeface="ＭＳ Ｐゴシック" charset="0"/>
            </a:endParaRPr>
          </a:p>
          <a:p>
            <a:pPr eaLnBrk="1" hangingPunct="1">
              <a:defRPr/>
            </a:pPr>
            <a:r>
              <a:rPr lang="nl-NL" dirty="0">
                <a:latin typeface="Tahoma" charset="0"/>
                <a:ea typeface="ＭＳ Ｐゴシック" charset="0"/>
                <a:cs typeface="ＭＳ Ｐゴシック" charset="0"/>
              </a:rPr>
              <a:t>1985-1990</a:t>
            </a:r>
          </a:p>
          <a:p>
            <a:pPr eaLnBrk="1" hangingPunct="1">
              <a:defRPr/>
            </a:pPr>
            <a:endParaRPr lang="nl-NL" dirty="0">
              <a:latin typeface="Tahoma" charset="0"/>
              <a:ea typeface="ＭＳ Ｐゴシック" charset="0"/>
              <a:cs typeface="ＭＳ Ｐゴシック" charset="0"/>
            </a:endParaRPr>
          </a:p>
          <a:p>
            <a:pPr eaLnBrk="1" hangingPunct="1">
              <a:defRPr/>
            </a:pPr>
            <a:r>
              <a:rPr lang="nl-NL" b="1" dirty="0">
                <a:latin typeface="Tahoma" charset="0"/>
                <a:ea typeface="ＭＳ Ｐゴシック" charset="0"/>
                <a:cs typeface="ＭＳ Ｐゴシック" charset="0"/>
              </a:rPr>
              <a:t>CATO</a:t>
            </a:r>
          </a:p>
          <a:p>
            <a:pPr eaLnBrk="1" hangingPunct="1">
              <a:defRPr/>
            </a:pPr>
            <a:r>
              <a:rPr lang="nl-NL" dirty="0" err="1">
                <a:latin typeface="Tahoma" charset="0"/>
                <a:ea typeface="ＭＳ Ｐゴシック" charset="0"/>
                <a:cs typeface="ＭＳ Ｐゴシック" charset="0"/>
              </a:rPr>
              <a:t>Aleven</a:t>
            </a:r>
            <a:r>
              <a:rPr lang="nl-NL" dirty="0">
                <a:latin typeface="Tahoma" charset="0"/>
                <a:ea typeface="ＭＳ Ｐゴシック" charset="0"/>
                <a:cs typeface="ＭＳ Ｐゴシック" charset="0"/>
              </a:rPr>
              <a:t> &amp; Ashley</a:t>
            </a:r>
          </a:p>
          <a:p>
            <a:pPr eaLnBrk="1" hangingPunct="1">
              <a:defRPr/>
            </a:pPr>
            <a:r>
              <a:rPr lang="nl-NL" dirty="0">
                <a:latin typeface="Tahoma" charset="0"/>
                <a:ea typeface="ＭＳ Ｐゴシック" charset="0"/>
                <a:cs typeface="ＭＳ Ｐゴシック" charset="0"/>
              </a:rPr>
              <a:t>1991-1997</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Box 2">
            <a:extLst>
              <a:ext uri="{FF2B5EF4-FFF2-40B4-BE49-F238E27FC236}">
                <a16:creationId xmlns:a16="http://schemas.microsoft.com/office/drawing/2014/main" id="{B10AF010-C42B-425C-BEBF-0964BD47B581}"/>
              </a:ext>
            </a:extLst>
          </p:cNvPr>
          <p:cNvSpPr txBox="1">
            <a:spLocks noChangeArrowheads="1"/>
          </p:cNvSpPr>
          <p:nvPr/>
        </p:nvSpPr>
        <p:spPr bwMode="auto">
          <a:xfrm>
            <a:off x="762000" y="2362200"/>
            <a:ext cx="739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eaLnBrk="1" hangingPunct="1"/>
            <a:endParaRPr lang="en-US" altLang="nl-NL" sz="3600" dirty="0">
              <a:solidFill>
                <a:schemeClr val="tx2"/>
              </a:solidFill>
              <a:latin typeface="Tahoma" panose="020B0604030504040204" pitchFamily="34" charset="0"/>
            </a:endParaRPr>
          </a:p>
          <a:p>
            <a:pPr algn="ctr" eaLnBrk="1" hangingPunct="1"/>
            <a:r>
              <a:rPr lang="en-US" altLang="nl-NL" sz="3600" dirty="0">
                <a:solidFill>
                  <a:schemeClr val="tx2"/>
                </a:solidFill>
                <a:latin typeface="Tahoma" panose="020B0604030504040204" pitchFamily="34" charset="0"/>
              </a:rPr>
              <a:t>5.1 HYPO, CATO, IBP</a:t>
            </a:r>
          </a:p>
        </p:txBody>
      </p:sp>
    </p:spTree>
    <p:extLst>
      <p:ext uri="{BB962C8B-B14F-4D97-AF65-F5344CB8AC3E}">
        <p14:creationId xmlns:p14="http://schemas.microsoft.com/office/powerpoint/2010/main" val="32550490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3">
            <a:extLst>
              <a:ext uri="{FF2B5EF4-FFF2-40B4-BE49-F238E27FC236}">
                <a16:creationId xmlns:a16="http://schemas.microsoft.com/office/drawing/2014/main" id="{4CE6618D-9085-60DA-855F-AAD43F56FFAD}"/>
              </a:ext>
            </a:extLst>
          </p:cNvPr>
          <p:cNvSpPr>
            <a:spLocks noChangeArrowheads="1"/>
          </p:cNvSpPr>
          <p:nvPr/>
        </p:nvSpPr>
        <p:spPr bwMode="auto">
          <a:xfrm>
            <a:off x="2133600" y="1209675"/>
            <a:ext cx="4648200" cy="1076325"/>
          </a:xfrm>
          <a:prstGeom prst="rect">
            <a:avLst/>
          </a:prstGeom>
          <a:solidFill>
            <a:schemeClr val="accent1"/>
          </a:solidFill>
          <a:ln w="9525">
            <a:solidFill>
              <a:schemeClr val="tx1"/>
            </a:solidFill>
            <a:miter lim="800000"/>
            <a:headEnd/>
            <a:tailEnd/>
          </a:ln>
        </p:spPr>
        <p:txBody>
          <a:bodyPr anchor="ct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US" altLang="nl-NL" sz="1600" b="1"/>
              <a:t>Plaintiff:</a:t>
            </a:r>
          </a:p>
          <a:p>
            <a:pPr eaLnBrk="1" hangingPunct="1">
              <a:spcBef>
                <a:spcPct val="0"/>
              </a:spcBef>
              <a:buClrTx/>
              <a:buSzTx/>
              <a:buFontTx/>
              <a:buNone/>
            </a:pPr>
            <a:r>
              <a:rPr lang="en-US" altLang="nl-NL" sz="1600"/>
              <a:t>I should win because as in Bryce, which was won by plaintiff, I took security measures and defendant knew the info was confidential</a:t>
            </a:r>
            <a:endParaRPr lang="nl-NL" altLang="nl-NL" sz="1600"/>
          </a:p>
        </p:txBody>
      </p:sp>
      <p:sp>
        <p:nvSpPr>
          <p:cNvPr id="80899" name="Rectangle 4" descr="10%">
            <a:extLst>
              <a:ext uri="{FF2B5EF4-FFF2-40B4-BE49-F238E27FC236}">
                <a16:creationId xmlns:a16="http://schemas.microsoft.com/office/drawing/2014/main" id="{CF3CBC51-99A0-B3D3-8C3B-1B673F6BB05F}"/>
              </a:ext>
            </a:extLst>
          </p:cNvPr>
          <p:cNvSpPr>
            <a:spLocks noChangeArrowheads="1"/>
          </p:cNvSpPr>
          <p:nvPr/>
        </p:nvSpPr>
        <p:spPr bwMode="auto">
          <a:xfrm>
            <a:off x="152400" y="3078163"/>
            <a:ext cx="2416175" cy="1570037"/>
          </a:xfrm>
          <a:prstGeom prst="rect">
            <a:avLst/>
          </a:prstGeom>
          <a:solidFill>
            <a:schemeClr val="accent6">
              <a:lumMod val="40000"/>
              <a:lumOff val="60000"/>
            </a:schemeClr>
          </a:solidFill>
          <a:ln w="9525">
            <a:solidFill>
              <a:schemeClr val="tx1"/>
            </a:solidFill>
            <a:miter lim="800000"/>
            <a:headEnd/>
            <a:tailEnd/>
          </a:ln>
        </p:spPr>
        <p:txBody>
          <a:bodyPr anchor="ctr">
            <a:spAutoFit/>
          </a:bodyPr>
          <a:lstStyle/>
          <a:p>
            <a:pPr eaLnBrk="1" hangingPunct="1">
              <a:defRPr/>
            </a:pPr>
            <a:r>
              <a:rPr lang="en-US" sz="1600" b="1" dirty="0">
                <a:latin typeface="Tahoma" charset="0"/>
                <a:ea typeface="ＭＳ Ｐゴシック" charset="0"/>
                <a:cs typeface="ＭＳ Ｐゴシック" charset="0"/>
              </a:rPr>
              <a:t>Defendant:</a:t>
            </a:r>
          </a:p>
          <a:p>
            <a:pPr eaLnBrk="1" hangingPunct="1">
              <a:defRPr/>
            </a:pPr>
            <a:r>
              <a:rPr lang="nl-NL" sz="1600" dirty="0" err="1">
                <a:latin typeface="Tahoma" charset="0"/>
                <a:ea typeface="ＭＳ Ｐゴシック" charset="0"/>
                <a:cs typeface="ＭＳ Ｐゴシック" charset="0"/>
              </a:rPr>
              <a:t>Unlike</a:t>
            </a:r>
            <a:r>
              <a:rPr lang="nl-NL" sz="1600" dirty="0">
                <a:latin typeface="Tahoma" charset="0"/>
                <a:ea typeface="ＭＳ Ｐゴシック" charset="0"/>
                <a:cs typeface="ＭＳ Ｐゴシック" charset="0"/>
              </a:rPr>
              <a:t> in </a:t>
            </a:r>
            <a:r>
              <a:rPr lang="nl-NL" sz="1600" dirty="0" err="1">
                <a:latin typeface="Tahoma" charset="0"/>
                <a:ea typeface="ＭＳ Ｐゴシック" charset="0"/>
                <a:cs typeface="ＭＳ Ｐゴシック" charset="0"/>
              </a:rPr>
              <a:t>the</a:t>
            </a:r>
            <a:r>
              <a:rPr lang="nl-NL" sz="1600" dirty="0">
                <a:latin typeface="Tahoma" charset="0"/>
                <a:ea typeface="ＭＳ Ｐゴシック" charset="0"/>
                <a:cs typeface="ＭＳ Ｐゴシック" charset="0"/>
              </a:rPr>
              <a:t> present case, in </a:t>
            </a:r>
            <a:r>
              <a:rPr lang="nl-NL" sz="1600" dirty="0" err="1">
                <a:latin typeface="Tahoma" charset="0"/>
                <a:ea typeface="ＭＳ Ｐゴシック" charset="0"/>
                <a:cs typeface="ＭＳ Ｐゴシック" charset="0"/>
              </a:rPr>
              <a:t>Bryce</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defendant</a:t>
            </a:r>
            <a:r>
              <a:rPr lang="nl-NL" sz="1600" dirty="0">
                <a:latin typeface="Tahoma" charset="0"/>
                <a:ea typeface="ＭＳ Ｐゴシック" charset="0"/>
                <a:cs typeface="ＭＳ Ｐゴシック" charset="0"/>
              </a:rPr>
              <a:t> had </a:t>
            </a:r>
            <a:r>
              <a:rPr lang="nl-NL" sz="1600" dirty="0" err="1">
                <a:latin typeface="Tahoma" charset="0"/>
                <a:ea typeface="ＭＳ Ｐゴシック" charset="0"/>
                <a:cs typeface="ＭＳ Ｐゴシック" charset="0"/>
              </a:rPr>
              <a:t>agreed</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not</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to</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disclose</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and</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the</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products</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were</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identical</a:t>
            </a:r>
            <a:endParaRPr lang="nl-NL" sz="1600" i="1" dirty="0">
              <a:latin typeface="Tahoma" charset="0"/>
              <a:ea typeface="ＭＳ Ｐゴシック" charset="0"/>
              <a:cs typeface="ＭＳ Ｐゴシック" charset="0"/>
            </a:endParaRPr>
          </a:p>
        </p:txBody>
      </p:sp>
      <p:sp>
        <p:nvSpPr>
          <p:cNvPr id="80900" name="Rectangle 5" descr="10%">
            <a:extLst>
              <a:ext uri="{FF2B5EF4-FFF2-40B4-BE49-F238E27FC236}">
                <a16:creationId xmlns:a16="http://schemas.microsoft.com/office/drawing/2014/main" id="{3C6DD412-0503-01DB-7C19-73E7474E7A54}"/>
              </a:ext>
            </a:extLst>
          </p:cNvPr>
          <p:cNvSpPr>
            <a:spLocks noChangeArrowheads="1"/>
          </p:cNvSpPr>
          <p:nvPr/>
        </p:nvSpPr>
        <p:spPr bwMode="auto">
          <a:xfrm>
            <a:off x="5981700" y="3076575"/>
            <a:ext cx="2667000" cy="1570038"/>
          </a:xfrm>
          <a:prstGeom prst="rect">
            <a:avLst/>
          </a:prstGeom>
          <a:solidFill>
            <a:schemeClr val="accent6">
              <a:lumMod val="40000"/>
              <a:lumOff val="60000"/>
            </a:schemeClr>
          </a:solidFill>
          <a:ln w="9525">
            <a:solidFill>
              <a:schemeClr val="tx1"/>
            </a:solidFill>
            <a:miter lim="800000"/>
            <a:headEnd/>
            <a:tailEnd/>
          </a:ln>
        </p:spPr>
        <p:txBody>
          <a:bodyPr anchor="ctr">
            <a:spAutoFit/>
          </a:bodyPr>
          <a:lstStyle/>
          <a:p>
            <a:pPr eaLnBrk="1" hangingPunct="1">
              <a:defRPr/>
            </a:pPr>
            <a:r>
              <a:rPr lang="nl-NL" sz="1600" b="1" dirty="0" err="1">
                <a:latin typeface="Tahoma" charset="0"/>
                <a:ea typeface="ＭＳ Ｐゴシック" charset="0"/>
                <a:cs typeface="ＭＳ Ｐゴシック" charset="0"/>
              </a:rPr>
              <a:t>Defendant</a:t>
            </a:r>
            <a:r>
              <a:rPr lang="nl-NL" sz="1600" b="1" dirty="0">
                <a:latin typeface="Tahoma" charset="0"/>
                <a:ea typeface="ＭＳ Ｐゴシック" charset="0"/>
                <a:cs typeface="ＭＳ Ｐゴシック" charset="0"/>
              </a:rPr>
              <a:t>:</a:t>
            </a:r>
          </a:p>
          <a:p>
            <a:pPr eaLnBrk="1" hangingPunct="1">
              <a:defRPr/>
            </a:pPr>
            <a:r>
              <a:rPr lang="nl-NL" sz="1600" dirty="0">
                <a:latin typeface="Tahoma" charset="0"/>
                <a:ea typeface="ＭＳ Ｐゴシック" charset="0"/>
                <a:cs typeface="ＭＳ Ｐゴシック" charset="0"/>
              </a:rPr>
              <a:t>I </a:t>
            </a:r>
            <a:r>
              <a:rPr lang="nl-NL" sz="1600" dirty="0" err="1">
                <a:latin typeface="Tahoma" charset="0"/>
                <a:ea typeface="ＭＳ Ｐゴシック" charset="0"/>
                <a:cs typeface="ＭＳ Ｐゴシック" charset="0"/>
              </a:rPr>
              <a:t>should</a:t>
            </a:r>
            <a:r>
              <a:rPr lang="nl-NL" sz="1600" dirty="0">
                <a:latin typeface="Tahoma" charset="0"/>
                <a:ea typeface="ＭＳ Ｐゴシック" charset="0"/>
                <a:cs typeface="ＭＳ Ｐゴシック" charset="0"/>
              </a:rPr>
              <a:t> win </a:t>
            </a:r>
            <a:r>
              <a:rPr lang="nl-NL" sz="1600" dirty="0" err="1">
                <a:latin typeface="Tahoma" charset="0"/>
                <a:ea typeface="ＭＳ Ｐゴシック" charset="0"/>
                <a:cs typeface="ＭＳ Ｐゴシック" charset="0"/>
              </a:rPr>
              <a:t>because</a:t>
            </a:r>
            <a:r>
              <a:rPr lang="nl-NL" sz="1600" dirty="0">
                <a:latin typeface="Tahoma" charset="0"/>
                <a:ea typeface="ＭＳ Ｐゴシック" charset="0"/>
                <a:cs typeface="ＭＳ Ｐゴシック" charset="0"/>
              </a:rPr>
              <a:t> as in Robinson, </a:t>
            </a:r>
            <a:r>
              <a:rPr lang="nl-NL" sz="1600" dirty="0" err="1">
                <a:latin typeface="Tahoma" charset="0"/>
                <a:ea typeface="ＭＳ Ｐゴシック" charset="0"/>
                <a:cs typeface="ＭＳ Ｐゴシック" charset="0"/>
              </a:rPr>
              <a:t>which</a:t>
            </a:r>
            <a:r>
              <a:rPr lang="nl-NL" sz="1600" dirty="0">
                <a:latin typeface="Tahoma" charset="0"/>
                <a:ea typeface="ＭＳ Ｐゴシック" charset="0"/>
                <a:cs typeface="ＭＳ Ｐゴシック" charset="0"/>
              </a:rPr>
              <a:t> was won </a:t>
            </a:r>
            <a:r>
              <a:rPr lang="nl-NL" sz="1600" dirty="0" err="1">
                <a:latin typeface="Tahoma" charset="0"/>
                <a:ea typeface="ＭＳ Ｐゴシック" charset="0"/>
                <a:cs typeface="ＭＳ Ｐゴシック" charset="0"/>
              </a:rPr>
              <a:t>by</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defendant</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plaintiff</a:t>
            </a:r>
            <a:r>
              <a:rPr lang="nl-NL" sz="1600" dirty="0">
                <a:latin typeface="Tahoma" charset="0"/>
                <a:ea typeface="ＭＳ Ｐゴシック" charset="0"/>
                <a:cs typeface="ＭＳ Ｐゴシック" charset="0"/>
              </a:rPr>
              <a:t> made </a:t>
            </a:r>
            <a:r>
              <a:rPr lang="nl-NL" sz="1600" dirty="0" err="1">
                <a:latin typeface="Tahoma" charset="0"/>
                <a:ea typeface="ＭＳ Ｐゴシック" charset="0"/>
                <a:cs typeface="ＭＳ Ｐゴシック" charset="0"/>
              </a:rPr>
              <a:t>disclosures</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during</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the</a:t>
            </a:r>
            <a:r>
              <a:rPr lang="nl-NL" sz="1600" dirty="0">
                <a:latin typeface="Tahoma" charset="0"/>
                <a:ea typeface="ＭＳ Ｐゴシック" charset="0"/>
                <a:cs typeface="ＭＳ Ｐゴシック" charset="0"/>
              </a:rPr>
              <a:t> </a:t>
            </a:r>
            <a:r>
              <a:rPr lang="nl-NL" sz="1600" dirty="0" err="1">
                <a:latin typeface="Tahoma" charset="0"/>
                <a:ea typeface="ＭＳ Ｐゴシック" charset="0"/>
                <a:cs typeface="ＭＳ Ｐゴシック" charset="0"/>
              </a:rPr>
              <a:t>negotiations</a:t>
            </a:r>
            <a:endParaRPr lang="nl-NL" sz="1600" i="1" dirty="0">
              <a:latin typeface="Tahoma" charset="0"/>
              <a:ea typeface="ＭＳ Ｐゴシック" charset="0"/>
              <a:cs typeface="ＭＳ Ｐゴシック" charset="0"/>
            </a:endParaRPr>
          </a:p>
        </p:txBody>
      </p:sp>
      <p:sp>
        <p:nvSpPr>
          <p:cNvPr id="80901" name="Rectangle 7">
            <a:extLst>
              <a:ext uri="{FF2B5EF4-FFF2-40B4-BE49-F238E27FC236}">
                <a16:creationId xmlns:a16="http://schemas.microsoft.com/office/drawing/2014/main" id="{D5D07FE9-16C8-996C-0F07-2D3AACCDDCC9}"/>
              </a:ext>
            </a:extLst>
          </p:cNvPr>
          <p:cNvSpPr>
            <a:spLocks noChangeArrowheads="1"/>
          </p:cNvSpPr>
          <p:nvPr/>
        </p:nvSpPr>
        <p:spPr bwMode="auto">
          <a:xfrm>
            <a:off x="3505200" y="3078163"/>
            <a:ext cx="1943100" cy="1322387"/>
          </a:xfrm>
          <a:prstGeom prst="rect">
            <a:avLst/>
          </a:prstGeom>
          <a:solidFill>
            <a:schemeClr val="accent6">
              <a:lumMod val="40000"/>
              <a:lumOff val="60000"/>
            </a:schemeClr>
          </a:solidFill>
          <a:ln w="9525">
            <a:solidFill>
              <a:schemeClr val="tx1"/>
            </a:solidFill>
            <a:miter lim="800000"/>
            <a:headEnd/>
            <a:tailEnd/>
          </a:ln>
        </p:spPr>
        <p:txBody>
          <a:bodyPr anchor="ctr">
            <a:spAutoFit/>
          </a:bodyPr>
          <a:lstStyle/>
          <a:p>
            <a:pPr eaLnBrk="1" hangingPunct="1">
              <a:defRPr/>
            </a:pPr>
            <a:r>
              <a:rPr lang="en-US" sz="1600" b="1" dirty="0">
                <a:latin typeface="Tahoma" charset="0"/>
                <a:ea typeface="ＭＳ Ｐゴシック" charset="0"/>
                <a:cs typeface="ＭＳ Ｐゴシック" charset="0"/>
              </a:rPr>
              <a:t>Defendant:</a:t>
            </a:r>
          </a:p>
          <a:p>
            <a:pPr eaLnBrk="1" hangingPunct="1">
              <a:defRPr/>
            </a:pPr>
            <a:r>
              <a:rPr lang="en-US" sz="1600" dirty="0">
                <a:latin typeface="Tahoma" charset="0"/>
                <a:ea typeface="ＭＳ Ｐゴシック" charset="0"/>
                <a:cs typeface="ＭＳ Ｐゴシック" charset="0"/>
              </a:rPr>
              <a:t>Un</a:t>
            </a:r>
            <a:r>
              <a:rPr lang="nl-NL" sz="1600" dirty="0">
                <a:latin typeface="Tahoma" charset="0"/>
                <a:ea typeface="ＭＳ Ｐゴシック" charset="0"/>
                <a:cs typeface="ＭＳ Ｐゴシック" charset="0"/>
              </a:rPr>
              <a:t>like </a:t>
            </a:r>
            <a:r>
              <a:rPr lang="nl-NL" sz="1600" dirty="0" err="1">
                <a:latin typeface="Tahoma" charset="0"/>
                <a:ea typeface="ＭＳ Ｐゴシック" charset="0"/>
                <a:cs typeface="ＭＳ Ｐゴシック" charset="0"/>
              </a:rPr>
              <a:t>Bryce</a:t>
            </a:r>
            <a:r>
              <a:rPr lang="nl-NL" sz="1600" dirty="0">
                <a:latin typeface="Tahoma" charset="0"/>
                <a:ea typeface="ＭＳ Ｐゴシック" charset="0"/>
                <a:cs typeface="ＭＳ Ｐゴシック" charset="0"/>
              </a:rPr>
              <a:t>, in </a:t>
            </a:r>
            <a:r>
              <a:rPr lang="nl-NL" sz="1600" dirty="0" err="1">
                <a:latin typeface="Tahoma" charset="0"/>
                <a:ea typeface="ＭＳ Ｐゴシック" charset="0"/>
                <a:cs typeface="ＭＳ Ｐゴシック" charset="0"/>
              </a:rPr>
              <a:t>the</a:t>
            </a:r>
            <a:r>
              <a:rPr lang="nl-NL" sz="1600" dirty="0">
                <a:latin typeface="Tahoma" charset="0"/>
                <a:ea typeface="ＭＳ Ｐゴシック" charset="0"/>
                <a:cs typeface="ＭＳ Ｐゴシック" charset="0"/>
              </a:rPr>
              <a:t> present case </a:t>
            </a:r>
            <a:r>
              <a:rPr lang="nl-NL" sz="1600" dirty="0" err="1">
                <a:latin typeface="Tahoma" charset="0"/>
                <a:ea typeface="ＭＳ Ｐゴシック" charset="0"/>
                <a:cs typeface="ＭＳ Ｐゴシック" charset="0"/>
              </a:rPr>
              <a:t>the</a:t>
            </a:r>
            <a:r>
              <a:rPr lang="nl-NL" sz="1600" dirty="0">
                <a:latin typeface="Tahoma" charset="0"/>
                <a:ea typeface="ＭＳ Ｐゴシック" charset="0"/>
                <a:cs typeface="ＭＳ Ｐゴシック" charset="0"/>
              </a:rPr>
              <a:t> info is reverse </a:t>
            </a:r>
            <a:r>
              <a:rPr lang="nl-NL" sz="1600" dirty="0" err="1">
                <a:latin typeface="Tahoma" charset="0"/>
                <a:ea typeface="ＭＳ Ｐゴシック" charset="0"/>
                <a:cs typeface="ＭＳ Ｐゴシック" charset="0"/>
              </a:rPr>
              <a:t>engineerable</a:t>
            </a:r>
            <a:endParaRPr lang="en-US" sz="1600" dirty="0">
              <a:latin typeface="Tahoma" charset="0"/>
              <a:ea typeface="ＭＳ Ｐゴシック" charset="0"/>
              <a:cs typeface="ＭＳ Ｐゴシック" charset="0"/>
            </a:endParaRPr>
          </a:p>
        </p:txBody>
      </p:sp>
      <p:cxnSp>
        <p:nvCxnSpPr>
          <p:cNvPr id="58373" name="AutoShape 16">
            <a:extLst>
              <a:ext uri="{FF2B5EF4-FFF2-40B4-BE49-F238E27FC236}">
                <a16:creationId xmlns:a16="http://schemas.microsoft.com/office/drawing/2014/main" id="{BD3D710E-F99A-0DAE-5692-F275F266582B}"/>
              </a:ext>
            </a:extLst>
          </p:cNvPr>
          <p:cNvCxnSpPr>
            <a:cxnSpLocks noChangeShapeType="1"/>
            <a:stCxn id="80901" idx="0"/>
            <a:endCxn id="58369" idx="2"/>
          </p:cNvCxnSpPr>
          <p:nvPr/>
        </p:nvCxnSpPr>
        <p:spPr bwMode="auto">
          <a:xfrm flipH="1" flipV="1">
            <a:off x="4457700" y="2286000"/>
            <a:ext cx="19050" cy="792163"/>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58374" name="AutoShape 18">
            <a:extLst>
              <a:ext uri="{FF2B5EF4-FFF2-40B4-BE49-F238E27FC236}">
                <a16:creationId xmlns:a16="http://schemas.microsoft.com/office/drawing/2014/main" id="{9CF3D27E-0300-8DCF-33E2-0189A62F5AAA}"/>
              </a:ext>
            </a:extLst>
          </p:cNvPr>
          <p:cNvCxnSpPr>
            <a:cxnSpLocks noChangeShapeType="1"/>
            <a:stCxn id="80900" idx="0"/>
            <a:endCxn id="58369" idx="2"/>
          </p:cNvCxnSpPr>
          <p:nvPr/>
        </p:nvCxnSpPr>
        <p:spPr bwMode="auto">
          <a:xfrm flipH="1" flipV="1">
            <a:off x="4457700" y="2286000"/>
            <a:ext cx="2857500" cy="790575"/>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58376" name="Rectangle 7">
            <a:extLst>
              <a:ext uri="{FF2B5EF4-FFF2-40B4-BE49-F238E27FC236}">
                <a16:creationId xmlns:a16="http://schemas.microsoft.com/office/drawing/2014/main" id="{92D0B9B5-7BB7-B81B-A614-772C17EDBBC6}"/>
              </a:ext>
            </a:extLst>
          </p:cNvPr>
          <p:cNvSpPr>
            <a:spLocks noChangeArrowheads="1"/>
          </p:cNvSpPr>
          <p:nvPr/>
        </p:nvSpPr>
        <p:spPr bwMode="auto">
          <a:xfrm>
            <a:off x="5716588" y="5410200"/>
            <a:ext cx="3197225" cy="1323975"/>
          </a:xfrm>
          <a:prstGeom prst="rect">
            <a:avLst/>
          </a:prstGeom>
          <a:solidFill>
            <a:schemeClr val="accent1"/>
          </a:solidFill>
          <a:ln w="9525">
            <a:solidFill>
              <a:schemeClr val="tx1"/>
            </a:solidFill>
            <a:miter lim="800000"/>
            <a:headEnd/>
            <a:tailEnd/>
          </a:ln>
        </p:spPr>
        <p:txBody>
          <a:bodyPr anchor="ct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US" altLang="nl-NL" sz="1600" b="1"/>
              <a:t>Plaintiff:</a:t>
            </a:r>
          </a:p>
          <a:p>
            <a:pPr eaLnBrk="1" hangingPunct="1">
              <a:spcBef>
                <a:spcPct val="0"/>
              </a:spcBef>
              <a:buClrTx/>
              <a:buSzTx/>
              <a:buFontTx/>
              <a:buNone/>
            </a:pPr>
            <a:r>
              <a:rPr lang="en-US" altLang="nl-NL" sz="1600"/>
              <a:t>Un</a:t>
            </a:r>
            <a:r>
              <a:rPr lang="nl-NL" altLang="nl-NL" sz="1600"/>
              <a:t>like in Robinson, I took security measures, and defendant knew the info was confidential</a:t>
            </a:r>
            <a:endParaRPr lang="en-US" altLang="nl-NL" sz="1600"/>
          </a:p>
        </p:txBody>
      </p:sp>
      <p:cxnSp>
        <p:nvCxnSpPr>
          <p:cNvPr id="58377" name="AutoShape 16">
            <a:extLst>
              <a:ext uri="{FF2B5EF4-FFF2-40B4-BE49-F238E27FC236}">
                <a16:creationId xmlns:a16="http://schemas.microsoft.com/office/drawing/2014/main" id="{B109E369-B75E-2808-8FCD-5BFA5AE04EE2}"/>
              </a:ext>
            </a:extLst>
          </p:cNvPr>
          <p:cNvCxnSpPr>
            <a:cxnSpLocks noChangeShapeType="1"/>
            <a:stCxn id="58376" idx="0"/>
            <a:endCxn id="80900" idx="2"/>
          </p:cNvCxnSpPr>
          <p:nvPr/>
        </p:nvCxnSpPr>
        <p:spPr bwMode="auto">
          <a:xfrm flipV="1">
            <a:off x="7315200" y="4646613"/>
            <a:ext cx="0" cy="763587"/>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cxnSp>
        <p:nvCxnSpPr>
          <p:cNvPr id="58378" name="AutoShape 18">
            <a:extLst>
              <a:ext uri="{FF2B5EF4-FFF2-40B4-BE49-F238E27FC236}">
                <a16:creationId xmlns:a16="http://schemas.microsoft.com/office/drawing/2014/main" id="{09C00F92-4C26-E70A-9660-BA278FC3959B}"/>
              </a:ext>
            </a:extLst>
          </p:cNvPr>
          <p:cNvCxnSpPr>
            <a:cxnSpLocks noChangeShapeType="1"/>
            <a:stCxn id="80899" idx="0"/>
            <a:endCxn id="58369" idx="2"/>
          </p:cNvCxnSpPr>
          <p:nvPr/>
        </p:nvCxnSpPr>
        <p:spPr bwMode="auto">
          <a:xfrm flipV="1">
            <a:off x="1360488" y="2286000"/>
            <a:ext cx="3097212" cy="792163"/>
          </a:xfrm>
          <a:prstGeom prst="straightConnector1">
            <a:avLst/>
          </a:prstGeom>
          <a:noFill/>
          <a:ln w="28575">
            <a:solidFill>
              <a:schemeClr val="hlink"/>
            </a:solidFill>
            <a:prstDash val="dash"/>
            <a:round/>
            <a:headEnd/>
            <a:tailEnd type="triangle" w="med" len="med"/>
          </a:ln>
          <a:extLst>
            <a:ext uri="{909E8E84-426E-40DD-AFC4-6F175D3DCCD1}">
              <a14:hiddenFill xmlns:a14="http://schemas.microsoft.com/office/drawing/2010/main">
                <a:noFill/>
              </a14:hiddenFill>
            </a:ext>
          </a:extLst>
        </p:spPr>
      </p:cxnSp>
      <p:sp>
        <p:nvSpPr>
          <p:cNvPr id="14" name="Text Box 6">
            <a:extLst>
              <a:ext uri="{FF2B5EF4-FFF2-40B4-BE49-F238E27FC236}">
                <a16:creationId xmlns:a16="http://schemas.microsoft.com/office/drawing/2014/main" id="{93F52AF6-8304-E6D1-0EC7-80FC6309E3F7}"/>
              </a:ext>
            </a:extLst>
          </p:cNvPr>
          <p:cNvSpPr txBox="1">
            <a:spLocks noChangeArrowheads="1"/>
          </p:cNvSpPr>
          <p:nvPr/>
        </p:nvSpPr>
        <p:spPr bwMode="auto">
          <a:xfrm>
            <a:off x="5676900" y="4763"/>
            <a:ext cx="3467100" cy="738187"/>
          </a:xfrm>
          <a:prstGeom prst="rect">
            <a:avLst/>
          </a:prstGeom>
          <a:solidFill>
            <a:schemeClr val="accent6">
              <a:lumMod val="40000"/>
              <a:lumOff val="60000"/>
            </a:schemeClr>
          </a:solidFill>
          <a:ln w="9525">
            <a:noFill/>
            <a:miter lim="800000"/>
            <a:headEnd/>
            <a:tailEnd/>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1400" dirty="0"/>
              <a:t>K.D. Ashley. </a:t>
            </a:r>
            <a:r>
              <a:rPr lang="en-US" sz="1400" i="1" dirty="0"/>
              <a:t>Modeling Legal Argument: Reasoning with Cases and Hypotheticals</a:t>
            </a:r>
            <a:r>
              <a:rPr lang="en-US" sz="1400" dirty="0"/>
              <a:t>.</a:t>
            </a:r>
          </a:p>
          <a:p>
            <a:pPr>
              <a:defRPr/>
            </a:pPr>
            <a:r>
              <a:rPr lang="en-US" sz="1400" dirty="0"/>
              <a:t>MIT Press, Cambridge, MA, 1990.</a:t>
            </a:r>
          </a:p>
        </p:txBody>
      </p:sp>
      <p:pic>
        <p:nvPicPr>
          <p:cNvPr id="2" name="Picture 4" descr="rissley">
            <a:extLst>
              <a:ext uri="{FF2B5EF4-FFF2-40B4-BE49-F238E27FC236}">
                <a16:creationId xmlns:a16="http://schemas.microsoft.com/office/drawing/2014/main" id="{6C9BC716-1369-C496-2507-77C783084A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09" y="0"/>
            <a:ext cx="14097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a:extLst>
              <a:ext uri="{FF2B5EF4-FFF2-40B4-BE49-F238E27FC236}">
                <a16:creationId xmlns:a16="http://schemas.microsoft.com/office/drawing/2014/main" id="{1FFCBBB6-EEA7-476E-A6D8-AD791B416690}"/>
              </a:ext>
            </a:extLst>
          </p:cNvPr>
          <p:cNvSpPr>
            <a:spLocks noGrp="1" noChangeArrowheads="1"/>
          </p:cNvSpPr>
          <p:nvPr>
            <p:ph type="title"/>
          </p:nvPr>
        </p:nvSpPr>
        <p:spPr>
          <a:xfrm>
            <a:off x="5791200" y="381000"/>
            <a:ext cx="3581400" cy="1143000"/>
          </a:xfrm>
        </p:spPr>
        <p:txBody>
          <a:bodyPr/>
          <a:lstStyle/>
          <a:p>
            <a:pPr algn="ctr"/>
            <a:r>
              <a:rPr lang="en-GB" altLang="nl-NL" sz="2800"/>
              <a:t>(snapshot of)</a:t>
            </a:r>
            <a:br>
              <a:rPr lang="en-GB" altLang="nl-NL" sz="2800"/>
            </a:br>
            <a:r>
              <a:rPr lang="en-GB" altLang="nl-NL" sz="2800"/>
              <a:t>CATO Factor </a:t>
            </a:r>
            <a:br>
              <a:rPr lang="en-GB" altLang="nl-NL" sz="2800"/>
            </a:br>
            <a:r>
              <a:rPr lang="en-GB" altLang="nl-NL" sz="2800"/>
              <a:t>Hierarchy</a:t>
            </a:r>
          </a:p>
        </p:txBody>
      </p:sp>
      <p:sp>
        <p:nvSpPr>
          <p:cNvPr id="63490" name="Text Box 3">
            <a:extLst>
              <a:ext uri="{FF2B5EF4-FFF2-40B4-BE49-F238E27FC236}">
                <a16:creationId xmlns:a16="http://schemas.microsoft.com/office/drawing/2014/main" id="{74F001A8-3414-4CEE-A801-049C961B6D4C}"/>
              </a:ext>
            </a:extLst>
          </p:cNvPr>
          <p:cNvSpPr txBox="1">
            <a:spLocks noChangeArrowheads="1"/>
          </p:cNvSpPr>
          <p:nvPr/>
        </p:nvSpPr>
        <p:spPr bwMode="auto">
          <a:xfrm>
            <a:off x="3413125" y="2319338"/>
            <a:ext cx="3275013" cy="400050"/>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F101: Info Trade Secret (p)</a:t>
            </a:r>
          </a:p>
        </p:txBody>
      </p:sp>
      <p:sp>
        <p:nvSpPr>
          <p:cNvPr id="63491" name="Text Box 4">
            <a:extLst>
              <a:ext uri="{FF2B5EF4-FFF2-40B4-BE49-F238E27FC236}">
                <a16:creationId xmlns:a16="http://schemas.microsoft.com/office/drawing/2014/main" id="{697B5B35-2956-4156-8546-C048A423C83D}"/>
              </a:ext>
            </a:extLst>
          </p:cNvPr>
          <p:cNvSpPr txBox="1">
            <a:spLocks noChangeArrowheads="1"/>
          </p:cNvSpPr>
          <p:nvPr/>
        </p:nvSpPr>
        <p:spPr bwMode="auto">
          <a:xfrm>
            <a:off x="1279525" y="3521075"/>
            <a:ext cx="3140075"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F102: Efforts to maintain </a:t>
            </a:r>
          </a:p>
          <a:p>
            <a:pPr eaLnBrk="1" hangingPunct="1">
              <a:spcBef>
                <a:spcPct val="0"/>
              </a:spcBef>
              <a:buClrTx/>
              <a:buSzTx/>
              <a:buFontTx/>
              <a:buNone/>
            </a:pPr>
            <a:r>
              <a:rPr lang="en-GB" altLang="nl-NL" sz="2000"/>
              <a:t>secrecy (p)</a:t>
            </a:r>
          </a:p>
        </p:txBody>
      </p:sp>
      <p:sp>
        <p:nvSpPr>
          <p:cNvPr id="63492" name="Text Box 5">
            <a:extLst>
              <a:ext uri="{FF2B5EF4-FFF2-40B4-BE49-F238E27FC236}">
                <a16:creationId xmlns:a16="http://schemas.microsoft.com/office/drawing/2014/main" id="{AEA47AD1-134E-48FC-BB59-0FB7FE429321}"/>
              </a:ext>
            </a:extLst>
          </p:cNvPr>
          <p:cNvSpPr txBox="1">
            <a:spLocks noChangeArrowheads="1"/>
          </p:cNvSpPr>
          <p:nvPr/>
        </p:nvSpPr>
        <p:spPr bwMode="auto">
          <a:xfrm>
            <a:off x="5257800" y="3344863"/>
            <a:ext cx="2790825" cy="400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F104: Info valuable (p)</a:t>
            </a:r>
          </a:p>
        </p:txBody>
      </p:sp>
      <p:sp>
        <p:nvSpPr>
          <p:cNvPr id="63493" name="Text Box 6">
            <a:extLst>
              <a:ext uri="{FF2B5EF4-FFF2-40B4-BE49-F238E27FC236}">
                <a16:creationId xmlns:a16="http://schemas.microsoft.com/office/drawing/2014/main" id="{300C6173-7B56-435E-8F18-8B6D112F677E}"/>
              </a:ext>
            </a:extLst>
          </p:cNvPr>
          <p:cNvSpPr txBox="1">
            <a:spLocks noChangeArrowheads="1"/>
          </p:cNvSpPr>
          <p:nvPr/>
        </p:nvSpPr>
        <p:spPr bwMode="auto">
          <a:xfrm>
            <a:off x="36513" y="5426075"/>
            <a:ext cx="2249487"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F4: Agreed not to disclose (p)</a:t>
            </a:r>
          </a:p>
        </p:txBody>
      </p:sp>
      <p:sp>
        <p:nvSpPr>
          <p:cNvPr id="63494" name="Text Box 7">
            <a:extLst>
              <a:ext uri="{FF2B5EF4-FFF2-40B4-BE49-F238E27FC236}">
                <a16:creationId xmlns:a16="http://schemas.microsoft.com/office/drawing/2014/main" id="{76C159B3-B9EB-4438-92A3-4F9220D1CAF2}"/>
              </a:ext>
            </a:extLst>
          </p:cNvPr>
          <p:cNvSpPr txBox="1">
            <a:spLocks noChangeArrowheads="1"/>
          </p:cNvSpPr>
          <p:nvPr/>
        </p:nvSpPr>
        <p:spPr bwMode="auto">
          <a:xfrm>
            <a:off x="2362200" y="5426075"/>
            <a:ext cx="2263775"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 Disclosures</a:t>
            </a:r>
          </a:p>
          <a:p>
            <a:pPr eaLnBrk="1" hangingPunct="1">
              <a:spcBef>
                <a:spcPct val="0"/>
              </a:spcBef>
              <a:buClrTx/>
              <a:buSzTx/>
              <a:buFontTx/>
              <a:buNone/>
            </a:pPr>
            <a:r>
              <a:rPr lang="en-GB" altLang="nl-NL" sz="2000"/>
              <a:t>in negotiations (d)</a:t>
            </a:r>
          </a:p>
        </p:txBody>
      </p:sp>
      <p:sp>
        <p:nvSpPr>
          <p:cNvPr id="63495" name="Text Box 8">
            <a:extLst>
              <a:ext uri="{FF2B5EF4-FFF2-40B4-BE49-F238E27FC236}">
                <a16:creationId xmlns:a16="http://schemas.microsoft.com/office/drawing/2014/main" id="{4F38DD8B-8B6C-4D92-94A4-0358CE3A949A}"/>
              </a:ext>
            </a:extLst>
          </p:cNvPr>
          <p:cNvSpPr txBox="1">
            <a:spLocks noChangeArrowheads="1"/>
          </p:cNvSpPr>
          <p:nvPr/>
        </p:nvSpPr>
        <p:spPr bwMode="auto">
          <a:xfrm>
            <a:off x="4876800" y="5426075"/>
            <a:ext cx="1682750"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F6: Security</a:t>
            </a:r>
          </a:p>
          <a:p>
            <a:pPr eaLnBrk="1" hangingPunct="1">
              <a:spcBef>
                <a:spcPct val="0"/>
              </a:spcBef>
              <a:buClrTx/>
              <a:buSzTx/>
              <a:buFontTx/>
              <a:buNone/>
            </a:pPr>
            <a:r>
              <a:rPr lang="en-GB" altLang="nl-NL" sz="2000"/>
              <a:t>measures (p)</a:t>
            </a:r>
          </a:p>
        </p:txBody>
      </p:sp>
      <p:sp>
        <p:nvSpPr>
          <p:cNvPr id="63496" name="Text Box 9">
            <a:extLst>
              <a:ext uri="{FF2B5EF4-FFF2-40B4-BE49-F238E27FC236}">
                <a16:creationId xmlns:a16="http://schemas.microsoft.com/office/drawing/2014/main" id="{A561C1BF-693F-4FBA-A604-5317E5BC1263}"/>
              </a:ext>
            </a:extLst>
          </p:cNvPr>
          <p:cNvSpPr txBox="1">
            <a:spLocks noChangeArrowheads="1"/>
          </p:cNvSpPr>
          <p:nvPr/>
        </p:nvSpPr>
        <p:spPr bwMode="auto">
          <a:xfrm>
            <a:off x="6948488" y="5426075"/>
            <a:ext cx="1814512"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F15: Unique product (p)</a:t>
            </a:r>
          </a:p>
        </p:txBody>
      </p:sp>
      <p:sp>
        <p:nvSpPr>
          <p:cNvPr id="63497" name="Line 10">
            <a:extLst>
              <a:ext uri="{FF2B5EF4-FFF2-40B4-BE49-F238E27FC236}">
                <a16:creationId xmlns:a16="http://schemas.microsoft.com/office/drawing/2014/main" id="{DDAC7EFB-99C4-4643-87BF-B1CCECEF7A1D}"/>
              </a:ext>
            </a:extLst>
          </p:cNvPr>
          <p:cNvSpPr>
            <a:spLocks noChangeShapeType="1"/>
          </p:cNvSpPr>
          <p:nvPr/>
        </p:nvSpPr>
        <p:spPr bwMode="auto">
          <a:xfrm flipV="1">
            <a:off x="3276600" y="2895600"/>
            <a:ext cx="9144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498" name="Line 11">
            <a:extLst>
              <a:ext uri="{FF2B5EF4-FFF2-40B4-BE49-F238E27FC236}">
                <a16:creationId xmlns:a16="http://schemas.microsoft.com/office/drawing/2014/main" id="{432DB028-D446-42C6-9FDC-E70A28809B50}"/>
              </a:ext>
            </a:extLst>
          </p:cNvPr>
          <p:cNvSpPr>
            <a:spLocks noChangeShapeType="1"/>
          </p:cNvSpPr>
          <p:nvPr/>
        </p:nvSpPr>
        <p:spPr bwMode="auto">
          <a:xfrm flipH="1" flipV="1">
            <a:off x="5562600" y="2819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499" name="Line 12">
            <a:extLst>
              <a:ext uri="{FF2B5EF4-FFF2-40B4-BE49-F238E27FC236}">
                <a16:creationId xmlns:a16="http://schemas.microsoft.com/office/drawing/2014/main" id="{B7D69741-665A-4E7C-A859-AFC20C9C68F8}"/>
              </a:ext>
            </a:extLst>
          </p:cNvPr>
          <p:cNvSpPr>
            <a:spLocks noChangeShapeType="1"/>
          </p:cNvSpPr>
          <p:nvPr/>
        </p:nvSpPr>
        <p:spPr bwMode="auto">
          <a:xfrm flipV="1">
            <a:off x="1143000" y="4343400"/>
            <a:ext cx="8382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500" name="Line 13">
            <a:extLst>
              <a:ext uri="{FF2B5EF4-FFF2-40B4-BE49-F238E27FC236}">
                <a16:creationId xmlns:a16="http://schemas.microsoft.com/office/drawing/2014/main" id="{5B6AD6CD-708B-49AA-955A-F5BDE679A9A2}"/>
              </a:ext>
            </a:extLst>
          </p:cNvPr>
          <p:cNvSpPr>
            <a:spLocks noChangeShapeType="1"/>
          </p:cNvSpPr>
          <p:nvPr/>
        </p:nvSpPr>
        <p:spPr bwMode="auto">
          <a:xfrm flipH="1" flipV="1">
            <a:off x="3048000" y="4419600"/>
            <a:ext cx="152400" cy="9906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501" name="Line 14">
            <a:extLst>
              <a:ext uri="{FF2B5EF4-FFF2-40B4-BE49-F238E27FC236}">
                <a16:creationId xmlns:a16="http://schemas.microsoft.com/office/drawing/2014/main" id="{26A5AFB7-3541-4AC6-8438-B14C0827080D}"/>
              </a:ext>
            </a:extLst>
          </p:cNvPr>
          <p:cNvSpPr>
            <a:spLocks noChangeShapeType="1"/>
          </p:cNvSpPr>
          <p:nvPr/>
        </p:nvSpPr>
        <p:spPr bwMode="auto">
          <a:xfrm flipH="1" flipV="1">
            <a:off x="3733800" y="4343400"/>
            <a:ext cx="160020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502" name="Line 15">
            <a:extLst>
              <a:ext uri="{FF2B5EF4-FFF2-40B4-BE49-F238E27FC236}">
                <a16:creationId xmlns:a16="http://schemas.microsoft.com/office/drawing/2014/main" id="{5F02B31D-5C33-4381-A3CA-0A36707248D8}"/>
              </a:ext>
            </a:extLst>
          </p:cNvPr>
          <p:cNvSpPr>
            <a:spLocks noChangeShapeType="1"/>
          </p:cNvSpPr>
          <p:nvPr/>
        </p:nvSpPr>
        <p:spPr bwMode="auto">
          <a:xfrm flipH="1" flipV="1">
            <a:off x="6934200" y="3886200"/>
            <a:ext cx="990600" cy="1371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503" name="Text Box 17">
            <a:extLst>
              <a:ext uri="{FF2B5EF4-FFF2-40B4-BE49-F238E27FC236}">
                <a16:creationId xmlns:a16="http://schemas.microsoft.com/office/drawing/2014/main" id="{D9F0C5FC-684F-435B-B9AA-D19D9874CBB7}"/>
              </a:ext>
            </a:extLst>
          </p:cNvPr>
          <p:cNvSpPr txBox="1">
            <a:spLocks noChangeArrowheads="1"/>
          </p:cNvSpPr>
          <p:nvPr/>
        </p:nvSpPr>
        <p:spPr bwMode="auto">
          <a:xfrm>
            <a:off x="3200400" y="762000"/>
            <a:ext cx="2032000" cy="708025"/>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Misuse of Trade </a:t>
            </a:r>
          </a:p>
          <a:p>
            <a:pPr eaLnBrk="1" hangingPunct="1">
              <a:spcBef>
                <a:spcPct val="0"/>
              </a:spcBef>
              <a:buClrTx/>
              <a:buSzTx/>
              <a:buFontTx/>
              <a:buNone/>
            </a:pPr>
            <a:r>
              <a:rPr lang="en-GB" altLang="nl-NL" sz="2000"/>
              <a:t>Secret (p)</a:t>
            </a:r>
          </a:p>
        </p:txBody>
      </p:sp>
      <p:sp>
        <p:nvSpPr>
          <p:cNvPr id="63504" name="Line 18">
            <a:extLst>
              <a:ext uri="{FF2B5EF4-FFF2-40B4-BE49-F238E27FC236}">
                <a16:creationId xmlns:a16="http://schemas.microsoft.com/office/drawing/2014/main" id="{FEAEFE4F-5A49-4FCC-B2AD-FA0D1B2C4691}"/>
              </a:ext>
            </a:extLst>
          </p:cNvPr>
          <p:cNvSpPr>
            <a:spLocks noChangeShapeType="1"/>
          </p:cNvSpPr>
          <p:nvPr/>
        </p:nvSpPr>
        <p:spPr bwMode="auto">
          <a:xfrm flipH="1" flipV="1">
            <a:off x="4419600" y="1676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505" name="Text Box 19">
            <a:extLst>
              <a:ext uri="{FF2B5EF4-FFF2-40B4-BE49-F238E27FC236}">
                <a16:creationId xmlns:a16="http://schemas.microsoft.com/office/drawing/2014/main" id="{F3D97B4C-742B-4325-92CD-60692DC31583}"/>
              </a:ext>
            </a:extLst>
          </p:cNvPr>
          <p:cNvSpPr txBox="1">
            <a:spLocks noChangeArrowheads="1"/>
          </p:cNvSpPr>
          <p:nvPr/>
        </p:nvSpPr>
        <p:spPr bwMode="auto">
          <a:xfrm>
            <a:off x="36513" y="2209800"/>
            <a:ext cx="2859087" cy="708025"/>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F120: Info legitimately</a:t>
            </a:r>
          </a:p>
          <a:p>
            <a:pPr eaLnBrk="1" hangingPunct="1">
              <a:spcBef>
                <a:spcPct val="0"/>
              </a:spcBef>
              <a:buClrTx/>
              <a:buSzTx/>
              <a:buFontTx/>
              <a:buNone/>
            </a:pPr>
            <a:r>
              <a:rPr lang="en-GB" altLang="nl-NL" sz="2000"/>
              <a:t>obtained elsewhere (d)</a:t>
            </a:r>
          </a:p>
        </p:txBody>
      </p:sp>
      <p:sp>
        <p:nvSpPr>
          <p:cNvPr id="63506" name="Line 20">
            <a:extLst>
              <a:ext uri="{FF2B5EF4-FFF2-40B4-BE49-F238E27FC236}">
                <a16:creationId xmlns:a16="http://schemas.microsoft.com/office/drawing/2014/main" id="{9B56CBA0-2ECD-4360-B123-E5A17A653A19}"/>
              </a:ext>
            </a:extLst>
          </p:cNvPr>
          <p:cNvSpPr>
            <a:spLocks noChangeShapeType="1"/>
          </p:cNvSpPr>
          <p:nvPr/>
        </p:nvSpPr>
        <p:spPr bwMode="auto">
          <a:xfrm flipV="1">
            <a:off x="1981200" y="1676400"/>
            <a:ext cx="2286000" cy="4572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507" name="Line 21">
            <a:extLst>
              <a:ext uri="{FF2B5EF4-FFF2-40B4-BE49-F238E27FC236}">
                <a16:creationId xmlns:a16="http://schemas.microsoft.com/office/drawing/2014/main" id="{74867B6A-2AAC-4958-A39B-EE86D27FFF47}"/>
              </a:ext>
            </a:extLst>
          </p:cNvPr>
          <p:cNvSpPr>
            <a:spLocks noChangeShapeType="1"/>
          </p:cNvSpPr>
          <p:nvPr/>
        </p:nvSpPr>
        <p:spPr bwMode="auto">
          <a:xfrm flipH="1" flipV="1">
            <a:off x="4724400" y="1676400"/>
            <a:ext cx="30480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3508" name="Text Box 22">
            <a:extLst>
              <a:ext uri="{FF2B5EF4-FFF2-40B4-BE49-F238E27FC236}">
                <a16:creationId xmlns:a16="http://schemas.microsoft.com/office/drawing/2014/main" id="{3EE321EB-3B68-40A9-882C-4AE38D4B6404}"/>
              </a:ext>
            </a:extLst>
          </p:cNvPr>
          <p:cNvSpPr txBox="1">
            <a:spLocks noChangeArrowheads="1"/>
          </p:cNvSpPr>
          <p:nvPr/>
        </p:nvSpPr>
        <p:spPr bwMode="auto">
          <a:xfrm>
            <a:off x="7086600" y="2362200"/>
            <a:ext cx="181451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400"/>
              <a:t> </a:t>
            </a:r>
          </a:p>
        </p:txBody>
      </p:sp>
      <p:sp>
        <p:nvSpPr>
          <p:cNvPr id="63509" name="Tekstvak 22">
            <a:extLst>
              <a:ext uri="{FF2B5EF4-FFF2-40B4-BE49-F238E27FC236}">
                <a16:creationId xmlns:a16="http://schemas.microsoft.com/office/drawing/2014/main" id="{C5734D41-7D4B-4507-9E6D-D77FAB5A6F33}"/>
              </a:ext>
            </a:extLst>
          </p:cNvPr>
          <p:cNvSpPr txBox="1">
            <a:spLocks noChangeArrowheads="1"/>
          </p:cNvSpPr>
          <p:nvPr/>
        </p:nvSpPr>
        <p:spPr bwMode="auto">
          <a:xfrm>
            <a:off x="1600200" y="152400"/>
            <a:ext cx="3738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nl-NL" altLang="nl-NL" sz="2400"/>
              <a:t>Vincent Aleven 1991-1997</a:t>
            </a:r>
          </a:p>
        </p:txBody>
      </p:sp>
      <p:pic>
        <p:nvPicPr>
          <p:cNvPr id="63510" name="Picture 1">
            <a:extLst>
              <a:ext uri="{FF2B5EF4-FFF2-40B4-BE49-F238E27FC236}">
                <a16:creationId xmlns:a16="http://schemas.microsoft.com/office/drawing/2014/main" id="{03527B4C-6CB0-4489-8825-FE8D6F25AD4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47800"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 Box 3">
            <a:extLst>
              <a:ext uri="{FF2B5EF4-FFF2-40B4-BE49-F238E27FC236}">
                <a16:creationId xmlns:a16="http://schemas.microsoft.com/office/drawing/2014/main" id="{0BF197EB-BF73-43E4-9F05-E109A39E5A69}"/>
              </a:ext>
            </a:extLst>
          </p:cNvPr>
          <p:cNvSpPr txBox="1">
            <a:spLocks noChangeArrowheads="1"/>
          </p:cNvSpPr>
          <p:nvPr/>
        </p:nvSpPr>
        <p:spPr bwMode="auto">
          <a:xfrm>
            <a:off x="3413125" y="2319338"/>
            <a:ext cx="3275013" cy="400050"/>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F101: Info Trade Secret (p)</a:t>
            </a:r>
          </a:p>
        </p:txBody>
      </p:sp>
      <p:sp>
        <p:nvSpPr>
          <p:cNvPr id="65538" name="Text Box 4">
            <a:extLst>
              <a:ext uri="{FF2B5EF4-FFF2-40B4-BE49-F238E27FC236}">
                <a16:creationId xmlns:a16="http://schemas.microsoft.com/office/drawing/2014/main" id="{28E79B34-2633-47A1-BAC5-16FA69D22E86}"/>
              </a:ext>
            </a:extLst>
          </p:cNvPr>
          <p:cNvSpPr txBox="1">
            <a:spLocks noChangeArrowheads="1"/>
          </p:cNvSpPr>
          <p:nvPr/>
        </p:nvSpPr>
        <p:spPr bwMode="auto">
          <a:xfrm>
            <a:off x="1279525" y="3521075"/>
            <a:ext cx="3140075"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F102: Efforts to maintain </a:t>
            </a:r>
          </a:p>
          <a:p>
            <a:pPr eaLnBrk="1" hangingPunct="1">
              <a:spcBef>
                <a:spcPct val="0"/>
              </a:spcBef>
              <a:buClrTx/>
              <a:buSzTx/>
              <a:buFontTx/>
              <a:buNone/>
            </a:pPr>
            <a:r>
              <a:rPr lang="en-GB" altLang="nl-NL" sz="2000"/>
              <a:t>secrecy (p)</a:t>
            </a:r>
          </a:p>
        </p:txBody>
      </p:sp>
      <p:sp>
        <p:nvSpPr>
          <p:cNvPr id="65539" name="Text Box 5">
            <a:extLst>
              <a:ext uri="{FF2B5EF4-FFF2-40B4-BE49-F238E27FC236}">
                <a16:creationId xmlns:a16="http://schemas.microsoft.com/office/drawing/2014/main" id="{E2D8F437-3A7E-438F-AA57-28BC510297AF}"/>
              </a:ext>
            </a:extLst>
          </p:cNvPr>
          <p:cNvSpPr txBox="1">
            <a:spLocks noChangeArrowheads="1"/>
          </p:cNvSpPr>
          <p:nvPr/>
        </p:nvSpPr>
        <p:spPr bwMode="auto">
          <a:xfrm>
            <a:off x="5257800" y="3344863"/>
            <a:ext cx="2790825" cy="400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F104: Info valuable (p)</a:t>
            </a:r>
          </a:p>
        </p:txBody>
      </p:sp>
      <p:sp>
        <p:nvSpPr>
          <p:cNvPr id="65540" name="Text Box 6">
            <a:extLst>
              <a:ext uri="{FF2B5EF4-FFF2-40B4-BE49-F238E27FC236}">
                <a16:creationId xmlns:a16="http://schemas.microsoft.com/office/drawing/2014/main" id="{55DDE312-E3CD-40F3-A7E3-443D966A67B6}"/>
              </a:ext>
            </a:extLst>
          </p:cNvPr>
          <p:cNvSpPr txBox="1">
            <a:spLocks noChangeArrowheads="1"/>
          </p:cNvSpPr>
          <p:nvPr/>
        </p:nvSpPr>
        <p:spPr bwMode="auto">
          <a:xfrm>
            <a:off x="36513" y="5426075"/>
            <a:ext cx="2249487"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F4: Agreed not to disclose (p)</a:t>
            </a:r>
          </a:p>
        </p:txBody>
      </p:sp>
      <p:sp>
        <p:nvSpPr>
          <p:cNvPr id="65541" name="Text Box 7">
            <a:extLst>
              <a:ext uri="{FF2B5EF4-FFF2-40B4-BE49-F238E27FC236}">
                <a16:creationId xmlns:a16="http://schemas.microsoft.com/office/drawing/2014/main" id="{328B0FE8-856E-4573-B1AF-9A911081F1D6}"/>
              </a:ext>
            </a:extLst>
          </p:cNvPr>
          <p:cNvSpPr txBox="1">
            <a:spLocks noChangeArrowheads="1"/>
          </p:cNvSpPr>
          <p:nvPr/>
        </p:nvSpPr>
        <p:spPr bwMode="auto">
          <a:xfrm>
            <a:off x="2362200" y="5426075"/>
            <a:ext cx="2263775"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 Disclosures</a:t>
            </a:r>
          </a:p>
          <a:p>
            <a:pPr eaLnBrk="1" hangingPunct="1">
              <a:spcBef>
                <a:spcPct val="0"/>
              </a:spcBef>
              <a:buClrTx/>
              <a:buSzTx/>
              <a:buFontTx/>
              <a:buNone/>
            </a:pPr>
            <a:r>
              <a:rPr lang="en-GB" altLang="nl-NL" sz="2000"/>
              <a:t>in negotiations (d)</a:t>
            </a:r>
          </a:p>
        </p:txBody>
      </p:sp>
      <p:sp>
        <p:nvSpPr>
          <p:cNvPr id="65542" name="Text Box 8">
            <a:extLst>
              <a:ext uri="{FF2B5EF4-FFF2-40B4-BE49-F238E27FC236}">
                <a16:creationId xmlns:a16="http://schemas.microsoft.com/office/drawing/2014/main" id="{7D223AC2-22C3-47AD-9C58-C4768C7A4D6D}"/>
              </a:ext>
            </a:extLst>
          </p:cNvPr>
          <p:cNvSpPr txBox="1">
            <a:spLocks noChangeArrowheads="1"/>
          </p:cNvSpPr>
          <p:nvPr/>
        </p:nvSpPr>
        <p:spPr bwMode="auto">
          <a:xfrm>
            <a:off x="4876800" y="5426075"/>
            <a:ext cx="1682750"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F6: Security</a:t>
            </a:r>
          </a:p>
          <a:p>
            <a:pPr eaLnBrk="1" hangingPunct="1">
              <a:spcBef>
                <a:spcPct val="0"/>
              </a:spcBef>
              <a:buClrTx/>
              <a:buSzTx/>
              <a:buFontTx/>
              <a:buNone/>
            </a:pPr>
            <a:r>
              <a:rPr lang="en-GB" altLang="nl-NL" sz="2000"/>
              <a:t>measures (p)</a:t>
            </a:r>
          </a:p>
        </p:txBody>
      </p:sp>
      <p:sp>
        <p:nvSpPr>
          <p:cNvPr id="65543" name="Text Box 9">
            <a:extLst>
              <a:ext uri="{FF2B5EF4-FFF2-40B4-BE49-F238E27FC236}">
                <a16:creationId xmlns:a16="http://schemas.microsoft.com/office/drawing/2014/main" id="{7A818CC3-9C9C-4985-AA35-2426DC7D3E5B}"/>
              </a:ext>
            </a:extLst>
          </p:cNvPr>
          <p:cNvSpPr txBox="1">
            <a:spLocks noChangeArrowheads="1"/>
          </p:cNvSpPr>
          <p:nvPr/>
        </p:nvSpPr>
        <p:spPr bwMode="auto">
          <a:xfrm>
            <a:off x="6948488" y="5426075"/>
            <a:ext cx="1814512"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F15: Unique product (p)</a:t>
            </a:r>
          </a:p>
        </p:txBody>
      </p:sp>
      <p:sp>
        <p:nvSpPr>
          <p:cNvPr id="65544" name="Line 10">
            <a:extLst>
              <a:ext uri="{FF2B5EF4-FFF2-40B4-BE49-F238E27FC236}">
                <a16:creationId xmlns:a16="http://schemas.microsoft.com/office/drawing/2014/main" id="{DA882654-6FCE-4058-964C-2A53EED2D6F3}"/>
              </a:ext>
            </a:extLst>
          </p:cNvPr>
          <p:cNvSpPr>
            <a:spLocks noChangeShapeType="1"/>
          </p:cNvSpPr>
          <p:nvPr/>
        </p:nvSpPr>
        <p:spPr bwMode="auto">
          <a:xfrm flipV="1">
            <a:off x="3276600" y="2895600"/>
            <a:ext cx="9144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45" name="Line 11">
            <a:extLst>
              <a:ext uri="{FF2B5EF4-FFF2-40B4-BE49-F238E27FC236}">
                <a16:creationId xmlns:a16="http://schemas.microsoft.com/office/drawing/2014/main" id="{120A02A5-DD8A-499D-8914-59C02691074F}"/>
              </a:ext>
            </a:extLst>
          </p:cNvPr>
          <p:cNvSpPr>
            <a:spLocks noChangeShapeType="1"/>
          </p:cNvSpPr>
          <p:nvPr/>
        </p:nvSpPr>
        <p:spPr bwMode="auto">
          <a:xfrm flipH="1" flipV="1">
            <a:off x="5562600" y="2819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46" name="Line 12">
            <a:extLst>
              <a:ext uri="{FF2B5EF4-FFF2-40B4-BE49-F238E27FC236}">
                <a16:creationId xmlns:a16="http://schemas.microsoft.com/office/drawing/2014/main" id="{8E5C522D-FE33-422D-92CE-E1BD865681F3}"/>
              </a:ext>
            </a:extLst>
          </p:cNvPr>
          <p:cNvSpPr>
            <a:spLocks noChangeShapeType="1"/>
          </p:cNvSpPr>
          <p:nvPr/>
        </p:nvSpPr>
        <p:spPr bwMode="auto">
          <a:xfrm flipV="1">
            <a:off x="1143000" y="4343400"/>
            <a:ext cx="8382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47" name="Line 13">
            <a:extLst>
              <a:ext uri="{FF2B5EF4-FFF2-40B4-BE49-F238E27FC236}">
                <a16:creationId xmlns:a16="http://schemas.microsoft.com/office/drawing/2014/main" id="{41B88273-A887-4753-9C3B-EA93985A3D95}"/>
              </a:ext>
            </a:extLst>
          </p:cNvPr>
          <p:cNvSpPr>
            <a:spLocks noChangeShapeType="1"/>
          </p:cNvSpPr>
          <p:nvPr/>
        </p:nvSpPr>
        <p:spPr bwMode="auto">
          <a:xfrm flipH="1" flipV="1">
            <a:off x="3048000" y="4419600"/>
            <a:ext cx="152400" cy="9906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48" name="Line 14">
            <a:extLst>
              <a:ext uri="{FF2B5EF4-FFF2-40B4-BE49-F238E27FC236}">
                <a16:creationId xmlns:a16="http://schemas.microsoft.com/office/drawing/2014/main" id="{74219952-6288-4278-8153-8315CF5DA81C}"/>
              </a:ext>
            </a:extLst>
          </p:cNvPr>
          <p:cNvSpPr>
            <a:spLocks noChangeShapeType="1"/>
          </p:cNvSpPr>
          <p:nvPr/>
        </p:nvSpPr>
        <p:spPr bwMode="auto">
          <a:xfrm flipH="1" flipV="1">
            <a:off x="3733800" y="4343400"/>
            <a:ext cx="160020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49" name="Line 15">
            <a:extLst>
              <a:ext uri="{FF2B5EF4-FFF2-40B4-BE49-F238E27FC236}">
                <a16:creationId xmlns:a16="http://schemas.microsoft.com/office/drawing/2014/main" id="{00E98F18-FACA-4519-A692-97F725D73F7E}"/>
              </a:ext>
            </a:extLst>
          </p:cNvPr>
          <p:cNvSpPr>
            <a:spLocks noChangeShapeType="1"/>
          </p:cNvSpPr>
          <p:nvPr/>
        </p:nvSpPr>
        <p:spPr bwMode="auto">
          <a:xfrm flipH="1" flipV="1">
            <a:off x="6934200" y="3886200"/>
            <a:ext cx="990600" cy="1371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50" name="Text Box 17">
            <a:extLst>
              <a:ext uri="{FF2B5EF4-FFF2-40B4-BE49-F238E27FC236}">
                <a16:creationId xmlns:a16="http://schemas.microsoft.com/office/drawing/2014/main" id="{80D87206-6261-4A78-8D5F-57252A9BCFFD}"/>
              </a:ext>
            </a:extLst>
          </p:cNvPr>
          <p:cNvSpPr txBox="1">
            <a:spLocks noChangeArrowheads="1"/>
          </p:cNvSpPr>
          <p:nvPr/>
        </p:nvSpPr>
        <p:spPr bwMode="auto">
          <a:xfrm>
            <a:off x="3200400" y="762000"/>
            <a:ext cx="2032000" cy="708025"/>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Misuse of Trade </a:t>
            </a:r>
          </a:p>
          <a:p>
            <a:pPr eaLnBrk="1" hangingPunct="1">
              <a:spcBef>
                <a:spcPct val="0"/>
              </a:spcBef>
              <a:buClrTx/>
              <a:buSzTx/>
              <a:buFontTx/>
              <a:buNone/>
            </a:pPr>
            <a:r>
              <a:rPr lang="en-GB" altLang="nl-NL" sz="2000"/>
              <a:t>Secret (p)</a:t>
            </a:r>
          </a:p>
        </p:txBody>
      </p:sp>
      <p:sp>
        <p:nvSpPr>
          <p:cNvPr id="65551" name="Line 18">
            <a:extLst>
              <a:ext uri="{FF2B5EF4-FFF2-40B4-BE49-F238E27FC236}">
                <a16:creationId xmlns:a16="http://schemas.microsoft.com/office/drawing/2014/main" id="{D728EC15-94E7-4258-9A91-2B5FE4DA3F73}"/>
              </a:ext>
            </a:extLst>
          </p:cNvPr>
          <p:cNvSpPr>
            <a:spLocks noChangeShapeType="1"/>
          </p:cNvSpPr>
          <p:nvPr/>
        </p:nvSpPr>
        <p:spPr bwMode="auto">
          <a:xfrm flipH="1" flipV="1">
            <a:off x="4419600" y="1676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52" name="Text Box 19">
            <a:extLst>
              <a:ext uri="{FF2B5EF4-FFF2-40B4-BE49-F238E27FC236}">
                <a16:creationId xmlns:a16="http://schemas.microsoft.com/office/drawing/2014/main" id="{13F9F8E8-9862-41B7-B23B-B935080E72C2}"/>
              </a:ext>
            </a:extLst>
          </p:cNvPr>
          <p:cNvSpPr txBox="1">
            <a:spLocks noChangeArrowheads="1"/>
          </p:cNvSpPr>
          <p:nvPr/>
        </p:nvSpPr>
        <p:spPr bwMode="auto">
          <a:xfrm>
            <a:off x="36513" y="2209800"/>
            <a:ext cx="2859087" cy="708025"/>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F120: Info legitimately</a:t>
            </a:r>
          </a:p>
          <a:p>
            <a:pPr eaLnBrk="1" hangingPunct="1">
              <a:spcBef>
                <a:spcPct val="0"/>
              </a:spcBef>
              <a:buClrTx/>
              <a:buSzTx/>
              <a:buFontTx/>
              <a:buNone/>
            </a:pPr>
            <a:r>
              <a:rPr lang="en-GB" altLang="nl-NL" sz="2000"/>
              <a:t>obtained elsewhere (d)</a:t>
            </a:r>
          </a:p>
        </p:txBody>
      </p:sp>
      <p:sp>
        <p:nvSpPr>
          <p:cNvPr id="65553" name="Line 20">
            <a:extLst>
              <a:ext uri="{FF2B5EF4-FFF2-40B4-BE49-F238E27FC236}">
                <a16:creationId xmlns:a16="http://schemas.microsoft.com/office/drawing/2014/main" id="{389E5079-9DC4-4E18-B3CF-6DD2338612B9}"/>
              </a:ext>
            </a:extLst>
          </p:cNvPr>
          <p:cNvSpPr>
            <a:spLocks noChangeShapeType="1"/>
          </p:cNvSpPr>
          <p:nvPr/>
        </p:nvSpPr>
        <p:spPr bwMode="auto">
          <a:xfrm flipV="1">
            <a:off x="1981200" y="1676400"/>
            <a:ext cx="2286000" cy="4572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54" name="Line 21">
            <a:extLst>
              <a:ext uri="{FF2B5EF4-FFF2-40B4-BE49-F238E27FC236}">
                <a16:creationId xmlns:a16="http://schemas.microsoft.com/office/drawing/2014/main" id="{2F509476-81C9-47A9-B312-7314E20A707C}"/>
              </a:ext>
            </a:extLst>
          </p:cNvPr>
          <p:cNvSpPr>
            <a:spLocks noChangeShapeType="1"/>
          </p:cNvSpPr>
          <p:nvPr/>
        </p:nvSpPr>
        <p:spPr bwMode="auto">
          <a:xfrm flipH="1" flipV="1">
            <a:off x="4724400" y="1676400"/>
            <a:ext cx="30480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5555" name="Text Box 22">
            <a:extLst>
              <a:ext uri="{FF2B5EF4-FFF2-40B4-BE49-F238E27FC236}">
                <a16:creationId xmlns:a16="http://schemas.microsoft.com/office/drawing/2014/main" id="{9E5CEB16-2AE0-44AD-90A8-C17D7846719E}"/>
              </a:ext>
            </a:extLst>
          </p:cNvPr>
          <p:cNvSpPr txBox="1">
            <a:spLocks noChangeArrowheads="1"/>
          </p:cNvSpPr>
          <p:nvPr/>
        </p:nvSpPr>
        <p:spPr bwMode="auto">
          <a:xfrm>
            <a:off x="7086600" y="2362200"/>
            <a:ext cx="181451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400"/>
              <a:t> </a:t>
            </a:r>
          </a:p>
        </p:txBody>
      </p:sp>
      <p:sp>
        <p:nvSpPr>
          <p:cNvPr id="22" name="Text Box 6">
            <a:extLst>
              <a:ext uri="{FF2B5EF4-FFF2-40B4-BE49-F238E27FC236}">
                <a16:creationId xmlns:a16="http://schemas.microsoft.com/office/drawing/2014/main" id="{F0F21440-5B34-4577-984E-BFABFECBCDAD}"/>
              </a:ext>
            </a:extLst>
          </p:cNvPr>
          <p:cNvSpPr txBox="1">
            <a:spLocks noChangeArrowheads="1"/>
          </p:cNvSpPr>
          <p:nvPr/>
        </p:nvSpPr>
        <p:spPr bwMode="auto">
          <a:xfrm>
            <a:off x="26988" y="0"/>
            <a:ext cx="5764212" cy="738188"/>
          </a:xfrm>
          <a:prstGeom prst="rect">
            <a:avLst/>
          </a:prstGeom>
          <a:solidFill>
            <a:schemeClr val="accent6">
              <a:lumMod val="40000"/>
              <a:lumOff val="60000"/>
            </a:schemeClr>
          </a:solidFill>
          <a:ln w="9525">
            <a:noFill/>
            <a:miter lim="800000"/>
            <a:headEnd/>
            <a:tailEnd/>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1400" dirty="0"/>
              <a:t>V. </a:t>
            </a:r>
            <a:r>
              <a:rPr lang="en-US" sz="1400" dirty="0" err="1"/>
              <a:t>Aleven</a:t>
            </a:r>
            <a:r>
              <a:rPr lang="en-US" sz="1400" dirty="0"/>
              <a:t>. Using background knowledge in case-based legal reasoning: a computational model and an intelligent learning environment. </a:t>
            </a:r>
            <a:r>
              <a:rPr lang="en-US" sz="1400" i="1" dirty="0"/>
              <a:t>Artificial </a:t>
            </a:r>
            <a:r>
              <a:rPr lang="nl-NL" sz="1400" i="1" dirty="0"/>
              <a:t>Intelligence</a:t>
            </a:r>
            <a:r>
              <a:rPr lang="nl-NL" sz="1400" dirty="0"/>
              <a:t> 150:183-237, 2003.</a:t>
            </a:r>
            <a:endParaRPr lang="en-US" sz="1400" dirty="0"/>
          </a:p>
        </p:txBody>
      </p:sp>
      <p:sp>
        <p:nvSpPr>
          <p:cNvPr id="65557" name="Rectangle 2">
            <a:extLst>
              <a:ext uri="{FF2B5EF4-FFF2-40B4-BE49-F238E27FC236}">
                <a16:creationId xmlns:a16="http://schemas.microsoft.com/office/drawing/2014/main" id="{4A538EE9-12A2-4B3C-BA52-D6F7B5ECC908}"/>
              </a:ext>
            </a:extLst>
          </p:cNvPr>
          <p:cNvSpPr>
            <a:spLocks noGrp="1" noChangeArrowheads="1"/>
          </p:cNvSpPr>
          <p:nvPr>
            <p:ph type="title"/>
          </p:nvPr>
        </p:nvSpPr>
        <p:spPr>
          <a:xfrm>
            <a:off x="5715000" y="76200"/>
            <a:ext cx="3581400" cy="1143000"/>
          </a:xfrm>
        </p:spPr>
        <p:txBody>
          <a:bodyPr/>
          <a:lstStyle/>
          <a:p>
            <a:pPr algn="ctr"/>
            <a:r>
              <a:rPr lang="en-GB" altLang="nl-NL" sz="3200"/>
              <a:t>Distinguishing on</a:t>
            </a:r>
            <a:br>
              <a:rPr lang="en-GB" altLang="nl-NL" sz="3200"/>
            </a:br>
            <a:r>
              <a:rPr lang="en-GB" altLang="nl-NL" sz="3200"/>
              <a:t>missing pro factor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86EC09AD-27E9-4F76-985E-C55A8C36EADE}"/>
              </a:ext>
            </a:extLst>
          </p:cNvPr>
          <p:cNvSpPr>
            <a:spLocks noGrp="1" noChangeArrowheads="1"/>
          </p:cNvSpPr>
          <p:nvPr>
            <p:ph type="title"/>
          </p:nvPr>
        </p:nvSpPr>
        <p:spPr>
          <a:xfrm>
            <a:off x="5791200" y="228600"/>
            <a:ext cx="3581400" cy="1143000"/>
          </a:xfrm>
        </p:spPr>
        <p:txBody>
          <a:bodyPr/>
          <a:lstStyle/>
          <a:p>
            <a:pPr algn="ctr"/>
            <a:r>
              <a:rPr lang="en-GB" altLang="nl-NL" sz="3200"/>
              <a:t>Emphasising distinction</a:t>
            </a:r>
          </a:p>
        </p:txBody>
      </p:sp>
      <p:sp>
        <p:nvSpPr>
          <p:cNvPr id="66562" name="Text Box 3">
            <a:extLst>
              <a:ext uri="{FF2B5EF4-FFF2-40B4-BE49-F238E27FC236}">
                <a16:creationId xmlns:a16="http://schemas.microsoft.com/office/drawing/2014/main" id="{E6195000-02D1-4FA3-BFDD-2B63E095C5B5}"/>
              </a:ext>
            </a:extLst>
          </p:cNvPr>
          <p:cNvSpPr txBox="1">
            <a:spLocks noChangeArrowheads="1"/>
          </p:cNvSpPr>
          <p:nvPr/>
        </p:nvSpPr>
        <p:spPr bwMode="auto">
          <a:xfrm>
            <a:off x="3413125" y="2319338"/>
            <a:ext cx="3275013" cy="400050"/>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F101: Info Trade Secret (p)</a:t>
            </a:r>
          </a:p>
        </p:txBody>
      </p:sp>
      <p:sp>
        <p:nvSpPr>
          <p:cNvPr id="66563" name="Text Box 4">
            <a:extLst>
              <a:ext uri="{FF2B5EF4-FFF2-40B4-BE49-F238E27FC236}">
                <a16:creationId xmlns:a16="http://schemas.microsoft.com/office/drawing/2014/main" id="{40E869D0-9084-4B62-BB74-BBBC430B51C1}"/>
              </a:ext>
            </a:extLst>
          </p:cNvPr>
          <p:cNvSpPr txBox="1">
            <a:spLocks noChangeArrowheads="1"/>
          </p:cNvSpPr>
          <p:nvPr/>
        </p:nvSpPr>
        <p:spPr bwMode="auto">
          <a:xfrm>
            <a:off x="1279525" y="3521075"/>
            <a:ext cx="3140075"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F102: Efforts to maintain </a:t>
            </a:r>
          </a:p>
          <a:p>
            <a:pPr eaLnBrk="1" hangingPunct="1">
              <a:spcBef>
                <a:spcPct val="0"/>
              </a:spcBef>
              <a:buClrTx/>
              <a:buSzTx/>
              <a:buFontTx/>
              <a:buNone/>
            </a:pPr>
            <a:r>
              <a:rPr lang="en-GB" altLang="nl-NL" sz="2000"/>
              <a:t>secrecy (p)</a:t>
            </a:r>
          </a:p>
        </p:txBody>
      </p:sp>
      <p:sp>
        <p:nvSpPr>
          <p:cNvPr id="66564" name="Text Box 5">
            <a:extLst>
              <a:ext uri="{FF2B5EF4-FFF2-40B4-BE49-F238E27FC236}">
                <a16:creationId xmlns:a16="http://schemas.microsoft.com/office/drawing/2014/main" id="{0A42E668-D6EA-4E3D-82F5-EE0365B8C44B}"/>
              </a:ext>
            </a:extLst>
          </p:cNvPr>
          <p:cNvSpPr txBox="1">
            <a:spLocks noChangeArrowheads="1"/>
          </p:cNvSpPr>
          <p:nvPr/>
        </p:nvSpPr>
        <p:spPr bwMode="auto">
          <a:xfrm>
            <a:off x="5257800" y="3344863"/>
            <a:ext cx="2790825" cy="400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F104: Info valuable (p)</a:t>
            </a:r>
          </a:p>
        </p:txBody>
      </p:sp>
      <p:sp>
        <p:nvSpPr>
          <p:cNvPr id="66565" name="Text Box 6">
            <a:extLst>
              <a:ext uri="{FF2B5EF4-FFF2-40B4-BE49-F238E27FC236}">
                <a16:creationId xmlns:a16="http://schemas.microsoft.com/office/drawing/2014/main" id="{C4C4A000-7D83-4AC0-9E08-08A640731AC5}"/>
              </a:ext>
            </a:extLst>
          </p:cNvPr>
          <p:cNvSpPr txBox="1">
            <a:spLocks noChangeArrowheads="1"/>
          </p:cNvSpPr>
          <p:nvPr/>
        </p:nvSpPr>
        <p:spPr bwMode="auto">
          <a:xfrm>
            <a:off x="36513" y="5426075"/>
            <a:ext cx="2249487"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F4: Agreed not to disclose (p)</a:t>
            </a:r>
          </a:p>
        </p:txBody>
      </p:sp>
      <p:sp>
        <p:nvSpPr>
          <p:cNvPr id="66566" name="Text Box 7">
            <a:extLst>
              <a:ext uri="{FF2B5EF4-FFF2-40B4-BE49-F238E27FC236}">
                <a16:creationId xmlns:a16="http://schemas.microsoft.com/office/drawing/2014/main" id="{4E356C86-B9EF-4A49-9156-714B6EA8AE16}"/>
              </a:ext>
            </a:extLst>
          </p:cNvPr>
          <p:cNvSpPr txBox="1">
            <a:spLocks noChangeArrowheads="1"/>
          </p:cNvSpPr>
          <p:nvPr/>
        </p:nvSpPr>
        <p:spPr bwMode="auto">
          <a:xfrm>
            <a:off x="2362200" y="5426075"/>
            <a:ext cx="2263775"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 Disclosures</a:t>
            </a:r>
          </a:p>
          <a:p>
            <a:pPr eaLnBrk="1" hangingPunct="1">
              <a:spcBef>
                <a:spcPct val="0"/>
              </a:spcBef>
              <a:buClrTx/>
              <a:buSzTx/>
              <a:buFontTx/>
              <a:buNone/>
            </a:pPr>
            <a:r>
              <a:rPr lang="en-GB" altLang="nl-NL" sz="2000"/>
              <a:t>in negotiations (d)</a:t>
            </a:r>
          </a:p>
        </p:txBody>
      </p:sp>
      <p:sp>
        <p:nvSpPr>
          <p:cNvPr id="66567" name="Text Box 8">
            <a:extLst>
              <a:ext uri="{FF2B5EF4-FFF2-40B4-BE49-F238E27FC236}">
                <a16:creationId xmlns:a16="http://schemas.microsoft.com/office/drawing/2014/main" id="{65A7C887-1FFB-403F-BDFD-68FE4A3C7C6A}"/>
              </a:ext>
            </a:extLst>
          </p:cNvPr>
          <p:cNvSpPr txBox="1">
            <a:spLocks noChangeArrowheads="1"/>
          </p:cNvSpPr>
          <p:nvPr/>
        </p:nvSpPr>
        <p:spPr bwMode="auto">
          <a:xfrm>
            <a:off x="4876800" y="5426075"/>
            <a:ext cx="1682750"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F6: Security</a:t>
            </a:r>
          </a:p>
          <a:p>
            <a:pPr eaLnBrk="1" hangingPunct="1">
              <a:spcBef>
                <a:spcPct val="0"/>
              </a:spcBef>
              <a:buClrTx/>
              <a:buSzTx/>
              <a:buFontTx/>
              <a:buNone/>
            </a:pPr>
            <a:r>
              <a:rPr lang="en-GB" altLang="nl-NL" sz="2000"/>
              <a:t>measures (p)</a:t>
            </a:r>
          </a:p>
        </p:txBody>
      </p:sp>
      <p:sp>
        <p:nvSpPr>
          <p:cNvPr id="66568" name="Text Box 9">
            <a:extLst>
              <a:ext uri="{FF2B5EF4-FFF2-40B4-BE49-F238E27FC236}">
                <a16:creationId xmlns:a16="http://schemas.microsoft.com/office/drawing/2014/main" id="{BD1DC54A-CD3C-4F06-8E35-261B5952D6DC}"/>
              </a:ext>
            </a:extLst>
          </p:cNvPr>
          <p:cNvSpPr txBox="1">
            <a:spLocks noChangeArrowheads="1"/>
          </p:cNvSpPr>
          <p:nvPr/>
        </p:nvSpPr>
        <p:spPr bwMode="auto">
          <a:xfrm>
            <a:off x="6948488" y="5426075"/>
            <a:ext cx="1814512"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F15: Unique product (p)</a:t>
            </a:r>
          </a:p>
        </p:txBody>
      </p:sp>
      <p:sp>
        <p:nvSpPr>
          <p:cNvPr id="66569" name="Line 10">
            <a:extLst>
              <a:ext uri="{FF2B5EF4-FFF2-40B4-BE49-F238E27FC236}">
                <a16:creationId xmlns:a16="http://schemas.microsoft.com/office/drawing/2014/main" id="{54E947A2-1452-45F2-B494-F3B661D4F0E8}"/>
              </a:ext>
            </a:extLst>
          </p:cNvPr>
          <p:cNvSpPr>
            <a:spLocks noChangeShapeType="1"/>
          </p:cNvSpPr>
          <p:nvPr/>
        </p:nvSpPr>
        <p:spPr bwMode="auto">
          <a:xfrm flipV="1">
            <a:off x="3276600" y="2895600"/>
            <a:ext cx="9144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0" name="Line 11">
            <a:extLst>
              <a:ext uri="{FF2B5EF4-FFF2-40B4-BE49-F238E27FC236}">
                <a16:creationId xmlns:a16="http://schemas.microsoft.com/office/drawing/2014/main" id="{0ACED92D-DFB4-48D9-A70A-B0331B1F5162}"/>
              </a:ext>
            </a:extLst>
          </p:cNvPr>
          <p:cNvSpPr>
            <a:spLocks noChangeShapeType="1"/>
          </p:cNvSpPr>
          <p:nvPr/>
        </p:nvSpPr>
        <p:spPr bwMode="auto">
          <a:xfrm flipH="1" flipV="1">
            <a:off x="5562600" y="2819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1" name="Line 12">
            <a:extLst>
              <a:ext uri="{FF2B5EF4-FFF2-40B4-BE49-F238E27FC236}">
                <a16:creationId xmlns:a16="http://schemas.microsoft.com/office/drawing/2014/main" id="{184F5B5E-C3FD-4B9C-BFA2-631F2AD9DC6C}"/>
              </a:ext>
            </a:extLst>
          </p:cNvPr>
          <p:cNvSpPr>
            <a:spLocks noChangeShapeType="1"/>
          </p:cNvSpPr>
          <p:nvPr/>
        </p:nvSpPr>
        <p:spPr bwMode="auto">
          <a:xfrm flipV="1">
            <a:off x="1143000" y="4343400"/>
            <a:ext cx="8382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2" name="Line 13">
            <a:extLst>
              <a:ext uri="{FF2B5EF4-FFF2-40B4-BE49-F238E27FC236}">
                <a16:creationId xmlns:a16="http://schemas.microsoft.com/office/drawing/2014/main" id="{FD4ED27B-06FC-45D8-955C-4261C3FF9899}"/>
              </a:ext>
            </a:extLst>
          </p:cNvPr>
          <p:cNvSpPr>
            <a:spLocks noChangeShapeType="1"/>
          </p:cNvSpPr>
          <p:nvPr/>
        </p:nvSpPr>
        <p:spPr bwMode="auto">
          <a:xfrm flipH="1" flipV="1">
            <a:off x="3048000" y="4419600"/>
            <a:ext cx="152400" cy="9906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3" name="Line 14">
            <a:extLst>
              <a:ext uri="{FF2B5EF4-FFF2-40B4-BE49-F238E27FC236}">
                <a16:creationId xmlns:a16="http://schemas.microsoft.com/office/drawing/2014/main" id="{88099FA5-A49C-4B38-A3AC-1BE0897F6629}"/>
              </a:ext>
            </a:extLst>
          </p:cNvPr>
          <p:cNvSpPr>
            <a:spLocks noChangeShapeType="1"/>
          </p:cNvSpPr>
          <p:nvPr/>
        </p:nvSpPr>
        <p:spPr bwMode="auto">
          <a:xfrm flipH="1" flipV="1">
            <a:off x="3733800" y="4343400"/>
            <a:ext cx="160020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4" name="Line 15">
            <a:extLst>
              <a:ext uri="{FF2B5EF4-FFF2-40B4-BE49-F238E27FC236}">
                <a16:creationId xmlns:a16="http://schemas.microsoft.com/office/drawing/2014/main" id="{32910ECA-5EAF-40A1-958D-7A6B7505F456}"/>
              </a:ext>
            </a:extLst>
          </p:cNvPr>
          <p:cNvSpPr>
            <a:spLocks noChangeShapeType="1"/>
          </p:cNvSpPr>
          <p:nvPr/>
        </p:nvSpPr>
        <p:spPr bwMode="auto">
          <a:xfrm flipH="1" flipV="1">
            <a:off x="6934200" y="3886200"/>
            <a:ext cx="990600" cy="1371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5" name="Text Box 17">
            <a:extLst>
              <a:ext uri="{FF2B5EF4-FFF2-40B4-BE49-F238E27FC236}">
                <a16:creationId xmlns:a16="http://schemas.microsoft.com/office/drawing/2014/main" id="{CDD3CE89-7BC7-4E96-9E36-6A91527DE893}"/>
              </a:ext>
            </a:extLst>
          </p:cNvPr>
          <p:cNvSpPr txBox="1">
            <a:spLocks noChangeArrowheads="1"/>
          </p:cNvSpPr>
          <p:nvPr/>
        </p:nvSpPr>
        <p:spPr bwMode="auto">
          <a:xfrm>
            <a:off x="3200400" y="762000"/>
            <a:ext cx="2032000" cy="708025"/>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Misuse of Trade </a:t>
            </a:r>
          </a:p>
          <a:p>
            <a:pPr eaLnBrk="1" hangingPunct="1">
              <a:spcBef>
                <a:spcPct val="0"/>
              </a:spcBef>
              <a:buClrTx/>
              <a:buSzTx/>
              <a:buFontTx/>
              <a:buNone/>
            </a:pPr>
            <a:r>
              <a:rPr lang="en-GB" altLang="nl-NL" sz="2000"/>
              <a:t>Secret (p)</a:t>
            </a:r>
          </a:p>
        </p:txBody>
      </p:sp>
      <p:sp>
        <p:nvSpPr>
          <p:cNvPr id="66576" name="Line 18">
            <a:extLst>
              <a:ext uri="{FF2B5EF4-FFF2-40B4-BE49-F238E27FC236}">
                <a16:creationId xmlns:a16="http://schemas.microsoft.com/office/drawing/2014/main" id="{BAE5AFC2-3D9C-4A17-93BF-5DE86E17ECEB}"/>
              </a:ext>
            </a:extLst>
          </p:cNvPr>
          <p:cNvSpPr>
            <a:spLocks noChangeShapeType="1"/>
          </p:cNvSpPr>
          <p:nvPr/>
        </p:nvSpPr>
        <p:spPr bwMode="auto">
          <a:xfrm flipH="1" flipV="1">
            <a:off x="4419600" y="1676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7" name="Text Box 19">
            <a:extLst>
              <a:ext uri="{FF2B5EF4-FFF2-40B4-BE49-F238E27FC236}">
                <a16:creationId xmlns:a16="http://schemas.microsoft.com/office/drawing/2014/main" id="{7247F2C8-4EB9-4001-92FC-345A4926302F}"/>
              </a:ext>
            </a:extLst>
          </p:cNvPr>
          <p:cNvSpPr txBox="1">
            <a:spLocks noChangeArrowheads="1"/>
          </p:cNvSpPr>
          <p:nvPr/>
        </p:nvSpPr>
        <p:spPr bwMode="auto">
          <a:xfrm>
            <a:off x="36513" y="2209800"/>
            <a:ext cx="2859087" cy="708025"/>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F120: Info legitimately</a:t>
            </a:r>
          </a:p>
          <a:p>
            <a:pPr eaLnBrk="1" hangingPunct="1">
              <a:spcBef>
                <a:spcPct val="0"/>
              </a:spcBef>
              <a:buClrTx/>
              <a:buSzTx/>
              <a:buFontTx/>
              <a:buNone/>
            </a:pPr>
            <a:r>
              <a:rPr lang="en-GB" altLang="nl-NL" sz="2000"/>
              <a:t>obtained elsewhere (d)</a:t>
            </a:r>
          </a:p>
        </p:txBody>
      </p:sp>
      <p:sp>
        <p:nvSpPr>
          <p:cNvPr id="66578" name="Line 20">
            <a:extLst>
              <a:ext uri="{FF2B5EF4-FFF2-40B4-BE49-F238E27FC236}">
                <a16:creationId xmlns:a16="http://schemas.microsoft.com/office/drawing/2014/main" id="{18089907-75DE-44F6-B076-2B50EEF0F621}"/>
              </a:ext>
            </a:extLst>
          </p:cNvPr>
          <p:cNvSpPr>
            <a:spLocks noChangeShapeType="1"/>
          </p:cNvSpPr>
          <p:nvPr/>
        </p:nvSpPr>
        <p:spPr bwMode="auto">
          <a:xfrm flipV="1">
            <a:off x="1981200" y="1676400"/>
            <a:ext cx="2286000" cy="4572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79" name="Line 21">
            <a:extLst>
              <a:ext uri="{FF2B5EF4-FFF2-40B4-BE49-F238E27FC236}">
                <a16:creationId xmlns:a16="http://schemas.microsoft.com/office/drawing/2014/main" id="{CA27AD54-7D9F-41E9-AE0F-B0D26DCADA82}"/>
              </a:ext>
            </a:extLst>
          </p:cNvPr>
          <p:cNvSpPr>
            <a:spLocks noChangeShapeType="1"/>
          </p:cNvSpPr>
          <p:nvPr/>
        </p:nvSpPr>
        <p:spPr bwMode="auto">
          <a:xfrm flipH="1" flipV="1">
            <a:off x="4724400" y="1676400"/>
            <a:ext cx="30480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6580" name="Text Box 22">
            <a:extLst>
              <a:ext uri="{FF2B5EF4-FFF2-40B4-BE49-F238E27FC236}">
                <a16:creationId xmlns:a16="http://schemas.microsoft.com/office/drawing/2014/main" id="{77514E91-FC27-4339-A799-8FDD2DB47343}"/>
              </a:ext>
            </a:extLst>
          </p:cNvPr>
          <p:cNvSpPr txBox="1">
            <a:spLocks noChangeArrowheads="1"/>
          </p:cNvSpPr>
          <p:nvPr/>
        </p:nvSpPr>
        <p:spPr bwMode="auto">
          <a:xfrm>
            <a:off x="7086600" y="2362200"/>
            <a:ext cx="181451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40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a:extLst>
              <a:ext uri="{FF2B5EF4-FFF2-40B4-BE49-F238E27FC236}">
                <a16:creationId xmlns:a16="http://schemas.microsoft.com/office/drawing/2014/main" id="{3DA1668B-697B-4197-952D-02344DE9503D}"/>
              </a:ext>
            </a:extLst>
          </p:cNvPr>
          <p:cNvSpPr>
            <a:spLocks noGrp="1" noChangeArrowheads="1"/>
          </p:cNvSpPr>
          <p:nvPr>
            <p:ph type="title"/>
          </p:nvPr>
        </p:nvSpPr>
        <p:spPr>
          <a:xfrm>
            <a:off x="5791200" y="76200"/>
            <a:ext cx="3581400" cy="1143000"/>
          </a:xfrm>
        </p:spPr>
        <p:txBody>
          <a:bodyPr/>
          <a:lstStyle/>
          <a:p>
            <a:pPr algn="ctr"/>
            <a:r>
              <a:rPr lang="en-GB" altLang="nl-NL" sz="3200"/>
              <a:t>Downplaying by</a:t>
            </a:r>
            <a:br>
              <a:rPr lang="en-GB" altLang="nl-NL" sz="3200"/>
            </a:br>
            <a:r>
              <a:rPr lang="en-GB" altLang="nl-NL" sz="3200"/>
              <a:t>substitution</a:t>
            </a:r>
          </a:p>
        </p:txBody>
      </p:sp>
      <p:sp>
        <p:nvSpPr>
          <p:cNvPr id="67586" name="Text Box 3">
            <a:extLst>
              <a:ext uri="{FF2B5EF4-FFF2-40B4-BE49-F238E27FC236}">
                <a16:creationId xmlns:a16="http://schemas.microsoft.com/office/drawing/2014/main" id="{B859D123-8EDE-4EAB-B8DE-BF112F997CCF}"/>
              </a:ext>
            </a:extLst>
          </p:cNvPr>
          <p:cNvSpPr txBox="1">
            <a:spLocks noChangeArrowheads="1"/>
          </p:cNvSpPr>
          <p:nvPr/>
        </p:nvSpPr>
        <p:spPr bwMode="auto">
          <a:xfrm>
            <a:off x="3413125" y="2319338"/>
            <a:ext cx="3275013" cy="400050"/>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F101: Info Trade Secret (p)</a:t>
            </a:r>
          </a:p>
        </p:txBody>
      </p:sp>
      <p:sp>
        <p:nvSpPr>
          <p:cNvPr id="67587" name="Text Box 4">
            <a:extLst>
              <a:ext uri="{FF2B5EF4-FFF2-40B4-BE49-F238E27FC236}">
                <a16:creationId xmlns:a16="http://schemas.microsoft.com/office/drawing/2014/main" id="{F2B3E3F6-B5CC-4C53-AB09-EA4C91A738CB}"/>
              </a:ext>
            </a:extLst>
          </p:cNvPr>
          <p:cNvSpPr txBox="1">
            <a:spLocks noChangeArrowheads="1"/>
          </p:cNvSpPr>
          <p:nvPr/>
        </p:nvSpPr>
        <p:spPr bwMode="auto">
          <a:xfrm>
            <a:off x="1279525" y="3521075"/>
            <a:ext cx="3140075" cy="7080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F102: Efforts to maintain </a:t>
            </a:r>
          </a:p>
          <a:p>
            <a:pPr eaLnBrk="1" hangingPunct="1">
              <a:spcBef>
                <a:spcPct val="0"/>
              </a:spcBef>
              <a:buClrTx/>
              <a:buSzTx/>
              <a:buFontTx/>
              <a:buNone/>
            </a:pPr>
            <a:r>
              <a:rPr lang="en-GB" altLang="nl-NL" sz="2000"/>
              <a:t>secrecy (p)</a:t>
            </a:r>
          </a:p>
        </p:txBody>
      </p:sp>
      <p:sp>
        <p:nvSpPr>
          <p:cNvPr id="67588" name="Text Box 5">
            <a:extLst>
              <a:ext uri="{FF2B5EF4-FFF2-40B4-BE49-F238E27FC236}">
                <a16:creationId xmlns:a16="http://schemas.microsoft.com/office/drawing/2014/main" id="{6218FC38-1FF2-47FE-A6CE-373076458B0A}"/>
              </a:ext>
            </a:extLst>
          </p:cNvPr>
          <p:cNvSpPr txBox="1">
            <a:spLocks noChangeArrowheads="1"/>
          </p:cNvSpPr>
          <p:nvPr/>
        </p:nvSpPr>
        <p:spPr bwMode="auto">
          <a:xfrm>
            <a:off x="5257800" y="3344863"/>
            <a:ext cx="2790825" cy="400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F104: Info valuable (p)</a:t>
            </a:r>
          </a:p>
        </p:txBody>
      </p:sp>
      <p:sp>
        <p:nvSpPr>
          <p:cNvPr id="67589" name="Text Box 6">
            <a:extLst>
              <a:ext uri="{FF2B5EF4-FFF2-40B4-BE49-F238E27FC236}">
                <a16:creationId xmlns:a16="http://schemas.microsoft.com/office/drawing/2014/main" id="{4E00C8BB-8985-43EE-A35E-406550AA5015}"/>
              </a:ext>
            </a:extLst>
          </p:cNvPr>
          <p:cNvSpPr txBox="1">
            <a:spLocks noChangeArrowheads="1"/>
          </p:cNvSpPr>
          <p:nvPr/>
        </p:nvSpPr>
        <p:spPr bwMode="auto">
          <a:xfrm>
            <a:off x="36513" y="5426075"/>
            <a:ext cx="2249487"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F4: Agreed not to disclose (p)</a:t>
            </a:r>
          </a:p>
        </p:txBody>
      </p:sp>
      <p:sp>
        <p:nvSpPr>
          <p:cNvPr id="67590" name="Text Box 7">
            <a:extLst>
              <a:ext uri="{FF2B5EF4-FFF2-40B4-BE49-F238E27FC236}">
                <a16:creationId xmlns:a16="http://schemas.microsoft.com/office/drawing/2014/main" id="{41162481-1048-4DFC-BCD5-B0E40B4B197E}"/>
              </a:ext>
            </a:extLst>
          </p:cNvPr>
          <p:cNvSpPr txBox="1">
            <a:spLocks noChangeArrowheads="1"/>
          </p:cNvSpPr>
          <p:nvPr/>
        </p:nvSpPr>
        <p:spPr bwMode="auto">
          <a:xfrm>
            <a:off x="2362200" y="5426075"/>
            <a:ext cx="2263775"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 Disclosures</a:t>
            </a:r>
          </a:p>
          <a:p>
            <a:pPr eaLnBrk="1" hangingPunct="1">
              <a:spcBef>
                <a:spcPct val="0"/>
              </a:spcBef>
              <a:buClrTx/>
              <a:buSzTx/>
              <a:buFontTx/>
              <a:buNone/>
            </a:pPr>
            <a:r>
              <a:rPr lang="en-GB" altLang="nl-NL" sz="2000"/>
              <a:t>in negotiations (d)</a:t>
            </a:r>
          </a:p>
        </p:txBody>
      </p:sp>
      <p:sp>
        <p:nvSpPr>
          <p:cNvPr id="67591" name="Text Box 8">
            <a:extLst>
              <a:ext uri="{FF2B5EF4-FFF2-40B4-BE49-F238E27FC236}">
                <a16:creationId xmlns:a16="http://schemas.microsoft.com/office/drawing/2014/main" id="{52EB423B-D832-4784-972F-D61FFFADCBCF}"/>
              </a:ext>
            </a:extLst>
          </p:cNvPr>
          <p:cNvSpPr txBox="1">
            <a:spLocks noChangeArrowheads="1"/>
          </p:cNvSpPr>
          <p:nvPr/>
        </p:nvSpPr>
        <p:spPr bwMode="auto">
          <a:xfrm>
            <a:off x="4876800" y="5426075"/>
            <a:ext cx="1682750" cy="7080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F6: Security</a:t>
            </a:r>
          </a:p>
          <a:p>
            <a:pPr eaLnBrk="1" hangingPunct="1">
              <a:spcBef>
                <a:spcPct val="0"/>
              </a:spcBef>
              <a:buClrTx/>
              <a:buSzTx/>
              <a:buFontTx/>
              <a:buNone/>
            </a:pPr>
            <a:r>
              <a:rPr lang="en-GB" altLang="nl-NL" sz="2000"/>
              <a:t>measures (p)</a:t>
            </a:r>
          </a:p>
        </p:txBody>
      </p:sp>
      <p:sp>
        <p:nvSpPr>
          <p:cNvPr id="67592" name="Text Box 9">
            <a:extLst>
              <a:ext uri="{FF2B5EF4-FFF2-40B4-BE49-F238E27FC236}">
                <a16:creationId xmlns:a16="http://schemas.microsoft.com/office/drawing/2014/main" id="{645195DF-4AE3-4F5B-A321-9A65874822E8}"/>
              </a:ext>
            </a:extLst>
          </p:cNvPr>
          <p:cNvSpPr txBox="1">
            <a:spLocks noChangeArrowheads="1"/>
          </p:cNvSpPr>
          <p:nvPr/>
        </p:nvSpPr>
        <p:spPr bwMode="auto">
          <a:xfrm>
            <a:off x="6948488" y="5426075"/>
            <a:ext cx="1814512"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F15: Unique product (p)</a:t>
            </a:r>
          </a:p>
        </p:txBody>
      </p:sp>
      <p:sp>
        <p:nvSpPr>
          <p:cNvPr id="67593" name="Line 10">
            <a:extLst>
              <a:ext uri="{FF2B5EF4-FFF2-40B4-BE49-F238E27FC236}">
                <a16:creationId xmlns:a16="http://schemas.microsoft.com/office/drawing/2014/main" id="{4B8068D1-A1FD-4F36-A4FE-D9786E9C431E}"/>
              </a:ext>
            </a:extLst>
          </p:cNvPr>
          <p:cNvSpPr>
            <a:spLocks noChangeShapeType="1"/>
          </p:cNvSpPr>
          <p:nvPr/>
        </p:nvSpPr>
        <p:spPr bwMode="auto">
          <a:xfrm flipV="1">
            <a:off x="3276600" y="2895600"/>
            <a:ext cx="9144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594" name="Line 11">
            <a:extLst>
              <a:ext uri="{FF2B5EF4-FFF2-40B4-BE49-F238E27FC236}">
                <a16:creationId xmlns:a16="http://schemas.microsoft.com/office/drawing/2014/main" id="{34E981AE-526F-4538-81B4-DB3DCDF13358}"/>
              </a:ext>
            </a:extLst>
          </p:cNvPr>
          <p:cNvSpPr>
            <a:spLocks noChangeShapeType="1"/>
          </p:cNvSpPr>
          <p:nvPr/>
        </p:nvSpPr>
        <p:spPr bwMode="auto">
          <a:xfrm flipH="1" flipV="1">
            <a:off x="5562600" y="2819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595" name="Line 12">
            <a:extLst>
              <a:ext uri="{FF2B5EF4-FFF2-40B4-BE49-F238E27FC236}">
                <a16:creationId xmlns:a16="http://schemas.microsoft.com/office/drawing/2014/main" id="{D3BB5B1F-2611-4F3A-A561-2DD8E7D65BE1}"/>
              </a:ext>
            </a:extLst>
          </p:cNvPr>
          <p:cNvSpPr>
            <a:spLocks noChangeShapeType="1"/>
          </p:cNvSpPr>
          <p:nvPr/>
        </p:nvSpPr>
        <p:spPr bwMode="auto">
          <a:xfrm flipV="1">
            <a:off x="1143000" y="4343400"/>
            <a:ext cx="8382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596" name="Line 13">
            <a:extLst>
              <a:ext uri="{FF2B5EF4-FFF2-40B4-BE49-F238E27FC236}">
                <a16:creationId xmlns:a16="http://schemas.microsoft.com/office/drawing/2014/main" id="{81B8CF5B-D75D-47AF-A2C0-BB449FD13CB3}"/>
              </a:ext>
            </a:extLst>
          </p:cNvPr>
          <p:cNvSpPr>
            <a:spLocks noChangeShapeType="1"/>
          </p:cNvSpPr>
          <p:nvPr/>
        </p:nvSpPr>
        <p:spPr bwMode="auto">
          <a:xfrm flipH="1" flipV="1">
            <a:off x="3048000" y="4419600"/>
            <a:ext cx="152400" cy="9906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597" name="Line 14">
            <a:extLst>
              <a:ext uri="{FF2B5EF4-FFF2-40B4-BE49-F238E27FC236}">
                <a16:creationId xmlns:a16="http://schemas.microsoft.com/office/drawing/2014/main" id="{672F9092-37DC-44A3-9E21-2B3AB54A4DF3}"/>
              </a:ext>
            </a:extLst>
          </p:cNvPr>
          <p:cNvSpPr>
            <a:spLocks noChangeShapeType="1"/>
          </p:cNvSpPr>
          <p:nvPr/>
        </p:nvSpPr>
        <p:spPr bwMode="auto">
          <a:xfrm flipH="1" flipV="1">
            <a:off x="3733800" y="4343400"/>
            <a:ext cx="160020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598" name="Line 15">
            <a:extLst>
              <a:ext uri="{FF2B5EF4-FFF2-40B4-BE49-F238E27FC236}">
                <a16:creationId xmlns:a16="http://schemas.microsoft.com/office/drawing/2014/main" id="{9E0BE489-D88A-4BB5-899D-58930BE7EF12}"/>
              </a:ext>
            </a:extLst>
          </p:cNvPr>
          <p:cNvSpPr>
            <a:spLocks noChangeShapeType="1"/>
          </p:cNvSpPr>
          <p:nvPr/>
        </p:nvSpPr>
        <p:spPr bwMode="auto">
          <a:xfrm flipH="1" flipV="1">
            <a:off x="6934200" y="3886200"/>
            <a:ext cx="990600" cy="1371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599" name="Text Box 17">
            <a:extLst>
              <a:ext uri="{FF2B5EF4-FFF2-40B4-BE49-F238E27FC236}">
                <a16:creationId xmlns:a16="http://schemas.microsoft.com/office/drawing/2014/main" id="{54721B34-7759-45C7-9153-DC1780463E9A}"/>
              </a:ext>
            </a:extLst>
          </p:cNvPr>
          <p:cNvSpPr txBox="1">
            <a:spLocks noChangeArrowheads="1"/>
          </p:cNvSpPr>
          <p:nvPr/>
        </p:nvSpPr>
        <p:spPr bwMode="auto">
          <a:xfrm>
            <a:off x="3200400" y="762000"/>
            <a:ext cx="2032000" cy="708025"/>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Misuse of Trade </a:t>
            </a:r>
          </a:p>
          <a:p>
            <a:pPr eaLnBrk="1" hangingPunct="1">
              <a:spcBef>
                <a:spcPct val="0"/>
              </a:spcBef>
              <a:buClrTx/>
              <a:buSzTx/>
              <a:buFontTx/>
              <a:buNone/>
            </a:pPr>
            <a:r>
              <a:rPr lang="en-GB" altLang="nl-NL" sz="2000"/>
              <a:t>Secret (p)</a:t>
            </a:r>
          </a:p>
        </p:txBody>
      </p:sp>
      <p:sp>
        <p:nvSpPr>
          <p:cNvPr id="67600" name="Line 18">
            <a:extLst>
              <a:ext uri="{FF2B5EF4-FFF2-40B4-BE49-F238E27FC236}">
                <a16:creationId xmlns:a16="http://schemas.microsoft.com/office/drawing/2014/main" id="{764F03B5-AE0F-4CB8-81EB-2AADAD668122}"/>
              </a:ext>
            </a:extLst>
          </p:cNvPr>
          <p:cNvSpPr>
            <a:spLocks noChangeShapeType="1"/>
          </p:cNvSpPr>
          <p:nvPr/>
        </p:nvSpPr>
        <p:spPr bwMode="auto">
          <a:xfrm flipH="1" flipV="1">
            <a:off x="4419600" y="1676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601" name="Text Box 19">
            <a:extLst>
              <a:ext uri="{FF2B5EF4-FFF2-40B4-BE49-F238E27FC236}">
                <a16:creationId xmlns:a16="http://schemas.microsoft.com/office/drawing/2014/main" id="{0A69004F-B8A6-4369-9EE3-011BEDAE8640}"/>
              </a:ext>
            </a:extLst>
          </p:cNvPr>
          <p:cNvSpPr txBox="1">
            <a:spLocks noChangeArrowheads="1"/>
          </p:cNvSpPr>
          <p:nvPr/>
        </p:nvSpPr>
        <p:spPr bwMode="auto">
          <a:xfrm>
            <a:off x="36513" y="2209800"/>
            <a:ext cx="2859087" cy="708025"/>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000"/>
              <a:t>F120: Info legitimately</a:t>
            </a:r>
          </a:p>
          <a:p>
            <a:pPr eaLnBrk="1" hangingPunct="1">
              <a:spcBef>
                <a:spcPct val="0"/>
              </a:spcBef>
              <a:buClrTx/>
              <a:buSzTx/>
              <a:buFontTx/>
              <a:buNone/>
            </a:pPr>
            <a:r>
              <a:rPr lang="en-GB" altLang="nl-NL" sz="2000"/>
              <a:t>obtained elsewhere (d)</a:t>
            </a:r>
          </a:p>
        </p:txBody>
      </p:sp>
      <p:sp>
        <p:nvSpPr>
          <p:cNvPr id="67602" name="Line 20">
            <a:extLst>
              <a:ext uri="{FF2B5EF4-FFF2-40B4-BE49-F238E27FC236}">
                <a16:creationId xmlns:a16="http://schemas.microsoft.com/office/drawing/2014/main" id="{CFFB7AB7-6E3C-44C1-B431-CE93DD573593}"/>
              </a:ext>
            </a:extLst>
          </p:cNvPr>
          <p:cNvSpPr>
            <a:spLocks noChangeShapeType="1"/>
          </p:cNvSpPr>
          <p:nvPr/>
        </p:nvSpPr>
        <p:spPr bwMode="auto">
          <a:xfrm flipV="1">
            <a:off x="1981200" y="1676400"/>
            <a:ext cx="2286000" cy="4572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603" name="Line 21">
            <a:extLst>
              <a:ext uri="{FF2B5EF4-FFF2-40B4-BE49-F238E27FC236}">
                <a16:creationId xmlns:a16="http://schemas.microsoft.com/office/drawing/2014/main" id="{17F1FA07-0187-4509-8639-40CC21435292}"/>
              </a:ext>
            </a:extLst>
          </p:cNvPr>
          <p:cNvSpPr>
            <a:spLocks noChangeShapeType="1"/>
          </p:cNvSpPr>
          <p:nvPr/>
        </p:nvSpPr>
        <p:spPr bwMode="auto">
          <a:xfrm flipH="1" flipV="1">
            <a:off x="4724400" y="1676400"/>
            <a:ext cx="30480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7604" name="Text Box 22">
            <a:extLst>
              <a:ext uri="{FF2B5EF4-FFF2-40B4-BE49-F238E27FC236}">
                <a16:creationId xmlns:a16="http://schemas.microsoft.com/office/drawing/2014/main" id="{E5D18C93-4D3E-4EE3-B034-62EC44330084}"/>
              </a:ext>
            </a:extLst>
          </p:cNvPr>
          <p:cNvSpPr txBox="1">
            <a:spLocks noChangeArrowheads="1"/>
          </p:cNvSpPr>
          <p:nvPr/>
        </p:nvSpPr>
        <p:spPr bwMode="auto">
          <a:xfrm>
            <a:off x="7086600" y="2362200"/>
            <a:ext cx="181451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en-GB" altLang="nl-NL" sz="240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ext Box 3">
            <a:extLst>
              <a:ext uri="{FF2B5EF4-FFF2-40B4-BE49-F238E27FC236}">
                <a16:creationId xmlns:a16="http://schemas.microsoft.com/office/drawing/2014/main" id="{2A8B572E-DB5D-4F3E-892B-AA292A6F1C33}"/>
              </a:ext>
            </a:extLst>
          </p:cNvPr>
          <p:cNvSpPr txBox="1">
            <a:spLocks noChangeArrowheads="1"/>
          </p:cNvSpPr>
          <p:nvPr/>
        </p:nvSpPr>
        <p:spPr bwMode="auto">
          <a:xfrm>
            <a:off x="3413125" y="2319338"/>
            <a:ext cx="3275013" cy="400050"/>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F101: Info Trade Secret (p)</a:t>
            </a:r>
          </a:p>
        </p:txBody>
      </p:sp>
      <p:sp>
        <p:nvSpPr>
          <p:cNvPr id="68610" name="Text Box 4">
            <a:extLst>
              <a:ext uri="{FF2B5EF4-FFF2-40B4-BE49-F238E27FC236}">
                <a16:creationId xmlns:a16="http://schemas.microsoft.com/office/drawing/2014/main" id="{6591E3C6-EAE2-4E12-BB86-E18BB2F9334F}"/>
              </a:ext>
            </a:extLst>
          </p:cNvPr>
          <p:cNvSpPr txBox="1">
            <a:spLocks noChangeArrowheads="1"/>
          </p:cNvSpPr>
          <p:nvPr/>
        </p:nvSpPr>
        <p:spPr bwMode="auto">
          <a:xfrm>
            <a:off x="1279525" y="3521075"/>
            <a:ext cx="3140075"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F102: Efforts to maintain </a:t>
            </a:r>
          </a:p>
          <a:p>
            <a:pPr eaLnBrk="1" hangingPunct="1">
              <a:lnSpc>
                <a:spcPct val="90000"/>
              </a:lnSpc>
              <a:buFont typeface="Wingdings" panose="05000000000000000000" pitchFamily="2" charset="2"/>
              <a:buNone/>
            </a:pPr>
            <a:r>
              <a:rPr lang="en-GB" altLang="nl-NL" sz="2000"/>
              <a:t>Secrecy (p)</a:t>
            </a:r>
          </a:p>
        </p:txBody>
      </p:sp>
      <p:sp>
        <p:nvSpPr>
          <p:cNvPr id="68611" name="Text Box 5">
            <a:extLst>
              <a:ext uri="{FF2B5EF4-FFF2-40B4-BE49-F238E27FC236}">
                <a16:creationId xmlns:a16="http://schemas.microsoft.com/office/drawing/2014/main" id="{FAF66B21-0F98-4A6C-A067-E045B9C0AD3B}"/>
              </a:ext>
            </a:extLst>
          </p:cNvPr>
          <p:cNvSpPr txBox="1">
            <a:spLocks noChangeArrowheads="1"/>
          </p:cNvSpPr>
          <p:nvPr/>
        </p:nvSpPr>
        <p:spPr bwMode="auto">
          <a:xfrm>
            <a:off x="5257800" y="3344863"/>
            <a:ext cx="2790825" cy="400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F104: Info valuable (p)</a:t>
            </a:r>
          </a:p>
        </p:txBody>
      </p:sp>
      <p:sp>
        <p:nvSpPr>
          <p:cNvPr id="68612" name="Text Box 6">
            <a:extLst>
              <a:ext uri="{FF2B5EF4-FFF2-40B4-BE49-F238E27FC236}">
                <a16:creationId xmlns:a16="http://schemas.microsoft.com/office/drawing/2014/main" id="{3911ABE6-62D6-49A6-AAD3-7CFDD67CD187}"/>
              </a:ext>
            </a:extLst>
          </p:cNvPr>
          <p:cNvSpPr txBox="1">
            <a:spLocks noChangeArrowheads="1"/>
          </p:cNvSpPr>
          <p:nvPr/>
        </p:nvSpPr>
        <p:spPr bwMode="auto">
          <a:xfrm>
            <a:off x="36513" y="5426075"/>
            <a:ext cx="2249487" cy="708025"/>
          </a:xfrm>
          <a:prstGeom prst="rect">
            <a:avLst/>
          </a:prstGeom>
          <a:solidFill>
            <a:srgbClr val="FFCF0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F4: Agreed not to disclose (p)</a:t>
            </a:r>
          </a:p>
        </p:txBody>
      </p:sp>
      <p:sp>
        <p:nvSpPr>
          <p:cNvPr id="68613" name="Text Box 7">
            <a:extLst>
              <a:ext uri="{FF2B5EF4-FFF2-40B4-BE49-F238E27FC236}">
                <a16:creationId xmlns:a16="http://schemas.microsoft.com/office/drawing/2014/main" id="{744D7486-4832-453B-94B6-7BFB440DA8AF}"/>
              </a:ext>
            </a:extLst>
          </p:cNvPr>
          <p:cNvSpPr txBox="1">
            <a:spLocks noChangeArrowheads="1"/>
          </p:cNvSpPr>
          <p:nvPr/>
        </p:nvSpPr>
        <p:spPr bwMode="auto">
          <a:xfrm>
            <a:off x="2362200" y="5426075"/>
            <a:ext cx="2298700"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 Disclosures</a:t>
            </a:r>
          </a:p>
          <a:p>
            <a:pPr eaLnBrk="1" hangingPunct="1">
              <a:lnSpc>
                <a:spcPct val="90000"/>
              </a:lnSpc>
              <a:buFont typeface="Wingdings" panose="05000000000000000000" pitchFamily="2" charset="2"/>
              <a:buNone/>
            </a:pPr>
            <a:r>
              <a:rPr lang="en-GB" altLang="nl-NL" sz="2000"/>
              <a:t>In negotiations (d)</a:t>
            </a:r>
          </a:p>
        </p:txBody>
      </p:sp>
      <p:sp>
        <p:nvSpPr>
          <p:cNvPr id="68614" name="Text Box 8">
            <a:extLst>
              <a:ext uri="{FF2B5EF4-FFF2-40B4-BE49-F238E27FC236}">
                <a16:creationId xmlns:a16="http://schemas.microsoft.com/office/drawing/2014/main" id="{F0F38725-C23F-46AC-BE6A-20AF05F4F2B0}"/>
              </a:ext>
            </a:extLst>
          </p:cNvPr>
          <p:cNvSpPr txBox="1">
            <a:spLocks noChangeArrowheads="1"/>
          </p:cNvSpPr>
          <p:nvPr/>
        </p:nvSpPr>
        <p:spPr bwMode="auto">
          <a:xfrm>
            <a:off x="4876800" y="5426075"/>
            <a:ext cx="1682750"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F6: Security</a:t>
            </a:r>
          </a:p>
          <a:p>
            <a:pPr eaLnBrk="1" hangingPunct="1">
              <a:lnSpc>
                <a:spcPct val="90000"/>
              </a:lnSpc>
              <a:buFont typeface="Wingdings" panose="05000000000000000000" pitchFamily="2" charset="2"/>
              <a:buNone/>
            </a:pPr>
            <a:r>
              <a:rPr lang="en-GB" altLang="nl-NL" sz="2000"/>
              <a:t>measures (p)</a:t>
            </a:r>
          </a:p>
        </p:txBody>
      </p:sp>
      <p:sp>
        <p:nvSpPr>
          <p:cNvPr id="68615" name="Text Box 9">
            <a:extLst>
              <a:ext uri="{FF2B5EF4-FFF2-40B4-BE49-F238E27FC236}">
                <a16:creationId xmlns:a16="http://schemas.microsoft.com/office/drawing/2014/main" id="{575FFA38-A988-4D10-91AF-7E1E22716B98}"/>
              </a:ext>
            </a:extLst>
          </p:cNvPr>
          <p:cNvSpPr txBox="1">
            <a:spLocks noChangeArrowheads="1"/>
          </p:cNvSpPr>
          <p:nvPr/>
        </p:nvSpPr>
        <p:spPr bwMode="auto">
          <a:xfrm>
            <a:off x="6948488" y="5426075"/>
            <a:ext cx="1814512"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F15: Unique product (p)</a:t>
            </a:r>
          </a:p>
        </p:txBody>
      </p:sp>
      <p:sp>
        <p:nvSpPr>
          <p:cNvPr id="68616" name="Line 10">
            <a:extLst>
              <a:ext uri="{FF2B5EF4-FFF2-40B4-BE49-F238E27FC236}">
                <a16:creationId xmlns:a16="http://schemas.microsoft.com/office/drawing/2014/main" id="{CE600FFD-06F5-4425-BF7D-9F807E2B105E}"/>
              </a:ext>
            </a:extLst>
          </p:cNvPr>
          <p:cNvSpPr>
            <a:spLocks noChangeShapeType="1"/>
          </p:cNvSpPr>
          <p:nvPr/>
        </p:nvSpPr>
        <p:spPr bwMode="auto">
          <a:xfrm flipV="1">
            <a:off x="3276600" y="2895600"/>
            <a:ext cx="9144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17" name="Line 11">
            <a:extLst>
              <a:ext uri="{FF2B5EF4-FFF2-40B4-BE49-F238E27FC236}">
                <a16:creationId xmlns:a16="http://schemas.microsoft.com/office/drawing/2014/main" id="{1C289894-5266-43E6-B46D-8E79E623FF14}"/>
              </a:ext>
            </a:extLst>
          </p:cNvPr>
          <p:cNvSpPr>
            <a:spLocks noChangeShapeType="1"/>
          </p:cNvSpPr>
          <p:nvPr/>
        </p:nvSpPr>
        <p:spPr bwMode="auto">
          <a:xfrm flipH="1" flipV="1">
            <a:off x="5562600" y="2819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18" name="Line 12">
            <a:extLst>
              <a:ext uri="{FF2B5EF4-FFF2-40B4-BE49-F238E27FC236}">
                <a16:creationId xmlns:a16="http://schemas.microsoft.com/office/drawing/2014/main" id="{0133B155-0A6A-44A7-AEB1-AC2AF1C500CE}"/>
              </a:ext>
            </a:extLst>
          </p:cNvPr>
          <p:cNvSpPr>
            <a:spLocks noChangeShapeType="1"/>
          </p:cNvSpPr>
          <p:nvPr/>
        </p:nvSpPr>
        <p:spPr bwMode="auto">
          <a:xfrm flipV="1">
            <a:off x="1143000" y="4343400"/>
            <a:ext cx="8382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19" name="Line 13">
            <a:extLst>
              <a:ext uri="{FF2B5EF4-FFF2-40B4-BE49-F238E27FC236}">
                <a16:creationId xmlns:a16="http://schemas.microsoft.com/office/drawing/2014/main" id="{E5C8C630-D516-4D03-BC88-95E34A9533D2}"/>
              </a:ext>
            </a:extLst>
          </p:cNvPr>
          <p:cNvSpPr>
            <a:spLocks noChangeShapeType="1"/>
          </p:cNvSpPr>
          <p:nvPr/>
        </p:nvSpPr>
        <p:spPr bwMode="auto">
          <a:xfrm flipH="1" flipV="1">
            <a:off x="3048000" y="4419600"/>
            <a:ext cx="152400" cy="9906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20" name="Line 14">
            <a:extLst>
              <a:ext uri="{FF2B5EF4-FFF2-40B4-BE49-F238E27FC236}">
                <a16:creationId xmlns:a16="http://schemas.microsoft.com/office/drawing/2014/main" id="{AC54330E-5C8A-4FFD-AB3F-4766B00BE1EB}"/>
              </a:ext>
            </a:extLst>
          </p:cNvPr>
          <p:cNvSpPr>
            <a:spLocks noChangeShapeType="1"/>
          </p:cNvSpPr>
          <p:nvPr/>
        </p:nvSpPr>
        <p:spPr bwMode="auto">
          <a:xfrm flipH="1" flipV="1">
            <a:off x="3733800" y="4343400"/>
            <a:ext cx="160020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21" name="Line 15">
            <a:extLst>
              <a:ext uri="{FF2B5EF4-FFF2-40B4-BE49-F238E27FC236}">
                <a16:creationId xmlns:a16="http://schemas.microsoft.com/office/drawing/2014/main" id="{EE4ADDE4-72CA-47CF-8E2E-05C1EA742CBA}"/>
              </a:ext>
            </a:extLst>
          </p:cNvPr>
          <p:cNvSpPr>
            <a:spLocks noChangeShapeType="1"/>
          </p:cNvSpPr>
          <p:nvPr/>
        </p:nvSpPr>
        <p:spPr bwMode="auto">
          <a:xfrm flipH="1" flipV="1">
            <a:off x="6934200" y="3886200"/>
            <a:ext cx="990600" cy="1371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22" name="Text Box 17">
            <a:extLst>
              <a:ext uri="{FF2B5EF4-FFF2-40B4-BE49-F238E27FC236}">
                <a16:creationId xmlns:a16="http://schemas.microsoft.com/office/drawing/2014/main" id="{478727DE-7275-4512-9B2B-94F16F917851}"/>
              </a:ext>
            </a:extLst>
          </p:cNvPr>
          <p:cNvSpPr txBox="1">
            <a:spLocks noChangeArrowheads="1"/>
          </p:cNvSpPr>
          <p:nvPr/>
        </p:nvSpPr>
        <p:spPr bwMode="auto">
          <a:xfrm>
            <a:off x="3200400" y="762000"/>
            <a:ext cx="2032000" cy="708025"/>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Misuse of Trade </a:t>
            </a:r>
          </a:p>
          <a:p>
            <a:pPr eaLnBrk="1" hangingPunct="1">
              <a:lnSpc>
                <a:spcPct val="90000"/>
              </a:lnSpc>
              <a:buFont typeface="Wingdings" panose="05000000000000000000" pitchFamily="2" charset="2"/>
              <a:buNone/>
            </a:pPr>
            <a:r>
              <a:rPr lang="en-GB" altLang="nl-NL" sz="2000"/>
              <a:t>Secret (p)</a:t>
            </a:r>
          </a:p>
        </p:txBody>
      </p:sp>
      <p:sp>
        <p:nvSpPr>
          <p:cNvPr id="68623" name="Line 18">
            <a:extLst>
              <a:ext uri="{FF2B5EF4-FFF2-40B4-BE49-F238E27FC236}">
                <a16:creationId xmlns:a16="http://schemas.microsoft.com/office/drawing/2014/main" id="{DEBB3DD5-7D05-4BCD-9E79-2CA81AD074AF}"/>
              </a:ext>
            </a:extLst>
          </p:cNvPr>
          <p:cNvSpPr>
            <a:spLocks noChangeShapeType="1"/>
          </p:cNvSpPr>
          <p:nvPr/>
        </p:nvSpPr>
        <p:spPr bwMode="auto">
          <a:xfrm flipH="1" flipV="1">
            <a:off x="4419600" y="1676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24" name="Text Box 19">
            <a:extLst>
              <a:ext uri="{FF2B5EF4-FFF2-40B4-BE49-F238E27FC236}">
                <a16:creationId xmlns:a16="http://schemas.microsoft.com/office/drawing/2014/main" id="{86BBC6BC-ABF3-4B21-BD30-F78EB878F648}"/>
              </a:ext>
            </a:extLst>
          </p:cNvPr>
          <p:cNvSpPr txBox="1">
            <a:spLocks noChangeArrowheads="1"/>
          </p:cNvSpPr>
          <p:nvPr/>
        </p:nvSpPr>
        <p:spPr bwMode="auto">
          <a:xfrm>
            <a:off x="36513" y="2209800"/>
            <a:ext cx="2859087" cy="708025"/>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F120: Info legitimately</a:t>
            </a:r>
          </a:p>
          <a:p>
            <a:pPr eaLnBrk="1" hangingPunct="1">
              <a:lnSpc>
                <a:spcPct val="90000"/>
              </a:lnSpc>
              <a:buFont typeface="Wingdings" panose="05000000000000000000" pitchFamily="2" charset="2"/>
              <a:buNone/>
            </a:pPr>
            <a:r>
              <a:rPr lang="en-GB" altLang="nl-NL" sz="2000"/>
              <a:t>obtained elsewhere (d)</a:t>
            </a:r>
          </a:p>
        </p:txBody>
      </p:sp>
      <p:sp>
        <p:nvSpPr>
          <p:cNvPr id="68625" name="Line 20">
            <a:extLst>
              <a:ext uri="{FF2B5EF4-FFF2-40B4-BE49-F238E27FC236}">
                <a16:creationId xmlns:a16="http://schemas.microsoft.com/office/drawing/2014/main" id="{A57C93FA-7165-4F6E-95FC-E98F58DD8FDE}"/>
              </a:ext>
            </a:extLst>
          </p:cNvPr>
          <p:cNvSpPr>
            <a:spLocks noChangeShapeType="1"/>
          </p:cNvSpPr>
          <p:nvPr/>
        </p:nvSpPr>
        <p:spPr bwMode="auto">
          <a:xfrm flipV="1">
            <a:off x="1981200" y="1676400"/>
            <a:ext cx="2286000" cy="4572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26" name="Line 21">
            <a:extLst>
              <a:ext uri="{FF2B5EF4-FFF2-40B4-BE49-F238E27FC236}">
                <a16:creationId xmlns:a16="http://schemas.microsoft.com/office/drawing/2014/main" id="{3427CE11-3F90-4E9A-9319-DD92D7412F87}"/>
              </a:ext>
            </a:extLst>
          </p:cNvPr>
          <p:cNvSpPr>
            <a:spLocks noChangeShapeType="1"/>
          </p:cNvSpPr>
          <p:nvPr/>
        </p:nvSpPr>
        <p:spPr bwMode="auto">
          <a:xfrm flipH="1" flipV="1">
            <a:off x="4724400" y="1676400"/>
            <a:ext cx="30480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8627" name="Text Box 22">
            <a:extLst>
              <a:ext uri="{FF2B5EF4-FFF2-40B4-BE49-F238E27FC236}">
                <a16:creationId xmlns:a16="http://schemas.microsoft.com/office/drawing/2014/main" id="{32D85DD2-98B8-4C13-BFA0-A06FFFA5F439}"/>
              </a:ext>
            </a:extLst>
          </p:cNvPr>
          <p:cNvSpPr txBox="1">
            <a:spLocks noChangeArrowheads="1"/>
          </p:cNvSpPr>
          <p:nvPr/>
        </p:nvSpPr>
        <p:spPr bwMode="auto">
          <a:xfrm>
            <a:off x="7086600" y="2362200"/>
            <a:ext cx="181451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400"/>
              <a:t> </a:t>
            </a:r>
          </a:p>
        </p:txBody>
      </p:sp>
      <p:sp>
        <p:nvSpPr>
          <p:cNvPr id="68628" name="Rectangle 2">
            <a:extLst>
              <a:ext uri="{FF2B5EF4-FFF2-40B4-BE49-F238E27FC236}">
                <a16:creationId xmlns:a16="http://schemas.microsoft.com/office/drawing/2014/main" id="{F720345F-7E8C-44D0-B925-0DC5773E4187}"/>
              </a:ext>
            </a:extLst>
          </p:cNvPr>
          <p:cNvSpPr>
            <a:spLocks noGrp="1" noChangeArrowheads="1"/>
          </p:cNvSpPr>
          <p:nvPr>
            <p:ph type="title"/>
          </p:nvPr>
        </p:nvSpPr>
        <p:spPr>
          <a:xfrm>
            <a:off x="5791200" y="0"/>
            <a:ext cx="3581400" cy="1143000"/>
          </a:xfrm>
        </p:spPr>
        <p:txBody>
          <a:bodyPr/>
          <a:lstStyle/>
          <a:p>
            <a:pPr algn="ctr"/>
            <a:r>
              <a:rPr lang="en-GB" altLang="nl-NL" sz="3200"/>
              <a:t>Distinguishing on new con factor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el 1">
            <a:extLst>
              <a:ext uri="{FF2B5EF4-FFF2-40B4-BE49-F238E27FC236}">
                <a16:creationId xmlns:a16="http://schemas.microsoft.com/office/drawing/2014/main" id="{0C0FA63E-66EE-4568-AB33-B6EFAD7E82C5}"/>
              </a:ext>
            </a:extLst>
          </p:cNvPr>
          <p:cNvSpPr>
            <a:spLocks noGrp="1" noChangeArrowheads="1"/>
          </p:cNvSpPr>
          <p:nvPr>
            <p:ph type="title"/>
          </p:nvPr>
        </p:nvSpPr>
        <p:spPr>
          <a:xfrm>
            <a:off x="1828800" y="381000"/>
            <a:ext cx="7115175" cy="1143000"/>
          </a:xfrm>
        </p:spPr>
        <p:txBody>
          <a:bodyPr/>
          <a:lstStyle/>
          <a:p>
            <a:pPr algn="ctr"/>
            <a:r>
              <a:rPr lang="nl-NL" altLang="nl-NL" sz="4000" dirty="0"/>
              <a:t>Case studies Marlies van Eck</a:t>
            </a:r>
            <a:endParaRPr lang="nl-NL" altLang="nl-NL" dirty="0"/>
          </a:p>
        </p:txBody>
      </p:sp>
      <p:sp>
        <p:nvSpPr>
          <p:cNvPr id="60418" name="Tijdelijke aanduiding voor inhoud 2">
            <a:extLst>
              <a:ext uri="{FF2B5EF4-FFF2-40B4-BE49-F238E27FC236}">
                <a16:creationId xmlns:a16="http://schemas.microsoft.com/office/drawing/2014/main" id="{9B603C55-E4D0-42A5-8E0C-3FB43EC0C4DA}"/>
              </a:ext>
            </a:extLst>
          </p:cNvPr>
          <p:cNvSpPr>
            <a:spLocks noGrp="1" noChangeArrowheads="1"/>
          </p:cNvSpPr>
          <p:nvPr>
            <p:ph idx="1"/>
          </p:nvPr>
        </p:nvSpPr>
        <p:spPr>
          <a:xfrm>
            <a:off x="1600200" y="1828800"/>
            <a:ext cx="7696200" cy="4114800"/>
          </a:xfrm>
        </p:spPr>
        <p:txBody>
          <a:bodyPr/>
          <a:lstStyle/>
          <a:p>
            <a:r>
              <a:rPr lang="nl-NL" altLang="nl-NL" sz="2400" dirty="0" err="1"/>
              <a:t>Rule-based</a:t>
            </a:r>
            <a:r>
              <a:rPr lang="nl-NL" altLang="nl-NL" sz="2400" dirty="0"/>
              <a:t> systems </a:t>
            </a:r>
            <a:r>
              <a:rPr lang="nl-NL" altLang="ja-JP" sz="2400" dirty="0" err="1"/>
              <a:t>for</a:t>
            </a:r>
            <a:r>
              <a:rPr lang="nl-NL" altLang="ja-JP" sz="2400" dirty="0"/>
              <a:t>:</a:t>
            </a:r>
          </a:p>
          <a:p>
            <a:pPr lvl="1"/>
            <a:r>
              <a:rPr lang="nl-NL" altLang="nl-NL" sz="2000" dirty="0" err="1"/>
              <a:t>Determining</a:t>
            </a:r>
            <a:r>
              <a:rPr lang="nl-NL" altLang="nl-NL" sz="2000" dirty="0"/>
              <a:t> </a:t>
            </a:r>
            <a:r>
              <a:rPr lang="nl-NL" altLang="nl-NL" sz="2000" dirty="0" err="1"/>
              <a:t>amount</a:t>
            </a:r>
            <a:r>
              <a:rPr lang="nl-NL" altLang="nl-NL" sz="2000" dirty="0"/>
              <a:t> of </a:t>
            </a:r>
            <a:r>
              <a:rPr lang="nl-NL" altLang="nl-NL" sz="2000" dirty="0" err="1"/>
              <a:t>child</a:t>
            </a:r>
            <a:r>
              <a:rPr lang="nl-NL" altLang="nl-NL" sz="2000" dirty="0"/>
              <a:t> support</a:t>
            </a:r>
          </a:p>
          <a:p>
            <a:pPr lvl="1"/>
            <a:r>
              <a:rPr lang="nl-NL" altLang="nl-NL" sz="2000" dirty="0" err="1"/>
              <a:t>Determining</a:t>
            </a:r>
            <a:r>
              <a:rPr lang="nl-NL" altLang="nl-NL" sz="2000" dirty="0"/>
              <a:t> </a:t>
            </a:r>
            <a:r>
              <a:rPr lang="nl-NL" altLang="nl-NL" sz="2000" dirty="0" err="1"/>
              <a:t>fiscal</a:t>
            </a:r>
            <a:r>
              <a:rPr lang="nl-NL" altLang="nl-NL" sz="2000" dirty="0"/>
              <a:t> </a:t>
            </a:r>
            <a:r>
              <a:rPr lang="nl-NL" altLang="nl-NL" sz="2000" dirty="0" err="1"/>
              <a:t>income</a:t>
            </a:r>
            <a:endParaRPr lang="nl-NL" altLang="nl-NL" sz="2000" dirty="0"/>
          </a:p>
          <a:p>
            <a:r>
              <a:rPr lang="nl-NL" altLang="nl-NL" sz="2400" dirty="0" err="1"/>
              <a:t>Problems</a:t>
            </a:r>
            <a:r>
              <a:rPr lang="nl-NL" altLang="nl-NL" sz="2400" dirty="0"/>
              <a:t> found:</a:t>
            </a:r>
          </a:p>
          <a:p>
            <a:pPr lvl="1"/>
            <a:r>
              <a:rPr lang="nl-NL" altLang="nl-NL" sz="2000" dirty="0"/>
              <a:t>Both system </a:t>
            </a:r>
            <a:r>
              <a:rPr lang="nl-NL" altLang="nl-NL" sz="2000" dirty="0" err="1"/>
              <a:t>and</a:t>
            </a:r>
            <a:r>
              <a:rPr lang="nl-NL" altLang="nl-NL" sz="2000" dirty="0"/>
              <a:t> </a:t>
            </a:r>
            <a:r>
              <a:rPr lang="nl-NL" altLang="nl-NL" sz="2000" dirty="0" err="1"/>
              <a:t>decisions</a:t>
            </a:r>
            <a:r>
              <a:rPr lang="nl-NL" altLang="nl-NL" sz="2000" dirty="0"/>
              <a:t> are hard </a:t>
            </a:r>
            <a:r>
              <a:rPr lang="nl-NL" altLang="nl-NL" sz="2000" dirty="0" err="1"/>
              <a:t>to</a:t>
            </a:r>
            <a:r>
              <a:rPr lang="nl-NL" altLang="nl-NL" sz="2000" dirty="0"/>
              <a:t> </a:t>
            </a:r>
            <a:r>
              <a:rPr lang="nl-NL" altLang="nl-NL" sz="2000" dirty="0" err="1"/>
              <a:t>explain</a:t>
            </a:r>
            <a:endParaRPr lang="nl-NL" altLang="nl-NL" sz="2000" dirty="0"/>
          </a:p>
          <a:p>
            <a:pPr lvl="1"/>
            <a:r>
              <a:rPr lang="nl-NL" altLang="nl-NL" sz="2000" dirty="0" err="1"/>
              <a:t>Poor</a:t>
            </a:r>
            <a:r>
              <a:rPr lang="nl-NL" altLang="nl-NL" sz="2000" dirty="0"/>
              <a:t> or non-existent system </a:t>
            </a:r>
            <a:r>
              <a:rPr lang="nl-NL" altLang="nl-NL" sz="2000" dirty="0" err="1"/>
              <a:t>documentation</a:t>
            </a:r>
            <a:endParaRPr lang="nl-NL" altLang="nl-NL" sz="2000" dirty="0"/>
          </a:p>
          <a:p>
            <a:pPr lvl="1"/>
            <a:r>
              <a:rPr lang="nl-NL" altLang="nl-NL" sz="2000" dirty="0"/>
              <a:t>Ad-hoc </a:t>
            </a:r>
            <a:r>
              <a:rPr lang="nl-NL" altLang="nl-NL" sz="2000" dirty="0" err="1"/>
              <a:t>interpretation</a:t>
            </a:r>
            <a:r>
              <a:rPr lang="nl-NL" altLang="nl-NL" sz="2000" dirty="0"/>
              <a:t> </a:t>
            </a:r>
            <a:r>
              <a:rPr lang="nl-NL" altLang="nl-NL" sz="2000" dirty="0" err="1"/>
              <a:t>rules</a:t>
            </a:r>
            <a:r>
              <a:rPr lang="nl-NL" altLang="nl-NL" sz="2000" dirty="0"/>
              <a:t> </a:t>
            </a:r>
            <a:r>
              <a:rPr lang="nl-NL" altLang="nl-NL" sz="2000" dirty="0" err="1"/>
              <a:t>by</a:t>
            </a:r>
            <a:r>
              <a:rPr lang="nl-NL" altLang="nl-NL" sz="2000" dirty="0"/>
              <a:t> system designers</a:t>
            </a:r>
          </a:p>
          <a:p>
            <a:pPr lvl="1"/>
            <a:r>
              <a:rPr lang="nl-NL" altLang="nl-NL" sz="2000" dirty="0" err="1"/>
              <a:t>Exceptional</a:t>
            </a:r>
            <a:r>
              <a:rPr lang="nl-NL" altLang="nl-NL" sz="2000" dirty="0"/>
              <a:t> cases do </a:t>
            </a:r>
            <a:r>
              <a:rPr lang="nl-NL" altLang="nl-NL" sz="2000" dirty="0" err="1"/>
              <a:t>not</a:t>
            </a:r>
            <a:r>
              <a:rPr lang="nl-NL" altLang="nl-NL" sz="2000" dirty="0"/>
              <a:t> fit </a:t>
            </a:r>
            <a:r>
              <a:rPr lang="nl-NL" altLang="nl-NL" sz="2000" dirty="0" err="1"/>
              <a:t>standardisation</a:t>
            </a:r>
            <a:endParaRPr lang="nl-NL" altLang="nl-NL" sz="2000" dirty="0"/>
          </a:p>
          <a:p>
            <a:pPr lvl="1"/>
            <a:r>
              <a:rPr lang="nl-NL" altLang="nl-NL" sz="2000" dirty="0" err="1"/>
              <a:t>Errors</a:t>
            </a:r>
            <a:r>
              <a:rPr lang="nl-NL" altLang="nl-NL" sz="2000" dirty="0"/>
              <a:t> or </a:t>
            </a:r>
            <a:r>
              <a:rPr lang="nl-NL" altLang="nl-NL" sz="2000" dirty="0" err="1"/>
              <a:t>revisions</a:t>
            </a:r>
            <a:r>
              <a:rPr lang="nl-NL" altLang="nl-NL" sz="2000" dirty="0"/>
              <a:t> hard </a:t>
            </a:r>
            <a:r>
              <a:rPr lang="nl-NL" altLang="nl-NL" sz="2000" dirty="0" err="1"/>
              <a:t>to</a:t>
            </a:r>
            <a:r>
              <a:rPr lang="nl-NL" altLang="nl-NL" sz="2000" dirty="0"/>
              <a:t> correct/</a:t>
            </a:r>
            <a:r>
              <a:rPr lang="nl-NL" altLang="nl-NL" sz="2000" dirty="0" err="1"/>
              <a:t>propagate</a:t>
            </a:r>
            <a:r>
              <a:rPr lang="nl-NL" altLang="nl-NL" sz="2000" dirty="0"/>
              <a:t> </a:t>
            </a:r>
            <a:r>
              <a:rPr lang="nl-NL" altLang="nl-NL" sz="2000" dirty="0" err="1"/>
              <a:t>through</a:t>
            </a:r>
            <a:r>
              <a:rPr lang="nl-NL" altLang="nl-NL" sz="2000" dirty="0"/>
              <a:t> </a:t>
            </a:r>
            <a:r>
              <a:rPr lang="nl-NL" altLang="nl-NL" sz="2000" dirty="0" err="1"/>
              <a:t>the</a:t>
            </a:r>
            <a:r>
              <a:rPr lang="nl-NL" altLang="nl-NL" sz="2000" dirty="0"/>
              <a:t> chain of IT systems</a:t>
            </a:r>
          </a:p>
          <a:p>
            <a:pPr lvl="1"/>
            <a:r>
              <a:rPr lang="is-IS" altLang="nl-NL" sz="2000" dirty="0"/>
              <a:t>…</a:t>
            </a:r>
            <a:endParaRPr lang="nl-NL" altLang="nl-NL" sz="2000" dirty="0"/>
          </a:p>
        </p:txBody>
      </p:sp>
      <p:sp>
        <p:nvSpPr>
          <p:cNvPr id="60419" name="Text Box 5">
            <a:extLst>
              <a:ext uri="{FF2B5EF4-FFF2-40B4-BE49-F238E27FC236}">
                <a16:creationId xmlns:a16="http://schemas.microsoft.com/office/drawing/2014/main" id="{63BF4504-9701-46BB-9D4D-C61E14175565}"/>
              </a:ext>
            </a:extLst>
          </p:cNvPr>
          <p:cNvSpPr txBox="1">
            <a:spLocks noChangeArrowheads="1"/>
          </p:cNvSpPr>
          <p:nvPr/>
        </p:nvSpPr>
        <p:spPr bwMode="auto">
          <a:xfrm>
            <a:off x="609600" y="6027738"/>
            <a:ext cx="8077200" cy="83026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nl-NL" altLang="nl-NL" sz="1600" dirty="0"/>
              <a:t>B.M.A. van Eck, </a:t>
            </a:r>
            <a:r>
              <a:rPr lang="nl-NL" altLang="nl-NL" sz="1600" i="1" dirty="0"/>
              <a:t>Geautomatiseerde ketenbesluiten &amp; Rechtsbescherming. Een onderzoek naar de praktijk van geautomatiseerde ketenbesluiten over een financieel belang in relatie tot rechtsbescherming</a:t>
            </a:r>
            <a:r>
              <a:rPr lang="nl-NL" altLang="nl-NL" sz="1600" dirty="0"/>
              <a:t>. </a:t>
            </a:r>
            <a:r>
              <a:rPr lang="nb-NO" altLang="nl-NL" sz="1600" dirty="0"/>
              <a:t>PhD Thesis Tilburg University. 2018</a:t>
            </a:r>
            <a:endParaRPr lang="nl-NL" altLang="nl-NL" sz="1600" dirty="0">
              <a:latin typeface="Arial" panose="020B0604020202020204" pitchFamily="34" charset="0"/>
            </a:endParaRPr>
          </a:p>
        </p:txBody>
      </p:sp>
      <p:pic>
        <p:nvPicPr>
          <p:cNvPr id="60420" name="Afbeelding 1" descr="d185xvar.jpeg">
            <a:extLst>
              <a:ext uri="{FF2B5EF4-FFF2-40B4-BE49-F238E27FC236}">
                <a16:creationId xmlns:a16="http://schemas.microsoft.com/office/drawing/2014/main" id="{73CAB745-553B-42E9-AC39-6370FEF0A7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463" y="9525"/>
            <a:ext cx="1465263" cy="220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a:extLst>
              <a:ext uri="{FF2B5EF4-FFF2-40B4-BE49-F238E27FC236}">
                <a16:creationId xmlns:a16="http://schemas.microsoft.com/office/drawing/2014/main" id="{9B83BC67-4C37-4718-96AB-C4C769C6FBBB}"/>
              </a:ext>
            </a:extLst>
          </p:cNvPr>
          <p:cNvSpPr>
            <a:spLocks noGrp="1" noChangeArrowheads="1"/>
          </p:cNvSpPr>
          <p:nvPr>
            <p:ph type="title"/>
          </p:nvPr>
        </p:nvSpPr>
        <p:spPr>
          <a:xfrm>
            <a:off x="5791200" y="228600"/>
            <a:ext cx="3581400" cy="1143000"/>
          </a:xfrm>
        </p:spPr>
        <p:txBody>
          <a:bodyPr/>
          <a:lstStyle/>
          <a:p>
            <a:pPr algn="ctr"/>
            <a:r>
              <a:rPr lang="en-GB" altLang="nl-NL" sz="3200"/>
              <a:t>Emphasising distinctions</a:t>
            </a:r>
          </a:p>
        </p:txBody>
      </p:sp>
      <p:sp>
        <p:nvSpPr>
          <p:cNvPr id="69634" name="Text Box 3">
            <a:extLst>
              <a:ext uri="{FF2B5EF4-FFF2-40B4-BE49-F238E27FC236}">
                <a16:creationId xmlns:a16="http://schemas.microsoft.com/office/drawing/2014/main" id="{5D70CDEA-BA61-4FFB-9EC2-BD29BA0C093D}"/>
              </a:ext>
            </a:extLst>
          </p:cNvPr>
          <p:cNvSpPr txBox="1">
            <a:spLocks noChangeArrowheads="1"/>
          </p:cNvSpPr>
          <p:nvPr/>
        </p:nvSpPr>
        <p:spPr bwMode="auto">
          <a:xfrm>
            <a:off x="3413125" y="2319338"/>
            <a:ext cx="3275013" cy="400050"/>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F101: Info Trade Secret (p)</a:t>
            </a:r>
          </a:p>
        </p:txBody>
      </p:sp>
      <p:sp>
        <p:nvSpPr>
          <p:cNvPr id="69635" name="Text Box 4">
            <a:extLst>
              <a:ext uri="{FF2B5EF4-FFF2-40B4-BE49-F238E27FC236}">
                <a16:creationId xmlns:a16="http://schemas.microsoft.com/office/drawing/2014/main" id="{0F3D5B70-F4D8-4D41-BF73-DE6C11B26CA7}"/>
              </a:ext>
            </a:extLst>
          </p:cNvPr>
          <p:cNvSpPr txBox="1">
            <a:spLocks noChangeArrowheads="1"/>
          </p:cNvSpPr>
          <p:nvPr/>
        </p:nvSpPr>
        <p:spPr bwMode="auto">
          <a:xfrm>
            <a:off x="1279525" y="3521075"/>
            <a:ext cx="3140075"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F102: Efforts to maintain </a:t>
            </a:r>
          </a:p>
          <a:p>
            <a:pPr eaLnBrk="1" hangingPunct="1">
              <a:lnSpc>
                <a:spcPct val="90000"/>
              </a:lnSpc>
              <a:buFont typeface="Wingdings" panose="05000000000000000000" pitchFamily="2" charset="2"/>
              <a:buNone/>
            </a:pPr>
            <a:r>
              <a:rPr lang="en-GB" altLang="nl-NL" sz="2000"/>
              <a:t>Secrecy (p)</a:t>
            </a:r>
          </a:p>
        </p:txBody>
      </p:sp>
      <p:sp>
        <p:nvSpPr>
          <p:cNvPr id="69636" name="Text Box 5">
            <a:extLst>
              <a:ext uri="{FF2B5EF4-FFF2-40B4-BE49-F238E27FC236}">
                <a16:creationId xmlns:a16="http://schemas.microsoft.com/office/drawing/2014/main" id="{77455AE7-386D-4227-8AD3-557F0FDC110E}"/>
              </a:ext>
            </a:extLst>
          </p:cNvPr>
          <p:cNvSpPr txBox="1">
            <a:spLocks noChangeArrowheads="1"/>
          </p:cNvSpPr>
          <p:nvPr/>
        </p:nvSpPr>
        <p:spPr bwMode="auto">
          <a:xfrm>
            <a:off x="5257800" y="3344863"/>
            <a:ext cx="2790825" cy="400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F104: Info valuable (p)</a:t>
            </a:r>
          </a:p>
        </p:txBody>
      </p:sp>
      <p:sp>
        <p:nvSpPr>
          <p:cNvPr id="69637" name="Text Box 6">
            <a:extLst>
              <a:ext uri="{FF2B5EF4-FFF2-40B4-BE49-F238E27FC236}">
                <a16:creationId xmlns:a16="http://schemas.microsoft.com/office/drawing/2014/main" id="{500D08C6-F06D-4857-B8F6-224E4C44C4EB}"/>
              </a:ext>
            </a:extLst>
          </p:cNvPr>
          <p:cNvSpPr txBox="1">
            <a:spLocks noChangeArrowheads="1"/>
          </p:cNvSpPr>
          <p:nvPr/>
        </p:nvSpPr>
        <p:spPr bwMode="auto">
          <a:xfrm>
            <a:off x="36513" y="5426075"/>
            <a:ext cx="2249487"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F4: Agreed not to disclose (p)</a:t>
            </a:r>
          </a:p>
        </p:txBody>
      </p:sp>
      <p:sp>
        <p:nvSpPr>
          <p:cNvPr id="69638" name="Text Box 7">
            <a:extLst>
              <a:ext uri="{FF2B5EF4-FFF2-40B4-BE49-F238E27FC236}">
                <a16:creationId xmlns:a16="http://schemas.microsoft.com/office/drawing/2014/main" id="{5BB10A2B-7D70-41B2-9128-3CA52990DCCB}"/>
              </a:ext>
            </a:extLst>
          </p:cNvPr>
          <p:cNvSpPr txBox="1">
            <a:spLocks noChangeArrowheads="1"/>
          </p:cNvSpPr>
          <p:nvPr/>
        </p:nvSpPr>
        <p:spPr bwMode="auto">
          <a:xfrm>
            <a:off x="2362200" y="5426075"/>
            <a:ext cx="2298700"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 Disclosures</a:t>
            </a:r>
          </a:p>
          <a:p>
            <a:pPr eaLnBrk="1" hangingPunct="1">
              <a:lnSpc>
                <a:spcPct val="90000"/>
              </a:lnSpc>
              <a:buFont typeface="Wingdings" panose="05000000000000000000" pitchFamily="2" charset="2"/>
              <a:buNone/>
            </a:pPr>
            <a:r>
              <a:rPr lang="en-GB" altLang="nl-NL" sz="2000"/>
              <a:t>In negotiations (d)</a:t>
            </a:r>
          </a:p>
        </p:txBody>
      </p:sp>
      <p:sp>
        <p:nvSpPr>
          <p:cNvPr id="69639" name="Text Box 8">
            <a:extLst>
              <a:ext uri="{FF2B5EF4-FFF2-40B4-BE49-F238E27FC236}">
                <a16:creationId xmlns:a16="http://schemas.microsoft.com/office/drawing/2014/main" id="{9EAABC11-26F3-4DB4-8207-B2F88A8DB511}"/>
              </a:ext>
            </a:extLst>
          </p:cNvPr>
          <p:cNvSpPr txBox="1">
            <a:spLocks noChangeArrowheads="1"/>
          </p:cNvSpPr>
          <p:nvPr/>
        </p:nvSpPr>
        <p:spPr bwMode="auto">
          <a:xfrm>
            <a:off x="4876800" y="5426075"/>
            <a:ext cx="1682750"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F6: Security</a:t>
            </a:r>
          </a:p>
          <a:p>
            <a:pPr eaLnBrk="1" hangingPunct="1">
              <a:lnSpc>
                <a:spcPct val="90000"/>
              </a:lnSpc>
              <a:buFont typeface="Wingdings" panose="05000000000000000000" pitchFamily="2" charset="2"/>
              <a:buNone/>
            </a:pPr>
            <a:r>
              <a:rPr lang="en-GB" altLang="nl-NL" sz="2000"/>
              <a:t>measures (p)</a:t>
            </a:r>
          </a:p>
        </p:txBody>
      </p:sp>
      <p:sp>
        <p:nvSpPr>
          <p:cNvPr id="69640" name="Text Box 9">
            <a:extLst>
              <a:ext uri="{FF2B5EF4-FFF2-40B4-BE49-F238E27FC236}">
                <a16:creationId xmlns:a16="http://schemas.microsoft.com/office/drawing/2014/main" id="{20CC1F8E-7C57-499E-ACD7-C04E8ECD97F8}"/>
              </a:ext>
            </a:extLst>
          </p:cNvPr>
          <p:cNvSpPr txBox="1">
            <a:spLocks noChangeArrowheads="1"/>
          </p:cNvSpPr>
          <p:nvPr/>
        </p:nvSpPr>
        <p:spPr bwMode="auto">
          <a:xfrm>
            <a:off x="6948488" y="5426075"/>
            <a:ext cx="1814512"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F15: Unique product (p)</a:t>
            </a:r>
          </a:p>
        </p:txBody>
      </p:sp>
      <p:sp>
        <p:nvSpPr>
          <p:cNvPr id="69641" name="Line 10">
            <a:extLst>
              <a:ext uri="{FF2B5EF4-FFF2-40B4-BE49-F238E27FC236}">
                <a16:creationId xmlns:a16="http://schemas.microsoft.com/office/drawing/2014/main" id="{4820CA19-F89B-4D67-B510-606AC7251BD6}"/>
              </a:ext>
            </a:extLst>
          </p:cNvPr>
          <p:cNvSpPr>
            <a:spLocks noChangeShapeType="1"/>
          </p:cNvSpPr>
          <p:nvPr/>
        </p:nvSpPr>
        <p:spPr bwMode="auto">
          <a:xfrm flipV="1">
            <a:off x="3276600" y="2895600"/>
            <a:ext cx="9144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42" name="Line 11">
            <a:extLst>
              <a:ext uri="{FF2B5EF4-FFF2-40B4-BE49-F238E27FC236}">
                <a16:creationId xmlns:a16="http://schemas.microsoft.com/office/drawing/2014/main" id="{67081CF4-0135-4E19-97E7-05847F540375}"/>
              </a:ext>
            </a:extLst>
          </p:cNvPr>
          <p:cNvSpPr>
            <a:spLocks noChangeShapeType="1"/>
          </p:cNvSpPr>
          <p:nvPr/>
        </p:nvSpPr>
        <p:spPr bwMode="auto">
          <a:xfrm flipH="1" flipV="1">
            <a:off x="5562600" y="2819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43" name="Line 12">
            <a:extLst>
              <a:ext uri="{FF2B5EF4-FFF2-40B4-BE49-F238E27FC236}">
                <a16:creationId xmlns:a16="http://schemas.microsoft.com/office/drawing/2014/main" id="{B7871460-2381-4F61-A3B0-675A372D43A7}"/>
              </a:ext>
            </a:extLst>
          </p:cNvPr>
          <p:cNvSpPr>
            <a:spLocks noChangeShapeType="1"/>
          </p:cNvSpPr>
          <p:nvPr/>
        </p:nvSpPr>
        <p:spPr bwMode="auto">
          <a:xfrm flipV="1">
            <a:off x="1143000" y="4343400"/>
            <a:ext cx="8382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44" name="Line 13">
            <a:extLst>
              <a:ext uri="{FF2B5EF4-FFF2-40B4-BE49-F238E27FC236}">
                <a16:creationId xmlns:a16="http://schemas.microsoft.com/office/drawing/2014/main" id="{483B8FB9-FB42-45D0-A1D4-A563CBDD83F1}"/>
              </a:ext>
            </a:extLst>
          </p:cNvPr>
          <p:cNvSpPr>
            <a:spLocks noChangeShapeType="1"/>
          </p:cNvSpPr>
          <p:nvPr/>
        </p:nvSpPr>
        <p:spPr bwMode="auto">
          <a:xfrm flipH="1" flipV="1">
            <a:off x="3048000" y="4419600"/>
            <a:ext cx="152400" cy="9906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45" name="Line 14">
            <a:extLst>
              <a:ext uri="{FF2B5EF4-FFF2-40B4-BE49-F238E27FC236}">
                <a16:creationId xmlns:a16="http://schemas.microsoft.com/office/drawing/2014/main" id="{FBF5B05C-20D9-43F3-BEC9-15C61B4A4AB4}"/>
              </a:ext>
            </a:extLst>
          </p:cNvPr>
          <p:cNvSpPr>
            <a:spLocks noChangeShapeType="1"/>
          </p:cNvSpPr>
          <p:nvPr/>
        </p:nvSpPr>
        <p:spPr bwMode="auto">
          <a:xfrm flipH="1" flipV="1">
            <a:off x="3733800" y="4343400"/>
            <a:ext cx="160020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46" name="Line 15">
            <a:extLst>
              <a:ext uri="{FF2B5EF4-FFF2-40B4-BE49-F238E27FC236}">
                <a16:creationId xmlns:a16="http://schemas.microsoft.com/office/drawing/2014/main" id="{B4EB40B8-2F95-4122-A7E4-6CC6AFEE7D0B}"/>
              </a:ext>
            </a:extLst>
          </p:cNvPr>
          <p:cNvSpPr>
            <a:spLocks noChangeShapeType="1"/>
          </p:cNvSpPr>
          <p:nvPr/>
        </p:nvSpPr>
        <p:spPr bwMode="auto">
          <a:xfrm flipH="1" flipV="1">
            <a:off x="6934200" y="3886200"/>
            <a:ext cx="990600" cy="1371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47" name="Text Box 17">
            <a:extLst>
              <a:ext uri="{FF2B5EF4-FFF2-40B4-BE49-F238E27FC236}">
                <a16:creationId xmlns:a16="http://schemas.microsoft.com/office/drawing/2014/main" id="{1F98FF9A-01BE-4DD2-BBA5-BC55C512E46F}"/>
              </a:ext>
            </a:extLst>
          </p:cNvPr>
          <p:cNvSpPr txBox="1">
            <a:spLocks noChangeArrowheads="1"/>
          </p:cNvSpPr>
          <p:nvPr/>
        </p:nvSpPr>
        <p:spPr bwMode="auto">
          <a:xfrm>
            <a:off x="3200400" y="762000"/>
            <a:ext cx="2032000" cy="708025"/>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Misuse of Trade </a:t>
            </a:r>
          </a:p>
          <a:p>
            <a:pPr eaLnBrk="1" hangingPunct="1">
              <a:lnSpc>
                <a:spcPct val="90000"/>
              </a:lnSpc>
              <a:buFont typeface="Wingdings" panose="05000000000000000000" pitchFamily="2" charset="2"/>
              <a:buNone/>
            </a:pPr>
            <a:r>
              <a:rPr lang="en-GB" altLang="nl-NL" sz="2000"/>
              <a:t>Secret (p)</a:t>
            </a:r>
          </a:p>
        </p:txBody>
      </p:sp>
      <p:sp>
        <p:nvSpPr>
          <p:cNvPr id="69648" name="Line 18">
            <a:extLst>
              <a:ext uri="{FF2B5EF4-FFF2-40B4-BE49-F238E27FC236}">
                <a16:creationId xmlns:a16="http://schemas.microsoft.com/office/drawing/2014/main" id="{9F71B479-321C-4662-AA01-836C992631C0}"/>
              </a:ext>
            </a:extLst>
          </p:cNvPr>
          <p:cNvSpPr>
            <a:spLocks noChangeShapeType="1"/>
          </p:cNvSpPr>
          <p:nvPr/>
        </p:nvSpPr>
        <p:spPr bwMode="auto">
          <a:xfrm flipH="1" flipV="1">
            <a:off x="4419600" y="1676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49" name="Text Box 19">
            <a:extLst>
              <a:ext uri="{FF2B5EF4-FFF2-40B4-BE49-F238E27FC236}">
                <a16:creationId xmlns:a16="http://schemas.microsoft.com/office/drawing/2014/main" id="{0274246C-B20D-494B-908A-86E6BA5D9803}"/>
              </a:ext>
            </a:extLst>
          </p:cNvPr>
          <p:cNvSpPr txBox="1">
            <a:spLocks noChangeArrowheads="1"/>
          </p:cNvSpPr>
          <p:nvPr/>
        </p:nvSpPr>
        <p:spPr bwMode="auto">
          <a:xfrm>
            <a:off x="36513" y="2209800"/>
            <a:ext cx="2859087" cy="708025"/>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F120: Info legitimately</a:t>
            </a:r>
          </a:p>
          <a:p>
            <a:pPr eaLnBrk="1" hangingPunct="1">
              <a:lnSpc>
                <a:spcPct val="90000"/>
              </a:lnSpc>
              <a:buFont typeface="Wingdings" panose="05000000000000000000" pitchFamily="2" charset="2"/>
              <a:buNone/>
            </a:pPr>
            <a:r>
              <a:rPr lang="en-GB" altLang="nl-NL" sz="2000"/>
              <a:t>obtained elsewhere (d)</a:t>
            </a:r>
          </a:p>
        </p:txBody>
      </p:sp>
      <p:sp>
        <p:nvSpPr>
          <p:cNvPr id="69650" name="Line 20">
            <a:extLst>
              <a:ext uri="{FF2B5EF4-FFF2-40B4-BE49-F238E27FC236}">
                <a16:creationId xmlns:a16="http://schemas.microsoft.com/office/drawing/2014/main" id="{EE0503F5-4055-463D-A099-2D0B0820F23B}"/>
              </a:ext>
            </a:extLst>
          </p:cNvPr>
          <p:cNvSpPr>
            <a:spLocks noChangeShapeType="1"/>
          </p:cNvSpPr>
          <p:nvPr/>
        </p:nvSpPr>
        <p:spPr bwMode="auto">
          <a:xfrm flipV="1">
            <a:off x="1981200" y="1676400"/>
            <a:ext cx="2286000" cy="4572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51" name="Line 21">
            <a:extLst>
              <a:ext uri="{FF2B5EF4-FFF2-40B4-BE49-F238E27FC236}">
                <a16:creationId xmlns:a16="http://schemas.microsoft.com/office/drawing/2014/main" id="{3363750B-8420-494B-AE6D-5720D9D884B7}"/>
              </a:ext>
            </a:extLst>
          </p:cNvPr>
          <p:cNvSpPr>
            <a:spLocks noChangeShapeType="1"/>
          </p:cNvSpPr>
          <p:nvPr/>
        </p:nvSpPr>
        <p:spPr bwMode="auto">
          <a:xfrm flipH="1" flipV="1">
            <a:off x="4724400" y="1676400"/>
            <a:ext cx="30480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69652" name="Text Box 22">
            <a:extLst>
              <a:ext uri="{FF2B5EF4-FFF2-40B4-BE49-F238E27FC236}">
                <a16:creationId xmlns:a16="http://schemas.microsoft.com/office/drawing/2014/main" id="{BB784BEE-0EB2-4E40-B675-9DBCAE929EC3}"/>
              </a:ext>
            </a:extLst>
          </p:cNvPr>
          <p:cNvSpPr txBox="1">
            <a:spLocks noChangeArrowheads="1"/>
          </p:cNvSpPr>
          <p:nvPr/>
        </p:nvSpPr>
        <p:spPr bwMode="auto">
          <a:xfrm>
            <a:off x="7086600" y="2362200"/>
            <a:ext cx="181451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400"/>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a:extLst>
              <a:ext uri="{FF2B5EF4-FFF2-40B4-BE49-F238E27FC236}">
                <a16:creationId xmlns:a16="http://schemas.microsoft.com/office/drawing/2014/main" id="{3C7ACC7D-0C01-4D58-A9CD-99808981C469}"/>
              </a:ext>
            </a:extLst>
          </p:cNvPr>
          <p:cNvSpPr>
            <a:spLocks noGrp="1" noChangeArrowheads="1"/>
          </p:cNvSpPr>
          <p:nvPr>
            <p:ph type="title"/>
          </p:nvPr>
        </p:nvSpPr>
        <p:spPr>
          <a:xfrm>
            <a:off x="5791200" y="76200"/>
            <a:ext cx="3581400" cy="1143000"/>
          </a:xfrm>
        </p:spPr>
        <p:txBody>
          <a:bodyPr/>
          <a:lstStyle/>
          <a:p>
            <a:pPr algn="ctr"/>
            <a:r>
              <a:rPr lang="en-GB" altLang="nl-NL" sz="3200"/>
              <a:t>Downplaying by</a:t>
            </a:r>
            <a:br>
              <a:rPr lang="en-GB" altLang="nl-NL" sz="3200"/>
            </a:br>
            <a:r>
              <a:rPr lang="en-GB" altLang="nl-NL" sz="3200"/>
              <a:t>cancellation</a:t>
            </a:r>
          </a:p>
        </p:txBody>
      </p:sp>
      <p:sp>
        <p:nvSpPr>
          <p:cNvPr id="70658" name="Text Box 3">
            <a:extLst>
              <a:ext uri="{FF2B5EF4-FFF2-40B4-BE49-F238E27FC236}">
                <a16:creationId xmlns:a16="http://schemas.microsoft.com/office/drawing/2014/main" id="{F4656FF4-0E0C-46D2-80CD-5BD0FA41F85C}"/>
              </a:ext>
            </a:extLst>
          </p:cNvPr>
          <p:cNvSpPr txBox="1">
            <a:spLocks noChangeArrowheads="1"/>
          </p:cNvSpPr>
          <p:nvPr/>
        </p:nvSpPr>
        <p:spPr bwMode="auto">
          <a:xfrm>
            <a:off x="3413125" y="2319338"/>
            <a:ext cx="3275013" cy="400050"/>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F101: Info Trade Secret (p)</a:t>
            </a:r>
          </a:p>
        </p:txBody>
      </p:sp>
      <p:sp>
        <p:nvSpPr>
          <p:cNvPr id="70659" name="Text Box 4">
            <a:extLst>
              <a:ext uri="{FF2B5EF4-FFF2-40B4-BE49-F238E27FC236}">
                <a16:creationId xmlns:a16="http://schemas.microsoft.com/office/drawing/2014/main" id="{9191C745-489E-4778-B50D-D9E5DABE9C14}"/>
              </a:ext>
            </a:extLst>
          </p:cNvPr>
          <p:cNvSpPr txBox="1">
            <a:spLocks noChangeArrowheads="1"/>
          </p:cNvSpPr>
          <p:nvPr/>
        </p:nvSpPr>
        <p:spPr bwMode="auto">
          <a:xfrm>
            <a:off x="1279525" y="3521075"/>
            <a:ext cx="3140075" cy="7080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F102: Efforts to maintain </a:t>
            </a:r>
          </a:p>
          <a:p>
            <a:pPr eaLnBrk="1" hangingPunct="1">
              <a:lnSpc>
                <a:spcPct val="90000"/>
              </a:lnSpc>
              <a:buFont typeface="Wingdings" panose="05000000000000000000" pitchFamily="2" charset="2"/>
              <a:buNone/>
            </a:pPr>
            <a:r>
              <a:rPr lang="en-GB" altLang="nl-NL" sz="2000"/>
              <a:t>Secrecy (p)</a:t>
            </a:r>
          </a:p>
        </p:txBody>
      </p:sp>
      <p:sp>
        <p:nvSpPr>
          <p:cNvPr id="70660" name="Text Box 5">
            <a:extLst>
              <a:ext uri="{FF2B5EF4-FFF2-40B4-BE49-F238E27FC236}">
                <a16:creationId xmlns:a16="http://schemas.microsoft.com/office/drawing/2014/main" id="{BF2C3D3C-50B8-4A7A-9D8C-B08CF8BBE371}"/>
              </a:ext>
            </a:extLst>
          </p:cNvPr>
          <p:cNvSpPr txBox="1">
            <a:spLocks noChangeArrowheads="1"/>
          </p:cNvSpPr>
          <p:nvPr/>
        </p:nvSpPr>
        <p:spPr bwMode="auto">
          <a:xfrm>
            <a:off x="5257800" y="3344863"/>
            <a:ext cx="2790825" cy="4000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F104: Info valuable (p)</a:t>
            </a:r>
          </a:p>
        </p:txBody>
      </p:sp>
      <p:sp>
        <p:nvSpPr>
          <p:cNvPr id="70661" name="Text Box 6">
            <a:extLst>
              <a:ext uri="{FF2B5EF4-FFF2-40B4-BE49-F238E27FC236}">
                <a16:creationId xmlns:a16="http://schemas.microsoft.com/office/drawing/2014/main" id="{E167D04B-C9A2-412A-B45C-AF8F0E6BE67B}"/>
              </a:ext>
            </a:extLst>
          </p:cNvPr>
          <p:cNvSpPr txBox="1">
            <a:spLocks noChangeArrowheads="1"/>
          </p:cNvSpPr>
          <p:nvPr/>
        </p:nvSpPr>
        <p:spPr bwMode="auto">
          <a:xfrm>
            <a:off x="36513" y="5426075"/>
            <a:ext cx="2249487" cy="7080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F4: Agreed not to disclose (p)</a:t>
            </a:r>
          </a:p>
        </p:txBody>
      </p:sp>
      <p:sp>
        <p:nvSpPr>
          <p:cNvPr id="70662" name="Text Box 7">
            <a:extLst>
              <a:ext uri="{FF2B5EF4-FFF2-40B4-BE49-F238E27FC236}">
                <a16:creationId xmlns:a16="http://schemas.microsoft.com/office/drawing/2014/main" id="{1BC80C8D-227E-4FE7-93FF-CB04E539BD89}"/>
              </a:ext>
            </a:extLst>
          </p:cNvPr>
          <p:cNvSpPr txBox="1">
            <a:spLocks noChangeArrowheads="1"/>
          </p:cNvSpPr>
          <p:nvPr/>
        </p:nvSpPr>
        <p:spPr bwMode="auto">
          <a:xfrm>
            <a:off x="2362200" y="5426075"/>
            <a:ext cx="2298700" cy="708025"/>
          </a:xfrm>
          <a:prstGeom prst="rect">
            <a:avLst/>
          </a:prstGeom>
          <a:solidFill>
            <a:srgbClr val="FF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 Disclosures</a:t>
            </a:r>
          </a:p>
          <a:p>
            <a:pPr eaLnBrk="1" hangingPunct="1">
              <a:lnSpc>
                <a:spcPct val="90000"/>
              </a:lnSpc>
              <a:buFont typeface="Wingdings" panose="05000000000000000000" pitchFamily="2" charset="2"/>
              <a:buNone/>
            </a:pPr>
            <a:r>
              <a:rPr lang="en-GB" altLang="nl-NL" sz="2000"/>
              <a:t>In negotiations (d)</a:t>
            </a:r>
          </a:p>
        </p:txBody>
      </p:sp>
      <p:sp>
        <p:nvSpPr>
          <p:cNvPr id="70663" name="Text Box 8">
            <a:extLst>
              <a:ext uri="{FF2B5EF4-FFF2-40B4-BE49-F238E27FC236}">
                <a16:creationId xmlns:a16="http://schemas.microsoft.com/office/drawing/2014/main" id="{3E69785C-E2CD-44E4-B233-9E8A75A4094E}"/>
              </a:ext>
            </a:extLst>
          </p:cNvPr>
          <p:cNvSpPr txBox="1">
            <a:spLocks noChangeArrowheads="1"/>
          </p:cNvSpPr>
          <p:nvPr/>
        </p:nvSpPr>
        <p:spPr bwMode="auto">
          <a:xfrm>
            <a:off x="4876800" y="5426075"/>
            <a:ext cx="1682750"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F6: Security</a:t>
            </a:r>
          </a:p>
          <a:p>
            <a:pPr eaLnBrk="1" hangingPunct="1">
              <a:lnSpc>
                <a:spcPct val="90000"/>
              </a:lnSpc>
              <a:buFont typeface="Wingdings" panose="05000000000000000000" pitchFamily="2" charset="2"/>
              <a:buNone/>
            </a:pPr>
            <a:r>
              <a:rPr lang="en-GB" altLang="nl-NL" sz="2000"/>
              <a:t>measures (p)</a:t>
            </a:r>
          </a:p>
        </p:txBody>
      </p:sp>
      <p:sp>
        <p:nvSpPr>
          <p:cNvPr id="70664" name="Text Box 9">
            <a:extLst>
              <a:ext uri="{FF2B5EF4-FFF2-40B4-BE49-F238E27FC236}">
                <a16:creationId xmlns:a16="http://schemas.microsoft.com/office/drawing/2014/main" id="{6AE8AA2B-9262-42F5-B1F3-5CFC06662FFD}"/>
              </a:ext>
            </a:extLst>
          </p:cNvPr>
          <p:cNvSpPr txBox="1">
            <a:spLocks noChangeArrowheads="1"/>
          </p:cNvSpPr>
          <p:nvPr/>
        </p:nvSpPr>
        <p:spPr bwMode="auto">
          <a:xfrm>
            <a:off x="6948488" y="5426075"/>
            <a:ext cx="1814512" cy="7080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F15: Unique product (p)</a:t>
            </a:r>
          </a:p>
        </p:txBody>
      </p:sp>
      <p:sp>
        <p:nvSpPr>
          <p:cNvPr id="70665" name="Line 10">
            <a:extLst>
              <a:ext uri="{FF2B5EF4-FFF2-40B4-BE49-F238E27FC236}">
                <a16:creationId xmlns:a16="http://schemas.microsoft.com/office/drawing/2014/main" id="{F6373FEB-6284-40C6-9BA1-E069E1E2C137}"/>
              </a:ext>
            </a:extLst>
          </p:cNvPr>
          <p:cNvSpPr>
            <a:spLocks noChangeShapeType="1"/>
          </p:cNvSpPr>
          <p:nvPr/>
        </p:nvSpPr>
        <p:spPr bwMode="auto">
          <a:xfrm flipV="1">
            <a:off x="3276600" y="2895600"/>
            <a:ext cx="9144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66" name="Line 11">
            <a:extLst>
              <a:ext uri="{FF2B5EF4-FFF2-40B4-BE49-F238E27FC236}">
                <a16:creationId xmlns:a16="http://schemas.microsoft.com/office/drawing/2014/main" id="{2D4F2D21-55C6-4797-9C15-37CBF971BB14}"/>
              </a:ext>
            </a:extLst>
          </p:cNvPr>
          <p:cNvSpPr>
            <a:spLocks noChangeShapeType="1"/>
          </p:cNvSpPr>
          <p:nvPr/>
        </p:nvSpPr>
        <p:spPr bwMode="auto">
          <a:xfrm flipH="1" flipV="1">
            <a:off x="5562600" y="2819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67" name="Line 12">
            <a:extLst>
              <a:ext uri="{FF2B5EF4-FFF2-40B4-BE49-F238E27FC236}">
                <a16:creationId xmlns:a16="http://schemas.microsoft.com/office/drawing/2014/main" id="{74890597-CB7D-42FF-9A40-32AAB98D7659}"/>
              </a:ext>
            </a:extLst>
          </p:cNvPr>
          <p:cNvSpPr>
            <a:spLocks noChangeShapeType="1"/>
          </p:cNvSpPr>
          <p:nvPr/>
        </p:nvSpPr>
        <p:spPr bwMode="auto">
          <a:xfrm flipV="1">
            <a:off x="1143000" y="4343400"/>
            <a:ext cx="838200" cy="914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68" name="Line 13">
            <a:extLst>
              <a:ext uri="{FF2B5EF4-FFF2-40B4-BE49-F238E27FC236}">
                <a16:creationId xmlns:a16="http://schemas.microsoft.com/office/drawing/2014/main" id="{25C0B5A8-4917-493A-9111-B09465D3C2AE}"/>
              </a:ext>
            </a:extLst>
          </p:cNvPr>
          <p:cNvSpPr>
            <a:spLocks noChangeShapeType="1"/>
          </p:cNvSpPr>
          <p:nvPr/>
        </p:nvSpPr>
        <p:spPr bwMode="auto">
          <a:xfrm flipH="1" flipV="1">
            <a:off x="3048000" y="4419600"/>
            <a:ext cx="152400" cy="9906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69" name="Line 14">
            <a:extLst>
              <a:ext uri="{FF2B5EF4-FFF2-40B4-BE49-F238E27FC236}">
                <a16:creationId xmlns:a16="http://schemas.microsoft.com/office/drawing/2014/main" id="{CBB6E9AD-5AA3-4925-BB92-BCF92BA42339}"/>
              </a:ext>
            </a:extLst>
          </p:cNvPr>
          <p:cNvSpPr>
            <a:spLocks noChangeShapeType="1"/>
          </p:cNvSpPr>
          <p:nvPr/>
        </p:nvSpPr>
        <p:spPr bwMode="auto">
          <a:xfrm flipH="1" flipV="1">
            <a:off x="3733800" y="4343400"/>
            <a:ext cx="160020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70" name="Line 15">
            <a:extLst>
              <a:ext uri="{FF2B5EF4-FFF2-40B4-BE49-F238E27FC236}">
                <a16:creationId xmlns:a16="http://schemas.microsoft.com/office/drawing/2014/main" id="{DCD96949-3037-4244-8C3C-6E12EF6C9164}"/>
              </a:ext>
            </a:extLst>
          </p:cNvPr>
          <p:cNvSpPr>
            <a:spLocks noChangeShapeType="1"/>
          </p:cNvSpPr>
          <p:nvPr/>
        </p:nvSpPr>
        <p:spPr bwMode="auto">
          <a:xfrm flipH="1" flipV="1">
            <a:off x="6934200" y="3886200"/>
            <a:ext cx="990600" cy="1371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71" name="Text Box 17">
            <a:extLst>
              <a:ext uri="{FF2B5EF4-FFF2-40B4-BE49-F238E27FC236}">
                <a16:creationId xmlns:a16="http://schemas.microsoft.com/office/drawing/2014/main" id="{FCA2024C-3657-4DBC-BB35-E03671BB5901}"/>
              </a:ext>
            </a:extLst>
          </p:cNvPr>
          <p:cNvSpPr txBox="1">
            <a:spLocks noChangeArrowheads="1"/>
          </p:cNvSpPr>
          <p:nvPr/>
        </p:nvSpPr>
        <p:spPr bwMode="auto">
          <a:xfrm>
            <a:off x="3200400" y="762000"/>
            <a:ext cx="2032000" cy="708025"/>
          </a:xfrm>
          <a:prstGeom prst="rect">
            <a:avLst/>
          </a:prstGeom>
          <a:solidFill>
            <a:schemeClr val="accent2"/>
          </a:solidFill>
          <a:ln w="9525">
            <a:solidFill>
              <a:schemeClr val="tx1"/>
            </a:solidFill>
            <a:miter lim="800000"/>
            <a:headEnd/>
            <a:tailEnd/>
          </a:ln>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Misuse of Trade </a:t>
            </a:r>
          </a:p>
          <a:p>
            <a:pPr eaLnBrk="1" hangingPunct="1">
              <a:lnSpc>
                <a:spcPct val="90000"/>
              </a:lnSpc>
              <a:buFont typeface="Wingdings" panose="05000000000000000000" pitchFamily="2" charset="2"/>
              <a:buNone/>
            </a:pPr>
            <a:r>
              <a:rPr lang="en-GB" altLang="nl-NL" sz="2000"/>
              <a:t>Secret (p)</a:t>
            </a:r>
          </a:p>
        </p:txBody>
      </p:sp>
      <p:sp>
        <p:nvSpPr>
          <p:cNvPr id="70672" name="Line 18">
            <a:extLst>
              <a:ext uri="{FF2B5EF4-FFF2-40B4-BE49-F238E27FC236}">
                <a16:creationId xmlns:a16="http://schemas.microsoft.com/office/drawing/2014/main" id="{8DE1D8FD-E9A2-4101-B6B7-74AA497868D0}"/>
              </a:ext>
            </a:extLst>
          </p:cNvPr>
          <p:cNvSpPr>
            <a:spLocks noChangeShapeType="1"/>
          </p:cNvSpPr>
          <p:nvPr/>
        </p:nvSpPr>
        <p:spPr bwMode="auto">
          <a:xfrm flipH="1" flipV="1">
            <a:off x="4419600" y="1676400"/>
            <a:ext cx="4572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73" name="Text Box 19">
            <a:extLst>
              <a:ext uri="{FF2B5EF4-FFF2-40B4-BE49-F238E27FC236}">
                <a16:creationId xmlns:a16="http://schemas.microsoft.com/office/drawing/2014/main" id="{14767A67-3DE6-4111-A7BC-57DB4E8F0F1E}"/>
              </a:ext>
            </a:extLst>
          </p:cNvPr>
          <p:cNvSpPr txBox="1">
            <a:spLocks noChangeArrowheads="1"/>
          </p:cNvSpPr>
          <p:nvPr/>
        </p:nvSpPr>
        <p:spPr bwMode="auto">
          <a:xfrm>
            <a:off x="36513" y="2209800"/>
            <a:ext cx="2859087" cy="708025"/>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000"/>
              <a:t>F120: Info legitimately</a:t>
            </a:r>
          </a:p>
          <a:p>
            <a:pPr eaLnBrk="1" hangingPunct="1">
              <a:lnSpc>
                <a:spcPct val="90000"/>
              </a:lnSpc>
              <a:buFont typeface="Wingdings" panose="05000000000000000000" pitchFamily="2" charset="2"/>
              <a:buNone/>
            </a:pPr>
            <a:r>
              <a:rPr lang="en-GB" altLang="nl-NL" sz="2000"/>
              <a:t>obtained elsewhere (d)</a:t>
            </a:r>
          </a:p>
        </p:txBody>
      </p:sp>
      <p:sp>
        <p:nvSpPr>
          <p:cNvPr id="70674" name="Line 20">
            <a:extLst>
              <a:ext uri="{FF2B5EF4-FFF2-40B4-BE49-F238E27FC236}">
                <a16:creationId xmlns:a16="http://schemas.microsoft.com/office/drawing/2014/main" id="{7DDF3682-1D82-4662-941D-429425DA20A8}"/>
              </a:ext>
            </a:extLst>
          </p:cNvPr>
          <p:cNvSpPr>
            <a:spLocks noChangeShapeType="1"/>
          </p:cNvSpPr>
          <p:nvPr/>
        </p:nvSpPr>
        <p:spPr bwMode="auto">
          <a:xfrm flipV="1">
            <a:off x="1981200" y="1676400"/>
            <a:ext cx="2286000" cy="4572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75" name="Line 21">
            <a:extLst>
              <a:ext uri="{FF2B5EF4-FFF2-40B4-BE49-F238E27FC236}">
                <a16:creationId xmlns:a16="http://schemas.microsoft.com/office/drawing/2014/main" id="{4AEB0147-A6E3-45B0-8168-A8A1F700B3E2}"/>
              </a:ext>
            </a:extLst>
          </p:cNvPr>
          <p:cNvSpPr>
            <a:spLocks noChangeShapeType="1"/>
          </p:cNvSpPr>
          <p:nvPr/>
        </p:nvSpPr>
        <p:spPr bwMode="auto">
          <a:xfrm flipH="1" flipV="1">
            <a:off x="4724400" y="1676400"/>
            <a:ext cx="3048000" cy="609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0676" name="Text Box 22">
            <a:extLst>
              <a:ext uri="{FF2B5EF4-FFF2-40B4-BE49-F238E27FC236}">
                <a16:creationId xmlns:a16="http://schemas.microsoft.com/office/drawing/2014/main" id="{7DA13FEA-7EB2-4DA4-8F42-2869BBC05DA9}"/>
              </a:ext>
            </a:extLst>
          </p:cNvPr>
          <p:cNvSpPr txBox="1">
            <a:spLocks noChangeArrowheads="1"/>
          </p:cNvSpPr>
          <p:nvPr/>
        </p:nvSpPr>
        <p:spPr bwMode="auto">
          <a:xfrm>
            <a:off x="7086600" y="2362200"/>
            <a:ext cx="181451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en-GB" altLang="nl-NL" sz="2400"/>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4484C6-C41D-4811-A9C8-55B039F14E35}"/>
              </a:ext>
            </a:extLst>
          </p:cNvPr>
          <p:cNvSpPr>
            <a:spLocks noGrp="1"/>
          </p:cNvSpPr>
          <p:nvPr>
            <p:ph type="title"/>
          </p:nvPr>
        </p:nvSpPr>
        <p:spPr/>
        <p:txBody>
          <a:bodyPr/>
          <a:lstStyle/>
          <a:p>
            <a:pPr algn="ctr"/>
            <a:r>
              <a:rPr lang="nl-NL" dirty="0"/>
              <a:t>IBP</a:t>
            </a:r>
          </a:p>
        </p:txBody>
      </p:sp>
      <p:sp>
        <p:nvSpPr>
          <p:cNvPr id="3" name="Tijdelijke aanduiding voor inhoud 2">
            <a:extLst>
              <a:ext uri="{FF2B5EF4-FFF2-40B4-BE49-F238E27FC236}">
                <a16:creationId xmlns:a16="http://schemas.microsoft.com/office/drawing/2014/main" id="{A09AC7B1-E849-4FC7-B402-796D92DC3EFE}"/>
              </a:ext>
            </a:extLst>
          </p:cNvPr>
          <p:cNvSpPr>
            <a:spLocks noGrp="1"/>
          </p:cNvSpPr>
          <p:nvPr>
            <p:ph idx="1"/>
          </p:nvPr>
        </p:nvSpPr>
        <p:spPr/>
        <p:txBody>
          <a:bodyPr/>
          <a:lstStyle/>
          <a:p>
            <a:r>
              <a:rPr lang="nl-NL" dirty="0" err="1"/>
              <a:t>Explain</a:t>
            </a:r>
            <a:r>
              <a:rPr lang="nl-NL" dirty="0"/>
              <a:t>: </a:t>
            </a:r>
            <a:r>
              <a:rPr lang="nl-NL" dirty="0" err="1"/>
              <a:t>essentially</a:t>
            </a:r>
            <a:r>
              <a:rPr lang="nl-NL" dirty="0"/>
              <a:t> + </a:t>
            </a:r>
            <a:r>
              <a:rPr lang="nl-NL" dirty="0" err="1"/>
              <a:t>deductive</a:t>
            </a:r>
            <a:r>
              <a:rPr lang="nl-NL" dirty="0"/>
              <a:t> </a:t>
            </a:r>
            <a:r>
              <a:rPr lang="nl-NL" dirty="0" err="1"/>
              <a:t>rule-based</a:t>
            </a:r>
            <a:r>
              <a:rPr lang="nl-NL" dirty="0"/>
              <a:t> system </a:t>
            </a:r>
            <a:r>
              <a:rPr lang="nl-NL" dirty="0" err="1"/>
              <a:t>with</a:t>
            </a:r>
            <a:r>
              <a:rPr lang="nl-NL" dirty="0"/>
              <a:t> factor-</a:t>
            </a:r>
            <a:r>
              <a:rPr lang="nl-NL" dirty="0" err="1"/>
              <a:t>based</a:t>
            </a:r>
            <a:r>
              <a:rPr lang="nl-NL" dirty="0"/>
              <a:t> HYPO </a:t>
            </a:r>
            <a:r>
              <a:rPr lang="nl-NL" dirty="0" err="1"/>
              <a:t>applied</a:t>
            </a:r>
            <a:r>
              <a:rPr lang="nl-NL" dirty="0"/>
              <a:t> </a:t>
            </a:r>
            <a:r>
              <a:rPr lang="nl-NL" dirty="0" err="1"/>
              <a:t>to</a:t>
            </a:r>
            <a:r>
              <a:rPr lang="nl-NL" dirty="0"/>
              <a:t> </a:t>
            </a:r>
            <a:r>
              <a:rPr lang="nl-NL" dirty="0" err="1"/>
              <a:t>each</a:t>
            </a:r>
            <a:r>
              <a:rPr lang="nl-NL" dirty="0"/>
              <a:t> </a:t>
            </a:r>
            <a:r>
              <a:rPr lang="nl-NL" dirty="0" err="1"/>
              <a:t>rule</a:t>
            </a:r>
            <a:r>
              <a:rPr lang="nl-NL" dirty="0"/>
              <a:t> </a:t>
            </a:r>
            <a:r>
              <a:rPr lang="nl-NL" dirty="0" err="1"/>
              <a:t>condition</a:t>
            </a:r>
            <a:r>
              <a:rPr lang="nl-NL" dirty="0"/>
              <a:t> </a:t>
            </a:r>
            <a:r>
              <a:rPr lang="nl-NL" dirty="0" err="1"/>
              <a:t>that</a:t>
            </a:r>
            <a:r>
              <a:rPr lang="nl-NL" dirty="0"/>
              <a:t> has </a:t>
            </a:r>
            <a:r>
              <a:rPr lang="nl-NL" dirty="0" err="1"/>
              <a:t>to</a:t>
            </a:r>
            <a:r>
              <a:rPr lang="nl-NL" dirty="0"/>
              <a:t> </a:t>
            </a:r>
            <a:r>
              <a:rPr lang="nl-NL" dirty="0" err="1"/>
              <a:t>be</a:t>
            </a:r>
            <a:r>
              <a:rPr lang="nl-NL" dirty="0"/>
              <a:t> </a:t>
            </a:r>
            <a:r>
              <a:rPr lang="nl-NL" dirty="0" err="1"/>
              <a:t>interpreted</a:t>
            </a:r>
            <a:r>
              <a:rPr lang="nl-NL" dirty="0"/>
              <a:t>.</a:t>
            </a:r>
          </a:p>
        </p:txBody>
      </p:sp>
    </p:spTree>
    <p:extLst>
      <p:ext uri="{BB962C8B-B14F-4D97-AF65-F5344CB8AC3E}">
        <p14:creationId xmlns:p14="http://schemas.microsoft.com/office/powerpoint/2010/main" val="13578970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Afbeelding 1">
            <a:extLst>
              <a:ext uri="{FF2B5EF4-FFF2-40B4-BE49-F238E27FC236}">
                <a16:creationId xmlns:a16="http://schemas.microsoft.com/office/drawing/2014/main" id="{73293494-A83F-40CD-96AD-BEDE2880F0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3700" y="152400"/>
            <a:ext cx="83439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5">
            <a:extLst>
              <a:ext uri="{FF2B5EF4-FFF2-40B4-BE49-F238E27FC236}">
                <a16:creationId xmlns:a16="http://schemas.microsoft.com/office/drawing/2014/main" id="{48A6D1AF-7526-4F1D-B6C6-17920E0AA7CB}"/>
              </a:ext>
            </a:extLst>
          </p:cNvPr>
          <p:cNvSpPr txBox="1">
            <a:spLocks noChangeArrowheads="1"/>
          </p:cNvSpPr>
          <p:nvPr/>
        </p:nvSpPr>
        <p:spPr bwMode="auto">
          <a:xfrm>
            <a:off x="838200" y="6273800"/>
            <a:ext cx="7391400" cy="584200"/>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Times New Roman" charset="0"/>
                <a:ea typeface="MS PGothic" charset="0"/>
                <a:cs typeface="MS PGothic" charset="0"/>
              </a:defRPr>
            </a:lvl1pPr>
            <a:lvl2pPr marL="742950" indent="-285750">
              <a:defRPr sz="2000">
                <a:solidFill>
                  <a:schemeClr val="tx1"/>
                </a:solidFill>
                <a:latin typeface="Times New Roman" charset="0"/>
                <a:ea typeface="MS PGothic" charset="0"/>
                <a:cs typeface="MS PGothic" charset="0"/>
              </a:defRPr>
            </a:lvl2pPr>
            <a:lvl3pPr marL="1143000" indent="-228600">
              <a:defRPr sz="2000">
                <a:solidFill>
                  <a:schemeClr val="tx1"/>
                </a:solidFill>
                <a:latin typeface="Times New Roman" charset="0"/>
                <a:ea typeface="MS PGothic" charset="0"/>
                <a:cs typeface="MS PGothic" charset="0"/>
              </a:defRPr>
            </a:lvl3pPr>
            <a:lvl4pPr marL="1600200" indent="-228600">
              <a:defRPr sz="2000">
                <a:solidFill>
                  <a:schemeClr val="tx1"/>
                </a:solidFill>
                <a:latin typeface="Times New Roman" charset="0"/>
                <a:ea typeface="MS PGothic" charset="0"/>
                <a:cs typeface="MS PGothic" charset="0"/>
              </a:defRPr>
            </a:lvl4pPr>
            <a:lvl5pPr marL="2057400" indent="-228600">
              <a:defRPr sz="2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000">
                <a:solidFill>
                  <a:schemeClr val="tx1"/>
                </a:solidFill>
                <a:latin typeface="Times New Roman" charset="0"/>
                <a:ea typeface="MS PGothic" charset="0"/>
                <a:cs typeface="MS PGothic" charset="0"/>
              </a:defRPr>
            </a:lvl9pPr>
          </a:lstStyle>
          <a:p>
            <a:pPr>
              <a:defRPr/>
            </a:pPr>
            <a:r>
              <a:rPr lang="nl-NL" sz="1600" dirty="0">
                <a:latin typeface="+mn-lt"/>
              </a:rPr>
              <a:t>K.D. Ashley (2019). A brief </a:t>
            </a:r>
            <a:r>
              <a:rPr lang="nl-NL" sz="1600" dirty="0" err="1">
                <a:latin typeface="+mn-lt"/>
              </a:rPr>
              <a:t>history</a:t>
            </a:r>
            <a:r>
              <a:rPr lang="nl-NL" sz="1600" dirty="0">
                <a:latin typeface="+mn-lt"/>
              </a:rPr>
              <a:t> of the </a:t>
            </a:r>
            <a:r>
              <a:rPr lang="nl-NL" sz="1600" dirty="0" err="1">
                <a:latin typeface="+mn-lt"/>
              </a:rPr>
              <a:t>changing</a:t>
            </a:r>
            <a:r>
              <a:rPr lang="nl-NL" sz="1600" dirty="0">
                <a:latin typeface="+mn-lt"/>
              </a:rPr>
              <a:t> </a:t>
            </a:r>
            <a:r>
              <a:rPr lang="nl-NL" sz="1600" dirty="0" err="1">
                <a:latin typeface="+mn-lt"/>
              </a:rPr>
              <a:t>roles</a:t>
            </a:r>
            <a:r>
              <a:rPr lang="nl-NL" sz="1600" dirty="0">
                <a:latin typeface="+mn-lt"/>
              </a:rPr>
              <a:t> of case </a:t>
            </a:r>
            <a:r>
              <a:rPr lang="nl-NL" sz="1600" dirty="0" err="1">
                <a:latin typeface="+mn-lt"/>
              </a:rPr>
              <a:t>prediction</a:t>
            </a:r>
            <a:r>
              <a:rPr lang="nl-NL" sz="1600" dirty="0">
                <a:latin typeface="+mn-lt"/>
              </a:rPr>
              <a:t> in AI </a:t>
            </a:r>
            <a:r>
              <a:rPr lang="nl-NL" sz="1600" dirty="0" err="1">
                <a:latin typeface="+mn-lt"/>
              </a:rPr>
              <a:t>and</a:t>
            </a:r>
            <a:r>
              <a:rPr lang="nl-NL" sz="1600" dirty="0">
                <a:latin typeface="+mn-lt"/>
              </a:rPr>
              <a:t> </a:t>
            </a:r>
            <a:r>
              <a:rPr lang="nl-NL" sz="1600" dirty="0" err="1">
                <a:latin typeface="+mn-lt"/>
              </a:rPr>
              <a:t>law</a:t>
            </a:r>
            <a:r>
              <a:rPr lang="nl-NL" sz="1600" dirty="0">
                <a:latin typeface="+mn-lt"/>
              </a:rPr>
              <a:t>. </a:t>
            </a:r>
            <a:r>
              <a:rPr lang="nl-NL" sz="1600" i="1" dirty="0" err="1">
                <a:latin typeface="+mn-lt"/>
              </a:rPr>
              <a:t>L</a:t>
            </a:r>
            <a:r>
              <a:rPr lang="nl-NL" sz="1600" i="1" dirty="0" err="1">
                <a:latin typeface="Tahoma" charset="0"/>
              </a:rPr>
              <a:t>aw</a:t>
            </a:r>
            <a:r>
              <a:rPr lang="nl-NL" sz="1600" i="1" dirty="0">
                <a:latin typeface="Tahoma" charset="0"/>
              </a:rPr>
              <a:t> in Context </a:t>
            </a:r>
            <a:r>
              <a:rPr lang="nl-NL" sz="1600" dirty="0">
                <a:latin typeface="Tahoma" charset="0"/>
              </a:rPr>
              <a:t>36(1): 93-112.</a:t>
            </a:r>
            <a:endParaRPr lang="nl-NL" sz="1600" b="1" dirty="0">
              <a:latin typeface="Arial"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el 1">
            <a:extLst>
              <a:ext uri="{FF2B5EF4-FFF2-40B4-BE49-F238E27FC236}">
                <a16:creationId xmlns:a16="http://schemas.microsoft.com/office/drawing/2014/main" id="{DFB343C9-14DE-9644-9BC1-D43D3ABD5725}"/>
              </a:ext>
            </a:extLst>
          </p:cNvPr>
          <p:cNvSpPr>
            <a:spLocks noGrp="1" noChangeArrowheads="1"/>
          </p:cNvSpPr>
          <p:nvPr>
            <p:ph type="title"/>
          </p:nvPr>
        </p:nvSpPr>
        <p:spPr>
          <a:xfrm>
            <a:off x="1371600" y="3048000"/>
            <a:ext cx="6553200" cy="1143000"/>
          </a:xfrm>
        </p:spPr>
        <p:txBody>
          <a:bodyPr/>
          <a:lstStyle/>
          <a:p>
            <a:pPr algn="ctr"/>
            <a:r>
              <a:rPr lang="nl-NL" altLang="nl-NL" sz="3600" dirty="0"/>
              <a:t>5.2 John </a:t>
            </a:r>
            <a:r>
              <a:rPr lang="nl-NL" altLang="nl-NL" sz="3600" dirty="0" err="1"/>
              <a:t>Horty’s</a:t>
            </a:r>
            <a:r>
              <a:rPr lang="nl-NL" altLang="nl-NL" sz="3600" dirty="0"/>
              <a:t> model of </a:t>
            </a:r>
            <a:r>
              <a:rPr lang="nl-NL" altLang="nl-NL" sz="3600" dirty="0" err="1"/>
              <a:t>precedential</a:t>
            </a:r>
            <a:r>
              <a:rPr lang="nl-NL" altLang="nl-NL" sz="3600" dirty="0"/>
              <a:t> </a:t>
            </a:r>
            <a:r>
              <a:rPr lang="nl-NL" altLang="nl-NL" sz="3600" dirty="0" err="1"/>
              <a:t>constraint</a:t>
            </a:r>
            <a:endParaRPr lang="nl-NL" altLang="nl-NL" sz="3600" dirty="0"/>
          </a:p>
        </p:txBody>
      </p:sp>
      <p:pic>
        <p:nvPicPr>
          <p:cNvPr id="95234" name="Afbeelding 1" descr="Pixcopy2.jpg">
            <a:extLst>
              <a:ext uri="{FF2B5EF4-FFF2-40B4-BE49-F238E27FC236}">
                <a16:creationId xmlns:a16="http://schemas.microsoft.com/office/drawing/2014/main" id="{E803FCDB-AF61-EA49-9C2E-81EBC5D752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463" y="-33338"/>
            <a:ext cx="2187576" cy="210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36B2C125-B02C-DB45-A7CC-F4378A557816}"/>
              </a:ext>
            </a:extLst>
          </p:cNvPr>
          <p:cNvSpPr txBox="1">
            <a:spLocks noChangeArrowheads="1"/>
          </p:cNvSpPr>
          <p:nvPr/>
        </p:nvSpPr>
        <p:spPr bwMode="auto">
          <a:xfrm>
            <a:off x="533400" y="5715000"/>
            <a:ext cx="8077200" cy="95726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0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0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lnSpc>
                <a:spcPct val="90000"/>
              </a:lnSpc>
              <a:spcBef>
                <a:spcPct val="20000"/>
              </a:spcBef>
              <a:spcAft>
                <a:spcPct val="0"/>
              </a:spcAft>
              <a:buClr>
                <a:schemeClr val="folHlink"/>
              </a:buClr>
              <a:buSzPct val="60000"/>
              <a:buFont typeface="Wingdings" pitchFamily="2" charset="2"/>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lnSpc>
                <a:spcPct val="90000"/>
              </a:lnSpc>
              <a:spcBef>
                <a:spcPct val="20000"/>
              </a:spcBef>
              <a:spcAft>
                <a:spcPct val="0"/>
              </a:spcAft>
              <a:buClr>
                <a:schemeClr val="folHlink"/>
              </a:buClr>
              <a:buSzPct val="60000"/>
              <a:buFont typeface="Wingdings" pitchFamily="2" charset="2"/>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lnSpc>
                <a:spcPct val="90000"/>
              </a:lnSpc>
              <a:spcBef>
                <a:spcPct val="20000"/>
              </a:spcBef>
              <a:spcAft>
                <a:spcPct val="0"/>
              </a:spcAft>
              <a:buClr>
                <a:schemeClr val="folHlink"/>
              </a:buClr>
              <a:buSzPct val="60000"/>
              <a:buFont typeface="Wingdings" pitchFamily="2" charset="2"/>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lnSpc>
                <a:spcPct val="90000"/>
              </a:lnSpc>
              <a:spcBef>
                <a:spcPct val="20000"/>
              </a:spcBef>
              <a:spcAft>
                <a:spcPct val="0"/>
              </a:spcAft>
              <a:buClr>
                <a:schemeClr val="folHlink"/>
              </a:buClr>
              <a:buSzPct val="60000"/>
              <a:buFont typeface="Wingdings" pitchFamily="2" charset="2"/>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nl-NL" altLang="nl-NL" sz="1400">
                <a:latin typeface="Arial" panose="020B0604020202020204" pitchFamily="34" charset="0"/>
              </a:rPr>
              <a:t>J. Horty, Rules and reasons in the theory of precedent. </a:t>
            </a:r>
            <a:r>
              <a:rPr lang="nl-NL" altLang="nl-NL" sz="1400" i="1">
                <a:latin typeface="Arial" panose="020B0604020202020204" pitchFamily="34" charset="0"/>
              </a:rPr>
              <a:t>Legal Theory </a:t>
            </a:r>
            <a:r>
              <a:rPr lang="is-IS" altLang="nl-NL" sz="1400">
                <a:latin typeface="Tahoma" panose="020B0604030504040204" pitchFamily="34" charset="0"/>
              </a:rPr>
              <a:t>17 (2011): 1-33</a:t>
            </a:r>
            <a:r>
              <a:rPr lang="nl-NL" altLang="nl-NL" sz="1400">
                <a:latin typeface="Arial" panose="020B0604020202020204" pitchFamily="34" charset="0"/>
              </a:rPr>
              <a:t>.</a:t>
            </a:r>
          </a:p>
          <a:p>
            <a:pPr eaLnBrk="1" hangingPunct="1"/>
            <a:r>
              <a:rPr lang="is-IS" altLang="nl-NL" sz="1400">
                <a:latin typeface="Arial" panose="020B0604020202020204" pitchFamily="34" charset="0"/>
              </a:rPr>
              <a:t>…</a:t>
            </a:r>
            <a:endParaRPr lang="nl-NL" altLang="nl-NL" sz="1400">
              <a:latin typeface="Arial" panose="020B0604020202020204" pitchFamily="34" charset="0"/>
            </a:endParaRPr>
          </a:p>
          <a:p>
            <a:pPr eaLnBrk="1" hangingPunct="1"/>
            <a:r>
              <a:rPr lang="nl-NL" altLang="nl-NL" sz="1400">
                <a:latin typeface="Arial" panose="020B0604020202020204" pitchFamily="34" charset="0"/>
              </a:rPr>
              <a:t>H. Prakken, A formal analysis of  some factor- and dimension-based accounts of precedential constraint. </a:t>
            </a:r>
            <a:r>
              <a:rPr lang="nl-NL" altLang="nl-NL" sz="1400" i="1">
                <a:latin typeface="Arial" panose="020B0604020202020204" pitchFamily="34" charset="0"/>
              </a:rPr>
              <a:t>Artificial Intelligence and Law</a:t>
            </a:r>
            <a:r>
              <a:rPr lang="nl-NL" altLang="nl-NL" sz="1400">
                <a:latin typeface="Arial" panose="020B0604020202020204" pitchFamily="34" charset="0"/>
              </a:rPr>
              <a:t>  2021</a:t>
            </a:r>
            <a:r>
              <a:rPr lang="nl-NL" altLang="nl-NL" sz="1400">
                <a:latin typeface="Arial" panose="020B0604020202020204" pitchFamily="34" charset="0"/>
                <a:cs typeface="Arial" panose="020B0604020202020204" pitchFamily="34" charset="0"/>
              </a:rPr>
              <a:t>: </a:t>
            </a:r>
            <a:r>
              <a:rPr lang="is-IS" altLang="nl-NL" sz="1400">
                <a:latin typeface="Arial" panose="020B0604020202020204" pitchFamily="34" charset="0"/>
                <a:cs typeface="Arial" panose="020B0604020202020204" pitchFamily="34" charset="0"/>
              </a:rPr>
              <a:t>Doi: 10.1007/s10506-021-09284-6</a:t>
            </a:r>
            <a:endParaRPr lang="nl-NL" altLang="nl-NL" sz="1400">
              <a:latin typeface="Arial" panose="020B0604020202020204" pitchFamily="34" charset="0"/>
              <a:cs typeface="Arial" panose="020B0604020202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el 1">
            <a:extLst>
              <a:ext uri="{FF2B5EF4-FFF2-40B4-BE49-F238E27FC236}">
                <a16:creationId xmlns:a16="http://schemas.microsoft.com/office/drawing/2014/main" id="{3274859D-5BEE-4C69-ACA6-B8CCF1FE1941}"/>
              </a:ext>
            </a:extLst>
          </p:cNvPr>
          <p:cNvSpPr>
            <a:spLocks noGrp="1" noChangeArrowheads="1"/>
          </p:cNvSpPr>
          <p:nvPr>
            <p:ph type="title"/>
          </p:nvPr>
        </p:nvSpPr>
        <p:spPr>
          <a:xfrm>
            <a:off x="1427163" y="457200"/>
            <a:ext cx="7793037" cy="1143000"/>
          </a:xfrm>
        </p:spPr>
        <p:txBody>
          <a:bodyPr/>
          <a:lstStyle/>
          <a:p>
            <a:pPr algn="ctr"/>
            <a:r>
              <a:rPr lang="nl-NL" altLang="nl-NL" sz="4000" dirty="0" err="1"/>
              <a:t>Precedential</a:t>
            </a:r>
            <a:r>
              <a:rPr lang="nl-NL" altLang="nl-NL" sz="4000" dirty="0"/>
              <a:t> </a:t>
            </a:r>
            <a:r>
              <a:rPr lang="nl-NL" altLang="nl-NL" sz="4000" dirty="0" err="1"/>
              <a:t>constraint</a:t>
            </a:r>
            <a:endParaRPr lang="nl-NL" altLang="nl-NL" sz="4000" dirty="0"/>
          </a:p>
        </p:txBody>
      </p:sp>
      <p:sp>
        <p:nvSpPr>
          <p:cNvPr id="46082" name="Tijdelijke aanduiding voor inhoud 1">
            <a:extLst>
              <a:ext uri="{FF2B5EF4-FFF2-40B4-BE49-F238E27FC236}">
                <a16:creationId xmlns:a16="http://schemas.microsoft.com/office/drawing/2014/main" id="{3B6F4AC6-769A-416E-8888-016EAB5F719A}"/>
              </a:ext>
            </a:extLst>
          </p:cNvPr>
          <p:cNvSpPr>
            <a:spLocks noGrp="1" noChangeArrowheads="1"/>
          </p:cNvSpPr>
          <p:nvPr>
            <p:ph idx="1"/>
          </p:nvPr>
        </p:nvSpPr>
        <p:spPr>
          <a:xfrm>
            <a:off x="685800" y="2246313"/>
            <a:ext cx="8269288" cy="4687887"/>
          </a:xfrm>
        </p:spPr>
        <p:txBody>
          <a:bodyPr/>
          <a:lstStyle/>
          <a:p>
            <a:r>
              <a:rPr lang="nl-NL" altLang="nl-NL" sz="2800" dirty="0" err="1"/>
              <a:t>When</a:t>
            </a:r>
            <a:r>
              <a:rPr lang="nl-NL" altLang="nl-NL" sz="2800" dirty="0"/>
              <a:t> is a </a:t>
            </a:r>
            <a:r>
              <a:rPr lang="nl-NL" altLang="nl-NL" sz="2800" dirty="0" err="1"/>
              <a:t>decision</a:t>
            </a:r>
            <a:r>
              <a:rPr lang="nl-NL" altLang="nl-NL" sz="2800" dirty="0"/>
              <a:t> in a new case </a:t>
            </a:r>
            <a:r>
              <a:rPr lang="nl-NL" altLang="ja-JP" sz="2800" dirty="0" err="1">
                <a:solidFill>
                  <a:srgbClr val="FF0000"/>
                </a:solidFill>
              </a:rPr>
              <a:t>forced</a:t>
            </a:r>
            <a:r>
              <a:rPr lang="nl-NL" altLang="ja-JP" sz="2800" dirty="0"/>
              <a:t> </a:t>
            </a:r>
            <a:r>
              <a:rPr lang="nl-NL" altLang="ja-JP" sz="2800" dirty="0" err="1"/>
              <a:t>by</a:t>
            </a:r>
            <a:r>
              <a:rPr lang="nl-NL" altLang="ja-JP" sz="2800" dirty="0"/>
              <a:t> a case base?</a:t>
            </a:r>
          </a:p>
          <a:p>
            <a:pPr lvl="1"/>
            <a:r>
              <a:rPr lang="nl-NL" altLang="nl-NL" sz="2400" dirty="0" err="1"/>
              <a:t>If</a:t>
            </a:r>
            <a:r>
              <a:rPr lang="nl-NL" altLang="nl-NL" sz="2400" dirty="0"/>
              <a:t> </a:t>
            </a:r>
            <a:r>
              <a:rPr lang="nl-NL" altLang="nl-NL" sz="2400" dirty="0" err="1"/>
              <a:t>the</a:t>
            </a:r>
            <a:r>
              <a:rPr lang="nl-NL" altLang="nl-NL" sz="2400" dirty="0"/>
              <a:t> case base </a:t>
            </a:r>
            <a:r>
              <a:rPr lang="nl-NL" altLang="nl-NL" sz="2400" dirty="0" err="1"/>
              <a:t>contains</a:t>
            </a:r>
            <a:r>
              <a:rPr lang="nl-NL" altLang="nl-NL" sz="2400" dirty="0"/>
              <a:t> a precedent </a:t>
            </a:r>
            <a:r>
              <a:rPr lang="nl-NL" altLang="nl-NL" sz="2400" dirty="0" err="1"/>
              <a:t>for</a:t>
            </a:r>
            <a:r>
              <a:rPr lang="nl-NL" altLang="nl-NL" sz="2400" dirty="0"/>
              <a:t> </a:t>
            </a:r>
            <a:r>
              <a:rPr lang="nl-NL" altLang="nl-NL" sz="2400" dirty="0" err="1"/>
              <a:t>that</a:t>
            </a:r>
            <a:r>
              <a:rPr lang="nl-NL" altLang="nl-NL" sz="2400" dirty="0"/>
              <a:t> </a:t>
            </a:r>
            <a:r>
              <a:rPr lang="nl-NL" altLang="nl-NL" sz="2400" dirty="0" err="1"/>
              <a:t>decision</a:t>
            </a:r>
            <a:r>
              <a:rPr lang="nl-NL" altLang="nl-NL" sz="2400" dirty="0"/>
              <a:t> </a:t>
            </a:r>
            <a:r>
              <a:rPr lang="nl-NL" altLang="nl-NL" sz="2400" dirty="0" err="1"/>
              <a:t>that</a:t>
            </a:r>
            <a:r>
              <a:rPr lang="nl-NL" altLang="nl-NL" sz="2400" dirty="0"/>
              <a:t> </a:t>
            </a:r>
            <a:r>
              <a:rPr lang="nl-NL" altLang="nl-NL" sz="2400" dirty="0" err="1">
                <a:solidFill>
                  <a:srgbClr val="FF0000"/>
                </a:solidFill>
              </a:rPr>
              <a:t>cannot</a:t>
            </a:r>
            <a:r>
              <a:rPr lang="nl-NL" altLang="nl-NL" sz="2400" dirty="0">
                <a:solidFill>
                  <a:srgbClr val="FF0000"/>
                </a:solidFill>
              </a:rPr>
              <a:t> </a:t>
            </a:r>
            <a:r>
              <a:rPr lang="nl-NL" altLang="nl-NL" sz="2400" dirty="0" err="1">
                <a:solidFill>
                  <a:srgbClr val="FF0000"/>
                </a:solidFill>
              </a:rPr>
              <a:t>be</a:t>
            </a:r>
            <a:r>
              <a:rPr lang="nl-NL" altLang="nl-NL" sz="2400" dirty="0">
                <a:solidFill>
                  <a:srgbClr val="FF0000"/>
                </a:solidFill>
              </a:rPr>
              <a:t> </a:t>
            </a:r>
            <a:r>
              <a:rPr lang="nl-NL" altLang="nl-NL" sz="2400" dirty="0" err="1">
                <a:solidFill>
                  <a:srgbClr val="FF0000"/>
                </a:solidFill>
              </a:rPr>
              <a:t>distinguished</a:t>
            </a:r>
            <a:r>
              <a:rPr lang="nl-NL" altLang="nl-NL" sz="2400" dirty="0"/>
              <a:t>:</a:t>
            </a:r>
          </a:p>
          <a:p>
            <a:pPr lvl="2"/>
            <a:r>
              <a:rPr lang="nl-NL" altLang="nl-NL" sz="1800" dirty="0" err="1"/>
              <a:t>All</a:t>
            </a:r>
            <a:r>
              <a:rPr lang="nl-NL" altLang="nl-NL" sz="1800" dirty="0"/>
              <a:t> </a:t>
            </a:r>
            <a:r>
              <a:rPr lang="nl-NL" altLang="nl-NL" sz="1800" dirty="0" err="1"/>
              <a:t>differences</a:t>
            </a:r>
            <a:r>
              <a:rPr lang="nl-NL" altLang="nl-NL" sz="1800" dirty="0"/>
              <a:t> make </a:t>
            </a:r>
            <a:r>
              <a:rPr lang="nl-NL" altLang="nl-NL" sz="1800" dirty="0" err="1"/>
              <a:t>the</a:t>
            </a:r>
            <a:r>
              <a:rPr lang="nl-NL" altLang="nl-NL" sz="1800" dirty="0"/>
              <a:t> new case even </a:t>
            </a:r>
            <a:r>
              <a:rPr lang="nl-NL" altLang="nl-NL" sz="1800" dirty="0" err="1"/>
              <a:t>stronger</a:t>
            </a:r>
            <a:r>
              <a:rPr lang="nl-NL" altLang="nl-NL" sz="1800" dirty="0"/>
              <a:t> </a:t>
            </a:r>
            <a:r>
              <a:rPr lang="nl-NL" altLang="nl-NL" sz="1800" dirty="0" err="1"/>
              <a:t>for</a:t>
            </a:r>
            <a:r>
              <a:rPr lang="nl-NL" altLang="nl-NL" sz="1800" dirty="0"/>
              <a:t> </a:t>
            </a:r>
            <a:r>
              <a:rPr lang="nl-NL" altLang="nl-NL" sz="1800" dirty="0" err="1"/>
              <a:t>the</a:t>
            </a:r>
            <a:r>
              <a:rPr lang="nl-NL" altLang="nl-NL" sz="1800" dirty="0"/>
              <a:t> new </a:t>
            </a:r>
            <a:r>
              <a:rPr lang="nl-NL" altLang="nl-NL" sz="1800" dirty="0" err="1"/>
              <a:t>decision</a:t>
            </a:r>
            <a:endParaRPr lang="nl-NL" altLang="nl-NL" sz="1800" dirty="0"/>
          </a:p>
          <a:p>
            <a:r>
              <a:rPr lang="nl-NL" altLang="nl-NL" sz="2600" dirty="0"/>
              <a:t>A </a:t>
            </a:r>
            <a:r>
              <a:rPr lang="nl-NL" altLang="nl-NL" sz="2600" dirty="0" err="1"/>
              <a:t>decision</a:t>
            </a:r>
            <a:r>
              <a:rPr lang="nl-NL" altLang="nl-NL" sz="2600" dirty="0"/>
              <a:t> is </a:t>
            </a:r>
            <a:r>
              <a:rPr lang="nl-NL" altLang="nl-NL" sz="2600" dirty="0" err="1">
                <a:solidFill>
                  <a:srgbClr val="FF0000"/>
                </a:solidFill>
              </a:rPr>
              <a:t>allowed</a:t>
            </a:r>
            <a:r>
              <a:rPr lang="nl-NL" altLang="nl-NL" sz="2600" dirty="0"/>
              <a:t> </a:t>
            </a:r>
            <a:r>
              <a:rPr lang="nl-NL" altLang="nl-NL" sz="2600" dirty="0" err="1"/>
              <a:t>if</a:t>
            </a:r>
            <a:r>
              <a:rPr lang="nl-NL" altLang="nl-NL" sz="2600" dirty="0"/>
              <a:t> </a:t>
            </a:r>
            <a:r>
              <a:rPr lang="nl-NL" altLang="nl-NL" sz="2600" dirty="0" err="1"/>
              <a:t>the</a:t>
            </a:r>
            <a:r>
              <a:rPr lang="nl-NL" altLang="nl-NL" sz="2600" dirty="0"/>
              <a:t> </a:t>
            </a:r>
            <a:r>
              <a:rPr lang="nl-NL" altLang="nl-NL" sz="2600" dirty="0" err="1"/>
              <a:t>opposite</a:t>
            </a:r>
            <a:r>
              <a:rPr lang="nl-NL" altLang="nl-NL" sz="2600" dirty="0"/>
              <a:t> </a:t>
            </a:r>
            <a:r>
              <a:rPr lang="nl-NL" altLang="nl-NL" sz="2600" dirty="0" err="1"/>
              <a:t>decision</a:t>
            </a:r>
            <a:r>
              <a:rPr lang="nl-NL" altLang="nl-NL" sz="2600" dirty="0"/>
              <a:t> is </a:t>
            </a:r>
            <a:r>
              <a:rPr lang="nl-NL" altLang="nl-NL" sz="2600" dirty="0" err="1"/>
              <a:t>not</a:t>
            </a:r>
            <a:r>
              <a:rPr lang="nl-NL" altLang="nl-NL" sz="2600" dirty="0"/>
              <a:t> </a:t>
            </a:r>
            <a:r>
              <a:rPr lang="nl-NL" altLang="nl-NL" sz="2600" dirty="0" err="1"/>
              <a:t>forced</a:t>
            </a:r>
            <a:r>
              <a:rPr lang="nl-NL" altLang="nl-NL" sz="2600" dirty="0"/>
              <a:t>.</a:t>
            </a:r>
            <a:endParaRPr lang="nl-NL" altLang="nl-NL" sz="2200" dirty="0"/>
          </a:p>
          <a:p>
            <a:pPr lvl="1"/>
            <a:endParaRPr lang="nl-NL" altLang="nl-NL" dirty="0"/>
          </a:p>
        </p:txBody>
      </p:sp>
      <p:sp>
        <p:nvSpPr>
          <p:cNvPr id="46083" name="Text Box 5">
            <a:extLst>
              <a:ext uri="{FF2B5EF4-FFF2-40B4-BE49-F238E27FC236}">
                <a16:creationId xmlns:a16="http://schemas.microsoft.com/office/drawing/2014/main" id="{960043B7-BD05-425F-BA21-08C091573774}"/>
              </a:ext>
            </a:extLst>
          </p:cNvPr>
          <p:cNvSpPr txBox="1">
            <a:spLocks noChangeArrowheads="1"/>
          </p:cNvSpPr>
          <p:nvPr/>
        </p:nvSpPr>
        <p:spPr bwMode="auto">
          <a:xfrm>
            <a:off x="381000" y="5715000"/>
            <a:ext cx="8421688" cy="95726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anose="05000000000000000000" pitchFamily="2" charset="2"/>
              <a:buNone/>
            </a:pPr>
            <a:r>
              <a:rPr lang="nl-NL" altLang="nl-NL" sz="1400">
                <a:latin typeface="Arial" panose="020B0604020202020204" pitchFamily="34" charset="0"/>
              </a:rPr>
              <a:t>J. Horty, Rules and reasons in the theory of precedent. </a:t>
            </a:r>
            <a:r>
              <a:rPr lang="nl-NL" altLang="nl-NL" sz="1400" i="1">
                <a:latin typeface="Arial" panose="020B0604020202020204" pitchFamily="34" charset="0"/>
              </a:rPr>
              <a:t>Legal Theory </a:t>
            </a:r>
            <a:r>
              <a:rPr lang="is-IS" altLang="nl-NL" sz="1400"/>
              <a:t>17 (2011): 1-33</a:t>
            </a:r>
            <a:r>
              <a:rPr lang="nl-NL" altLang="nl-NL" sz="1400">
                <a:latin typeface="Arial" panose="020B0604020202020204" pitchFamily="34" charset="0"/>
              </a:rPr>
              <a:t>.</a:t>
            </a:r>
          </a:p>
          <a:p>
            <a:pPr eaLnBrk="1" hangingPunct="1">
              <a:lnSpc>
                <a:spcPct val="90000"/>
              </a:lnSpc>
              <a:buFont typeface="Wingdings" panose="05000000000000000000" pitchFamily="2" charset="2"/>
              <a:buNone/>
            </a:pPr>
            <a:r>
              <a:rPr lang="is-IS" altLang="nl-NL" sz="1400">
                <a:latin typeface="Arial" panose="020B0604020202020204" pitchFamily="34" charset="0"/>
              </a:rPr>
              <a:t>…</a:t>
            </a:r>
            <a:endParaRPr lang="nl-NL" altLang="nl-NL" sz="1400">
              <a:latin typeface="Arial" panose="020B0604020202020204" pitchFamily="34" charset="0"/>
            </a:endParaRPr>
          </a:p>
          <a:p>
            <a:pPr eaLnBrk="1" hangingPunct="1">
              <a:lnSpc>
                <a:spcPct val="90000"/>
              </a:lnSpc>
              <a:buFont typeface="Wingdings" panose="05000000000000000000" pitchFamily="2" charset="2"/>
              <a:buNone/>
            </a:pPr>
            <a:r>
              <a:rPr lang="nl-NL" altLang="nl-NL" sz="1400">
                <a:latin typeface="Arial" panose="020B0604020202020204" pitchFamily="34" charset="0"/>
              </a:rPr>
              <a:t>H. Prakken, A formal analysis of  some factor- and dimension-based accounts of precedential constraint. </a:t>
            </a:r>
            <a:r>
              <a:rPr lang="nl-NL" altLang="nl-NL" sz="1400" i="1">
                <a:latin typeface="Arial" panose="020B0604020202020204" pitchFamily="34" charset="0"/>
              </a:rPr>
              <a:t>Artificial Intelligence and Law</a:t>
            </a:r>
            <a:r>
              <a:rPr lang="nl-NL" altLang="nl-NL" sz="1400">
                <a:latin typeface="Arial" panose="020B0604020202020204" pitchFamily="34" charset="0"/>
              </a:rPr>
              <a:t>  29 (2021)</a:t>
            </a:r>
            <a:r>
              <a:rPr lang="nl-NL" altLang="nl-NL" sz="1400">
                <a:latin typeface="Arial" panose="020B0604020202020204" pitchFamily="34" charset="0"/>
                <a:cs typeface="Arial" panose="020B0604020202020204" pitchFamily="34" charset="0"/>
              </a:rPr>
              <a:t>: 559-585.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el 1">
            <a:extLst>
              <a:ext uri="{FF2B5EF4-FFF2-40B4-BE49-F238E27FC236}">
                <a16:creationId xmlns:a16="http://schemas.microsoft.com/office/drawing/2014/main" id="{BA9B6627-3671-4D34-B383-F52E0E925C16}"/>
              </a:ext>
            </a:extLst>
          </p:cNvPr>
          <p:cNvSpPr>
            <a:spLocks noGrp="1" noChangeArrowheads="1"/>
          </p:cNvSpPr>
          <p:nvPr>
            <p:ph type="title"/>
          </p:nvPr>
        </p:nvSpPr>
        <p:spPr/>
        <p:txBody>
          <a:bodyPr/>
          <a:lstStyle/>
          <a:p>
            <a:pPr algn="ctr"/>
            <a:r>
              <a:rPr lang="nl-NL" altLang="nl-NL" sz="3600"/>
              <a:t>Following, distinguishing and overruling precedents</a:t>
            </a:r>
          </a:p>
        </p:txBody>
      </p:sp>
      <p:sp>
        <p:nvSpPr>
          <p:cNvPr id="110594" name="Tijdelijke aanduiding voor inhoud 2">
            <a:extLst>
              <a:ext uri="{FF2B5EF4-FFF2-40B4-BE49-F238E27FC236}">
                <a16:creationId xmlns:a16="http://schemas.microsoft.com/office/drawing/2014/main" id="{3823D967-2C99-4A27-8F0C-3B486616E876}"/>
              </a:ext>
            </a:extLst>
          </p:cNvPr>
          <p:cNvSpPr>
            <a:spLocks noGrp="1" noChangeArrowheads="1"/>
          </p:cNvSpPr>
          <p:nvPr>
            <p:ph idx="1"/>
          </p:nvPr>
        </p:nvSpPr>
        <p:spPr>
          <a:xfrm>
            <a:off x="228600" y="2170113"/>
            <a:ext cx="8726488" cy="4687887"/>
          </a:xfrm>
        </p:spPr>
        <p:txBody>
          <a:bodyPr/>
          <a:lstStyle/>
          <a:p>
            <a:r>
              <a:rPr lang="nl-NL" altLang="nl-NL" sz="2400" dirty="0" err="1">
                <a:solidFill>
                  <a:srgbClr val="FF0000"/>
                </a:solidFill>
              </a:rPr>
              <a:t>Following</a:t>
            </a:r>
            <a:r>
              <a:rPr lang="nl-NL" altLang="nl-NL" sz="2400" dirty="0">
                <a:solidFill>
                  <a:srgbClr val="FF0000"/>
                </a:solidFill>
              </a:rPr>
              <a:t> </a:t>
            </a:r>
            <a:r>
              <a:rPr lang="nl-NL" altLang="nl-NL" sz="2400" dirty="0"/>
              <a:t>a precedent = </a:t>
            </a:r>
            <a:r>
              <a:rPr lang="nl-NL" altLang="nl-NL" sz="2400" dirty="0" err="1"/>
              <a:t>deciding</a:t>
            </a:r>
            <a:r>
              <a:rPr lang="nl-NL" altLang="nl-NL" sz="2400" dirty="0"/>
              <a:t> </a:t>
            </a:r>
            <a:r>
              <a:rPr lang="nl-NL" altLang="nl-NL" sz="2400" dirty="0" err="1"/>
              <a:t>the</a:t>
            </a:r>
            <a:r>
              <a:rPr lang="nl-NL" altLang="nl-NL" sz="2400" dirty="0"/>
              <a:t> </a:t>
            </a:r>
            <a:r>
              <a:rPr lang="nl-NL" altLang="nl-NL" sz="2400" dirty="0" err="1"/>
              <a:t>current</a:t>
            </a:r>
            <a:r>
              <a:rPr lang="nl-NL" altLang="nl-NL" sz="2400" dirty="0"/>
              <a:t> case as </a:t>
            </a:r>
            <a:r>
              <a:rPr lang="nl-NL" altLang="nl-NL" sz="2400" dirty="0" err="1"/>
              <a:t>the</a:t>
            </a:r>
            <a:r>
              <a:rPr lang="nl-NL" altLang="nl-NL" sz="2400" dirty="0"/>
              <a:t> precedent</a:t>
            </a:r>
          </a:p>
          <a:p>
            <a:r>
              <a:rPr lang="nl-NL" altLang="nl-NL" sz="2400" dirty="0" err="1">
                <a:solidFill>
                  <a:srgbClr val="FF0000"/>
                </a:solidFill>
              </a:rPr>
              <a:t>Distinguishing</a:t>
            </a:r>
            <a:r>
              <a:rPr lang="nl-NL" altLang="nl-NL" sz="2400" dirty="0">
                <a:solidFill>
                  <a:srgbClr val="FF0000"/>
                </a:solidFill>
              </a:rPr>
              <a:t> </a:t>
            </a:r>
            <a:r>
              <a:rPr lang="nl-NL" altLang="nl-NL" sz="2400" dirty="0"/>
              <a:t>a precedent = </a:t>
            </a:r>
            <a:r>
              <a:rPr lang="nl-NL" altLang="nl-NL" sz="2400" dirty="0" err="1"/>
              <a:t>deciding</a:t>
            </a:r>
            <a:r>
              <a:rPr lang="nl-NL" altLang="nl-NL" sz="2400" dirty="0"/>
              <a:t> </a:t>
            </a:r>
            <a:r>
              <a:rPr lang="nl-NL" altLang="nl-NL" sz="2400" dirty="0" err="1"/>
              <a:t>the</a:t>
            </a:r>
            <a:r>
              <a:rPr lang="nl-NL" altLang="nl-NL" sz="2400" dirty="0"/>
              <a:t> </a:t>
            </a:r>
            <a:r>
              <a:rPr lang="nl-NL" altLang="nl-NL" sz="2400" dirty="0" err="1"/>
              <a:t>current</a:t>
            </a:r>
            <a:r>
              <a:rPr lang="nl-NL" altLang="nl-NL" sz="2400" dirty="0"/>
              <a:t> case </a:t>
            </a:r>
            <a:r>
              <a:rPr lang="nl-NL" altLang="nl-NL" sz="2400" dirty="0" err="1"/>
              <a:t>contrary</a:t>
            </a:r>
            <a:r>
              <a:rPr lang="nl-NL" altLang="nl-NL" sz="2400" dirty="0"/>
              <a:t> </a:t>
            </a:r>
            <a:r>
              <a:rPr lang="nl-NL" altLang="nl-NL" sz="2400" dirty="0" err="1"/>
              <a:t>to</a:t>
            </a:r>
            <a:r>
              <a:rPr lang="nl-NL" altLang="nl-NL" sz="2400" dirty="0"/>
              <a:t> </a:t>
            </a:r>
            <a:r>
              <a:rPr lang="nl-NL" altLang="nl-NL" sz="2400" dirty="0" err="1"/>
              <a:t>the</a:t>
            </a:r>
            <a:r>
              <a:rPr lang="nl-NL" altLang="nl-NL" sz="2400" dirty="0"/>
              <a:t> precedent </a:t>
            </a:r>
            <a:r>
              <a:rPr lang="nl-NL" altLang="nl-NL" sz="2400" dirty="0" err="1"/>
              <a:t>where</a:t>
            </a:r>
            <a:r>
              <a:rPr lang="nl-NL" altLang="nl-NL" sz="2400" dirty="0"/>
              <a:t> </a:t>
            </a:r>
            <a:r>
              <a:rPr lang="nl-NL" altLang="nl-NL" sz="2400" dirty="0" err="1"/>
              <a:t>this</a:t>
            </a:r>
            <a:r>
              <a:rPr lang="nl-NL" altLang="nl-NL" sz="2400" dirty="0"/>
              <a:t> is </a:t>
            </a:r>
            <a:r>
              <a:rPr lang="nl-NL" altLang="nl-NL" sz="2400" dirty="0" err="1"/>
              <a:t>allowed</a:t>
            </a:r>
            <a:endParaRPr lang="nl-NL" altLang="nl-NL" sz="2400" dirty="0"/>
          </a:p>
          <a:p>
            <a:r>
              <a:rPr lang="nl-NL" altLang="nl-NL" sz="2400" dirty="0" err="1">
                <a:solidFill>
                  <a:srgbClr val="FF0000"/>
                </a:solidFill>
              </a:rPr>
              <a:t>Overruling</a:t>
            </a:r>
            <a:r>
              <a:rPr lang="nl-NL" altLang="nl-NL" sz="2400" dirty="0">
                <a:solidFill>
                  <a:srgbClr val="FF0000"/>
                </a:solidFill>
              </a:rPr>
              <a:t> </a:t>
            </a:r>
            <a:r>
              <a:rPr lang="nl-NL" altLang="nl-NL" sz="2400" dirty="0"/>
              <a:t>a precedent = </a:t>
            </a:r>
            <a:r>
              <a:rPr lang="nl-NL" altLang="nl-NL" sz="2400" dirty="0" err="1"/>
              <a:t>deciding</a:t>
            </a:r>
            <a:r>
              <a:rPr lang="nl-NL" altLang="nl-NL" sz="2400" dirty="0"/>
              <a:t> </a:t>
            </a:r>
            <a:r>
              <a:rPr lang="nl-NL" altLang="nl-NL" sz="2400" dirty="0" err="1"/>
              <a:t>the</a:t>
            </a:r>
            <a:r>
              <a:rPr lang="nl-NL" altLang="nl-NL" sz="2400" dirty="0"/>
              <a:t> </a:t>
            </a:r>
            <a:r>
              <a:rPr lang="nl-NL" altLang="nl-NL" sz="2400" dirty="0" err="1"/>
              <a:t>current</a:t>
            </a:r>
            <a:r>
              <a:rPr lang="nl-NL" altLang="nl-NL" sz="2400" dirty="0"/>
              <a:t> case </a:t>
            </a:r>
            <a:r>
              <a:rPr lang="nl-NL" altLang="nl-NL" sz="2400" dirty="0" err="1"/>
              <a:t>contrary</a:t>
            </a:r>
            <a:r>
              <a:rPr lang="nl-NL" altLang="nl-NL" sz="2400" dirty="0"/>
              <a:t> </a:t>
            </a:r>
            <a:r>
              <a:rPr lang="nl-NL" altLang="nl-NL" sz="2400" dirty="0" err="1"/>
              <a:t>to</a:t>
            </a:r>
            <a:r>
              <a:rPr lang="nl-NL" altLang="nl-NL" sz="2400" dirty="0"/>
              <a:t> </a:t>
            </a:r>
            <a:r>
              <a:rPr lang="nl-NL" altLang="nl-NL" sz="2400" dirty="0" err="1"/>
              <a:t>the</a:t>
            </a:r>
            <a:r>
              <a:rPr lang="nl-NL" altLang="nl-NL" sz="2400" dirty="0"/>
              <a:t> precedent </a:t>
            </a:r>
            <a:r>
              <a:rPr lang="nl-NL" altLang="nl-NL" sz="2400" dirty="0" err="1"/>
              <a:t>where</a:t>
            </a:r>
            <a:r>
              <a:rPr lang="nl-NL" altLang="nl-NL" sz="2400" dirty="0"/>
              <a:t> </a:t>
            </a:r>
            <a:r>
              <a:rPr lang="nl-NL" altLang="nl-NL" sz="2400" dirty="0" err="1"/>
              <a:t>this</a:t>
            </a:r>
            <a:r>
              <a:rPr lang="nl-NL" altLang="nl-NL" sz="2400" dirty="0"/>
              <a:t> is </a:t>
            </a:r>
            <a:r>
              <a:rPr lang="nl-NL" altLang="nl-NL" sz="2400" dirty="0" err="1">
                <a:solidFill>
                  <a:srgbClr val="FF0000"/>
                </a:solidFill>
              </a:rPr>
              <a:t>not</a:t>
            </a:r>
            <a:r>
              <a:rPr lang="nl-NL" altLang="nl-NL" sz="2400" dirty="0"/>
              <a:t> </a:t>
            </a:r>
            <a:r>
              <a:rPr lang="nl-NL" altLang="nl-NL" sz="2400" dirty="0" err="1"/>
              <a:t>allowed</a:t>
            </a:r>
            <a:endParaRPr lang="nl-NL" altLang="nl-NL"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Titel 1">
            <a:extLst>
              <a:ext uri="{FF2B5EF4-FFF2-40B4-BE49-F238E27FC236}">
                <a16:creationId xmlns:a16="http://schemas.microsoft.com/office/drawing/2014/main" id="{F0F0063F-7A3C-A547-BCF4-262A5DB957EF}"/>
              </a:ext>
            </a:extLst>
          </p:cNvPr>
          <p:cNvSpPr>
            <a:spLocks noGrp="1" noChangeArrowheads="1"/>
          </p:cNvSpPr>
          <p:nvPr>
            <p:ph type="title"/>
          </p:nvPr>
        </p:nvSpPr>
        <p:spPr/>
        <p:txBody>
          <a:bodyPr/>
          <a:lstStyle/>
          <a:p>
            <a:pPr algn="ctr"/>
            <a:r>
              <a:rPr lang="nl-NL" altLang="nl-NL"/>
              <a:t>Refining and reshaping rules through precedents </a:t>
            </a:r>
          </a:p>
        </p:txBody>
      </p:sp>
      <p:sp>
        <p:nvSpPr>
          <p:cNvPr id="105474" name="Tijdelijke aanduiding voor inhoud 2">
            <a:extLst>
              <a:ext uri="{FF2B5EF4-FFF2-40B4-BE49-F238E27FC236}">
                <a16:creationId xmlns:a16="http://schemas.microsoft.com/office/drawing/2014/main" id="{6B03F8A6-18DA-0C45-BBB6-212CFCA87BA5}"/>
              </a:ext>
            </a:extLst>
          </p:cNvPr>
          <p:cNvSpPr>
            <a:spLocks noGrp="1" noChangeArrowheads="1"/>
          </p:cNvSpPr>
          <p:nvPr>
            <p:ph idx="1"/>
          </p:nvPr>
        </p:nvSpPr>
        <p:spPr>
          <a:xfrm>
            <a:off x="1182688" y="2017713"/>
            <a:ext cx="7772400" cy="4687887"/>
          </a:xfrm>
        </p:spPr>
        <p:txBody>
          <a:bodyPr/>
          <a:lstStyle/>
          <a:p>
            <a:r>
              <a:rPr lang="nl-NL" altLang="nl-NL" sz="2400" b="1" dirty="0"/>
              <a:t>Case 1:</a:t>
            </a:r>
            <a:r>
              <a:rPr lang="nl-NL" altLang="nl-NL" sz="2400" dirty="0"/>
              <a:t> </a:t>
            </a:r>
            <a:r>
              <a:rPr lang="nl-NL" altLang="nl-NL" sz="2400" dirty="0" err="1"/>
              <a:t>Daughter</a:t>
            </a:r>
            <a:r>
              <a:rPr lang="nl-NL" altLang="nl-NL" sz="2400" dirty="0"/>
              <a:t> has </a:t>
            </a:r>
            <a:r>
              <a:rPr lang="nl-NL" altLang="nl-NL" sz="2400" dirty="0" err="1"/>
              <a:t>finished</a:t>
            </a:r>
            <a:r>
              <a:rPr lang="nl-NL" altLang="nl-NL" sz="2400" dirty="0"/>
              <a:t> </a:t>
            </a:r>
            <a:r>
              <a:rPr lang="nl-NL" altLang="nl-NL" sz="2400" dirty="0" err="1"/>
              <a:t>dinner</a:t>
            </a:r>
            <a:r>
              <a:rPr lang="nl-NL" altLang="nl-NL" sz="2400" dirty="0"/>
              <a:t>, </a:t>
            </a:r>
            <a:r>
              <a:rPr lang="nl-NL" altLang="nl-NL" sz="2400" dirty="0" err="1">
                <a:solidFill>
                  <a:srgbClr val="FF0000"/>
                </a:solidFill>
              </a:rPr>
              <a:t>may</a:t>
            </a:r>
            <a:r>
              <a:rPr lang="nl-NL" altLang="nl-NL" sz="2400" dirty="0">
                <a:solidFill>
                  <a:srgbClr val="FF0000"/>
                </a:solidFill>
              </a:rPr>
              <a:t> </a:t>
            </a:r>
            <a:r>
              <a:rPr lang="nl-NL" altLang="nl-NL" sz="2400" dirty="0" err="1"/>
              <a:t>watch</a:t>
            </a:r>
            <a:r>
              <a:rPr lang="nl-NL" altLang="nl-NL" sz="2400" dirty="0"/>
              <a:t> TV</a:t>
            </a:r>
          </a:p>
          <a:p>
            <a:pPr lvl="1"/>
            <a:r>
              <a:rPr lang="nl-NL" altLang="nl-NL" sz="2000" b="1" dirty="0" err="1"/>
              <a:t>Rule</a:t>
            </a:r>
            <a:r>
              <a:rPr lang="nl-NL" altLang="nl-NL" sz="2000" b="1" dirty="0"/>
              <a:t>:</a:t>
            </a:r>
            <a:r>
              <a:rPr lang="nl-NL" altLang="nl-NL" sz="2000" dirty="0"/>
              <a:t> </a:t>
            </a:r>
            <a:r>
              <a:rPr lang="nl-NL" altLang="nl-NL" sz="2000" dirty="0" err="1"/>
              <a:t>If</a:t>
            </a:r>
            <a:r>
              <a:rPr lang="nl-NL" altLang="nl-NL" sz="2000" dirty="0"/>
              <a:t> </a:t>
            </a:r>
            <a:r>
              <a:rPr lang="nl-NL" altLang="nl-NL" sz="2000" dirty="0" err="1"/>
              <a:t>you</a:t>
            </a:r>
            <a:r>
              <a:rPr lang="nl-NL" altLang="nl-NL" sz="2000" dirty="0"/>
              <a:t> </a:t>
            </a:r>
            <a:r>
              <a:rPr lang="nl-NL" altLang="nl-NL" sz="2000" dirty="0" err="1"/>
              <a:t>finished</a:t>
            </a:r>
            <a:r>
              <a:rPr lang="nl-NL" altLang="nl-NL" sz="2000" dirty="0"/>
              <a:t> </a:t>
            </a:r>
            <a:r>
              <a:rPr lang="nl-NL" altLang="nl-NL" sz="2000" dirty="0" err="1"/>
              <a:t>dinner</a:t>
            </a:r>
            <a:r>
              <a:rPr lang="nl-NL" altLang="nl-NL" sz="2000" dirty="0"/>
              <a:t>, </a:t>
            </a:r>
            <a:r>
              <a:rPr lang="nl-NL" altLang="nl-NL" sz="2000" dirty="0" err="1"/>
              <a:t>you</a:t>
            </a:r>
            <a:r>
              <a:rPr lang="nl-NL" altLang="nl-NL" sz="2000" dirty="0"/>
              <a:t> </a:t>
            </a:r>
            <a:r>
              <a:rPr lang="nl-NL" altLang="nl-NL" sz="2000" dirty="0" err="1"/>
              <a:t>may</a:t>
            </a:r>
            <a:r>
              <a:rPr lang="nl-NL" altLang="nl-NL" sz="2000" dirty="0"/>
              <a:t> </a:t>
            </a:r>
            <a:r>
              <a:rPr lang="nl-NL" altLang="nl-NL" sz="2000" dirty="0" err="1"/>
              <a:t>watch</a:t>
            </a:r>
            <a:r>
              <a:rPr lang="nl-NL" altLang="nl-NL" sz="2000" dirty="0"/>
              <a:t> TV</a:t>
            </a:r>
          </a:p>
          <a:p>
            <a:r>
              <a:rPr lang="nl-NL" altLang="nl-NL" sz="2400" b="1" dirty="0"/>
              <a:t>Case 2:</a:t>
            </a:r>
            <a:r>
              <a:rPr lang="nl-NL" altLang="nl-NL" sz="2400" dirty="0"/>
              <a:t> Son has </a:t>
            </a:r>
            <a:r>
              <a:rPr lang="nl-NL" altLang="nl-NL" sz="2400" dirty="0" err="1"/>
              <a:t>finished</a:t>
            </a:r>
            <a:r>
              <a:rPr lang="nl-NL" altLang="nl-NL" sz="2400" dirty="0"/>
              <a:t> </a:t>
            </a:r>
            <a:r>
              <a:rPr lang="nl-NL" altLang="nl-NL" sz="2400" dirty="0" err="1"/>
              <a:t>dinner</a:t>
            </a:r>
            <a:r>
              <a:rPr lang="nl-NL" altLang="nl-NL" sz="2400" dirty="0"/>
              <a:t>, has </a:t>
            </a:r>
            <a:r>
              <a:rPr lang="nl-NL" altLang="nl-NL" sz="2400" dirty="0" err="1"/>
              <a:t>not</a:t>
            </a:r>
            <a:r>
              <a:rPr lang="nl-NL" altLang="nl-NL" sz="2400" dirty="0"/>
              <a:t> </a:t>
            </a:r>
            <a:r>
              <a:rPr lang="nl-NL" altLang="nl-NL" sz="2400" dirty="0" err="1"/>
              <a:t>finished</a:t>
            </a:r>
            <a:r>
              <a:rPr lang="nl-NL" altLang="nl-NL" sz="2400" dirty="0"/>
              <a:t> </a:t>
            </a:r>
            <a:r>
              <a:rPr lang="nl-NL" altLang="nl-NL" sz="2400" dirty="0" err="1"/>
              <a:t>homework</a:t>
            </a:r>
            <a:r>
              <a:rPr lang="nl-NL" altLang="nl-NL" sz="2400" dirty="0"/>
              <a:t>, </a:t>
            </a:r>
            <a:r>
              <a:rPr lang="nl-NL" altLang="nl-NL" sz="2400" dirty="0" err="1">
                <a:solidFill>
                  <a:srgbClr val="FF0000"/>
                </a:solidFill>
              </a:rPr>
              <a:t>may</a:t>
            </a:r>
            <a:r>
              <a:rPr lang="nl-NL" altLang="nl-NL" sz="2400" dirty="0">
                <a:solidFill>
                  <a:srgbClr val="FF0000"/>
                </a:solidFill>
              </a:rPr>
              <a:t> </a:t>
            </a:r>
            <a:r>
              <a:rPr lang="nl-NL" altLang="nl-NL" sz="2400" dirty="0" err="1">
                <a:solidFill>
                  <a:srgbClr val="FF0000"/>
                </a:solidFill>
              </a:rPr>
              <a:t>not</a:t>
            </a:r>
            <a:r>
              <a:rPr lang="nl-NL" altLang="nl-NL" sz="2400" dirty="0">
                <a:solidFill>
                  <a:srgbClr val="FF0000"/>
                </a:solidFill>
              </a:rPr>
              <a:t> </a:t>
            </a:r>
            <a:r>
              <a:rPr lang="nl-NL" altLang="nl-NL" sz="2400" dirty="0" err="1"/>
              <a:t>watch</a:t>
            </a:r>
            <a:r>
              <a:rPr lang="nl-NL" altLang="nl-NL" sz="2400" dirty="0"/>
              <a:t> TV</a:t>
            </a:r>
          </a:p>
          <a:p>
            <a:pPr lvl="1"/>
            <a:r>
              <a:rPr lang="nl-NL" altLang="nl-NL" sz="2000" b="1" dirty="0"/>
              <a:t>New </a:t>
            </a:r>
            <a:r>
              <a:rPr lang="nl-NL" altLang="nl-NL" sz="2000" b="1" dirty="0" err="1"/>
              <a:t>rule</a:t>
            </a:r>
            <a:r>
              <a:rPr lang="nl-NL" altLang="nl-NL" sz="2000" b="1" dirty="0"/>
              <a:t>: </a:t>
            </a:r>
            <a:r>
              <a:rPr lang="nl-NL" altLang="nl-NL" sz="2000" dirty="0" err="1"/>
              <a:t>If</a:t>
            </a:r>
            <a:r>
              <a:rPr lang="nl-NL" altLang="nl-NL" sz="2000" dirty="0"/>
              <a:t> </a:t>
            </a:r>
            <a:r>
              <a:rPr lang="nl-NL" altLang="nl-NL" sz="2000" dirty="0" err="1"/>
              <a:t>you</a:t>
            </a:r>
            <a:r>
              <a:rPr lang="nl-NL" altLang="nl-NL" sz="2000" dirty="0"/>
              <a:t> </a:t>
            </a:r>
            <a:r>
              <a:rPr lang="nl-NL" altLang="nl-NL" sz="2000" dirty="0" err="1">
                <a:solidFill>
                  <a:schemeClr val="bg2"/>
                </a:solidFill>
              </a:rPr>
              <a:t>finished</a:t>
            </a:r>
            <a:r>
              <a:rPr lang="nl-NL" altLang="nl-NL" sz="2000" dirty="0">
                <a:solidFill>
                  <a:schemeClr val="bg2"/>
                </a:solidFill>
              </a:rPr>
              <a:t> </a:t>
            </a:r>
            <a:r>
              <a:rPr lang="nl-NL" altLang="nl-NL" sz="2000" dirty="0" err="1">
                <a:solidFill>
                  <a:schemeClr val="bg2"/>
                </a:solidFill>
              </a:rPr>
              <a:t>dinner</a:t>
            </a:r>
            <a:r>
              <a:rPr lang="nl-NL" altLang="nl-NL" sz="2000" dirty="0">
                <a:solidFill>
                  <a:schemeClr val="bg2"/>
                </a:solidFill>
              </a:rPr>
              <a:t>, </a:t>
            </a:r>
            <a:r>
              <a:rPr lang="nl-NL" altLang="nl-NL" sz="2000" dirty="0" err="1">
                <a:solidFill>
                  <a:schemeClr val="bg2"/>
                </a:solidFill>
              </a:rPr>
              <a:t>you</a:t>
            </a:r>
            <a:r>
              <a:rPr lang="nl-NL" altLang="nl-NL" sz="2000" dirty="0">
                <a:solidFill>
                  <a:schemeClr val="bg2"/>
                </a:solidFill>
              </a:rPr>
              <a:t> </a:t>
            </a:r>
            <a:r>
              <a:rPr lang="nl-NL" altLang="nl-NL" sz="2000" dirty="0" err="1">
                <a:solidFill>
                  <a:schemeClr val="bg2"/>
                </a:solidFill>
              </a:rPr>
              <a:t>may</a:t>
            </a:r>
            <a:r>
              <a:rPr lang="nl-NL" altLang="nl-NL" sz="2000" dirty="0">
                <a:solidFill>
                  <a:schemeClr val="bg2"/>
                </a:solidFill>
              </a:rPr>
              <a:t> </a:t>
            </a:r>
            <a:r>
              <a:rPr lang="nl-NL" altLang="nl-NL" sz="2000" dirty="0" err="1">
                <a:solidFill>
                  <a:schemeClr val="bg2"/>
                </a:solidFill>
              </a:rPr>
              <a:t>watch</a:t>
            </a:r>
            <a:r>
              <a:rPr lang="nl-NL" altLang="nl-NL" sz="2000" dirty="0">
                <a:solidFill>
                  <a:schemeClr val="bg2"/>
                </a:solidFill>
              </a:rPr>
              <a:t> TV, </a:t>
            </a:r>
            <a:r>
              <a:rPr lang="nl-NL" altLang="nl-NL" sz="2000" dirty="0" err="1">
                <a:solidFill>
                  <a:srgbClr val="FF0000"/>
                </a:solidFill>
              </a:rPr>
              <a:t>unless</a:t>
            </a:r>
            <a:r>
              <a:rPr lang="nl-NL" altLang="nl-NL" sz="2000" dirty="0">
                <a:solidFill>
                  <a:schemeClr val="bg2"/>
                </a:solidFill>
              </a:rPr>
              <a:t> </a:t>
            </a:r>
            <a:r>
              <a:rPr lang="nl-NL" altLang="nl-NL" sz="2000" dirty="0" err="1">
                <a:solidFill>
                  <a:schemeClr val="bg2"/>
                </a:solidFill>
              </a:rPr>
              <a:t>you</a:t>
            </a:r>
            <a:r>
              <a:rPr lang="nl-NL" altLang="nl-NL" sz="2000" dirty="0">
                <a:solidFill>
                  <a:schemeClr val="bg2"/>
                </a:solidFill>
              </a:rPr>
              <a:t> </a:t>
            </a:r>
            <a:r>
              <a:rPr lang="nl-NL" altLang="nl-NL" sz="2000" dirty="0" err="1">
                <a:solidFill>
                  <a:schemeClr val="bg2"/>
                </a:solidFill>
              </a:rPr>
              <a:t>did</a:t>
            </a:r>
            <a:r>
              <a:rPr lang="nl-NL" altLang="nl-NL" sz="2000" dirty="0">
                <a:solidFill>
                  <a:schemeClr val="bg2"/>
                </a:solidFill>
              </a:rPr>
              <a:t> </a:t>
            </a:r>
            <a:r>
              <a:rPr lang="nl-NL" altLang="nl-NL" sz="2000" dirty="0" err="1">
                <a:solidFill>
                  <a:schemeClr val="bg2"/>
                </a:solidFill>
              </a:rPr>
              <a:t>not</a:t>
            </a:r>
            <a:r>
              <a:rPr lang="nl-NL" altLang="nl-NL" sz="2000" dirty="0">
                <a:solidFill>
                  <a:schemeClr val="bg2"/>
                </a:solidFill>
              </a:rPr>
              <a:t> finish </a:t>
            </a:r>
            <a:r>
              <a:rPr lang="nl-NL" altLang="nl-NL" sz="2000" dirty="0" err="1">
                <a:solidFill>
                  <a:schemeClr val="bg2"/>
                </a:solidFill>
              </a:rPr>
              <a:t>your</a:t>
            </a:r>
            <a:r>
              <a:rPr lang="nl-NL" altLang="nl-NL" sz="2000" dirty="0">
                <a:solidFill>
                  <a:schemeClr val="bg2"/>
                </a:solidFill>
              </a:rPr>
              <a:t> </a:t>
            </a:r>
            <a:r>
              <a:rPr lang="nl-NL" altLang="nl-NL" sz="2000" dirty="0" err="1">
                <a:solidFill>
                  <a:schemeClr val="bg2"/>
                </a:solidFill>
              </a:rPr>
              <a:t>homework</a:t>
            </a:r>
            <a:endParaRPr lang="nl-NL" altLang="nl-NL" sz="2000" dirty="0">
              <a:solidFill>
                <a:schemeClr val="bg2"/>
              </a:solidFill>
            </a:endParaRPr>
          </a:p>
          <a:p>
            <a:pPr lvl="1"/>
            <a:r>
              <a:rPr lang="nl-NL" altLang="nl-NL" sz="2000" dirty="0">
                <a:solidFill>
                  <a:srgbClr val="FF0000"/>
                </a:solidFill>
              </a:rPr>
              <a:t>(But </a:t>
            </a:r>
            <a:r>
              <a:rPr lang="nl-NL" altLang="nl-NL" sz="2000" dirty="0" err="1">
                <a:solidFill>
                  <a:srgbClr val="FF0000"/>
                </a:solidFill>
              </a:rPr>
              <a:t>father</a:t>
            </a:r>
            <a:r>
              <a:rPr lang="nl-NL" altLang="nl-NL" sz="2000" dirty="0">
                <a:solidFill>
                  <a:srgbClr val="FF0000"/>
                </a:solidFill>
              </a:rPr>
              <a:t> </a:t>
            </a:r>
            <a:r>
              <a:rPr lang="nl-NL" altLang="nl-NL" sz="2000" dirty="0" err="1"/>
              <a:t>could</a:t>
            </a:r>
            <a:r>
              <a:rPr lang="nl-NL" altLang="nl-NL" sz="2000" dirty="0"/>
              <a:t> have </a:t>
            </a:r>
            <a:r>
              <a:rPr lang="nl-NL" altLang="nl-NL" sz="2000" dirty="0" err="1"/>
              <a:t>allowed</a:t>
            </a:r>
            <a:r>
              <a:rPr lang="nl-NL" altLang="nl-NL" sz="2000" dirty="0"/>
              <a:t> </a:t>
            </a:r>
            <a:r>
              <a:rPr lang="nl-NL" altLang="nl-NL" sz="2000" dirty="0" err="1"/>
              <a:t>son</a:t>
            </a:r>
            <a:r>
              <a:rPr lang="nl-NL" altLang="nl-NL" sz="2000" dirty="0"/>
              <a:t> </a:t>
            </a:r>
            <a:r>
              <a:rPr lang="nl-NL" altLang="nl-NL" sz="2000" dirty="0" err="1"/>
              <a:t>to</a:t>
            </a:r>
            <a:r>
              <a:rPr lang="nl-NL" altLang="nl-NL" sz="2000" dirty="0"/>
              <a:t> </a:t>
            </a:r>
            <a:r>
              <a:rPr lang="nl-NL" altLang="nl-NL" sz="2000" dirty="0" err="1"/>
              <a:t>watch</a:t>
            </a:r>
            <a:r>
              <a:rPr lang="nl-NL" altLang="nl-NL" sz="2000" dirty="0"/>
              <a:t> TV)</a:t>
            </a:r>
          </a:p>
          <a:p>
            <a:r>
              <a:rPr lang="nl-NL" altLang="nl-NL" sz="2400" b="1" dirty="0"/>
              <a:t>Case 3:</a:t>
            </a:r>
            <a:r>
              <a:rPr lang="nl-NL" altLang="nl-NL" sz="2400" dirty="0"/>
              <a:t> </a:t>
            </a:r>
            <a:r>
              <a:rPr lang="nl-NL" altLang="nl-NL" sz="2400" dirty="0" err="1"/>
              <a:t>Daughter</a:t>
            </a:r>
            <a:r>
              <a:rPr lang="nl-NL" altLang="nl-NL" sz="2400" dirty="0"/>
              <a:t> has </a:t>
            </a:r>
            <a:r>
              <a:rPr lang="nl-NL" altLang="nl-NL" sz="2400" dirty="0" err="1"/>
              <a:t>finished</a:t>
            </a:r>
            <a:r>
              <a:rPr lang="nl-NL" altLang="nl-NL" sz="2400" dirty="0"/>
              <a:t> </a:t>
            </a:r>
            <a:r>
              <a:rPr lang="nl-NL" altLang="nl-NL" sz="2400" dirty="0" err="1"/>
              <a:t>dinner</a:t>
            </a:r>
            <a:r>
              <a:rPr lang="nl-NL" altLang="nl-NL" sz="2400" dirty="0"/>
              <a:t>, has </a:t>
            </a:r>
            <a:r>
              <a:rPr lang="nl-NL" altLang="nl-NL" sz="2400" dirty="0" err="1"/>
              <a:t>not</a:t>
            </a:r>
            <a:r>
              <a:rPr lang="nl-NL" altLang="nl-NL" sz="2400" dirty="0"/>
              <a:t> </a:t>
            </a:r>
            <a:r>
              <a:rPr lang="nl-NL" altLang="nl-NL" sz="2400" dirty="0" err="1"/>
              <a:t>finished</a:t>
            </a:r>
            <a:r>
              <a:rPr lang="nl-NL" altLang="nl-NL" sz="2400" dirty="0"/>
              <a:t> </a:t>
            </a:r>
            <a:r>
              <a:rPr lang="nl-NL" altLang="nl-NL" sz="2400" dirty="0" err="1"/>
              <a:t>homework</a:t>
            </a:r>
            <a:r>
              <a:rPr lang="nl-NL" altLang="nl-NL" sz="2400" dirty="0"/>
              <a:t>, </a:t>
            </a:r>
            <a:r>
              <a:rPr lang="nl-NL" altLang="nl-NL" sz="2400" dirty="0" err="1">
                <a:solidFill>
                  <a:srgbClr val="FF0000"/>
                </a:solidFill>
              </a:rPr>
              <a:t>may</a:t>
            </a:r>
            <a:r>
              <a:rPr lang="nl-NL" altLang="nl-NL" sz="2400" dirty="0">
                <a:solidFill>
                  <a:srgbClr val="FF0000"/>
                </a:solidFill>
              </a:rPr>
              <a:t> </a:t>
            </a:r>
            <a:r>
              <a:rPr lang="nl-NL" altLang="nl-NL" sz="2400" dirty="0" err="1">
                <a:solidFill>
                  <a:srgbClr val="FF0000"/>
                </a:solidFill>
              </a:rPr>
              <a:t>not</a:t>
            </a:r>
            <a:r>
              <a:rPr lang="nl-NL" altLang="nl-NL" sz="2400" dirty="0">
                <a:solidFill>
                  <a:srgbClr val="FF0000"/>
                </a:solidFill>
              </a:rPr>
              <a:t> </a:t>
            </a:r>
            <a:r>
              <a:rPr lang="nl-NL" altLang="nl-NL" sz="2400" dirty="0" err="1"/>
              <a:t>watch</a:t>
            </a:r>
            <a:r>
              <a:rPr lang="nl-NL" altLang="nl-NL" sz="2400" dirty="0"/>
              <a:t> TV</a:t>
            </a:r>
          </a:p>
          <a:p>
            <a:pPr lvl="1"/>
            <a:r>
              <a:rPr lang="nl-NL" altLang="nl-NL" sz="2000" dirty="0"/>
              <a:t>(</a:t>
            </a:r>
            <a:r>
              <a:rPr lang="nl-NL" altLang="nl-NL" sz="2000" dirty="0" err="1"/>
              <a:t>Father</a:t>
            </a:r>
            <a:r>
              <a:rPr lang="nl-NL" altLang="nl-NL" sz="2000" dirty="0"/>
              <a:t> </a:t>
            </a:r>
            <a:r>
              <a:rPr lang="nl-NL" altLang="nl-NL" sz="2000" dirty="0" err="1"/>
              <a:t>could</a:t>
            </a:r>
            <a:r>
              <a:rPr lang="nl-NL" altLang="nl-NL" sz="2000" dirty="0"/>
              <a:t> </a:t>
            </a:r>
            <a:r>
              <a:rPr lang="nl-NL" altLang="nl-NL" sz="2000" dirty="0" err="1">
                <a:solidFill>
                  <a:srgbClr val="FF0000"/>
                </a:solidFill>
              </a:rPr>
              <a:t>not</a:t>
            </a:r>
            <a:r>
              <a:rPr lang="nl-NL" altLang="nl-NL" sz="2000" dirty="0">
                <a:solidFill>
                  <a:srgbClr val="FF0000"/>
                </a:solidFill>
              </a:rPr>
              <a:t> </a:t>
            </a:r>
            <a:r>
              <a:rPr lang="nl-NL" altLang="nl-NL" sz="2000" dirty="0"/>
              <a:t>have </a:t>
            </a:r>
            <a:r>
              <a:rPr lang="nl-NL" altLang="nl-NL" sz="2000" dirty="0" err="1"/>
              <a:t>allowed</a:t>
            </a:r>
            <a:r>
              <a:rPr lang="nl-NL" altLang="nl-NL" sz="2000" dirty="0"/>
              <a:t> </a:t>
            </a:r>
            <a:r>
              <a:rPr lang="nl-NL" altLang="nl-NL" sz="2000" dirty="0" err="1"/>
              <a:t>daugher</a:t>
            </a:r>
            <a:r>
              <a:rPr lang="nl-NL" altLang="nl-NL" sz="2000" dirty="0"/>
              <a:t> </a:t>
            </a:r>
            <a:r>
              <a:rPr lang="nl-NL" altLang="nl-NL" sz="2000" dirty="0" err="1"/>
              <a:t>to</a:t>
            </a:r>
            <a:r>
              <a:rPr lang="nl-NL" altLang="nl-NL" sz="2000" dirty="0"/>
              <a:t> </a:t>
            </a:r>
            <a:r>
              <a:rPr lang="nl-NL" altLang="nl-NL" sz="2000" dirty="0" err="1"/>
              <a:t>watch</a:t>
            </a:r>
            <a:r>
              <a:rPr lang="nl-NL" altLang="nl-NL" sz="2000" dirty="0"/>
              <a:t> TV)</a:t>
            </a:r>
          </a:p>
          <a:p>
            <a:endParaRPr lang="nl-NL" altLang="nl-NL" dirty="0"/>
          </a:p>
        </p:txBody>
      </p:sp>
      <p:sp>
        <p:nvSpPr>
          <p:cNvPr id="5" name="AutoShape 6">
            <a:extLst>
              <a:ext uri="{FF2B5EF4-FFF2-40B4-BE49-F238E27FC236}">
                <a16:creationId xmlns:a16="http://schemas.microsoft.com/office/drawing/2014/main" id="{FCCA9144-0B81-1F49-A7E4-547559926D24}"/>
              </a:ext>
            </a:extLst>
          </p:cNvPr>
          <p:cNvSpPr>
            <a:spLocks noChangeArrowheads="1"/>
          </p:cNvSpPr>
          <p:nvPr/>
        </p:nvSpPr>
        <p:spPr bwMode="auto">
          <a:xfrm>
            <a:off x="0" y="685800"/>
            <a:ext cx="1143000" cy="1200150"/>
          </a:xfrm>
          <a:prstGeom prst="wedgeRoundRectCallout">
            <a:avLst>
              <a:gd name="adj1" fmla="val 100185"/>
              <a:gd name="adj2" fmla="val 131527"/>
              <a:gd name="adj3" fmla="val 16667"/>
            </a:avLst>
          </a:prstGeom>
          <a:solidFill>
            <a:srgbClr val="FFCF01"/>
          </a:solidFill>
          <a:ln w="9525">
            <a:solidFill>
              <a:schemeClr val="tx1"/>
            </a:solidFill>
            <a:miter lim="800000"/>
            <a:headEnd/>
            <a:tailEnd/>
          </a:ln>
        </p:spPr>
        <p:txBody>
          <a:bodyPr anchor="ctr">
            <a:spAutoFit/>
          </a:bodyPr>
          <a:lstStyle/>
          <a:p>
            <a:pPr>
              <a:buFont typeface="Wingdings" charset="0"/>
              <a:buNone/>
              <a:defRPr/>
            </a:pPr>
            <a:r>
              <a:rPr lang="en-US" sz="1800" dirty="0">
                <a:latin typeface="+mn-lt"/>
                <a:ea typeface="MS PGothic" charset="0"/>
                <a:cs typeface="MS PGothic" charset="0"/>
              </a:rPr>
              <a:t>Decision allowed but not forced</a:t>
            </a:r>
          </a:p>
        </p:txBody>
      </p:sp>
      <p:sp>
        <p:nvSpPr>
          <p:cNvPr id="6" name="AutoShape 6">
            <a:extLst>
              <a:ext uri="{FF2B5EF4-FFF2-40B4-BE49-F238E27FC236}">
                <a16:creationId xmlns:a16="http://schemas.microsoft.com/office/drawing/2014/main" id="{EDA7C74A-E9F3-EE47-AB59-073006A34DAC}"/>
              </a:ext>
            </a:extLst>
          </p:cNvPr>
          <p:cNvSpPr>
            <a:spLocks noChangeArrowheads="1"/>
          </p:cNvSpPr>
          <p:nvPr/>
        </p:nvSpPr>
        <p:spPr bwMode="auto">
          <a:xfrm>
            <a:off x="228600" y="5257800"/>
            <a:ext cx="1143000" cy="658812"/>
          </a:xfrm>
          <a:prstGeom prst="wedgeRoundRectCallout">
            <a:avLst>
              <a:gd name="adj1" fmla="val 109125"/>
              <a:gd name="adj2" fmla="val -68824"/>
              <a:gd name="adj3" fmla="val 16667"/>
            </a:avLst>
          </a:prstGeom>
          <a:solidFill>
            <a:srgbClr val="FFCF01"/>
          </a:solidFill>
          <a:ln w="9525">
            <a:solidFill>
              <a:schemeClr val="tx1"/>
            </a:solidFill>
            <a:miter lim="800000"/>
            <a:headEnd/>
            <a:tailEnd/>
          </a:ln>
        </p:spPr>
        <p:txBody>
          <a:bodyPr anchor="ctr">
            <a:spAutoFit/>
          </a:bodyPr>
          <a:lstStyle/>
          <a:p>
            <a:pPr>
              <a:buFont typeface="Wingdings" charset="0"/>
              <a:buNone/>
              <a:defRPr/>
            </a:pPr>
            <a:r>
              <a:rPr lang="en-US" sz="1800" dirty="0">
                <a:latin typeface="+mn-lt"/>
                <a:ea typeface="MS PGothic" charset="0"/>
                <a:cs typeface="MS PGothic" charset="0"/>
              </a:rPr>
              <a:t>Decision forced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2">
            <a:extLst>
              <a:ext uri="{FF2B5EF4-FFF2-40B4-BE49-F238E27FC236}">
                <a16:creationId xmlns:a16="http://schemas.microsoft.com/office/drawing/2014/main" id="{6231415A-4454-8A4B-A914-90B8EF7B5034}"/>
              </a:ext>
            </a:extLst>
          </p:cNvPr>
          <p:cNvSpPr txBox="1">
            <a:spLocks noChangeArrowheads="1"/>
          </p:cNvSpPr>
          <p:nvPr/>
        </p:nvSpPr>
        <p:spPr bwMode="auto">
          <a:xfrm>
            <a:off x="1752600" y="2438400"/>
            <a:ext cx="5638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eaLnBrk="1" hangingPunct="1"/>
            <a:endParaRPr lang="en-US" altLang="nl-NL" sz="3600" dirty="0">
              <a:solidFill>
                <a:schemeClr val="tx2"/>
              </a:solidFill>
              <a:latin typeface="Tahoma" panose="020B0604030504040204" pitchFamily="34" charset="0"/>
            </a:endParaRPr>
          </a:p>
          <a:p>
            <a:pPr algn="ctr" eaLnBrk="1" hangingPunct="1"/>
            <a:r>
              <a:rPr lang="en-US" altLang="nl-NL" sz="3600" dirty="0">
                <a:solidFill>
                  <a:schemeClr val="tx2"/>
                </a:solidFill>
                <a:latin typeface="Tahoma" panose="020B0604030504040204" pitchFamily="34" charset="0"/>
              </a:rPr>
              <a:t>5.3. Preferences from values in case-based reasoning</a:t>
            </a:r>
          </a:p>
        </p:txBody>
      </p:sp>
    </p:spTree>
    <p:extLst>
      <p:ext uri="{BB962C8B-B14F-4D97-AF65-F5344CB8AC3E}">
        <p14:creationId xmlns:p14="http://schemas.microsoft.com/office/powerpoint/2010/main" val="28467835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69" name="Rectangle 2">
            <a:extLst>
              <a:ext uri="{FF2B5EF4-FFF2-40B4-BE49-F238E27FC236}">
                <a16:creationId xmlns:a16="http://schemas.microsoft.com/office/drawing/2014/main" id="{6B856CFA-702C-6D4F-BF0A-AE0A6B0B3541}"/>
              </a:ext>
            </a:extLst>
          </p:cNvPr>
          <p:cNvSpPr>
            <a:spLocks noGrp="1" noChangeArrowheads="1"/>
          </p:cNvSpPr>
          <p:nvPr>
            <p:ph type="title"/>
          </p:nvPr>
        </p:nvSpPr>
        <p:spPr>
          <a:xfrm>
            <a:off x="1455738" y="617538"/>
            <a:ext cx="5478462" cy="1143000"/>
          </a:xfrm>
        </p:spPr>
        <p:txBody>
          <a:bodyPr/>
          <a:lstStyle/>
          <a:p>
            <a:pPr algn="ctr"/>
            <a:r>
              <a:rPr lang="en-GB" altLang="nl-NL"/>
              <a:t>Ownership of wild </a:t>
            </a:r>
            <a:br>
              <a:rPr lang="en-GB" altLang="nl-NL"/>
            </a:br>
            <a:r>
              <a:rPr lang="en-GB" altLang="nl-NL"/>
              <a:t>animals</a:t>
            </a:r>
          </a:p>
        </p:txBody>
      </p:sp>
      <p:sp>
        <p:nvSpPr>
          <p:cNvPr id="109570" name="Rectangle 3">
            <a:extLst>
              <a:ext uri="{FF2B5EF4-FFF2-40B4-BE49-F238E27FC236}">
                <a16:creationId xmlns:a16="http://schemas.microsoft.com/office/drawing/2014/main" id="{B0599E3A-18AA-0548-9E1C-9D94508C1A9D}"/>
              </a:ext>
            </a:extLst>
          </p:cNvPr>
          <p:cNvSpPr>
            <a:spLocks noGrp="1" noChangeArrowheads="1"/>
          </p:cNvSpPr>
          <p:nvPr>
            <p:ph sz="quarter" idx="1"/>
          </p:nvPr>
        </p:nvSpPr>
        <p:spPr>
          <a:xfrm>
            <a:off x="611188" y="1700213"/>
            <a:ext cx="8229600" cy="4525962"/>
          </a:xfrm>
        </p:spPr>
        <p:txBody>
          <a:bodyPr/>
          <a:lstStyle/>
          <a:p>
            <a:pPr>
              <a:lnSpc>
                <a:spcPct val="90000"/>
              </a:lnSpc>
            </a:pPr>
            <a:endParaRPr lang="en-GB" altLang="nl-NL" sz="2800"/>
          </a:p>
          <a:p>
            <a:pPr>
              <a:lnSpc>
                <a:spcPct val="90000"/>
              </a:lnSpc>
            </a:pPr>
            <a:r>
              <a:rPr lang="en-GB" altLang="nl-NL" sz="2800">
                <a:solidFill>
                  <a:srgbClr val="FF0000"/>
                </a:solidFill>
              </a:rPr>
              <a:t>Pierson v Post</a:t>
            </a:r>
            <a:r>
              <a:rPr lang="en-GB" altLang="nl-NL" sz="2800"/>
              <a:t>: </a:t>
            </a:r>
            <a:r>
              <a:rPr lang="en-GB" altLang="nl-NL" sz="2800" i="1"/>
              <a:t>Plaintiff is hunting a fox on open land. Defendant kills the fox.</a:t>
            </a:r>
            <a:r>
              <a:rPr lang="en-GB" altLang="nl-NL" sz="2800"/>
              <a:t> </a:t>
            </a:r>
          </a:p>
          <a:p>
            <a:pPr>
              <a:lnSpc>
                <a:spcPct val="90000"/>
              </a:lnSpc>
              <a:buFont typeface="Wingdings" pitchFamily="2" charset="2"/>
              <a:buNone/>
            </a:pPr>
            <a:endParaRPr lang="en-GB" altLang="nl-NL" sz="2800"/>
          </a:p>
          <a:p>
            <a:pPr>
              <a:lnSpc>
                <a:spcPct val="90000"/>
              </a:lnSpc>
            </a:pPr>
            <a:r>
              <a:rPr lang="en-GB" altLang="nl-NL" sz="2800">
                <a:solidFill>
                  <a:srgbClr val="FF0000"/>
                </a:solidFill>
              </a:rPr>
              <a:t>Keeble v Hickersgill</a:t>
            </a:r>
            <a:r>
              <a:rPr lang="en-GB" altLang="nl-NL" sz="2800"/>
              <a:t>: </a:t>
            </a:r>
            <a:r>
              <a:rPr lang="en-GB" altLang="nl-NL" sz="2800" i="1"/>
              <a:t>Plaintiff is a professional hunter. Lures ducks to his pond. Defendant scares the ducks away</a:t>
            </a:r>
            <a:endParaRPr lang="en-GB" altLang="nl-NL" sz="2800"/>
          </a:p>
          <a:p>
            <a:pPr>
              <a:lnSpc>
                <a:spcPct val="90000"/>
              </a:lnSpc>
            </a:pPr>
            <a:endParaRPr lang="en-GB" altLang="nl-NL" sz="2800">
              <a:solidFill>
                <a:srgbClr val="FF0000"/>
              </a:solidFill>
            </a:endParaRPr>
          </a:p>
          <a:p>
            <a:pPr>
              <a:lnSpc>
                <a:spcPct val="90000"/>
              </a:lnSpc>
            </a:pPr>
            <a:r>
              <a:rPr lang="en-GB" altLang="nl-NL" sz="2800">
                <a:solidFill>
                  <a:srgbClr val="FF0000"/>
                </a:solidFill>
              </a:rPr>
              <a:t>Young v Hitchens</a:t>
            </a:r>
            <a:r>
              <a:rPr lang="en-GB" altLang="nl-NL" sz="2800"/>
              <a:t>: </a:t>
            </a:r>
            <a:r>
              <a:rPr lang="en-GB" altLang="nl-NL" sz="2800" i="1"/>
              <a:t>Plaintiff is a professional fisherman. Spreads his nets. Defendant gets inside the nets and catches the fish.</a:t>
            </a:r>
          </a:p>
        </p:txBody>
      </p:sp>
      <p:pic>
        <p:nvPicPr>
          <p:cNvPr id="109571" name="Picture 4" descr="H:\gif\foxhunt.jpg">
            <a:extLst>
              <a:ext uri="{FF2B5EF4-FFF2-40B4-BE49-F238E27FC236}">
                <a16:creationId xmlns:a16="http://schemas.microsoft.com/office/drawing/2014/main" id="{332F919D-F205-4042-96E9-F060F6B900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7275" y="868363"/>
            <a:ext cx="1736725" cy="126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2" name="Picture 5" descr="H:\gif\duck_sm.jpg">
            <a:extLst>
              <a:ext uri="{FF2B5EF4-FFF2-40B4-BE49-F238E27FC236}">
                <a16:creationId xmlns:a16="http://schemas.microsoft.com/office/drawing/2014/main" id="{058C0309-B6F0-0C42-A75E-EFB667612D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2819400"/>
            <a:ext cx="1828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3" name="Picture 6" descr="H:\gif\fish-4.jpg">
            <a:extLst>
              <a:ext uri="{FF2B5EF4-FFF2-40B4-BE49-F238E27FC236}">
                <a16:creationId xmlns:a16="http://schemas.microsoft.com/office/drawing/2014/main" id="{0061D1A2-6645-6947-99DD-CDFA3E8541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5100" y="4343400"/>
            <a:ext cx="12827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4" name="Tekstvak 1">
            <a:extLst>
              <a:ext uri="{FF2B5EF4-FFF2-40B4-BE49-F238E27FC236}">
                <a16:creationId xmlns:a16="http://schemas.microsoft.com/office/drawing/2014/main" id="{6AE59BA2-CE38-A743-8703-C63137B38CF5}"/>
              </a:ext>
            </a:extLst>
          </p:cNvPr>
          <p:cNvSpPr txBox="1">
            <a:spLocks noChangeArrowheads="1"/>
          </p:cNvSpPr>
          <p:nvPr/>
        </p:nvSpPr>
        <p:spPr bwMode="auto">
          <a:xfrm>
            <a:off x="76200" y="6553200"/>
            <a:ext cx="2462213"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eaLnBrk="1" hangingPunct="1">
              <a:lnSpc>
                <a:spcPct val="90000"/>
              </a:lnSpc>
            </a:pPr>
            <a:r>
              <a:rPr lang="nl-NL" altLang="nl-NL" sz="1400">
                <a:latin typeface="Tahoma" panose="020B0604030504040204" pitchFamily="34" charset="0"/>
              </a:rPr>
              <a:t>Slide by Trevor Bench-Capon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17CE9A21-41AE-62EC-4BE5-78001E7EA1F3}"/>
              </a:ext>
            </a:extLst>
          </p:cNvPr>
          <p:cNvSpPr>
            <a:spLocks noGrp="1" noChangeArrowheads="1"/>
          </p:cNvSpPr>
          <p:nvPr>
            <p:ph type="title"/>
          </p:nvPr>
        </p:nvSpPr>
        <p:spPr>
          <a:xfrm>
            <a:off x="1150938" y="381000"/>
            <a:ext cx="6621462" cy="1143000"/>
          </a:xfrm>
        </p:spPr>
        <p:txBody>
          <a:bodyPr/>
          <a:lstStyle/>
          <a:p>
            <a:pPr algn="ctr"/>
            <a:r>
              <a:rPr lang="nl-NL" altLang="nl-NL" sz="3600" dirty="0">
                <a:latin typeface="Arial" panose="020B0604020202020204" pitchFamily="34" charset="0"/>
              </a:rPr>
              <a:t>AI &amp; </a:t>
            </a:r>
            <a:r>
              <a:rPr lang="nl-NL" altLang="nl-NL" sz="3600" dirty="0" err="1">
                <a:latin typeface="Arial" panose="020B0604020202020204" pitchFamily="34" charset="0"/>
              </a:rPr>
              <a:t>Law</a:t>
            </a:r>
            <a:r>
              <a:rPr lang="nl-NL" altLang="nl-NL" sz="3600" dirty="0">
                <a:latin typeface="Arial" panose="020B0604020202020204" pitchFamily="34" charset="0"/>
              </a:rPr>
              <a:t> research on </a:t>
            </a:r>
            <a:r>
              <a:rPr lang="nl-NL" altLang="nl-NL" sz="3600" dirty="0" err="1">
                <a:latin typeface="Arial" panose="020B0604020202020204" pitchFamily="34" charset="0"/>
              </a:rPr>
              <a:t>developing</a:t>
            </a:r>
            <a:r>
              <a:rPr lang="nl-NL" altLang="nl-NL" sz="3600" dirty="0">
                <a:latin typeface="Arial" panose="020B0604020202020204" pitchFamily="34" charset="0"/>
              </a:rPr>
              <a:t> </a:t>
            </a:r>
            <a:r>
              <a:rPr lang="nl-NL" altLang="nl-NL" sz="3600" dirty="0" err="1">
                <a:latin typeface="Arial" panose="020B0604020202020204" pitchFamily="34" charset="0"/>
              </a:rPr>
              <a:t>rule-based</a:t>
            </a:r>
            <a:r>
              <a:rPr lang="nl-NL" altLang="nl-NL" sz="3600" dirty="0">
                <a:latin typeface="Arial" panose="020B0604020202020204" pitchFamily="34" charset="0"/>
              </a:rPr>
              <a:t> systems</a:t>
            </a:r>
          </a:p>
        </p:txBody>
      </p:sp>
      <p:sp>
        <p:nvSpPr>
          <p:cNvPr id="45058" name="Rectangle 3">
            <a:extLst>
              <a:ext uri="{FF2B5EF4-FFF2-40B4-BE49-F238E27FC236}">
                <a16:creationId xmlns:a16="http://schemas.microsoft.com/office/drawing/2014/main" id="{26C4E184-59CD-06F6-C624-0B197D47CDAF}"/>
              </a:ext>
            </a:extLst>
          </p:cNvPr>
          <p:cNvSpPr>
            <a:spLocks noGrp="1" noChangeArrowheads="1"/>
          </p:cNvSpPr>
          <p:nvPr>
            <p:ph type="body" idx="1"/>
          </p:nvPr>
        </p:nvSpPr>
        <p:spPr>
          <a:xfrm>
            <a:off x="1182688" y="2057400"/>
            <a:ext cx="7772400" cy="4114800"/>
          </a:xfrm>
        </p:spPr>
        <p:txBody>
          <a:bodyPr/>
          <a:lstStyle/>
          <a:p>
            <a:r>
              <a:rPr lang="en-US" altLang="nl-NL" sz="2400" dirty="0">
                <a:latin typeface="Arial" panose="020B0604020202020204" pitchFamily="34" charset="0"/>
              </a:rPr>
              <a:t>Research on </a:t>
            </a:r>
            <a:r>
              <a:rPr lang="en-US" altLang="nl-NL" sz="2400" dirty="0">
                <a:solidFill>
                  <a:srgbClr val="FF0000"/>
                </a:solidFill>
                <a:latin typeface="Arial" panose="020B0604020202020204" pitchFamily="34" charset="0"/>
              </a:rPr>
              <a:t>development methods</a:t>
            </a:r>
            <a:endParaRPr lang="en-US" altLang="nl-NL" sz="2000" dirty="0">
              <a:solidFill>
                <a:srgbClr val="FF0000"/>
              </a:solidFill>
            </a:endParaRPr>
          </a:p>
          <a:p>
            <a:r>
              <a:rPr lang="en-US" altLang="nl-NL" sz="2400" dirty="0"/>
              <a:t>Trevor Bench-Capon et al. (1987-1994)</a:t>
            </a:r>
          </a:p>
          <a:p>
            <a:pPr lvl="1"/>
            <a:r>
              <a:rPr lang="en-US" altLang="nl-NL" sz="2000" dirty="0"/>
              <a:t>Use of </a:t>
            </a:r>
            <a:r>
              <a:rPr lang="en-US" altLang="nl-NL" sz="2000" dirty="0">
                <a:solidFill>
                  <a:srgbClr val="FF0000"/>
                </a:solidFill>
              </a:rPr>
              <a:t>ontologies</a:t>
            </a:r>
          </a:p>
          <a:p>
            <a:pPr lvl="1"/>
            <a:r>
              <a:rPr lang="en-US" altLang="nl-NL" sz="2000" dirty="0">
                <a:solidFill>
                  <a:srgbClr val="FF0000"/>
                </a:solidFill>
              </a:rPr>
              <a:t>Intermediate</a:t>
            </a:r>
            <a:r>
              <a:rPr lang="en-US" altLang="nl-NL" sz="2000" dirty="0"/>
              <a:t> KR formats</a:t>
            </a:r>
          </a:p>
          <a:p>
            <a:pPr lvl="1"/>
            <a:r>
              <a:rPr lang="en-US" altLang="nl-NL" sz="2000" dirty="0"/>
              <a:t>‘</a:t>
            </a:r>
            <a:r>
              <a:rPr lang="en-US" altLang="ja-JP" sz="2000" dirty="0">
                <a:solidFill>
                  <a:srgbClr val="FF0000"/>
                </a:solidFill>
              </a:rPr>
              <a:t>Isomorphic</a:t>
            </a:r>
            <a:r>
              <a:rPr lang="en-US" altLang="nl-NL" sz="2000" dirty="0"/>
              <a:t>’</a:t>
            </a:r>
            <a:r>
              <a:rPr lang="en-US" altLang="ja-JP" sz="2000" dirty="0"/>
              <a:t> representation (mirror structure of regulations, keep track of relations between source text and computational model)</a:t>
            </a:r>
          </a:p>
          <a:p>
            <a:pPr lvl="1"/>
            <a:r>
              <a:rPr lang="en-US" altLang="nl-NL" sz="2000" dirty="0"/>
              <a:t>Benefits </a:t>
            </a:r>
            <a:r>
              <a:rPr lang="en-US" altLang="nl-NL" sz="2000" dirty="0">
                <a:solidFill>
                  <a:srgbClr val="FF0000"/>
                </a:solidFill>
              </a:rPr>
              <a:t>validation</a:t>
            </a:r>
            <a:r>
              <a:rPr lang="en-US" altLang="nl-NL" sz="2000" dirty="0"/>
              <a:t>,</a:t>
            </a:r>
            <a:r>
              <a:rPr lang="en-US" altLang="nl-NL" sz="2000" dirty="0">
                <a:solidFill>
                  <a:srgbClr val="FF0000"/>
                </a:solidFill>
              </a:rPr>
              <a:t> maintenance </a:t>
            </a:r>
            <a:r>
              <a:rPr lang="en-US" altLang="nl-NL" sz="2000" dirty="0"/>
              <a:t>and</a:t>
            </a:r>
            <a:r>
              <a:rPr lang="en-US" altLang="nl-NL" sz="2000" dirty="0">
                <a:solidFill>
                  <a:srgbClr val="FF0000"/>
                </a:solidFill>
              </a:rPr>
              <a:t> explanation</a:t>
            </a:r>
          </a:p>
          <a:p>
            <a:r>
              <a:rPr lang="en-US" altLang="nl-NL" sz="2400" dirty="0"/>
              <a:t>Tom van </a:t>
            </a:r>
            <a:r>
              <a:rPr lang="en-US" altLang="nl-NL" sz="2400" dirty="0" err="1"/>
              <a:t>Engers</a:t>
            </a:r>
            <a:r>
              <a:rPr lang="en-US" altLang="nl-NL" sz="2400" dirty="0"/>
              <a:t> et al. (2001 -)</a:t>
            </a:r>
          </a:p>
          <a:p>
            <a:r>
              <a:rPr lang="is-IS" altLang="nl-NL" sz="2400" dirty="0"/>
              <a:t>…</a:t>
            </a:r>
            <a:endParaRPr lang="en-US" altLang="nl-NL" sz="2400" dirty="0"/>
          </a:p>
          <a:p>
            <a:pPr lvl="1">
              <a:lnSpc>
                <a:spcPct val="90000"/>
              </a:lnSpc>
            </a:pPr>
            <a:endParaRPr lang="nl-NL" altLang="nl-NL" sz="2000" dirty="0">
              <a:latin typeface="Arial" panose="020B0604020202020204" pitchFamily="34" charset="0"/>
            </a:endParaRPr>
          </a:p>
          <a:p>
            <a:pPr>
              <a:lnSpc>
                <a:spcPct val="90000"/>
              </a:lnSpc>
            </a:pPr>
            <a:endParaRPr lang="nl-NL" altLang="nl-NL" sz="2400" dirty="0">
              <a:latin typeface="Arial" panose="020B0604020202020204" pitchFamily="34" charset="0"/>
            </a:endParaRPr>
          </a:p>
        </p:txBody>
      </p:sp>
      <p:sp>
        <p:nvSpPr>
          <p:cNvPr id="45059" name="Text Box 5">
            <a:extLst>
              <a:ext uri="{FF2B5EF4-FFF2-40B4-BE49-F238E27FC236}">
                <a16:creationId xmlns:a16="http://schemas.microsoft.com/office/drawing/2014/main" id="{BF759019-A2D2-B6F8-DB0E-F380FAD20F33}"/>
              </a:ext>
            </a:extLst>
          </p:cNvPr>
          <p:cNvSpPr txBox="1">
            <a:spLocks noChangeArrowheads="1"/>
          </p:cNvSpPr>
          <p:nvPr/>
        </p:nvSpPr>
        <p:spPr bwMode="auto">
          <a:xfrm>
            <a:off x="304800" y="6273800"/>
            <a:ext cx="8153400" cy="584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Tx/>
              <a:buNone/>
            </a:pPr>
            <a:r>
              <a:rPr lang="nl-NL" altLang="nl-NL" sz="1600">
                <a:latin typeface="Arial" panose="020B0604020202020204" pitchFamily="34" charset="0"/>
              </a:rPr>
              <a:t>T.J.M. Bench-Capon &amp; F.P. Coenen, Isomorphism and legal knowledge-based sytems. </a:t>
            </a:r>
            <a:r>
              <a:rPr lang="nl-NL" altLang="nl-NL" sz="1600" i="1">
                <a:latin typeface="Arial" panose="020B0604020202020204" pitchFamily="34" charset="0"/>
              </a:rPr>
              <a:t>Artificial Intelligence and Law</a:t>
            </a:r>
            <a:r>
              <a:rPr lang="nl-NL" altLang="nl-NL" sz="1600">
                <a:latin typeface="Arial" panose="020B0604020202020204" pitchFamily="34" charset="0"/>
              </a:rPr>
              <a:t>, 1 (1992): 65-86.</a:t>
            </a:r>
          </a:p>
        </p:txBody>
      </p:sp>
      <p:pic>
        <p:nvPicPr>
          <p:cNvPr id="45060" name="Afbeelding 2">
            <a:extLst>
              <a:ext uri="{FF2B5EF4-FFF2-40B4-BE49-F238E27FC236}">
                <a16:creationId xmlns:a16="http://schemas.microsoft.com/office/drawing/2014/main" id="{2314F3D3-F059-7541-69DF-A8042A59F8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0"/>
            <a:ext cx="116205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Tekstvak 7">
            <a:extLst>
              <a:ext uri="{FF2B5EF4-FFF2-40B4-BE49-F238E27FC236}">
                <a16:creationId xmlns:a16="http://schemas.microsoft.com/office/drawing/2014/main" id="{3467092F-04F9-1A10-EF71-09807D45D6D5}"/>
              </a:ext>
            </a:extLst>
          </p:cNvPr>
          <p:cNvSpPr txBox="1">
            <a:spLocks noChangeArrowheads="1"/>
          </p:cNvSpPr>
          <p:nvPr/>
        </p:nvSpPr>
        <p:spPr bwMode="auto">
          <a:xfrm>
            <a:off x="7983538" y="1457325"/>
            <a:ext cx="126841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nl-NL" altLang="nl-NL" sz="1200"/>
              <a:t>Trevor Bench-Capon 1987 </a:t>
            </a:r>
            <a:r>
              <a:rPr lang="nl-NL" altLang="nl-NL" sz="1400"/>
              <a:t>    </a:t>
            </a:r>
          </a:p>
        </p:txBody>
      </p:sp>
      <p:pic>
        <p:nvPicPr>
          <p:cNvPr id="45062" name="Picture 6" descr="Gerelateerde afbeelding">
            <a:hlinkClick r:id="rId4"/>
            <a:extLst>
              <a:ext uri="{FF2B5EF4-FFF2-40B4-BE49-F238E27FC236}">
                <a16:creationId xmlns:a16="http://schemas.microsoft.com/office/drawing/2014/main" id="{DCEFFDD8-C997-BC15-D00E-B5C9ACA695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740150"/>
            <a:ext cx="1196975"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3" name="Tekstvak 9">
            <a:extLst>
              <a:ext uri="{FF2B5EF4-FFF2-40B4-BE49-F238E27FC236}">
                <a16:creationId xmlns:a16="http://schemas.microsoft.com/office/drawing/2014/main" id="{04027DF6-D794-866D-CC67-66DC0F56C8D8}"/>
              </a:ext>
            </a:extLst>
          </p:cNvPr>
          <p:cNvSpPr txBox="1">
            <a:spLocks noChangeArrowheads="1"/>
          </p:cNvSpPr>
          <p:nvPr/>
        </p:nvSpPr>
        <p:spPr bwMode="auto">
          <a:xfrm>
            <a:off x="0" y="5432425"/>
            <a:ext cx="12684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nl-NL" altLang="nl-NL" sz="1200"/>
              <a:t>Tom van Engers</a:t>
            </a:r>
            <a:endParaRPr lang="nl-NL" altLang="nl-NL" sz="14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a:extLst>
              <a:ext uri="{FF2B5EF4-FFF2-40B4-BE49-F238E27FC236}">
                <a16:creationId xmlns:a16="http://schemas.microsoft.com/office/drawing/2014/main" id="{A132B857-CCBB-2345-9CE2-DEA397B5B971}"/>
              </a:ext>
            </a:extLst>
          </p:cNvPr>
          <p:cNvSpPr>
            <a:spLocks noChangeArrowheads="1"/>
          </p:cNvSpPr>
          <p:nvPr/>
        </p:nvSpPr>
        <p:spPr bwMode="auto">
          <a:xfrm>
            <a:off x="2368550" y="1082675"/>
            <a:ext cx="4641850" cy="1076325"/>
          </a:xfrm>
          <a:prstGeom prst="rect">
            <a:avLst/>
          </a:prstGeom>
          <a:solidFill>
            <a:schemeClr val="accent1"/>
          </a:solidFill>
          <a:ln w="9525">
            <a:solidFill>
              <a:schemeClr val="tx1"/>
            </a:solidFill>
            <a:miter lim="800000"/>
            <a:headEnd/>
            <a:tailEnd/>
          </a:ln>
        </p:spPr>
        <p:txBody>
          <a:bodyPr anchor="ctr">
            <a:spAutoFit/>
          </a:bodyPr>
          <a:lstStyle/>
          <a:p>
            <a:pPr>
              <a:defRPr/>
            </a:pPr>
            <a:r>
              <a:rPr lang="en-US" sz="1600" b="1" dirty="0">
                <a:latin typeface="+mn-lt"/>
                <a:ea typeface="MS PGothic" charset="0"/>
                <a:cs typeface="MS PGothic" charset="0"/>
              </a:rPr>
              <a:t>Defendant (analogy):</a:t>
            </a:r>
          </a:p>
          <a:p>
            <a:pPr>
              <a:defRPr/>
            </a:pPr>
            <a:r>
              <a:rPr lang="en-US" sz="1600" dirty="0">
                <a:solidFill>
                  <a:srgbClr val="FF0000"/>
                </a:solidFill>
                <a:latin typeface="+mn-lt"/>
                <a:ea typeface="MS PGothic" charset="0"/>
                <a:cs typeface="MS PGothic" charset="0"/>
              </a:rPr>
              <a:t>I should win </a:t>
            </a:r>
            <a:r>
              <a:rPr lang="en-US" sz="1600" dirty="0">
                <a:latin typeface="+mn-lt"/>
                <a:ea typeface="MS PGothic" charset="0"/>
                <a:cs typeface="MS PGothic" charset="0"/>
              </a:rPr>
              <a:t>because as in </a:t>
            </a:r>
            <a:r>
              <a:rPr lang="en-US" sz="1600" i="1" dirty="0">
                <a:latin typeface="+mn-lt"/>
                <a:ea typeface="MS PGothic" charset="0"/>
                <a:cs typeface="MS PGothic" charset="0"/>
              </a:rPr>
              <a:t>Pierson</a:t>
            </a:r>
            <a:r>
              <a:rPr lang="en-US" sz="1600" dirty="0">
                <a:latin typeface="+mn-lt"/>
                <a:ea typeface="MS PGothic" charset="0"/>
                <a:cs typeface="MS PGothic" charset="0"/>
              </a:rPr>
              <a:t>, which was won by defendant, plaintiff was not hunting on his own land and had not caught the animal</a:t>
            </a:r>
          </a:p>
        </p:txBody>
      </p:sp>
      <p:sp>
        <p:nvSpPr>
          <p:cNvPr id="80899" name="Rectangle 4" descr="10%">
            <a:extLst>
              <a:ext uri="{FF2B5EF4-FFF2-40B4-BE49-F238E27FC236}">
                <a16:creationId xmlns:a16="http://schemas.microsoft.com/office/drawing/2014/main" id="{03279527-DA50-DF4B-8087-C35C3AB0B323}"/>
              </a:ext>
            </a:extLst>
          </p:cNvPr>
          <p:cNvSpPr>
            <a:spLocks noChangeArrowheads="1"/>
          </p:cNvSpPr>
          <p:nvPr/>
        </p:nvSpPr>
        <p:spPr bwMode="auto">
          <a:xfrm>
            <a:off x="457200" y="3200400"/>
            <a:ext cx="2971800" cy="1077913"/>
          </a:xfrm>
          <a:prstGeom prst="rect">
            <a:avLst/>
          </a:prstGeom>
          <a:solidFill>
            <a:srgbClr val="FFDDD1"/>
          </a:solidFill>
          <a:ln w="9525">
            <a:solidFill>
              <a:schemeClr val="tx1"/>
            </a:solidFill>
            <a:miter lim="800000"/>
            <a:headEnd/>
            <a:tailEnd/>
          </a:ln>
        </p:spPr>
        <p:txBody>
          <a:bodyPr anchor="ctr">
            <a:spAutoFit/>
          </a:bodyPr>
          <a:lstStyle/>
          <a:p>
            <a:pPr>
              <a:defRPr/>
            </a:pPr>
            <a:r>
              <a:rPr lang="en-US" sz="1600" b="1" dirty="0" err="1">
                <a:latin typeface="+mn-lt"/>
                <a:ea typeface="MS PGothic" charset="0"/>
                <a:cs typeface="MS PGothic" charset="0"/>
              </a:rPr>
              <a:t>Plainttiff</a:t>
            </a:r>
            <a:r>
              <a:rPr lang="en-US" sz="1600" b="1" dirty="0">
                <a:latin typeface="+mn-lt"/>
                <a:ea typeface="MS PGothic" charset="0"/>
                <a:cs typeface="MS PGothic" charset="0"/>
              </a:rPr>
              <a:t> (distinguishing Pierson):</a:t>
            </a:r>
          </a:p>
          <a:p>
            <a:pPr>
              <a:defRPr/>
            </a:pPr>
            <a:r>
              <a:rPr lang="nl-NL" sz="1600" dirty="0" err="1">
                <a:solidFill>
                  <a:srgbClr val="FF0000"/>
                </a:solidFill>
                <a:latin typeface="+mn-lt"/>
                <a:ea typeface="MS PGothic" charset="0"/>
                <a:cs typeface="MS PGothic" charset="0"/>
              </a:rPr>
              <a:t>Unlike</a:t>
            </a:r>
            <a:r>
              <a:rPr lang="nl-NL" sz="1600" dirty="0">
                <a:solidFill>
                  <a:srgbClr val="FF0000"/>
                </a:solidFill>
                <a:latin typeface="+mn-lt"/>
                <a:ea typeface="MS PGothic" charset="0"/>
                <a:cs typeface="MS PGothic" charset="0"/>
              </a:rPr>
              <a:t> </a:t>
            </a:r>
            <a:r>
              <a:rPr lang="nl-NL" sz="1600" dirty="0">
                <a:latin typeface="+mn-lt"/>
                <a:ea typeface="MS PGothic" charset="0"/>
                <a:cs typeface="MS PGothic" charset="0"/>
              </a:rPr>
              <a:t>the </a:t>
            </a:r>
            <a:r>
              <a:rPr lang="nl-NL" sz="1600" dirty="0" err="1">
                <a:latin typeface="+mn-lt"/>
                <a:ea typeface="MS PGothic" charset="0"/>
                <a:cs typeface="MS PGothic" charset="0"/>
              </a:rPr>
              <a:t>plaintiff</a:t>
            </a:r>
            <a:r>
              <a:rPr lang="nl-NL" sz="1600" dirty="0">
                <a:latin typeface="+mn-lt"/>
                <a:ea typeface="MS PGothic" charset="0"/>
                <a:cs typeface="MS PGothic" charset="0"/>
              </a:rPr>
              <a:t> in </a:t>
            </a:r>
            <a:r>
              <a:rPr lang="nl-NL" sz="1600" i="1" dirty="0">
                <a:latin typeface="+mn-lt"/>
                <a:ea typeface="MS PGothic" charset="0"/>
                <a:cs typeface="MS PGothic" charset="0"/>
              </a:rPr>
              <a:t>Pierson</a:t>
            </a:r>
            <a:r>
              <a:rPr lang="nl-NL" sz="1600" dirty="0">
                <a:latin typeface="+mn-lt"/>
                <a:ea typeface="MS PGothic" charset="0"/>
                <a:cs typeface="MS PGothic" charset="0"/>
              </a:rPr>
              <a:t>, I was </a:t>
            </a:r>
            <a:r>
              <a:rPr lang="nl-NL" sz="1600" dirty="0" err="1">
                <a:latin typeface="+mn-lt"/>
                <a:ea typeface="MS PGothic" charset="0"/>
                <a:cs typeface="MS PGothic" charset="0"/>
              </a:rPr>
              <a:t>pursuing</a:t>
            </a:r>
            <a:r>
              <a:rPr lang="nl-NL" sz="1600" dirty="0">
                <a:latin typeface="+mn-lt"/>
                <a:ea typeface="MS PGothic" charset="0"/>
                <a:cs typeface="MS PGothic" charset="0"/>
              </a:rPr>
              <a:t> </a:t>
            </a:r>
            <a:r>
              <a:rPr lang="nl-NL" sz="1600" dirty="0" err="1">
                <a:latin typeface="+mn-lt"/>
                <a:ea typeface="MS PGothic" charset="0"/>
                <a:cs typeface="MS PGothic" charset="0"/>
              </a:rPr>
              <a:t>my</a:t>
            </a:r>
            <a:r>
              <a:rPr lang="nl-NL" sz="1600" dirty="0">
                <a:latin typeface="+mn-lt"/>
                <a:ea typeface="MS PGothic" charset="0"/>
                <a:cs typeface="MS PGothic" charset="0"/>
              </a:rPr>
              <a:t> </a:t>
            </a:r>
            <a:r>
              <a:rPr lang="nl-NL" sz="1600" dirty="0" err="1">
                <a:latin typeface="+mn-lt"/>
                <a:ea typeface="MS PGothic" charset="0"/>
                <a:cs typeface="MS PGothic" charset="0"/>
              </a:rPr>
              <a:t>livelihood</a:t>
            </a:r>
            <a:endParaRPr lang="nl-NL" sz="1600" i="1" dirty="0">
              <a:latin typeface="+mn-lt"/>
              <a:ea typeface="MS PGothic" charset="0"/>
              <a:cs typeface="MS PGothic" charset="0"/>
            </a:endParaRPr>
          </a:p>
        </p:txBody>
      </p:sp>
      <p:sp>
        <p:nvSpPr>
          <p:cNvPr id="80901" name="Rectangle 7">
            <a:extLst>
              <a:ext uri="{FF2B5EF4-FFF2-40B4-BE49-F238E27FC236}">
                <a16:creationId xmlns:a16="http://schemas.microsoft.com/office/drawing/2014/main" id="{6F812F81-7AAF-2A47-BEEE-719A4096FB7D}"/>
              </a:ext>
            </a:extLst>
          </p:cNvPr>
          <p:cNvSpPr>
            <a:spLocks noChangeArrowheads="1"/>
          </p:cNvSpPr>
          <p:nvPr/>
        </p:nvSpPr>
        <p:spPr bwMode="auto">
          <a:xfrm>
            <a:off x="4533900" y="3078163"/>
            <a:ext cx="4152900" cy="1322387"/>
          </a:xfrm>
          <a:prstGeom prst="rect">
            <a:avLst/>
          </a:prstGeom>
          <a:solidFill>
            <a:srgbClr val="FFDDD1"/>
          </a:solidFill>
          <a:ln w="9525">
            <a:solidFill>
              <a:schemeClr val="tx1"/>
            </a:solidFill>
            <a:miter lim="800000"/>
            <a:headEnd/>
            <a:tailEnd/>
          </a:ln>
        </p:spPr>
        <p:txBody>
          <a:bodyPr anchor="ctr">
            <a:spAutoFit/>
          </a:bodyPr>
          <a:lstStyle/>
          <a:p>
            <a:pPr>
              <a:defRPr/>
            </a:pPr>
            <a:r>
              <a:rPr lang="en-US" sz="1600" b="1" dirty="0">
                <a:latin typeface="+mn-lt"/>
                <a:ea typeface="MS PGothic" charset="0"/>
                <a:cs typeface="MS PGothic" charset="0"/>
              </a:rPr>
              <a:t>Plaintiff (</a:t>
            </a:r>
            <a:r>
              <a:rPr lang="en-US" sz="1600" b="1" dirty="0" err="1">
                <a:latin typeface="+mn-lt"/>
                <a:ea typeface="MS PGothic" charset="0"/>
                <a:cs typeface="MS PGothic" charset="0"/>
              </a:rPr>
              <a:t>counterexampe</a:t>
            </a:r>
            <a:r>
              <a:rPr lang="en-US" sz="1600" b="1" dirty="0">
                <a:latin typeface="+mn-lt"/>
                <a:ea typeface="MS PGothic" charset="0"/>
                <a:cs typeface="MS PGothic" charset="0"/>
              </a:rPr>
              <a:t>):</a:t>
            </a:r>
          </a:p>
          <a:p>
            <a:pPr>
              <a:defRPr/>
            </a:pPr>
            <a:r>
              <a:rPr lang="nl-NL" sz="1600" dirty="0">
                <a:solidFill>
                  <a:srgbClr val="FF0000"/>
                </a:solidFill>
                <a:latin typeface="+mn-lt"/>
                <a:ea typeface="MS PGothic" charset="0"/>
                <a:cs typeface="MS PGothic" charset="0"/>
              </a:rPr>
              <a:t>I </a:t>
            </a:r>
            <a:r>
              <a:rPr lang="nl-NL" sz="1600" dirty="0" err="1">
                <a:solidFill>
                  <a:srgbClr val="FF0000"/>
                </a:solidFill>
                <a:latin typeface="+mn-lt"/>
                <a:ea typeface="MS PGothic" charset="0"/>
                <a:cs typeface="MS PGothic" charset="0"/>
              </a:rPr>
              <a:t>should</a:t>
            </a:r>
            <a:r>
              <a:rPr lang="nl-NL" sz="1600" dirty="0">
                <a:solidFill>
                  <a:srgbClr val="FF0000"/>
                </a:solidFill>
                <a:latin typeface="+mn-lt"/>
                <a:ea typeface="MS PGothic" charset="0"/>
                <a:cs typeface="MS PGothic" charset="0"/>
              </a:rPr>
              <a:t> win </a:t>
            </a:r>
            <a:r>
              <a:rPr lang="nl-NL" sz="1600" dirty="0" err="1">
                <a:latin typeface="+mn-lt"/>
                <a:ea typeface="MS PGothic" charset="0"/>
                <a:cs typeface="MS PGothic" charset="0"/>
              </a:rPr>
              <a:t>since</a:t>
            </a:r>
            <a:r>
              <a:rPr lang="nl-NL" sz="1600" dirty="0">
                <a:latin typeface="+mn-lt"/>
                <a:ea typeface="MS PGothic" charset="0"/>
                <a:cs typeface="MS PGothic" charset="0"/>
              </a:rPr>
              <a:t> </a:t>
            </a:r>
            <a:r>
              <a:rPr lang="nl-NL" sz="1600" i="1" dirty="0" err="1">
                <a:latin typeface="+mn-lt"/>
                <a:ea typeface="MS PGothic" charset="0"/>
                <a:cs typeface="MS PGothic" charset="0"/>
              </a:rPr>
              <a:t>my</a:t>
            </a:r>
            <a:r>
              <a:rPr lang="nl-NL" sz="1600" i="1" dirty="0">
                <a:latin typeface="+mn-lt"/>
                <a:ea typeface="MS PGothic" charset="0"/>
                <a:cs typeface="MS PGothic" charset="0"/>
              </a:rPr>
              <a:t> case </a:t>
            </a:r>
            <a:r>
              <a:rPr lang="nl-NL" sz="1600" dirty="0">
                <a:latin typeface="+mn-lt"/>
                <a:ea typeface="MS PGothic" charset="0"/>
                <a:cs typeface="MS PGothic" charset="0"/>
              </a:rPr>
              <a:t>is </a:t>
            </a:r>
            <a:r>
              <a:rPr lang="nl-NL" sz="1600" dirty="0" err="1">
                <a:latin typeface="+mn-lt"/>
                <a:ea typeface="MS PGothic" charset="0"/>
                <a:cs typeface="MS PGothic" charset="0"/>
              </a:rPr>
              <a:t>similar</a:t>
            </a:r>
            <a:r>
              <a:rPr lang="nl-NL" sz="1600" dirty="0">
                <a:latin typeface="+mn-lt"/>
                <a:ea typeface="MS PGothic" charset="0"/>
                <a:cs typeface="MS PGothic" charset="0"/>
              </a:rPr>
              <a:t> </a:t>
            </a:r>
            <a:r>
              <a:rPr lang="nl-NL" sz="1600" dirty="0" err="1">
                <a:latin typeface="+mn-lt"/>
                <a:ea typeface="MS PGothic" charset="0"/>
                <a:cs typeface="MS PGothic" charset="0"/>
              </a:rPr>
              <a:t>to</a:t>
            </a:r>
            <a:r>
              <a:rPr lang="nl-NL" sz="1600" dirty="0">
                <a:latin typeface="+mn-lt"/>
                <a:ea typeface="MS PGothic" charset="0"/>
                <a:cs typeface="MS PGothic" charset="0"/>
              </a:rPr>
              <a:t> </a:t>
            </a:r>
            <a:r>
              <a:rPr lang="nl-NL" sz="1600" i="1" dirty="0" err="1">
                <a:latin typeface="+mn-lt"/>
                <a:ea typeface="MS PGothic" charset="0"/>
                <a:cs typeface="MS PGothic" charset="0"/>
              </a:rPr>
              <a:t>Keeble</a:t>
            </a:r>
            <a:r>
              <a:rPr lang="nl-NL" sz="1600" dirty="0">
                <a:latin typeface="+mn-lt"/>
                <a:ea typeface="MS PGothic" charset="0"/>
                <a:cs typeface="MS PGothic" charset="0"/>
              </a:rPr>
              <a:t>, </a:t>
            </a:r>
            <a:r>
              <a:rPr lang="nl-NL" sz="1600" dirty="0" err="1">
                <a:latin typeface="+mn-lt"/>
                <a:ea typeface="MS PGothic" charset="0"/>
                <a:cs typeface="MS PGothic" charset="0"/>
              </a:rPr>
              <a:t>which</a:t>
            </a:r>
            <a:r>
              <a:rPr lang="nl-NL" sz="1600" dirty="0">
                <a:latin typeface="+mn-lt"/>
                <a:ea typeface="MS PGothic" charset="0"/>
                <a:cs typeface="MS PGothic" charset="0"/>
              </a:rPr>
              <a:t> was won </a:t>
            </a:r>
            <a:r>
              <a:rPr lang="nl-NL" sz="1600" dirty="0" err="1">
                <a:latin typeface="+mn-lt"/>
                <a:ea typeface="MS PGothic" charset="0"/>
                <a:cs typeface="MS PGothic" charset="0"/>
              </a:rPr>
              <a:t>by</a:t>
            </a:r>
            <a:r>
              <a:rPr lang="nl-NL" sz="1600" dirty="0">
                <a:latin typeface="+mn-lt"/>
                <a:ea typeface="MS PGothic" charset="0"/>
                <a:cs typeface="MS PGothic" charset="0"/>
              </a:rPr>
              <a:t> </a:t>
            </a:r>
            <a:r>
              <a:rPr lang="nl-NL" sz="1600" dirty="0" err="1">
                <a:latin typeface="+mn-lt"/>
                <a:ea typeface="MS PGothic" charset="0"/>
                <a:cs typeface="MS PGothic" charset="0"/>
              </a:rPr>
              <a:t>plaintiff</a:t>
            </a:r>
            <a:r>
              <a:rPr lang="nl-NL" sz="1600" dirty="0">
                <a:latin typeface="+mn-lt"/>
                <a:ea typeface="MS PGothic" charset="0"/>
                <a:cs typeface="MS PGothic" charset="0"/>
              </a:rPr>
              <a:t> </a:t>
            </a:r>
            <a:r>
              <a:rPr lang="nl-NL" sz="1600" dirty="0" err="1">
                <a:latin typeface="+mn-lt"/>
                <a:ea typeface="MS PGothic" charset="0"/>
                <a:cs typeface="MS PGothic" charset="0"/>
              </a:rPr>
              <a:t>because</a:t>
            </a:r>
            <a:r>
              <a:rPr lang="nl-NL" sz="1600" dirty="0">
                <a:latin typeface="+mn-lt"/>
                <a:ea typeface="MS PGothic" charset="0"/>
                <a:cs typeface="MS PGothic" charset="0"/>
              </a:rPr>
              <a:t> he was </a:t>
            </a:r>
            <a:r>
              <a:rPr lang="nl-NL" sz="1600" dirty="0" err="1">
                <a:latin typeface="+mn-lt"/>
                <a:ea typeface="MS PGothic" charset="0"/>
                <a:cs typeface="MS PGothic" charset="0"/>
              </a:rPr>
              <a:t>pursuing</a:t>
            </a:r>
            <a:r>
              <a:rPr lang="nl-NL" sz="1600" dirty="0">
                <a:latin typeface="+mn-lt"/>
                <a:ea typeface="MS PGothic" charset="0"/>
                <a:cs typeface="MS PGothic" charset="0"/>
              </a:rPr>
              <a:t> his </a:t>
            </a:r>
            <a:r>
              <a:rPr lang="nl-NL" sz="1600" dirty="0" err="1">
                <a:latin typeface="+mn-lt"/>
                <a:ea typeface="MS PGothic" charset="0"/>
                <a:cs typeface="MS PGothic" charset="0"/>
              </a:rPr>
              <a:t>livelihood</a:t>
            </a:r>
            <a:r>
              <a:rPr lang="nl-NL" sz="1600" dirty="0">
                <a:latin typeface="+mn-lt"/>
                <a:ea typeface="MS PGothic" charset="0"/>
                <a:cs typeface="MS PGothic" charset="0"/>
              </a:rPr>
              <a:t> even </a:t>
            </a:r>
            <a:r>
              <a:rPr lang="nl-NL" sz="1600" dirty="0" err="1">
                <a:latin typeface="+mn-lt"/>
                <a:ea typeface="MS PGothic" charset="0"/>
                <a:cs typeface="MS PGothic" charset="0"/>
              </a:rPr>
              <a:t>though</a:t>
            </a:r>
            <a:r>
              <a:rPr lang="nl-NL" sz="1600" dirty="0">
                <a:latin typeface="+mn-lt"/>
                <a:ea typeface="MS PGothic" charset="0"/>
                <a:cs typeface="MS PGothic" charset="0"/>
              </a:rPr>
              <a:t> he had </a:t>
            </a:r>
            <a:r>
              <a:rPr lang="nl-NL" sz="1600" dirty="0" err="1">
                <a:latin typeface="+mn-lt"/>
                <a:ea typeface="MS PGothic" charset="0"/>
                <a:cs typeface="MS PGothic" charset="0"/>
              </a:rPr>
              <a:t>not</a:t>
            </a:r>
            <a:r>
              <a:rPr lang="nl-NL" sz="1600" dirty="0">
                <a:latin typeface="+mn-lt"/>
                <a:ea typeface="MS PGothic" charset="0"/>
                <a:cs typeface="MS PGothic" charset="0"/>
              </a:rPr>
              <a:t> </a:t>
            </a:r>
            <a:r>
              <a:rPr lang="nl-NL" sz="1600" dirty="0" err="1">
                <a:latin typeface="+mn-lt"/>
                <a:ea typeface="MS PGothic" charset="0"/>
                <a:cs typeface="MS PGothic" charset="0"/>
              </a:rPr>
              <a:t>caught</a:t>
            </a:r>
            <a:r>
              <a:rPr lang="nl-NL" sz="1600" dirty="0">
                <a:latin typeface="+mn-lt"/>
                <a:ea typeface="MS PGothic" charset="0"/>
                <a:cs typeface="MS PGothic" charset="0"/>
              </a:rPr>
              <a:t> the </a:t>
            </a:r>
            <a:r>
              <a:rPr lang="nl-NL" sz="1600" dirty="0" err="1">
                <a:latin typeface="+mn-lt"/>
                <a:ea typeface="MS PGothic" charset="0"/>
                <a:cs typeface="MS PGothic" charset="0"/>
              </a:rPr>
              <a:t>animal</a:t>
            </a:r>
            <a:r>
              <a:rPr lang="nl-NL" sz="1600" dirty="0">
                <a:latin typeface="+mn-lt"/>
                <a:ea typeface="MS PGothic" charset="0"/>
                <a:cs typeface="MS PGothic" charset="0"/>
              </a:rPr>
              <a:t> </a:t>
            </a:r>
            <a:endParaRPr lang="en-US" sz="1600" dirty="0">
              <a:latin typeface="+mn-lt"/>
              <a:ea typeface="MS PGothic" charset="0"/>
              <a:cs typeface="MS PGothic" charset="0"/>
            </a:endParaRPr>
          </a:p>
        </p:txBody>
      </p:sp>
      <p:cxnSp>
        <p:nvCxnSpPr>
          <p:cNvPr id="110596" name="AutoShape 16">
            <a:extLst>
              <a:ext uri="{FF2B5EF4-FFF2-40B4-BE49-F238E27FC236}">
                <a16:creationId xmlns:a16="http://schemas.microsoft.com/office/drawing/2014/main" id="{F15641BB-365B-C848-B564-D3DCDCE3F08C}"/>
              </a:ext>
            </a:extLst>
          </p:cNvPr>
          <p:cNvCxnSpPr>
            <a:cxnSpLocks noChangeShapeType="1"/>
            <a:stCxn id="80901" idx="0"/>
            <a:endCxn id="55297" idx="2"/>
          </p:cNvCxnSpPr>
          <p:nvPr/>
        </p:nvCxnSpPr>
        <p:spPr bwMode="auto">
          <a:xfrm flipH="1" flipV="1">
            <a:off x="4689475" y="2159000"/>
            <a:ext cx="1920875" cy="919163"/>
          </a:xfrm>
          <a:prstGeom prst="straightConnector1">
            <a:avLst/>
          </a:prstGeom>
          <a:noFill/>
          <a:ln w="28575">
            <a:solidFill>
              <a:schemeClr val="hlink"/>
            </a:solidFill>
            <a:prstDash val="dash"/>
            <a:round/>
            <a:headEnd/>
            <a:tailEnd type="triangle" w="lg" len="lg"/>
          </a:ln>
          <a:extLst>
            <a:ext uri="{909E8E84-426E-40DD-AFC4-6F175D3DCCD1}">
              <a14:hiddenFill xmlns:a14="http://schemas.microsoft.com/office/drawing/2010/main">
                <a:noFill/>
              </a14:hiddenFill>
            </a:ext>
          </a:extLst>
        </p:spPr>
      </p:cxnSp>
      <p:pic>
        <p:nvPicPr>
          <p:cNvPr id="110597" name="Picture 24" descr="argument">
            <a:extLst>
              <a:ext uri="{FF2B5EF4-FFF2-40B4-BE49-F238E27FC236}">
                <a16:creationId xmlns:a16="http://schemas.microsoft.com/office/drawing/2014/main" id="{DE05F976-9453-5547-8364-18474FE27B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1350"/>
            <a:ext cx="1957388"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4" name="Rectangle 7">
            <a:extLst>
              <a:ext uri="{FF2B5EF4-FFF2-40B4-BE49-F238E27FC236}">
                <a16:creationId xmlns:a16="http://schemas.microsoft.com/office/drawing/2014/main" id="{2CC9CAA5-1168-954A-B39A-EA8F5384F9D6}"/>
              </a:ext>
            </a:extLst>
          </p:cNvPr>
          <p:cNvSpPr>
            <a:spLocks noChangeArrowheads="1"/>
          </p:cNvSpPr>
          <p:nvPr/>
        </p:nvSpPr>
        <p:spPr bwMode="auto">
          <a:xfrm>
            <a:off x="5105400" y="5059363"/>
            <a:ext cx="3048000" cy="1570037"/>
          </a:xfrm>
          <a:prstGeom prst="rect">
            <a:avLst/>
          </a:prstGeom>
          <a:solidFill>
            <a:schemeClr val="accent1"/>
          </a:solidFill>
          <a:ln w="9525">
            <a:solidFill>
              <a:schemeClr val="tx1"/>
            </a:solidFill>
            <a:miter lim="800000"/>
            <a:headEnd/>
            <a:tailEnd/>
          </a:ln>
        </p:spPr>
        <p:txBody>
          <a:bodyPr anchor="ctr">
            <a:spAutoFit/>
          </a:bodyPr>
          <a:lstStyle/>
          <a:p>
            <a:pPr>
              <a:defRPr/>
            </a:pPr>
            <a:r>
              <a:rPr lang="en-US" sz="1600" b="1" dirty="0">
                <a:latin typeface="+mn-lt"/>
                <a:ea typeface="MS PGothic" charset="0"/>
                <a:cs typeface="MS PGothic" charset="0"/>
              </a:rPr>
              <a:t>Defendant (distinguishing </a:t>
            </a:r>
            <a:r>
              <a:rPr lang="en-US" sz="1600" b="1" dirty="0" err="1">
                <a:latin typeface="+mn-lt"/>
                <a:ea typeface="MS PGothic" charset="0"/>
                <a:cs typeface="MS PGothic" charset="0"/>
              </a:rPr>
              <a:t>Keeble</a:t>
            </a:r>
            <a:r>
              <a:rPr lang="en-US" sz="1600" b="1" dirty="0">
                <a:latin typeface="+mn-lt"/>
                <a:ea typeface="MS PGothic" charset="0"/>
                <a:cs typeface="MS PGothic" charset="0"/>
              </a:rPr>
              <a:t>):</a:t>
            </a:r>
          </a:p>
          <a:p>
            <a:pPr>
              <a:defRPr/>
            </a:pPr>
            <a:r>
              <a:rPr lang="nl-NL" sz="1600" dirty="0" err="1">
                <a:solidFill>
                  <a:srgbClr val="FF0000"/>
                </a:solidFill>
                <a:latin typeface="+mn-lt"/>
                <a:ea typeface="MS PGothic" charset="0"/>
                <a:cs typeface="MS PGothic" charset="0"/>
              </a:rPr>
              <a:t>Unlike</a:t>
            </a:r>
            <a:r>
              <a:rPr lang="nl-NL" sz="1600" dirty="0">
                <a:solidFill>
                  <a:srgbClr val="FF0000"/>
                </a:solidFill>
                <a:latin typeface="+mn-lt"/>
                <a:ea typeface="MS PGothic" charset="0"/>
                <a:cs typeface="MS PGothic" charset="0"/>
              </a:rPr>
              <a:t> </a:t>
            </a:r>
            <a:r>
              <a:rPr lang="nl-NL" sz="1600" dirty="0" err="1">
                <a:latin typeface="+mn-lt"/>
                <a:ea typeface="MS PGothic" charset="0"/>
                <a:cs typeface="MS PGothic" charset="0"/>
              </a:rPr>
              <a:t>defendant</a:t>
            </a:r>
            <a:r>
              <a:rPr lang="nl-NL" sz="1600" dirty="0">
                <a:latin typeface="+mn-lt"/>
                <a:ea typeface="MS PGothic" charset="0"/>
                <a:cs typeface="MS PGothic" charset="0"/>
              </a:rPr>
              <a:t> in </a:t>
            </a:r>
            <a:r>
              <a:rPr lang="nl-NL" sz="1600" i="1" dirty="0" err="1">
                <a:latin typeface="+mn-lt"/>
                <a:ea typeface="MS PGothic" charset="0"/>
                <a:cs typeface="MS PGothic" charset="0"/>
              </a:rPr>
              <a:t>Keeble</a:t>
            </a:r>
            <a:r>
              <a:rPr lang="nl-NL" sz="1600" dirty="0">
                <a:latin typeface="+mn-lt"/>
                <a:ea typeface="MS PGothic" charset="0"/>
                <a:cs typeface="MS PGothic" charset="0"/>
              </a:rPr>
              <a:t>, I </a:t>
            </a:r>
            <a:r>
              <a:rPr lang="nl-NL" sz="1600" dirty="0" err="1">
                <a:latin typeface="+mn-lt"/>
                <a:ea typeface="MS PGothic" charset="0"/>
                <a:cs typeface="MS PGothic" charset="0"/>
              </a:rPr>
              <a:t>am</a:t>
            </a:r>
            <a:r>
              <a:rPr lang="nl-NL" sz="1600" dirty="0">
                <a:latin typeface="+mn-lt"/>
                <a:ea typeface="MS PGothic" charset="0"/>
                <a:cs typeface="MS PGothic" charset="0"/>
              </a:rPr>
              <a:t> </a:t>
            </a:r>
            <a:r>
              <a:rPr lang="nl-NL" sz="1600" dirty="0" err="1">
                <a:latin typeface="+mn-lt"/>
                <a:ea typeface="MS PGothic" charset="0"/>
                <a:cs typeface="MS PGothic" charset="0"/>
              </a:rPr>
              <a:t>also</a:t>
            </a:r>
            <a:r>
              <a:rPr lang="nl-NL" sz="1600" dirty="0">
                <a:latin typeface="+mn-lt"/>
                <a:ea typeface="MS PGothic" charset="0"/>
                <a:cs typeface="MS PGothic" charset="0"/>
              </a:rPr>
              <a:t> </a:t>
            </a:r>
            <a:r>
              <a:rPr lang="nl-NL" sz="1600" dirty="0" err="1">
                <a:latin typeface="+mn-lt"/>
                <a:ea typeface="MS PGothic" charset="0"/>
                <a:cs typeface="MS PGothic" charset="0"/>
              </a:rPr>
              <a:t>pursuing</a:t>
            </a:r>
            <a:r>
              <a:rPr lang="nl-NL" sz="1600" dirty="0">
                <a:latin typeface="+mn-lt"/>
                <a:ea typeface="MS PGothic" charset="0"/>
                <a:cs typeface="MS PGothic" charset="0"/>
              </a:rPr>
              <a:t> </a:t>
            </a:r>
            <a:r>
              <a:rPr lang="nl-NL" sz="1600" dirty="0" err="1">
                <a:latin typeface="+mn-lt"/>
                <a:ea typeface="MS PGothic" charset="0"/>
                <a:cs typeface="MS PGothic" charset="0"/>
              </a:rPr>
              <a:t>my</a:t>
            </a:r>
            <a:r>
              <a:rPr lang="nl-NL" sz="1600" dirty="0">
                <a:latin typeface="+mn-lt"/>
                <a:ea typeface="MS PGothic" charset="0"/>
                <a:cs typeface="MS PGothic" charset="0"/>
              </a:rPr>
              <a:t> </a:t>
            </a:r>
            <a:r>
              <a:rPr lang="nl-NL" sz="1600" dirty="0" err="1">
                <a:latin typeface="+mn-lt"/>
                <a:ea typeface="MS PGothic" charset="0"/>
                <a:cs typeface="MS PGothic" charset="0"/>
              </a:rPr>
              <a:t>livelihood</a:t>
            </a:r>
            <a:r>
              <a:rPr lang="nl-NL" sz="1600" dirty="0">
                <a:latin typeface="+mn-lt"/>
                <a:ea typeface="MS PGothic" charset="0"/>
                <a:cs typeface="MS PGothic" charset="0"/>
              </a:rPr>
              <a:t>, </a:t>
            </a:r>
            <a:r>
              <a:rPr lang="nl-NL" sz="1600" dirty="0" err="1">
                <a:latin typeface="+mn-lt"/>
                <a:ea typeface="MS PGothic" charset="0"/>
                <a:cs typeface="MS PGothic" charset="0"/>
              </a:rPr>
              <a:t>and</a:t>
            </a:r>
            <a:r>
              <a:rPr lang="nl-NL" sz="1600" dirty="0">
                <a:latin typeface="+mn-lt"/>
                <a:ea typeface="MS PGothic" charset="0"/>
                <a:cs typeface="MS PGothic" charset="0"/>
              </a:rPr>
              <a:t> </a:t>
            </a:r>
            <a:r>
              <a:rPr lang="nl-NL" sz="1600" dirty="0" err="1">
                <a:latin typeface="+mn-lt"/>
                <a:ea typeface="MS PGothic" charset="0"/>
                <a:cs typeface="MS PGothic" charset="0"/>
              </a:rPr>
              <a:t>unlike</a:t>
            </a:r>
            <a:r>
              <a:rPr lang="nl-NL" sz="1600" dirty="0">
                <a:latin typeface="+mn-lt"/>
                <a:ea typeface="MS PGothic" charset="0"/>
                <a:cs typeface="MS PGothic" charset="0"/>
              </a:rPr>
              <a:t> in </a:t>
            </a:r>
            <a:r>
              <a:rPr lang="nl-NL" sz="1600" i="1" dirty="0" err="1">
                <a:latin typeface="+mn-lt"/>
                <a:ea typeface="MS PGothic" charset="0"/>
                <a:cs typeface="MS PGothic" charset="0"/>
              </a:rPr>
              <a:t>Keeble</a:t>
            </a:r>
            <a:r>
              <a:rPr lang="nl-NL" sz="1600" dirty="0">
                <a:latin typeface="+mn-lt"/>
                <a:ea typeface="MS PGothic" charset="0"/>
                <a:cs typeface="MS PGothic" charset="0"/>
              </a:rPr>
              <a:t> </a:t>
            </a:r>
            <a:r>
              <a:rPr lang="nl-NL" sz="1600" dirty="0" err="1">
                <a:latin typeface="+mn-lt"/>
                <a:ea typeface="MS PGothic" charset="0"/>
                <a:cs typeface="MS PGothic" charset="0"/>
              </a:rPr>
              <a:t>plaintiff</a:t>
            </a:r>
            <a:r>
              <a:rPr lang="nl-NL" sz="1600" dirty="0">
                <a:latin typeface="+mn-lt"/>
                <a:ea typeface="MS PGothic" charset="0"/>
                <a:cs typeface="MS PGothic" charset="0"/>
              </a:rPr>
              <a:t> is </a:t>
            </a:r>
            <a:r>
              <a:rPr lang="nl-NL" sz="1600" dirty="0" err="1">
                <a:latin typeface="+mn-lt"/>
                <a:ea typeface="MS PGothic" charset="0"/>
                <a:cs typeface="MS PGothic" charset="0"/>
              </a:rPr>
              <a:t>not</a:t>
            </a:r>
            <a:r>
              <a:rPr lang="nl-NL" sz="1600" dirty="0">
                <a:latin typeface="+mn-lt"/>
                <a:ea typeface="MS PGothic" charset="0"/>
                <a:cs typeface="MS PGothic" charset="0"/>
              </a:rPr>
              <a:t> </a:t>
            </a:r>
            <a:r>
              <a:rPr lang="nl-NL" sz="1600" dirty="0" err="1">
                <a:latin typeface="+mn-lt"/>
                <a:ea typeface="MS PGothic" charset="0"/>
                <a:cs typeface="MS PGothic" charset="0"/>
              </a:rPr>
              <a:t>hunting</a:t>
            </a:r>
            <a:r>
              <a:rPr lang="nl-NL" sz="1600" dirty="0">
                <a:latin typeface="+mn-lt"/>
                <a:ea typeface="MS PGothic" charset="0"/>
                <a:cs typeface="MS PGothic" charset="0"/>
              </a:rPr>
              <a:t> on his </a:t>
            </a:r>
            <a:r>
              <a:rPr lang="nl-NL" sz="1600" dirty="0" err="1">
                <a:latin typeface="+mn-lt"/>
                <a:ea typeface="MS PGothic" charset="0"/>
                <a:cs typeface="MS PGothic" charset="0"/>
              </a:rPr>
              <a:t>own</a:t>
            </a:r>
            <a:r>
              <a:rPr lang="nl-NL" sz="1600" dirty="0">
                <a:latin typeface="+mn-lt"/>
                <a:ea typeface="MS PGothic" charset="0"/>
                <a:cs typeface="MS PGothic" charset="0"/>
              </a:rPr>
              <a:t> land. </a:t>
            </a:r>
            <a:endParaRPr lang="en-US" sz="1600" dirty="0">
              <a:latin typeface="+mn-lt"/>
              <a:ea typeface="MS PGothic" charset="0"/>
              <a:cs typeface="MS PGothic" charset="0"/>
            </a:endParaRPr>
          </a:p>
        </p:txBody>
      </p:sp>
      <p:cxnSp>
        <p:nvCxnSpPr>
          <p:cNvPr id="110599" name="AutoShape 16">
            <a:extLst>
              <a:ext uri="{FF2B5EF4-FFF2-40B4-BE49-F238E27FC236}">
                <a16:creationId xmlns:a16="http://schemas.microsoft.com/office/drawing/2014/main" id="{4CCA0B23-8664-DA46-B91E-500ED28C6BED}"/>
              </a:ext>
            </a:extLst>
          </p:cNvPr>
          <p:cNvCxnSpPr>
            <a:cxnSpLocks noChangeShapeType="1"/>
            <a:stCxn id="55304" idx="0"/>
            <a:endCxn id="80901" idx="2"/>
          </p:cNvCxnSpPr>
          <p:nvPr/>
        </p:nvCxnSpPr>
        <p:spPr bwMode="auto">
          <a:xfrm flipH="1" flipV="1">
            <a:off x="6610350" y="4400550"/>
            <a:ext cx="19050" cy="658813"/>
          </a:xfrm>
          <a:prstGeom prst="straightConnector1">
            <a:avLst/>
          </a:prstGeom>
          <a:noFill/>
          <a:ln w="28575">
            <a:solidFill>
              <a:schemeClr val="hlink"/>
            </a:solidFill>
            <a:prstDash val="dash"/>
            <a:round/>
            <a:headEnd/>
            <a:tailEnd type="triangle" w="lg" len="lg"/>
          </a:ln>
          <a:extLst>
            <a:ext uri="{909E8E84-426E-40DD-AFC4-6F175D3DCCD1}">
              <a14:hiddenFill xmlns:a14="http://schemas.microsoft.com/office/drawing/2010/main">
                <a:noFill/>
              </a14:hiddenFill>
            </a:ext>
          </a:extLst>
        </p:spPr>
      </p:cxnSp>
      <p:cxnSp>
        <p:nvCxnSpPr>
          <p:cNvPr id="110600" name="AutoShape 18">
            <a:extLst>
              <a:ext uri="{FF2B5EF4-FFF2-40B4-BE49-F238E27FC236}">
                <a16:creationId xmlns:a16="http://schemas.microsoft.com/office/drawing/2014/main" id="{FDC3B9B5-4D04-3C43-9498-49E6D732C778}"/>
              </a:ext>
            </a:extLst>
          </p:cNvPr>
          <p:cNvCxnSpPr>
            <a:cxnSpLocks noChangeShapeType="1"/>
            <a:stCxn id="80899" idx="0"/>
            <a:endCxn id="55297" idx="2"/>
          </p:cNvCxnSpPr>
          <p:nvPr/>
        </p:nvCxnSpPr>
        <p:spPr bwMode="auto">
          <a:xfrm flipV="1">
            <a:off x="1943100" y="2159000"/>
            <a:ext cx="2746375" cy="1041400"/>
          </a:xfrm>
          <a:prstGeom prst="straightConnector1">
            <a:avLst/>
          </a:prstGeom>
          <a:noFill/>
          <a:ln w="28575">
            <a:solidFill>
              <a:schemeClr val="hlink"/>
            </a:solidFill>
            <a:prstDash val="dash"/>
            <a:round/>
            <a:headEnd/>
            <a:tailEnd type="triangle" w="lg" len="lg"/>
          </a:ln>
          <a:extLst>
            <a:ext uri="{909E8E84-426E-40DD-AFC4-6F175D3DCCD1}">
              <a14:hiddenFill xmlns:a14="http://schemas.microsoft.com/office/drawing/2010/main">
                <a:noFill/>
              </a14:hiddenFill>
            </a:ext>
          </a:extLst>
        </p:spPr>
      </p:cxnSp>
      <p:sp>
        <p:nvSpPr>
          <p:cNvPr id="110601" name="Titel 1">
            <a:extLst>
              <a:ext uri="{FF2B5EF4-FFF2-40B4-BE49-F238E27FC236}">
                <a16:creationId xmlns:a16="http://schemas.microsoft.com/office/drawing/2014/main" id="{E48293D7-5CB9-CD46-813D-3727ED9393EE}"/>
              </a:ext>
            </a:extLst>
          </p:cNvPr>
          <p:cNvSpPr txBox="1">
            <a:spLocks noChangeArrowheads="1"/>
          </p:cNvSpPr>
          <p:nvPr/>
        </p:nvSpPr>
        <p:spPr bwMode="auto">
          <a:xfrm>
            <a:off x="1150938" y="152400"/>
            <a:ext cx="779303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gn="ctr"/>
            <a:r>
              <a:rPr lang="nl-NL" altLang="nl-NL" sz="4000">
                <a:solidFill>
                  <a:schemeClr val="tx2"/>
                </a:solidFill>
                <a:latin typeface="Tahoma" panose="020B0604030504040204" pitchFamily="34" charset="0"/>
              </a:rPr>
              <a:t>Arguing Young</a:t>
            </a:r>
          </a:p>
        </p:txBody>
      </p:sp>
      <p:sp>
        <p:nvSpPr>
          <p:cNvPr id="11" name="Text Box 6">
            <a:extLst>
              <a:ext uri="{FF2B5EF4-FFF2-40B4-BE49-F238E27FC236}">
                <a16:creationId xmlns:a16="http://schemas.microsoft.com/office/drawing/2014/main" id="{5A53DB17-8E94-4E4A-B9B6-3786B9735296}"/>
              </a:ext>
            </a:extLst>
          </p:cNvPr>
          <p:cNvSpPr txBox="1">
            <a:spLocks noChangeArrowheads="1"/>
          </p:cNvSpPr>
          <p:nvPr/>
        </p:nvSpPr>
        <p:spPr bwMode="auto">
          <a:xfrm>
            <a:off x="28575" y="6083300"/>
            <a:ext cx="3467100" cy="738188"/>
          </a:xfrm>
          <a:prstGeom prst="rect">
            <a:avLst/>
          </a:prstGeom>
          <a:solidFill>
            <a:schemeClr val="accent6">
              <a:lumMod val="40000"/>
              <a:lumOff val="60000"/>
            </a:schemeClr>
          </a:solidFill>
          <a:ln w="9525">
            <a:noFill/>
            <a:miter lim="800000"/>
            <a:headEnd/>
            <a:tailEnd/>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1400" dirty="0"/>
              <a:t>K.D. Ashley. </a:t>
            </a:r>
            <a:r>
              <a:rPr lang="en-US" sz="1400" i="1" dirty="0"/>
              <a:t>Modeling Legal Argument: Reasoning with Cases and Hypotheticals</a:t>
            </a:r>
            <a:r>
              <a:rPr lang="en-US" sz="1400" dirty="0"/>
              <a:t>.</a:t>
            </a:r>
          </a:p>
          <a:p>
            <a:pPr>
              <a:defRPr/>
            </a:pPr>
            <a:r>
              <a:rPr lang="en-US" sz="1400" dirty="0"/>
              <a:t>MIT Press, Cambridge, MA, 1990.</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Content Placeholder 2">
            <a:extLst>
              <a:ext uri="{FF2B5EF4-FFF2-40B4-BE49-F238E27FC236}">
                <a16:creationId xmlns:a16="http://schemas.microsoft.com/office/drawing/2014/main" id="{8E2EA922-424F-484A-BBB8-81029C10CCAD}"/>
              </a:ext>
            </a:extLst>
          </p:cNvPr>
          <p:cNvSpPr>
            <a:spLocks/>
          </p:cNvSpPr>
          <p:nvPr/>
        </p:nvSpPr>
        <p:spPr bwMode="auto">
          <a:xfrm>
            <a:off x="685800" y="2070100"/>
            <a:ext cx="84074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28600">
              <a:defRPr sz="2000">
                <a:solidFill>
                  <a:schemeClr val="tx1"/>
                </a:solidFill>
                <a:latin typeface="Times New Roman" panose="02020603050405020304" pitchFamily="18" charset="0"/>
                <a:ea typeface="MS PGothic" panose="020B0600070205080204" pitchFamily="34" charset="-128"/>
              </a:defRPr>
            </a:lvl1pPr>
            <a:lvl2pPr marL="547688" indent="-182563">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Pierson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r>
              <a:rPr lang="en-GB" altLang="nl-NL" sz="1600">
                <a:latin typeface="Tahoma" panose="020B0604030504040204" pitchFamily="34" charset="0"/>
              </a:rPr>
              <a:t>		{p1} &lt; {d1,d2,d3}</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pursuing livelihood (d1)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Keeble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plaintiff</a:t>
            </a:r>
            <a:r>
              <a:rPr lang="en-GB" altLang="nl-NL" sz="1600">
                <a:latin typeface="Tahoma" panose="020B0604030504040204" pitchFamily="34" charset="0"/>
              </a:rPr>
              <a:t>			{p1,p2,p3} &gt; {d3}</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pursuing livelihood (p2)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on own land (p3)</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had not caught animal (d3)</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Young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r>
              <a:rPr lang="en-GB" altLang="nl-NL" sz="1600">
                <a:latin typeface="Tahoma" panose="020B0604030504040204" pitchFamily="34" charset="0"/>
              </a:rPr>
              <a:t>)		{p2} </a:t>
            </a:r>
            <a:r>
              <a:rPr lang="en-GB" altLang="nl-NL" sz="1600">
                <a:solidFill>
                  <a:srgbClr val="FF0000"/>
                </a:solidFill>
                <a:latin typeface="Tahoma" panose="020B0604030504040204" pitchFamily="34" charset="0"/>
              </a:rPr>
              <a:t>?</a:t>
            </a:r>
            <a:r>
              <a:rPr lang="en-GB" altLang="nl-NL" sz="1600">
                <a:latin typeface="Tahoma" panose="020B0604030504040204" pitchFamily="34" charset="0"/>
              </a:rPr>
              <a:t> {d2,d3,d4}</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Defendant pursuing livelihood (d4)</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pursuing livelihood (p2)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had not caught animal (d3)</a:t>
            </a:r>
          </a:p>
          <a:p>
            <a:pPr lvl="1">
              <a:lnSpc>
                <a:spcPct val="90000"/>
              </a:lnSpc>
              <a:spcBef>
                <a:spcPct val="20000"/>
              </a:spcBef>
              <a:buClr>
                <a:schemeClr val="hlink"/>
              </a:buClr>
              <a:buSzPct val="55000"/>
              <a:buFont typeface="Wingdings" pitchFamily="2" charset="2"/>
              <a:buChar char="n"/>
            </a:pPr>
            <a:endParaRPr lang="en-US" altLang="nl-NL" sz="1600">
              <a:latin typeface="Tahoma" panose="020B0604030504040204" pitchFamily="34" charset="0"/>
            </a:endParaRPr>
          </a:p>
        </p:txBody>
      </p:sp>
      <p:sp>
        <p:nvSpPr>
          <p:cNvPr id="112642" name="Titel 1">
            <a:extLst>
              <a:ext uri="{FF2B5EF4-FFF2-40B4-BE49-F238E27FC236}">
                <a16:creationId xmlns:a16="http://schemas.microsoft.com/office/drawing/2014/main" id="{4C8BC89D-6275-A746-BC74-94F26481A146}"/>
              </a:ext>
            </a:extLst>
          </p:cNvPr>
          <p:cNvSpPr>
            <a:spLocks noGrp="1" noChangeArrowheads="1"/>
          </p:cNvSpPr>
          <p:nvPr>
            <p:ph type="title"/>
          </p:nvPr>
        </p:nvSpPr>
        <p:spPr>
          <a:xfrm>
            <a:off x="1150938" y="609600"/>
            <a:ext cx="7793037" cy="846138"/>
          </a:xfrm>
        </p:spPr>
        <p:txBody>
          <a:bodyPr/>
          <a:lstStyle/>
          <a:p>
            <a:pPr algn="ctr"/>
            <a:br>
              <a:rPr lang="nl-NL" altLang="nl-NL" sz="4000"/>
            </a:br>
            <a:r>
              <a:rPr lang="nl-NL" altLang="nl-NL" sz="4000"/>
              <a:t>Factor preferences from the cases</a:t>
            </a:r>
            <a:endParaRPr lang="nl-NL" altLang="nl-NL" sz="4000">
              <a:solidFill>
                <a:srgbClr val="FF0000"/>
              </a:solidFill>
            </a:endParaRPr>
          </a:p>
        </p:txBody>
      </p:sp>
      <p:pic>
        <p:nvPicPr>
          <p:cNvPr id="112643" name="Picture 4" descr="H:\gif\foxhunt.jpg">
            <a:extLst>
              <a:ext uri="{FF2B5EF4-FFF2-40B4-BE49-F238E27FC236}">
                <a16:creationId xmlns:a16="http://schemas.microsoft.com/office/drawing/2014/main" id="{E079653C-BD25-D840-BFE8-9292A7BDF3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7275" y="2087563"/>
            <a:ext cx="1736725" cy="126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44" name="Picture 5" descr="H:\gif\duck_sm.jpg">
            <a:extLst>
              <a:ext uri="{FF2B5EF4-FFF2-40B4-BE49-F238E27FC236}">
                <a16:creationId xmlns:a16="http://schemas.microsoft.com/office/drawing/2014/main" id="{A2E441B3-45B4-4A41-85C4-B9B40255FF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4038600"/>
            <a:ext cx="1828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45" name="Picture 6" descr="H:\gif\fish-4.jpg">
            <a:extLst>
              <a:ext uri="{FF2B5EF4-FFF2-40B4-BE49-F238E27FC236}">
                <a16:creationId xmlns:a16="http://schemas.microsoft.com/office/drawing/2014/main" id="{7E18C461-E259-294D-9BE2-0FE3400A95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85100" y="5410200"/>
            <a:ext cx="12827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Content Placeholder 2">
            <a:extLst>
              <a:ext uri="{FF2B5EF4-FFF2-40B4-BE49-F238E27FC236}">
                <a16:creationId xmlns:a16="http://schemas.microsoft.com/office/drawing/2014/main" id="{345FFA01-D081-AF40-A257-2E611C4E048B}"/>
              </a:ext>
            </a:extLst>
          </p:cNvPr>
          <p:cNvSpPr>
            <a:spLocks/>
          </p:cNvSpPr>
          <p:nvPr/>
        </p:nvSpPr>
        <p:spPr bwMode="auto">
          <a:xfrm>
            <a:off x="685800" y="2070100"/>
            <a:ext cx="84074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28600">
              <a:defRPr sz="2000">
                <a:solidFill>
                  <a:schemeClr val="tx1"/>
                </a:solidFill>
                <a:latin typeface="Times New Roman" panose="02020603050405020304" pitchFamily="18" charset="0"/>
                <a:ea typeface="MS PGothic" panose="020B0600070205080204" pitchFamily="34" charset="-128"/>
              </a:defRPr>
            </a:lvl1pPr>
            <a:lvl2pPr marL="547688" indent="-182563">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Pierson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pursuing livelihood (d1)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promotes </a:t>
            </a:r>
            <a:r>
              <a:rPr lang="en-US" altLang="nl-NL" sz="1600">
                <a:solidFill>
                  <a:srgbClr val="FF0000"/>
                </a:solidFill>
                <a:latin typeface="Tahoma" panose="020B0604030504040204" pitchFamily="34" charset="0"/>
              </a:rPr>
              <a:t>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Keeble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plaintiff</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pursuing livelihood (p2)</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on own land (p3)</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promotes </a:t>
            </a:r>
            <a:r>
              <a:rPr lang="en-US" altLang="nl-NL" sz="1600">
                <a:solidFill>
                  <a:srgbClr val="FF0000"/>
                </a:solidFill>
                <a:latin typeface="Tahoma" panose="020B0604030504040204" pitchFamily="34" charset="0"/>
              </a:rPr>
              <a:t>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Young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r>
              <a:rPr lang="en-GB" altLang="nl-NL" sz="1600">
                <a:latin typeface="Tahoma" panose="020B0604030504040204" pitchFamily="34" charset="0"/>
              </a:rPr>
              <a:t>)</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Defendant pursuing livelihood (d4)</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pursuing livelihood (p2)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had not caught animal (d3)</a:t>
            </a:r>
            <a:r>
              <a:rPr lang="en-US" altLang="nl-NL" sz="1600">
                <a:latin typeface="Tahoma" panose="020B0604030504040204" pitchFamily="34" charset="0"/>
              </a:rPr>
              <a:t> 		promotes </a:t>
            </a:r>
            <a:r>
              <a:rPr lang="en-US" altLang="nl-NL" sz="1600">
                <a:solidFill>
                  <a:srgbClr val="FF0000"/>
                </a:solidFill>
                <a:latin typeface="Tahoma" panose="020B0604030504040204" pitchFamily="34" charset="0"/>
              </a:rPr>
              <a:t>certainty</a:t>
            </a:r>
          </a:p>
          <a:p>
            <a:pPr lvl="1">
              <a:lnSpc>
                <a:spcPct val="90000"/>
              </a:lnSpc>
              <a:spcBef>
                <a:spcPct val="20000"/>
              </a:spcBef>
              <a:buClr>
                <a:schemeClr val="hlink"/>
              </a:buClr>
              <a:buSzPct val="55000"/>
              <a:buFont typeface="Wingdings" pitchFamily="2" charset="2"/>
              <a:buChar char="n"/>
            </a:pPr>
            <a:endParaRPr lang="en-US" altLang="nl-NL" sz="1600">
              <a:latin typeface="Tahoma" panose="020B0604030504040204" pitchFamily="34" charset="0"/>
            </a:endParaRPr>
          </a:p>
        </p:txBody>
      </p:sp>
      <p:sp>
        <p:nvSpPr>
          <p:cNvPr id="114690" name="Titel 1">
            <a:extLst>
              <a:ext uri="{FF2B5EF4-FFF2-40B4-BE49-F238E27FC236}">
                <a16:creationId xmlns:a16="http://schemas.microsoft.com/office/drawing/2014/main" id="{EBFD116A-97B7-2645-89F8-1C5001DA775D}"/>
              </a:ext>
            </a:extLst>
          </p:cNvPr>
          <p:cNvSpPr>
            <a:spLocks noGrp="1" noChangeArrowheads="1"/>
          </p:cNvSpPr>
          <p:nvPr>
            <p:ph type="title"/>
          </p:nvPr>
        </p:nvSpPr>
        <p:spPr>
          <a:xfrm>
            <a:off x="1219200" y="533400"/>
            <a:ext cx="7648575" cy="1143000"/>
          </a:xfrm>
        </p:spPr>
        <p:txBody>
          <a:bodyPr/>
          <a:lstStyle/>
          <a:p>
            <a:pPr algn="ctr"/>
            <a:r>
              <a:rPr lang="nl-NL" altLang="nl-NL" sz="4000"/>
              <a:t>Values promoted in the cases</a:t>
            </a:r>
          </a:p>
        </p:txBody>
      </p:sp>
      <p:sp>
        <p:nvSpPr>
          <p:cNvPr id="99331" name="Text Box 6">
            <a:extLst>
              <a:ext uri="{FF2B5EF4-FFF2-40B4-BE49-F238E27FC236}">
                <a16:creationId xmlns:a16="http://schemas.microsoft.com/office/drawing/2014/main" id="{1E6203E7-8B7B-7A42-83FA-7E75BD50218D}"/>
              </a:ext>
            </a:extLst>
          </p:cNvPr>
          <p:cNvSpPr txBox="1">
            <a:spLocks noChangeArrowheads="1"/>
          </p:cNvSpPr>
          <p:nvPr/>
        </p:nvSpPr>
        <p:spPr bwMode="auto">
          <a:xfrm>
            <a:off x="0" y="0"/>
            <a:ext cx="9144000" cy="954088"/>
          </a:xfrm>
          <a:prstGeom prst="rect">
            <a:avLst/>
          </a:prstGeom>
          <a:solidFill>
            <a:srgbClr val="FFFFA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defRPr/>
            </a:pPr>
            <a:r>
              <a:rPr lang="nl-NL" altLang="nl-NL" sz="1400" dirty="0">
                <a:latin typeface="Tahoma" panose="020B0604030504040204" pitchFamily="34" charset="0"/>
              </a:rPr>
              <a:t>T.J.M. Bench-</a:t>
            </a:r>
            <a:r>
              <a:rPr lang="nl-NL" altLang="nl-NL" sz="1400" dirty="0" err="1">
                <a:latin typeface="Tahoma" panose="020B0604030504040204" pitchFamily="34" charset="0"/>
              </a:rPr>
              <a:t>Capon</a:t>
            </a:r>
            <a:r>
              <a:rPr lang="nl-NL" altLang="nl-NL" sz="1400" dirty="0">
                <a:latin typeface="Tahoma" panose="020B0604030504040204" pitchFamily="34" charset="0"/>
              </a:rPr>
              <a:t>, </a:t>
            </a:r>
            <a:r>
              <a:rPr lang="en-US" sz="1400" dirty="0">
                <a:latin typeface="+mn-lt"/>
              </a:rPr>
              <a:t>The missing link revisited: the Role of teleology in representing legal argument</a:t>
            </a:r>
            <a:r>
              <a:rPr lang="nl-NL" altLang="nl-NL" sz="1400" dirty="0">
                <a:latin typeface="+mn-lt"/>
              </a:rPr>
              <a:t>. </a:t>
            </a:r>
            <a:r>
              <a:rPr lang="nl-NL" altLang="nl-NL" sz="1400" i="1" dirty="0" err="1">
                <a:latin typeface="Tahoma" panose="020B0604030504040204" pitchFamily="34" charset="0"/>
              </a:rPr>
              <a:t>Artificial</a:t>
            </a:r>
            <a:r>
              <a:rPr lang="nl-NL" altLang="nl-NL" sz="1400" i="1" dirty="0">
                <a:latin typeface="Tahoma" panose="020B0604030504040204" pitchFamily="34" charset="0"/>
              </a:rPr>
              <a:t> Intelligence </a:t>
            </a:r>
            <a:r>
              <a:rPr lang="nl-NL" altLang="nl-NL" sz="1400" i="1" dirty="0" err="1">
                <a:latin typeface="Tahoma" panose="020B0604030504040204" pitchFamily="34" charset="0"/>
              </a:rPr>
              <a:t>and</a:t>
            </a:r>
            <a:r>
              <a:rPr lang="nl-NL" altLang="nl-NL" sz="1400" i="1" dirty="0">
                <a:latin typeface="Tahoma" panose="020B0604030504040204" pitchFamily="34" charset="0"/>
              </a:rPr>
              <a:t> </a:t>
            </a:r>
            <a:r>
              <a:rPr lang="nl-NL" altLang="nl-NL" sz="1400" i="1" dirty="0" err="1">
                <a:latin typeface="Tahoma" panose="020B0604030504040204" pitchFamily="34" charset="0"/>
              </a:rPr>
              <a:t>Law</a:t>
            </a:r>
            <a:r>
              <a:rPr lang="nl-NL" altLang="nl-NL" sz="1400" i="1" dirty="0">
                <a:latin typeface="Tahoma" panose="020B0604030504040204" pitchFamily="34" charset="0"/>
              </a:rPr>
              <a:t> </a:t>
            </a:r>
            <a:r>
              <a:rPr lang="nl-NL" altLang="nl-NL" sz="1400" dirty="0">
                <a:latin typeface="Tahoma" panose="020B0604030504040204" pitchFamily="34" charset="0"/>
              </a:rPr>
              <a:t>10 (2002): </a:t>
            </a:r>
            <a:r>
              <a:rPr lang="pt-BR" altLang="nl-NL" sz="1400" dirty="0">
                <a:latin typeface="Tahoma" panose="020B0604030504040204" pitchFamily="34" charset="0"/>
              </a:rPr>
              <a:t>79-94.</a:t>
            </a:r>
            <a:endParaRPr lang="en-US" altLang="nl-NL" sz="1400" dirty="0">
              <a:latin typeface="Tahoma" panose="020B0604030504040204" pitchFamily="34" charset="0"/>
            </a:endParaRPr>
          </a:p>
          <a:p>
            <a:pPr eaLnBrk="1" hangingPunct="1">
              <a:defRPr/>
            </a:pPr>
            <a:r>
              <a:rPr lang="nl-NL" altLang="nl-NL" sz="1400" dirty="0">
                <a:latin typeface="Tahoma" panose="020B0604030504040204" pitchFamily="34" charset="0"/>
              </a:rPr>
              <a:t>K.D. Atkinson, T.J.M. Bench-</a:t>
            </a:r>
            <a:r>
              <a:rPr lang="nl-NL" altLang="nl-NL" sz="1400" dirty="0" err="1">
                <a:latin typeface="Tahoma" panose="020B0604030504040204" pitchFamily="34" charset="0"/>
              </a:rPr>
              <a:t>Capon</a:t>
            </a:r>
            <a:r>
              <a:rPr lang="nl-NL" altLang="nl-NL" sz="1400" dirty="0">
                <a:latin typeface="Tahoma" panose="020B0604030504040204" pitchFamily="34" charset="0"/>
              </a:rPr>
              <a:t>, </a:t>
            </a:r>
            <a:r>
              <a:rPr lang="nl-NL" altLang="nl-NL" sz="1400" dirty="0" err="1">
                <a:latin typeface="Tahoma" panose="020B0604030504040204" pitchFamily="34" charset="0"/>
              </a:rPr>
              <a:t>and</a:t>
            </a:r>
            <a:r>
              <a:rPr lang="nl-NL" altLang="nl-NL" sz="1400" dirty="0">
                <a:latin typeface="Tahoma" panose="020B0604030504040204" pitchFamily="34" charset="0"/>
              </a:rPr>
              <a:t> P. </a:t>
            </a:r>
            <a:r>
              <a:rPr lang="nl-NL" altLang="nl-NL" sz="1400" dirty="0" err="1">
                <a:latin typeface="Tahoma" panose="020B0604030504040204" pitchFamily="34" charset="0"/>
              </a:rPr>
              <a:t>McBurney</a:t>
            </a:r>
            <a:r>
              <a:rPr lang="nl-NL" altLang="nl-NL" sz="1400" dirty="0">
                <a:latin typeface="Tahoma" panose="020B0604030504040204" pitchFamily="34" charset="0"/>
              </a:rPr>
              <a:t>. </a:t>
            </a:r>
            <a:r>
              <a:rPr lang="nl-NL" altLang="nl-NL" sz="1400" dirty="0" err="1">
                <a:latin typeface="Tahoma" panose="020B0604030504040204" pitchFamily="34" charset="0"/>
              </a:rPr>
              <a:t>Arguing</a:t>
            </a:r>
            <a:r>
              <a:rPr lang="nl-NL" altLang="nl-NL" sz="1400" dirty="0">
                <a:latin typeface="Tahoma" panose="020B0604030504040204" pitchFamily="34" charset="0"/>
              </a:rPr>
              <a:t> </a:t>
            </a:r>
            <a:r>
              <a:rPr lang="nl-NL" altLang="nl-NL" sz="1400" dirty="0" err="1">
                <a:latin typeface="Tahoma" panose="020B0604030504040204" pitchFamily="34" charset="0"/>
              </a:rPr>
              <a:t>about</a:t>
            </a:r>
            <a:r>
              <a:rPr lang="nl-NL" altLang="nl-NL" sz="1400" dirty="0">
                <a:latin typeface="Tahoma" panose="020B0604030504040204" pitchFamily="34" charset="0"/>
              </a:rPr>
              <a:t> cases as practical </a:t>
            </a:r>
            <a:r>
              <a:rPr lang="nl-NL" altLang="nl-NL" sz="1400" dirty="0" err="1">
                <a:latin typeface="Tahoma" panose="020B0604030504040204" pitchFamily="34" charset="0"/>
              </a:rPr>
              <a:t>reasoning</a:t>
            </a:r>
            <a:r>
              <a:rPr lang="nl-NL" altLang="nl-NL" sz="1400" dirty="0">
                <a:latin typeface="Tahoma" panose="020B0604030504040204" pitchFamily="34" charset="0"/>
              </a:rPr>
              <a:t>. In </a:t>
            </a:r>
            <a:r>
              <a:rPr lang="nl-NL" altLang="nl-NL" sz="1400" i="1" dirty="0" err="1">
                <a:latin typeface="Tahoma" panose="020B0604030504040204" pitchFamily="34" charset="0"/>
              </a:rPr>
              <a:t>Proceedings</a:t>
            </a:r>
            <a:r>
              <a:rPr lang="nl-NL" altLang="nl-NL" sz="1400" i="1" dirty="0">
                <a:latin typeface="Tahoma" panose="020B0604030504040204" pitchFamily="34" charset="0"/>
              </a:rPr>
              <a:t> of </a:t>
            </a:r>
            <a:r>
              <a:rPr lang="nl-NL" altLang="nl-NL" sz="1400" i="1" dirty="0" err="1">
                <a:latin typeface="Tahoma" panose="020B0604030504040204" pitchFamily="34" charset="0"/>
              </a:rPr>
              <a:t>the</a:t>
            </a:r>
            <a:r>
              <a:rPr lang="nl-NL" altLang="nl-NL" sz="1400" i="1" dirty="0">
                <a:latin typeface="Tahoma" panose="020B0604030504040204" pitchFamily="34" charset="0"/>
              </a:rPr>
              <a:t> </a:t>
            </a:r>
            <a:r>
              <a:rPr lang="nl-NL" altLang="nl-NL" sz="1400" i="1" dirty="0" err="1">
                <a:latin typeface="Tahoma" panose="020B0604030504040204" pitchFamily="34" charset="0"/>
              </a:rPr>
              <a:t>Tenth</a:t>
            </a:r>
            <a:r>
              <a:rPr lang="nl-NL" altLang="nl-NL" sz="1400" i="1" dirty="0">
                <a:latin typeface="Tahoma" panose="020B0604030504040204" pitchFamily="34" charset="0"/>
              </a:rPr>
              <a:t> International Conference on </a:t>
            </a:r>
            <a:r>
              <a:rPr lang="nl-NL" altLang="nl-NL" sz="1400" i="1" dirty="0" err="1">
                <a:latin typeface="Tahoma" panose="020B0604030504040204" pitchFamily="34" charset="0"/>
              </a:rPr>
              <a:t>Artificial</a:t>
            </a:r>
            <a:r>
              <a:rPr lang="nl-NL" altLang="nl-NL" sz="1400" i="1" dirty="0">
                <a:latin typeface="Tahoma" panose="020B0604030504040204" pitchFamily="34" charset="0"/>
              </a:rPr>
              <a:t> Intelligence </a:t>
            </a:r>
            <a:r>
              <a:rPr lang="nl-NL" altLang="nl-NL" sz="1400" i="1" dirty="0" err="1">
                <a:latin typeface="Tahoma" panose="020B0604030504040204" pitchFamily="34" charset="0"/>
              </a:rPr>
              <a:t>and</a:t>
            </a:r>
            <a:r>
              <a:rPr lang="nl-NL" altLang="nl-NL" sz="1400" i="1" dirty="0">
                <a:latin typeface="Tahoma" panose="020B0604030504040204" pitchFamily="34" charset="0"/>
              </a:rPr>
              <a:t> </a:t>
            </a:r>
            <a:r>
              <a:rPr lang="nl-NL" altLang="nl-NL" sz="1400" i="1" dirty="0" err="1">
                <a:latin typeface="Tahoma" panose="020B0604030504040204" pitchFamily="34" charset="0"/>
              </a:rPr>
              <a:t>Law</a:t>
            </a:r>
            <a:r>
              <a:rPr lang="nl-NL" altLang="nl-NL" sz="1400" dirty="0">
                <a:latin typeface="Tahoma" panose="020B0604030504040204" pitchFamily="34" charset="0"/>
              </a:rPr>
              <a:t>, 35-44, New York, </a:t>
            </a:r>
            <a:r>
              <a:rPr lang="pt-BR" altLang="nl-NL" sz="1400" dirty="0">
                <a:latin typeface="Tahoma" panose="020B0604030504040204" pitchFamily="34" charset="0"/>
              </a:rPr>
              <a:t>2005. ACM Press.</a:t>
            </a:r>
            <a:endParaRPr lang="en-US" altLang="nl-NL" sz="1400" dirty="0">
              <a:latin typeface="Tahoma" panose="020B0604030504040204"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Content Placeholder 2">
            <a:extLst>
              <a:ext uri="{FF2B5EF4-FFF2-40B4-BE49-F238E27FC236}">
                <a16:creationId xmlns:a16="http://schemas.microsoft.com/office/drawing/2014/main" id="{64EC4B51-2771-2C40-902B-4B843164B608}"/>
              </a:ext>
            </a:extLst>
          </p:cNvPr>
          <p:cNvSpPr>
            <a:spLocks/>
          </p:cNvSpPr>
          <p:nvPr/>
        </p:nvSpPr>
        <p:spPr bwMode="auto">
          <a:xfrm>
            <a:off x="685800" y="2070100"/>
            <a:ext cx="84074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28600">
              <a:defRPr sz="2000">
                <a:solidFill>
                  <a:schemeClr val="tx1"/>
                </a:solidFill>
                <a:latin typeface="Times New Roman" panose="02020603050405020304" pitchFamily="18" charset="0"/>
                <a:ea typeface="MS PGothic" panose="020B0600070205080204" pitchFamily="34" charset="-128"/>
              </a:defRPr>
            </a:lvl1pPr>
            <a:lvl2pPr marL="547688" indent="-182563">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Pierson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pursuing livelihood (d1)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a:t>
            </a:r>
            <a:r>
              <a:rPr lang="en-US" altLang="nl-NL" sz="1600">
                <a:solidFill>
                  <a:srgbClr val="000000"/>
                </a:solidFill>
                <a:latin typeface="Tahoma" panose="020B0604030504040204" pitchFamily="34" charset="0"/>
              </a:rPr>
              <a:t>promotes 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Keeble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plaintiff</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pursuing livelihood (p2)			promotes </a:t>
            </a:r>
            <a:r>
              <a:rPr lang="en-US" altLang="nl-NL" sz="1600">
                <a:solidFill>
                  <a:srgbClr val="FF0000"/>
                </a:solidFill>
                <a:latin typeface="Tahoma" panose="020B0604030504040204" pitchFamily="34" charset="0"/>
              </a:rPr>
              <a:t>economy</a:t>
            </a:r>
            <a:endParaRPr lang="en-US" altLang="nl-NL" sz="1600">
              <a:latin typeface="Tahoma" panose="020B0604030504040204" pitchFamily="34" charset="0"/>
            </a:endParaRP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on own land (p3)</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a:t>
            </a:r>
            <a:r>
              <a:rPr lang="en-US" altLang="nl-NL" sz="1600">
                <a:solidFill>
                  <a:srgbClr val="000000"/>
                </a:solidFill>
                <a:latin typeface="Tahoma" panose="020B0604030504040204" pitchFamily="34" charset="0"/>
              </a:rPr>
              <a:t>promotes 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Young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r>
              <a:rPr lang="en-GB" altLang="nl-NL" sz="1600">
                <a:latin typeface="Tahoma" panose="020B0604030504040204" pitchFamily="34" charset="0"/>
              </a:rPr>
              <a:t>)</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Defendant pursuing livelihood (d4)</a:t>
            </a:r>
            <a:r>
              <a:rPr lang="en-US" altLang="nl-NL" sz="1600">
                <a:latin typeface="Tahoma" panose="020B0604030504040204" pitchFamily="34" charset="0"/>
              </a:rPr>
              <a:t> 		promotes </a:t>
            </a:r>
            <a:r>
              <a:rPr lang="en-US" altLang="nl-NL" sz="1600">
                <a:solidFill>
                  <a:srgbClr val="FF0000"/>
                </a:solidFill>
                <a:latin typeface="Tahoma" panose="020B0604030504040204" pitchFamily="34" charset="0"/>
              </a:rPr>
              <a:t>economy</a:t>
            </a:r>
            <a:endParaRPr lang="en-US" altLang="nl-NL" sz="1600">
              <a:solidFill>
                <a:srgbClr val="000000"/>
              </a:solidFill>
              <a:latin typeface="Tahoma" panose="020B0604030504040204" pitchFamily="34" charset="0"/>
            </a:endParaRP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pursuing livelihood (p2)</a:t>
            </a:r>
            <a:r>
              <a:rPr lang="en-US" altLang="nl-NL" sz="1600">
                <a:latin typeface="Tahoma" panose="020B0604030504040204" pitchFamily="34" charset="0"/>
              </a:rPr>
              <a:t> 			promotes </a:t>
            </a:r>
            <a:r>
              <a:rPr lang="en-US" altLang="nl-NL" sz="1600">
                <a:solidFill>
                  <a:srgbClr val="FF0000"/>
                </a:solidFill>
                <a:latin typeface="Tahoma" panose="020B0604030504040204" pitchFamily="34" charset="0"/>
              </a:rPr>
              <a:t>economy</a:t>
            </a:r>
            <a:endParaRPr lang="en-US" altLang="nl-NL" sz="1600">
              <a:solidFill>
                <a:srgbClr val="000000"/>
              </a:solidFill>
              <a:latin typeface="Tahoma" panose="020B0604030504040204" pitchFamily="34" charset="0"/>
            </a:endParaRP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had not caught animal (d3)</a:t>
            </a:r>
            <a:r>
              <a:rPr lang="en-US" altLang="nl-NL" sz="1600">
                <a:latin typeface="Tahoma" panose="020B0604030504040204" pitchFamily="34" charset="0"/>
              </a:rPr>
              <a:t> 		</a:t>
            </a:r>
            <a:r>
              <a:rPr lang="en-US" altLang="nl-NL" sz="1600">
                <a:solidFill>
                  <a:srgbClr val="000000"/>
                </a:solidFill>
                <a:latin typeface="Tahoma" panose="020B0604030504040204" pitchFamily="34" charset="0"/>
              </a:rPr>
              <a:t>promotes certainty</a:t>
            </a:r>
          </a:p>
          <a:p>
            <a:pPr lvl="1">
              <a:lnSpc>
                <a:spcPct val="90000"/>
              </a:lnSpc>
              <a:spcBef>
                <a:spcPct val="20000"/>
              </a:spcBef>
              <a:buClr>
                <a:schemeClr val="hlink"/>
              </a:buClr>
              <a:buSzPct val="55000"/>
              <a:buFont typeface="Wingdings" pitchFamily="2" charset="2"/>
              <a:buChar char="n"/>
            </a:pPr>
            <a:endParaRPr lang="en-US" altLang="nl-NL" sz="1600">
              <a:latin typeface="Tahoma" panose="020B0604030504040204" pitchFamily="34" charset="0"/>
            </a:endParaRPr>
          </a:p>
        </p:txBody>
      </p:sp>
      <p:sp>
        <p:nvSpPr>
          <p:cNvPr id="116738" name="Titel 1">
            <a:extLst>
              <a:ext uri="{FF2B5EF4-FFF2-40B4-BE49-F238E27FC236}">
                <a16:creationId xmlns:a16="http://schemas.microsoft.com/office/drawing/2014/main" id="{C5A1B8F3-C423-9541-B95B-22EB7FD87A12}"/>
              </a:ext>
            </a:extLst>
          </p:cNvPr>
          <p:cNvSpPr>
            <a:spLocks noGrp="1" noChangeArrowheads="1"/>
          </p:cNvSpPr>
          <p:nvPr>
            <p:ph type="title"/>
          </p:nvPr>
        </p:nvSpPr>
        <p:spPr>
          <a:xfrm>
            <a:off x="1150938" y="533400"/>
            <a:ext cx="7793037" cy="1143000"/>
          </a:xfrm>
        </p:spPr>
        <p:txBody>
          <a:bodyPr/>
          <a:lstStyle/>
          <a:p>
            <a:pPr algn="ctr"/>
            <a:r>
              <a:rPr lang="nl-NL" altLang="nl-NL" sz="4000"/>
              <a:t>Values promoted in the cases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Content Placeholder 2">
            <a:extLst>
              <a:ext uri="{FF2B5EF4-FFF2-40B4-BE49-F238E27FC236}">
                <a16:creationId xmlns:a16="http://schemas.microsoft.com/office/drawing/2014/main" id="{5AAA76E2-DBC1-DB49-9A13-046B0F4515C1}"/>
              </a:ext>
            </a:extLst>
          </p:cNvPr>
          <p:cNvSpPr>
            <a:spLocks/>
          </p:cNvSpPr>
          <p:nvPr/>
        </p:nvSpPr>
        <p:spPr bwMode="auto">
          <a:xfrm>
            <a:off x="685800" y="2070100"/>
            <a:ext cx="84074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28600">
              <a:defRPr sz="2000">
                <a:solidFill>
                  <a:schemeClr val="tx1"/>
                </a:solidFill>
                <a:latin typeface="Times New Roman" panose="02020603050405020304" pitchFamily="18" charset="0"/>
                <a:ea typeface="MS PGothic" panose="020B0600070205080204" pitchFamily="34" charset="-128"/>
              </a:defRPr>
            </a:lvl1pPr>
            <a:lvl2pPr marL="547688" indent="-182563">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Pierson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pursuing livelihood (d1)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a:t>
            </a:r>
            <a:r>
              <a:rPr lang="en-US" altLang="nl-NL" sz="1600">
                <a:solidFill>
                  <a:srgbClr val="000000"/>
                </a:solidFill>
                <a:latin typeface="Tahoma" panose="020B0604030504040204" pitchFamily="34" charset="0"/>
              </a:rPr>
              <a:t>promotes 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Keeble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plaintiff</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pursuing livelihood (p2)			</a:t>
            </a:r>
            <a:r>
              <a:rPr lang="en-US" altLang="nl-NL" sz="1600">
                <a:solidFill>
                  <a:srgbClr val="000000"/>
                </a:solidFill>
                <a:latin typeface="Tahoma" panose="020B0604030504040204" pitchFamily="34" charset="0"/>
              </a:rPr>
              <a:t>promotes economy</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on own land (p3) 			promotes </a:t>
            </a:r>
            <a:r>
              <a:rPr lang="en-US" altLang="nl-NL" sz="1600">
                <a:solidFill>
                  <a:srgbClr val="FF0000"/>
                </a:solidFill>
                <a:latin typeface="Tahoma" panose="020B0604030504040204" pitchFamily="34" charset="0"/>
              </a:rPr>
              <a:t>property</a:t>
            </a:r>
            <a:endParaRPr lang="en-US" altLang="nl-NL" sz="1600">
              <a:latin typeface="Tahoma" panose="020B0604030504040204" pitchFamily="34" charset="0"/>
            </a:endParaRP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a:t>
            </a:r>
            <a:r>
              <a:rPr lang="en-US" altLang="nl-NL" sz="1600">
                <a:solidFill>
                  <a:srgbClr val="000000"/>
                </a:solidFill>
                <a:latin typeface="Tahoma" panose="020B0604030504040204" pitchFamily="34" charset="0"/>
              </a:rPr>
              <a:t>promotes 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Young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r>
              <a:rPr lang="en-GB" altLang="nl-NL" sz="1600">
                <a:latin typeface="Tahoma" panose="020B0604030504040204" pitchFamily="34" charset="0"/>
              </a:rPr>
              <a:t>)</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Defendant pursuing livelihood (d4)</a:t>
            </a:r>
            <a:r>
              <a:rPr lang="en-US" altLang="nl-NL" sz="1600">
                <a:latin typeface="Tahoma" panose="020B0604030504040204" pitchFamily="34" charset="0"/>
              </a:rPr>
              <a:t> 		</a:t>
            </a:r>
            <a:r>
              <a:rPr lang="en-US" altLang="nl-NL" sz="1600">
                <a:solidFill>
                  <a:srgbClr val="000000"/>
                </a:solidFill>
                <a:latin typeface="Tahoma" panose="020B0604030504040204" pitchFamily="34" charset="0"/>
              </a:rPr>
              <a:t>promotes economy</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pursuing livelihood (p2) 			promotes economy</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had not caught animal (d3)</a:t>
            </a:r>
            <a:r>
              <a:rPr lang="en-US" altLang="nl-NL" sz="1600">
                <a:latin typeface="Tahoma" panose="020B0604030504040204" pitchFamily="34" charset="0"/>
              </a:rPr>
              <a:t> 		</a:t>
            </a:r>
            <a:r>
              <a:rPr lang="en-US" altLang="nl-NL" sz="1600">
                <a:solidFill>
                  <a:srgbClr val="000000"/>
                </a:solidFill>
                <a:latin typeface="Tahoma" panose="020B0604030504040204" pitchFamily="34" charset="0"/>
              </a:rPr>
              <a:t>promotes certainty</a:t>
            </a:r>
          </a:p>
          <a:p>
            <a:pPr lvl="1">
              <a:lnSpc>
                <a:spcPct val="90000"/>
              </a:lnSpc>
              <a:spcBef>
                <a:spcPct val="20000"/>
              </a:spcBef>
              <a:buClr>
                <a:schemeClr val="hlink"/>
              </a:buClr>
              <a:buSzPct val="55000"/>
              <a:buFont typeface="Wingdings" pitchFamily="2" charset="2"/>
              <a:buChar char="n"/>
            </a:pPr>
            <a:endParaRPr lang="en-US" altLang="nl-NL" sz="1600">
              <a:latin typeface="Tahoma" panose="020B0604030504040204" pitchFamily="34" charset="0"/>
            </a:endParaRPr>
          </a:p>
        </p:txBody>
      </p:sp>
      <p:sp>
        <p:nvSpPr>
          <p:cNvPr id="118786" name="Titel 1">
            <a:extLst>
              <a:ext uri="{FF2B5EF4-FFF2-40B4-BE49-F238E27FC236}">
                <a16:creationId xmlns:a16="http://schemas.microsoft.com/office/drawing/2014/main" id="{313B3C93-0EF9-2C42-BB16-9E7E3F7CF5F6}"/>
              </a:ext>
            </a:extLst>
          </p:cNvPr>
          <p:cNvSpPr>
            <a:spLocks noGrp="1" noChangeArrowheads="1"/>
          </p:cNvSpPr>
          <p:nvPr>
            <p:ph type="title"/>
          </p:nvPr>
        </p:nvSpPr>
        <p:spPr>
          <a:xfrm>
            <a:off x="1150938" y="533400"/>
            <a:ext cx="7793037" cy="1143000"/>
          </a:xfrm>
        </p:spPr>
        <p:txBody>
          <a:bodyPr/>
          <a:lstStyle/>
          <a:p>
            <a:pPr algn="ctr"/>
            <a:r>
              <a:rPr lang="nl-NL" altLang="nl-NL" sz="4000"/>
              <a:t>Values promoted in the cases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Content Placeholder 2">
            <a:extLst>
              <a:ext uri="{FF2B5EF4-FFF2-40B4-BE49-F238E27FC236}">
                <a16:creationId xmlns:a16="http://schemas.microsoft.com/office/drawing/2014/main" id="{F806A3BB-9B50-C940-8CE2-13844FD5C3B1}"/>
              </a:ext>
            </a:extLst>
          </p:cNvPr>
          <p:cNvSpPr>
            <a:spLocks/>
          </p:cNvSpPr>
          <p:nvPr/>
        </p:nvSpPr>
        <p:spPr bwMode="auto">
          <a:xfrm>
            <a:off x="685800" y="2070100"/>
            <a:ext cx="84074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28600">
              <a:defRPr sz="2000">
                <a:solidFill>
                  <a:schemeClr val="tx1"/>
                </a:solidFill>
                <a:latin typeface="Times New Roman" panose="02020603050405020304" pitchFamily="18" charset="0"/>
                <a:ea typeface="MS PGothic" panose="020B0600070205080204" pitchFamily="34" charset="-128"/>
              </a:defRPr>
            </a:lvl1pPr>
            <a:lvl2pPr marL="547688" indent="-182563">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Pierson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r>
              <a:rPr lang="en-GB" altLang="nl-NL" sz="1600">
                <a:latin typeface="Tahoma" panose="020B0604030504040204" pitchFamily="34" charset="0"/>
              </a:rPr>
              <a:t>		</a:t>
            </a:r>
            <a:r>
              <a:rPr lang="en-GB" altLang="nl-NL" sz="1600">
                <a:solidFill>
                  <a:srgbClr val="FF0000"/>
                </a:solidFill>
                <a:latin typeface="Tahoma" panose="020B0604030504040204" pitchFamily="34" charset="0"/>
              </a:rPr>
              <a:t>{} &lt; {certainty}</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pursuing livelihood (d1)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a:t>
            </a:r>
            <a:r>
              <a:rPr lang="en-US" altLang="nl-NL" sz="1600">
                <a:solidFill>
                  <a:srgbClr val="000000"/>
                </a:solidFill>
                <a:latin typeface="Tahoma" panose="020B0604030504040204" pitchFamily="34" charset="0"/>
              </a:rPr>
              <a:t>promotes 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Keeble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plaintiff</a:t>
            </a:r>
            <a:r>
              <a:rPr lang="en-GB" altLang="nl-NL" sz="1600">
                <a:latin typeface="Tahoma" panose="020B0604030504040204" pitchFamily="34" charset="0"/>
              </a:rPr>
              <a:t>			</a:t>
            </a:r>
            <a:r>
              <a:rPr lang="en-GB" altLang="nl-NL" sz="1600">
                <a:solidFill>
                  <a:srgbClr val="FF0000"/>
                </a:solidFill>
                <a:latin typeface="Tahoma" panose="020B0604030504040204" pitchFamily="34" charset="0"/>
              </a:rPr>
              <a:t>{economy, property} &gt; {certainty}</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Defendant not pursuing livelihood (p1)</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pursuing livelihood (p2)			</a:t>
            </a:r>
            <a:r>
              <a:rPr lang="en-US" altLang="nl-NL" sz="1600">
                <a:solidFill>
                  <a:srgbClr val="000000"/>
                </a:solidFill>
                <a:latin typeface="Tahoma" panose="020B0604030504040204" pitchFamily="34" charset="0"/>
              </a:rPr>
              <a:t>promotes economy</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on own land (p3) 			promotes </a:t>
            </a:r>
            <a:r>
              <a:rPr lang="en-US" altLang="nl-NL" sz="1600">
                <a:solidFill>
                  <a:srgbClr val="000000"/>
                </a:solidFill>
                <a:latin typeface="Tahoma" panose="020B0604030504040204" pitchFamily="34" charset="0"/>
              </a:rPr>
              <a:t>property</a:t>
            </a:r>
          </a:p>
          <a:p>
            <a:pPr lvl="1">
              <a:lnSpc>
                <a:spcPct val="90000"/>
              </a:lnSpc>
              <a:spcBef>
                <a:spcPct val="20000"/>
              </a:spcBef>
              <a:buClr>
                <a:schemeClr val="hlink"/>
              </a:buClr>
              <a:buSzPct val="55000"/>
              <a:buFont typeface="Wingdings" pitchFamily="2" charset="2"/>
              <a:buChar char="n"/>
            </a:pPr>
            <a:r>
              <a:rPr lang="en-US" altLang="nl-NL" sz="1600">
                <a:latin typeface="Tahoma" panose="020B0604030504040204" pitchFamily="34" charset="0"/>
              </a:rPr>
              <a:t>Plaintiff had not caught animal (d3) 		</a:t>
            </a:r>
            <a:r>
              <a:rPr lang="en-US" altLang="nl-NL" sz="1600">
                <a:solidFill>
                  <a:srgbClr val="000000"/>
                </a:solidFill>
                <a:latin typeface="Tahoma" panose="020B0604030504040204" pitchFamily="34" charset="0"/>
              </a:rPr>
              <a:t>promotes certainty</a:t>
            </a:r>
          </a:p>
          <a:p>
            <a:pPr>
              <a:lnSpc>
                <a:spcPct val="90000"/>
              </a:lnSpc>
              <a:spcBef>
                <a:spcPct val="20000"/>
              </a:spcBef>
              <a:buClr>
                <a:schemeClr val="folHlink"/>
              </a:buClr>
              <a:buSzPct val="60000"/>
              <a:buFont typeface="Wingdings" pitchFamily="2" charset="2"/>
              <a:buChar char="n"/>
            </a:pPr>
            <a:endParaRPr lang="en-GB" altLang="nl-NL" sz="1600">
              <a:solidFill>
                <a:srgbClr val="00AC7F"/>
              </a:solidFill>
              <a:latin typeface="Tahoma" panose="020B0604030504040204" pitchFamily="34" charset="0"/>
            </a:endParaRPr>
          </a:p>
          <a:p>
            <a:pPr>
              <a:lnSpc>
                <a:spcPct val="90000"/>
              </a:lnSpc>
              <a:spcBef>
                <a:spcPct val="20000"/>
              </a:spcBef>
              <a:buClr>
                <a:schemeClr val="folHlink"/>
              </a:buClr>
              <a:buSzPct val="60000"/>
              <a:buFont typeface="Wingdings" pitchFamily="2" charset="2"/>
              <a:buChar char="n"/>
            </a:pPr>
            <a:r>
              <a:rPr lang="en-GB" altLang="nl-NL" sz="1600" i="1">
                <a:solidFill>
                  <a:schemeClr val="folHlink"/>
                </a:solidFill>
                <a:latin typeface="Tahoma" panose="020B0604030504040204" pitchFamily="34" charset="0"/>
              </a:rPr>
              <a:t>Young </a:t>
            </a:r>
            <a:r>
              <a:rPr lang="en-GB" altLang="nl-NL" sz="1600">
                <a:latin typeface="Tahoma" panose="020B0604030504040204" pitchFamily="34" charset="0"/>
              </a:rPr>
              <a:t>– (won by </a:t>
            </a:r>
            <a:r>
              <a:rPr lang="en-GB" altLang="nl-NL" sz="1600">
                <a:solidFill>
                  <a:srgbClr val="FF0000"/>
                </a:solidFill>
                <a:latin typeface="Tahoma" panose="020B0604030504040204" pitchFamily="34" charset="0"/>
              </a:rPr>
              <a:t>defendant</a:t>
            </a:r>
            <a:r>
              <a:rPr lang="en-GB" altLang="nl-NL" sz="1600">
                <a:latin typeface="Tahoma" panose="020B0604030504040204" pitchFamily="34" charset="0"/>
              </a:rPr>
              <a:t>)		</a:t>
            </a:r>
            <a:r>
              <a:rPr lang="en-GB" altLang="nl-NL" sz="1600">
                <a:solidFill>
                  <a:srgbClr val="FF0000"/>
                </a:solidFill>
                <a:latin typeface="Tahoma" panose="020B0604030504040204" pitchFamily="34" charset="0"/>
              </a:rPr>
              <a:t>{economy} &lt; {economy, certainty}</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Defendant pursuing livelihood (d4)</a:t>
            </a:r>
            <a:r>
              <a:rPr lang="en-US" altLang="nl-NL" sz="1600">
                <a:latin typeface="Tahoma" panose="020B0604030504040204" pitchFamily="34" charset="0"/>
              </a:rPr>
              <a:t> 		</a:t>
            </a:r>
            <a:r>
              <a:rPr lang="en-US" altLang="nl-NL" sz="1600">
                <a:solidFill>
                  <a:srgbClr val="000000"/>
                </a:solidFill>
                <a:latin typeface="Tahoma" panose="020B0604030504040204" pitchFamily="34" charset="0"/>
              </a:rPr>
              <a:t>promotes economy</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pursuing livelihood (p2) 			promotes economy</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not on own land (d2)</a:t>
            </a:r>
          </a:p>
          <a:p>
            <a:pPr lvl="1">
              <a:lnSpc>
                <a:spcPct val="90000"/>
              </a:lnSpc>
              <a:spcBef>
                <a:spcPct val="20000"/>
              </a:spcBef>
              <a:buClr>
                <a:schemeClr val="hlink"/>
              </a:buClr>
              <a:buSzPct val="55000"/>
              <a:buFont typeface="Wingdings" pitchFamily="2" charset="2"/>
              <a:buChar char="n"/>
            </a:pPr>
            <a:r>
              <a:rPr lang="en-US" altLang="nl-NL" sz="1600">
                <a:solidFill>
                  <a:srgbClr val="000000"/>
                </a:solidFill>
                <a:latin typeface="Tahoma" panose="020B0604030504040204" pitchFamily="34" charset="0"/>
              </a:rPr>
              <a:t>Plaintiff had not caught animal (d3)</a:t>
            </a:r>
            <a:r>
              <a:rPr lang="en-US" altLang="nl-NL" sz="1600">
                <a:latin typeface="Tahoma" panose="020B0604030504040204" pitchFamily="34" charset="0"/>
              </a:rPr>
              <a:t> 		</a:t>
            </a:r>
            <a:r>
              <a:rPr lang="en-US" altLang="nl-NL" sz="1600">
                <a:solidFill>
                  <a:srgbClr val="000000"/>
                </a:solidFill>
                <a:latin typeface="Tahoma" panose="020B0604030504040204" pitchFamily="34" charset="0"/>
              </a:rPr>
              <a:t>promotes certainty</a:t>
            </a:r>
          </a:p>
          <a:p>
            <a:pPr lvl="1">
              <a:lnSpc>
                <a:spcPct val="90000"/>
              </a:lnSpc>
              <a:spcBef>
                <a:spcPct val="20000"/>
              </a:spcBef>
              <a:buClr>
                <a:schemeClr val="hlink"/>
              </a:buClr>
              <a:buSzPct val="55000"/>
              <a:buFont typeface="Wingdings" pitchFamily="2" charset="2"/>
              <a:buChar char="n"/>
            </a:pPr>
            <a:endParaRPr lang="en-US" altLang="nl-NL" sz="1600">
              <a:latin typeface="Tahoma" panose="020B0604030504040204" pitchFamily="34" charset="0"/>
            </a:endParaRPr>
          </a:p>
        </p:txBody>
      </p:sp>
      <p:sp>
        <p:nvSpPr>
          <p:cNvPr id="120834" name="Titel 1">
            <a:extLst>
              <a:ext uri="{FF2B5EF4-FFF2-40B4-BE49-F238E27FC236}">
                <a16:creationId xmlns:a16="http://schemas.microsoft.com/office/drawing/2014/main" id="{69F14B87-1DBD-CD4E-80B8-E22ABBD851AF}"/>
              </a:ext>
            </a:extLst>
          </p:cNvPr>
          <p:cNvSpPr>
            <a:spLocks noGrp="1" noChangeArrowheads="1"/>
          </p:cNvSpPr>
          <p:nvPr>
            <p:ph type="title"/>
          </p:nvPr>
        </p:nvSpPr>
        <p:spPr>
          <a:xfrm>
            <a:off x="1150938" y="533400"/>
            <a:ext cx="7793037" cy="1143000"/>
          </a:xfrm>
        </p:spPr>
        <p:txBody>
          <a:bodyPr/>
          <a:lstStyle/>
          <a:p>
            <a:pPr algn="ctr"/>
            <a:r>
              <a:rPr lang="nl-NL" altLang="nl-NL" sz="4000"/>
              <a:t>Values promoted in the cases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xt Box 2">
            <a:extLst>
              <a:ext uri="{FF2B5EF4-FFF2-40B4-BE49-F238E27FC236}">
                <a16:creationId xmlns:a16="http://schemas.microsoft.com/office/drawing/2014/main" id="{903119DB-58B0-489A-8B1C-756E2D25137F}"/>
              </a:ext>
            </a:extLst>
          </p:cNvPr>
          <p:cNvSpPr txBox="1">
            <a:spLocks noChangeArrowheads="1"/>
          </p:cNvSpPr>
          <p:nvPr/>
        </p:nvSpPr>
        <p:spPr bwMode="auto">
          <a:xfrm>
            <a:off x="1808780" y="2362200"/>
            <a:ext cx="5650266"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endParaRPr lang="en-US" altLang="nl-NL" sz="3600" dirty="0">
              <a:solidFill>
                <a:schemeClr val="tx2"/>
              </a:solidFill>
            </a:endParaRPr>
          </a:p>
          <a:p>
            <a:pPr algn="ctr" eaLnBrk="1" hangingPunct="1">
              <a:spcBef>
                <a:spcPct val="0"/>
              </a:spcBef>
              <a:buClrTx/>
              <a:buSzTx/>
              <a:buFontTx/>
              <a:buNone/>
            </a:pPr>
            <a:r>
              <a:rPr lang="en-US" altLang="nl-NL" sz="3600" dirty="0">
                <a:solidFill>
                  <a:schemeClr val="tx2"/>
                </a:solidFill>
              </a:rPr>
              <a:t>6. Legal argumentation as </a:t>
            </a:r>
          </a:p>
          <a:p>
            <a:pPr algn="ctr" eaLnBrk="1" hangingPunct="1">
              <a:spcBef>
                <a:spcPct val="0"/>
              </a:spcBef>
              <a:buClrTx/>
              <a:buSzTx/>
              <a:buFontTx/>
              <a:buNone/>
            </a:pPr>
            <a:r>
              <a:rPr lang="en-US" altLang="nl-NL" sz="3600" dirty="0">
                <a:solidFill>
                  <a:schemeClr val="tx2"/>
                </a:solidFill>
              </a:rPr>
              <a:t>practical reasoning</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3">
            <a:extLst>
              <a:ext uri="{FF2B5EF4-FFF2-40B4-BE49-F238E27FC236}">
                <a16:creationId xmlns:a16="http://schemas.microsoft.com/office/drawing/2014/main" id="{BA0592B3-F341-7ACE-86D3-EFDABC0E26A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21815A0C-4EE2-D848-A0DA-302FF878FD04}" type="slidenum">
              <a:rPr lang="nl-NL" altLang="nl-NL" sz="1400" smtClean="0"/>
              <a:pPr>
                <a:spcBef>
                  <a:spcPct val="0"/>
                </a:spcBef>
                <a:buClrTx/>
                <a:buSzTx/>
                <a:buFontTx/>
                <a:buNone/>
              </a:pPr>
              <a:t>67</a:t>
            </a:fld>
            <a:endParaRPr lang="nl-NL" altLang="nl-NL" sz="1400"/>
          </a:p>
        </p:txBody>
      </p:sp>
      <p:sp>
        <p:nvSpPr>
          <p:cNvPr id="57346" name="Rectangle 2">
            <a:extLst>
              <a:ext uri="{FF2B5EF4-FFF2-40B4-BE49-F238E27FC236}">
                <a16:creationId xmlns:a16="http://schemas.microsoft.com/office/drawing/2014/main" id="{18C98166-62CC-6D20-D342-2C288D31D60A}"/>
              </a:ext>
            </a:extLst>
          </p:cNvPr>
          <p:cNvSpPr>
            <a:spLocks noGrp="1" noChangeArrowheads="1"/>
          </p:cNvSpPr>
          <p:nvPr>
            <p:ph type="title" idx="4294967295"/>
          </p:nvPr>
        </p:nvSpPr>
        <p:spPr>
          <a:xfrm>
            <a:off x="969963" y="617538"/>
            <a:ext cx="7793037" cy="1143000"/>
          </a:xfrm>
        </p:spPr>
        <p:txBody>
          <a:bodyPr/>
          <a:lstStyle/>
          <a:p>
            <a:pPr algn="ctr" eaLnBrk="1" hangingPunct="1"/>
            <a:r>
              <a:rPr lang="en-US" altLang="nl-NL" sz="3600" dirty="0"/>
              <a:t>Arguments from promoting or demoting legal/societal values</a:t>
            </a:r>
            <a:endParaRPr lang="nl-NL" altLang="nl-NL" sz="3600" dirty="0"/>
          </a:p>
        </p:txBody>
      </p:sp>
      <p:sp>
        <p:nvSpPr>
          <p:cNvPr id="57347" name="Rectangle 3">
            <a:extLst>
              <a:ext uri="{FF2B5EF4-FFF2-40B4-BE49-F238E27FC236}">
                <a16:creationId xmlns:a16="http://schemas.microsoft.com/office/drawing/2014/main" id="{7D4661DD-8D1E-2A29-A017-05B6B979C79E}"/>
              </a:ext>
            </a:extLst>
          </p:cNvPr>
          <p:cNvSpPr>
            <a:spLocks noGrp="1" noChangeArrowheads="1"/>
          </p:cNvSpPr>
          <p:nvPr>
            <p:ph type="body" idx="4294967295"/>
          </p:nvPr>
        </p:nvSpPr>
        <p:spPr/>
        <p:txBody>
          <a:bodyPr/>
          <a:lstStyle/>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endParaRPr lang="en-US" altLang="nl-NL" sz="2800"/>
          </a:p>
          <a:p>
            <a:pPr eaLnBrk="1" hangingPunct="1">
              <a:lnSpc>
                <a:spcPct val="80000"/>
              </a:lnSpc>
            </a:pPr>
            <a:r>
              <a:rPr lang="en-US" altLang="nl-NL" sz="2800"/>
              <a:t>Critical questions:</a:t>
            </a:r>
          </a:p>
          <a:p>
            <a:pPr lvl="1" eaLnBrk="1" hangingPunct="1">
              <a:lnSpc>
                <a:spcPct val="80000"/>
              </a:lnSpc>
            </a:pPr>
            <a:r>
              <a:rPr lang="en-US" altLang="nl-NL" sz="2400"/>
              <a:t>Are there other ways to cause G?</a:t>
            </a:r>
          </a:p>
          <a:p>
            <a:pPr lvl="1" eaLnBrk="1" hangingPunct="1">
              <a:lnSpc>
                <a:spcPct val="80000"/>
              </a:lnSpc>
            </a:pPr>
            <a:r>
              <a:rPr lang="en-US" altLang="nl-NL" sz="2400"/>
              <a:t>Does A also cause something else that promotes or demotes other values?</a:t>
            </a:r>
          </a:p>
          <a:p>
            <a:pPr lvl="1" eaLnBrk="1" hangingPunct="1">
              <a:lnSpc>
                <a:spcPct val="80000"/>
              </a:lnSpc>
            </a:pPr>
            <a:r>
              <a:rPr lang="en-US" altLang="nl-NL" sz="2400"/>
              <a:t>...</a:t>
            </a:r>
            <a:endParaRPr lang="nl-NL" altLang="nl-NL" sz="2400"/>
          </a:p>
        </p:txBody>
      </p:sp>
      <p:sp>
        <p:nvSpPr>
          <p:cNvPr id="57348" name="Rectangle 4">
            <a:extLst>
              <a:ext uri="{FF2B5EF4-FFF2-40B4-BE49-F238E27FC236}">
                <a16:creationId xmlns:a16="http://schemas.microsoft.com/office/drawing/2014/main" id="{483401AA-5BFD-6C16-8C94-3FCFF3D9ABAC}"/>
              </a:ext>
            </a:extLst>
          </p:cNvPr>
          <p:cNvSpPr>
            <a:spLocks noChangeArrowheads="1"/>
          </p:cNvSpPr>
          <p:nvPr/>
        </p:nvSpPr>
        <p:spPr bwMode="auto">
          <a:xfrm>
            <a:off x="1246187" y="2533650"/>
            <a:ext cx="6678613" cy="1233488"/>
          </a:xfrm>
          <a:prstGeom prst="rect">
            <a:avLst/>
          </a:prstGeom>
          <a:solidFill>
            <a:srgbClr val="99CCFF"/>
          </a:solidFill>
          <a:ln w="9525">
            <a:solidFill>
              <a:schemeClr val="tx1"/>
            </a:solidFill>
            <a:miter lim="800000"/>
            <a:headEnd/>
            <a:tailEnd/>
          </a:ln>
        </p:spPr>
        <p:txBody>
          <a:bodyPr wrap="none" anchor="ct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 typeface="Wingdings" pitchFamily="2" charset="2"/>
              <a:buNone/>
            </a:pPr>
            <a:r>
              <a:rPr lang="en-US" altLang="nl-NL" sz="2400"/>
              <a:t>Action A causes G, </a:t>
            </a:r>
          </a:p>
          <a:p>
            <a:pPr eaLnBrk="1" hangingPunct="1">
              <a:lnSpc>
                <a:spcPct val="90000"/>
              </a:lnSpc>
              <a:buFont typeface="Wingdings" pitchFamily="2" charset="2"/>
              <a:buNone/>
            </a:pPr>
            <a:r>
              <a:rPr lang="en-US" altLang="nl-NL" sz="2400" u="sng"/>
              <a:t>G promotes (demotes) legal/societal value V</a:t>
            </a:r>
          </a:p>
          <a:p>
            <a:pPr eaLnBrk="1" hangingPunct="1">
              <a:lnSpc>
                <a:spcPct val="90000"/>
              </a:lnSpc>
              <a:buFont typeface="Wingdings" pitchFamily="2" charset="2"/>
              <a:buNone/>
            </a:pPr>
            <a:r>
              <a:rPr lang="en-US" altLang="nl-NL" sz="2400"/>
              <a:t>Therefore (presumably), A should (not) be done</a:t>
            </a:r>
            <a:endParaRPr lang="nl-NL" altLang="nl-NL" sz="2400"/>
          </a:p>
        </p:txBody>
      </p:sp>
    </p:spTree>
    <p:extLst>
      <p:ext uri="{BB962C8B-B14F-4D97-AF65-F5344CB8AC3E}">
        <p14:creationId xmlns:p14="http://schemas.microsoft.com/office/powerpoint/2010/main" val="25714078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a:extLst>
              <a:ext uri="{FF2B5EF4-FFF2-40B4-BE49-F238E27FC236}">
                <a16:creationId xmlns:a16="http://schemas.microsoft.com/office/drawing/2014/main" id="{B9D52A17-CBC8-A145-9B37-B265CC9FB170}"/>
              </a:ext>
            </a:extLst>
          </p:cNvPr>
          <p:cNvSpPr>
            <a:spLocks noGrp="1" noChangeArrowheads="1"/>
          </p:cNvSpPr>
          <p:nvPr>
            <p:ph type="title" idx="4294967295"/>
          </p:nvPr>
        </p:nvSpPr>
        <p:spPr>
          <a:xfrm>
            <a:off x="1143000" y="617538"/>
            <a:ext cx="7239000" cy="1143000"/>
          </a:xfrm>
        </p:spPr>
        <p:txBody>
          <a:bodyPr/>
          <a:lstStyle/>
          <a:p>
            <a:pPr algn="ctr" eaLnBrk="1" hangingPunct="1"/>
            <a:r>
              <a:rPr lang="en-US" altLang="nl-NL" sz="3200"/>
              <a:t>Basic scheme for value-based reasoning with precedents (for pro)</a:t>
            </a:r>
            <a:endParaRPr lang="nl-NL" altLang="nl-NL" sz="3200"/>
          </a:p>
        </p:txBody>
      </p:sp>
      <p:sp>
        <p:nvSpPr>
          <p:cNvPr id="122882" name="Rectangle 4">
            <a:extLst>
              <a:ext uri="{FF2B5EF4-FFF2-40B4-BE49-F238E27FC236}">
                <a16:creationId xmlns:a16="http://schemas.microsoft.com/office/drawing/2014/main" id="{71422423-2EFF-2F4F-9EA5-D88863F9CB0C}"/>
              </a:ext>
            </a:extLst>
          </p:cNvPr>
          <p:cNvSpPr>
            <a:spLocks noChangeArrowheads="1"/>
          </p:cNvSpPr>
          <p:nvPr/>
        </p:nvSpPr>
        <p:spPr bwMode="auto">
          <a:xfrm>
            <a:off x="1312863" y="3584343"/>
            <a:ext cx="5757410" cy="1643527"/>
          </a:xfrm>
          <a:prstGeom prst="rect">
            <a:avLst/>
          </a:prstGeom>
          <a:solidFill>
            <a:srgbClr val="CCFFCC"/>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lnSpc>
                <a:spcPct val="90000"/>
              </a:lnSpc>
              <a:spcBef>
                <a:spcPct val="20000"/>
              </a:spcBef>
              <a:buClr>
                <a:schemeClr val="folHlink"/>
              </a:buClr>
              <a:buSzPct val="60000"/>
              <a:buFont typeface="Wingdings" pitchFamily="2" charset="2"/>
              <a:buNone/>
            </a:pPr>
            <a:r>
              <a:rPr lang="en-US" altLang="nl-NL" sz="2400" dirty="0">
                <a:latin typeface="Tahoma" panose="020B0604030504040204" pitchFamily="34" charset="0"/>
              </a:rPr>
              <a:t>Deciding </a:t>
            </a:r>
            <a:r>
              <a:rPr lang="en-US" altLang="nl-NL" sz="2400" i="1" dirty="0">
                <a:latin typeface="Tahoma" panose="020B0604030504040204" pitchFamily="34" charset="0"/>
              </a:rPr>
              <a:t>current</a:t>
            </a:r>
            <a:r>
              <a:rPr lang="en-US" altLang="nl-NL" sz="2400" dirty="0">
                <a:latin typeface="Tahoma" panose="020B0604030504040204" pitchFamily="34" charset="0"/>
              </a:rPr>
              <a:t> </a:t>
            </a:r>
            <a:r>
              <a:rPr lang="en-US" altLang="nl-NL" sz="2400" dirty="0">
                <a:solidFill>
                  <a:srgbClr val="FF0000"/>
                </a:solidFill>
                <a:latin typeface="Tahoma" panose="020B0604030504040204" pitchFamily="34" charset="0"/>
              </a:rPr>
              <a:t>pro</a:t>
            </a:r>
            <a:r>
              <a:rPr lang="en-US" altLang="nl-NL" sz="2400" dirty="0">
                <a:latin typeface="Tahoma" panose="020B0604030504040204" pitchFamily="34" charset="0"/>
              </a:rPr>
              <a:t> promotes </a:t>
            </a:r>
            <a:r>
              <a:rPr lang="en-US" altLang="nl-NL" sz="2400" i="1" dirty="0">
                <a:latin typeface="Tahoma" panose="020B0604030504040204" pitchFamily="34" charset="0"/>
              </a:rPr>
              <a:t>values1</a:t>
            </a:r>
          </a:p>
          <a:p>
            <a:pPr eaLnBrk="1" hangingPunct="1">
              <a:lnSpc>
                <a:spcPct val="90000"/>
              </a:lnSpc>
              <a:spcBef>
                <a:spcPct val="20000"/>
              </a:spcBef>
              <a:buClr>
                <a:schemeClr val="folHlink"/>
              </a:buClr>
              <a:buSzPct val="60000"/>
              <a:buFont typeface="Wingdings" pitchFamily="2" charset="2"/>
              <a:buNone/>
            </a:pPr>
            <a:r>
              <a:rPr lang="en-US" altLang="nl-NL" sz="2400" dirty="0">
                <a:latin typeface="Tahoma" panose="020B0604030504040204" pitchFamily="34" charset="0"/>
              </a:rPr>
              <a:t>Deciding </a:t>
            </a:r>
            <a:r>
              <a:rPr lang="en-US" altLang="nl-NL" sz="2400" i="1" dirty="0">
                <a:latin typeface="Tahoma" panose="020B0604030504040204" pitchFamily="34" charset="0"/>
              </a:rPr>
              <a:t>current</a:t>
            </a:r>
            <a:r>
              <a:rPr lang="en-US" altLang="nl-NL" sz="2400" dirty="0">
                <a:latin typeface="Tahoma" panose="020B0604030504040204" pitchFamily="34" charset="0"/>
              </a:rPr>
              <a:t> </a:t>
            </a:r>
            <a:r>
              <a:rPr lang="en-US" altLang="nl-NL" sz="2400" dirty="0">
                <a:solidFill>
                  <a:srgbClr val="FF0000"/>
                </a:solidFill>
                <a:latin typeface="Tahoma" panose="020B0604030504040204" pitchFamily="34" charset="0"/>
              </a:rPr>
              <a:t>con</a:t>
            </a:r>
            <a:r>
              <a:rPr lang="en-US" altLang="nl-NL" sz="2400" dirty="0">
                <a:latin typeface="Tahoma" panose="020B0604030504040204" pitchFamily="34" charset="0"/>
              </a:rPr>
              <a:t> promotes </a:t>
            </a:r>
            <a:r>
              <a:rPr lang="en-US" altLang="nl-NL" sz="2400" i="1" dirty="0">
                <a:latin typeface="Tahoma" panose="020B0604030504040204" pitchFamily="34" charset="0"/>
              </a:rPr>
              <a:t>values2</a:t>
            </a:r>
            <a:r>
              <a:rPr lang="en-US" altLang="nl-NL" sz="2400" dirty="0">
                <a:latin typeface="Tahoma" panose="020B0604030504040204" pitchFamily="34" charset="0"/>
              </a:rPr>
              <a:t> </a:t>
            </a:r>
          </a:p>
          <a:p>
            <a:pPr eaLnBrk="1" hangingPunct="1">
              <a:lnSpc>
                <a:spcPct val="90000"/>
              </a:lnSpc>
              <a:spcBef>
                <a:spcPct val="20000"/>
              </a:spcBef>
              <a:buClr>
                <a:schemeClr val="folHlink"/>
              </a:buClr>
              <a:buSzPct val="60000"/>
              <a:buFont typeface="Wingdings" pitchFamily="2" charset="2"/>
              <a:buNone/>
            </a:pPr>
            <a:r>
              <a:rPr lang="en-US" altLang="nl-NL" sz="2400" i="1" u="sng" dirty="0">
                <a:latin typeface="Tahoma" panose="020B0604030504040204" pitchFamily="34" charset="0"/>
              </a:rPr>
              <a:t>values1</a:t>
            </a:r>
            <a:r>
              <a:rPr lang="en-US" altLang="nl-NL" sz="2400" u="sng" dirty="0">
                <a:latin typeface="Tahoma" panose="020B0604030504040204" pitchFamily="34" charset="0"/>
              </a:rPr>
              <a:t> is </a:t>
            </a:r>
            <a:r>
              <a:rPr lang="en-US" altLang="nl-NL" sz="2400" u="sng" dirty="0">
                <a:solidFill>
                  <a:srgbClr val="FF0000"/>
                </a:solidFill>
                <a:latin typeface="Tahoma" panose="020B0604030504040204" pitchFamily="34" charset="0"/>
              </a:rPr>
              <a:t>preferred over </a:t>
            </a:r>
            <a:r>
              <a:rPr lang="en-US" altLang="nl-NL" sz="2400" i="1" u="sng" dirty="0">
                <a:latin typeface="Tahoma" panose="020B0604030504040204" pitchFamily="34" charset="0"/>
              </a:rPr>
              <a:t>values2</a:t>
            </a:r>
          </a:p>
          <a:p>
            <a:pPr eaLnBrk="1" hangingPunct="1">
              <a:lnSpc>
                <a:spcPct val="90000"/>
              </a:lnSpc>
              <a:spcBef>
                <a:spcPct val="20000"/>
              </a:spcBef>
              <a:buClr>
                <a:schemeClr val="folHlink"/>
              </a:buClr>
              <a:buSzPct val="60000"/>
              <a:buFont typeface="Wingdings" pitchFamily="2" charset="2"/>
              <a:buNone/>
            </a:pPr>
            <a:r>
              <a:rPr lang="en-US" altLang="nl-NL" sz="2400" dirty="0">
                <a:latin typeface="Tahoma" panose="020B0604030504040204" pitchFamily="34" charset="0"/>
              </a:rPr>
              <a:t>Therefore, </a:t>
            </a:r>
            <a:r>
              <a:rPr lang="en-US" altLang="nl-NL" sz="2400" i="1" dirty="0">
                <a:latin typeface="Tahoma" panose="020B0604030504040204" pitchFamily="34" charset="0"/>
              </a:rPr>
              <a:t>current</a:t>
            </a:r>
            <a:r>
              <a:rPr lang="en-US" altLang="nl-NL" sz="2400" dirty="0">
                <a:latin typeface="Tahoma" panose="020B0604030504040204" pitchFamily="34" charset="0"/>
              </a:rPr>
              <a:t> should be decided </a:t>
            </a:r>
            <a:r>
              <a:rPr lang="en-US" altLang="nl-NL" sz="2400" dirty="0">
                <a:solidFill>
                  <a:srgbClr val="FF0000"/>
                </a:solidFill>
                <a:latin typeface="Tahoma" panose="020B0604030504040204" pitchFamily="34" charset="0"/>
              </a:rPr>
              <a:t>pro</a:t>
            </a:r>
            <a:endParaRPr lang="nl-NL" altLang="nl-NL" sz="2400" dirty="0">
              <a:solidFill>
                <a:srgbClr val="FF0000"/>
              </a:solidFill>
              <a:latin typeface="Tahoma" panose="020B0604030504040204" pitchFamily="34" charset="0"/>
            </a:endParaRPr>
          </a:p>
        </p:txBody>
      </p:sp>
      <p:sp>
        <p:nvSpPr>
          <p:cNvPr id="122883" name="Rectangle 4">
            <a:extLst>
              <a:ext uri="{FF2B5EF4-FFF2-40B4-BE49-F238E27FC236}">
                <a16:creationId xmlns:a16="http://schemas.microsoft.com/office/drawing/2014/main" id="{CC19F888-F425-EE44-98C3-BC215BCD7F03}"/>
              </a:ext>
            </a:extLst>
          </p:cNvPr>
          <p:cNvSpPr>
            <a:spLocks noChangeArrowheads="1"/>
          </p:cNvSpPr>
          <p:nvPr/>
        </p:nvSpPr>
        <p:spPr bwMode="auto">
          <a:xfrm>
            <a:off x="685800" y="2362200"/>
            <a:ext cx="7678738" cy="425450"/>
          </a:xfrm>
          <a:prstGeom prst="rect">
            <a:avLst/>
          </a:prstGeom>
          <a:solidFill>
            <a:srgbClr val="CCFFCC"/>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lnSpc>
                <a:spcPct val="90000"/>
              </a:lnSpc>
              <a:spcBef>
                <a:spcPct val="20000"/>
              </a:spcBef>
              <a:buClr>
                <a:schemeClr val="folHlink"/>
              </a:buClr>
              <a:buSzPct val="60000"/>
              <a:buFont typeface="Wingdings" pitchFamily="2" charset="2"/>
              <a:buNone/>
            </a:pPr>
            <a:r>
              <a:rPr lang="en-US" altLang="nl-NL" sz="2400">
                <a:latin typeface="Tahoma" panose="020B0604030504040204" pitchFamily="34" charset="0"/>
              </a:rPr>
              <a:t>Deciding </a:t>
            </a:r>
            <a:r>
              <a:rPr lang="en-US" altLang="nl-NL" sz="2400" i="1">
                <a:latin typeface="Tahoma" panose="020B0604030504040204" pitchFamily="34" charset="0"/>
              </a:rPr>
              <a:t>case </a:t>
            </a:r>
            <a:r>
              <a:rPr lang="en-US" altLang="nl-NL" sz="2400">
                <a:solidFill>
                  <a:srgbClr val="FF0000"/>
                </a:solidFill>
                <a:latin typeface="Tahoma" panose="020B0604030504040204" pitchFamily="34" charset="0"/>
              </a:rPr>
              <a:t>pro</a:t>
            </a:r>
            <a:r>
              <a:rPr lang="en-US" altLang="nl-NL" sz="2400">
                <a:latin typeface="Tahoma" panose="020B0604030504040204" pitchFamily="34" charset="0"/>
              </a:rPr>
              <a:t> when it contains </a:t>
            </a:r>
            <a:r>
              <a:rPr lang="en-US" altLang="nl-NL" sz="2400" i="1">
                <a:latin typeface="Tahoma" panose="020B0604030504040204" pitchFamily="34" charset="0"/>
              </a:rPr>
              <a:t>P</a:t>
            </a:r>
            <a:r>
              <a:rPr lang="en-US" altLang="nl-NL" sz="2400">
                <a:latin typeface="Tahoma" panose="020B0604030504040204" pitchFamily="34" charset="0"/>
              </a:rPr>
              <a:t> </a:t>
            </a:r>
            <a:r>
              <a:rPr lang="en-US" altLang="nl-NL" sz="2400">
                <a:solidFill>
                  <a:srgbClr val="FF0000"/>
                </a:solidFill>
                <a:latin typeface="Tahoma" panose="020B0604030504040204" pitchFamily="34" charset="0"/>
              </a:rPr>
              <a:t>promotes value </a:t>
            </a:r>
            <a:r>
              <a:rPr lang="en-US" altLang="nl-NL" sz="2400" i="1">
                <a:solidFill>
                  <a:srgbClr val="FF0000"/>
                </a:solidFill>
                <a:latin typeface="Tahoma" panose="020B0604030504040204" pitchFamily="34" charset="0"/>
              </a:rPr>
              <a:t>V</a:t>
            </a:r>
          </a:p>
        </p:txBody>
      </p:sp>
      <p:sp>
        <p:nvSpPr>
          <p:cNvPr id="5" name="Text Box 6">
            <a:extLst>
              <a:ext uri="{FF2B5EF4-FFF2-40B4-BE49-F238E27FC236}">
                <a16:creationId xmlns:a16="http://schemas.microsoft.com/office/drawing/2014/main" id="{C2A67A3E-9C2E-C041-B3E3-F77FAD67BBCA}"/>
              </a:ext>
            </a:extLst>
          </p:cNvPr>
          <p:cNvSpPr txBox="1">
            <a:spLocks noChangeArrowheads="1"/>
          </p:cNvSpPr>
          <p:nvPr/>
        </p:nvSpPr>
        <p:spPr bwMode="auto">
          <a:xfrm>
            <a:off x="533400" y="6119813"/>
            <a:ext cx="8077200" cy="738187"/>
          </a:xfrm>
          <a:prstGeom prst="rect">
            <a:avLst/>
          </a:prstGeom>
          <a:solidFill>
            <a:schemeClr val="accent6">
              <a:lumMod val="40000"/>
              <a:lumOff val="60000"/>
            </a:schemeClr>
          </a:solidFill>
          <a:ln w="9525">
            <a:noFill/>
            <a:miter lim="800000"/>
            <a:headEnd/>
            <a:tailEnd/>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1400" dirty="0"/>
              <a:t>T. Bench-Capon, H. Prakken, A. </a:t>
            </a:r>
            <a:r>
              <a:rPr lang="en-US" sz="1400" dirty="0" err="1"/>
              <a:t>Wyner</a:t>
            </a:r>
            <a:r>
              <a:rPr lang="en-US" sz="1400" dirty="0"/>
              <a:t> &amp; K. Atkinson,</a:t>
            </a:r>
            <a:r>
              <a:rPr lang="nl-NL" sz="1400" dirty="0"/>
              <a:t> </a:t>
            </a:r>
            <a:r>
              <a:rPr lang="en-US" sz="1400" dirty="0"/>
              <a:t>Argument schemes for reasoning with legal cases using values. </a:t>
            </a:r>
            <a:r>
              <a:rPr lang="en-US" sz="1400" i="1" dirty="0"/>
              <a:t>Proceedings of the 14th International Conference on Artificial Intelligence and Law</a:t>
            </a:r>
            <a:r>
              <a:rPr lang="en-US" sz="1400" dirty="0"/>
              <a:t>, Rome (Italy) 2013. New York: ACM Press 2013, 13-22.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a:extLst>
              <a:ext uri="{FF2B5EF4-FFF2-40B4-BE49-F238E27FC236}">
                <a16:creationId xmlns:a16="http://schemas.microsoft.com/office/drawing/2014/main" id="{7DA47BE5-4EC8-C04F-8345-36E68D254B71}"/>
              </a:ext>
            </a:extLst>
          </p:cNvPr>
          <p:cNvSpPr>
            <a:spLocks noGrp="1" noChangeArrowheads="1"/>
          </p:cNvSpPr>
          <p:nvPr>
            <p:ph type="title" idx="4294967295"/>
          </p:nvPr>
        </p:nvSpPr>
        <p:spPr>
          <a:xfrm>
            <a:off x="1350963" y="617538"/>
            <a:ext cx="7793037" cy="1143000"/>
          </a:xfrm>
        </p:spPr>
        <p:txBody>
          <a:bodyPr/>
          <a:lstStyle/>
          <a:p>
            <a:pPr algn="ctr" eaLnBrk="1" hangingPunct="1"/>
            <a:r>
              <a:rPr lang="en-US" altLang="nl-NL" sz="4000"/>
              <a:t>Value preferences from precedents</a:t>
            </a:r>
            <a:endParaRPr lang="nl-NL" altLang="nl-NL" sz="4000"/>
          </a:p>
        </p:txBody>
      </p:sp>
      <p:sp>
        <p:nvSpPr>
          <p:cNvPr id="124930" name="Rectangle 4">
            <a:extLst>
              <a:ext uri="{FF2B5EF4-FFF2-40B4-BE49-F238E27FC236}">
                <a16:creationId xmlns:a16="http://schemas.microsoft.com/office/drawing/2014/main" id="{7007F7E2-3652-D447-9037-341B9A73075E}"/>
              </a:ext>
            </a:extLst>
          </p:cNvPr>
          <p:cNvSpPr>
            <a:spLocks noChangeArrowheads="1"/>
          </p:cNvSpPr>
          <p:nvPr/>
        </p:nvSpPr>
        <p:spPr bwMode="auto">
          <a:xfrm>
            <a:off x="1597025" y="3003739"/>
            <a:ext cx="6556026" cy="1569660"/>
          </a:xfrm>
          <a:prstGeom prst="rect">
            <a:avLst/>
          </a:prstGeom>
          <a:solidFill>
            <a:srgbClr val="CCFFCC"/>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2400" dirty="0">
                <a:latin typeface="Tahoma" panose="020B0604030504040204" pitchFamily="34" charset="0"/>
              </a:rPr>
              <a:t>Deciding </a:t>
            </a:r>
            <a:r>
              <a:rPr lang="en-US" altLang="nl-NL" sz="2400" i="1" dirty="0">
                <a:latin typeface="Tahoma" panose="020B0604030504040204" pitchFamily="34" charset="0"/>
              </a:rPr>
              <a:t>precedent </a:t>
            </a:r>
            <a:r>
              <a:rPr lang="en-US" altLang="nl-NL" sz="2400" dirty="0">
                <a:latin typeface="Tahoma" panose="020B0604030504040204" pitchFamily="34" charset="0"/>
              </a:rPr>
              <a:t>for </a:t>
            </a:r>
            <a:r>
              <a:rPr lang="en-US" altLang="nl-NL" sz="2400" i="1" dirty="0">
                <a:latin typeface="Tahoma" panose="020B0604030504040204" pitchFamily="34" charset="0"/>
              </a:rPr>
              <a:t>side1</a:t>
            </a:r>
            <a:r>
              <a:rPr lang="en-US" altLang="nl-NL" sz="2400" dirty="0">
                <a:solidFill>
                  <a:srgbClr val="FF0000"/>
                </a:solidFill>
                <a:latin typeface="Tahoma" panose="020B0604030504040204" pitchFamily="34" charset="0"/>
              </a:rPr>
              <a:t> </a:t>
            </a:r>
            <a:r>
              <a:rPr lang="en-US" altLang="nl-NL" sz="2400" dirty="0">
                <a:latin typeface="Tahoma" panose="020B0604030504040204" pitchFamily="34" charset="0"/>
              </a:rPr>
              <a:t>promotes</a:t>
            </a:r>
            <a:r>
              <a:rPr lang="en-US" altLang="nl-NL" sz="2400" i="1" dirty="0">
                <a:latin typeface="Tahoma" panose="020B0604030504040204" pitchFamily="34" charset="0"/>
              </a:rPr>
              <a:t> values1</a:t>
            </a:r>
            <a:endParaRPr lang="en-US" altLang="nl-NL" sz="2400" dirty="0">
              <a:latin typeface="Tahoma" panose="020B0604030504040204" pitchFamily="34" charset="0"/>
            </a:endParaRPr>
          </a:p>
          <a:p>
            <a:pPr eaLnBrk="1" hangingPunct="1"/>
            <a:r>
              <a:rPr lang="en-US" altLang="nl-NL" sz="2400" dirty="0">
                <a:latin typeface="Tahoma" panose="020B0604030504040204" pitchFamily="34" charset="0"/>
              </a:rPr>
              <a:t>Deciding </a:t>
            </a:r>
            <a:r>
              <a:rPr lang="en-US" altLang="nl-NL" sz="2400" i="1" dirty="0">
                <a:latin typeface="Tahoma" panose="020B0604030504040204" pitchFamily="34" charset="0"/>
              </a:rPr>
              <a:t>precedent </a:t>
            </a:r>
            <a:r>
              <a:rPr lang="en-US" altLang="nl-NL" sz="2400" dirty="0">
                <a:latin typeface="Tahoma" panose="020B0604030504040204" pitchFamily="34" charset="0"/>
              </a:rPr>
              <a:t>for </a:t>
            </a:r>
            <a:r>
              <a:rPr lang="en-US" altLang="nl-NL" sz="2400" i="1" dirty="0">
                <a:latin typeface="Tahoma" panose="020B0604030504040204" pitchFamily="34" charset="0"/>
              </a:rPr>
              <a:t>side2</a:t>
            </a:r>
            <a:r>
              <a:rPr lang="en-US" altLang="nl-NL" sz="2400" dirty="0">
                <a:solidFill>
                  <a:srgbClr val="FF0000"/>
                </a:solidFill>
                <a:latin typeface="Tahoma" panose="020B0604030504040204" pitchFamily="34" charset="0"/>
              </a:rPr>
              <a:t> </a:t>
            </a:r>
            <a:r>
              <a:rPr lang="en-US" altLang="nl-NL" sz="2400" dirty="0">
                <a:latin typeface="Tahoma" panose="020B0604030504040204" pitchFamily="34" charset="0"/>
              </a:rPr>
              <a:t>promotes</a:t>
            </a:r>
            <a:r>
              <a:rPr lang="en-US" altLang="nl-NL" sz="2400" i="1" dirty="0">
                <a:latin typeface="Tahoma" panose="020B0604030504040204" pitchFamily="34" charset="0"/>
              </a:rPr>
              <a:t> values2</a:t>
            </a:r>
            <a:endParaRPr lang="en-US" altLang="nl-NL" sz="2400" dirty="0">
              <a:latin typeface="Tahoma" panose="020B0604030504040204" pitchFamily="34" charset="0"/>
            </a:endParaRPr>
          </a:p>
          <a:p>
            <a:pPr eaLnBrk="1" hangingPunct="1"/>
            <a:r>
              <a:rPr lang="en-US" altLang="nl-NL" sz="2400" i="1" u="sng" dirty="0">
                <a:latin typeface="Tahoma" panose="020B0604030504040204" pitchFamily="34" charset="0"/>
              </a:rPr>
              <a:t>precedent </a:t>
            </a:r>
            <a:r>
              <a:rPr lang="en-US" altLang="nl-NL" sz="2400" u="sng" dirty="0">
                <a:latin typeface="Tahoma" panose="020B0604030504040204" pitchFamily="34" charset="0"/>
              </a:rPr>
              <a:t>was decided for </a:t>
            </a:r>
            <a:r>
              <a:rPr lang="en-US" altLang="nl-NL" sz="2400" i="1" u="sng" dirty="0">
                <a:latin typeface="Tahoma" panose="020B0604030504040204" pitchFamily="34" charset="0"/>
              </a:rPr>
              <a:t>side1</a:t>
            </a:r>
          </a:p>
          <a:p>
            <a:pPr eaLnBrk="1" hangingPunct="1"/>
            <a:r>
              <a:rPr lang="en-US" altLang="nl-NL" sz="2400" i="1" dirty="0">
                <a:solidFill>
                  <a:srgbClr val="000000"/>
                </a:solidFill>
                <a:latin typeface="Tahoma" panose="020B0604030504040204" pitchFamily="34" charset="0"/>
              </a:rPr>
              <a:t>values1 </a:t>
            </a:r>
            <a:r>
              <a:rPr lang="en-US" altLang="nl-NL" sz="2400" dirty="0">
                <a:solidFill>
                  <a:srgbClr val="000000"/>
                </a:solidFill>
                <a:latin typeface="Tahoma" panose="020B0604030504040204" pitchFamily="34" charset="0"/>
              </a:rPr>
              <a:t>are</a:t>
            </a:r>
            <a:r>
              <a:rPr lang="en-US" altLang="nl-NL" sz="2400" i="1" dirty="0">
                <a:solidFill>
                  <a:srgbClr val="000000"/>
                </a:solidFill>
                <a:latin typeface="Tahoma" panose="020B0604030504040204" pitchFamily="34" charset="0"/>
              </a:rPr>
              <a:t> </a:t>
            </a:r>
            <a:r>
              <a:rPr lang="en-US" altLang="nl-NL" sz="2400" dirty="0">
                <a:solidFill>
                  <a:srgbClr val="000000"/>
                </a:solidFill>
                <a:latin typeface="Tahoma" panose="020B0604030504040204" pitchFamily="34" charset="0"/>
              </a:rPr>
              <a:t>preferred over </a:t>
            </a:r>
            <a:r>
              <a:rPr lang="en-US" altLang="nl-NL" sz="2400" i="1" dirty="0">
                <a:solidFill>
                  <a:srgbClr val="000000"/>
                </a:solidFill>
                <a:latin typeface="Tahoma" panose="020B0604030504040204" pitchFamily="34" charset="0"/>
              </a:rPr>
              <a:t>values2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3ED7B356-2423-4F63-8A2E-F5FF44A47415}"/>
              </a:ext>
            </a:extLst>
          </p:cNvPr>
          <p:cNvSpPr>
            <a:spLocks noGrp="1" noChangeArrowheads="1"/>
          </p:cNvSpPr>
          <p:nvPr>
            <p:ph type="title"/>
          </p:nvPr>
        </p:nvSpPr>
        <p:spPr/>
        <p:txBody>
          <a:bodyPr/>
          <a:lstStyle/>
          <a:p>
            <a:r>
              <a:rPr lang="en-US" altLang="nl-NL" sz="3600"/>
              <a:t>Montesquieu (1689-1755)</a:t>
            </a:r>
            <a:endParaRPr lang="nl-NL" altLang="nl-NL" sz="3600"/>
          </a:p>
        </p:txBody>
      </p:sp>
      <p:sp>
        <p:nvSpPr>
          <p:cNvPr id="75779" name="Rectangle 3">
            <a:extLst>
              <a:ext uri="{FF2B5EF4-FFF2-40B4-BE49-F238E27FC236}">
                <a16:creationId xmlns:a16="http://schemas.microsoft.com/office/drawing/2014/main" id="{83C25D9B-A58F-4D86-BFB5-78C29244B56D}"/>
              </a:ext>
            </a:extLst>
          </p:cNvPr>
          <p:cNvSpPr>
            <a:spLocks noGrp="1" noChangeArrowheads="1"/>
          </p:cNvSpPr>
          <p:nvPr>
            <p:ph type="body" idx="1"/>
          </p:nvPr>
        </p:nvSpPr>
        <p:spPr/>
        <p:txBody>
          <a:bodyPr/>
          <a:lstStyle/>
          <a:p>
            <a:r>
              <a:rPr lang="en-US" altLang="nl-NL" sz="2800"/>
              <a:t>De l’esprit des lois (1748)</a:t>
            </a:r>
          </a:p>
          <a:p>
            <a:endParaRPr lang="en-US" altLang="nl-NL" sz="2800"/>
          </a:p>
          <a:p>
            <a:endParaRPr lang="en-US" altLang="nl-NL" sz="2800"/>
          </a:p>
          <a:p>
            <a:endParaRPr lang="en-US" altLang="nl-NL" sz="2800"/>
          </a:p>
          <a:p>
            <a:endParaRPr lang="en-US" altLang="nl-NL" sz="2800"/>
          </a:p>
          <a:p>
            <a:r>
              <a:rPr lang="en-US" altLang="nl-NL" sz="2800"/>
              <a:t>19th century: mechanical jurisprudence</a:t>
            </a:r>
          </a:p>
          <a:p>
            <a:pPr lvl="1"/>
            <a:r>
              <a:rPr lang="en-US" altLang="nl-NL" sz="2400"/>
              <a:t>Judge ‘mechanically’ applies the law to the facts</a:t>
            </a:r>
          </a:p>
          <a:p>
            <a:pPr lvl="1"/>
            <a:r>
              <a:rPr lang="en-US" altLang="nl-NL" sz="2400"/>
              <a:t>No room for discretion, value judgements, ...</a:t>
            </a:r>
            <a:endParaRPr lang="nl-NL" altLang="nl-NL" sz="2400"/>
          </a:p>
        </p:txBody>
      </p:sp>
      <p:sp>
        <p:nvSpPr>
          <p:cNvPr id="75780" name="Rectangle 4">
            <a:extLst>
              <a:ext uri="{FF2B5EF4-FFF2-40B4-BE49-F238E27FC236}">
                <a16:creationId xmlns:a16="http://schemas.microsoft.com/office/drawing/2014/main" id="{3BD9DEEB-01F7-4AE7-8E54-2ECFA38A372F}"/>
              </a:ext>
            </a:extLst>
          </p:cNvPr>
          <p:cNvSpPr>
            <a:spLocks noChangeArrowheads="1"/>
          </p:cNvSpPr>
          <p:nvPr/>
        </p:nvSpPr>
        <p:spPr bwMode="auto">
          <a:xfrm>
            <a:off x="1447800" y="3062456"/>
            <a:ext cx="6842125" cy="101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nl-NL" altLang="nl-NL" dirty="0">
                <a:solidFill>
                  <a:srgbClr val="000000"/>
                </a:solidFill>
                <a:latin typeface="Geneva"/>
              </a:rPr>
              <a:t>“</a:t>
            </a:r>
            <a:r>
              <a:rPr lang="nl-NL" altLang="nl-NL" sz="2000" dirty="0">
                <a:solidFill>
                  <a:srgbClr val="000000"/>
                </a:solidFill>
                <a:latin typeface="Geneva"/>
              </a:rPr>
              <a:t>Les </a:t>
            </a:r>
            <a:r>
              <a:rPr lang="nl-NL" altLang="nl-NL" sz="2000" dirty="0" err="1">
                <a:solidFill>
                  <a:srgbClr val="000000"/>
                </a:solidFill>
                <a:latin typeface="Geneva"/>
              </a:rPr>
              <a:t>juges</a:t>
            </a:r>
            <a:r>
              <a:rPr lang="nl-NL" altLang="nl-NL" sz="2000" dirty="0">
                <a:solidFill>
                  <a:srgbClr val="000000"/>
                </a:solidFill>
                <a:latin typeface="Geneva"/>
              </a:rPr>
              <a:t> de la </a:t>
            </a:r>
            <a:r>
              <a:rPr lang="nl-NL" altLang="nl-NL" sz="2000" dirty="0" err="1">
                <a:solidFill>
                  <a:srgbClr val="000000"/>
                </a:solidFill>
                <a:latin typeface="Geneva"/>
              </a:rPr>
              <a:t>nation</a:t>
            </a:r>
            <a:r>
              <a:rPr lang="nl-NL" altLang="nl-NL" sz="2000" dirty="0">
                <a:solidFill>
                  <a:srgbClr val="000000"/>
                </a:solidFill>
                <a:latin typeface="Geneva"/>
              </a:rPr>
              <a:t> ne </a:t>
            </a:r>
            <a:r>
              <a:rPr lang="nl-NL" altLang="nl-NL" sz="2000" dirty="0" err="1">
                <a:solidFill>
                  <a:srgbClr val="000000"/>
                </a:solidFill>
                <a:latin typeface="Geneva"/>
              </a:rPr>
              <a:t>sont</a:t>
            </a:r>
            <a:r>
              <a:rPr lang="nl-NL" altLang="nl-NL" sz="2000" dirty="0">
                <a:solidFill>
                  <a:srgbClr val="000000"/>
                </a:solidFill>
                <a:latin typeface="Geneva"/>
              </a:rPr>
              <a:t> que les </a:t>
            </a:r>
            <a:r>
              <a:rPr lang="nl-NL" altLang="nl-NL" sz="2000" dirty="0" err="1">
                <a:solidFill>
                  <a:srgbClr val="000000"/>
                </a:solidFill>
                <a:latin typeface="Geneva"/>
              </a:rPr>
              <a:t>bouches</a:t>
            </a:r>
            <a:r>
              <a:rPr lang="nl-NL" altLang="nl-NL" sz="2000" dirty="0">
                <a:solidFill>
                  <a:srgbClr val="000000"/>
                </a:solidFill>
                <a:latin typeface="Geneva"/>
              </a:rPr>
              <a:t> </a:t>
            </a:r>
            <a:r>
              <a:rPr lang="nl-NL" altLang="nl-NL" sz="2000" dirty="0" err="1">
                <a:solidFill>
                  <a:srgbClr val="000000"/>
                </a:solidFill>
                <a:latin typeface="Geneva"/>
              </a:rPr>
              <a:t>qui</a:t>
            </a:r>
            <a:r>
              <a:rPr lang="nl-NL" altLang="nl-NL" sz="2000" dirty="0">
                <a:solidFill>
                  <a:srgbClr val="000000"/>
                </a:solidFill>
                <a:latin typeface="Geneva"/>
              </a:rPr>
              <a:t> </a:t>
            </a:r>
            <a:endParaRPr lang="en-US" altLang="nl-NL" sz="2000" dirty="0">
              <a:solidFill>
                <a:srgbClr val="000000"/>
              </a:solidFill>
              <a:latin typeface="Geneva"/>
            </a:endParaRPr>
          </a:p>
          <a:p>
            <a:r>
              <a:rPr lang="nl-NL" altLang="nl-NL" sz="2000" dirty="0" err="1">
                <a:solidFill>
                  <a:srgbClr val="000000"/>
                </a:solidFill>
                <a:latin typeface="Geneva"/>
              </a:rPr>
              <a:t>prononçent</a:t>
            </a:r>
            <a:r>
              <a:rPr lang="nl-NL" altLang="nl-NL" sz="2000" dirty="0">
                <a:solidFill>
                  <a:srgbClr val="000000"/>
                </a:solidFill>
                <a:latin typeface="Geneva"/>
              </a:rPr>
              <a:t> les </a:t>
            </a:r>
            <a:r>
              <a:rPr lang="nl-NL" altLang="nl-NL" sz="2000" dirty="0" err="1">
                <a:solidFill>
                  <a:srgbClr val="000000"/>
                </a:solidFill>
                <a:latin typeface="Geneva"/>
              </a:rPr>
              <a:t>paroles</a:t>
            </a:r>
            <a:r>
              <a:rPr lang="nl-NL" altLang="nl-NL" sz="2000" dirty="0">
                <a:solidFill>
                  <a:srgbClr val="000000"/>
                </a:solidFill>
                <a:latin typeface="Geneva"/>
              </a:rPr>
              <a:t> de la </a:t>
            </a:r>
            <a:r>
              <a:rPr lang="nl-NL" altLang="nl-NL" sz="2000" dirty="0" err="1">
                <a:solidFill>
                  <a:srgbClr val="000000"/>
                </a:solidFill>
                <a:latin typeface="Geneva"/>
              </a:rPr>
              <a:t>loi</a:t>
            </a:r>
            <a:r>
              <a:rPr lang="nl-NL" altLang="nl-NL" sz="2000" dirty="0">
                <a:solidFill>
                  <a:srgbClr val="000000"/>
                </a:solidFill>
                <a:latin typeface="Geneva"/>
              </a:rPr>
              <a:t>; des </a:t>
            </a:r>
            <a:r>
              <a:rPr lang="nl-NL" altLang="nl-NL" sz="2000" dirty="0" err="1">
                <a:solidFill>
                  <a:srgbClr val="000000"/>
                </a:solidFill>
                <a:latin typeface="Geneva"/>
              </a:rPr>
              <a:t>êtres</a:t>
            </a:r>
            <a:r>
              <a:rPr lang="nl-NL" altLang="nl-NL" sz="2000" dirty="0">
                <a:solidFill>
                  <a:srgbClr val="000000"/>
                </a:solidFill>
                <a:latin typeface="Geneva"/>
              </a:rPr>
              <a:t> </a:t>
            </a:r>
            <a:r>
              <a:rPr lang="nl-NL" altLang="nl-NL" sz="2000" dirty="0" err="1">
                <a:solidFill>
                  <a:srgbClr val="000000"/>
                </a:solidFill>
                <a:latin typeface="Geneva"/>
              </a:rPr>
              <a:t>inanimés</a:t>
            </a:r>
            <a:r>
              <a:rPr lang="nl-NL" altLang="nl-NL" sz="2000" dirty="0">
                <a:solidFill>
                  <a:srgbClr val="000000"/>
                </a:solidFill>
                <a:latin typeface="Geneva"/>
              </a:rPr>
              <a:t> </a:t>
            </a:r>
            <a:r>
              <a:rPr lang="nl-NL" altLang="nl-NL" sz="2000" dirty="0" err="1">
                <a:solidFill>
                  <a:srgbClr val="000000"/>
                </a:solidFill>
                <a:latin typeface="Geneva"/>
              </a:rPr>
              <a:t>qui</a:t>
            </a:r>
            <a:r>
              <a:rPr lang="nl-NL" altLang="nl-NL" sz="2000" dirty="0">
                <a:solidFill>
                  <a:srgbClr val="000000"/>
                </a:solidFill>
                <a:latin typeface="Geneva"/>
              </a:rPr>
              <a:t> n’en </a:t>
            </a:r>
            <a:r>
              <a:rPr lang="nl-NL" altLang="nl-NL" sz="2000" dirty="0" err="1">
                <a:solidFill>
                  <a:srgbClr val="000000"/>
                </a:solidFill>
                <a:latin typeface="Geneva"/>
              </a:rPr>
              <a:t>peuvent</a:t>
            </a:r>
            <a:r>
              <a:rPr lang="nl-NL" altLang="nl-NL" sz="2000" dirty="0">
                <a:solidFill>
                  <a:srgbClr val="000000"/>
                </a:solidFill>
                <a:latin typeface="Geneva"/>
              </a:rPr>
              <a:t> </a:t>
            </a:r>
            <a:r>
              <a:rPr lang="nl-NL" altLang="nl-NL" sz="2000" dirty="0" err="1">
                <a:solidFill>
                  <a:srgbClr val="000000"/>
                </a:solidFill>
                <a:latin typeface="Geneva"/>
              </a:rPr>
              <a:t>modérer</a:t>
            </a:r>
            <a:r>
              <a:rPr lang="nl-NL" altLang="nl-NL" sz="2000" dirty="0">
                <a:solidFill>
                  <a:srgbClr val="000000"/>
                </a:solidFill>
                <a:latin typeface="Geneva"/>
              </a:rPr>
              <a:t> ni la force ni la rigueur”</a:t>
            </a:r>
            <a:r>
              <a:rPr lang="nl-NL" altLang="nl-NL" sz="2000" dirty="0"/>
              <a:t> </a:t>
            </a:r>
          </a:p>
        </p:txBody>
      </p:sp>
      <p:pic>
        <p:nvPicPr>
          <p:cNvPr id="75782" name="Picture 6">
            <a:extLst>
              <a:ext uri="{FF2B5EF4-FFF2-40B4-BE49-F238E27FC236}">
                <a16:creationId xmlns:a16="http://schemas.microsoft.com/office/drawing/2014/main" id="{F4DDF90F-D130-4582-9C6F-26B92D2F4B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6550" y="0"/>
            <a:ext cx="2457450" cy="22177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2">
            <a:extLst>
              <a:ext uri="{FF2B5EF4-FFF2-40B4-BE49-F238E27FC236}">
                <a16:creationId xmlns:a16="http://schemas.microsoft.com/office/drawing/2014/main" id="{3BCDC4CB-85C6-0E43-BC5C-EAE6CA2D836D}"/>
              </a:ext>
            </a:extLst>
          </p:cNvPr>
          <p:cNvSpPr>
            <a:spLocks noGrp="1" noChangeArrowheads="1"/>
          </p:cNvSpPr>
          <p:nvPr>
            <p:ph type="title" idx="4294967295"/>
          </p:nvPr>
        </p:nvSpPr>
        <p:spPr>
          <a:xfrm>
            <a:off x="990600" y="617538"/>
            <a:ext cx="7793038" cy="1143000"/>
          </a:xfrm>
        </p:spPr>
        <p:txBody>
          <a:bodyPr/>
          <a:lstStyle/>
          <a:p>
            <a:pPr algn="ctr" eaLnBrk="1" hangingPunct="1"/>
            <a:r>
              <a:rPr lang="en-US" altLang="nl-NL" sz="4000"/>
              <a:t>Olga Monge v. Beebe Rubber Company (1974) </a:t>
            </a:r>
          </a:p>
        </p:txBody>
      </p:sp>
      <p:sp>
        <p:nvSpPr>
          <p:cNvPr id="126978" name="Rectangle 3">
            <a:extLst>
              <a:ext uri="{FF2B5EF4-FFF2-40B4-BE49-F238E27FC236}">
                <a16:creationId xmlns:a16="http://schemas.microsoft.com/office/drawing/2014/main" id="{232C960E-FE1A-9D4A-B2D5-444EFA55BB65}"/>
              </a:ext>
            </a:extLst>
          </p:cNvPr>
          <p:cNvSpPr>
            <a:spLocks noGrp="1" noChangeArrowheads="1"/>
          </p:cNvSpPr>
          <p:nvPr>
            <p:ph type="body" idx="4294967295"/>
          </p:nvPr>
        </p:nvSpPr>
        <p:spPr>
          <a:xfrm>
            <a:off x="1182688" y="1905000"/>
            <a:ext cx="7772400" cy="4114800"/>
          </a:xfrm>
        </p:spPr>
        <p:txBody>
          <a:bodyPr/>
          <a:lstStyle/>
          <a:p>
            <a:pPr eaLnBrk="1" hangingPunct="1">
              <a:lnSpc>
                <a:spcPct val="80000"/>
              </a:lnSpc>
            </a:pPr>
            <a:r>
              <a:rPr lang="en-US" altLang="nl-NL" sz="2400">
                <a:solidFill>
                  <a:srgbClr val="FF0000"/>
                </a:solidFill>
              </a:rPr>
              <a:t>Facts (1):</a:t>
            </a:r>
          </a:p>
          <a:p>
            <a:pPr lvl="1" eaLnBrk="1" hangingPunct="1">
              <a:lnSpc>
                <a:spcPct val="80000"/>
              </a:lnSpc>
            </a:pPr>
            <a:r>
              <a:rPr lang="en-US" altLang="nl-NL" sz="2000"/>
              <a:t>Olga Monge, employed for an indefinite period of time (“at will”), was fired by her foreman for no reason</a:t>
            </a:r>
          </a:p>
          <a:p>
            <a:pPr eaLnBrk="1" hangingPunct="1">
              <a:lnSpc>
                <a:spcPct val="80000"/>
              </a:lnSpc>
            </a:pPr>
            <a:r>
              <a:rPr lang="en-US" altLang="nl-NL" sz="2400">
                <a:solidFill>
                  <a:srgbClr val="FF0000"/>
                </a:solidFill>
              </a:rPr>
              <a:t>Law:</a:t>
            </a:r>
            <a:r>
              <a:rPr lang="en-US" altLang="nl-NL" sz="2400"/>
              <a:t> </a:t>
            </a:r>
          </a:p>
          <a:p>
            <a:pPr lvl="1" eaLnBrk="1" hangingPunct="1">
              <a:lnSpc>
                <a:spcPct val="80000"/>
              </a:lnSpc>
            </a:pPr>
            <a:r>
              <a:rPr lang="en-US" altLang="nl-NL" sz="2000"/>
              <a:t>Every employment contract that specifies no duration is terminable at will by either party</a:t>
            </a:r>
          </a:p>
          <a:p>
            <a:pPr lvl="1" eaLnBrk="1" hangingPunct="1">
              <a:lnSpc>
                <a:spcPct val="80000"/>
              </a:lnSpc>
            </a:pPr>
            <a:r>
              <a:rPr lang="en-US" altLang="nl-NL" sz="2000"/>
              <a:t>If an employment contract is terminable at will, then the employee can be fired for any reason or no reason at all</a:t>
            </a:r>
          </a:p>
          <a:p>
            <a:pPr eaLnBrk="1" hangingPunct="1">
              <a:lnSpc>
                <a:spcPct val="80000"/>
              </a:lnSpc>
            </a:pPr>
            <a:r>
              <a:rPr lang="en-US" altLang="nl-NL" sz="2400">
                <a:solidFill>
                  <a:srgbClr val="FF0000"/>
                </a:solidFill>
              </a:rPr>
              <a:t>Decision</a:t>
            </a:r>
            <a:r>
              <a:rPr lang="en-US" altLang="nl-NL" sz="2400"/>
              <a:t>: </a:t>
            </a:r>
          </a:p>
          <a:p>
            <a:pPr lvl="1" eaLnBrk="1" hangingPunct="1">
              <a:lnSpc>
                <a:spcPct val="80000"/>
              </a:lnSpc>
            </a:pPr>
            <a:r>
              <a:rPr lang="en-US" altLang="nl-NL" sz="2000"/>
              <a:t>Firing Olga Monge was a breach of contract</a:t>
            </a:r>
          </a:p>
          <a:p>
            <a:pPr eaLnBrk="1" hangingPunct="1">
              <a:lnSpc>
                <a:spcPct val="80000"/>
              </a:lnSpc>
            </a:pPr>
            <a:r>
              <a:rPr lang="en-US" altLang="nl-NL" sz="2400">
                <a:solidFill>
                  <a:srgbClr val="FF0000"/>
                </a:solidFill>
              </a:rPr>
              <a:t>Facts (2):</a:t>
            </a:r>
            <a:endParaRPr lang="en-US" altLang="nl-NL" sz="2400"/>
          </a:p>
          <a:p>
            <a:pPr lvl="1" eaLnBrk="1" hangingPunct="1">
              <a:lnSpc>
                <a:spcPct val="80000"/>
              </a:lnSpc>
            </a:pPr>
            <a:r>
              <a:rPr lang="en-US" altLang="nl-NL" sz="2000"/>
              <a:t>Monge claimed that she was fired since she had refused to go out with the foreman</a:t>
            </a:r>
          </a:p>
          <a:p>
            <a:pPr eaLnBrk="1" hangingPunct="1">
              <a:lnSpc>
                <a:spcPct val="80000"/>
              </a:lnSpc>
            </a:pPr>
            <a:endParaRPr lang="en-US" altLang="nl-NL" sz="2400"/>
          </a:p>
        </p:txBody>
      </p:sp>
      <p:sp>
        <p:nvSpPr>
          <p:cNvPr id="4" name="Text Box 6">
            <a:extLst>
              <a:ext uri="{FF2B5EF4-FFF2-40B4-BE49-F238E27FC236}">
                <a16:creationId xmlns:a16="http://schemas.microsoft.com/office/drawing/2014/main" id="{5F233E42-A6B4-0F40-8267-2A656DBA51AE}"/>
              </a:ext>
            </a:extLst>
          </p:cNvPr>
          <p:cNvSpPr txBox="1">
            <a:spLocks noChangeArrowheads="1"/>
          </p:cNvSpPr>
          <p:nvPr/>
        </p:nvSpPr>
        <p:spPr bwMode="auto">
          <a:xfrm>
            <a:off x="0" y="6119813"/>
            <a:ext cx="6781800" cy="738187"/>
          </a:xfrm>
          <a:prstGeom prst="rect">
            <a:avLst/>
          </a:prstGeom>
          <a:solidFill>
            <a:schemeClr val="accent6">
              <a:lumMod val="40000"/>
              <a:lumOff val="60000"/>
            </a:schemeClr>
          </a:solidFill>
          <a:ln w="9525">
            <a:noFill/>
            <a:miter lim="800000"/>
            <a:headEnd/>
            <a:tailEnd/>
          </a:ln>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defRPr/>
            </a:pPr>
            <a:r>
              <a:rPr lang="en-US" sz="1400" dirty="0"/>
              <a:t>H. </a:t>
            </a:r>
            <a:r>
              <a:rPr lang="en-US" sz="1400" dirty="0" err="1"/>
              <a:t>Prakken</a:t>
            </a:r>
            <a:r>
              <a:rPr lang="en-US" sz="1400" dirty="0"/>
              <a:t>, </a:t>
            </a:r>
            <a:r>
              <a:rPr lang="en-US" sz="1400" dirty="0" err="1"/>
              <a:t>Formalising</a:t>
            </a:r>
            <a:r>
              <a:rPr lang="en-US" sz="1400" dirty="0"/>
              <a:t> debates about law-making proposals as practical reasoning. In M. </a:t>
            </a:r>
            <a:r>
              <a:rPr lang="en-US" sz="1400" dirty="0" err="1"/>
              <a:t>Araszkiewicz</a:t>
            </a:r>
            <a:r>
              <a:rPr lang="en-US" sz="1400" dirty="0"/>
              <a:t> &amp; K. </a:t>
            </a:r>
            <a:r>
              <a:rPr lang="en-US" sz="1400" dirty="0" err="1"/>
              <a:t>Pleszka</a:t>
            </a:r>
            <a:r>
              <a:rPr lang="en-US" sz="1400" dirty="0"/>
              <a:t> (eds.): </a:t>
            </a:r>
            <a:r>
              <a:rPr lang="en-US" sz="1400" i="1" dirty="0"/>
              <a:t>Logic in the Theory and Practice of Lawmaking</a:t>
            </a:r>
            <a:r>
              <a:rPr lang="en-US" sz="1400" dirty="0"/>
              <a:t>. </a:t>
            </a:r>
            <a:r>
              <a:rPr lang="en-US" sz="1400" dirty="0" err="1"/>
              <a:t>Legisprudence</a:t>
            </a:r>
            <a:r>
              <a:rPr lang="en-US" sz="1400" dirty="0"/>
              <a:t> Library Series, Springer 2015, 301-321.</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itel 1">
            <a:extLst>
              <a:ext uri="{FF2B5EF4-FFF2-40B4-BE49-F238E27FC236}">
                <a16:creationId xmlns:a16="http://schemas.microsoft.com/office/drawing/2014/main" id="{C8655123-6554-4843-9F2D-FC4CBC8BDE6C}"/>
              </a:ext>
            </a:extLst>
          </p:cNvPr>
          <p:cNvSpPr>
            <a:spLocks noGrp="1" noChangeArrowheads="1"/>
          </p:cNvSpPr>
          <p:nvPr>
            <p:ph type="title"/>
          </p:nvPr>
        </p:nvSpPr>
        <p:spPr/>
        <p:txBody>
          <a:bodyPr/>
          <a:lstStyle/>
          <a:p>
            <a:pPr algn="ctr"/>
            <a:r>
              <a:rPr lang="nl-NL" altLang="nl-NL"/>
              <a:t>Quotes from Monge</a:t>
            </a:r>
          </a:p>
        </p:txBody>
      </p:sp>
      <p:sp>
        <p:nvSpPr>
          <p:cNvPr id="129026" name="Tijdelijke aanduiding voor inhoud 2">
            <a:extLst>
              <a:ext uri="{FF2B5EF4-FFF2-40B4-BE49-F238E27FC236}">
                <a16:creationId xmlns:a16="http://schemas.microsoft.com/office/drawing/2014/main" id="{084E451C-4C79-6544-A14F-8604D5C986B3}"/>
              </a:ext>
            </a:extLst>
          </p:cNvPr>
          <p:cNvSpPr>
            <a:spLocks noGrp="1" noChangeArrowheads="1"/>
          </p:cNvSpPr>
          <p:nvPr>
            <p:ph idx="1"/>
          </p:nvPr>
        </p:nvSpPr>
        <p:spPr/>
        <p:txBody>
          <a:bodyPr/>
          <a:lstStyle/>
          <a:p>
            <a:r>
              <a:rPr lang="en-US" altLang="nl-NL" sz="2000"/>
              <a:t>In all employment contracts, whether at will or for a definite term, the employer's interest in running his business as he sees fit </a:t>
            </a:r>
            <a:r>
              <a:rPr lang="en-US" altLang="nl-NL" sz="2000">
                <a:solidFill>
                  <a:srgbClr val="FF0000"/>
                </a:solidFill>
              </a:rPr>
              <a:t>must be balanced against</a:t>
            </a:r>
            <a:r>
              <a:rPr lang="en-US" altLang="nl-NL" sz="2000"/>
              <a:t> the interest of the employee in maintaining his employment, and the public's interest in maintaining a proper balance between the two. </a:t>
            </a:r>
          </a:p>
          <a:p>
            <a:r>
              <a:rPr lang="en-US" altLang="nl-NL" sz="2000"/>
              <a:t>We hold that a termination by the employer of a contract of employment at will which is </a:t>
            </a:r>
            <a:r>
              <a:rPr lang="en-US" altLang="nl-NL" sz="2000" b="1"/>
              <a:t>motivated by bad faith or malice or based on retaliation</a:t>
            </a:r>
            <a:r>
              <a:rPr lang="en-US" altLang="nl-NL" sz="2000"/>
              <a:t> </a:t>
            </a:r>
            <a:r>
              <a:rPr lang="en-US" altLang="nl-NL" sz="2000">
                <a:solidFill>
                  <a:srgbClr val="FF0000"/>
                </a:solidFill>
              </a:rPr>
              <a:t>is not in the best interest of </a:t>
            </a:r>
            <a:r>
              <a:rPr lang="en-US" altLang="nl-NL" sz="2000"/>
              <a:t>the economic system or the public good and constitutes a breach of the employment contract.</a:t>
            </a:r>
            <a:endParaRPr lang="en-US" altLang="nl-NL" sz="2400"/>
          </a:p>
          <a:p>
            <a:pPr>
              <a:buFont typeface="Wingdings" pitchFamily="2" charset="2"/>
              <a:buNone/>
            </a:pPr>
            <a:r>
              <a:rPr lang="nl-NL" altLang="nl-NL" sz="1800"/>
              <a:t> </a:t>
            </a:r>
            <a:endParaRPr lang="nl-NL" altLang="nl-NL" sz="16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a:extLst>
              <a:ext uri="{FF2B5EF4-FFF2-40B4-BE49-F238E27FC236}">
                <a16:creationId xmlns:a16="http://schemas.microsoft.com/office/drawing/2014/main" id="{03A2A031-22F3-7642-A29E-FBFB5A0CFA14}"/>
              </a:ext>
            </a:extLst>
          </p:cNvPr>
          <p:cNvSpPr>
            <a:spLocks noGrp="1" noChangeArrowheads="1"/>
          </p:cNvSpPr>
          <p:nvPr>
            <p:ph type="title"/>
          </p:nvPr>
        </p:nvSpPr>
        <p:spPr/>
        <p:txBody>
          <a:bodyPr/>
          <a:lstStyle/>
          <a:p>
            <a:pPr algn="ctr" eaLnBrk="1" hangingPunct="1"/>
            <a:r>
              <a:rPr lang="en-US" altLang="nl-NL" sz="4000"/>
              <a:t>Monge as decision making</a:t>
            </a:r>
          </a:p>
        </p:txBody>
      </p:sp>
      <p:sp>
        <p:nvSpPr>
          <p:cNvPr id="130050" name="Text Box 3">
            <a:extLst>
              <a:ext uri="{FF2B5EF4-FFF2-40B4-BE49-F238E27FC236}">
                <a16:creationId xmlns:a16="http://schemas.microsoft.com/office/drawing/2014/main" id="{C66E217E-90B8-734D-843B-3E7379C9118D}"/>
              </a:ext>
            </a:extLst>
          </p:cNvPr>
          <p:cNvSpPr txBox="1">
            <a:spLocks noChangeArrowheads="1"/>
          </p:cNvSpPr>
          <p:nvPr/>
        </p:nvSpPr>
        <p:spPr bwMode="auto">
          <a:xfrm>
            <a:off x="1066800" y="2514600"/>
            <a:ext cx="24384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We should adopt the Old Rule as the valid rule</a:t>
            </a:r>
          </a:p>
        </p:txBody>
      </p:sp>
      <p:sp>
        <p:nvSpPr>
          <p:cNvPr id="130051" name="Text Box 4">
            <a:extLst>
              <a:ext uri="{FF2B5EF4-FFF2-40B4-BE49-F238E27FC236}">
                <a16:creationId xmlns:a16="http://schemas.microsoft.com/office/drawing/2014/main" id="{EE2B4E08-DC3E-1648-837D-DD0BAEAD9654}"/>
              </a:ext>
            </a:extLst>
          </p:cNvPr>
          <p:cNvSpPr txBox="1">
            <a:spLocks noChangeArrowheads="1"/>
          </p:cNvSpPr>
          <p:nvPr/>
        </p:nvSpPr>
        <p:spPr bwMode="auto">
          <a:xfrm>
            <a:off x="152400" y="4225925"/>
            <a:ext cx="2057400" cy="107791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The old rule makes that employers can run their business as they see fit</a:t>
            </a:r>
          </a:p>
        </p:txBody>
      </p:sp>
      <p:sp>
        <p:nvSpPr>
          <p:cNvPr id="130052" name="Text Box 5">
            <a:extLst>
              <a:ext uri="{FF2B5EF4-FFF2-40B4-BE49-F238E27FC236}">
                <a16:creationId xmlns:a16="http://schemas.microsoft.com/office/drawing/2014/main" id="{EB0DBED1-06D6-1643-83D7-33CBC5341F33}"/>
              </a:ext>
            </a:extLst>
          </p:cNvPr>
          <p:cNvSpPr txBox="1">
            <a:spLocks noChangeArrowheads="1"/>
          </p:cNvSpPr>
          <p:nvPr/>
        </p:nvSpPr>
        <p:spPr bwMode="auto">
          <a:xfrm>
            <a:off x="2438400" y="4210050"/>
            <a:ext cx="1905000" cy="1323975"/>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Employers being able to run their business as they see fit promotes individual liberty</a:t>
            </a:r>
          </a:p>
        </p:txBody>
      </p:sp>
      <p:cxnSp>
        <p:nvCxnSpPr>
          <p:cNvPr id="130053" name="AutoShape 6">
            <a:extLst>
              <a:ext uri="{FF2B5EF4-FFF2-40B4-BE49-F238E27FC236}">
                <a16:creationId xmlns:a16="http://schemas.microsoft.com/office/drawing/2014/main" id="{8CA51AD9-196F-8645-A438-AEDBF82A3871}"/>
              </a:ext>
            </a:extLst>
          </p:cNvPr>
          <p:cNvCxnSpPr>
            <a:cxnSpLocks noChangeShapeType="1"/>
            <a:stCxn id="130051" idx="0"/>
            <a:endCxn id="130050" idx="2"/>
          </p:cNvCxnSpPr>
          <p:nvPr/>
        </p:nvCxnSpPr>
        <p:spPr bwMode="auto">
          <a:xfrm rot="5400000" flipH="1" flipV="1">
            <a:off x="1169987" y="3109913"/>
            <a:ext cx="1127125"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0054" name="AutoShape 7">
            <a:extLst>
              <a:ext uri="{FF2B5EF4-FFF2-40B4-BE49-F238E27FC236}">
                <a16:creationId xmlns:a16="http://schemas.microsoft.com/office/drawing/2014/main" id="{5EC8C13E-E5CE-8043-9C76-63635E6D1800}"/>
              </a:ext>
            </a:extLst>
          </p:cNvPr>
          <p:cNvCxnSpPr>
            <a:cxnSpLocks noChangeShapeType="1"/>
            <a:stCxn id="130052" idx="0"/>
            <a:endCxn id="130050" idx="2"/>
          </p:cNvCxnSpPr>
          <p:nvPr/>
        </p:nvCxnSpPr>
        <p:spPr bwMode="auto">
          <a:xfrm rot="16200000" flipV="1">
            <a:off x="2282825" y="3101975"/>
            <a:ext cx="1111250"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27368" name="Text Box 8">
            <a:extLst>
              <a:ext uri="{FF2B5EF4-FFF2-40B4-BE49-F238E27FC236}">
                <a16:creationId xmlns:a16="http://schemas.microsoft.com/office/drawing/2014/main" id="{AC4F0634-741C-C34E-92A7-6EB2B9A12272}"/>
              </a:ext>
            </a:extLst>
          </p:cNvPr>
          <p:cNvSpPr txBox="1">
            <a:spLocks noChangeArrowheads="1"/>
          </p:cNvSpPr>
          <p:nvPr/>
        </p:nvSpPr>
        <p:spPr bwMode="auto">
          <a:xfrm>
            <a:off x="5562600" y="2514600"/>
            <a:ext cx="25146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We should adopt the New Rule as the valid rule</a:t>
            </a:r>
          </a:p>
        </p:txBody>
      </p:sp>
      <p:sp>
        <p:nvSpPr>
          <p:cNvPr id="527369" name="Text Box 9">
            <a:extLst>
              <a:ext uri="{FF2B5EF4-FFF2-40B4-BE49-F238E27FC236}">
                <a16:creationId xmlns:a16="http://schemas.microsoft.com/office/drawing/2014/main" id="{56903025-3A61-BA49-A55D-16C41E699059}"/>
              </a:ext>
            </a:extLst>
          </p:cNvPr>
          <p:cNvSpPr txBox="1">
            <a:spLocks noChangeArrowheads="1"/>
          </p:cNvSpPr>
          <p:nvPr/>
        </p:nvSpPr>
        <p:spPr bwMode="auto">
          <a:xfrm>
            <a:off x="4648200" y="4225925"/>
            <a:ext cx="2133600" cy="107791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The new rule makes that good employees cannot be fired in malice</a:t>
            </a:r>
          </a:p>
        </p:txBody>
      </p:sp>
      <p:sp>
        <p:nvSpPr>
          <p:cNvPr id="527370" name="Text Box 10">
            <a:extLst>
              <a:ext uri="{FF2B5EF4-FFF2-40B4-BE49-F238E27FC236}">
                <a16:creationId xmlns:a16="http://schemas.microsoft.com/office/drawing/2014/main" id="{925459BC-7BC8-5C40-9ECF-63EAB49BA9E4}"/>
              </a:ext>
            </a:extLst>
          </p:cNvPr>
          <p:cNvSpPr txBox="1">
            <a:spLocks noChangeArrowheads="1"/>
          </p:cNvSpPr>
          <p:nvPr/>
        </p:nvSpPr>
        <p:spPr bwMode="auto">
          <a:xfrm>
            <a:off x="7010400" y="4225925"/>
            <a:ext cx="1905000" cy="1570038"/>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Good employees not being able to be fired in malice promotes the economic system and public good</a:t>
            </a:r>
          </a:p>
        </p:txBody>
      </p:sp>
      <p:cxnSp>
        <p:nvCxnSpPr>
          <p:cNvPr id="527371" name="AutoShape 11">
            <a:extLst>
              <a:ext uri="{FF2B5EF4-FFF2-40B4-BE49-F238E27FC236}">
                <a16:creationId xmlns:a16="http://schemas.microsoft.com/office/drawing/2014/main" id="{CA3E588D-13D6-5245-85FB-D12DEFF877AB}"/>
              </a:ext>
            </a:extLst>
          </p:cNvPr>
          <p:cNvCxnSpPr>
            <a:cxnSpLocks noChangeShapeType="1"/>
            <a:stCxn id="527369" idx="0"/>
            <a:endCxn id="527368" idx="2"/>
          </p:cNvCxnSpPr>
          <p:nvPr/>
        </p:nvCxnSpPr>
        <p:spPr bwMode="auto">
          <a:xfrm rot="5400000" flipH="1" flipV="1">
            <a:off x="5703887" y="3109913"/>
            <a:ext cx="1127125"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27372" name="AutoShape 12">
            <a:extLst>
              <a:ext uri="{FF2B5EF4-FFF2-40B4-BE49-F238E27FC236}">
                <a16:creationId xmlns:a16="http://schemas.microsoft.com/office/drawing/2014/main" id="{8902FEC2-A786-294E-BA00-3BD8116A5528}"/>
              </a:ext>
            </a:extLst>
          </p:cNvPr>
          <p:cNvCxnSpPr>
            <a:cxnSpLocks noChangeShapeType="1"/>
            <a:stCxn id="527370" idx="0"/>
            <a:endCxn id="527368" idx="2"/>
          </p:cNvCxnSpPr>
          <p:nvPr/>
        </p:nvCxnSpPr>
        <p:spPr bwMode="auto">
          <a:xfrm rot="16200000" flipV="1">
            <a:off x="6827837" y="3090863"/>
            <a:ext cx="1127125" cy="11430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27373" name="AutoShape 13">
            <a:extLst>
              <a:ext uri="{FF2B5EF4-FFF2-40B4-BE49-F238E27FC236}">
                <a16:creationId xmlns:a16="http://schemas.microsoft.com/office/drawing/2014/main" id="{4A6F6389-7AFA-F84B-9699-C5FE7FD5EDDF}"/>
              </a:ext>
            </a:extLst>
          </p:cNvPr>
          <p:cNvCxnSpPr>
            <a:cxnSpLocks noChangeShapeType="1"/>
            <a:stCxn id="130050" idx="3"/>
            <a:endCxn id="527368" idx="1"/>
          </p:cNvCxnSpPr>
          <p:nvPr/>
        </p:nvCxnSpPr>
        <p:spPr bwMode="auto">
          <a:xfrm>
            <a:off x="3505200" y="2806700"/>
            <a:ext cx="2057400" cy="1588"/>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
        <p:nvSpPr>
          <p:cNvPr id="14" name="AutoShape 6">
            <a:extLst>
              <a:ext uri="{FF2B5EF4-FFF2-40B4-BE49-F238E27FC236}">
                <a16:creationId xmlns:a16="http://schemas.microsoft.com/office/drawing/2014/main" id="{054AD8CF-00CA-BD4D-903A-C80D1F631759}"/>
              </a:ext>
            </a:extLst>
          </p:cNvPr>
          <p:cNvSpPr>
            <a:spLocks noChangeArrowheads="1"/>
          </p:cNvSpPr>
          <p:nvPr/>
        </p:nvSpPr>
        <p:spPr bwMode="auto">
          <a:xfrm>
            <a:off x="304800" y="152400"/>
            <a:ext cx="2514600" cy="1463675"/>
          </a:xfrm>
          <a:prstGeom prst="wedgeRoundRectCallout">
            <a:avLst>
              <a:gd name="adj1" fmla="val 67027"/>
              <a:gd name="adj2" fmla="val 118113"/>
              <a:gd name="adj3" fmla="val 16667"/>
            </a:avLst>
          </a:prstGeom>
          <a:solidFill>
            <a:schemeClr val="accent2">
              <a:lumMod val="40000"/>
              <a:lumOff val="60000"/>
            </a:schemeClr>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Short for “Every employment contract that specifies no duration is terminable at will by either party” </a:t>
            </a:r>
          </a:p>
        </p:txBody>
      </p:sp>
      <p:sp>
        <p:nvSpPr>
          <p:cNvPr id="15" name="AutoShape 6">
            <a:extLst>
              <a:ext uri="{FF2B5EF4-FFF2-40B4-BE49-F238E27FC236}">
                <a16:creationId xmlns:a16="http://schemas.microsoft.com/office/drawing/2014/main" id="{76579FEB-5C3F-2F44-A68D-EBF1EFCEA42B}"/>
              </a:ext>
            </a:extLst>
          </p:cNvPr>
          <p:cNvSpPr>
            <a:spLocks noChangeArrowheads="1"/>
          </p:cNvSpPr>
          <p:nvPr/>
        </p:nvSpPr>
        <p:spPr bwMode="auto">
          <a:xfrm>
            <a:off x="5257800" y="0"/>
            <a:ext cx="3886200" cy="1463675"/>
          </a:xfrm>
          <a:prstGeom prst="wedgeRoundRectCallout">
            <a:avLst>
              <a:gd name="adj1" fmla="val 19802"/>
              <a:gd name="adj2" fmla="val 126376"/>
              <a:gd name="adj3" fmla="val 16667"/>
            </a:avLst>
          </a:prstGeom>
          <a:solidFill>
            <a:schemeClr val="accent2">
              <a:lumMod val="40000"/>
              <a:lumOff val="60000"/>
            </a:schemeClr>
          </a:solidFill>
          <a:ln w="9525">
            <a:solidFill>
              <a:schemeClr val="tx1"/>
            </a:solidFill>
            <a:miter lim="800000"/>
            <a:headEnd/>
            <a:tailEnd/>
          </a:ln>
        </p:spPr>
        <p:txBody>
          <a:bodyPr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Short for “Every employment contract that specifies no duration is terminable at will by either party </a:t>
            </a:r>
            <a:r>
              <a:rPr lang="en-US" altLang="nl-NL" sz="1600" b="1" i="1">
                <a:latin typeface="Tahoma" panose="020B0604030504040204" pitchFamily="34" charset="0"/>
              </a:rPr>
              <a:t>unless </a:t>
            </a:r>
            <a:r>
              <a:rPr lang="en-US" altLang="nl-NL" sz="1600" b="1">
                <a:latin typeface="Tahoma" panose="020B0604030504040204" pitchFamily="34" charset="0"/>
              </a:rPr>
              <a:t>the employer terminates the contract in bad faith, malice, or retaliation</a:t>
            </a:r>
            <a:r>
              <a:rPr lang="en-US" altLang="nl-NL" sz="1600">
                <a:latin typeface="Tahoma" panose="020B060403050404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527373"/>
                                        </p:tgtEl>
                                        <p:attrNameLst>
                                          <p:attrName>style.visibility</p:attrName>
                                        </p:attrNameLst>
                                      </p:cBhvr>
                                      <p:to>
                                        <p:strVal val="visible"/>
                                      </p:to>
                                    </p:set>
                                    <p:anim calcmode="lin" valueType="num">
                                      <p:cBhvr additive="base">
                                        <p:cTn id="13" dur="500" fill="hold"/>
                                        <p:tgtEl>
                                          <p:spTgt spid="527373"/>
                                        </p:tgtEl>
                                        <p:attrNameLst>
                                          <p:attrName>ppt_x</p:attrName>
                                        </p:attrNameLst>
                                      </p:cBhvr>
                                      <p:tavLst>
                                        <p:tav tm="0">
                                          <p:val>
                                            <p:strVal val="1+#ppt_w/2"/>
                                          </p:val>
                                        </p:tav>
                                        <p:tav tm="100000">
                                          <p:val>
                                            <p:strVal val="#ppt_x"/>
                                          </p:val>
                                        </p:tav>
                                      </p:tavLst>
                                    </p:anim>
                                    <p:anim calcmode="lin" valueType="num">
                                      <p:cBhvr additive="base">
                                        <p:cTn id="14" dur="500" fill="hold"/>
                                        <p:tgtEl>
                                          <p:spTgt spid="527373"/>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527368"/>
                                        </p:tgtEl>
                                        <p:attrNameLst>
                                          <p:attrName>style.visibility</p:attrName>
                                        </p:attrNameLst>
                                      </p:cBhvr>
                                      <p:to>
                                        <p:strVal val="visible"/>
                                      </p:to>
                                    </p:set>
                                    <p:anim calcmode="lin" valueType="num">
                                      <p:cBhvr additive="base">
                                        <p:cTn id="17" dur="500" fill="hold"/>
                                        <p:tgtEl>
                                          <p:spTgt spid="527368"/>
                                        </p:tgtEl>
                                        <p:attrNameLst>
                                          <p:attrName>ppt_x</p:attrName>
                                        </p:attrNameLst>
                                      </p:cBhvr>
                                      <p:tavLst>
                                        <p:tav tm="0">
                                          <p:val>
                                            <p:strVal val="1+#ppt_w/2"/>
                                          </p:val>
                                        </p:tav>
                                        <p:tav tm="100000">
                                          <p:val>
                                            <p:strVal val="#ppt_x"/>
                                          </p:val>
                                        </p:tav>
                                      </p:tavLst>
                                    </p:anim>
                                    <p:anim calcmode="lin" valueType="num">
                                      <p:cBhvr additive="base">
                                        <p:cTn id="18" dur="500" fill="hold"/>
                                        <p:tgtEl>
                                          <p:spTgt spid="527368"/>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527371"/>
                                        </p:tgtEl>
                                        <p:attrNameLst>
                                          <p:attrName>style.visibility</p:attrName>
                                        </p:attrNameLst>
                                      </p:cBhvr>
                                      <p:to>
                                        <p:strVal val="visible"/>
                                      </p:to>
                                    </p:set>
                                    <p:anim calcmode="lin" valueType="num">
                                      <p:cBhvr additive="base">
                                        <p:cTn id="21" dur="500" fill="hold"/>
                                        <p:tgtEl>
                                          <p:spTgt spid="527371"/>
                                        </p:tgtEl>
                                        <p:attrNameLst>
                                          <p:attrName>ppt_x</p:attrName>
                                        </p:attrNameLst>
                                      </p:cBhvr>
                                      <p:tavLst>
                                        <p:tav tm="0">
                                          <p:val>
                                            <p:strVal val="1+#ppt_w/2"/>
                                          </p:val>
                                        </p:tav>
                                        <p:tav tm="100000">
                                          <p:val>
                                            <p:strVal val="#ppt_x"/>
                                          </p:val>
                                        </p:tav>
                                      </p:tavLst>
                                    </p:anim>
                                    <p:anim calcmode="lin" valueType="num">
                                      <p:cBhvr additive="base">
                                        <p:cTn id="22" dur="500" fill="hold"/>
                                        <p:tgtEl>
                                          <p:spTgt spid="527371"/>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527372"/>
                                        </p:tgtEl>
                                        <p:attrNameLst>
                                          <p:attrName>style.visibility</p:attrName>
                                        </p:attrNameLst>
                                      </p:cBhvr>
                                      <p:to>
                                        <p:strVal val="visible"/>
                                      </p:to>
                                    </p:set>
                                    <p:anim calcmode="lin" valueType="num">
                                      <p:cBhvr additive="base">
                                        <p:cTn id="25" dur="500" fill="hold"/>
                                        <p:tgtEl>
                                          <p:spTgt spid="527372"/>
                                        </p:tgtEl>
                                        <p:attrNameLst>
                                          <p:attrName>ppt_x</p:attrName>
                                        </p:attrNameLst>
                                      </p:cBhvr>
                                      <p:tavLst>
                                        <p:tav tm="0">
                                          <p:val>
                                            <p:strVal val="1+#ppt_w/2"/>
                                          </p:val>
                                        </p:tav>
                                        <p:tav tm="100000">
                                          <p:val>
                                            <p:strVal val="#ppt_x"/>
                                          </p:val>
                                        </p:tav>
                                      </p:tavLst>
                                    </p:anim>
                                    <p:anim calcmode="lin" valueType="num">
                                      <p:cBhvr additive="base">
                                        <p:cTn id="26" dur="500" fill="hold"/>
                                        <p:tgtEl>
                                          <p:spTgt spid="527372"/>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527369"/>
                                        </p:tgtEl>
                                        <p:attrNameLst>
                                          <p:attrName>style.visibility</p:attrName>
                                        </p:attrNameLst>
                                      </p:cBhvr>
                                      <p:to>
                                        <p:strVal val="visible"/>
                                      </p:to>
                                    </p:set>
                                    <p:anim calcmode="lin" valueType="num">
                                      <p:cBhvr additive="base">
                                        <p:cTn id="29" dur="500" fill="hold"/>
                                        <p:tgtEl>
                                          <p:spTgt spid="527369"/>
                                        </p:tgtEl>
                                        <p:attrNameLst>
                                          <p:attrName>ppt_x</p:attrName>
                                        </p:attrNameLst>
                                      </p:cBhvr>
                                      <p:tavLst>
                                        <p:tav tm="0">
                                          <p:val>
                                            <p:strVal val="1+#ppt_w/2"/>
                                          </p:val>
                                        </p:tav>
                                        <p:tav tm="100000">
                                          <p:val>
                                            <p:strVal val="#ppt_x"/>
                                          </p:val>
                                        </p:tav>
                                      </p:tavLst>
                                    </p:anim>
                                    <p:anim calcmode="lin" valueType="num">
                                      <p:cBhvr additive="base">
                                        <p:cTn id="30" dur="500" fill="hold"/>
                                        <p:tgtEl>
                                          <p:spTgt spid="52736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527370"/>
                                        </p:tgtEl>
                                        <p:attrNameLst>
                                          <p:attrName>style.visibility</p:attrName>
                                        </p:attrNameLst>
                                      </p:cBhvr>
                                      <p:to>
                                        <p:strVal val="visible"/>
                                      </p:to>
                                    </p:set>
                                    <p:anim calcmode="lin" valueType="num">
                                      <p:cBhvr additive="base">
                                        <p:cTn id="33" dur="500" fill="hold"/>
                                        <p:tgtEl>
                                          <p:spTgt spid="527370"/>
                                        </p:tgtEl>
                                        <p:attrNameLst>
                                          <p:attrName>ppt_x</p:attrName>
                                        </p:attrNameLst>
                                      </p:cBhvr>
                                      <p:tavLst>
                                        <p:tav tm="0">
                                          <p:val>
                                            <p:strVal val="1+#ppt_w/2"/>
                                          </p:val>
                                        </p:tav>
                                        <p:tav tm="100000">
                                          <p:val>
                                            <p:strVal val="#ppt_x"/>
                                          </p:val>
                                        </p:tav>
                                      </p:tavLst>
                                    </p:anim>
                                    <p:anim calcmode="lin" valueType="num">
                                      <p:cBhvr additive="base">
                                        <p:cTn id="34" dur="500" fill="hold"/>
                                        <p:tgtEl>
                                          <p:spTgt spid="527370"/>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1+#ppt_w/2"/>
                                          </p:val>
                                        </p:tav>
                                        <p:tav tm="100000">
                                          <p:val>
                                            <p:strVal val="#ppt_x"/>
                                          </p:val>
                                        </p:tav>
                                      </p:tavLst>
                                    </p:anim>
                                    <p:anim calcmode="lin" valueType="num">
                                      <p:cBhvr additive="base">
                                        <p:cTn id="40"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68" grpId="0" animBg="1"/>
      <p:bldP spid="527369" grpId="0" animBg="1"/>
      <p:bldP spid="527370" grpId="0" animBg="1"/>
      <p:bldP spid="14" grpId="0" animBg="1"/>
      <p:bldP spid="1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ext Box 3">
            <a:extLst>
              <a:ext uri="{FF2B5EF4-FFF2-40B4-BE49-F238E27FC236}">
                <a16:creationId xmlns:a16="http://schemas.microsoft.com/office/drawing/2014/main" id="{CB15A20B-C6CC-2F49-9E9C-33DD138921F8}"/>
              </a:ext>
            </a:extLst>
          </p:cNvPr>
          <p:cNvSpPr txBox="1">
            <a:spLocks noChangeArrowheads="1"/>
          </p:cNvSpPr>
          <p:nvPr/>
        </p:nvSpPr>
        <p:spPr bwMode="auto">
          <a:xfrm>
            <a:off x="2209800" y="3646488"/>
            <a:ext cx="1676400" cy="338137"/>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Rule R</a:t>
            </a:r>
          </a:p>
        </p:txBody>
      </p:sp>
      <p:sp>
        <p:nvSpPr>
          <p:cNvPr id="132098" name="Text Box 4">
            <a:extLst>
              <a:ext uri="{FF2B5EF4-FFF2-40B4-BE49-F238E27FC236}">
                <a16:creationId xmlns:a16="http://schemas.microsoft.com/office/drawing/2014/main" id="{E9FD178D-16BC-0B44-9364-D9188AF95602}"/>
              </a:ext>
            </a:extLst>
          </p:cNvPr>
          <p:cNvSpPr txBox="1">
            <a:spLocks noChangeArrowheads="1"/>
          </p:cNvSpPr>
          <p:nvPr/>
        </p:nvSpPr>
        <p:spPr bwMode="auto">
          <a:xfrm>
            <a:off x="609600" y="5181600"/>
            <a:ext cx="22098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We should adopt rule R as the valid one</a:t>
            </a:r>
          </a:p>
        </p:txBody>
      </p:sp>
      <p:sp>
        <p:nvSpPr>
          <p:cNvPr id="132099" name="Text Box 5">
            <a:extLst>
              <a:ext uri="{FF2B5EF4-FFF2-40B4-BE49-F238E27FC236}">
                <a16:creationId xmlns:a16="http://schemas.microsoft.com/office/drawing/2014/main" id="{B39372C2-C706-9941-8E24-8D3289F46767}"/>
              </a:ext>
            </a:extLst>
          </p:cNvPr>
          <p:cNvSpPr txBox="1">
            <a:spLocks noChangeArrowheads="1"/>
          </p:cNvSpPr>
          <p:nvPr/>
        </p:nvSpPr>
        <p:spPr bwMode="auto">
          <a:xfrm>
            <a:off x="3429000" y="5181600"/>
            <a:ext cx="2209800" cy="83026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we should adopt rule R as the valid one THEN rule R</a:t>
            </a:r>
          </a:p>
        </p:txBody>
      </p:sp>
      <p:cxnSp>
        <p:nvCxnSpPr>
          <p:cNvPr id="132100" name="AutoShape 6">
            <a:extLst>
              <a:ext uri="{FF2B5EF4-FFF2-40B4-BE49-F238E27FC236}">
                <a16:creationId xmlns:a16="http://schemas.microsoft.com/office/drawing/2014/main" id="{DCA00CE2-D70C-044F-ACD2-4DFFC9FA01C5}"/>
              </a:ext>
            </a:extLst>
          </p:cNvPr>
          <p:cNvCxnSpPr>
            <a:cxnSpLocks noChangeShapeType="1"/>
            <a:stCxn id="132098" idx="0"/>
            <a:endCxn id="132097" idx="2"/>
          </p:cNvCxnSpPr>
          <p:nvPr/>
        </p:nvCxnSpPr>
        <p:spPr bwMode="auto">
          <a:xfrm rot="5400000" flipH="1" flipV="1">
            <a:off x="1782762" y="3916363"/>
            <a:ext cx="1196975" cy="13335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2101" name="AutoShape 7">
            <a:extLst>
              <a:ext uri="{FF2B5EF4-FFF2-40B4-BE49-F238E27FC236}">
                <a16:creationId xmlns:a16="http://schemas.microsoft.com/office/drawing/2014/main" id="{DE8AA3F4-0AFC-4C4B-B588-E171EEFCCFD3}"/>
              </a:ext>
            </a:extLst>
          </p:cNvPr>
          <p:cNvCxnSpPr>
            <a:cxnSpLocks noChangeShapeType="1"/>
            <a:stCxn id="132099" idx="0"/>
            <a:endCxn id="132097" idx="2"/>
          </p:cNvCxnSpPr>
          <p:nvPr/>
        </p:nvCxnSpPr>
        <p:spPr bwMode="auto">
          <a:xfrm rot="16200000" flipV="1">
            <a:off x="3192462" y="3840163"/>
            <a:ext cx="1196975" cy="1485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2102" name="AutoShape 11">
            <a:extLst>
              <a:ext uri="{FF2B5EF4-FFF2-40B4-BE49-F238E27FC236}">
                <a16:creationId xmlns:a16="http://schemas.microsoft.com/office/drawing/2014/main" id="{08921FA6-703A-A949-859C-D2DEE988C9C0}"/>
              </a:ext>
            </a:extLst>
          </p:cNvPr>
          <p:cNvCxnSpPr>
            <a:cxnSpLocks noChangeShapeType="1"/>
            <a:stCxn id="132097" idx="0"/>
            <a:endCxn id="132106" idx="2"/>
          </p:cNvCxnSpPr>
          <p:nvPr/>
        </p:nvCxnSpPr>
        <p:spPr bwMode="auto">
          <a:xfrm rot="5400000" flipH="1" flipV="1">
            <a:off x="3260725" y="2182813"/>
            <a:ext cx="1250950" cy="16764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32103" name="Titel 15">
            <a:extLst>
              <a:ext uri="{FF2B5EF4-FFF2-40B4-BE49-F238E27FC236}">
                <a16:creationId xmlns:a16="http://schemas.microsoft.com/office/drawing/2014/main" id="{C4D75CE9-DC43-3741-A090-9E396647B8F5}"/>
              </a:ext>
            </a:extLst>
          </p:cNvPr>
          <p:cNvSpPr>
            <a:spLocks noGrp="1" noChangeArrowheads="1"/>
          </p:cNvSpPr>
          <p:nvPr>
            <p:ph type="title"/>
          </p:nvPr>
        </p:nvSpPr>
        <p:spPr>
          <a:xfrm>
            <a:off x="1150938" y="381000"/>
            <a:ext cx="7793037" cy="1143000"/>
          </a:xfrm>
        </p:spPr>
        <p:txBody>
          <a:bodyPr/>
          <a:lstStyle/>
          <a:p>
            <a:r>
              <a:rPr lang="nl-NL" altLang="nl-NL" sz="4000"/>
              <a:t>Supporting and using legal rules</a:t>
            </a:r>
          </a:p>
        </p:txBody>
      </p:sp>
      <p:sp>
        <p:nvSpPr>
          <p:cNvPr id="132104" name="Text Box 3">
            <a:extLst>
              <a:ext uri="{FF2B5EF4-FFF2-40B4-BE49-F238E27FC236}">
                <a16:creationId xmlns:a16="http://schemas.microsoft.com/office/drawing/2014/main" id="{27F3FFC5-4EDB-9648-BCE6-66B1D7069D07}"/>
              </a:ext>
            </a:extLst>
          </p:cNvPr>
          <p:cNvSpPr txBox="1">
            <a:spLocks noChangeArrowheads="1"/>
          </p:cNvSpPr>
          <p:nvPr/>
        </p:nvSpPr>
        <p:spPr bwMode="auto">
          <a:xfrm>
            <a:off x="5257800" y="3657600"/>
            <a:ext cx="1981200" cy="338138"/>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Conditions of rule R</a:t>
            </a:r>
          </a:p>
        </p:txBody>
      </p:sp>
      <p:cxnSp>
        <p:nvCxnSpPr>
          <p:cNvPr id="132105" name="AutoShape 7">
            <a:extLst>
              <a:ext uri="{FF2B5EF4-FFF2-40B4-BE49-F238E27FC236}">
                <a16:creationId xmlns:a16="http://schemas.microsoft.com/office/drawing/2014/main" id="{8D28DCEE-3201-8D4F-B9A1-8FE3D32B0AFC}"/>
              </a:ext>
            </a:extLst>
          </p:cNvPr>
          <p:cNvCxnSpPr>
            <a:cxnSpLocks noChangeShapeType="1"/>
            <a:stCxn id="132104" idx="0"/>
            <a:endCxn id="132106" idx="2"/>
          </p:cNvCxnSpPr>
          <p:nvPr/>
        </p:nvCxnSpPr>
        <p:spPr bwMode="auto">
          <a:xfrm rot="16200000" flipV="1">
            <a:off x="4855369" y="2264569"/>
            <a:ext cx="1262062" cy="15240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32106" name="Text Box 3">
            <a:extLst>
              <a:ext uri="{FF2B5EF4-FFF2-40B4-BE49-F238E27FC236}">
                <a16:creationId xmlns:a16="http://schemas.microsoft.com/office/drawing/2014/main" id="{AEF9B1E8-CFAA-2245-A95B-CE4F21C93C64}"/>
              </a:ext>
            </a:extLst>
          </p:cNvPr>
          <p:cNvSpPr txBox="1">
            <a:spLocks noChangeArrowheads="1"/>
          </p:cNvSpPr>
          <p:nvPr/>
        </p:nvSpPr>
        <p:spPr bwMode="auto">
          <a:xfrm>
            <a:off x="3733800" y="2057400"/>
            <a:ext cx="1981200" cy="338138"/>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Conclusion of rule R</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3">
            <a:extLst>
              <a:ext uri="{FF2B5EF4-FFF2-40B4-BE49-F238E27FC236}">
                <a16:creationId xmlns:a16="http://schemas.microsoft.com/office/drawing/2014/main" id="{9316C520-A7DD-D74E-8626-394D5850B94D}"/>
              </a:ext>
            </a:extLst>
          </p:cNvPr>
          <p:cNvSpPr txBox="1">
            <a:spLocks noChangeArrowheads="1"/>
          </p:cNvSpPr>
          <p:nvPr/>
        </p:nvSpPr>
        <p:spPr bwMode="auto">
          <a:xfrm>
            <a:off x="1219200" y="3646488"/>
            <a:ext cx="3276600" cy="830262"/>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Every employment contract that specifies no duration is terminable at will by either party</a:t>
            </a:r>
          </a:p>
        </p:txBody>
      </p:sp>
      <p:sp>
        <p:nvSpPr>
          <p:cNvPr id="98307" name="Text Box 4">
            <a:extLst>
              <a:ext uri="{FF2B5EF4-FFF2-40B4-BE49-F238E27FC236}">
                <a16:creationId xmlns:a16="http://schemas.microsoft.com/office/drawing/2014/main" id="{95CA0093-4FF0-6C49-92F8-ED87D1E71B3F}"/>
              </a:ext>
            </a:extLst>
          </p:cNvPr>
          <p:cNvSpPr txBox="1">
            <a:spLocks noChangeArrowheads="1"/>
          </p:cNvSpPr>
          <p:nvPr/>
        </p:nvSpPr>
        <p:spPr bwMode="auto">
          <a:xfrm>
            <a:off x="609600" y="5181600"/>
            <a:ext cx="2209800" cy="83026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We should adopt the Old Rule as the valid one</a:t>
            </a:r>
          </a:p>
        </p:txBody>
      </p:sp>
      <p:sp>
        <p:nvSpPr>
          <p:cNvPr id="134147" name="Text Box 5">
            <a:extLst>
              <a:ext uri="{FF2B5EF4-FFF2-40B4-BE49-F238E27FC236}">
                <a16:creationId xmlns:a16="http://schemas.microsoft.com/office/drawing/2014/main" id="{DA7BB588-5AB4-4D4C-AF48-4C7B45BBFF59}"/>
              </a:ext>
            </a:extLst>
          </p:cNvPr>
          <p:cNvSpPr txBox="1">
            <a:spLocks noChangeArrowheads="1"/>
          </p:cNvSpPr>
          <p:nvPr/>
        </p:nvSpPr>
        <p:spPr bwMode="auto">
          <a:xfrm>
            <a:off x="3429000" y="5181600"/>
            <a:ext cx="2209800" cy="83026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we should adopt rule R as the valid one THEN rule R</a:t>
            </a:r>
          </a:p>
        </p:txBody>
      </p:sp>
      <p:cxnSp>
        <p:nvCxnSpPr>
          <p:cNvPr id="134148" name="AutoShape 6">
            <a:extLst>
              <a:ext uri="{FF2B5EF4-FFF2-40B4-BE49-F238E27FC236}">
                <a16:creationId xmlns:a16="http://schemas.microsoft.com/office/drawing/2014/main" id="{44F2E9CD-2686-5842-A4A5-CC62EA854F4B}"/>
              </a:ext>
            </a:extLst>
          </p:cNvPr>
          <p:cNvCxnSpPr>
            <a:cxnSpLocks noChangeShapeType="1"/>
            <a:stCxn id="98307" idx="0"/>
            <a:endCxn id="98306" idx="2"/>
          </p:cNvCxnSpPr>
          <p:nvPr/>
        </p:nvCxnSpPr>
        <p:spPr bwMode="auto">
          <a:xfrm rot="5400000" flipH="1" flipV="1">
            <a:off x="1933575" y="4257675"/>
            <a:ext cx="704850" cy="11430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4149" name="AutoShape 7">
            <a:extLst>
              <a:ext uri="{FF2B5EF4-FFF2-40B4-BE49-F238E27FC236}">
                <a16:creationId xmlns:a16="http://schemas.microsoft.com/office/drawing/2014/main" id="{0E354949-FDEE-A048-B9D4-A584F99D592A}"/>
              </a:ext>
            </a:extLst>
          </p:cNvPr>
          <p:cNvCxnSpPr>
            <a:cxnSpLocks noChangeShapeType="1"/>
            <a:stCxn id="134147" idx="0"/>
            <a:endCxn id="98306" idx="2"/>
          </p:cNvCxnSpPr>
          <p:nvPr/>
        </p:nvCxnSpPr>
        <p:spPr bwMode="auto">
          <a:xfrm rot="16200000" flipV="1">
            <a:off x="3343275" y="3990975"/>
            <a:ext cx="704850" cy="16764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4150" name="AutoShape 11">
            <a:extLst>
              <a:ext uri="{FF2B5EF4-FFF2-40B4-BE49-F238E27FC236}">
                <a16:creationId xmlns:a16="http://schemas.microsoft.com/office/drawing/2014/main" id="{6DF852A8-5E1F-4246-8594-9C1A93CB230A}"/>
              </a:ext>
            </a:extLst>
          </p:cNvPr>
          <p:cNvCxnSpPr>
            <a:cxnSpLocks noChangeShapeType="1"/>
            <a:stCxn id="98306" idx="0"/>
            <a:endCxn id="98315" idx="2"/>
          </p:cNvCxnSpPr>
          <p:nvPr/>
        </p:nvCxnSpPr>
        <p:spPr bwMode="auto">
          <a:xfrm rot="5400000" flipH="1" flipV="1">
            <a:off x="3354387" y="2390776"/>
            <a:ext cx="758825" cy="17526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34151" name="Titel 15">
            <a:extLst>
              <a:ext uri="{FF2B5EF4-FFF2-40B4-BE49-F238E27FC236}">
                <a16:creationId xmlns:a16="http://schemas.microsoft.com/office/drawing/2014/main" id="{8EE9B658-8ABA-0A46-82A6-A59D71AB26C4}"/>
              </a:ext>
            </a:extLst>
          </p:cNvPr>
          <p:cNvSpPr>
            <a:spLocks noGrp="1" noChangeArrowheads="1"/>
          </p:cNvSpPr>
          <p:nvPr>
            <p:ph type="title"/>
          </p:nvPr>
        </p:nvSpPr>
        <p:spPr>
          <a:xfrm>
            <a:off x="1150938" y="381000"/>
            <a:ext cx="7793037" cy="1143000"/>
          </a:xfrm>
        </p:spPr>
        <p:txBody>
          <a:bodyPr/>
          <a:lstStyle/>
          <a:p>
            <a:pPr algn="ctr"/>
            <a:r>
              <a:rPr lang="nl-NL" altLang="nl-NL" sz="4000"/>
              <a:t>Supporting and using legal rules in the Monge case (1)</a:t>
            </a:r>
          </a:p>
        </p:txBody>
      </p:sp>
      <p:sp>
        <p:nvSpPr>
          <p:cNvPr id="134152" name="Text Box 3">
            <a:extLst>
              <a:ext uri="{FF2B5EF4-FFF2-40B4-BE49-F238E27FC236}">
                <a16:creationId xmlns:a16="http://schemas.microsoft.com/office/drawing/2014/main" id="{E52FD9ED-5718-3A4F-862A-F100C29FB22D}"/>
              </a:ext>
            </a:extLst>
          </p:cNvPr>
          <p:cNvSpPr txBox="1">
            <a:spLocks noChangeArrowheads="1"/>
          </p:cNvSpPr>
          <p:nvPr/>
        </p:nvSpPr>
        <p:spPr bwMode="auto">
          <a:xfrm>
            <a:off x="5257800" y="3657600"/>
            <a:ext cx="19812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Monge was employed at will</a:t>
            </a:r>
          </a:p>
        </p:txBody>
      </p:sp>
      <p:cxnSp>
        <p:nvCxnSpPr>
          <p:cNvPr id="134153" name="AutoShape 7">
            <a:extLst>
              <a:ext uri="{FF2B5EF4-FFF2-40B4-BE49-F238E27FC236}">
                <a16:creationId xmlns:a16="http://schemas.microsoft.com/office/drawing/2014/main" id="{CAAE4176-40C8-A24A-BA16-F52F79B5C8D7}"/>
              </a:ext>
            </a:extLst>
          </p:cNvPr>
          <p:cNvCxnSpPr>
            <a:cxnSpLocks noChangeShapeType="1"/>
            <a:stCxn id="134152" idx="0"/>
            <a:endCxn id="98315" idx="2"/>
          </p:cNvCxnSpPr>
          <p:nvPr/>
        </p:nvCxnSpPr>
        <p:spPr bwMode="auto">
          <a:xfrm rot="16200000" flipV="1">
            <a:off x="5044281" y="2453482"/>
            <a:ext cx="769937" cy="16383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8315" name="Text Box 3">
            <a:extLst>
              <a:ext uri="{FF2B5EF4-FFF2-40B4-BE49-F238E27FC236}">
                <a16:creationId xmlns:a16="http://schemas.microsoft.com/office/drawing/2014/main" id="{39BFDD60-598D-804A-8C82-4A22A8CE733A}"/>
              </a:ext>
            </a:extLst>
          </p:cNvPr>
          <p:cNvSpPr txBox="1">
            <a:spLocks noChangeArrowheads="1"/>
          </p:cNvSpPr>
          <p:nvPr/>
        </p:nvSpPr>
        <p:spPr bwMode="auto">
          <a:xfrm>
            <a:off x="3352800" y="2057400"/>
            <a:ext cx="2514600" cy="83026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Monge’s contract can be terminated at will by Monge’s employer</a:t>
            </a:r>
          </a:p>
        </p:txBody>
      </p:sp>
      <p:sp>
        <p:nvSpPr>
          <p:cNvPr id="20" name="Rechthoek 19">
            <a:extLst>
              <a:ext uri="{FF2B5EF4-FFF2-40B4-BE49-F238E27FC236}">
                <a16:creationId xmlns:a16="http://schemas.microsoft.com/office/drawing/2014/main" id="{E0B2693F-F080-3C4F-BFCE-031CA342FB02}"/>
              </a:ext>
            </a:extLst>
          </p:cNvPr>
          <p:cNvSpPr>
            <a:spLocks noChangeArrowheads="1"/>
          </p:cNvSpPr>
          <p:nvPr/>
        </p:nvSpPr>
        <p:spPr bwMode="auto">
          <a:xfrm>
            <a:off x="381000" y="1828800"/>
            <a:ext cx="7239000" cy="2819400"/>
          </a:xfrm>
          <a:prstGeom prst="rect">
            <a:avLst/>
          </a:prstGeom>
          <a:noFill/>
          <a:ln w="603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endParaRPr lang="nl-NL" altLang="nl-NL" sz="2400">
              <a:latin typeface="Tahoma" panose="020B0604030504040204" pitchFamily="34" charset="0"/>
            </a:endParaRPr>
          </a:p>
        </p:txBody>
      </p:sp>
      <p:sp>
        <p:nvSpPr>
          <p:cNvPr id="22" name="Tekstvak 21">
            <a:extLst>
              <a:ext uri="{FF2B5EF4-FFF2-40B4-BE49-F238E27FC236}">
                <a16:creationId xmlns:a16="http://schemas.microsoft.com/office/drawing/2014/main" id="{5377B61B-86C7-E04E-B91C-C4AFA10672B9}"/>
              </a:ext>
            </a:extLst>
          </p:cNvPr>
          <p:cNvSpPr txBox="1">
            <a:spLocks noChangeArrowheads="1"/>
          </p:cNvSpPr>
          <p:nvPr/>
        </p:nvSpPr>
        <p:spPr bwMode="auto">
          <a:xfrm>
            <a:off x="152400" y="6096000"/>
            <a:ext cx="3124200" cy="646113"/>
          </a:xfrm>
          <a:prstGeom prst="rect">
            <a:avLst/>
          </a:prstGeom>
          <a:solidFill>
            <a:schemeClr val="accent2">
              <a:lumMod val="40000"/>
              <a:lumOff val="60000"/>
            </a:schemeClr>
          </a:solidFill>
          <a:ln w="9525">
            <a:noFill/>
            <a:miter lim="800000"/>
            <a:headEnd/>
            <a:tailEnd/>
          </a:ln>
        </p:spPr>
        <p:txBody>
          <a:bodyPr>
            <a:spAutoFit/>
          </a:bodyPr>
          <a:lstStyle>
            <a:lvl1pPr eaLnBrk="0" hangingPunct="0">
              <a:defRPr sz="2400">
                <a:solidFill>
                  <a:schemeClr val="tx1"/>
                </a:solidFill>
                <a:latin typeface="Tahoma" pitchFamily="-112" charset="0"/>
                <a:ea typeface="ＭＳ Ｐゴシック" pitchFamily="-112" charset="-128"/>
              </a:defRPr>
            </a:lvl1pPr>
            <a:lvl2pPr marL="37931725" indent="-37474525" eaLnBrk="0" hangingPunct="0">
              <a:defRPr sz="2400">
                <a:solidFill>
                  <a:schemeClr val="tx1"/>
                </a:solidFill>
                <a:latin typeface="Tahoma" pitchFamily="-112" charset="0"/>
                <a:ea typeface="ＭＳ Ｐゴシック" pitchFamily="-112" charset="-128"/>
              </a:defRPr>
            </a:lvl2pPr>
            <a:lvl3pPr eaLnBrk="0" hangingPunct="0">
              <a:defRPr sz="2400">
                <a:solidFill>
                  <a:schemeClr val="tx1"/>
                </a:solidFill>
                <a:latin typeface="Tahoma" pitchFamily="-112" charset="0"/>
                <a:ea typeface="ＭＳ Ｐゴシック" pitchFamily="-112" charset="-128"/>
              </a:defRPr>
            </a:lvl3pPr>
            <a:lvl4pPr eaLnBrk="0" hangingPunct="0">
              <a:defRPr sz="2400">
                <a:solidFill>
                  <a:schemeClr val="tx1"/>
                </a:solidFill>
                <a:latin typeface="Tahoma" pitchFamily="-112" charset="0"/>
                <a:ea typeface="ＭＳ Ｐゴシック" pitchFamily="-112" charset="-128"/>
              </a:defRPr>
            </a:lvl4pPr>
            <a:lvl5pPr eaLnBrk="0" hangingPunct="0">
              <a:defRPr sz="2400">
                <a:solidFill>
                  <a:schemeClr val="tx1"/>
                </a:solidFill>
                <a:latin typeface="Tahoma" pitchFamily="-112" charset="0"/>
                <a:ea typeface="ＭＳ Ｐゴシック" pitchFamily="-112" charset="-128"/>
              </a:defRPr>
            </a:lvl5pPr>
            <a:lvl6pPr marL="457200" eaLnBrk="0" fontAlgn="base" hangingPunct="0">
              <a:spcBef>
                <a:spcPct val="0"/>
              </a:spcBef>
              <a:spcAft>
                <a:spcPct val="0"/>
              </a:spcAft>
              <a:defRPr sz="2400">
                <a:solidFill>
                  <a:schemeClr val="tx1"/>
                </a:solidFill>
                <a:latin typeface="Tahoma" pitchFamily="-112" charset="0"/>
                <a:ea typeface="ＭＳ Ｐゴシック" pitchFamily="-112" charset="-128"/>
              </a:defRPr>
            </a:lvl6pPr>
            <a:lvl7pPr marL="914400" eaLnBrk="0" fontAlgn="base" hangingPunct="0">
              <a:spcBef>
                <a:spcPct val="0"/>
              </a:spcBef>
              <a:spcAft>
                <a:spcPct val="0"/>
              </a:spcAft>
              <a:defRPr sz="2400">
                <a:solidFill>
                  <a:schemeClr val="tx1"/>
                </a:solidFill>
                <a:latin typeface="Tahoma" pitchFamily="-112" charset="0"/>
                <a:ea typeface="ＭＳ Ｐゴシック" pitchFamily="-112" charset="-128"/>
              </a:defRPr>
            </a:lvl7pPr>
            <a:lvl8pPr marL="1371600" eaLnBrk="0" fontAlgn="base" hangingPunct="0">
              <a:spcBef>
                <a:spcPct val="0"/>
              </a:spcBef>
              <a:spcAft>
                <a:spcPct val="0"/>
              </a:spcAft>
              <a:defRPr sz="2400">
                <a:solidFill>
                  <a:schemeClr val="tx1"/>
                </a:solidFill>
                <a:latin typeface="Tahoma" pitchFamily="-112" charset="0"/>
                <a:ea typeface="ＭＳ Ｐゴシック" pitchFamily="-112" charset="-128"/>
              </a:defRPr>
            </a:lvl8pPr>
            <a:lvl9pPr marL="1828800" eaLnBrk="0" fontAlgn="base" hangingPunct="0">
              <a:spcBef>
                <a:spcPct val="0"/>
              </a:spcBef>
              <a:spcAft>
                <a:spcPct val="0"/>
              </a:spcAft>
              <a:defRPr sz="2400">
                <a:solidFill>
                  <a:schemeClr val="tx1"/>
                </a:solidFill>
                <a:latin typeface="Tahoma" pitchFamily="-112" charset="0"/>
                <a:ea typeface="ＭＳ Ｐゴシック" pitchFamily="-112" charset="-128"/>
              </a:defRPr>
            </a:lvl9pPr>
          </a:lstStyle>
          <a:p>
            <a:pPr eaLnBrk="1" hangingPunct="1">
              <a:defRPr/>
            </a:pPr>
            <a:r>
              <a:rPr lang="nl-NL" altLang="nl-NL" sz="1800"/>
              <a:t>Further arguments for and against this premise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accel="50000" decel="5000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mph" presetSubtype="2" fill="hold" nodeType="clickEffect">
                                  <p:stCondLst>
                                    <p:cond delay="0"/>
                                  </p:stCondLst>
                                  <p:childTnLst>
                                    <p:animClr clrSpc="rgb" dir="cw">
                                      <p:cBhvr>
                                        <p:cTn id="18" dur="500" fill="hold"/>
                                        <p:tgtEl>
                                          <p:spTgt spid="98307"/>
                                        </p:tgtEl>
                                        <p:attrNameLst>
                                          <p:attrName>fillcolor</p:attrName>
                                        </p:attrNameLst>
                                      </p:cBhvr>
                                      <p:to>
                                        <a:schemeClr val="hlink"/>
                                      </p:to>
                                    </p:animClr>
                                    <p:set>
                                      <p:cBhvr>
                                        <p:cTn id="19" dur="500" fill="hold"/>
                                        <p:tgtEl>
                                          <p:spTgt spid="98307"/>
                                        </p:tgtEl>
                                        <p:attrNameLst>
                                          <p:attrName>fill.type</p:attrName>
                                        </p:attrNameLst>
                                      </p:cBhvr>
                                      <p:to>
                                        <p:strVal val="solid"/>
                                      </p:to>
                                    </p:set>
                                    <p:set>
                                      <p:cBhvr>
                                        <p:cTn id="20" dur="500" fill="hold"/>
                                        <p:tgtEl>
                                          <p:spTgt spid="98307"/>
                                        </p:tgtEl>
                                        <p:attrNameLst>
                                          <p:attrName>fill.on</p:attrName>
                                        </p:attrNameLst>
                                      </p:cBhvr>
                                      <p:to>
                                        <p:strVal val="true"/>
                                      </p:to>
                                    </p:set>
                                  </p:childTnLst>
                                </p:cTn>
                              </p:par>
                            </p:childTnLst>
                          </p:cTn>
                        </p:par>
                        <p:par>
                          <p:cTn id="21" fill="hold" nodeType="afterGroup">
                            <p:stCondLst>
                              <p:cond delay="500"/>
                            </p:stCondLst>
                            <p:childTnLst>
                              <p:par>
                                <p:cTn id="22" presetID="1" presetClass="emph" presetSubtype="2" fill="hold" nodeType="afterEffect">
                                  <p:stCondLst>
                                    <p:cond delay="0"/>
                                  </p:stCondLst>
                                  <p:childTnLst>
                                    <p:animClr clrSpc="rgb" dir="cw">
                                      <p:cBhvr>
                                        <p:cTn id="23" dur="500" fill="hold"/>
                                        <p:tgtEl>
                                          <p:spTgt spid="98306"/>
                                        </p:tgtEl>
                                        <p:attrNameLst>
                                          <p:attrName>fillcolor</p:attrName>
                                        </p:attrNameLst>
                                      </p:cBhvr>
                                      <p:to>
                                        <a:schemeClr val="hlink"/>
                                      </p:to>
                                    </p:animClr>
                                    <p:set>
                                      <p:cBhvr>
                                        <p:cTn id="24" dur="500" fill="hold"/>
                                        <p:tgtEl>
                                          <p:spTgt spid="98306"/>
                                        </p:tgtEl>
                                        <p:attrNameLst>
                                          <p:attrName>fill.type</p:attrName>
                                        </p:attrNameLst>
                                      </p:cBhvr>
                                      <p:to>
                                        <p:strVal val="solid"/>
                                      </p:to>
                                    </p:set>
                                    <p:set>
                                      <p:cBhvr>
                                        <p:cTn id="25" dur="500" fill="hold"/>
                                        <p:tgtEl>
                                          <p:spTgt spid="98306"/>
                                        </p:tgtEl>
                                        <p:attrNameLst>
                                          <p:attrName>fill.on</p:attrName>
                                        </p:attrNameLst>
                                      </p:cBhvr>
                                      <p:to>
                                        <p:strVal val="true"/>
                                      </p:to>
                                    </p:set>
                                  </p:childTnLst>
                                </p:cTn>
                              </p:par>
                            </p:childTnLst>
                          </p:cTn>
                        </p:par>
                        <p:par>
                          <p:cTn id="26" fill="hold" nodeType="afterGroup">
                            <p:stCondLst>
                              <p:cond delay="1000"/>
                            </p:stCondLst>
                            <p:childTnLst>
                              <p:par>
                                <p:cTn id="27" presetID="1" presetClass="emph" presetSubtype="2" fill="hold" nodeType="afterEffect">
                                  <p:stCondLst>
                                    <p:cond delay="0"/>
                                  </p:stCondLst>
                                  <p:childTnLst>
                                    <p:animClr clrSpc="rgb" dir="cw">
                                      <p:cBhvr>
                                        <p:cTn id="28" dur="500" fill="hold"/>
                                        <p:tgtEl>
                                          <p:spTgt spid="98315"/>
                                        </p:tgtEl>
                                        <p:attrNameLst>
                                          <p:attrName>fillcolor</p:attrName>
                                        </p:attrNameLst>
                                      </p:cBhvr>
                                      <p:to>
                                        <a:schemeClr val="hlink"/>
                                      </p:to>
                                    </p:animClr>
                                    <p:set>
                                      <p:cBhvr>
                                        <p:cTn id="29" dur="500" fill="hold"/>
                                        <p:tgtEl>
                                          <p:spTgt spid="98315"/>
                                        </p:tgtEl>
                                        <p:attrNameLst>
                                          <p:attrName>fill.type</p:attrName>
                                        </p:attrNameLst>
                                      </p:cBhvr>
                                      <p:to>
                                        <p:strVal val="solid"/>
                                      </p:to>
                                    </p:set>
                                    <p:set>
                                      <p:cBhvr>
                                        <p:cTn id="30" dur="500" fill="hold"/>
                                        <p:tgtEl>
                                          <p:spTgt spid="9831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ext Box 3">
            <a:extLst>
              <a:ext uri="{FF2B5EF4-FFF2-40B4-BE49-F238E27FC236}">
                <a16:creationId xmlns:a16="http://schemas.microsoft.com/office/drawing/2014/main" id="{A7078439-8AA0-1546-87C2-69356E3959E6}"/>
              </a:ext>
            </a:extLst>
          </p:cNvPr>
          <p:cNvSpPr txBox="1">
            <a:spLocks noChangeArrowheads="1"/>
          </p:cNvSpPr>
          <p:nvPr/>
        </p:nvSpPr>
        <p:spPr bwMode="auto">
          <a:xfrm>
            <a:off x="533400" y="3429000"/>
            <a:ext cx="3810000" cy="1323975"/>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“Every employment contract that specifies no duration is terminable at will by either party, </a:t>
            </a:r>
            <a:r>
              <a:rPr lang="en-US" altLang="nl-NL" sz="1600" b="1" i="1">
                <a:latin typeface="Tahoma" panose="020B0604030504040204" pitchFamily="34" charset="0"/>
              </a:rPr>
              <a:t>unless </a:t>
            </a:r>
            <a:r>
              <a:rPr lang="en-US" altLang="nl-NL" sz="1600" b="1">
                <a:latin typeface="Tahoma" panose="020B0604030504040204" pitchFamily="34" charset="0"/>
              </a:rPr>
              <a:t>the employer terminates the contract in bad faith, malice, or retaliation</a:t>
            </a:r>
            <a:endParaRPr lang="en-US" altLang="nl-NL" sz="1600">
              <a:latin typeface="Tahoma" panose="020B0604030504040204" pitchFamily="34" charset="0"/>
            </a:endParaRPr>
          </a:p>
        </p:txBody>
      </p:sp>
      <p:sp>
        <p:nvSpPr>
          <p:cNvPr id="136194" name="Text Box 4">
            <a:extLst>
              <a:ext uri="{FF2B5EF4-FFF2-40B4-BE49-F238E27FC236}">
                <a16:creationId xmlns:a16="http://schemas.microsoft.com/office/drawing/2014/main" id="{1F1948E2-6718-1747-9656-C72903C7A0C3}"/>
              </a:ext>
            </a:extLst>
          </p:cNvPr>
          <p:cNvSpPr txBox="1">
            <a:spLocks noChangeArrowheads="1"/>
          </p:cNvSpPr>
          <p:nvPr/>
        </p:nvSpPr>
        <p:spPr bwMode="auto">
          <a:xfrm>
            <a:off x="609600" y="5341938"/>
            <a:ext cx="2209800" cy="830262"/>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We should adopt the New Rule as the valid one</a:t>
            </a:r>
          </a:p>
        </p:txBody>
      </p:sp>
      <p:sp>
        <p:nvSpPr>
          <p:cNvPr id="136195" name="Text Box 5">
            <a:extLst>
              <a:ext uri="{FF2B5EF4-FFF2-40B4-BE49-F238E27FC236}">
                <a16:creationId xmlns:a16="http://schemas.microsoft.com/office/drawing/2014/main" id="{210AD8D0-47A7-6546-8D73-17D4FABC7BA6}"/>
              </a:ext>
            </a:extLst>
          </p:cNvPr>
          <p:cNvSpPr txBox="1">
            <a:spLocks noChangeArrowheads="1"/>
          </p:cNvSpPr>
          <p:nvPr/>
        </p:nvSpPr>
        <p:spPr bwMode="auto">
          <a:xfrm>
            <a:off x="3429000" y="5341938"/>
            <a:ext cx="2209800" cy="830262"/>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IF we should adopt rule R as the valid one THEN rule R</a:t>
            </a:r>
          </a:p>
        </p:txBody>
      </p:sp>
      <p:cxnSp>
        <p:nvCxnSpPr>
          <p:cNvPr id="136196" name="AutoShape 6">
            <a:extLst>
              <a:ext uri="{FF2B5EF4-FFF2-40B4-BE49-F238E27FC236}">
                <a16:creationId xmlns:a16="http://schemas.microsoft.com/office/drawing/2014/main" id="{41AC1611-1C38-4545-8160-BAB23071CC9C}"/>
              </a:ext>
            </a:extLst>
          </p:cNvPr>
          <p:cNvCxnSpPr>
            <a:cxnSpLocks noChangeShapeType="1"/>
            <a:stCxn id="136194" idx="0"/>
            <a:endCxn id="136193" idx="2"/>
          </p:cNvCxnSpPr>
          <p:nvPr/>
        </p:nvCxnSpPr>
        <p:spPr bwMode="auto">
          <a:xfrm rot="5400000" flipH="1" flipV="1">
            <a:off x="1781968" y="4685507"/>
            <a:ext cx="588963" cy="723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6197" name="AutoShape 7">
            <a:extLst>
              <a:ext uri="{FF2B5EF4-FFF2-40B4-BE49-F238E27FC236}">
                <a16:creationId xmlns:a16="http://schemas.microsoft.com/office/drawing/2014/main" id="{0A6ACBCA-17AF-4847-A1C8-651B4B263AD3}"/>
              </a:ext>
            </a:extLst>
          </p:cNvPr>
          <p:cNvCxnSpPr>
            <a:cxnSpLocks noChangeShapeType="1"/>
            <a:stCxn id="136195" idx="0"/>
            <a:endCxn id="136193" idx="2"/>
          </p:cNvCxnSpPr>
          <p:nvPr/>
        </p:nvCxnSpPr>
        <p:spPr bwMode="auto">
          <a:xfrm rot="16200000" flipV="1">
            <a:off x="3191668" y="3999707"/>
            <a:ext cx="588963" cy="20955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6198" name="AutoShape 11">
            <a:extLst>
              <a:ext uri="{FF2B5EF4-FFF2-40B4-BE49-F238E27FC236}">
                <a16:creationId xmlns:a16="http://schemas.microsoft.com/office/drawing/2014/main" id="{3AA648BA-F783-7942-816E-75E5D27E7789}"/>
              </a:ext>
            </a:extLst>
          </p:cNvPr>
          <p:cNvCxnSpPr>
            <a:cxnSpLocks noChangeShapeType="1"/>
            <a:stCxn id="136193" idx="0"/>
            <a:endCxn id="136202" idx="2"/>
          </p:cNvCxnSpPr>
          <p:nvPr/>
        </p:nvCxnSpPr>
        <p:spPr bwMode="auto">
          <a:xfrm rot="5400000" flipH="1" flipV="1">
            <a:off x="3139281" y="1958182"/>
            <a:ext cx="769937" cy="21717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36199" name="Titel 15">
            <a:extLst>
              <a:ext uri="{FF2B5EF4-FFF2-40B4-BE49-F238E27FC236}">
                <a16:creationId xmlns:a16="http://schemas.microsoft.com/office/drawing/2014/main" id="{F2399D85-4B24-4A4A-864D-F9DD0B50501E}"/>
              </a:ext>
            </a:extLst>
          </p:cNvPr>
          <p:cNvSpPr>
            <a:spLocks noGrp="1" noChangeArrowheads="1"/>
          </p:cNvSpPr>
          <p:nvPr>
            <p:ph type="title"/>
          </p:nvPr>
        </p:nvSpPr>
        <p:spPr>
          <a:xfrm>
            <a:off x="1150938" y="381000"/>
            <a:ext cx="7793037" cy="1143000"/>
          </a:xfrm>
        </p:spPr>
        <p:txBody>
          <a:bodyPr/>
          <a:lstStyle/>
          <a:p>
            <a:pPr algn="ctr"/>
            <a:r>
              <a:rPr lang="nl-NL" altLang="nl-NL" sz="4000"/>
              <a:t>Supporting and using legal rules in the Monge case (2)</a:t>
            </a:r>
          </a:p>
        </p:txBody>
      </p:sp>
      <p:sp>
        <p:nvSpPr>
          <p:cNvPr id="136200" name="Text Box 3">
            <a:extLst>
              <a:ext uri="{FF2B5EF4-FFF2-40B4-BE49-F238E27FC236}">
                <a16:creationId xmlns:a16="http://schemas.microsoft.com/office/drawing/2014/main" id="{41386202-9A93-0E4A-973E-FE625F8F51F5}"/>
              </a:ext>
            </a:extLst>
          </p:cNvPr>
          <p:cNvSpPr txBox="1">
            <a:spLocks noChangeArrowheads="1"/>
          </p:cNvSpPr>
          <p:nvPr/>
        </p:nvSpPr>
        <p:spPr bwMode="auto">
          <a:xfrm>
            <a:off x="4800600" y="3429000"/>
            <a:ext cx="19812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Monge was employed at will</a:t>
            </a:r>
          </a:p>
        </p:txBody>
      </p:sp>
      <p:cxnSp>
        <p:nvCxnSpPr>
          <p:cNvPr id="136201" name="AutoShape 7">
            <a:extLst>
              <a:ext uri="{FF2B5EF4-FFF2-40B4-BE49-F238E27FC236}">
                <a16:creationId xmlns:a16="http://schemas.microsoft.com/office/drawing/2014/main" id="{E8ABBAA1-83D6-A14B-8940-27D71A96B014}"/>
              </a:ext>
            </a:extLst>
          </p:cNvPr>
          <p:cNvCxnSpPr>
            <a:cxnSpLocks noChangeShapeType="1"/>
            <a:stCxn id="136200" idx="0"/>
            <a:endCxn id="136202" idx="2"/>
          </p:cNvCxnSpPr>
          <p:nvPr/>
        </p:nvCxnSpPr>
        <p:spPr bwMode="auto">
          <a:xfrm rot="16200000" flipV="1">
            <a:off x="4815681" y="2453482"/>
            <a:ext cx="769937" cy="11811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36202" name="Text Box 3">
            <a:extLst>
              <a:ext uri="{FF2B5EF4-FFF2-40B4-BE49-F238E27FC236}">
                <a16:creationId xmlns:a16="http://schemas.microsoft.com/office/drawing/2014/main" id="{AF37C6DA-36E5-FB44-A1F1-C2CC11C4F8F1}"/>
              </a:ext>
            </a:extLst>
          </p:cNvPr>
          <p:cNvSpPr txBox="1">
            <a:spLocks noChangeArrowheads="1"/>
          </p:cNvSpPr>
          <p:nvPr/>
        </p:nvSpPr>
        <p:spPr bwMode="auto">
          <a:xfrm>
            <a:off x="3352800" y="1828800"/>
            <a:ext cx="2514600" cy="83026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Monge’s contract </a:t>
            </a:r>
            <a:r>
              <a:rPr lang="en-US" altLang="nl-NL" sz="1600" b="1">
                <a:latin typeface="Tahoma" panose="020B0604030504040204" pitchFamily="34" charset="0"/>
              </a:rPr>
              <a:t>cannot </a:t>
            </a:r>
            <a:r>
              <a:rPr lang="en-US" altLang="nl-NL" sz="1600">
                <a:latin typeface="Tahoma" panose="020B0604030504040204" pitchFamily="34" charset="0"/>
              </a:rPr>
              <a:t>be terminated at will by Monge’s employer</a:t>
            </a:r>
          </a:p>
        </p:txBody>
      </p:sp>
      <p:sp>
        <p:nvSpPr>
          <p:cNvPr id="20" name="Rechthoek 19">
            <a:extLst>
              <a:ext uri="{FF2B5EF4-FFF2-40B4-BE49-F238E27FC236}">
                <a16:creationId xmlns:a16="http://schemas.microsoft.com/office/drawing/2014/main" id="{290E293E-7CA8-DF47-98A3-60BFAF8E84FD}"/>
              </a:ext>
            </a:extLst>
          </p:cNvPr>
          <p:cNvSpPr>
            <a:spLocks noChangeArrowheads="1"/>
          </p:cNvSpPr>
          <p:nvPr/>
        </p:nvSpPr>
        <p:spPr bwMode="auto">
          <a:xfrm>
            <a:off x="381000" y="1676400"/>
            <a:ext cx="8534400" cy="3200400"/>
          </a:xfrm>
          <a:prstGeom prst="rect">
            <a:avLst/>
          </a:prstGeom>
          <a:noFill/>
          <a:ln w="603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endParaRPr lang="nl-NL" altLang="nl-NL" sz="2400">
              <a:latin typeface="Tahoma" panose="020B0604030504040204" pitchFamily="34" charset="0"/>
            </a:endParaRPr>
          </a:p>
        </p:txBody>
      </p:sp>
      <p:sp>
        <p:nvSpPr>
          <p:cNvPr id="22" name="Tekstvak 21">
            <a:extLst>
              <a:ext uri="{FF2B5EF4-FFF2-40B4-BE49-F238E27FC236}">
                <a16:creationId xmlns:a16="http://schemas.microsoft.com/office/drawing/2014/main" id="{237F540D-021B-834E-BD82-A23BA89D6055}"/>
              </a:ext>
            </a:extLst>
          </p:cNvPr>
          <p:cNvSpPr txBox="1">
            <a:spLocks noChangeArrowheads="1"/>
          </p:cNvSpPr>
          <p:nvPr/>
        </p:nvSpPr>
        <p:spPr bwMode="auto">
          <a:xfrm>
            <a:off x="152400" y="6211888"/>
            <a:ext cx="3124200" cy="646112"/>
          </a:xfrm>
          <a:prstGeom prst="rect">
            <a:avLst/>
          </a:prstGeom>
          <a:solidFill>
            <a:schemeClr val="accent2">
              <a:lumMod val="40000"/>
              <a:lumOff val="60000"/>
            </a:schemeClr>
          </a:solidFill>
          <a:ln w="9525">
            <a:noFill/>
            <a:miter lim="800000"/>
            <a:headEnd/>
            <a:tailEnd/>
          </a:ln>
        </p:spPr>
        <p:txBody>
          <a:bodyPr>
            <a:spAutoFit/>
          </a:bodyPr>
          <a:lstStyle>
            <a:lvl1pPr eaLnBrk="0" hangingPunct="0">
              <a:defRPr sz="2400">
                <a:solidFill>
                  <a:schemeClr val="tx1"/>
                </a:solidFill>
                <a:latin typeface="Tahoma" pitchFamily="-112" charset="0"/>
                <a:ea typeface="ＭＳ Ｐゴシック" pitchFamily="-112" charset="-128"/>
              </a:defRPr>
            </a:lvl1pPr>
            <a:lvl2pPr marL="37931725" indent="-37474525" eaLnBrk="0" hangingPunct="0">
              <a:defRPr sz="2400">
                <a:solidFill>
                  <a:schemeClr val="tx1"/>
                </a:solidFill>
                <a:latin typeface="Tahoma" pitchFamily="-112" charset="0"/>
                <a:ea typeface="ＭＳ Ｐゴシック" pitchFamily="-112" charset="-128"/>
              </a:defRPr>
            </a:lvl2pPr>
            <a:lvl3pPr eaLnBrk="0" hangingPunct="0">
              <a:defRPr sz="2400">
                <a:solidFill>
                  <a:schemeClr val="tx1"/>
                </a:solidFill>
                <a:latin typeface="Tahoma" pitchFamily="-112" charset="0"/>
                <a:ea typeface="ＭＳ Ｐゴシック" pitchFamily="-112" charset="-128"/>
              </a:defRPr>
            </a:lvl3pPr>
            <a:lvl4pPr eaLnBrk="0" hangingPunct="0">
              <a:defRPr sz="2400">
                <a:solidFill>
                  <a:schemeClr val="tx1"/>
                </a:solidFill>
                <a:latin typeface="Tahoma" pitchFamily="-112" charset="0"/>
                <a:ea typeface="ＭＳ Ｐゴシック" pitchFamily="-112" charset="-128"/>
              </a:defRPr>
            </a:lvl4pPr>
            <a:lvl5pPr eaLnBrk="0" hangingPunct="0">
              <a:defRPr sz="2400">
                <a:solidFill>
                  <a:schemeClr val="tx1"/>
                </a:solidFill>
                <a:latin typeface="Tahoma" pitchFamily="-112" charset="0"/>
                <a:ea typeface="ＭＳ Ｐゴシック" pitchFamily="-112" charset="-128"/>
              </a:defRPr>
            </a:lvl5pPr>
            <a:lvl6pPr marL="457200" eaLnBrk="0" fontAlgn="base" hangingPunct="0">
              <a:spcBef>
                <a:spcPct val="0"/>
              </a:spcBef>
              <a:spcAft>
                <a:spcPct val="0"/>
              </a:spcAft>
              <a:defRPr sz="2400">
                <a:solidFill>
                  <a:schemeClr val="tx1"/>
                </a:solidFill>
                <a:latin typeface="Tahoma" pitchFamily="-112" charset="0"/>
                <a:ea typeface="ＭＳ Ｐゴシック" pitchFamily="-112" charset="-128"/>
              </a:defRPr>
            </a:lvl6pPr>
            <a:lvl7pPr marL="914400" eaLnBrk="0" fontAlgn="base" hangingPunct="0">
              <a:spcBef>
                <a:spcPct val="0"/>
              </a:spcBef>
              <a:spcAft>
                <a:spcPct val="0"/>
              </a:spcAft>
              <a:defRPr sz="2400">
                <a:solidFill>
                  <a:schemeClr val="tx1"/>
                </a:solidFill>
                <a:latin typeface="Tahoma" pitchFamily="-112" charset="0"/>
                <a:ea typeface="ＭＳ Ｐゴシック" pitchFamily="-112" charset="-128"/>
              </a:defRPr>
            </a:lvl7pPr>
            <a:lvl8pPr marL="1371600" eaLnBrk="0" fontAlgn="base" hangingPunct="0">
              <a:spcBef>
                <a:spcPct val="0"/>
              </a:spcBef>
              <a:spcAft>
                <a:spcPct val="0"/>
              </a:spcAft>
              <a:defRPr sz="2400">
                <a:solidFill>
                  <a:schemeClr val="tx1"/>
                </a:solidFill>
                <a:latin typeface="Tahoma" pitchFamily="-112" charset="0"/>
                <a:ea typeface="ＭＳ Ｐゴシック" pitchFamily="-112" charset="-128"/>
              </a:defRPr>
            </a:lvl8pPr>
            <a:lvl9pPr marL="1828800" eaLnBrk="0" fontAlgn="base" hangingPunct="0">
              <a:spcBef>
                <a:spcPct val="0"/>
              </a:spcBef>
              <a:spcAft>
                <a:spcPct val="0"/>
              </a:spcAft>
              <a:defRPr sz="2400">
                <a:solidFill>
                  <a:schemeClr val="tx1"/>
                </a:solidFill>
                <a:latin typeface="Tahoma" pitchFamily="-112" charset="0"/>
                <a:ea typeface="ＭＳ Ｐゴシック" pitchFamily="-112" charset="-128"/>
              </a:defRPr>
            </a:lvl9pPr>
          </a:lstStyle>
          <a:p>
            <a:pPr eaLnBrk="1" hangingPunct="1">
              <a:defRPr/>
            </a:pPr>
            <a:r>
              <a:rPr lang="nl-NL" altLang="nl-NL" sz="1800"/>
              <a:t>Further arguments for and against this premise</a:t>
            </a:r>
          </a:p>
        </p:txBody>
      </p:sp>
      <p:sp>
        <p:nvSpPr>
          <p:cNvPr id="136205" name="Text Box 3">
            <a:extLst>
              <a:ext uri="{FF2B5EF4-FFF2-40B4-BE49-F238E27FC236}">
                <a16:creationId xmlns:a16="http://schemas.microsoft.com/office/drawing/2014/main" id="{5928222F-D261-BC43-A8C6-B2A45501A4A3}"/>
              </a:ext>
            </a:extLst>
          </p:cNvPr>
          <p:cNvSpPr txBox="1">
            <a:spLocks noChangeArrowheads="1"/>
          </p:cNvSpPr>
          <p:nvPr/>
        </p:nvSpPr>
        <p:spPr bwMode="auto">
          <a:xfrm>
            <a:off x="7086600" y="3429000"/>
            <a:ext cx="16764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b="1">
                <a:latin typeface="Tahoma" panose="020B0604030504040204" pitchFamily="34" charset="0"/>
              </a:rPr>
              <a:t>Monge was fired in malice</a:t>
            </a:r>
          </a:p>
        </p:txBody>
      </p:sp>
      <p:cxnSp>
        <p:nvCxnSpPr>
          <p:cNvPr id="136206" name="AutoShape 7">
            <a:extLst>
              <a:ext uri="{FF2B5EF4-FFF2-40B4-BE49-F238E27FC236}">
                <a16:creationId xmlns:a16="http://schemas.microsoft.com/office/drawing/2014/main" id="{4E5CB15E-2148-3045-B193-777778FE2F09}"/>
              </a:ext>
            </a:extLst>
          </p:cNvPr>
          <p:cNvCxnSpPr>
            <a:cxnSpLocks noChangeShapeType="1"/>
            <a:stCxn id="136205" idx="0"/>
            <a:endCxn id="136202" idx="2"/>
          </p:cNvCxnSpPr>
          <p:nvPr/>
        </p:nvCxnSpPr>
        <p:spPr bwMode="auto">
          <a:xfrm rot="16200000" flipV="1">
            <a:off x="5882481" y="1386682"/>
            <a:ext cx="769937" cy="33147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accel="50000" decel="5000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a:extLst>
              <a:ext uri="{FF2B5EF4-FFF2-40B4-BE49-F238E27FC236}">
                <a16:creationId xmlns:a16="http://schemas.microsoft.com/office/drawing/2014/main" id="{4CCDA70A-FCE1-E64C-BAC5-D1C379D09374}"/>
              </a:ext>
            </a:extLst>
          </p:cNvPr>
          <p:cNvSpPr>
            <a:spLocks noGrp="1" noChangeArrowheads="1"/>
          </p:cNvSpPr>
          <p:nvPr>
            <p:ph type="title"/>
          </p:nvPr>
        </p:nvSpPr>
        <p:spPr/>
        <p:txBody>
          <a:bodyPr/>
          <a:lstStyle/>
          <a:p>
            <a:pPr algn="ctr" eaLnBrk="1" hangingPunct="1"/>
            <a:r>
              <a:rPr lang="en-US" altLang="nl-NL" sz="4000"/>
              <a:t>Monge as value-based reasoning</a:t>
            </a:r>
          </a:p>
        </p:txBody>
      </p:sp>
      <p:sp>
        <p:nvSpPr>
          <p:cNvPr id="102403" name="Text Box 3">
            <a:extLst>
              <a:ext uri="{FF2B5EF4-FFF2-40B4-BE49-F238E27FC236}">
                <a16:creationId xmlns:a16="http://schemas.microsoft.com/office/drawing/2014/main" id="{D66AAA11-6423-4E40-9740-517F2BE286A3}"/>
              </a:ext>
            </a:extLst>
          </p:cNvPr>
          <p:cNvSpPr txBox="1">
            <a:spLocks noChangeArrowheads="1"/>
          </p:cNvSpPr>
          <p:nvPr/>
        </p:nvSpPr>
        <p:spPr bwMode="auto">
          <a:xfrm>
            <a:off x="1066800" y="2514600"/>
            <a:ext cx="24384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We should adopt the Old Rule as the valid rule</a:t>
            </a:r>
          </a:p>
        </p:txBody>
      </p:sp>
      <p:sp>
        <p:nvSpPr>
          <p:cNvPr id="138243" name="Text Box 4">
            <a:extLst>
              <a:ext uri="{FF2B5EF4-FFF2-40B4-BE49-F238E27FC236}">
                <a16:creationId xmlns:a16="http://schemas.microsoft.com/office/drawing/2014/main" id="{D0A1FD3E-5BBE-F744-933D-C61591F98570}"/>
              </a:ext>
            </a:extLst>
          </p:cNvPr>
          <p:cNvSpPr txBox="1">
            <a:spLocks noChangeArrowheads="1"/>
          </p:cNvSpPr>
          <p:nvPr/>
        </p:nvSpPr>
        <p:spPr bwMode="auto">
          <a:xfrm>
            <a:off x="152400" y="4225925"/>
            <a:ext cx="2057400" cy="107791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The old rule makes that employers can run their business as they see fit</a:t>
            </a:r>
          </a:p>
        </p:txBody>
      </p:sp>
      <p:sp>
        <p:nvSpPr>
          <p:cNvPr id="138244" name="Text Box 5">
            <a:extLst>
              <a:ext uri="{FF2B5EF4-FFF2-40B4-BE49-F238E27FC236}">
                <a16:creationId xmlns:a16="http://schemas.microsoft.com/office/drawing/2014/main" id="{9D544506-2A18-A840-BB69-03FEF5D98685}"/>
              </a:ext>
            </a:extLst>
          </p:cNvPr>
          <p:cNvSpPr txBox="1">
            <a:spLocks noChangeArrowheads="1"/>
          </p:cNvSpPr>
          <p:nvPr/>
        </p:nvSpPr>
        <p:spPr bwMode="auto">
          <a:xfrm>
            <a:off x="2438400" y="4210050"/>
            <a:ext cx="1905000" cy="1323975"/>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Employers being able to run their business as they see fit promotes individual liberty</a:t>
            </a:r>
          </a:p>
        </p:txBody>
      </p:sp>
      <p:cxnSp>
        <p:nvCxnSpPr>
          <p:cNvPr id="138245" name="AutoShape 6">
            <a:extLst>
              <a:ext uri="{FF2B5EF4-FFF2-40B4-BE49-F238E27FC236}">
                <a16:creationId xmlns:a16="http://schemas.microsoft.com/office/drawing/2014/main" id="{57B3ADA7-D72A-BE48-9757-21FD6C9FFDB6}"/>
              </a:ext>
            </a:extLst>
          </p:cNvPr>
          <p:cNvCxnSpPr>
            <a:cxnSpLocks noChangeShapeType="1"/>
            <a:stCxn id="138243" idx="0"/>
            <a:endCxn id="102403" idx="2"/>
          </p:cNvCxnSpPr>
          <p:nvPr/>
        </p:nvCxnSpPr>
        <p:spPr bwMode="auto">
          <a:xfrm rot="5400000" flipH="1" flipV="1">
            <a:off x="1169987" y="3109913"/>
            <a:ext cx="1127125"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8246" name="AutoShape 7">
            <a:extLst>
              <a:ext uri="{FF2B5EF4-FFF2-40B4-BE49-F238E27FC236}">
                <a16:creationId xmlns:a16="http://schemas.microsoft.com/office/drawing/2014/main" id="{072AF347-A161-AA4D-AC6C-E4C2FF11019F}"/>
              </a:ext>
            </a:extLst>
          </p:cNvPr>
          <p:cNvCxnSpPr>
            <a:cxnSpLocks noChangeShapeType="1"/>
            <a:stCxn id="138244" idx="0"/>
            <a:endCxn id="102403" idx="2"/>
          </p:cNvCxnSpPr>
          <p:nvPr/>
        </p:nvCxnSpPr>
        <p:spPr bwMode="auto">
          <a:xfrm rot="16200000" flipV="1">
            <a:off x="2282825" y="3101975"/>
            <a:ext cx="1111250"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38247" name="Text Box 8">
            <a:extLst>
              <a:ext uri="{FF2B5EF4-FFF2-40B4-BE49-F238E27FC236}">
                <a16:creationId xmlns:a16="http://schemas.microsoft.com/office/drawing/2014/main" id="{598F81D3-2D13-4B46-BF81-B0A6AB079974}"/>
              </a:ext>
            </a:extLst>
          </p:cNvPr>
          <p:cNvSpPr txBox="1">
            <a:spLocks noChangeArrowheads="1"/>
          </p:cNvSpPr>
          <p:nvPr/>
        </p:nvSpPr>
        <p:spPr bwMode="auto">
          <a:xfrm>
            <a:off x="5562600" y="2514600"/>
            <a:ext cx="2514600" cy="584200"/>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We should adopt the New Rule as the valid rule</a:t>
            </a:r>
          </a:p>
        </p:txBody>
      </p:sp>
      <p:sp>
        <p:nvSpPr>
          <p:cNvPr id="138248" name="Text Box 9">
            <a:extLst>
              <a:ext uri="{FF2B5EF4-FFF2-40B4-BE49-F238E27FC236}">
                <a16:creationId xmlns:a16="http://schemas.microsoft.com/office/drawing/2014/main" id="{CBE0896C-048B-2144-A967-42F0C1FEFA3E}"/>
              </a:ext>
            </a:extLst>
          </p:cNvPr>
          <p:cNvSpPr txBox="1">
            <a:spLocks noChangeArrowheads="1"/>
          </p:cNvSpPr>
          <p:nvPr/>
        </p:nvSpPr>
        <p:spPr bwMode="auto">
          <a:xfrm>
            <a:off x="4648200" y="4225925"/>
            <a:ext cx="2133600" cy="1077913"/>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The new rule makes that good employees cannot be fired in malice</a:t>
            </a:r>
          </a:p>
        </p:txBody>
      </p:sp>
      <p:sp>
        <p:nvSpPr>
          <p:cNvPr id="138249" name="Text Box 10">
            <a:extLst>
              <a:ext uri="{FF2B5EF4-FFF2-40B4-BE49-F238E27FC236}">
                <a16:creationId xmlns:a16="http://schemas.microsoft.com/office/drawing/2014/main" id="{798FD620-7D0C-0845-A921-DF330A70008C}"/>
              </a:ext>
            </a:extLst>
          </p:cNvPr>
          <p:cNvSpPr txBox="1">
            <a:spLocks noChangeArrowheads="1"/>
          </p:cNvSpPr>
          <p:nvPr/>
        </p:nvSpPr>
        <p:spPr bwMode="auto">
          <a:xfrm>
            <a:off x="7010400" y="4225925"/>
            <a:ext cx="1905000" cy="1570038"/>
          </a:xfrm>
          <a:prstGeom prst="rect">
            <a:avLst/>
          </a:prstGeom>
          <a:solidFill>
            <a:schemeClr val="accent1"/>
          </a:solidFill>
          <a:ln w="9525">
            <a:solidFill>
              <a:schemeClr val="tx1"/>
            </a:solidFill>
            <a:miter lim="800000"/>
            <a:headEnd/>
            <a:tailEnd/>
          </a:ln>
        </p:spPr>
        <p:txBody>
          <a:bodyP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nl-NL" sz="1600">
                <a:latin typeface="Tahoma" panose="020B0604030504040204" pitchFamily="34" charset="0"/>
              </a:rPr>
              <a:t>Good employees not being able to be fired in malice promotes the economic system and public good</a:t>
            </a:r>
          </a:p>
        </p:txBody>
      </p:sp>
      <p:cxnSp>
        <p:nvCxnSpPr>
          <p:cNvPr id="138250" name="AutoShape 11">
            <a:extLst>
              <a:ext uri="{FF2B5EF4-FFF2-40B4-BE49-F238E27FC236}">
                <a16:creationId xmlns:a16="http://schemas.microsoft.com/office/drawing/2014/main" id="{4D44A0E8-63CB-024C-803A-952A3FC484EF}"/>
              </a:ext>
            </a:extLst>
          </p:cNvPr>
          <p:cNvCxnSpPr>
            <a:cxnSpLocks noChangeShapeType="1"/>
            <a:stCxn id="138248" idx="0"/>
            <a:endCxn id="138247" idx="2"/>
          </p:cNvCxnSpPr>
          <p:nvPr/>
        </p:nvCxnSpPr>
        <p:spPr bwMode="auto">
          <a:xfrm rot="5400000" flipH="1" flipV="1">
            <a:off x="5703887" y="3109913"/>
            <a:ext cx="1127125" cy="11049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8251" name="AutoShape 12">
            <a:extLst>
              <a:ext uri="{FF2B5EF4-FFF2-40B4-BE49-F238E27FC236}">
                <a16:creationId xmlns:a16="http://schemas.microsoft.com/office/drawing/2014/main" id="{D81040C9-2C44-7E42-A673-3D733B9C8B13}"/>
              </a:ext>
            </a:extLst>
          </p:cNvPr>
          <p:cNvCxnSpPr>
            <a:cxnSpLocks noChangeShapeType="1"/>
            <a:stCxn id="138249" idx="0"/>
            <a:endCxn id="138247" idx="2"/>
          </p:cNvCxnSpPr>
          <p:nvPr/>
        </p:nvCxnSpPr>
        <p:spPr bwMode="auto">
          <a:xfrm rot="16200000" flipV="1">
            <a:off x="6827837" y="3090863"/>
            <a:ext cx="1127125" cy="11430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8252" name="AutoShape 13">
            <a:extLst>
              <a:ext uri="{FF2B5EF4-FFF2-40B4-BE49-F238E27FC236}">
                <a16:creationId xmlns:a16="http://schemas.microsoft.com/office/drawing/2014/main" id="{1BE337A3-2A0C-7D48-814A-5A2541629F2F}"/>
              </a:ext>
            </a:extLst>
          </p:cNvPr>
          <p:cNvCxnSpPr>
            <a:cxnSpLocks noChangeShapeType="1"/>
            <a:stCxn id="102403" idx="3"/>
            <a:endCxn id="138247" idx="1"/>
          </p:cNvCxnSpPr>
          <p:nvPr/>
        </p:nvCxnSpPr>
        <p:spPr bwMode="auto">
          <a:xfrm>
            <a:off x="3505200" y="2806700"/>
            <a:ext cx="2057400" cy="1588"/>
          </a:xfrm>
          <a:prstGeom prst="straightConnector1">
            <a:avLst/>
          </a:prstGeom>
          <a:noFill/>
          <a:ln w="28575">
            <a:solidFill>
              <a:schemeClr val="hlink"/>
            </a:solidFill>
            <a:prstDash val="dash"/>
            <a:round/>
            <a:headEnd type="triangle" w="med" len="me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mph" presetSubtype="2" fill="hold" nodeType="clickEffect">
                                  <p:stCondLst>
                                    <p:cond delay="0"/>
                                  </p:stCondLst>
                                  <p:childTnLst>
                                    <p:animClr clrSpc="rgb" dir="cw">
                                      <p:cBhvr>
                                        <p:cTn id="6" dur="500" fill="hold"/>
                                        <p:tgtEl>
                                          <p:spTgt spid="102403"/>
                                        </p:tgtEl>
                                        <p:attrNameLst>
                                          <p:attrName>fillcolor</p:attrName>
                                        </p:attrNameLst>
                                      </p:cBhvr>
                                      <p:to>
                                        <a:srgbClr val="FF0000"/>
                                      </p:to>
                                    </p:animClr>
                                    <p:set>
                                      <p:cBhvr>
                                        <p:cTn id="7" dur="500" fill="hold"/>
                                        <p:tgtEl>
                                          <p:spTgt spid="102403"/>
                                        </p:tgtEl>
                                        <p:attrNameLst>
                                          <p:attrName>fill.type</p:attrName>
                                        </p:attrNameLst>
                                      </p:cBhvr>
                                      <p:to>
                                        <p:strVal val="solid"/>
                                      </p:to>
                                    </p:set>
                                    <p:set>
                                      <p:cBhvr>
                                        <p:cTn id="8" dur="500" fill="hold"/>
                                        <p:tgtEl>
                                          <p:spTgt spid="10240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a:extLst>
              <a:ext uri="{FF2B5EF4-FFF2-40B4-BE49-F238E27FC236}">
                <a16:creationId xmlns:a16="http://schemas.microsoft.com/office/drawing/2014/main" id="{95B2843D-92CF-424E-96C9-2F85AC03BA5E}"/>
              </a:ext>
            </a:extLst>
          </p:cNvPr>
          <p:cNvSpPr>
            <a:spLocks noGrp="1" noChangeArrowheads="1"/>
          </p:cNvSpPr>
          <p:nvPr>
            <p:ph type="title"/>
          </p:nvPr>
        </p:nvSpPr>
        <p:spPr>
          <a:xfrm>
            <a:off x="1828800" y="609600"/>
            <a:ext cx="5791200" cy="1143000"/>
          </a:xfrm>
        </p:spPr>
        <p:txBody>
          <a:bodyPr/>
          <a:lstStyle/>
          <a:p>
            <a:pPr algn="ctr"/>
            <a:r>
              <a:rPr lang="en-US" altLang="nl-NL" sz="3600"/>
              <a:t>Basic scheme instantiated for Monge</a:t>
            </a:r>
            <a:endParaRPr lang="nl-NL" altLang="nl-NL" sz="4000"/>
          </a:p>
        </p:txBody>
      </p:sp>
      <p:sp>
        <p:nvSpPr>
          <p:cNvPr id="140290" name="Rectangle 4">
            <a:extLst>
              <a:ext uri="{FF2B5EF4-FFF2-40B4-BE49-F238E27FC236}">
                <a16:creationId xmlns:a16="http://schemas.microsoft.com/office/drawing/2014/main" id="{20427442-9717-984E-AA07-5CA1E0C86801}"/>
              </a:ext>
            </a:extLst>
          </p:cNvPr>
          <p:cNvSpPr>
            <a:spLocks noChangeArrowheads="1"/>
          </p:cNvSpPr>
          <p:nvPr/>
        </p:nvSpPr>
        <p:spPr bwMode="auto">
          <a:xfrm>
            <a:off x="533400" y="2860675"/>
            <a:ext cx="7996238" cy="1389063"/>
          </a:xfrm>
          <a:prstGeom prst="rect">
            <a:avLst/>
          </a:prstGeom>
          <a:solidFill>
            <a:srgbClr val="99CCFF"/>
          </a:solidFill>
          <a:ln w="9525">
            <a:solidFill>
              <a:schemeClr val="tx1"/>
            </a:solidFill>
            <a:miter lim="800000"/>
            <a:headEnd/>
            <a:tailEnd/>
          </a:ln>
        </p:spPr>
        <p:txBody>
          <a:bodyPr wrap="none" anchor="ctr">
            <a:spAutoFit/>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1" hangingPunct="1">
              <a:lnSpc>
                <a:spcPct val="90000"/>
              </a:lnSpc>
              <a:spcBef>
                <a:spcPct val="20000"/>
              </a:spcBef>
              <a:buClr>
                <a:schemeClr val="folHlink"/>
              </a:buClr>
              <a:buSzPct val="60000"/>
              <a:buFont typeface="Wingdings" pitchFamily="2" charset="2"/>
              <a:buNone/>
            </a:pPr>
            <a:r>
              <a:rPr lang="en-US" altLang="nl-NL">
                <a:latin typeface="Tahoma" panose="020B0604030504040204" pitchFamily="34" charset="0"/>
              </a:rPr>
              <a:t>Adopting the </a:t>
            </a:r>
            <a:r>
              <a:rPr lang="en-US" altLang="nl-NL">
                <a:solidFill>
                  <a:srgbClr val="FF0000"/>
                </a:solidFill>
                <a:latin typeface="Tahoma" panose="020B0604030504040204" pitchFamily="34" charset="0"/>
              </a:rPr>
              <a:t>old rule </a:t>
            </a:r>
            <a:r>
              <a:rPr lang="en-US" altLang="nl-NL">
                <a:latin typeface="Tahoma" panose="020B0604030504040204" pitchFamily="34" charset="0"/>
              </a:rPr>
              <a:t>promotes </a:t>
            </a:r>
            <a:r>
              <a:rPr lang="en-US" altLang="nl-NL">
                <a:solidFill>
                  <a:srgbClr val="FF0000"/>
                </a:solidFill>
                <a:latin typeface="Tahoma" panose="020B0604030504040204" pitchFamily="34" charset="0"/>
              </a:rPr>
              <a:t>{Individual liberty} </a:t>
            </a:r>
          </a:p>
          <a:p>
            <a:pPr eaLnBrk="1" hangingPunct="1">
              <a:lnSpc>
                <a:spcPct val="90000"/>
              </a:lnSpc>
              <a:spcBef>
                <a:spcPct val="20000"/>
              </a:spcBef>
              <a:buClr>
                <a:schemeClr val="folHlink"/>
              </a:buClr>
              <a:buSzPct val="60000"/>
              <a:buFont typeface="Wingdings" pitchFamily="2" charset="2"/>
              <a:buNone/>
            </a:pPr>
            <a:r>
              <a:rPr lang="en-US" altLang="nl-NL">
                <a:latin typeface="Tahoma" panose="020B0604030504040204" pitchFamily="34" charset="0"/>
              </a:rPr>
              <a:t>Adopting the </a:t>
            </a:r>
            <a:r>
              <a:rPr lang="en-US" altLang="nl-NL">
                <a:solidFill>
                  <a:srgbClr val="FF0000"/>
                </a:solidFill>
                <a:latin typeface="Tahoma" panose="020B0604030504040204" pitchFamily="34" charset="0"/>
              </a:rPr>
              <a:t>new rule</a:t>
            </a:r>
            <a:r>
              <a:rPr lang="en-US" altLang="nl-NL">
                <a:latin typeface="Tahoma" panose="020B0604030504040204" pitchFamily="34" charset="0"/>
              </a:rPr>
              <a:t> promotes </a:t>
            </a:r>
            <a:r>
              <a:rPr lang="en-US" altLang="nl-NL">
                <a:solidFill>
                  <a:srgbClr val="FF0000"/>
                </a:solidFill>
                <a:latin typeface="Tahoma" panose="020B0604030504040204" pitchFamily="34" charset="0"/>
              </a:rPr>
              <a:t>{Economic system, public good}</a:t>
            </a:r>
          </a:p>
          <a:p>
            <a:pPr eaLnBrk="1" hangingPunct="1">
              <a:lnSpc>
                <a:spcPct val="90000"/>
              </a:lnSpc>
              <a:spcBef>
                <a:spcPct val="20000"/>
              </a:spcBef>
              <a:buClr>
                <a:schemeClr val="folHlink"/>
              </a:buClr>
              <a:buSzPct val="60000"/>
            </a:pPr>
            <a:r>
              <a:rPr lang="en-US" altLang="nl-NL" u="sng">
                <a:latin typeface="Tahoma" panose="020B0604030504040204" pitchFamily="34" charset="0"/>
              </a:rPr>
              <a:t>{Economic system, public good} </a:t>
            </a:r>
            <a:r>
              <a:rPr lang="en-US" altLang="nl-NL" u="sng">
                <a:solidFill>
                  <a:schemeClr val="hlink"/>
                </a:solidFill>
                <a:latin typeface="Tahoma" panose="020B0604030504040204" pitchFamily="34" charset="0"/>
              </a:rPr>
              <a:t>is preferred over </a:t>
            </a:r>
            <a:r>
              <a:rPr lang="en-US" altLang="nl-NL" u="sng">
                <a:latin typeface="Tahoma" panose="020B0604030504040204" pitchFamily="34" charset="0"/>
              </a:rPr>
              <a:t>{Individual liberty}</a:t>
            </a:r>
          </a:p>
          <a:p>
            <a:pPr eaLnBrk="1" hangingPunct="1">
              <a:lnSpc>
                <a:spcPct val="90000"/>
              </a:lnSpc>
              <a:spcBef>
                <a:spcPct val="20000"/>
              </a:spcBef>
              <a:buClr>
                <a:schemeClr val="folHlink"/>
              </a:buClr>
              <a:buSzPct val="60000"/>
              <a:buFont typeface="Wingdings" pitchFamily="2" charset="2"/>
              <a:buNone/>
            </a:pPr>
            <a:r>
              <a:rPr lang="en-US" altLang="nl-NL">
                <a:latin typeface="Tahoma" panose="020B0604030504040204" pitchFamily="34" charset="0"/>
              </a:rPr>
              <a:t>Therefore, the new rule should be adopted</a:t>
            </a:r>
            <a:endParaRPr lang="nl-NL" altLang="nl-NL" sz="2400">
              <a:latin typeface="Tahoma" panose="020B0604030504040204" pitchFamily="34" charset="0"/>
            </a:endParaRPr>
          </a:p>
        </p:txBody>
      </p:sp>
      <p:sp>
        <p:nvSpPr>
          <p:cNvPr id="4" name="AutoShape 6">
            <a:extLst>
              <a:ext uri="{FF2B5EF4-FFF2-40B4-BE49-F238E27FC236}">
                <a16:creationId xmlns:a16="http://schemas.microsoft.com/office/drawing/2014/main" id="{B57577C9-DD98-2C49-A04B-5938BD062A16}"/>
              </a:ext>
            </a:extLst>
          </p:cNvPr>
          <p:cNvSpPr>
            <a:spLocks noChangeArrowheads="1"/>
          </p:cNvSpPr>
          <p:nvPr/>
        </p:nvSpPr>
        <p:spPr bwMode="auto">
          <a:xfrm>
            <a:off x="6819900" y="4419600"/>
            <a:ext cx="1600200" cy="838200"/>
          </a:xfrm>
          <a:prstGeom prst="wedgeRoundRectCallout">
            <a:avLst>
              <a:gd name="adj1" fmla="val -116936"/>
              <a:gd name="adj2" fmla="val -113878"/>
              <a:gd name="adj3" fmla="val 16667"/>
            </a:avLst>
          </a:prstGeom>
          <a:solidFill>
            <a:schemeClr val="accent2">
              <a:lumMod val="40000"/>
              <a:lumOff val="60000"/>
            </a:schemeClr>
          </a:solidFill>
          <a:ln w="9525">
            <a:solidFill>
              <a:schemeClr val="tx1"/>
            </a:solidFill>
            <a:miter lim="800000"/>
            <a:headEnd/>
            <a:tailEnd/>
          </a:ln>
        </p:spPr>
        <p:txBody>
          <a:bodyPr anchor="ctr"/>
          <a:lstStyle>
            <a:lvl1pPr eaLnBrk="0" hangingPunct="0">
              <a:defRPr sz="2400">
                <a:solidFill>
                  <a:schemeClr val="tx1"/>
                </a:solidFill>
                <a:latin typeface="Tahoma" pitchFamily="-112" charset="0"/>
                <a:ea typeface="ＭＳ Ｐゴシック" pitchFamily="-112" charset="-128"/>
              </a:defRPr>
            </a:lvl1pPr>
            <a:lvl2pPr marL="37931725" indent="-37474525" eaLnBrk="0" hangingPunct="0">
              <a:defRPr sz="2400">
                <a:solidFill>
                  <a:schemeClr val="tx1"/>
                </a:solidFill>
                <a:latin typeface="Tahoma" pitchFamily="-112" charset="0"/>
                <a:ea typeface="ＭＳ Ｐゴシック" pitchFamily="-112" charset="-128"/>
              </a:defRPr>
            </a:lvl2pPr>
            <a:lvl3pPr eaLnBrk="0" hangingPunct="0">
              <a:defRPr sz="2400">
                <a:solidFill>
                  <a:schemeClr val="tx1"/>
                </a:solidFill>
                <a:latin typeface="Tahoma" pitchFamily="-112" charset="0"/>
                <a:ea typeface="ＭＳ Ｐゴシック" pitchFamily="-112" charset="-128"/>
              </a:defRPr>
            </a:lvl3pPr>
            <a:lvl4pPr eaLnBrk="0" hangingPunct="0">
              <a:defRPr sz="2400">
                <a:solidFill>
                  <a:schemeClr val="tx1"/>
                </a:solidFill>
                <a:latin typeface="Tahoma" pitchFamily="-112" charset="0"/>
                <a:ea typeface="ＭＳ Ｐゴシック" pitchFamily="-112" charset="-128"/>
              </a:defRPr>
            </a:lvl4pPr>
            <a:lvl5pPr eaLnBrk="0" hangingPunct="0">
              <a:defRPr sz="2400">
                <a:solidFill>
                  <a:schemeClr val="tx1"/>
                </a:solidFill>
                <a:latin typeface="Tahoma" pitchFamily="-112" charset="0"/>
                <a:ea typeface="ＭＳ Ｐゴシック" pitchFamily="-112" charset="-128"/>
              </a:defRPr>
            </a:lvl5pPr>
            <a:lvl6pPr marL="457200" eaLnBrk="0" fontAlgn="base" hangingPunct="0">
              <a:spcBef>
                <a:spcPct val="0"/>
              </a:spcBef>
              <a:spcAft>
                <a:spcPct val="0"/>
              </a:spcAft>
              <a:defRPr sz="2400">
                <a:solidFill>
                  <a:schemeClr val="tx1"/>
                </a:solidFill>
                <a:latin typeface="Tahoma" pitchFamily="-112" charset="0"/>
                <a:ea typeface="ＭＳ Ｐゴシック" pitchFamily="-112" charset="-128"/>
              </a:defRPr>
            </a:lvl6pPr>
            <a:lvl7pPr marL="914400" eaLnBrk="0" fontAlgn="base" hangingPunct="0">
              <a:spcBef>
                <a:spcPct val="0"/>
              </a:spcBef>
              <a:spcAft>
                <a:spcPct val="0"/>
              </a:spcAft>
              <a:defRPr sz="2400">
                <a:solidFill>
                  <a:schemeClr val="tx1"/>
                </a:solidFill>
                <a:latin typeface="Tahoma" pitchFamily="-112" charset="0"/>
                <a:ea typeface="ＭＳ Ｐゴシック" pitchFamily="-112" charset="-128"/>
              </a:defRPr>
            </a:lvl7pPr>
            <a:lvl8pPr marL="1371600" eaLnBrk="0" fontAlgn="base" hangingPunct="0">
              <a:spcBef>
                <a:spcPct val="0"/>
              </a:spcBef>
              <a:spcAft>
                <a:spcPct val="0"/>
              </a:spcAft>
              <a:defRPr sz="2400">
                <a:solidFill>
                  <a:schemeClr val="tx1"/>
                </a:solidFill>
                <a:latin typeface="Tahoma" pitchFamily="-112" charset="0"/>
                <a:ea typeface="ＭＳ Ｐゴシック" pitchFamily="-112" charset="-128"/>
              </a:defRPr>
            </a:lvl8pPr>
            <a:lvl9pPr marL="1828800" eaLnBrk="0" fontAlgn="base" hangingPunct="0">
              <a:spcBef>
                <a:spcPct val="0"/>
              </a:spcBef>
              <a:spcAft>
                <a:spcPct val="0"/>
              </a:spcAft>
              <a:defRPr sz="2400">
                <a:solidFill>
                  <a:schemeClr val="tx1"/>
                </a:solidFill>
                <a:latin typeface="Tahoma" pitchFamily="-112" charset="0"/>
                <a:ea typeface="ＭＳ Ｐゴシック" pitchFamily="-112" charset="-128"/>
              </a:defRPr>
            </a:lvl9pPr>
          </a:lstStyle>
          <a:p>
            <a:pPr eaLnBrk="1" hangingPunct="1">
              <a:defRPr/>
            </a:pPr>
            <a:r>
              <a:rPr lang="en-US" altLang="nl-NL" sz="1600"/>
              <a:t>How is this determined?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CD7A3494-3977-48D8-9EDD-CE430CC3B83C}"/>
              </a:ext>
            </a:extLst>
          </p:cNvPr>
          <p:cNvSpPr>
            <a:spLocks noGrp="1" noChangeArrowheads="1"/>
          </p:cNvSpPr>
          <p:nvPr>
            <p:ph type="title"/>
          </p:nvPr>
        </p:nvSpPr>
        <p:spPr>
          <a:xfrm>
            <a:off x="1150938" y="533400"/>
            <a:ext cx="7793037" cy="1143000"/>
          </a:xfrm>
        </p:spPr>
        <p:txBody>
          <a:bodyPr/>
          <a:lstStyle/>
          <a:p>
            <a:pPr algn="ctr"/>
            <a:r>
              <a:rPr lang="nl-NL" altLang="nl-NL" sz="3600">
                <a:latin typeface="Arial" panose="020B0604020202020204" pitchFamily="34" charset="0"/>
              </a:rPr>
              <a:t>Legal argumentation systems: the knowledge acquisition bottleneck</a:t>
            </a:r>
          </a:p>
        </p:txBody>
      </p:sp>
      <p:sp>
        <p:nvSpPr>
          <p:cNvPr id="41986" name="Rectangle 3">
            <a:extLst>
              <a:ext uri="{FF2B5EF4-FFF2-40B4-BE49-F238E27FC236}">
                <a16:creationId xmlns:a16="http://schemas.microsoft.com/office/drawing/2014/main" id="{F078F887-9F48-4158-A9E4-E514A847A661}"/>
              </a:ext>
            </a:extLst>
          </p:cNvPr>
          <p:cNvSpPr>
            <a:spLocks noGrp="1" noChangeArrowheads="1"/>
          </p:cNvSpPr>
          <p:nvPr>
            <p:ph type="body" idx="1"/>
          </p:nvPr>
        </p:nvSpPr>
        <p:spPr>
          <a:xfrm>
            <a:off x="609600" y="2209800"/>
            <a:ext cx="7772400" cy="4114800"/>
          </a:xfrm>
        </p:spPr>
        <p:txBody>
          <a:bodyPr/>
          <a:lstStyle/>
          <a:p>
            <a:pPr>
              <a:lnSpc>
                <a:spcPct val="90000"/>
              </a:lnSpc>
            </a:pPr>
            <a:r>
              <a:rPr lang="nl-NL" altLang="nl-NL" sz="2800">
                <a:solidFill>
                  <a:schemeClr val="hlink"/>
                </a:solidFill>
                <a:latin typeface="Arial" panose="020B0604020202020204" pitchFamily="34" charset="0"/>
              </a:rPr>
              <a:t>Realistic</a:t>
            </a:r>
            <a:r>
              <a:rPr lang="nl-NL" altLang="nl-NL" sz="2800">
                <a:latin typeface="Arial" panose="020B0604020202020204" pitchFamily="34" charset="0"/>
              </a:rPr>
              <a:t> models of legal reasoning</a:t>
            </a:r>
          </a:p>
          <a:p>
            <a:pPr lvl="1" eaLnBrk="1" hangingPunct="1">
              <a:spcBef>
                <a:spcPct val="0"/>
              </a:spcBef>
            </a:pPr>
            <a:r>
              <a:rPr lang="nl-NL" altLang="nl-NL" sz="2400">
                <a:latin typeface="Arial" panose="020B0604020202020204" pitchFamily="34" charset="0"/>
              </a:rPr>
              <a:t>argumentation with precedents, balancing reasons or values, </a:t>
            </a:r>
            <a:r>
              <a:rPr lang="is-IS" altLang="nl-NL" sz="2400">
                <a:latin typeface="Arial" panose="020B0604020202020204" pitchFamily="34" charset="0"/>
              </a:rPr>
              <a:t>…</a:t>
            </a:r>
            <a:r>
              <a:rPr lang="nl-NL" altLang="nl-NL" sz="2400">
                <a:latin typeface="Arial" panose="020B0604020202020204" pitchFamily="34" charset="0"/>
              </a:rPr>
              <a:t> </a:t>
            </a:r>
          </a:p>
          <a:p>
            <a:pPr>
              <a:lnSpc>
                <a:spcPct val="90000"/>
              </a:lnSpc>
            </a:pPr>
            <a:r>
              <a:rPr lang="nl-NL" altLang="nl-NL" sz="2800">
                <a:latin typeface="Arial" panose="020B0604020202020204" pitchFamily="34" charset="0"/>
              </a:rPr>
              <a:t>But </a:t>
            </a:r>
            <a:r>
              <a:rPr lang="nl-NL" altLang="nl-NL" sz="2800">
                <a:solidFill>
                  <a:srgbClr val="FF0000"/>
                </a:solidFill>
                <a:latin typeface="Arial" panose="020B0604020202020204" pitchFamily="34" charset="0"/>
              </a:rPr>
              <a:t>hardly applied</a:t>
            </a:r>
            <a:r>
              <a:rPr lang="nl-NL" altLang="nl-NL" sz="2800">
                <a:latin typeface="Arial" panose="020B0604020202020204" pitchFamily="34" charset="0"/>
              </a:rPr>
              <a:t> in practice:</a:t>
            </a:r>
          </a:p>
          <a:p>
            <a:pPr lvl="1">
              <a:lnSpc>
                <a:spcPct val="90000"/>
              </a:lnSpc>
            </a:pPr>
            <a:r>
              <a:rPr lang="nl-NL" altLang="nl-NL" sz="2400">
                <a:latin typeface="Arial" panose="020B0604020202020204" pitchFamily="34" charset="0"/>
              </a:rPr>
              <a:t>Required knowledge is hard to manually cquire and code</a:t>
            </a:r>
          </a:p>
          <a:p>
            <a:pPr>
              <a:lnSpc>
                <a:spcPct val="90000"/>
              </a:lnSpc>
            </a:pPr>
            <a:r>
              <a:rPr lang="nl-NL" altLang="nl-NL" sz="2800">
                <a:latin typeface="Arial" panose="020B0604020202020204" pitchFamily="34" charset="0"/>
              </a:rPr>
              <a:t>Is </a:t>
            </a:r>
            <a:r>
              <a:rPr lang="nl-NL" altLang="nl-NL" sz="2800">
                <a:solidFill>
                  <a:srgbClr val="FF0000"/>
                </a:solidFill>
                <a:latin typeface="Arial" panose="020B0604020202020204" pitchFamily="34" charset="0"/>
              </a:rPr>
              <a:t>Natural-language technology </a:t>
            </a:r>
            <a:r>
              <a:rPr lang="nl-NL" altLang="nl-NL" sz="2800">
                <a:latin typeface="Arial" panose="020B0604020202020204" pitchFamily="34" charset="0"/>
              </a:rPr>
              <a:t>the solution?</a:t>
            </a:r>
          </a:p>
          <a:p>
            <a:pPr lvl="1">
              <a:lnSpc>
                <a:spcPct val="90000"/>
              </a:lnSpc>
            </a:pPr>
            <a:r>
              <a:rPr lang="nl-NL" altLang="nl-NL" sz="2400">
                <a:latin typeface="Arial" panose="020B0604020202020204" pitchFamily="34" charset="0"/>
              </a:rPr>
              <a:t>Learn everything from case law </a:t>
            </a:r>
          </a:p>
          <a:p>
            <a:pPr lvl="1">
              <a:lnSpc>
                <a:spcPct val="90000"/>
              </a:lnSpc>
              <a:buFont typeface="Wingdings" panose="05000000000000000000" pitchFamily="2" charset="2"/>
              <a:buNone/>
            </a:pPr>
            <a:r>
              <a:rPr lang="nl-NL" altLang="nl-NL" sz="2400">
                <a:latin typeface="Arial" panose="020B0604020202020204" pitchFamily="34" charset="0"/>
              </a:rPr>
              <a:t>   and law journals </a:t>
            </a:r>
          </a:p>
          <a:p>
            <a:pPr>
              <a:lnSpc>
                <a:spcPct val="90000"/>
              </a:lnSpc>
            </a:pPr>
            <a:endParaRPr lang="nl-NL" altLang="nl-NL" sz="2400">
              <a:latin typeface="Arial" panose="020B0604020202020204" pitchFamily="34" charset="0"/>
            </a:endParaRPr>
          </a:p>
        </p:txBody>
      </p:sp>
      <p:pic>
        <p:nvPicPr>
          <p:cNvPr id="41987" name="Picture 6" descr="argument">
            <a:extLst>
              <a:ext uri="{FF2B5EF4-FFF2-40B4-BE49-F238E27FC236}">
                <a16:creationId xmlns:a16="http://schemas.microsoft.com/office/drawing/2014/main" id="{04556DF4-93B8-4292-B589-847DE5E77C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6613" y="5441950"/>
            <a:ext cx="1957387"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7E6162-244C-A1DE-E59F-175BF1E4FC98}"/>
              </a:ext>
            </a:extLst>
          </p:cNvPr>
          <p:cNvSpPr>
            <a:spLocks noGrp="1"/>
          </p:cNvSpPr>
          <p:nvPr>
            <p:ph type="title"/>
          </p:nvPr>
        </p:nvSpPr>
        <p:spPr/>
        <p:txBody>
          <a:bodyPr/>
          <a:lstStyle/>
          <a:p>
            <a:pPr algn="ctr"/>
            <a:r>
              <a:rPr lang="nl-NL" dirty="0" err="1"/>
              <a:t>Discussion</a:t>
            </a:r>
            <a:r>
              <a:rPr lang="nl-NL" dirty="0"/>
              <a:t> points</a:t>
            </a:r>
          </a:p>
        </p:txBody>
      </p:sp>
      <p:sp>
        <p:nvSpPr>
          <p:cNvPr id="3" name="Tijdelijke aanduiding voor inhoud 2">
            <a:extLst>
              <a:ext uri="{FF2B5EF4-FFF2-40B4-BE49-F238E27FC236}">
                <a16:creationId xmlns:a16="http://schemas.microsoft.com/office/drawing/2014/main" id="{D2DABF64-DD75-5372-D92C-BCBFD38A7DC8}"/>
              </a:ext>
            </a:extLst>
          </p:cNvPr>
          <p:cNvSpPr>
            <a:spLocks noGrp="1"/>
          </p:cNvSpPr>
          <p:nvPr>
            <p:ph idx="1"/>
          </p:nvPr>
        </p:nvSpPr>
        <p:spPr/>
        <p:txBody>
          <a:bodyPr/>
          <a:lstStyle/>
          <a:p>
            <a:r>
              <a:rPr lang="nl-NL" dirty="0"/>
              <a:t>Does ‘</a:t>
            </a:r>
            <a:r>
              <a:rPr lang="nl-NL" dirty="0" err="1"/>
              <a:t>rules</a:t>
            </a:r>
            <a:r>
              <a:rPr lang="nl-NL" dirty="0"/>
              <a:t> as code’ make sense?</a:t>
            </a:r>
          </a:p>
          <a:p>
            <a:r>
              <a:rPr lang="nl-NL" dirty="0"/>
              <a:t>Does </a:t>
            </a:r>
            <a:r>
              <a:rPr lang="nl-NL" dirty="0" err="1"/>
              <a:t>knowledge-based</a:t>
            </a:r>
            <a:r>
              <a:rPr lang="nl-NL" dirty="0"/>
              <a:t> AI &amp; </a:t>
            </a:r>
            <a:r>
              <a:rPr lang="nl-NL" dirty="0" err="1"/>
              <a:t>law</a:t>
            </a:r>
            <a:endParaRPr lang="nl-NL" dirty="0"/>
          </a:p>
          <a:p>
            <a:pPr lvl="1"/>
            <a:r>
              <a:rPr lang="nl-NL" dirty="0" err="1"/>
              <a:t>prevent</a:t>
            </a:r>
            <a:r>
              <a:rPr lang="nl-NL" dirty="0"/>
              <a:t> </a:t>
            </a:r>
            <a:r>
              <a:rPr lang="nl-NL" dirty="0" err="1"/>
              <a:t>the</a:t>
            </a:r>
            <a:r>
              <a:rPr lang="nl-NL" dirty="0"/>
              <a:t> development of </a:t>
            </a:r>
            <a:r>
              <a:rPr lang="nl-NL" dirty="0" err="1"/>
              <a:t>the</a:t>
            </a:r>
            <a:r>
              <a:rPr lang="nl-NL" dirty="0"/>
              <a:t> </a:t>
            </a:r>
            <a:r>
              <a:rPr lang="nl-NL" dirty="0" err="1"/>
              <a:t>law</a:t>
            </a:r>
            <a:r>
              <a:rPr lang="nl-NL" dirty="0"/>
              <a:t>?</a:t>
            </a:r>
          </a:p>
          <a:p>
            <a:pPr lvl="1"/>
            <a:r>
              <a:rPr lang="nl-NL" dirty="0" err="1"/>
              <a:t>exclude</a:t>
            </a:r>
            <a:r>
              <a:rPr lang="nl-NL" dirty="0"/>
              <a:t> </a:t>
            </a:r>
            <a:r>
              <a:rPr lang="nl-NL" dirty="0" err="1"/>
              <a:t>considerations</a:t>
            </a:r>
            <a:r>
              <a:rPr lang="nl-NL" dirty="0"/>
              <a:t> of </a:t>
            </a:r>
            <a:r>
              <a:rPr lang="nl-NL" dirty="0" err="1"/>
              <a:t>fairness</a:t>
            </a:r>
            <a:r>
              <a:rPr lang="nl-NL" dirty="0"/>
              <a:t> </a:t>
            </a:r>
            <a:r>
              <a:rPr lang="nl-NL" dirty="0" err="1"/>
              <a:t>and</a:t>
            </a:r>
            <a:r>
              <a:rPr lang="nl-NL" dirty="0"/>
              <a:t> </a:t>
            </a:r>
            <a:r>
              <a:rPr lang="nl-NL" dirty="0" err="1"/>
              <a:t>individual</a:t>
            </a:r>
            <a:r>
              <a:rPr lang="nl-NL" dirty="0"/>
              <a:t> </a:t>
            </a:r>
            <a:r>
              <a:rPr lang="nl-NL" dirty="0" err="1"/>
              <a:t>justice</a:t>
            </a:r>
            <a:r>
              <a:rPr lang="nl-NL" dirty="0"/>
              <a:t>?</a:t>
            </a:r>
          </a:p>
          <a:p>
            <a:r>
              <a:rPr lang="nl-NL" dirty="0"/>
              <a:t>Are </a:t>
            </a:r>
            <a:r>
              <a:rPr lang="nl-NL" dirty="0" err="1"/>
              <a:t>the</a:t>
            </a:r>
            <a:r>
              <a:rPr lang="nl-NL" dirty="0"/>
              <a:t> AI &amp; </a:t>
            </a:r>
            <a:r>
              <a:rPr lang="nl-NL" dirty="0" err="1"/>
              <a:t>law</a:t>
            </a:r>
            <a:r>
              <a:rPr lang="nl-NL" dirty="0"/>
              <a:t> </a:t>
            </a:r>
            <a:r>
              <a:rPr lang="nl-NL" dirty="0" err="1"/>
              <a:t>models</a:t>
            </a:r>
            <a:r>
              <a:rPr lang="nl-NL" dirty="0"/>
              <a:t> of </a:t>
            </a:r>
            <a:r>
              <a:rPr lang="nl-NL" dirty="0" err="1"/>
              <a:t>legal</a:t>
            </a:r>
            <a:r>
              <a:rPr lang="nl-NL" dirty="0"/>
              <a:t> argument </a:t>
            </a:r>
            <a:r>
              <a:rPr lang="nl-NL" dirty="0" err="1"/>
              <a:t>the</a:t>
            </a:r>
            <a:r>
              <a:rPr lang="nl-NL" dirty="0"/>
              <a:t> right </a:t>
            </a:r>
            <a:r>
              <a:rPr lang="nl-NL" dirty="0" err="1"/>
              <a:t>models</a:t>
            </a:r>
            <a:r>
              <a:rPr lang="nl-NL" dirty="0"/>
              <a:t>?</a:t>
            </a:r>
          </a:p>
          <a:p>
            <a:pPr lvl="1"/>
            <a:r>
              <a:rPr lang="nl-NL" dirty="0" err="1"/>
              <a:t>Can</a:t>
            </a:r>
            <a:r>
              <a:rPr lang="nl-NL" dirty="0"/>
              <a:t> </a:t>
            </a:r>
            <a:r>
              <a:rPr lang="nl-NL" dirty="0" err="1"/>
              <a:t>they</a:t>
            </a:r>
            <a:r>
              <a:rPr lang="nl-NL" dirty="0"/>
              <a:t> ever </a:t>
            </a:r>
            <a:r>
              <a:rPr lang="nl-NL" dirty="0" err="1"/>
              <a:t>be</a:t>
            </a:r>
            <a:r>
              <a:rPr lang="nl-NL" dirty="0"/>
              <a:t> </a:t>
            </a:r>
            <a:r>
              <a:rPr lang="nl-NL" dirty="0" err="1"/>
              <a:t>applied</a:t>
            </a:r>
            <a:r>
              <a:rPr lang="nl-NL" dirty="0"/>
              <a:t> in </a:t>
            </a:r>
            <a:r>
              <a:rPr lang="nl-NL" dirty="0" err="1"/>
              <a:t>practice</a:t>
            </a:r>
            <a:r>
              <a:rPr lang="nl-NL" dirty="0"/>
              <a:t>?</a:t>
            </a:r>
          </a:p>
          <a:p>
            <a:pPr lvl="2"/>
            <a:r>
              <a:rPr lang="nl-NL" dirty="0" err="1"/>
              <a:t>Can</a:t>
            </a:r>
            <a:r>
              <a:rPr lang="nl-NL" dirty="0"/>
              <a:t> ML </a:t>
            </a:r>
            <a:r>
              <a:rPr lang="nl-NL" dirty="0" err="1"/>
              <a:t>models</a:t>
            </a:r>
            <a:r>
              <a:rPr lang="nl-NL" dirty="0"/>
              <a:t> </a:t>
            </a:r>
            <a:r>
              <a:rPr lang="nl-NL" dirty="0" err="1"/>
              <a:t>learn</a:t>
            </a:r>
            <a:r>
              <a:rPr lang="nl-NL" dirty="0"/>
              <a:t> </a:t>
            </a:r>
            <a:r>
              <a:rPr lang="nl-NL" dirty="0" err="1"/>
              <a:t>all</a:t>
            </a:r>
            <a:r>
              <a:rPr lang="nl-NL" dirty="0"/>
              <a:t> </a:t>
            </a:r>
            <a:r>
              <a:rPr lang="nl-NL" dirty="0" err="1"/>
              <a:t>this</a:t>
            </a:r>
            <a:r>
              <a:rPr lang="nl-NL" dirty="0"/>
              <a:t>?</a:t>
            </a:r>
          </a:p>
        </p:txBody>
      </p:sp>
    </p:spTree>
    <p:extLst>
      <p:ext uri="{BB962C8B-B14F-4D97-AF65-F5344CB8AC3E}">
        <p14:creationId xmlns:p14="http://schemas.microsoft.com/office/powerpoint/2010/main" val="4193265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026">
            <a:extLst>
              <a:ext uri="{FF2B5EF4-FFF2-40B4-BE49-F238E27FC236}">
                <a16:creationId xmlns:a16="http://schemas.microsoft.com/office/drawing/2014/main" id="{B87470D6-400E-4BCA-B9F1-13BEE8BE53D4}"/>
              </a:ext>
            </a:extLst>
          </p:cNvPr>
          <p:cNvSpPr>
            <a:spLocks noGrp="1" noChangeArrowheads="1"/>
          </p:cNvSpPr>
          <p:nvPr>
            <p:ph type="title"/>
          </p:nvPr>
        </p:nvSpPr>
        <p:spPr/>
        <p:txBody>
          <a:bodyPr/>
          <a:lstStyle/>
          <a:p>
            <a:pPr algn="ctr" eaLnBrk="1" hangingPunct="1"/>
            <a:r>
              <a:rPr lang="en-US" altLang="nl-NL" sz="4000"/>
              <a:t>Three levels in legal decision making</a:t>
            </a:r>
          </a:p>
        </p:txBody>
      </p:sp>
      <p:sp>
        <p:nvSpPr>
          <p:cNvPr id="24578" name="Rectangle 1027">
            <a:extLst>
              <a:ext uri="{FF2B5EF4-FFF2-40B4-BE49-F238E27FC236}">
                <a16:creationId xmlns:a16="http://schemas.microsoft.com/office/drawing/2014/main" id="{5C9E33F5-3738-49A1-90DF-E31190F9F5ED}"/>
              </a:ext>
            </a:extLst>
          </p:cNvPr>
          <p:cNvSpPr>
            <a:spLocks noGrp="1" noChangeArrowheads="1"/>
          </p:cNvSpPr>
          <p:nvPr>
            <p:ph type="body" idx="1"/>
          </p:nvPr>
        </p:nvSpPr>
        <p:spPr/>
        <p:txBody>
          <a:bodyPr/>
          <a:lstStyle/>
          <a:p>
            <a:pPr eaLnBrk="1" hangingPunct="1">
              <a:spcBef>
                <a:spcPts val="600"/>
              </a:spcBef>
            </a:pPr>
            <a:r>
              <a:rPr lang="en-US" altLang="nl-NL" sz="2800">
                <a:solidFill>
                  <a:srgbClr val="FF0000"/>
                </a:solidFill>
              </a:rPr>
              <a:t>Determining the facts</a:t>
            </a:r>
            <a:r>
              <a:rPr lang="en-US" altLang="nl-NL" sz="2800"/>
              <a:t> of the case (legal proof)</a:t>
            </a:r>
            <a:endParaRPr lang="en-US" altLang="nl-NL" sz="2800">
              <a:solidFill>
                <a:srgbClr val="FF0000"/>
              </a:solidFill>
            </a:endParaRPr>
          </a:p>
          <a:p>
            <a:pPr eaLnBrk="1" hangingPunct="1">
              <a:spcBef>
                <a:spcPts val="600"/>
              </a:spcBef>
            </a:pPr>
            <a:r>
              <a:rPr lang="en-US" altLang="nl-NL" sz="2800">
                <a:solidFill>
                  <a:srgbClr val="FF0000"/>
                </a:solidFill>
              </a:rPr>
              <a:t>Classifying</a:t>
            </a:r>
            <a:r>
              <a:rPr lang="en-US" altLang="nl-NL" sz="2800"/>
              <a:t> the facts under the conditions of a statutory rule (legal interpretation)</a:t>
            </a:r>
            <a:endParaRPr lang="en-US" altLang="nl-NL" sz="2800">
              <a:solidFill>
                <a:srgbClr val="FF0000"/>
              </a:solidFill>
            </a:endParaRPr>
          </a:p>
          <a:p>
            <a:pPr eaLnBrk="1" hangingPunct="1">
              <a:spcBef>
                <a:spcPts val="600"/>
              </a:spcBef>
            </a:pPr>
            <a:r>
              <a:rPr lang="en-US" altLang="nl-NL" sz="2800">
                <a:solidFill>
                  <a:srgbClr val="FF0000"/>
                </a:solidFill>
              </a:rPr>
              <a:t>Applying</a:t>
            </a:r>
            <a:r>
              <a:rPr lang="en-US" altLang="nl-NL" sz="2800"/>
              <a:t> the statutory rule</a:t>
            </a:r>
          </a:p>
          <a:p>
            <a:pPr eaLnBrk="1" hangingPunct="1">
              <a:lnSpc>
                <a:spcPct val="80000"/>
              </a:lnSpc>
            </a:pPr>
            <a:endParaRPr lang="nl-NL" altLang="nl-NL" sz="2800"/>
          </a:p>
          <a:p>
            <a:pPr eaLnBrk="1" hangingPunct="1">
              <a:lnSpc>
                <a:spcPct val="80000"/>
              </a:lnSpc>
            </a:pPr>
            <a:endParaRPr lang="en-US" altLang="nl-NL"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a:extLst>
              <a:ext uri="{FF2B5EF4-FFF2-40B4-BE49-F238E27FC236}">
                <a16:creationId xmlns:a16="http://schemas.microsoft.com/office/drawing/2014/main" id="{597D5BD6-2267-4D4C-924E-11C6AF7B5DD2}"/>
              </a:ext>
            </a:extLst>
          </p:cNvPr>
          <p:cNvSpPr>
            <a:spLocks noGrp="1" noChangeArrowheads="1"/>
          </p:cNvSpPr>
          <p:nvPr>
            <p:ph type="body" idx="1"/>
          </p:nvPr>
        </p:nvSpPr>
        <p:spPr>
          <a:xfrm>
            <a:off x="1182688" y="1143000"/>
            <a:ext cx="7772400" cy="4114800"/>
          </a:xfrm>
        </p:spPr>
        <p:txBody>
          <a:bodyPr/>
          <a:lstStyle/>
          <a:p>
            <a:pPr eaLnBrk="1" hangingPunct="1">
              <a:lnSpc>
                <a:spcPct val="90000"/>
              </a:lnSpc>
            </a:pPr>
            <a:endParaRPr lang="en-US" altLang="nl-NL" sz="2800"/>
          </a:p>
          <a:p>
            <a:pPr algn="ctr" eaLnBrk="1" hangingPunct="1">
              <a:lnSpc>
                <a:spcPct val="90000"/>
              </a:lnSpc>
            </a:pPr>
            <a:endParaRPr lang="en-US" altLang="nl-NL" sz="2800"/>
          </a:p>
          <a:p>
            <a:pPr eaLnBrk="1" hangingPunct="1">
              <a:lnSpc>
                <a:spcPct val="90000"/>
              </a:lnSpc>
            </a:pPr>
            <a:r>
              <a:rPr lang="en-US" altLang="nl-NL" sz="2800"/>
              <a:t>Facts: evidence problems</a:t>
            </a:r>
          </a:p>
          <a:p>
            <a:pPr eaLnBrk="1" hangingPunct="1">
              <a:lnSpc>
                <a:spcPct val="90000"/>
              </a:lnSpc>
            </a:pPr>
            <a:endParaRPr lang="en-US" altLang="nl-NL" sz="2800"/>
          </a:p>
          <a:p>
            <a:pPr eaLnBrk="1" hangingPunct="1">
              <a:lnSpc>
                <a:spcPct val="90000"/>
              </a:lnSpc>
            </a:pPr>
            <a:endParaRPr lang="en-US" altLang="nl-NL" sz="2800"/>
          </a:p>
          <a:p>
            <a:pPr eaLnBrk="1" hangingPunct="1">
              <a:lnSpc>
                <a:spcPct val="90000"/>
              </a:lnSpc>
            </a:pPr>
            <a:r>
              <a:rPr lang="en-US" altLang="nl-NL" sz="2800"/>
              <a:t>Legal conditions: general terms</a:t>
            </a:r>
          </a:p>
          <a:p>
            <a:pPr eaLnBrk="1" hangingPunct="1">
              <a:lnSpc>
                <a:spcPct val="90000"/>
              </a:lnSpc>
            </a:pPr>
            <a:endParaRPr lang="en-US" altLang="nl-NL" sz="2800"/>
          </a:p>
          <a:p>
            <a:pPr eaLnBrk="1" hangingPunct="1">
              <a:lnSpc>
                <a:spcPct val="90000"/>
              </a:lnSpc>
            </a:pPr>
            <a:endParaRPr lang="en-US" altLang="nl-NL" sz="2800"/>
          </a:p>
          <a:p>
            <a:pPr eaLnBrk="1" hangingPunct="1">
              <a:lnSpc>
                <a:spcPct val="90000"/>
              </a:lnSpc>
            </a:pPr>
            <a:r>
              <a:rPr lang="en-US" altLang="nl-NL" sz="2800"/>
              <a:t>Legal rules: exceptions</a:t>
            </a:r>
          </a:p>
          <a:p>
            <a:pPr lvl="1" eaLnBrk="1" hangingPunct="1">
              <a:lnSpc>
                <a:spcPct val="90000"/>
              </a:lnSpc>
            </a:pPr>
            <a:r>
              <a:rPr lang="en-US" altLang="nl-NL" sz="2400"/>
              <a:t>Purpose of the rule</a:t>
            </a:r>
          </a:p>
          <a:p>
            <a:pPr lvl="1" eaLnBrk="1" hangingPunct="1">
              <a:lnSpc>
                <a:spcPct val="90000"/>
              </a:lnSpc>
            </a:pPr>
            <a:r>
              <a:rPr lang="en-US" altLang="nl-NL" sz="2400"/>
              <a:t>Principle</a:t>
            </a:r>
          </a:p>
          <a:p>
            <a:pPr eaLnBrk="1" hangingPunct="1">
              <a:lnSpc>
                <a:spcPct val="90000"/>
              </a:lnSpc>
              <a:buFont typeface="Wingdings" panose="05000000000000000000" pitchFamily="2" charset="2"/>
              <a:buNone/>
            </a:pPr>
            <a:endParaRPr lang="nl-NL" altLang="nl-NL" sz="2800"/>
          </a:p>
        </p:txBody>
      </p:sp>
      <p:pic>
        <p:nvPicPr>
          <p:cNvPr id="79877" name="Picture 5" descr="skateboard1">
            <a:extLst>
              <a:ext uri="{FF2B5EF4-FFF2-40B4-BE49-F238E27FC236}">
                <a16:creationId xmlns:a16="http://schemas.microsoft.com/office/drawing/2014/main" id="{BE2906F2-0FB6-42F9-AB90-323C8AEEB3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3000" y="3505200"/>
            <a:ext cx="142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8" name="Picture 6" descr="tankstatue">
            <a:extLst>
              <a:ext uri="{FF2B5EF4-FFF2-40B4-BE49-F238E27FC236}">
                <a16:creationId xmlns:a16="http://schemas.microsoft.com/office/drawing/2014/main" id="{1B332E21-966A-44C2-975E-23EB9B9F9A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6413" y="4953000"/>
            <a:ext cx="2058987"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 Box 7">
            <a:extLst>
              <a:ext uri="{FF2B5EF4-FFF2-40B4-BE49-F238E27FC236}">
                <a16:creationId xmlns:a16="http://schemas.microsoft.com/office/drawing/2014/main" id="{EF875F90-E22D-46C4-BCA8-309BF938044A}"/>
              </a:ext>
            </a:extLst>
          </p:cNvPr>
          <p:cNvSpPr txBox="1">
            <a:spLocks noChangeArrowheads="1"/>
          </p:cNvSpPr>
          <p:nvPr/>
        </p:nvSpPr>
        <p:spPr bwMode="auto">
          <a:xfrm>
            <a:off x="1371600" y="484188"/>
            <a:ext cx="5240338" cy="4302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 typeface="Wingdings" panose="05000000000000000000" pitchFamily="2" charset="2"/>
              <a:buNone/>
            </a:pPr>
            <a:r>
              <a:rPr lang="en-US" altLang="nl-NL" sz="2400"/>
              <a:t>“Vehicles are not allowed in the park”</a:t>
            </a:r>
          </a:p>
        </p:txBody>
      </p:sp>
      <p:pic>
        <p:nvPicPr>
          <p:cNvPr id="79880" name="Picture 8" descr="mar1408-parkingticketnoon">
            <a:extLst>
              <a:ext uri="{FF2B5EF4-FFF2-40B4-BE49-F238E27FC236}">
                <a16:creationId xmlns:a16="http://schemas.microsoft.com/office/drawing/2014/main" id="{755E4346-CECC-4103-87FF-6C55664EC9D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7050" y="990600"/>
            <a:ext cx="2038350" cy="152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1" name="Picture 9" descr="Ziekenauto">
            <a:extLst>
              <a:ext uri="{FF2B5EF4-FFF2-40B4-BE49-F238E27FC236}">
                <a16:creationId xmlns:a16="http://schemas.microsoft.com/office/drawing/2014/main" id="{185011F3-5F33-4754-A3C2-1A0185F2431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5486400"/>
            <a:ext cx="13906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4">
            <a:extLst>
              <a:ext uri="{FF2B5EF4-FFF2-40B4-BE49-F238E27FC236}">
                <a16:creationId xmlns:a16="http://schemas.microsoft.com/office/drawing/2014/main" id="{FADB9E4B-8B4B-4684-BA24-116D70A8FEFC}"/>
              </a:ext>
            </a:extLst>
          </p:cNvPr>
          <p:cNvSpPr txBox="1">
            <a:spLocks noChangeArrowheads="1"/>
          </p:cNvSpPr>
          <p:nvPr/>
        </p:nvSpPr>
        <p:spPr bwMode="auto">
          <a:xfrm>
            <a:off x="3124200" y="4114800"/>
            <a:ext cx="3352800" cy="650875"/>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SzTx/>
              <a:buFont typeface="Wingdings" panose="05000000000000000000" pitchFamily="2" charset="2"/>
              <a:buNone/>
            </a:pPr>
            <a:r>
              <a:rPr lang="en-US" altLang="nl-NL" sz="2000">
                <a:sym typeface="Symbol" panose="05050102010706020507" pitchFamily="18" charset="2"/>
              </a:rPr>
              <a:t>“Vehicles are objects meant for normal transport”</a:t>
            </a:r>
            <a:endParaRPr lang="en-US" altLang="nl-NL"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79880"/>
                                        </p:tgtEl>
                                        <p:attrNameLst>
                                          <p:attrName>style.visibility</p:attrName>
                                        </p:attrNameLst>
                                      </p:cBhvr>
                                      <p:to>
                                        <p:strVal val="visible"/>
                                      </p:to>
                                    </p:set>
                                    <p:anim calcmode="lin" valueType="num">
                                      <p:cBhvr additive="base">
                                        <p:cTn id="7" dur="500" fill="hold"/>
                                        <p:tgtEl>
                                          <p:spTgt spid="79880"/>
                                        </p:tgtEl>
                                        <p:attrNameLst>
                                          <p:attrName>ppt_x</p:attrName>
                                        </p:attrNameLst>
                                      </p:cBhvr>
                                      <p:tavLst>
                                        <p:tav tm="0">
                                          <p:val>
                                            <p:strVal val="1+#ppt_w/2"/>
                                          </p:val>
                                        </p:tav>
                                        <p:tav tm="100000">
                                          <p:val>
                                            <p:strVal val="#ppt_x"/>
                                          </p:val>
                                        </p:tav>
                                      </p:tavLst>
                                    </p:anim>
                                    <p:anim calcmode="lin" valueType="num">
                                      <p:cBhvr additive="base">
                                        <p:cTn id="8" dur="500" fill="hold"/>
                                        <p:tgtEl>
                                          <p:spTgt spid="798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1+#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79877"/>
                                        </p:tgtEl>
                                        <p:attrNameLst>
                                          <p:attrName>style.visibility</p:attrName>
                                        </p:attrNameLst>
                                      </p:cBhvr>
                                      <p:to>
                                        <p:strVal val="visible"/>
                                      </p:to>
                                    </p:set>
                                    <p:anim calcmode="lin" valueType="num">
                                      <p:cBhvr additive="base">
                                        <p:cTn id="19" dur="500" fill="hold"/>
                                        <p:tgtEl>
                                          <p:spTgt spid="79877"/>
                                        </p:tgtEl>
                                        <p:attrNameLst>
                                          <p:attrName>ppt_x</p:attrName>
                                        </p:attrNameLst>
                                      </p:cBhvr>
                                      <p:tavLst>
                                        <p:tav tm="0">
                                          <p:val>
                                            <p:strVal val="1+#ppt_w/2"/>
                                          </p:val>
                                        </p:tav>
                                        <p:tav tm="100000">
                                          <p:val>
                                            <p:strVal val="#ppt_x"/>
                                          </p:val>
                                        </p:tav>
                                      </p:tavLst>
                                    </p:anim>
                                    <p:anim calcmode="lin" valueType="num">
                                      <p:cBhvr additive="base">
                                        <p:cTn id="20" dur="500" fill="hold"/>
                                        <p:tgtEl>
                                          <p:spTgt spid="7987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79878"/>
                                        </p:tgtEl>
                                        <p:attrNameLst>
                                          <p:attrName>style.visibility</p:attrName>
                                        </p:attrNameLst>
                                      </p:cBhvr>
                                      <p:to>
                                        <p:strVal val="visible"/>
                                      </p:to>
                                    </p:set>
                                    <p:anim calcmode="lin" valueType="num">
                                      <p:cBhvr additive="base">
                                        <p:cTn id="25" dur="500" fill="hold"/>
                                        <p:tgtEl>
                                          <p:spTgt spid="79878"/>
                                        </p:tgtEl>
                                        <p:attrNameLst>
                                          <p:attrName>ppt_x</p:attrName>
                                        </p:attrNameLst>
                                      </p:cBhvr>
                                      <p:tavLst>
                                        <p:tav tm="0">
                                          <p:val>
                                            <p:strVal val="1+#ppt_w/2"/>
                                          </p:val>
                                        </p:tav>
                                        <p:tav tm="100000">
                                          <p:val>
                                            <p:strVal val="#ppt_x"/>
                                          </p:val>
                                        </p:tav>
                                      </p:tavLst>
                                    </p:anim>
                                    <p:anim calcmode="lin" valueType="num">
                                      <p:cBhvr additive="base">
                                        <p:cTn id="26" dur="500" fill="hold"/>
                                        <p:tgtEl>
                                          <p:spTgt spid="7987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9881"/>
                                        </p:tgtEl>
                                        <p:attrNameLst>
                                          <p:attrName>style.visibility</p:attrName>
                                        </p:attrNameLst>
                                      </p:cBhvr>
                                      <p:to>
                                        <p:strVal val="visible"/>
                                      </p:to>
                                    </p:set>
                                    <p:anim calcmode="lin" valueType="num">
                                      <p:cBhvr additive="base">
                                        <p:cTn id="31" dur="500" fill="hold"/>
                                        <p:tgtEl>
                                          <p:spTgt spid="79881"/>
                                        </p:tgtEl>
                                        <p:attrNameLst>
                                          <p:attrName>ppt_x</p:attrName>
                                        </p:attrNameLst>
                                      </p:cBhvr>
                                      <p:tavLst>
                                        <p:tav tm="0">
                                          <p:val>
                                            <p:strVal val="0-#ppt_w/2"/>
                                          </p:val>
                                        </p:tav>
                                        <p:tav tm="100000">
                                          <p:val>
                                            <p:strVal val="#ppt_x"/>
                                          </p:val>
                                        </p:tav>
                                      </p:tavLst>
                                    </p:anim>
                                    <p:anim calcmode="lin" valueType="num">
                                      <p:cBhvr additive="base">
                                        <p:cTn id="32" dur="500" fill="hold"/>
                                        <p:tgtEl>
                                          <p:spTgt spid="798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Mengsels">
  <a:themeElements>
    <a:clrScheme name="Mengsel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ngsels">
      <a:majorFont>
        <a:latin typeface="Tahoma"/>
        <a:ea typeface=""/>
        <a:cs typeface=""/>
      </a:majorFont>
      <a:minorFont>
        <a:latin typeface="Tahom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folHlink"/>
          </a:buClr>
          <a:buSzPct val="60000"/>
          <a:buFont typeface="Wingdings" pitchFamily="-112" charset="2"/>
          <a:buNone/>
          <a:tabLst/>
          <a:defRPr kumimoji="0" lang="nl-NL" sz="2000" b="0" i="0" u="none" strike="noStrike" cap="none" normalizeH="0" baseline="0">
            <a:ln>
              <a:noFill/>
            </a:ln>
            <a:solidFill>
              <a:schemeClr val="tx1"/>
            </a:solidFill>
            <a:effectLst/>
            <a:latin typeface="Times New Roman" pitchFamily="-112" charset="0"/>
          </a:defRPr>
        </a:defPPr>
      </a:lstStyle>
    </a:spDef>
    <a:lnDef>
      <a:spPr bwMode="auto">
        <a:xfrm>
          <a:off x="0" y="0"/>
          <a:ext cx="1" cy="1"/>
        </a:xfrm>
        <a:custGeom>
          <a:avLst/>
          <a:gdLst/>
          <a:ahLst/>
          <a:cxnLst/>
          <a:rect l="0" t="0" r="0" b="0"/>
          <a:pathLst/>
        </a:custGeom>
        <a:noFill/>
        <a:ln w="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folHlink"/>
          </a:buClr>
          <a:buSzPct val="60000"/>
          <a:buFont typeface="Wingdings" pitchFamily="-112" charset="2"/>
          <a:buNone/>
          <a:tabLst/>
          <a:defRPr kumimoji="0" lang="nl-NL" sz="2000" b="0" i="0" u="none" strike="noStrike" cap="none" normalizeH="0" baseline="0">
            <a:ln>
              <a:noFill/>
            </a:ln>
            <a:solidFill>
              <a:schemeClr val="tx1"/>
            </a:solidFill>
            <a:effectLst/>
            <a:latin typeface="Times New Roman" pitchFamily="-112" charset="0"/>
          </a:defRPr>
        </a:defPPr>
      </a:lstStyle>
    </a:lnDef>
  </a:objectDefaults>
  <a:extraClrSchemeLst>
    <a:extraClrScheme>
      <a:clrScheme name="Mengsel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ngsel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ngsel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ngsel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ngsel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ngsel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ngsel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Designs\Mengsels.pot</Template>
  <TotalTime>1181</TotalTime>
  <Words>6535</Words>
  <Application>Microsoft Macintosh PowerPoint</Application>
  <PresentationFormat>Diavoorstelling (4:3)</PresentationFormat>
  <Paragraphs>896</Paragraphs>
  <Slides>79</Slides>
  <Notes>58</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79</vt:i4>
      </vt:variant>
    </vt:vector>
  </HeadingPairs>
  <TitlesOfParts>
    <vt:vector size="87" baseType="lpstr">
      <vt:lpstr>Arial</vt:lpstr>
      <vt:lpstr>Calibri</vt:lpstr>
      <vt:lpstr>Geneva</vt:lpstr>
      <vt:lpstr>Tahoma</vt:lpstr>
      <vt:lpstr>Times</vt:lpstr>
      <vt:lpstr>Times New Roman</vt:lpstr>
      <vt:lpstr>Wingdings</vt:lpstr>
      <vt:lpstr>Mengsels</vt:lpstr>
      <vt:lpstr>AI &amp; Law:  Knowledge-based Approaches</vt:lpstr>
      <vt:lpstr>Contents</vt:lpstr>
      <vt:lpstr>PowerPoint-presentatie</vt:lpstr>
      <vt:lpstr>Legal knowledge-based systems in practice</vt:lpstr>
      <vt:lpstr>Case studies Marlies van Eck</vt:lpstr>
      <vt:lpstr>AI &amp; Law research on developing rule-based systems</vt:lpstr>
      <vt:lpstr>Montesquieu (1689-1755)</vt:lpstr>
      <vt:lpstr>Three levels in legal decision making</vt:lpstr>
      <vt:lpstr>PowerPoint-presentatie</vt:lpstr>
      <vt:lpstr>Legal reasoning is adversarial</vt:lpstr>
      <vt:lpstr>AI &amp; Law research on legal argument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Application:  online intake of crime reports</vt:lpstr>
      <vt:lpstr>The problem</vt:lpstr>
      <vt:lpstr>Knowledge model</vt:lpstr>
      <vt:lpstr>Information extraction</vt:lpstr>
      <vt:lpstr>Argumentation graph: simplified example</vt:lpstr>
      <vt:lpstr>Argumentation graph: simplified example</vt:lpstr>
      <vt:lpstr>Argumentation graph: simplified example</vt:lpstr>
      <vt:lpstr>Argumentation graph: simplified example</vt:lpstr>
      <vt:lpstr>PowerPoint-presentatie</vt:lpstr>
      <vt:lpstr>Argumentation patterns</vt:lpstr>
      <vt:lpstr>Argument(ation) schemes:  general form</vt:lpstr>
      <vt:lpstr>Expert testimony</vt:lpstr>
      <vt:lpstr>Arguments from promoting or demoting legal/societal values</vt:lpstr>
      <vt:lpstr>Example (arguments pro and con an action) </vt:lpstr>
      <vt:lpstr>Example (arguments pro alternative actions) </vt:lpstr>
      <vt:lpstr>PowerPoint-presentatie</vt:lpstr>
      <vt:lpstr>Models of proof that leave room for uncertainty</vt:lpstr>
      <vt:lpstr>My favourite approach</vt:lpstr>
      <vt:lpstr>AI support for legal proof:  the KA bottleneck</vt:lpstr>
      <vt:lpstr>PowerPoint-presentatie</vt:lpstr>
      <vt:lpstr>Factor-based reasoning</vt:lpstr>
      <vt:lpstr>Example from US law:  misuse of trade secrets</vt:lpstr>
      <vt:lpstr>PowerPoint-presentatie</vt:lpstr>
      <vt:lpstr>PowerPoint-presentatie</vt:lpstr>
      <vt:lpstr>(snapshot of) CATO Factor  Hierarchy</vt:lpstr>
      <vt:lpstr>Distinguishing on missing pro factor</vt:lpstr>
      <vt:lpstr>Emphasising distinction</vt:lpstr>
      <vt:lpstr>Downplaying by substitution</vt:lpstr>
      <vt:lpstr>Distinguishing on new con factor</vt:lpstr>
      <vt:lpstr>Emphasising distinctions</vt:lpstr>
      <vt:lpstr>Downplaying by cancellation</vt:lpstr>
      <vt:lpstr>IBP</vt:lpstr>
      <vt:lpstr>PowerPoint-presentatie</vt:lpstr>
      <vt:lpstr>5.2 John Horty’s model of precedential constraint</vt:lpstr>
      <vt:lpstr>Precedential constraint</vt:lpstr>
      <vt:lpstr>Following, distinguishing and overruling precedents</vt:lpstr>
      <vt:lpstr>Refining and reshaping rules through precedents </vt:lpstr>
      <vt:lpstr>PowerPoint-presentatie</vt:lpstr>
      <vt:lpstr>Ownership of wild  animals</vt:lpstr>
      <vt:lpstr>PowerPoint-presentatie</vt:lpstr>
      <vt:lpstr> Factor preferences from the cases</vt:lpstr>
      <vt:lpstr>Values promoted in the cases</vt:lpstr>
      <vt:lpstr>Values promoted in the cases</vt:lpstr>
      <vt:lpstr>Values promoted in the cases</vt:lpstr>
      <vt:lpstr>Values promoted in the cases</vt:lpstr>
      <vt:lpstr>PowerPoint-presentatie</vt:lpstr>
      <vt:lpstr>Arguments from promoting or demoting legal/societal values</vt:lpstr>
      <vt:lpstr>Basic scheme for value-based reasoning with precedents (for pro)</vt:lpstr>
      <vt:lpstr>Value preferences from precedents</vt:lpstr>
      <vt:lpstr>Olga Monge v. Beebe Rubber Company (1974) </vt:lpstr>
      <vt:lpstr>Quotes from Monge</vt:lpstr>
      <vt:lpstr>Monge as decision making</vt:lpstr>
      <vt:lpstr>Supporting and using legal rules</vt:lpstr>
      <vt:lpstr>Supporting and using legal rules in the Monge case (1)</vt:lpstr>
      <vt:lpstr>Supporting and using legal rules in the Monge case (2)</vt:lpstr>
      <vt:lpstr>Monge as value-based reasoning</vt:lpstr>
      <vt:lpstr>Basic scheme instantiated for Monge</vt:lpstr>
      <vt:lpstr>Legal argumentation systems: the knowledge acquisition bottleneck</vt:lpstr>
      <vt:lpstr>Discussion points</vt:lpstr>
    </vt:vector>
  </TitlesOfParts>
  <Company>Universiteit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And the winner is ...</dc:subject>
  <dc:creator>Henry Prakken</dc:creator>
  <cp:lastModifiedBy>Prakken, H. (Henry)</cp:lastModifiedBy>
  <cp:revision>910</cp:revision>
  <cp:lastPrinted>2014-03-25T09:56:15Z</cp:lastPrinted>
  <dcterms:created xsi:type="dcterms:W3CDTF">2013-01-15T20:06:11Z</dcterms:created>
  <dcterms:modified xsi:type="dcterms:W3CDTF">2022-08-30T07:31:29Z</dcterms:modified>
</cp:coreProperties>
</file>