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9" r:id="rId3"/>
    <p:sldId id="258" r:id="rId4"/>
    <p:sldId id="260" r:id="rId5"/>
    <p:sldId id="259" r:id="rId6"/>
    <p:sldId id="263" r:id="rId7"/>
    <p:sldId id="266" r:id="rId8"/>
    <p:sldId id="267" r:id="rId9"/>
    <p:sldId id="278" r:id="rId10"/>
    <p:sldId id="268" r:id="rId11"/>
    <p:sldId id="269" r:id="rId12"/>
    <p:sldId id="288" r:id="rId13"/>
    <p:sldId id="276" r:id="rId14"/>
    <p:sldId id="279" r:id="rId15"/>
    <p:sldId id="300" r:id="rId16"/>
    <p:sldId id="286" r:id="rId17"/>
    <p:sldId id="283" r:id="rId18"/>
    <p:sldId id="290" r:id="rId19"/>
    <p:sldId id="291" r:id="rId20"/>
    <p:sldId id="282" r:id="rId21"/>
    <p:sldId id="292" r:id="rId22"/>
    <p:sldId id="281" r:id="rId23"/>
  </p:sldIdLst>
  <p:sldSz cx="9144000" cy="6858000" type="screen4x3"/>
  <p:notesSz cx="9601200" cy="73152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894" autoAdjust="0"/>
  </p:normalViewPr>
  <p:slideViewPr>
    <p:cSldViewPr>
      <p:cViewPr>
        <p:scale>
          <a:sx n="90" d="100"/>
          <a:sy n="90" d="100"/>
        </p:scale>
        <p:origin x="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72F2F-2D9C-4ECF-9CEF-5AC2A7358803}" type="datetimeFigureOut">
              <a:rPr lang="nl-NL" smtClean="0"/>
              <a:pPr/>
              <a:t>11-12-2011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E8D7-ABD2-4D7B-B3D1-7D7B38C2A603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85C7E6-E3E7-407F-B796-163D2F128819}" type="datetimeFigureOut">
              <a:rPr lang="nl-NL" smtClean="0"/>
              <a:pPr/>
              <a:t>11-12-2011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3783195-29C5-4042-A450-98C8D476F76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It is an ansatz, comparable to equivalence principle, but one would run into trouble if the ansatz were violated.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Can</a:t>
            </a:r>
            <a:r>
              <a:rPr lang="nl-NL" baseline="0" dirty="0" smtClean="0"/>
              <a:t> maybe include other interactions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Add one particle and another</a:t>
            </a:r>
            <a:r>
              <a:rPr lang="nl-NL" baseline="0" dirty="0" smtClean="0"/>
              <a:t> 10^25 come out!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Susskind argues for a gravitational</a:t>
            </a:r>
            <a:r>
              <a:rPr lang="nl-NL" baseline="0" dirty="0" smtClean="0"/>
              <a:t> dressing, similar to electromagnetic dressing. Propagator ‘leaks’ out of lightcone.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Apparent horizon</a:t>
            </a:r>
            <a:r>
              <a:rPr lang="nl-NL" baseline="0" dirty="0" smtClean="0"/>
              <a:t> is necessary for Hawking radiation</a:t>
            </a:r>
            <a:endParaRPr lang="nl-NL" dirty="0" smtClean="0"/>
          </a:p>
          <a:p>
            <a:r>
              <a:rPr lang="nl-NL" baseline="0" dirty="0" smtClean="0"/>
              <a:t>Caustic? Matter of language.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Time</a:t>
            </a:r>
            <a:r>
              <a:rPr lang="nl-NL" baseline="0" dirty="0" smtClean="0"/>
              <a:t> from outside perspective. Clock will read time moment it passes the horizon.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r+ - r- is macroscopic even in extremal case!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Increase in energy is of course really \phi</a:t>
            </a:r>
            <a:r>
              <a:rPr lang="nl-NL" baseline="0" dirty="0" smtClean="0"/>
              <a:t> dQ and \omega dJ (with dQ and dJ particle, phi omega in black hole)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Semiclassical:</a:t>
            </a:r>
            <a:r>
              <a:rPr lang="nl-NL" baseline="0" dirty="0" smtClean="0"/>
              <a:t> treat gravity as classical geometry, matter as quantum field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Self gravitation =</a:t>
            </a:r>
            <a:r>
              <a:rPr lang="nl-NL" baseline="0" dirty="0" smtClean="0"/>
              <a:t> barrier &amp; reason that kinematically allowed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Sum over final states, average</a:t>
            </a:r>
            <a:r>
              <a:rPr lang="nl-NL" baseline="0" dirty="0" smtClean="0"/>
              <a:t> over initial states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26</a:t>
            </a: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26</a:t>
            </a:r>
            <a:endParaRPr lang="nl-NL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26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217BAE-9AAA-436A-A34C-7008255D526E}" type="datetime1">
              <a:rPr lang="nl-NL" smtClean="0"/>
              <a:pPr/>
              <a:t>11-12-2011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26</a:t>
            </a:r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B41611-AAC5-4A76-ADFD-6D2C70C8498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8201028" cy="755645"/>
          </a:xfrm>
        </p:spPr>
        <p:txBody>
          <a:bodyPr>
            <a:normAutofit/>
          </a:bodyPr>
          <a:lstStyle/>
          <a:p>
            <a:r>
              <a:rPr lang="nl-NL" sz="3200" dirty="0" smtClean="0"/>
              <a:t>Black holes as </a:t>
            </a:r>
            <a:r>
              <a:rPr lang="nl-NL" sz="3200" dirty="0" err="1" smtClean="0"/>
              <a:t>Information</a:t>
            </a:r>
            <a:r>
              <a:rPr lang="nl-NL" sz="3200" dirty="0" smtClean="0"/>
              <a:t> </a:t>
            </a:r>
            <a:r>
              <a:rPr lang="nl-NL" sz="3200" dirty="0" err="1" smtClean="0"/>
              <a:t>Scramblers</a:t>
            </a:r>
            <a:endParaRPr lang="nl-N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2928934"/>
            <a:ext cx="5357850" cy="471494"/>
          </a:xfrm>
        </p:spPr>
        <p:txBody>
          <a:bodyPr>
            <a:noAutofit/>
          </a:bodyPr>
          <a:lstStyle/>
          <a:p>
            <a:r>
              <a:rPr lang="nl-NL" sz="2000" dirty="0" err="1" smtClean="0"/>
              <a:t>How</a:t>
            </a:r>
            <a:r>
              <a:rPr lang="nl-NL" sz="2000" dirty="0" smtClean="0"/>
              <a:t> </a:t>
            </a:r>
            <a:r>
              <a:rPr lang="nl-NL" sz="2000" dirty="0" err="1" smtClean="0"/>
              <a:t>information</a:t>
            </a:r>
            <a:r>
              <a:rPr lang="nl-NL" sz="2000" dirty="0" smtClean="0"/>
              <a:t> </a:t>
            </a:r>
            <a:r>
              <a:rPr lang="nl-NL" sz="2000" dirty="0" err="1" smtClean="0"/>
              <a:t>survives</a:t>
            </a:r>
            <a:r>
              <a:rPr lang="nl-NL" sz="2000" dirty="0" smtClean="0"/>
              <a:t> </a:t>
            </a:r>
            <a:r>
              <a:rPr lang="nl-NL" sz="2000" dirty="0" err="1" smtClean="0"/>
              <a:t>falling</a:t>
            </a:r>
            <a:r>
              <a:rPr lang="nl-NL" sz="2000" dirty="0" smtClean="0"/>
              <a:t> </a:t>
            </a:r>
            <a:r>
              <a:rPr lang="nl-NL" sz="2000" dirty="0" err="1" smtClean="0"/>
              <a:t>into</a:t>
            </a:r>
            <a:r>
              <a:rPr lang="nl-NL" sz="2000" dirty="0" smtClean="0"/>
              <a:t> a black hole</a:t>
            </a:r>
            <a:endParaRPr lang="nl-N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4500570"/>
            <a:ext cx="5072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Master thesis Wilke van der Schee</a:t>
            </a:r>
          </a:p>
          <a:p>
            <a:r>
              <a:rPr lang="nl-NL" dirty="0" smtClean="0"/>
              <a:t>Supervised by prof. Gerard ’t Hooft</a:t>
            </a:r>
            <a:endParaRPr lang="nl-NL" dirty="0"/>
          </a:p>
        </p:txBody>
      </p:sp>
      <p:pic>
        <p:nvPicPr>
          <p:cNvPr id="6146" name="Picture 2" descr="http://structureofentropy.files.wordpress.com/2009/04/blackh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57649"/>
            <a:ext cx="3505200" cy="2800351"/>
          </a:xfrm>
          <a:prstGeom prst="rect">
            <a:avLst/>
          </a:prstGeom>
          <a:noFill/>
        </p:spPr>
      </p:pic>
      <p:pic>
        <p:nvPicPr>
          <p:cNvPr id="6" name="Picture 5" descr="uu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2264" y="5943600"/>
            <a:ext cx="2438400" cy="914400"/>
          </a:xfrm>
          <a:prstGeom prst="rect">
            <a:avLst/>
          </a:prstGeom>
        </p:spPr>
      </p:pic>
      <p:pic>
        <p:nvPicPr>
          <p:cNvPr id="6148" name="Picture 4" descr="http://www1.phys.uu.nl/wwwitf/images/itflog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6000768"/>
            <a:ext cx="1162050" cy="7143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57620" y="6286520"/>
            <a:ext cx="172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August 19, 2010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Information paradox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Pure state:</a:t>
            </a:r>
          </a:p>
          <a:p>
            <a:pPr lvl="1"/>
            <a:r>
              <a:rPr lang="nl-NL" dirty="0" smtClean="0"/>
              <a:t>Or: density matrix with  </a:t>
            </a:r>
          </a:p>
          <a:p>
            <a:endParaRPr lang="nl-NL" dirty="0" smtClean="0"/>
          </a:p>
          <a:p>
            <a:r>
              <a:rPr lang="nl-NL" dirty="0" smtClean="0"/>
              <a:t>Mixed state, density matrix:</a:t>
            </a:r>
          </a:p>
          <a:p>
            <a:pPr lvl="1"/>
            <a:r>
              <a:rPr lang="nl-NL" dirty="0" smtClean="0"/>
              <a:t>p</a:t>
            </a:r>
            <a:r>
              <a:rPr lang="nl-NL" baseline="-25000" dirty="0" smtClean="0"/>
              <a:t>i  </a:t>
            </a:r>
            <a:r>
              <a:rPr lang="nl-NL" dirty="0" smtClean="0"/>
              <a:t>chance of state to be in </a:t>
            </a:r>
            <a:r>
              <a:rPr lang="nl-NL" i="1" dirty="0" smtClean="0"/>
              <a:t>i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Thermal Hawking radiation seems to be mixed!</a:t>
            </a:r>
          </a:p>
          <a:p>
            <a:pPr lvl="1"/>
            <a:r>
              <a:rPr lang="en-US" dirty="0" smtClean="0"/>
              <a:t>Information seems lost after event horizon</a:t>
            </a:r>
            <a:endParaRPr lang="nl-NL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928934"/>
            <a:ext cx="1819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1714488"/>
            <a:ext cx="371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2143116"/>
            <a:ext cx="6381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3857628"/>
            <a:ext cx="952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286256"/>
            <a:ext cx="1657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Unitarity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Pure states evolve into pure states, via Hamiltonian.</a:t>
            </a:r>
          </a:p>
          <a:p>
            <a:pPr lvl="1"/>
            <a:r>
              <a:rPr lang="nl-NL" dirty="0" smtClean="0"/>
              <a:t>Unitarity required for energy conservation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Hawking acknowledged in 2005 that QG is unitary.</a:t>
            </a:r>
          </a:p>
          <a:p>
            <a:pPr lvl="1"/>
            <a:r>
              <a:rPr lang="nl-NL" dirty="0" smtClean="0"/>
              <a:t>Via gravitational path integral and AdS/CFT</a:t>
            </a:r>
          </a:p>
          <a:p>
            <a:endParaRPr lang="nl-NL" dirty="0" smtClean="0"/>
          </a:p>
          <a:p>
            <a:r>
              <a:rPr lang="nl-NL" dirty="0" smtClean="0"/>
              <a:t> So we search: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6334780"/>
            <a:ext cx="664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T. Banks and L. Susskind, Difficulties of evolving pure states into mixed states (1984)</a:t>
            </a:r>
          </a:p>
          <a:p>
            <a:r>
              <a:rPr lang="en-US" sz="1400" dirty="0" smtClean="0"/>
              <a:t>S.W. Hawking, Information Loss in Black Holes</a:t>
            </a:r>
            <a:endParaRPr lang="nl-NL" sz="1400" dirty="0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653136"/>
            <a:ext cx="2076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S-Matrix Ansatz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18573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US" sz="2200" i="1" dirty="0" smtClean="0"/>
              <a:t>All physical interaction processes that begin and end with free, stable particles moving far apart in an asymptotically flat space-time, therefore also all those that involve the creation and subsequent evaporation of a black hole, can be described by one scattering matrix S relating the asymptotic outgoing states       to the ingoing states      .</a:t>
            </a:r>
            <a:endParaRPr lang="nl-NL" sz="2200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2639" y="3925399"/>
          <a:ext cx="428625" cy="317500"/>
        </p:xfrm>
        <a:graphic>
          <a:graphicData uri="http://schemas.openxmlformats.org/presentationml/2006/ole">
            <p:oleObj spid="_x0000_s73730" name="Equation" r:id="rId4" imgW="342720" imgH="253800" progId="Equation.3">
              <p:embed/>
            </p:oleObj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6287675" y="3915966"/>
          <a:ext cx="333375" cy="317500"/>
        </p:xfrm>
        <a:graphic>
          <a:graphicData uri="http://schemas.openxmlformats.org/presentationml/2006/ole">
            <p:oleObj spid="_x0000_s73731" name="Equation" r:id="rId5" imgW="26640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4857760"/>
            <a:ext cx="82153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Perturb around this matrix by using ordinary interactions.</a:t>
            </a:r>
            <a:endParaRPr lang="nl-NL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6550223"/>
            <a:ext cx="728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't Hooft, The Scattering Matrix Approach for the Quantum Black Hole: an overview, 1996</a:t>
            </a:r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gravitational shockwave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686800" cy="464347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Gravitational field of fast-moving particle (shockwave)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Generalizes to black hole surrounding in analog manner.</a:t>
            </a:r>
            <a:endParaRPr lang="nl-NL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357562"/>
            <a:ext cx="37857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ordinate shift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3286124"/>
            <a:ext cx="3374208" cy="2723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2643182"/>
            <a:ext cx="28575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57356" y="6550223"/>
            <a:ext cx="728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't Hooft, The Scattering Matrix Approach for the Quantum Black Hole: an overview, 1996</a:t>
            </a:r>
            <a:endParaRPr lang="nl-NL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357686" y="26431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r </a:t>
            </a:r>
            <a:r>
              <a:rPr lang="nl-NL" dirty="0" smtClean="0"/>
              <a:t>is transverse distance, </a:t>
            </a:r>
            <a:r>
              <a:rPr lang="nl-NL" i="1" dirty="0" smtClean="0">
                <a:latin typeface="Calibri" pitchFamily="34" charset="0"/>
                <a:cs typeface="Times New Roman" pitchFamily="18" charset="0"/>
              </a:rPr>
              <a:t>u</a:t>
            </a:r>
            <a:r>
              <a:rPr lang="nl-NL" i="1" dirty="0" smtClean="0"/>
              <a:t> </a:t>
            </a:r>
            <a:r>
              <a:rPr lang="nl-NL" dirty="0" smtClean="0"/>
              <a:t>velocity particle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Longitudinal gravitational interaction</a:t>
            </a:r>
            <a:endParaRPr lang="nl-NL" sz="400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nl-NL" dirty="0" smtClean="0"/>
              <a:t>Outgoing particle (wave                )</a:t>
            </a:r>
          </a:p>
          <a:p>
            <a:r>
              <a:rPr lang="nl-NL" dirty="0" smtClean="0"/>
              <a:t>Coordinate shift at transverse distance     results in: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This leads to a translation: </a:t>
            </a:r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   (promoting momentum to an operator)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04864"/>
            <a:ext cx="228572" cy="3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6314" y="6550223"/>
            <a:ext cx="435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</a:t>
            </a:r>
            <a:r>
              <a:rPr lang="nl-NL" sz="1400" dirty="0" smtClean="0"/>
              <a:t>’</a:t>
            </a:r>
            <a:r>
              <a:rPr lang="en-US" sz="1400" dirty="0" smtClean="0"/>
              <a:t>t Hooft, Strings from Gravity, </a:t>
            </a:r>
            <a:r>
              <a:rPr lang="en-US" sz="1400" dirty="0" err="1" smtClean="0"/>
              <a:t>Physica</a:t>
            </a:r>
            <a:r>
              <a:rPr lang="en-US" sz="1400" dirty="0" smtClean="0"/>
              <a:t> </a:t>
            </a:r>
            <a:r>
              <a:rPr lang="en-US" sz="1400" dirty="0" err="1" smtClean="0"/>
              <a:t>Scripta</a:t>
            </a:r>
            <a:r>
              <a:rPr lang="en-US" sz="1400" dirty="0" smtClean="0"/>
              <a:t>, 1987</a:t>
            </a:r>
            <a:endParaRPr lang="nl-NL" sz="1400" dirty="0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000372"/>
            <a:ext cx="2838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2766" y="1664659"/>
            <a:ext cx="1562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4572008"/>
            <a:ext cx="5429288" cy="54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Unitary S-Matrix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When all states can be generated this way: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Unitary in appropiate basis</a:t>
            </a:r>
          </a:p>
          <a:p>
            <a:endParaRPr lang="nl-NL" dirty="0" smtClean="0"/>
          </a:p>
          <a:p>
            <a:r>
              <a:rPr lang="nl-NL" dirty="0" smtClean="0"/>
              <a:t>Limited range of validity</a:t>
            </a:r>
          </a:p>
          <a:p>
            <a:endParaRPr lang="nl-NL" dirty="0" smtClean="0"/>
          </a:p>
          <a:p>
            <a:r>
              <a:rPr lang="nl-NL" dirty="0" smtClean="0"/>
              <a:t>Similar to string theory!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6550223"/>
            <a:ext cx="435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</a:t>
            </a:r>
            <a:r>
              <a:rPr lang="nl-NL" sz="1400" dirty="0" smtClean="0"/>
              <a:t>’</a:t>
            </a:r>
            <a:r>
              <a:rPr lang="en-US" sz="1400" dirty="0" smtClean="0"/>
              <a:t>t Hooft, Strings from Gravity, </a:t>
            </a:r>
            <a:r>
              <a:rPr lang="en-US" sz="1400" dirty="0" err="1" smtClean="0"/>
              <a:t>Physica</a:t>
            </a:r>
            <a:r>
              <a:rPr lang="en-US" sz="1400" dirty="0" smtClean="0"/>
              <a:t> </a:t>
            </a:r>
            <a:r>
              <a:rPr lang="en-US" sz="1400" dirty="0" err="1" smtClean="0"/>
              <a:t>Scripta</a:t>
            </a:r>
            <a:r>
              <a:rPr lang="en-US" sz="1400" dirty="0" smtClean="0"/>
              <a:t>, 1987</a:t>
            </a:r>
            <a:endParaRPr lang="nl-NL" sz="1400" dirty="0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428868"/>
            <a:ext cx="70770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Picture of Hawking particles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4929222" cy="4389120"/>
          </a:xfrm>
        </p:spPr>
        <p:txBody>
          <a:bodyPr>
            <a:normAutofit/>
          </a:bodyPr>
          <a:lstStyle/>
          <a:p>
            <a:r>
              <a:rPr lang="nl-NL" sz="2500" dirty="0" smtClean="0"/>
              <a:t>Energies of particles very small, so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r>
              <a:rPr lang="nl-NL" sz="2500" dirty="0" smtClean="0"/>
              <a:t>Very little entropy per Hawking particle (only one bit) </a:t>
            </a:r>
            <a:endParaRPr lang="nl-NL" sz="2500" dirty="0"/>
          </a:p>
        </p:txBody>
      </p:sp>
      <p:pic>
        <p:nvPicPr>
          <p:cNvPr id="4" name="Picture 3" descr="deeltjesi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5600" y="3000372"/>
            <a:ext cx="4978400" cy="3670300"/>
          </a:xfrm>
          <a:prstGeom prst="rect">
            <a:avLst/>
          </a:prstGeom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571744"/>
            <a:ext cx="3714776" cy="73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Problematic aspects of approach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nl-NL" dirty="0" smtClean="0"/>
              <a:t>Ultra high energies</a:t>
            </a:r>
          </a:p>
          <a:p>
            <a:pPr lvl="1"/>
            <a:r>
              <a:rPr lang="nl-NL" dirty="0" smtClean="0"/>
              <a:t>Energy collission can easily exceed total energy universe!</a:t>
            </a:r>
          </a:p>
          <a:p>
            <a:endParaRPr lang="nl-NL" dirty="0" smtClean="0"/>
          </a:p>
          <a:p>
            <a:r>
              <a:rPr lang="nl-NL" dirty="0" smtClean="0"/>
              <a:t>Transverse gravity is weak, but very important</a:t>
            </a:r>
          </a:p>
          <a:p>
            <a:pPr lvl="1"/>
            <a:r>
              <a:rPr lang="nl-NL" dirty="0" smtClean="0"/>
              <a:t>Hawking particles fall back into black hole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Mechanism of information transfer remains mysterious</a:t>
            </a:r>
          </a:p>
          <a:p>
            <a:pPr lvl="1"/>
            <a:r>
              <a:rPr lang="nl-NL" dirty="0" smtClean="0"/>
              <a:t>Very unlike Unruh radiation.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 hole </a:t>
            </a:r>
            <a:r>
              <a:rPr lang="en-US" dirty="0" err="1" smtClean="0"/>
              <a:t>complementarity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700" dirty="0" err="1" smtClean="0"/>
              <a:t>Infalling</a:t>
            </a:r>
            <a:r>
              <a:rPr lang="en-US" sz="2700" dirty="0" smtClean="0"/>
              <a:t> observers describe BH’s radically differently</a:t>
            </a:r>
          </a:p>
          <a:p>
            <a:r>
              <a:rPr lang="en-US" sz="2700" dirty="0" smtClean="0"/>
              <a:t>No violation of fundamental laws detectable</a:t>
            </a:r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r>
              <a:rPr lang="en-US" sz="2700" dirty="0" smtClean="0"/>
              <a:t>No quantum </a:t>
            </a:r>
            <a:r>
              <a:rPr lang="en-US" sz="2700" dirty="0" err="1" smtClean="0"/>
              <a:t>xeroxing</a:t>
            </a:r>
            <a:r>
              <a:rPr lang="en-US" sz="2700" dirty="0" smtClean="0"/>
              <a:t> </a:t>
            </a:r>
            <a:r>
              <a:rPr lang="en-US" sz="2700" i="1" dirty="0" smtClean="0"/>
              <a:t>detectable</a:t>
            </a:r>
          </a:p>
          <a:p>
            <a:pPr lvl="1"/>
            <a:r>
              <a:rPr lang="en-US" dirty="0" smtClean="0"/>
              <a:t>Requires fast scrambling</a:t>
            </a:r>
          </a:p>
          <a:p>
            <a:r>
              <a:rPr lang="en-US" sz="2600" dirty="0" smtClean="0"/>
              <a:t>Stretched horizon forms long before black hole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6334780"/>
            <a:ext cx="721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L. Susskind, L. </a:t>
            </a:r>
            <a:r>
              <a:rPr lang="en-US" sz="1400" dirty="0" err="1" smtClean="0"/>
              <a:t>Thorlacius</a:t>
            </a:r>
            <a:r>
              <a:rPr lang="en-US" sz="1400" dirty="0" smtClean="0"/>
              <a:t>, J. </a:t>
            </a:r>
            <a:r>
              <a:rPr lang="en-US" sz="1400" dirty="0" err="1" smtClean="0"/>
              <a:t>Uglum</a:t>
            </a:r>
            <a:r>
              <a:rPr lang="en-US" sz="1400" dirty="0" smtClean="0"/>
              <a:t>, The Stretched Horizon and Black Hole </a:t>
            </a:r>
            <a:r>
              <a:rPr lang="en-US" sz="1400" dirty="0" err="1" smtClean="0"/>
              <a:t>Complementarity</a:t>
            </a:r>
            <a:r>
              <a:rPr lang="en-US" sz="1400" dirty="0" smtClean="0"/>
              <a:t> (1993)</a:t>
            </a:r>
          </a:p>
          <a:p>
            <a:pPr algn="r"/>
            <a:r>
              <a:rPr lang="nl-NL" sz="1400" dirty="0" smtClean="0"/>
              <a:t>Yasuhiro Sekino, L. Susskind, Fast Scramblers (2008)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1538" y="2786058"/>
          <a:ext cx="65722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65"/>
                <a:gridCol w="2190765"/>
                <a:gridCol w="219076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kumimoji="0" lang="nl-N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Infalling observer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Outside observer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Stretched Horizon</a:t>
                      </a:r>
                      <a:endParaRPr kumimoji="0" lang="nl-N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Nothing special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Thermal</a:t>
                      </a:r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properties</a:t>
                      </a:r>
                      <a:endParaRPr kumimoji="0" lang="nl-N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Falling in BH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Radiated</a:t>
                      </a:r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out </a:t>
                      </a:r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horizon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Hawking radiation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Vacuum fluctuations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Carries</a:t>
                      </a:r>
                      <a:r>
                        <a:rPr kumimoji="0" lang="nl-N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nl-NL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endParaRPr kumimoji="0" lang="nl-NL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 </a:t>
            </a:r>
            <a:r>
              <a:rPr lang="en-US" dirty="0" err="1" smtClean="0"/>
              <a:t>complementarity</a:t>
            </a:r>
            <a:r>
              <a:rPr lang="en-US" dirty="0" smtClean="0"/>
              <a:t> (2)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Observables/particles traced back in time collided with Planck-size energy do not commute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complementarity</a:t>
            </a:r>
            <a:r>
              <a:rPr lang="en-US" dirty="0" smtClean="0"/>
              <a:t> is not restricted to event horizons</a:t>
            </a:r>
          </a:p>
          <a:p>
            <a:endParaRPr lang="en-US" dirty="0" smtClean="0"/>
          </a:p>
          <a:p>
            <a:r>
              <a:rPr lang="nl-NL" dirty="0" smtClean="0"/>
              <a:t>According to an outside observer the interior of a black hole need not even exist!</a:t>
            </a:r>
          </a:p>
          <a:p>
            <a:endParaRPr lang="nl-NL" dirty="0" smtClean="0"/>
          </a:p>
          <a:p>
            <a:r>
              <a:rPr lang="nl-NL" dirty="0" smtClean="0"/>
              <a:t>Observer dependence is similar in cosmology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85918" y="6429396"/>
            <a:ext cx="7215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Y. </a:t>
            </a:r>
            <a:r>
              <a:rPr lang="en-US" sz="1400" dirty="0" err="1" smtClean="0"/>
              <a:t>Kiem</a:t>
            </a:r>
            <a:r>
              <a:rPr lang="en-US" sz="1400" dirty="0" smtClean="0"/>
              <a:t>, H. </a:t>
            </a:r>
            <a:r>
              <a:rPr lang="en-US" sz="1400" dirty="0" err="1" smtClean="0"/>
              <a:t>Verlinde</a:t>
            </a:r>
            <a:r>
              <a:rPr lang="en-US" sz="1400" dirty="0" smtClean="0"/>
              <a:t>, E. </a:t>
            </a:r>
            <a:r>
              <a:rPr lang="en-US" sz="1400" dirty="0" err="1" smtClean="0"/>
              <a:t>Verlinde</a:t>
            </a:r>
            <a:r>
              <a:rPr lang="en-US" sz="1400" dirty="0" smtClean="0"/>
              <a:t>, Black Hole Horizons and </a:t>
            </a:r>
            <a:r>
              <a:rPr lang="en-US" sz="1400" dirty="0" err="1" smtClean="0"/>
              <a:t>Complementarity</a:t>
            </a:r>
            <a:r>
              <a:rPr lang="en-US" sz="1400" dirty="0" smtClean="0"/>
              <a:t> (1995)</a:t>
            </a:r>
            <a:endParaRPr lang="nl-N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Introduction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/>
          </a:bodyPr>
          <a:lstStyle/>
          <a:p>
            <a:r>
              <a:rPr lang="nl-NL" dirty="0" smtClean="0"/>
              <a:t>Theoretical concepts</a:t>
            </a:r>
          </a:p>
          <a:p>
            <a:pPr lvl="1"/>
            <a:r>
              <a:rPr lang="nl-NL" dirty="0" err="1" smtClean="0"/>
              <a:t>Hawking</a:t>
            </a:r>
            <a:r>
              <a:rPr lang="nl-NL" dirty="0" smtClean="0"/>
              <a:t> </a:t>
            </a:r>
            <a:r>
              <a:rPr lang="nl-NL" dirty="0" err="1" smtClean="0"/>
              <a:t>radiation</a:t>
            </a:r>
            <a:endParaRPr lang="nl-NL" dirty="0" smtClean="0"/>
          </a:p>
          <a:p>
            <a:pPr lvl="1"/>
            <a:r>
              <a:rPr lang="nl-NL" dirty="0" err="1" smtClean="0"/>
              <a:t>Information</a:t>
            </a:r>
            <a:r>
              <a:rPr lang="nl-NL" dirty="0" smtClean="0"/>
              <a:t> paradox</a:t>
            </a:r>
          </a:p>
          <a:p>
            <a:pPr lvl="1"/>
            <a:r>
              <a:rPr lang="nl-NL" dirty="0" err="1" smtClean="0"/>
              <a:t>S-Matrix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</a:t>
            </a:r>
            <a:r>
              <a:rPr lang="nl-NL" dirty="0" err="1" smtClean="0"/>
              <a:t>gravitational</a:t>
            </a:r>
            <a:r>
              <a:rPr lang="nl-NL" dirty="0" smtClean="0"/>
              <a:t> </a:t>
            </a:r>
            <a:r>
              <a:rPr lang="nl-NL" dirty="0" err="1" smtClean="0"/>
              <a:t>interactions</a:t>
            </a:r>
            <a:endParaRPr lang="nl-NL" dirty="0" smtClean="0"/>
          </a:p>
          <a:p>
            <a:pPr lvl="1"/>
            <a:r>
              <a:rPr lang="en-US" dirty="0" smtClean="0"/>
              <a:t>Black hole </a:t>
            </a:r>
            <a:r>
              <a:rPr lang="en-US" dirty="0" err="1" smtClean="0"/>
              <a:t>complementarity</a:t>
            </a:r>
            <a:endParaRPr lang="nl-NL" dirty="0" smtClean="0"/>
          </a:p>
          <a:p>
            <a:r>
              <a:rPr lang="nl-NL" dirty="0" smtClean="0"/>
              <a:t>Research</a:t>
            </a:r>
          </a:p>
          <a:p>
            <a:pPr lvl="1"/>
            <a:r>
              <a:rPr lang="nl-NL" dirty="0" err="1" smtClean="0"/>
              <a:t>Number</a:t>
            </a:r>
            <a:r>
              <a:rPr lang="nl-NL" dirty="0" smtClean="0"/>
              <a:t> of Hawking particles</a:t>
            </a:r>
          </a:p>
          <a:p>
            <a:pPr lvl="1"/>
            <a:r>
              <a:rPr lang="nl-NL" dirty="0" err="1" smtClean="0"/>
              <a:t>Information</a:t>
            </a:r>
            <a:r>
              <a:rPr lang="nl-NL" dirty="0" smtClean="0"/>
              <a:t> in flat </a:t>
            </a:r>
            <a:r>
              <a:rPr lang="nl-NL" dirty="0" err="1" smtClean="0"/>
              <a:t>space</a:t>
            </a:r>
            <a:endParaRPr lang="nl-NL" dirty="0" smtClean="0"/>
          </a:p>
          <a:p>
            <a:r>
              <a:rPr lang="nl-NL" dirty="0" smtClean="0"/>
              <a:t>Conclusion and discussion</a:t>
            </a:r>
          </a:p>
          <a:p>
            <a:pPr lvl="1"/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6429396"/>
            <a:ext cx="2171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A problematic thought experiment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929718" cy="5572164"/>
          </a:xfrm>
        </p:spPr>
        <p:txBody>
          <a:bodyPr>
            <a:normAutofit/>
          </a:bodyPr>
          <a:lstStyle/>
          <a:p>
            <a:r>
              <a:rPr lang="nl-NL" dirty="0" smtClean="0"/>
              <a:t>Particles passing horizon while in flat space</a:t>
            </a:r>
          </a:p>
          <a:p>
            <a:pPr lvl="1"/>
            <a:r>
              <a:rPr lang="nl-NL" dirty="0" smtClean="0"/>
              <a:t>No violent gravitational interactions</a:t>
            </a:r>
          </a:p>
          <a:p>
            <a:pPr lvl="1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Information</a:t>
            </a:r>
            <a:r>
              <a:rPr lang="nl-NL" dirty="0" smtClean="0"/>
              <a:t> in </a:t>
            </a:r>
            <a:r>
              <a:rPr lang="nl-NL" dirty="0" err="1" smtClean="0"/>
              <a:t>vacuum</a:t>
            </a:r>
            <a:r>
              <a:rPr lang="nl-NL" dirty="0" smtClean="0"/>
              <a:t> </a:t>
            </a:r>
            <a:r>
              <a:rPr lang="nl-NL" dirty="0" err="1" smtClean="0"/>
              <a:t>fluctuations</a:t>
            </a:r>
            <a:r>
              <a:rPr lang="nl-NL" dirty="0" smtClean="0"/>
              <a:t> (and </a:t>
            </a:r>
            <a:r>
              <a:rPr lang="nl-NL" dirty="0" err="1" smtClean="0"/>
              <a:t>geometry</a:t>
            </a:r>
            <a:r>
              <a:rPr lang="nl-NL" dirty="0" smtClean="0"/>
              <a:t>)</a:t>
            </a:r>
          </a:p>
        </p:txBody>
      </p:sp>
      <p:pic>
        <p:nvPicPr>
          <p:cNvPr id="10" name="Picture 9" descr="encyclobe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068960"/>
            <a:ext cx="5139487" cy="2587940"/>
          </a:xfrm>
          <a:prstGeom prst="rect">
            <a:avLst/>
          </a:prstGeom>
        </p:spPr>
      </p:pic>
      <p:pic>
        <p:nvPicPr>
          <p:cNvPr id="12" name="Picture 11" descr="encyclospacetime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5292" y="2500306"/>
            <a:ext cx="3568708" cy="392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Complementarity</a:t>
            </a:r>
            <a:r>
              <a:rPr lang="nl-NL" dirty="0" smtClean="0"/>
              <a:t> and </a:t>
            </a:r>
            <a:r>
              <a:rPr lang="nl-NL" dirty="0" err="1" smtClean="0"/>
              <a:t>causality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21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8501090" cy="4495800"/>
          </a:xfrm>
        </p:spPr>
        <p:txBody>
          <a:bodyPr>
            <a:normAutofit/>
          </a:bodyPr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the </a:t>
            </a:r>
            <a:r>
              <a:rPr lang="nl-NL" dirty="0" err="1" smtClean="0"/>
              <a:t>collapse</a:t>
            </a:r>
            <a:r>
              <a:rPr lang="nl-NL" dirty="0" smtClean="0"/>
              <a:t> stops?</a:t>
            </a:r>
          </a:p>
          <a:p>
            <a:pPr lvl="1"/>
            <a:r>
              <a:rPr lang="nl-NL" sz="2400" dirty="0" smtClean="0"/>
              <a:t>Information must be always present in vacuum and geometry</a:t>
            </a:r>
            <a:endParaRPr lang="nl-NL" sz="2400" dirty="0"/>
          </a:p>
        </p:txBody>
      </p:sp>
      <p:pic>
        <p:nvPicPr>
          <p:cNvPr id="88066" name="Picture 2" descr="D:\Thesis\encyclospacetime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40529"/>
            <a:ext cx="6444208" cy="4117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Conclusion and discussion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/>
          </a:bodyPr>
          <a:lstStyle/>
          <a:p>
            <a:r>
              <a:rPr lang="nl-NL" dirty="0" smtClean="0"/>
              <a:t>In some cases S-matrix is </a:t>
            </a:r>
            <a:r>
              <a:rPr lang="nl-NL" dirty="0" err="1" smtClean="0"/>
              <a:t>explicitly</a:t>
            </a:r>
            <a:r>
              <a:rPr lang="nl-NL" dirty="0" smtClean="0"/>
              <a:t> unitary</a:t>
            </a:r>
          </a:p>
          <a:p>
            <a:pPr lvl="1"/>
            <a:r>
              <a:rPr lang="nl-NL" dirty="0" smtClean="0"/>
              <a:t>By using only basic physics!</a:t>
            </a:r>
          </a:p>
          <a:p>
            <a:endParaRPr lang="nl-NL" dirty="0" smtClean="0"/>
          </a:p>
          <a:p>
            <a:r>
              <a:rPr lang="nl-NL" dirty="0" smtClean="0"/>
              <a:t>Information transfer is a mystery, not a paradox</a:t>
            </a:r>
          </a:p>
          <a:p>
            <a:endParaRPr lang="nl-NL" dirty="0" smtClean="0"/>
          </a:p>
          <a:p>
            <a:r>
              <a:rPr lang="nl-NL" dirty="0" smtClean="0"/>
              <a:t>Complementarity is necessary</a:t>
            </a:r>
          </a:p>
          <a:p>
            <a:endParaRPr lang="nl-NL" dirty="0" smtClean="0"/>
          </a:p>
          <a:p>
            <a:r>
              <a:rPr lang="nl-NL" dirty="0" smtClean="0"/>
              <a:t>Information, vacuum and geometry are linked</a:t>
            </a:r>
          </a:p>
          <a:p>
            <a:pPr lvl="1"/>
            <a:r>
              <a:rPr lang="nl-NL" dirty="0" smtClean="0"/>
              <a:t>Entropic gravity?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Black holes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Spherical solution to Einstein equation: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Time stops at the horizon (         )</a:t>
            </a:r>
          </a:p>
          <a:p>
            <a:endParaRPr lang="nl-NL" dirty="0" smtClean="0"/>
          </a:p>
          <a:p>
            <a:r>
              <a:rPr lang="nl-NL" dirty="0" smtClean="0"/>
              <a:t>Critical density </a:t>
            </a:r>
          </a:p>
          <a:p>
            <a:pPr lvl="1"/>
            <a:r>
              <a:rPr lang="nl-NL" dirty="0" smtClean="0"/>
              <a:t>Collapse is (almost) inevitable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42" name="Picture 2" descr=" Desktop Wallpaper-s &gt; 3D-Art &gt; Falling Into A Black Ho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286256"/>
            <a:ext cx="3428992" cy="2571744"/>
          </a:xfrm>
          <a:prstGeom prst="rect">
            <a:avLst/>
          </a:prstGeom>
          <a:noFill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357430"/>
            <a:ext cx="7362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87305" y="3315695"/>
          <a:ext cx="964909" cy="313596"/>
        </p:xfrm>
        <a:graphic>
          <a:graphicData uri="http://schemas.openxmlformats.org/presentationml/2006/ole">
            <p:oleObj spid="_x0000_s10244" name="Equation" r:id="rId6" imgW="50796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0430" y="4286256"/>
          <a:ext cx="1697703" cy="571504"/>
        </p:xfrm>
        <a:graphic>
          <a:graphicData uri="http://schemas.openxmlformats.org/presentationml/2006/ole">
            <p:oleObj spid="_x0000_s10245" name="Equation" r:id="rId7" imgW="1282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Angular momentum </a:t>
            </a:r>
            <a:r>
              <a:rPr lang="en-US" sz="4000" i="1" dirty="0" smtClean="0"/>
              <a:t>a</a:t>
            </a:r>
            <a:r>
              <a:rPr lang="en-US" sz="4000" dirty="0" smtClean="0"/>
              <a:t> and Charge </a:t>
            </a:r>
            <a:r>
              <a:rPr lang="en-US" sz="4000" i="1" dirty="0" smtClean="0"/>
              <a:t>Q</a:t>
            </a:r>
            <a:endParaRPr lang="nl-NL" sz="4000" i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More complicated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</a:p>
          <a:p>
            <a:endParaRPr lang="en-US" dirty="0" smtClean="0"/>
          </a:p>
          <a:p>
            <a:r>
              <a:rPr lang="en-US" dirty="0" smtClean="0"/>
              <a:t>Roots </a:t>
            </a:r>
            <a:r>
              <a:rPr lang="en-US" dirty="0" smtClean="0">
                <a:latin typeface="Symbol" pitchFamily="18" charset="2"/>
              </a:rPr>
              <a:t>D </a:t>
            </a:r>
            <a:r>
              <a:rPr lang="en-US" dirty="0" smtClean="0"/>
              <a:t>give horizons:</a:t>
            </a:r>
            <a:endParaRPr lang="en-US" dirty="0" smtClean="0">
              <a:latin typeface="Symbol" pitchFamily="18" charset="2"/>
            </a:endParaRPr>
          </a:p>
          <a:p>
            <a:endParaRPr lang="en-US" dirty="0" smtClean="0"/>
          </a:p>
          <a:p>
            <a:r>
              <a:rPr lang="en-US" dirty="0" err="1" smtClean="0"/>
              <a:t>Extremal</a:t>
            </a:r>
            <a:r>
              <a:rPr lang="en-US" dirty="0" smtClean="0"/>
              <a:t> black holes</a:t>
            </a:r>
            <a:r>
              <a:rPr lang="nl-NL" dirty="0" smtClean="0"/>
              <a:t> (no physical evidence, 2 horizons)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string theory</a:t>
            </a:r>
            <a:endParaRPr lang="nl-NL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357694"/>
            <a:ext cx="3857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428868"/>
            <a:ext cx="8905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3429000"/>
            <a:ext cx="38004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Thermodynamics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543956" cy="438912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Second law of black hole thermodynamics</a:t>
            </a:r>
          </a:p>
          <a:p>
            <a:pPr lvl="1">
              <a:buNone/>
            </a:pPr>
            <a:r>
              <a:rPr lang="nl-NL" i="1" dirty="0" smtClean="0"/>
              <a:t>The total area of black holes can never decrease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ym typeface="Wingdings" pitchFamily="2" charset="2"/>
              </a:rPr>
              <a:t> Area ~ entropy! (</a:t>
            </a:r>
            <a:r>
              <a:rPr lang="en-US" i="1" dirty="0" err="1" smtClean="0">
                <a:sym typeface="Wingdings" pitchFamily="2" charset="2"/>
              </a:rPr>
              <a:t>Bekenstein</a:t>
            </a:r>
            <a:r>
              <a:rPr lang="en-US" i="1" dirty="0" smtClean="0">
                <a:sym typeface="Wingdings" pitchFamily="2" charset="2"/>
              </a:rPr>
              <a:t>, 1973)</a:t>
            </a:r>
            <a:endParaRPr lang="nl-NL" i="1" dirty="0" smtClean="0"/>
          </a:p>
          <a:p>
            <a:pPr lvl="1">
              <a:buNone/>
            </a:pPr>
            <a:endParaRPr lang="nl-NL" i="1" dirty="0" smtClean="0"/>
          </a:p>
          <a:p>
            <a:pPr lvl="1">
              <a:buNone/>
            </a:pPr>
            <a:r>
              <a:rPr lang="nl-NL" sz="2600" dirty="0" smtClean="0"/>
              <a:t>Schwarzschild</a:t>
            </a:r>
            <a:r>
              <a:rPr lang="nl-NL" dirty="0" smtClean="0"/>
              <a:t> </a:t>
            </a:r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First law of black hole thermodynamics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>
                <a:latin typeface="Symbol" pitchFamily="18" charset="2"/>
              </a:rPr>
              <a:t>	t</a:t>
            </a:r>
            <a:r>
              <a:rPr lang="nl-NL" dirty="0" smtClean="0"/>
              <a:t> ‘temperature’, </a:t>
            </a:r>
            <a:r>
              <a:rPr lang="nl-NL" dirty="0" smtClean="0">
                <a:latin typeface="Symbol" pitchFamily="18" charset="2"/>
              </a:rPr>
              <a:t>W</a:t>
            </a:r>
            <a:r>
              <a:rPr lang="nl-NL" dirty="0" smtClean="0"/>
              <a:t> ‘angular velocity’, </a:t>
            </a:r>
            <a:r>
              <a:rPr lang="nl-NL" dirty="0" smtClean="0">
                <a:latin typeface="Symbol" pitchFamily="18" charset="2"/>
              </a:rPr>
              <a:t>f</a:t>
            </a:r>
            <a:r>
              <a:rPr lang="nl-NL" dirty="0" smtClean="0"/>
              <a:t> ‘electric potential’</a:t>
            </a:r>
          </a:p>
          <a:p>
            <a:pPr>
              <a:buNone/>
            </a:pPr>
            <a:endParaRPr lang="nl-N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71800" y="3789040"/>
          <a:ext cx="1885950" cy="357188"/>
        </p:xfrm>
        <a:graphic>
          <a:graphicData uri="http://schemas.openxmlformats.org/presentationml/2006/ole">
            <p:oleObj spid="_x0000_s32770" name="Equation" r:id="rId4" imgW="1206360" imgH="228600" progId="Equation.3">
              <p:embed/>
            </p:oleObj>
          </a:graphicData>
        </a:graphic>
      </p:graphicFrame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5229200"/>
            <a:ext cx="32575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4500570"/>
            <a:ext cx="21812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Hawking radiation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3114684"/>
          </a:xfrm>
        </p:spPr>
        <p:txBody>
          <a:bodyPr>
            <a:normAutofit/>
          </a:bodyPr>
          <a:lstStyle/>
          <a:p>
            <a:r>
              <a:rPr lang="nl-NL" dirty="0" smtClean="0"/>
              <a:t>QFT + General relativity in semi-classical limit</a:t>
            </a:r>
          </a:p>
          <a:p>
            <a:pPr lvl="1"/>
            <a:r>
              <a:rPr lang="nl-NL" dirty="0" smtClean="0"/>
              <a:t>Violation of ‘nothing can come out of black hole’!</a:t>
            </a:r>
          </a:p>
          <a:p>
            <a:endParaRPr lang="nl-NL" sz="2200" dirty="0" smtClean="0"/>
          </a:p>
          <a:p>
            <a:r>
              <a:rPr lang="nl-NL" dirty="0" smtClean="0"/>
              <a:t>Assume vacuum condition for freely falling observers</a:t>
            </a:r>
          </a:p>
          <a:p>
            <a:pPr lvl="1"/>
            <a:r>
              <a:rPr lang="nl-NL" dirty="0" smtClean="0"/>
              <a:t>Jacobson (1993, Hawking with cut-off)</a:t>
            </a:r>
          </a:p>
          <a:p>
            <a:pPr lvl="1"/>
            <a:r>
              <a:rPr lang="nl-NL" dirty="0" smtClean="0"/>
              <a:t>(cannot be proven, Jacobson)</a:t>
            </a:r>
          </a:p>
          <a:p>
            <a:endParaRPr lang="nl-NL" sz="2200" dirty="0" smtClean="0"/>
          </a:p>
        </p:txBody>
      </p:sp>
      <p:pic>
        <p:nvPicPr>
          <p:cNvPr id="41986" name="Picture 2" descr="http://library.thinkquest.org/C0126626/fate/black%20hole%20ev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143380"/>
            <a:ext cx="3071834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334780"/>
            <a:ext cx="664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S.W. Hawking, Particle Creation by Black Holes (1975)</a:t>
            </a:r>
          </a:p>
          <a:p>
            <a:r>
              <a:rPr lang="en-US" sz="1400" dirty="0" smtClean="0"/>
              <a:t>T. Jacobson, Black hole evaporation in the presence of a short distance cut-off (1993)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Calculation Parikh and Wilczek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88508" cy="447200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Vacuum fluctuations tunnel through horizon</a:t>
            </a:r>
          </a:p>
          <a:p>
            <a:endParaRPr lang="nl-NL" dirty="0" smtClean="0"/>
          </a:p>
          <a:p>
            <a:r>
              <a:rPr lang="nl-NL" dirty="0" smtClean="0"/>
              <a:t>Important: virtual particles can become real when crossing horizon (energy changes sign)</a:t>
            </a:r>
          </a:p>
          <a:p>
            <a:endParaRPr lang="nl-NL" dirty="0" smtClean="0"/>
          </a:p>
          <a:p>
            <a:r>
              <a:rPr lang="nl-NL" dirty="0" smtClean="0"/>
              <a:t>Self gravitation provides barrier (back reaction)</a:t>
            </a:r>
          </a:p>
          <a:p>
            <a:pPr lvl="1">
              <a:buNone/>
            </a:pPr>
            <a:r>
              <a:rPr lang="nl-NL" i="1" dirty="0" smtClean="0"/>
              <a:t>	M </a:t>
            </a:r>
            <a:r>
              <a:rPr lang="nl-NL" i="1" dirty="0" smtClean="0">
                <a:sym typeface="Wingdings" pitchFamily="2" charset="2"/>
              </a:rPr>
              <a:t></a:t>
            </a:r>
            <a:r>
              <a:rPr lang="nl-NL" i="1" dirty="0" smtClean="0"/>
              <a:t> M – </a:t>
            </a:r>
            <a:r>
              <a:rPr lang="nl-NL" i="1" dirty="0" smtClean="0">
                <a:latin typeface="Symbol" pitchFamily="18" charset="2"/>
              </a:rPr>
              <a:t>w  </a:t>
            </a:r>
            <a:r>
              <a:rPr lang="nl-NL" sz="2600" dirty="0" smtClean="0"/>
              <a:t>(in metric)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0298" y="6334780"/>
            <a:ext cx="664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pPr algn="r"/>
            <a:r>
              <a:rPr lang="en-US" sz="1400" dirty="0" smtClean="0"/>
              <a:t>M.K. Parikh, F. </a:t>
            </a:r>
            <a:r>
              <a:rPr lang="en-US" sz="1400" dirty="0" err="1" smtClean="0"/>
              <a:t>Wilczek</a:t>
            </a:r>
            <a:r>
              <a:rPr lang="en-US" sz="1400" dirty="0" smtClean="0"/>
              <a:t>, Hawking radiation as tunneling (1999)</a:t>
            </a:r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Amplitude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r>
              <a:rPr lang="nl-NL" sz="2400" dirty="0" smtClean="0"/>
              <a:t>Actually two times, also negative energy tunneling in. 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Using contour integration and change of variable (or i</a:t>
            </a:r>
            <a:r>
              <a:rPr lang="nl-NL" sz="2400" dirty="0" smtClean="0">
                <a:latin typeface="Symbol" pitchFamily="18" charset="2"/>
              </a:rPr>
              <a:t>e</a:t>
            </a:r>
            <a:r>
              <a:rPr lang="nl-NL" sz="2400" dirty="0" smtClean="0"/>
              <a:t>-prescription). Note that r</a:t>
            </a:r>
            <a:r>
              <a:rPr lang="nl-NL" sz="2400" baseline="-25000" dirty="0" smtClean="0"/>
              <a:t>in</a:t>
            </a:r>
            <a:r>
              <a:rPr lang="nl-NL" sz="2400" dirty="0" smtClean="0"/>
              <a:t>&gt;r</a:t>
            </a:r>
            <a:r>
              <a:rPr lang="nl-NL" sz="2400" baseline="-25000" dirty="0" smtClean="0"/>
              <a:t>out</a:t>
            </a:r>
            <a:r>
              <a:rPr lang="nl-NL" sz="2400" dirty="0" smtClean="0"/>
              <a:t>.</a:t>
            </a:r>
          </a:p>
          <a:p>
            <a:endParaRPr lang="nl-NL" sz="2400" dirty="0" smtClean="0"/>
          </a:p>
          <a:p>
            <a:r>
              <a:rPr lang="nl-NL" sz="2400" dirty="0" smtClean="0"/>
              <a:t>Boltzmann factor as usual, with              </a:t>
            </a:r>
          </a:p>
          <a:p>
            <a:endParaRPr lang="nl-NL" sz="2400" dirty="0" smtClean="0"/>
          </a:p>
          <a:p>
            <a:r>
              <a:rPr lang="nl-NL" sz="2400" dirty="0" smtClean="0"/>
              <a:t>Amplitude equals phase factor!</a:t>
            </a:r>
          </a:p>
          <a:p>
            <a:endParaRPr lang="nl-NL" sz="2400" dirty="0" smtClean="0"/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5214950"/>
            <a:ext cx="10096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071678"/>
            <a:ext cx="5529278" cy="161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6143644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86394" y="6030028"/>
            <a:ext cx="6762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73415" y="6257924"/>
            <a:ext cx="228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Unruh effect</a:t>
            </a:r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5B41611-AAC5-4A76-ADFD-6D2C70C84981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49291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Accelerating observer:</a:t>
            </a:r>
          </a:p>
          <a:p>
            <a:r>
              <a:rPr lang="en-US" sz="2800" dirty="0" smtClean="0"/>
              <a:t>However: dual interpretation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Hawking effect this is more subtle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nl-NL" sz="2800" dirty="0"/>
          </a:p>
        </p:txBody>
      </p:sp>
      <p:pic>
        <p:nvPicPr>
          <p:cNvPr id="5" name="Picture 4" descr="electronunru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3143248"/>
            <a:ext cx="3567162" cy="29289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4876" y="4071942"/>
            <a:ext cx="4000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“Although we are used to saying that the proton has emitted a positron and a neutrino, one could also say that the accelerated proton has detected one of the many high-energy neutrinos .. in the proton’s accelerated frame of reference”, Unruh (1976)</a:t>
            </a:r>
            <a:endParaRPr lang="nl-NL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1857364"/>
            <a:ext cx="1928826" cy="209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29190" y="6550223"/>
            <a:ext cx="4357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W.G. Unruh, Notes on black</a:t>
            </a:r>
            <a:r>
              <a:rPr lang="nl-NL" sz="1400" dirty="0" smtClean="0"/>
              <a:t>-</a:t>
            </a:r>
            <a:r>
              <a:rPr lang="en-US" sz="1400" dirty="0" smtClean="0"/>
              <a:t>hole evaporation, 1976</a:t>
            </a:r>
            <a:endParaRPr lang="nl-NL" sz="1400" dirty="0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928802"/>
            <a:ext cx="1352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24066</TotalTime>
  <Words>1169</Words>
  <Application>Microsoft Office PowerPoint</Application>
  <PresentationFormat>On-screen Show (4:3)</PresentationFormat>
  <Paragraphs>273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Mediaan</vt:lpstr>
      <vt:lpstr>Equation</vt:lpstr>
      <vt:lpstr>Black holes as Information Scramblers</vt:lpstr>
      <vt:lpstr>Introduction</vt:lpstr>
      <vt:lpstr>Black holes</vt:lpstr>
      <vt:lpstr>Angular momentum a and Charge Q</vt:lpstr>
      <vt:lpstr>Thermodynamics</vt:lpstr>
      <vt:lpstr>Hawking radiation</vt:lpstr>
      <vt:lpstr>Calculation Parikh and Wilczek</vt:lpstr>
      <vt:lpstr>Amplitude</vt:lpstr>
      <vt:lpstr>Unruh effect</vt:lpstr>
      <vt:lpstr>Information paradox</vt:lpstr>
      <vt:lpstr>Unitarity</vt:lpstr>
      <vt:lpstr>S-Matrix Ansatz</vt:lpstr>
      <vt:lpstr>Picture of gravitational shockwave</vt:lpstr>
      <vt:lpstr>Longitudinal gravitational interaction</vt:lpstr>
      <vt:lpstr>Unitary S-Matrix</vt:lpstr>
      <vt:lpstr>Picture of Hawking particles</vt:lpstr>
      <vt:lpstr>Problematic aspects of approach</vt:lpstr>
      <vt:lpstr>Black hole complementarity</vt:lpstr>
      <vt:lpstr>Black hole complementarity (2)</vt:lpstr>
      <vt:lpstr>A problematic thought experiment</vt:lpstr>
      <vt:lpstr>Complementarity and causality</vt:lpstr>
      <vt:lpstr>Conclusion and discussion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Scattering near a Black Hole</dc:title>
  <dc:creator>Wilke van der Schee</dc:creator>
  <cp:lastModifiedBy>Wilke van der Schee</cp:lastModifiedBy>
  <cp:revision>1061</cp:revision>
  <dcterms:created xsi:type="dcterms:W3CDTF">2010-05-25T19:39:13Z</dcterms:created>
  <dcterms:modified xsi:type="dcterms:W3CDTF">2011-12-11T16:24:49Z</dcterms:modified>
</cp:coreProperties>
</file>