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6" r:id="rId3"/>
    <p:sldId id="329" r:id="rId4"/>
    <p:sldId id="322" r:id="rId5"/>
    <p:sldId id="327" r:id="rId6"/>
    <p:sldId id="328" r:id="rId7"/>
    <p:sldId id="323" r:id="rId8"/>
    <p:sldId id="337" r:id="rId9"/>
    <p:sldId id="330" r:id="rId10"/>
    <p:sldId id="331" r:id="rId11"/>
    <p:sldId id="332" r:id="rId12"/>
    <p:sldId id="334" r:id="rId13"/>
    <p:sldId id="335" r:id="rId14"/>
    <p:sldId id="325" r:id="rId15"/>
    <p:sldId id="336" r:id="rId16"/>
    <p:sldId id="324" r:id="rId17"/>
    <p:sldId id="288" r:id="rId18"/>
  </p:sldIdLst>
  <p:sldSz cx="9144000" cy="6858000" type="screen4x3"/>
  <p:notesSz cx="6778625" cy="94789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ke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97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143" cy="473949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8899" y="0"/>
            <a:ext cx="2938143" cy="473949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r">
              <a:defRPr sz="1200"/>
            </a:lvl1pPr>
          </a:lstStyle>
          <a:p>
            <a:fld id="{E9CCA479-EB8F-4BFC-A9AA-4AAFD2ADB582}" type="datetimeFigureOut">
              <a:rPr lang="nl-NL" smtClean="0"/>
              <a:pPr/>
              <a:t>16-11-2012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03491"/>
            <a:ext cx="2938143" cy="473949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8899" y="9003491"/>
            <a:ext cx="2938143" cy="473949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r">
              <a:defRPr sz="1200"/>
            </a:lvl1pPr>
          </a:lstStyle>
          <a:p>
            <a:fld id="{6831870B-7C67-4FC4-BEF5-2ACD4DF981D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6741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7404" cy="473949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9653" y="0"/>
            <a:ext cx="2937404" cy="473949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r">
              <a:defRPr sz="1200"/>
            </a:lvl1pPr>
          </a:lstStyle>
          <a:p>
            <a:fld id="{A70ED500-B3E1-471C-A9B2-CD8A511BE04B}" type="datetimeFigureOut">
              <a:rPr lang="nl-NL" smtClean="0"/>
              <a:pPr/>
              <a:t>16-11-2012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9175" y="711200"/>
            <a:ext cx="4740275" cy="3554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63" tIns="44582" rIns="89163" bIns="44582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502508"/>
            <a:ext cx="5422900" cy="4265534"/>
          </a:xfrm>
          <a:prstGeom prst="rect">
            <a:avLst/>
          </a:prstGeom>
        </p:spPr>
        <p:txBody>
          <a:bodyPr vert="horz" lIns="89163" tIns="44582" rIns="89163" bIns="44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03370"/>
            <a:ext cx="2937404" cy="473949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9653" y="9003370"/>
            <a:ext cx="2937404" cy="473949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r">
              <a:defRPr sz="1200"/>
            </a:lvl1pPr>
          </a:lstStyle>
          <a:p>
            <a:fld id="{20A93C87-F0F0-4BC6-BDC5-2C6B968D78C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6294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3195-29C5-4042-A450-98C8D476F76F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Opposed to </a:t>
            </a:r>
            <a:r>
              <a:rPr lang="en-US" dirty="0" err="1" smtClean="0"/>
              <a:t>Chesler</a:t>
            </a:r>
            <a:r>
              <a:rPr lang="en-US" dirty="0" smtClean="0"/>
              <a:t> </a:t>
            </a:r>
            <a:r>
              <a:rPr lang="en-US" dirty="0" err="1" smtClean="0"/>
              <a:t>Yaffe</a:t>
            </a:r>
            <a:r>
              <a:rPr lang="en-US" dirty="0" smtClean="0"/>
              <a:t> approach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Pressure in transverse plane is</a:t>
            </a:r>
            <a:r>
              <a:rPr lang="en-US" baseline="0" dirty="0" smtClean="0"/>
              <a:t> not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97510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9C40433-150C-447F-9FFC-AF24AA8E2DE9}" type="datetime1">
              <a:rPr lang="nl-NL" smtClean="0"/>
              <a:pPr/>
              <a:t>16-11-2012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AC46-674D-4E4A-A028-7F0C6C230921}" type="datetime1">
              <a:rPr lang="nl-NL" smtClean="0"/>
              <a:pPr/>
              <a:t>16-11-2012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DD69564-2026-4974-AD2F-20BD4F973867}" type="datetime1">
              <a:rPr lang="nl-NL" smtClean="0"/>
              <a:pPr/>
              <a:t>16-11-2012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749A-1546-454C-BB68-60CBF38B78B2}" type="datetime1">
              <a:rPr lang="nl-NL" smtClean="0"/>
              <a:pPr/>
              <a:t>16-11-2012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326-F20E-4FB1-AB68-E3C700D0A079}" type="datetime1">
              <a:rPr lang="nl-NL" smtClean="0"/>
              <a:pPr/>
              <a:t>16-11-2012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557776-E099-4984-8B60-76848BAB2E26}" type="datetime1">
              <a:rPr lang="nl-NL" smtClean="0"/>
              <a:pPr/>
              <a:t>16-11-2012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5D4E57-A175-4B7F-99D1-3F7763BF2709}" type="datetime1">
              <a:rPr lang="nl-NL" smtClean="0"/>
              <a:pPr/>
              <a:t>16-11-2012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CF1D-D203-42D2-9024-C11945ED8C09}" type="datetime1">
              <a:rPr lang="nl-NL" smtClean="0"/>
              <a:pPr/>
              <a:t>16-11-2012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D4-ADBC-4B47-A8A5-0D08DA2649AF}" type="datetime1">
              <a:rPr lang="nl-NL" smtClean="0"/>
              <a:pPr/>
              <a:t>16-11-2012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D93F-3442-4693-93B6-87F31361A5E8}" type="datetime1">
              <a:rPr lang="nl-NL" smtClean="0"/>
              <a:pPr/>
              <a:t>16-11-2012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9E96A3B-B161-406A-8D19-8D7F6B6D71CB}" type="datetime1">
              <a:rPr lang="nl-NL" smtClean="0"/>
              <a:pPr/>
              <a:t>16-11-2012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110B8A-84FA-41C6-8A41-CD6B6025AECB}" type="datetime1">
              <a:rPr lang="nl-NL" smtClean="0"/>
              <a:pPr/>
              <a:t>16-11-2012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lke\Dropbox\nucleus.wmv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358214" cy="695607"/>
          </a:xfrm>
        </p:spPr>
        <p:txBody>
          <a:bodyPr>
            <a:noAutofit/>
          </a:bodyPr>
          <a:lstStyle/>
          <a:p>
            <a:pPr algn="r"/>
            <a:r>
              <a:rPr lang="en-US" sz="2600" dirty="0" smtClean="0"/>
              <a:t>Gauge/gravity, </a:t>
            </a:r>
            <a:r>
              <a:rPr lang="en-US" sz="2600" dirty="0" err="1" smtClean="0"/>
              <a:t>thermalisation</a:t>
            </a:r>
            <a:r>
              <a:rPr lang="en-US" sz="2600" dirty="0" smtClean="0"/>
              <a:t> and energy loss</a:t>
            </a:r>
            <a:endParaRPr lang="nl-NL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2708920"/>
            <a:ext cx="5472608" cy="471494"/>
          </a:xfrm>
        </p:spPr>
        <p:txBody>
          <a:bodyPr>
            <a:noAutofit/>
          </a:bodyPr>
          <a:lstStyle/>
          <a:p>
            <a:pPr algn="r"/>
            <a:r>
              <a:rPr lang="nl-NL" sz="2000" dirty="0" smtClean="0"/>
              <a:t>Why, when and how do we use gravity?</a:t>
            </a:r>
            <a:endParaRPr lang="nl-NL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4725144"/>
            <a:ext cx="68762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700" dirty="0" smtClean="0"/>
              <a:t>Wilke van der Schee</a:t>
            </a:r>
          </a:p>
          <a:p>
            <a:pPr algn="r"/>
            <a:endParaRPr lang="nl-NL" sz="1700" dirty="0" smtClean="0"/>
          </a:p>
          <a:p>
            <a:pPr algn="r"/>
            <a:r>
              <a:rPr lang="nl-NL" sz="1700" dirty="0" smtClean="0"/>
              <a:t>Supervisors: Gleb Arutyunov, Thomas Peitzmann, </a:t>
            </a:r>
          </a:p>
          <a:p>
            <a:pPr algn="r"/>
            <a:r>
              <a:rPr lang="nl-NL" sz="1700" dirty="0" smtClean="0"/>
              <a:t>Koenraad Schalm and Raimond Snellings</a:t>
            </a:r>
            <a:endParaRPr lang="nl-NL" sz="1700" dirty="0"/>
          </a:p>
        </p:txBody>
      </p:sp>
      <p:pic>
        <p:nvPicPr>
          <p:cNvPr id="6" name="Picture 5" descr="u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0"/>
            <a:ext cx="24384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0687" y="6052457"/>
            <a:ext cx="711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Heavy Quark Production in Heavy-Ion Collisions</a:t>
            </a:r>
            <a:r>
              <a:rPr lang="nl-NL" dirty="0" smtClean="0">
                <a:solidFill>
                  <a:schemeClr val="bg1"/>
                </a:solidFill>
              </a:rPr>
              <a:t>, Utrecht</a:t>
            </a:r>
          </a:p>
          <a:p>
            <a:pPr algn="just"/>
            <a:r>
              <a:rPr lang="nl-NL" dirty="0" smtClean="0">
                <a:solidFill>
                  <a:schemeClr val="bg1"/>
                </a:solidFill>
              </a:rPr>
              <a:t>November 17, 2012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9" name="Picture 8" descr="holography qg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27165"/>
            <a:ext cx="2686050" cy="2830835"/>
          </a:xfrm>
          <a:prstGeom prst="rect">
            <a:avLst/>
          </a:prstGeom>
        </p:spPr>
      </p:pic>
      <p:pic>
        <p:nvPicPr>
          <p:cNvPr id="10" name="Picture 2" descr="I:\PhD\NIKHEFlogo400x17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1091349" cy="4829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99592" y="3212976"/>
            <a:ext cx="781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smtClean="0">
                <a:solidFill>
                  <a:schemeClr val="accent1"/>
                </a:solidFill>
              </a:rPr>
              <a:t>Work with Michał Heller, David Mateos, Michał Spalinski, Diego Trancanelli and Miquel Triana</a:t>
            </a:r>
          </a:p>
          <a:p>
            <a:pPr algn="r"/>
            <a:r>
              <a:rPr lang="nl-NL" sz="1600" dirty="0" smtClean="0">
                <a:solidFill>
                  <a:schemeClr val="accent1"/>
                </a:solidFill>
              </a:rPr>
              <a:t>References: 1202.0981 (PRL 108) </a:t>
            </a:r>
            <a:r>
              <a:rPr lang="nl-NL" sz="1600" dirty="0">
                <a:solidFill>
                  <a:schemeClr val="accent1"/>
                </a:solidFill>
              </a:rPr>
              <a:t>and </a:t>
            </a:r>
            <a:r>
              <a:rPr lang="nl-NL" sz="1600" dirty="0" smtClean="0">
                <a:solidFill>
                  <a:schemeClr val="accent1"/>
                </a:solidFill>
              </a:rPr>
              <a:t>1211.2218</a:t>
            </a:r>
          </a:p>
          <a:p>
            <a:pPr algn="r"/>
            <a:r>
              <a:rPr lang="nl-NL" sz="1600" dirty="0" smtClean="0">
                <a:solidFill>
                  <a:schemeClr val="accent1"/>
                </a:solidFill>
              </a:rPr>
              <a:t>Reviews: 0907.4503 (Paul Chesler) and 1101.0618 (Jorge Casalderrey-Solana et al)</a:t>
            </a:r>
            <a:endParaRPr lang="nl-NL" sz="1600" dirty="0">
              <a:solidFill>
                <a:schemeClr val="accent1"/>
              </a:solidFill>
            </a:endParaRPr>
          </a:p>
        </p:txBody>
      </p:sp>
      <p:pic>
        <p:nvPicPr>
          <p:cNvPr id="33794" name="Picture 2" descr="http://web.science.uu.nl/ITF/images/itf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7652" y="101352"/>
            <a:ext cx="116205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Radial flow – results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10</a:t>
            </a:fld>
            <a:r>
              <a:rPr lang="nl-NL" dirty="0" smtClean="0"/>
              <a:t>/17</a:t>
            </a:r>
            <a:endParaRPr lang="nl-NL" dirty="0"/>
          </a:p>
        </p:txBody>
      </p:sp>
      <p:pic>
        <p:nvPicPr>
          <p:cNvPr id="6" name="nucleus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2434" y="1647709"/>
            <a:ext cx="8911772" cy="500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flow - acceleration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11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1560" y="1467644"/>
            <a:ext cx="8153400" cy="5390355"/>
          </a:xfrm>
        </p:spPr>
        <p:txBody>
          <a:bodyPr>
            <a:normAutofit/>
          </a:bodyPr>
          <a:lstStyle/>
          <a:p>
            <a:r>
              <a:rPr lang="en-US" dirty="0" smtClean="0"/>
              <a:t>Velocity increases rapidly: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Fluctuation spreads out, nucleus keeps accelerating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2586" y="2776198"/>
            <a:ext cx="4433614" cy="231371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148064" y="2060848"/>
            <a:ext cx="13681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588224" y="1772816"/>
          <a:ext cx="435408" cy="261245"/>
        </p:xfrm>
        <a:graphic>
          <a:graphicData uri="http://schemas.openxmlformats.org/presentationml/2006/ole">
            <p:oleObj spid="_x0000_s56322" name="Equation" r:id="rId5" imgW="380880" imgH="228600" progId="Equation.3">
              <p:embed/>
            </p:oleObj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601156"/>
            <a:ext cx="3893765" cy="23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61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flow - hydrodynamics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12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Thermalisation</a:t>
            </a:r>
            <a:r>
              <a:rPr lang="en-US" dirty="0" smtClean="0"/>
              <a:t> is quick, but viscosity contributes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66" y="3301638"/>
            <a:ext cx="4604228" cy="2630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0828" y="3548227"/>
            <a:ext cx="4234316" cy="22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81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flow - discussion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13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711880" cy="5257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Gives </a:t>
            </a:r>
            <a:r>
              <a:rPr lang="en-US" sz="2600" dirty="0" err="1" smtClean="0"/>
              <a:t>AdS</a:t>
            </a:r>
            <a:r>
              <a:rPr lang="en-US" sz="2600" dirty="0" smtClean="0"/>
              <a:t>/CFT comparison to i.e. </a:t>
            </a:r>
            <a:r>
              <a:rPr lang="en-US" sz="2600" dirty="0" err="1" smtClean="0"/>
              <a:t>Vredevoogd</a:t>
            </a:r>
            <a:r>
              <a:rPr lang="en-US" sz="2600" dirty="0" smtClean="0"/>
              <a:t> and Pratt: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Initial condition is slightly ad-hoc, need more physics?</a:t>
            </a:r>
          </a:p>
          <a:p>
            <a:pPr lvl="1"/>
            <a:r>
              <a:rPr lang="en-US" sz="2300" dirty="0" smtClean="0"/>
              <a:t>Input welcome </a:t>
            </a:r>
            <a:r>
              <a:rPr lang="en-US" sz="2300" dirty="0" smtClean="0">
                <a:sym typeface="Wingdings" pitchFamily="2" charset="2"/>
              </a:rPr>
              <a:t></a:t>
            </a:r>
            <a:endParaRPr lang="en-US" sz="2300" dirty="0"/>
          </a:p>
        </p:txBody>
      </p:sp>
      <p:pic>
        <p:nvPicPr>
          <p:cNvPr id="5" name="Picture 4" descr="plotdereknucle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060848"/>
            <a:ext cx="5040560" cy="3722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J. Vredevoogd, S. Pratt, </a:t>
            </a:r>
            <a:r>
              <a:rPr lang="en-US" sz="1200" dirty="0" smtClean="0"/>
              <a:t>Universal Flow in the First Stage of Relativistic Heavy Ion Collisions (2008)</a:t>
            </a:r>
            <a:endParaRPr lang="it-IT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17360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Drag force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14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Classical string</a:t>
            </a:r>
          </a:p>
          <a:p>
            <a:r>
              <a:rPr lang="nl-NL" dirty="0" smtClean="0"/>
              <a:t>Does not include back reaction:</a:t>
            </a:r>
          </a:p>
          <a:p>
            <a:endParaRPr lang="nl-NL" dirty="0" smtClean="0"/>
          </a:p>
          <a:p>
            <a:r>
              <a:rPr lang="nl-NL" dirty="0" smtClean="0"/>
              <a:t>Picture:</a:t>
            </a:r>
            <a:endParaRPr lang="nl-NL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76872"/>
            <a:ext cx="1447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5272633" cy="39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Fig: P. Chesler, </a:t>
            </a:r>
            <a:r>
              <a:rPr lang="en-US" sz="1200" dirty="0" smtClean="0"/>
              <a:t>Gauge/gravity duality and jets in strongly coupled plasma (2009)</a:t>
            </a:r>
            <a:endParaRPr lang="it-IT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Drag force – results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15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/>
          <a:lstStyle/>
          <a:p>
            <a:r>
              <a:rPr lang="nl-NL" dirty="0" smtClean="0"/>
              <a:t>Simple formula (equilibrium):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Also studied</a:t>
            </a:r>
          </a:p>
          <a:p>
            <a:pPr lvl="1"/>
            <a:r>
              <a:rPr lang="nl-NL" dirty="0" smtClean="0"/>
              <a:t>Light/heavy quarks: light quarks lose energy later</a:t>
            </a:r>
          </a:p>
          <a:p>
            <a:pPr lvl="1"/>
            <a:r>
              <a:rPr lang="nl-NL" dirty="0" smtClean="0"/>
              <a:t>Far-from-equilibrium (quite the same)</a:t>
            </a:r>
            <a:endParaRPr lang="nl-NL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348880"/>
            <a:ext cx="3722977" cy="31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152" y="1728890"/>
            <a:ext cx="3409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396335"/>
            <a:ext cx="946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Fig: P. Chesler, </a:t>
            </a:r>
            <a:r>
              <a:rPr lang="en-US" sz="1200" dirty="0" smtClean="0"/>
              <a:t>Gauge/gravity duality and jets in strongly coupled plasma (2009)</a:t>
            </a:r>
          </a:p>
          <a:p>
            <a:r>
              <a:rPr lang="it-IT" sz="1200" dirty="0" smtClean="0"/>
              <a:t>P. Chesler, M. Lekaveckas,  K. Rajagopal, </a:t>
            </a:r>
            <a:r>
              <a:rPr lang="en-US" sz="1200" dirty="0" smtClean="0"/>
              <a:t>Far-from-equilibrium heavy quark energy loss at strong coupling (2012)</a:t>
            </a:r>
            <a:endParaRPr lang="it-IT" sz="12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Can we do better?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16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r>
              <a:rPr lang="nl-NL" dirty="0" smtClean="0"/>
              <a:t>Use string theory:</a:t>
            </a:r>
          </a:p>
          <a:p>
            <a:pPr lvl="1"/>
            <a:r>
              <a:rPr lang="nl-NL" dirty="0" smtClean="0"/>
              <a:t>Include different D-branes</a:t>
            </a:r>
          </a:p>
          <a:p>
            <a:pPr lvl="1"/>
            <a:r>
              <a:rPr lang="nl-NL" dirty="0" smtClean="0"/>
              <a:t>Use different compactifications (10</a:t>
            </a:r>
            <a:r>
              <a:rPr lang="nl-NL" dirty="0" smtClean="0">
                <a:sym typeface="Wingdings" pitchFamily="2" charset="2"/>
              </a:rPr>
              <a:t>5 dimensions)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Include quantum-corrections (1/N</a:t>
            </a:r>
            <a:r>
              <a:rPr lang="nl-NL" baseline="-25000" dirty="0" smtClean="0">
                <a:sym typeface="Wingdings" pitchFamily="2" charset="2"/>
              </a:rPr>
              <a:t>c</a:t>
            </a:r>
            <a:r>
              <a:rPr lang="nl-NL" dirty="0" smtClean="0">
                <a:sym typeface="Wingdings" pitchFamily="2" charset="2"/>
              </a:rPr>
              <a:t> corrections)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Include string loops (hard, 1/</a:t>
            </a:r>
            <a:r>
              <a:rPr lang="nl-NL" dirty="0" smtClean="0">
                <a:latin typeface="Symbol" pitchFamily="18" charset="2"/>
                <a:sym typeface="Wingdings" pitchFamily="2" charset="2"/>
              </a:rPr>
              <a:t>l</a:t>
            </a:r>
            <a:r>
              <a:rPr lang="nl-NL" dirty="0" smtClean="0">
                <a:sym typeface="Wingdings" pitchFamily="2" charset="2"/>
              </a:rPr>
              <a:t> corrections)</a:t>
            </a:r>
          </a:p>
          <a:p>
            <a:pPr lvl="1"/>
            <a:endParaRPr lang="nl-NL" dirty="0" smtClean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Include extra fields (scalars, vectors etc)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Conserved charges (like Baryon number)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Running coupling (but stays strong!)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Holographic superconductors</a:t>
            </a:r>
            <a:endParaRPr lang="nl-NL" dirty="0" smtClean="0"/>
          </a:p>
          <a:p>
            <a:pPr lvl="1"/>
            <a:endParaRPr 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17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9145016" cy="4925144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Can study many questions @ strong coupling</a:t>
            </a:r>
          </a:p>
          <a:p>
            <a:pPr lvl="1"/>
            <a:r>
              <a:rPr lang="en-US" dirty="0" err="1" smtClean="0"/>
              <a:t>Thermalisation</a:t>
            </a:r>
            <a:r>
              <a:rPr lang="en-US" dirty="0" smtClean="0"/>
              <a:t>, viscosity, drag force</a:t>
            </a:r>
          </a:p>
          <a:p>
            <a:pPr lvl="1"/>
            <a:r>
              <a:rPr lang="en-US" b="1" dirty="0" smtClean="0"/>
              <a:t>Radial flow</a:t>
            </a:r>
            <a:r>
              <a:rPr lang="en-US" dirty="0" smtClean="0"/>
              <a:t>, fluctuations, elliptic flow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 smtClean="0"/>
          </a:p>
          <a:p>
            <a:r>
              <a:rPr lang="en-US" sz="2600" dirty="0" smtClean="0"/>
              <a:t>More fundamental problems:</a:t>
            </a:r>
          </a:p>
          <a:p>
            <a:pPr lvl="1"/>
            <a:r>
              <a:rPr lang="en-US" dirty="0" smtClean="0"/>
              <a:t>How strong is the coupling?</a:t>
            </a:r>
          </a:p>
          <a:p>
            <a:pPr lvl="1"/>
            <a:r>
              <a:rPr lang="en-US" dirty="0" smtClean="0"/>
              <a:t>N seems to be large here…</a:t>
            </a:r>
          </a:p>
          <a:p>
            <a:pPr lvl="1"/>
            <a:r>
              <a:rPr lang="en-US" dirty="0" smtClean="0"/>
              <a:t>Influence of SUSY?</a:t>
            </a:r>
          </a:p>
          <a:p>
            <a:pPr lvl="1"/>
            <a:r>
              <a:rPr lang="en-US" dirty="0" smtClean="0"/>
              <a:t>Maybe add U(1) or </a:t>
            </a:r>
            <a:r>
              <a:rPr lang="en-US" dirty="0" err="1" smtClean="0"/>
              <a:t>dilaton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r>
              <a:rPr lang="en-US" sz="2600" dirty="0" smtClean="0"/>
              <a:t>Message: gravity is a model which works well in some cases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33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855896" cy="4495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Motivation: using gravity for strong coupling</a:t>
            </a:r>
          </a:p>
          <a:p>
            <a:endParaRPr lang="en-US" dirty="0" smtClean="0"/>
          </a:p>
          <a:p>
            <a:r>
              <a:rPr lang="en-US" dirty="0" err="1" smtClean="0"/>
              <a:t>Thermalisation</a:t>
            </a:r>
            <a:r>
              <a:rPr lang="en-US" dirty="0" smtClean="0"/>
              <a:t> by black hole formation/radial flow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Drag force on a quark </a:t>
            </a:r>
            <a:r>
              <a:rPr lang="en-US" sz="2400" dirty="0" smtClean="0"/>
              <a:t>(time permitting)</a:t>
            </a:r>
          </a:p>
          <a:p>
            <a:endParaRPr lang="en-US" dirty="0" smtClean="0"/>
          </a:p>
          <a:p>
            <a:pPr lvl="1"/>
            <a:r>
              <a:rPr lang="en-US" sz="2500" dirty="0" smtClean="0"/>
              <a:t>Message: gravity is a model which works well in some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</a:t>
            </a:fld>
            <a:r>
              <a:rPr lang="nl-NL" dirty="0" smtClean="0"/>
              <a:t>/17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N gauge theories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strong coupling we can get GR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4915521" cy="403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500306"/>
            <a:ext cx="355091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6643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G. ’t </a:t>
            </a:r>
            <a:r>
              <a:rPr lang="en-US" sz="1400" dirty="0" err="1" smtClean="0"/>
              <a:t>Hooft</a:t>
            </a:r>
            <a:r>
              <a:rPr lang="en-US" sz="1400" dirty="0" smtClean="0"/>
              <a:t>, A planar diagram theory for strong interactions (1974)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94" y="5000636"/>
            <a:ext cx="2928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Planar limit: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fixed</a:t>
            </a:r>
          </a:p>
          <a:p>
            <a:endParaRPr lang="en-US" sz="2200" dirty="0" smtClean="0"/>
          </a:p>
          <a:p>
            <a:endParaRPr lang="nl-NL" sz="2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2680" y="5372080"/>
            <a:ext cx="97522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3</a:t>
            </a:fld>
            <a:r>
              <a:rPr lang="nl-NL" dirty="0" smtClean="0"/>
              <a:t>/17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6145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When does gravity work?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6512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4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If theory is at strong coupling</a:t>
            </a:r>
          </a:p>
          <a:p>
            <a:pPr lvl="1"/>
            <a:r>
              <a:rPr lang="nl-NL" dirty="0" smtClean="0"/>
              <a:t>Asymptotic freedom is very hard</a:t>
            </a:r>
          </a:p>
          <a:p>
            <a:endParaRPr lang="nl-NL" dirty="0" smtClean="0"/>
          </a:p>
          <a:p>
            <a:r>
              <a:rPr lang="nl-NL" dirty="0" smtClean="0"/>
              <a:t>If </a:t>
            </a:r>
            <a:r>
              <a:rPr lang="nl-NL" i="1" dirty="0" smtClean="0">
                <a:latin typeface="Times" pitchFamily="18" charset="0"/>
                <a:cs typeface="Times" pitchFamily="18" charset="0"/>
              </a:rPr>
              <a:t>N</a:t>
            </a:r>
            <a:r>
              <a:rPr lang="nl-NL" i="1" baseline="-25000" dirty="0" smtClean="0">
                <a:latin typeface="Times" pitchFamily="18" charset="0"/>
                <a:cs typeface="Times" pitchFamily="18" charset="0"/>
              </a:rPr>
              <a:t>c</a:t>
            </a:r>
            <a:r>
              <a:rPr lang="nl-NL" dirty="0" smtClean="0"/>
              <a:t> can be regarded as large (usually fine)</a:t>
            </a:r>
          </a:p>
          <a:p>
            <a:endParaRPr lang="nl-NL" dirty="0" smtClean="0"/>
          </a:p>
          <a:p>
            <a:r>
              <a:rPr lang="nl-NL" dirty="0" smtClean="0"/>
              <a:t>If QCD can be approximated by</a:t>
            </a:r>
          </a:p>
          <a:p>
            <a:pPr lvl="1"/>
            <a:r>
              <a:rPr lang="nl-NL" dirty="0" smtClean="0"/>
              <a:t>Susy is broken at finite temperature</a:t>
            </a:r>
          </a:p>
          <a:p>
            <a:pPr lvl="1"/>
            <a:r>
              <a:rPr lang="nl-NL" dirty="0" smtClean="0"/>
              <a:t>Can add quarks, but usually </a:t>
            </a:r>
            <a:endParaRPr lang="nl-NL" baseline="-25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7995" y="4242826"/>
            <a:ext cx="2969691" cy="4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469" y="5252818"/>
            <a:ext cx="2288654" cy="49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do we use graviy?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5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7055696" cy="4781128"/>
          </a:xfrm>
        </p:spPr>
        <p:txBody>
          <a:bodyPr>
            <a:normAutofit/>
          </a:bodyPr>
          <a:lstStyle/>
          <a:p>
            <a:r>
              <a:rPr lang="nl-NL" sz="2500" dirty="0" smtClean="0"/>
              <a:t>Choose simple metric (homogeneous)</a:t>
            </a:r>
          </a:p>
          <a:p>
            <a:endParaRPr lang="nl-NL" sz="2500" dirty="0" smtClean="0"/>
          </a:p>
          <a:p>
            <a:endParaRPr lang="nl-NL" sz="2500" i="1" dirty="0" smtClean="0"/>
          </a:p>
          <a:p>
            <a:r>
              <a:rPr lang="nl-NL" sz="2500" dirty="0" smtClean="0"/>
              <a:t>Take initial state (or source)</a:t>
            </a:r>
          </a:p>
          <a:p>
            <a:pPr lvl="1"/>
            <a:r>
              <a:rPr lang="nl-NL" sz="2200" dirty="0" smtClean="0"/>
              <a:t>Evolve Einstein equations numerically</a:t>
            </a:r>
          </a:p>
          <a:p>
            <a:endParaRPr lang="nl-NL" sz="2500" dirty="0" smtClean="0"/>
          </a:p>
          <a:p>
            <a:r>
              <a:rPr lang="nl-NL" sz="2500" dirty="0" smtClean="0"/>
              <a:t>Look at anisotropy</a:t>
            </a:r>
          </a:p>
          <a:p>
            <a:pPr lvl="1"/>
            <a:r>
              <a:rPr lang="nl-NL" sz="2200" dirty="0" smtClean="0"/>
              <a:t>System relaxes to hydro</a:t>
            </a:r>
          </a:p>
          <a:p>
            <a:pPr lvl="1">
              <a:buNone/>
            </a:pPr>
            <a:endParaRPr lang="nl-NL" sz="1900" dirty="0" smtClean="0"/>
          </a:p>
          <a:p>
            <a:pPr lvl="1"/>
            <a:endParaRPr lang="nl-NL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8521" y="2755342"/>
            <a:ext cx="27813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564904"/>
            <a:ext cx="5848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946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P.M.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 and L.G. </a:t>
            </a:r>
            <a:r>
              <a:rPr lang="en-US" sz="1200" dirty="0" err="1" smtClean="0"/>
              <a:t>Yaffe</a:t>
            </a:r>
            <a:r>
              <a:rPr lang="en-US" sz="1200" dirty="0" smtClean="0"/>
              <a:t>, Horizon formation and far-from-equilibrium </a:t>
            </a:r>
            <a:r>
              <a:rPr lang="en-US" sz="1200" dirty="0" err="1" smtClean="0"/>
              <a:t>isotropization</a:t>
            </a:r>
            <a:r>
              <a:rPr lang="en-US" sz="1200" dirty="0" smtClean="0"/>
              <a:t> in </a:t>
            </a:r>
            <a:r>
              <a:rPr lang="en-US" sz="1200" dirty="0" err="1" smtClean="0"/>
              <a:t>supersymmetric</a:t>
            </a:r>
            <a:r>
              <a:rPr lang="en-US" sz="1200" dirty="0" smtClean="0"/>
              <a:t> Yang-Mills plasma (2008)</a:t>
            </a:r>
          </a:p>
          <a:p>
            <a:endParaRPr lang="en-US" sz="1200" dirty="0" smtClean="0"/>
          </a:p>
          <a:p>
            <a:endParaRPr lang="it-IT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Bouncing off the boundary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6</a:t>
            </a:fld>
            <a:r>
              <a:rPr lang="nl-NL" dirty="0" smtClean="0"/>
              <a:t>/17</a:t>
            </a:r>
            <a:endParaRPr lang="nl-NL" dirty="0"/>
          </a:p>
        </p:txBody>
      </p:sp>
      <p:grpSp>
        <p:nvGrpSpPr>
          <p:cNvPr id="4" name="Group 24"/>
          <p:cNvGrpSpPr/>
          <p:nvPr/>
        </p:nvGrpSpPr>
        <p:grpSpPr>
          <a:xfrm>
            <a:off x="0" y="2060848"/>
            <a:ext cx="4816917" cy="3528392"/>
            <a:chOff x="179512" y="2492896"/>
            <a:chExt cx="4816917" cy="3528392"/>
          </a:xfrm>
        </p:grpSpPr>
        <p:pic>
          <p:nvPicPr>
            <p:cNvPr id="7" name="Picture 3" descr="D:\dropbox\Dropbox\holographic_thermalization_and_quasinormal_modes-a_case_study\figures\B3Dtypical.jpe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79512" y="2492896"/>
              <a:ext cx="4816917" cy="352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1403648" y="3140968"/>
              <a:ext cx="94952" cy="878582"/>
            </a:xfrm>
            <a:prstGeom prst="straightConnector1">
              <a:avLst/>
            </a:prstGeom>
            <a:ln w="47625">
              <a:solidFill>
                <a:schemeClr val="accent1">
                  <a:lumMod val="5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9050"/>
              <a:bevelB w="63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524000" y="2927350"/>
              <a:ext cx="1384300" cy="1346200"/>
            </a:xfrm>
            <a:prstGeom prst="straightConnector1">
              <a:avLst/>
            </a:prstGeom>
            <a:ln w="47625">
              <a:solidFill>
                <a:schemeClr val="accent1">
                  <a:lumMod val="5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9050"/>
              <a:bevelB w="63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3"/>
          <p:cNvGrpSpPr/>
          <p:nvPr/>
        </p:nvGrpSpPr>
        <p:grpSpPr>
          <a:xfrm>
            <a:off x="5292080" y="1916832"/>
            <a:ext cx="4142006" cy="3600400"/>
            <a:chOff x="5001994" y="1916832"/>
            <a:chExt cx="4142006" cy="3600400"/>
          </a:xfrm>
        </p:grpSpPr>
        <p:pic>
          <p:nvPicPr>
            <p:cNvPr id="8" name="Picture 4" descr="D:\dropbox\Dropbox\holographic_thermalization_and_quasinormal_modes-a_case_study\figures\B3Dtypicaldif.jpe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001994" y="1916832"/>
              <a:ext cx="4142006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 flipH="1" flipV="1">
              <a:off x="6530310" y="1988840"/>
              <a:ext cx="55860" cy="3024336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9050"/>
              <a:bevelB w="63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353154" y="3945136"/>
              <a:ext cx="1206500" cy="1066800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9050"/>
              <a:bevelB w="63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4"/>
          <p:cNvGrpSpPr/>
          <p:nvPr/>
        </p:nvGrpSpPr>
        <p:grpSpPr>
          <a:xfrm>
            <a:off x="3923928" y="4653137"/>
            <a:ext cx="1368152" cy="2204864"/>
            <a:chOff x="3923928" y="4759411"/>
            <a:chExt cx="1152128" cy="2098589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0435"/>
            <a:stretch>
              <a:fillRect/>
            </a:stretch>
          </p:blipFill>
          <p:spPr bwMode="auto">
            <a:xfrm>
              <a:off x="3923928" y="4759411"/>
              <a:ext cx="1152128" cy="2098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V="1">
              <a:off x="4833294" y="5715000"/>
              <a:ext cx="186381" cy="218278"/>
            </a:xfrm>
            <a:prstGeom prst="straightConnector1">
              <a:avLst/>
            </a:prstGeom>
            <a:ln w="41275">
              <a:solidFill>
                <a:schemeClr val="accent1">
                  <a:lumMod val="5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9050"/>
              <a:bevelB w="63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4586288" y="5295900"/>
              <a:ext cx="433387" cy="423863"/>
            </a:xfrm>
            <a:prstGeom prst="straightConnector1">
              <a:avLst/>
            </a:prstGeom>
            <a:ln w="41275">
              <a:solidFill>
                <a:schemeClr val="accent1">
                  <a:lumMod val="5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9050"/>
              <a:bevelB w="63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0318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What does gravity say?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7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/>
          </a:bodyPr>
          <a:lstStyle/>
          <a:p>
            <a:r>
              <a:rPr lang="nl-NL" dirty="0" smtClean="0"/>
              <a:t>Fast thermalisation</a:t>
            </a:r>
          </a:p>
          <a:p>
            <a:pPr lvl="1"/>
            <a:r>
              <a:rPr lang="nl-NL" dirty="0" smtClean="0"/>
              <a:t>Studied over 2000 states  (homogeneous+boost-invariant)</a:t>
            </a:r>
          </a:p>
          <a:p>
            <a:endParaRPr lang="nl-NL" dirty="0" smtClean="0"/>
          </a:p>
          <a:p>
            <a:r>
              <a:rPr lang="nl-NL" dirty="0" smtClean="0"/>
              <a:t>Small viscosity</a:t>
            </a:r>
          </a:p>
          <a:p>
            <a:endParaRPr lang="nl-NL" dirty="0" smtClean="0"/>
          </a:p>
          <a:p>
            <a:r>
              <a:rPr lang="nl-NL" dirty="0" smtClean="0"/>
              <a:t>Large energy loss (beyond hydro)</a:t>
            </a:r>
          </a:p>
          <a:p>
            <a:endParaRPr lang="nl-NL" dirty="0" smtClean="0"/>
          </a:p>
          <a:p>
            <a:r>
              <a:rPr lang="nl-NL" dirty="0" smtClean="0"/>
              <a:t>Hydro effects: Mach cone, Cherenkov radiation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8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70912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Calculation incorporating longitudinal </a:t>
            </a:r>
            <a:r>
              <a:rPr lang="en-US" sz="2600" i="1" dirty="0" smtClean="0"/>
              <a:t>and</a:t>
            </a:r>
            <a:r>
              <a:rPr lang="en-US" sz="2600" dirty="0" smtClean="0"/>
              <a:t> radial expansion</a:t>
            </a:r>
          </a:p>
          <a:p>
            <a:endParaRPr lang="en-US" sz="2600" dirty="0" smtClean="0"/>
          </a:p>
          <a:p>
            <a:r>
              <a:rPr lang="en-US" sz="2600" dirty="0" smtClean="0"/>
              <a:t>Numerical scheme very similar to colliding shock-waves:</a:t>
            </a:r>
          </a:p>
          <a:p>
            <a:pPr lvl="1"/>
            <a:r>
              <a:rPr lang="en-US" sz="2300" dirty="0" smtClean="0"/>
              <a:t>Assume boost-invariance on collision axis</a:t>
            </a:r>
          </a:p>
          <a:p>
            <a:pPr lvl="1"/>
            <a:r>
              <a:rPr lang="en-US" sz="2300" dirty="0" smtClean="0"/>
              <a:t>Assume rotational symmetry (central collision)</a:t>
            </a:r>
          </a:p>
          <a:p>
            <a:pPr lvl="1"/>
            <a:r>
              <a:rPr lang="en-US" sz="2300" dirty="0" smtClean="0">
                <a:sym typeface="Wingdings" pitchFamily="2" charset="2"/>
              </a:rPr>
              <a:t> 2+1D nested Einstein equations in </a:t>
            </a:r>
            <a:r>
              <a:rPr lang="en-US" sz="2300" dirty="0" err="1" smtClean="0">
                <a:sym typeface="Wingdings" pitchFamily="2" charset="2"/>
              </a:rPr>
              <a:t>AdS</a:t>
            </a:r>
            <a:endParaRPr lang="en-US" sz="2300" dirty="0" smtClean="0">
              <a:sym typeface="Wingdings" pitchFamily="2" charset="2"/>
            </a:endParaRPr>
          </a:p>
          <a:p>
            <a:pPr lvl="1"/>
            <a:endParaRPr lang="en-US" sz="2300" dirty="0"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P.M.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 and L.G. </a:t>
            </a:r>
            <a:r>
              <a:rPr lang="en-US" sz="1200" dirty="0" err="1" smtClean="0"/>
              <a:t>Yaffe</a:t>
            </a:r>
            <a:r>
              <a:rPr lang="en-US" sz="1200" dirty="0" smtClean="0"/>
              <a:t>, </a:t>
            </a:r>
            <a:r>
              <a:rPr lang="en-US" sz="1200" dirty="0"/>
              <a:t>Holography and colliding gravitational shock waves in asymptotically AdS</a:t>
            </a:r>
            <a:r>
              <a:rPr lang="en-US" sz="1200" baseline="-25000" dirty="0"/>
              <a:t>5</a:t>
            </a:r>
            <a:r>
              <a:rPr lang="en-US" sz="1200" dirty="0"/>
              <a:t> </a:t>
            </a:r>
            <a:r>
              <a:rPr lang="en-US" sz="1200" dirty="0" err="1" smtClean="0"/>
              <a:t>spacetime</a:t>
            </a:r>
            <a:r>
              <a:rPr lang="en-US" sz="1200" dirty="0" smtClean="0"/>
              <a:t> (</a:t>
            </a:r>
            <a:r>
              <a:rPr lang="it-IT" sz="1200" dirty="0" smtClean="0"/>
              <a:t>2010)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25144"/>
            <a:ext cx="7458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01208"/>
            <a:ext cx="3971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44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flow – initial conditions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9</a:t>
            </a:fld>
            <a:r>
              <a:rPr lang="nl-NL" dirty="0" smtClean="0"/>
              <a:t>/17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600" dirty="0" smtClean="0">
                <a:sym typeface="Wingdings" pitchFamily="2" charset="2"/>
              </a:rPr>
              <a:t>Two scales: </a:t>
            </a:r>
            <a:r>
              <a:rPr lang="en-US" sz="2800" i="1" dirty="0">
                <a:latin typeface="Times" pitchFamily="18" charset="0"/>
              </a:rPr>
              <a:t>T</a:t>
            </a:r>
            <a:r>
              <a:rPr lang="en-US" sz="2800" dirty="0"/>
              <a:t> and size nucleus</a:t>
            </a:r>
            <a:endParaRPr lang="en-US" sz="2600" dirty="0">
              <a:sym typeface="Wingdings" pitchFamily="2" charset="2"/>
            </a:endParaRPr>
          </a:p>
          <a:p>
            <a:pPr lvl="1"/>
            <a:r>
              <a:rPr lang="en-US" sz="2300" dirty="0">
                <a:sym typeface="Wingdings" pitchFamily="2" charset="2"/>
              </a:rPr>
              <a:t>Energy density is </a:t>
            </a:r>
            <a:r>
              <a:rPr lang="en-US" sz="2300" dirty="0" smtClean="0">
                <a:sym typeface="Wingdings" pitchFamily="2" charset="2"/>
              </a:rPr>
              <a:t>from </a:t>
            </a:r>
            <a:r>
              <a:rPr lang="en-US" sz="2300" dirty="0" err="1" smtClean="0">
                <a:sym typeface="Wingdings" pitchFamily="2" charset="2"/>
              </a:rPr>
              <a:t>Glauber</a:t>
            </a:r>
            <a:r>
              <a:rPr lang="en-US" sz="2300" dirty="0" smtClean="0">
                <a:sym typeface="Wingdings" pitchFamily="2" charset="2"/>
              </a:rPr>
              <a:t> model (~</a:t>
            </a:r>
            <a:r>
              <a:rPr lang="en-US" sz="2300" dirty="0">
                <a:sym typeface="Wingdings" pitchFamily="2" charset="2"/>
              </a:rPr>
              <a:t>Gaussian)</a:t>
            </a:r>
          </a:p>
          <a:p>
            <a:pPr lvl="1"/>
            <a:r>
              <a:rPr lang="en-US" sz="2300" dirty="0">
                <a:sym typeface="Wingdings" pitchFamily="2" charset="2"/>
              </a:rPr>
              <a:t>No momentum flow (start at </a:t>
            </a:r>
            <a:r>
              <a:rPr lang="en-US" sz="2300" dirty="0">
                <a:latin typeface="Symbol" pitchFamily="18" charset="2"/>
                <a:sym typeface="Wingdings" pitchFamily="2" charset="2"/>
              </a:rPr>
              <a:t>t</a:t>
            </a:r>
            <a:r>
              <a:rPr lang="en-US" sz="2300" dirty="0">
                <a:sym typeface="Wingdings" pitchFamily="2" charset="2"/>
              </a:rPr>
              <a:t> ~ </a:t>
            </a:r>
            <a:r>
              <a:rPr lang="en-US" sz="2300" dirty="0" smtClean="0">
                <a:sym typeface="Wingdings" pitchFamily="2" charset="2"/>
              </a:rPr>
              <a:t>0.1fm/c)</a:t>
            </a:r>
          </a:p>
          <a:p>
            <a:pPr lvl="1"/>
            <a:r>
              <a:rPr lang="en-US" sz="2400" dirty="0"/>
              <a:t>Scale solution such that</a:t>
            </a:r>
          </a:p>
          <a:p>
            <a:pPr lvl="1"/>
            <a:r>
              <a:rPr lang="en-US" sz="2300" dirty="0" smtClean="0">
                <a:sym typeface="Wingdings" pitchFamily="2" charset="2"/>
              </a:rPr>
              <a:t>Metric </a:t>
            </a:r>
            <a:r>
              <a:rPr lang="en-US" sz="2300" dirty="0">
                <a:sym typeface="Wingdings" pitchFamily="2" charset="2"/>
              </a:rPr>
              <a:t>functions ~ vacuum </a:t>
            </a:r>
            <a:r>
              <a:rPr lang="en-US" sz="2300" dirty="0" err="1">
                <a:sym typeface="Wingdings" pitchFamily="2" charset="2"/>
              </a:rPr>
              <a:t>AdS</a:t>
            </a: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 smtClean="0">
                <a:sym typeface="Wingdings" pitchFamily="2" charset="2"/>
              </a:rPr>
              <a:t>(can try other things!)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005064"/>
            <a:ext cx="3703752" cy="2440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H. </a:t>
            </a:r>
            <a:r>
              <a:rPr lang="en-US" sz="1200" dirty="0" err="1" smtClean="0"/>
              <a:t>Niemi</a:t>
            </a:r>
            <a:r>
              <a:rPr lang="en-US" sz="1200" dirty="0" smtClean="0"/>
              <a:t>, </a:t>
            </a:r>
            <a:r>
              <a:rPr lang="en-US" sz="1200" dirty="0"/>
              <a:t>G.S. </a:t>
            </a:r>
            <a:r>
              <a:rPr lang="en-US" sz="1200" dirty="0" err="1" smtClean="0"/>
              <a:t>Denicol</a:t>
            </a:r>
            <a:r>
              <a:rPr lang="en-US" sz="1200" dirty="0" smtClean="0"/>
              <a:t>, </a:t>
            </a:r>
            <a:r>
              <a:rPr lang="en-US" sz="1200" dirty="0"/>
              <a:t>P. </a:t>
            </a:r>
            <a:r>
              <a:rPr lang="en-US" sz="1200" dirty="0" err="1" smtClean="0"/>
              <a:t>Huovinen</a:t>
            </a:r>
            <a:r>
              <a:rPr lang="en-US" sz="1200" dirty="0" smtClean="0"/>
              <a:t>, </a:t>
            </a:r>
            <a:r>
              <a:rPr lang="en-US" sz="1200" dirty="0"/>
              <a:t>E. </a:t>
            </a:r>
            <a:r>
              <a:rPr lang="en-US" sz="1200" dirty="0" err="1" smtClean="0"/>
              <a:t>Molnár</a:t>
            </a:r>
            <a:r>
              <a:rPr lang="en-US" sz="1200" dirty="0" smtClean="0"/>
              <a:t> and D.H</a:t>
            </a:r>
            <a:r>
              <a:rPr lang="en-US" sz="1200" dirty="0"/>
              <a:t>. </a:t>
            </a:r>
            <a:r>
              <a:rPr lang="en-US" sz="1200" dirty="0" err="1" smtClean="0"/>
              <a:t>Rischke</a:t>
            </a:r>
            <a:r>
              <a:rPr lang="en-US" sz="1200" dirty="0" smtClean="0"/>
              <a:t>, </a:t>
            </a:r>
            <a:r>
              <a:rPr lang="en-US" sz="1200" dirty="0"/>
              <a:t>Inﬂuence of the shear viscosity of the quark-gluon plasma on elliptic </a:t>
            </a:r>
            <a:r>
              <a:rPr lang="en-US" sz="1200" dirty="0" smtClean="0"/>
              <a:t>ﬂow (</a:t>
            </a:r>
            <a:r>
              <a:rPr lang="it-IT" sz="1200" dirty="0" smtClean="0"/>
              <a:t>2011)</a:t>
            </a:r>
          </a:p>
        </p:txBody>
      </p:sp>
    </p:spTree>
    <p:extLst>
      <p:ext uri="{BB962C8B-B14F-4D97-AF65-F5344CB8AC3E}">
        <p14:creationId xmlns:p14="http://schemas.microsoft.com/office/powerpoint/2010/main" xmlns="" val="13172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48785</TotalTime>
  <Words>756</Words>
  <Application>Microsoft Office PowerPoint</Application>
  <PresentationFormat>On-screen Show (4:3)</PresentationFormat>
  <Paragraphs>168</Paragraphs>
  <Slides>17</Slides>
  <Notes>12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Median</vt:lpstr>
      <vt:lpstr>Equation</vt:lpstr>
      <vt:lpstr>Gauge/gravity, thermalisation and energy loss</vt:lpstr>
      <vt:lpstr>Outline</vt:lpstr>
      <vt:lpstr>Large N gauge theories</vt:lpstr>
      <vt:lpstr>When does gravity work?</vt:lpstr>
      <vt:lpstr>How do we use graviy?</vt:lpstr>
      <vt:lpstr>Bouncing off the boundary</vt:lpstr>
      <vt:lpstr>What does gravity say?</vt:lpstr>
      <vt:lpstr>Radial flow</vt:lpstr>
      <vt:lpstr>Radial flow – initial conditions</vt:lpstr>
      <vt:lpstr>Radial flow – results</vt:lpstr>
      <vt:lpstr>Radial flow - acceleration</vt:lpstr>
      <vt:lpstr>Radial flow - hydrodynamics</vt:lpstr>
      <vt:lpstr>Radial flow - discussion</vt:lpstr>
      <vt:lpstr>Drag force</vt:lpstr>
      <vt:lpstr>Drag force – results</vt:lpstr>
      <vt:lpstr>Can we do better?</vt:lpstr>
      <vt:lpstr>Conclusion</vt:lpstr>
    </vt:vector>
  </TitlesOfParts>
  <Company>Utrecht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holes as Information Scramblers</dc:title>
  <dc:creator>van der Schee</dc:creator>
  <cp:lastModifiedBy>Wilke</cp:lastModifiedBy>
  <cp:revision>1231</cp:revision>
  <cp:lastPrinted>2012-02-13T09:18:15Z</cp:lastPrinted>
  <dcterms:created xsi:type="dcterms:W3CDTF">2011-04-27T16:22:55Z</dcterms:created>
  <dcterms:modified xsi:type="dcterms:W3CDTF">2012-11-16T16:07:13Z</dcterms:modified>
</cp:coreProperties>
</file>