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8" r:id="rId2"/>
    <p:sldId id="266" r:id="rId3"/>
    <p:sldId id="259" r:id="rId4"/>
    <p:sldId id="260" r:id="rId5"/>
    <p:sldId id="273" r:id="rId6"/>
    <p:sldId id="279" r:id="rId7"/>
    <p:sldId id="262" r:id="rId8"/>
    <p:sldId id="289" r:id="rId9"/>
    <p:sldId id="269" r:id="rId10"/>
    <p:sldId id="271" r:id="rId11"/>
    <p:sldId id="290" r:id="rId12"/>
    <p:sldId id="277" r:id="rId13"/>
    <p:sldId id="291" r:id="rId14"/>
    <p:sldId id="292" r:id="rId15"/>
    <p:sldId id="293" r:id="rId16"/>
    <p:sldId id="294" r:id="rId17"/>
    <p:sldId id="296" r:id="rId18"/>
    <p:sldId id="297" r:id="rId19"/>
    <p:sldId id="298" r:id="rId20"/>
    <p:sldId id="268" r:id="rId21"/>
  </p:sldIdLst>
  <p:sldSz cx="9144000" cy="6858000" type="screen4x3"/>
  <p:notesSz cx="6810375" cy="99425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lke" initials="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33" autoAdjust="0"/>
  </p:normalViewPr>
  <p:slideViewPr>
    <p:cSldViewPr>
      <p:cViewPr>
        <p:scale>
          <a:sx n="90" d="100"/>
          <a:sy n="90" d="100"/>
        </p:scale>
        <p:origin x="-15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1905" cy="497126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880" y="1"/>
            <a:ext cx="2951905" cy="497126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E9CCA479-EB8F-4BFC-A9AA-4AAFD2ADB582}" type="datetimeFigureOut">
              <a:rPr lang="nl-NL" smtClean="0"/>
              <a:pPr/>
              <a:t>28-6-2011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789"/>
            <a:ext cx="2951905" cy="497126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880" y="9443789"/>
            <a:ext cx="2951905" cy="497126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6831870B-7C67-4FC4-BEF5-2ACD4DF981DD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1162" cy="497126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7" y="1"/>
            <a:ext cx="2951162" cy="497126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A70ED500-B3E1-471C-A9B2-CD8A511BE04B}" type="datetimeFigureOut">
              <a:rPr lang="nl-NL" smtClean="0"/>
              <a:pPr/>
              <a:t>28-6-2011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5"/>
            <a:ext cx="5448300" cy="4474131"/>
          </a:xfrm>
          <a:prstGeom prst="rect">
            <a:avLst/>
          </a:prstGeom>
        </p:spPr>
        <p:txBody>
          <a:bodyPr vert="horz" lIns="91879" tIns="45939" rIns="91879" bIns="4593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51162" cy="497126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7" y="9443663"/>
            <a:ext cx="2951162" cy="497126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20A93C87-F0F0-4BC6-BDC5-2C6B968D78CF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83195-29C5-4042-A450-98C8D476F76F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93C87-F0F0-4BC6-BDC5-2C6B968D78CF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93C87-F0F0-4BC6-BDC5-2C6B968D78CF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93C87-F0F0-4BC6-BDC5-2C6B968D78CF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93C87-F0F0-4BC6-BDC5-2C6B968D78CF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93C87-F0F0-4BC6-BDC5-2C6B968D78CF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93C87-F0F0-4BC6-BDC5-2C6B968D78CF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93C87-F0F0-4BC6-BDC5-2C6B968D78CF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93C87-F0F0-4BC6-BDC5-2C6B968D78CF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93C87-F0F0-4BC6-BDC5-2C6B968D78CF}" type="slidenum">
              <a:rPr lang="nl-NL" smtClean="0"/>
              <a:pPr/>
              <a:t>18</a:t>
            </a:fld>
            <a:endParaRPr lang="nl-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93C87-F0F0-4BC6-BDC5-2C6B968D78CF}" type="slidenum">
              <a:rPr lang="nl-NL" smtClean="0"/>
              <a:pPr/>
              <a:t>19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93C87-F0F0-4BC6-BDC5-2C6B968D78CF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But probably there are good general reasons that</a:t>
            </a:r>
            <a:r>
              <a:rPr lang="nl-NL" baseline="0" dirty="0" smtClean="0"/>
              <a:t> the preferred way of understanding a strongly coupled field theory as a gavitational theory as well as many indications that this approach works.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93C87-F0F0-4BC6-BDC5-2C6B968D78CF}" type="slidenum">
              <a:rPr lang="nl-NL" smtClean="0"/>
              <a:pPr/>
              <a:t>20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93C87-F0F0-4BC6-BDC5-2C6B968D78CF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93C87-F0F0-4BC6-BDC5-2C6B968D78CF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Heavily relies</a:t>
            </a:r>
            <a:r>
              <a:rPr lang="nl-NL" baseline="0" dirty="0" smtClean="0"/>
              <a:t> on realisation that D-branes are solutions of classical sugra [Polchinsky]</a:t>
            </a:r>
          </a:p>
          <a:p>
            <a:r>
              <a:rPr lang="nl-NL" baseline="0" dirty="0" smtClean="0"/>
              <a:t>SUGRA means horizon &gt; planck scale: many D-branes</a:t>
            </a:r>
          </a:p>
          <a:p>
            <a:r>
              <a:rPr lang="nl-NL" baseline="0" dirty="0" smtClean="0"/>
              <a:t>Perturbative SYM means small N (due to large N)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93C87-F0F0-4BC6-BDC5-2C6B968D78CF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93C87-F0F0-4BC6-BDC5-2C6B968D78CF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Zbulk</a:t>
            </a:r>
            <a:r>
              <a:rPr lang="nl-NL" baseline="0" dirty="0" smtClean="0"/>
              <a:t> = PI (exp(iS) )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93C87-F0F0-4BC6-BDC5-2C6B968D78CF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93C87-F0F0-4BC6-BDC5-2C6B968D78CF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93C87-F0F0-4BC6-BDC5-2C6B968D78CF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9C40433-150C-447F-9FFC-AF24AA8E2DE9}" type="datetime1">
              <a:rPr lang="nl-NL" smtClean="0"/>
              <a:pPr/>
              <a:t>28-6-2011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A58DBF-7C61-4997-9886-539CDC07A38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DAC46-674D-4E4A-A028-7F0C6C230921}" type="datetime1">
              <a:rPr lang="nl-NL" smtClean="0"/>
              <a:pPr/>
              <a:t>28-6-2011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8DBF-7C61-4997-9886-539CDC07A38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DD69564-2026-4974-AD2F-20BD4F973867}" type="datetime1">
              <a:rPr lang="nl-NL" smtClean="0"/>
              <a:pPr/>
              <a:t>28-6-2011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1A58DBF-7C61-4997-9886-539CDC07A38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B749A-1546-454C-BB68-60CBF38B78B2}" type="datetime1">
              <a:rPr lang="nl-NL" smtClean="0"/>
              <a:pPr/>
              <a:t>28-6-2011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A58DBF-7C61-4997-9886-539CDC07A380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B326-F20E-4FB1-AB68-E3C700D0A079}" type="datetime1">
              <a:rPr lang="nl-NL" smtClean="0"/>
              <a:pPr/>
              <a:t>28-6-2011</a:t>
            </a:fld>
            <a:endParaRPr lang="nl-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1A58DBF-7C61-4997-9886-539CDC07A380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1557776-E099-4984-8B60-76848BAB2E26}" type="datetime1">
              <a:rPr lang="nl-NL" smtClean="0"/>
              <a:pPr/>
              <a:t>28-6-2011</a:t>
            </a:fld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1A58DBF-7C61-4997-9886-539CDC07A380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5D4E57-A175-4B7F-99D1-3F7763BF2709}" type="datetime1">
              <a:rPr lang="nl-NL" smtClean="0"/>
              <a:pPr/>
              <a:t>28-6-2011</a:t>
            </a:fld>
            <a:endParaRPr lang="nl-N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1A58DBF-7C61-4997-9886-539CDC07A380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5CF1D-D203-42D2-9024-C11945ED8C09}" type="datetime1">
              <a:rPr lang="nl-NL" smtClean="0"/>
              <a:pPr/>
              <a:t>28-6-2011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A58DBF-7C61-4997-9886-539CDC07A38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74D4-ADBC-4B47-A8A5-0D08DA2649AF}" type="datetime1">
              <a:rPr lang="nl-NL" smtClean="0"/>
              <a:pPr/>
              <a:t>28-6-2011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A58DBF-7C61-4997-9886-539CDC07A38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D93F-3442-4693-93B6-87F31361A5E8}" type="datetime1">
              <a:rPr lang="nl-NL" smtClean="0"/>
              <a:pPr/>
              <a:t>28-6-2011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A58DBF-7C61-4997-9886-539CDC07A380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9E96A3B-B161-406A-8D19-8D7F6B6D71CB}" type="datetime1">
              <a:rPr lang="nl-NL" smtClean="0"/>
              <a:pPr/>
              <a:t>28-6-2011</a:t>
            </a:fld>
            <a:endParaRPr lang="nl-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1A58DBF-7C61-4997-9886-539CDC07A380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110B8A-84FA-41C6-8A41-CD6B6025AECB}" type="datetime1">
              <a:rPr lang="nl-NL" smtClean="0"/>
              <a:pPr/>
              <a:t>28-6-2011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1A58DBF-7C61-4997-9886-539CDC07A380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928802"/>
            <a:ext cx="8201028" cy="755645"/>
          </a:xfrm>
        </p:spPr>
        <p:txBody>
          <a:bodyPr>
            <a:normAutofit/>
          </a:bodyPr>
          <a:lstStyle/>
          <a:p>
            <a:r>
              <a:rPr lang="nl-NL" sz="3200" dirty="0" smtClean="0"/>
              <a:t>Gauge/gravity and Heavy ion physics</a:t>
            </a:r>
            <a:endParaRPr lang="nl-NL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7422" y="2928934"/>
            <a:ext cx="6429420" cy="471494"/>
          </a:xfrm>
        </p:spPr>
        <p:txBody>
          <a:bodyPr>
            <a:noAutofit/>
          </a:bodyPr>
          <a:lstStyle/>
          <a:p>
            <a:r>
              <a:rPr lang="en-US" sz="2000" dirty="0" smtClean="0"/>
              <a:t>How string theory might say something about strong coupling</a:t>
            </a:r>
            <a:endParaRPr lang="nl-NL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500826" y="5500702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Wilke</a:t>
            </a:r>
            <a:r>
              <a:rPr lang="nl-NL" dirty="0" smtClean="0"/>
              <a:t> van der Schee</a:t>
            </a:r>
            <a:endParaRPr lang="nl-NL" dirty="0"/>
          </a:p>
        </p:txBody>
      </p:sp>
      <p:pic>
        <p:nvPicPr>
          <p:cNvPr id="6" name="Picture 5" descr="uu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68308" y="5948214"/>
            <a:ext cx="2438400" cy="914400"/>
          </a:xfrm>
          <a:prstGeom prst="rect">
            <a:avLst/>
          </a:prstGeom>
        </p:spPr>
      </p:pic>
      <p:pic>
        <p:nvPicPr>
          <p:cNvPr id="6148" name="Picture 4" descr="http://www1.phys.uu.nl/wwwitf/images/itf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6312" y="6030813"/>
            <a:ext cx="1162050" cy="71437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987824" y="6309320"/>
            <a:ext cx="1722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nl-NL" dirty="0" smtClean="0">
                <a:solidFill>
                  <a:schemeClr val="bg1"/>
                </a:solidFill>
              </a:rPr>
              <a:t>June 29, 2011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31746" name="Picture 2" descr="ábra a dualitás szemléltetésér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933056"/>
            <a:ext cx="2901840" cy="2924944"/>
          </a:xfrm>
          <a:prstGeom prst="rect">
            <a:avLst/>
          </a:prstGeom>
          <a:noFill/>
        </p:spPr>
      </p:pic>
      <p:pic>
        <p:nvPicPr>
          <p:cNvPr id="1026" name="Picture 2" descr="I:\PhD\NIKHEFlogo400x177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38675" y="6184354"/>
            <a:ext cx="1091349" cy="4829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problem with </a:t>
            </a:r>
            <a:r>
              <a:rPr lang="en-US" dirty="0" err="1" smtClean="0"/>
              <a:t>AdS</a:t>
            </a:r>
            <a:r>
              <a:rPr lang="en-US" dirty="0" smtClean="0"/>
              <a:t>/CFT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Cannot do </a:t>
            </a:r>
            <a:r>
              <a:rPr lang="en-US" b="1" i="1" dirty="0" smtClean="0"/>
              <a:t>any</a:t>
            </a:r>
            <a:r>
              <a:rPr lang="en-US" dirty="0" smtClean="0"/>
              <a:t> strong coupling calculation</a:t>
            </a:r>
          </a:p>
          <a:p>
            <a:endParaRPr lang="en-US" dirty="0" smtClean="0"/>
          </a:p>
          <a:p>
            <a:r>
              <a:rPr lang="en-US" dirty="0" smtClean="0"/>
              <a:t>Two ways out:</a:t>
            </a:r>
          </a:p>
          <a:p>
            <a:pPr lvl="1"/>
            <a:r>
              <a:rPr lang="en-US" dirty="0" smtClean="0"/>
              <a:t>Try to modify model closer to calculation you want to do (</a:t>
            </a:r>
            <a:r>
              <a:rPr lang="en-US" dirty="0" err="1" smtClean="0"/>
              <a:t>compactification</a:t>
            </a:r>
            <a:r>
              <a:rPr lang="en-US" dirty="0" smtClean="0"/>
              <a:t>, </a:t>
            </a:r>
            <a:r>
              <a:rPr lang="en-US" dirty="0" err="1" smtClean="0"/>
              <a:t>Branes</a:t>
            </a:r>
            <a:r>
              <a:rPr lang="en-US" dirty="0" smtClean="0"/>
              <a:t> etc)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Hope that answer in another field theory will share same features (universality class)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Calculations can be involved…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1A58DBF-7C61-4997-9886-539CDC07A380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AdS</a:t>
            </a:r>
            <a:r>
              <a:rPr lang="en-US" dirty="0" smtClean="0"/>
              <a:t>/QCD</a:t>
            </a:r>
            <a:endParaRPr lang="nl-N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1A58DBF-7C61-4997-9886-539CDC07A380}" type="slidenum">
              <a:rPr lang="nl-NL" smtClean="0"/>
              <a:pPr/>
              <a:t>11</a:t>
            </a:fld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482919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First logical start: YM-theory at strong coupling</a:t>
            </a:r>
          </a:p>
          <a:p>
            <a:endParaRPr lang="en-US" dirty="0" smtClean="0"/>
          </a:p>
          <a:p>
            <a:r>
              <a:rPr lang="en-US" dirty="0" smtClean="0"/>
              <a:t>    =4 SYM very different from QCD:</a:t>
            </a:r>
          </a:p>
          <a:p>
            <a:pPr lvl="1"/>
            <a:r>
              <a:rPr lang="en-US" dirty="0" smtClean="0"/>
              <a:t>4 </a:t>
            </a:r>
            <a:r>
              <a:rPr lang="en-US" dirty="0" err="1" smtClean="0"/>
              <a:t>supersymmetries</a:t>
            </a:r>
            <a:endParaRPr lang="en-US" dirty="0" smtClean="0"/>
          </a:p>
          <a:p>
            <a:pPr lvl="1"/>
            <a:r>
              <a:rPr lang="en-US" dirty="0" smtClean="0"/>
              <a:t>Exact scale invariance (no confinement, asymptotic freedom)</a:t>
            </a:r>
          </a:p>
          <a:p>
            <a:pPr lvl="1"/>
            <a:r>
              <a:rPr lang="en-US" dirty="0" smtClean="0"/>
              <a:t>3 ≠ </a:t>
            </a:r>
            <a:r>
              <a:rPr lang="en-US" dirty="0" smtClean="0">
                <a:latin typeface="Times New Roman"/>
                <a:cs typeface="Times New Roman"/>
              </a:rPr>
              <a:t>∞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@QGP this seems to be quite OK!</a:t>
            </a:r>
          </a:p>
          <a:p>
            <a:pPr lvl="1"/>
            <a:r>
              <a:rPr lang="en-US" dirty="0" err="1" smtClean="0"/>
              <a:t>Deconfined</a:t>
            </a:r>
            <a:r>
              <a:rPr lang="en-US" dirty="0" smtClean="0"/>
              <a:t>, but strongly coupled</a:t>
            </a:r>
          </a:p>
          <a:p>
            <a:endParaRPr lang="en-US" dirty="0" smtClean="0"/>
          </a:p>
          <a:p>
            <a:r>
              <a:rPr lang="en-US" dirty="0" smtClean="0"/>
              <a:t>Confining models (not perfect):</a:t>
            </a:r>
          </a:p>
          <a:p>
            <a:pPr lvl="1"/>
            <a:r>
              <a:rPr lang="en-US" sz="2300" dirty="0" smtClean="0"/>
              <a:t>Would correspond to Hawking-Page transition:</a:t>
            </a:r>
          </a:p>
          <a:p>
            <a:pPr lvl="1">
              <a:buNone/>
            </a:pPr>
            <a:r>
              <a:rPr lang="en-US" sz="2300" dirty="0" smtClean="0"/>
              <a:t>	black hole </a:t>
            </a:r>
            <a:r>
              <a:rPr lang="en-US" sz="2300" dirty="0" smtClean="0">
                <a:sym typeface="Wingdings" pitchFamily="2" charset="2"/>
              </a:rPr>
              <a:t>—</a:t>
            </a:r>
            <a:r>
              <a:rPr lang="en-US" sz="2300" dirty="0" smtClean="0"/>
              <a:t> thermal gas ~ </a:t>
            </a:r>
            <a:r>
              <a:rPr lang="en-US" sz="2300" dirty="0" err="1" smtClean="0"/>
              <a:t>deconfinement</a:t>
            </a:r>
            <a:r>
              <a:rPr lang="en-US" sz="2300" dirty="0" smtClean="0">
                <a:sym typeface="Wingdings" pitchFamily="2" charset="2"/>
              </a:rPr>
              <a:t>—</a:t>
            </a:r>
            <a:r>
              <a:rPr lang="en-US" sz="2300" dirty="0" smtClean="0"/>
              <a:t>confinement</a:t>
            </a:r>
            <a:endParaRPr lang="nl-NL" sz="23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2357430"/>
            <a:ext cx="3714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Drag force in QGP</a:t>
            </a:r>
            <a:endParaRPr lang="nl-N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1A58DBF-7C61-4997-9886-539CDC07A380}" type="slidenum">
              <a:rPr lang="nl-NL" smtClean="0"/>
              <a:pPr/>
              <a:t>12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29196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One of easiest </a:t>
            </a:r>
            <a:r>
              <a:rPr lang="nl-NL" dirty="0" err="1" smtClean="0"/>
              <a:t>examples</a:t>
            </a:r>
            <a:r>
              <a:rPr lang="nl-NL" dirty="0" smtClean="0"/>
              <a:t>: quark </a:t>
            </a:r>
            <a:r>
              <a:rPr lang="nl-NL" dirty="0" err="1" smtClean="0"/>
              <a:t>with</a:t>
            </a:r>
            <a:r>
              <a:rPr lang="nl-NL" dirty="0" smtClean="0"/>
              <a:t> constant </a:t>
            </a:r>
            <a:r>
              <a:rPr lang="nl-NL" i="1" dirty="0" smtClean="0"/>
              <a:t>v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err="1" smtClean="0"/>
              <a:t>One</a:t>
            </a:r>
            <a:r>
              <a:rPr lang="nl-NL" dirty="0" smtClean="0"/>
              <a:t> of only explanations of ‘jet quenching’ time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276872"/>
            <a:ext cx="5400600" cy="2691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Action/e.o.m.</a:t>
            </a:r>
            <a:endParaRPr lang="nl-N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1A58DBF-7C61-4997-9886-539CDC07A380}" type="slidenum">
              <a:rPr lang="nl-NL" smtClean="0"/>
              <a:pPr/>
              <a:t>13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43510"/>
          </a:xfrm>
        </p:spPr>
        <p:txBody>
          <a:bodyPr>
            <a:normAutofit/>
          </a:bodyPr>
          <a:lstStyle/>
          <a:p>
            <a:r>
              <a:rPr lang="en-US" dirty="0" smtClean="0"/>
              <a:t>Standard string action: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Metric is Schwarzschild-AdS</a:t>
            </a:r>
            <a:r>
              <a:rPr lang="en-US" baseline="-25000" dirty="0" smtClean="0"/>
              <a:t>5</a:t>
            </a:r>
            <a:endParaRPr lang="en-US" dirty="0" smtClean="0"/>
          </a:p>
          <a:p>
            <a:endParaRPr lang="en-US" baseline="-25000" dirty="0" smtClean="0"/>
          </a:p>
          <a:p>
            <a:endParaRPr lang="en-US" baseline="-25000" dirty="0" smtClean="0"/>
          </a:p>
          <a:p>
            <a:r>
              <a:rPr lang="en-US" dirty="0" smtClean="0"/>
              <a:t>Vary action:</a:t>
            </a:r>
          </a:p>
          <a:p>
            <a:endParaRPr lang="en-US" baseline="-25000" dirty="0" smtClean="0"/>
          </a:p>
          <a:p>
            <a:endParaRPr lang="en-US" baseline="-25000" dirty="0" smtClean="0"/>
          </a:p>
          <a:p>
            <a:r>
              <a:rPr lang="en-US" dirty="0" smtClean="0"/>
              <a:t>Put back:</a:t>
            </a:r>
            <a:endParaRPr lang="en-US" baseline="-25000" dirty="0" smtClean="0"/>
          </a:p>
          <a:p>
            <a:pPr>
              <a:buNone/>
            </a:pPr>
            <a:endParaRPr lang="en-US" baseline="-25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2285992"/>
            <a:ext cx="61341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3786190"/>
            <a:ext cx="62484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5072074"/>
            <a:ext cx="40957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28860" y="5572140"/>
            <a:ext cx="63531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Shape of string</a:t>
            </a:r>
            <a:endParaRPr lang="nl-N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1A58DBF-7C61-4997-9886-539CDC07A380}" type="slidenum">
              <a:rPr lang="nl-NL" smtClean="0"/>
              <a:pPr/>
              <a:t>14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Choose coordinates </a:t>
            </a:r>
            <a:r>
              <a:rPr lang="en-US" dirty="0" err="1" smtClean="0"/>
              <a:t>s.t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Derive: 		,</a:t>
            </a:r>
          </a:p>
          <a:p>
            <a:endParaRPr lang="en-US" dirty="0" smtClean="0"/>
          </a:p>
          <a:p>
            <a:r>
              <a:rPr lang="en-US" dirty="0" smtClean="0"/>
              <a:t>Conclude force (with a little </a:t>
            </a:r>
            <a:r>
              <a:rPr lang="en-US" dirty="0" err="1" smtClean="0"/>
              <a:t>algebra+regularity</a:t>
            </a:r>
            <a:r>
              <a:rPr lang="en-US" dirty="0" smtClean="0"/>
              <a:t>):</a:t>
            </a:r>
          </a:p>
          <a:p>
            <a:endParaRPr lang="en-US" dirty="0" smtClean="0"/>
          </a:p>
          <a:p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643050"/>
            <a:ext cx="3409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46" y="2571744"/>
            <a:ext cx="12382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68" y="2500306"/>
            <a:ext cx="30861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00100" y="4214818"/>
            <a:ext cx="71151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with QGP</a:t>
            </a:r>
            <a:endParaRPr lang="nl-N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1A58DBF-7C61-4997-9886-539CDC07A380}" type="slidenum">
              <a:rPr lang="nl-NL" smtClean="0"/>
              <a:pPr/>
              <a:t>15</a:t>
            </a:fld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14948"/>
          </a:xfrm>
        </p:spPr>
        <p:txBody>
          <a:bodyPr/>
          <a:lstStyle/>
          <a:p>
            <a:r>
              <a:rPr lang="en-US" dirty="0" smtClean="0"/>
              <a:t>Heavy quarks: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By putting in				+ dictionary</a:t>
            </a:r>
          </a:p>
          <a:p>
            <a:endParaRPr lang="en-US" dirty="0" smtClean="0"/>
          </a:p>
          <a:p>
            <a:r>
              <a:rPr lang="en-US" dirty="0" smtClean="0"/>
              <a:t>Note: toy calculations, can be improved (a little)</a:t>
            </a:r>
          </a:p>
          <a:p>
            <a:pPr lvl="1"/>
            <a:r>
              <a:rPr lang="en-US" dirty="0" err="1" smtClean="0"/>
              <a:t>Flavour</a:t>
            </a:r>
            <a:r>
              <a:rPr lang="en-US" dirty="0" smtClean="0"/>
              <a:t> </a:t>
            </a:r>
            <a:r>
              <a:rPr lang="en-US" dirty="0" err="1" smtClean="0"/>
              <a:t>branes</a:t>
            </a:r>
            <a:r>
              <a:rPr lang="en-US" dirty="0" smtClean="0"/>
              <a:t> in </a:t>
            </a:r>
            <a:r>
              <a:rPr lang="en-US" dirty="0" err="1" smtClean="0"/>
              <a:t>AdS</a:t>
            </a:r>
            <a:endParaRPr lang="en-US" dirty="0" smtClean="0"/>
          </a:p>
          <a:p>
            <a:pPr lvl="1"/>
            <a:r>
              <a:rPr lang="en-US" dirty="0" smtClean="0"/>
              <a:t>Stress-energy produced by drag</a:t>
            </a:r>
          </a:p>
          <a:p>
            <a:pPr lvl="1"/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2143116"/>
            <a:ext cx="26860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3786190"/>
            <a:ext cx="32194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Thermalisation</a:t>
            </a:r>
            <a:r>
              <a:rPr lang="en-US" dirty="0" smtClean="0"/>
              <a:t> using </a:t>
            </a:r>
            <a:r>
              <a:rPr lang="en-US" dirty="0" err="1" smtClean="0"/>
              <a:t>AdS</a:t>
            </a:r>
            <a:r>
              <a:rPr lang="en-US" dirty="0" smtClean="0"/>
              <a:t>/CFT</a:t>
            </a:r>
            <a:endParaRPr lang="nl-N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1A58DBF-7C61-4997-9886-539CDC07A380}" type="slidenum">
              <a:rPr lang="nl-NL" smtClean="0"/>
              <a:pPr/>
              <a:t>16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High energy </a:t>
            </a:r>
            <a:r>
              <a:rPr lang="en-US" dirty="0" smtClean="0">
                <a:sym typeface="Wingdings" pitchFamily="2" charset="2"/>
              </a:rPr>
              <a:t> Gravity may dominate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Thermalisation</a:t>
            </a:r>
            <a:r>
              <a:rPr lang="en-US" dirty="0" smtClean="0">
                <a:sym typeface="Wingdings" pitchFamily="2" charset="2"/>
              </a:rPr>
              <a:t> is interesting question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Black hole formation!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Entropy is experimental variable  black hole entropy?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nl-NL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550223"/>
            <a:ext cx="6643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G. ’t </a:t>
            </a:r>
            <a:r>
              <a:rPr lang="en-US" sz="1400" dirty="0" err="1" smtClean="0"/>
              <a:t>Hooft</a:t>
            </a:r>
            <a:r>
              <a:rPr lang="en-US" sz="1400" dirty="0" smtClean="0"/>
              <a:t>, </a:t>
            </a:r>
            <a:r>
              <a:rPr lang="it-IT" sz="1400" dirty="0" err="1" smtClean="0"/>
              <a:t>Graviton</a:t>
            </a:r>
            <a:r>
              <a:rPr lang="it-IT" sz="1400" dirty="0" smtClean="0"/>
              <a:t> </a:t>
            </a:r>
            <a:r>
              <a:rPr lang="it-IT" sz="1400" dirty="0" err="1" smtClean="0"/>
              <a:t>dominance</a:t>
            </a:r>
            <a:r>
              <a:rPr lang="it-IT" sz="1400" dirty="0" smtClean="0"/>
              <a:t> in </a:t>
            </a:r>
            <a:r>
              <a:rPr lang="it-IT" sz="1400" dirty="0" err="1" smtClean="0"/>
              <a:t>ultra-high-energy</a:t>
            </a:r>
            <a:r>
              <a:rPr lang="it-IT" sz="1400" dirty="0" smtClean="0"/>
              <a:t> </a:t>
            </a:r>
            <a:r>
              <a:rPr lang="it-IT" sz="1400" dirty="0" err="1" smtClean="0"/>
              <a:t>scattering</a:t>
            </a:r>
            <a:r>
              <a:rPr lang="it-IT" sz="1400" dirty="0" smtClean="0"/>
              <a:t> (1987)</a:t>
            </a:r>
            <a:endParaRPr lang="en-US" sz="14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nl-N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1A58DBF-7C61-4997-9886-539CDC07A380}" type="slidenum">
              <a:rPr lang="nl-NL" smtClean="0"/>
              <a:pPr/>
              <a:t>17</a:t>
            </a:fld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Assume boost and translations invariance:</a:t>
            </a:r>
          </a:p>
          <a:p>
            <a:pPr lvl="1"/>
            <a:r>
              <a:rPr lang="en-US" dirty="0" smtClean="0"/>
              <a:t>1D-problem in gauge side, 2D in gravity</a:t>
            </a:r>
          </a:p>
          <a:p>
            <a:endParaRPr lang="en-US" dirty="0" smtClean="0"/>
          </a:p>
          <a:p>
            <a:r>
              <a:rPr lang="en-US" dirty="0" smtClean="0"/>
              <a:t>Perturb boundary metric </a:t>
            </a:r>
            <a:r>
              <a:rPr lang="en-US" dirty="0" err="1" smtClean="0"/>
              <a:t>AdS</a:t>
            </a:r>
            <a:r>
              <a:rPr lang="en-US" dirty="0" smtClean="0"/>
              <a:t> for some time</a:t>
            </a:r>
          </a:p>
          <a:p>
            <a:pPr lvl="1"/>
            <a:r>
              <a:rPr lang="en-US" dirty="0" smtClean="0"/>
              <a:t>Solve Einstein equation (numerically)</a:t>
            </a:r>
          </a:p>
          <a:p>
            <a:pPr lvl="1"/>
            <a:r>
              <a:rPr lang="en-US" dirty="0" smtClean="0"/>
              <a:t>Perturbation causes gravitational waves</a:t>
            </a:r>
          </a:p>
          <a:p>
            <a:pPr lvl="1"/>
            <a:r>
              <a:rPr lang="en-US" dirty="0" smtClean="0"/>
              <a:t>Metric </a:t>
            </a:r>
            <a:r>
              <a:rPr lang="en-US" dirty="0" smtClean="0">
                <a:sym typeface="Wingdings" pitchFamily="2" charset="2"/>
              </a:rPr>
              <a:t> Stress energy: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Inject energy, </a:t>
            </a:r>
            <a:r>
              <a:rPr lang="en-US" dirty="0" err="1" smtClean="0">
                <a:sym typeface="Wingdings" pitchFamily="2" charset="2"/>
              </a:rPr>
              <a:t>localised</a:t>
            </a:r>
            <a:r>
              <a:rPr lang="en-US" dirty="0" smtClean="0">
                <a:sym typeface="Wingdings" pitchFamily="2" charset="2"/>
              </a:rPr>
              <a:t> in time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Anisotropic in transverse/longitudinal direction</a:t>
            </a:r>
            <a:endParaRPr lang="nl-NL" dirty="0"/>
          </a:p>
        </p:txBody>
      </p:sp>
      <p:pic>
        <p:nvPicPr>
          <p:cNvPr id="5" name="Picture 4" descr="deform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00826" y="2857496"/>
            <a:ext cx="2181225" cy="34480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550223"/>
            <a:ext cx="9786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P. </a:t>
            </a:r>
            <a:r>
              <a:rPr lang="en-US" sz="1400" dirty="0" err="1" smtClean="0"/>
              <a:t>Chesler</a:t>
            </a:r>
            <a:r>
              <a:rPr lang="en-US" sz="1400" dirty="0" smtClean="0"/>
              <a:t>, L. </a:t>
            </a:r>
            <a:r>
              <a:rPr lang="en-US" sz="1400" dirty="0" err="1" smtClean="0"/>
              <a:t>Yaffe</a:t>
            </a:r>
            <a:r>
              <a:rPr lang="en-US" sz="1400" dirty="0" smtClean="0"/>
              <a:t>, Boost invariant flow, black hole formation, and far-from-equilibrium dynamics in N = 4 SYM (2009)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nl-N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1A58DBF-7C61-4997-9886-539CDC07A380}" type="slidenum">
              <a:rPr lang="nl-NL" smtClean="0"/>
              <a:pPr/>
              <a:t>18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Black hole forms in ~ 1/T</a:t>
            </a:r>
          </a:p>
          <a:p>
            <a:endParaRPr lang="en-US" dirty="0" smtClean="0"/>
          </a:p>
          <a:p>
            <a:r>
              <a:rPr lang="en-US" dirty="0" smtClean="0"/>
              <a:t>Interesting: how fast does the system </a:t>
            </a:r>
            <a:r>
              <a:rPr lang="en-US" dirty="0" err="1" smtClean="0"/>
              <a:t>isotropise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					Fast!</a:t>
            </a:r>
            <a:endParaRPr lang="nl-NL" dirty="0"/>
          </a:p>
        </p:txBody>
      </p:sp>
      <p:pic>
        <p:nvPicPr>
          <p:cNvPr id="6" name="Picture 5" descr="cy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0100" y="3357562"/>
            <a:ext cx="4019550" cy="320992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Outlook</a:t>
            </a:r>
            <a:endParaRPr lang="nl-N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1A58DBF-7C61-4997-9886-539CDC07A380}" type="slidenum">
              <a:rPr lang="nl-NL" smtClean="0"/>
              <a:pPr/>
              <a:t>19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Inject energy </a:t>
            </a:r>
            <a:r>
              <a:rPr lang="en-US" dirty="0" err="1" smtClean="0"/>
              <a:t>localised</a:t>
            </a:r>
            <a:r>
              <a:rPr lang="en-US" dirty="0" smtClean="0"/>
              <a:t> in space: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Then spend some months computing </a:t>
            </a:r>
            <a:r>
              <a:rPr lang="en-US" dirty="0" smtClean="0">
                <a:sym typeface="Wingdings" pitchFamily="2" charset="2"/>
              </a:rPr>
              <a:t> 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2214554"/>
            <a:ext cx="6858016" cy="278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</a:t>
            </a:r>
            <a:r>
              <a:rPr lang="en-US" dirty="0" err="1" smtClean="0"/>
              <a:t>AdS</a:t>
            </a:r>
            <a:r>
              <a:rPr lang="en-US" dirty="0" smtClean="0"/>
              <a:t>/CFT</a:t>
            </a:r>
          </a:p>
          <a:p>
            <a:endParaRPr lang="en-US" dirty="0" smtClean="0"/>
          </a:p>
          <a:p>
            <a:r>
              <a:rPr lang="en-US" dirty="0" smtClean="0"/>
              <a:t>Sample calculation: drag force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Out of equilibrium dynamics and elliptic flow</a:t>
            </a:r>
          </a:p>
          <a:p>
            <a:endParaRPr lang="en-US" dirty="0" smtClean="0"/>
          </a:p>
          <a:p>
            <a:r>
              <a:rPr lang="en-US" dirty="0" smtClean="0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1A58DBF-7C61-4997-9886-539CDC07A380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Gauge/gravity cannot be used for specific theories</a:t>
            </a:r>
          </a:p>
          <a:p>
            <a:endParaRPr lang="en-US" dirty="0" smtClean="0"/>
          </a:p>
          <a:p>
            <a:r>
              <a:rPr lang="en-US" dirty="0" smtClean="0"/>
              <a:t>Some experimental confirmation</a:t>
            </a:r>
          </a:p>
          <a:p>
            <a:pPr lvl="1"/>
            <a:r>
              <a:rPr lang="en-US" dirty="0" smtClean="0"/>
              <a:t>(but basically qualitatively)</a:t>
            </a:r>
          </a:p>
          <a:p>
            <a:endParaRPr lang="en-US" dirty="0" smtClean="0"/>
          </a:p>
          <a:p>
            <a:r>
              <a:rPr lang="en-US" dirty="0" smtClean="0"/>
              <a:t>However, easy (and sometimes only) tool to study qualitative features of strong coupling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1A58DBF-7C61-4997-9886-539CDC07A380}" type="slidenum">
              <a:rPr lang="nl-NL" smtClean="0"/>
              <a:pPr/>
              <a:t>20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Compulsory history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Large N field theory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14554"/>
            <a:ext cx="4915521" cy="403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2500306"/>
            <a:ext cx="3550915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0" y="6550223"/>
            <a:ext cx="6643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G. ’t </a:t>
            </a:r>
            <a:r>
              <a:rPr lang="en-US" sz="1400" dirty="0" err="1" smtClean="0"/>
              <a:t>Hooft</a:t>
            </a:r>
            <a:r>
              <a:rPr lang="en-US" sz="1400" dirty="0" smtClean="0"/>
              <a:t>, A planar diagram theory for strong interactions (1974)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00694" y="5000636"/>
            <a:ext cx="292895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Planar limit:</a:t>
            </a:r>
          </a:p>
          <a:p>
            <a:r>
              <a:rPr lang="en-US" sz="2200" dirty="0"/>
              <a:t>	</a:t>
            </a:r>
            <a:r>
              <a:rPr lang="en-US" sz="2200" dirty="0" smtClean="0"/>
              <a:t> fixed</a:t>
            </a:r>
          </a:p>
          <a:p>
            <a:endParaRPr lang="en-US" sz="2200" dirty="0" smtClean="0"/>
          </a:p>
          <a:p>
            <a:endParaRPr lang="nl-NL" sz="22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52680" y="5372080"/>
            <a:ext cx="97522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1A58DBF-7C61-4997-9886-539CDC07A380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holographic principle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Black hole thermodynamics:</a:t>
            </a:r>
          </a:p>
          <a:p>
            <a:pPr lvl="1"/>
            <a:r>
              <a:rPr lang="en-US" dirty="0" smtClean="0"/>
              <a:t>Black hole entropy = area black hole</a:t>
            </a:r>
          </a:p>
          <a:p>
            <a:pPr lvl="1"/>
            <a:r>
              <a:rPr lang="en-US" dirty="0" smtClean="0"/>
              <a:t>Black hole entropy is maximum</a:t>
            </a:r>
          </a:p>
          <a:p>
            <a:endParaRPr lang="en-US" dirty="0" smtClean="0"/>
          </a:p>
          <a:p>
            <a:r>
              <a:rPr lang="en-US" dirty="0" smtClean="0"/>
              <a:t>Any theory of quantum gravity (like string theory) in </a:t>
            </a:r>
            <a:r>
              <a:rPr lang="en-US" i="1" dirty="0" smtClean="0"/>
              <a:t>d+1 </a:t>
            </a:r>
            <a:r>
              <a:rPr lang="en-US" dirty="0" smtClean="0"/>
              <a:t>dimensions is equal to a </a:t>
            </a:r>
            <a:r>
              <a:rPr lang="en-US" i="1" dirty="0" smtClean="0"/>
              <a:t>d </a:t>
            </a:r>
            <a:r>
              <a:rPr lang="en-US" dirty="0" smtClean="0"/>
              <a:t>dimensional theory</a:t>
            </a:r>
          </a:p>
          <a:p>
            <a:pPr lvl="1"/>
            <a:endParaRPr lang="nl-NL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34780"/>
            <a:ext cx="6643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G. ’t </a:t>
            </a:r>
            <a:r>
              <a:rPr lang="en-US" sz="1400" dirty="0" err="1" smtClean="0"/>
              <a:t>Hooft</a:t>
            </a:r>
            <a:r>
              <a:rPr lang="en-US" sz="1400" dirty="0" smtClean="0"/>
              <a:t>, </a:t>
            </a:r>
            <a:r>
              <a:rPr lang="it-IT" sz="1400" dirty="0" err="1" smtClean="0"/>
              <a:t>Dimensional</a:t>
            </a:r>
            <a:r>
              <a:rPr lang="it-IT" sz="1400" dirty="0" smtClean="0"/>
              <a:t> </a:t>
            </a:r>
            <a:r>
              <a:rPr lang="it-IT" sz="1400" dirty="0" err="1" smtClean="0"/>
              <a:t>Reduction</a:t>
            </a:r>
            <a:r>
              <a:rPr lang="it-IT" sz="1400" dirty="0" smtClean="0"/>
              <a:t> in Quantum </a:t>
            </a:r>
            <a:r>
              <a:rPr lang="it-IT" sz="1400" dirty="0" err="1" smtClean="0"/>
              <a:t>Gravity</a:t>
            </a:r>
            <a:r>
              <a:rPr lang="it-IT" sz="1400" dirty="0" smtClean="0"/>
              <a:t> </a:t>
            </a:r>
            <a:r>
              <a:rPr lang="en-US" sz="1400" dirty="0" smtClean="0"/>
              <a:t>(1993)</a:t>
            </a:r>
          </a:p>
          <a:p>
            <a:r>
              <a:rPr lang="en-US" sz="1400" dirty="0" smtClean="0"/>
              <a:t>L. Susskind, The World as a Hologram (1994)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1A58DBF-7C61-4997-9886-539CDC07A380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 correspondence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79832" cy="4495800"/>
          </a:xfrm>
        </p:spPr>
        <p:txBody>
          <a:bodyPr/>
          <a:lstStyle/>
          <a:p>
            <a:r>
              <a:rPr lang="nl-NL" dirty="0" smtClean="0"/>
              <a:t>Look at N stacked D3-branes from two perspectives:</a:t>
            </a:r>
          </a:p>
          <a:p>
            <a:pPr lvl="1"/>
            <a:r>
              <a:rPr lang="nl-NL" dirty="0" smtClean="0"/>
              <a:t>    = 4 SU(N) SYM-theory on brane</a:t>
            </a:r>
          </a:p>
          <a:p>
            <a:pPr lvl="1"/>
            <a:r>
              <a:rPr lang="nl-NL" dirty="0" smtClean="0"/>
              <a:t>AdS</a:t>
            </a:r>
            <a:r>
              <a:rPr lang="nl-NL" baseline="-25000" dirty="0" smtClean="0"/>
              <a:t>5 </a:t>
            </a:r>
            <a:r>
              <a:rPr lang="nl-NL" baseline="30000" dirty="0" smtClean="0"/>
              <a:t> </a:t>
            </a:r>
            <a:r>
              <a:rPr lang="nl-NL" dirty="0" smtClean="0"/>
              <a:t>gravitational theory</a:t>
            </a:r>
          </a:p>
          <a:p>
            <a:pPr lvl="1">
              <a:buNone/>
            </a:pPr>
            <a:r>
              <a:rPr lang="nl-NL" sz="2400" dirty="0" smtClean="0"/>
              <a:t>(both with supergravity in flat space) </a:t>
            </a:r>
          </a:p>
        </p:txBody>
      </p:sp>
      <p:pic>
        <p:nvPicPr>
          <p:cNvPr id="47106" name="Picture 2" descr="Physic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717032"/>
            <a:ext cx="3528392" cy="20909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6550223"/>
            <a:ext cx="6643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J. </a:t>
            </a:r>
            <a:r>
              <a:rPr lang="en-US" sz="1400" dirty="0" err="1" smtClean="0"/>
              <a:t>Maldacena</a:t>
            </a:r>
            <a:r>
              <a:rPr lang="en-US" sz="1400" dirty="0" smtClean="0"/>
              <a:t>, The large N limit of </a:t>
            </a:r>
            <a:r>
              <a:rPr lang="en-US" sz="1400" dirty="0" err="1" smtClean="0"/>
              <a:t>superconformal</a:t>
            </a:r>
            <a:r>
              <a:rPr lang="en-US" sz="1400" dirty="0" smtClean="0"/>
              <a:t> field theories and </a:t>
            </a:r>
            <a:r>
              <a:rPr lang="en-US" sz="1400" dirty="0" err="1" smtClean="0"/>
              <a:t>supergravity</a:t>
            </a:r>
            <a:r>
              <a:rPr lang="en-US" sz="1400" dirty="0" smtClean="0"/>
              <a:t> (1997)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88024" y="4005064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Two limits: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Large N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Very strong coupling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9784" y="4293096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Planar limit</a:t>
            </a:r>
          </a:p>
          <a:p>
            <a:r>
              <a:rPr lang="nl-NL" dirty="0" smtClean="0"/>
              <a:t>Small string length</a:t>
            </a:r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4941168"/>
            <a:ext cx="26098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1A58DBF-7C61-4997-9886-539CDC07A380}" type="slidenum">
              <a:rPr lang="nl-NL" smtClean="0"/>
              <a:pPr/>
              <a:t>5</a:t>
            </a:fld>
            <a:endParaRPr lang="nl-NL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8039" y="2156746"/>
            <a:ext cx="3714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Quite remarkable</a:t>
            </a:r>
            <a:endParaRPr lang="nl-N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1A58DBF-7C61-4997-9886-539CDC07A380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1888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Ex. 1. It is obviously absurd to claim that a four-dimensional quantum field theory is the same as a ten-dimensional string theory. Give one or more reasons why it can't be true.</a:t>
            </a:r>
          </a:p>
          <a:p>
            <a:pPr>
              <a:buNone/>
            </a:pPr>
            <a:r>
              <a:rPr lang="en-US" sz="2400" dirty="0" smtClean="0"/>
              <a:t>Ex. 2. Figure out why your answer to the previous problem is wrong</a:t>
            </a:r>
            <a:endParaRPr lang="nl-NL" sz="2400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539552" y="3861048"/>
            <a:ext cx="8153400" cy="2188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nl-NL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Quantum gravity in</a:t>
            </a:r>
            <a:r>
              <a:rPr kumimoji="0" lang="nl-NL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terms of well-defined field theory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lang="nl-NL" sz="2600" baseline="0" dirty="0" smtClean="0"/>
              <a:t>Realisation</a:t>
            </a:r>
            <a:r>
              <a:rPr lang="nl-NL" sz="2600" dirty="0" smtClean="0"/>
              <a:t> of large N limit + holography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nl-NL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Strong</a:t>
            </a:r>
            <a:r>
              <a:rPr kumimoji="0" lang="nl-NL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weak duality: useful for field theory</a:t>
            </a:r>
            <a:endParaRPr kumimoji="0" lang="nl-NL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550223"/>
            <a:ext cx="6643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J. </a:t>
            </a:r>
            <a:r>
              <a:rPr lang="en-US" sz="1400" dirty="0" err="1" smtClean="0"/>
              <a:t>Polchinski</a:t>
            </a:r>
            <a:r>
              <a:rPr lang="en-US" sz="1400" dirty="0" smtClean="0"/>
              <a:t>, Introduction to Gauge/Gravity Duality (2010)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AdS</a:t>
            </a:r>
            <a:r>
              <a:rPr lang="en-US" dirty="0" smtClean="0"/>
              <a:t>/CFT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In formula:</a:t>
            </a:r>
            <a:endParaRPr lang="nl-NL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132856"/>
            <a:ext cx="6940771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1A58DBF-7C61-4997-9886-539CDC07A380}" type="slidenum">
              <a:rPr lang="nl-NL" smtClean="0"/>
              <a:pPr/>
              <a:t>7</a:t>
            </a:fld>
            <a:endParaRPr lang="nl-NL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683568" y="3861048"/>
          <a:ext cx="81534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Bulk (AdS)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Boundary (CFT)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Field (metric)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Operator (Stress-Energy)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Local </a:t>
                      </a:r>
                      <a:r>
                        <a:rPr lang="nl-NL" dirty="0" err="1" smtClean="0"/>
                        <a:t>symmetry</a:t>
                      </a:r>
                      <a:r>
                        <a:rPr lang="nl-NL" dirty="0" smtClean="0"/>
                        <a:t> (</a:t>
                      </a:r>
                      <a:r>
                        <a:rPr lang="nl-NL" dirty="0" err="1" smtClean="0"/>
                        <a:t>diffeomorphism</a:t>
                      </a:r>
                      <a:r>
                        <a:rPr lang="nl-NL" baseline="0" dirty="0" smtClean="0"/>
                        <a:t>)</a:t>
                      </a:r>
                    </a:p>
                    <a:p>
                      <a:r>
                        <a:rPr lang="nl-NL" baseline="0" dirty="0" smtClean="0"/>
                        <a:t>U(1) gauge field (Photon)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Global </a:t>
                      </a:r>
                      <a:r>
                        <a:rPr lang="nl-NL" dirty="0" err="1" smtClean="0"/>
                        <a:t>symmetry</a:t>
                      </a:r>
                      <a:r>
                        <a:rPr lang="nl-NL" dirty="0" smtClean="0"/>
                        <a:t> (</a:t>
                      </a:r>
                      <a:r>
                        <a:rPr lang="nl-NL" dirty="0" err="1" smtClean="0"/>
                        <a:t>Poincare</a:t>
                      </a:r>
                      <a:r>
                        <a:rPr lang="nl-NL" dirty="0" smtClean="0"/>
                        <a:t>)</a:t>
                      </a:r>
                    </a:p>
                    <a:p>
                      <a:r>
                        <a:rPr lang="nl-NL" dirty="0" smtClean="0"/>
                        <a:t>Global U(1) symmetry</a:t>
                      </a:r>
                      <a:r>
                        <a:rPr lang="nl-NL" baseline="0" dirty="0" smtClean="0"/>
                        <a:t> (chemical potential)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Black hole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Thermal state (analytic Euclidean space)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2924944"/>
            <a:ext cx="3599482" cy="700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Gauge/Gravity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r>
              <a:rPr lang="en-US" dirty="0" smtClean="0"/>
              <a:t>The duality can easily be </a:t>
            </a:r>
            <a:r>
              <a:rPr lang="en-US" dirty="0" err="1" smtClean="0"/>
              <a:t>generalised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May add probe </a:t>
            </a:r>
            <a:r>
              <a:rPr lang="en-US" dirty="0" err="1" smtClean="0"/>
              <a:t>branes</a:t>
            </a:r>
            <a:endParaRPr lang="en-US" dirty="0" smtClean="0"/>
          </a:p>
          <a:p>
            <a:pPr lvl="1"/>
            <a:r>
              <a:rPr lang="en-US" dirty="0" smtClean="0"/>
              <a:t>May put a black hole in the </a:t>
            </a:r>
            <a:r>
              <a:rPr lang="en-US" dirty="0" smtClean="0"/>
              <a:t>centre</a:t>
            </a:r>
            <a:endParaRPr lang="en-US" dirty="0" smtClean="0"/>
          </a:p>
          <a:p>
            <a:pPr lvl="1"/>
            <a:r>
              <a:rPr lang="en-US" dirty="0" smtClean="0"/>
              <a:t>Add matter fields in bulk</a:t>
            </a:r>
          </a:p>
          <a:p>
            <a:r>
              <a:rPr lang="en-US" dirty="0" smtClean="0"/>
              <a:t>Not pure </a:t>
            </a:r>
            <a:r>
              <a:rPr lang="en-US" dirty="0" err="1" smtClean="0"/>
              <a:t>AdS</a:t>
            </a:r>
            <a:r>
              <a:rPr lang="en-US" dirty="0" smtClean="0"/>
              <a:t> (but gravitational) </a:t>
            </a:r>
          </a:p>
          <a:p>
            <a:pPr lvl="1"/>
            <a:r>
              <a:rPr lang="en-US" dirty="0" smtClean="0"/>
              <a:t>Must be a boundary: asymptotically </a:t>
            </a:r>
            <a:r>
              <a:rPr lang="en-US" dirty="0" err="1" smtClean="0"/>
              <a:t>conformally</a:t>
            </a:r>
            <a:r>
              <a:rPr lang="en-US" dirty="0" smtClean="0"/>
              <a:t> flat</a:t>
            </a:r>
          </a:p>
          <a:p>
            <a:r>
              <a:rPr lang="en-US" dirty="0" smtClean="0"/>
              <a:t>Not CFT (but gauge theory)</a:t>
            </a:r>
          </a:p>
          <a:p>
            <a:pPr lvl="1"/>
            <a:r>
              <a:rPr lang="en-US" dirty="0" smtClean="0"/>
              <a:t>But has to have strong coupling and conformal in UV</a:t>
            </a:r>
          </a:p>
          <a:p>
            <a:pPr lvl="1"/>
            <a:endParaRPr lang="en-US" dirty="0" smtClean="0"/>
          </a:p>
          <a:p>
            <a:r>
              <a:rPr lang="en-US" sz="2400" dirty="0" smtClean="0"/>
              <a:t>Often no explicit string theory (consistent truncation)</a:t>
            </a:r>
            <a:endParaRPr lang="nl-NL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1A58DBF-7C61-4997-9886-539CDC07A380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</a:t>
            </a:r>
            <a:r>
              <a:rPr lang="en-US" dirty="0" err="1" smtClean="0"/>
              <a:t>AdS</a:t>
            </a:r>
            <a:r>
              <a:rPr lang="en-US" dirty="0" smtClean="0"/>
              <a:t>/CFT ‘proven’?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AdS</a:t>
            </a:r>
            <a:r>
              <a:rPr lang="en-US" dirty="0" smtClean="0"/>
              <a:t>/CFT is a strong/weak duality:</a:t>
            </a:r>
          </a:p>
          <a:p>
            <a:pPr lvl="1"/>
            <a:r>
              <a:rPr lang="en-US" dirty="0" smtClean="0"/>
              <a:t>Both very useful and very hard to prove!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derivation is in a lot of cases quite intuitive</a:t>
            </a:r>
          </a:p>
          <a:p>
            <a:pPr lvl="1"/>
            <a:r>
              <a:rPr lang="en-US" dirty="0" smtClean="0"/>
              <a:t>String picture, large N picture, holography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Most importantly: a lot of (mathematical) evidence</a:t>
            </a:r>
          </a:p>
          <a:p>
            <a:pPr lvl="1"/>
            <a:r>
              <a:rPr lang="en-US" dirty="0" smtClean="0"/>
              <a:t>Protected quantities</a:t>
            </a:r>
          </a:p>
          <a:p>
            <a:pPr lvl="1"/>
            <a:r>
              <a:rPr lang="en-US" dirty="0" err="1" smtClean="0"/>
              <a:t>Integrable</a:t>
            </a:r>
            <a:r>
              <a:rPr lang="en-US" dirty="0" smtClean="0"/>
              <a:t> systems</a:t>
            </a:r>
          </a:p>
          <a:p>
            <a:pPr lvl="1"/>
            <a:r>
              <a:rPr lang="en-US" dirty="0" smtClean="0"/>
              <a:t>Experimental evidence?</a:t>
            </a:r>
          </a:p>
          <a:p>
            <a:pPr lvl="1"/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1A58DBF-7C61-4997-9886-539CDC07A380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902</Words>
  <Application>Microsoft Office PowerPoint</Application>
  <PresentationFormat>On-screen Show (4:3)</PresentationFormat>
  <Paragraphs>226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Median</vt:lpstr>
      <vt:lpstr>Gauge/gravity and Heavy ion physics</vt:lpstr>
      <vt:lpstr>Outline</vt:lpstr>
      <vt:lpstr>Compulsory history</vt:lpstr>
      <vt:lpstr>The holographic principle</vt:lpstr>
      <vt:lpstr>The correspondence</vt:lpstr>
      <vt:lpstr>Quite remarkable</vt:lpstr>
      <vt:lpstr>AdS/CFT</vt:lpstr>
      <vt:lpstr>Gauge/Gravity</vt:lpstr>
      <vt:lpstr>Is AdS/CFT ‘proven’?</vt:lpstr>
      <vt:lpstr>The big problem with AdS/CFT</vt:lpstr>
      <vt:lpstr>AdS/QCD</vt:lpstr>
      <vt:lpstr>Drag force in QGP</vt:lpstr>
      <vt:lpstr>Action/e.o.m.</vt:lpstr>
      <vt:lpstr>Shape of string</vt:lpstr>
      <vt:lpstr>Comparison with QGP</vt:lpstr>
      <vt:lpstr>Thermalisation using AdS/CFT</vt:lpstr>
      <vt:lpstr>Strategy</vt:lpstr>
      <vt:lpstr>Results</vt:lpstr>
      <vt:lpstr>Outlook</vt:lpstr>
      <vt:lpstr>Discussion</vt:lpstr>
    </vt:vector>
  </TitlesOfParts>
  <Company>Utrecht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 holes as Information Scramblers</dc:title>
  <dc:creator>van der Schee</dc:creator>
  <cp:lastModifiedBy>Wilke van der Schee</cp:lastModifiedBy>
  <cp:revision>850</cp:revision>
  <dcterms:created xsi:type="dcterms:W3CDTF">2011-04-27T16:22:55Z</dcterms:created>
  <dcterms:modified xsi:type="dcterms:W3CDTF">2011-06-28T20:44:07Z</dcterms:modified>
</cp:coreProperties>
</file>