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8" r:id="rId2"/>
    <p:sldId id="266" r:id="rId3"/>
    <p:sldId id="259" r:id="rId4"/>
    <p:sldId id="260" r:id="rId5"/>
    <p:sldId id="273" r:id="rId6"/>
    <p:sldId id="279" r:id="rId7"/>
    <p:sldId id="262" r:id="rId8"/>
    <p:sldId id="269" r:id="rId9"/>
    <p:sldId id="289" r:id="rId10"/>
    <p:sldId id="271" r:id="rId11"/>
    <p:sldId id="264" r:id="rId12"/>
    <p:sldId id="257" r:id="rId13"/>
    <p:sldId id="274" r:id="rId14"/>
    <p:sldId id="284" r:id="rId15"/>
    <p:sldId id="280" r:id="rId16"/>
    <p:sldId id="281" r:id="rId17"/>
    <p:sldId id="283" r:id="rId18"/>
    <p:sldId id="261" r:id="rId19"/>
    <p:sldId id="282" r:id="rId20"/>
    <p:sldId id="285" r:id="rId21"/>
    <p:sldId id="286" r:id="rId22"/>
    <p:sldId id="287" r:id="rId23"/>
    <p:sldId id="288" r:id="rId24"/>
    <p:sldId id="267" r:id="rId25"/>
    <p:sldId id="272" r:id="rId26"/>
    <p:sldId id="268" r:id="rId27"/>
    <p:sldId id="277" r:id="rId28"/>
    <p:sldId id="270" r:id="rId29"/>
  </p:sldIdLst>
  <p:sldSz cx="9144000" cy="6858000" type="screen4x3"/>
  <p:notesSz cx="6797675" cy="98742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ke" initials="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CA479-EB8F-4BFC-A9AA-4AAFD2ADB582}" type="datetimeFigureOut">
              <a:rPr lang="nl-NL" smtClean="0"/>
              <a:pPr/>
              <a:t>24-6-2011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1870B-7C67-4FC4-BEF5-2ACD4DF981DD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ED500-B3E1-471C-A9B2-CD8A511BE04B}" type="datetimeFigureOut">
              <a:rPr lang="nl-NL" smtClean="0"/>
              <a:pPr/>
              <a:t>24-6-2011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93C87-F0F0-4BC6-BDC5-2C6B968D78CF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83195-29C5-4042-A450-98C8D476F76F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Note:</a:t>
            </a:r>
            <a:r>
              <a:rPr lang="nl-NL" baseline="0" dirty="0" smtClean="0"/>
              <a:t> heat is transported by charge -&gt; gradient causes current</a:t>
            </a:r>
          </a:p>
          <a:p>
            <a:r>
              <a:rPr lang="nl-NL" baseline="0" dirty="0" smtClean="0"/>
              <a:t>Relate operator (J and Q) to field deformation (A and g)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18</a:t>
            </a:fld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19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20</a:t>
            </a:fld>
            <a:endParaRPr 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21</a:t>
            </a:fld>
            <a:endParaRPr lang="nl-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22</a:t>
            </a:fld>
            <a:endParaRPr lang="nl-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23</a:t>
            </a:fld>
            <a:endParaRPr lang="nl-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Z=2 is particularly interesting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multicritical</a:t>
            </a:r>
            <a:r>
              <a:rPr lang="en-US" baseline="0" dirty="0" smtClean="0"/>
              <a:t> points in magnetic materials, liquid </a:t>
            </a:r>
            <a:r>
              <a:rPr lang="en-US" baseline="0" dirty="0" err="1" smtClean="0"/>
              <a:t>cristals</a:t>
            </a:r>
            <a:r>
              <a:rPr lang="en-US" baseline="0" dirty="0" smtClean="0"/>
              <a:t>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24</a:t>
            </a:fld>
            <a:endParaRPr lang="nl-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25</a:t>
            </a:fld>
            <a:endParaRPr lang="nl-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But probably there are good general reasons that</a:t>
            </a:r>
            <a:r>
              <a:rPr lang="nl-NL" baseline="0" dirty="0" smtClean="0"/>
              <a:t> the preferred way of understanding a strongly coupled field theory as a gavitational theory as well as many indications that this approach works.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26</a:t>
            </a:fld>
            <a:endParaRPr lang="nl-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27</a:t>
            </a:fld>
            <a:endParaRPr lang="nl-N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28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Heavily relies</a:t>
            </a:r>
            <a:r>
              <a:rPr lang="nl-NL" baseline="0" dirty="0" smtClean="0"/>
              <a:t> on realisation that D-branes are solutions of classical sugra [Polchinsky]</a:t>
            </a:r>
          </a:p>
          <a:p>
            <a:r>
              <a:rPr lang="nl-NL" baseline="0" dirty="0" smtClean="0"/>
              <a:t>SUGRA means horizon &gt; planck scale: many D-branes</a:t>
            </a:r>
          </a:p>
          <a:p>
            <a:r>
              <a:rPr lang="nl-NL" baseline="0" dirty="0" smtClean="0"/>
              <a:t>Perturbative SYM means small N (due to large N)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Zbulk</a:t>
            </a:r>
            <a:r>
              <a:rPr lang="nl-NL" baseline="0" dirty="0" smtClean="0"/>
              <a:t> = PI (exp(iS) 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9C40433-150C-447F-9FFC-AF24AA8E2DE9}" type="datetime1">
              <a:rPr lang="nl-NL" smtClean="0"/>
              <a:pPr/>
              <a:t>24-6-2011</a:t>
            </a:fld>
            <a:endParaRPr lang="nl-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AC46-674D-4E4A-A028-7F0C6C230921}" type="datetime1">
              <a:rPr lang="nl-NL" smtClean="0"/>
              <a:pPr/>
              <a:t>24-6-2011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DD69564-2026-4974-AD2F-20BD4F973867}" type="datetime1">
              <a:rPr lang="nl-NL" smtClean="0"/>
              <a:pPr/>
              <a:t>24-6-2011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749A-1546-454C-BB68-60CBF38B78B2}" type="datetime1">
              <a:rPr lang="nl-NL" smtClean="0"/>
              <a:pPr/>
              <a:t>24-6-2011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B326-F20E-4FB1-AB68-E3C700D0A079}" type="datetime1">
              <a:rPr lang="nl-NL" smtClean="0"/>
              <a:pPr/>
              <a:t>24-6-2011</a:t>
            </a:fld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1557776-E099-4984-8B60-76848BAB2E26}" type="datetime1">
              <a:rPr lang="nl-NL" smtClean="0"/>
              <a:pPr/>
              <a:t>24-6-2011</a:t>
            </a:fld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65D4E57-A175-4B7F-99D1-3F7763BF2709}" type="datetime1">
              <a:rPr lang="nl-NL" smtClean="0"/>
              <a:pPr/>
              <a:t>24-6-2011</a:t>
            </a:fld>
            <a:endParaRPr lang="nl-N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CF1D-D203-42D2-9024-C11945ED8C09}" type="datetime1">
              <a:rPr lang="nl-NL" smtClean="0"/>
              <a:pPr/>
              <a:t>24-6-2011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74D4-ADBC-4B47-A8A5-0D08DA2649AF}" type="datetime1">
              <a:rPr lang="nl-NL" smtClean="0"/>
              <a:pPr/>
              <a:t>24-6-2011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D93F-3442-4693-93B6-87F31361A5E8}" type="datetime1">
              <a:rPr lang="nl-NL" smtClean="0"/>
              <a:pPr/>
              <a:t>24-6-2011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9E96A3B-B161-406A-8D19-8D7F6B6D71CB}" type="datetime1">
              <a:rPr lang="nl-NL" smtClean="0"/>
              <a:pPr/>
              <a:t>24-6-2011</a:t>
            </a:fld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110B8A-84FA-41C6-8A41-CD6B6025AECB}" type="datetime1">
              <a:rPr lang="nl-NL" smtClean="0"/>
              <a:pPr/>
              <a:t>24-6-2011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928802"/>
            <a:ext cx="8201028" cy="755645"/>
          </a:xfrm>
        </p:spPr>
        <p:txBody>
          <a:bodyPr>
            <a:normAutofit/>
          </a:bodyPr>
          <a:lstStyle/>
          <a:p>
            <a:r>
              <a:rPr lang="nl-NL" sz="3200" dirty="0" err="1" smtClean="0"/>
              <a:t>Gauge</a:t>
            </a:r>
            <a:r>
              <a:rPr lang="nl-NL" sz="3200" dirty="0" smtClean="0"/>
              <a:t>/</a:t>
            </a:r>
            <a:r>
              <a:rPr lang="nl-NL" sz="3200" dirty="0" err="1" smtClean="0"/>
              <a:t>gravity</a:t>
            </a:r>
            <a:r>
              <a:rPr lang="nl-NL" sz="3200" dirty="0" smtClean="0"/>
              <a:t> and </a:t>
            </a:r>
            <a:r>
              <a:rPr lang="nl-NL" sz="3200" dirty="0" err="1" smtClean="0"/>
              <a:t>condensed</a:t>
            </a:r>
            <a:r>
              <a:rPr lang="nl-NL" sz="3200" dirty="0" smtClean="0"/>
              <a:t> matter</a:t>
            </a:r>
            <a:endParaRPr lang="nl-NL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7422" y="2928934"/>
            <a:ext cx="6429420" cy="471494"/>
          </a:xfrm>
        </p:spPr>
        <p:txBody>
          <a:bodyPr>
            <a:noAutofit/>
          </a:bodyPr>
          <a:lstStyle/>
          <a:p>
            <a:r>
              <a:rPr lang="en-US" sz="2000" dirty="0" smtClean="0"/>
              <a:t>How string theory might say something about strong coupling</a:t>
            </a:r>
            <a:endParaRPr lang="nl-NL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500826" y="550070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Wilke</a:t>
            </a:r>
            <a:r>
              <a:rPr lang="nl-NL" dirty="0" smtClean="0"/>
              <a:t> van der Schee</a:t>
            </a:r>
            <a:endParaRPr lang="nl-NL" dirty="0"/>
          </a:p>
        </p:txBody>
      </p:sp>
      <p:pic>
        <p:nvPicPr>
          <p:cNvPr id="6" name="Picture 5" descr="uu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64" y="5943600"/>
            <a:ext cx="2438400" cy="914400"/>
          </a:xfrm>
          <a:prstGeom prst="rect">
            <a:avLst/>
          </a:prstGeom>
        </p:spPr>
      </p:pic>
      <p:pic>
        <p:nvPicPr>
          <p:cNvPr id="6148" name="Picture 4" descr="http://www1.phys.uu.nl/wwwitf/images/itf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6000768"/>
            <a:ext cx="1162050" cy="7143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57620" y="6286520"/>
            <a:ext cx="172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dirty="0" err="1" smtClean="0">
                <a:solidFill>
                  <a:schemeClr val="bg1"/>
                </a:solidFill>
              </a:rPr>
              <a:t>June</a:t>
            </a:r>
            <a:r>
              <a:rPr lang="nl-NL" dirty="0" smtClean="0">
                <a:solidFill>
                  <a:schemeClr val="bg1"/>
                </a:solidFill>
              </a:rPr>
              <a:t> 24, 2011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31746" name="Picture 2" descr="ábra a dualitás szemléltetésé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33056"/>
            <a:ext cx="2901840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problem with </a:t>
            </a:r>
            <a:r>
              <a:rPr lang="en-US" dirty="0" err="1" smtClean="0"/>
              <a:t>AdS</a:t>
            </a:r>
            <a:r>
              <a:rPr lang="en-US" dirty="0" smtClean="0"/>
              <a:t>/CFT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Cannot do </a:t>
            </a:r>
            <a:r>
              <a:rPr lang="en-US" b="1" i="1" dirty="0" smtClean="0"/>
              <a:t>any</a:t>
            </a:r>
            <a:r>
              <a:rPr lang="en-US" dirty="0" smtClean="0"/>
              <a:t> strong coupling calculation</a:t>
            </a:r>
          </a:p>
          <a:p>
            <a:endParaRPr lang="en-US" dirty="0" smtClean="0"/>
          </a:p>
          <a:p>
            <a:r>
              <a:rPr lang="en-US" dirty="0" smtClean="0"/>
              <a:t>Two ways out:</a:t>
            </a:r>
          </a:p>
          <a:p>
            <a:pPr lvl="1"/>
            <a:r>
              <a:rPr lang="en-US" dirty="0" smtClean="0"/>
              <a:t>Try to modify model closer to calculation you want to do (</a:t>
            </a:r>
            <a:r>
              <a:rPr lang="en-US" dirty="0" err="1" smtClean="0"/>
              <a:t>compactification</a:t>
            </a:r>
            <a:r>
              <a:rPr lang="en-US" dirty="0" smtClean="0"/>
              <a:t>, </a:t>
            </a:r>
            <a:r>
              <a:rPr lang="en-US" dirty="0" err="1" smtClean="0"/>
              <a:t>Branes</a:t>
            </a:r>
            <a:r>
              <a:rPr lang="en-US" dirty="0" smtClean="0"/>
              <a:t> etc)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Hope that answer in another field theory will share same features (universality class)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Calculations can be involved…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AdS</a:t>
            </a:r>
            <a:r>
              <a:rPr lang="en-US" dirty="0" smtClean="0"/>
              <a:t>/CMT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5775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Condensed matter physics is great: </a:t>
            </a:r>
          </a:p>
          <a:p>
            <a:pPr>
              <a:buNone/>
            </a:pPr>
            <a:r>
              <a:rPr lang="en-US" dirty="0" smtClean="0"/>
              <a:t>	use your </a:t>
            </a:r>
            <a:r>
              <a:rPr lang="en-US" dirty="0" err="1" smtClean="0"/>
              <a:t>favourite</a:t>
            </a:r>
            <a:r>
              <a:rPr lang="en-US" dirty="0" smtClean="0"/>
              <a:t> gauge theory!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Natural start: quantum criticality </a:t>
            </a:r>
            <a:r>
              <a:rPr lang="en-US" baseline="30000" dirty="0" smtClean="0"/>
              <a:t>(don’t understand this very well)</a:t>
            </a:r>
          </a:p>
          <a:p>
            <a:r>
              <a:rPr lang="en-US" dirty="0" err="1" smtClean="0"/>
              <a:t>Spacetime</a:t>
            </a:r>
            <a:r>
              <a:rPr lang="en-US" dirty="0" smtClean="0"/>
              <a:t> scale invariance</a:t>
            </a:r>
          </a:p>
          <a:p>
            <a:r>
              <a:rPr lang="en-US" dirty="0" smtClean="0"/>
              <a:t>Lack of weakly coupled </a:t>
            </a:r>
            <a:r>
              <a:rPr lang="en-US" dirty="0" err="1" smtClean="0"/>
              <a:t>quasiparticles</a:t>
            </a:r>
            <a:endParaRPr lang="en-US" dirty="0" smtClean="0"/>
          </a:p>
          <a:p>
            <a:r>
              <a:rPr lang="en-US" dirty="0" smtClean="0"/>
              <a:t>Breaking of continuous symmetry at T=0 (quantum)</a:t>
            </a:r>
          </a:p>
          <a:p>
            <a:r>
              <a:rPr lang="en-US" dirty="0" smtClean="0"/>
              <a:t>Describes heavy </a:t>
            </a:r>
            <a:r>
              <a:rPr lang="en-US" dirty="0" err="1" smtClean="0"/>
              <a:t>fermion</a:t>
            </a:r>
            <a:r>
              <a:rPr lang="en-US" dirty="0" smtClean="0"/>
              <a:t> superconductors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Note: </a:t>
            </a:r>
            <a:r>
              <a:rPr lang="en-US" dirty="0" err="1" smtClean="0"/>
              <a:t>AdS</a:t>
            </a:r>
            <a:r>
              <a:rPr lang="en-US" dirty="0" smtClean="0"/>
              <a:t>/CFT is almost only tool to calculate analytical transport coefficients in such systems.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Superconductivity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High T</a:t>
            </a:r>
            <a:r>
              <a:rPr lang="en-US" baseline="-25000" dirty="0" smtClean="0"/>
              <a:t>C</a:t>
            </a:r>
            <a:r>
              <a:rPr lang="en-US" dirty="0" smtClean="0"/>
              <a:t>, unlike BCS</a:t>
            </a:r>
          </a:p>
          <a:p>
            <a:r>
              <a:rPr lang="en-US" dirty="0" smtClean="0"/>
              <a:t>System is effectively 2D</a:t>
            </a:r>
          </a:p>
          <a:p>
            <a:r>
              <a:rPr lang="en-US" dirty="0" smtClean="0"/>
              <a:t>Interacting disordered strongly coupled system</a:t>
            </a:r>
          </a:p>
          <a:p>
            <a:pPr lvl="1"/>
            <a:endParaRPr lang="nl-NL" dirty="0"/>
          </a:p>
        </p:txBody>
      </p:sp>
      <p:sp>
        <p:nvSpPr>
          <p:cNvPr id="4" name="Right Arrow 3"/>
          <p:cNvSpPr/>
          <p:nvPr/>
        </p:nvSpPr>
        <p:spPr>
          <a:xfrm>
            <a:off x="1357290" y="4143380"/>
            <a:ext cx="1571636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3428992" y="3929066"/>
            <a:ext cx="46434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Use Gauge/gravity to study characteristics</a:t>
            </a:r>
            <a:endParaRPr lang="nl-NL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500166" y="428625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HOPE!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Electric </a:t>
            </a:r>
            <a:r>
              <a:rPr lang="nl-NL" dirty="0" smtClean="0"/>
              <a:t>and thermal conductivity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280920" cy="3196952"/>
          </a:xfrm>
        </p:spPr>
        <p:txBody>
          <a:bodyPr>
            <a:normAutofit fontScale="92500" lnSpcReduction="10000"/>
          </a:bodyPr>
          <a:lstStyle/>
          <a:p>
            <a:r>
              <a:rPr lang="nl-NL" sz="2600" dirty="0" smtClean="0"/>
              <a:t>Consider 2+1D relativistic system at finite chemical potential and zero momentum, close to equilibrium</a:t>
            </a:r>
          </a:p>
          <a:p>
            <a:endParaRPr lang="nl-NL" sz="2600" dirty="0" smtClean="0"/>
          </a:p>
          <a:p>
            <a:r>
              <a:rPr lang="nl-NL" sz="2600" dirty="0" smtClean="0"/>
              <a:t>Introduce global U(1) field in field theory (neglect photons)</a:t>
            </a:r>
          </a:p>
          <a:p>
            <a:pPr lvl="1"/>
            <a:r>
              <a:rPr lang="nl-NL" sz="2300" dirty="0" smtClean="0"/>
              <a:t>Corresponds to Maxwell field in bulk</a:t>
            </a:r>
          </a:p>
          <a:p>
            <a:pPr lvl="1"/>
            <a:endParaRPr lang="nl-NL" sz="2300" dirty="0" smtClean="0"/>
          </a:p>
          <a:p>
            <a:r>
              <a:rPr lang="nl-NL" sz="2600" dirty="0" smtClean="0"/>
              <a:t>Electric and thermal current sourced by electric field and </a:t>
            </a:r>
            <a:r>
              <a:rPr lang="nl-NL" sz="2600" dirty="0" err="1" smtClean="0"/>
              <a:t>thermal</a:t>
            </a:r>
            <a:r>
              <a:rPr lang="nl-NL" sz="2600" dirty="0" smtClean="0"/>
              <a:t> </a:t>
            </a:r>
            <a:r>
              <a:rPr lang="nl-NL" sz="2600" dirty="0" err="1" smtClean="0"/>
              <a:t>gradient</a:t>
            </a:r>
            <a:r>
              <a:rPr lang="nl-NL" sz="2600" dirty="0" smtClean="0"/>
              <a:t> (NB: </a:t>
            </a:r>
            <a:r>
              <a:rPr lang="nl-NL" sz="2600" dirty="0" err="1" smtClean="0"/>
              <a:t>linear</a:t>
            </a:r>
            <a:r>
              <a:rPr lang="nl-NL" sz="2600" dirty="0" smtClean="0"/>
              <a:t> response </a:t>
            </a:r>
            <a:r>
              <a:rPr lang="nl-NL" sz="2600" dirty="0" err="1" smtClean="0"/>
              <a:t>around</a:t>
            </a:r>
            <a:r>
              <a:rPr lang="nl-NL" sz="2600" dirty="0" smtClean="0"/>
              <a:t> </a:t>
            </a:r>
            <a:r>
              <a:rPr lang="nl-NL" sz="2600" dirty="0" err="1" smtClean="0"/>
              <a:t>equilibrium</a:t>
            </a:r>
            <a:r>
              <a:rPr lang="nl-NL" sz="2600" dirty="0" smtClean="0"/>
              <a:t>)</a:t>
            </a:r>
            <a:endParaRPr lang="nl-NL" sz="2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140968"/>
            <a:ext cx="14001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69160"/>
            <a:ext cx="4572000" cy="98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6093296"/>
            <a:ext cx="168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941168"/>
            <a:ext cx="4355976" cy="94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6550223"/>
            <a:ext cx="6643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S. </a:t>
            </a:r>
            <a:r>
              <a:rPr lang="en-US" sz="1400" dirty="0" err="1" smtClean="0"/>
              <a:t>Hartnoll</a:t>
            </a:r>
            <a:r>
              <a:rPr lang="en-US" sz="1400" dirty="0" smtClean="0"/>
              <a:t>, Lectures on holographic methods for condensed matter physics (2009)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Linear</a:t>
            </a:r>
            <a:r>
              <a:rPr lang="nl-NL" dirty="0" smtClean="0"/>
              <a:t> response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Operator in field </a:t>
            </a:r>
            <a:r>
              <a:rPr lang="nl-NL" dirty="0" err="1" smtClean="0"/>
              <a:t>theory</a:t>
            </a:r>
            <a:r>
              <a:rPr lang="nl-NL" dirty="0" smtClean="0"/>
              <a:t> </a:t>
            </a:r>
            <a:r>
              <a:rPr lang="nl-NL" dirty="0" err="1" smtClean="0"/>
              <a:t>excited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field in </a:t>
            </a:r>
            <a:r>
              <a:rPr lang="nl-NL" dirty="0" err="1" smtClean="0"/>
              <a:t>dual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Boundary</a:t>
            </a:r>
            <a:r>
              <a:rPr lang="nl-NL" dirty="0" smtClean="0"/>
              <a:t> </a:t>
            </a:r>
            <a:r>
              <a:rPr lang="nl-NL" dirty="0" err="1" smtClean="0"/>
              <a:t>condition</a:t>
            </a:r>
            <a:r>
              <a:rPr lang="nl-NL" dirty="0" smtClean="0"/>
              <a:t> at </a:t>
            </a:r>
            <a:r>
              <a:rPr lang="nl-NL" dirty="0" err="1" smtClean="0"/>
              <a:t>boundary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Ingoing</a:t>
            </a:r>
            <a:r>
              <a:rPr lang="nl-NL" dirty="0" smtClean="0"/>
              <a:t> </a:t>
            </a:r>
            <a:r>
              <a:rPr lang="nl-NL" dirty="0" err="1" smtClean="0"/>
              <a:t>boundary</a:t>
            </a:r>
            <a:r>
              <a:rPr lang="nl-NL" dirty="0" smtClean="0"/>
              <a:t> at horizon, </a:t>
            </a:r>
            <a:r>
              <a:rPr lang="nl-NL" dirty="0" err="1" smtClean="0"/>
              <a:t>regularity</a:t>
            </a:r>
            <a:r>
              <a:rPr lang="nl-NL" dirty="0" smtClean="0"/>
              <a:t> </a:t>
            </a:r>
            <a:r>
              <a:rPr lang="nl-NL" dirty="0" err="1" smtClean="0"/>
              <a:t>requires</a:t>
            </a:r>
            <a:r>
              <a:rPr lang="nl-NL" dirty="0" smtClean="0"/>
              <a:t> </a:t>
            </a:r>
            <a:r>
              <a:rPr lang="nl-NL" dirty="0" err="1" smtClean="0"/>
              <a:t>retarded</a:t>
            </a:r>
            <a:r>
              <a:rPr lang="nl-NL" dirty="0" smtClean="0"/>
              <a:t> </a:t>
            </a:r>
            <a:r>
              <a:rPr lang="nl-NL" dirty="0" err="1" smtClean="0"/>
              <a:t>propagator</a:t>
            </a:r>
            <a:r>
              <a:rPr lang="nl-NL" dirty="0" smtClean="0"/>
              <a:t> (</a:t>
            </a:r>
            <a:r>
              <a:rPr lang="nl-NL" dirty="0" err="1" smtClean="0"/>
              <a:t>little</a:t>
            </a:r>
            <a:r>
              <a:rPr lang="nl-NL" dirty="0" smtClean="0"/>
              <a:t> </a:t>
            </a:r>
            <a:r>
              <a:rPr lang="nl-NL" dirty="0" err="1" smtClean="0"/>
              <a:t>subtle</a:t>
            </a:r>
            <a:r>
              <a:rPr lang="nl-NL" dirty="0" smtClean="0"/>
              <a:t>)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204864"/>
            <a:ext cx="425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780928"/>
            <a:ext cx="36671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077072"/>
            <a:ext cx="42576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Retarded Green functions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496944" cy="4781128"/>
          </a:xfrm>
        </p:spPr>
        <p:txBody>
          <a:bodyPr/>
          <a:lstStyle/>
          <a:p>
            <a:r>
              <a:rPr lang="nl-NL" dirty="0" smtClean="0"/>
              <a:t>Linear relation between source and expectation value:</a:t>
            </a:r>
          </a:p>
          <a:p>
            <a:endParaRPr lang="nl-NL" dirty="0" smtClean="0"/>
          </a:p>
          <a:p>
            <a:endParaRPr lang="nl-NL" dirty="0" smtClean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r>
              <a:rPr lang="nl-NL" sz="2400" dirty="0" smtClean="0"/>
              <a:t>(in general:					      )</a:t>
            </a:r>
            <a:endParaRPr lang="nl-NL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5517232"/>
            <a:ext cx="42481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204864"/>
            <a:ext cx="33337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Green functions in AdS/CFT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Background is Reissner-Nordström-AdS</a:t>
            </a:r>
            <a:r>
              <a:rPr lang="nl-NL" baseline="-25000" dirty="0" smtClean="0"/>
              <a:t>4</a:t>
            </a:r>
            <a:r>
              <a:rPr lang="nl-NL" dirty="0" smtClean="0"/>
              <a:t> metric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Solve linear Einstein-Maxwell equations</a:t>
            </a:r>
          </a:p>
          <a:p>
            <a:pPr lvl="1"/>
            <a:r>
              <a:rPr lang="nl-NL" dirty="0" smtClean="0"/>
              <a:t>Subject to boundary conditions for small         and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293096"/>
            <a:ext cx="6381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4293096"/>
            <a:ext cx="6572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204864"/>
            <a:ext cx="465477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797152"/>
            <a:ext cx="52387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2996952"/>
            <a:ext cx="2592288" cy="57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Green </a:t>
            </a:r>
            <a:r>
              <a:rPr lang="nl-NL" dirty="0" err="1" smtClean="0"/>
              <a:t>functions</a:t>
            </a:r>
            <a:r>
              <a:rPr lang="nl-NL" dirty="0" smtClean="0"/>
              <a:t> in </a:t>
            </a:r>
            <a:r>
              <a:rPr lang="nl-NL" dirty="0" err="1" smtClean="0"/>
              <a:t>AdS</a:t>
            </a:r>
            <a:r>
              <a:rPr lang="nl-NL" dirty="0" smtClean="0"/>
              <a:t>/CFT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Use partition function to compute Green </a:t>
            </a:r>
            <a:r>
              <a:rPr lang="nl-NL" dirty="0" err="1" smtClean="0"/>
              <a:t>functions</a:t>
            </a:r>
            <a:r>
              <a:rPr lang="nl-NL" dirty="0" smtClean="0"/>
              <a:t>: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Differentiating</a:t>
            </a:r>
            <a:r>
              <a:rPr lang="nl-NL" dirty="0" smtClean="0"/>
              <a:t> in     is easy:</a:t>
            </a:r>
          </a:p>
          <a:p>
            <a:endParaRPr lang="nl-NL" dirty="0" smtClean="0"/>
          </a:p>
          <a:p>
            <a:r>
              <a:rPr lang="nl-NL" dirty="0" err="1" smtClean="0"/>
              <a:t>Conductivity</a:t>
            </a:r>
            <a:r>
              <a:rPr lang="nl-NL" dirty="0" smtClean="0"/>
              <a:t> </a:t>
            </a:r>
            <a:r>
              <a:rPr lang="nl-NL" dirty="0" err="1" smtClean="0"/>
              <a:t>requires</a:t>
            </a:r>
            <a:r>
              <a:rPr lang="nl-NL" dirty="0" smtClean="0"/>
              <a:t> </a:t>
            </a:r>
            <a:r>
              <a:rPr lang="nl-NL" dirty="0" err="1" smtClean="0"/>
              <a:t>solving</a:t>
            </a:r>
            <a:r>
              <a:rPr lang="nl-NL" dirty="0" smtClean="0"/>
              <a:t> </a:t>
            </a:r>
            <a:r>
              <a:rPr lang="nl-NL" dirty="0" err="1" smtClean="0"/>
              <a:t>differential</a:t>
            </a:r>
            <a:r>
              <a:rPr lang="nl-NL" dirty="0" smtClean="0"/>
              <a:t> </a:t>
            </a:r>
            <a:r>
              <a:rPr lang="nl-NL" dirty="0" err="1" smtClean="0"/>
              <a:t>equation</a:t>
            </a:r>
            <a:r>
              <a:rPr lang="nl-NL" dirty="0" smtClean="0"/>
              <a:t>+</a:t>
            </a:r>
            <a:r>
              <a:rPr lang="nl-NL" dirty="0" err="1" smtClean="0"/>
              <a:t>ingoing</a:t>
            </a:r>
            <a:r>
              <a:rPr lang="nl-NL" dirty="0" smtClean="0"/>
              <a:t> </a:t>
            </a:r>
            <a:r>
              <a:rPr lang="nl-NL" dirty="0" err="1" smtClean="0"/>
              <a:t>boundary</a:t>
            </a:r>
            <a:r>
              <a:rPr lang="nl-NL" dirty="0" smtClean="0"/>
              <a:t> </a:t>
            </a:r>
            <a:r>
              <a:rPr lang="nl-NL" dirty="0" err="1" smtClean="0"/>
              <a:t>condition</a:t>
            </a:r>
            <a:r>
              <a:rPr lang="nl-NL" dirty="0" smtClean="0"/>
              <a:t>: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204864"/>
            <a:ext cx="59245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861048"/>
            <a:ext cx="6000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877272"/>
            <a:ext cx="27241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5733256"/>
            <a:ext cx="37433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4365104"/>
            <a:ext cx="4181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</a:t>
            </a:r>
            <a:r>
              <a:rPr lang="en-US" dirty="0" err="1" smtClean="0"/>
              <a:t>graphene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48064" y="5805264"/>
            <a:ext cx="2159152" cy="6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 smtClean="0"/>
              <a:t>Experiment</a:t>
            </a:r>
            <a:endParaRPr lang="nl-NL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-28600" y="6404601"/>
            <a:ext cx="66437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S. </a:t>
            </a:r>
            <a:r>
              <a:rPr lang="en-US" sz="1400" dirty="0" err="1" smtClean="0"/>
              <a:t>Hartnoll</a:t>
            </a:r>
            <a:r>
              <a:rPr lang="en-US" sz="1400" dirty="0" smtClean="0"/>
              <a:t>, C. Herzog, G. Horowitz, Holographic Superconductors (2008)</a:t>
            </a:r>
          </a:p>
          <a:p>
            <a:r>
              <a:rPr lang="en-US" sz="1400" dirty="0" smtClean="0"/>
              <a:t>Z. Li et al, Dirac charge dynamics in </a:t>
            </a:r>
            <a:r>
              <a:rPr lang="en-US" sz="1400" dirty="0" err="1" smtClean="0"/>
              <a:t>graphene</a:t>
            </a:r>
            <a:r>
              <a:rPr lang="en-US" sz="1400" dirty="0" smtClean="0"/>
              <a:t> by infrared spectroscopy (2008)</a:t>
            </a:r>
          </a:p>
          <a:p>
            <a:endParaRPr lang="en-US" sz="1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2"/>
            <a:ext cx="3459623" cy="425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714488"/>
            <a:ext cx="3066763" cy="407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1472" y="578645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Theory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18</a:t>
            </a:fld>
            <a:endParaRPr lang="nl-NL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Holographic superconductor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19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charged</a:t>
            </a:r>
            <a:r>
              <a:rPr lang="nl-NL" dirty="0" smtClean="0"/>
              <a:t> field (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spontaneous</a:t>
            </a:r>
            <a:r>
              <a:rPr lang="nl-NL" dirty="0" smtClean="0"/>
              <a:t> </a:t>
            </a:r>
            <a:r>
              <a:rPr lang="nl-NL" dirty="0" err="1" smtClean="0"/>
              <a:t>sym</a:t>
            </a:r>
            <a:r>
              <a:rPr lang="nl-NL" dirty="0" smtClean="0"/>
              <a:t> </a:t>
            </a:r>
            <a:r>
              <a:rPr lang="nl-NL" dirty="0" err="1" smtClean="0"/>
              <a:t>breaking</a:t>
            </a:r>
            <a:r>
              <a:rPr lang="nl-NL" dirty="0" smtClean="0"/>
              <a:t>)</a:t>
            </a:r>
          </a:p>
          <a:p>
            <a:endParaRPr lang="nl-NL" dirty="0" smtClean="0"/>
          </a:p>
          <a:p>
            <a:r>
              <a:rPr lang="nl-NL" dirty="0" err="1" smtClean="0"/>
              <a:t>s-wave</a:t>
            </a:r>
            <a:r>
              <a:rPr lang="nl-NL" dirty="0" smtClean="0"/>
              <a:t>: </a:t>
            </a:r>
            <a:r>
              <a:rPr lang="nl-NL" dirty="0" err="1" smtClean="0"/>
              <a:t>scalar</a:t>
            </a:r>
            <a:r>
              <a:rPr lang="nl-NL" dirty="0" smtClean="0"/>
              <a:t> field</a:t>
            </a:r>
          </a:p>
          <a:p>
            <a:endParaRPr lang="nl-NL" dirty="0" smtClean="0"/>
          </a:p>
          <a:p>
            <a:r>
              <a:rPr lang="nl-NL" dirty="0" smtClean="0"/>
              <a:t>No </a:t>
            </a:r>
            <a:r>
              <a:rPr lang="nl-NL" dirty="0" err="1" smtClean="0"/>
              <a:t>potential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scalar</a:t>
            </a:r>
            <a:r>
              <a:rPr lang="nl-NL" dirty="0" smtClean="0"/>
              <a:t> field</a:t>
            </a:r>
          </a:p>
          <a:p>
            <a:endParaRPr lang="nl-NL" dirty="0" smtClean="0"/>
          </a:p>
          <a:p>
            <a:r>
              <a:rPr lang="nl-NL" dirty="0" smtClean="0"/>
              <a:t>Parameters: </a:t>
            </a:r>
            <a:r>
              <a:rPr lang="nl-NL" dirty="0" err="1" smtClean="0"/>
              <a:t>chemical</a:t>
            </a:r>
            <a:r>
              <a:rPr lang="nl-NL" dirty="0" smtClean="0"/>
              <a:t> </a:t>
            </a:r>
            <a:r>
              <a:rPr lang="nl-NL" dirty="0" err="1" smtClean="0"/>
              <a:t>potential</a:t>
            </a:r>
            <a:r>
              <a:rPr lang="nl-NL" dirty="0" smtClean="0"/>
              <a:t> + </a:t>
            </a:r>
            <a:r>
              <a:rPr lang="nl-NL" dirty="0" err="1" smtClean="0"/>
              <a:t>temperature</a:t>
            </a:r>
            <a:endParaRPr lang="nl-NL" dirty="0" smtClean="0"/>
          </a:p>
          <a:p>
            <a:pPr lvl="1"/>
            <a:endParaRPr lang="nl-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</a:t>
            </a:r>
            <a:r>
              <a:rPr lang="en-US" dirty="0" err="1" smtClean="0"/>
              <a:t>AdS</a:t>
            </a:r>
            <a:r>
              <a:rPr lang="en-US" dirty="0" smtClean="0"/>
              <a:t>/CFT</a:t>
            </a:r>
          </a:p>
          <a:p>
            <a:endParaRPr lang="en-US" dirty="0" smtClean="0"/>
          </a:p>
          <a:p>
            <a:r>
              <a:rPr lang="en-US" dirty="0" smtClean="0"/>
              <a:t>Gauge/gravity in general</a:t>
            </a:r>
          </a:p>
          <a:p>
            <a:endParaRPr lang="en-US" dirty="0" smtClean="0"/>
          </a:p>
          <a:p>
            <a:r>
              <a:rPr lang="en-US" dirty="0" smtClean="0"/>
              <a:t>Sample calculation: conductivity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Holographic superconductors and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6643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S. </a:t>
            </a:r>
            <a:r>
              <a:rPr lang="en-US" sz="1400" dirty="0" err="1" smtClean="0"/>
              <a:t>Hartnoll</a:t>
            </a:r>
            <a:r>
              <a:rPr lang="en-US" sz="1400" dirty="0" smtClean="0"/>
              <a:t>, Lectures on holographic </a:t>
            </a:r>
            <a:r>
              <a:rPr lang="en-US" sz="1400" smtClean="0"/>
              <a:t>methods for condensed </a:t>
            </a:r>
            <a:r>
              <a:rPr lang="en-US" sz="1400" dirty="0" smtClean="0"/>
              <a:t>matter physics (2009)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Holographic superconductor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20</a:t>
            </a:fld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/>
          </a:bodyPr>
          <a:lstStyle/>
          <a:p>
            <a:r>
              <a:rPr lang="nl-NL" dirty="0" err="1" smtClean="0"/>
              <a:t>Equations</a:t>
            </a:r>
            <a:r>
              <a:rPr lang="nl-NL" dirty="0" smtClean="0"/>
              <a:t> of motion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scalar</a:t>
            </a:r>
            <a:r>
              <a:rPr lang="nl-NL" dirty="0" smtClean="0"/>
              <a:t>: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Search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instability</a:t>
            </a:r>
            <a:r>
              <a:rPr lang="nl-NL" dirty="0" smtClean="0"/>
              <a:t> (</a:t>
            </a:r>
            <a:r>
              <a:rPr lang="nl-NL" dirty="0" err="1" smtClean="0"/>
              <a:t>pole</a:t>
            </a:r>
            <a:r>
              <a:rPr lang="nl-NL" dirty="0" smtClean="0"/>
              <a:t> in </a:t>
            </a:r>
            <a:r>
              <a:rPr lang="nl-NL" dirty="0" err="1" smtClean="0"/>
              <a:t>retarded</a:t>
            </a:r>
            <a:r>
              <a:rPr lang="nl-NL" dirty="0" smtClean="0"/>
              <a:t> </a:t>
            </a:r>
            <a:r>
              <a:rPr lang="nl-NL" dirty="0" err="1" smtClean="0"/>
              <a:t>propagator</a:t>
            </a:r>
            <a:r>
              <a:rPr lang="nl-NL" dirty="0" smtClean="0"/>
              <a:t> in upper half </a:t>
            </a:r>
            <a:r>
              <a:rPr lang="nl-NL" dirty="0" err="1" smtClean="0"/>
              <a:t>plane</a:t>
            </a:r>
            <a:r>
              <a:rPr lang="nl-NL" dirty="0" smtClean="0"/>
              <a:t>)</a:t>
            </a:r>
          </a:p>
          <a:p>
            <a:endParaRPr lang="nl-NL" dirty="0" smtClean="0"/>
          </a:p>
          <a:p>
            <a:r>
              <a:rPr lang="nl-NL" dirty="0" smtClean="0"/>
              <a:t>Free parameters:</a:t>
            </a:r>
          </a:p>
          <a:p>
            <a:pPr lvl="1"/>
            <a:r>
              <a:rPr lang="nl-NL" dirty="0" err="1" smtClean="0"/>
              <a:t>Dimension</a:t>
            </a:r>
            <a:r>
              <a:rPr lang="nl-NL" dirty="0" smtClean="0"/>
              <a:t> operator (</a:t>
            </a:r>
            <a:r>
              <a:rPr lang="nl-NL" dirty="0" err="1" smtClean="0"/>
              <a:t>related</a:t>
            </a:r>
            <a:r>
              <a:rPr lang="nl-NL" dirty="0" smtClean="0"/>
              <a:t> to </a:t>
            </a:r>
            <a:r>
              <a:rPr lang="nl-NL" dirty="0" err="1" smtClean="0"/>
              <a:t>mass</a:t>
            </a:r>
            <a:r>
              <a:rPr lang="nl-NL" dirty="0" smtClean="0"/>
              <a:t> in </a:t>
            </a:r>
            <a:r>
              <a:rPr lang="nl-NL" dirty="0" err="1" smtClean="0"/>
              <a:t>gravity</a:t>
            </a:r>
            <a:r>
              <a:rPr lang="nl-NL" dirty="0" smtClean="0"/>
              <a:t>)</a:t>
            </a:r>
          </a:p>
          <a:p>
            <a:pPr lvl="1"/>
            <a:r>
              <a:rPr lang="nl-NL" dirty="0" err="1" smtClean="0"/>
              <a:t>Relative</a:t>
            </a:r>
            <a:r>
              <a:rPr lang="nl-NL" dirty="0" smtClean="0"/>
              <a:t> </a:t>
            </a:r>
            <a:r>
              <a:rPr lang="nl-NL" dirty="0" err="1" smtClean="0"/>
              <a:t>strength</a:t>
            </a:r>
            <a:r>
              <a:rPr lang="nl-NL" dirty="0" smtClean="0"/>
              <a:t> </a:t>
            </a:r>
            <a:r>
              <a:rPr lang="nl-NL" dirty="0" err="1" smtClean="0"/>
              <a:t>gravity</a:t>
            </a:r>
            <a:r>
              <a:rPr lang="nl-NL" dirty="0" smtClean="0"/>
              <a:t>/</a:t>
            </a:r>
            <a:r>
              <a:rPr lang="nl-NL" dirty="0" err="1" smtClean="0"/>
              <a:t>electromagnetism</a:t>
            </a:r>
            <a:r>
              <a:rPr lang="nl-NL" dirty="0" smtClean="0"/>
              <a:t> </a:t>
            </a:r>
            <a:r>
              <a:rPr lang="nl-NL" dirty="0" err="1" smtClean="0">
                <a:latin typeface="Symbol" pitchFamily="18" charset="2"/>
              </a:rPr>
              <a:t>g</a:t>
            </a:r>
            <a:r>
              <a:rPr lang="nl-NL" dirty="0" err="1" smtClean="0"/>
              <a:t>q</a:t>
            </a:r>
            <a:endParaRPr lang="nl-NL" dirty="0" smtClean="0"/>
          </a:p>
          <a:p>
            <a:pPr lvl="1"/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276872"/>
            <a:ext cx="61150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c</a:t>
            </a:r>
            <a:r>
              <a:rPr lang="en-US" baseline="-25000" dirty="0" smtClean="0"/>
              <a:t> </a:t>
            </a:r>
            <a:r>
              <a:rPr lang="en-US" dirty="0" smtClean="0"/>
              <a:t>in units of </a:t>
            </a:r>
            <a:r>
              <a:rPr lang="en-US" dirty="0" smtClean="0">
                <a:latin typeface="Symbol" pitchFamily="18" charset="2"/>
              </a:rPr>
              <a:t>g/m</a:t>
            </a:r>
            <a:endParaRPr lang="nl-NL" dirty="0">
              <a:latin typeface="Symbol" pitchFamily="18" charset="2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21</a:t>
            </a:fld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04864"/>
            <a:ext cx="805815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Condensate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22</a:t>
            </a:fld>
            <a:endParaRPr lang="nl-N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492896"/>
            <a:ext cx="5788124" cy="421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/>
          <p:nvPr/>
        </p:nvSpPr>
        <p:spPr>
          <a:xfrm>
            <a:off x="0" y="6550223"/>
            <a:ext cx="6643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S. </a:t>
            </a:r>
            <a:r>
              <a:rPr lang="en-US" sz="1400" dirty="0" err="1" smtClean="0"/>
              <a:t>Gubser</a:t>
            </a:r>
            <a:r>
              <a:rPr lang="en-US" sz="1400" dirty="0" smtClean="0"/>
              <a:t>, TASI lectures (2010)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r>
              <a:rPr lang="en-US" dirty="0" smtClean="0"/>
              <a:t>Charged scalar condenses when surface gravity is smaller than electric field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Conductivity</a:t>
            </a:r>
            <a:r>
              <a:rPr lang="nl-NL" dirty="0" smtClean="0"/>
              <a:t> in superconductors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23</a:t>
            </a:fld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Delta </a:t>
            </a:r>
            <a:r>
              <a:rPr lang="nl-NL" dirty="0" err="1" smtClean="0"/>
              <a:t>function</a:t>
            </a:r>
            <a:r>
              <a:rPr lang="nl-NL" dirty="0" smtClean="0"/>
              <a:t> at </a:t>
            </a:r>
            <a:r>
              <a:rPr lang="nl-NL" dirty="0" err="1" smtClean="0"/>
              <a:t>origin</a:t>
            </a:r>
            <a:r>
              <a:rPr lang="nl-NL" dirty="0" smtClean="0"/>
              <a:t> (</a:t>
            </a:r>
            <a:r>
              <a:rPr lang="nl-NL" dirty="0" err="1" smtClean="0"/>
              <a:t>again</a:t>
            </a:r>
            <a:r>
              <a:rPr lang="nl-NL" dirty="0" smtClean="0"/>
              <a:t>)</a:t>
            </a:r>
          </a:p>
          <a:p>
            <a:pPr lvl="1"/>
            <a:r>
              <a:rPr lang="nl-NL" dirty="0" smtClean="0"/>
              <a:t>Due to neglecting impurities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nl-NL" dirty="0" smtClean="0"/>
              <a:t> doesn’t seem to be</a:t>
            </a:r>
          </a:p>
          <a:p>
            <a:r>
              <a:rPr lang="nl-NL" dirty="0" err="1" smtClean="0"/>
              <a:t>Mass</a:t>
            </a:r>
            <a:r>
              <a:rPr lang="nl-NL" dirty="0" smtClean="0"/>
              <a:t> gap			, high Tc?</a:t>
            </a:r>
          </a:p>
          <a:p>
            <a:pPr lvl="1"/>
            <a:endParaRPr lang="nl-NL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140968"/>
            <a:ext cx="368191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636912"/>
            <a:ext cx="15430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Non-relativistic theories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88508" cy="449580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Lorentz symmetry may be broken (quantum criticality):</a:t>
            </a:r>
          </a:p>
          <a:p>
            <a:endParaRPr lang="en-US" sz="2700" dirty="0" smtClean="0"/>
          </a:p>
          <a:p>
            <a:endParaRPr lang="en-US" sz="2700" dirty="0" smtClean="0"/>
          </a:p>
          <a:p>
            <a:r>
              <a:rPr lang="en-US" sz="2700" dirty="0" smtClean="0"/>
              <a:t>In </a:t>
            </a:r>
            <a:r>
              <a:rPr lang="en-US" sz="2700" dirty="0" err="1" smtClean="0"/>
              <a:t>AdS</a:t>
            </a:r>
            <a:r>
              <a:rPr lang="en-US" sz="2700" dirty="0" smtClean="0"/>
              <a:t> this </a:t>
            </a:r>
            <a:r>
              <a:rPr lang="en-US" sz="2700" dirty="0" err="1" smtClean="0"/>
              <a:t>ammounts</a:t>
            </a:r>
            <a:r>
              <a:rPr lang="en-US" sz="2700" dirty="0" smtClean="0"/>
              <a:t> to deforming metric (adding vector):</a:t>
            </a:r>
          </a:p>
          <a:p>
            <a:endParaRPr lang="en-US" sz="2700" dirty="0" smtClean="0"/>
          </a:p>
          <a:p>
            <a:endParaRPr lang="en-US" sz="2700" dirty="0" smtClean="0"/>
          </a:p>
          <a:p>
            <a:endParaRPr lang="en-US" sz="2700" dirty="0" smtClean="0"/>
          </a:p>
          <a:p>
            <a:r>
              <a:rPr lang="en-US" sz="2700" i="1" dirty="0" smtClean="0"/>
              <a:t>Note: no string theory model exists! </a:t>
            </a:r>
            <a:r>
              <a:rPr lang="en-US" sz="1800" i="1" dirty="0" smtClean="0"/>
              <a:t>(maybe recently)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6643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S. </a:t>
            </a:r>
            <a:r>
              <a:rPr lang="en-US" sz="1400" dirty="0" err="1" smtClean="0"/>
              <a:t>Kachru</a:t>
            </a:r>
            <a:r>
              <a:rPr lang="en-US" sz="1400" dirty="0" smtClean="0"/>
              <a:t> et al, Gravity Duals of </a:t>
            </a:r>
            <a:r>
              <a:rPr lang="en-US" sz="1400" dirty="0" err="1" smtClean="0"/>
              <a:t>Lifshitz</a:t>
            </a:r>
            <a:r>
              <a:rPr lang="en-US" sz="1400" dirty="0" smtClean="0"/>
              <a:t>-like Fixed Points (2008)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500570"/>
            <a:ext cx="333011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276872"/>
            <a:ext cx="3223766" cy="70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3714752"/>
            <a:ext cx="4786346" cy="59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24</a:t>
            </a:fld>
            <a:endParaRPr lang="nl-NL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Other applications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(</a:t>
            </a:r>
            <a:r>
              <a:rPr lang="nl-NL" dirty="0" err="1" smtClean="0"/>
              <a:t>Fractional</a:t>
            </a:r>
            <a:r>
              <a:rPr lang="nl-NL" dirty="0" smtClean="0"/>
              <a:t>) </a:t>
            </a:r>
            <a:r>
              <a:rPr lang="nl-NL" dirty="0" err="1" smtClean="0"/>
              <a:t>Quantum</a:t>
            </a:r>
            <a:r>
              <a:rPr lang="nl-NL" dirty="0" smtClean="0"/>
              <a:t> Hall Effect</a:t>
            </a:r>
          </a:p>
          <a:p>
            <a:pPr lvl="1"/>
            <a:r>
              <a:rPr lang="en-US" dirty="0" err="1" smtClean="0"/>
              <a:t>Chern</a:t>
            </a:r>
            <a:r>
              <a:rPr lang="en-US" dirty="0" smtClean="0"/>
              <a:t>-Simons gauge theory, topology etc.</a:t>
            </a:r>
            <a:endParaRPr lang="nl-NL" dirty="0" smtClean="0"/>
          </a:p>
          <a:p>
            <a:endParaRPr lang="en-US" dirty="0" smtClean="0"/>
          </a:p>
          <a:p>
            <a:r>
              <a:rPr lang="en-US" dirty="0" smtClean="0"/>
              <a:t>Holographic neutron stars</a:t>
            </a:r>
          </a:p>
          <a:p>
            <a:pPr lvl="1"/>
            <a:r>
              <a:rPr lang="en-US" dirty="0" smtClean="0"/>
              <a:t>Rather different: star has gravity (is in </a:t>
            </a:r>
            <a:r>
              <a:rPr lang="en-US" dirty="0" err="1" smtClean="0"/>
              <a:t>AdS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Quantum phase transition in </a:t>
            </a:r>
            <a:r>
              <a:rPr lang="en-US" dirty="0" err="1" smtClean="0"/>
              <a:t>fermi</a:t>
            </a:r>
            <a:r>
              <a:rPr lang="en-US" dirty="0" smtClean="0"/>
              <a:t> liquid</a:t>
            </a:r>
          </a:p>
          <a:p>
            <a:pPr lvl="1"/>
            <a:r>
              <a:rPr lang="en-US" dirty="0" err="1" smtClean="0"/>
              <a:t>Fermion</a:t>
            </a:r>
            <a:r>
              <a:rPr lang="en-US" dirty="0" smtClean="0"/>
              <a:t> sign problem: try calculate in </a:t>
            </a:r>
            <a:r>
              <a:rPr lang="en-US" dirty="0" err="1" smtClean="0"/>
              <a:t>AdS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Navier</a:t>
            </a:r>
            <a:r>
              <a:rPr lang="en-US" dirty="0" smtClean="0"/>
              <a:t>-Stokes equations</a:t>
            </a:r>
          </a:p>
          <a:p>
            <a:pPr lvl="1"/>
            <a:r>
              <a:rPr lang="en-US" dirty="0" smtClean="0"/>
              <a:t>Study turbulence (strongly coupled liquid)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25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exaggerate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Gauge/gravity cannot be used for specific theories</a:t>
            </a:r>
          </a:p>
          <a:p>
            <a:endParaRPr lang="en-US" dirty="0" smtClean="0"/>
          </a:p>
          <a:p>
            <a:r>
              <a:rPr lang="en-US" dirty="0" smtClean="0"/>
              <a:t>Some experimental confirmation</a:t>
            </a:r>
          </a:p>
          <a:p>
            <a:pPr lvl="1"/>
            <a:r>
              <a:rPr lang="en-US" dirty="0" smtClean="0"/>
              <a:t>(but </a:t>
            </a:r>
            <a:r>
              <a:rPr lang="en-US" dirty="0" err="1" smtClean="0"/>
              <a:t>graphene</a:t>
            </a:r>
            <a:r>
              <a:rPr lang="en-US" dirty="0" smtClean="0"/>
              <a:t> example was best I could find)</a:t>
            </a:r>
          </a:p>
          <a:p>
            <a:endParaRPr lang="en-US" dirty="0" smtClean="0"/>
          </a:p>
          <a:p>
            <a:r>
              <a:rPr lang="en-US" dirty="0" smtClean="0"/>
              <a:t>However, easy tool to study qualitative features of strong coupling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26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Drag force in QGP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27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One of easiest examples: e.o.m. of string near BH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One of only explanations of ‘jet quenching’ time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276872"/>
            <a:ext cx="5400600" cy="269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229200"/>
            <a:ext cx="6840760" cy="84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Ion Collisions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51840" cy="456510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High energy </a:t>
            </a:r>
            <a:r>
              <a:rPr lang="en-US" dirty="0" smtClean="0">
                <a:sym typeface="Wingdings" pitchFamily="2" charset="2"/>
              </a:rPr>
              <a:t> Gravity may dominate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In some sense simple: N=4 SYM ~ QCD 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 	(at least in </a:t>
            </a:r>
            <a:r>
              <a:rPr lang="en-US" dirty="0" err="1" smtClean="0">
                <a:sym typeface="Wingdings" pitchFamily="2" charset="2"/>
              </a:rPr>
              <a:t>deconfined</a:t>
            </a:r>
            <a:r>
              <a:rPr lang="en-US" dirty="0" smtClean="0">
                <a:sym typeface="Wingdings" pitchFamily="2" charset="2"/>
              </a:rPr>
              <a:t> phase)</a:t>
            </a:r>
          </a:p>
          <a:p>
            <a:pPr lvl="1">
              <a:buNone/>
            </a:pP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Thermalization</a:t>
            </a:r>
            <a:r>
              <a:rPr lang="en-US" dirty="0" smtClean="0">
                <a:sym typeface="Wingdings" pitchFamily="2" charset="2"/>
              </a:rPr>
              <a:t> is interesting question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Black hole formation!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Entropy is experimental variable  black hole entropy?</a:t>
            </a:r>
          </a:p>
          <a:p>
            <a:pPr lvl="1"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6643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G. ’t </a:t>
            </a:r>
            <a:r>
              <a:rPr lang="en-US" sz="1400" dirty="0" err="1" smtClean="0"/>
              <a:t>Hooft</a:t>
            </a:r>
            <a:r>
              <a:rPr lang="en-US" sz="1400" dirty="0" smtClean="0"/>
              <a:t>, </a:t>
            </a:r>
            <a:r>
              <a:rPr lang="it-IT" sz="1400" dirty="0" err="1" smtClean="0"/>
              <a:t>Graviton</a:t>
            </a:r>
            <a:r>
              <a:rPr lang="it-IT" sz="1400" dirty="0" smtClean="0"/>
              <a:t> </a:t>
            </a:r>
            <a:r>
              <a:rPr lang="it-IT" sz="1400" dirty="0" err="1" smtClean="0"/>
              <a:t>dominance</a:t>
            </a:r>
            <a:r>
              <a:rPr lang="it-IT" sz="1400" dirty="0" smtClean="0"/>
              <a:t> in </a:t>
            </a:r>
            <a:r>
              <a:rPr lang="it-IT" sz="1400" dirty="0" err="1" smtClean="0"/>
              <a:t>ultra-high-energy</a:t>
            </a:r>
            <a:r>
              <a:rPr lang="it-IT" sz="1400" dirty="0" smtClean="0"/>
              <a:t> </a:t>
            </a:r>
            <a:r>
              <a:rPr lang="it-IT" sz="1400" dirty="0" err="1" smtClean="0"/>
              <a:t>scattering</a:t>
            </a:r>
            <a:r>
              <a:rPr lang="it-IT" sz="1400" dirty="0" smtClean="0"/>
              <a:t> (1987)</a:t>
            </a:r>
            <a:endParaRPr lang="en-US" sz="1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28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Compulsory history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Large N field theory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3116"/>
            <a:ext cx="4915521" cy="403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500306"/>
            <a:ext cx="355091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6643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G. ’t </a:t>
            </a:r>
            <a:r>
              <a:rPr lang="en-US" sz="1400" dirty="0" err="1" smtClean="0"/>
              <a:t>Hooft</a:t>
            </a:r>
            <a:r>
              <a:rPr lang="en-US" sz="1400" dirty="0" smtClean="0"/>
              <a:t>, A planar diagram theory for strong interactions (1974)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0694" y="5000636"/>
            <a:ext cx="29289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Planar limit: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 fixed</a:t>
            </a:r>
          </a:p>
          <a:p>
            <a:endParaRPr lang="en-US" sz="2200" dirty="0" smtClean="0"/>
          </a:p>
          <a:p>
            <a:endParaRPr lang="nl-NL" sz="2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2680" y="5372080"/>
            <a:ext cx="97522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holographic principle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Black hole thermodynamics:</a:t>
            </a:r>
          </a:p>
          <a:p>
            <a:pPr lvl="1"/>
            <a:r>
              <a:rPr lang="en-US" dirty="0" smtClean="0"/>
              <a:t>Black hole entropy = area black hole</a:t>
            </a:r>
          </a:p>
          <a:p>
            <a:pPr lvl="1"/>
            <a:r>
              <a:rPr lang="en-US" dirty="0" smtClean="0"/>
              <a:t>Black hole entropy is maximum</a:t>
            </a:r>
          </a:p>
          <a:p>
            <a:endParaRPr lang="en-US" dirty="0" smtClean="0"/>
          </a:p>
          <a:p>
            <a:r>
              <a:rPr lang="en-US" dirty="0" smtClean="0"/>
              <a:t>Any theory of quantum gravity (like string theory) in </a:t>
            </a:r>
            <a:r>
              <a:rPr lang="en-US" i="1" dirty="0" smtClean="0"/>
              <a:t>d+1 </a:t>
            </a:r>
            <a:r>
              <a:rPr lang="en-US" dirty="0" smtClean="0"/>
              <a:t>dimensions can be reduced to </a:t>
            </a:r>
            <a:r>
              <a:rPr lang="en-US" i="1" dirty="0" smtClean="0"/>
              <a:t>d </a:t>
            </a:r>
            <a:r>
              <a:rPr lang="en-US" dirty="0" err="1" smtClean="0"/>
              <a:t>deimensions</a:t>
            </a:r>
            <a:endParaRPr lang="en-US" dirty="0" smtClean="0"/>
          </a:p>
          <a:p>
            <a:pPr lvl="1"/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34780"/>
            <a:ext cx="664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G. ’t </a:t>
            </a:r>
            <a:r>
              <a:rPr lang="en-US" sz="1400" dirty="0" err="1" smtClean="0"/>
              <a:t>Hooft</a:t>
            </a:r>
            <a:r>
              <a:rPr lang="en-US" sz="1400" dirty="0" smtClean="0"/>
              <a:t>, </a:t>
            </a:r>
            <a:r>
              <a:rPr lang="it-IT" sz="1400" dirty="0" err="1" smtClean="0"/>
              <a:t>Dimensional</a:t>
            </a:r>
            <a:r>
              <a:rPr lang="it-IT" sz="1400" dirty="0" smtClean="0"/>
              <a:t> </a:t>
            </a:r>
            <a:r>
              <a:rPr lang="it-IT" sz="1400" dirty="0" err="1" smtClean="0"/>
              <a:t>Reduction</a:t>
            </a:r>
            <a:r>
              <a:rPr lang="it-IT" sz="1400" dirty="0" smtClean="0"/>
              <a:t> in Quantum </a:t>
            </a:r>
            <a:r>
              <a:rPr lang="it-IT" sz="1400" dirty="0" err="1" smtClean="0"/>
              <a:t>Gravity</a:t>
            </a:r>
            <a:r>
              <a:rPr lang="it-IT" sz="1400" dirty="0" smtClean="0"/>
              <a:t> </a:t>
            </a:r>
            <a:r>
              <a:rPr lang="en-US" sz="1400" dirty="0" smtClean="0"/>
              <a:t>(1993)</a:t>
            </a:r>
          </a:p>
          <a:p>
            <a:r>
              <a:rPr lang="en-US" sz="1400" dirty="0" smtClean="0"/>
              <a:t>L. Susskind, The World as a Hologram (1994)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correspondence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79832" cy="4495800"/>
          </a:xfrm>
        </p:spPr>
        <p:txBody>
          <a:bodyPr/>
          <a:lstStyle/>
          <a:p>
            <a:r>
              <a:rPr lang="nl-NL" dirty="0" smtClean="0"/>
              <a:t>Look at N stacked D3-branes from two perspectives:</a:t>
            </a:r>
          </a:p>
          <a:p>
            <a:pPr lvl="1"/>
            <a:r>
              <a:rPr lang="nl-NL" dirty="0" smtClean="0"/>
              <a:t>SU(N) SYM-theory on brane</a:t>
            </a:r>
          </a:p>
          <a:p>
            <a:pPr lvl="1"/>
            <a:r>
              <a:rPr lang="nl-NL" dirty="0" smtClean="0"/>
              <a:t>AdS</a:t>
            </a:r>
            <a:r>
              <a:rPr lang="nl-NL" baseline="-25000" dirty="0" smtClean="0"/>
              <a:t>5 </a:t>
            </a:r>
            <a:r>
              <a:rPr lang="nl-NL" baseline="30000" dirty="0" smtClean="0"/>
              <a:t> </a:t>
            </a:r>
            <a:r>
              <a:rPr lang="nl-NL" dirty="0" smtClean="0"/>
              <a:t>gravitational theory</a:t>
            </a:r>
          </a:p>
          <a:p>
            <a:pPr lvl="1">
              <a:buNone/>
            </a:pPr>
            <a:r>
              <a:rPr lang="nl-NL" sz="2400" dirty="0" smtClean="0"/>
              <a:t>(both with supergravity in flat space) </a:t>
            </a:r>
          </a:p>
        </p:txBody>
      </p:sp>
      <p:pic>
        <p:nvPicPr>
          <p:cNvPr id="47106" name="Picture 2" descr="Phys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17032"/>
            <a:ext cx="3528392" cy="2090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550223"/>
            <a:ext cx="6643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J. </a:t>
            </a:r>
            <a:r>
              <a:rPr lang="en-US" sz="1400" dirty="0" err="1" smtClean="0"/>
              <a:t>Maldacena</a:t>
            </a:r>
            <a:r>
              <a:rPr lang="en-US" sz="1400" dirty="0" smtClean="0"/>
              <a:t>, The large N limit of </a:t>
            </a:r>
            <a:r>
              <a:rPr lang="en-US" sz="1400" dirty="0" err="1" smtClean="0"/>
              <a:t>superconformal</a:t>
            </a:r>
            <a:r>
              <a:rPr lang="en-US" sz="1400" dirty="0" smtClean="0"/>
              <a:t> field theories and </a:t>
            </a:r>
            <a:r>
              <a:rPr lang="en-US" sz="1400" dirty="0" err="1" smtClean="0"/>
              <a:t>supergravity</a:t>
            </a:r>
            <a:r>
              <a:rPr lang="en-US" sz="1400" dirty="0" smtClean="0"/>
              <a:t> (1997)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8024" y="4005064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Two limits: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Very strong coupling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Large N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7199784" y="429309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Small string length</a:t>
            </a:r>
          </a:p>
          <a:p>
            <a:r>
              <a:rPr lang="nl-NL" dirty="0" smtClean="0"/>
              <a:t>Planar limit</a:t>
            </a:r>
            <a:endParaRPr lang="nl-NL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941168"/>
            <a:ext cx="2609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Quite remarkable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88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Ex. 1. It is obviously absurd to claim that a four-dimensional quantum field theory is the same as a ten-dimensional string theory. Give one or more reasons why it can't be true.</a:t>
            </a:r>
          </a:p>
          <a:p>
            <a:pPr>
              <a:buNone/>
            </a:pPr>
            <a:r>
              <a:rPr lang="en-US" sz="2400" dirty="0" smtClean="0"/>
              <a:t>Ex. 2. Figure out why your answer to the previous problem is wrong</a:t>
            </a:r>
            <a:endParaRPr lang="nl-NL" sz="24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39552" y="3861048"/>
            <a:ext cx="8153400" cy="2188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nl-NL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Quantum gravity in</a:t>
            </a:r>
            <a:r>
              <a:rPr kumimoji="0" lang="nl-NL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terms of well-defined field theory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lang="nl-NL" sz="2600" baseline="0" dirty="0" smtClean="0"/>
              <a:t>Realisation</a:t>
            </a:r>
            <a:r>
              <a:rPr lang="nl-NL" sz="2600" dirty="0" smtClean="0"/>
              <a:t> of large N limit + holography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nl-NL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Strong</a:t>
            </a:r>
            <a:r>
              <a:rPr kumimoji="0" lang="nl-NL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weak duality: useful for field theory</a:t>
            </a:r>
            <a:endParaRPr kumimoji="0" lang="nl-NL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50223"/>
            <a:ext cx="6643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J. </a:t>
            </a:r>
            <a:r>
              <a:rPr lang="en-US" sz="1400" dirty="0" err="1" smtClean="0"/>
              <a:t>Polchinski</a:t>
            </a:r>
            <a:r>
              <a:rPr lang="en-US" sz="1400" dirty="0" smtClean="0"/>
              <a:t>, Introduction to Gauge/Gravity Duality (2010)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AdS</a:t>
            </a:r>
            <a:r>
              <a:rPr lang="en-US" dirty="0" smtClean="0"/>
              <a:t>/CFT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In formula:</a:t>
            </a:r>
            <a:endParaRPr lang="nl-NL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132856"/>
            <a:ext cx="694077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7</a:t>
            </a:fld>
            <a:endParaRPr lang="nl-NL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683568" y="3861048"/>
          <a:ext cx="81534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Bulk (AdS)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Boundary (CFT)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Field (metric)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Operator (Stress-Energy)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Local </a:t>
                      </a:r>
                      <a:r>
                        <a:rPr lang="nl-NL" dirty="0" err="1" smtClean="0"/>
                        <a:t>symmetry</a:t>
                      </a:r>
                      <a:r>
                        <a:rPr lang="nl-NL" dirty="0" smtClean="0"/>
                        <a:t> (</a:t>
                      </a:r>
                      <a:r>
                        <a:rPr lang="nl-NL" dirty="0" err="1" smtClean="0"/>
                        <a:t>diffeomorphism</a:t>
                      </a:r>
                      <a:r>
                        <a:rPr lang="nl-NL" baseline="0" dirty="0" smtClean="0"/>
                        <a:t>)</a:t>
                      </a:r>
                    </a:p>
                    <a:p>
                      <a:r>
                        <a:rPr lang="nl-NL" baseline="0" dirty="0" smtClean="0"/>
                        <a:t>U(1) gauge field (Photon)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Global </a:t>
                      </a:r>
                      <a:r>
                        <a:rPr lang="nl-NL" dirty="0" err="1" smtClean="0"/>
                        <a:t>symmetry</a:t>
                      </a:r>
                      <a:r>
                        <a:rPr lang="nl-NL" dirty="0" smtClean="0"/>
                        <a:t> (</a:t>
                      </a:r>
                      <a:r>
                        <a:rPr lang="nl-NL" dirty="0" err="1" smtClean="0"/>
                        <a:t>Poincare</a:t>
                      </a:r>
                      <a:r>
                        <a:rPr lang="nl-NL" dirty="0" smtClean="0"/>
                        <a:t>)</a:t>
                      </a:r>
                    </a:p>
                    <a:p>
                      <a:r>
                        <a:rPr lang="nl-NL" dirty="0" smtClean="0"/>
                        <a:t>Global U(1) symmetry</a:t>
                      </a:r>
                      <a:r>
                        <a:rPr lang="nl-NL" baseline="0" dirty="0" smtClean="0"/>
                        <a:t> (chemical potential)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Black hole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Thermal state (analytic Euclidean space)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924944"/>
            <a:ext cx="3599482" cy="70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 err="1" smtClean="0"/>
              <a:t>AdS</a:t>
            </a:r>
            <a:r>
              <a:rPr lang="en-US" dirty="0" smtClean="0"/>
              <a:t>/CFT ‘proven’?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AdS</a:t>
            </a:r>
            <a:r>
              <a:rPr lang="en-US" dirty="0" smtClean="0"/>
              <a:t>/CFT is a strong/weak duality:</a:t>
            </a:r>
          </a:p>
          <a:p>
            <a:pPr lvl="1"/>
            <a:r>
              <a:rPr lang="en-US" dirty="0" smtClean="0"/>
              <a:t>Both very useful and very hard to prove!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derivation is in a lot of cases quite intuitive</a:t>
            </a:r>
          </a:p>
          <a:p>
            <a:pPr lvl="1"/>
            <a:r>
              <a:rPr lang="en-US" dirty="0" smtClean="0"/>
              <a:t>String picture, large N picture, holography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Most importantly: a lot of (mathematical) evidence</a:t>
            </a:r>
          </a:p>
          <a:p>
            <a:pPr lvl="1"/>
            <a:r>
              <a:rPr lang="en-US" dirty="0" smtClean="0"/>
              <a:t>Protected quantities</a:t>
            </a:r>
          </a:p>
          <a:p>
            <a:pPr lvl="1"/>
            <a:r>
              <a:rPr lang="en-US" dirty="0" err="1" smtClean="0"/>
              <a:t>Integrable</a:t>
            </a:r>
            <a:r>
              <a:rPr lang="en-US" dirty="0" smtClean="0"/>
              <a:t> systems</a:t>
            </a:r>
          </a:p>
          <a:p>
            <a:pPr lvl="1"/>
            <a:r>
              <a:rPr lang="en-US" dirty="0" smtClean="0"/>
              <a:t>Experimental evidence?</a:t>
            </a:r>
          </a:p>
          <a:p>
            <a:pPr lvl="1"/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Gauge/Gravity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r>
              <a:rPr lang="en-US" dirty="0" smtClean="0"/>
              <a:t>The duality can easily be generalized:</a:t>
            </a:r>
          </a:p>
          <a:p>
            <a:pPr lvl="1"/>
            <a:r>
              <a:rPr lang="en-US" dirty="0" smtClean="0"/>
              <a:t>May add probe </a:t>
            </a:r>
            <a:r>
              <a:rPr lang="en-US" dirty="0" err="1" smtClean="0"/>
              <a:t>branes</a:t>
            </a:r>
            <a:endParaRPr lang="en-US" dirty="0" smtClean="0"/>
          </a:p>
          <a:p>
            <a:pPr lvl="1"/>
            <a:r>
              <a:rPr lang="en-US" dirty="0" smtClean="0"/>
              <a:t>May put a black hole in the center</a:t>
            </a:r>
          </a:p>
          <a:p>
            <a:pPr lvl="1"/>
            <a:r>
              <a:rPr lang="en-US" dirty="0" smtClean="0"/>
              <a:t>Add matter fields in bulk</a:t>
            </a:r>
          </a:p>
          <a:p>
            <a:r>
              <a:rPr lang="en-US" dirty="0" smtClean="0"/>
              <a:t>Not pure </a:t>
            </a:r>
            <a:r>
              <a:rPr lang="en-US" dirty="0" err="1" smtClean="0"/>
              <a:t>AdS</a:t>
            </a:r>
            <a:r>
              <a:rPr lang="en-US" dirty="0" smtClean="0"/>
              <a:t> (but gravitational) </a:t>
            </a:r>
          </a:p>
          <a:p>
            <a:pPr lvl="1"/>
            <a:r>
              <a:rPr lang="en-US" dirty="0" smtClean="0"/>
              <a:t>Must be a boundary: asymptotically </a:t>
            </a:r>
            <a:r>
              <a:rPr lang="en-US" dirty="0" err="1" smtClean="0"/>
              <a:t>conformally</a:t>
            </a:r>
            <a:r>
              <a:rPr lang="en-US" dirty="0" smtClean="0"/>
              <a:t> flat</a:t>
            </a:r>
          </a:p>
          <a:p>
            <a:r>
              <a:rPr lang="en-US" dirty="0" smtClean="0"/>
              <a:t>Not CFT (but gauge theory)</a:t>
            </a:r>
          </a:p>
          <a:p>
            <a:pPr lvl="1"/>
            <a:r>
              <a:rPr lang="en-US" dirty="0" smtClean="0"/>
              <a:t>But has to have strong coupling and conformal in UV</a:t>
            </a:r>
          </a:p>
          <a:p>
            <a:pPr lvl="1"/>
            <a:endParaRPr lang="en-US" dirty="0" smtClean="0"/>
          </a:p>
          <a:p>
            <a:r>
              <a:rPr lang="en-US" sz="2400" dirty="0" smtClean="0"/>
              <a:t>Often no explicit string theory (consistent truncation)</a:t>
            </a:r>
            <a:endParaRPr lang="nl-NL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1204</Words>
  <Application>Microsoft Office PowerPoint</Application>
  <PresentationFormat>On-screen Show (4:3)</PresentationFormat>
  <Paragraphs>298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Median</vt:lpstr>
      <vt:lpstr>Gauge/gravity and condensed matter</vt:lpstr>
      <vt:lpstr>Outline</vt:lpstr>
      <vt:lpstr>Compulsory history</vt:lpstr>
      <vt:lpstr>The holographic principle</vt:lpstr>
      <vt:lpstr>The correspondence</vt:lpstr>
      <vt:lpstr>Quite remarkable</vt:lpstr>
      <vt:lpstr>AdS/CFT</vt:lpstr>
      <vt:lpstr>Is AdS/CFT ‘proven’?</vt:lpstr>
      <vt:lpstr>Gauge/Gravity</vt:lpstr>
      <vt:lpstr>The big problem with AdS/CFT</vt:lpstr>
      <vt:lpstr>AdS/CMT</vt:lpstr>
      <vt:lpstr>Superconductivity</vt:lpstr>
      <vt:lpstr>Electric and thermal conductivity</vt:lpstr>
      <vt:lpstr>Linear response</vt:lpstr>
      <vt:lpstr>Retarded Green functions</vt:lpstr>
      <vt:lpstr>Green functions in AdS/CFT</vt:lpstr>
      <vt:lpstr>Green functions in AdS/CFT</vt:lpstr>
      <vt:lpstr>Comparison with graphene</vt:lpstr>
      <vt:lpstr>Holographic superconductor</vt:lpstr>
      <vt:lpstr>Holographic superconductor</vt:lpstr>
      <vt:lpstr>Tc in units of g/m</vt:lpstr>
      <vt:lpstr>Condensate</vt:lpstr>
      <vt:lpstr>Conductivity in superconductors</vt:lpstr>
      <vt:lpstr>Non-relativistic theories</vt:lpstr>
      <vt:lpstr>Other applications</vt:lpstr>
      <vt:lpstr>Don’t exaggerate</vt:lpstr>
      <vt:lpstr>Drag force in QGP</vt:lpstr>
      <vt:lpstr>Heavy Ion Collisions</vt:lpstr>
    </vt:vector>
  </TitlesOfParts>
  <Company>Utrecht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holes as Information Scramblers</dc:title>
  <dc:creator>van der Schee</dc:creator>
  <cp:lastModifiedBy>User</cp:lastModifiedBy>
  <cp:revision>724</cp:revision>
  <dcterms:created xsi:type="dcterms:W3CDTF">2011-04-27T16:22:55Z</dcterms:created>
  <dcterms:modified xsi:type="dcterms:W3CDTF">2011-06-24T09:39:13Z</dcterms:modified>
</cp:coreProperties>
</file>