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6" r:id="rId3"/>
    <p:sldId id="278" r:id="rId4"/>
    <p:sldId id="298" r:id="rId5"/>
    <p:sldId id="279" r:id="rId6"/>
    <p:sldId id="271" r:id="rId7"/>
    <p:sldId id="272" r:id="rId8"/>
    <p:sldId id="283" r:id="rId9"/>
    <p:sldId id="284" r:id="rId10"/>
    <p:sldId id="297" r:id="rId11"/>
    <p:sldId id="296" r:id="rId12"/>
    <p:sldId id="285" r:id="rId13"/>
    <p:sldId id="294" r:id="rId14"/>
    <p:sldId id="300" r:id="rId15"/>
    <p:sldId id="291" r:id="rId16"/>
    <p:sldId id="292" r:id="rId17"/>
    <p:sldId id="290" r:id="rId18"/>
    <p:sldId id="276" r:id="rId19"/>
    <p:sldId id="293" r:id="rId20"/>
    <p:sldId id="287" r:id="rId21"/>
    <p:sldId id="288" r:id="rId22"/>
    <p:sldId id="301" r:id="rId23"/>
  </p:sldIdLst>
  <p:sldSz cx="9144000" cy="6858000" type="screen4x3"/>
  <p:notesSz cx="6778625" cy="94789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ke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7" autoAdjust="0"/>
  </p:normalViewPr>
  <p:slideViewPr>
    <p:cSldViewPr>
      <p:cViewPr varScale="1">
        <p:scale>
          <a:sx n="66" d="100"/>
          <a:sy n="66" d="100"/>
        </p:scale>
        <p:origin x="-15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8899" y="0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E9CCA479-EB8F-4BFC-A9AA-4AAFD2ADB582}" type="datetimeFigureOut">
              <a:rPr lang="nl-NL" smtClean="0"/>
              <a:pPr/>
              <a:t>22-3-2012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8899" y="9003491"/>
            <a:ext cx="2938143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6831870B-7C67-4FC4-BEF5-2ACD4DF981D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6741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9653" y="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A70ED500-B3E1-471C-A9B2-CD8A511BE04B}" type="datetimeFigureOut">
              <a:rPr lang="nl-NL" smtClean="0"/>
              <a:pPr/>
              <a:t>22-3-2012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9175" y="711200"/>
            <a:ext cx="4740275" cy="355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502508"/>
            <a:ext cx="5422900" cy="4265534"/>
          </a:xfrm>
          <a:prstGeom prst="rect">
            <a:avLst/>
          </a:prstGeom>
        </p:spPr>
        <p:txBody>
          <a:bodyPr vert="horz" lIns="89163" tIns="44582" rIns="89163" bIns="44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9653" y="9003370"/>
            <a:ext cx="2937404" cy="473949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20A93C87-F0F0-4BC6-BDC5-2C6B968D78C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4629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83195-29C5-4042-A450-98C8D476F76F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QNM-expansion, only 10 complex numbers! Note: initial agreement very unexpected.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Thermalization time is (usually!) very fast:</a:t>
            </a:r>
          </a:p>
          <a:p>
            <a:r>
              <a:rPr lang="nl-NL" dirty="0" smtClean="0"/>
              <a:t>Linear approximation always accurate within “20%”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Note correlation with “entropy production”. Actually correlation with Bmax is</a:t>
            </a:r>
            <a:r>
              <a:rPr lang="nl-NL" baseline="0" dirty="0" smtClean="0"/>
              <a:t> much better.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Many states +</a:t>
            </a:r>
            <a:r>
              <a:rPr lang="nl-NL" baseline="0" dirty="0" smtClean="0"/>
              <a:t> linearized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Opposed to </a:t>
            </a:r>
            <a:r>
              <a:rPr lang="en-US" dirty="0" err="1" smtClean="0"/>
              <a:t>Chesler</a:t>
            </a:r>
            <a:r>
              <a:rPr lang="en-US" dirty="0" smtClean="0"/>
              <a:t> </a:t>
            </a:r>
            <a:r>
              <a:rPr lang="en-US" dirty="0" err="1" smtClean="0"/>
              <a:t>Yaffe</a:t>
            </a:r>
            <a:r>
              <a:rPr lang="en-US" dirty="0" smtClean="0"/>
              <a:t> approach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energy is constant</a:t>
            </a:r>
            <a:r>
              <a:rPr lang="en-US" baseline="0" dirty="0" smtClean="0"/>
              <a:t> (due to homogeneity)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3C87-F0F0-4BC6-BDC5-2C6B968D78CF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C40433-150C-447F-9FFC-AF24AA8E2DE9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AC46-674D-4E4A-A028-7F0C6C230921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D69564-2026-4974-AD2F-20BD4F973867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749A-1546-454C-BB68-60CBF38B78B2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B326-F20E-4FB1-AB68-E3C700D0A079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557776-E099-4984-8B60-76848BAB2E26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5D4E57-A175-4B7F-99D1-3F7763BF2709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CF1D-D203-42D2-9024-C11945ED8C09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D4-ADBC-4B47-A8A5-0D08DA2649AF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D93F-3442-4693-93B6-87F31361A5E8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9E96A3B-B161-406A-8D19-8D7F6B6D71CB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110B8A-84FA-41C6-8A41-CD6B6025AECB}" type="datetime1">
              <a:rPr lang="nl-NL" smtClean="0"/>
              <a:pPr/>
              <a:t>22-3-2012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A58DBF-7C61-4997-9886-539CDC07A38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8358214" cy="755645"/>
          </a:xfrm>
        </p:spPr>
        <p:txBody>
          <a:bodyPr>
            <a:noAutofit/>
          </a:bodyPr>
          <a:lstStyle/>
          <a:p>
            <a:r>
              <a:rPr lang="nl-NL" sz="3100" dirty="0" smtClean="0"/>
              <a:t>Strong coupling isotropization simplified</a:t>
            </a:r>
            <a:endParaRPr lang="nl-NL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2708920"/>
            <a:ext cx="5472608" cy="471494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linearized Einstein’s equations may be enough</a:t>
            </a:r>
            <a:endParaRPr lang="nl-NL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99573" y="526732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Wilke</a:t>
            </a:r>
            <a:r>
              <a:rPr lang="nl-NL" dirty="0" smtClean="0"/>
              <a:t> van der Schee</a:t>
            </a:r>
            <a:endParaRPr lang="nl-NL" dirty="0"/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943600"/>
            <a:ext cx="243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8425" y="6101508"/>
            <a:ext cx="330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dirty="0" smtClean="0">
                <a:solidFill>
                  <a:schemeClr val="bg1"/>
                </a:solidFill>
              </a:rPr>
              <a:t>Universitat de Barcelona,</a:t>
            </a:r>
          </a:p>
          <a:p>
            <a:pPr algn="just"/>
            <a:r>
              <a:rPr lang="nl-NL" dirty="0" smtClean="0">
                <a:solidFill>
                  <a:schemeClr val="bg1"/>
                </a:solidFill>
              </a:rPr>
              <a:t>March 22, 2012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Picture 8" descr="holography qg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27165"/>
            <a:ext cx="2686050" cy="2830835"/>
          </a:xfrm>
          <a:prstGeom prst="rect">
            <a:avLst/>
          </a:prstGeom>
        </p:spPr>
      </p:pic>
      <p:pic>
        <p:nvPicPr>
          <p:cNvPr id="10" name="Picture 2" descr="I:\PhD\NIKHEFlogo400x1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3845" y="6148707"/>
            <a:ext cx="1091349" cy="4829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87824" y="5553075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accent1"/>
                </a:solidFill>
              </a:rPr>
              <a:t>Work with Michał Heller, David Mateos and Diego Trancanelli, 1202.0981</a:t>
            </a:r>
            <a:endParaRPr lang="nl-NL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Quasi-normal mode expansion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2015" y="1461977"/>
            <a:ext cx="8153400" cy="44958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Expansion: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Solution possible for discrete</a:t>
            </a:r>
          </a:p>
          <a:p>
            <a:r>
              <a:rPr lang="en-US" sz="2500" dirty="0" smtClean="0"/>
              <a:t>Imaginary part      always positive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G.T. Horowitz and V.E. </a:t>
            </a:r>
            <a:r>
              <a:rPr lang="en-US" sz="1200" dirty="0" err="1" smtClean="0"/>
              <a:t>Hubeny</a:t>
            </a:r>
            <a:r>
              <a:rPr lang="en-US" sz="1200" dirty="0" smtClean="0"/>
              <a:t>, </a:t>
            </a:r>
            <a:r>
              <a:rPr lang="en-US" sz="1200" dirty="0" err="1" smtClean="0"/>
              <a:t>Quasinormal</a:t>
            </a:r>
            <a:r>
              <a:rPr lang="en-US" sz="1200" dirty="0" smtClean="0"/>
              <a:t> Modes of </a:t>
            </a:r>
            <a:r>
              <a:rPr lang="en-US" sz="1200" dirty="0" err="1" smtClean="0"/>
              <a:t>AdS</a:t>
            </a:r>
            <a:r>
              <a:rPr lang="en-US" sz="1200" dirty="0" smtClean="0"/>
              <a:t> Black Holes and the Approach to Thermal Equilibrium(</a:t>
            </a:r>
            <a:r>
              <a:rPr lang="it-IT" sz="1200" dirty="0" smtClean="0"/>
              <a:t>1999)</a:t>
            </a:r>
          </a:p>
          <a:p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err="1"/>
              <a:t>Friess</a:t>
            </a:r>
            <a:r>
              <a:rPr lang="en-US" sz="1200" dirty="0"/>
              <a:t>, </a:t>
            </a:r>
            <a:r>
              <a:rPr lang="en-US" sz="1200" dirty="0" smtClean="0"/>
              <a:t>S</a:t>
            </a:r>
            <a:r>
              <a:rPr lang="en-US" sz="1200" dirty="0"/>
              <a:t>. </a:t>
            </a:r>
            <a:r>
              <a:rPr lang="en-US" sz="1200" dirty="0" err="1"/>
              <a:t>Gubser</a:t>
            </a:r>
            <a:r>
              <a:rPr lang="en-US" sz="1200" dirty="0"/>
              <a:t>, </a:t>
            </a:r>
            <a:r>
              <a:rPr lang="en-US" sz="1200" dirty="0" smtClean="0"/>
              <a:t>G. </a:t>
            </a:r>
            <a:r>
              <a:rPr lang="en-US" sz="1200" dirty="0" err="1" smtClean="0"/>
              <a:t>Michalogiorgakis</a:t>
            </a:r>
            <a:r>
              <a:rPr lang="en-US" sz="1200" dirty="0" smtClean="0"/>
              <a:t>, and S</a:t>
            </a:r>
            <a:r>
              <a:rPr lang="en-US" sz="1200" dirty="0"/>
              <a:t>. </a:t>
            </a:r>
            <a:r>
              <a:rPr lang="en-US" sz="1200" dirty="0" err="1" smtClean="0"/>
              <a:t>Pufu</a:t>
            </a:r>
            <a:r>
              <a:rPr lang="en-US" sz="1200" dirty="0"/>
              <a:t>, Expanding plasmas and </a:t>
            </a:r>
            <a:r>
              <a:rPr lang="en-US" sz="1200" dirty="0" err="1"/>
              <a:t>quasinormal</a:t>
            </a:r>
            <a:r>
              <a:rPr lang="en-US" sz="1200" dirty="0"/>
              <a:t> modes </a:t>
            </a:r>
            <a:r>
              <a:rPr lang="en-US" sz="1200" dirty="0" smtClean="0"/>
              <a:t>of anti-de </a:t>
            </a:r>
            <a:r>
              <a:rPr lang="en-US" sz="1200" dirty="0"/>
              <a:t>Sitter black </a:t>
            </a:r>
            <a:r>
              <a:rPr lang="en-US" sz="1200" dirty="0" smtClean="0"/>
              <a:t>holes (2006)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23" y="3004141"/>
            <a:ext cx="359647" cy="27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55" y="3486151"/>
            <a:ext cx="359647" cy="27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91" y="1904557"/>
            <a:ext cx="40481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D:\dropbox\Dropbox\holographic_thermalization_and_quasinormal_modes-a_case_study\figures\qnmomeg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4305"/>
            <a:ext cx="4214242" cy="265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dropbox\Dropbox\holographic_thermalization_and_quasinormal_modes-a_case_study\figures\qn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24083"/>
            <a:ext cx="4535230" cy="264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204864"/>
            <a:ext cx="1347589" cy="3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32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1A58DBF-7C61-4997-9886-539CDC07A380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76456" cy="53657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First results (</a:t>
            </a:r>
            <a:r>
              <a:rPr lang="nl-NL" dirty="0" smtClean="0">
                <a:solidFill>
                  <a:schemeClr val="accent1">
                    <a:lumMod val="50000"/>
                  </a:schemeClr>
                </a:solidFill>
              </a:rPr>
              <a:t>Full</a:t>
            </a:r>
            <a:r>
              <a:rPr lang="nl-NL" dirty="0" smtClean="0"/>
              <a:t>/</a:t>
            </a:r>
            <a:r>
              <a:rPr lang="nl-NL" dirty="0" smtClean="0">
                <a:solidFill>
                  <a:srgbClr val="00B050"/>
                </a:solidFill>
              </a:rPr>
              <a:t>Linearized</a:t>
            </a:r>
            <a:r>
              <a:rPr lang="nl-NL" dirty="0" smtClean="0"/>
              <a:t>/</a:t>
            </a:r>
            <a:r>
              <a:rPr lang="nl-NL" dirty="0" smtClean="0">
                <a:solidFill>
                  <a:srgbClr val="FF0000"/>
                </a:solidFill>
              </a:rPr>
              <a:t>QNM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3074" name="Picture 2" descr="D:\dropbox\Dropbox\holographic_thermalization_and_quasinormal_modes-a_case_study\figures\example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" y="688481"/>
            <a:ext cx="9037086" cy="561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84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states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 range of initial states</a:t>
            </a:r>
          </a:p>
          <a:p>
            <a:pPr lvl="1"/>
            <a:r>
              <a:rPr lang="en-US" dirty="0"/>
              <a:t>Random: ratio 10</a:t>
            </a:r>
            <a:r>
              <a:rPr lang="en-US" baseline="30000" dirty="0"/>
              <a:t>th</a:t>
            </a:r>
            <a:r>
              <a:rPr lang="en-US" dirty="0"/>
              <a:t> order polynomials, minus subtraction</a:t>
            </a:r>
          </a:p>
          <a:p>
            <a:pPr lvl="1"/>
            <a:r>
              <a:rPr lang="en-US" dirty="0" smtClean="0"/>
              <a:t>Near boundary (UV), middle, near horizon (IR)</a:t>
            </a:r>
          </a:p>
          <a:p>
            <a:pPr lvl="1"/>
            <a:r>
              <a:rPr lang="en-US" dirty="0" smtClean="0"/>
              <a:t>Wiggly ones, combinations</a:t>
            </a:r>
          </a:p>
          <a:p>
            <a:pPr lvl="1"/>
            <a:endParaRPr lang="en-US" dirty="0"/>
          </a:p>
          <a:p>
            <a:r>
              <a:rPr lang="en-US" dirty="0"/>
              <a:t>Thermalized: dynamics ≈ hydrodynamics</a:t>
            </a:r>
          </a:p>
          <a:p>
            <a:pPr lvl="1"/>
            <a:r>
              <a:rPr lang="en-US" dirty="0"/>
              <a:t>Homogeneous </a:t>
            </a:r>
            <a:r>
              <a:rPr lang="en-US" dirty="0">
                <a:sym typeface="Wingdings" pitchFamily="2" charset="2"/>
              </a:rPr>
              <a:t> no flow  no anisotropy</a:t>
            </a:r>
          </a:p>
          <a:p>
            <a:pPr lvl="1"/>
            <a:r>
              <a:rPr lang="en-US" dirty="0">
                <a:sym typeface="Wingdings" pitchFamily="2" charset="2"/>
              </a:rPr>
              <a:t>Our criterion:</a:t>
            </a: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19" y="5157564"/>
            <a:ext cx="1726307" cy="32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subtlety: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max</a:t>
            </a:r>
            <a:endParaRPr lang="nl-NL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9215936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Try to get state “maximally” far from equilibrium</a:t>
            </a:r>
          </a:p>
          <a:p>
            <a:pPr lvl="1"/>
            <a:r>
              <a:rPr lang="en-US" dirty="0" smtClean="0"/>
              <a:t>                        and          implies curvature singularity!</a:t>
            </a:r>
          </a:p>
          <a:p>
            <a:pPr lvl="1"/>
            <a:r>
              <a:rPr lang="en-US" dirty="0" smtClean="0"/>
              <a:t>Should be behind event horizon (physically/numerically)</a:t>
            </a:r>
          </a:p>
          <a:p>
            <a:r>
              <a:rPr lang="en-US" dirty="0" smtClean="0"/>
              <a:t>We tried:</a:t>
            </a:r>
          </a:p>
          <a:p>
            <a:pPr lvl="1"/>
            <a:r>
              <a:rPr lang="en-US" dirty="0" smtClean="0"/>
              <a:t>Start with some </a:t>
            </a:r>
            <a:r>
              <a:rPr lang="en-US" i="1" dirty="0">
                <a:latin typeface="Times" pitchFamily="18" charset="0"/>
              </a:rPr>
              <a:t>B</a:t>
            </a:r>
            <a:r>
              <a:rPr lang="en-US" dirty="0" smtClean="0"/>
              <a:t>, with </a:t>
            </a:r>
            <a:r>
              <a:rPr lang="en-US" i="1" dirty="0">
                <a:latin typeface="Times" pitchFamily="18" charset="0"/>
              </a:rPr>
              <a:t>B</a:t>
            </a:r>
            <a:r>
              <a:rPr lang="en-US" dirty="0" smtClean="0"/>
              <a:t> not too big</a:t>
            </a:r>
          </a:p>
          <a:p>
            <a:pPr lvl="1"/>
            <a:r>
              <a:rPr lang="en-US" dirty="0" smtClean="0"/>
              <a:t>Multiply </a:t>
            </a:r>
            <a:r>
              <a:rPr lang="en-US" i="1" dirty="0" smtClean="0">
                <a:latin typeface="Times" pitchFamily="18" charset="0"/>
              </a:rPr>
              <a:t>B</a:t>
            </a:r>
            <a:r>
              <a:rPr lang="en-US" dirty="0" smtClean="0"/>
              <a:t> with 1.1, stop if </a:t>
            </a:r>
            <a:r>
              <a:rPr lang="en-US" dirty="0" err="1" smtClean="0"/>
              <a:t>numerics</a:t>
            </a:r>
            <a:r>
              <a:rPr lang="en-US" dirty="0" smtClean="0"/>
              <a:t> are unstable</a:t>
            </a:r>
          </a:p>
          <a:p>
            <a:pPr lvl="1"/>
            <a:r>
              <a:rPr lang="en-US" dirty="0" smtClean="0"/>
              <a:t>In practice:            (where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h</a:t>
            </a:r>
            <a:r>
              <a:rPr lang="en-US" dirty="0" smtClean="0"/>
              <a:t>=1)</a:t>
            </a:r>
          </a:p>
          <a:p>
            <a:r>
              <a:rPr lang="en-US" dirty="0" smtClean="0"/>
              <a:t>In this way we can get low initial entropies!</a:t>
            </a:r>
          </a:p>
          <a:p>
            <a:r>
              <a:rPr lang="en-US" dirty="0" smtClean="0"/>
              <a:t>NB: no limit on        (anisotropy), but needs to be in UV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24561"/>
            <a:ext cx="853058" cy="3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235" y="2222376"/>
            <a:ext cx="686370" cy="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5548" y="2098948"/>
            <a:ext cx="2050157" cy="5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661248"/>
            <a:ext cx="715067" cy="38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" y="1702466"/>
            <a:ext cx="4856426" cy="3381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" y="1706011"/>
            <a:ext cx="4856426" cy="3381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" y="1706011"/>
            <a:ext cx="4856426" cy="3381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" y="1706011"/>
            <a:ext cx="4856426" cy="3381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" y="1702466"/>
            <a:ext cx="4856425" cy="3381286"/>
          </a:xfrm>
          <a:prstGeom prst="rect">
            <a:avLst/>
          </a:prstGeom>
        </p:spPr>
      </p:pic>
      <p:pic>
        <p:nvPicPr>
          <p:cNvPr id="6177" name="Picture 33" descr="D:\dropbox\Dropbox\5ini4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90" y="2057437"/>
            <a:ext cx="4101939" cy="248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D:\dropbox\Dropbox\5ini3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90" y="2057437"/>
            <a:ext cx="4101939" cy="248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35" descr="D:\dropbox\Dropbox\5ini2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90" y="2057437"/>
            <a:ext cx="4101939" cy="248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D:\dropbox\Dropbox\5ini1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90" y="2057437"/>
            <a:ext cx="4101939" cy="248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Anisotropy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5301208"/>
            <a:ext cx="7415736" cy="1224136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Linearized approximation works very well! (dashed)</a:t>
            </a:r>
          </a:p>
          <a:p>
            <a:pPr lvl="1"/>
            <a:r>
              <a:rPr lang="nl-NL" dirty="0" smtClean="0"/>
              <a:t>Last one with QNM</a:t>
            </a:r>
          </a:p>
          <a:p>
            <a:r>
              <a:rPr lang="nl-NL" dirty="0" smtClean="0"/>
              <a:t>Profiles located in IR (near horizon) thermalize later</a:t>
            </a:r>
            <a:endParaRPr lang="nl-NL" dirty="0"/>
          </a:p>
        </p:txBody>
      </p:sp>
      <p:pic>
        <p:nvPicPr>
          <p:cNvPr id="6176" name="Picture 32" descr="D:\dropbox\Dropbox\5ini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90" y="2057437"/>
            <a:ext cx="4101939" cy="248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6572899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M. Heller</a:t>
            </a:r>
            <a:r>
              <a:rPr lang="en-US" sz="1200" dirty="0"/>
              <a:t>, </a:t>
            </a:r>
            <a:r>
              <a:rPr lang="en-US" sz="1200" dirty="0" smtClean="0"/>
              <a:t>R. </a:t>
            </a:r>
            <a:r>
              <a:rPr lang="pl-PL" sz="1200" dirty="0" smtClean="0"/>
              <a:t>Janik</a:t>
            </a:r>
            <a:r>
              <a:rPr lang="en-US" sz="1200" dirty="0" smtClean="0"/>
              <a:t> </a:t>
            </a:r>
            <a:r>
              <a:rPr lang="pl-PL" sz="1200" dirty="0" smtClean="0"/>
              <a:t>and </a:t>
            </a:r>
            <a:r>
              <a:rPr lang="en-US" sz="1200" dirty="0" smtClean="0"/>
              <a:t>P. </a:t>
            </a:r>
            <a:r>
              <a:rPr lang="pl-PL" sz="1200" dirty="0" smtClean="0"/>
              <a:t>Witaszczyk</a:t>
            </a:r>
            <a:r>
              <a:rPr lang="en-US" sz="1200" dirty="0" smtClean="0"/>
              <a:t>, </a:t>
            </a:r>
            <a:r>
              <a:rPr lang="en-US" sz="1200" dirty="0"/>
              <a:t>The characteristics of </a:t>
            </a:r>
            <a:r>
              <a:rPr lang="en-US" sz="1200" dirty="0" err="1"/>
              <a:t>thermalization</a:t>
            </a:r>
            <a:r>
              <a:rPr lang="en-US" sz="1200" dirty="0"/>
              <a:t> of boost-invariant plasma from </a:t>
            </a:r>
            <a:r>
              <a:rPr lang="en-US" sz="1200" dirty="0" smtClean="0"/>
              <a:t>holography (2011)</a:t>
            </a:r>
          </a:p>
        </p:txBody>
      </p:sp>
    </p:spTree>
    <p:extLst>
      <p:ext uri="{BB962C8B-B14F-4D97-AF65-F5344CB8AC3E}">
        <p14:creationId xmlns="" xmlns:p14="http://schemas.microsoft.com/office/powerpoint/2010/main" val="28640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B(z, t) and the linearized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1027" name="Picture 3" descr="D:\dropbox\Dropbox\holographic_thermalization_and_quasinormal_modes-a_case_study\figures\B3Dtypical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8" y="1522884"/>
            <a:ext cx="3810000" cy="276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ropbox\Dropbox\holographic_thermalization_and_quasinormal_modes-a_case_study\figures\B3Dtypicaldif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56" y="1567076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ropbox\Dropbox\holographic_thermalization_and_quasinormal_modes-a_case_study\figures\B3Dtypical2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28" y="4043169"/>
            <a:ext cx="3810000" cy="2771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ropbox\Dropbox\holographic_thermalization_and_quasinormal_modes-a_case_study\figures\B3Dtypical2dif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44" y="4144134"/>
            <a:ext cx="3810000" cy="272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4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B(z, t) and the linearized error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Extreme IR example:</a:t>
            </a:r>
            <a:endParaRPr lang="en-US" dirty="0"/>
          </a:p>
        </p:txBody>
      </p:sp>
      <p:pic>
        <p:nvPicPr>
          <p:cNvPr id="2050" name="Picture 2" descr="D:\dropbox\Dropbox\holographic_thermalization_and_quasinormal_modes-a_case_study\figures\B3Dboundarydi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71" y="2492895"/>
            <a:ext cx="4505529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ropbox\Dropbox\holographic_thermalization_and_quasinormal_modes-a_case_study\figures\B3Dboundar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2895"/>
            <a:ext cx="4661717" cy="318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18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</a:t>
            </a:r>
            <a:r>
              <a:rPr lang="en-US" dirty="0" smtClean="0"/>
              <a:t>horizons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2636912"/>
            <a:ext cx="8807846" cy="4104456"/>
          </a:xfrm>
        </p:spPr>
        <p:txBody>
          <a:bodyPr>
            <a:noAutofit/>
          </a:bodyPr>
          <a:lstStyle/>
          <a:p>
            <a:endParaRPr lang="nl-NL" sz="2500" dirty="0" smtClean="0"/>
          </a:p>
          <a:p>
            <a:endParaRPr lang="nl-NL" sz="2500" dirty="0" smtClean="0"/>
          </a:p>
          <a:p>
            <a:endParaRPr lang="nl-NL" sz="2500" dirty="0" smtClean="0"/>
          </a:p>
          <a:p>
            <a:endParaRPr lang="nl-NL" sz="2500" dirty="0" smtClean="0"/>
          </a:p>
          <a:p>
            <a:endParaRPr lang="nl-NL" sz="2500" dirty="0" smtClean="0"/>
          </a:p>
          <a:p>
            <a:pPr>
              <a:buNone/>
            </a:pPr>
            <a:endParaRPr lang="nl-NL" sz="2500" dirty="0" smtClean="0"/>
          </a:p>
          <a:p>
            <a:r>
              <a:rPr lang="nl-NL" sz="2500" dirty="0" smtClean="0"/>
              <a:t>“Entropy” rises quickly</a:t>
            </a:r>
          </a:p>
          <a:p>
            <a:r>
              <a:rPr lang="nl-NL" sz="2500" dirty="0" smtClean="0"/>
              <a:t>Not always an apparent horizon; always inside event horizon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6901"/>
            <a:ext cx="3127976" cy="1892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850" y="2060846"/>
            <a:ext cx="4656318" cy="3218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4334" y="2111241"/>
            <a:ext cx="4423147" cy="3018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5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2000 profiles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2050" name="Picture 2" descr="D:\dropbox\Dropbox\holographic_thermalization_and_quasinormal_modes-a_case_study\figures\histogramn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" y="1572264"/>
            <a:ext cx="5166059" cy="3512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97098" y="4293096"/>
            <a:ext cx="3935395" cy="2546961"/>
            <a:chOff x="-108520" y="3518359"/>
            <a:chExt cx="4067944" cy="2376264"/>
          </a:xfrm>
        </p:grpSpPr>
        <p:grpSp>
          <p:nvGrpSpPr>
            <p:cNvPr id="7" name="Group 6"/>
            <p:cNvGrpSpPr/>
            <p:nvPr/>
          </p:nvGrpSpPr>
          <p:grpSpPr>
            <a:xfrm>
              <a:off x="-108520" y="3518359"/>
              <a:ext cx="4067944" cy="2376264"/>
              <a:chOff x="2627784" y="2384884"/>
              <a:chExt cx="4067944" cy="2376264"/>
            </a:xfrm>
          </p:grpSpPr>
          <p:sp>
            <p:nvSpPr>
              <p:cNvPr id="5" name="Line Callout 1 4"/>
              <p:cNvSpPr/>
              <p:nvPr/>
            </p:nvSpPr>
            <p:spPr>
              <a:xfrm>
                <a:off x="2627784" y="2384884"/>
                <a:ext cx="4067944" cy="2376264"/>
              </a:xfrm>
              <a:prstGeom prst="borderCallout1">
                <a:avLst>
                  <a:gd name="adj1" fmla="val 18750"/>
                  <a:gd name="adj2" fmla="val -8333"/>
                  <a:gd name="adj3" fmla="val -4294"/>
                  <a:gd name="adj4" fmla="val -8294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tailEnd type="triangle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894226" y="2439541"/>
                <a:ext cx="3627838" cy="2266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329461" y="3652723"/>
              <a:ext cx="2381866" cy="15652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188903" y="1664307"/>
            <a:ext cx="3935395" cy="2177591"/>
            <a:chOff x="2627784" y="2384884"/>
            <a:chExt cx="4067944" cy="2376264"/>
          </a:xfrm>
        </p:grpSpPr>
        <p:sp>
          <p:nvSpPr>
            <p:cNvPr id="17" name="Line Callout 1 16"/>
            <p:cNvSpPr/>
            <p:nvPr/>
          </p:nvSpPr>
          <p:spPr>
            <a:xfrm>
              <a:off x="2627784" y="2384884"/>
              <a:ext cx="4067944" cy="2376264"/>
            </a:xfrm>
            <a:prstGeom prst="borderCallout1">
              <a:avLst>
                <a:gd name="adj1" fmla="val 18750"/>
                <a:gd name="adj2" fmla="val -8333"/>
                <a:gd name="adj3" fmla="val 84181"/>
                <a:gd name="adj4" fmla="val -3022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13881" y="2439541"/>
              <a:ext cx="3426679" cy="22669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" y="3270302"/>
            <a:ext cx="3635896" cy="3574495"/>
            <a:chOff x="1" y="3270302"/>
            <a:chExt cx="3635896" cy="3574495"/>
          </a:xfrm>
        </p:grpSpPr>
        <p:sp>
          <p:nvSpPr>
            <p:cNvPr id="19" name="Line Callout 1 18"/>
            <p:cNvSpPr/>
            <p:nvPr/>
          </p:nvSpPr>
          <p:spPr>
            <a:xfrm>
              <a:off x="1" y="3270302"/>
              <a:ext cx="3635896" cy="3574495"/>
            </a:xfrm>
            <a:custGeom>
              <a:avLst/>
              <a:gdLst>
                <a:gd name="connsiteX0" fmla="*/ 0 w 3635896"/>
                <a:gd name="connsiteY0" fmla="*/ 0 h 1759613"/>
                <a:gd name="connsiteX1" fmla="*/ 3635896 w 3635896"/>
                <a:gd name="connsiteY1" fmla="*/ 0 h 1759613"/>
                <a:gd name="connsiteX2" fmla="*/ 3635896 w 3635896"/>
                <a:gd name="connsiteY2" fmla="*/ 1759613 h 1759613"/>
                <a:gd name="connsiteX3" fmla="*/ 0 w 3635896"/>
                <a:gd name="connsiteY3" fmla="*/ 1759613 h 1759613"/>
                <a:gd name="connsiteX4" fmla="*/ 0 w 3635896"/>
                <a:gd name="connsiteY4" fmla="*/ 0 h 1759613"/>
                <a:gd name="connsiteX0" fmla="*/ -302979 w 3635896"/>
                <a:gd name="connsiteY0" fmla="*/ 329927 h 1759613"/>
                <a:gd name="connsiteX1" fmla="*/ -2877085 w 3635896"/>
                <a:gd name="connsiteY1" fmla="*/ -443282 h 1759613"/>
                <a:gd name="connsiteX0" fmla="*/ 2896135 w 6512981"/>
                <a:gd name="connsiteY0" fmla="*/ 5132 h 2202895"/>
                <a:gd name="connsiteX1" fmla="*/ 6512981 w 6512981"/>
                <a:gd name="connsiteY1" fmla="*/ 443282 h 2202895"/>
                <a:gd name="connsiteX2" fmla="*/ 6512981 w 6512981"/>
                <a:gd name="connsiteY2" fmla="*/ 2202895 h 2202895"/>
                <a:gd name="connsiteX3" fmla="*/ 2877085 w 6512981"/>
                <a:gd name="connsiteY3" fmla="*/ 2202895 h 2202895"/>
                <a:gd name="connsiteX4" fmla="*/ 2896135 w 6512981"/>
                <a:gd name="connsiteY4" fmla="*/ 5132 h 2202895"/>
                <a:gd name="connsiteX0" fmla="*/ 2574106 w 6512981"/>
                <a:gd name="connsiteY0" fmla="*/ 773209 h 2202895"/>
                <a:gd name="connsiteX1" fmla="*/ 0 w 6512981"/>
                <a:gd name="connsiteY1" fmla="*/ 0 h 2202895"/>
                <a:gd name="connsiteX0" fmla="*/ 2896135 w 6512981"/>
                <a:gd name="connsiteY0" fmla="*/ 5132 h 2202895"/>
                <a:gd name="connsiteX1" fmla="*/ 6512981 w 6512981"/>
                <a:gd name="connsiteY1" fmla="*/ 443282 h 2202895"/>
                <a:gd name="connsiteX2" fmla="*/ 6512981 w 6512981"/>
                <a:gd name="connsiteY2" fmla="*/ 2202895 h 2202895"/>
                <a:gd name="connsiteX3" fmla="*/ 2877085 w 6512981"/>
                <a:gd name="connsiteY3" fmla="*/ 2202895 h 2202895"/>
                <a:gd name="connsiteX4" fmla="*/ 2896135 w 6512981"/>
                <a:gd name="connsiteY4" fmla="*/ 5132 h 2202895"/>
                <a:gd name="connsiteX0" fmla="*/ 2574106 w 6512981"/>
                <a:gd name="connsiteY0" fmla="*/ 773209 h 2202895"/>
                <a:gd name="connsiteX1" fmla="*/ 0 w 6512981"/>
                <a:gd name="connsiteY1" fmla="*/ 0 h 2202895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5515510 w 6512981"/>
                <a:gd name="connsiteY2" fmla="*/ 482698 h 2288770"/>
                <a:gd name="connsiteX3" fmla="*/ 6512981 w 6512981"/>
                <a:gd name="connsiteY3" fmla="*/ 529157 h 2288770"/>
                <a:gd name="connsiteX4" fmla="*/ 6512981 w 6512981"/>
                <a:gd name="connsiteY4" fmla="*/ 2288770 h 2288770"/>
                <a:gd name="connsiteX5" fmla="*/ 2877085 w 6512981"/>
                <a:gd name="connsiteY5" fmla="*/ 2288770 h 2288770"/>
                <a:gd name="connsiteX6" fmla="*/ 2896135 w 6512981"/>
                <a:gd name="connsiteY6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91007 h 2288770"/>
                <a:gd name="connsiteX1" fmla="*/ 4239160 w 6512981"/>
                <a:gd name="connsiteY1" fmla="*/ 482698 h 2288770"/>
                <a:gd name="connsiteX2" fmla="*/ 6512981 w 6512981"/>
                <a:gd name="connsiteY2" fmla="*/ 529157 h 2288770"/>
                <a:gd name="connsiteX3" fmla="*/ 6512981 w 6512981"/>
                <a:gd name="connsiteY3" fmla="*/ 2288770 h 2288770"/>
                <a:gd name="connsiteX4" fmla="*/ 2877085 w 6512981"/>
                <a:gd name="connsiteY4" fmla="*/ 2288770 h 2288770"/>
                <a:gd name="connsiteX5" fmla="*/ 2896135 w 6512981"/>
                <a:gd name="connsiteY5" fmla="*/ 91007 h 2288770"/>
                <a:gd name="connsiteX0" fmla="*/ 2574106 w 6512981"/>
                <a:gd name="connsiteY0" fmla="*/ 859084 h 2288770"/>
                <a:gd name="connsiteX1" fmla="*/ 0 w 6512981"/>
                <a:gd name="connsiteY1" fmla="*/ 85875 h 2288770"/>
                <a:gd name="connsiteX0" fmla="*/ 2896135 w 6512981"/>
                <a:gd name="connsiteY0" fmla="*/ 88148 h 2285911"/>
                <a:gd name="connsiteX1" fmla="*/ 4210585 w 6512981"/>
                <a:gd name="connsiteY1" fmla="*/ 508414 h 2285911"/>
                <a:gd name="connsiteX2" fmla="*/ 6512981 w 6512981"/>
                <a:gd name="connsiteY2" fmla="*/ 526298 h 2285911"/>
                <a:gd name="connsiteX3" fmla="*/ 6512981 w 6512981"/>
                <a:gd name="connsiteY3" fmla="*/ 2285911 h 2285911"/>
                <a:gd name="connsiteX4" fmla="*/ 2877085 w 6512981"/>
                <a:gd name="connsiteY4" fmla="*/ 2285911 h 2285911"/>
                <a:gd name="connsiteX5" fmla="*/ 2896135 w 6512981"/>
                <a:gd name="connsiteY5" fmla="*/ 88148 h 2285911"/>
                <a:gd name="connsiteX0" fmla="*/ 2574106 w 6512981"/>
                <a:gd name="connsiteY0" fmla="*/ 856225 h 2285911"/>
                <a:gd name="connsiteX1" fmla="*/ 0 w 6512981"/>
                <a:gd name="connsiteY1" fmla="*/ 83016 h 2285911"/>
                <a:gd name="connsiteX0" fmla="*/ 2896135 w 6512981"/>
                <a:gd name="connsiteY0" fmla="*/ 88148 h 2285911"/>
                <a:gd name="connsiteX1" fmla="*/ 4210585 w 6512981"/>
                <a:gd name="connsiteY1" fmla="*/ 508414 h 2285911"/>
                <a:gd name="connsiteX2" fmla="*/ 6512981 w 6512981"/>
                <a:gd name="connsiteY2" fmla="*/ 526298 h 2285911"/>
                <a:gd name="connsiteX3" fmla="*/ 6512981 w 6512981"/>
                <a:gd name="connsiteY3" fmla="*/ 2285911 h 2285911"/>
                <a:gd name="connsiteX4" fmla="*/ 2877085 w 6512981"/>
                <a:gd name="connsiteY4" fmla="*/ 2285911 h 2285911"/>
                <a:gd name="connsiteX5" fmla="*/ 2896135 w 6512981"/>
                <a:gd name="connsiteY5" fmla="*/ 88148 h 2285911"/>
                <a:gd name="connsiteX0" fmla="*/ 2574106 w 6512981"/>
                <a:gd name="connsiteY0" fmla="*/ 856225 h 2285911"/>
                <a:gd name="connsiteX1" fmla="*/ 0 w 6512981"/>
                <a:gd name="connsiteY1" fmla="*/ 83016 h 2285911"/>
                <a:gd name="connsiteX0" fmla="*/ 2886610 w 6512981"/>
                <a:gd name="connsiteY0" fmla="*/ 69801 h 2505689"/>
                <a:gd name="connsiteX1" fmla="*/ 4210585 w 6512981"/>
                <a:gd name="connsiteY1" fmla="*/ 728192 h 2505689"/>
                <a:gd name="connsiteX2" fmla="*/ 6512981 w 6512981"/>
                <a:gd name="connsiteY2" fmla="*/ 746076 h 2505689"/>
                <a:gd name="connsiteX3" fmla="*/ 6512981 w 6512981"/>
                <a:gd name="connsiteY3" fmla="*/ 2505689 h 2505689"/>
                <a:gd name="connsiteX4" fmla="*/ 2877085 w 6512981"/>
                <a:gd name="connsiteY4" fmla="*/ 2505689 h 2505689"/>
                <a:gd name="connsiteX5" fmla="*/ 2886610 w 6512981"/>
                <a:gd name="connsiteY5" fmla="*/ 69801 h 2505689"/>
                <a:gd name="connsiteX0" fmla="*/ 2574106 w 6512981"/>
                <a:gd name="connsiteY0" fmla="*/ 1076003 h 2505689"/>
                <a:gd name="connsiteX1" fmla="*/ 0 w 6512981"/>
                <a:gd name="connsiteY1" fmla="*/ 302794 h 2505689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2574106 w 6512981"/>
                <a:gd name="connsiteY0" fmla="*/ 1006202 h 2435888"/>
                <a:gd name="connsiteX1" fmla="*/ 0 w 6512981"/>
                <a:gd name="connsiteY1" fmla="*/ 232993 h 2435888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2574106 w 6512981"/>
                <a:gd name="connsiteY0" fmla="*/ 1006202 h 2435888"/>
                <a:gd name="connsiteX1" fmla="*/ 0 w 6512981"/>
                <a:gd name="connsiteY1" fmla="*/ 232993 h 2435888"/>
                <a:gd name="connsiteX0" fmla="*/ 2886610 w 6512981"/>
                <a:gd name="connsiteY0" fmla="*/ 0 h 2435888"/>
                <a:gd name="connsiteX1" fmla="*/ 4210585 w 6512981"/>
                <a:gd name="connsiteY1" fmla="*/ 658391 h 2435888"/>
                <a:gd name="connsiteX2" fmla="*/ 6512981 w 6512981"/>
                <a:gd name="connsiteY2" fmla="*/ 676275 h 2435888"/>
                <a:gd name="connsiteX3" fmla="*/ 6512981 w 6512981"/>
                <a:gd name="connsiteY3" fmla="*/ 2435888 h 2435888"/>
                <a:gd name="connsiteX4" fmla="*/ 2877085 w 6512981"/>
                <a:gd name="connsiteY4" fmla="*/ 2435888 h 2435888"/>
                <a:gd name="connsiteX5" fmla="*/ 2886610 w 6512981"/>
                <a:gd name="connsiteY5" fmla="*/ 0 h 2435888"/>
                <a:gd name="connsiteX0" fmla="*/ 4031431 w 6512981"/>
                <a:gd name="connsiteY0" fmla="*/ 225152 h 2435888"/>
                <a:gd name="connsiteX1" fmla="*/ 0 w 6512981"/>
                <a:gd name="connsiteY1" fmla="*/ 232993 h 2435888"/>
                <a:gd name="connsiteX0" fmla="*/ 9525 w 3635896"/>
                <a:gd name="connsiteY0" fmla="*/ 1138607 h 3574495"/>
                <a:gd name="connsiteX1" fmla="*/ 1333500 w 3635896"/>
                <a:gd name="connsiteY1" fmla="*/ 1796998 h 3574495"/>
                <a:gd name="connsiteX2" fmla="*/ 3635896 w 3635896"/>
                <a:gd name="connsiteY2" fmla="*/ 1814882 h 3574495"/>
                <a:gd name="connsiteX3" fmla="*/ 3635896 w 3635896"/>
                <a:gd name="connsiteY3" fmla="*/ 3574495 h 3574495"/>
                <a:gd name="connsiteX4" fmla="*/ 0 w 3635896"/>
                <a:gd name="connsiteY4" fmla="*/ 3574495 h 3574495"/>
                <a:gd name="connsiteX5" fmla="*/ 9525 w 3635896"/>
                <a:gd name="connsiteY5" fmla="*/ 1138607 h 3574495"/>
                <a:gd name="connsiteX0" fmla="*/ 1154346 w 3635896"/>
                <a:gd name="connsiteY0" fmla="*/ 1363759 h 3574495"/>
                <a:gd name="connsiteX1" fmla="*/ 2675990 w 3635896"/>
                <a:gd name="connsiteY1" fmla="*/ 0 h 3574495"/>
                <a:gd name="connsiteX0" fmla="*/ 9525 w 3635896"/>
                <a:gd name="connsiteY0" fmla="*/ 1138607 h 3574495"/>
                <a:gd name="connsiteX1" fmla="*/ 1333500 w 3635896"/>
                <a:gd name="connsiteY1" fmla="*/ 1796998 h 3574495"/>
                <a:gd name="connsiteX2" fmla="*/ 3635896 w 3635896"/>
                <a:gd name="connsiteY2" fmla="*/ 1814882 h 3574495"/>
                <a:gd name="connsiteX3" fmla="*/ 3635896 w 3635896"/>
                <a:gd name="connsiteY3" fmla="*/ 3574495 h 3574495"/>
                <a:gd name="connsiteX4" fmla="*/ 0 w 3635896"/>
                <a:gd name="connsiteY4" fmla="*/ 3574495 h 3574495"/>
                <a:gd name="connsiteX5" fmla="*/ 9525 w 3635896"/>
                <a:gd name="connsiteY5" fmla="*/ 1138607 h 3574495"/>
                <a:gd name="connsiteX0" fmla="*/ 792396 w 3635896"/>
                <a:gd name="connsiteY0" fmla="*/ 1239934 h 3574495"/>
                <a:gd name="connsiteX1" fmla="*/ 2675990 w 3635896"/>
                <a:gd name="connsiteY1" fmla="*/ 0 h 357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5896" h="3574495" extrusionOk="0">
                  <a:moveTo>
                    <a:pt x="9525" y="1138607"/>
                  </a:moveTo>
                  <a:cubicBezTo>
                    <a:pt x="349250" y="1299558"/>
                    <a:pt x="787842" y="1542998"/>
                    <a:pt x="1333500" y="1796998"/>
                  </a:cubicBezTo>
                  <a:cubicBezTo>
                    <a:pt x="1926783" y="1793823"/>
                    <a:pt x="1704351" y="1818670"/>
                    <a:pt x="3635896" y="1814882"/>
                  </a:cubicBezTo>
                  <a:lnTo>
                    <a:pt x="3635896" y="3574495"/>
                  </a:lnTo>
                  <a:lnTo>
                    <a:pt x="0" y="3574495"/>
                  </a:lnTo>
                  <a:lnTo>
                    <a:pt x="9525" y="1138607"/>
                  </a:lnTo>
                  <a:close/>
                </a:path>
                <a:path w="3635896" h="3574495" fill="none" extrusionOk="0">
                  <a:moveTo>
                    <a:pt x="792396" y="1239934"/>
                  </a:moveTo>
                  <a:lnTo>
                    <a:pt x="2675990" y="0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4607" y="4890537"/>
              <a:ext cx="2886189" cy="19082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2000 profiles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An accuracy measure (angle in L</a:t>
            </a:r>
            <a:r>
              <a:rPr lang="nl-NL" baseline="30000" dirty="0" smtClean="0"/>
              <a:t>2</a:t>
            </a:r>
            <a:r>
              <a:rPr lang="nl-NL" dirty="0" smtClean="0"/>
              <a:t>-space):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2" y="1988840"/>
            <a:ext cx="3995936" cy="8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dropbox\Dropbox\areadelt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625" y="3185675"/>
            <a:ext cx="5801613" cy="3227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849238" y="2132856"/>
            <a:ext cx="3285237" cy="1944215"/>
            <a:chOff x="2627784" y="2384884"/>
            <a:chExt cx="4067944" cy="2376264"/>
          </a:xfrm>
        </p:grpSpPr>
        <p:sp>
          <p:nvSpPr>
            <p:cNvPr id="22" name="Line Callout 1 21"/>
            <p:cNvSpPr/>
            <p:nvPr/>
          </p:nvSpPr>
          <p:spPr>
            <a:xfrm>
              <a:off x="2627784" y="2384884"/>
              <a:ext cx="4067944" cy="2376264"/>
            </a:xfrm>
            <a:prstGeom prst="borderCallout1">
              <a:avLst>
                <a:gd name="adj1" fmla="val 18750"/>
                <a:gd name="adj2" fmla="val -8333"/>
                <a:gd name="adj3" fmla="val 75511"/>
                <a:gd name="adj4" fmla="val -12102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0358" y="2472918"/>
              <a:ext cx="3834047" cy="22001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858763" y="4293072"/>
            <a:ext cx="3285237" cy="1944215"/>
            <a:chOff x="2627784" y="2384884"/>
            <a:chExt cx="4067944" cy="2376264"/>
          </a:xfrm>
        </p:grpSpPr>
        <p:sp>
          <p:nvSpPr>
            <p:cNvPr id="25" name="Line Callout 1 24"/>
            <p:cNvSpPr/>
            <p:nvPr/>
          </p:nvSpPr>
          <p:spPr>
            <a:xfrm>
              <a:off x="2627784" y="2384884"/>
              <a:ext cx="4067944" cy="2376264"/>
            </a:xfrm>
            <a:prstGeom prst="borderCallout1">
              <a:avLst>
                <a:gd name="adj1" fmla="val 18750"/>
                <a:gd name="adj2" fmla="val -8333"/>
                <a:gd name="adj3" fmla="val 15302"/>
                <a:gd name="adj4" fmla="val -16284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4925">
              <a:tailEnd type="triangle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2780" y="2472918"/>
              <a:ext cx="3669204" cy="22001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291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heavy ion collisions</a:t>
            </a:r>
          </a:p>
          <a:p>
            <a:pPr lvl="1"/>
            <a:r>
              <a:rPr lang="en-US" dirty="0" smtClean="0"/>
              <a:t>QCD dual very far away, but encouraging results</a:t>
            </a:r>
          </a:p>
          <a:p>
            <a:endParaRPr lang="en-US" dirty="0" smtClean="0"/>
          </a:p>
          <a:p>
            <a:r>
              <a:rPr lang="en-US" dirty="0" smtClean="0"/>
              <a:t>Simple set-up for anisotropy</a:t>
            </a:r>
          </a:p>
          <a:p>
            <a:endParaRPr lang="en-US" dirty="0" smtClean="0"/>
          </a:p>
          <a:p>
            <a:r>
              <a:rPr lang="en-US" dirty="0" smtClean="0"/>
              <a:t>Full </a:t>
            </a:r>
            <a:r>
              <a:rPr lang="nl-NL" dirty="0" smtClean="0"/>
              <a:t>&amp; linearized calculation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Pictures/conclusions/outlook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heavy 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71188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Hard to say:</a:t>
            </a:r>
          </a:p>
          <a:p>
            <a:pPr lvl="1"/>
            <a:r>
              <a:rPr lang="en-US" dirty="0" smtClean="0"/>
              <a:t>Homogeneous system </a:t>
            </a:r>
            <a:r>
              <a:rPr lang="en-US" dirty="0" smtClean="0">
                <a:sym typeface="Wingdings" pitchFamily="2" charset="2"/>
              </a:rPr>
              <a:t> no flow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Pure gravity only provides toy model</a:t>
            </a:r>
          </a:p>
          <a:p>
            <a:pPr lvl="1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But encouraging results: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Linearized approximation works excellent for normal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Initial profile is expected near the boundary (UV)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Maybe it works well in more realistic cases? </a:t>
            </a:r>
            <a:r>
              <a:rPr lang="en-US" sz="2000" dirty="0" smtClean="0">
                <a:sym typeface="Wingdings" pitchFamily="2" charset="2"/>
              </a:rPr>
              <a:t>(in progress!)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134" y="4140324"/>
            <a:ext cx="791716" cy="37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31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Studied (fast!) </a:t>
            </a:r>
            <a:r>
              <a:rPr lang="en-US" dirty="0" err="1" smtClean="0"/>
              <a:t>isotropization</a:t>
            </a:r>
            <a:r>
              <a:rPr lang="en-US" dirty="0" smtClean="0"/>
              <a:t> for over 2000 states</a:t>
            </a:r>
          </a:p>
          <a:p>
            <a:pPr lvl="1"/>
            <a:r>
              <a:rPr lang="en-US" dirty="0" smtClean="0"/>
              <a:t>UV anisotropy can be large, but </a:t>
            </a:r>
            <a:r>
              <a:rPr lang="en-US" dirty="0" err="1" smtClean="0"/>
              <a:t>thermalizes</a:t>
            </a:r>
            <a:r>
              <a:rPr lang="en-US" dirty="0" smtClean="0"/>
              <a:t> fast</a:t>
            </a:r>
          </a:p>
          <a:p>
            <a:endParaRPr lang="en-US" dirty="0"/>
          </a:p>
          <a:p>
            <a:r>
              <a:rPr lang="en-US" dirty="0" smtClean="0"/>
              <a:t>Linearized approximation works unexpectedly well</a:t>
            </a:r>
          </a:p>
          <a:p>
            <a:pPr lvl="1"/>
            <a:r>
              <a:rPr lang="en-US" dirty="0" smtClean="0"/>
              <a:t>Works even better for UV profiles</a:t>
            </a:r>
          </a:p>
          <a:p>
            <a:endParaRPr lang="en-US" dirty="0"/>
          </a:p>
          <a:p>
            <a:r>
              <a:rPr lang="en-US" dirty="0" smtClean="0"/>
              <a:t>Caveats:</a:t>
            </a:r>
          </a:p>
          <a:p>
            <a:pPr lvl="1"/>
            <a:r>
              <a:rPr lang="en-US" dirty="0" smtClean="0"/>
              <a:t>Homogeneous system, final state already known</a:t>
            </a:r>
          </a:p>
          <a:p>
            <a:pPr lvl="1"/>
            <a:r>
              <a:rPr lang="en-US" dirty="0" smtClean="0"/>
              <a:t>No hydrodynamic modes</a:t>
            </a:r>
          </a:p>
          <a:p>
            <a:pPr lvl="1"/>
            <a:endParaRPr lang="en-US" dirty="0"/>
          </a:p>
          <a:p>
            <a:r>
              <a:rPr lang="en-US" dirty="0" smtClean="0"/>
              <a:t>Future directions: higher order, boost-invariant flow, shockwave collisions, non-local observables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33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Better correlation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The maximum of </a:t>
            </a:r>
            <a:r>
              <a:rPr lang="nl-NL" i="1" dirty="0" smtClean="0">
                <a:latin typeface="Times" pitchFamily="18" charset="0"/>
              </a:rPr>
              <a:t>B</a:t>
            </a:r>
            <a:r>
              <a:rPr lang="nl-NL" dirty="0" smtClean="0"/>
              <a:t> and the maximum of </a:t>
            </a:r>
            <a:r>
              <a:rPr lang="nl-NL" dirty="0" smtClean="0">
                <a:latin typeface="Symbol" pitchFamily="18" charset="2"/>
              </a:rPr>
              <a:t>D</a:t>
            </a:r>
            <a:r>
              <a:rPr lang="nl-NL" i="1" dirty="0" smtClean="0">
                <a:latin typeface="Times" pitchFamily="18" charset="0"/>
              </a:rPr>
              <a:t>P</a:t>
            </a:r>
            <a:r>
              <a:rPr lang="nl-NL" i="1" baseline="-25000" dirty="0" smtClean="0">
                <a:latin typeface="Times" pitchFamily="18" charset="0"/>
              </a:rPr>
              <a:t>NL</a:t>
            </a:r>
            <a:r>
              <a:rPr lang="nl-NL" i="1" dirty="0" smtClean="0">
                <a:latin typeface="Times" pitchFamily="18" charset="0"/>
              </a:rPr>
              <a:t>-</a:t>
            </a:r>
            <a:r>
              <a:rPr lang="nl-NL" dirty="0" smtClean="0">
                <a:latin typeface="Symbol" pitchFamily="18" charset="2"/>
              </a:rPr>
              <a:t>D</a:t>
            </a:r>
            <a:r>
              <a:rPr lang="nl-NL" i="1" dirty="0" smtClean="0">
                <a:latin typeface="Times" pitchFamily="18" charset="0"/>
              </a:rPr>
              <a:t>P</a:t>
            </a:r>
            <a:r>
              <a:rPr lang="nl-NL" i="1" baseline="-25000" dirty="0" smtClean="0">
                <a:latin typeface="Times" pitchFamily="18" charset="0"/>
              </a:rPr>
              <a:t>L</a:t>
            </a:r>
          </a:p>
        </p:txBody>
      </p:sp>
      <p:pic>
        <p:nvPicPr>
          <p:cNvPr id="6" name="Picture 5" descr="better correl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2226779"/>
            <a:ext cx="7012953" cy="398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flow: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anisotropic is the final state?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Ideal gas/weak coupling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Perfect fluid/strong coupling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7504" y="3356992"/>
            <a:ext cx="4292644" cy="3219483"/>
            <a:chOff x="2585602" y="2888119"/>
            <a:chExt cx="4292644" cy="3219483"/>
          </a:xfrm>
        </p:grpSpPr>
        <p:pic>
          <p:nvPicPr>
            <p:cNvPr id="1026" name="Picture 2" descr="D:\dropbox\Dropbox\elliptic_flow_80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802" y="3534210"/>
              <a:ext cx="2700244" cy="19272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ropbox\Dropbox\v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602" y="2888119"/>
              <a:ext cx="4292644" cy="32194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0220"/>
            <a:ext cx="4189870" cy="33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23192" y="6576475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K. </a:t>
            </a:r>
            <a:r>
              <a:rPr lang="en-US" sz="1200" dirty="0" err="1" smtClean="0"/>
              <a:t>Aamodt</a:t>
            </a:r>
            <a:r>
              <a:rPr lang="en-US" sz="1200" dirty="0" smtClean="0"/>
              <a:t> et al, Elliptic </a:t>
            </a:r>
            <a:r>
              <a:rPr lang="en-US" sz="1200" dirty="0"/>
              <a:t>Flow of Charged Particles in </a:t>
            </a:r>
            <a:r>
              <a:rPr lang="en-US" sz="1200" dirty="0" err="1"/>
              <a:t>Pb-Pb</a:t>
            </a:r>
            <a:r>
              <a:rPr lang="en-US" sz="1200" dirty="0"/>
              <a:t> Collisions at √</a:t>
            </a:r>
            <a:r>
              <a:rPr lang="en-US" sz="1200" dirty="0" err="1"/>
              <a:t>s</a:t>
            </a:r>
            <a:r>
              <a:rPr lang="en-US" sz="1200" baseline="-25000" dirty="0" err="1"/>
              <a:t>NN</a:t>
            </a:r>
            <a:r>
              <a:rPr lang="en-US" sz="1200" dirty="0"/>
              <a:t>=2.76  </a:t>
            </a:r>
            <a:r>
              <a:rPr lang="en-US" sz="1200" dirty="0" err="1" smtClean="0"/>
              <a:t>TeV</a:t>
            </a:r>
            <a:r>
              <a:rPr lang="en-US" sz="1200" dirty="0" smtClean="0"/>
              <a:t> (2010)</a:t>
            </a:r>
          </a:p>
        </p:txBody>
      </p:sp>
    </p:spTree>
    <p:extLst>
      <p:ext uri="{BB962C8B-B14F-4D97-AF65-F5344CB8AC3E}">
        <p14:creationId xmlns="" xmlns:p14="http://schemas.microsoft.com/office/powerpoint/2010/main" val="22309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N gauge theories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strong coupling we can get GR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915521" cy="40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00306"/>
            <a:ext cx="355091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6643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’t </a:t>
            </a:r>
            <a:r>
              <a:rPr lang="en-US" sz="1400" dirty="0" err="1" smtClean="0"/>
              <a:t>Hooft</a:t>
            </a:r>
            <a:r>
              <a:rPr lang="en-US" sz="1400" dirty="0" smtClean="0"/>
              <a:t>, A planar diagram theory for strong interactions (1974)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5000636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Planar limit: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 fixed</a:t>
            </a:r>
          </a:p>
          <a:p>
            <a:endParaRPr lang="en-US" sz="2200" dirty="0" smtClean="0"/>
          </a:p>
          <a:p>
            <a:endParaRPr lang="nl-NL" sz="2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2680" y="5372080"/>
            <a:ext cx="97522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14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/>
          <p:cNvCxnSpPr/>
          <p:nvPr/>
        </p:nvCxnSpPr>
        <p:spPr>
          <a:xfrm flipH="1">
            <a:off x="5193606" y="4915337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451807" y="490495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681711" y="491533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2869756"/>
          </a:xfrm>
        </p:spPr>
        <p:txBody>
          <a:bodyPr>
            <a:normAutofit/>
          </a:bodyPr>
          <a:lstStyle/>
          <a:p>
            <a:r>
              <a:rPr lang="en-US" dirty="0" smtClean="0"/>
              <a:t>Simplest set-up:</a:t>
            </a:r>
          </a:p>
          <a:p>
            <a:pPr lvl="1"/>
            <a:r>
              <a:rPr lang="en-US" dirty="0" smtClean="0"/>
              <a:t>Pure gravity in AdS</a:t>
            </a:r>
            <a:r>
              <a:rPr lang="en-US" baseline="-25000" dirty="0" smtClean="0"/>
              <a:t>5 </a:t>
            </a:r>
          </a:p>
          <a:p>
            <a:pPr lvl="1"/>
            <a:r>
              <a:rPr lang="en-US" dirty="0"/>
              <a:t>Background field theory is </a:t>
            </a:r>
            <a:r>
              <a:rPr lang="en-US" dirty="0" smtClean="0"/>
              <a:t>flat</a:t>
            </a:r>
            <a:endParaRPr lang="en-US" baseline="-25000" dirty="0" smtClean="0"/>
          </a:p>
          <a:p>
            <a:pPr lvl="1"/>
            <a:r>
              <a:rPr lang="en-US" dirty="0" smtClean="0"/>
              <a:t>Translational- and SO(2)-invariant field theory</a:t>
            </a:r>
          </a:p>
          <a:p>
            <a:pPr lvl="2"/>
            <a:r>
              <a:rPr lang="en-US" dirty="0" smtClean="0"/>
              <a:t>We keep anisotropy:</a:t>
            </a:r>
          </a:p>
          <a:p>
            <a:pPr lvl="2"/>
            <a:r>
              <a:rPr lang="en-US" dirty="0"/>
              <a:t>Caveat: energy density is constant </a:t>
            </a:r>
            <a:r>
              <a:rPr lang="en-US" dirty="0" smtClean="0"/>
              <a:t>so final </a:t>
            </a:r>
            <a:r>
              <a:rPr lang="en-US" dirty="0"/>
              <a:t>state </a:t>
            </a:r>
            <a:r>
              <a:rPr lang="en-US" dirty="0" smtClean="0"/>
              <a:t>is known</a:t>
            </a:r>
          </a:p>
          <a:p>
            <a:pPr lvl="1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277552" y="4504455"/>
            <a:ext cx="237626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02" y="4966738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 flipH="1">
            <a:off x="3390582" y="5235478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98" y="4956358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4160678" y="5225098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97" y="4966739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Arrow Connector 61"/>
          <p:cNvCxnSpPr/>
          <p:nvPr/>
        </p:nvCxnSpPr>
        <p:spPr>
          <a:xfrm flipH="1">
            <a:off x="4902477" y="5235479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613069" y="5401584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871270" y="5391203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101174" y="5401583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37323" y="4999590"/>
            <a:ext cx="237626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65" y="5452985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Holographic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96255"/>
            <a:ext cx="981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P.M.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0045" y="5721725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61" y="5442605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3580141" y="5711345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660" y="5452986"/>
            <a:ext cx="548309" cy="5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4321940" y="5721726"/>
            <a:ext cx="287489" cy="323799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4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geometry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03568" cy="4781128"/>
          </a:xfrm>
        </p:spPr>
        <p:txBody>
          <a:bodyPr>
            <a:normAutofit/>
          </a:bodyPr>
          <a:lstStyle/>
          <a:p>
            <a:r>
              <a:rPr lang="nl-NL" sz="2500" dirty="0" smtClean="0"/>
              <a:t>Symmetry allows metric to be</a:t>
            </a:r>
            <a:r>
              <a:rPr lang="nl-NL" sz="2500" dirty="0" smtClean="0">
                <a:sym typeface="Wingdings" pitchFamily="2" charset="2"/>
              </a:rPr>
              <a:t>:</a:t>
            </a:r>
            <a:endParaRPr lang="nl-NL" sz="2500" dirty="0" smtClean="0"/>
          </a:p>
          <a:p>
            <a:endParaRPr lang="nl-NL" sz="2500" dirty="0" smtClean="0"/>
          </a:p>
          <a:p>
            <a:endParaRPr lang="nl-NL" sz="2500" i="1" dirty="0" smtClean="0"/>
          </a:p>
          <a:p>
            <a:r>
              <a:rPr lang="nl-NL" sz="2500" i="1" dirty="0" smtClean="0"/>
              <a:t>A, B, </a:t>
            </a:r>
            <a:r>
              <a:rPr lang="nl-NL" sz="2500" i="1" dirty="0" smtClean="0">
                <a:latin typeface="Symbol" pitchFamily="18" charset="2"/>
              </a:rPr>
              <a:t>S</a:t>
            </a:r>
            <a:r>
              <a:rPr lang="nl-NL" sz="2500" i="1" dirty="0" smtClean="0"/>
              <a:t> </a:t>
            </a:r>
            <a:r>
              <a:rPr lang="nl-NL" sz="2500" dirty="0" smtClean="0"/>
              <a:t>are functions of </a:t>
            </a:r>
            <a:r>
              <a:rPr lang="nl-NL" sz="2500" i="1" dirty="0" smtClean="0"/>
              <a:t>r</a:t>
            </a:r>
            <a:r>
              <a:rPr lang="nl-NL" sz="2500" dirty="0" smtClean="0"/>
              <a:t> and </a:t>
            </a:r>
            <a:r>
              <a:rPr lang="nl-NL" sz="2500" i="1" dirty="0" smtClean="0"/>
              <a:t>t</a:t>
            </a:r>
          </a:p>
          <a:p>
            <a:pPr lvl="1"/>
            <a:r>
              <a:rPr lang="en-US" sz="2200" i="1" dirty="0" smtClean="0"/>
              <a:t>B</a:t>
            </a:r>
            <a:r>
              <a:rPr lang="en-US" sz="2200" dirty="0" smtClean="0"/>
              <a:t> measures anisotropy </a:t>
            </a:r>
            <a:endParaRPr lang="nl-NL" sz="2200" dirty="0" smtClean="0"/>
          </a:p>
          <a:p>
            <a:r>
              <a:rPr lang="nl-NL" sz="2500" dirty="0" smtClean="0"/>
              <a:t>Einstein’s equations simplify</a:t>
            </a:r>
          </a:p>
          <a:p>
            <a:pPr lvl="1"/>
            <a:r>
              <a:rPr lang="en-US" sz="1900" dirty="0" smtClean="0"/>
              <a:t>Null coordinates</a:t>
            </a:r>
          </a:p>
          <a:p>
            <a:pPr lvl="1"/>
            <a:r>
              <a:rPr lang="en-US" sz="1900" dirty="0" smtClean="0"/>
              <a:t>Attractive nature of horizon</a:t>
            </a:r>
          </a:p>
          <a:p>
            <a:r>
              <a:rPr lang="en-US" sz="2200" dirty="0" smtClean="0"/>
              <a:t>Key differences with </a:t>
            </a:r>
            <a:r>
              <a:rPr lang="en-US" sz="2200" dirty="0" err="1" smtClean="0"/>
              <a:t>Chesler</a:t>
            </a:r>
            <a:r>
              <a:rPr lang="en-US" sz="2200" dirty="0" smtClean="0"/>
              <a:t>, </a:t>
            </a:r>
            <a:r>
              <a:rPr lang="en-US" sz="2200" dirty="0" err="1" smtClean="0"/>
              <a:t>Yaffe</a:t>
            </a:r>
            <a:r>
              <a:rPr lang="en-US" sz="2200" dirty="0" smtClean="0"/>
              <a:t> (2008) are</a:t>
            </a:r>
          </a:p>
          <a:p>
            <a:pPr lvl="1"/>
            <a:r>
              <a:rPr lang="en-US" sz="1900" dirty="0" smtClean="0"/>
              <a:t>Flat boundary</a:t>
            </a:r>
          </a:p>
          <a:p>
            <a:pPr lvl="1"/>
            <a:r>
              <a:rPr lang="en-US" sz="1900" dirty="0" smtClean="0"/>
              <a:t>Initial non-vacuum state</a:t>
            </a:r>
            <a:endParaRPr lang="nl-NL" sz="1900" dirty="0" smtClean="0"/>
          </a:p>
          <a:p>
            <a:pPr lvl="1"/>
            <a:endParaRPr lang="nl-NL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21" y="2755342"/>
            <a:ext cx="2781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448" y="2212851"/>
            <a:ext cx="5848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Full evolution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200"/>
          </a:xfrm>
        </p:spPr>
        <p:txBody>
          <a:bodyPr>
            <a:normAutofit/>
          </a:bodyPr>
          <a:lstStyle/>
          <a:p>
            <a:r>
              <a:rPr lang="nl-NL" dirty="0" smtClean="0"/>
              <a:t>The Einstein equations are particularly simple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 smtClean="0"/>
          </a:p>
          <a:p>
            <a:pPr lvl="1">
              <a:lnSpc>
                <a:spcPts val="2500"/>
              </a:lnSpc>
            </a:pPr>
            <a:r>
              <a:rPr lang="en-US" dirty="0" smtClean="0"/>
              <a:t>Take derivatives along </a:t>
            </a:r>
            <a:r>
              <a:rPr lang="en-US" i="1" dirty="0" smtClean="0"/>
              <a:t>null directions</a:t>
            </a:r>
            <a:r>
              <a:rPr lang="en-US" dirty="0" smtClean="0"/>
              <a:t>:</a:t>
            </a:r>
            <a:endParaRPr lang="nl-NL" dirty="0" smtClean="0"/>
          </a:p>
          <a:p>
            <a:pPr lvl="1">
              <a:lnSpc>
                <a:spcPts val="2500"/>
              </a:lnSpc>
            </a:pPr>
            <a:endParaRPr lang="nl-NL" i="1" dirty="0" smtClean="0"/>
          </a:p>
          <a:p>
            <a:pPr lvl="1">
              <a:lnSpc>
                <a:spcPts val="2500"/>
              </a:lnSpc>
            </a:pPr>
            <a:r>
              <a:rPr lang="nl-NL" i="1" dirty="0" smtClean="0"/>
              <a:t>Nested</a:t>
            </a:r>
            <a:r>
              <a:rPr lang="nl-NL" dirty="0" smtClean="0"/>
              <a:t> set of linear ordinary differential equations</a:t>
            </a:r>
          </a:p>
          <a:p>
            <a:pPr lvl="1"/>
            <a:r>
              <a:rPr lang="en-US" dirty="0" smtClean="0"/>
              <a:t>Take   , obtain              and     respectively </a:t>
            </a:r>
          </a:p>
          <a:p>
            <a:pPr lvl="1"/>
            <a:r>
              <a:rPr lang="en-US" dirty="0" smtClean="0"/>
              <a:t>Try to keep event horizon on grid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en-US" dirty="0" smtClean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9468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Bondi</a:t>
            </a:r>
            <a:r>
              <a:rPr lang="en-US" sz="1200" dirty="0" smtClean="0"/>
              <a:t>, Gravitational Waves in General </a:t>
            </a:r>
            <a:r>
              <a:rPr lang="en-US" sz="1200" dirty="0" smtClean="0"/>
              <a:t>Relativity (1960)</a:t>
            </a:r>
            <a:endParaRPr lang="en-US" sz="1200" dirty="0" smtClean="0"/>
          </a:p>
          <a:p>
            <a:r>
              <a:rPr lang="en-US" sz="1200" dirty="0" smtClean="0"/>
              <a:t>P.M</a:t>
            </a:r>
            <a:r>
              <a:rPr lang="en-US" sz="1200" dirty="0" smtClean="0"/>
              <a:t>.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 and L.G. </a:t>
            </a:r>
            <a:r>
              <a:rPr lang="en-US" sz="1200" dirty="0" err="1" smtClean="0"/>
              <a:t>Yaffe</a:t>
            </a:r>
            <a:r>
              <a:rPr lang="en-US" sz="1200" dirty="0" smtClean="0"/>
              <a:t>, Horizon formation and far-from-equilibrium </a:t>
            </a:r>
            <a:r>
              <a:rPr lang="en-US" sz="1200" dirty="0" err="1" smtClean="0"/>
              <a:t>isotropization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supersymmetric</a:t>
            </a:r>
            <a:r>
              <a:rPr lang="en-US" sz="1200" dirty="0" smtClean="0"/>
              <a:t> Yang-Mills plasma (</a:t>
            </a:r>
            <a:r>
              <a:rPr lang="it-IT" sz="1200" dirty="0" smtClean="0"/>
              <a:t>2008)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40839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9543" y="5513463"/>
            <a:ext cx="2809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516" y="5493273"/>
            <a:ext cx="1080632" cy="3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5071" y="5527752"/>
            <a:ext cx="228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326062" y="4038972"/>
            <a:ext cx="2571456" cy="792088"/>
            <a:chOff x="6353149" y="4149080"/>
            <a:chExt cx="2571456" cy="7920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53149" y="4581128"/>
              <a:ext cx="1240853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2200" y="4149080"/>
              <a:ext cx="2552405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Boundary conditions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AdS requires boundary conditions:</a:t>
            </a:r>
          </a:p>
          <a:p>
            <a:pPr lvl="1"/>
            <a:r>
              <a:rPr lang="nl-NL" smtClean="0"/>
              <a:t>Non-normalizable</a:t>
            </a:r>
            <a:r>
              <a:rPr lang="nl-NL" dirty="0" smtClean="0"/>
              <a:t>: metric field theory</a:t>
            </a:r>
          </a:p>
          <a:p>
            <a:pPr lvl="1"/>
            <a:r>
              <a:rPr lang="nl-NL" dirty="0" smtClean="0"/>
              <a:t>Normalizable: stress-energy tensor</a:t>
            </a:r>
          </a:p>
          <a:p>
            <a:r>
              <a:rPr lang="nl-NL" dirty="0" smtClean="0"/>
              <a:t>Implies asymptotic behaviour metric:</a:t>
            </a:r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536" y="3645024"/>
            <a:ext cx="8542907" cy="2118990"/>
            <a:chOff x="467544" y="4437112"/>
            <a:chExt cx="8542907" cy="211899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509120"/>
              <a:ext cx="3236590" cy="204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0" y="4437112"/>
              <a:ext cx="4798491" cy="757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9" y="5229201"/>
              <a:ext cx="1728191" cy="30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6237312"/>
            <a:ext cx="4274046" cy="3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 rot="2782772">
            <a:off x="3684948" y="5142314"/>
            <a:ext cx="1722859" cy="557014"/>
            <a:chOff x="3419872" y="5248250"/>
            <a:chExt cx="1722859" cy="557014"/>
          </a:xfrm>
        </p:grpSpPr>
        <p:sp>
          <p:nvSpPr>
            <p:cNvPr id="12" name="Right Arrow 11"/>
            <p:cNvSpPr/>
            <p:nvPr/>
          </p:nvSpPr>
          <p:spPr>
            <a:xfrm>
              <a:off x="3419872" y="5517232"/>
              <a:ext cx="151216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58555" y="524825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AdS</a:t>
              </a:r>
              <a:r>
                <a:rPr lang="en-US" dirty="0" smtClean="0"/>
                <a:t>/CFT</a:t>
              </a:r>
              <a:endParaRPr lang="nl-NL" dirty="0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57" y="1772816"/>
            <a:ext cx="1475143" cy="18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close-limit approximation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1A58DBF-7C61-4997-9886-539CDC07A380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849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Early work of BH mergers in flat space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Suggests perturbations of an horizon are always small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Linearize</a:t>
            </a:r>
            <a:r>
              <a:rPr lang="en-US" dirty="0" smtClean="0">
                <a:sym typeface="Wingdings" pitchFamily="2" charset="2"/>
              </a:rPr>
              <a:t> evolution around final state (planar-</a:t>
            </a:r>
            <a:r>
              <a:rPr lang="en-US" dirty="0" err="1" smtClean="0">
                <a:sym typeface="Wingdings" pitchFamily="2" charset="2"/>
              </a:rPr>
              <a:t>AdS</a:t>
            </a:r>
            <a:r>
              <a:rPr lang="en-US" dirty="0" smtClean="0">
                <a:sym typeface="Wingdings" pitchFamily="2" charset="2"/>
              </a:rPr>
              <a:t>-</a:t>
            </a:r>
            <a:r>
              <a:rPr lang="en-US" dirty="0" err="1" smtClean="0">
                <a:sym typeface="Wingdings" pitchFamily="2" charset="2"/>
              </a:rPr>
              <a:t>Schw</a:t>
            </a:r>
            <a:r>
              <a:rPr lang="en-US" dirty="0" smtClean="0">
                <a:sym typeface="Wingdings" pitchFamily="2" charset="2"/>
              </a:rPr>
              <a:t>):</a:t>
            </a:r>
          </a:p>
          <a:p>
            <a:pPr>
              <a:lnSpc>
                <a:spcPct val="150000"/>
              </a:lnSpc>
            </a:pPr>
            <a:endParaRPr lang="en-US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ym typeface="Wingdings" pitchFamily="2" charset="2"/>
              </a:rPr>
              <a:t>Evolution determined by single LDE:</a:t>
            </a:r>
          </a:p>
          <a:p>
            <a:pPr>
              <a:lnSpc>
                <a:spcPct val="150000"/>
              </a:lnSpc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5589438" cy="3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117" y="4756026"/>
            <a:ext cx="4320480" cy="46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572899"/>
            <a:ext cx="9468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H. Price and J. </a:t>
            </a:r>
            <a:r>
              <a:rPr lang="en-US" sz="1200" dirty="0" err="1" smtClean="0"/>
              <a:t>Pullin</a:t>
            </a:r>
            <a:r>
              <a:rPr lang="en-US" sz="1200" dirty="0" smtClean="0"/>
              <a:t>, Colliding black holes: The Close limit (1994)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28112</TotalTime>
  <Words>892</Words>
  <Application>Microsoft Office PowerPoint</Application>
  <PresentationFormat>On-screen Show (4:3)</PresentationFormat>
  <Paragraphs>197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Strong coupling isotropization simplified</vt:lpstr>
      <vt:lpstr>Outline</vt:lpstr>
      <vt:lpstr>Elliptic flow: v2</vt:lpstr>
      <vt:lpstr>Large N gauge theories</vt:lpstr>
      <vt:lpstr>Holographic context</vt:lpstr>
      <vt:lpstr>The geometry</vt:lpstr>
      <vt:lpstr>Full evolution</vt:lpstr>
      <vt:lpstr>Boundary conditions</vt:lpstr>
      <vt:lpstr>The close-limit approximation</vt:lpstr>
      <vt:lpstr>Quasi-normal mode expansion</vt:lpstr>
      <vt:lpstr>First results (Full/Linearized/QNM)</vt:lpstr>
      <vt:lpstr>Initial states</vt:lpstr>
      <vt:lpstr>A subtlety: Bmax</vt:lpstr>
      <vt:lpstr>Anisotropy</vt:lpstr>
      <vt:lpstr>B(z, t) and the linearized error</vt:lpstr>
      <vt:lpstr>B(z, t) and the linearized error</vt:lpstr>
      <vt:lpstr>Area horizons</vt:lpstr>
      <vt:lpstr>Statistics of 2000 profiles</vt:lpstr>
      <vt:lpstr>Statistics of 2000 profiles</vt:lpstr>
      <vt:lpstr>Connection with heavy ions</vt:lpstr>
      <vt:lpstr>Conclusion</vt:lpstr>
      <vt:lpstr>Better correlation</vt:lpstr>
    </vt:vector>
  </TitlesOfParts>
  <Company>Utrecht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holes as Information Scramblers</dc:title>
  <dc:creator>van der Schee</dc:creator>
  <cp:lastModifiedBy>Wilke</cp:lastModifiedBy>
  <cp:revision>972</cp:revision>
  <cp:lastPrinted>2012-02-13T09:18:15Z</cp:lastPrinted>
  <dcterms:created xsi:type="dcterms:W3CDTF">2011-04-27T16:22:55Z</dcterms:created>
  <dcterms:modified xsi:type="dcterms:W3CDTF">2012-03-22T09:22:51Z</dcterms:modified>
</cp:coreProperties>
</file>