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8" r:id="rId2"/>
    <p:sldId id="266" r:id="rId3"/>
    <p:sldId id="278" r:id="rId4"/>
    <p:sldId id="298" r:id="rId5"/>
    <p:sldId id="302" r:id="rId6"/>
    <p:sldId id="279" r:id="rId7"/>
    <p:sldId id="271" r:id="rId8"/>
    <p:sldId id="272" r:id="rId9"/>
    <p:sldId id="283" r:id="rId10"/>
    <p:sldId id="303" r:id="rId11"/>
    <p:sldId id="284" r:id="rId12"/>
    <p:sldId id="296" r:id="rId13"/>
    <p:sldId id="294" r:id="rId14"/>
    <p:sldId id="291" r:id="rId15"/>
    <p:sldId id="322" r:id="rId16"/>
    <p:sldId id="305" r:id="rId17"/>
    <p:sldId id="306" r:id="rId18"/>
    <p:sldId id="307" r:id="rId19"/>
    <p:sldId id="316" r:id="rId20"/>
    <p:sldId id="309" r:id="rId21"/>
    <p:sldId id="310" r:id="rId22"/>
    <p:sldId id="314" r:id="rId23"/>
    <p:sldId id="311" r:id="rId24"/>
    <p:sldId id="312" r:id="rId25"/>
    <p:sldId id="313" r:id="rId26"/>
    <p:sldId id="288" r:id="rId27"/>
  </p:sldIdLst>
  <p:sldSz cx="9144000" cy="6858000" type="screen4x3"/>
  <p:notesSz cx="6778625" cy="94789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7" autoAdjust="0"/>
  </p:normalViewPr>
  <p:slideViewPr>
    <p:cSldViewPr>
      <p:cViewPr>
        <p:scale>
          <a:sx n="70" d="100"/>
          <a:sy n="70" d="100"/>
        </p:scale>
        <p:origin x="-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899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7-12-2012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899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653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7-12-2012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11200"/>
            <a:ext cx="4740275" cy="355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502508"/>
            <a:ext cx="5422900" cy="4265534"/>
          </a:xfrm>
          <a:prstGeom prst="rect">
            <a:avLst/>
          </a:prstGeom>
        </p:spPr>
        <p:txBody>
          <a:bodyPr vert="horz" lIns="89163" tIns="44582" rIns="89163" bIns="44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653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QNM-expansion, only 10 complex numbers! Note: initial agreement very unexpected.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NOTE: thermalization defined as hydro works</a:t>
            </a:r>
          </a:p>
          <a:p>
            <a:pPr>
              <a:spcBef>
                <a:spcPct val="0"/>
              </a:spcBef>
            </a:pPr>
            <a:endParaRPr lang="nl-NL" smtClean="0"/>
          </a:p>
          <a:p>
            <a:pPr>
              <a:spcBef>
                <a:spcPct val="0"/>
              </a:spcBef>
            </a:pPr>
            <a:r>
              <a:rPr lang="nl-NL" smtClean="0"/>
              <a:t>Thermalization time is (usually!) very fast:</a:t>
            </a:r>
          </a:p>
          <a:p>
            <a:pPr>
              <a:spcBef>
                <a:spcPct val="0"/>
              </a:spcBef>
            </a:pPr>
            <a:r>
              <a:rPr lang="nl-NL" smtClean="0"/>
              <a:t>Linear approximation always accurate within “20%”</a:t>
            </a:r>
          </a:p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8303B-4DA0-4AB9-8B83-25B7A8DB28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963CF9-23ED-4775-88C3-E0D77C55CF0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Pressure in transverse plane is not the same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F5E42A-5C0A-42EA-BF7D-8D6974CC35E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Opposed to </a:t>
            </a:r>
            <a:r>
              <a:rPr lang="en-US" dirty="0" err="1" smtClean="0"/>
              <a:t>Chesler</a:t>
            </a:r>
            <a:r>
              <a:rPr lang="en-US" dirty="0" smtClean="0"/>
              <a:t> </a:t>
            </a:r>
            <a:r>
              <a:rPr lang="en-US" dirty="0" err="1" smtClean="0"/>
              <a:t>Yaffe</a:t>
            </a:r>
            <a:r>
              <a:rPr lang="en-US" dirty="0" smtClean="0"/>
              <a:t> approach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energy is constant</a:t>
            </a:r>
            <a:r>
              <a:rPr lang="en-US" baseline="0" dirty="0" smtClean="0"/>
              <a:t> (due to homogeneity)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C40433-150C-447F-9FFC-AF24AA8E2DE9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69564-2026-4974-AD2F-20BD4F973867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557776-E099-4984-8B60-76848BAB2E26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D4E57-A175-4B7F-99D1-3F7763BF2709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E96A3B-B161-406A-8D19-8D7F6B6D71CB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7-12-2012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nucleus.wmv" TargetMode="Externa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fluctuation.wmv" TargetMode="Externa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358214" cy="695607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Holographic </a:t>
            </a:r>
            <a:r>
              <a:rPr lang="en-US" sz="2800" dirty="0" err="1" smtClean="0"/>
              <a:t>Thermalisation</a:t>
            </a:r>
            <a:r>
              <a:rPr lang="en-US" sz="2800" dirty="0" smtClean="0"/>
              <a:t> with Radial Flow</a:t>
            </a:r>
            <a:endParaRPr lang="nl-NL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708920"/>
            <a:ext cx="5472608" cy="471494"/>
          </a:xfrm>
        </p:spPr>
        <p:txBody>
          <a:bodyPr>
            <a:noAutofit/>
          </a:bodyPr>
          <a:lstStyle/>
          <a:p>
            <a:pPr algn="r"/>
            <a:r>
              <a:rPr lang="nl-NL" sz="2000" dirty="0" smtClean="0"/>
              <a:t>Black hole formation and numerics</a:t>
            </a:r>
            <a:endParaRPr lang="nl-N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797152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dirty="0" smtClean="0"/>
              <a:t>Wilke van der Schee</a:t>
            </a:r>
          </a:p>
          <a:p>
            <a:pPr algn="r"/>
            <a:endParaRPr lang="nl-NL" sz="1700" dirty="0" smtClean="0"/>
          </a:p>
          <a:p>
            <a:pPr algn="r"/>
            <a:r>
              <a:rPr lang="nl-NL" sz="1700" dirty="0" smtClean="0"/>
              <a:t>Supervisors: Gleb Arutyunov, Thomas Peitzmann, </a:t>
            </a:r>
          </a:p>
          <a:p>
            <a:pPr algn="r"/>
            <a:r>
              <a:rPr lang="nl-NL" sz="1700" dirty="0" smtClean="0"/>
              <a:t>Koenraad Schalm and Raimond Snellings</a:t>
            </a:r>
            <a:endParaRPr lang="nl-NL" sz="1700" dirty="0"/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0"/>
            <a:ext cx="243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8425" y="6101508"/>
            <a:ext cx="71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Instituto de Física Teórica UAM/CSIC, Madrid</a:t>
            </a:r>
            <a:endParaRPr lang="nl-NL" dirty="0" smtClean="0">
              <a:solidFill>
                <a:schemeClr val="bg1"/>
              </a:solidFill>
            </a:endParaRPr>
          </a:p>
          <a:p>
            <a:pPr algn="just"/>
            <a:r>
              <a:rPr lang="nl-NL" dirty="0" smtClean="0">
                <a:solidFill>
                  <a:schemeClr val="bg1"/>
                </a:solidFill>
              </a:rPr>
              <a:t>December 3, 2012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Picture 8" descr="holography qg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165"/>
            <a:ext cx="2686050" cy="2830835"/>
          </a:xfrm>
          <a:prstGeom prst="rect">
            <a:avLst/>
          </a:prstGeom>
        </p:spPr>
      </p:pic>
      <p:pic>
        <p:nvPicPr>
          <p:cNvPr id="10" name="Picture 2" descr="I:\PhD\NIKHEFlogo400x1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8640"/>
            <a:ext cx="1091349" cy="4829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3212976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Work with Michał Heller, David Mateos, Michał Spalinski, Diego Trancanelli and Miquel Triana</a:t>
            </a:r>
          </a:p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References: 1202.0981 (PRL 108) </a:t>
            </a:r>
            <a:r>
              <a:rPr lang="nl-NL" sz="1600" dirty="0">
                <a:solidFill>
                  <a:schemeClr val="accent1"/>
                </a:solidFill>
              </a:rPr>
              <a:t>and </a:t>
            </a:r>
            <a:r>
              <a:rPr lang="nl-NL" sz="1600" dirty="0" smtClean="0">
                <a:solidFill>
                  <a:schemeClr val="accent1"/>
                </a:solidFill>
              </a:rPr>
              <a:t>1211.2218</a:t>
            </a:r>
            <a:endParaRPr lang="nl-NL" sz="1600" dirty="0">
              <a:solidFill>
                <a:schemeClr val="accent1"/>
              </a:solidFill>
            </a:endParaRPr>
          </a:p>
        </p:txBody>
      </p:sp>
      <p:pic>
        <p:nvPicPr>
          <p:cNvPr id="33794" name="Picture 2" descr="http://web.science.uu.nl/ITF/images/itf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9740" y="101352"/>
            <a:ext cx="1162050" cy="71437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0"/>
            <a:ext cx="1552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Hints on technicalities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Solve equations spectrally (Chebyshev etc…)</a:t>
            </a:r>
          </a:p>
          <a:p>
            <a:pPr lvl="1"/>
            <a:r>
              <a:rPr lang="nl-NL" dirty="0" smtClean="0"/>
              <a:t>Each LDE = inverting 26x26 matrix</a:t>
            </a:r>
          </a:p>
          <a:p>
            <a:pPr lvl="1"/>
            <a:r>
              <a:rPr lang="nl-NL" dirty="0" smtClean="0"/>
              <a:t>Accurate time-stepping &amp; 10.000 steps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Functions diverge at boundary</a:t>
            </a:r>
          </a:p>
          <a:p>
            <a:pPr lvl="1"/>
            <a:r>
              <a:rPr lang="nl-NL" dirty="0" smtClean="0"/>
              <a:t>Subtract divergencies analytically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Keep event horizon on the grid, but no more</a:t>
            </a:r>
          </a:p>
          <a:p>
            <a:pPr lvl="1"/>
            <a:r>
              <a:rPr lang="nl-NL" dirty="0" smtClean="0"/>
              <a:t>Try tracing apparent horizon (can be tricky)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2899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P. Boyd, </a:t>
            </a:r>
            <a:r>
              <a:rPr lang="en-US" sz="1200" dirty="0" err="1" smtClean="0"/>
              <a:t>Chebyshev</a:t>
            </a:r>
            <a:r>
              <a:rPr lang="en-US" sz="1200" dirty="0" smtClean="0"/>
              <a:t> and Fourier Spectral Methods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close-limit approximation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849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Early work of BH mergers in flat space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Suggests perturbations of a horizon are always small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Linearise</a:t>
            </a:r>
            <a:r>
              <a:rPr lang="en-US" dirty="0" smtClean="0">
                <a:sym typeface="Wingdings" pitchFamily="2" charset="2"/>
              </a:rPr>
              <a:t> evolution around final state (planar-</a:t>
            </a:r>
            <a:r>
              <a:rPr lang="en-US" dirty="0" err="1" smtClean="0">
                <a:sym typeface="Wingdings" pitchFamily="2" charset="2"/>
              </a:rPr>
              <a:t>AdS</a:t>
            </a:r>
            <a:r>
              <a:rPr lang="en-US" dirty="0" smtClean="0">
                <a:sym typeface="Wingdings" pitchFamily="2" charset="2"/>
              </a:rPr>
              <a:t>-</a:t>
            </a:r>
            <a:r>
              <a:rPr lang="en-US" dirty="0" err="1" smtClean="0">
                <a:sym typeface="Wingdings" pitchFamily="2" charset="2"/>
              </a:rPr>
              <a:t>Schw</a:t>
            </a:r>
            <a:r>
              <a:rPr lang="en-US" dirty="0" smtClean="0">
                <a:sym typeface="Wingdings" pitchFamily="2" charset="2"/>
              </a:rPr>
              <a:t>):</a:t>
            </a:r>
          </a:p>
          <a:p>
            <a:pPr>
              <a:lnSpc>
                <a:spcPct val="15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Evolution determined by single LDE:</a:t>
            </a:r>
          </a:p>
          <a:p>
            <a:pPr>
              <a:lnSpc>
                <a:spcPct val="150000"/>
              </a:lnSpc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5589438" cy="3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117" y="4756026"/>
            <a:ext cx="4320480" cy="46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72899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H. Price and J. </a:t>
            </a:r>
            <a:r>
              <a:rPr lang="en-US" sz="1200" dirty="0" err="1" smtClean="0"/>
              <a:t>Pullin</a:t>
            </a:r>
            <a:r>
              <a:rPr lang="en-US" sz="1200" dirty="0" smtClean="0"/>
              <a:t>, Colliding black holes: The Close limit (1994)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76456" cy="5365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First results (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Full</a:t>
            </a:r>
            <a:r>
              <a:rPr lang="nl-NL" dirty="0" smtClean="0"/>
              <a:t>/</a:t>
            </a:r>
            <a:r>
              <a:rPr lang="nl-NL" dirty="0" smtClean="0">
                <a:solidFill>
                  <a:srgbClr val="00B050"/>
                </a:solidFill>
              </a:rPr>
              <a:t>Linearised</a:t>
            </a:r>
            <a:r>
              <a:rPr lang="nl-NL" dirty="0" smtClean="0"/>
              <a:t>/</a:t>
            </a:r>
            <a:r>
              <a:rPr lang="nl-NL" dirty="0" smtClean="0">
                <a:solidFill>
                  <a:srgbClr val="FF0000"/>
                </a:solidFill>
              </a:rPr>
              <a:t>QNM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3074" name="Picture 2" descr="D:\dropbox\Dropbox\holographic_thermalization_and_quasinormal_modes-a_case_study\figures\exampl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4" y="688481"/>
            <a:ext cx="9037086" cy="56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4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subtlety: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max</a:t>
            </a:r>
            <a:endParaRPr lang="nl-NL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9215936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Try to get state “maximally” far from equilibrium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tried:</a:t>
            </a:r>
          </a:p>
          <a:p>
            <a:pPr lvl="1"/>
            <a:r>
              <a:rPr lang="en-US" dirty="0" smtClean="0"/>
              <a:t>Start with some </a:t>
            </a:r>
            <a:r>
              <a:rPr lang="en-US" i="1" dirty="0">
                <a:latin typeface="Times" pitchFamily="18" charset="0"/>
              </a:rPr>
              <a:t>B</a:t>
            </a:r>
            <a:r>
              <a:rPr lang="en-US" dirty="0" smtClean="0"/>
              <a:t>, with </a:t>
            </a:r>
            <a:r>
              <a:rPr lang="en-US" i="1" dirty="0">
                <a:latin typeface="Times" pitchFamily="18" charset="0"/>
              </a:rPr>
              <a:t>B</a:t>
            </a:r>
            <a:r>
              <a:rPr lang="en-US" dirty="0" smtClean="0"/>
              <a:t> not too big</a:t>
            </a:r>
          </a:p>
          <a:p>
            <a:pPr lvl="1"/>
            <a:r>
              <a:rPr lang="en-US" dirty="0" smtClean="0"/>
              <a:t>Multiply </a:t>
            </a:r>
            <a:r>
              <a:rPr lang="en-US" i="1" dirty="0" smtClean="0">
                <a:latin typeface="Times" pitchFamily="18" charset="0"/>
              </a:rPr>
              <a:t>B</a:t>
            </a:r>
            <a:r>
              <a:rPr lang="en-US" dirty="0" smtClean="0"/>
              <a:t> with 1.1, stop if </a:t>
            </a:r>
            <a:r>
              <a:rPr lang="en-US" dirty="0" err="1" smtClean="0"/>
              <a:t>numerics</a:t>
            </a:r>
            <a:r>
              <a:rPr lang="en-US" dirty="0" smtClean="0"/>
              <a:t> are unstable</a:t>
            </a:r>
          </a:p>
          <a:p>
            <a:pPr lvl="1"/>
            <a:r>
              <a:rPr lang="en-US" dirty="0" smtClean="0"/>
              <a:t>In practice: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this way we can get low initial horizon areas!</a:t>
            </a:r>
          </a:p>
          <a:p>
            <a:endParaRPr lang="en-US" dirty="0" smtClean="0"/>
          </a:p>
          <a:p>
            <a:r>
              <a:rPr lang="en-US" dirty="0" smtClean="0"/>
              <a:t>NB: no limit on        (anisotropy), but needs to be in UV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998" y="4186093"/>
            <a:ext cx="853058" cy="3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165304"/>
            <a:ext cx="715067" cy="3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B(z, t) and the </a:t>
            </a:r>
            <a:r>
              <a:rPr lang="en-US" dirty="0" err="1" smtClean="0"/>
              <a:t>linearised</a:t>
            </a:r>
            <a:r>
              <a:rPr lang="en-US" dirty="0" smtClean="0"/>
              <a:t>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 smtClean="0"/>
              <a:t>/26</a:t>
            </a:r>
            <a:endParaRPr lang="nl-NL" dirty="0"/>
          </a:p>
        </p:txBody>
      </p:sp>
      <p:pic>
        <p:nvPicPr>
          <p:cNvPr id="1027" name="Picture 3" descr="D:\dropbox\Dropbox\holographic_thermalization_and_quasinormal_modes-a_case_study\figures\B3Dtypic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88" y="1522884"/>
            <a:ext cx="381000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ropbox\Dropbox\holographic_thermalization_and_quasinormal_modes-a_case_study\figures\B3Dtypicaldif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756" y="1567076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Dropbox\holographic_thermalization_and_quasinormal_modes-a_case_study\figures\B3Dboundarydi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98368"/>
            <a:ext cx="3664257" cy="24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ropbox\Dropbox\holographic_thermalization_and_quasinormal_modes-a_case_study\figures\B3Dboundary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5711"/>
            <a:ext cx="379128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off the boundary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9552" cy="2845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l-NL" dirty="0" smtClean="0"/>
              <a:t>15/26</a:t>
            </a:r>
            <a:endParaRPr lang="nl-NL" dirty="0"/>
          </a:p>
        </p:txBody>
      </p:sp>
      <p:grpSp>
        <p:nvGrpSpPr>
          <p:cNvPr id="4" name="Group 24"/>
          <p:cNvGrpSpPr/>
          <p:nvPr/>
        </p:nvGrpSpPr>
        <p:grpSpPr>
          <a:xfrm>
            <a:off x="0" y="2060848"/>
            <a:ext cx="4816917" cy="3528392"/>
            <a:chOff x="179512" y="2492896"/>
            <a:chExt cx="4816917" cy="3528392"/>
          </a:xfrm>
        </p:grpSpPr>
        <p:pic>
          <p:nvPicPr>
            <p:cNvPr id="7" name="Picture 3" descr="D:\dropbox\Dropbox\holographic_thermalization_and_quasinormal_modes-a_case_study\figures\B3Dtypical.jpe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79512" y="2492896"/>
              <a:ext cx="4816917" cy="35283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403648" y="3140968"/>
              <a:ext cx="94952" cy="878582"/>
            </a:xfrm>
            <a:prstGeom prst="straightConnector1">
              <a:avLst/>
            </a:prstGeom>
            <a:ln w="4762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524000" y="2927350"/>
              <a:ext cx="1384300" cy="1346200"/>
            </a:xfrm>
            <a:prstGeom prst="straightConnector1">
              <a:avLst/>
            </a:prstGeom>
            <a:ln w="4762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3"/>
          <p:cNvGrpSpPr/>
          <p:nvPr/>
        </p:nvGrpSpPr>
        <p:grpSpPr>
          <a:xfrm>
            <a:off x="5292080" y="1916832"/>
            <a:ext cx="4142006" cy="3600400"/>
            <a:chOff x="5001994" y="1916832"/>
            <a:chExt cx="4142006" cy="3600400"/>
          </a:xfrm>
        </p:grpSpPr>
        <p:pic>
          <p:nvPicPr>
            <p:cNvPr id="8" name="Picture 4" descr="D:\dropbox\Dropbox\holographic_thermalization_and_quasinormal_modes-a_case_study\figures\B3Dtypicaldif.jp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1994" y="1916832"/>
              <a:ext cx="4142006" cy="3600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6530310" y="1988840"/>
              <a:ext cx="55860" cy="3024336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53154" y="3945136"/>
              <a:ext cx="1206500" cy="106680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4"/>
          <p:cNvGrpSpPr/>
          <p:nvPr/>
        </p:nvGrpSpPr>
        <p:grpSpPr>
          <a:xfrm>
            <a:off x="3923928" y="4653137"/>
            <a:ext cx="1368152" cy="2204864"/>
            <a:chOff x="3923928" y="4759411"/>
            <a:chExt cx="1152128" cy="209858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0435"/>
            <a:stretch>
              <a:fillRect/>
            </a:stretch>
          </p:blipFill>
          <p:spPr bwMode="auto">
            <a:xfrm>
              <a:off x="3923928" y="4759411"/>
              <a:ext cx="1152128" cy="2098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4833294" y="5715000"/>
              <a:ext cx="186381" cy="218278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586288" y="5295900"/>
              <a:ext cx="433387" cy="423863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31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Statistics of 2000 profiles</a:t>
            </a:r>
            <a:endParaRPr lang="nl-NL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8413"/>
            <a:ext cx="533400" cy="2444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B494F4FF-B2BF-4197-B150-9839ABC6FEC2}" type="slidenum">
              <a:rPr lang="nl-NL" smtClean="0"/>
              <a:pPr>
                <a:defRPr/>
              </a:pPr>
              <a:t>16</a:t>
            </a:fld>
            <a:r>
              <a:rPr lang="nl-NL" dirty="0" smtClean="0"/>
              <a:t>/26</a:t>
            </a:r>
            <a:endParaRPr lang="nl-NL" dirty="0"/>
          </a:p>
        </p:txBody>
      </p:sp>
      <p:pic>
        <p:nvPicPr>
          <p:cNvPr id="20484" name="Picture 2" descr="D:\dropbox\Dropbox\holographic_thermalization_and_quasinormal_modes-a_case_study\figures\histogramn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3" y="1571625"/>
            <a:ext cx="51657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89538" y="1663700"/>
            <a:ext cx="3935412" cy="2178050"/>
            <a:chOff x="2627784" y="2384884"/>
            <a:chExt cx="4067944" cy="2376264"/>
          </a:xfrm>
        </p:grpSpPr>
        <p:sp>
          <p:nvSpPr>
            <p:cNvPr id="17" name="Line Callout 1 16"/>
            <p:cNvSpPr/>
            <p:nvPr/>
          </p:nvSpPr>
          <p:spPr>
            <a:xfrm>
              <a:off x="2627784" y="2384884"/>
              <a:ext cx="4067944" cy="2376264"/>
            </a:xfrm>
            <a:prstGeom prst="borderCallout1">
              <a:avLst>
                <a:gd name="adj1" fmla="val 18750"/>
                <a:gd name="adj2" fmla="val -8333"/>
                <a:gd name="adj3" fmla="val 84181"/>
                <a:gd name="adj4" fmla="val -3022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49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3881" y="2439541"/>
              <a:ext cx="3426679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270250"/>
            <a:ext cx="3635375" cy="3575050"/>
            <a:chOff x="1" y="3270302"/>
            <a:chExt cx="3635896" cy="3574495"/>
          </a:xfrm>
        </p:grpSpPr>
        <p:sp>
          <p:nvSpPr>
            <p:cNvPr id="19" name="Line Callout 1 18"/>
            <p:cNvSpPr/>
            <p:nvPr/>
          </p:nvSpPr>
          <p:spPr>
            <a:xfrm>
              <a:off x="1" y="3270302"/>
              <a:ext cx="3635896" cy="3574495"/>
            </a:xfrm>
            <a:custGeom>
              <a:avLst/>
              <a:gdLst>
                <a:gd name="connsiteX0" fmla="*/ 0 w 3635896"/>
                <a:gd name="connsiteY0" fmla="*/ 0 h 1759613"/>
                <a:gd name="connsiteX1" fmla="*/ 3635896 w 3635896"/>
                <a:gd name="connsiteY1" fmla="*/ 0 h 1759613"/>
                <a:gd name="connsiteX2" fmla="*/ 3635896 w 3635896"/>
                <a:gd name="connsiteY2" fmla="*/ 1759613 h 1759613"/>
                <a:gd name="connsiteX3" fmla="*/ 0 w 3635896"/>
                <a:gd name="connsiteY3" fmla="*/ 1759613 h 1759613"/>
                <a:gd name="connsiteX4" fmla="*/ 0 w 3635896"/>
                <a:gd name="connsiteY4" fmla="*/ 0 h 1759613"/>
                <a:gd name="connsiteX0" fmla="*/ -302979 w 3635896"/>
                <a:gd name="connsiteY0" fmla="*/ 329927 h 1759613"/>
                <a:gd name="connsiteX1" fmla="*/ -2877085 w 3635896"/>
                <a:gd name="connsiteY1" fmla="*/ -443282 h 1759613"/>
                <a:gd name="connsiteX0" fmla="*/ 2896135 w 6512981"/>
                <a:gd name="connsiteY0" fmla="*/ 5132 h 2202895"/>
                <a:gd name="connsiteX1" fmla="*/ 6512981 w 6512981"/>
                <a:gd name="connsiteY1" fmla="*/ 443282 h 2202895"/>
                <a:gd name="connsiteX2" fmla="*/ 6512981 w 6512981"/>
                <a:gd name="connsiteY2" fmla="*/ 2202895 h 2202895"/>
                <a:gd name="connsiteX3" fmla="*/ 2877085 w 6512981"/>
                <a:gd name="connsiteY3" fmla="*/ 2202895 h 2202895"/>
                <a:gd name="connsiteX4" fmla="*/ 2896135 w 6512981"/>
                <a:gd name="connsiteY4" fmla="*/ 5132 h 2202895"/>
                <a:gd name="connsiteX0" fmla="*/ 2574106 w 6512981"/>
                <a:gd name="connsiteY0" fmla="*/ 773209 h 2202895"/>
                <a:gd name="connsiteX1" fmla="*/ 0 w 6512981"/>
                <a:gd name="connsiteY1" fmla="*/ 0 h 2202895"/>
                <a:gd name="connsiteX0" fmla="*/ 2896135 w 6512981"/>
                <a:gd name="connsiteY0" fmla="*/ 5132 h 2202895"/>
                <a:gd name="connsiteX1" fmla="*/ 6512981 w 6512981"/>
                <a:gd name="connsiteY1" fmla="*/ 443282 h 2202895"/>
                <a:gd name="connsiteX2" fmla="*/ 6512981 w 6512981"/>
                <a:gd name="connsiteY2" fmla="*/ 2202895 h 2202895"/>
                <a:gd name="connsiteX3" fmla="*/ 2877085 w 6512981"/>
                <a:gd name="connsiteY3" fmla="*/ 2202895 h 2202895"/>
                <a:gd name="connsiteX4" fmla="*/ 2896135 w 6512981"/>
                <a:gd name="connsiteY4" fmla="*/ 5132 h 2202895"/>
                <a:gd name="connsiteX0" fmla="*/ 2574106 w 6512981"/>
                <a:gd name="connsiteY0" fmla="*/ 773209 h 2202895"/>
                <a:gd name="connsiteX1" fmla="*/ 0 w 6512981"/>
                <a:gd name="connsiteY1" fmla="*/ 0 h 2202895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88148 h 2285911"/>
                <a:gd name="connsiteX1" fmla="*/ 4210585 w 6512981"/>
                <a:gd name="connsiteY1" fmla="*/ 508414 h 2285911"/>
                <a:gd name="connsiteX2" fmla="*/ 6512981 w 6512981"/>
                <a:gd name="connsiteY2" fmla="*/ 526298 h 2285911"/>
                <a:gd name="connsiteX3" fmla="*/ 6512981 w 6512981"/>
                <a:gd name="connsiteY3" fmla="*/ 2285911 h 2285911"/>
                <a:gd name="connsiteX4" fmla="*/ 2877085 w 6512981"/>
                <a:gd name="connsiteY4" fmla="*/ 2285911 h 2285911"/>
                <a:gd name="connsiteX5" fmla="*/ 2896135 w 6512981"/>
                <a:gd name="connsiteY5" fmla="*/ 88148 h 2285911"/>
                <a:gd name="connsiteX0" fmla="*/ 2574106 w 6512981"/>
                <a:gd name="connsiteY0" fmla="*/ 856225 h 2285911"/>
                <a:gd name="connsiteX1" fmla="*/ 0 w 6512981"/>
                <a:gd name="connsiteY1" fmla="*/ 83016 h 2285911"/>
                <a:gd name="connsiteX0" fmla="*/ 2896135 w 6512981"/>
                <a:gd name="connsiteY0" fmla="*/ 88148 h 2285911"/>
                <a:gd name="connsiteX1" fmla="*/ 4210585 w 6512981"/>
                <a:gd name="connsiteY1" fmla="*/ 508414 h 2285911"/>
                <a:gd name="connsiteX2" fmla="*/ 6512981 w 6512981"/>
                <a:gd name="connsiteY2" fmla="*/ 526298 h 2285911"/>
                <a:gd name="connsiteX3" fmla="*/ 6512981 w 6512981"/>
                <a:gd name="connsiteY3" fmla="*/ 2285911 h 2285911"/>
                <a:gd name="connsiteX4" fmla="*/ 2877085 w 6512981"/>
                <a:gd name="connsiteY4" fmla="*/ 2285911 h 2285911"/>
                <a:gd name="connsiteX5" fmla="*/ 2896135 w 6512981"/>
                <a:gd name="connsiteY5" fmla="*/ 88148 h 2285911"/>
                <a:gd name="connsiteX0" fmla="*/ 2574106 w 6512981"/>
                <a:gd name="connsiteY0" fmla="*/ 856225 h 2285911"/>
                <a:gd name="connsiteX1" fmla="*/ 0 w 6512981"/>
                <a:gd name="connsiteY1" fmla="*/ 83016 h 2285911"/>
                <a:gd name="connsiteX0" fmla="*/ 2886610 w 6512981"/>
                <a:gd name="connsiteY0" fmla="*/ 69801 h 2505689"/>
                <a:gd name="connsiteX1" fmla="*/ 4210585 w 6512981"/>
                <a:gd name="connsiteY1" fmla="*/ 728192 h 2505689"/>
                <a:gd name="connsiteX2" fmla="*/ 6512981 w 6512981"/>
                <a:gd name="connsiteY2" fmla="*/ 746076 h 2505689"/>
                <a:gd name="connsiteX3" fmla="*/ 6512981 w 6512981"/>
                <a:gd name="connsiteY3" fmla="*/ 2505689 h 2505689"/>
                <a:gd name="connsiteX4" fmla="*/ 2877085 w 6512981"/>
                <a:gd name="connsiteY4" fmla="*/ 2505689 h 2505689"/>
                <a:gd name="connsiteX5" fmla="*/ 2886610 w 6512981"/>
                <a:gd name="connsiteY5" fmla="*/ 69801 h 2505689"/>
                <a:gd name="connsiteX0" fmla="*/ 2574106 w 6512981"/>
                <a:gd name="connsiteY0" fmla="*/ 1076003 h 2505689"/>
                <a:gd name="connsiteX1" fmla="*/ 0 w 6512981"/>
                <a:gd name="connsiteY1" fmla="*/ 302794 h 2505689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2574106 w 6512981"/>
                <a:gd name="connsiteY0" fmla="*/ 1006202 h 2435888"/>
                <a:gd name="connsiteX1" fmla="*/ 0 w 6512981"/>
                <a:gd name="connsiteY1" fmla="*/ 232993 h 2435888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2574106 w 6512981"/>
                <a:gd name="connsiteY0" fmla="*/ 1006202 h 2435888"/>
                <a:gd name="connsiteX1" fmla="*/ 0 w 6512981"/>
                <a:gd name="connsiteY1" fmla="*/ 232993 h 2435888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4031431 w 6512981"/>
                <a:gd name="connsiteY0" fmla="*/ 225152 h 2435888"/>
                <a:gd name="connsiteX1" fmla="*/ 0 w 6512981"/>
                <a:gd name="connsiteY1" fmla="*/ 232993 h 2435888"/>
                <a:gd name="connsiteX0" fmla="*/ 9525 w 3635896"/>
                <a:gd name="connsiteY0" fmla="*/ 1138607 h 3574495"/>
                <a:gd name="connsiteX1" fmla="*/ 1333500 w 3635896"/>
                <a:gd name="connsiteY1" fmla="*/ 1796998 h 3574495"/>
                <a:gd name="connsiteX2" fmla="*/ 3635896 w 3635896"/>
                <a:gd name="connsiteY2" fmla="*/ 1814882 h 3574495"/>
                <a:gd name="connsiteX3" fmla="*/ 3635896 w 3635896"/>
                <a:gd name="connsiteY3" fmla="*/ 3574495 h 3574495"/>
                <a:gd name="connsiteX4" fmla="*/ 0 w 3635896"/>
                <a:gd name="connsiteY4" fmla="*/ 3574495 h 3574495"/>
                <a:gd name="connsiteX5" fmla="*/ 9525 w 3635896"/>
                <a:gd name="connsiteY5" fmla="*/ 1138607 h 3574495"/>
                <a:gd name="connsiteX0" fmla="*/ 1154346 w 3635896"/>
                <a:gd name="connsiteY0" fmla="*/ 1363759 h 3574495"/>
                <a:gd name="connsiteX1" fmla="*/ 2675990 w 3635896"/>
                <a:gd name="connsiteY1" fmla="*/ 0 h 3574495"/>
                <a:gd name="connsiteX0" fmla="*/ 9525 w 3635896"/>
                <a:gd name="connsiteY0" fmla="*/ 1138607 h 3574495"/>
                <a:gd name="connsiteX1" fmla="*/ 1333500 w 3635896"/>
                <a:gd name="connsiteY1" fmla="*/ 1796998 h 3574495"/>
                <a:gd name="connsiteX2" fmla="*/ 3635896 w 3635896"/>
                <a:gd name="connsiteY2" fmla="*/ 1814882 h 3574495"/>
                <a:gd name="connsiteX3" fmla="*/ 3635896 w 3635896"/>
                <a:gd name="connsiteY3" fmla="*/ 3574495 h 3574495"/>
                <a:gd name="connsiteX4" fmla="*/ 0 w 3635896"/>
                <a:gd name="connsiteY4" fmla="*/ 3574495 h 3574495"/>
                <a:gd name="connsiteX5" fmla="*/ 9525 w 3635896"/>
                <a:gd name="connsiteY5" fmla="*/ 1138607 h 3574495"/>
                <a:gd name="connsiteX0" fmla="*/ 792396 w 3635896"/>
                <a:gd name="connsiteY0" fmla="*/ 1239934 h 3574495"/>
                <a:gd name="connsiteX1" fmla="*/ 2675990 w 3635896"/>
                <a:gd name="connsiteY1" fmla="*/ 0 h 357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5896" h="3574495" extrusionOk="0">
                  <a:moveTo>
                    <a:pt x="9525" y="1138607"/>
                  </a:moveTo>
                  <a:cubicBezTo>
                    <a:pt x="349250" y="1299558"/>
                    <a:pt x="787842" y="1542998"/>
                    <a:pt x="1333500" y="1796998"/>
                  </a:cubicBezTo>
                  <a:cubicBezTo>
                    <a:pt x="1926783" y="1793823"/>
                    <a:pt x="1704351" y="1818670"/>
                    <a:pt x="3635896" y="1814882"/>
                  </a:cubicBezTo>
                  <a:lnTo>
                    <a:pt x="3635896" y="3574495"/>
                  </a:lnTo>
                  <a:lnTo>
                    <a:pt x="0" y="3574495"/>
                  </a:lnTo>
                  <a:lnTo>
                    <a:pt x="9525" y="1138607"/>
                  </a:lnTo>
                  <a:close/>
                </a:path>
                <a:path w="3635896" h="3574495" fill="none" extrusionOk="0">
                  <a:moveTo>
                    <a:pt x="792396" y="1239934"/>
                  </a:moveTo>
                  <a:lnTo>
                    <a:pt x="267599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4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607" y="4890537"/>
              <a:ext cx="2886189" cy="190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97475" y="4292600"/>
            <a:ext cx="3935413" cy="2547938"/>
            <a:chOff x="5197098" y="4293096"/>
            <a:chExt cx="3935395" cy="254696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197098" y="4293096"/>
              <a:ext cx="3935395" cy="2546961"/>
              <a:chOff x="-108520" y="3518359"/>
              <a:chExt cx="4067944" cy="2376264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-108520" y="3518359"/>
                <a:ext cx="4067944" cy="2376264"/>
                <a:chOff x="2627784" y="2384884"/>
                <a:chExt cx="4067944" cy="2376264"/>
              </a:xfrm>
            </p:grpSpPr>
            <p:sp>
              <p:nvSpPr>
                <p:cNvPr id="5" name="Line Callout 1 4"/>
                <p:cNvSpPr/>
                <p:nvPr/>
              </p:nvSpPr>
              <p:spPr>
                <a:xfrm>
                  <a:off x="2627784" y="2384884"/>
                  <a:ext cx="4067944" cy="2376264"/>
                </a:xfrm>
                <a:prstGeom prst="borderCallout1">
                  <a:avLst>
                    <a:gd name="adj1" fmla="val 18750"/>
                    <a:gd name="adj2" fmla="val -8333"/>
                    <a:gd name="adj3" fmla="val -4294"/>
                    <a:gd name="adj4" fmla="val -82945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0494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94226" y="2439541"/>
                  <a:ext cx="3627838" cy="2266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492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29461" y="3652723"/>
                <a:ext cx="2381866" cy="1565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" name="Straight Arrow Connector 8"/>
            <p:cNvCxnSpPr/>
            <p:nvPr/>
          </p:nvCxnSpPr>
          <p:spPr>
            <a:xfrm flipH="1" flipV="1">
              <a:off x="7616437" y="5442005"/>
              <a:ext cx="136524" cy="2158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8197459" y="5432484"/>
              <a:ext cx="136524" cy="2158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Recent additions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9CDC5AFD-3C15-403A-B583-A4F8328D2B0B}" type="slidenum">
              <a:rPr lang="nl-NL" smtClean="0"/>
              <a:pPr>
                <a:defRPr/>
              </a:pPr>
              <a:t>17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r>
              <a:rPr lang="en-US" sz="2600" dirty="0" smtClean="0"/>
              <a:t>Same </a:t>
            </a:r>
            <a:r>
              <a:rPr lang="en-US" sz="2600" dirty="0" err="1" smtClean="0"/>
              <a:t>linearised</a:t>
            </a:r>
            <a:r>
              <a:rPr lang="en-US" sz="2600" dirty="0" smtClean="0"/>
              <a:t> calculations with a boost-invariant direction</a:t>
            </a:r>
          </a:p>
          <a:p>
            <a:pPr lvl="1"/>
            <a:r>
              <a:rPr lang="en-US" dirty="0" smtClean="0"/>
              <a:t>Subtlety: final state is not known initially</a:t>
            </a:r>
          </a:p>
          <a:p>
            <a:pPr lvl="1"/>
            <a:r>
              <a:rPr lang="en-US" dirty="0" smtClean="0"/>
              <a:t>Add-on: non-homogeneous and includes hydrodynamics</a:t>
            </a:r>
          </a:p>
          <a:p>
            <a:pPr lvl="1"/>
            <a:r>
              <a:rPr lang="en-US" dirty="0" smtClean="0"/>
              <a:t>Works well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600" dirty="0" smtClean="0"/>
              <a:t>Second till fifth order corrections</a:t>
            </a:r>
          </a:p>
          <a:p>
            <a:pPr lvl="1"/>
            <a:r>
              <a:rPr lang="en-US" dirty="0" smtClean="0"/>
              <a:t>The expansion seems to converge</a:t>
            </a:r>
          </a:p>
          <a:p>
            <a:pPr lvl="1"/>
            <a:r>
              <a:rPr lang="en-US" dirty="0" smtClean="0"/>
              <a:t>Works well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Radial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7FC6AC2A-A5BC-4039-B1D3-8B78AFF2F854}" type="slidenum">
              <a:rPr lang="nl-NL" smtClean="0"/>
              <a:pPr>
                <a:defRPr/>
              </a:pPr>
              <a:t>18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708525"/>
          </a:xfrm>
        </p:spPr>
        <p:txBody>
          <a:bodyPr/>
          <a:lstStyle/>
          <a:p>
            <a:r>
              <a:rPr lang="en-US" sz="2600" dirty="0" smtClean="0"/>
              <a:t>Calculation incorporating longitudinal </a:t>
            </a:r>
            <a:r>
              <a:rPr lang="en-US" sz="2600" i="1" dirty="0" smtClean="0"/>
              <a:t>and</a:t>
            </a:r>
            <a:r>
              <a:rPr lang="en-US" sz="2600" dirty="0" smtClean="0"/>
              <a:t> radial expansion</a:t>
            </a:r>
          </a:p>
          <a:p>
            <a:endParaRPr lang="en-US" sz="2600" dirty="0" smtClean="0"/>
          </a:p>
          <a:p>
            <a:r>
              <a:rPr lang="en-US" sz="2600" dirty="0" smtClean="0"/>
              <a:t>Numerical scheme very similar to colliding shock waves:</a:t>
            </a:r>
          </a:p>
          <a:p>
            <a:pPr lvl="1"/>
            <a:r>
              <a:rPr lang="en-US" sz="2300" dirty="0" smtClean="0"/>
              <a:t>Assume boost-invariance on collision axis</a:t>
            </a:r>
          </a:p>
          <a:p>
            <a:pPr lvl="1"/>
            <a:r>
              <a:rPr lang="en-US" sz="2300" dirty="0" smtClean="0"/>
              <a:t>Assume rotational symmetry (central collision)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 2+1D nested Einstein equations in </a:t>
            </a:r>
            <a:r>
              <a:rPr lang="en-US" sz="2300" dirty="0" err="1" smtClean="0">
                <a:sym typeface="Wingdings" pitchFamily="2" charset="2"/>
              </a:rPr>
              <a:t>AdS</a:t>
            </a:r>
            <a:endParaRPr lang="en-US" sz="2300" dirty="0" smtClean="0">
              <a:sym typeface="Wingdings" pitchFamily="2" charset="2"/>
            </a:endParaRPr>
          </a:p>
          <a:p>
            <a:pPr lvl="1"/>
            <a:endParaRPr lang="en-US" sz="2300" dirty="0" smtClean="0">
              <a:sym typeface="Wingdings" pitchFamily="2" charset="2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P.M. Chesler and L.G. Yaffe, Holography and colliding gravitational shock waves in asymptotically AdS</a:t>
            </a:r>
            <a:r>
              <a:rPr lang="en-US" sz="1200" baseline="-25000">
                <a:latin typeface="Tw Cen MT" pitchFamily="34" charset="0"/>
              </a:rPr>
              <a:t>5</a:t>
            </a:r>
            <a:r>
              <a:rPr lang="en-US" sz="1200">
                <a:latin typeface="Tw Cen MT" pitchFamily="34" charset="0"/>
              </a:rPr>
              <a:t> spacetime (</a:t>
            </a:r>
            <a:r>
              <a:rPr lang="it-IT" sz="1200">
                <a:latin typeface="Tw Cen MT" pitchFamily="34" charset="0"/>
              </a:rPr>
              <a:t>2010)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7458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300663"/>
            <a:ext cx="397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technicalities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Use Chebyshev twice (but transform:                     )</a:t>
            </a:r>
          </a:p>
          <a:p>
            <a:endParaRPr lang="nl-NL" dirty="0" smtClean="0"/>
          </a:p>
          <a:p>
            <a:r>
              <a:rPr lang="nl-NL" dirty="0" smtClean="0"/>
              <a:t>Add regulator energy density (~3%)</a:t>
            </a:r>
          </a:p>
          <a:p>
            <a:pPr lvl="1"/>
            <a:r>
              <a:rPr lang="nl-NL" dirty="0" smtClean="0"/>
              <a:t>Avoid having to solve all the way to Poincare horizon</a:t>
            </a:r>
          </a:p>
          <a:p>
            <a:pPr lvl="1"/>
            <a:r>
              <a:rPr lang="nl-NL" dirty="0" smtClean="0"/>
              <a:t>Avoid caustics, have a planar horizon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Interpret boundary conditions naturally</a:t>
            </a:r>
          </a:p>
          <a:p>
            <a:pPr lvl="1"/>
            <a:r>
              <a:rPr lang="nl-NL" dirty="0" smtClean="0"/>
              <a:t>Avoid imposing conditions in </a:t>
            </a:r>
            <a:r>
              <a:rPr lang="nl-NL" i="1" dirty="0" smtClean="0">
                <a:latin typeface="Symbol" pitchFamily="18" charset="2"/>
              </a:rPr>
              <a:t>r</a:t>
            </a:r>
            <a:r>
              <a:rPr lang="nl-NL" dirty="0" smtClean="0"/>
              <a:t>-direction by hand</a:t>
            </a:r>
            <a:endParaRPr lang="nl-NL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016224" cy="4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heavy ion collisions</a:t>
            </a:r>
          </a:p>
          <a:p>
            <a:pPr lvl="1"/>
            <a:r>
              <a:rPr lang="en-US" dirty="0" smtClean="0"/>
              <a:t>QCD dual very far away, but encouraging results</a:t>
            </a:r>
          </a:p>
          <a:p>
            <a:endParaRPr lang="en-US" dirty="0" smtClean="0"/>
          </a:p>
          <a:p>
            <a:r>
              <a:rPr lang="en-US" dirty="0" smtClean="0"/>
              <a:t>Simple homogeneous set-up for anisotropy</a:t>
            </a:r>
          </a:p>
          <a:p>
            <a:pPr lvl="1"/>
            <a:r>
              <a:rPr lang="en-US" dirty="0" smtClean="0"/>
              <a:t>Full &amp; </a:t>
            </a:r>
            <a:r>
              <a:rPr lang="en-US" dirty="0" err="1" smtClean="0"/>
              <a:t>linearised</a:t>
            </a:r>
            <a:r>
              <a:rPr lang="en-US" dirty="0" smtClean="0"/>
              <a:t> calculation</a:t>
            </a:r>
          </a:p>
          <a:p>
            <a:endParaRPr lang="en-US" dirty="0" smtClean="0"/>
          </a:p>
          <a:p>
            <a:r>
              <a:rPr lang="nl-NL" dirty="0" smtClean="0"/>
              <a:t>Little harder: boost-invariant radial flow</a:t>
            </a:r>
          </a:p>
          <a:p>
            <a:pPr lvl="1"/>
            <a:r>
              <a:rPr lang="nl-NL" dirty="0" smtClean="0"/>
              <a:t>Radial expansion &amp; fluctuation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 smtClean="0"/>
              <a:t>/26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initial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ym typeface="Wingdings" pitchFamily="2" charset="2"/>
              </a:rPr>
              <a:t>Two scales: </a:t>
            </a:r>
            <a:r>
              <a:rPr lang="en-US" sz="2800" dirty="0" smtClean="0">
                <a:sym typeface="Wingdings" pitchFamily="2" charset="2"/>
              </a:rPr>
              <a:t>energy density</a:t>
            </a:r>
            <a:r>
              <a:rPr lang="en-US" sz="2800" dirty="0" smtClean="0"/>
              <a:t> </a:t>
            </a:r>
            <a:r>
              <a:rPr lang="en-US" sz="2800" dirty="0"/>
              <a:t>and size nucleus</a:t>
            </a:r>
            <a:endParaRPr lang="en-US" sz="2600" dirty="0">
              <a:sym typeface="Wingdings" pitchFamily="2" charset="2"/>
            </a:endParaRPr>
          </a:p>
          <a:p>
            <a:pPr lvl="1"/>
            <a:r>
              <a:rPr lang="en-US" sz="2300" dirty="0">
                <a:sym typeface="Wingdings" pitchFamily="2" charset="2"/>
              </a:rPr>
              <a:t>Energy density is </a:t>
            </a:r>
            <a:r>
              <a:rPr lang="en-US" sz="2300" dirty="0" smtClean="0">
                <a:sym typeface="Wingdings" pitchFamily="2" charset="2"/>
              </a:rPr>
              <a:t>from </a:t>
            </a:r>
            <a:r>
              <a:rPr lang="en-US" sz="2300" dirty="0" err="1" smtClean="0">
                <a:sym typeface="Wingdings" pitchFamily="2" charset="2"/>
              </a:rPr>
              <a:t>Glauber</a:t>
            </a:r>
            <a:r>
              <a:rPr lang="en-US" sz="2300" dirty="0" smtClean="0">
                <a:sym typeface="Wingdings" pitchFamily="2" charset="2"/>
              </a:rPr>
              <a:t> model (~</a:t>
            </a:r>
            <a:r>
              <a:rPr lang="en-US" sz="2300" dirty="0">
                <a:sym typeface="Wingdings" pitchFamily="2" charset="2"/>
              </a:rPr>
              <a:t>Gaussian)</a:t>
            </a:r>
          </a:p>
          <a:p>
            <a:pPr lvl="1"/>
            <a:r>
              <a:rPr lang="en-US" sz="2300" dirty="0">
                <a:sym typeface="Wingdings" pitchFamily="2" charset="2"/>
              </a:rPr>
              <a:t>No momentum flow (start at </a:t>
            </a:r>
            <a:r>
              <a:rPr lang="en-US" sz="2300" dirty="0">
                <a:latin typeface="Symbol" pitchFamily="18" charset="2"/>
                <a:sym typeface="Wingdings" pitchFamily="2" charset="2"/>
              </a:rPr>
              <a:t>t</a:t>
            </a:r>
            <a:r>
              <a:rPr lang="en-US" sz="2300" dirty="0">
                <a:sym typeface="Wingdings" pitchFamily="2" charset="2"/>
              </a:rPr>
              <a:t> ~ </a:t>
            </a:r>
            <a:r>
              <a:rPr lang="en-US" sz="2300" dirty="0" smtClean="0">
                <a:sym typeface="Wingdings" pitchFamily="2" charset="2"/>
              </a:rPr>
              <a:t>0.1fm/c)</a:t>
            </a:r>
          </a:p>
          <a:p>
            <a:pPr lvl="1"/>
            <a:r>
              <a:rPr lang="en-US" sz="2300" dirty="0"/>
              <a:t>Scale solution such that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Metric </a:t>
            </a:r>
            <a:r>
              <a:rPr lang="en-US" sz="2300" dirty="0">
                <a:sym typeface="Wingdings" pitchFamily="2" charset="2"/>
              </a:rPr>
              <a:t>functions ~ vacuum </a:t>
            </a:r>
            <a:r>
              <a:rPr lang="en-US" sz="2300" dirty="0" err="1">
                <a:sym typeface="Wingdings" pitchFamily="2" charset="2"/>
              </a:rPr>
              <a:t>AdS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(can try other things!)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05064"/>
            <a:ext cx="3703752" cy="2440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H. </a:t>
            </a:r>
            <a:r>
              <a:rPr lang="en-US" sz="1200" dirty="0" err="1" smtClean="0"/>
              <a:t>Niemi</a:t>
            </a:r>
            <a:r>
              <a:rPr lang="en-US" sz="1200" dirty="0" smtClean="0"/>
              <a:t>, </a:t>
            </a:r>
            <a:r>
              <a:rPr lang="en-US" sz="1200" dirty="0"/>
              <a:t>G.S. </a:t>
            </a:r>
            <a:r>
              <a:rPr lang="en-US" sz="1200" dirty="0" err="1" smtClean="0"/>
              <a:t>Denicol</a:t>
            </a:r>
            <a:r>
              <a:rPr lang="en-US" sz="1200" dirty="0" smtClean="0"/>
              <a:t>, </a:t>
            </a:r>
            <a:r>
              <a:rPr lang="en-US" sz="1200" dirty="0"/>
              <a:t>P. </a:t>
            </a:r>
            <a:r>
              <a:rPr lang="en-US" sz="1200" dirty="0" err="1" smtClean="0"/>
              <a:t>Huovinen</a:t>
            </a:r>
            <a:r>
              <a:rPr lang="en-US" sz="1200" dirty="0" smtClean="0"/>
              <a:t>, </a:t>
            </a:r>
            <a:r>
              <a:rPr lang="en-US" sz="1200" dirty="0"/>
              <a:t>E. </a:t>
            </a:r>
            <a:r>
              <a:rPr lang="en-US" sz="1200" dirty="0" err="1" smtClean="0"/>
              <a:t>Molnár</a:t>
            </a:r>
            <a:r>
              <a:rPr lang="en-US" sz="1200" dirty="0" smtClean="0"/>
              <a:t> and D.H</a:t>
            </a:r>
            <a:r>
              <a:rPr lang="en-US" sz="1200" dirty="0"/>
              <a:t>.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</a:t>
            </a:r>
            <a:r>
              <a:rPr lang="en-US" sz="1200" dirty="0"/>
              <a:t>Inﬂuence of the shear viscosity of the quark-gluon plasma on elliptic </a:t>
            </a:r>
            <a:r>
              <a:rPr lang="en-US" sz="1200" dirty="0" smtClean="0"/>
              <a:t>ﬂow (</a:t>
            </a:r>
            <a:r>
              <a:rPr lang="it-IT" sz="1200" dirty="0" smtClean="0"/>
              <a:t>2011)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770" y="2924944"/>
            <a:ext cx="33856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72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r>
              <a:rPr lang="nl-NL" dirty="0" smtClean="0"/>
              <a:t>/26</a:t>
            </a:r>
            <a:endParaRPr lang="nl-NL" dirty="0"/>
          </a:p>
        </p:txBody>
      </p:sp>
      <p:pic>
        <p:nvPicPr>
          <p:cNvPr id="6" name="nucleu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434" y="1647709"/>
            <a:ext cx="8911772" cy="500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WS, Holographic thermalization with radial flow (2012)</a:t>
            </a:r>
            <a:endParaRPr lang="it-IT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22</a:t>
            </a:fld>
            <a:r>
              <a:rPr lang="nl-NL" dirty="0" smtClean="0"/>
              <a:t>/26</a:t>
            </a:r>
            <a:endParaRPr lang="nl-NL" dirty="0"/>
          </a:p>
        </p:txBody>
      </p:sp>
      <p:pic>
        <p:nvPicPr>
          <p:cNvPr id="7" name="fluctuation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84783"/>
            <a:ext cx="9144000" cy="513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acceleration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23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67644"/>
            <a:ext cx="8153400" cy="5390355"/>
          </a:xfrm>
        </p:spPr>
        <p:txBody>
          <a:bodyPr>
            <a:normAutofit/>
          </a:bodyPr>
          <a:lstStyle/>
          <a:p>
            <a:r>
              <a:rPr lang="en-US" dirty="0" smtClean="0"/>
              <a:t>Velocity increases rapidly: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Fluctuation spreads out, nucleus keeps accelerating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586" y="2776198"/>
            <a:ext cx="4433614" cy="231371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48064" y="2060848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88224" y="1772816"/>
          <a:ext cx="435408" cy="261245"/>
        </p:xfrm>
        <a:graphic>
          <a:graphicData uri="http://schemas.openxmlformats.org/presentationml/2006/ole">
            <p:oleObj spid="_x0000_s65538" name="Equation" r:id="rId5" imgW="380880" imgH="2286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1156"/>
            <a:ext cx="3893765" cy="23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hydrodynamics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24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Thermalisation</a:t>
            </a:r>
            <a:r>
              <a:rPr lang="en-US" dirty="0" smtClean="0"/>
              <a:t> is quick, but viscosity contributes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6" y="3301638"/>
            <a:ext cx="4604228" cy="2630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828" y="3548227"/>
            <a:ext cx="4234316" cy="22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1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a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25/26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71188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Gives </a:t>
            </a:r>
            <a:r>
              <a:rPr lang="en-US" sz="2600" dirty="0" err="1" smtClean="0"/>
              <a:t>AdS</a:t>
            </a:r>
            <a:r>
              <a:rPr lang="en-US" sz="2600" dirty="0" smtClean="0"/>
              <a:t>/CFT comparison to i.e. </a:t>
            </a:r>
            <a:r>
              <a:rPr lang="en-US" sz="2600" dirty="0" err="1" smtClean="0"/>
              <a:t>Vredevoogd</a:t>
            </a:r>
            <a:r>
              <a:rPr lang="en-US" sz="2600" dirty="0" smtClean="0"/>
              <a:t> and Pratt: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So have a </a:t>
            </a:r>
            <a:r>
              <a:rPr lang="en-US" sz="2600" i="1" dirty="0" smtClean="0"/>
              <a:t>local </a:t>
            </a:r>
            <a:r>
              <a:rPr lang="en-US" sz="2600" dirty="0" smtClean="0"/>
              <a:t>formula for velocity at some time</a:t>
            </a:r>
            <a:endParaRPr lang="en-US" sz="2600" i="1" dirty="0" smtClean="0"/>
          </a:p>
          <a:p>
            <a:pPr lvl="1"/>
            <a:r>
              <a:rPr lang="en-US" sz="2300" dirty="0" smtClean="0"/>
              <a:t>Works especially well at larger scales</a:t>
            </a:r>
            <a:endParaRPr lang="en-US" sz="2300" dirty="0"/>
          </a:p>
        </p:txBody>
      </p:sp>
      <p:pic>
        <p:nvPicPr>
          <p:cNvPr id="5" name="Picture 4" descr="plotdereknucle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5040560" cy="325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J. Vredevoogd, S. Pratt, </a:t>
            </a:r>
            <a:r>
              <a:rPr lang="en-US" sz="1200" dirty="0" smtClean="0"/>
              <a:t>Universal Flow in the First Stage of Relativistic Heavy Ion Collisions (2008)</a:t>
            </a:r>
            <a:endParaRPr lang="it-IT" sz="1200" dirty="0" smtClean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633265" cy="6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30689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s</a:t>
            </a:r>
            <a:r>
              <a:rPr lang="nl-NL" dirty="0" smtClean="0"/>
              <a:t>: flux in stress tensor</a:t>
            </a:r>
          </a:p>
          <a:p>
            <a:r>
              <a:rPr lang="nl-NL" dirty="0" smtClean="0">
                <a:latin typeface="Symbol" pitchFamily="18" charset="2"/>
              </a:rPr>
              <a:t>e</a:t>
            </a:r>
            <a:r>
              <a:rPr lang="nl-NL" dirty="0" smtClean="0"/>
              <a:t>: energy density</a:t>
            </a:r>
          </a:p>
          <a:p>
            <a:r>
              <a:rPr lang="nl-NL" dirty="0" smtClean="0">
                <a:latin typeface="Symbol" pitchFamily="18" charset="2"/>
              </a:rPr>
              <a:t>e</a:t>
            </a:r>
            <a:r>
              <a:rPr lang="nl-NL" baseline="-25000" dirty="0" smtClean="0"/>
              <a:t>0</a:t>
            </a:r>
            <a:r>
              <a:rPr lang="nl-NL" dirty="0" smtClean="0"/>
              <a:t>: initial energy density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360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26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Studied (fast!) </a:t>
            </a:r>
            <a:r>
              <a:rPr lang="en-US" dirty="0" err="1" smtClean="0"/>
              <a:t>isotropisation</a:t>
            </a:r>
            <a:r>
              <a:rPr lang="en-US" dirty="0" smtClean="0"/>
              <a:t> for over 2000 states</a:t>
            </a:r>
          </a:p>
          <a:p>
            <a:pPr lvl="1"/>
            <a:r>
              <a:rPr lang="en-US" dirty="0" smtClean="0"/>
              <a:t>UV anisotropy can be large, but </a:t>
            </a:r>
            <a:r>
              <a:rPr lang="en-US" dirty="0" err="1" smtClean="0"/>
              <a:t>thermalises</a:t>
            </a:r>
            <a:r>
              <a:rPr lang="en-US" dirty="0" smtClean="0"/>
              <a:t> fast</a:t>
            </a:r>
          </a:p>
          <a:p>
            <a:pPr lvl="1"/>
            <a:r>
              <a:rPr lang="en-US" dirty="0" err="1" smtClean="0"/>
              <a:t>Linearised</a:t>
            </a:r>
            <a:r>
              <a:rPr lang="en-US" dirty="0" smtClean="0"/>
              <a:t> approximation works unexpectedly well</a:t>
            </a:r>
          </a:p>
          <a:p>
            <a:endParaRPr lang="en-US" dirty="0"/>
          </a:p>
          <a:p>
            <a:r>
              <a:rPr lang="en-US" dirty="0" smtClean="0"/>
              <a:t>Numerical scheme provides excellent basis</a:t>
            </a:r>
          </a:p>
          <a:p>
            <a:pPr lvl="1"/>
            <a:r>
              <a:rPr lang="en-US" dirty="0" smtClean="0"/>
              <a:t>Radial flow, fluctuations, elliptic flow</a:t>
            </a:r>
          </a:p>
          <a:p>
            <a:pPr lvl="1"/>
            <a:r>
              <a:rPr lang="en-US" dirty="0" smtClean="0"/>
              <a:t>Looks like velocity is determined </a:t>
            </a:r>
            <a:r>
              <a:rPr lang="en-US" i="1" dirty="0" smtClean="0"/>
              <a:t>locally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Initial state for radial flow is slightly ad-hoc</a:t>
            </a:r>
          </a:p>
          <a:p>
            <a:pPr lvl="1"/>
            <a:r>
              <a:rPr lang="en-US" dirty="0" smtClean="0"/>
              <a:t>What happens universally?</a:t>
            </a:r>
          </a:p>
          <a:p>
            <a:endParaRPr lang="en-US" dirty="0" smtClean="0"/>
          </a:p>
          <a:p>
            <a:r>
              <a:rPr lang="en-US" dirty="0" smtClean="0"/>
              <a:t>Various problems: very strong coupling, </a:t>
            </a:r>
            <a:r>
              <a:rPr lang="en-US" dirty="0" err="1" smtClean="0"/>
              <a:t>susy</a:t>
            </a:r>
            <a:r>
              <a:rPr lang="en-US" dirty="0" smtClean="0"/>
              <a:t>, large N etc…</a:t>
            </a:r>
          </a:p>
        </p:txBody>
      </p:sp>
    </p:spTree>
    <p:extLst>
      <p:ext uri="{BB962C8B-B14F-4D97-AF65-F5344CB8AC3E}">
        <p14:creationId xmlns:p14="http://schemas.microsoft.com/office/powerpoint/2010/main" xmlns="" val="30033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flow: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anisotropic is the final state?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Ideal gas/weak coupling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Perfect fluid/strong coupling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3356992"/>
            <a:ext cx="4292644" cy="3219483"/>
            <a:chOff x="2585602" y="2888119"/>
            <a:chExt cx="4292644" cy="3219483"/>
          </a:xfrm>
        </p:grpSpPr>
        <p:pic>
          <p:nvPicPr>
            <p:cNvPr id="1026" name="Picture 2" descr="D:\dropbox\Dropbox\elliptic_flow_8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802" y="3534210"/>
              <a:ext cx="2700244" cy="192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ropbox\Dropbox\v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602" y="2888119"/>
              <a:ext cx="4292644" cy="321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0220"/>
            <a:ext cx="4189870" cy="33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3192" y="6576475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err="1" smtClean="0"/>
              <a:t>Aamodt</a:t>
            </a:r>
            <a:r>
              <a:rPr lang="en-US" sz="1200" dirty="0" smtClean="0"/>
              <a:t> et al, Elliptic </a:t>
            </a:r>
            <a:r>
              <a:rPr lang="en-US" sz="1200" dirty="0"/>
              <a:t>Flow of Charged Particles in </a:t>
            </a:r>
            <a:r>
              <a:rPr lang="en-US" sz="1200" dirty="0" err="1"/>
              <a:t>Pb-Pb</a:t>
            </a:r>
            <a:r>
              <a:rPr lang="en-US" sz="1200" dirty="0"/>
              <a:t> Collisions at √</a:t>
            </a:r>
            <a:r>
              <a:rPr lang="en-US" sz="1200" dirty="0" err="1"/>
              <a:t>s</a:t>
            </a:r>
            <a:r>
              <a:rPr lang="en-US" sz="1200" baseline="-25000" dirty="0" err="1"/>
              <a:t>NN</a:t>
            </a:r>
            <a:r>
              <a:rPr lang="en-US" sz="1200" dirty="0"/>
              <a:t>=2.76  </a:t>
            </a:r>
            <a:r>
              <a:rPr lang="en-US" sz="1200" dirty="0" err="1" smtClean="0"/>
              <a:t>TeV</a:t>
            </a:r>
            <a:r>
              <a:rPr lang="en-US" sz="1200" dirty="0" smtClean="0"/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xmlns="" val="22309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 gauge theories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strong coupling we can get GR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915521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509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A planar diagram theory for strong interactions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000636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Planar limit: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fixed</a:t>
            </a:r>
          </a:p>
          <a:p>
            <a:endParaRPr lang="en-US" sz="2200" dirty="0" smtClean="0"/>
          </a:p>
          <a:p>
            <a:endParaRPr lang="nl-NL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2680" y="5372080"/>
            <a:ext cx="9752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 smtClean="0"/>
              <a:t>/26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14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most perfect liquid?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8680"/>
          </a:xfrm>
        </p:spPr>
        <p:txBody>
          <a:bodyPr/>
          <a:lstStyle/>
          <a:p>
            <a:r>
              <a:rPr lang="nl-NL" dirty="0" smtClean="0"/>
              <a:t>Famous viscosity:</a:t>
            </a:r>
            <a:endParaRPr lang="nl-NL" dirty="0"/>
          </a:p>
        </p:txBody>
      </p:sp>
      <p:pic>
        <p:nvPicPr>
          <p:cNvPr id="5" name="Picture 4" descr="unitaryferm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317280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 O'Hara, S. Hemmer, M. </a:t>
            </a:r>
            <a:r>
              <a:rPr lang="en-US" sz="1200" dirty="0" err="1" smtClean="0"/>
              <a:t>Gehm</a:t>
            </a:r>
            <a:r>
              <a:rPr lang="en-US" sz="1200" dirty="0" smtClean="0"/>
              <a:t>, S. </a:t>
            </a:r>
            <a:r>
              <a:rPr lang="en-US" sz="1200" dirty="0" err="1" smtClean="0"/>
              <a:t>Granade</a:t>
            </a:r>
            <a:r>
              <a:rPr lang="en-US" sz="1200" dirty="0" smtClean="0"/>
              <a:t> and J. Thomas, Observation of a Strongly-Interacting Degenerate Fermi Gas of Atoms, 2002</a:t>
            </a:r>
          </a:p>
          <a:p>
            <a:r>
              <a:rPr lang="nl-NL" sz="1200" dirty="0" smtClean="0"/>
              <a:t>U. Heinz, C. Shen and H. Song, The Viscosity of Quark-Gluon Plasma at RHIC and the LHC, 2011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08" y="2852936"/>
            <a:ext cx="4392492" cy="30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847" y="1527120"/>
            <a:ext cx="2298948" cy="6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2348880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 smtClean="0"/>
              <a:t>Fermions at unitarity			Quark-gluon plasma</a:t>
            </a:r>
            <a:endParaRPr lang="nl-NL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/>
          <p:nvPr/>
        </p:nvCxnSpPr>
        <p:spPr>
          <a:xfrm flipH="1">
            <a:off x="5193606" y="4915337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451807" y="490495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681711" y="491533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2869756"/>
          </a:xfrm>
        </p:spPr>
        <p:txBody>
          <a:bodyPr>
            <a:normAutofit/>
          </a:bodyPr>
          <a:lstStyle/>
          <a:p>
            <a:r>
              <a:rPr lang="en-US" dirty="0" smtClean="0"/>
              <a:t>Simplest set-up:</a:t>
            </a:r>
          </a:p>
          <a:p>
            <a:pPr lvl="1"/>
            <a:r>
              <a:rPr lang="en-US" dirty="0" smtClean="0"/>
              <a:t>Pure gravity in AdS</a:t>
            </a:r>
            <a:r>
              <a:rPr lang="en-US" baseline="-25000" dirty="0" smtClean="0"/>
              <a:t>5 </a:t>
            </a:r>
          </a:p>
          <a:p>
            <a:pPr lvl="1"/>
            <a:r>
              <a:rPr lang="en-US" dirty="0"/>
              <a:t>Background field theory is </a:t>
            </a:r>
            <a:r>
              <a:rPr lang="en-US" dirty="0" smtClean="0"/>
              <a:t>flat</a:t>
            </a:r>
            <a:endParaRPr lang="en-US" baseline="-25000" dirty="0" smtClean="0"/>
          </a:p>
          <a:p>
            <a:pPr lvl="1"/>
            <a:r>
              <a:rPr lang="en-US" dirty="0" smtClean="0"/>
              <a:t>Translational- and SO(2)-invariant field theory</a:t>
            </a:r>
          </a:p>
          <a:p>
            <a:pPr lvl="2"/>
            <a:r>
              <a:rPr lang="en-US" dirty="0" smtClean="0"/>
              <a:t>We keep anisotropy:</a:t>
            </a:r>
          </a:p>
          <a:p>
            <a:pPr lvl="2"/>
            <a:r>
              <a:rPr lang="en-US" dirty="0"/>
              <a:t>Caveat: energy density is constant </a:t>
            </a:r>
            <a:r>
              <a:rPr lang="en-US" dirty="0" smtClean="0"/>
              <a:t>so final </a:t>
            </a:r>
            <a:r>
              <a:rPr lang="en-US" dirty="0"/>
              <a:t>state </a:t>
            </a:r>
            <a:r>
              <a:rPr lang="en-US" dirty="0" smtClean="0"/>
              <a:t>is known</a:t>
            </a:r>
          </a:p>
          <a:p>
            <a:pPr lvl="1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277552" y="4504455"/>
            <a:ext cx="237626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302" y="4966738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 flipH="1">
            <a:off x="3390582" y="5235478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398" y="4956358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4160678" y="5225098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197" y="4966739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H="1">
            <a:off x="4902477" y="5235479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13069" y="5401584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871270" y="5391203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01174" y="5401583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37323" y="4999590"/>
            <a:ext cx="237626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765" y="5452985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</a:t>
            </a:r>
            <a:r>
              <a:rPr lang="en-US" dirty="0" err="1" smtClean="0"/>
              <a:t>isotropisation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 smtClean="0"/>
              <a:t>/26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6255"/>
            <a:ext cx="981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0045" y="5721725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861" y="5442605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3580141" y="5711345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660" y="5452986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321940" y="572172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4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geometry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03568" cy="4781128"/>
          </a:xfrm>
        </p:spPr>
        <p:txBody>
          <a:bodyPr>
            <a:normAutofit/>
          </a:bodyPr>
          <a:lstStyle/>
          <a:p>
            <a:r>
              <a:rPr lang="nl-NL" sz="2500" dirty="0" smtClean="0"/>
              <a:t>Symmetry allows metric to be</a:t>
            </a:r>
            <a:r>
              <a:rPr lang="nl-NL" sz="2500" dirty="0" smtClean="0">
                <a:sym typeface="Wingdings" pitchFamily="2" charset="2"/>
              </a:rPr>
              <a:t>:</a:t>
            </a:r>
            <a:endParaRPr lang="nl-NL" sz="2500" dirty="0" smtClean="0"/>
          </a:p>
          <a:p>
            <a:endParaRPr lang="nl-NL" sz="2500" dirty="0" smtClean="0"/>
          </a:p>
          <a:p>
            <a:endParaRPr lang="nl-NL" sz="2500" i="1" dirty="0" smtClean="0"/>
          </a:p>
          <a:p>
            <a:r>
              <a:rPr lang="nl-NL" sz="2500" i="1" dirty="0" smtClean="0"/>
              <a:t>A, B, </a:t>
            </a:r>
            <a:r>
              <a:rPr lang="nl-NL" sz="2500" i="1" dirty="0" smtClean="0">
                <a:latin typeface="Symbol" pitchFamily="18" charset="2"/>
              </a:rPr>
              <a:t>S</a:t>
            </a:r>
            <a:r>
              <a:rPr lang="nl-NL" sz="2500" i="1" dirty="0" smtClean="0"/>
              <a:t> </a:t>
            </a:r>
            <a:r>
              <a:rPr lang="nl-NL" sz="2500" dirty="0" smtClean="0"/>
              <a:t>are functions of </a:t>
            </a:r>
            <a:r>
              <a:rPr lang="nl-NL" sz="2500" i="1" dirty="0" smtClean="0"/>
              <a:t>r</a:t>
            </a:r>
            <a:r>
              <a:rPr lang="nl-NL" sz="2500" dirty="0" smtClean="0"/>
              <a:t> and </a:t>
            </a:r>
            <a:r>
              <a:rPr lang="nl-NL" sz="2500" i="1" dirty="0" smtClean="0"/>
              <a:t>t</a:t>
            </a:r>
          </a:p>
          <a:p>
            <a:pPr lvl="1"/>
            <a:r>
              <a:rPr lang="en-US" sz="1900" i="1" dirty="0" smtClean="0"/>
              <a:t>B</a:t>
            </a:r>
            <a:r>
              <a:rPr lang="en-US" sz="1900" dirty="0" smtClean="0"/>
              <a:t> measures anisotropy </a:t>
            </a:r>
            <a:endParaRPr lang="nl-NL" sz="1900" dirty="0" smtClean="0"/>
          </a:p>
          <a:p>
            <a:r>
              <a:rPr lang="nl-NL" sz="2500" dirty="0" smtClean="0"/>
              <a:t>Einstein’s equations simplify</a:t>
            </a:r>
          </a:p>
          <a:p>
            <a:pPr lvl="1"/>
            <a:r>
              <a:rPr lang="en-US" sz="1900" dirty="0" smtClean="0"/>
              <a:t>Null coordinates</a:t>
            </a:r>
          </a:p>
          <a:p>
            <a:pPr lvl="1"/>
            <a:r>
              <a:rPr lang="en-US" sz="1900" dirty="0" smtClean="0"/>
              <a:t>Attractive nature of horizon</a:t>
            </a:r>
          </a:p>
          <a:p>
            <a:r>
              <a:rPr lang="en-US" sz="2200" dirty="0" smtClean="0"/>
              <a:t>Key differences with </a:t>
            </a:r>
            <a:r>
              <a:rPr lang="en-US" sz="2200" dirty="0" err="1" smtClean="0"/>
              <a:t>Chesler</a:t>
            </a:r>
            <a:r>
              <a:rPr lang="en-US" sz="2200" dirty="0" smtClean="0"/>
              <a:t>, </a:t>
            </a:r>
            <a:r>
              <a:rPr lang="en-US" sz="2200" dirty="0" err="1" smtClean="0"/>
              <a:t>Yaffe</a:t>
            </a:r>
            <a:r>
              <a:rPr lang="en-US" sz="2200" dirty="0" smtClean="0"/>
              <a:t> (2008) are</a:t>
            </a:r>
          </a:p>
          <a:p>
            <a:pPr lvl="1"/>
            <a:r>
              <a:rPr lang="en-US" sz="1900" dirty="0" smtClean="0"/>
              <a:t>Flat boundary</a:t>
            </a:r>
          </a:p>
          <a:p>
            <a:pPr lvl="1"/>
            <a:r>
              <a:rPr lang="en-US" sz="1900" dirty="0" smtClean="0"/>
              <a:t>Initial non-vacuum state</a:t>
            </a:r>
            <a:endParaRPr lang="nl-NL" sz="1900" dirty="0" smtClean="0"/>
          </a:p>
          <a:p>
            <a:pPr lvl="1"/>
            <a:endParaRPr lang="nl-NL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521" y="2755342"/>
            <a:ext cx="2781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448" y="2212851"/>
            <a:ext cx="5848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Full evolution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200"/>
          </a:xfrm>
        </p:spPr>
        <p:txBody>
          <a:bodyPr>
            <a:normAutofit/>
          </a:bodyPr>
          <a:lstStyle/>
          <a:p>
            <a:r>
              <a:rPr lang="nl-NL" dirty="0" smtClean="0"/>
              <a:t>The Einstein equations are particularly simple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 smtClean="0"/>
          </a:p>
          <a:p>
            <a:pPr lvl="1">
              <a:lnSpc>
                <a:spcPts val="2500"/>
              </a:lnSpc>
            </a:pPr>
            <a:r>
              <a:rPr lang="en-US" dirty="0" smtClean="0"/>
              <a:t>Take derivatives along </a:t>
            </a:r>
            <a:r>
              <a:rPr lang="en-US" i="1" dirty="0" smtClean="0"/>
              <a:t>null directions</a:t>
            </a:r>
            <a:r>
              <a:rPr lang="en-US" dirty="0" smtClean="0"/>
              <a:t>:</a:t>
            </a:r>
            <a:endParaRPr lang="nl-NL" dirty="0" smtClean="0"/>
          </a:p>
          <a:p>
            <a:pPr lvl="1">
              <a:lnSpc>
                <a:spcPts val="2500"/>
              </a:lnSpc>
            </a:pPr>
            <a:endParaRPr lang="nl-NL" i="1" dirty="0" smtClean="0"/>
          </a:p>
          <a:p>
            <a:pPr lvl="1">
              <a:lnSpc>
                <a:spcPts val="2500"/>
              </a:lnSpc>
            </a:pPr>
            <a:r>
              <a:rPr lang="nl-NL" i="1" dirty="0" smtClean="0"/>
              <a:t>Nested</a:t>
            </a:r>
            <a:r>
              <a:rPr lang="nl-NL" dirty="0" smtClean="0"/>
              <a:t> set of linear ordinary differential equations</a:t>
            </a:r>
          </a:p>
          <a:p>
            <a:pPr lvl="1"/>
            <a:r>
              <a:rPr lang="en-US" dirty="0" smtClean="0"/>
              <a:t>Take   , obtain              and     respectively </a:t>
            </a:r>
          </a:p>
          <a:p>
            <a:pPr lvl="1"/>
            <a:endParaRPr lang="nl-NL" dirty="0" smtClean="0"/>
          </a:p>
          <a:p>
            <a:pPr lvl="1"/>
            <a:endParaRPr lang="en-US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4083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9543" y="5513463"/>
            <a:ext cx="2809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516" y="5493273"/>
            <a:ext cx="1080632" cy="3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071" y="5527752"/>
            <a:ext cx="228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326062" y="4038972"/>
            <a:ext cx="2571456" cy="792088"/>
            <a:chOff x="6353149" y="4149080"/>
            <a:chExt cx="2571456" cy="7920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3149" y="4581128"/>
              <a:ext cx="124085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2200" y="4149080"/>
              <a:ext cx="2552405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Boundary conditions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 smtClean="0"/>
              <a:t>/26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AdS requires boundary conditions:</a:t>
            </a:r>
          </a:p>
          <a:p>
            <a:pPr lvl="1"/>
            <a:r>
              <a:rPr lang="nl-NL" dirty="0" smtClean="0"/>
              <a:t>Non-normalisable: metric field theory</a:t>
            </a:r>
          </a:p>
          <a:p>
            <a:pPr lvl="1"/>
            <a:r>
              <a:rPr lang="nl-NL" dirty="0" smtClean="0"/>
              <a:t>Normalisable: stress-energy tensor</a:t>
            </a:r>
          </a:p>
          <a:p>
            <a:r>
              <a:rPr lang="nl-NL" dirty="0" smtClean="0"/>
              <a:t>Implies asymptotic behaviour metric:</a:t>
            </a:r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536" y="3645024"/>
            <a:ext cx="8542907" cy="2118990"/>
            <a:chOff x="467544" y="4437112"/>
            <a:chExt cx="8542907" cy="21189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509120"/>
              <a:ext cx="3236590" cy="204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4437112"/>
              <a:ext cx="4798491" cy="75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9" y="5229201"/>
              <a:ext cx="1728191" cy="30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6237312"/>
            <a:ext cx="4274046" cy="3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 rot="2782772">
            <a:off x="3684948" y="5142314"/>
            <a:ext cx="1722859" cy="557014"/>
            <a:chOff x="3419872" y="5248250"/>
            <a:chExt cx="1722859" cy="557014"/>
          </a:xfrm>
        </p:grpSpPr>
        <p:sp>
          <p:nvSpPr>
            <p:cNvPr id="12" name="Right Arrow 11"/>
            <p:cNvSpPr/>
            <p:nvPr/>
          </p:nvSpPr>
          <p:spPr>
            <a:xfrm>
              <a:off x="3419872" y="5517232"/>
              <a:ext cx="151216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58555" y="524825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AdS</a:t>
              </a:r>
              <a:r>
                <a:rPr lang="en-US" dirty="0" smtClean="0"/>
                <a:t>/CFT</a:t>
              </a:r>
              <a:endParaRPr lang="nl-NL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857" y="1772816"/>
            <a:ext cx="1475143" cy="18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20574</TotalTime>
  <Words>1115</Words>
  <Application>Microsoft Office PowerPoint</Application>
  <PresentationFormat>On-screen Show (4:3)</PresentationFormat>
  <Paragraphs>244</Paragraphs>
  <Slides>26</Slides>
  <Notes>23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Equation</vt:lpstr>
      <vt:lpstr>Holographic Thermalisation with Radial Flow</vt:lpstr>
      <vt:lpstr>Outline</vt:lpstr>
      <vt:lpstr>Elliptic flow: v2</vt:lpstr>
      <vt:lpstr>Large N gauge theories</vt:lpstr>
      <vt:lpstr>The most perfect liquid?</vt:lpstr>
      <vt:lpstr>Holographic isotropisation</vt:lpstr>
      <vt:lpstr>The geometry</vt:lpstr>
      <vt:lpstr>Full evolution</vt:lpstr>
      <vt:lpstr>Boundary conditions</vt:lpstr>
      <vt:lpstr>Hints on technicalities</vt:lpstr>
      <vt:lpstr>The close-limit approximation</vt:lpstr>
      <vt:lpstr>First results (Full/Linearised/QNM)</vt:lpstr>
      <vt:lpstr>A subtlety: Bmax</vt:lpstr>
      <vt:lpstr>B(z, t) and the linearised error</vt:lpstr>
      <vt:lpstr>Bouncing off the boundary</vt:lpstr>
      <vt:lpstr>Statistics of 2000 profiles</vt:lpstr>
      <vt:lpstr>Recent additions</vt:lpstr>
      <vt:lpstr>Radial flow</vt:lpstr>
      <vt:lpstr>Radial flow – technicalities</vt:lpstr>
      <vt:lpstr>Radial flow – initial conditions</vt:lpstr>
      <vt:lpstr>Radial flow – results</vt:lpstr>
      <vt:lpstr>Radial flow – results</vt:lpstr>
      <vt:lpstr>Radial flow – acceleration</vt:lpstr>
      <vt:lpstr>Radial flow – hydrodynamics</vt:lpstr>
      <vt:lpstr>Radial flow – a comparison</vt:lpstr>
      <vt:lpstr>Discussion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Information Scramblers</dc:title>
  <dc:creator>van der Schee</dc:creator>
  <cp:lastModifiedBy>Wilke</cp:lastModifiedBy>
  <cp:revision>970</cp:revision>
  <cp:lastPrinted>2012-02-13T09:18:15Z</cp:lastPrinted>
  <dcterms:created xsi:type="dcterms:W3CDTF">2011-04-27T16:22:55Z</dcterms:created>
  <dcterms:modified xsi:type="dcterms:W3CDTF">2012-12-07T19:37:05Z</dcterms:modified>
</cp:coreProperties>
</file>