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08" r:id="rId2"/>
    <p:sldId id="266" r:id="rId3"/>
    <p:sldId id="278" r:id="rId4"/>
    <p:sldId id="298" r:id="rId5"/>
    <p:sldId id="302" r:id="rId6"/>
    <p:sldId id="279" r:id="rId7"/>
    <p:sldId id="272" r:id="rId8"/>
    <p:sldId id="283" r:id="rId9"/>
    <p:sldId id="303" r:id="rId10"/>
    <p:sldId id="296" r:id="rId11"/>
    <p:sldId id="322" r:id="rId12"/>
    <p:sldId id="305" r:id="rId13"/>
    <p:sldId id="306" r:id="rId14"/>
    <p:sldId id="324" r:id="rId15"/>
    <p:sldId id="329" r:id="rId16"/>
    <p:sldId id="307" r:id="rId17"/>
    <p:sldId id="327" r:id="rId18"/>
    <p:sldId id="328" r:id="rId19"/>
    <p:sldId id="316" r:id="rId20"/>
    <p:sldId id="309" r:id="rId21"/>
    <p:sldId id="310" r:id="rId22"/>
    <p:sldId id="314" r:id="rId23"/>
    <p:sldId id="311" r:id="rId24"/>
    <p:sldId id="312" r:id="rId25"/>
    <p:sldId id="313" r:id="rId26"/>
    <p:sldId id="325" r:id="rId27"/>
    <p:sldId id="333" r:id="rId28"/>
    <p:sldId id="326" r:id="rId29"/>
    <p:sldId id="323" r:id="rId30"/>
    <p:sldId id="332" r:id="rId31"/>
    <p:sldId id="334" r:id="rId32"/>
    <p:sldId id="331" r:id="rId33"/>
  </p:sldIdLst>
  <p:sldSz cx="9144000" cy="6858000" type="screen4x3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7" autoAdjust="0"/>
  </p:normalViewPr>
  <p:slideViewPr>
    <p:cSldViewPr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22-5-2013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789"/>
            <a:ext cx="2951905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22-5-2013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4" tIns="45937" rIns="91874" bIns="4593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2"/>
          </a:xfrm>
          <a:prstGeom prst="rect">
            <a:avLst/>
          </a:prstGeom>
        </p:spPr>
        <p:txBody>
          <a:bodyPr vert="horz" lIns="91874" tIns="45937" rIns="91874" bIns="459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7"/>
          </a:xfrm>
          <a:prstGeom prst="rect">
            <a:avLst/>
          </a:prstGeom>
        </p:spPr>
        <p:txBody>
          <a:bodyPr vert="horz" lIns="91874" tIns="45937" rIns="91874" bIns="45937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QNM-expansion, only 10 complex numbers! Note: initial agreement very unexpected.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NOTE: thermalization defined as hydro works</a:t>
            </a:r>
          </a:p>
          <a:p>
            <a:pPr>
              <a:spcBef>
                <a:spcPct val="0"/>
              </a:spcBef>
            </a:pPr>
            <a:endParaRPr lang="nl-NL" smtClean="0"/>
          </a:p>
          <a:p>
            <a:pPr>
              <a:spcBef>
                <a:spcPct val="0"/>
              </a:spcBef>
            </a:pPr>
            <a:r>
              <a:rPr lang="nl-NL" smtClean="0"/>
              <a:t>Thermalization time is (usually!) very fast:</a:t>
            </a:r>
          </a:p>
          <a:p>
            <a:pPr>
              <a:spcBef>
                <a:spcPct val="0"/>
              </a:spcBef>
            </a:pPr>
            <a:r>
              <a:rPr lang="nl-NL" smtClean="0"/>
              <a:t>Linear approximation always accurate within “20%”</a:t>
            </a:r>
          </a:p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78303B-4DA0-4AB9-8B83-25B7A8DB287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963CF9-23ED-4775-88C3-E0D77C55CF06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Pressure in transverse plane is not the same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F5E42A-5C0A-42EA-BF7D-8D6974CC35E8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Disclaimer:</a:t>
            </a:r>
            <a:r>
              <a:rPr lang="nl-NL" baseline="0" dirty="0" smtClean="0"/>
              <a:t> I knew what to look for from 1+1D problem.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energy is constant</a:t>
            </a:r>
            <a:r>
              <a:rPr lang="en-US" baseline="0" dirty="0" smtClean="0"/>
              <a:t> (due to homogeneity)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C40433-150C-447F-9FFC-AF24AA8E2DE9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D69564-2026-4974-AD2F-20BD4F973867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557776-E099-4984-8B60-76848BAB2E26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D4E57-A175-4B7F-99D1-3F7763BF2709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E96A3B-B161-406A-8D19-8D7F6B6D71CB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22-5-2013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0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ke\Dropbox\nucleus.wmv" TargetMode="Externa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ke\Dropbox\fluctuation.wmv" TargetMode="Externa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Wilke\Dropbox\shocksCY2.wmv" TargetMode="External"/><Relationship Id="rId1" Type="http://schemas.openxmlformats.org/officeDocument/2006/relationships/video" Target="file:///C:\Users\Wilke\Dropbox\shocks2.wmv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358214" cy="695607"/>
          </a:xfrm>
        </p:spPr>
        <p:txBody>
          <a:bodyPr>
            <a:noAutofit/>
          </a:bodyPr>
          <a:lstStyle/>
          <a:p>
            <a:pPr algn="r"/>
            <a:r>
              <a:rPr lang="en-US" sz="2500" dirty="0" smtClean="0"/>
              <a:t>Collisions in </a:t>
            </a:r>
            <a:r>
              <a:rPr lang="en-US" sz="2500" dirty="0" err="1" smtClean="0"/>
              <a:t>A</a:t>
            </a:r>
            <a:r>
              <a:rPr lang="en-US" sz="1800" dirty="0" err="1" smtClean="0"/>
              <a:t>d</a:t>
            </a:r>
            <a:r>
              <a:rPr lang="en-US" sz="2500" dirty="0" err="1" smtClean="0"/>
              <a:t>S</a:t>
            </a:r>
            <a:r>
              <a:rPr lang="en-US" sz="2500" dirty="0" smtClean="0"/>
              <a:t> and holographic </a:t>
            </a:r>
            <a:r>
              <a:rPr lang="en-US" sz="2500" dirty="0" err="1" smtClean="0"/>
              <a:t>thermalisation</a:t>
            </a:r>
            <a:endParaRPr lang="nl-NL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2708920"/>
            <a:ext cx="6624736" cy="471494"/>
          </a:xfrm>
        </p:spPr>
        <p:txBody>
          <a:bodyPr>
            <a:noAutofit/>
          </a:bodyPr>
          <a:lstStyle/>
          <a:p>
            <a:pPr algn="r"/>
            <a:r>
              <a:rPr lang="nl-NL" sz="2000" dirty="0" smtClean="0"/>
              <a:t>Towards more realistic models of the QGP thermalisation</a:t>
            </a:r>
            <a:endParaRPr lang="nl-N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797152"/>
            <a:ext cx="6876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700" dirty="0" smtClean="0"/>
              <a:t>Wilke van der Schee</a:t>
            </a:r>
          </a:p>
          <a:p>
            <a:pPr algn="r"/>
            <a:endParaRPr lang="nl-NL" sz="1700" dirty="0" smtClean="0"/>
          </a:p>
          <a:p>
            <a:pPr algn="r"/>
            <a:r>
              <a:rPr lang="nl-NL" sz="1700" dirty="0" smtClean="0"/>
              <a:t>Supervisors: Gleb Arutyunov, Thomas Peitzmann, </a:t>
            </a:r>
          </a:p>
          <a:p>
            <a:pPr algn="r"/>
            <a:r>
              <a:rPr lang="nl-NL" sz="1700" dirty="0" smtClean="0"/>
              <a:t>Koenraad Schalm and Raimond Snellings</a:t>
            </a:r>
            <a:endParaRPr lang="nl-NL" sz="1700" dirty="0"/>
          </a:p>
        </p:txBody>
      </p:sp>
      <p:pic>
        <p:nvPicPr>
          <p:cNvPr id="6" name="Picture 5" descr="u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0"/>
            <a:ext cx="2438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8425" y="6101508"/>
            <a:ext cx="711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dirty="0" smtClean="0">
                <a:solidFill>
                  <a:schemeClr val="bg1"/>
                </a:solidFill>
              </a:rPr>
              <a:t>Lunch seminar, Stonybrook</a:t>
            </a:r>
          </a:p>
          <a:p>
            <a:pPr algn="just"/>
            <a:r>
              <a:rPr lang="nl-NL" dirty="0" smtClean="0">
                <a:solidFill>
                  <a:schemeClr val="bg1"/>
                </a:solidFill>
              </a:rPr>
              <a:t>March 1, 2013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9" name="Picture 8" descr="holography qg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27165"/>
            <a:ext cx="2686050" cy="2830835"/>
          </a:xfrm>
          <a:prstGeom prst="rect">
            <a:avLst/>
          </a:prstGeom>
        </p:spPr>
      </p:pic>
      <p:pic>
        <p:nvPicPr>
          <p:cNvPr id="10" name="Picture 2" descr="I:\PhD\NIKHEFlogo400x1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88640"/>
            <a:ext cx="1091349" cy="4829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3212976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 smtClean="0">
                <a:solidFill>
                  <a:schemeClr val="accent1"/>
                </a:solidFill>
              </a:rPr>
              <a:t>Work with Michał Heller, David Mateos, Michał Spalinski, Diego Trancanelli and Miquel Triana</a:t>
            </a:r>
          </a:p>
          <a:p>
            <a:pPr algn="r"/>
            <a:r>
              <a:rPr lang="nl-NL" sz="1600" dirty="0" smtClean="0">
                <a:solidFill>
                  <a:schemeClr val="accent1"/>
                </a:solidFill>
              </a:rPr>
              <a:t>References: 1202.0981 (PRL 108), 1211.2218 (PRD) </a:t>
            </a:r>
            <a:r>
              <a:rPr lang="nl-NL" sz="1600" smtClean="0">
                <a:solidFill>
                  <a:schemeClr val="accent1"/>
                </a:solidFill>
              </a:rPr>
              <a:t>and 1303.xxxx</a:t>
            </a:r>
            <a:endParaRPr lang="nl-NL" sz="1600" dirty="0">
              <a:solidFill>
                <a:schemeClr val="accent1"/>
              </a:solidFill>
            </a:endParaRPr>
          </a:p>
        </p:txBody>
      </p:sp>
      <p:pic>
        <p:nvPicPr>
          <p:cNvPr id="33794" name="Picture 2" descr="http://web.science.uu.nl/ITF/images/itf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9740" y="101352"/>
            <a:ext cx="1162050" cy="714375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0"/>
            <a:ext cx="1552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76456" cy="53657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First results (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Full</a:t>
            </a:r>
            <a:r>
              <a:rPr lang="nl-NL" dirty="0" smtClean="0"/>
              <a:t>/</a:t>
            </a:r>
            <a:r>
              <a:rPr lang="nl-NL" dirty="0" smtClean="0">
                <a:solidFill>
                  <a:srgbClr val="00B050"/>
                </a:solidFill>
              </a:rPr>
              <a:t>Linearised</a:t>
            </a:r>
            <a:r>
              <a:rPr lang="nl-NL" dirty="0" smtClean="0"/>
              <a:t>/</a:t>
            </a:r>
            <a:r>
              <a:rPr lang="nl-NL" dirty="0" smtClean="0">
                <a:solidFill>
                  <a:srgbClr val="FF0000"/>
                </a:solidFill>
              </a:rPr>
              <a:t>QNM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3074" name="Picture 2" descr="D:\dropbox\Dropbox\holographic_thermalization_and_quasinormal_modes-a_case_study\figures\exampl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" y="688481"/>
            <a:ext cx="9037086" cy="56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off the boundary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9552" cy="28457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nl-NL" dirty="0" smtClean="0"/>
              <a:t>15/32</a:t>
            </a:r>
            <a:endParaRPr lang="nl-NL" dirty="0"/>
          </a:p>
        </p:txBody>
      </p:sp>
      <p:grpSp>
        <p:nvGrpSpPr>
          <p:cNvPr id="4" name="Group 24"/>
          <p:cNvGrpSpPr/>
          <p:nvPr/>
        </p:nvGrpSpPr>
        <p:grpSpPr>
          <a:xfrm>
            <a:off x="0" y="2060848"/>
            <a:ext cx="4816917" cy="3528392"/>
            <a:chOff x="179512" y="2492896"/>
            <a:chExt cx="4816917" cy="3528392"/>
          </a:xfrm>
        </p:grpSpPr>
        <p:pic>
          <p:nvPicPr>
            <p:cNvPr id="7" name="Picture 3" descr="D:\dropbox\Dropbox\holographic_thermalization_and_quasinormal_modes-a_case_study\figures\B3Dtypical.jpe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79512" y="2492896"/>
              <a:ext cx="4816917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403648" y="3140968"/>
              <a:ext cx="94952" cy="878582"/>
            </a:xfrm>
            <a:prstGeom prst="straightConnector1">
              <a:avLst/>
            </a:prstGeom>
            <a:ln w="4762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524000" y="2927350"/>
              <a:ext cx="1384300" cy="1346200"/>
            </a:xfrm>
            <a:prstGeom prst="straightConnector1">
              <a:avLst/>
            </a:prstGeom>
            <a:ln w="4762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3"/>
          <p:cNvGrpSpPr/>
          <p:nvPr/>
        </p:nvGrpSpPr>
        <p:grpSpPr>
          <a:xfrm>
            <a:off x="5292080" y="1916832"/>
            <a:ext cx="4142006" cy="3600400"/>
            <a:chOff x="5001994" y="1916832"/>
            <a:chExt cx="4142006" cy="3600400"/>
          </a:xfrm>
        </p:grpSpPr>
        <p:pic>
          <p:nvPicPr>
            <p:cNvPr id="8" name="Picture 4" descr="D:\dropbox\Dropbox\holographic_thermalization_and_quasinormal_modes-a_case_study\figures\B3Dtypicaldif.jp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01994" y="1916832"/>
              <a:ext cx="4142006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 flipV="1">
              <a:off x="6530310" y="1988840"/>
              <a:ext cx="55860" cy="3024336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353154" y="3945136"/>
              <a:ext cx="1206500" cy="1066800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4"/>
          <p:cNvGrpSpPr/>
          <p:nvPr/>
        </p:nvGrpSpPr>
        <p:grpSpPr>
          <a:xfrm>
            <a:off x="3923928" y="4653137"/>
            <a:ext cx="1368152" cy="2204864"/>
            <a:chOff x="3923928" y="4759411"/>
            <a:chExt cx="1152128" cy="209858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35"/>
            <a:stretch>
              <a:fillRect/>
            </a:stretch>
          </p:blipFill>
          <p:spPr bwMode="auto">
            <a:xfrm>
              <a:off x="3923928" y="4759411"/>
              <a:ext cx="1152128" cy="2098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4833294" y="5715000"/>
              <a:ext cx="186381" cy="218278"/>
            </a:xfrm>
            <a:prstGeom prst="straightConnector1">
              <a:avLst/>
            </a:prstGeom>
            <a:ln w="4127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4586288" y="5295900"/>
              <a:ext cx="433387" cy="423863"/>
            </a:xfrm>
            <a:prstGeom prst="straightConnector1">
              <a:avLst/>
            </a:prstGeom>
            <a:ln w="41275">
              <a:solidFill>
                <a:schemeClr val="accent1">
                  <a:lumMod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9050"/>
              <a:bevelB w="635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Statistics of 2000 profiles</a:t>
            </a:r>
            <a:endParaRPr lang="nl-NL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8413"/>
            <a:ext cx="533400" cy="2444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B494F4FF-B2BF-4197-B150-9839ABC6FEC2}" type="slidenum">
              <a:rPr lang="nl-NL" smtClean="0"/>
              <a:pPr>
                <a:defRPr/>
              </a:pPr>
              <a:t>12</a:t>
            </a:fld>
            <a:r>
              <a:rPr lang="nl-NL" dirty="0" smtClean="0"/>
              <a:t>/32</a:t>
            </a:r>
            <a:endParaRPr lang="nl-NL" dirty="0"/>
          </a:p>
        </p:txBody>
      </p:sp>
      <p:pic>
        <p:nvPicPr>
          <p:cNvPr id="20484" name="Picture 2" descr="D:\dropbox\Dropbox\holographic_thermalization_and_quasinormal_modes-a_case_study\figures\histogramn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3" y="1571625"/>
            <a:ext cx="516572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89538" y="1663700"/>
            <a:ext cx="3935412" cy="2178050"/>
            <a:chOff x="2627784" y="2384884"/>
            <a:chExt cx="4067944" cy="2376264"/>
          </a:xfrm>
        </p:grpSpPr>
        <p:sp>
          <p:nvSpPr>
            <p:cNvPr id="17" name="Line Callout 1 16"/>
            <p:cNvSpPr/>
            <p:nvPr/>
          </p:nvSpPr>
          <p:spPr>
            <a:xfrm>
              <a:off x="2627784" y="2384884"/>
              <a:ext cx="4067944" cy="2376264"/>
            </a:xfrm>
            <a:prstGeom prst="borderCallout1">
              <a:avLst>
                <a:gd name="adj1" fmla="val 18750"/>
                <a:gd name="adj2" fmla="val -8333"/>
                <a:gd name="adj3" fmla="val 84181"/>
                <a:gd name="adj4" fmla="val -3022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4925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49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3881" y="2439541"/>
              <a:ext cx="3426679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270250"/>
            <a:ext cx="3635375" cy="3575050"/>
            <a:chOff x="1" y="3270302"/>
            <a:chExt cx="3635896" cy="3574495"/>
          </a:xfrm>
        </p:grpSpPr>
        <p:sp>
          <p:nvSpPr>
            <p:cNvPr id="19" name="Line Callout 1 18"/>
            <p:cNvSpPr/>
            <p:nvPr/>
          </p:nvSpPr>
          <p:spPr>
            <a:xfrm>
              <a:off x="1" y="3270302"/>
              <a:ext cx="3635896" cy="3574495"/>
            </a:xfrm>
            <a:custGeom>
              <a:avLst/>
              <a:gdLst>
                <a:gd name="connsiteX0" fmla="*/ 0 w 3635896"/>
                <a:gd name="connsiteY0" fmla="*/ 0 h 1759613"/>
                <a:gd name="connsiteX1" fmla="*/ 3635896 w 3635896"/>
                <a:gd name="connsiteY1" fmla="*/ 0 h 1759613"/>
                <a:gd name="connsiteX2" fmla="*/ 3635896 w 3635896"/>
                <a:gd name="connsiteY2" fmla="*/ 1759613 h 1759613"/>
                <a:gd name="connsiteX3" fmla="*/ 0 w 3635896"/>
                <a:gd name="connsiteY3" fmla="*/ 1759613 h 1759613"/>
                <a:gd name="connsiteX4" fmla="*/ 0 w 3635896"/>
                <a:gd name="connsiteY4" fmla="*/ 0 h 1759613"/>
                <a:gd name="connsiteX0" fmla="*/ -302979 w 3635896"/>
                <a:gd name="connsiteY0" fmla="*/ 329927 h 1759613"/>
                <a:gd name="connsiteX1" fmla="*/ -2877085 w 3635896"/>
                <a:gd name="connsiteY1" fmla="*/ -443282 h 1759613"/>
                <a:gd name="connsiteX0" fmla="*/ 2896135 w 6512981"/>
                <a:gd name="connsiteY0" fmla="*/ 5132 h 2202895"/>
                <a:gd name="connsiteX1" fmla="*/ 6512981 w 6512981"/>
                <a:gd name="connsiteY1" fmla="*/ 443282 h 2202895"/>
                <a:gd name="connsiteX2" fmla="*/ 6512981 w 6512981"/>
                <a:gd name="connsiteY2" fmla="*/ 2202895 h 2202895"/>
                <a:gd name="connsiteX3" fmla="*/ 2877085 w 6512981"/>
                <a:gd name="connsiteY3" fmla="*/ 2202895 h 2202895"/>
                <a:gd name="connsiteX4" fmla="*/ 2896135 w 6512981"/>
                <a:gd name="connsiteY4" fmla="*/ 5132 h 2202895"/>
                <a:gd name="connsiteX0" fmla="*/ 2574106 w 6512981"/>
                <a:gd name="connsiteY0" fmla="*/ 773209 h 2202895"/>
                <a:gd name="connsiteX1" fmla="*/ 0 w 6512981"/>
                <a:gd name="connsiteY1" fmla="*/ 0 h 2202895"/>
                <a:gd name="connsiteX0" fmla="*/ 2896135 w 6512981"/>
                <a:gd name="connsiteY0" fmla="*/ 5132 h 2202895"/>
                <a:gd name="connsiteX1" fmla="*/ 6512981 w 6512981"/>
                <a:gd name="connsiteY1" fmla="*/ 443282 h 2202895"/>
                <a:gd name="connsiteX2" fmla="*/ 6512981 w 6512981"/>
                <a:gd name="connsiteY2" fmla="*/ 2202895 h 2202895"/>
                <a:gd name="connsiteX3" fmla="*/ 2877085 w 6512981"/>
                <a:gd name="connsiteY3" fmla="*/ 2202895 h 2202895"/>
                <a:gd name="connsiteX4" fmla="*/ 2896135 w 6512981"/>
                <a:gd name="connsiteY4" fmla="*/ 5132 h 2202895"/>
                <a:gd name="connsiteX0" fmla="*/ 2574106 w 6512981"/>
                <a:gd name="connsiteY0" fmla="*/ 773209 h 2202895"/>
                <a:gd name="connsiteX1" fmla="*/ 0 w 6512981"/>
                <a:gd name="connsiteY1" fmla="*/ 0 h 2202895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5515510 w 6512981"/>
                <a:gd name="connsiteY2" fmla="*/ 482698 h 2288770"/>
                <a:gd name="connsiteX3" fmla="*/ 6512981 w 6512981"/>
                <a:gd name="connsiteY3" fmla="*/ 529157 h 2288770"/>
                <a:gd name="connsiteX4" fmla="*/ 6512981 w 6512981"/>
                <a:gd name="connsiteY4" fmla="*/ 2288770 h 2288770"/>
                <a:gd name="connsiteX5" fmla="*/ 2877085 w 6512981"/>
                <a:gd name="connsiteY5" fmla="*/ 2288770 h 2288770"/>
                <a:gd name="connsiteX6" fmla="*/ 2896135 w 6512981"/>
                <a:gd name="connsiteY6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5515510 w 6512981"/>
                <a:gd name="connsiteY2" fmla="*/ 482698 h 2288770"/>
                <a:gd name="connsiteX3" fmla="*/ 6512981 w 6512981"/>
                <a:gd name="connsiteY3" fmla="*/ 529157 h 2288770"/>
                <a:gd name="connsiteX4" fmla="*/ 6512981 w 6512981"/>
                <a:gd name="connsiteY4" fmla="*/ 2288770 h 2288770"/>
                <a:gd name="connsiteX5" fmla="*/ 2877085 w 6512981"/>
                <a:gd name="connsiteY5" fmla="*/ 2288770 h 2288770"/>
                <a:gd name="connsiteX6" fmla="*/ 2896135 w 6512981"/>
                <a:gd name="connsiteY6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5515510 w 6512981"/>
                <a:gd name="connsiteY2" fmla="*/ 482698 h 2288770"/>
                <a:gd name="connsiteX3" fmla="*/ 6512981 w 6512981"/>
                <a:gd name="connsiteY3" fmla="*/ 529157 h 2288770"/>
                <a:gd name="connsiteX4" fmla="*/ 6512981 w 6512981"/>
                <a:gd name="connsiteY4" fmla="*/ 2288770 h 2288770"/>
                <a:gd name="connsiteX5" fmla="*/ 2877085 w 6512981"/>
                <a:gd name="connsiteY5" fmla="*/ 2288770 h 2288770"/>
                <a:gd name="connsiteX6" fmla="*/ 2896135 w 6512981"/>
                <a:gd name="connsiteY6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88148 h 2285911"/>
                <a:gd name="connsiteX1" fmla="*/ 4210585 w 6512981"/>
                <a:gd name="connsiteY1" fmla="*/ 508414 h 2285911"/>
                <a:gd name="connsiteX2" fmla="*/ 6512981 w 6512981"/>
                <a:gd name="connsiteY2" fmla="*/ 526298 h 2285911"/>
                <a:gd name="connsiteX3" fmla="*/ 6512981 w 6512981"/>
                <a:gd name="connsiteY3" fmla="*/ 2285911 h 2285911"/>
                <a:gd name="connsiteX4" fmla="*/ 2877085 w 6512981"/>
                <a:gd name="connsiteY4" fmla="*/ 2285911 h 2285911"/>
                <a:gd name="connsiteX5" fmla="*/ 2896135 w 6512981"/>
                <a:gd name="connsiteY5" fmla="*/ 88148 h 2285911"/>
                <a:gd name="connsiteX0" fmla="*/ 2574106 w 6512981"/>
                <a:gd name="connsiteY0" fmla="*/ 856225 h 2285911"/>
                <a:gd name="connsiteX1" fmla="*/ 0 w 6512981"/>
                <a:gd name="connsiteY1" fmla="*/ 83016 h 2285911"/>
                <a:gd name="connsiteX0" fmla="*/ 2896135 w 6512981"/>
                <a:gd name="connsiteY0" fmla="*/ 88148 h 2285911"/>
                <a:gd name="connsiteX1" fmla="*/ 4210585 w 6512981"/>
                <a:gd name="connsiteY1" fmla="*/ 508414 h 2285911"/>
                <a:gd name="connsiteX2" fmla="*/ 6512981 w 6512981"/>
                <a:gd name="connsiteY2" fmla="*/ 526298 h 2285911"/>
                <a:gd name="connsiteX3" fmla="*/ 6512981 w 6512981"/>
                <a:gd name="connsiteY3" fmla="*/ 2285911 h 2285911"/>
                <a:gd name="connsiteX4" fmla="*/ 2877085 w 6512981"/>
                <a:gd name="connsiteY4" fmla="*/ 2285911 h 2285911"/>
                <a:gd name="connsiteX5" fmla="*/ 2896135 w 6512981"/>
                <a:gd name="connsiteY5" fmla="*/ 88148 h 2285911"/>
                <a:gd name="connsiteX0" fmla="*/ 2574106 w 6512981"/>
                <a:gd name="connsiteY0" fmla="*/ 856225 h 2285911"/>
                <a:gd name="connsiteX1" fmla="*/ 0 w 6512981"/>
                <a:gd name="connsiteY1" fmla="*/ 83016 h 2285911"/>
                <a:gd name="connsiteX0" fmla="*/ 2886610 w 6512981"/>
                <a:gd name="connsiteY0" fmla="*/ 69801 h 2505689"/>
                <a:gd name="connsiteX1" fmla="*/ 4210585 w 6512981"/>
                <a:gd name="connsiteY1" fmla="*/ 728192 h 2505689"/>
                <a:gd name="connsiteX2" fmla="*/ 6512981 w 6512981"/>
                <a:gd name="connsiteY2" fmla="*/ 746076 h 2505689"/>
                <a:gd name="connsiteX3" fmla="*/ 6512981 w 6512981"/>
                <a:gd name="connsiteY3" fmla="*/ 2505689 h 2505689"/>
                <a:gd name="connsiteX4" fmla="*/ 2877085 w 6512981"/>
                <a:gd name="connsiteY4" fmla="*/ 2505689 h 2505689"/>
                <a:gd name="connsiteX5" fmla="*/ 2886610 w 6512981"/>
                <a:gd name="connsiteY5" fmla="*/ 69801 h 2505689"/>
                <a:gd name="connsiteX0" fmla="*/ 2574106 w 6512981"/>
                <a:gd name="connsiteY0" fmla="*/ 1076003 h 2505689"/>
                <a:gd name="connsiteX1" fmla="*/ 0 w 6512981"/>
                <a:gd name="connsiteY1" fmla="*/ 302794 h 2505689"/>
                <a:gd name="connsiteX0" fmla="*/ 2886610 w 6512981"/>
                <a:gd name="connsiteY0" fmla="*/ 0 h 2435888"/>
                <a:gd name="connsiteX1" fmla="*/ 4210585 w 6512981"/>
                <a:gd name="connsiteY1" fmla="*/ 658391 h 2435888"/>
                <a:gd name="connsiteX2" fmla="*/ 6512981 w 6512981"/>
                <a:gd name="connsiteY2" fmla="*/ 676275 h 2435888"/>
                <a:gd name="connsiteX3" fmla="*/ 6512981 w 6512981"/>
                <a:gd name="connsiteY3" fmla="*/ 2435888 h 2435888"/>
                <a:gd name="connsiteX4" fmla="*/ 2877085 w 6512981"/>
                <a:gd name="connsiteY4" fmla="*/ 2435888 h 2435888"/>
                <a:gd name="connsiteX5" fmla="*/ 2886610 w 6512981"/>
                <a:gd name="connsiteY5" fmla="*/ 0 h 2435888"/>
                <a:gd name="connsiteX0" fmla="*/ 2574106 w 6512981"/>
                <a:gd name="connsiteY0" fmla="*/ 1006202 h 2435888"/>
                <a:gd name="connsiteX1" fmla="*/ 0 w 6512981"/>
                <a:gd name="connsiteY1" fmla="*/ 232993 h 2435888"/>
                <a:gd name="connsiteX0" fmla="*/ 2886610 w 6512981"/>
                <a:gd name="connsiteY0" fmla="*/ 0 h 2435888"/>
                <a:gd name="connsiteX1" fmla="*/ 4210585 w 6512981"/>
                <a:gd name="connsiteY1" fmla="*/ 658391 h 2435888"/>
                <a:gd name="connsiteX2" fmla="*/ 6512981 w 6512981"/>
                <a:gd name="connsiteY2" fmla="*/ 676275 h 2435888"/>
                <a:gd name="connsiteX3" fmla="*/ 6512981 w 6512981"/>
                <a:gd name="connsiteY3" fmla="*/ 2435888 h 2435888"/>
                <a:gd name="connsiteX4" fmla="*/ 2877085 w 6512981"/>
                <a:gd name="connsiteY4" fmla="*/ 2435888 h 2435888"/>
                <a:gd name="connsiteX5" fmla="*/ 2886610 w 6512981"/>
                <a:gd name="connsiteY5" fmla="*/ 0 h 2435888"/>
                <a:gd name="connsiteX0" fmla="*/ 2574106 w 6512981"/>
                <a:gd name="connsiteY0" fmla="*/ 1006202 h 2435888"/>
                <a:gd name="connsiteX1" fmla="*/ 0 w 6512981"/>
                <a:gd name="connsiteY1" fmla="*/ 232993 h 2435888"/>
                <a:gd name="connsiteX0" fmla="*/ 2886610 w 6512981"/>
                <a:gd name="connsiteY0" fmla="*/ 0 h 2435888"/>
                <a:gd name="connsiteX1" fmla="*/ 4210585 w 6512981"/>
                <a:gd name="connsiteY1" fmla="*/ 658391 h 2435888"/>
                <a:gd name="connsiteX2" fmla="*/ 6512981 w 6512981"/>
                <a:gd name="connsiteY2" fmla="*/ 676275 h 2435888"/>
                <a:gd name="connsiteX3" fmla="*/ 6512981 w 6512981"/>
                <a:gd name="connsiteY3" fmla="*/ 2435888 h 2435888"/>
                <a:gd name="connsiteX4" fmla="*/ 2877085 w 6512981"/>
                <a:gd name="connsiteY4" fmla="*/ 2435888 h 2435888"/>
                <a:gd name="connsiteX5" fmla="*/ 2886610 w 6512981"/>
                <a:gd name="connsiteY5" fmla="*/ 0 h 2435888"/>
                <a:gd name="connsiteX0" fmla="*/ 4031431 w 6512981"/>
                <a:gd name="connsiteY0" fmla="*/ 225152 h 2435888"/>
                <a:gd name="connsiteX1" fmla="*/ 0 w 6512981"/>
                <a:gd name="connsiteY1" fmla="*/ 232993 h 2435888"/>
                <a:gd name="connsiteX0" fmla="*/ 9525 w 3635896"/>
                <a:gd name="connsiteY0" fmla="*/ 1138607 h 3574495"/>
                <a:gd name="connsiteX1" fmla="*/ 1333500 w 3635896"/>
                <a:gd name="connsiteY1" fmla="*/ 1796998 h 3574495"/>
                <a:gd name="connsiteX2" fmla="*/ 3635896 w 3635896"/>
                <a:gd name="connsiteY2" fmla="*/ 1814882 h 3574495"/>
                <a:gd name="connsiteX3" fmla="*/ 3635896 w 3635896"/>
                <a:gd name="connsiteY3" fmla="*/ 3574495 h 3574495"/>
                <a:gd name="connsiteX4" fmla="*/ 0 w 3635896"/>
                <a:gd name="connsiteY4" fmla="*/ 3574495 h 3574495"/>
                <a:gd name="connsiteX5" fmla="*/ 9525 w 3635896"/>
                <a:gd name="connsiteY5" fmla="*/ 1138607 h 3574495"/>
                <a:gd name="connsiteX0" fmla="*/ 1154346 w 3635896"/>
                <a:gd name="connsiteY0" fmla="*/ 1363759 h 3574495"/>
                <a:gd name="connsiteX1" fmla="*/ 2675990 w 3635896"/>
                <a:gd name="connsiteY1" fmla="*/ 0 h 3574495"/>
                <a:gd name="connsiteX0" fmla="*/ 9525 w 3635896"/>
                <a:gd name="connsiteY0" fmla="*/ 1138607 h 3574495"/>
                <a:gd name="connsiteX1" fmla="*/ 1333500 w 3635896"/>
                <a:gd name="connsiteY1" fmla="*/ 1796998 h 3574495"/>
                <a:gd name="connsiteX2" fmla="*/ 3635896 w 3635896"/>
                <a:gd name="connsiteY2" fmla="*/ 1814882 h 3574495"/>
                <a:gd name="connsiteX3" fmla="*/ 3635896 w 3635896"/>
                <a:gd name="connsiteY3" fmla="*/ 3574495 h 3574495"/>
                <a:gd name="connsiteX4" fmla="*/ 0 w 3635896"/>
                <a:gd name="connsiteY4" fmla="*/ 3574495 h 3574495"/>
                <a:gd name="connsiteX5" fmla="*/ 9525 w 3635896"/>
                <a:gd name="connsiteY5" fmla="*/ 1138607 h 3574495"/>
                <a:gd name="connsiteX0" fmla="*/ 792396 w 3635896"/>
                <a:gd name="connsiteY0" fmla="*/ 1239934 h 3574495"/>
                <a:gd name="connsiteX1" fmla="*/ 2675990 w 3635896"/>
                <a:gd name="connsiteY1" fmla="*/ 0 h 357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5896" h="3574495" extrusionOk="0">
                  <a:moveTo>
                    <a:pt x="9525" y="1138607"/>
                  </a:moveTo>
                  <a:cubicBezTo>
                    <a:pt x="349250" y="1299558"/>
                    <a:pt x="787842" y="1542998"/>
                    <a:pt x="1333500" y="1796998"/>
                  </a:cubicBezTo>
                  <a:cubicBezTo>
                    <a:pt x="1926783" y="1793823"/>
                    <a:pt x="1704351" y="1818670"/>
                    <a:pt x="3635896" y="1814882"/>
                  </a:cubicBezTo>
                  <a:lnTo>
                    <a:pt x="3635896" y="3574495"/>
                  </a:lnTo>
                  <a:lnTo>
                    <a:pt x="0" y="3574495"/>
                  </a:lnTo>
                  <a:lnTo>
                    <a:pt x="9525" y="1138607"/>
                  </a:lnTo>
                  <a:close/>
                </a:path>
                <a:path w="3635896" h="3574495" fill="none" extrusionOk="0">
                  <a:moveTo>
                    <a:pt x="792396" y="1239934"/>
                  </a:moveTo>
                  <a:lnTo>
                    <a:pt x="267599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4925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496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607" y="4890537"/>
              <a:ext cx="2886189" cy="190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97475" y="4292600"/>
            <a:ext cx="3935413" cy="2547938"/>
            <a:chOff x="5197098" y="4293096"/>
            <a:chExt cx="3935395" cy="2546961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197098" y="4293096"/>
              <a:ext cx="3935395" cy="2546961"/>
              <a:chOff x="-108520" y="3518359"/>
              <a:chExt cx="4067944" cy="2376264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-108520" y="3518359"/>
                <a:ext cx="4067944" cy="2376264"/>
                <a:chOff x="2627784" y="2384884"/>
                <a:chExt cx="4067944" cy="2376264"/>
              </a:xfrm>
            </p:grpSpPr>
            <p:sp>
              <p:nvSpPr>
                <p:cNvPr id="5" name="Line Callout 1 4"/>
                <p:cNvSpPr/>
                <p:nvPr/>
              </p:nvSpPr>
              <p:spPr>
                <a:xfrm>
                  <a:off x="2627784" y="2384884"/>
                  <a:ext cx="4067944" cy="2376264"/>
                </a:xfrm>
                <a:prstGeom prst="borderCallout1">
                  <a:avLst>
                    <a:gd name="adj1" fmla="val 18750"/>
                    <a:gd name="adj2" fmla="val -8333"/>
                    <a:gd name="adj3" fmla="val -4294"/>
                    <a:gd name="adj4" fmla="val -82945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4925">
                  <a:tailEnd type="triangle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0494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894226" y="2439541"/>
                  <a:ext cx="3627838" cy="2266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0492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29461" y="3652723"/>
                <a:ext cx="2381866" cy="1565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9" name="Straight Arrow Connector 8"/>
            <p:cNvCxnSpPr/>
            <p:nvPr/>
          </p:nvCxnSpPr>
          <p:spPr>
            <a:xfrm flipH="1" flipV="1">
              <a:off x="7616437" y="5442005"/>
              <a:ext cx="136524" cy="2158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8197459" y="5432484"/>
              <a:ext cx="136524" cy="2158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Recent additions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9CDC5AFD-3C15-403A-B583-A4F8328D2B0B}" type="slidenum">
              <a:rPr lang="nl-NL" smtClean="0"/>
              <a:pPr>
                <a:defRPr/>
              </a:pPr>
              <a:t>13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531225" cy="4495800"/>
          </a:xfrm>
        </p:spPr>
        <p:txBody>
          <a:bodyPr/>
          <a:lstStyle/>
          <a:p>
            <a:r>
              <a:rPr lang="en-US" sz="2600" dirty="0" smtClean="0"/>
              <a:t>Same </a:t>
            </a:r>
            <a:r>
              <a:rPr lang="en-US" sz="2600" dirty="0" err="1" smtClean="0"/>
              <a:t>linearised</a:t>
            </a:r>
            <a:r>
              <a:rPr lang="en-US" sz="2600" dirty="0" smtClean="0"/>
              <a:t> calculations with a boost-invariant direction</a:t>
            </a:r>
          </a:p>
          <a:p>
            <a:pPr lvl="1"/>
            <a:r>
              <a:rPr lang="en-US" dirty="0" smtClean="0"/>
              <a:t>Subtlety: final state is not known initially</a:t>
            </a:r>
          </a:p>
          <a:p>
            <a:pPr lvl="1"/>
            <a:r>
              <a:rPr lang="en-US" dirty="0" smtClean="0"/>
              <a:t>Add-on: non-homogeneous and includes hydrodynamics</a:t>
            </a:r>
          </a:p>
          <a:p>
            <a:pPr lvl="1"/>
            <a:r>
              <a:rPr lang="en-US" dirty="0" smtClean="0"/>
              <a:t>Works well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600" dirty="0" smtClean="0"/>
              <a:t>Second till fifth order corrections</a:t>
            </a:r>
          </a:p>
          <a:p>
            <a:pPr lvl="1"/>
            <a:r>
              <a:rPr lang="en-US" dirty="0" smtClean="0"/>
              <a:t>The expansion seems to converge, if not too large</a:t>
            </a:r>
          </a:p>
          <a:p>
            <a:pPr lvl="1"/>
            <a:r>
              <a:rPr lang="en-US" dirty="0" smtClean="0"/>
              <a:t>Works well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waves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927904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Famous example: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Homogeneous in transverse plane (‘infinite nucleus’)</a:t>
            </a:r>
          </a:p>
          <a:p>
            <a:r>
              <a:rPr lang="en-US" sz="2400" dirty="0" smtClean="0"/>
              <a:t>Final energy density not boost-invariant (feature or drawback?)</a:t>
            </a:r>
            <a:endParaRPr lang="en-US" sz="2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w Cen MT" pitchFamily="34" charset="0"/>
              </a:rPr>
              <a:t>P.M. </a:t>
            </a:r>
            <a:r>
              <a:rPr lang="en-US" sz="1200" dirty="0" err="1">
                <a:latin typeface="Tw Cen MT" pitchFamily="34" charset="0"/>
              </a:rPr>
              <a:t>Chesler</a:t>
            </a:r>
            <a:r>
              <a:rPr lang="en-US" sz="1200" dirty="0">
                <a:latin typeface="Tw Cen MT" pitchFamily="34" charset="0"/>
              </a:rPr>
              <a:t> and L.G. </a:t>
            </a:r>
            <a:r>
              <a:rPr lang="en-US" sz="1200" dirty="0" err="1">
                <a:latin typeface="Tw Cen MT" pitchFamily="34" charset="0"/>
              </a:rPr>
              <a:t>Yaffe</a:t>
            </a:r>
            <a:r>
              <a:rPr lang="en-US" sz="1200" dirty="0">
                <a:latin typeface="Tw Cen MT" pitchFamily="34" charset="0"/>
              </a:rPr>
              <a:t>, Holography and colliding gravitational shock waves in asymptotically AdS</a:t>
            </a:r>
            <a:r>
              <a:rPr lang="en-US" sz="1200" baseline="-25000" dirty="0">
                <a:latin typeface="Tw Cen MT" pitchFamily="34" charset="0"/>
              </a:rPr>
              <a:t>5</a:t>
            </a:r>
            <a:r>
              <a:rPr lang="en-US" sz="1200" dirty="0">
                <a:latin typeface="Tw Cen MT" pitchFamily="34" charset="0"/>
              </a:rPr>
              <a:t> </a:t>
            </a:r>
            <a:r>
              <a:rPr lang="en-US" sz="1200" dirty="0" err="1">
                <a:latin typeface="Tw Cen MT" pitchFamily="34" charset="0"/>
              </a:rPr>
              <a:t>spacetime</a:t>
            </a:r>
            <a:r>
              <a:rPr lang="en-US" sz="1200" dirty="0">
                <a:latin typeface="Tw Cen MT" pitchFamily="34" charset="0"/>
              </a:rPr>
              <a:t> (</a:t>
            </a:r>
            <a:r>
              <a:rPr lang="it-IT" sz="1200" dirty="0">
                <a:latin typeface="Tw Cen MT" pitchFamily="34" charset="0"/>
              </a:rPr>
              <a:t>2010)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422379" cy="307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boost-invariance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‘simple’ realistic model of expanding plasma: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4805" y="6274547"/>
            <a:ext cx="946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Tw Cen MT" pitchFamily="34" charset="0"/>
              </a:rPr>
              <a:t>R.P. Feynman,  Very High-Energy Collisions of Hadrons (1969)</a:t>
            </a:r>
          </a:p>
          <a:p>
            <a:r>
              <a:rPr lang="en-US" sz="1200" dirty="0" smtClean="0">
                <a:latin typeface="Tw Cen MT" pitchFamily="34" charset="0"/>
              </a:rPr>
              <a:t>J.D. </a:t>
            </a:r>
            <a:r>
              <a:rPr lang="en-US" sz="1200" dirty="0" err="1" smtClean="0">
                <a:latin typeface="Tw Cen MT" pitchFamily="34" charset="0"/>
              </a:rPr>
              <a:t>Bjorken</a:t>
            </a:r>
            <a:r>
              <a:rPr lang="en-US" sz="1200" dirty="0">
                <a:latin typeface="Tw Cen MT" pitchFamily="34" charset="0"/>
              </a:rPr>
              <a:t>, Highly relativistic nucleus-nucleus collisions: the central rapidity </a:t>
            </a:r>
            <a:r>
              <a:rPr lang="en-US" sz="1200" dirty="0" smtClean="0">
                <a:latin typeface="Tw Cen MT" pitchFamily="34" charset="0"/>
              </a:rPr>
              <a:t>region (1983)</a:t>
            </a:r>
          </a:p>
          <a:p>
            <a:r>
              <a:rPr lang="en-US" sz="1200" dirty="0" smtClean="0">
                <a:latin typeface="Tw Cen MT" pitchFamily="34" charset="0"/>
              </a:rPr>
              <a:t>PHOBOS collaboration, </a:t>
            </a:r>
            <a:r>
              <a:rPr lang="en-US" sz="1200" dirty="0">
                <a:latin typeface="Tw Cen MT" pitchFamily="34" charset="0"/>
              </a:rPr>
              <a:t>New results from the PHOBOS </a:t>
            </a:r>
            <a:r>
              <a:rPr lang="en-US" sz="1200" dirty="0" smtClean="0">
                <a:latin typeface="Tw Cen MT" pitchFamily="34" charset="0"/>
              </a:rPr>
              <a:t>experiment (2005)</a:t>
            </a:r>
            <a:endParaRPr lang="it-IT" sz="1200" dirty="0">
              <a:latin typeface="Tw Cen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  <p:pic>
        <p:nvPicPr>
          <p:cNvPr id="66577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68" y="4151240"/>
            <a:ext cx="5802036" cy="192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8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51" y="3275889"/>
            <a:ext cx="3800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94946" y="2768207"/>
            <a:ext cx="4838700" cy="2893707"/>
            <a:chOff x="194946" y="2768207"/>
            <a:chExt cx="4838700" cy="2893707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194946" y="2768207"/>
              <a:ext cx="4838700" cy="2850832"/>
              <a:chOff x="539750" y="1557338"/>
              <a:chExt cx="8064500" cy="4751387"/>
            </a:xfrm>
          </p:grpSpPr>
          <p:grpSp>
            <p:nvGrpSpPr>
              <p:cNvPr id="7" name="Group 2"/>
              <p:cNvGrpSpPr>
                <a:grpSpLocks noChangeAspect="1"/>
              </p:cNvGrpSpPr>
              <p:nvPr/>
            </p:nvGrpSpPr>
            <p:grpSpPr bwMode="auto">
              <a:xfrm>
                <a:off x="539750" y="1557338"/>
                <a:ext cx="8064500" cy="4751387"/>
                <a:chOff x="340" y="981"/>
                <a:chExt cx="5080" cy="2993"/>
              </a:xfrm>
            </p:grpSpPr>
            <p:sp>
              <p:nvSpPr>
                <p:cNvPr id="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426" y="981"/>
                  <a:ext cx="2994" cy="29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Line 4"/>
                <p:cNvSpPr>
                  <a:spLocks noChangeShapeType="1"/>
                </p:cNvSpPr>
                <p:nvPr/>
              </p:nvSpPr>
              <p:spPr bwMode="auto">
                <a:xfrm flipH="1" flipV="1">
                  <a:off x="340" y="981"/>
                  <a:ext cx="2994" cy="299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880" y="1117"/>
                  <a:ext cx="953" cy="2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8"/>
                <p:cNvSpPr>
                  <a:spLocks/>
                </p:cNvSpPr>
                <p:nvPr/>
              </p:nvSpPr>
              <p:spPr bwMode="auto">
                <a:xfrm>
                  <a:off x="476" y="1026"/>
                  <a:ext cx="4763" cy="1595"/>
                </a:xfrm>
                <a:custGeom>
                  <a:avLst/>
                  <a:gdLst>
                    <a:gd name="T0" fmla="*/ 0 w 4763"/>
                    <a:gd name="T1" fmla="*/ 0 h 1595"/>
                    <a:gd name="T2" fmla="*/ 2404 w 4763"/>
                    <a:gd name="T3" fmla="*/ 1588 h 1595"/>
                    <a:gd name="T4" fmla="*/ 4763 w 4763"/>
                    <a:gd name="T5" fmla="*/ 45 h 1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63" h="1595">
                      <a:moveTo>
                        <a:pt x="0" y="0"/>
                      </a:moveTo>
                      <a:cubicBezTo>
                        <a:pt x="805" y="790"/>
                        <a:pt x="1610" y="1581"/>
                        <a:pt x="2404" y="1588"/>
                      </a:cubicBezTo>
                      <a:cubicBezTo>
                        <a:pt x="3198" y="1595"/>
                        <a:pt x="3980" y="820"/>
                        <a:pt x="4763" y="45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>
                  <a:off x="521" y="1026"/>
                  <a:ext cx="4672" cy="1186"/>
                </a:xfrm>
                <a:custGeom>
                  <a:avLst/>
                  <a:gdLst>
                    <a:gd name="T0" fmla="*/ 0 w 4672"/>
                    <a:gd name="T1" fmla="*/ 0 h 1186"/>
                    <a:gd name="T2" fmla="*/ 2359 w 4672"/>
                    <a:gd name="T3" fmla="*/ 1179 h 1186"/>
                    <a:gd name="T4" fmla="*/ 4672 w 4672"/>
                    <a:gd name="T5" fmla="*/ 45 h 1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72" h="1186">
                      <a:moveTo>
                        <a:pt x="0" y="0"/>
                      </a:moveTo>
                      <a:cubicBezTo>
                        <a:pt x="790" y="586"/>
                        <a:pt x="1580" y="1172"/>
                        <a:pt x="2359" y="1179"/>
                      </a:cubicBezTo>
                      <a:cubicBezTo>
                        <a:pt x="3138" y="1186"/>
                        <a:pt x="4294" y="226"/>
                        <a:pt x="4672" y="45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auto">
                <a:xfrm>
                  <a:off x="703" y="1071"/>
                  <a:ext cx="4309" cy="643"/>
                </a:xfrm>
                <a:custGeom>
                  <a:avLst/>
                  <a:gdLst>
                    <a:gd name="T0" fmla="*/ 0 w 4309"/>
                    <a:gd name="T1" fmla="*/ 0 h 643"/>
                    <a:gd name="T2" fmla="*/ 2177 w 4309"/>
                    <a:gd name="T3" fmla="*/ 635 h 643"/>
                    <a:gd name="T4" fmla="*/ 4309 w 4309"/>
                    <a:gd name="T5" fmla="*/ 46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9" h="643">
                      <a:moveTo>
                        <a:pt x="0" y="0"/>
                      </a:moveTo>
                      <a:cubicBezTo>
                        <a:pt x="729" y="313"/>
                        <a:pt x="1459" y="627"/>
                        <a:pt x="2177" y="635"/>
                      </a:cubicBezTo>
                      <a:cubicBezTo>
                        <a:pt x="2895" y="643"/>
                        <a:pt x="3961" y="144"/>
                        <a:pt x="4309" y="46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426" y="3612"/>
                  <a:ext cx="182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52" y="3612"/>
                  <a:ext cx="182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auto">
                <a:xfrm>
                  <a:off x="2789" y="3385"/>
                  <a:ext cx="181" cy="227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4572000" y="1773238"/>
                <a:ext cx="0" cy="3746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66579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110" y="5411789"/>
              <a:ext cx="238887" cy="226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580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1" y="5435600"/>
              <a:ext cx="238887" cy="226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6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Radial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7FC6AC2A-A5BC-4039-B1D3-8B78AFF2F854}" type="slidenum">
              <a:rPr lang="nl-NL" smtClean="0"/>
              <a:pPr>
                <a:defRPr/>
              </a:pPr>
              <a:t>16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22532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531225" cy="4708525"/>
          </a:xfrm>
        </p:spPr>
        <p:txBody>
          <a:bodyPr/>
          <a:lstStyle/>
          <a:p>
            <a:r>
              <a:rPr lang="en-US" sz="2600" dirty="0" smtClean="0"/>
              <a:t>Calculation incorporating longitudinal </a:t>
            </a:r>
            <a:r>
              <a:rPr lang="en-US" sz="2600" i="1" dirty="0" smtClean="0"/>
              <a:t>and</a:t>
            </a:r>
            <a:r>
              <a:rPr lang="en-US" sz="2600" dirty="0" smtClean="0"/>
              <a:t> radial expansion</a:t>
            </a:r>
          </a:p>
          <a:p>
            <a:endParaRPr lang="en-US" sz="2600" dirty="0" smtClean="0"/>
          </a:p>
          <a:p>
            <a:r>
              <a:rPr lang="en-US" sz="2600" dirty="0" smtClean="0"/>
              <a:t>Numerical scheme very similar to colliding shock waves:</a:t>
            </a:r>
          </a:p>
          <a:p>
            <a:pPr lvl="1"/>
            <a:r>
              <a:rPr lang="en-US" sz="2300" dirty="0" smtClean="0"/>
              <a:t>Assume boost-invariance on collision axis</a:t>
            </a:r>
          </a:p>
          <a:p>
            <a:pPr lvl="1"/>
            <a:r>
              <a:rPr lang="en-US" sz="2300" dirty="0" smtClean="0"/>
              <a:t>Assume rotational symmetry (central collision)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 2+1D nested Einstein equations in </a:t>
            </a:r>
            <a:r>
              <a:rPr lang="en-US" sz="2300" dirty="0" err="1" smtClean="0">
                <a:sym typeface="Wingdings" pitchFamily="2" charset="2"/>
              </a:rPr>
              <a:t>AdS</a:t>
            </a:r>
            <a:endParaRPr lang="en-US" sz="2300" dirty="0" smtClean="0">
              <a:sym typeface="Wingdings" pitchFamily="2" charset="2"/>
            </a:endParaRPr>
          </a:p>
          <a:p>
            <a:pPr lvl="1"/>
            <a:endParaRPr lang="en-US" sz="2300" dirty="0" smtClean="0">
              <a:sym typeface="Wingdings" pitchFamily="2" charset="2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0" y="6581775"/>
            <a:ext cx="946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w Cen MT" pitchFamily="34" charset="0"/>
              </a:rPr>
              <a:t>P.M. Chesler and L.G. Yaffe, Holography and colliding gravitational shock waves in asymptotically AdS</a:t>
            </a:r>
            <a:r>
              <a:rPr lang="en-US" sz="1200" baseline="-25000">
                <a:latin typeface="Tw Cen MT" pitchFamily="34" charset="0"/>
              </a:rPr>
              <a:t>5</a:t>
            </a:r>
            <a:r>
              <a:rPr lang="en-US" sz="1200">
                <a:latin typeface="Tw Cen MT" pitchFamily="34" charset="0"/>
              </a:rPr>
              <a:t> spacetime (</a:t>
            </a:r>
            <a:r>
              <a:rPr lang="it-IT" sz="1200">
                <a:latin typeface="Tw Cen MT" pitchFamily="34" charset="0"/>
              </a:rPr>
              <a:t>2010)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7458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300663"/>
            <a:ext cx="397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Einstein equations in characteristic formulation</a:t>
            </a:r>
            <a:endParaRPr lang="en-US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Very old trick:</a:t>
            </a:r>
          </a:p>
          <a:p>
            <a:pPr lvl="1"/>
            <a:r>
              <a:rPr lang="en-US" sz="2100" dirty="0" smtClean="0"/>
              <a:t>Use null coordinates</a:t>
            </a:r>
          </a:p>
          <a:p>
            <a:pPr lvl="1"/>
            <a:r>
              <a:rPr lang="en-US" sz="2100" dirty="0" smtClean="0"/>
              <a:t>Split out determinant spatial part metric</a:t>
            </a:r>
          </a:p>
          <a:p>
            <a:pPr lvl="1"/>
            <a:r>
              <a:rPr lang="en-US" sz="2100" dirty="0" smtClean="0"/>
              <a:t>Write time derivatives along geodesics:</a:t>
            </a:r>
          </a:p>
          <a:p>
            <a:pPr lvl="1"/>
            <a:endParaRPr lang="en-US" sz="2300" dirty="0"/>
          </a:p>
          <a:p>
            <a:pPr lvl="1"/>
            <a:endParaRPr lang="en-US" sz="2300" dirty="0" smtClean="0"/>
          </a:p>
          <a:p>
            <a:r>
              <a:rPr lang="en-US" sz="2300" dirty="0" smtClean="0"/>
              <a:t>The real trick:</a:t>
            </a:r>
            <a:endParaRPr lang="en-US" sz="2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05" y="3233163"/>
            <a:ext cx="6960731" cy="44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605" y="3708609"/>
            <a:ext cx="3729037" cy="37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0979" y="2878325"/>
            <a:ext cx="2036359" cy="34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396335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Bondi</a:t>
            </a:r>
            <a:r>
              <a:rPr lang="en-US" sz="1200" dirty="0" smtClean="0"/>
              <a:t>, Gravitational Waves in General Relativity (1960)</a:t>
            </a:r>
          </a:p>
          <a:p>
            <a:r>
              <a:rPr lang="en-US" sz="1200" dirty="0" smtClean="0"/>
              <a:t>P.M.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Horizon formation and far-from-equilibrium </a:t>
            </a:r>
            <a:r>
              <a:rPr lang="en-US" sz="1200" dirty="0" err="1" smtClean="0"/>
              <a:t>isotropization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supersymmetric</a:t>
            </a:r>
            <a:r>
              <a:rPr lang="en-US" sz="1200" dirty="0" smtClean="0"/>
              <a:t> Yang-Mills plasma (</a:t>
            </a:r>
            <a:r>
              <a:rPr lang="it-IT" sz="1200" dirty="0" smtClean="0"/>
              <a:t>2008)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4901"/>
            <a:ext cx="9144000" cy="151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Radial flow - einstein equations</a:t>
            </a:r>
            <a:endParaRPr lang="nl-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18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200"/>
          </a:xfrm>
        </p:spPr>
        <p:txBody>
          <a:bodyPr>
            <a:normAutofit/>
          </a:bodyPr>
          <a:lstStyle/>
          <a:p>
            <a:r>
              <a:rPr lang="nl-NL" sz="2600" dirty="0" smtClean="0"/>
              <a:t>Einstein equations:</a:t>
            </a:r>
          </a:p>
          <a:p>
            <a:endParaRPr lang="nl-NL" sz="2600" dirty="0" smtClean="0"/>
          </a:p>
          <a:p>
            <a:endParaRPr lang="nl-NL" sz="2600" dirty="0" smtClean="0"/>
          </a:p>
          <a:p>
            <a:endParaRPr lang="nl-NL" sz="2600" dirty="0" smtClean="0"/>
          </a:p>
          <a:p>
            <a:endParaRPr lang="nl-NL" sz="2600" dirty="0" smtClean="0"/>
          </a:p>
          <a:p>
            <a:endParaRPr lang="nl-NL" sz="2600" dirty="0" smtClean="0"/>
          </a:p>
          <a:p>
            <a:r>
              <a:rPr lang="nl-NL" sz="2600" dirty="0" smtClean="0"/>
              <a:t>Stress-energy tensor:</a:t>
            </a:r>
          </a:p>
          <a:p>
            <a:endParaRPr lang="nl-NL" sz="2600" dirty="0"/>
          </a:p>
          <a:p>
            <a:endParaRPr lang="nl-NL" sz="2600" dirty="0" smtClean="0"/>
          </a:p>
          <a:p>
            <a:pPr marL="0" indent="0">
              <a:buNone/>
            </a:pPr>
            <a:r>
              <a:rPr lang="nl-NL" sz="2600" dirty="0" smtClean="0"/>
              <a:t>With                             etc</a:t>
            </a:r>
            <a:endParaRPr lang="nl-NL" sz="2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28" y="2152958"/>
            <a:ext cx="9217890" cy="226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88" y="5157192"/>
            <a:ext cx="908492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8299" y="0"/>
            <a:ext cx="1025026" cy="29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"/>
          <a:stretch/>
        </p:blipFill>
        <p:spPr bwMode="auto">
          <a:xfrm>
            <a:off x="1403647" y="6002288"/>
            <a:ext cx="2458669" cy="50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2520"/>
            <a:ext cx="1691680" cy="39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Radial flow – technicalities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19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Use Chebyshev twice (but transform:                     )</a:t>
            </a:r>
          </a:p>
          <a:p>
            <a:endParaRPr lang="nl-NL" dirty="0" smtClean="0"/>
          </a:p>
          <a:p>
            <a:r>
              <a:rPr lang="nl-NL" dirty="0" smtClean="0"/>
              <a:t>Add regulator energy density (~3%)</a:t>
            </a:r>
          </a:p>
          <a:p>
            <a:pPr lvl="1"/>
            <a:r>
              <a:rPr lang="nl-NL" dirty="0" smtClean="0"/>
              <a:t>Avoid having to solve all the way to Poincare horizon</a:t>
            </a:r>
          </a:p>
          <a:p>
            <a:pPr lvl="1"/>
            <a:r>
              <a:rPr lang="nl-NL" dirty="0" smtClean="0"/>
              <a:t>Avoid caustics, have a planar horizon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Interpret boundary conditions naturally</a:t>
            </a:r>
          </a:p>
          <a:p>
            <a:pPr lvl="1"/>
            <a:r>
              <a:rPr lang="nl-NL" dirty="0" smtClean="0"/>
              <a:t>Avoid imposing conditions in </a:t>
            </a:r>
            <a:r>
              <a:rPr lang="nl-NL" i="1" dirty="0" smtClean="0">
                <a:latin typeface="Symbol" pitchFamily="18" charset="2"/>
              </a:rPr>
              <a:t>r</a:t>
            </a:r>
            <a:r>
              <a:rPr lang="nl-NL" dirty="0" smtClean="0"/>
              <a:t>-direction by hand</a:t>
            </a:r>
            <a:endParaRPr lang="nl-NL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2016224" cy="4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Motivation: heavy ion collisions</a:t>
            </a:r>
          </a:p>
          <a:p>
            <a:pPr lvl="1"/>
            <a:r>
              <a:rPr lang="en-US" dirty="0" smtClean="0"/>
              <a:t>QCD dual very far away, but encouraging results</a:t>
            </a:r>
          </a:p>
          <a:p>
            <a:endParaRPr lang="en-US" dirty="0" smtClean="0"/>
          </a:p>
          <a:p>
            <a:r>
              <a:rPr lang="en-US" dirty="0" smtClean="0"/>
              <a:t>Simple homogeneous set-up for anisotropy</a:t>
            </a:r>
          </a:p>
          <a:p>
            <a:pPr lvl="1"/>
            <a:r>
              <a:rPr lang="en-US" dirty="0" err="1" smtClean="0"/>
              <a:t>Linearised</a:t>
            </a:r>
            <a:r>
              <a:rPr lang="en-US" dirty="0" smtClean="0"/>
              <a:t> calculation works very well</a:t>
            </a:r>
          </a:p>
          <a:p>
            <a:endParaRPr lang="en-US" dirty="0" smtClean="0"/>
          </a:p>
          <a:p>
            <a:r>
              <a:rPr lang="nl-NL" dirty="0" smtClean="0"/>
              <a:t>Little harder: boost-invariant radial flow</a:t>
            </a:r>
          </a:p>
          <a:p>
            <a:pPr lvl="1"/>
            <a:r>
              <a:rPr lang="nl-NL" dirty="0" smtClean="0"/>
              <a:t>Radial expansion &amp; fluctuation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New results on shock waves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initial conditions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20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ym typeface="Wingdings" pitchFamily="2" charset="2"/>
              </a:rPr>
              <a:t>Two scales: </a:t>
            </a:r>
            <a:r>
              <a:rPr lang="en-US" sz="2800" dirty="0" smtClean="0">
                <a:sym typeface="Wingdings" pitchFamily="2" charset="2"/>
              </a:rPr>
              <a:t>energy density</a:t>
            </a:r>
            <a:r>
              <a:rPr lang="en-US" sz="2800" dirty="0" smtClean="0"/>
              <a:t> </a:t>
            </a:r>
            <a:r>
              <a:rPr lang="en-US" sz="2800" dirty="0"/>
              <a:t>and size nucleus</a:t>
            </a:r>
            <a:endParaRPr lang="en-US" sz="2600" dirty="0">
              <a:sym typeface="Wingdings" pitchFamily="2" charset="2"/>
            </a:endParaRPr>
          </a:p>
          <a:p>
            <a:pPr lvl="1"/>
            <a:r>
              <a:rPr lang="en-US" sz="2300" dirty="0">
                <a:sym typeface="Wingdings" pitchFamily="2" charset="2"/>
              </a:rPr>
              <a:t>Energy density is </a:t>
            </a:r>
            <a:r>
              <a:rPr lang="en-US" sz="2300" dirty="0" smtClean="0">
                <a:sym typeface="Wingdings" pitchFamily="2" charset="2"/>
              </a:rPr>
              <a:t>from </a:t>
            </a:r>
            <a:r>
              <a:rPr lang="en-US" sz="2300" dirty="0" err="1" smtClean="0">
                <a:sym typeface="Wingdings" pitchFamily="2" charset="2"/>
              </a:rPr>
              <a:t>Glauber</a:t>
            </a:r>
            <a:r>
              <a:rPr lang="en-US" sz="2300" dirty="0" smtClean="0">
                <a:sym typeface="Wingdings" pitchFamily="2" charset="2"/>
              </a:rPr>
              <a:t> model (~</a:t>
            </a:r>
            <a:r>
              <a:rPr lang="en-US" sz="2300" dirty="0">
                <a:sym typeface="Wingdings" pitchFamily="2" charset="2"/>
              </a:rPr>
              <a:t>Gaussian)</a:t>
            </a:r>
          </a:p>
          <a:p>
            <a:pPr lvl="1"/>
            <a:r>
              <a:rPr lang="en-US" sz="2300" dirty="0">
                <a:sym typeface="Wingdings" pitchFamily="2" charset="2"/>
              </a:rPr>
              <a:t>No momentum flow (start at </a:t>
            </a:r>
            <a:r>
              <a:rPr lang="en-US" sz="2300" dirty="0">
                <a:latin typeface="Symbol" pitchFamily="18" charset="2"/>
                <a:sym typeface="Wingdings" pitchFamily="2" charset="2"/>
              </a:rPr>
              <a:t>t</a:t>
            </a:r>
            <a:r>
              <a:rPr lang="en-US" sz="2300" dirty="0">
                <a:sym typeface="Wingdings" pitchFamily="2" charset="2"/>
              </a:rPr>
              <a:t> ~ </a:t>
            </a:r>
            <a:r>
              <a:rPr lang="en-US" sz="2300" dirty="0" smtClean="0">
                <a:sym typeface="Wingdings" pitchFamily="2" charset="2"/>
              </a:rPr>
              <a:t>0.1fm/c)</a:t>
            </a:r>
          </a:p>
          <a:p>
            <a:pPr lvl="1"/>
            <a:r>
              <a:rPr lang="en-US" sz="2300" dirty="0"/>
              <a:t>Scale solution such that</a:t>
            </a:r>
          </a:p>
          <a:p>
            <a:pPr lvl="1"/>
            <a:r>
              <a:rPr lang="en-US" sz="2300" dirty="0" smtClean="0">
                <a:sym typeface="Wingdings" pitchFamily="2" charset="2"/>
              </a:rPr>
              <a:t>Metric </a:t>
            </a:r>
            <a:r>
              <a:rPr lang="en-US" sz="2300" dirty="0">
                <a:sym typeface="Wingdings" pitchFamily="2" charset="2"/>
              </a:rPr>
              <a:t>functions ~ vacuum </a:t>
            </a:r>
            <a:r>
              <a:rPr lang="en-US" sz="2300" dirty="0" err="1">
                <a:sym typeface="Wingdings" pitchFamily="2" charset="2"/>
              </a:rPr>
              <a:t>AdS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(can try other things!)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05064"/>
            <a:ext cx="3703752" cy="2440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H. </a:t>
            </a:r>
            <a:r>
              <a:rPr lang="en-US" sz="1200" dirty="0" err="1" smtClean="0"/>
              <a:t>Niemi</a:t>
            </a:r>
            <a:r>
              <a:rPr lang="en-US" sz="1200" dirty="0" smtClean="0"/>
              <a:t>, </a:t>
            </a:r>
            <a:r>
              <a:rPr lang="en-US" sz="1200" dirty="0"/>
              <a:t>G.S. </a:t>
            </a:r>
            <a:r>
              <a:rPr lang="en-US" sz="1200" dirty="0" err="1" smtClean="0"/>
              <a:t>Denicol</a:t>
            </a:r>
            <a:r>
              <a:rPr lang="en-US" sz="1200" dirty="0" smtClean="0"/>
              <a:t>, </a:t>
            </a:r>
            <a:r>
              <a:rPr lang="en-US" sz="1200" dirty="0"/>
              <a:t>P. </a:t>
            </a:r>
            <a:r>
              <a:rPr lang="en-US" sz="1200" dirty="0" err="1" smtClean="0"/>
              <a:t>Huovinen</a:t>
            </a:r>
            <a:r>
              <a:rPr lang="en-US" sz="1200" dirty="0" smtClean="0"/>
              <a:t>, </a:t>
            </a:r>
            <a:r>
              <a:rPr lang="en-US" sz="1200" dirty="0"/>
              <a:t>E. </a:t>
            </a:r>
            <a:r>
              <a:rPr lang="en-US" sz="1200" dirty="0" err="1" smtClean="0"/>
              <a:t>Molnár</a:t>
            </a:r>
            <a:r>
              <a:rPr lang="en-US" sz="1200" dirty="0" smtClean="0"/>
              <a:t> and D.H</a:t>
            </a:r>
            <a:r>
              <a:rPr lang="en-US" sz="1200" dirty="0"/>
              <a:t>. </a:t>
            </a:r>
            <a:r>
              <a:rPr lang="en-US" sz="1200" dirty="0" err="1" smtClean="0"/>
              <a:t>Rischke</a:t>
            </a:r>
            <a:r>
              <a:rPr lang="en-US" sz="1200" dirty="0" smtClean="0"/>
              <a:t>, </a:t>
            </a:r>
            <a:r>
              <a:rPr lang="en-US" sz="1200" dirty="0"/>
              <a:t>Inﬂuence of the shear viscosity of the quark-gluon plasma on elliptic </a:t>
            </a:r>
            <a:r>
              <a:rPr lang="en-US" sz="1200" dirty="0" smtClean="0"/>
              <a:t>ﬂow (</a:t>
            </a:r>
            <a:r>
              <a:rPr lang="it-IT" sz="1200" dirty="0" smtClean="0"/>
              <a:t>2011)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770" y="2924944"/>
            <a:ext cx="33856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Radial flow – results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21</a:t>
            </a:fld>
            <a:r>
              <a:rPr lang="nl-NL" dirty="0" smtClean="0"/>
              <a:t>/32</a:t>
            </a:r>
            <a:endParaRPr lang="nl-NL" dirty="0"/>
          </a:p>
        </p:txBody>
      </p:sp>
      <p:pic>
        <p:nvPicPr>
          <p:cNvPr id="6" name="nucleus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434" y="1647709"/>
            <a:ext cx="8911772" cy="500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WS, Holographic thermalization with radial flow (2012)</a:t>
            </a:r>
            <a:endParaRPr lang="it-IT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Radial flow – results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22</a:t>
            </a:fld>
            <a:r>
              <a:rPr lang="nl-NL" dirty="0" smtClean="0"/>
              <a:t>/32</a:t>
            </a:r>
            <a:endParaRPr lang="nl-NL" dirty="0"/>
          </a:p>
        </p:txBody>
      </p:sp>
      <p:pic>
        <p:nvPicPr>
          <p:cNvPr id="7" name="fluctuation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84783"/>
            <a:ext cx="9144000" cy="5139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acceleration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23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467644"/>
            <a:ext cx="8153400" cy="5390355"/>
          </a:xfrm>
        </p:spPr>
        <p:txBody>
          <a:bodyPr>
            <a:normAutofit/>
          </a:bodyPr>
          <a:lstStyle/>
          <a:p>
            <a:r>
              <a:rPr lang="en-US" dirty="0" smtClean="0"/>
              <a:t>Velocity increases rapidly: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Fluctuation spreads out, nucleus keeps accelerating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586" y="2776198"/>
            <a:ext cx="4433614" cy="231371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148064" y="2060848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588224" y="1772816"/>
          <a:ext cx="435408" cy="26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Equation" r:id="rId5" imgW="381000" imgH="228600" progId="Equation.3">
                  <p:embed/>
                </p:oleObj>
              </mc:Choice>
              <mc:Fallback>
                <p:oleObj name="Equation" r:id="rId5" imgW="38100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772816"/>
                        <a:ext cx="435408" cy="261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601156"/>
            <a:ext cx="3893765" cy="2375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hydrodynamics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24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Thermalisation</a:t>
            </a:r>
            <a:r>
              <a:rPr lang="en-US" dirty="0" smtClean="0"/>
              <a:t> is quick, but viscosity contributes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66" y="3301638"/>
            <a:ext cx="4604228" cy="2630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828" y="3548227"/>
            <a:ext cx="4234316" cy="2281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flow – a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25/32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711880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Gives </a:t>
            </a:r>
            <a:r>
              <a:rPr lang="en-US" sz="2600" dirty="0" err="1" smtClean="0"/>
              <a:t>AdS</a:t>
            </a:r>
            <a:r>
              <a:rPr lang="en-US" sz="2600" dirty="0" smtClean="0"/>
              <a:t>/CFT comparison to i.e. </a:t>
            </a:r>
            <a:r>
              <a:rPr lang="en-US" sz="2600" dirty="0" err="1" smtClean="0"/>
              <a:t>Vredevoogd</a:t>
            </a:r>
            <a:r>
              <a:rPr lang="en-US" sz="2600" dirty="0" smtClean="0"/>
              <a:t> and Pratt: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So have a </a:t>
            </a:r>
            <a:r>
              <a:rPr lang="en-US" sz="2600" i="1" dirty="0" smtClean="0"/>
              <a:t>local </a:t>
            </a:r>
            <a:r>
              <a:rPr lang="en-US" sz="2600" dirty="0" smtClean="0"/>
              <a:t>formula for velocity at some time</a:t>
            </a:r>
            <a:endParaRPr lang="en-US" sz="2600" i="1" dirty="0" smtClean="0"/>
          </a:p>
          <a:p>
            <a:pPr lvl="1"/>
            <a:r>
              <a:rPr lang="en-US" sz="2300" dirty="0" smtClean="0"/>
              <a:t>Works especially well at larger scales</a:t>
            </a:r>
            <a:endParaRPr lang="en-US" sz="2300" dirty="0"/>
          </a:p>
        </p:txBody>
      </p:sp>
      <p:pic>
        <p:nvPicPr>
          <p:cNvPr id="5" name="Picture 4" descr="plotdereknucle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5040560" cy="325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J. Vredevoogd, S. Pratt, </a:t>
            </a:r>
            <a:r>
              <a:rPr lang="en-US" sz="1200" dirty="0" smtClean="0"/>
              <a:t>Universal Flow in the First Stage of Relativistic Heavy Ion Collisions (2008)</a:t>
            </a:r>
            <a:endParaRPr lang="it-IT" sz="1200" dirty="0" smtClean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04864"/>
            <a:ext cx="2633265" cy="6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2160" y="30689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s</a:t>
            </a:r>
            <a:r>
              <a:rPr lang="nl-NL" dirty="0" smtClean="0"/>
              <a:t>: flux in stress tensor</a:t>
            </a:r>
          </a:p>
          <a:p>
            <a:r>
              <a:rPr lang="nl-NL" dirty="0" smtClean="0">
                <a:latin typeface="Symbol" pitchFamily="18" charset="2"/>
              </a:rPr>
              <a:t>e</a:t>
            </a:r>
            <a:r>
              <a:rPr lang="nl-NL" dirty="0" smtClean="0"/>
              <a:t>: energy density</a:t>
            </a:r>
          </a:p>
          <a:p>
            <a:r>
              <a:rPr lang="nl-NL" dirty="0" smtClean="0">
                <a:latin typeface="Symbol" pitchFamily="18" charset="2"/>
              </a:rPr>
              <a:t>e</a:t>
            </a:r>
            <a:r>
              <a:rPr lang="nl-NL" baseline="-25000" dirty="0" smtClean="0"/>
              <a:t>0</a:t>
            </a:r>
            <a:r>
              <a:rPr lang="nl-NL" dirty="0" smtClean="0"/>
              <a:t>: initial energy density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</a:t>
            </a:r>
            <a:r>
              <a:rPr lang="en-US" dirty="0"/>
              <a:t>waves – </a:t>
            </a:r>
            <a:r>
              <a:rPr lang="en-US" dirty="0" smtClean="0"/>
              <a:t>varying the width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26</a:t>
            </a:fld>
            <a:r>
              <a:rPr lang="nl-NL" dirty="0" smtClean="0"/>
              <a:t>/32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80" y="1724761"/>
            <a:ext cx="4296352" cy="243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942" y="4047224"/>
            <a:ext cx="4182703" cy="27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  <p:pic>
        <p:nvPicPr>
          <p:cNvPr id="67586" name="Picture 2" descr="D:\dropbox\Dropbox\Shock_waves\PRL draft\energydoubl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7" y="1530646"/>
            <a:ext cx="4027159" cy="27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D:\dropbox\Dropbox\Shock_waves\energyquarter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1021"/>
            <a:ext cx="3993102" cy="290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dynamical cross-over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27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2304256" cy="468052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Low energy:</a:t>
            </a:r>
          </a:p>
          <a:p>
            <a:pPr lvl="1"/>
            <a:r>
              <a:rPr lang="en-US" sz="2300" dirty="0" smtClean="0"/>
              <a:t>Stopping</a:t>
            </a:r>
          </a:p>
          <a:p>
            <a:pPr lvl="1"/>
            <a:r>
              <a:rPr lang="en-US" sz="2300" dirty="0" smtClean="0"/>
              <a:t>Expansion </a:t>
            </a:r>
            <a:br>
              <a:rPr lang="en-US" sz="2300" dirty="0" smtClean="0"/>
            </a:br>
            <a:r>
              <a:rPr lang="en-US" sz="2300" dirty="0" smtClean="0"/>
              <a:t>by hydro</a:t>
            </a:r>
          </a:p>
          <a:p>
            <a:endParaRPr lang="en-US" sz="2600" dirty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High energy: </a:t>
            </a:r>
          </a:p>
          <a:p>
            <a:pPr lvl="1"/>
            <a:r>
              <a:rPr lang="en-US" sz="2300" dirty="0" smtClean="0"/>
              <a:t>no stopping</a:t>
            </a:r>
          </a:p>
          <a:p>
            <a:pPr lvl="1"/>
            <a:r>
              <a:rPr lang="en-US" sz="2300" dirty="0" smtClean="0"/>
              <a:t>plasma forms slowly</a:t>
            </a:r>
          </a:p>
          <a:p>
            <a:pPr lvl="1"/>
            <a:r>
              <a:rPr lang="en-US" sz="2300" dirty="0" smtClean="0"/>
              <a:t>negative energy</a:t>
            </a:r>
          </a:p>
        </p:txBody>
      </p:sp>
      <p:pic>
        <p:nvPicPr>
          <p:cNvPr id="124930" name="Picture 2" descr="C:\Users\Wilke\Dropbox\Shock_waves\PRL draft\FluxDoub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484785"/>
            <a:ext cx="2505774" cy="2736304"/>
          </a:xfrm>
          <a:prstGeom prst="rect">
            <a:avLst/>
          </a:prstGeom>
          <a:noFill/>
        </p:spPr>
      </p:pic>
      <p:pic>
        <p:nvPicPr>
          <p:cNvPr id="124931" name="Picture 3" descr="C:\Users\Wilke\Dropbox\Shock_waves\PRL draft\FluxEight.png"/>
          <p:cNvPicPr>
            <a:picLocks noChangeAspect="1" noChangeArrowheads="1"/>
          </p:cNvPicPr>
          <p:nvPr/>
        </p:nvPicPr>
        <p:blipFill>
          <a:blip r:embed="rId3" cstate="print"/>
          <a:srcRect t="6645"/>
          <a:stretch>
            <a:fillRect/>
          </a:stretch>
        </p:blipFill>
        <p:spPr bwMode="auto">
          <a:xfrm>
            <a:off x="2555776" y="4220440"/>
            <a:ext cx="2625743" cy="2637560"/>
          </a:xfrm>
          <a:prstGeom prst="rect">
            <a:avLst/>
          </a:prstGeom>
          <a:noFill/>
        </p:spPr>
      </p:pic>
      <p:pic>
        <p:nvPicPr>
          <p:cNvPr id="124932" name="Picture 4" descr="C:\Users\Wilke\Dropbox\Shock_waves\PRL draft\hydrodoubl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556791"/>
            <a:ext cx="2736304" cy="2488405"/>
          </a:xfrm>
          <a:prstGeom prst="rect">
            <a:avLst/>
          </a:prstGeom>
          <a:noFill/>
        </p:spPr>
      </p:pic>
      <p:pic>
        <p:nvPicPr>
          <p:cNvPr id="124933" name="Picture 5" descr="C:\Users\Wilke\Dropbox\Shock_waves\PRL draft\hydroeigh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13"/>
          <a:stretch>
            <a:fillRect/>
          </a:stretch>
        </p:blipFill>
        <p:spPr bwMode="auto">
          <a:xfrm>
            <a:off x="5436096" y="4221087"/>
            <a:ext cx="2880320" cy="2461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8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Shock </a:t>
            </a:r>
            <a:r>
              <a:rPr lang="en-US" dirty="0"/>
              <a:t>waves – </a:t>
            </a:r>
            <a:r>
              <a:rPr lang="en-US" dirty="0" smtClean="0"/>
              <a:t>boost-invariance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28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4495800"/>
          </a:xfrm>
        </p:spPr>
        <p:txBody>
          <a:bodyPr/>
          <a:lstStyle/>
          <a:p>
            <a:r>
              <a:rPr lang="en-US" dirty="0" smtClean="0"/>
              <a:t>(Small) indications of boost-invariance: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  <p:pic>
        <p:nvPicPr>
          <p:cNvPr id="126978" name="Picture 2" descr="C:\Users\Wilke\Dropbox\Shock_waves\PRL draft\elocatthermalizatio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05188" y="1916832"/>
            <a:ext cx="3580508" cy="2592288"/>
          </a:xfrm>
          <a:prstGeom prst="rect">
            <a:avLst/>
          </a:prstGeom>
          <a:noFill/>
        </p:spPr>
      </p:pic>
      <p:pic>
        <p:nvPicPr>
          <p:cNvPr id="126980" name="Picture 4" descr="C:\Users\Wilke\Dropbox\Shock_waves\elocwrtrapidity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8827" y="3905672"/>
            <a:ext cx="3465173" cy="2952328"/>
          </a:xfrm>
          <a:prstGeom prst="rect">
            <a:avLst/>
          </a:prstGeom>
          <a:noFill/>
        </p:spPr>
      </p:pic>
      <p:pic>
        <p:nvPicPr>
          <p:cNvPr id="126981" name="Picture 5" descr="C:\Users\Wilke\Dropbox\Shock_waves\elocwrtrapiditydoubl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393" y="3534700"/>
            <a:ext cx="3837527" cy="3323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0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waves from the bulk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29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Non-trivial dynamics in the bulk: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  <p:pic>
        <p:nvPicPr>
          <p:cNvPr id="16" name="shocks2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99992" y="2492896"/>
            <a:ext cx="4644008" cy="3483007"/>
          </a:xfrm>
          <a:prstGeom prst="rect">
            <a:avLst/>
          </a:prstGeom>
        </p:spPr>
      </p:pic>
      <p:pic>
        <p:nvPicPr>
          <p:cNvPr id="17" name="shocksCY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2492896"/>
            <a:ext cx="4546334" cy="34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2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flow: v</a:t>
            </a:r>
            <a:r>
              <a:rPr lang="en-US" baseline="-25000" dirty="0" smtClean="0"/>
              <a:t>2</a:t>
            </a:r>
            <a:r>
              <a:rPr lang="en-US" dirty="0" smtClean="0"/>
              <a:t>, QGP is interesting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anisotropic is the final state?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Ideal gas/weak coupling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Perfect fluid/strong coupling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504" y="3356992"/>
            <a:ext cx="4292644" cy="3219483"/>
            <a:chOff x="2585602" y="2888119"/>
            <a:chExt cx="4292644" cy="3219483"/>
          </a:xfrm>
        </p:grpSpPr>
        <p:pic>
          <p:nvPicPr>
            <p:cNvPr id="1026" name="Picture 2" descr="D:\dropbox\Dropbox\elliptic_flow_8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802" y="3534210"/>
              <a:ext cx="2700244" cy="192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ropbox\Dropbox\v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602" y="2888119"/>
              <a:ext cx="4292644" cy="321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30220"/>
            <a:ext cx="4189870" cy="33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3192" y="6576475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K. </a:t>
            </a:r>
            <a:r>
              <a:rPr lang="en-US" sz="1200" dirty="0" err="1" smtClean="0"/>
              <a:t>Aamodt</a:t>
            </a:r>
            <a:r>
              <a:rPr lang="en-US" sz="1200" dirty="0" smtClean="0"/>
              <a:t> et al, Elliptic </a:t>
            </a:r>
            <a:r>
              <a:rPr lang="en-US" sz="1200" dirty="0"/>
              <a:t>Flow of Charged Particles in </a:t>
            </a:r>
            <a:r>
              <a:rPr lang="en-US" sz="1200" dirty="0" err="1"/>
              <a:t>Pb-Pb</a:t>
            </a:r>
            <a:r>
              <a:rPr lang="en-US" sz="1200" dirty="0"/>
              <a:t> Collisions at √</a:t>
            </a:r>
            <a:r>
              <a:rPr lang="en-US" sz="1200" dirty="0" err="1"/>
              <a:t>s</a:t>
            </a:r>
            <a:r>
              <a:rPr lang="en-US" sz="1200" baseline="-25000" dirty="0" err="1"/>
              <a:t>NN</a:t>
            </a:r>
            <a:r>
              <a:rPr lang="en-US" sz="1200" dirty="0"/>
              <a:t>=2.76  </a:t>
            </a:r>
            <a:r>
              <a:rPr lang="en-US" sz="1200" dirty="0" err="1" smtClean="0"/>
              <a:t>TeV</a:t>
            </a:r>
            <a:r>
              <a:rPr lang="en-US" sz="1200" dirty="0" smtClean="0"/>
              <a:t> (2010)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waves from the bulk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30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Interesting interplay between temperature &amp; width:</a:t>
            </a:r>
          </a:p>
          <a:p>
            <a:pPr lvl="1"/>
            <a:r>
              <a:rPr lang="en-US" dirty="0" smtClean="0"/>
              <a:t>Non-linearity roughly comes from horizon</a:t>
            </a:r>
          </a:p>
          <a:p>
            <a:pPr lvl="1"/>
            <a:r>
              <a:rPr lang="en-US" dirty="0" smtClean="0"/>
              <a:t>Touches front-end latest: by causality!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8" y="3174937"/>
            <a:ext cx="8782372" cy="276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2976"/>
            <a:ext cx="2808312" cy="6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Shocks quantitatively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31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One relevant parameter (CFT):</a:t>
            </a:r>
          </a:p>
          <a:p>
            <a:pPr lvl="1"/>
            <a:r>
              <a:rPr lang="nl-NL" dirty="0" smtClean="0"/>
              <a:t>Counterintuitive: higher energy = wider shock</a:t>
            </a:r>
          </a:p>
          <a:p>
            <a:pPr lvl="1"/>
            <a:r>
              <a:rPr lang="nl-NL" dirty="0" smtClean="0"/>
              <a:t>Counterintuitive: delta-function = small energy</a:t>
            </a:r>
          </a:p>
          <a:p>
            <a:r>
              <a:rPr lang="nl-NL" dirty="0" smtClean="0"/>
              <a:t>We used (CY:                ):</a:t>
            </a:r>
            <a:endParaRPr lang="nl-NL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68960"/>
            <a:ext cx="3456384" cy="6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1373311" cy="31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1" y="3573016"/>
            <a:ext cx="895203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6" cstate="print"/>
          <a:srcRect r="25982"/>
          <a:stretch>
            <a:fillRect/>
          </a:stretch>
        </p:blipFill>
        <p:spPr bwMode="auto">
          <a:xfrm>
            <a:off x="2339752" y="5085184"/>
            <a:ext cx="6228184" cy="140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57192"/>
            <a:ext cx="2150541" cy="126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1A58DBF-7C61-4997-9886-539CDC07A380}" type="slidenum">
              <a:rPr lang="nl-NL" smtClean="0"/>
              <a:pPr/>
              <a:t>32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9287944" cy="482453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General framework for more realistic </a:t>
            </a:r>
            <a:r>
              <a:rPr lang="en-US" sz="2500" dirty="0" err="1" smtClean="0"/>
              <a:t>thermalising</a:t>
            </a:r>
            <a:r>
              <a:rPr lang="en-US" sz="2500" dirty="0" smtClean="0"/>
              <a:t> models</a:t>
            </a:r>
          </a:p>
          <a:p>
            <a:pPr lvl="1"/>
            <a:r>
              <a:rPr lang="en-US" sz="2300" dirty="0" smtClean="0"/>
              <a:t>Homogeneous model: fast </a:t>
            </a:r>
            <a:r>
              <a:rPr lang="en-US" sz="2300" i="1" dirty="0" smtClean="0"/>
              <a:t>and </a:t>
            </a:r>
            <a:r>
              <a:rPr lang="en-US" sz="2300" dirty="0" err="1" smtClean="0"/>
              <a:t>linearised</a:t>
            </a:r>
            <a:r>
              <a:rPr lang="en-US" sz="2300" dirty="0" smtClean="0"/>
              <a:t> </a:t>
            </a:r>
            <a:r>
              <a:rPr lang="en-US" sz="2300" dirty="0" err="1" smtClean="0"/>
              <a:t>thermalisation</a:t>
            </a:r>
            <a:endParaRPr lang="en-US" sz="2300" dirty="0" smtClean="0"/>
          </a:p>
          <a:p>
            <a:pPr lvl="1"/>
            <a:r>
              <a:rPr lang="en-US" sz="2300" dirty="0" smtClean="0"/>
              <a:t>Radial flow: flow quite hydro-like</a:t>
            </a:r>
          </a:p>
          <a:p>
            <a:pPr lvl="1"/>
            <a:r>
              <a:rPr lang="en-US" sz="2300" dirty="0" smtClean="0"/>
              <a:t>Shock waves: Strong coupling ≠ full stopping</a:t>
            </a:r>
          </a:p>
          <a:p>
            <a:pPr lvl="1"/>
            <a:endParaRPr lang="en-US" sz="2500" dirty="0" smtClean="0"/>
          </a:p>
          <a:p>
            <a:r>
              <a:rPr lang="en-US" sz="2500" dirty="0" smtClean="0"/>
              <a:t>Several (</a:t>
            </a:r>
            <a:r>
              <a:rPr lang="en-US" sz="2500" dirty="0" err="1" smtClean="0"/>
              <a:t>linearised</a:t>
            </a:r>
            <a:r>
              <a:rPr lang="en-US" sz="2500" dirty="0" smtClean="0"/>
              <a:t>) opportunities/combinations</a:t>
            </a:r>
          </a:p>
          <a:p>
            <a:pPr lvl="1"/>
            <a:r>
              <a:rPr lang="en-US" sz="2300" dirty="0" smtClean="0"/>
              <a:t>Fluctuations</a:t>
            </a:r>
          </a:p>
          <a:p>
            <a:pPr lvl="1"/>
            <a:r>
              <a:rPr lang="en-US" sz="2300" dirty="0" smtClean="0"/>
              <a:t>What is the initial state/width?? (</a:t>
            </a:r>
            <a:r>
              <a:rPr lang="en-US" sz="2300" smtClean="0"/>
              <a:t>radial flow/shocks)</a:t>
            </a:r>
            <a:endParaRPr lang="en-US" sz="2300" dirty="0" smtClean="0"/>
          </a:p>
          <a:p>
            <a:endParaRPr lang="en-US" sz="2500" dirty="0"/>
          </a:p>
          <a:p>
            <a:r>
              <a:rPr lang="en-US" sz="2500" dirty="0" smtClean="0"/>
              <a:t>Various problems: very strong coupling, </a:t>
            </a:r>
            <a:r>
              <a:rPr lang="en-US" sz="2500" dirty="0" err="1" smtClean="0"/>
              <a:t>susy</a:t>
            </a:r>
            <a:r>
              <a:rPr lang="en-US" sz="2500" dirty="0" smtClean="0"/>
              <a:t>, large N etc…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 gauge theories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strong coupling we can get GR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915521" cy="40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00306"/>
            <a:ext cx="35509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’t </a:t>
            </a:r>
            <a:r>
              <a:rPr lang="en-US" sz="1400" dirty="0" err="1" smtClean="0"/>
              <a:t>Hooft</a:t>
            </a:r>
            <a:r>
              <a:rPr lang="en-US" sz="1400" dirty="0" smtClean="0"/>
              <a:t>, A planar diagram theory for strong interactions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5000636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Planar limit: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fixed</a:t>
            </a:r>
          </a:p>
          <a:p>
            <a:endParaRPr lang="en-US" sz="2200" dirty="0" smtClean="0"/>
          </a:p>
          <a:p>
            <a:endParaRPr lang="nl-NL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2680" y="5372080"/>
            <a:ext cx="9752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most perfect liquid?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48680"/>
          </a:xfrm>
        </p:spPr>
        <p:txBody>
          <a:bodyPr/>
          <a:lstStyle/>
          <a:p>
            <a:r>
              <a:rPr lang="nl-NL" dirty="0" smtClean="0"/>
              <a:t>Famous viscosity:</a:t>
            </a:r>
            <a:endParaRPr lang="nl-NL" dirty="0"/>
          </a:p>
        </p:txBody>
      </p:sp>
      <p:pic>
        <p:nvPicPr>
          <p:cNvPr id="5" name="Picture 4" descr="unitaryferm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4317280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K. O'Hara, S. Hemmer, M. </a:t>
            </a:r>
            <a:r>
              <a:rPr lang="en-US" sz="1200" dirty="0" err="1" smtClean="0"/>
              <a:t>Gehm</a:t>
            </a:r>
            <a:r>
              <a:rPr lang="en-US" sz="1200" dirty="0" smtClean="0"/>
              <a:t>, S. </a:t>
            </a:r>
            <a:r>
              <a:rPr lang="en-US" sz="1200" dirty="0" err="1" smtClean="0"/>
              <a:t>Granade</a:t>
            </a:r>
            <a:r>
              <a:rPr lang="en-US" sz="1200" dirty="0" smtClean="0"/>
              <a:t> and J. Thomas, Observation of a Strongly-Interacting Degenerate Fermi Gas of Atoms, 2002</a:t>
            </a:r>
          </a:p>
          <a:p>
            <a:r>
              <a:rPr lang="nl-NL" sz="1200" dirty="0" smtClean="0"/>
              <a:t>U. Heinz, C. Shen and H. Song, The Viscosity of Quark-Gluon Plasma at RHIC and the LHC, 2011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08" y="2852936"/>
            <a:ext cx="4392492" cy="309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847" y="1527120"/>
            <a:ext cx="2298948" cy="6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2348880"/>
            <a:ext cx="8640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300" dirty="0" smtClean="0"/>
              <a:t>Fermions at unitarity			Quark-gluon plasma</a:t>
            </a:r>
            <a:endParaRPr lang="nl-NL" sz="2300" dirty="0"/>
          </a:p>
        </p:txBody>
      </p:sp>
      <p:sp>
        <p:nvSpPr>
          <p:cNvPr id="11" name="TextBox 10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/>
          <p:nvPr/>
        </p:nvCxnSpPr>
        <p:spPr>
          <a:xfrm flipH="1">
            <a:off x="5193606" y="4915337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451807" y="4904956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681711" y="4915336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2869756"/>
          </a:xfrm>
        </p:spPr>
        <p:txBody>
          <a:bodyPr>
            <a:normAutofit/>
          </a:bodyPr>
          <a:lstStyle/>
          <a:p>
            <a:r>
              <a:rPr lang="en-US" dirty="0" smtClean="0"/>
              <a:t>Simplest set-up:</a:t>
            </a:r>
          </a:p>
          <a:p>
            <a:pPr lvl="1"/>
            <a:r>
              <a:rPr lang="en-US" dirty="0" smtClean="0"/>
              <a:t>Pure gravity in AdS</a:t>
            </a:r>
            <a:r>
              <a:rPr lang="en-US" baseline="-25000" dirty="0" smtClean="0"/>
              <a:t>5 </a:t>
            </a:r>
          </a:p>
          <a:p>
            <a:pPr lvl="1"/>
            <a:r>
              <a:rPr lang="en-US" dirty="0"/>
              <a:t>Background field theory is </a:t>
            </a:r>
            <a:r>
              <a:rPr lang="en-US" dirty="0" smtClean="0"/>
              <a:t>flat</a:t>
            </a:r>
            <a:endParaRPr lang="en-US" baseline="-25000" dirty="0" smtClean="0"/>
          </a:p>
          <a:p>
            <a:pPr lvl="1"/>
            <a:r>
              <a:rPr lang="en-US" dirty="0" smtClean="0"/>
              <a:t>Translational- and SO(2)-invariant field theory</a:t>
            </a:r>
          </a:p>
          <a:p>
            <a:pPr lvl="2"/>
            <a:r>
              <a:rPr lang="en-US" dirty="0" smtClean="0"/>
              <a:t>We keep anisotropy:</a:t>
            </a:r>
          </a:p>
          <a:p>
            <a:pPr lvl="2"/>
            <a:r>
              <a:rPr lang="en-US" dirty="0"/>
              <a:t>Caveat: energy density is constant </a:t>
            </a:r>
            <a:r>
              <a:rPr lang="en-US" dirty="0" smtClean="0"/>
              <a:t>so final </a:t>
            </a:r>
            <a:r>
              <a:rPr lang="en-US" dirty="0"/>
              <a:t>state </a:t>
            </a:r>
            <a:r>
              <a:rPr lang="en-US" dirty="0" smtClean="0"/>
              <a:t>is known</a:t>
            </a:r>
          </a:p>
          <a:p>
            <a:pPr lvl="1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277552" y="4504455"/>
            <a:ext cx="237626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02" y="4966738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Straight Arrow Connector 57"/>
          <p:cNvCxnSpPr/>
          <p:nvPr/>
        </p:nvCxnSpPr>
        <p:spPr>
          <a:xfrm flipH="1">
            <a:off x="3390582" y="5235478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98" y="4956358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4160678" y="5225098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97" y="4966739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H="1">
            <a:off x="4902477" y="5235479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13069" y="5401584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871270" y="5391203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01174" y="5401583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637323" y="4999590"/>
            <a:ext cx="237626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65" y="5452985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Holographic </a:t>
            </a:r>
            <a:r>
              <a:rPr lang="en-US" dirty="0" err="1" smtClean="0"/>
              <a:t>isotropisation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r>
              <a:rPr lang="nl-NL" dirty="0" smtClean="0"/>
              <a:t>/32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96255"/>
            <a:ext cx="981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P.M.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Horizon formation and far-from-equilibrium </a:t>
            </a:r>
            <a:r>
              <a:rPr lang="en-US" sz="1200" dirty="0" err="1" smtClean="0"/>
              <a:t>isotropization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supersymmetric</a:t>
            </a:r>
            <a:r>
              <a:rPr lang="en-US" sz="1200" dirty="0" smtClean="0"/>
              <a:t> Yang-Mills plasma (</a:t>
            </a:r>
            <a:r>
              <a:rPr lang="it-IT" sz="1200" dirty="0" smtClean="0"/>
              <a:t>2008)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10045" y="5721725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61" y="5442605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>
            <a:off x="3580141" y="5711345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60" y="5452986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4321940" y="5721726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geometry + evolution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2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Symmetry allows metric to be</a:t>
            </a:r>
            <a:r>
              <a:rPr lang="nl-NL" sz="2400" dirty="0" smtClean="0">
                <a:sym typeface="Wingdings" pitchFamily="2" charset="2"/>
              </a:rPr>
              <a:t>:</a:t>
            </a:r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The Einstein equations are a linear nested set: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nl-NL" sz="2400" dirty="0" smtClean="0"/>
          </a:p>
          <a:p>
            <a:pPr lvl="1">
              <a:lnSpc>
                <a:spcPts val="2500"/>
              </a:lnSpc>
              <a:buNone/>
            </a:pPr>
            <a:endParaRPr lang="en-US" sz="2400" dirty="0" smtClean="0"/>
          </a:p>
          <a:p>
            <a:pPr lvl="1"/>
            <a:endParaRPr lang="nl-NL" sz="2400" dirty="0" smtClean="0"/>
          </a:p>
          <a:p>
            <a:pPr lvl="1"/>
            <a:endParaRPr lang="en-US" sz="2400" dirty="0" smtClean="0"/>
          </a:p>
          <a:p>
            <a:pPr lvl="1"/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P.M.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Horizon formation and far-from-equilibrium </a:t>
            </a:r>
            <a:r>
              <a:rPr lang="en-US" sz="1200" dirty="0" err="1" smtClean="0"/>
              <a:t>isotropization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supersymmetric</a:t>
            </a:r>
            <a:r>
              <a:rPr lang="en-US" sz="1200" dirty="0" smtClean="0"/>
              <a:t> Yang-Mills plasma (</a:t>
            </a:r>
            <a:r>
              <a:rPr lang="it-IT" sz="1200" dirty="0" smtClean="0"/>
              <a:t>2008)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40839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942816" y="81886"/>
            <a:ext cx="2160240" cy="576064"/>
            <a:chOff x="6353149" y="4149080"/>
            <a:chExt cx="2571456" cy="79208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3149" y="4581128"/>
              <a:ext cx="1240853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2200" y="4149080"/>
              <a:ext cx="2552405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21" y="2755342"/>
            <a:ext cx="2781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6448" y="2212851"/>
            <a:ext cx="5848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Boundary conditions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AdS requires boundary conditions:</a:t>
            </a:r>
          </a:p>
          <a:p>
            <a:pPr lvl="1"/>
            <a:r>
              <a:rPr lang="nl-NL" dirty="0" smtClean="0"/>
              <a:t>Non-normalisable: metric field theory</a:t>
            </a:r>
          </a:p>
          <a:p>
            <a:pPr lvl="1"/>
            <a:r>
              <a:rPr lang="nl-NL" dirty="0" smtClean="0"/>
              <a:t>Normalisable: stress-energy tensor</a:t>
            </a:r>
          </a:p>
          <a:p>
            <a:r>
              <a:rPr lang="nl-NL" dirty="0" smtClean="0"/>
              <a:t>Implies asymptotic behaviour metric:</a:t>
            </a:r>
            <a:endParaRPr lang="nl-NL" dirty="0"/>
          </a:p>
        </p:txBody>
      </p:sp>
      <p:grpSp>
        <p:nvGrpSpPr>
          <p:cNvPr id="10" name="Group 9"/>
          <p:cNvGrpSpPr/>
          <p:nvPr/>
        </p:nvGrpSpPr>
        <p:grpSpPr>
          <a:xfrm>
            <a:off x="395536" y="3645024"/>
            <a:ext cx="8542907" cy="2118990"/>
            <a:chOff x="467544" y="4437112"/>
            <a:chExt cx="8542907" cy="21189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509120"/>
              <a:ext cx="3236590" cy="204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4437112"/>
              <a:ext cx="4798491" cy="75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9" y="5229201"/>
              <a:ext cx="1728191" cy="30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6237312"/>
            <a:ext cx="4274046" cy="3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 rot="2782772">
            <a:off x="3684948" y="5142314"/>
            <a:ext cx="1722859" cy="557014"/>
            <a:chOff x="3419872" y="5248250"/>
            <a:chExt cx="1722859" cy="557014"/>
          </a:xfrm>
        </p:grpSpPr>
        <p:sp>
          <p:nvSpPr>
            <p:cNvPr id="12" name="Right Arrow 11"/>
            <p:cNvSpPr/>
            <p:nvPr/>
          </p:nvSpPr>
          <p:spPr>
            <a:xfrm>
              <a:off x="3419872" y="5517232"/>
              <a:ext cx="151216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58555" y="524825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AdS</a:t>
              </a:r>
              <a:r>
                <a:rPr lang="en-US" dirty="0" smtClean="0"/>
                <a:t>/CFT</a:t>
              </a:r>
              <a:endParaRPr lang="nl-NL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57" y="1772816"/>
            <a:ext cx="1475143" cy="186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Hints on technicalities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r>
              <a:rPr lang="nl-NL" dirty="0" smtClean="0"/>
              <a:t>/32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Solve equations spectrally (Chebyshev etc…)</a:t>
            </a:r>
          </a:p>
          <a:p>
            <a:pPr lvl="1"/>
            <a:r>
              <a:rPr lang="nl-NL" dirty="0" smtClean="0"/>
              <a:t>Each LDE = inverting 26x26 matrix</a:t>
            </a:r>
          </a:p>
          <a:p>
            <a:pPr lvl="1"/>
            <a:r>
              <a:rPr lang="nl-NL" dirty="0" smtClean="0"/>
              <a:t>Accurate time-stepping &amp; 10.000 steps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Functions diverge at boundary</a:t>
            </a:r>
          </a:p>
          <a:p>
            <a:pPr lvl="1"/>
            <a:r>
              <a:rPr lang="nl-NL" dirty="0" smtClean="0"/>
              <a:t>Subtract divergencies analytically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Keep event horizon on the grid, but no more</a:t>
            </a:r>
          </a:p>
          <a:p>
            <a:pPr lvl="1"/>
            <a:r>
              <a:rPr lang="nl-NL" dirty="0" smtClean="0"/>
              <a:t>Try tracing apparent horizon (can be tricky)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72899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P. Boyd, </a:t>
            </a:r>
            <a:r>
              <a:rPr lang="en-US" sz="1200" dirty="0" err="1" smtClean="0"/>
              <a:t>Chebyshev</a:t>
            </a:r>
            <a:r>
              <a:rPr lang="en-US" sz="1200" dirty="0" smtClean="0"/>
              <a:t> and Fourier Spectral Methods (2000)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4489" y="1246198"/>
            <a:ext cx="21307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</a:rPr>
              <a:t>Wilke van der Schee, Utrecht</a:t>
            </a:r>
            <a:endParaRPr lang="nl-NL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29124</TotalTime>
  <Words>1382</Words>
  <Application>Microsoft Office PowerPoint</Application>
  <PresentationFormat>On-screen Show (4:3)</PresentationFormat>
  <Paragraphs>315</Paragraphs>
  <Slides>32</Slides>
  <Notes>29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Median</vt:lpstr>
      <vt:lpstr>Equation</vt:lpstr>
      <vt:lpstr>Collisions in AdS and holographic thermalisation</vt:lpstr>
      <vt:lpstr>Outline</vt:lpstr>
      <vt:lpstr>Elliptic flow: v2, QGP is interesting</vt:lpstr>
      <vt:lpstr>Large N gauge theories</vt:lpstr>
      <vt:lpstr>The most perfect liquid?</vt:lpstr>
      <vt:lpstr>Holographic isotropisation</vt:lpstr>
      <vt:lpstr>The geometry + evolution</vt:lpstr>
      <vt:lpstr>Boundary conditions</vt:lpstr>
      <vt:lpstr>Hints on technicalities</vt:lpstr>
      <vt:lpstr>First results (Full/Linearised/QNM)</vt:lpstr>
      <vt:lpstr>Bouncing off the boundary</vt:lpstr>
      <vt:lpstr>Statistics of 2000 profiles</vt:lpstr>
      <vt:lpstr>Recent additions</vt:lpstr>
      <vt:lpstr>Shock waves</vt:lpstr>
      <vt:lpstr>On boost-invariance</vt:lpstr>
      <vt:lpstr>Radial flow</vt:lpstr>
      <vt:lpstr>Einstein equations in characteristic formulation</vt:lpstr>
      <vt:lpstr>Radial flow - einstein equations</vt:lpstr>
      <vt:lpstr>Radial flow – technicalities</vt:lpstr>
      <vt:lpstr>Radial flow – initial conditions</vt:lpstr>
      <vt:lpstr>Radial flow – results</vt:lpstr>
      <vt:lpstr>Radial flow – results</vt:lpstr>
      <vt:lpstr>Radial flow – acceleration</vt:lpstr>
      <vt:lpstr>Radial flow – hydrodynamics</vt:lpstr>
      <vt:lpstr>Radial flow – a comparison</vt:lpstr>
      <vt:lpstr>Shock waves – varying the width</vt:lpstr>
      <vt:lpstr>A dynamical cross-over</vt:lpstr>
      <vt:lpstr>Shock waves – boost-invariance</vt:lpstr>
      <vt:lpstr>Shock waves from the bulk</vt:lpstr>
      <vt:lpstr>Shock waves from the bulk</vt:lpstr>
      <vt:lpstr>Shocks quantitatively</vt:lpstr>
      <vt:lpstr>Discussion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 as Information Scramblers</dc:title>
  <dc:creator>van der Schee</dc:creator>
  <cp:lastModifiedBy>Wilke</cp:lastModifiedBy>
  <cp:revision>1100</cp:revision>
  <cp:lastPrinted>2013-02-27T16:52:15Z</cp:lastPrinted>
  <dcterms:created xsi:type="dcterms:W3CDTF">2011-04-27T16:22:55Z</dcterms:created>
  <dcterms:modified xsi:type="dcterms:W3CDTF">2013-05-22T07:58:56Z</dcterms:modified>
</cp:coreProperties>
</file>