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78" r:id="rId3"/>
    <p:sldId id="258" r:id="rId4"/>
    <p:sldId id="279" r:id="rId5"/>
    <p:sldId id="280" r:id="rId6"/>
    <p:sldId id="281" r:id="rId7"/>
    <p:sldId id="282" r:id="rId8"/>
    <p:sldId id="283" r:id="rId9"/>
    <p:sldId id="294" r:id="rId10"/>
    <p:sldId id="284" r:id="rId11"/>
    <p:sldId id="285" r:id="rId12"/>
    <p:sldId id="298" r:id="rId13"/>
    <p:sldId id="297" r:id="rId14"/>
    <p:sldId id="306" r:id="rId15"/>
    <p:sldId id="300" r:id="rId16"/>
    <p:sldId id="307" r:id="rId17"/>
    <p:sldId id="308" r:id="rId18"/>
    <p:sldId id="309" r:id="rId19"/>
    <p:sldId id="310" r:id="rId20"/>
    <p:sldId id="311" r:id="rId21"/>
    <p:sldId id="301" r:id="rId22"/>
    <p:sldId id="314" r:id="rId23"/>
    <p:sldId id="286" r:id="rId24"/>
    <p:sldId id="312" r:id="rId25"/>
    <p:sldId id="313" r:id="rId26"/>
    <p:sldId id="315" r:id="rId27"/>
    <p:sldId id="316" r:id="rId28"/>
    <p:sldId id="317" r:id="rId29"/>
    <p:sldId id="327" r:id="rId30"/>
    <p:sldId id="287" r:id="rId31"/>
    <p:sldId id="318" r:id="rId32"/>
    <p:sldId id="319" r:id="rId33"/>
    <p:sldId id="320" r:id="rId34"/>
    <p:sldId id="259" r:id="rId35"/>
    <p:sldId id="263" r:id="rId36"/>
    <p:sldId id="288" r:id="rId37"/>
    <p:sldId id="269" r:id="rId38"/>
    <p:sldId id="268" r:id="rId39"/>
    <p:sldId id="267" r:id="rId40"/>
    <p:sldId id="324" r:id="rId41"/>
    <p:sldId id="325" r:id="rId42"/>
    <p:sldId id="260" r:id="rId43"/>
    <p:sldId id="265" r:id="rId44"/>
    <p:sldId id="289" r:id="rId45"/>
    <p:sldId id="290" r:id="rId46"/>
    <p:sldId id="266" r:id="rId47"/>
    <p:sldId id="295" r:id="rId48"/>
    <p:sldId id="264" r:id="rId49"/>
    <p:sldId id="323" r:id="rId50"/>
    <p:sldId id="328" r:id="rId51"/>
    <p:sldId id="261" r:id="rId52"/>
    <p:sldId id="273" r:id="rId53"/>
    <p:sldId id="292" r:id="rId54"/>
    <p:sldId id="321" r:id="rId55"/>
    <p:sldId id="296" r:id="rId56"/>
    <p:sldId id="322" r:id="rId57"/>
    <p:sldId id="326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8" d="100"/>
          <a:sy n="68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13-1-2022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13-1-2022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podtrac.com/npr-510289/npr.streaming.adswizz.com/anon.npr-podcasts/podcast/npr/pmoney/2018/08/20180801_pmoney_pmpod857v2-498640e8-0bb5-48ed-9fd1-ee05e93fe6e2.mp3?awCollectionId=510289&amp;awEpisodeId=634732388&amp;orgId=1&amp;d=1335&amp;p=510289&amp;story=634732388&amp;t=podcast&amp;e=634732388&amp;ft=pod&amp;f=51028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erstraten-elektronica.blogspot.com/2020/11/bouwpakketten-getest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AliExpress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Radiohobby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12 </a:t>
            </a:r>
            <a:r>
              <a:rPr lang="en-US" dirty="0" err="1"/>
              <a:t>januari</a:t>
            </a:r>
            <a:r>
              <a:rPr lang="en-US" dirty="0"/>
              <a:t> 2022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B6BA857-3549-4079-90FE-4D61E945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4" y="2420888"/>
            <a:ext cx="352184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Voordelen</a:t>
            </a:r>
            <a:r>
              <a:rPr lang="en-US" dirty="0"/>
              <a:t> van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artikelen</a:t>
            </a:r>
            <a:endParaRPr lang="en-US" dirty="0"/>
          </a:p>
          <a:p>
            <a:r>
              <a:rPr lang="en-US" dirty="0" err="1"/>
              <a:t>Goedkoop</a:t>
            </a:r>
            <a:endParaRPr lang="en-US" dirty="0"/>
          </a:p>
          <a:p>
            <a:r>
              <a:rPr lang="en-US" dirty="0"/>
              <a:t>Erg </a:t>
            </a:r>
            <a:r>
              <a:rPr lang="en-US" dirty="0" err="1"/>
              <a:t>makkelijk</a:t>
            </a:r>
            <a:endParaRPr lang="en-US" dirty="0"/>
          </a:p>
          <a:p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door Ali (conflict)</a:t>
            </a:r>
          </a:p>
          <a:p>
            <a:pPr lvl="1"/>
            <a:r>
              <a:rPr lang="en-US" dirty="0" err="1"/>
              <a:t>Consumentenbond</a:t>
            </a:r>
            <a:r>
              <a:rPr lang="en-US" dirty="0"/>
              <a:t>: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regels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33C533-B1B7-417F-8547-DB5E269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13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Nadelen</a:t>
            </a:r>
            <a:r>
              <a:rPr lang="en-US" dirty="0"/>
              <a:t> van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bekijken</a:t>
            </a:r>
            <a:r>
              <a:rPr lang="en-US" dirty="0"/>
              <a:t>/</a:t>
            </a:r>
            <a:r>
              <a:rPr lang="en-US" dirty="0" err="1"/>
              <a:t>betasten</a:t>
            </a:r>
            <a:r>
              <a:rPr lang="en-US" dirty="0"/>
              <a:t>/</a:t>
            </a:r>
            <a:r>
              <a:rPr lang="en-US" dirty="0" err="1"/>
              <a:t>beluisteren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uitgebreide</a:t>
            </a:r>
            <a:r>
              <a:rPr lang="en-US" dirty="0"/>
              <a:t> info op site)</a:t>
            </a:r>
          </a:p>
          <a:p>
            <a:r>
              <a:rPr lang="en-US" dirty="0"/>
              <a:t>Lange </a:t>
            </a:r>
            <a:r>
              <a:rPr lang="en-US" dirty="0" err="1"/>
              <a:t>wachttijd</a:t>
            </a:r>
            <a:r>
              <a:rPr lang="en-US" dirty="0"/>
              <a:t>: 2 tot 6 </a:t>
            </a:r>
            <a:r>
              <a:rPr lang="en-US" dirty="0" err="1"/>
              <a:t>weken</a:t>
            </a:r>
            <a:endParaRPr lang="en-US" dirty="0"/>
          </a:p>
          <a:p>
            <a:pPr lvl="1"/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‘t </a:t>
            </a:r>
            <a:r>
              <a:rPr lang="en-US" dirty="0" err="1"/>
              <a:t>nooit</a:t>
            </a:r>
            <a:r>
              <a:rPr lang="en-US" dirty="0"/>
              <a:t> (</a:t>
            </a:r>
            <a:r>
              <a:rPr lang="en-US" dirty="0">
                <a:sym typeface="Wingdings" panose="05000000000000000000" pitchFamily="2" charset="2"/>
              </a:rPr>
              <a:t>)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Geld </a:t>
            </a:r>
            <a:r>
              <a:rPr lang="en-US" dirty="0" err="1">
                <a:sym typeface="Wingdings" panose="05000000000000000000" pitchFamily="2" charset="2"/>
              </a:rPr>
              <a:t>terug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bestellen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wachten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0AC312-D4DF-4EE7-A9FE-D31BBEE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51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vs Steen: de 7806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Verhaal</a:t>
            </a:r>
            <a:r>
              <a:rPr lang="en-US" dirty="0"/>
              <a:t> </a:t>
            </a:r>
            <a:r>
              <a:rPr lang="en-US" dirty="0" err="1"/>
              <a:t>voorjaar</a:t>
            </a:r>
            <a:r>
              <a:rPr lang="en-US" dirty="0"/>
              <a:t> 2019:</a:t>
            </a:r>
          </a:p>
          <a:p>
            <a:r>
              <a:rPr lang="en-US" dirty="0" err="1"/>
              <a:t>Kost</a:t>
            </a:r>
            <a:r>
              <a:rPr lang="en-US" dirty="0"/>
              <a:t> 95ct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R.Twenthe</a:t>
            </a:r>
            <a:r>
              <a:rPr lang="en-US" dirty="0"/>
              <a:t> in Den Haag</a:t>
            </a:r>
          </a:p>
          <a:p>
            <a:pPr lvl="1"/>
            <a:r>
              <a:rPr lang="en-US" dirty="0"/>
              <a:t>2x 29km auto, </a:t>
            </a:r>
            <a:r>
              <a:rPr lang="en-US" dirty="0" err="1"/>
              <a:t>benzine</a:t>
            </a:r>
            <a:r>
              <a:rPr lang="en-US" dirty="0"/>
              <a:t> </a:t>
            </a:r>
            <a:r>
              <a:rPr lang="en-US" dirty="0" err="1"/>
              <a:t>Eur</a:t>
            </a:r>
            <a:r>
              <a:rPr lang="en-US" dirty="0"/>
              <a:t> 7,92</a:t>
            </a:r>
          </a:p>
          <a:p>
            <a:pPr lvl="1"/>
            <a:r>
              <a:rPr lang="en-US" dirty="0" err="1"/>
              <a:t>Parkeren</a:t>
            </a:r>
            <a:r>
              <a:rPr lang="en-US" dirty="0"/>
              <a:t> 10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2,50</a:t>
            </a:r>
          </a:p>
          <a:p>
            <a:pPr lvl="1"/>
            <a:r>
              <a:rPr lang="en-US" dirty="0" err="1"/>
              <a:t>Onderdeel</a:t>
            </a:r>
            <a:r>
              <a:rPr lang="en-US" dirty="0"/>
              <a:t> 0,95</a:t>
            </a:r>
          </a:p>
          <a:p>
            <a:pPr lvl="1"/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11,43 </a:t>
            </a:r>
            <a:r>
              <a:rPr lang="en-US" dirty="0" err="1"/>
              <a:t>voor</a:t>
            </a:r>
            <a:r>
              <a:rPr lang="en-US" dirty="0"/>
              <a:t> 1 voltage regulator</a:t>
            </a:r>
          </a:p>
          <a:p>
            <a:r>
              <a:rPr lang="en-US" dirty="0"/>
              <a:t>Ali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pakje</a:t>
            </a:r>
            <a:r>
              <a:rPr lang="en-US" dirty="0"/>
              <a:t> van 10 </a:t>
            </a:r>
            <a:r>
              <a:rPr lang="en-US" dirty="0" err="1"/>
              <a:t>voor</a:t>
            </a:r>
            <a:r>
              <a:rPr lang="en-US" dirty="0"/>
              <a:t> 0,75</a:t>
            </a:r>
          </a:p>
          <a:p>
            <a:r>
              <a:rPr lang="en-US" dirty="0"/>
              <a:t>95ct, “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dan 7,5ct”?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E508E4-0757-4C33-8865-A799310E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99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freesbank&#10;&#10;Automatisch gegenereerde beschrijving">
            <a:extLst>
              <a:ext uri="{FF2B5EF4-FFF2-40B4-BE49-F238E27FC236}">
                <a16:creationId xmlns:a16="http://schemas.microsoft.com/office/drawing/2014/main" id="{420C2ABB-DBEF-47F1-8F69-8B237400A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525"/>
            <a:ext cx="2345928" cy="17594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Gerard </a:t>
            </a:r>
            <a:r>
              <a:rPr lang="en-US" dirty="0" err="1"/>
              <a:t>en</a:t>
            </a:r>
            <a:r>
              <a:rPr lang="en-US" dirty="0"/>
              <a:t> 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err="1"/>
              <a:t>Eerste</a:t>
            </a:r>
            <a:r>
              <a:rPr lang="en-US" dirty="0"/>
              <a:t>: 2015 (5x TEA5767, €4,90)</a:t>
            </a:r>
          </a:p>
          <a:p>
            <a:r>
              <a:rPr lang="en-US" dirty="0" err="1"/>
              <a:t>Totaal</a:t>
            </a:r>
            <a:r>
              <a:rPr lang="en-US" dirty="0"/>
              <a:t> 184 </a:t>
            </a:r>
            <a:r>
              <a:rPr lang="en-US" dirty="0" err="1"/>
              <a:t>bestellingen</a:t>
            </a:r>
            <a:r>
              <a:rPr lang="en-US" dirty="0"/>
              <a:t> (2¼  per </a:t>
            </a:r>
            <a:r>
              <a:rPr lang="en-US" dirty="0" err="1"/>
              <a:t>mnd</a:t>
            </a:r>
            <a:r>
              <a:rPr lang="en-US" dirty="0"/>
              <a:t>)</a:t>
            </a:r>
          </a:p>
          <a:p>
            <a:r>
              <a:rPr lang="en-US" dirty="0" err="1"/>
              <a:t>Duurste</a:t>
            </a:r>
            <a:r>
              <a:rPr lang="en-US" dirty="0"/>
              <a:t>: </a:t>
            </a:r>
            <a:r>
              <a:rPr lang="en-US" dirty="0" err="1"/>
              <a:t>Tecsun</a:t>
            </a:r>
            <a:r>
              <a:rPr lang="en-US" dirty="0"/>
              <a:t> radio €138,69</a:t>
            </a:r>
          </a:p>
          <a:p>
            <a:r>
              <a:rPr lang="en-US" dirty="0" err="1"/>
              <a:t>Goedkoopste</a:t>
            </a:r>
            <a:r>
              <a:rPr lang="en-US" dirty="0"/>
              <a:t>: 10 </a:t>
            </a:r>
            <a:r>
              <a:rPr lang="en-US" dirty="0" err="1"/>
              <a:t>zekeringen</a:t>
            </a:r>
            <a:r>
              <a:rPr lang="en-US" dirty="0"/>
              <a:t> €0,25</a:t>
            </a:r>
          </a:p>
          <a:p>
            <a:r>
              <a:rPr lang="en-US" dirty="0" err="1"/>
              <a:t>Vermist</a:t>
            </a:r>
            <a:r>
              <a:rPr lang="en-US" dirty="0"/>
              <a:t>/</a:t>
            </a:r>
            <a:r>
              <a:rPr lang="en-US" dirty="0" err="1"/>
              <a:t>verkeerd</a:t>
            </a:r>
            <a:r>
              <a:rPr lang="en-US" dirty="0"/>
              <a:t>/</a:t>
            </a:r>
            <a:r>
              <a:rPr lang="en-US" dirty="0" err="1"/>
              <a:t>incompleet</a:t>
            </a:r>
            <a:r>
              <a:rPr lang="en-US" dirty="0"/>
              <a:t>: 8  (1 op 23)</a:t>
            </a:r>
          </a:p>
          <a:p>
            <a:pPr lvl="1"/>
            <a:r>
              <a:rPr lang="en-US" dirty="0"/>
              <a:t>Geld </a:t>
            </a:r>
            <a:r>
              <a:rPr lang="en-US" dirty="0" err="1"/>
              <a:t>terug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Je bent 12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err="1"/>
              <a:t>Categorie</a:t>
            </a:r>
            <a:r>
              <a:rPr lang="en-US" dirty="0"/>
              <a:t>: electronica, </a:t>
            </a:r>
            <a:r>
              <a:rPr lang="en-US" dirty="0" err="1"/>
              <a:t>huishoudelijk</a:t>
            </a:r>
            <a:r>
              <a:rPr lang="en-US" dirty="0"/>
              <a:t>, </a:t>
            </a:r>
            <a:r>
              <a:rPr lang="en-US" dirty="0" err="1"/>
              <a:t>kleinmeubilair</a:t>
            </a:r>
            <a:r>
              <a:rPr lang="en-US" dirty="0"/>
              <a:t>, </a:t>
            </a:r>
            <a:r>
              <a:rPr lang="en-US" dirty="0" err="1"/>
              <a:t>telefoonhoes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F1C188-D465-4B82-A85E-31BC81F4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5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31CA7-53A8-4847-AA12-D0A75BF8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Duurste: </a:t>
            </a:r>
            <a:r>
              <a:rPr lang="nl-NL" dirty="0" err="1"/>
              <a:t>Tecsun</a:t>
            </a:r>
            <a:r>
              <a:rPr lang="nl-NL" dirty="0"/>
              <a:t> PL-680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FC2C6-9D80-4EB2-A052-C66AC44D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Erg goeie AM/FM radio</a:t>
            </a:r>
          </a:p>
          <a:p>
            <a:r>
              <a:rPr lang="nl-NL" dirty="0"/>
              <a:t>Gekocht mei 21 €113,73</a:t>
            </a:r>
          </a:p>
          <a:p>
            <a:r>
              <a:rPr lang="nl-NL" dirty="0"/>
              <a:t>Veel plezier van!!</a:t>
            </a:r>
          </a:p>
          <a:p>
            <a:r>
              <a:rPr lang="nl-NL" dirty="0"/>
              <a:t>KG defect in augustus</a:t>
            </a:r>
          </a:p>
          <a:p>
            <a:r>
              <a:rPr lang="nl-NL" dirty="0"/>
              <a:t>Opgestuurd €23</a:t>
            </a:r>
          </a:p>
          <a:p>
            <a:r>
              <a:rPr lang="nl-NL" dirty="0"/>
              <a:t>Nooit meer van gehoord</a:t>
            </a:r>
          </a:p>
          <a:p>
            <a:r>
              <a:rPr lang="nl-NL" dirty="0"/>
              <a:t>Nieuwe nov 21 </a:t>
            </a:r>
            <a:r>
              <a:rPr lang="en-US" dirty="0"/>
              <a:t>€138,69  (</a:t>
            </a:r>
            <a:r>
              <a:rPr lang="en-US" dirty="0" err="1"/>
              <a:t>prijsstijging</a:t>
            </a:r>
            <a:r>
              <a:rPr lang="en-US" dirty="0"/>
              <a:t>!)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AD79D1-12B7-47D6-8F6F-27F78C6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 descr="Afbeelding met elektronica, stereo&#10;&#10;Automatisch gegenereerde beschrijving">
            <a:extLst>
              <a:ext uri="{FF2B5EF4-FFF2-40B4-BE49-F238E27FC236}">
                <a16:creationId xmlns:a16="http://schemas.microsoft.com/office/drawing/2014/main" id="{40F44F65-29AA-4072-BEC3-8995D1D69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7"/>
          <a:stretch/>
        </p:blipFill>
        <p:spPr>
          <a:xfrm>
            <a:off x="5220072" y="1772816"/>
            <a:ext cx="38133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US" dirty="0"/>
              <a:t>2. Hoe </a:t>
            </a:r>
            <a:r>
              <a:rPr lang="en-US" dirty="0" err="1"/>
              <a:t>kan</a:t>
            </a:r>
            <a:r>
              <a:rPr lang="en-US" dirty="0"/>
              <a:t> het zo </a:t>
            </a:r>
            <a:r>
              <a:rPr lang="en-US" dirty="0" err="1"/>
              <a:t>goedkoop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… </a:t>
            </a:r>
            <a:r>
              <a:rPr lang="en-US" dirty="0" err="1"/>
              <a:t>en</a:t>
            </a:r>
            <a:r>
              <a:rPr lang="en-US" dirty="0"/>
              <a:t> is het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US" dirty="0" err="1"/>
              <a:t>Rechtstreeks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producent</a:t>
            </a:r>
          </a:p>
          <a:p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productie</a:t>
            </a:r>
            <a:endParaRPr lang="en-US" dirty="0"/>
          </a:p>
          <a:p>
            <a:r>
              <a:rPr lang="en-US" dirty="0" err="1"/>
              <a:t>Efficiente</a:t>
            </a:r>
            <a:r>
              <a:rPr lang="en-US" dirty="0"/>
              <a:t> </a:t>
            </a:r>
            <a:r>
              <a:rPr lang="en-US" dirty="0" err="1"/>
              <a:t>logistiek</a:t>
            </a:r>
            <a:r>
              <a:rPr lang="en-US" dirty="0"/>
              <a:t> in </a:t>
            </a:r>
            <a:r>
              <a:rPr lang="en-US" dirty="0" err="1"/>
              <a:t>herkomstland</a:t>
            </a:r>
            <a:endParaRPr lang="en-US" dirty="0"/>
          </a:p>
          <a:p>
            <a:r>
              <a:rPr lang="en-US" dirty="0" err="1"/>
              <a:t>Staatssteun</a:t>
            </a:r>
            <a:r>
              <a:rPr lang="en-US" dirty="0"/>
              <a:t> (locale transport)</a:t>
            </a:r>
          </a:p>
          <a:p>
            <a:r>
              <a:rPr lang="en-US" dirty="0" err="1"/>
              <a:t>Geen</a:t>
            </a:r>
            <a:r>
              <a:rPr lang="en-US" dirty="0"/>
              <a:t> BTW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portokosten</a:t>
            </a:r>
            <a:r>
              <a:rPr lang="en-US" dirty="0"/>
              <a:t> in </a:t>
            </a:r>
            <a:r>
              <a:rPr lang="en-US" dirty="0" err="1"/>
              <a:t>bestemmingsland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1FB66B-1049-4CFD-80C7-CEBE8136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49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91DAA-6A79-4454-80BF-877208AF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Rechtstreeks bij producent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059FC-4173-4561-AD30-99DF77BA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4" y="1417637"/>
            <a:ext cx="8229600" cy="5165725"/>
          </a:xfrm>
        </p:spPr>
        <p:txBody>
          <a:bodyPr/>
          <a:lstStyle/>
          <a:p>
            <a:r>
              <a:rPr lang="nl-NL" dirty="0"/>
              <a:t>Kosten van tussenhandel zijn significant</a:t>
            </a:r>
          </a:p>
          <a:p>
            <a:pPr lvl="1"/>
            <a:r>
              <a:rPr lang="nl-NL" dirty="0"/>
              <a:t>(Duur) Personeel</a:t>
            </a:r>
          </a:p>
          <a:p>
            <a:pPr lvl="1"/>
            <a:r>
              <a:rPr lang="nl-NL" dirty="0"/>
              <a:t>Voorraad, investering en opslag</a:t>
            </a:r>
          </a:p>
          <a:p>
            <a:pPr lvl="1"/>
            <a:r>
              <a:rPr lang="nl-NL" dirty="0"/>
              <a:t>Verliezen door afschrijven van partijen</a:t>
            </a:r>
          </a:p>
          <a:p>
            <a:r>
              <a:rPr lang="nl-NL" dirty="0"/>
              <a:t>Wat voegt de tussenhandel toe?</a:t>
            </a:r>
          </a:p>
          <a:p>
            <a:pPr lvl="1"/>
            <a:r>
              <a:rPr lang="nl-NL" dirty="0"/>
              <a:t>Gemak, expertise, snelheid, garantie</a:t>
            </a:r>
          </a:p>
          <a:p>
            <a:endParaRPr lang="nl-NL" dirty="0"/>
          </a:p>
          <a:p>
            <a:r>
              <a:rPr lang="nl-NL" dirty="0"/>
              <a:t>Moeten zuinig zijn op winkels!</a:t>
            </a:r>
          </a:p>
          <a:p>
            <a:r>
              <a:rPr lang="nl-NL" dirty="0"/>
              <a:t>Nuttig of verborgen werkeloosheid?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86A5EC-5F2A-458A-AA88-2EC33806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9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523AC-CD32-40C6-B6BA-33ACA379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Goedkope 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64626-75F9-4B82-80AA-8317C8B9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Lonen in China zijn laag (dwangarbeid!)</a:t>
            </a:r>
          </a:p>
          <a:p>
            <a:r>
              <a:rPr lang="nl-NL" dirty="0" err="1"/>
              <a:t>Milieu-eisen</a:t>
            </a:r>
            <a:r>
              <a:rPr lang="nl-NL" dirty="0"/>
              <a:t> minder streng</a:t>
            </a:r>
          </a:p>
          <a:p>
            <a:r>
              <a:rPr lang="nl-NL" dirty="0"/>
              <a:t>Energie/grondstoffen goedkoper</a:t>
            </a:r>
          </a:p>
          <a:p>
            <a:r>
              <a:rPr lang="nl-NL" dirty="0"/>
              <a:t>Logistieke strategie: </a:t>
            </a:r>
            <a:br>
              <a:rPr lang="nl-NL" dirty="0"/>
            </a:br>
            <a:r>
              <a:rPr lang="nl-NL" dirty="0"/>
              <a:t>overproductie wordt goedkoop gedumpt</a:t>
            </a:r>
          </a:p>
          <a:p>
            <a:r>
              <a:rPr lang="nl-NL" dirty="0"/>
              <a:t>Kwaliteit is minder goed dan Europees (?)</a:t>
            </a:r>
          </a:p>
          <a:p>
            <a:r>
              <a:rPr lang="nl-NL" dirty="0"/>
              <a:t>Goede waren worden eruit gevist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F83C90-E03B-41BC-B3F1-16EED678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51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09F66-05EF-4496-90F2-272E33E7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Efficiente</a:t>
            </a:r>
            <a:r>
              <a:rPr lang="nl-NL" dirty="0"/>
              <a:t> logistiek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62FC6-B4ED-47C9-A001-2B2FF9E3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Account bij </a:t>
            </a:r>
            <a:r>
              <a:rPr lang="nl-NL" dirty="0" err="1"/>
              <a:t>AliExpress</a:t>
            </a:r>
            <a:endParaRPr lang="nl-NL" dirty="0"/>
          </a:p>
          <a:p>
            <a:r>
              <a:rPr lang="nl-NL" dirty="0"/>
              <a:t>Regelt alle administratie</a:t>
            </a:r>
          </a:p>
          <a:p>
            <a:r>
              <a:rPr lang="nl-NL" dirty="0" err="1"/>
              <a:t>Verzendlabels</a:t>
            </a:r>
            <a:r>
              <a:rPr lang="nl-NL" dirty="0"/>
              <a:t> makkelijk printen</a:t>
            </a:r>
          </a:p>
          <a:p>
            <a:r>
              <a:rPr lang="nl-NL" dirty="0"/>
              <a:t>Alles 100% geautomatiseerd</a:t>
            </a:r>
          </a:p>
          <a:p>
            <a:r>
              <a:rPr lang="nl-NL" dirty="0"/>
              <a:t>Pakjes met streepjescode of QR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3BC6F4-F94D-4947-999E-1F0CFAA7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36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C6ECD-3270-4366-920B-BD9FD33B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Staatssteun (Rechtstreeks/Indirect)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EB656-33AD-4A17-9BB9-E8961265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Chinese regering vindt handel belangrijk</a:t>
            </a:r>
          </a:p>
          <a:p>
            <a:r>
              <a:rPr lang="nl-NL" dirty="0"/>
              <a:t>Aanleg Nieuwe Zijderoute (Road and Belt)</a:t>
            </a:r>
          </a:p>
          <a:p>
            <a:r>
              <a:rPr lang="nl-NL" dirty="0"/>
              <a:t>Producenten kunnen (vrijwel) gratis </a:t>
            </a:r>
            <a:br>
              <a:rPr lang="nl-NL" dirty="0"/>
            </a:br>
            <a:r>
              <a:rPr lang="nl-NL" dirty="0"/>
              <a:t>vervoeren in China</a:t>
            </a:r>
          </a:p>
          <a:p>
            <a:r>
              <a:rPr lang="nl-NL" dirty="0"/>
              <a:t>Pakjes reizen in onbenutte vliegtuigruimte: samenwerking met Chinese luchtvaart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49F755-3945-492E-B65C-5A5EDDCC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29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AliExpress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Prijzen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ethiek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modules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Meetapparaten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Radiootjes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Radio’s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AC37075-8A7E-402B-B733-A47DE2E2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4"/>
          <a:stretch/>
        </p:blipFill>
        <p:spPr>
          <a:xfrm>
            <a:off x="2123728" y="1600200"/>
            <a:ext cx="2289224" cy="6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E4CD1-AD50-465C-B0C5-68AFF2E3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BTW (inmiddels wel!)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E4971-B96E-476E-807F-FCF02A2F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BTW = Belasting Toegevoegde Waarde</a:t>
            </a:r>
          </a:p>
          <a:p>
            <a:r>
              <a:rPr lang="nl-NL" dirty="0"/>
              <a:t>Principe: bij invoer in EU betalen</a:t>
            </a:r>
          </a:p>
          <a:p>
            <a:r>
              <a:rPr lang="nl-NL" dirty="0"/>
              <a:t>Praktijk tot juli 2021:  Nee</a:t>
            </a:r>
          </a:p>
          <a:p>
            <a:pPr lvl="1"/>
            <a:r>
              <a:rPr lang="nl-NL" dirty="0"/>
              <a:t>Tot 20 euro vrijstelling</a:t>
            </a:r>
          </a:p>
          <a:p>
            <a:pPr lvl="1"/>
            <a:r>
              <a:rPr lang="nl-NL" dirty="0"/>
              <a:t>Daarboven steekproefcontroles</a:t>
            </a:r>
          </a:p>
          <a:p>
            <a:r>
              <a:rPr lang="nl-NL" dirty="0"/>
              <a:t>Protest detailhandel, oneerlijk speelveld</a:t>
            </a:r>
          </a:p>
          <a:p>
            <a:r>
              <a:rPr lang="nl-NL" dirty="0"/>
              <a:t>Alles is nu </a:t>
            </a:r>
            <a:r>
              <a:rPr lang="nl-NL" dirty="0" err="1"/>
              <a:t>BTW-plichtig</a:t>
            </a:r>
            <a:endParaRPr lang="nl-NL" dirty="0"/>
          </a:p>
          <a:p>
            <a:pPr lvl="1"/>
            <a:r>
              <a:rPr lang="nl-NL" dirty="0"/>
              <a:t>Wordt geïnd en afgedragen door Ali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A8141A-6681-4108-9441-3FF61D9A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0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AliExpress </a:t>
            </a:r>
            <a:r>
              <a:rPr lang="en-US" dirty="0" err="1"/>
              <a:t>en</a:t>
            </a:r>
            <a:r>
              <a:rPr lang="en-US" dirty="0"/>
              <a:t> The Last Mile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Podcast</a:t>
            </a:r>
            <a:r>
              <a:rPr lang="en-US" dirty="0"/>
              <a:t> over </a:t>
            </a:r>
            <a:r>
              <a:rPr lang="en-US" dirty="0" err="1"/>
              <a:t>beker</a:t>
            </a:r>
            <a:r>
              <a:rPr lang="en-US" dirty="0"/>
              <a:t> die nooit </a:t>
            </a:r>
            <a:r>
              <a:rPr lang="en-US" dirty="0" err="1"/>
              <a:t>omvalt</a:t>
            </a:r>
            <a:endParaRPr lang="en-US" dirty="0"/>
          </a:p>
          <a:p>
            <a:r>
              <a:rPr lang="en-US" dirty="0" err="1"/>
              <a:t>Postpakkettendistributie</a:t>
            </a:r>
            <a:r>
              <a:rPr lang="en-US" dirty="0"/>
              <a:t>: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eind</a:t>
            </a:r>
            <a:endParaRPr lang="en-US" dirty="0"/>
          </a:p>
          <a:p>
            <a:r>
              <a:rPr lang="en-US" dirty="0" err="1"/>
              <a:t>Verzender</a:t>
            </a:r>
            <a:r>
              <a:rPr lang="en-US" dirty="0"/>
              <a:t> </a:t>
            </a:r>
            <a:r>
              <a:rPr lang="en-US" dirty="0" err="1"/>
              <a:t>betaalt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post in </a:t>
            </a:r>
            <a:r>
              <a:rPr lang="en-US" dirty="0" err="1"/>
              <a:t>eigen</a:t>
            </a:r>
            <a:r>
              <a:rPr lang="en-US" dirty="0"/>
              <a:t> land</a:t>
            </a:r>
          </a:p>
          <a:p>
            <a:r>
              <a:rPr lang="en-US" dirty="0"/>
              <a:t>UPU, Universal Postal Union</a:t>
            </a:r>
          </a:p>
          <a:p>
            <a:r>
              <a:rPr lang="en-US" dirty="0" err="1"/>
              <a:t>Afspraak</a:t>
            </a:r>
            <a:r>
              <a:rPr lang="en-US" dirty="0"/>
              <a:t> in </a:t>
            </a:r>
            <a:r>
              <a:rPr lang="en-US" dirty="0" err="1"/>
              <a:t>jaren</a:t>
            </a:r>
            <a:r>
              <a:rPr lang="en-US" dirty="0"/>
              <a:t> 70: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beurs</a:t>
            </a:r>
            <a:endParaRPr lang="en-US" dirty="0"/>
          </a:p>
          <a:p>
            <a:pPr lvl="1"/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pakketten</a:t>
            </a:r>
            <a:r>
              <a:rPr lang="en-US" dirty="0"/>
              <a:t> Noord </a:t>
            </a:r>
            <a:r>
              <a:rPr lang="en-US" dirty="0" err="1"/>
              <a:t>naar</a:t>
            </a:r>
            <a:r>
              <a:rPr lang="en-US" dirty="0"/>
              <a:t> Zuid</a:t>
            </a:r>
          </a:p>
          <a:p>
            <a:pPr lvl="1"/>
            <a:r>
              <a:rPr lang="en-US" dirty="0" err="1"/>
              <a:t>Toen</a:t>
            </a:r>
            <a:r>
              <a:rPr lang="en-US" dirty="0"/>
              <a:t>: </a:t>
            </a:r>
            <a:r>
              <a:rPr lang="en-US" dirty="0" err="1"/>
              <a:t>Steun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ontwikkelingslanden</a:t>
            </a:r>
            <a:endParaRPr lang="en-US" dirty="0"/>
          </a:p>
          <a:p>
            <a:pPr lvl="1"/>
            <a:r>
              <a:rPr lang="en-US" dirty="0"/>
              <a:t>Nu: </a:t>
            </a:r>
            <a:r>
              <a:rPr lang="en-US" dirty="0" err="1"/>
              <a:t>Molensteen</a:t>
            </a:r>
            <a:r>
              <a:rPr lang="en-US" dirty="0"/>
              <a:t> om nek </a:t>
            </a:r>
          </a:p>
          <a:p>
            <a:r>
              <a:rPr lang="en-US" dirty="0" err="1"/>
              <a:t>Concurrentieverschuiving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internationaal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34B768-89EA-49E6-BF5C-9242B791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9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BCEA3A2-E503-499D-961D-FF283C34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4162425" cy="3657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C8D08D-9A32-42DF-B615-0F19BEBD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Prijsstijging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D44762-BAAE-4E9A-A8C2-48AFCFBE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nl-NL" dirty="0"/>
              <a:t>NE555 Oscillator</a:t>
            </a:r>
          </a:p>
          <a:p>
            <a:pPr lvl="1"/>
            <a:r>
              <a:rPr lang="nl-NL" dirty="0"/>
              <a:t>Dec 2016: 2 voor €1,25</a:t>
            </a:r>
          </a:p>
          <a:p>
            <a:pPr lvl="1"/>
            <a:r>
              <a:rPr lang="nl-NL" dirty="0"/>
              <a:t>Dec 2021: 2 voor €2,47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Condensators 100x 10nF</a:t>
            </a:r>
          </a:p>
          <a:p>
            <a:pPr lvl="1"/>
            <a:r>
              <a:rPr lang="nl-NL" dirty="0"/>
              <a:t>Dec 2014: €3,83</a:t>
            </a:r>
          </a:p>
          <a:p>
            <a:pPr lvl="1"/>
            <a:r>
              <a:rPr lang="nl-NL" dirty="0"/>
              <a:t>Dec 2021: €3,07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FBF0F5-FAD6-4D70-925F-A6AFEB5E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C862702-001D-4751-9E23-2CCB0F6C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6716"/>
            <a:ext cx="2352873" cy="24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 </a:t>
            </a:r>
            <a:r>
              <a:rPr lang="en-US" dirty="0" err="1"/>
              <a:t>ethiek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Goedkoop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kinderarbeid</a:t>
            </a:r>
            <a:r>
              <a:rPr lang="en-US" dirty="0"/>
              <a:t> / milieu</a:t>
            </a:r>
          </a:p>
          <a:p>
            <a:r>
              <a:rPr lang="en-US" dirty="0"/>
              <a:t>Help </a:t>
            </a:r>
            <a:r>
              <a:rPr lang="en-US" dirty="0" err="1"/>
              <a:t>Chinezen</a:t>
            </a:r>
            <a:r>
              <a:rPr lang="en-US" dirty="0"/>
              <a:t> in het </a:t>
            </a:r>
            <a:r>
              <a:rPr lang="en-US" dirty="0" err="1"/>
              <a:t>zadel</a:t>
            </a:r>
            <a:r>
              <a:rPr lang="en-US" dirty="0"/>
              <a:t> (</a:t>
            </a:r>
            <a:r>
              <a:rPr lang="en-US" dirty="0" err="1"/>
              <a:t>geopolitiek</a:t>
            </a:r>
            <a:r>
              <a:rPr lang="en-US" dirty="0"/>
              <a:t>)</a:t>
            </a:r>
          </a:p>
          <a:p>
            <a:r>
              <a:rPr lang="en-US" dirty="0"/>
              <a:t>Transport per </a:t>
            </a:r>
            <a:r>
              <a:rPr lang="en-US" dirty="0" err="1"/>
              <a:t>vliegtuig</a:t>
            </a:r>
            <a:r>
              <a:rPr lang="en-US" dirty="0"/>
              <a:t> (milieu)</a:t>
            </a:r>
          </a:p>
          <a:p>
            <a:r>
              <a:rPr lang="en-US" dirty="0" err="1"/>
              <a:t>Schaadt</a:t>
            </a:r>
            <a:r>
              <a:rPr lang="en-US" dirty="0"/>
              <a:t>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economie</a:t>
            </a:r>
            <a:endParaRPr lang="en-US" dirty="0"/>
          </a:p>
          <a:p>
            <a:r>
              <a:rPr lang="en-US" dirty="0" err="1"/>
              <a:t>Overbodige</a:t>
            </a:r>
            <a:r>
              <a:rPr lang="en-US" dirty="0"/>
              <a:t> </a:t>
            </a:r>
            <a:r>
              <a:rPr lang="en-US" dirty="0" err="1"/>
              <a:t>troep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teveel</a:t>
            </a:r>
            <a:r>
              <a:rPr lang="en-US" dirty="0"/>
              <a:t> (</a:t>
            </a:r>
            <a:r>
              <a:rPr lang="en-US" dirty="0" err="1"/>
              <a:t>verkwistend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voor</a:t>
            </a:r>
            <a:r>
              <a:rPr lang="en-US" dirty="0"/>
              <a:t> 12 euro in </a:t>
            </a:r>
            <a:r>
              <a:rPr lang="en-US" dirty="0" err="1"/>
              <a:t>winkel</a:t>
            </a:r>
            <a:r>
              <a:rPr lang="en-US" dirty="0"/>
              <a:t>, 10 </a:t>
            </a:r>
            <a:r>
              <a:rPr lang="en-US" dirty="0" err="1"/>
              <a:t>voor</a:t>
            </a:r>
            <a:r>
              <a:rPr lang="en-US" dirty="0"/>
              <a:t> 75ct </a:t>
            </a:r>
            <a:r>
              <a:rPr lang="en-US" dirty="0" err="1"/>
              <a:t>bij</a:t>
            </a:r>
            <a:r>
              <a:rPr lang="en-US" dirty="0"/>
              <a:t> Ali</a:t>
            </a:r>
          </a:p>
          <a:p>
            <a:r>
              <a:rPr lang="en-US" dirty="0" err="1"/>
              <a:t>Illegale</a:t>
            </a:r>
            <a:r>
              <a:rPr lang="en-US" dirty="0"/>
              <a:t> nep-</a:t>
            </a:r>
            <a:r>
              <a:rPr lang="en-US" dirty="0" err="1"/>
              <a:t>artikelen</a:t>
            </a:r>
            <a:r>
              <a:rPr lang="en-US" dirty="0"/>
              <a:t>,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onveilig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0BBBBD-4D52-47C9-A97A-0C6BE588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11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D9264-824B-4827-81FF-FE62D09D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Kinderarbeid/Milieu/Machtspositie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7F7AD-673C-4370-BE97-E0921A19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Veel producten in winkels komen uit China</a:t>
            </a:r>
          </a:p>
          <a:p>
            <a:r>
              <a:rPr lang="nl-NL" dirty="0"/>
              <a:t>Bv </a:t>
            </a:r>
            <a:r>
              <a:rPr lang="nl-NL" dirty="0" err="1"/>
              <a:t>ipad</a:t>
            </a:r>
            <a:r>
              <a:rPr lang="nl-NL" dirty="0"/>
              <a:t>-hoesje op markt: via Ali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 Europa waren omstandig-</a:t>
            </a:r>
            <a:br>
              <a:rPr lang="nl-NL" dirty="0"/>
            </a:br>
            <a:r>
              <a:rPr lang="nl-NL" dirty="0"/>
              <a:t>heden beroerd! </a:t>
            </a:r>
            <a:br>
              <a:rPr lang="nl-NL" dirty="0"/>
            </a:br>
            <a:r>
              <a:rPr lang="nl-NL" dirty="0"/>
              <a:t>(Hans </a:t>
            </a:r>
            <a:r>
              <a:rPr lang="nl-NL" dirty="0" err="1"/>
              <a:t>Rossling</a:t>
            </a:r>
            <a:r>
              <a:rPr lang="nl-NL" dirty="0"/>
              <a:t>, Feitenkennis)</a:t>
            </a:r>
          </a:p>
          <a:p>
            <a:r>
              <a:rPr lang="nl-NL" dirty="0"/>
              <a:t>Internationale handel bevordert </a:t>
            </a:r>
            <a:br>
              <a:rPr lang="nl-NL" dirty="0"/>
            </a:br>
            <a:r>
              <a:rPr lang="nl-NL" dirty="0"/>
              <a:t>ontwikkeling</a:t>
            </a:r>
          </a:p>
          <a:p>
            <a:r>
              <a:rPr lang="nl-NL" dirty="0"/>
              <a:t>Handel is ook blokkade voor oorlog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87514-AF31-4559-A717-DEA16318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193904C-C54E-4762-B7FA-C1506900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0" y="2216038"/>
            <a:ext cx="2559672" cy="38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4650D-F50A-4D96-98F7-A044693E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Transport per vliegtuig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758E8-9448-4F04-BB60-94F4EED7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4175"/>
            <a:ext cx="8229600" cy="4525963"/>
          </a:xfrm>
        </p:spPr>
        <p:txBody>
          <a:bodyPr/>
          <a:lstStyle/>
          <a:p>
            <a:r>
              <a:rPr lang="nl-NL" dirty="0"/>
              <a:t>Lift mee, geen extra vlucht</a:t>
            </a:r>
          </a:p>
          <a:p>
            <a:r>
              <a:rPr lang="nl-NL" dirty="0"/>
              <a:t>Aanleg Nieuwe Zijderoute:</a:t>
            </a:r>
            <a:br>
              <a:rPr lang="nl-NL" dirty="0"/>
            </a:br>
            <a:r>
              <a:rPr lang="nl-NL" dirty="0"/>
              <a:t>wekelijks treinen uit China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126AC-C29C-421C-8D39-CA4BE9E4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10" name="Afbeelding 9" descr="Afbeelding met tekst, lucht, persoon, buiten&#10;&#10;Automatisch gegenereerde beschrijving">
            <a:extLst>
              <a:ext uri="{FF2B5EF4-FFF2-40B4-BE49-F238E27FC236}">
                <a16:creationId xmlns:a16="http://schemas.microsoft.com/office/drawing/2014/main" id="{D3F9B2BF-0DFD-4B73-84DA-DDF48021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67" y="1410188"/>
            <a:ext cx="3842955" cy="2884985"/>
          </a:xfrm>
          <a:prstGeom prst="rect">
            <a:avLst/>
          </a:prstGeom>
        </p:spPr>
      </p:pic>
      <p:pic>
        <p:nvPicPr>
          <p:cNvPr id="6" name="Afbeelding 5" descr="Afbeelding met gras, buiten, outdoor-object, goederencontainer&#10;&#10;Automatisch gegenereerde beschrijving">
            <a:extLst>
              <a:ext uri="{FF2B5EF4-FFF2-40B4-BE49-F238E27FC236}">
                <a16:creationId xmlns:a16="http://schemas.microsoft.com/office/drawing/2014/main" id="{C02B67CF-D6F8-41CB-A98F-5C7CA585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8508878" cy="2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8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1ECDF-A863-48EA-99F8-52FC147F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Schaadt Europese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26F8C-25B3-4095-B24D-426F2FF9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EU bedrijven verliezen markt aan China:</a:t>
            </a:r>
            <a:br>
              <a:rPr lang="nl-NL" dirty="0"/>
            </a:br>
            <a:r>
              <a:rPr lang="nl-NL" dirty="0"/>
              <a:t>Minder winst en banen</a:t>
            </a:r>
          </a:p>
          <a:p>
            <a:endParaRPr lang="nl-NL" dirty="0"/>
          </a:p>
          <a:p>
            <a:r>
              <a:rPr lang="nl-NL" dirty="0"/>
              <a:t>Veel aanbod in winkels ook uit China</a:t>
            </a:r>
          </a:p>
          <a:p>
            <a:r>
              <a:rPr lang="nl-NL" dirty="0"/>
              <a:t>Innovatie beter dan protectionisme</a:t>
            </a:r>
          </a:p>
          <a:p>
            <a:r>
              <a:rPr lang="nl-NL" dirty="0"/>
              <a:t>Beste ontwikkelingshulp is eerlijke handel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14BD32-ACE3-474B-A383-E2001517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00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434F9-BAB4-4C6C-811F-811BCC25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Teveel overbodige troep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A6F03-BACE-4280-B4F7-215B2B4C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31460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Tien aankopen van vijf jaar geleden</a:t>
            </a:r>
          </a:p>
          <a:p>
            <a:pPr lvl="1"/>
            <a:r>
              <a:rPr lang="nl-NL" dirty="0"/>
              <a:t>Remblokjes: Op fiets, versleten</a:t>
            </a:r>
          </a:p>
          <a:p>
            <a:pPr lvl="1"/>
            <a:r>
              <a:rPr lang="nl-NL" dirty="0"/>
              <a:t>Testsnoertjes: Gebruik nog steeds</a:t>
            </a:r>
          </a:p>
          <a:p>
            <a:pPr lvl="1"/>
            <a:r>
              <a:rPr lang="nl-NL" dirty="0"/>
              <a:t>Lampfitting: In Serielamp voor opstarten (2/5)</a:t>
            </a:r>
          </a:p>
          <a:p>
            <a:pPr lvl="1"/>
            <a:r>
              <a:rPr lang="nl-NL" dirty="0"/>
              <a:t>Krokodilklemmen: Paar gebruikt, voorraad</a:t>
            </a:r>
          </a:p>
          <a:p>
            <a:pPr lvl="1"/>
            <a:r>
              <a:rPr lang="nl-NL" dirty="0"/>
              <a:t>Inktpatroon: Gebruikt, nu op</a:t>
            </a:r>
          </a:p>
          <a:p>
            <a:pPr lvl="1"/>
            <a:r>
              <a:rPr lang="nl-NL" dirty="0"/>
              <a:t>Telefoonhoes: lang gebruikt, nu andere telefoon</a:t>
            </a:r>
          </a:p>
          <a:p>
            <a:pPr lvl="1"/>
            <a:r>
              <a:rPr lang="nl-NL" dirty="0"/>
              <a:t>Spanningsregel 7805: paar gebruikt, nog voorraad</a:t>
            </a:r>
          </a:p>
          <a:p>
            <a:pPr lvl="1"/>
            <a:r>
              <a:rPr lang="nl-NL" dirty="0"/>
              <a:t>MP3/Bluetooth board: geknutseld, stuk gegaan</a:t>
            </a:r>
          </a:p>
          <a:p>
            <a:pPr lvl="1"/>
            <a:r>
              <a:rPr lang="nl-NL" dirty="0"/>
              <a:t>Oscillator: BFO in sloper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Counter: Meerdere ingebouwd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6A8F-44A8-4BAB-B0CF-D8E5A750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756F4E-977C-462C-9019-ED1DA512E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60" y="908720"/>
            <a:ext cx="2369840" cy="1777380"/>
          </a:xfrm>
          <a:prstGeom prst="rect">
            <a:avLst/>
          </a:prstGeom>
        </p:spPr>
      </p:pic>
      <p:pic>
        <p:nvPicPr>
          <p:cNvPr id="8" name="Afbeelding 7" descr="Afbeelding met freesbank&#10;&#10;Automatisch gegenereerde beschrijving">
            <a:extLst>
              <a:ext uri="{FF2B5EF4-FFF2-40B4-BE49-F238E27FC236}">
                <a16:creationId xmlns:a16="http://schemas.microsoft.com/office/drawing/2014/main" id="{65C3AA59-09FE-4E77-BD07-4968CBE09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18501"/>
          <a:stretch/>
        </p:blipFill>
        <p:spPr>
          <a:xfrm>
            <a:off x="6601158" y="5650843"/>
            <a:ext cx="2542842" cy="10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E34909-5E7E-4131-844D-D97262D66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44" y="1602372"/>
            <a:ext cx="4059960" cy="29180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4A74BE-CFBE-4E4A-A9A1-DB2499D6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Illegaal, Onveilig, Namaak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381D0B-4525-49B1-BC92-B6FC7635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Overgestempelde</a:t>
            </a:r>
            <a:r>
              <a:rPr lang="nl-NL" dirty="0"/>
              <a:t> halfgeleiders</a:t>
            </a:r>
          </a:p>
          <a:p>
            <a:r>
              <a:rPr lang="nl-NL" dirty="0"/>
              <a:t>Voeding 9V, draadeinden</a:t>
            </a:r>
          </a:p>
          <a:p>
            <a:r>
              <a:rPr lang="nl-NL" dirty="0"/>
              <a:t>Accu 17Ah is 10Ah </a:t>
            </a:r>
            <a:br>
              <a:rPr lang="nl-NL" dirty="0"/>
            </a:br>
            <a:r>
              <a:rPr lang="nl-NL" dirty="0"/>
              <a:t>plus beton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CEE64A-9F61-41E4-8CE4-0A9249B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5C46DA-D147-4756-A3BA-CA921CF29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3429000"/>
            <a:ext cx="2866132" cy="33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4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E34909-5E7E-4131-844D-D97262D66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44" y="1602372"/>
            <a:ext cx="4059960" cy="29180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4A74BE-CFBE-4E4A-A9A1-DB2499D6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Illegaal, Onveilig, Namaak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381D0B-4525-49B1-BC92-B6FC7635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Overgestempelde</a:t>
            </a:r>
            <a:r>
              <a:rPr lang="nl-NL" dirty="0"/>
              <a:t> halfgeleiders</a:t>
            </a:r>
          </a:p>
          <a:p>
            <a:r>
              <a:rPr lang="nl-NL" dirty="0"/>
              <a:t>Voeding 9V, draadeinden</a:t>
            </a:r>
          </a:p>
          <a:p>
            <a:r>
              <a:rPr lang="nl-NL" dirty="0"/>
              <a:t>Accu 17Ah is 10Ah </a:t>
            </a:r>
            <a:br>
              <a:rPr lang="nl-NL" dirty="0"/>
            </a:br>
            <a:r>
              <a:rPr lang="nl-NL" dirty="0"/>
              <a:t>plus beton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bij de Hubo! </a:t>
            </a:r>
            <a:br>
              <a:rPr lang="nl-NL" dirty="0"/>
            </a:br>
            <a:r>
              <a:rPr lang="nl-NL" dirty="0"/>
              <a:t>Niet alles op </a:t>
            </a:r>
            <a:br>
              <a:rPr lang="nl-NL" dirty="0"/>
            </a:br>
            <a:r>
              <a:rPr lang="nl-NL" dirty="0"/>
              <a:t>Ali schuiven!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CEE64A-9F61-41E4-8CE4-0A9249B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5C46DA-D147-4756-A3BA-CA921CF29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3429000"/>
            <a:ext cx="2866132" cy="33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Wat is </a:t>
            </a:r>
            <a:r>
              <a:rPr lang="en-US" dirty="0" err="1"/>
              <a:t>AliExpress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Oprichter</a:t>
            </a:r>
            <a:endParaRPr lang="en-US" dirty="0"/>
          </a:p>
          <a:p>
            <a:r>
              <a:rPr lang="en-US" dirty="0" err="1"/>
              <a:t>Werking</a:t>
            </a:r>
            <a:endParaRPr lang="en-US" dirty="0"/>
          </a:p>
          <a:p>
            <a:r>
              <a:rPr lang="en-US" dirty="0" err="1"/>
              <a:t>Consument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28524E-B32A-41E4-BBF0-60733BB5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083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</a:t>
            </a:r>
            <a:r>
              <a:rPr lang="en-US" dirty="0"/>
              <a:t>: Ali 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Onderdeelnummers</a:t>
            </a:r>
            <a:r>
              <a:rPr lang="en-US" dirty="0"/>
              <a:t> </a:t>
            </a:r>
            <a:r>
              <a:rPr lang="en-US" dirty="0" err="1"/>
              <a:t>intypbaar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TDA7297</a:t>
            </a:r>
          </a:p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aanbieders</a:t>
            </a:r>
            <a:r>
              <a:rPr lang="en-US" dirty="0"/>
              <a:t>: </a:t>
            </a:r>
            <a:r>
              <a:rPr lang="en-US" dirty="0" err="1"/>
              <a:t>prijzen</a:t>
            </a:r>
            <a:r>
              <a:rPr lang="en-US" dirty="0"/>
              <a:t>, </a:t>
            </a:r>
            <a:r>
              <a:rPr lang="en-US" dirty="0" err="1"/>
              <a:t>aantallen</a:t>
            </a:r>
            <a:endParaRPr lang="en-US" dirty="0"/>
          </a:p>
          <a:p>
            <a:r>
              <a:rPr lang="en-US" dirty="0" err="1"/>
              <a:t>Doorzoeken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gratis </a:t>
            </a:r>
            <a:r>
              <a:rPr lang="en-US" dirty="0" err="1"/>
              <a:t>verzending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Met name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: </a:t>
            </a:r>
            <a:r>
              <a:rPr lang="en-US" dirty="0" err="1"/>
              <a:t>elektronica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50F783-1B4D-46D7-9BE0-798A4CB6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25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AA451-1BF7-4BF8-B620-46F0F5F3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/>
          <a:lstStyle/>
          <a:p>
            <a:r>
              <a:rPr lang="nl-NL" dirty="0"/>
              <a:t>3. Onderdelen en modules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30C3FC-C725-4C41-AD41-7D8B97F2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r>
              <a:rPr lang="nl-NL" dirty="0"/>
              <a:t>Condensators 630V, 3 – 20ct</a:t>
            </a:r>
          </a:p>
          <a:p>
            <a:r>
              <a:rPr lang="nl-NL" dirty="0"/>
              <a:t>Diode 1N4007, 100 voor 49ct</a:t>
            </a:r>
          </a:p>
          <a:p>
            <a:r>
              <a:rPr lang="nl-NL" dirty="0"/>
              <a:t>Stekkertjes/chassisdeel 3.5mm, DC, 20ct</a:t>
            </a:r>
          </a:p>
          <a:p>
            <a:r>
              <a:rPr lang="nl-NL" dirty="0"/>
              <a:t>Regulator 7805, 10 voor 62ct</a:t>
            </a:r>
          </a:p>
          <a:p>
            <a:r>
              <a:rPr lang="nl-NL" dirty="0"/>
              <a:t>TA7642, 50 voor 2 euro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D32CE0-AFAF-4C44-AAE1-09AE1B94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F9E95F0-ADC9-42D6-AEEB-D3C0989B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27320"/>
          <a:stretch/>
        </p:blipFill>
        <p:spPr>
          <a:xfrm>
            <a:off x="6084168" y="3413833"/>
            <a:ext cx="2485256" cy="32335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86D553-FEB0-413F-8F02-DE465D064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b="16489"/>
          <a:stretch/>
        </p:blipFill>
        <p:spPr>
          <a:xfrm>
            <a:off x="1835696" y="4623085"/>
            <a:ext cx="3816424" cy="20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2A88F-38D4-4EFF-B150-8187F973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Cymometer</a:t>
            </a:r>
            <a:r>
              <a:rPr lang="nl-NL" dirty="0"/>
              <a:t>: Frequentieteller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7994B-80E3-4C85-A9F1-44F75ABA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Kost 6 tot 10 euro</a:t>
            </a:r>
          </a:p>
          <a:p>
            <a:r>
              <a:rPr lang="nl-NL" dirty="0"/>
              <a:t>6 of 8 </a:t>
            </a:r>
            <a:r>
              <a:rPr lang="nl-NL" dirty="0" err="1"/>
              <a:t>digits</a:t>
            </a:r>
            <a:endParaRPr lang="nl-NL" dirty="0"/>
          </a:p>
          <a:p>
            <a:r>
              <a:rPr lang="nl-NL" dirty="0"/>
              <a:t>Instelbaar </a:t>
            </a:r>
            <a:r>
              <a:rPr lang="nl-NL" dirty="0" err="1"/>
              <a:t>decrement</a:t>
            </a:r>
            <a:endParaRPr lang="nl-NL" dirty="0"/>
          </a:p>
          <a:p>
            <a:r>
              <a:rPr lang="nl-NL" dirty="0"/>
              <a:t>Ideaal als nauwkeurige afstemindicatie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5109F5-0A6F-4139-8977-DB7D69B4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 descr="Afbeelding met freesbank&#10;&#10;Automatisch gegenereerde beschrijving">
            <a:extLst>
              <a:ext uri="{FF2B5EF4-FFF2-40B4-BE49-F238E27FC236}">
                <a16:creationId xmlns:a16="http://schemas.microsoft.com/office/drawing/2014/main" id="{6D415B4B-50CC-4EB3-9074-CC6559F9A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1020"/>
          <a:stretch/>
        </p:blipFill>
        <p:spPr>
          <a:xfrm>
            <a:off x="4665998" y="1571999"/>
            <a:ext cx="4026024" cy="15598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30D79E3-CD74-4F8A-BB49-872E3802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95286"/>
            <a:ext cx="3321231" cy="2183187"/>
          </a:xfrm>
          <a:prstGeom prst="rect">
            <a:avLst/>
          </a:prstGeom>
        </p:spPr>
      </p:pic>
      <p:pic>
        <p:nvPicPr>
          <p:cNvPr id="11" name="Afbeelding 10" descr="Afbeelding met tekst, meter, elektronica, apparaat&#10;&#10;Automatisch gegenereerde beschrijving">
            <a:extLst>
              <a:ext uri="{FF2B5EF4-FFF2-40B4-BE49-F238E27FC236}">
                <a16:creationId xmlns:a16="http://schemas.microsoft.com/office/drawing/2014/main" id="{FB3F7E9A-9ECC-4338-BDD3-13C4730B8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" y="4092438"/>
            <a:ext cx="3321231" cy="24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elektronica, rekenmachine&#10;&#10;Automatisch gegenereerde beschrijving">
            <a:extLst>
              <a:ext uri="{FF2B5EF4-FFF2-40B4-BE49-F238E27FC236}">
                <a16:creationId xmlns:a16="http://schemas.microsoft.com/office/drawing/2014/main" id="{F0813501-A0DD-4FF0-88B4-7C79994F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6" y="3041036"/>
            <a:ext cx="4053830" cy="34978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582672-8432-435A-A880-90A7508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Bluetooth inbouw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D6808-0E21-4C50-9FA2-C8EF53A5B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Bluetooth, FM, USB speler, </a:t>
            </a:r>
            <a:r>
              <a:rPr lang="nl-NL" dirty="0" err="1"/>
              <a:t>Aux</a:t>
            </a:r>
            <a:r>
              <a:rPr lang="nl-NL" dirty="0"/>
              <a:t>, 2x3W out, Opname, Afstandsbediening, ca 3 euro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D55DD1-E40E-47A0-B940-A1F17E29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 descr="Afbeelding met tekst, elektronica, binnen, luidspreker&#10;&#10;Automatisch gegenereerde beschrijving">
            <a:extLst>
              <a:ext uri="{FF2B5EF4-FFF2-40B4-BE49-F238E27FC236}">
                <a16:creationId xmlns:a16="http://schemas.microsoft.com/office/drawing/2014/main" id="{15470A2F-38F0-4CEC-89CE-EB69F6893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00705"/>
            <a:ext cx="3094360" cy="2320770"/>
          </a:xfrm>
          <a:prstGeom prst="rect">
            <a:avLst/>
          </a:prstGeom>
        </p:spPr>
      </p:pic>
      <p:pic>
        <p:nvPicPr>
          <p:cNvPr id="8" name="Afbeelding 7" descr="Afbeelding met apparaat&#10;&#10;Automatisch gegenereerde beschrijving">
            <a:extLst>
              <a:ext uri="{FF2B5EF4-FFF2-40B4-BE49-F238E27FC236}">
                <a16:creationId xmlns:a16="http://schemas.microsoft.com/office/drawing/2014/main" id="{0BCB3F83-8953-442A-A695-F4EA3C7E8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41734"/>
            <a:ext cx="3670424" cy="27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9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Meetapparaatjes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Pakketjes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euro</a:t>
            </a:r>
          </a:p>
          <a:p>
            <a:r>
              <a:rPr lang="en-US" dirty="0" err="1"/>
              <a:t>Leuk</a:t>
            </a:r>
            <a:r>
              <a:rPr lang="en-US" dirty="0"/>
              <a:t> om in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en-US" dirty="0"/>
          </a:p>
          <a:p>
            <a:r>
              <a:rPr lang="en-US" dirty="0" err="1"/>
              <a:t>Soms</a:t>
            </a:r>
            <a:r>
              <a:rPr lang="en-US" dirty="0"/>
              <a:t> heel </a:t>
            </a:r>
            <a:r>
              <a:rPr lang="en-US" dirty="0" err="1"/>
              <a:t>nuttig</a:t>
            </a:r>
            <a:r>
              <a:rPr lang="en-US" dirty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Besprekingen</a:t>
            </a:r>
            <a:r>
              <a:rPr lang="en-US" dirty="0"/>
              <a:t> door </a:t>
            </a:r>
            <a:r>
              <a:rPr lang="en-US" dirty="0">
                <a:hlinkClick r:id="rId2"/>
              </a:rPr>
              <a:t>Jos </a:t>
            </a:r>
            <a:r>
              <a:rPr lang="en-US" dirty="0" err="1">
                <a:hlinkClick r:id="rId2"/>
              </a:rPr>
              <a:t>Verstraten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,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verrassend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spul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(AliExpress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Banggood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Ebay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93B6E4-C737-42F4-86EA-97CF89D3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2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63" y="2060848"/>
            <a:ext cx="5280587" cy="3960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XR2206 Generator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5141168"/>
          </a:xfrm>
        </p:spPr>
        <p:txBody>
          <a:bodyPr>
            <a:normAutofit/>
          </a:bodyPr>
          <a:lstStyle/>
          <a:p>
            <a:r>
              <a:rPr lang="en-US" dirty="0"/>
              <a:t>IC XR2206</a:t>
            </a:r>
          </a:p>
          <a:p>
            <a:r>
              <a:rPr lang="en-US" dirty="0" err="1"/>
              <a:t>Kost</a:t>
            </a:r>
            <a:r>
              <a:rPr lang="en-US" dirty="0"/>
              <a:t> 7€ (nu €4,64)</a:t>
            </a:r>
          </a:p>
          <a:p>
            <a:r>
              <a:rPr lang="en-US" dirty="0"/>
              <a:t>Sinus, Blok, </a:t>
            </a:r>
            <a:r>
              <a:rPr lang="en-US" dirty="0" err="1"/>
              <a:t>Zaag</a:t>
            </a:r>
            <a:endParaRPr lang="en-US" dirty="0"/>
          </a:p>
          <a:p>
            <a:r>
              <a:rPr lang="en-US" dirty="0"/>
              <a:t>1 Hz tot 1 MHz</a:t>
            </a:r>
          </a:p>
          <a:p>
            <a:r>
              <a:rPr lang="en-US" dirty="0" err="1"/>
              <a:t>Kastje</a:t>
            </a:r>
            <a:r>
              <a:rPr lang="en-US" dirty="0"/>
              <a:t> </a:t>
            </a:r>
            <a:r>
              <a:rPr lang="en-US" dirty="0" err="1"/>
              <a:t>erbij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Schakelaars</a:t>
            </a:r>
            <a:r>
              <a:rPr lang="en-US" dirty="0"/>
              <a:t>: Jumpers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F6360-0802-4C40-8AD2-8933F889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351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Regeling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heel </a:t>
            </a:r>
            <a:r>
              <a:rPr lang="en-US" dirty="0" err="1"/>
              <a:t>precies</a:t>
            </a:r>
            <a:endParaRPr lang="en-US" dirty="0"/>
          </a:p>
          <a:p>
            <a:r>
              <a:rPr lang="en-US" dirty="0"/>
              <a:t>Extern 9V batt</a:t>
            </a:r>
          </a:p>
          <a:p>
            <a:endParaRPr lang="en-US" dirty="0"/>
          </a:p>
          <a:p>
            <a:r>
              <a:rPr lang="en-US" dirty="0" err="1"/>
              <a:t>Beeld</a:t>
            </a:r>
            <a:r>
              <a:rPr lang="en-US" dirty="0"/>
              <a:t> op DSO138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999112" cy="361777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A06623-86D5-487F-A25F-2F2D801F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51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DSO138 </a:t>
            </a:r>
            <a:r>
              <a:rPr lang="en-US" dirty="0" err="1"/>
              <a:t>Oscilloscoop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637112"/>
          </a:xfrm>
        </p:spPr>
        <p:txBody>
          <a:bodyPr/>
          <a:lstStyle/>
          <a:p>
            <a:r>
              <a:rPr lang="en-US" dirty="0"/>
              <a:t>Scoop tot 200kHz</a:t>
            </a:r>
          </a:p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schakelaars</a:t>
            </a:r>
            <a:endParaRPr lang="en-US" dirty="0"/>
          </a:p>
          <a:p>
            <a:r>
              <a:rPr lang="en-US" dirty="0" err="1"/>
              <a:t>Lage</a:t>
            </a:r>
            <a:r>
              <a:rPr lang="en-US" dirty="0"/>
              <a:t> spanning: </a:t>
            </a:r>
            <a:br>
              <a:rPr lang="en-US" dirty="0"/>
            </a:br>
            <a:r>
              <a:rPr lang="en-US" dirty="0"/>
              <a:t>max 20V </a:t>
            </a:r>
            <a:r>
              <a:rPr lang="en-US" dirty="0" err="1"/>
              <a:t>ongeveer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Handig</a:t>
            </a:r>
            <a:r>
              <a:rPr lang="en-US" dirty="0"/>
              <a:t> even </a:t>
            </a:r>
            <a:r>
              <a:rPr lang="en-US" dirty="0" err="1"/>
              <a:t>erbij</a:t>
            </a:r>
            <a:r>
              <a:rPr lang="en-US" dirty="0"/>
              <a:t> </a:t>
            </a:r>
            <a:r>
              <a:rPr lang="en-US" dirty="0" err="1"/>
              <a:t>pakken</a:t>
            </a:r>
            <a:r>
              <a:rPr lang="en-US" dirty="0"/>
              <a:t> (audio)</a:t>
            </a:r>
          </a:p>
          <a:p>
            <a:r>
              <a:rPr lang="en-US" dirty="0"/>
              <a:t>16€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66117" cy="364958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8C5BCC-8118-4815-B74A-D1ABC434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369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M328 </a:t>
            </a:r>
            <a:r>
              <a:rPr lang="en-US" dirty="0" err="1"/>
              <a:t>RCLDTf</a:t>
            </a:r>
            <a:r>
              <a:rPr lang="en-US" dirty="0"/>
              <a:t> tester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Atmega</a:t>
            </a:r>
            <a:r>
              <a:rPr lang="en-US" dirty="0"/>
              <a:t> 328µP</a:t>
            </a:r>
          </a:p>
          <a:p>
            <a:r>
              <a:rPr lang="en-US" dirty="0" err="1"/>
              <a:t>Prijs</a:t>
            </a:r>
            <a:r>
              <a:rPr lang="en-US" dirty="0"/>
              <a:t> 14€ (2016)</a:t>
            </a:r>
          </a:p>
          <a:p>
            <a:r>
              <a:rPr lang="en-US" dirty="0"/>
              <a:t>Test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alles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Nu 8€</a:t>
            </a:r>
          </a:p>
          <a:p>
            <a:r>
              <a:rPr lang="en-US" dirty="0" err="1"/>
              <a:t>Nauwkeurig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5538192" cy="415364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51DD8D-0F2B-4462-B0C4-3C0B226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238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E0330 </a:t>
            </a:r>
            <a:r>
              <a:rPr lang="en-US" dirty="0" err="1"/>
              <a:t>Freq</a:t>
            </a:r>
            <a:r>
              <a:rPr lang="en-US" dirty="0"/>
              <a:t> Counter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5743769" cy="4525963"/>
          </a:xfrm>
        </p:spPr>
        <p:txBody>
          <a:bodyPr/>
          <a:lstStyle/>
          <a:p>
            <a:r>
              <a:rPr lang="en-US" dirty="0" err="1"/>
              <a:t>Testaankoop</a:t>
            </a:r>
            <a:r>
              <a:rPr lang="en-US" dirty="0"/>
              <a:t>: Digi </a:t>
            </a:r>
            <a:r>
              <a:rPr lang="en-US" dirty="0" err="1"/>
              <a:t>afstem</a:t>
            </a:r>
            <a:endParaRPr lang="en-US" dirty="0"/>
          </a:p>
          <a:p>
            <a:r>
              <a:rPr lang="en-US" dirty="0" err="1"/>
              <a:t>Ongevoelig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Bouwen</a:t>
            </a:r>
            <a:r>
              <a:rPr lang="en-US" dirty="0"/>
              <a:t>: </a:t>
            </a:r>
            <a:r>
              <a:rPr lang="en-US" dirty="0" err="1"/>
              <a:t>leuk</a:t>
            </a: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: </a:t>
            </a:r>
            <a:r>
              <a:rPr lang="en-US" dirty="0" err="1"/>
              <a:t>nooit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62195" cy="417164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741F46-5055-42B5-B68B-90B2918C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6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Ali: Jack Ma (Ma Yun, 1964)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983162"/>
          </a:xfrm>
        </p:spPr>
        <p:txBody>
          <a:bodyPr/>
          <a:lstStyle/>
          <a:p>
            <a:r>
              <a:rPr lang="en-US" dirty="0" err="1"/>
              <a:t>Rijkste</a:t>
            </a:r>
            <a:r>
              <a:rPr lang="en-US" dirty="0"/>
              <a:t> Chinees: 50G€</a:t>
            </a:r>
          </a:p>
          <a:p>
            <a:r>
              <a:rPr lang="en-US" dirty="0" err="1"/>
              <a:t>Filantroop</a:t>
            </a:r>
            <a:r>
              <a:rPr lang="en-US" dirty="0"/>
              <a:t>: </a:t>
            </a:r>
            <a:r>
              <a:rPr lang="en-US" dirty="0" err="1"/>
              <a:t>Onderwijs</a:t>
            </a:r>
            <a:endParaRPr lang="en-US" dirty="0"/>
          </a:p>
          <a:p>
            <a:r>
              <a:rPr lang="en-US" dirty="0" err="1"/>
              <a:t>Oprichter</a:t>
            </a:r>
            <a:r>
              <a:rPr lang="en-US" dirty="0"/>
              <a:t> Alibaba 1999</a:t>
            </a:r>
          </a:p>
          <a:p>
            <a:r>
              <a:rPr lang="en-US" dirty="0" err="1"/>
              <a:t>Kritiek</a:t>
            </a:r>
            <a:r>
              <a:rPr lang="en-US" dirty="0"/>
              <a:t> 2020, </a:t>
            </a:r>
            <a:r>
              <a:rPr lang="en-US" dirty="0" err="1"/>
              <a:t>verdwenen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7"/>
            <a:ext cx="4940116" cy="527399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6C3142-992E-455C-9F78-A4F4066E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896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23BC5-1F18-45A0-9E41-F8423B37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FY6800 van Luc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5B6C3F-A1AC-43FF-910E-C358487A2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Signaalgenerator</a:t>
            </a:r>
          </a:p>
          <a:p>
            <a:r>
              <a:rPr lang="nl-NL" dirty="0"/>
              <a:t>LF, HF, modulatie</a:t>
            </a:r>
          </a:p>
          <a:p>
            <a:r>
              <a:rPr lang="nl-NL" dirty="0" err="1"/>
              <a:t>AliEx</a:t>
            </a:r>
            <a:r>
              <a:rPr lang="nl-NL" dirty="0"/>
              <a:t> ca 110€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Leuk apparaat, </a:t>
            </a:r>
            <a:br>
              <a:rPr lang="nl-NL" dirty="0"/>
            </a:br>
            <a:r>
              <a:rPr lang="nl-NL" dirty="0"/>
              <a:t>matige afwerking: </a:t>
            </a:r>
            <a:br>
              <a:rPr lang="nl-NL" dirty="0"/>
            </a:br>
            <a:r>
              <a:rPr lang="nl-NL" dirty="0"/>
              <a:t>voeding, afscherming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C6D893-7E4D-499F-AB6C-5D1DA05A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8" name="Afbeelding 7" descr="Afbeelding met tekst, vloer&#10;&#10;Automatisch gegenereerde beschrijving">
            <a:extLst>
              <a:ext uri="{FF2B5EF4-FFF2-40B4-BE49-F238E27FC236}">
                <a16:creationId xmlns:a16="http://schemas.microsoft.com/office/drawing/2014/main" id="{19D3A840-6BD5-4B1C-A17F-103797AB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9204" r="9327"/>
          <a:stretch/>
        </p:blipFill>
        <p:spPr>
          <a:xfrm>
            <a:off x="3873485" y="1647824"/>
            <a:ext cx="5019975" cy="3077319"/>
          </a:xfrm>
          <a:prstGeom prst="rect">
            <a:avLst/>
          </a:prstGeom>
        </p:spPr>
      </p:pic>
      <p:pic>
        <p:nvPicPr>
          <p:cNvPr id="9" name="Tijdelijke aanduiding voor inhoud 5" descr="Afbeelding met elektronica&#10;&#10;Automatisch gegenereerde beschrijving">
            <a:extLst>
              <a:ext uri="{FF2B5EF4-FFF2-40B4-BE49-F238E27FC236}">
                <a16:creationId xmlns:a16="http://schemas.microsoft.com/office/drawing/2014/main" id="{6179B048-3A1B-4B4A-A47B-4E168BB0E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7188"/>
            <a:ext cx="3310840" cy="26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0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8BAC6-CCDF-4959-BA42-7B9E1D4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Aanpassing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3DC24-51C8-4F84-8D9C-88337AE0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12" name="Tijdelijke aanduiding voor inhoud 11" descr="Afbeelding met elektronica&#10;&#10;Automatisch gegenereerde beschrijving">
            <a:extLst>
              <a:ext uri="{FF2B5EF4-FFF2-40B4-BE49-F238E27FC236}">
                <a16:creationId xmlns:a16="http://schemas.microsoft.com/office/drawing/2014/main" id="{30DD0BC4-D064-4EA9-978C-55CD191E7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9236"/>
            <a:ext cx="6408711" cy="5617236"/>
          </a:xfrm>
        </p:spPr>
      </p:pic>
    </p:spTree>
    <p:extLst>
      <p:ext uri="{BB962C8B-B14F-4D97-AF65-F5344CB8AC3E}">
        <p14:creationId xmlns:p14="http://schemas.microsoft.com/office/powerpoint/2010/main" val="90869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Radiootjes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Radio’s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Bouwpakketjes</a:t>
            </a:r>
          </a:p>
          <a:p>
            <a:r>
              <a:rPr lang="nl-NL" dirty="0"/>
              <a:t>Compleet gebouwd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A34D4-6543-4062-B674-B376F30A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9B9F20-4644-43E6-B302-1FBFE4D0F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355976" cy="32669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838111-F9AC-4DD3-930B-25CE35FF1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9" y="3313082"/>
            <a:ext cx="4144267" cy="3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5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HengXing</a:t>
            </a:r>
            <a:r>
              <a:rPr lang="en-US" dirty="0"/>
              <a:t> HX6B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6€, 6 </a:t>
            </a:r>
            <a:r>
              <a:rPr lang="en-US" dirty="0" err="1"/>
              <a:t>Tr</a:t>
            </a:r>
            <a:r>
              <a:rPr lang="en-US" dirty="0"/>
              <a:t>, AM,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</a:t>
            </a:r>
            <a:r>
              <a:rPr lang="en-US" dirty="0"/>
              <a:t>, volume/</a:t>
            </a:r>
            <a:r>
              <a:rPr lang="en-US" dirty="0" err="1"/>
              <a:t>uit</a:t>
            </a:r>
            <a:r>
              <a:rPr lang="en-US" dirty="0"/>
              <a:t>, </a:t>
            </a:r>
            <a:r>
              <a:rPr lang="en-US" dirty="0" err="1"/>
              <a:t>earjack</a:t>
            </a:r>
            <a:endParaRPr lang="en-US" dirty="0"/>
          </a:p>
          <a:p>
            <a:r>
              <a:rPr lang="en-US" dirty="0" err="1"/>
              <a:t>Achterkant</a:t>
            </a:r>
            <a:r>
              <a:rPr lang="en-US" dirty="0"/>
              <a:t> </a:t>
            </a:r>
            <a:r>
              <a:rPr lang="en-US" dirty="0" err="1"/>
              <a:t>uitsparing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sprietantenne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 </a:t>
            </a:r>
          </a:p>
          <a:p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stuk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68" y="2924944"/>
            <a:ext cx="5080000" cy="3810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9CA361-004D-47BB-93A5-5BFC766F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31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HX6B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75019" cy="4176464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F477DA-FBBE-491F-9B10-E52D5982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770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Uitdagingen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HX6B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err="1"/>
              <a:t>Kleurtjes</a:t>
            </a:r>
            <a:r>
              <a:rPr lang="en-US" dirty="0"/>
              <a:t> </a:t>
            </a:r>
            <a:r>
              <a:rPr lang="en-US" dirty="0" err="1"/>
              <a:t>trafootjes</a:t>
            </a:r>
            <a:r>
              <a:rPr lang="en-US" dirty="0"/>
              <a:t>, </a:t>
            </a:r>
            <a:r>
              <a:rPr lang="en-US" dirty="0" err="1"/>
              <a:t>G.Translate</a:t>
            </a:r>
            <a:endParaRPr lang="en-US" dirty="0"/>
          </a:p>
          <a:p>
            <a:r>
              <a:rPr lang="en-US" dirty="0" err="1"/>
              <a:t>Onderbroken</a:t>
            </a:r>
            <a:r>
              <a:rPr lang="en-US" dirty="0"/>
              <a:t> </a:t>
            </a:r>
            <a:r>
              <a:rPr lang="en-US" dirty="0" err="1"/>
              <a:t>printsporen</a:t>
            </a:r>
            <a:endParaRPr lang="en-US" dirty="0"/>
          </a:p>
          <a:p>
            <a:r>
              <a:rPr lang="en-US" dirty="0" err="1"/>
              <a:t>Sluiting</a:t>
            </a:r>
            <a:r>
              <a:rPr lang="en-US" dirty="0"/>
              <a:t> op print</a:t>
            </a:r>
          </a:p>
          <a:p>
            <a:r>
              <a:rPr lang="en-US" dirty="0" err="1"/>
              <a:t>Opschriften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AM </a:t>
            </a:r>
            <a:r>
              <a:rPr lang="en-US" dirty="0" err="1"/>
              <a:t>meer</a:t>
            </a:r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dirty="0"/>
              <a:t>Made in </a:t>
            </a:r>
            <a:r>
              <a:rPr lang="nl-NL" dirty="0"/>
              <a:t>Zhengzhou</a:t>
            </a:r>
            <a:br>
              <a:rPr lang="nl-NL" dirty="0"/>
            </a:br>
            <a:r>
              <a:rPr lang="nl-NL" dirty="0"/>
              <a:t>9 miljoen inwoners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052053" cy="378904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38156-6AE2-4EAE-BF13-B0A237AD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731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Paeansonic</a:t>
            </a:r>
            <a:r>
              <a:rPr lang="en-US" dirty="0"/>
              <a:t> 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r>
              <a:rPr lang="en-US" dirty="0"/>
              <a:t>NVHR </a:t>
            </a:r>
            <a:r>
              <a:rPr lang="en-US" dirty="0" err="1"/>
              <a:t>Beurs</a:t>
            </a:r>
            <a:r>
              <a:rPr lang="en-US" dirty="0"/>
              <a:t> 10€, Ali 4€ (nu €4,83)</a:t>
            </a:r>
          </a:p>
          <a:p>
            <a:r>
              <a:rPr lang="en-US" dirty="0" err="1"/>
              <a:t>Bruikbaar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zakradiootje</a:t>
            </a:r>
            <a:r>
              <a:rPr lang="en-US" dirty="0"/>
              <a:t> 76-108MHz</a:t>
            </a:r>
          </a:p>
          <a:p>
            <a:r>
              <a:rPr lang="nl-NL" dirty="0"/>
              <a:t>CD9088 FM-chip: </a:t>
            </a:r>
            <a:br>
              <a:rPr lang="nl-NL" dirty="0"/>
            </a:br>
            <a:r>
              <a:rPr lang="nl-NL" dirty="0"/>
              <a:t>quadratuurconversie</a:t>
            </a:r>
          </a:p>
          <a:p>
            <a:r>
              <a:rPr lang="en-US" dirty="0"/>
              <a:t>TA7642 AM-chip: </a:t>
            </a:r>
            <a:br>
              <a:rPr lang="en-US" dirty="0"/>
            </a:br>
            <a:r>
              <a:rPr lang="en-US" dirty="0" err="1"/>
              <a:t>rechtuit</a:t>
            </a:r>
            <a:r>
              <a:rPr lang="en-US" dirty="0"/>
              <a:t> 1-kringer</a:t>
            </a:r>
          </a:p>
          <a:p>
            <a:endParaRPr lang="en-US" dirty="0"/>
          </a:p>
          <a:p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door </a:t>
            </a:r>
            <a:r>
              <a:rPr lang="en-US" dirty="0" err="1"/>
              <a:t>handeffect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0" y="2996952"/>
            <a:ext cx="4386064" cy="328954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D55213-A5F6-4CD6-A833-65A9BB31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88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Schema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Componenten</a:t>
            </a:r>
            <a:r>
              <a:rPr lang="en-US" dirty="0"/>
              <a:t> </a:t>
            </a:r>
            <a:r>
              <a:rPr lang="en-US" dirty="0" err="1"/>
              <a:t>Paeansonic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" y="1273020"/>
            <a:ext cx="8928981" cy="518031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66FFBE-7844-4A3F-B636-8E83CFD5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FE61B1-2DFD-489D-89BF-F77B36B51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18710" r="9402" b="14326"/>
          <a:stretch/>
        </p:blipFill>
        <p:spPr>
          <a:xfrm>
            <a:off x="5076056" y="4304194"/>
            <a:ext cx="3744416" cy="24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1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Indin</a:t>
            </a:r>
            <a:r>
              <a:rPr lang="en-US" dirty="0"/>
              <a:t> BC-R22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Paeansonic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maar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/</a:t>
            </a:r>
            <a:r>
              <a:rPr lang="en-US" dirty="0" err="1"/>
              <a:t>teveel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?</a:t>
            </a:r>
          </a:p>
          <a:p>
            <a:r>
              <a:rPr lang="en-US" dirty="0" err="1"/>
              <a:t>Gemonteerde</a:t>
            </a:r>
            <a:r>
              <a:rPr lang="en-US" dirty="0"/>
              <a:t> </a:t>
            </a:r>
            <a:r>
              <a:rPr lang="en-US" dirty="0" err="1"/>
              <a:t>versie</a:t>
            </a:r>
            <a:r>
              <a:rPr lang="en-US" dirty="0"/>
              <a:t> €3,38 (inc. </a:t>
            </a:r>
            <a:r>
              <a:rPr lang="en-US" dirty="0" err="1"/>
              <a:t>doos</a:t>
            </a:r>
            <a:r>
              <a:rPr lang="en-US" dirty="0"/>
              <a:t>, post)</a:t>
            </a:r>
          </a:p>
          <a:p>
            <a:r>
              <a:rPr lang="en-US" dirty="0"/>
              <a:t>Nu €6,74</a:t>
            </a:r>
          </a:p>
          <a:p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hebbeding</a:t>
            </a:r>
            <a:endParaRPr lang="en-US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gebruik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962128" cy="37215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371538-3350-49F5-9B98-462E29DB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879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63C51-C85D-4FE6-A33B-A51B8791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Happy CS-106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52905-4A3E-4365-B105-3CA610C7D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44" y="1600200"/>
            <a:ext cx="8428856" cy="4525963"/>
          </a:xfrm>
        </p:spPr>
        <p:txBody>
          <a:bodyPr/>
          <a:lstStyle/>
          <a:p>
            <a:r>
              <a:rPr lang="nl-NL" dirty="0"/>
              <a:t>DSP radiootje, 9€</a:t>
            </a:r>
          </a:p>
          <a:p>
            <a:r>
              <a:rPr lang="nl-NL" dirty="0"/>
              <a:t>Werkt slecht</a:t>
            </a:r>
          </a:p>
          <a:p>
            <a:r>
              <a:rPr lang="nl-NL" dirty="0"/>
              <a:t>Lastig bedienen</a:t>
            </a:r>
          </a:p>
          <a:p>
            <a:r>
              <a:rPr lang="nl-NL" dirty="0"/>
              <a:t>Weggegooid:</a:t>
            </a:r>
            <a:br>
              <a:rPr lang="nl-NL" dirty="0"/>
            </a:br>
            <a:r>
              <a:rPr lang="nl-NL" dirty="0"/>
              <a:t>onbruikbaar prul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240885-64EB-4605-A27F-22957136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7A4FD514-E395-4154-A4B9-8C76B8AA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03637"/>
            <a:ext cx="525016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Alibaba: start, </a:t>
            </a:r>
            <a:r>
              <a:rPr lang="en-US" dirty="0" err="1"/>
              <a:t>opkomst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In 1999: B2B, in 2003 </a:t>
            </a:r>
            <a:r>
              <a:rPr lang="en-US" dirty="0" err="1"/>
              <a:t>Taobao</a:t>
            </a:r>
            <a:r>
              <a:rPr lang="en-US" dirty="0"/>
              <a:t>, C2C</a:t>
            </a:r>
          </a:p>
          <a:p>
            <a:r>
              <a:rPr lang="en-US" dirty="0"/>
              <a:t>2008 </a:t>
            </a:r>
            <a:r>
              <a:rPr lang="en-US" dirty="0" err="1"/>
              <a:t>AliExpress</a:t>
            </a:r>
            <a:r>
              <a:rPr lang="en-US" dirty="0"/>
              <a:t>, B2C</a:t>
            </a:r>
          </a:p>
          <a:p>
            <a:endParaRPr lang="en-US" dirty="0"/>
          </a:p>
          <a:p>
            <a:r>
              <a:rPr lang="en-US" dirty="0"/>
              <a:t>China: nu </a:t>
            </a:r>
            <a:r>
              <a:rPr lang="en-US" dirty="0" err="1"/>
              <a:t>wereldleider</a:t>
            </a:r>
            <a:r>
              <a:rPr lang="en-US" dirty="0"/>
              <a:t> in </a:t>
            </a:r>
            <a:r>
              <a:rPr lang="en-US" dirty="0" err="1"/>
              <a:t>opkomst</a:t>
            </a:r>
            <a:endParaRPr lang="en-US" dirty="0"/>
          </a:p>
          <a:p>
            <a:r>
              <a:rPr lang="en-US" dirty="0"/>
              <a:t>China 1980: </a:t>
            </a:r>
            <a:r>
              <a:rPr lang="en-US" dirty="0" err="1"/>
              <a:t>ontwikkelingsland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Opbloei</a:t>
            </a:r>
            <a:r>
              <a:rPr lang="en-US" dirty="0"/>
              <a:t>, diverse </a:t>
            </a:r>
            <a:r>
              <a:rPr lang="en-US" dirty="0" err="1"/>
              <a:t>factoren</a:t>
            </a:r>
            <a:r>
              <a:rPr lang="en-US" dirty="0"/>
              <a:t>, 1 is Ali</a:t>
            </a:r>
          </a:p>
          <a:p>
            <a:r>
              <a:rPr lang="en-US" dirty="0"/>
              <a:t>60% van </a:t>
            </a:r>
            <a:r>
              <a:rPr lang="en-US" dirty="0" err="1"/>
              <a:t>postpakketten</a:t>
            </a:r>
            <a:r>
              <a:rPr lang="en-US" dirty="0"/>
              <a:t> in China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6CF6E4-62AC-44B9-8F8D-EDE80A0F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810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whiteboard&#10;&#10;Automatisch gegenereerde beschrijving">
            <a:extLst>
              <a:ext uri="{FF2B5EF4-FFF2-40B4-BE49-F238E27FC236}">
                <a16:creationId xmlns:a16="http://schemas.microsoft.com/office/drawing/2014/main" id="{410CACB7-A2F8-47DC-82F6-705520C5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16" y="1660761"/>
            <a:ext cx="6197284" cy="4647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519FEA-A1EF-48FB-AB4A-B4CBB867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Software </a:t>
            </a:r>
            <a:r>
              <a:rPr lang="nl-NL" dirty="0" err="1"/>
              <a:t>Defined</a:t>
            </a:r>
            <a:r>
              <a:rPr lang="nl-NL" dirty="0"/>
              <a:t> 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A764E-DDF8-4E57-9A63-B16C2B825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USB, naar PC</a:t>
            </a:r>
          </a:p>
          <a:p>
            <a:r>
              <a:rPr lang="nl-NL" dirty="0"/>
              <a:t>Ontvangt LG </a:t>
            </a:r>
            <a:br>
              <a:rPr lang="nl-NL" dirty="0"/>
            </a:br>
            <a:r>
              <a:rPr lang="nl-NL" dirty="0"/>
              <a:t>tot 1700 MHz</a:t>
            </a:r>
          </a:p>
          <a:p>
            <a:r>
              <a:rPr lang="nl-NL" dirty="0"/>
              <a:t>RTL2832 chip</a:t>
            </a:r>
          </a:p>
          <a:p>
            <a:r>
              <a:rPr lang="nl-NL" dirty="0"/>
              <a:t>€40 tot 50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599F96-7051-472B-A605-847E7EBC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29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Challenge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lezing</a:t>
            </a:r>
            <a:r>
              <a:rPr lang="en-US" dirty="0"/>
              <a:t> December over </a:t>
            </a:r>
            <a:r>
              <a:rPr lang="en-US" dirty="0" err="1"/>
              <a:t>versterkers</a:t>
            </a:r>
            <a:endParaRPr lang="en-US" dirty="0"/>
          </a:p>
          <a:p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wat je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</a:p>
          <a:p>
            <a:r>
              <a:rPr lang="en-US" dirty="0"/>
              <a:t>Lage bouw-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gebruikskosten</a:t>
            </a:r>
            <a:endParaRPr lang="en-US" dirty="0"/>
          </a:p>
          <a:p>
            <a:r>
              <a:rPr lang="en-US" dirty="0"/>
              <a:t>De Ali Bridged Amp TDA7297</a:t>
            </a:r>
          </a:p>
          <a:p>
            <a:r>
              <a:rPr lang="en-US" dirty="0" err="1"/>
              <a:t>Klasse</a:t>
            </a:r>
            <a:r>
              <a:rPr lang="en-US" dirty="0"/>
              <a:t> D PAM8403</a:t>
            </a:r>
          </a:p>
          <a:p>
            <a:r>
              <a:rPr lang="en-US" dirty="0"/>
              <a:t>De Bluetooth/MP3/FM module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F7A5C7-F5CF-42C4-AC72-A14FFB4D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930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Boxen</a:t>
            </a:r>
            <a:r>
              <a:rPr lang="en-US" dirty="0"/>
              <a:t> Philips 22RH426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1900808"/>
          </a:xfrm>
        </p:spPr>
        <p:txBody>
          <a:bodyPr/>
          <a:lstStyle/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r>
              <a:rPr lang="en-US" dirty="0"/>
              <a:t>Vast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muur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98081"/>
            <a:ext cx="3267411" cy="46085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4" y="2930420"/>
            <a:ext cx="4783528" cy="358764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60B50-BD56-41B6-95AE-C40DD984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028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01972"/>
            <a:ext cx="4908798" cy="4188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TDA7297 </a:t>
            </a:r>
            <a:r>
              <a:rPr lang="en-US" dirty="0" err="1"/>
              <a:t>versterker</a:t>
            </a:r>
            <a:r>
              <a:rPr lang="en-US" dirty="0"/>
              <a:t> unit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dr</a:t>
            </a:r>
            <a:r>
              <a:rPr lang="en-US" dirty="0"/>
              <a:t> is maar ½ tot ¼V (</a:t>
            </a:r>
            <a:r>
              <a:rPr lang="en-US" dirty="0" err="1"/>
              <a:t>vervorming</a:t>
            </a:r>
            <a:r>
              <a:rPr lang="en-US" dirty="0"/>
              <a:t>)</a:t>
            </a:r>
          </a:p>
          <a:p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is 5,3V (USB </a:t>
            </a:r>
            <a:r>
              <a:rPr lang="en-US" dirty="0" err="1"/>
              <a:t>stekker</a:t>
            </a:r>
            <a:r>
              <a:rPr lang="en-US" dirty="0"/>
              <a:t>)</a:t>
            </a:r>
          </a:p>
          <a:p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 err="1"/>
              <a:t>ruim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2W </a:t>
            </a:r>
            <a:r>
              <a:rPr lang="en-US" dirty="0" err="1"/>
              <a:t>aan</a:t>
            </a:r>
            <a:r>
              <a:rPr lang="en-US" dirty="0"/>
              <a:t> 4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bouwpakketje</a:t>
            </a:r>
            <a:r>
              <a:rPr lang="en-US" dirty="0"/>
              <a:t>! </a:t>
            </a:r>
          </a:p>
          <a:p>
            <a:r>
              <a:rPr lang="en-US" dirty="0" err="1"/>
              <a:t>Verbruik</a:t>
            </a:r>
            <a:r>
              <a:rPr lang="en-US" dirty="0"/>
              <a:t> 0,3W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inc</a:t>
            </a:r>
            <a:r>
              <a:rPr lang="en-US" dirty="0"/>
              <a:t> LED)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AA2D35-07B6-4735-A67B-E586CBE5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121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01B9D-9DB4-475E-A307-56076FB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Ali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94A03-D0B4-47AF-A2C4-1F6F35A01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Aansluitingen</a:t>
            </a:r>
          </a:p>
          <a:p>
            <a:r>
              <a:rPr lang="nl-NL" dirty="0"/>
              <a:t>Monitor (zaklamp)</a:t>
            </a:r>
          </a:p>
          <a:p>
            <a:r>
              <a:rPr lang="nl-NL" dirty="0"/>
              <a:t>Kosten ca 3 euro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4BBB4B-6B46-4709-AD93-5B16E4B6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54</a:t>
            </a:fld>
            <a:endParaRPr lang="nl-NL"/>
          </a:p>
        </p:txBody>
      </p:sp>
      <p:pic>
        <p:nvPicPr>
          <p:cNvPr id="6" name="Afbeelding 5" descr="Afbeelding met projector, elektronica, camera&#10;&#10;Automatisch gegenereerde beschrijving">
            <a:extLst>
              <a:ext uri="{FF2B5EF4-FFF2-40B4-BE49-F238E27FC236}">
                <a16:creationId xmlns:a16="http://schemas.microsoft.com/office/drawing/2014/main" id="{E70BF9A3-51B2-46E1-8865-68F9ADDA4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6919" r="9352" b="14707"/>
          <a:stretch/>
        </p:blipFill>
        <p:spPr>
          <a:xfrm>
            <a:off x="4122808" y="1370013"/>
            <a:ext cx="4860783" cy="33843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651AE57-CDC6-4CA6-966B-6B98CAA94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1" y="3598862"/>
            <a:ext cx="3987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3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5148064" cy="1143000"/>
          </a:xfrm>
        </p:spPr>
        <p:txBody>
          <a:bodyPr>
            <a:normAutofit/>
          </a:bodyPr>
          <a:lstStyle/>
          <a:p>
            <a:r>
              <a:rPr lang="en-US" dirty="0"/>
              <a:t>Tip NFOR: PAM8403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118" y="3241798"/>
            <a:ext cx="3853769" cy="1324744"/>
          </a:xfrm>
        </p:spPr>
        <p:txBody>
          <a:bodyPr/>
          <a:lstStyle/>
          <a:p>
            <a:r>
              <a:rPr lang="en-US" dirty="0"/>
              <a:t>Drie </a:t>
            </a:r>
            <a:r>
              <a:rPr lang="en-US" dirty="0" err="1"/>
              <a:t>gebouwd</a:t>
            </a:r>
            <a:endParaRPr lang="en-US" dirty="0"/>
          </a:p>
          <a:p>
            <a:r>
              <a:rPr lang="en-US" dirty="0"/>
              <a:t>Module ca 60ct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FE850-848E-4EBC-9C74-5EC989B9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55</a:t>
            </a:fld>
            <a:endParaRPr lang="nl-NL"/>
          </a:p>
        </p:txBody>
      </p:sp>
      <p:pic>
        <p:nvPicPr>
          <p:cNvPr id="6" name="Afbeelding 5" descr="Afbeelding met zwart&#10;&#10;Automatisch gegenereerde beschrijving">
            <a:extLst>
              <a:ext uri="{FF2B5EF4-FFF2-40B4-BE49-F238E27FC236}">
                <a16:creationId xmlns:a16="http://schemas.microsoft.com/office/drawing/2014/main" id="{B7A21E32-BCBB-4689-8D45-F84EE8692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32" y="3904170"/>
            <a:ext cx="3756407" cy="28173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B82140D-FA5C-4F54-85D5-E234B3959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9956" r="8309" b="22207"/>
          <a:stretch/>
        </p:blipFill>
        <p:spPr>
          <a:xfrm>
            <a:off x="4833032" y="1474956"/>
            <a:ext cx="4067944" cy="23925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EFCC2E-43CC-4BEE-9E97-0E909DA91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4" y="4479920"/>
            <a:ext cx="5002076" cy="2228979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39C4734-2EC4-486F-8CAB-28409669B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8" b="26201"/>
          <a:stretch/>
        </p:blipFill>
        <p:spPr>
          <a:xfrm>
            <a:off x="262994" y="274638"/>
            <a:ext cx="3886200" cy="28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7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24FF4-C166-442B-9D36-AEFDDEDD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 err="1"/>
              <a:t>Stereoset</a:t>
            </a:r>
            <a:r>
              <a:rPr lang="nl-NL" dirty="0"/>
              <a:t> met Bluetooth-module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0B9C2-ED75-4D60-9A29-2014773D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204"/>
            <a:ext cx="4258816" cy="2523442"/>
          </a:xfrm>
        </p:spPr>
        <p:txBody>
          <a:bodyPr/>
          <a:lstStyle/>
          <a:p>
            <a:r>
              <a:rPr lang="nl-NL" dirty="0"/>
              <a:t>Sinds 2020 veel thuis</a:t>
            </a:r>
          </a:p>
          <a:p>
            <a:r>
              <a:rPr lang="nl-NL" dirty="0"/>
              <a:t>Handig extra stereo </a:t>
            </a:r>
            <a:br>
              <a:rPr lang="nl-NL" dirty="0"/>
            </a:br>
            <a:r>
              <a:rPr lang="nl-NL" dirty="0"/>
              <a:t>in elke kamer</a:t>
            </a:r>
          </a:p>
          <a:p>
            <a:r>
              <a:rPr lang="nl-NL" dirty="0"/>
              <a:t>Kosten ca 3€ </a:t>
            </a:r>
            <a:r>
              <a:rPr lang="nl-NL"/>
              <a:t>p.st.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8AFDF2-C178-4B12-844E-FB6425A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56</a:t>
            </a:fld>
            <a:endParaRPr lang="nl-NL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56EC31BA-FC31-426D-8BAC-1D123F983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1204"/>
            <a:ext cx="3947891" cy="2960313"/>
          </a:xfrm>
          <a:prstGeom prst="rect">
            <a:avLst/>
          </a:prstGeom>
        </p:spPr>
      </p:pic>
      <p:pic>
        <p:nvPicPr>
          <p:cNvPr id="8" name="Afbeelding 7" descr="Afbeelding met tekst, binnen, elektronica, toonbank&#10;&#10;Automatisch gegenereerde beschrijving">
            <a:extLst>
              <a:ext uri="{FF2B5EF4-FFF2-40B4-BE49-F238E27FC236}">
                <a16:creationId xmlns:a16="http://schemas.microsoft.com/office/drawing/2014/main" id="{BCF70499-C58C-42DF-920D-4AA8ABB4B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3" b="30805"/>
          <a:stretch/>
        </p:blipFill>
        <p:spPr>
          <a:xfrm>
            <a:off x="5004048" y="4155208"/>
            <a:ext cx="3956581" cy="26151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76D850-20E3-4968-9D17-8D2DF77E9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6" y="3754646"/>
            <a:ext cx="3956581" cy="29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6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Leuke dingen te koop voor weinig geld</a:t>
            </a:r>
          </a:p>
          <a:p>
            <a:r>
              <a:rPr lang="nl-NL" dirty="0"/>
              <a:t>Nieuwe experimenten in hobby mogelijk</a:t>
            </a:r>
          </a:p>
          <a:p>
            <a:r>
              <a:rPr lang="nl-NL" dirty="0"/>
              <a:t>Handig voor huishoudelijke spullen en hobby</a:t>
            </a:r>
          </a:p>
          <a:p>
            <a:endParaRPr lang="nl-NL" dirty="0"/>
          </a:p>
          <a:p>
            <a:r>
              <a:rPr lang="nl-NL" dirty="0"/>
              <a:t>Is het ook duurzaam en eerlijk?</a:t>
            </a:r>
          </a:p>
          <a:p>
            <a:r>
              <a:rPr lang="nl-NL" dirty="0"/>
              <a:t>Ook veel troep!  Kijk uit wat je koopt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Organisatie</a:t>
            </a:r>
            <a:r>
              <a:rPr lang="en-US" dirty="0"/>
              <a:t>: </a:t>
            </a:r>
            <a:r>
              <a:rPr lang="en-US"/>
              <a:t>Handelsplatform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Producent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</a:t>
            </a:r>
          </a:p>
          <a:p>
            <a:r>
              <a:rPr lang="en-US" dirty="0" err="1"/>
              <a:t>Consument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virtuele</a:t>
            </a:r>
            <a:r>
              <a:rPr lang="en-US" dirty="0"/>
              <a:t> shop met </a:t>
            </a:r>
            <a:r>
              <a:rPr lang="en-US" dirty="0" err="1"/>
              <a:t>miljoenen</a:t>
            </a:r>
            <a:r>
              <a:rPr lang="en-US" dirty="0"/>
              <a:t> </a:t>
            </a:r>
            <a:r>
              <a:rPr lang="en-US" dirty="0" err="1"/>
              <a:t>artikelen</a:t>
            </a:r>
            <a:endParaRPr lang="en-US" dirty="0"/>
          </a:p>
          <a:p>
            <a:r>
              <a:rPr lang="en-US" dirty="0" err="1"/>
              <a:t>Transactie</a:t>
            </a:r>
            <a:r>
              <a:rPr lang="en-US" dirty="0"/>
              <a:t> met </a:t>
            </a:r>
            <a:r>
              <a:rPr lang="en-US" dirty="0" err="1"/>
              <a:t>producent</a:t>
            </a:r>
            <a:endParaRPr lang="en-US" dirty="0"/>
          </a:p>
          <a:p>
            <a:r>
              <a:rPr lang="en-US" dirty="0"/>
              <a:t>Ali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voorwaarden</a:t>
            </a:r>
            <a:r>
              <a:rPr lang="en-US" dirty="0"/>
              <a:t>, </a:t>
            </a:r>
            <a:r>
              <a:rPr lang="en-US" dirty="0" err="1"/>
              <a:t>betaling</a:t>
            </a:r>
            <a:r>
              <a:rPr lang="en-US" dirty="0"/>
              <a:t>, </a:t>
            </a:r>
            <a:r>
              <a:rPr lang="en-US" dirty="0" err="1"/>
              <a:t>conflicten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EA8E7C-BA42-4DDC-B8F5-CD060170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/>
              <a:t>Maak 1x account met </a:t>
            </a:r>
            <a:r>
              <a:rPr lang="en-US" dirty="0" err="1"/>
              <a:t>naam+adres</a:t>
            </a:r>
            <a:r>
              <a:rPr lang="en-US" dirty="0"/>
              <a:t> (taal, €)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r>
              <a:rPr lang="en-US" dirty="0" err="1"/>
              <a:t>Wachten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48766F-6F30-4797-BA80-497247E8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5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/>
              <a:t>Maak 1x account met </a:t>
            </a:r>
            <a:r>
              <a:rPr lang="en-US" dirty="0" err="1"/>
              <a:t>naam+adres</a:t>
            </a:r>
            <a:r>
              <a:rPr lang="en-US" dirty="0"/>
              <a:t> (taal, €)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r>
              <a:rPr lang="en-US" dirty="0" err="1"/>
              <a:t>Wachten</a:t>
            </a:r>
            <a:endParaRPr lang="en-US" dirty="0"/>
          </a:p>
          <a:p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r>
              <a:rPr lang="en-US" dirty="0"/>
              <a:t>, </a:t>
            </a:r>
            <a:r>
              <a:rPr lang="en-US" dirty="0" err="1"/>
              <a:t>wachten</a:t>
            </a:r>
            <a:endParaRPr lang="en-US" dirty="0"/>
          </a:p>
          <a:p>
            <a:r>
              <a:rPr lang="en-US" dirty="0" err="1"/>
              <a:t>Pakje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binnen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D9D06-D536-434E-912F-5513146D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21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hoe </a:t>
            </a:r>
            <a:r>
              <a:rPr lang="en-US" dirty="0" err="1"/>
              <a:t>werkt</a:t>
            </a:r>
            <a:r>
              <a:rPr lang="en-US" dirty="0"/>
              <a:t>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nl.aliexpress.com</a:t>
            </a:r>
          </a:p>
          <a:p>
            <a:r>
              <a:rPr lang="en-US" dirty="0"/>
              <a:t>Maak 1x account met </a:t>
            </a:r>
            <a:r>
              <a:rPr lang="en-US" dirty="0" err="1"/>
              <a:t>naam+adres</a:t>
            </a:r>
            <a:r>
              <a:rPr lang="en-US" dirty="0"/>
              <a:t> (taal, €)</a:t>
            </a:r>
            <a:endParaRPr lang="nl-NL" dirty="0"/>
          </a:p>
          <a:p>
            <a:r>
              <a:rPr lang="en-US" dirty="0" err="1"/>
              <a:t>Snuffel</a:t>
            </a:r>
            <a:r>
              <a:rPr lang="en-US" dirty="0"/>
              <a:t> op site, </a:t>
            </a:r>
            <a:r>
              <a:rPr lang="en-US" dirty="0" err="1"/>
              <a:t>winkelwagen</a:t>
            </a:r>
            <a:r>
              <a:rPr lang="en-US" dirty="0"/>
              <a:t> </a:t>
            </a:r>
            <a:r>
              <a:rPr lang="en-US" dirty="0" err="1"/>
              <a:t>vullen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met </a:t>
            </a:r>
            <a:r>
              <a:rPr lang="en-US" dirty="0" err="1"/>
              <a:t>iDEAL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bestelling</a:t>
            </a:r>
            <a:r>
              <a:rPr lang="en-US" dirty="0"/>
              <a:t>: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snuffelen</a:t>
            </a:r>
            <a:r>
              <a:rPr lang="en-US" dirty="0"/>
              <a:t>, </a:t>
            </a:r>
            <a:r>
              <a:rPr lang="en-US" dirty="0" err="1"/>
              <a:t>betalen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wachten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B6756-7DFA-434A-AB95-8C7EBAEB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444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1712</Words>
  <Application>Microsoft Office PowerPoint</Application>
  <PresentationFormat>Diavoorstelling (4:3)</PresentationFormat>
  <Paragraphs>399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0" baseType="lpstr">
      <vt:lpstr>Arial</vt:lpstr>
      <vt:lpstr>Calibri</vt:lpstr>
      <vt:lpstr>Kantoorthema</vt:lpstr>
      <vt:lpstr>AliExpress en de Radiohobby</vt:lpstr>
      <vt:lpstr>Wat gaan we doen</vt:lpstr>
      <vt:lpstr>1. Wat is AliExpress</vt:lpstr>
      <vt:lpstr>Mr. Ali: Jack Ma (Ma Yun, 1964)</vt:lpstr>
      <vt:lpstr>Alibaba: start, opkomst</vt:lpstr>
      <vt:lpstr>Organisatie: Handelsplatform</vt:lpstr>
      <vt:lpstr>Kopen bij Ali, hoe werkt het</vt:lpstr>
      <vt:lpstr>Kopen bij Ali, hoe werkt het</vt:lpstr>
      <vt:lpstr>Kopen bij Ali, hoe werkt het</vt:lpstr>
      <vt:lpstr>Voordelen van Ali</vt:lpstr>
      <vt:lpstr>Nadelen van Ali</vt:lpstr>
      <vt:lpstr>Ali vs Steen: de 7806</vt:lpstr>
      <vt:lpstr>Gerard en Ali</vt:lpstr>
      <vt:lpstr>Duurste: Tecsun PL-680</vt:lpstr>
      <vt:lpstr>2. Hoe kan het zo goedkoop… … en is het wel goed?</vt:lpstr>
      <vt:lpstr>Rechtstreeks bij producent</vt:lpstr>
      <vt:lpstr>Goedkope productie</vt:lpstr>
      <vt:lpstr>Efficiente logistiek</vt:lpstr>
      <vt:lpstr>Staatssteun (Rechtstreeks/Indirect)</vt:lpstr>
      <vt:lpstr>Geen BTW (inmiddels wel!)</vt:lpstr>
      <vt:lpstr>AliExpress en The Last Mile</vt:lpstr>
      <vt:lpstr>Prijsstijging</vt:lpstr>
      <vt:lpstr>Ali ethiek</vt:lpstr>
      <vt:lpstr>Kinderarbeid/Milieu/Machtspositie</vt:lpstr>
      <vt:lpstr>Transport per vliegtuig</vt:lpstr>
      <vt:lpstr>Schaadt Europese economie</vt:lpstr>
      <vt:lpstr>Teveel overbodige troep</vt:lpstr>
      <vt:lpstr>Illegaal, Onveilig, Namaak</vt:lpstr>
      <vt:lpstr>Illegaal, Onveilig, Namaak</vt:lpstr>
      <vt:lpstr>Consumenten: Ali tips</vt:lpstr>
      <vt:lpstr>3. Onderdelen en modules</vt:lpstr>
      <vt:lpstr>Cymometer: Frequentieteller</vt:lpstr>
      <vt:lpstr>Bluetooth inbouw</vt:lpstr>
      <vt:lpstr>4. Meetapparaatjes</vt:lpstr>
      <vt:lpstr>XR2206 Generator</vt:lpstr>
      <vt:lpstr>Werking?</vt:lpstr>
      <vt:lpstr>DSO138 Oscilloscoop</vt:lpstr>
      <vt:lpstr>M328 RCLDTf tester</vt:lpstr>
      <vt:lpstr>E0330 Freq Counter</vt:lpstr>
      <vt:lpstr>De FY6800 van Luc</vt:lpstr>
      <vt:lpstr>Aanpassing</vt:lpstr>
      <vt:lpstr>5. Radiootjes en Radio’s</vt:lpstr>
      <vt:lpstr>HengXing HX6B</vt:lpstr>
      <vt:lpstr>Schema HX6B</vt:lpstr>
      <vt:lpstr>Uitdagingen bij HX6B</vt:lpstr>
      <vt:lpstr>Paeansonic 210SP</vt:lpstr>
      <vt:lpstr>Schema en Componenten Paeansonic</vt:lpstr>
      <vt:lpstr>Indin BC-R22</vt:lpstr>
      <vt:lpstr>Happy CS-106</vt:lpstr>
      <vt:lpstr>Software Defined Radio</vt:lpstr>
      <vt:lpstr>Amplifier Challenge</vt:lpstr>
      <vt:lpstr>Boxen Philips 22RH426</vt:lpstr>
      <vt:lpstr>De TDA7297 versterker unit</vt:lpstr>
      <vt:lpstr>De Ali Amp</vt:lpstr>
      <vt:lpstr>Tip NFOR: PAM8403</vt:lpstr>
      <vt:lpstr>Stereoset met Bluetooth-module</vt:lpstr>
      <vt:lpstr>6. Conclusies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51</cp:revision>
  <dcterms:created xsi:type="dcterms:W3CDTF">2019-01-19T09:21:01Z</dcterms:created>
  <dcterms:modified xsi:type="dcterms:W3CDTF">2022-01-13T12:27:20Z</dcterms:modified>
</cp:coreProperties>
</file>