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36" r:id="rId3"/>
    <p:sldId id="257" r:id="rId4"/>
    <p:sldId id="337" r:id="rId5"/>
    <p:sldId id="330" r:id="rId6"/>
    <p:sldId id="338" r:id="rId7"/>
    <p:sldId id="339" r:id="rId8"/>
    <p:sldId id="331" r:id="rId9"/>
    <p:sldId id="340" r:id="rId10"/>
    <p:sldId id="367" r:id="rId11"/>
    <p:sldId id="341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8" r:id="rId21"/>
    <p:sldId id="352" r:id="rId22"/>
    <p:sldId id="353" r:id="rId23"/>
    <p:sldId id="354" r:id="rId24"/>
    <p:sldId id="355" r:id="rId25"/>
    <p:sldId id="356" r:id="rId26"/>
    <p:sldId id="351" r:id="rId27"/>
    <p:sldId id="357" r:id="rId28"/>
    <p:sldId id="359" r:id="rId29"/>
    <p:sldId id="289" r:id="rId30"/>
    <p:sldId id="360" r:id="rId31"/>
    <p:sldId id="294" r:id="rId32"/>
    <p:sldId id="317" r:id="rId33"/>
    <p:sldId id="303" r:id="rId34"/>
    <p:sldId id="361" r:id="rId35"/>
    <p:sldId id="362" r:id="rId36"/>
    <p:sldId id="334" r:id="rId37"/>
    <p:sldId id="363" r:id="rId38"/>
    <p:sldId id="364" r:id="rId39"/>
    <p:sldId id="302" r:id="rId40"/>
    <p:sldId id="301" r:id="rId41"/>
    <p:sldId id="299" r:id="rId42"/>
    <p:sldId id="304" r:id="rId43"/>
    <p:sldId id="305" r:id="rId44"/>
    <p:sldId id="306" r:id="rId45"/>
    <p:sldId id="365" r:id="rId46"/>
    <p:sldId id="366" r:id="rId47"/>
    <p:sldId id="310" r:id="rId48"/>
    <p:sldId id="277" r:id="rId49"/>
    <p:sldId id="312" r:id="rId50"/>
    <p:sldId id="368" r:id="rId51"/>
    <p:sldId id="369" r:id="rId52"/>
    <p:sldId id="308" r:id="rId53"/>
    <p:sldId id="370" r:id="rId54"/>
    <p:sldId id="326" r:id="rId55"/>
    <p:sldId id="371" r:id="rId56"/>
    <p:sldId id="270" r:id="rId5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75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A3F6A-C8E9-4B4B-84D7-A5BA3A2E64AD}" type="datetimeFigureOut">
              <a:rPr lang="nl-NL" smtClean="0"/>
              <a:t>13-10-2023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391B-2F84-4CFD-9253-173DE3DD81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06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A03F-141B-413E-BBB3-76A6C86D0742}" type="datetime1">
              <a:rPr lang="nl-NL" smtClean="0"/>
              <a:t>13-10-2023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56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5B73-6316-4362-9405-BB419368A662}" type="datetime1">
              <a:rPr lang="nl-NL" smtClean="0"/>
              <a:t>13-10-2023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28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EB27-9F47-4EE1-ABFA-73A94E062AE1}" type="datetime1">
              <a:rPr lang="nl-NL" smtClean="0"/>
              <a:t>13-10-2023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31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2521-F3A7-4D18-9702-D7DBE4E82838}" type="datetime1">
              <a:rPr lang="nl-NL" smtClean="0"/>
              <a:t>13-10-2023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65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CAF9-4D1C-4B13-8FE4-D02A13E2BBFF}" type="datetime1">
              <a:rPr lang="nl-NL" smtClean="0"/>
              <a:t>13-10-2023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2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C000-7151-4EDC-81D4-4152577D4914}" type="datetime1">
              <a:rPr lang="nl-NL" smtClean="0"/>
              <a:t>13-10-2023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24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3251-1699-4D1D-B08C-9E76EC350BEB}" type="datetime1">
              <a:rPr lang="nl-NL" smtClean="0"/>
              <a:t>13-10-2023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2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58D4-56F3-4AD1-8DA1-59B8A927908D}" type="datetime1">
              <a:rPr lang="nl-NL" smtClean="0"/>
              <a:t>13-10-2023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75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E77A-5D85-4A68-9C5C-A15771EA2EE2}" type="datetime1">
              <a:rPr lang="nl-NL" smtClean="0"/>
              <a:t>13-10-2023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93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5F8-4941-4F7A-B6A4-4BE68F54281A}" type="datetime1">
              <a:rPr lang="nl-NL" smtClean="0"/>
              <a:t>13-10-2023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50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43FF-2356-4E70-9946-4AC777C60875}" type="datetime1">
              <a:rPr lang="nl-NL" smtClean="0"/>
              <a:t>13-10-2023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22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803A-344E-40A7-9592-3AD211CB891D}" type="datetime1">
              <a:rPr lang="nl-NL" smtClean="0"/>
              <a:t>13-10-2023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33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Beelden/CapCalc.xls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656184"/>
          </a:xfrm>
        </p:spPr>
        <p:txBody>
          <a:bodyPr/>
          <a:lstStyle/>
          <a:p>
            <a:r>
              <a:rPr lang="en-US" dirty="0" err="1"/>
              <a:t>Condensator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Ballast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976" y="3888913"/>
            <a:ext cx="4064496" cy="1752600"/>
          </a:xfrm>
        </p:spPr>
        <p:txBody>
          <a:bodyPr/>
          <a:lstStyle/>
          <a:p>
            <a:r>
              <a:rPr lang="en-US" dirty="0"/>
              <a:t>Gerard Tel,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14/04/2021</a:t>
            </a:r>
          </a:p>
          <a:p>
            <a:r>
              <a:rPr lang="en-US" dirty="0" err="1"/>
              <a:t>Aanvang</a:t>
            </a:r>
            <a:r>
              <a:rPr lang="en-US" dirty="0"/>
              <a:t> 19.30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E26BAA0-FDAB-40C9-996F-61A207668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9" y="2996952"/>
            <a:ext cx="4064496" cy="3048372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9F8B74-20B7-44F5-B79B-DBF736EA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75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04BA71E-0569-4867-AC97-1A6BA0663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03215"/>
            <a:ext cx="3839344" cy="38393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B4CCAF-3200-4403-B8F0-F23612C7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Kerncentrale of Condensator?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4AC284-066D-48F6-A5D2-BB3D577D4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Centrale 1000MW bouwen kost &gt; 10 G€</a:t>
            </a:r>
          </a:p>
          <a:p>
            <a:r>
              <a:rPr lang="nl-NL" dirty="0"/>
              <a:t>Besparen 1000MW met schakelklokken:</a:t>
            </a:r>
            <a:br>
              <a:rPr lang="nl-NL" dirty="0"/>
            </a:br>
            <a:r>
              <a:rPr lang="nl-NL" dirty="0"/>
              <a:t>Moet je een miljard keer 1W besparen</a:t>
            </a:r>
          </a:p>
          <a:p>
            <a:r>
              <a:rPr lang="nl-NL" dirty="0"/>
              <a:t>Kosten (20ct elk) 200M€</a:t>
            </a:r>
          </a:p>
          <a:p>
            <a:endParaRPr lang="nl-NL" dirty="0"/>
          </a:p>
          <a:p>
            <a:r>
              <a:rPr lang="nl-NL" dirty="0"/>
              <a:t>Besparen is 50x goedkoper</a:t>
            </a:r>
            <a:br>
              <a:rPr lang="nl-NL" dirty="0"/>
            </a:br>
            <a:r>
              <a:rPr lang="nl-NL" dirty="0"/>
              <a:t>(dan het bouwen alleen)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93D193-7A44-4427-B8C7-8D3C54FF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85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66C6C-6DFC-41E4-A816-638570D7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Theoretisch 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840C5B-5C69-4887-A08D-400FE6BC7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Compleet schema en termen en doel</a:t>
            </a:r>
          </a:p>
          <a:p>
            <a:r>
              <a:rPr lang="nl-NL" dirty="0"/>
              <a:t>Formules: condensator, opladen, weerstand</a:t>
            </a:r>
          </a:p>
          <a:p>
            <a:r>
              <a:rPr lang="nl-NL" dirty="0"/>
              <a:t>Power spikes, </a:t>
            </a:r>
            <a:r>
              <a:rPr lang="nl-NL" dirty="0" err="1"/>
              <a:t>brrrr</a:t>
            </a:r>
            <a:endParaRPr lang="nl-NL" dirty="0"/>
          </a:p>
          <a:p>
            <a:r>
              <a:rPr lang="nl-NL" dirty="0"/>
              <a:t>Rekenen met Excel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2BCF52-91CE-4A8D-8C75-60771D0B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A208-5EE6-453A-8058-9545D01C60E4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413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579D3-A34E-4F50-B6AD-24B6B639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 en Benaming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955E77-34E6-4D82-B4C2-2CAE9232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Load: te voeden </a:t>
            </a:r>
          </a:p>
          <a:p>
            <a:r>
              <a:rPr lang="nl-NL" dirty="0"/>
              <a:t>Ballast CB:</a:t>
            </a:r>
          </a:p>
          <a:p>
            <a:pPr lvl="1"/>
            <a:r>
              <a:rPr lang="nl-NL" dirty="0"/>
              <a:t>Bepaalt wisselstroom </a:t>
            </a:r>
          </a:p>
          <a:p>
            <a:r>
              <a:rPr lang="nl-NL" dirty="0" err="1"/>
              <a:t>Bleeder</a:t>
            </a:r>
            <a:r>
              <a:rPr lang="nl-NL" dirty="0"/>
              <a:t> RB:</a:t>
            </a:r>
          </a:p>
          <a:p>
            <a:pPr lvl="1"/>
            <a:r>
              <a:rPr lang="nl-NL" dirty="0"/>
              <a:t>Laat CB leeglopen </a:t>
            </a:r>
          </a:p>
          <a:p>
            <a:r>
              <a:rPr lang="nl-NL" dirty="0" err="1"/>
              <a:t>Fuse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Kortsluitbescherming</a:t>
            </a:r>
          </a:p>
          <a:p>
            <a:r>
              <a:rPr lang="nl-NL" dirty="0"/>
              <a:t>Limiter RL:</a:t>
            </a:r>
          </a:p>
          <a:p>
            <a:pPr lvl="1"/>
            <a:r>
              <a:rPr lang="nl-NL" dirty="0"/>
              <a:t>Tegen stroompiek bij inschakelen of spike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E327F1-055B-4EAB-9F98-23D906AA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4391000" cy="329325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D8592F-7C80-4225-A0A3-EC23C14C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z="2000" smtClean="0"/>
              <a:t>12</a:t>
            </a:fld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447088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D8F516E-49D0-4FFE-860A-ECA6D8D14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66" y="1235738"/>
            <a:ext cx="4283968" cy="25971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5E3814-0CD2-455A-AEEF-EA0D2216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Eigenschappen van condensator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A4DD04-EE93-441D-AF04-2C6BE94E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C: Capaciteit, </a:t>
            </a:r>
            <a:r>
              <a:rPr lang="nl-NL" dirty="0" err="1"/>
              <a:t>nF</a:t>
            </a:r>
            <a:r>
              <a:rPr lang="nl-NL" dirty="0"/>
              <a:t> of µF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Z = 1 / (2πf) C</a:t>
            </a:r>
          </a:p>
          <a:p>
            <a:endParaRPr lang="nl-NL" dirty="0"/>
          </a:p>
          <a:p>
            <a:r>
              <a:rPr lang="nl-NL" dirty="0"/>
              <a:t>V: Werkspanning, Volt</a:t>
            </a:r>
            <a:br>
              <a:rPr lang="nl-NL" dirty="0"/>
            </a:br>
            <a:r>
              <a:rPr lang="nl-NL" dirty="0"/>
              <a:t>Beschadiging als deze wordt overschreden</a:t>
            </a:r>
          </a:p>
          <a:p>
            <a:endParaRPr lang="nl-NL" dirty="0"/>
          </a:p>
          <a:p>
            <a:r>
              <a:rPr lang="nl-NL" dirty="0"/>
              <a:t>P: </a:t>
            </a:r>
            <a:r>
              <a:rPr lang="nl-NL" dirty="0" err="1"/>
              <a:t>Pulsbelasting</a:t>
            </a:r>
            <a:r>
              <a:rPr lang="nl-NL" dirty="0"/>
              <a:t>, V/s of V/µs</a:t>
            </a:r>
            <a:br>
              <a:rPr lang="nl-NL" dirty="0"/>
            </a:br>
            <a:r>
              <a:rPr lang="nl-NL" dirty="0"/>
              <a:t>Hoe snel mag je opladen/ontladen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C28687-FFD9-436B-BBB2-8C50E42A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70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B9075-8210-4FA7-B217-B3D3601C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Berekenen van 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2BF9C8-9363-49AD-8ACF-826F099FF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Verwaarloos RB, RL</a:t>
            </a:r>
          </a:p>
          <a:p>
            <a:r>
              <a:rPr lang="nl-NL" dirty="0"/>
              <a:t>Stel Load is Ohms</a:t>
            </a:r>
          </a:p>
          <a:p>
            <a:r>
              <a:rPr lang="nl-NL" dirty="0"/>
              <a:t>Bij ballastweerstand is </a:t>
            </a:r>
            <a:r>
              <a:rPr lang="nl-NL" dirty="0">
                <a:solidFill>
                  <a:srgbClr val="FF0000"/>
                </a:solidFill>
              </a:rPr>
              <a:t>VA = VL + VR</a:t>
            </a:r>
          </a:p>
          <a:p>
            <a:r>
              <a:rPr lang="nl-NL" dirty="0"/>
              <a:t>Bij een condensator is </a:t>
            </a:r>
            <a:r>
              <a:rPr lang="nl-NL" dirty="0">
                <a:solidFill>
                  <a:srgbClr val="FF0000"/>
                </a:solidFill>
              </a:rPr>
              <a:t>VA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= VL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+ VC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VC = </a:t>
            </a:r>
            <a:r>
              <a:rPr lang="nl-NL" sz="4000" dirty="0">
                <a:solidFill>
                  <a:srgbClr val="FF0000"/>
                </a:solidFill>
              </a:rPr>
              <a:t>√</a:t>
            </a:r>
            <a:r>
              <a:rPr lang="nl-NL" dirty="0">
                <a:solidFill>
                  <a:srgbClr val="FF0000"/>
                </a:solidFill>
              </a:rPr>
              <a:t> (VA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- VL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)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Z = VC / I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C = 1 / (2πf) Z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13BBAC-2ED7-4504-A7BA-C16F8958E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40" y="1437342"/>
            <a:ext cx="3559375" cy="123090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DA1ECD0-F7A0-47A5-AD96-318D710F3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43" y="4005064"/>
            <a:ext cx="3543972" cy="265797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D233AE-0842-4844-82DF-E5C00552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86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EE94E-3ADF-4BBF-8C26-1DE7AA50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Berekenen van piekspanning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76E22B-038A-4B62-A090-6BD228C91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Vrijwel hele VA ligt over CB</a:t>
            </a:r>
          </a:p>
          <a:p>
            <a:r>
              <a:rPr lang="nl-NL" dirty="0"/>
              <a:t>Piekwaarde is </a:t>
            </a:r>
            <a:r>
              <a:rPr lang="nl-NL" sz="3200" dirty="0">
                <a:solidFill>
                  <a:srgbClr val="FF0000"/>
                </a:solidFill>
              </a:rPr>
              <a:t>√2</a:t>
            </a:r>
            <a:r>
              <a:rPr lang="nl-NL" sz="3200" dirty="0"/>
              <a:t> keer effectief</a:t>
            </a:r>
          </a:p>
          <a:p>
            <a:r>
              <a:rPr lang="nl-NL" dirty="0"/>
              <a:t>Minstens </a:t>
            </a:r>
            <a:r>
              <a:rPr lang="nl-NL" dirty="0">
                <a:solidFill>
                  <a:srgbClr val="FF0000"/>
                </a:solidFill>
              </a:rPr>
              <a:t>330V</a:t>
            </a:r>
            <a:r>
              <a:rPr lang="nl-NL" dirty="0"/>
              <a:t> voor netvoeding!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Daarbij komt: het effect van </a:t>
            </a:r>
            <a:r>
              <a:rPr lang="nl-NL" dirty="0">
                <a:solidFill>
                  <a:schemeClr val="tx2"/>
                </a:solidFill>
              </a:rPr>
              <a:t>power spikes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55B86A-A410-4EB9-936A-BD5B7B90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17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8356E-3E03-4089-9D4E-7D9D9331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 van 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AAA969-A61C-4D8B-8308-3104D2A0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nl-NL" dirty="0"/>
              <a:t>Piekspanning is </a:t>
            </a:r>
            <a:r>
              <a:rPr lang="nl-NL" dirty="0">
                <a:solidFill>
                  <a:srgbClr val="FF0000"/>
                </a:solidFill>
              </a:rPr>
              <a:t>Vp = </a:t>
            </a:r>
            <a:r>
              <a:rPr lang="nl-NL" sz="3200" dirty="0">
                <a:solidFill>
                  <a:srgbClr val="FF0000"/>
                </a:solidFill>
              </a:rPr>
              <a:t>√2</a:t>
            </a:r>
            <a:r>
              <a:rPr lang="nl-NL" sz="3200" dirty="0"/>
              <a:t> </a:t>
            </a:r>
            <a:r>
              <a:rPr lang="nl-NL" sz="3200" dirty="0">
                <a:solidFill>
                  <a:srgbClr val="FF0000"/>
                </a:solidFill>
              </a:rPr>
              <a:t>* VA</a:t>
            </a:r>
            <a:endParaRPr lang="nl-NL" sz="3200" dirty="0"/>
          </a:p>
          <a:p>
            <a:r>
              <a:rPr lang="nl-NL" dirty="0"/>
              <a:t>Functie van tijd: </a:t>
            </a:r>
            <a:r>
              <a:rPr lang="nl-NL" dirty="0">
                <a:solidFill>
                  <a:srgbClr val="FF0000"/>
                </a:solidFill>
              </a:rPr>
              <a:t>V(t) = </a:t>
            </a:r>
            <a:r>
              <a:rPr lang="nl-NL" sz="3200" dirty="0">
                <a:solidFill>
                  <a:srgbClr val="FF0000"/>
                </a:solidFill>
              </a:rPr>
              <a:t>Vp * </a:t>
            </a:r>
            <a:r>
              <a:rPr lang="nl-NL" sz="3200" dirty="0" err="1">
                <a:solidFill>
                  <a:srgbClr val="FF0000"/>
                </a:solidFill>
              </a:rPr>
              <a:t>sin</a:t>
            </a:r>
            <a:r>
              <a:rPr lang="nl-NL" sz="3200" dirty="0">
                <a:solidFill>
                  <a:srgbClr val="FF0000"/>
                </a:solidFill>
              </a:rPr>
              <a:t>(2</a:t>
            </a:r>
            <a:r>
              <a:rPr lang="el-GR" sz="3200" dirty="0">
                <a:solidFill>
                  <a:srgbClr val="FF0000"/>
                </a:solidFill>
              </a:rPr>
              <a:t>π</a:t>
            </a:r>
            <a:r>
              <a:rPr lang="nl-NL" sz="3200" dirty="0">
                <a:solidFill>
                  <a:srgbClr val="FF0000"/>
                </a:solidFill>
              </a:rPr>
              <a:t>f t)</a:t>
            </a:r>
            <a:endParaRPr lang="nl-NL" sz="3200" dirty="0"/>
          </a:p>
          <a:p>
            <a:r>
              <a:rPr lang="nl-NL" dirty="0"/>
              <a:t>Afgeleide naar </a:t>
            </a:r>
            <a:r>
              <a:rPr lang="nl-NL" dirty="0">
                <a:solidFill>
                  <a:srgbClr val="FF0000"/>
                </a:solidFill>
              </a:rPr>
              <a:t>t</a:t>
            </a:r>
            <a:r>
              <a:rPr lang="nl-NL" dirty="0"/>
              <a:t>: </a:t>
            </a:r>
            <a:r>
              <a:rPr lang="nl-NL" dirty="0" err="1">
                <a:solidFill>
                  <a:srgbClr val="FF0000"/>
                </a:solidFill>
              </a:rPr>
              <a:t>dV</a:t>
            </a:r>
            <a:r>
              <a:rPr lang="nl-NL" dirty="0">
                <a:solidFill>
                  <a:srgbClr val="FF0000"/>
                </a:solidFill>
              </a:rPr>
              <a:t>/</a:t>
            </a:r>
            <a:r>
              <a:rPr lang="nl-NL" dirty="0" err="1">
                <a:solidFill>
                  <a:srgbClr val="FF0000"/>
                </a:solidFill>
              </a:rPr>
              <a:t>dt</a:t>
            </a:r>
            <a:r>
              <a:rPr lang="nl-NL" dirty="0">
                <a:solidFill>
                  <a:srgbClr val="FF0000"/>
                </a:solidFill>
              </a:rPr>
              <a:t> = 2</a:t>
            </a:r>
            <a:r>
              <a:rPr lang="el-GR" sz="3200" dirty="0">
                <a:solidFill>
                  <a:srgbClr val="FF0000"/>
                </a:solidFill>
              </a:rPr>
              <a:t> π</a:t>
            </a:r>
            <a:r>
              <a:rPr lang="nl-NL" sz="3200" dirty="0">
                <a:solidFill>
                  <a:srgbClr val="FF0000"/>
                </a:solidFill>
              </a:rPr>
              <a:t>f * Vp * </a:t>
            </a:r>
            <a:r>
              <a:rPr lang="nl-NL" sz="3200" dirty="0" err="1">
                <a:solidFill>
                  <a:srgbClr val="FF0000"/>
                </a:solidFill>
              </a:rPr>
              <a:t>sin</a:t>
            </a:r>
            <a:r>
              <a:rPr lang="nl-NL" sz="3200" dirty="0">
                <a:solidFill>
                  <a:srgbClr val="FF0000"/>
                </a:solidFill>
              </a:rPr>
              <a:t>(2</a:t>
            </a:r>
            <a:r>
              <a:rPr lang="el-GR" sz="3200" dirty="0">
                <a:solidFill>
                  <a:srgbClr val="FF0000"/>
                </a:solidFill>
              </a:rPr>
              <a:t>π</a:t>
            </a:r>
            <a:r>
              <a:rPr lang="nl-NL" sz="3200" dirty="0">
                <a:solidFill>
                  <a:srgbClr val="FF0000"/>
                </a:solidFill>
              </a:rPr>
              <a:t>f t)</a:t>
            </a:r>
            <a:endParaRPr lang="nl-NL" sz="3200" dirty="0"/>
          </a:p>
          <a:p>
            <a:r>
              <a:rPr lang="nl-NL" dirty="0"/>
              <a:t>Piekwaarde </a:t>
            </a:r>
            <a:r>
              <a:rPr lang="nl-NL" dirty="0">
                <a:solidFill>
                  <a:srgbClr val="FF0000"/>
                </a:solidFill>
              </a:rPr>
              <a:t>2</a:t>
            </a:r>
            <a:r>
              <a:rPr lang="el-GR" sz="3200" dirty="0">
                <a:solidFill>
                  <a:srgbClr val="FF0000"/>
                </a:solidFill>
              </a:rPr>
              <a:t> π</a:t>
            </a:r>
            <a:r>
              <a:rPr lang="nl-NL" sz="3200" dirty="0">
                <a:solidFill>
                  <a:srgbClr val="FF0000"/>
                </a:solidFill>
              </a:rPr>
              <a:t>f * Vp</a:t>
            </a:r>
            <a:br>
              <a:rPr lang="nl-NL" sz="3200" dirty="0">
                <a:solidFill>
                  <a:srgbClr val="0070C0"/>
                </a:solidFill>
              </a:rPr>
            </a:br>
            <a:endParaRPr lang="nl-NL" sz="3200" dirty="0">
              <a:solidFill>
                <a:srgbClr val="0070C0"/>
              </a:solidFill>
            </a:endParaRPr>
          </a:p>
          <a:p>
            <a:r>
              <a:rPr lang="nl-NL" sz="3200" dirty="0">
                <a:solidFill>
                  <a:srgbClr val="0070C0"/>
                </a:solidFill>
              </a:rPr>
              <a:t>Doet er 10000 µs over van -330V naar +330V</a:t>
            </a:r>
            <a:br>
              <a:rPr lang="nl-NL" sz="3200" dirty="0">
                <a:solidFill>
                  <a:srgbClr val="0070C0"/>
                </a:solidFill>
              </a:rPr>
            </a:br>
            <a:r>
              <a:rPr lang="nl-NL" dirty="0"/>
              <a:t>Voor het lichtnet: </a:t>
            </a:r>
            <a:r>
              <a:rPr lang="nl-NL" dirty="0">
                <a:solidFill>
                  <a:srgbClr val="FF0000"/>
                </a:solidFill>
              </a:rPr>
              <a:t>0,1 V/µs</a:t>
            </a:r>
            <a:endParaRPr lang="nl-NL" dirty="0"/>
          </a:p>
          <a:p>
            <a:r>
              <a:rPr lang="nl-NL" dirty="0"/>
              <a:t>Daarbij komt: het effect van </a:t>
            </a:r>
            <a:r>
              <a:rPr lang="nl-NL" dirty="0">
                <a:solidFill>
                  <a:schemeClr val="tx2"/>
                </a:solidFill>
              </a:rPr>
              <a:t>power spikes</a:t>
            </a:r>
            <a:endParaRPr lang="nl-NL" sz="3200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C69558-EB78-4CAF-9FDE-58B6404B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70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CE5C5-6C87-4DDE-ABCC-99379FA0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Power spike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093EF7-84B3-48C0-B4E0-AB19EFE75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Zware apparaten (liften, machines)</a:t>
            </a:r>
          </a:p>
          <a:p>
            <a:r>
              <a:rPr lang="nl-NL" dirty="0"/>
              <a:t>Stoorpieken op lichtnet</a:t>
            </a:r>
          </a:p>
          <a:p>
            <a:r>
              <a:rPr lang="nl-NL" dirty="0"/>
              <a:t>Kort maar hevig!!</a:t>
            </a:r>
          </a:p>
          <a:p>
            <a:r>
              <a:rPr lang="nl-NL" dirty="0"/>
              <a:t>Kleine spike: </a:t>
            </a:r>
            <a:br>
              <a:rPr lang="nl-NL" dirty="0"/>
            </a:br>
            <a:r>
              <a:rPr lang="nl-NL" dirty="0"/>
              <a:t>2,5kV voor 50µs</a:t>
            </a:r>
          </a:p>
          <a:p>
            <a:r>
              <a:rPr lang="nl-NL" dirty="0"/>
              <a:t>Grote spike: </a:t>
            </a:r>
            <a:br>
              <a:rPr lang="nl-NL" dirty="0"/>
            </a:br>
            <a:r>
              <a:rPr lang="nl-NL" dirty="0"/>
              <a:t>4kV voor 100µs</a:t>
            </a:r>
          </a:p>
          <a:p>
            <a:r>
              <a:rPr lang="nl-NL" dirty="0"/>
              <a:t>Laad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dirty="0"/>
              <a:t> via </a:t>
            </a:r>
            <a:r>
              <a:rPr lang="nl-NL" dirty="0">
                <a:solidFill>
                  <a:srgbClr val="FF0000"/>
                </a:solidFill>
              </a:rPr>
              <a:t>RL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68FD24-1C93-44E4-BF4D-3ECAAEBDA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21198"/>
            <a:ext cx="4749552" cy="356216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491153-A9B3-4E0E-A69E-064E1603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544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323F7-AFC0-4300-ABBD-9F814B59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Spike: Laden van C via RL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1C1E25-E293-457D-BE86-E9040C74D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r>
              <a:rPr lang="nl-NL" dirty="0"/>
              <a:t>Laden met spanning </a:t>
            </a:r>
            <a:r>
              <a:rPr lang="nl-NL" dirty="0">
                <a:solidFill>
                  <a:srgbClr val="FF0000"/>
                </a:solidFill>
              </a:rPr>
              <a:t>V</a:t>
            </a:r>
            <a:r>
              <a:rPr lang="nl-NL" dirty="0"/>
              <a:t> geeft stroom </a:t>
            </a:r>
            <a:r>
              <a:rPr lang="nl-NL" dirty="0">
                <a:solidFill>
                  <a:srgbClr val="FF0000"/>
                </a:solidFill>
              </a:rPr>
              <a:t>I = V/R</a:t>
            </a:r>
          </a:p>
          <a:p>
            <a:r>
              <a:rPr lang="nl-NL" dirty="0"/>
              <a:t>Spanning stijgt volgens </a:t>
            </a:r>
            <a:r>
              <a:rPr lang="nl-NL" dirty="0">
                <a:solidFill>
                  <a:srgbClr val="FF0000"/>
                </a:solidFill>
              </a:rPr>
              <a:t>P = I / C</a:t>
            </a:r>
          </a:p>
          <a:p>
            <a:r>
              <a:rPr lang="nl-NL" dirty="0"/>
              <a:t>Totale stijging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nl-NL" dirty="0">
                <a:solidFill>
                  <a:srgbClr val="FF0000"/>
                </a:solidFill>
              </a:rPr>
              <a:t>V = P * t</a:t>
            </a:r>
          </a:p>
          <a:p>
            <a:r>
              <a:rPr lang="nl-NL" dirty="0"/>
              <a:t>Hardste stijging: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(</a:t>
            </a:r>
            <a:r>
              <a:rPr lang="nl-NL" dirty="0" err="1">
                <a:solidFill>
                  <a:srgbClr val="FF0000"/>
                </a:solidFill>
              </a:rPr>
              <a:t>Vs</a:t>
            </a:r>
            <a:r>
              <a:rPr lang="nl-NL" dirty="0">
                <a:solidFill>
                  <a:srgbClr val="FF0000"/>
                </a:solidFill>
              </a:rPr>
              <a:t> + </a:t>
            </a:r>
            <a:r>
              <a:rPr lang="nl-NL" dirty="0" err="1">
                <a:solidFill>
                  <a:srgbClr val="FF0000"/>
                </a:solidFill>
              </a:rPr>
              <a:t>Vc</a:t>
            </a:r>
            <a:r>
              <a:rPr lang="nl-NL" dirty="0">
                <a:solidFill>
                  <a:srgbClr val="FF0000"/>
                </a:solidFill>
              </a:rPr>
              <a:t>) / R C</a:t>
            </a:r>
          </a:p>
          <a:p>
            <a:r>
              <a:rPr lang="nl-NL" dirty="0"/>
              <a:t>Hoogste waarde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</a:rPr>
              <a:t>V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t * (</a:t>
            </a:r>
            <a:r>
              <a:rPr lang="nl-NL" dirty="0" err="1">
                <a:solidFill>
                  <a:srgbClr val="FF0000"/>
                </a:solidFill>
              </a:rPr>
              <a:t>Vs</a:t>
            </a:r>
            <a:r>
              <a:rPr lang="nl-NL" dirty="0">
                <a:solidFill>
                  <a:srgbClr val="FF0000"/>
                </a:solidFill>
              </a:rPr>
              <a:t> – </a:t>
            </a:r>
            <a:r>
              <a:rPr lang="nl-NL" dirty="0" err="1">
                <a:solidFill>
                  <a:srgbClr val="FF0000"/>
                </a:solidFill>
              </a:rPr>
              <a:t>Vc</a:t>
            </a:r>
            <a:r>
              <a:rPr lang="nl-NL" dirty="0">
                <a:solidFill>
                  <a:srgbClr val="FF0000"/>
                </a:solidFill>
              </a:rPr>
              <a:t>) / R C</a:t>
            </a:r>
            <a:endParaRPr lang="nl-NL" dirty="0"/>
          </a:p>
          <a:p>
            <a:r>
              <a:rPr lang="nl-NL" dirty="0"/>
              <a:t>Het </a:t>
            </a:r>
            <a:r>
              <a:rPr lang="nl-NL" dirty="0">
                <a:solidFill>
                  <a:srgbClr val="FF0000"/>
                </a:solidFill>
              </a:rPr>
              <a:t>RC</a:t>
            </a:r>
            <a:r>
              <a:rPr lang="nl-NL" dirty="0"/>
              <a:t>-product is een belangrijke beschermer</a:t>
            </a:r>
            <a:br>
              <a:rPr lang="nl-NL" dirty="0"/>
            </a:br>
            <a:r>
              <a:rPr lang="nl-NL" dirty="0"/>
              <a:t>Wordt gemeten in eenheid: </a:t>
            </a:r>
            <a:r>
              <a:rPr lang="nl-NL" dirty="0">
                <a:solidFill>
                  <a:srgbClr val="FF0000"/>
                </a:solidFill>
              </a:rPr>
              <a:t>s</a:t>
            </a:r>
            <a:r>
              <a:rPr lang="nl-NL" dirty="0"/>
              <a:t>  (seconde)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E421BEC-25BD-421B-A9B3-6B26310B8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80060"/>
            <a:ext cx="3665538" cy="274915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4BBB79-1E4D-4583-AAF3-31BA8330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570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39046-3A65-4E1D-83F3-AC656BAD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CapCalc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0A0F53-8D02-48EA-BF01-85D98BFA1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Condensator en Load doorrekenen</a:t>
            </a:r>
          </a:p>
          <a:p>
            <a:r>
              <a:rPr lang="nl-NL" dirty="0"/>
              <a:t>Bekende </a:t>
            </a:r>
            <a:r>
              <a:rPr lang="nl-NL" dirty="0">
                <a:solidFill>
                  <a:srgbClr val="FF0000"/>
                </a:solidFill>
              </a:rPr>
              <a:t>VL</a:t>
            </a:r>
            <a:r>
              <a:rPr lang="nl-NL" dirty="0"/>
              <a:t> en </a:t>
            </a:r>
            <a:r>
              <a:rPr lang="nl-NL" dirty="0">
                <a:solidFill>
                  <a:srgbClr val="FF0000"/>
                </a:solidFill>
              </a:rPr>
              <a:t>IL</a:t>
            </a:r>
            <a:r>
              <a:rPr lang="nl-NL" dirty="0"/>
              <a:t>    (en </a:t>
            </a:r>
            <a:r>
              <a:rPr lang="nl-NL" dirty="0">
                <a:solidFill>
                  <a:srgbClr val="FF0000"/>
                </a:solidFill>
              </a:rPr>
              <a:t>VA</a:t>
            </a:r>
            <a:r>
              <a:rPr lang="nl-NL" dirty="0"/>
              <a:t> en </a:t>
            </a:r>
            <a:r>
              <a:rPr lang="nl-NL" dirty="0">
                <a:solidFill>
                  <a:srgbClr val="FF0000"/>
                </a:solidFill>
              </a:rPr>
              <a:t>f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Werkt met Excel:</a:t>
            </a:r>
          </a:p>
          <a:p>
            <a:pPr lvl="1"/>
            <a:r>
              <a:rPr lang="nl-NL" dirty="0"/>
              <a:t>Alle formules zitten erin (model)</a:t>
            </a:r>
          </a:p>
          <a:p>
            <a:pPr lvl="1"/>
            <a:r>
              <a:rPr lang="nl-NL" dirty="0"/>
              <a:t>Invoerwaarden invullen op gele vakjes</a:t>
            </a:r>
          </a:p>
          <a:p>
            <a:pPr lvl="1"/>
            <a:r>
              <a:rPr lang="nl-NL" dirty="0"/>
              <a:t>Verschillende waarden makkelijk proberen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6D8273-F3D3-49C3-B160-119CF71C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88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0E045-5DCA-4C89-BC95-0AFE1F54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Mechanische Schakelklok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662FD4-79D0-4593-A4F3-DACB5CD5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1" y="1600200"/>
            <a:ext cx="3773158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Schuurlamp, pomp, waterbed, …</a:t>
            </a:r>
          </a:p>
          <a:p>
            <a:r>
              <a:rPr lang="nl-NL" dirty="0"/>
              <a:t>Zacht gepruttel</a:t>
            </a:r>
          </a:p>
          <a:p>
            <a:r>
              <a:rPr lang="nl-NL" dirty="0"/>
              <a:t>R (20 – 60 kΩ),</a:t>
            </a:r>
            <a:br>
              <a:rPr lang="nl-NL" dirty="0"/>
            </a:br>
            <a:r>
              <a:rPr lang="nl-NL" dirty="0" err="1"/>
              <a:t>nF</a:t>
            </a:r>
            <a:r>
              <a:rPr lang="nl-NL" dirty="0"/>
              <a:t> = 3000 / kΩ </a:t>
            </a:r>
          </a:p>
          <a:p>
            <a:r>
              <a:rPr lang="nl-NL" dirty="0"/>
              <a:t>Openmaken </a:t>
            </a:r>
          </a:p>
          <a:p>
            <a:r>
              <a:rPr lang="nl-NL" dirty="0"/>
              <a:t>R weg, C erin</a:t>
            </a:r>
          </a:p>
          <a:p>
            <a:r>
              <a:rPr lang="nl-NL" dirty="0"/>
              <a:t>Klok terugzetten </a:t>
            </a:r>
            <a:br>
              <a:rPr lang="nl-NL" dirty="0"/>
            </a:br>
            <a:r>
              <a:rPr lang="nl-NL" dirty="0"/>
              <a:t>voor nog 10 jaar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3234D4-64BE-49C6-A883-AE9045B0A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33934"/>
            <a:ext cx="3168220" cy="23761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D6EE7E3-2F3C-4086-A6A0-7364B597A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1" y="2985938"/>
            <a:ext cx="2698068" cy="359742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488842-9711-47EE-AE61-B20EBDB2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395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39046-3A65-4E1D-83F3-AC656BAD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CapCalc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0A0F53-8D02-48EA-BF01-85D98BFA1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Condensator en Load doorrekenen</a:t>
            </a:r>
          </a:p>
          <a:p>
            <a:r>
              <a:rPr lang="nl-NL" dirty="0"/>
              <a:t>Bekende </a:t>
            </a:r>
            <a:r>
              <a:rPr lang="nl-NL" dirty="0">
                <a:solidFill>
                  <a:srgbClr val="FF0000"/>
                </a:solidFill>
              </a:rPr>
              <a:t>VL</a:t>
            </a:r>
            <a:r>
              <a:rPr lang="nl-NL" dirty="0"/>
              <a:t> en </a:t>
            </a:r>
            <a:r>
              <a:rPr lang="nl-NL" dirty="0">
                <a:solidFill>
                  <a:srgbClr val="FF0000"/>
                </a:solidFill>
              </a:rPr>
              <a:t>IL</a:t>
            </a:r>
            <a:r>
              <a:rPr lang="nl-NL" dirty="0"/>
              <a:t>    (en </a:t>
            </a:r>
            <a:r>
              <a:rPr lang="nl-NL" dirty="0">
                <a:solidFill>
                  <a:srgbClr val="FF0000"/>
                </a:solidFill>
              </a:rPr>
              <a:t>VA</a:t>
            </a:r>
            <a:r>
              <a:rPr lang="nl-NL" dirty="0"/>
              <a:t> en </a:t>
            </a:r>
            <a:r>
              <a:rPr lang="nl-NL" dirty="0">
                <a:solidFill>
                  <a:srgbClr val="FF0000"/>
                </a:solidFill>
              </a:rPr>
              <a:t>f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Deel 1: Invoer en waarde </a:t>
            </a:r>
            <a:r>
              <a:rPr lang="nl-NL" dirty="0">
                <a:solidFill>
                  <a:srgbClr val="FF0000"/>
                </a:solidFill>
              </a:rPr>
              <a:t>CB</a:t>
            </a:r>
            <a:r>
              <a:rPr lang="nl-NL" dirty="0"/>
              <a:t> en </a:t>
            </a:r>
            <a:r>
              <a:rPr lang="nl-NL" dirty="0">
                <a:solidFill>
                  <a:srgbClr val="FF0000"/>
                </a:solidFill>
              </a:rPr>
              <a:t>RB</a:t>
            </a:r>
          </a:p>
          <a:p>
            <a:pPr lvl="1"/>
            <a:r>
              <a:rPr lang="nl-NL" dirty="0"/>
              <a:t>Bv B0X19U:  19, 17, 50, 31</a:t>
            </a:r>
          </a:p>
          <a:p>
            <a:r>
              <a:rPr lang="nl-NL" dirty="0"/>
              <a:t>Deel 2: “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”, stroom bij afwijkingen</a:t>
            </a:r>
          </a:p>
          <a:p>
            <a:pPr lvl="1"/>
            <a:r>
              <a:rPr lang="nl-NL" dirty="0"/>
              <a:t>Bv Koud RL = 0,12</a:t>
            </a:r>
          </a:p>
          <a:p>
            <a:r>
              <a:rPr lang="nl-NL" dirty="0"/>
              <a:t>Deel 3: Puls en Spikes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4BAC12-3B54-4E1B-8F15-E277FBF9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033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F8255-FAF6-48AB-85C6-F564EC82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De voorbeelden opnieuw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675F2F-8CC6-477D-9FD5-BCD73E8F4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292567-B0A4-4472-8E79-75E38405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82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2CB17-ECFE-49BE-A26A-D1D569DD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Senseo Syndroom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CBBEB3-FF6E-4F33-885B-26F72A669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Waarom gaan Senseo’s stuk?</a:t>
            </a:r>
          </a:p>
          <a:p>
            <a:r>
              <a:rPr lang="nl-NL" dirty="0"/>
              <a:t>Maar niet bij iedereen?</a:t>
            </a:r>
          </a:p>
          <a:p>
            <a:r>
              <a:rPr lang="nl-NL" dirty="0"/>
              <a:t>Let op RC is “maar” 47µs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ABCEDF8-7E6A-4470-84C3-FBF26A027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77121"/>
            <a:ext cx="7696200" cy="283845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9B8FA6-924C-46D0-9B82-1602E567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372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4FAF1-BA5A-49EB-9D24-FA043F707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Senseo Ontwerpsyndroom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88BA1C-3FC8-4126-99FF-58776CBBE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Schakeling 24x7 aan het net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r>
              <a:rPr lang="nl-NL" dirty="0">
                <a:sym typeface="Wingdings" panose="05000000000000000000" pitchFamily="2" charset="2"/>
              </a:rPr>
              <a:t>Load beschermt niet tegen spikes </a:t>
            </a:r>
          </a:p>
          <a:p>
            <a:r>
              <a:rPr lang="nl-NL" dirty="0">
                <a:sym typeface="Wingdings" panose="05000000000000000000" pitchFamily="2" charset="2"/>
              </a:rPr>
              <a:t>Laag RC-product </a:t>
            </a:r>
            <a:r>
              <a:rPr lang="nl-NL" dirty="0"/>
              <a:t>47µs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  <a:p>
            <a:r>
              <a:rPr lang="nl-NL" dirty="0"/>
              <a:t>Kleine spike geeft al 2.5kV / 47 µs  = 53V/µs</a:t>
            </a:r>
          </a:p>
          <a:p>
            <a:r>
              <a:rPr lang="nl-NL" dirty="0"/>
              <a:t>Binnen 20µs zit je al rond 1000V</a:t>
            </a:r>
          </a:p>
          <a:p>
            <a:r>
              <a:rPr lang="nl-NL" dirty="0"/>
              <a:t>Gebruikte ballast is X2 type (“veiligheid”)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  <a:p>
            <a:r>
              <a:rPr lang="nl-NL" dirty="0"/>
              <a:t>Overschrijding werkspanning brandt gaatje: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Er is steeds verlies van capaciteit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3C9599-A2C3-42B2-B643-1227DDC1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889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A1BE8-A727-4386-BA0E-86B85F09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Schakelklok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1F748F-84EC-4889-85C3-A49259417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Hebben we een </a:t>
            </a:r>
            <a:r>
              <a:rPr lang="nl-NL" dirty="0" err="1"/>
              <a:t>Bleeder</a:t>
            </a:r>
            <a:r>
              <a:rPr lang="nl-NL" dirty="0"/>
              <a:t> nodig?</a:t>
            </a:r>
          </a:p>
          <a:p>
            <a:r>
              <a:rPr lang="nl-NL" dirty="0"/>
              <a:t>Waar is de Limiter?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A8B13D-0F80-49F6-8609-91F3DD099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4139952" cy="25992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E40AA26-5627-4793-829A-DB7E769AE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4" y="3229078"/>
            <a:ext cx="4450284" cy="333771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4547B5-96FD-4AE8-B965-E70A29FB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554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A1BE8-A727-4386-BA0E-86B85F09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Schakelklok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1F748F-84EC-4889-85C3-A49259417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Hebben we een </a:t>
            </a:r>
            <a:r>
              <a:rPr lang="nl-NL" dirty="0" err="1"/>
              <a:t>Bleeder</a:t>
            </a:r>
            <a:r>
              <a:rPr lang="nl-NL" dirty="0"/>
              <a:t> nodig?</a:t>
            </a:r>
          </a:p>
          <a:p>
            <a:r>
              <a:rPr lang="nl-NL" dirty="0"/>
              <a:t>Waar is de Limiter? </a:t>
            </a:r>
          </a:p>
          <a:p>
            <a:endParaRPr lang="nl-NL" dirty="0"/>
          </a:p>
          <a:p>
            <a:r>
              <a:rPr lang="nl-NL" dirty="0"/>
              <a:t>Motor heeft 5k Ohms</a:t>
            </a:r>
          </a:p>
          <a:p>
            <a:r>
              <a:rPr lang="nl-NL" dirty="0"/>
              <a:t>C = 60nF 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RC = 300µ</a:t>
            </a:r>
            <a:r>
              <a:rPr lang="nl-NL" dirty="0"/>
              <a:t>s</a:t>
            </a:r>
          </a:p>
          <a:p>
            <a:endParaRPr lang="nl-NL" dirty="0"/>
          </a:p>
          <a:p>
            <a:r>
              <a:rPr lang="nl-NL" dirty="0"/>
              <a:t>Kleine spike geeft P = 8V/</a:t>
            </a:r>
            <a:r>
              <a:rPr lang="nl-NL" dirty="0">
                <a:sym typeface="Wingdings" panose="05000000000000000000" pitchFamily="2" charset="2"/>
              </a:rPr>
              <a:t>µ</a:t>
            </a:r>
            <a:r>
              <a:rPr lang="nl-NL" dirty="0"/>
              <a:t>s, V = 700V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A8B13D-0F80-49F6-8609-91F3DD099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4139952" cy="2599231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FAB07B-A5A6-43B7-BEC8-84B1F6FD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853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D2D49-864D-4287-A657-B2787B4E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Ratelcondensator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E6DA8A-49A0-4322-BD6C-7B9B2CFD8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nl-NL" dirty="0"/>
              <a:t>Waar is de Limiter?</a:t>
            </a:r>
          </a:p>
          <a:p>
            <a:r>
              <a:rPr lang="nl-NL" dirty="0"/>
              <a:t>Elke spike is moordaanslag op C19!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B1E1EE8-D40A-485C-8DDA-40B64B4DB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3212976"/>
            <a:ext cx="7296150" cy="35052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A0AFF8-DD64-4580-BABD-CA868017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363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5F5AD-4C35-4E17-AECE-FAD34ACF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LED Lamp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1CBE32-D451-46D9-9306-5AC12F2A8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2407"/>
            <a:ext cx="8229600" cy="4065315"/>
          </a:xfrm>
        </p:spPr>
        <p:txBody>
          <a:bodyPr/>
          <a:lstStyle/>
          <a:p>
            <a:r>
              <a:rPr lang="nl-NL" dirty="0"/>
              <a:t>Ballast</a:t>
            </a:r>
          </a:p>
          <a:p>
            <a:r>
              <a:rPr lang="nl-NL" dirty="0" err="1"/>
              <a:t>Bleeder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waarom?</a:t>
            </a:r>
          </a:p>
          <a:p>
            <a:r>
              <a:rPr lang="nl-NL" dirty="0"/>
              <a:t>Limiter</a:t>
            </a:r>
          </a:p>
          <a:p>
            <a:r>
              <a:rPr lang="nl-NL" dirty="0"/>
              <a:t>Load</a:t>
            </a:r>
          </a:p>
          <a:p>
            <a:r>
              <a:rPr lang="nl-NL" dirty="0" err="1"/>
              <a:t>Fuse</a:t>
            </a:r>
            <a:endParaRPr lang="nl-NL" dirty="0"/>
          </a:p>
          <a:p>
            <a:r>
              <a:rPr lang="nl-NL" dirty="0"/>
              <a:t>Extra onderdelen?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181C218-956D-4581-9119-E4EE76A57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12459"/>
            <a:ext cx="5636121" cy="4232572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7E8E34-DE13-4794-BADB-DC76068A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451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23DA6-3549-4DD5-8323-960521DC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Voorlopige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5B44EE-FCAB-4865-966E-3371CC74C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nl-NL" dirty="0"/>
              <a:t>Senseo: </a:t>
            </a:r>
            <a:br>
              <a:rPr lang="nl-NL" dirty="0"/>
            </a:br>
            <a:r>
              <a:rPr lang="nl-NL" dirty="0"/>
              <a:t>Geen goeie toepassing voor C</a:t>
            </a:r>
          </a:p>
          <a:p>
            <a:r>
              <a:rPr lang="nl-NL" dirty="0"/>
              <a:t>Schakelklok: </a:t>
            </a:r>
            <a:br>
              <a:rPr lang="nl-NL" dirty="0"/>
            </a:br>
            <a:r>
              <a:rPr lang="nl-NL" dirty="0"/>
              <a:t>Jammer dat fabriek er geen C in stopt</a:t>
            </a:r>
          </a:p>
          <a:p>
            <a:r>
              <a:rPr lang="nl-NL" dirty="0" err="1"/>
              <a:t>LED-lamp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Geschikte toepassing, let op C1 (Senseo </a:t>
            </a:r>
            <a:r>
              <a:rPr lang="nl-NL" dirty="0">
                <a:sym typeface="Wingdings" panose="05000000000000000000" pitchFamily="2" charset="2"/>
              </a:rPr>
              <a:t>)</a:t>
            </a:r>
          </a:p>
          <a:p>
            <a:r>
              <a:rPr lang="nl-NL" dirty="0">
                <a:sym typeface="Wingdings" panose="05000000000000000000" pitchFamily="2" charset="2"/>
              </a:rPr>
              <a:t>Ratelcondensator: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Laag RC-product is gevaar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9FE3D2-FF42-4F93-B215-95743927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975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Ballast-C in </a:t>
            </a:r>
            <a:r>
              <a:rPr lang="en-US" dirty="0" err="1"/>
              <a:t>UUtje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of </a:t>
            </a:r>
            <a:r>
              <a:rPr lang="en-US" dirty="0" err="1"/>
              <a:t>Niet</a:t>
            </a:r>
            <a:endParaRPr lang="en-US" dirty="0"/>
          </a:p>
          <a:p>
            <a:r>
              <a:rPr lang="en-US" dirty="0" err="1"/>
              <a:t>Alternatieve</a:t>
            </a:r>
            <a:r>
              <a:rPr lang="en-US" dirty="0"/>
              <a:t> </a:t>
            </a:r>
            <a:r>
              <a:rPr lang="en-US" dirty="0" err="1"/>
              <a:t>voedingen</a:t>
            </a:r>
            <a:endParaRPr lang="en-US" dirty="0"/>
          </a:p>
          <a:p>
            <a:r>
              <a:rPr lang="en-US" dirty="0" err="1"/>
              <a:t>Ombouw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110/220V radio</a:t>
            </a:r>
          </a:p>
          <a:p>
            <a:endParaRPr lang="en-US" dirty="0"/>
          </a:p>
          <a:p>
            <a:r>
              <a:rPr lang="nl-NL" dirty="0"/>
              <a:t>Gelukje: C is altijd 1,5µF</a:t>
            </a:r>
          </a:p>
          <a:p>
            <a:pPr lvl="1"/>
            <a:r>
              <a:rPr lang="nl-NL" dirty="0"/>
              <a:t>Standaardwaarde, 10 voor 2€50 bij Ali</a:t>
            </a:r>
          </a:p>
          <a:p>
            <a:pPr lvl="1"/>
            <a:r>
              <a:rPr lang="nl-NL" dirty="0"/>
              <a:t>Komt niet heel precies, maar 2µF is teveel</a:t>
            </a:r>
          </a:p>
          <a:p>
            <a:pPr lvl="1"/>
            <a:r>
              <a:rPr lang="nl-NL" dirty="0"/>
              <a:t>Probeer binnen 100nF van </a:t>
            </a:r>
            <a:r>
              <a:rPr lang="nl-NL" dirty="0" err="1"/>
              <a:t>CapCalc</a:t>
            </a:r>
            <a:r>
              <a:rPr lang="nl-NL" dirty="0"/>
              <a:t>-waarde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3C0EE9-7FAE-40F2-93E2-EA5D914A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38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</a:t>
            </a:r>
            <a:r>
              <a:rPr lang="en-US" dirty="0" err="1"/>
              <a:t>behandelen</a:t>
            </a:r>
            <a:r>
              <a:rPr lang="en-US" dirty="0"/>
              <a:t> </a:t>
            </a:r>
            <a:r>
              <a:rPr lang="en-US" dirty="0" err="1"/>
              <a:t>vandaag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Voorbeelden</a:t>
            </a:r>
            <a:r>
              <a:rPr lang="en-US" dirty="0"/>
              <a:t> van </a:t>
            </a:r>
            <a:r>
              <a:rPr lang="en-US" dirty="0" err="1"/>
              <a:t>Condensatorballast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Theorie</a:t>
            </a:r>
            <a:r>
              <a:rPr lang="en-US" dirty="0"/>
              <a:t> van de </a:t>
            </a:r>
            <a:r>
              <a:rPr lang="en-US" dirty="0" err="1"/>
              <a:t>Condensatorballast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Voorbeelden</a:t>
            </a:r>
            <a:r>
              <a:rPr lang="en-US" dirty="0"/>
              <a:t> in </a:t>
            </a:r>
            <a:r>
              <a:rPr lang="en-US" dirty="0" err="1"/>
              <a:t>meer</a:t>
            </a:r>
            <a:r>
              <a:rPr lang="en-US" dirty="0"/>
              <a:t> detail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UUtje</a:t>
            </a:r>
            <a:r>
              <a:rPr lang="en-US" dirty="0"/>
              <a:t> </a:t>
            </a:r>
            <a:r>
              <a:rPr lang="en-US" dirty="0" err="1"/>
              <a:t>aanpassen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Het Sanshin-schema </a:t>
            </a:r>
            <a:r>
              <a:rPr lang="en-US" dirty="0" err="1"/>
              <a:t>voor</a:t>
            </a:r>
            <a:r>
              <a:rPr lang="en-US" dirty="0"/>
              <a:t> 110V radio’s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105E82-B7EF-49FA-A8C7-8FC5762C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812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52AF9-9FFA-4780-8FBB-26E81752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Resistieve</a:t>
            </a:r>
            <a:r>
              <a:rPr lang="nl-NL" dirty="0"/>
              <a:t> ballast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EE727F-BB5E-46A0-A376-78FC72437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48562" cy="4853136"/>
          </a:xfrm>
        </p:spPr>
        <p:txBody>
          <a:bodyPr>
            <a:normAutofit/>
          </a:bodyPr>
          <a:lstStyle/>
          <a:p>
            <a:r>
              <a:rPr lang="nl-NL" dirty="0"/>
              <a:t>Load is gloeiketen, </a:t>
            </a:r>
            <a:br>
              <a:rPr lang="nl-NL" dirty="0"/>
            </a:br>
            <a:r>
              <a:rPr lang="nl-NL" dirty="0"/>
              <a:t>ca. 110V</a:t>
            </a:r>
          </a:p>
          <a:p>
            <a:r>
              <a:rPr lang="nl-NL" dirty="0"/>
              <a:t>110V wegwerken </a:t>
            </a:r>
            <a:br>
              <a:rPr lang="nl-NL" dirty="0"/>
            </a:br>
            <a:r>
              <a:rPr lang="nl-NL" dirty="0"/>
              <a:t>met weerstand</a:t>
            </a:r>
          </a:p>
          <a:p>
            <a:r>
              <a:rPr lang="nl-NL" dirty="0"/>
              <a:t>Straalkacheltje</a:t>
            </a:r>
          </a:p>
          <a:p>
            <a:r>
              <a:rPr lang="nl-NL" dirty="0"/>
              <a:t>Kapot (</a:t>
            </a:r>
            <a:r>
              <a:rPr lang="nl-NL" b="1" dirty="0"/>
              <a:t>groene weerstand </a:t>
            </a:r>
            <a:r>
              <a:rPr lang="nl-NL" dirty="0"/>
              <a:t>gezocht op NFOR)</a:t>
            </a:r>
          </a:p>
          <a:p>
            <a:r>
              <a:rPr lang="nl-NL" dirty="0"/>
              <a:t>Produceert hitte: schade aan radio!</a:t>
            </a:r>
          </a:p>
          <a:p>
            <a:r>
              <a:rPr lang="nl-NL" dirty="0"/>
              <a:t>Slurpt energie…, of niet, hoeveel gebruik ???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56B44DE-B0A5-4847-8F0D-2FD36AEEC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29" y="1600200"/>
            <a:ext cx="4871834" cy="168478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D79F75-0CCB-4DD2-9D74-0314A3E4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625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Redenen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of </a:t>
            </a:r>
            <a:r>
              <a:rPr lang="en-US" dirty="0" err="1"/>
              <a:t>tegen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r>
              <a:rPr lang="en-US" dirty="0"/>
              <a:t>Con: </a:t>
            </a:r>
            <a:r>
              <a:rPr lang="en-US" dirty="0" err="1"/>
              <a:t>Alleen</a:t>
            </a:r>
            <a:r>
              <a:rPr lang="en-US" dirty="0"/>
              <a:t> AC 50Hz, </a:t>
            </a:r>
            <a:r>
              <a:rPr lang="en-US" dirty="0" err="1"/>
              <a:t>geen</a:t>
            </a:r>
            <a:r>
              <a:rPr lang="en-US" dirty="0"/>
              <a:t> 60Hz of DC</a:t>
            </a:r>
            <a:endParaRPr lang="nl-NL" dirty="0"/>
          </a:p>
          <a:p>
            <a:r>
              <a:rPr lang="en-US" dirty="0"/>
              <a:t>Con: </a:t>
            </a:r>
            <a:r>
              <a:rPr lang="en-US" dirty="0" err="1"/>
              <a:t>Originaliteit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Pro: </a:t>
            </a:r>
            <a:r>
              <a:rPr lang="en-US" dirty="0" err="1"/>
              <a:t>Kapotte</a:t>
            </a:r>
            <a:r>
              <a:rPr lang="en-US" dirty="0"/>
              <a:t> R</a:t>
            </a:r>
          </a:p>
          <a:p>
            <a:r>
              <a:rPr lang="en-US" dirty="0"/>
              <a:t>Pro: </a:t>
            </a:r>
            <a:r>
              <a:rPr lang="en-US" dirty="0" err="1"/>
              <a:t>Energieverbruik</a:t>
            </a:r>
            <a:endParaRPr lang="en-US" dirty="0"/>
          </a:p>
          <a:p>
            <a:r>
              <a:rPr lang="en-US" dirty="0"/>
              <a:t>Pro: </a:t>
            </a:r>
            <a:r>
              <a:rPr lang="en-US" dirty="0" err="1"/>
              <a:t>Levensduur</a:t>
            </a:r>
            <a:endParaRPr lang="en-US" dirty="0"/>
          </a:p>
          <a:p>
            <a:r>
              <a:rPr lang="en-US" dirty="0"/>
              <a:t>Pro: Experiment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3B0D6E-16FC-4B36-BEE0-A719A3B95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26160"/>
            <a:ext cx="4299708" cy="259228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C73D2A-1294-4B75-912C-A0EC0B03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663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64111"/>
            <a:ext cx="7056784" cy="36938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 van Philips B0X19U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dirty="0" err="1"/>
              <a:t>Gloeiketen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gelijkrichter</a:t>
            </a:r>
            <a:r>
              <a:rPr lang="en-US" dirty="0"/>
              <a:t> op 110V</a:t>
            </a:r>
          </a:p>
          <a:p>
            <a:r>
              <a:rPr lang="en-US" dirty="0" err="1"/>
              <a:t>Schakelbare</a:t>
            </a:r>
            <a:r>
              <a:rPr lang="en-US" dirty="0"/>
              <a:t> Ballast-R </a:t>
            </a:r>
            <a:r>
              <a:rPr lang="en-US" dirty="0" err="1"/>
              <a:t>en</a:t>
            </a:r>
            <a:r>
              <a:rPr lang="en-US" dirty="0"/>
              <a:t> Limiter</a:t>
            </a:r>
          </a:p>
          <a:p>
            <a:r>
              <a:rPr lang="en-US" dirty="0" err="1"/>
              <a:t>Straalkachel</a:t>
            </a:r>
            <a:r>
              <a:rPr lang="en-US" dirty="0"/>
              <a:t> met </a:t>
            </a:r>
            <a:r>
              <a:rPr lang="en-US" dirty="0" err="1"/>
              <a:t>aftakking</a:t>
            </a:r>
            <a:r>
              <a:rPr lang="en-US" dirty="0"/>
              <a:t>,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stuk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ACE3B0-5AD0-4146-AE4A-38E79C36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857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Vermogen</a:t>
            </a:r>
            <a:r>
              <a:rPr lang="en-US" dirty="0"/>
              <a:t> van B0X15U/17U/19U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r>
              <a:rPr lang="en-US" dirty="0"/>
              <a:t>Op 110V:  17W</a:t>
            </a:r>
          </a:p>
          <a:p>
            <a:pPr lvl="1"/>
            <a:r>
              <a:rPr lang="en-US" dirty="0" err="1"/>
              <a:t>Gloeiketen</a:t>
            </a:r>
            <a:r>
              <a:rPr lang="en-US" dirty="0"/>
              <a:t> 11W</a:t>
            </a:r>
          </a:p>
          <a:p>
            <a:pPr lvl="1"/>
            <a:r>
              <a:rPr lang="en-US" dirty="0"/>
              <a:t>B+ 6W</a:t>
            </a:r>
          </a:p>
          <a:p>
            <a:r>
              <a:rPr lang="en-US" dirty="0"/>
              <a:t>Op 220V:  43W</a:t>
            </a:r>
          </a:p>
          <a:p>
            <a:pPr lvl="1"/>
            <a:r>
              <a:rPr lang="en-US" dirty="0" err="1"/>
              <a:t>Gloeiketen</a:t>
            </a:r>
            <a:r>
              <a:rPr lang="en-US" dirty="0"/>
              <a:t> 11W</a:t>
            </a:r>
          </a:p>
          <a:p>
            <a:pPr lvl="1"/>
            <a:r>
              <a:rPr lang="en-US" dirty="0"/>
              <a:t>Ballast 11W</a:t>
            </a:r>
          </a:p>
          <a:p>
            <a:pPr lvl="1"/>
            <a:r>
              <a:rPr lang="en-US" dirty="0"/>
              <a:t>B+ </a:t>
            </a:r>
            <a:r>
              <a:rPr lang="en-US" dirty="0" err="1"/>
              <a:t>en</a:t>
            </a:r>
            <a:r>
              <a:rPr lang="en-US" dirty="0"/>
              <a:t> ballast 21W</a:t>
            </a:r>
          </a:p>
          <a:p>
            <a:r>
              <a:rPr lang="en-US" dirty="0" err="1"/>
              <a:t>Dus</a:t>
            </a:r>
            <a:r>
              <a:rPr lang="en-US" dirty="0"/>
              <a:t>: Met </a:t>
            </a:r>
            <a:r>
              <a:rPr lang="en-US" dirty="0" err="1"/>
              <a:t>hogere</a:t>
            </a:r>
            <a:r>
              <a:rPr lang="en-US" dirty="0"/>
              <a:t> B+ is </a:t>
            </a:r>
            <a:r>
              <a:rPr lang="en-US" dirty="0" err="1"/>
              <a:t>verbruik</a:t>
            </a:r>
            <a:r>
              <a:rPr lang="en-US" dirty="0"/>
              <a:t> </a:t>
            </a:r>
            <a:r>
              <a:rPr lang="en-US" dirty="0" err="1"/>
              <a:t>flink</a:t>
            </a:r>
            <a:r>
              <a:rPr lang="en-US" dirty="0"/>
              <a:t> </a:t>
            </a:r>
            <a:r>
              <a:rPr lang="en-US" dirty="0" err="1"/>
              <a:t>hoger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640062" cy="3480047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50208D-1FB8-40F6-A91D-309D8E57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874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64111"/>
            <a:ext cx="7056784" cy="36938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Condensator</a:t>
            </a:r>
            <a:r>
              <a:rPr lang="en-US" dirty="0"/>
              <a:t> in Philips B0X19U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dirty="0"/>
              <a:t>R14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uiteinde</a:t>
            </a:r>
            <a:r>
              <a:rPr lang="en-US" dirty="0"/>
              <a:t> los</a:t>
            </a:r>
          </a:p>
          <a:p>
            <a:r>
              <a:rPr lang="en-US" dirty="0" err="1"/>
              <a:t>Overbrug</a:t>
            </a:r>
            <a:r>
              <a:rPr lang="en-US" dirty="0"/>
              <a:t> met 1,5µF / 630V</a:t>
            </a:r>
          </a:p>
          <a:p>
            <a:r>
              <a:rPr lang="en-US" dirty="0" err="1"/>
              <a:t>Schok</a:t>
            </a:r>
            <a:r>
              <a:rPr lang="en-US" dirty="0"/>
              <a:t> </a:t>
            </a:r>
            <a:r>
              <a:rPr lang="en-US" dirty="0" err="1"/>
              <a:t>voorkomen</a:t>
            </a:r>
            <a:r>
              <a:rPr lang="en-US" dirty="0"/>
              <a:t> met bleeder</a:t>
            </a:r>
          </a:p>
          <a:p>
            <a:r>
              <a:rPr lang="en-US" dirty="0" err="1"/>
              <a:t>Verbruik</a:t>
            </a:r>
            <a:r>
              <a:rPr lang="en-US" dirty="0"/>
              <a:t> nu ca. 31W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BC0B76-1164-4C50-B02F-77FB530A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015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37A63-196D-4068-BFF4-FFC93283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Werkt voor alle </a:t>
            </a:r>
            <a:r>
              <a:rPr lang="nl-NL" dirty="0" err="1"/>
              <a:t>Uutjes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684132-2932-4538-B895-648994FB1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nl-NL" dirty="0"/>
              <a:t>Goed voor enkele keten van 110V</a:t>
            </a:r>
          </a:p>
          <a:p>
            <a:pPr lvl="1"/>
            <a:r>
              <a:rPr lang="nl-NL" dirty="0"/>
              <a:t>AM ontvangers met </a:t>
            </a:r>
            <a:r>
              <a:rPr lang="nl-NL" dirty="0" err="1"/>
              <a:t>Rimlock</a:t>
            </a:r>
            <a:r>
              <a:rPr lang="nl-NL" dirty="0"/>
              <a:t> of </a:t>
            </a:r>
            <a:r>
              <a:rPr lang="nl-NL" dirty="0" err="1"/>
              <a:t>Noval</a:t>
            </a:r>
            <a:r>
              <a:rPr lang="nl-NL" dirty="0"/>
              <a:t> buizen</a:t>
            </a:r>
          </a:p>
          <a:p>
            <a:r>
              <a:rPr lang="nl-NL" dirty="0" err="1"/>
              <a:t>UUtjes</a:t>
            </a:r>
            <a:r>
              <a:rPr lang="nl-NL" dirty="0"/>
              <a:t> met FM hebben meer buizen</a:t>
            </a:r>
          </a:p>
          <a:p>
            <a:r>
              <a:rPr lang="nl-NL" dirty="0"/>
              <a:t>Sleutelbuizen: keten is 145V</a:t>
            </a:r>
          </a:p>
          <a:p>
            <a:endParaRPr lang="nl-NL" dirty="0"/>
          </a:p>
          <a:p>
            <a:r>
              <a:rPr lang="nl-NL" dirty="0"/>
              <a:t>NTC-weerstanden kun je weglaten!</a:t>
            </a:r>
            <a:br>
              <a:rPr lang="nl-NL" dirty="0"/>
            </a:br>
            <a:r>
              <a:rPr lang="nl-NL" dirty="0"/>
              <a:t>Inschakelstroombegrenzing voor lampje, </a:t>
            </a:r>
            <a:br>
              <a:rPr lang="nl-NL" dirty="0"/>
            </a:br>
            <a:r>
              <a:rPr lang="nl-NL" dirty="0"/>
              <a:t>condensator zorgt hiervoor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C89F99-8AAA-447D-89DE-B3D04888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140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2404B-6945-47BB-B0D0-E50365E7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/>
              <a:t>Philips 20*U met Sleutelbuizen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6E9505-DC70-47AE-9066-83DD41B7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5141168"/>
          </a:xfrm>
        </p:spPr>
        <p:txBody>
          <a:bodyPr/>
          <a:lstStyle/>
          <a:p>
            <a:r>
              <a:rPr lang="nl-NL" dirty="0"/>
              <a:t>Sleutelbuizen: 145V, twee delen G1 en G2</a:t>
            </a:r>
          </a:p>
          <a:p>
            <a:r>
              <a:rPr lang="nl-NL" dirty="0"/>
              <a:t>R37 en R41 in 203U voor neonlampje</a:t>
            </a:r>
          </a:p>
          <a:p>
            <a:endParaRPr lang="nl-NL" dirty="0"/>
          </a:p>
          <a:p>
            <a:r>
              <a:rPr lang="nl-NL" dirty="0"/>
              <a:t>Kan R38 en R40 </a:t>
            </a:r>
            <a:r>
              <a:rPr lang="nl-NL" dirty="0" err="1"/>
              <a:t>verv</a:t>
            </a:r>
            <a:r>
              <a:rPr lang="nl-NL" dirty="0"/>
              <a:t>. door C van 1µ78</a:t>
            </a:r>
          </a:p>
          <a:p>
            <a:r>
              <a:rPr lang="nl-NL" dirty="0"/>
              <a:t>P-winst ca. 8W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  <a:p>
            <a:r>
              <a:rPr lang="nl-NL" dirty="0"/>
              <a:t>Verhoog R41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6E94F1-2747-41AE-B6F6-003361880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7422"/>
            <a:ext cx="4364856" cy="5513502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4F0DB2-87A3-4085-BBC4-85F2905E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103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88225-92C1-4289-ABD9-1EB01A7A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Ombouw 110V radio’s: </a:t>
            </a:r>
            <a:r>
              <a:rPr lang="nl-NL" dirty="0" err="1"/>
              <a:t>Sanshin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FFBAED-C7EA-461C-A2AD-D6B31932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nl-NL" dirty="0"/>
              <a:t>Amerikaanse radio’s (AA5) </a:t>
            </a:r>
          </a:p>
          <a:p>
            <a:pPr lvl="1"/>
            <a:r>
              <a:rPr lang="nl-NL" dirty="0"/>
              <a:t>Gloeistroom 150mA of 300mA</a:t>
            </a:r>
          </a:p>
          <a:p>
            <a:r>
              <a:rPr lang="nl-NL" dirty="0"/>
              <a:t>Franse 110V radio’s</a:t>
            </a:r>
          </a:p>
          <a:p>
            <a:pPr lvl="1"/>
            <a:r>
              <a:rPr lang="nl-NL" dirty="0"/>
              <a:t>Gloeistroom 100 (U) of 200mA (C-buizen)</a:t>
            </a:r>
          </a:p>
          <a:p>
            <a:r>
              <a:rPr lang="nl-NL" dirty="0"/>
              <a:t>Nodig: 1,5</a:t>
            </a:r>
            <a:r>
              <a:rPr lang="en-US" dirty="0"/>
              <a:t>µF</a:t>
            </a:r>
            <a:r>
              <a:rPr lang="nl-NL" dirty="0"/>
              <a:t>   2,2</a:t>
            </a:r>
            <a:r>
              <a:rPr lang="en-US" dirty="0"/>
              <a:t>µF</a:t>
            </a:r>
            <a:r>
              <a:rPr lang="nl-NL" dirty="0"/>
              <a:t>   3,0</a:t>
            </a:r>
            <a:r>
              <a:rPr lang="en-US" dirty="0"/>
              <a:t>µF</a:t>
            </a:r>
            <a:r>
              <a:rPr lang="nl-NL" dirty="0"/>
              <a:t>   of  4,4</a:t>
            </a:r>
            <a:r>
              <a:rPr lang="en-US" dirty="0"/>
              <a:t>µF</a:t>
            </a:r>
          </a:p>
          <a:p>
            <a:pPr lvl="1"/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twee </a:t>
            </a:r>
            <a:r>
              <a:rPr lang="en-US" dirty="0" err="1"/>
              <a:t>zakjes</a:t>
            </a:r>
            <a:r>
              <a:rPr lang="en-US" dirty="0"/>
              <a:t>: 1,5 </a:t>
            </a:r>
            <a:r>
              <a:rPr lang="en-US" dirty="0" err="1"/>
              <a:t>en</a:t>
            </a:r>
            <a:r>
              <a:rPr lang="en-US" dirty="0"/>
              <a:t> 2,2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Eventueel 100n voor fijne werk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62F0A7-469E-4EF9-92E4-9345CA1A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644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E8CB3-C346-4A91-8DE4-858F1022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A- en B-voeding op 110V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DDB38-050A-418F-8097-F53576E19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A: Gloeiketen</a:t>
            </a:r>
          </a:p>
          <a:p>
            <a:pPr lvl="1"/>
            <a:r>
              <a:rPr lang="nl-NL" dirty="0" err="1"/>
              <a:t>Resistief</a:t>
            </a:r>
            <a:endParaRPr lang="nl-NL" dirty="0"/>
          </a:p>
          <a:p>
            <a:pPr lvl="1"/>
            <a:r>
              <a:rPr lang="nl-NL" dirty="0"/>
              <a:t>Koud is weerstand </a:t>
            </a:r>
            <a:br>
              <a:rPr lang="nl-NL" dirty="0"/>
            </a:br>
            <a:r>
              <a:rPr lang="nl-NL" dirty="0"/>
              <a:t>een tiende</a:t>
            </a:r>
          </a:p>
          <a:p>
            <a:r>
              <a:rPr lang="nl-NL" dirty="0"/>
              <a:t>B: Anodespanning</a:t>
            </a:r>
          </a:p>
          <a:p>
            <a:pPr lvl="1"/>
            <a:r>
              <a:rPr lang="nl-NL" dirty="0"/>
              <a:t>Trekt gelijkstroom</a:t>
            </a:r>
            <a:br>
              <a:rPr lang="nl-NL" dirty="0"/>
            </a:br>
            <a:r>
              <a:rPr lang="nl-NL" dirty="0"/>
              <a:t>uit wisselspanning</a:t>
            </a:r>
          </a:p>
          <a:p>
            <a:r>
              <a:rPr lang="nl-NL" dirty="0"/>
              <a:t>Op 230V: Ballast nodig voor beide!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6E20D9-B01E-4F46-9ABD-C0617F9A2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00200"/>
            <a:ext cx="4605536" cy="3454152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E758C4-D03E-47BC-898B-8C3E7F7C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087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Teletone</a:t>
            </a:r>
            <a:r>
              <a:rPr lang="en-US" dirty="0"/>
              <a:t> 111, </a:t>
            </a:r>
            <a:r>
              <a:rPr lang="en-US" dirty="0" err="1"/>
              <a:t>Resistief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USA, 1948, 110V</a:t>
            </a:r>
          </a:p>
          <a:p>
            <a:r>
              <a:rPr lang="en-US" dirty="0" err="1"/>
              <a:t>Serieweerstand</a:t>
            </a:r>
            <a:endParaRPr lang="en-US" dirty="0"/>
          </a:p>
          <a:p>
            <a:r>
              <a:rPr lang="en-US" dirty="0"/>
              <a:t>Ca 800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 err="1"/>
              <a:t>Vermogen</a:t>
            </a:r>
            <a:r>
              <a:rPr lang="en-US" dirty="0"/>
              <a:t>: 16W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soldeerbout</a:t>
            </a:r>
            <a:r>
              <a:rPr lang="en-US" dirty="0"/>
              <a:t>!)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00200"/>
            <a:ext cx="5184576" cy="388843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95241C1-CD09-401A-9D71-5485A85E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40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24BB2-147B-4A4C-8ED0-09D9BEC9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BED081-E972-46FE-8412-4A0DF6C1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Senseo koffiezetter</a:t>
            </a:r>
          </a:p>
          <a:p>
            <a:r>
              <a:rPr lang="nl-NL" dirty="0"/>
              <a:t>De </a:t>
            </a:r>
            <a:r>
              <a:rPr lang="nl-NL" dirty="0" err="1"/>
              <a:t>LED-lamp</a:t>
            </a:r>
            <a:endParaRPr lang="nl-NL" dirty="0"/>
          </a:p>
          <a:p>
            <a:r>
              <a:rPr lang="nl-NL" dirty="0"/>
              <a:t>De mechanische schakelklok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A87AFE-164E-42A6-9291-BC5C5C29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047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96544"/>
            <a:ext cx="3809740" cy="27497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Diode-ballast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Gloeiketen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/>
              <a:t>Diode: </a:t>
            </a:r>
            <a:r>
              <a:rPr lang="en-US" dirty="0" err="1"/>
              <a:t>helft</a:t>
            </a:r>
            <a:r>
              <a:rPr lang="en-US" dirty="0"/>
              <a:t> van </a:t>
            </a:r>
            <a:r>
              <a:rPr lang="en-US" dirty="0" err="1"/>
              <a:t>vermogen,niet</a:t>
            </a:r>
            <a:r>
              <a:rPr lang="en-US" dirty="0"/>
              <a:t> van spanning!</a:t>
            </a:r>
          </a:p>
          <a:p>
            <a:r>
              <a:rPr lang="en-US" dirty="0" err="1"/>
              <a:t>Spanningsreductie</a:t>
            </a:r>
            <a:r>
              <a:rPr lang="en-US" dirty="0"/>
              <a:t> met √2: 162V eff</a:t>
            </a:r>
          </a:p>
          <a:p>
            <a:r>
              <a:rPr lang="en-US" dirty="0" err="1"/>
              <a:t>Buizen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veel</a:t>
            </a:r>
            <a:br>
              <a:rPr lang="en-US" dirty="0"/>
            </a:b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heet</a:t>
            </a:r>
            <a:r>
              <a:rPr lang="en-US" dirty="0"/>
              <a:t>, radio </a:t>
            </a:r>
            <a:r>
              <a:rPr lang="en-US" dirty="0" err="1"/>
              <a:t>verbruikt</a:t>
            </a:r>
            <a:br>
              <a:rPr lang="en-US" dirty="0"/>
            </a:b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stroom</a:t>
            </a:r>
            <a:endParaRPr lang="en-US" dirty="0"/>
          </a:p>
          <a:p>
            <a:r>
              <a:rPr lang="nl-NL" dirty="0" err="1"/>
              <a:t>Hyperbo</a:t>
            </a:r>
            <a:r>
              <a:rPr lang="nl-NL" dirty="0"/>
              <a:t> (NFOR 6/2020)</a:t>
            </a:r>
          </a:p>
          <a:p>
            <a:pPr lvl="1"/>
            <a:r>
              <a:rPr lang="nl-NL" dirty="0"/>
              <a:t>Ik doe dit gewoon</a:t>
            </a:r>
          </a:p>
          <a:p>
            <a:pPr lvl="1"/>
            <a:r>
              <a:rPr lang="nl-NL" dirty="0"/>
              <a:t>Radio’s weinig gebruikt</a:t>
            </a:r>
          </a:p>
          <a:p>
            <a:pPr lvl="1"/>
            <a:r>
              <a:rPr lang="nl-NL" dirty="0"/>
              <a:t>Nooit buis hoeven vervangen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745D14-A5D6-4738-AC25-B82A9660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799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5978"/>
            <a:ext cx="4783179" cy="3587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Verhuistrafo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Losse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: </a:t>
            </a:r>
            <a:r>
              <a:rPr lang="en-US" dirty="0" err="1"/>
              <a:t>primaire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geschakeld</a:t>
            </a:r>
            <a:endParaRPr lang="en-US" dirty="0"/>
          </a:p>
          <a:p>
            <a:r>
              <a:rPr lang="en-US" dirty="0" err="1"/>
              <a:t>Sluipverbruik</a:t>
            </a:r>
            <a:r>
              <a:rPr lang="en-US" dirty="0"/>
              <a:t>! 3,5W</a:t>
            </a:r>
          </a:p>
          <a:p>
            <a:r>
              <a:rPr lang="en-US" dirty="0"/>
              <a:t>28kWh</a:t>
            </a:r>
            <a:r>
              <a:rPr lang="nl-NL" dirty="0"/>
              <a:t>, ca €7/</a:t>
            </a:r>
            <a:r>
              <a:rPr lang="nl-NL" dirty="0" err="1"/>
              <a:t>jr</a:t>
            </a:r>
            <a:endParaRPr lang="nl-NL" dirty="0"/>
          </a:p>
          <a:p>
            <a:endParaRPr lang="en-US" dirty="0"/>
          </a:p>
          <a:p>
            <a:r>
              <a:rPr lang="en-US" dirty="0" err="1"/>
              <a:t>Schakelen</a:t>
            </a:r>
            <a:r>
              <a:rPr lang="en-US" dirty="0"/>
              <a:t>!</a:t>
            </a:r>
          </a:p>
          <a:p>
            <a:r>
              <a:rPr lang="en-US" dirty="0"/>
              <a:t>Per radio </a:t>
            </a:r>
            <a:r>
              <a:rPr lang="en-US" dirty="0" err="1"/>
              <a:t>eentje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nodig</a:t>
            </a:r>
            <a:endParaRPr lang="en-US" dirty="0"/>
          </a:p>
          <a:p>
            <a:r>
              <a:rPr lang="en-US" dirty="0" err="1"/>
              <a:t>Origineel</a:t>
            </a:r>
            <a:r>
              <a:rPr lang="en-US" dirty="0"/>
              <a:t>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F91D77-F83E-41DD-A73C-3F5CA82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464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/>
              <a:t>Wat slim van Sanshin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>
            <a:normAutofit/>
          </a:bodyPr>
          <a:lstStyle/>
          <a:p>
            <a:r>
              <a:rPr lang="en-US" dirty="0"/>
              <a:t>Twee </a:t>
            </a:r>
            <a:r>
              <a:rPr lang="en-US" dirty="0" err="1"/>
              <a:t>dingen</a:t>
            </a:r>
            <a:r>
              <a:rPr lang="en-US" dirty="0"/>
              <a:t> van 110V op 220 </a:t>
            </a:r>
            <a:r>
              <a:rPr lang="en-US" dirty="0" err="1"/>
              <a:t>aansluiten</a:t>
            </a:r>
            <a:r>
              <a:rPr lang="en-US" dirty="0"/>
              <a:t>?</a:t>
            </a:r>
          </a:p>
          <a:p>
            <a:r>
              <a:rPr lang="en-US" dirty="0" err="1"/>
              <a:t>Zet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ze</a:t>
            </a:r>
            <a:r>
              <a:rPr lang="en-US" dirty="0">
                <a:solidFill>
                  <a:srgbClr val="FF0000"/>
                </a:solidFill>
              </a:rPr>
              <a:t> in </a:t>
            </a:r>
            <a:r>
              <a:rPr lang="en-US" dirty="0" err="1">
                <a:solidFill>
                  <a:srgbClr val="FF0000"/>
                </a:solidFill>
              </a:rPr>
              <a:t>serie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 is ballast </a:t>
            </a:r>
            <a:r>
              <a:rPr lang="en-US" dirty="0" err="1"/>
              <a:t>voor</a:t>
            </a:r>
            <a:r>
              <a:rPr lang="en-US" dirty="0"/>
              <a:t> B+</a:t>
            </a:r>
          </a:p>
          <a:p>
            <a:r>
              <a:rPr lang="en-US" dirty="0"/>
              <a:t>Extra </a:t>
            </a:r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 door </a:t>
            </a:r>
            <a:r>
              <a:rPr lang="en-US" dirty="0">
                <a:solidFill>
                  <a:srgbClr val="00B050"/>
                </a:solidFill>
              </a:rPr>
              <a:t>parallel-C</a:t>
            </a:r>
          </a:p>
          <a:p>
            <a:r>
              <a:rPr lang="en-US" dirty="0"/>
              <a:t>B+ / C ballast </a:t>
            </a:r>
            <a:r>
              <a:rPr lang="en-US" dirty="0" err="1"/>
              <a:t>voor</a:t>
            </a:r>
            <a:r>
              <a:rPr lang="en-US" dirty="0"/>
              <a:t> H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18519BF-16EC-491C-A89F-169465892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55" y="2492896"/>
            <a:ext cx="4509525" cy="338214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0B1D667-3055-4F6F-89AB-062BEE902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5539"/>
            <a:ext cx="2941984" cy="197582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962B82-C08D-4A14-A4CA-0BCB4F5A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413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Kunnen</a:t>
            </a:r>
            <a:r>
              <a:rPr lang="en-US" dirty="0"/>
              <a:t> we C </a:t>
            </a:r>
            <a:r>
              <a:rPr lang="en-US" dirty="0" err="1"/>
              <a:t>berekenen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Als</a:t>
            </a:r>
            <a:r>
              <a:rPr lang="en-US" dirty="0"/>
              <a:t> je B+ </a:t>
            </a:r>
            <a:r>
              <a:rPr lang="en-US" dirty="0" err="1"/>
              <a:t>negeert</a:t>
            </a:r>
            <a:r>
              <a:rPr lang="en-US" dirty="0"/>
              <a:t> (</a:t>
            </a:r>
            <a:r>
              <a:rPr lang="en-US" dirty="0" err="1"/>
              <a:t>opstartfase</a:t>
            </a:r>
            <a:r>
              <a:rPr lang="en-US" dirty="0"/>
              <a:t>):</a:t>
            </a:r>
            <a:br>
              <a:rPr lang="nl-NL" dirty="0"/>
            </a:br>
            <a:r>
              <a:rPr lang="nl-NL" dirty="0" err="1"/>
              <a:t>CapCalc</a:t>
            </a:r>
            <a:r>
              <a:rPr lang="nl-NL" dirty="0"/>
              <a:t> geeft C is 2µ3  (bij 150mA, AA5)</a:t>
            </a:r>
            <a:br>
              <a:rPr lang="nl-NL" dirty="0"/>
            </a:br>
            <a:endParaRPr lang="nl-NL" dirty="0"/>
          </a:p>
          <a:p>
            <a:r>
              <a:rPr lang="en-US" dirty="0" err="1"/>
              <a:t>Buizen</a:t>
            </a:r>
            <a:r>
              <a:rPr lang="en-US" dirty="0"/>
              <a:t> warm: extra </a:t>
            </a:r>
            <a:r>
              <a:rPr lang="en-US" dirty="0" err="1"/>
              <a:t>pulserende</a:t>
            </a:r>
            <a:r>
              <a:rPr lang="en-US" dirty="0"/>
              <a:t> </a:t>
            </a:r>
            <a:r>
              <a:rPr lang="en-US" dirty="0" err="1"/>
              <a:t>stroom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Dus</a:t>
            </a:r>
            <a:r>
              <a:rPr lang="en-US" dirty="0"/>
              <a:t> C mag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kleiner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Sanshin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2</a:t>
            </a:r>
            <a:r>
              <a:rPr lang="nl-NL" dirty="0"/>
              <a:t>µ, opgelopen tot 2µ5</a:t>
            </a:r>
            <a:br>
              <a:rPr lang="nl-NL" dirty="0"/>
            </a:br>
            <a:r>
              <a:rPr lang="nl-NL" dirty="0"/>
              <a:t>en werkt prima!</a:t>
            </a:r>
          </a:p>
          <a:p>
            <a:r>
              <a:rPr lang="en-US" dirty="0" err="1"/>
              <a:t>Dus</a:t>
            </a:r>
            <a:r>
              <a:rPr lang="en-US" dirty="0"/>
              <a:t> 2</a:t>
            </a:r>
            <a:r>
              <a:rPr lang="nl-NL" dirty="0"/>
              <a:t>µ2 is goed voor alle AA5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AE387F-AD32-4F01-B92F-FC9B7DE5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114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Opmeten</a:t>
            </a:r>
            <a:r>
              <a:rPr lang="en-US" dirty="0"/>
              <a:t> van </a:t>
            </a:r>
            <a:r>
              <a:rPr lang="en-US" dirty="0" err="1"/>
              <a:t>stroom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door </a:t>
            </a:r>
            <a:r>
              <a:rPr lang="en-US" dirty="0" err="1"/>
              <a:t>gloeiketen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Condensatorstroom</a:t>
            </a:r>
            <a:r>
              <a:rPr lang="en-US" dirty="0"/>
              <a:t> EN </a:t>
            </a:r>
            <a:r>
              <a:rPr lang="en-US" dirty="0" err="1"/>
              <a:t>Laadpieken</a:t>
            </a:r>
            <a:endParaRPr lang="en-US" dirty="0"/>
          </a:p>
          <a:p>
            <a:r>
              <a:rPr lang="en-US" dirty="0" err="1"/>
              <a:t>Onregelmatige</a:t>
            </a:r>
            <a:r>
              <a:rPr lang="en-US" dirty="0"/>
              <a:t> </a:t>
            </a:r>
            <a:r>
              <a:rPr lang="en-US" dirty="0" err="1"/>
              <a:t>vorm</a:t>
            </a:r>
            <a:endParaRPr lang="en-US" dirty="0"/>
          </a:p>
          <a:p>
            <a:r>
              <a:rPr lang="en-US" dirty="0" err="1"/>
              <a:t>Dus</a:t>
            </a:r>
            <a:r>
              <a:rPr lang="en-US" dirty="0"/>
              <a:t> true RMS </a:t>
            </a:r>
            <a:r>
              <a:rPr lang="en-US" dirty="0" err="1"/>
              <a:t>meten</a:t>
            </a:r>
            <a:endParaRPr lang="en-US" dirty="0"/>
          </a:p>
          <a:p>
            <a:endParaRPr lang="en-US" dirty="0"/>
          </a:p>
          <a:p>
            <a:r>
              <a:rPr lang="en-US" dirty="0"/>
              <a:t>B+?  </a:t>
            </a:r>
            <a:r>
              <a:rPr lang="en-US" dirty="0" err="1"/>
              <a:t>Niet</a:t>
            </a:r>
            <a:r>
              <a:rPr lang="en-US" dirty="0"/>
              <a:t> heel </a:t>
            </a:r>
            <a:r>
              <a:rPr lang="en-US" dirty="0" err="1"/>
              <a:t>kritisch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CDBD186-233C-4000-8005-23ABBBC8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34029"/>
            <a:ext cx="4389512" cy="329213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982B94-5D2C-4DC7-B0D4-87209CB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485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FA979-F5D8-444B-ACA1-4D795613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manieren van kijken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D71613-5721-4D8A-9674-128AA833A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RC-circuit met B+</a:t>
            </a:r>
            <a:br>
              <a:rPr lang="nl-NL" dirty="0"/>
            </a:br>
            <a:r>
              <a:rPr lang="nl-NL" dirty="0"/>
              <a:t>uit C-spanning</a:t>
            </a:r>
          </a:p>
          <a:p>
            <a:r>
              <a:rPr lang="nl-NL" dirty="0"/>
              <a:t>Serieschakeling </a:t>
            </a:r>
            <a:br>
              <a:rPr lang="nl-NL" dirty="0"/>
            </a:br>
            <a:r>
              <a:rPr lang="nl-NL" dirty="0"/>
              <a:t>van A en B met </a:t>
            </a:r>
            <a:br>
              <a:rPr lang="nl-NL" dirty="0"/>
            </a:br>
            <a:r>
              <a:rPr lang="nl-NL" dirty="0"/>
              <a:t>Condensatorshunt</a:t>
            </a:r>
          </a:p>
          <a:p>
            <a:endParaRPr lang="nl-NL" dirty="0"/>
          </a:p>
          <a:p>
            <a:r>
              <a:rPr lang="nl-NL" dirty="0"/>
              <a:t>Massa ligt niet aan net maar in het midden!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121F3B-A659-4EFC-810A-430BEC240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1417638"/>
            <a:ext cx="4389512" cy="329213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A6A063-C453-4144-9829-7730B95F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688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AB976-43A3-402F-9479-919645E4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232" y="274638"/>
            <a:ext cx="2026568" cy="1143000"/>
          </a:xfrm>
        </p:spPr>
        <p:txBody>
          <a:bodyPr/>
          <a:lstStyle/>
          <a:p>
            <a:r>
              <a:rPr lang="nl-NL" dirty="0"/>
              <a:t>Details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C4B396-9C38-4FF7-A5B3-576243673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51" y="1452513"/>
            <a:ext cx="2365181" cy="3633267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Gloei RC</a:t>
            </a:r>
          </a:p>
          <a:p>
            <a:r>
              <a:rPr lang="nl-NL" dirty="0">
                <a:solidFill>
                  <a:srgbClr val="00B050"/>
                </a:solidFill>
              </a:rPr>
              <a:t>B+ en B++</a:t>
            </a:r>
          </a:p>
          <a:p>
            <a:r>
              <a:rPr lang="nl-NL" dirty="0"/>
              <a:t>Limiter</a:t>
            </a:r>
          </a:p>
          <a:p>
            <a:r>
              <a:rPr lang="nl-NL" dirty="0"/>
              <a:t>Lamp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r>
              <a:rPr lang="nl-NL" dirty="0" err="1">
                <a:sym typeface="Wingdings" panose="05000000000000000000" pitchFamily="2" charset="2"/>
              </a:rPr>
              <a:t>Bleeder</a:t>
            </a:r>
            <a:r>
              <a:rPr lang="nl-NL" dirty="0">
                <a:sym typeface="Wingdings" panose="05000000000000000000" pitchFamily="2" charset="2"/>
              </a:rPr>
              <a:t>!!!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7A3D8E-B631-4BB0-A59B-234FBC42E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2069"/>
            <a:ext cx="6648495" cy="619268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736D10-3FEC-4AAB-ACF2-3CA9C3A1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971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van Sanshin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RCA Victor Greenwich, 150mA</a:t>
            </a:r>
          </a:p>
          <a:p>
            <a:r>
              <a:rPr lang="en-US" dirty="0"/>
              <a:t>Novak 491, 100mA</a:t>
            </a:r>
          </a:p>
          <a:p>
            <a:r>
              <a:rPr lang="en-US" dirty="0"/>
              <a:t>Weston, 300mA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DA85DA-56E2-49EE-BC9F-92BBA7D2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903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5" y="569562"/>
            <a:ext cx="8582109" cy="61749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Schema (van </a:t>
            </a:r>
            <a:r>
              <a:rPr lang="en-US" dirty="0" err="1"/>
              <a:t>Teletone</a:t>
            </a:r>
            <a:r>
              <a:rPr lang="en-US" dirty="0"/>
              <a:t> 111)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B812EC2-EA42-4BBA-86AE-E3740D75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102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Ombouw</a:t>
            </a:r>
            <a:r>
              <a:rPr lang="en-US" dirty="0"/>
              <a:t>: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gelijkrichter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/>
              <a:t>Koppel pin 5 (anode) los van pin 3</a:t>
            </a:r>
          </a:p>
          <a:p>
            <a:r>
              <a:rPr lang="en-US" dirty="0"/>
              <a:t>Koppel </a:t>
            </a:r>
            <a:r>
              <a:rPr lang="en-US" dirty="0" err="1"/>
              <a:t>netdraad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van chassis</a:t>
            </a:r>
          </a:p>
          <a:p>
            <a:r>
              <a:rPr lang="en-US" dirty="0" err="1"/>
              <a:t>Netdraad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pin 5</a:t>
            </a:r>
          </a:p>
          <a:p>
            <a:r>
              <a:rPr lang="en-US" dirty="0"/>
              <a:t>Ballast-C </a:t>
            </a:r>
            <a:r>
              <a:rPr lang="en-US" dirty="0" err="1"/>
              <a:t>tussen</a:t>
            </a:r>
            <a:r>
              <a:rPr lang="en-US" dirty="0"/>
              <a:t> pin 5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  <a:p>
            <a:endParaRPr lang="en-US" dirty="0"/>
          </a:p>
          <a:p>
            <a:r>
              <a:rPr lang="en-US" dirty="0"/>
              <a:t>5 </a:t>
            </a:r>
            <a:r>
              <a:rPr lang="en-US" dirty="0" err="1"/>
              <a:t>minuten</a:t>
            </a:r>
            <a:r>
              <a:rPr lang="en-US" dirty="0"/>
              <a:t> </a:t>
            </a:r>
            <a:r>
              <a:rPr lang="en-US" dirty="0" err="1"/>
              <a:t>solderen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klaar</a:t>
            </a:r>
            <a:r>
              <a:rPr lang="en-US" dirty="0"/>
              <a:t>!</a:t>
            </a:r>
          </a:p>
          <a:p>
            <a:r>
              <a:rPr lang="en-US" dirty="0" err="1"/>
              <a:t>Europese</a:t>
            </a:r>
            <a:r>
              <a:rPr lang="en-US" dirty="0"/>
              <a:t> </a:t>
            </a:r>
            <a:r>
              <a:rPr lang="en-US" dirty="0" err="1"/>
              <a:t>stekker</a:t>
            </a:r>
            <a:endParaRPr lang="en-US" dirty="0"/>
          </a:p>
          <a:p>
            <a:r>
              <a:rPr lang="en-US" dirty="0" err="1"/>
              <a:t>Zekering</a:t>
            </a:r>
            <a:r>
              <a:rPr lang="en-US" dirty="0"/>
              <a:t> 200mA Fast, bleeder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47F490-7FC5-4F0C-9B94-DA056A8A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54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Philips </a:t>
            </a:r>
            <a:r>
              <a:rPr lang="en-US" dirty="0" err="1"/>
              <a:t>Senseo</a:t>
            </a:r>
            <a:r>
              <a:rPr lang="en-US" dirty="0"/>
              <a:t>-machine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err="1"/>
              <a:t>Pompje</a:t>
            </a:r>
            <a:r>
              <a:rPr lang="en-US" dirty="0"/>
              <a:t>, </a:t>
            </a:r>
            <a:r>
              <a:rPr lang="en-US" dirty="0" err="1"/>
              <a:t>verwarmer</a:t>
            </a:r>
            <a:r>
              <a:rPr lang="en-US" dirty="0"/>
              <a:t>, </a:t>
            </a:r>
            <a:r>
              <a:rPr lang="en-US" dirty="0" err="1"/>
              <a:t>warmhoud</a:t>
            </a:r>
            <a:r>
              <a:rPr lang="en-US" dirty="0"/>
              <a:t>: </a:t>
            </a:r>
            <a:r>
              <a:rPr lang="en-US" dirty="0" err="1"/>
              <a:t>uit</a:t>
            </a:r>
            <a:r>
              <a:rPr lang="en-US" dirty="0"/>
              <a:t> net</a:t>
            </a:r>
          </a:p>
          <a:p>
            <a:r>
              <a:rPr lang="en-US" dirty="0"/>
              <a:t>Microprocessor die </a:t>
            </a:r>
            <a:r>
              <a:rPr lang="en-US" dirty="0" err="1"/>
              <a:t>werkt</a:t>
            </a:r>
            <a:r>
              <a:rPr lang="en-US" dirty="0"/>
              <a:t> op 5V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trafootje</a:t>
            </a:r>
            <a:r>
              <a:rPr lang="en-US" dirty="0"/>
              <a:t> of SMPS maar ballast C1</a:t>
            </a:r>
          </a:p>
          <a:p>
            <a:r>
              <a:rPr lang="en-US" dirty="0" err="1"/>
              <a:t>Stroombron</a:t>
            </a:r>
            <a:r>
              <a:rPr lang="en-US" dirty="0"/>
              <a:t>!!  Met Zener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spanningsbron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7CF425-6B15-40D6-AB0F-D3F10C551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95179"/>
            <a:ext cx="7696200" cy="283845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00CD40-2629-4CC3-9A7E-B7E503CF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089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258B0-9056-4DB7-860E-1AE26294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Novak</a:t>
            </a:r>
            <a:r>
              <a:rPr lang="nl-NL" dirty="0"/>
              <a:t> 491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1967DF-A940-4CFB-94C9-835ED787A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6752"/>
            <a:ext cx="8229600" cy="5186610"/>
          </a:xfrm>
        </p:spPr>
        <p:txBody>
          <a:bodyPr/>
          <a:lstStyle/>
          <a:p>
            <a:r>
              <a:rPr lang="nl-NL" dirty="0" err="1"/>
              <a:t>Noval</a:t>
            </a:r>
            <a:r>
              <a:rPr lang="nl-NL" dirty="0"/>
              <a:t> buizen, </a:t>
            </a:r>
            <a:br>
              <a:rPr lang="nl-NL" dirty="0"/>
            </a:br>
            <a:r>
              <a:rPr lang="nl-NL" dirty="0"/>
              <a:t>schaallamp</a:t>
            </a:r>
          </a:p>
          <a:p>
            <a:r>
              <a:rPr lang="nl-NL" dirty="0"/>
              <a:t>Straalkachel, </a:t>
            </a:r>
            <a:br>
              <a:rPr lang="nl-NL" dirty="0"/>
            </a:br>
            <a:r>
              <a:rPr lang="nl-NL" dirty="0"/>
              <a:t>verbruik 40W</a:t>
            </a:r>
          </a:p>
          <a:p>
            <a:r>
              <a:rPr lang="nl-NL" dirty="0"/>
              <a:t>Hitteschade!</a:t>
            </a:r>
          </a:p>
          <a:p>
            <a:endParaRPr lang="nl-NL" dirty="0"/>
          </a:p>
          <a:p>
            <a:r>
              <a:rPr lang="nl-NL" dirty="0" err="1"/>
              <a:t>Sanshin</a:t>
            </a:r>
            <a:r>
              <a:rPr lang="nl-NL" dirty="0"/>
              <a:t>, 1,6µF</a:t>
            </a:r>
          </a:p>
          <a:p>
            <a:r>
              <a:rPr lang="nl-NL" dirty="0"/>
              <a:t>Schaallamp 24V 95mA</a:t>
            </a:r>
          </a:p>
          <a:p>
            <a:r>
              <a:rPr lang="nl-NL" dirty="0"/>
              <a:t>Verbruik nu 17W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3721B6-06A7-4CD0-8853-434139E24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96752"/>
            <a:ext cx="5148064" cy="386104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11C2F1-8813-4780-A0C2-5F2F56F6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60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41AB0-B74D-4211-A944-5B96B680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Weston (USA, ca. 1938)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74AFF-E2C9-4EFB-ACD5-0980F34E4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nl-NL" dirty="0"/>
              <a:t>Leuk met TB / SW</a:t>
            </a:r>
          </a:p>
          <a:p>
            <a:r>
              <a:rPr lang="nl-NL" dirty="0"/>
              <a:t>Gloeistroom 300mA, </a:t>
            </a:r>
            <a:br>
              <a:rPr lang="nl-NL" dirty="0"/>
            </a:br>
            <a:r>
              <a:rPr lang="nl-NL" dirty="0"/>
              <a:t>Ballastbuis voor 110V</a:t>
            </a:r>
          </a:p>
          <a:p>
            <a:r>
              <a:rPr lang="nl-NL" dirty="0"/>
              <a:t>Keten maar 55V </a:t>
            </a:r>
            <a:br>
              <a:rPr lang="nl-NL" dirty="0"/>
            </a:br>
            <a:r>
              <a:rPr lang="nl-NL" dirty="0"/>
              <a:t>(geen </a:t>
            </a:r>
            <a:r>
              <a:rPr lang="nl-NL" dirty="0" err="1"/>
              <a:t>rectifier</a:t>
            </a:r>
            <a:r>
              <a:rPr lang="nl-NL" dirty="0"/>
              <a:t>)</a:t>
            </a:r>
          </a:p>
          <a:p>
            <a:r>
              <a:rPr lang="nl-NL" dirty="0"/>
              <a:t>Lampjes 6,3V 300mA</a:t>
            </a:r>
          </a:p>
          <a:p>
            <a:r>
              <a:rPr lang="nl-NL" dirty="0"/>
              <a:t>Ballast 2x2,2µF</a:t>
            </a:r>
          </a:p>
          <a:p>
            <a:r>
              <a:rPr lang="nl-NL" dirty="0"/>
              <a:t>Voeding 1N4007 + Limiter 1k:  100V/91V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BE2C98-F8A9-4135-9732-174B2D3A1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1062"/>
            <a:ext cx="4427984" cy="332098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D9B678-E269-4A2E-A8B6-140C4CB7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7143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Veiligheid</a:t>
            </a:r>
            <a:r>
              <a:rPr lang="en-US" dirty="0"/>
              <a:t> </a:t>
            </a:r>
            <a:r>
              <a:rPr lang="en-US" dirty="0" err="1"/>
              <a:t>UUtjes</a:t>
            </a:r>
            <a:r>
              <a:rPr lang="en-US" dirty="0"/>
              <a:t>/AA5jes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err="1"/>
              <a:t>Schakeling</a:t>
            </a:r>
            <a:r>
              <a:rPr lang="en-US" dirty="0"/>
              <a:t> </a:t>
            </a:r>
            <a:r>
              <a:rPr lang="en-US" dirty="0" err="1"/>
              <a:t>aanraakgevaarlijk</a:t>
            </a:r>
            <a:r>
              <a:rPr lang="en-US" dirty="0"/>
              <a:t>! </a:t>
            </a:r>
          </a:p>
          <a:p>
            <a:r>
              <a:rPr lang="en-US" dirty="0" err="1"/>
              <a:t>Bij</a:t>
            </a:r>
            <a:r>
              <a:rPr lang="en-US" dirty="0"/>
              <a:t> AA5 C-</a:t>
            </a:r>
            <a:r>
              <a:rPr lang="en-US" dirty="0" err="1"/>
              <a:t>gescheiden</a:t>
            </a:r>
            <a:r>
              <a:rPr lang="en-US" dirty="0"/>
              <a:t> van chassis</a:t>
            </a:r>
          </a:p>
          <a:p>
            <a:r>
              <a:rPr lang="en-US" dirty="0" err="1"/>
              <a:t>Amerikaanse</a:t>
            </a:r>
            <a:r>
              <a:rPr lang="en-US" dirty="0"/>
              <a:t> </a:t>
            </a:r>
            <a:r>
              <a:rPr lang="en-US" dirty="0" err="1"/>
              <a:t>onderdelen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120V</a:t>
            </a:r>
          </a:p>
          <a:p>
            <a:r>
              <a:rPr lang="en-US" dirty="0" err="1"/>
              <a:t>Blijf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oppassen</a:t>
            </a:r>
            <a:r>
              <a:rPr lang="en-US" dirty="0">
                <a:solidFill>
                  <a:srgbClr val="FF0000"/>
                </a:solidFill>
              </a:rPr>
              <a:t> met </a:t>
            </a:r>
            <a:r>
              <a:rPr lang="en-US" dirty="0" err="1">
                <a:solidFill>
                  <a:srgbClr val="FF0000"/>
                </a:solidFill>
              </a:rPr>
              <a:t>UUtjes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/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dubbel</a:t>
            </a:r>
            <a:r>
              <a:rPr lang="en-US" dirty="0">
                <a:solidFill>
                  <a:srgbClr val="FF0000"/>
                </a:solidFill>
              </a:rPr>
              <a:t> met AA5jes</a:t>
            </a:r>
          </a:p>
          <a:p>
            <a:r>
              <a:rPr lang="en-US" dirty="0" err="1"/>
              <a:t>Niet</a:t>
            </a:r>
            <a:r>
              <a:rPr lang="en-US" dirty="0"/>
              <a:t> in </a:t>
            </a:r>
            <a:r>
              <a:rPr lang="en-US" dirty="0" err="1"/>
              <a:t>badkamer</a:t>
            </a:r>
            <a:r>
              <a:rPr lang="en-US" dirty="0"/>
              <a:t> of </a:t>
            </a:r>
            <a:r>
              <a:rPr lang="en-US" dirty="0" err="1"/>
              <a:t>keuken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endParaRPr lang="en-US" dirty="0"/>
          </a:p>
          <a:p>
            <a:r>
              <a:rPr lang="en-US" dirty="0"/>
              <a:t>Ballast of </a:t>
            </a:r>
            <a:r>
              <a:rPr lang="en-US" dirty="0" err="1"/>
              <a:t>autotrafo</a:t>
            </a:r>
            <a:r>
              <a:rPr lang="en-US" dirty="0"/>
              <a:t> </a:t>
            </a:r>
            <a:r>
              <a:rPr lang="en-US" dirty="0" err="1"/>
              <a:t>houdt</a:t>
            </a:r>
            <a:r>
              <a:rPr lang="en-US" dirty="0"/>
              <a:t> circuit </a:t>
            </a:r>
            <a:r>
              <a:rPr lang="en-US" dirty="0" err="1"/>
              <a:t>aan</a:t>
            </a:r>
            <a:r>
              <a:rPr lang="en-US" dirty="0"/>
              <a:t> net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D29EC4-DCC0-47E5-9259-DF4638FD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302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7528C-A7A4-403F-8722-30566984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Weston Boobytrap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E5FE22-1353-43F0-89AC-15130081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1417638"/>
            <a:ext cx="4330824" cy="5165724"/>
          </a:xfrm>
        </p:spPr>
        <p:txBody>
          <a:bodyPr/>
          <a:lstStyle/>
          <a:p>
            <a:r>
              <a:rPr lang="nl-NL" dirty="0"/>
              <a:t>Geen achterwand</a:t>
            </a:r>
          </a:p>
          <a:p>
            <a:r>
              <a:rPr lang="nl-NL" dirty="0"/>
              <a:t>Chassisbouten </a:t>
            </a:r>
          </a:p>
          <a:p>
            <a:r>
              <a:rPr lang="nl-NL" dirty="0"/>
              <a:t>Knopschroeven</a:t>
            </a:r>
          </a:p>
          <a:p>
            <a:endParaRPr lang="nl-NL" dirty="0"/>
          </a:p>
          <a:p>
            <a:r>
              <a:rPr lang="nl-NL" dirty="0"/>
              <a:t>Deze alleen via</a:t>
            </a:r>
            <a:br>
              <a:rPr lang="nl-NL" dirty="0"/>
            </a:br>
            <a:r>
              <a:rPr lang="nl-NL" dirty="0"/>
              <a:t>scheidingstrafo!</a:t>
            </a:r>
          </a:p>
          <a:p>
            <a:endParaRPr lang="nl-NL" dirty="0"/>
          </a:p>
          <a:p>
            <a:r>
              <a:rPr lang="nl-NL" dirty="0"/>
              <a:t>Veilig krijgen?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720BE5A-B1A6-44C9-9749-178F98168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" y="1417638"/>
            <a:ext cx="3353891" cy="25154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B93DAFC-BFF3-4DD2-A877-602E2EEFB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" y="4067945"/>
            <a:ext cx="3353890" cy="251541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4CDD8B-FAA9-40AC-BE52-3E09B455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677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Conclusies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Zeker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keertje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Waarom</a:t>
            </a:r>
            <a:r>
              <a:rPr lang="en-US" dirty="0"/>
              <a:t> deed Philips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Condensator</a:t>
            </a:r>
            <a:r>
              <a:rPr lang="en-US" dirty="0"/>
              <a:t> </a:t>
            </a:r>
            <a:r>
              <a:rPr lang="en-US" dirty="0" err="1"/>
              <a:t>duur</a:t>
            </a:r>
            <a:r>
              <a:rPr lang="en-US" dirty="0"/>
              <a:t>/</a:t>
            </a:r>
            <a:r>
              <a:rPr lang="en-US" dirty="0" err="1"/>
              <a:t>onbetrouwbaar</a:t>
            </a:r>
            <a:r>
              <a:rPr lang="en-US" dirty="0"/>
              <a:t>/…</a:t>
            </a:r>
          </a:p>
          <a:p>
            <a:pPr lvl="1"/>
            <a:r>
              <a:rPr lang="en-US" dirty="0" err="1"/>
              <a:t>Toestel</a:t>
            </a:r>
            <a:r>
              <a:rPr lang="en-US" dirty="0"/>
              <a:t> </a:t>
            </a:r>
            <a:r>
              <a:rPr lang="en-US" dirty="0" err="1"/>
              <a:t>moest</a:t>
            </a:r>
            <a:r>
              <a:rPr lang="en-US" dirty="0"/>
              <a:t> op </a:t>
            </a:r>
            <a:r>
              <a:rPr lang="en-US" dirty="0" err="1"/>
              <a:t>gelijkstroom</a:t>
            </a:r>
            <a:r>
              <a:rPr lang="en-US" dirty="0"/>
              <a:t> </a:t>
            </a:r>
            <a:r>
              <a:rPr lang="en-US" dirty="0" err="1"/>
              <a:t>kunnen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1E0F5C-F9BD-416C-9250-FF4DA9DB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4783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F4DF346-05AF-449A-BA81-BA93FDC5E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26748"/>
            <a:ext cx="4972025" cy="24045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339AB8-A405-45FC-9AB0-1682894A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Oorlogsradio (RHT, 03/2021)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E1E4EE-600C-4876-A1AD-4ADFE069A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 err="1"/>
              <a:t>Philps</a:t>
            </a:r>
            <a:r>
              <a:rPr lang="nl-NL" dirty="0"/>
              <a:t> leverde speciale UCH21-Ballast-C</a:t>
            </a:r>
          </a:p>
          <a:p>
            <a:r>
              <a:rPr lang="nl-NL" dirty="0"/>
              <a:t>220V (koptelefoon!)</a:t>
            </a:r>
          </a:p>
          <a:p>
            <a:r>
              <a:rPr lang="nl-NL" dirty="0" err="1">
                <a:hlinkClick r:id="rId3"/>
              </a:rPr>
              <a:t>CapCalc</a:t>
            </a:r>
            <a:r>
              <a:rPr lang="nl-NL" dirty="0"/>
              <a:t>-opdracht:</a:t>
            </a:r>
          </a:p>
          <a:p>
            <a:pPr lvl="1"/>
            <a:r>
              <a:rPr lang="nl-NL" dirty="0"/>
              <a:t>Waarde C</a:t>
            </a:r>
          </a:p>
          <a:p>
            <a:pPr lvl="1"/>
            <a:r>
              <a:rPr lang="nl-NL" dirty="0"/>
              <a:t>Werkspanning voor </a:t>
            </a:r>
            <a:br>
              <a:rPr lang="nl-NL" dirty="0"/>
            </a:br>
            <a:r>
              <a:rPr lang="nl-NL" dirty="0"/>
              <a:t>2kV / 30µs spike</a:t>
            </a:r>
          </a:p>
          <a:p>
            <a:pPr lvl="1"/>
            <a:r>
              <a:rPr lang="nl-NL" dirty="0"/>
              <a:t>Waarom goedkoper om lampje toe te voegen?</a:t>
            </a:r>
          </a:p>
          <a:p>
            <a:r>
              <a:rPr lang="nl-NL" dirty="0"/>
              <a:t>Inzenden tot 21 april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9D1F91-FAC1-40A9-9A10-325C1793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717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637112"/>
          </a:xfrm>
        </p:spPr>
        <p:txBody>
          <a:bodyPr/>
          <a:lstStyle/>
          <a:p>
            <a:r>
              <a:rPr lang="en-US" dirty="0"/>
              <a:t>RCA Greenwich</a:t>
            </a:r>
          </a:p>
          <a:p>
            <a:r>
              <a:rPr lang="en-US" dirty="0"/>
              <a:t>Weston</a:t>
            </a:r>
          </a:p>
          <a:p>
            <a:r>
              <a:rPr lang="en-US" dirty="0"/>
              <a:t>BX210U</a:t>
            </a:r>
          </a:p>
          <a:p>
            <a:r>
              <a:rPr lang="en-US" dirty="0"/>
              <a:t>Novak 491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454980" y="1556792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Suevia</a:t>
            </a:r>
            <a:r>
              <a:rPr lang="en-US" dirty="0"/>
              <a:t> </a:t>
            </a:r>
            <a:r>
              <a:rPr lang="en-US" dirty="0" err="1"/>
              <a:t>klok</a:t>
            </a:r>
            <a:endParaRPr lang="en-US" dirty="0"/>
          </a:p>
          <a:p>
            <a:r>
              <a:rPr lang="en-US" dirty="0" err="1"/>
              <a:t>Zakje</a:t>
            </a:r>
            <a:r>
              <a:rPr lang="en-US" dirty="0"/>
              <a:t> 1u5 </a:t>
            </a:r>
            <a:r>
              <a:rPr lang="en-US" dirty="0" err="1"/>
              <a:t>en</a:t>
            </a:r>
            <a:r>
              <a:rPr lang="en-US" dirty="0"/>
              <a:t> 2u2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41E603-E9B8-48F3-9C3E-DC80AFE0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97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F49A2ED-1E27-4C5D-B93D-6EB45D8D4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0638"/>
            <a:ext cx="5889600" cy="42800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D59E44-8910-4A55-846A-AFAA9D27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Problemen met de Senseo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16C104-F2F6-4D2E-9103-F040389F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nl-NL" dirty="0"/>
              <a:t>Ligt 24x7 aan het net: Vampiergebruik!</a:t>
            </a:r>
            <a:br>
              <a:rPr lang="nl-NL" dirty="0"/>
            </a:br>
            <a:r>
              <a:rPr lang="nl-NL" dirty="0"/>
              <a:t>Schakelaar als je timer niet gebruikt</a:t>
            </a:r>
          </a:p>
          <a:p>
            <a:r>
              <a:rPr lang="nl-NL" dirty="0"/>
              <a:t>Senseo-Syndroom: ballast gaat </a:t>
            </a:r>
            <a:br>
              <a:rPr lang="nl-NL" dirty="0"/>
            </a:br>
            <a:r>
              <a:rPr lang="nl-NL" dirty="0"/>
              <a:t>soms stuk</a:t>
            </a:r>
            <a:br>
              <a:rPr lang="nl-NL" dirty="0"/>
            </a:br>
            <a:r>
              <a:rPr lang="nl-NL" dirty="0"/>
              <a:t>(Niet overal</a:t>
            </a:r>
            <a:br>
              <a:rPr lang="nl-NL" dirty="0"/>
            </a:br>
            <a:r>
              <a:rPr lang="nl-NL" dirty="0"/>
              <a:t>even vaak)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6F8341-9B79-4CF1-AAAE-D8AD0D9D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13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87F67-50C9-4EB6-8E21-4F3E048B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LED lamp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537AE2-1C45-483A-8AEA-528F9834F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LEDjes</a:t>
            </a:r>
            <a:r>
              <a:rPr lang="nl-NL" dirty="0"/>
              <a:t> gebruiken gelijkstroom</a:t>
            </a:r>
          </a:p>
          <a:p>
            <a:r>
              <a:rPr lang="nl-NL" dirty="0"/>
              <a:t>Impedantie is 0 dus stroombron nodig</a:t>
            </a:r>
          </a:p>
          <a:p>
            <a:r>
              <a:rPr lang="nl-NL" dirty="0"/>
              <a:t>Stroom ca 50mA</a:t>
            </a:r>
          </a:p>
          <a:p>
            <a:r>
              <a:rPr lang="nl-NL" dirty="0"/>
              <a:t>Voorschakelweerstand 4 kΩ @ 10W ??</a:t>
            </a:r>
          </a:p>
          <a:p>
            <a:r>
              <a:rPr lang="nl-NL" dirty="0"/>
              <a:t>Voeding moet in lampvoet passen</a:t>
            </a:r>
            <a:br>
              <a:rPr lang="nl-NL" dirty="0"/>
            </a:br>
            <a:r>
              <a:rPr lang="nl-NL" dirty="0"/>
              <a:t>(en niet smelten </a:t>
            </a:r>
            <a:r>
              <a:rPr lang="nl-NL" dirty="0">
                <a:sym typeface="Wingdings" panose="05000000000000000000" pitchFamily="2" charset="2"/>
              </a:rPr>
              <a:t> 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024350-90D0-4EA0-B17A-C83E2865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2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lamp </a:t>
            </a:r>
            <a:r>
              <a:rPr lang="en-US" dirty="0" err="1"/>
              <a:t>voeding</a:t>
            </a:r>
            <a:r>
              <a:rPr lang="en-US" dirty="0"/>
              <a:t> in </a:t>
            </a:r>
            <a:r>
              <a:rPr lang="en-US" dirty="0" err="1"/>
              <a:t>voet</a:t>
            </a:r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4992970E-8F55-4434-83B0-46B71ACBA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6" y="1832007"/>
            <a:ext cx="6326934" cy="475135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58" y="1417638"/>
            <a:ext cx="2591242" cy="3454989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25AD036-0BAF-4855-82A8-9D5A659D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43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3ED6B-BFE2-449F-ABEB-CAB6BAA8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schakelklok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A3966ED-4B1E-4A29-AFCE-6B2AB2027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11086"/>
            <a:ext cx="5052674" cy="3172276"/>
          </a:xfr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C1675CC-F5B6-4533-B196-F94FC8481E0E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Spanning over motor 10 – 30V</a:t>
            </a:r>
          </a:p>
          <a:p>
            <a:r>
              <a:rPr lang="nl-NL" dirty="0"/>
              <a:t>Impedantie 1 / (2πf C) = R dus </a:t>
            </a:r>
            <a:r>
              <a:rPr lang="nl-NL" dirty="0">
                <a:solidFill>
                  <a:srgbClr val="FF0000"/>
                </a:solidFill>
              </a:rPr>
              <a:t>C = (1/2πf) / R</a:t>
            </a:r>
          </a:p>
          <a:p>
            <a:r>
              <a:rPr lang="nl-NL" dirty="0"/>
              <a:t>Vermogen in R: ca 1W, totaal klok 1 à 1,5W</a:t>
            </a:r>
          </a:p>
          <a:p>
            <a:r>
              <a:rPr lang="nl-NL" dirty="0"/>
              <a:t>In C: 0W</a:t>
            </a:r>
          </a:p>
          <a:p>
            <a:endParaRPr lang="nl-NL" dirty="0"/>
          </a:p>
          <a:p>
            <a:r>
              <a:rPr lang="nl-NL" dirty="0"/>
              <a:t>Spaar 2€/j</a:t>
            </a:r>
          </a:p>
          <a:p>
            <a:r>
              <a:rPr lang="nl-NL" dirty="0"/>
              <a:t>Nu zuiniger dan</a:t>
            </a:r>
            <a:br>
              <a:rPr lang="nl-NL" dirty="0"/>
            </a:br>
            <a:r>
              <a:rPr lang="nl-NL" dirty="0" err="1"/>
              <a:t>digi</a:t>
            </a:r>
            <a:r>
              <a:rPr lang="nl-NL" dirty="0"/>
              <a:t> klok (0,6W)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B4070-EC82-4B91-9ED0-51272ACC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606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1882</Words>
  <Application>Microsoft Office PowerPoint</Application>
  <PresentationFormat>Diavoorstelling (4:3)</PresentationFormat>
  <Paragraphs>409</Paragraphs>
  <Slides>56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Condensator als Ballast</vt:lpstr>
      <vt:lpstr>Mechanische Schakelklok</vt:lpstr>
      <vt:lpstr>We behandelen vandaag</vt:lpstr>
      <vt:lpstr>1. Voorbeelden</vt:lpstr>
      <vt:lpstr>Philips Senseo-machine</vt:lpstr>
      <vt:lpstr>Problemen met de Senseo</vt:lpstr>
      <vt:lpstr>LED lamp</vt:lpstr>
      <vt:lpstr>LED lamp voeding in voet</vt:lpstr>
      <vt:lpstr>De schakelklok</vt:lpstr>
      <vt:lpstr>Kerncentrale of Condensator?</vt:lpstr>
      <vt:lpstr>2. Theoretisch deel</vt:lpstr>
      <vt:lpstr>Schema en Benaming</vt:lpstr>
      <vt:lpstr>Eigenschappen van condensator</vt:lpstr>
      <vt:lpstr>Berekenen van C</vt:lpstr>
      <vt:lpstr>Berekenen van piekspanning</vt:lpstr>
      <vt:lpstr>Berekening van P</vt:lpstr>
      <vt:lpstr>Power spike</vt:lpstr>
      <vt:lpstr>Spike: Laden van C via RL</vt:lpstr>
      <vt:lpstr>CapCalc</vt:lpstr>
      <vt:lpstr>CapCalc</vt:lpstr>
      <vt:lpstr>3. De voorbeelden opnieuw</vt:lpstr>
      <vt:lpstr>Senseo Syndroom</vt:lpstr>
      <vt:lpstr>Senseo Ontwerpsyndroom</vt:lpstr>
      <vt:lpstr>De Schakelklok</vt:lpstr>
      <vt:lpstr>De Schakelklok</vt:lpstr>
      <vt:lpstr>De Ratelcondensator</vt:lpstr>
      <vt:lpstr>De LED Lamp</vt:lpstr>
      <vt:lpstr>Voorlopige Conclusies</vt:lpstr>
      <vt:lpstr>4. Ballast-C in UUtje</vt:lpstr>
      <vt:lpstr>Resistieve ballast</vt:lpstr>
      <vt:lpstr>Redenen voor of tegen</vt:lpstr>
      <vt:lpstr>Voeding van Philips B0X19U</vt:lpstr>
      <vt:lpstr>Vermogen van B0X15U/17U/19U</vt:lpstr>
      <vt:lpstr>Condensator in Philips B0X19U</vt:lpstr>
      <vt:lpstr>Werkt voor alle Uutjes?</vt:lpstr>
      <vt:lpstr>Philips 20*U met Sleutelbuizen</vt:lpstr>
      <vt:lpstr>5. Ombouw 110V radio’s: Sanshin</vt:lpstr>
      <vt:lpstr>De A- en B-voeding op 110V</vt:lpstr>
      <vt:lpstr>Teletone 111, Resistief</vt:lpstr>
      <vt:lpstr>Diode-ballast voor Gloeiketen</vt:lpstr>
      <vt:lpstr>Verhuistrafo</vt:lpstr>
      <vt:lpstr>Wat slim van Sanshin</vt:lpstr>
      <vt:lpstr>Kunnen we C berekenen?</vt:lpstr>
      <vt:lpstr>Opmeten van stroom?</vt:lpstr>
      <vt:lpstr>Twee manieren van kijken</vt:lpstr>
      <vt:lpstr>Details</vt:lpstr>
      <vt:lpstr>Voorbeelden van Sanshin</vt:lpstr>
      <vt:lpstr>Schema (van Teletone 111)</vt:lpstr>
      <vt:lpstr>Ombouw: rond gelijkrichter</vt:lpstr>
      <vt:lpstr>Novak 491</vt:lpstr>
      <vt:lpstr>Weston (USA, ca. 1938)</vt:lpstr>
      <vt:lpstr>Veiligheid UUtjes/AA5jes </vt:lpstr>
      <vt:lpstr>Weston Boobytrap</vt:lpstr>
      <vt:lpstr>5. Conclusies</vt:lpstr>
      <vt:lpstr>Oorlogsradio (RHT, 03/2021)</vt:lpstr>
      <vt:lpstr>Meenemen</vt:lpstr>
    </vt:vector>
  </TitlesOfParts>
  <Company>Faculty of Science U.U.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Science User</dc:creator>
  <cp:lastModifiedBy>Gerard Tel</cp:lastModifiedBy>
  <cp:revision>130</cp:revision>
  <dcterms:created xsi:type="dcterms:W3CDTF">2017-06-07T08:44:39Z</dcterms:created>
  <dcterms:modified xsi:type="dcterms:W3CDTF">2023-10-13T16:09:49Z</dcterms:modified>
</cp:coreProperties>
</file>