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328" r:id="rId3"/>
    <p:sldId id="278" r:id="rId4"/>
    <p:sldId id="329" r:id="rId5"/>
    <p:sldId id="336" r:id="rId6"/>
    <p:sldId id="337" r:id="rId7"/>
    <p:sldId id="338" r:id="rId8"/>
    <p:sldId id="367" r:id="rId9"/>
    <p:sldId id="341" r:id="rId10"/>
    <p:sldId id="370" r:id="rId11"/>
    <p:sldId id="335" r:id="rId12"/>
    <p:sldId id="339" r:id="rId13"/>
    <p:sldId id="368" r:id="rId14"/>
    <p:sldId id="342" r:id="rId15"/>
    <p:sldId id="344" r:id="rId16"/>
    <p:sldId id="372" r:id="rId17"/>
    <p:sldId id="373" r:id="rId18"/>
    <p:sldId id="330" r:id="rId19"/>
    <p:sldId id="361" r:id="rId20"/>
    <p:sldId id="345" r:id="rId21"/>
    <p:sldId id="369" r:id="rId22"/>
    <p:sldId id="346" r:id="rId23"/>
    <p:sldId id="347" r:id="rId24"/>
    <p:sldId id="348" r:id="rId25"/>
    <p:sldId id="349" r:id="rId26"/>
    <p:sldId id="350" r:id="rId27"/>
    <p:sldId id="364" r:id="rId28"/>
    <p:sldId id="331" r:id="rId29"/>
    <p:sldId id="351" r:id="rId30"/>
    <p:sldId id="352" r:id="rId31"/>
    <p:sldId id="332" r:id="rId32"/>
    <p:sldId id="353" r:id="rId33"/>
    <p:sldId id="354" r:id="rId34"/>
    <p:sldId id="355" r:id="rId35"/>
    <p:sldId id="333" r:id="rId36"/>
    <p:sldId id="356" r:id="rId37"/>
    <p:sldId id="357" r:id="rId38"/>
    <p:sldId id="358" r:id="rId39"/>
    <p:sldId id="366" r:id="rId40"/>
    <p:sldId id="334" r:id="rId41"/>
    <p:sldId id="365" r:id="rId42"/>
    <p:sldId id="359" r:id="rId43"/>
    <p:sldId id="360" r:id="rId44"/>
    <p:sldId id="326" r:id="rId45"/>
    <p:sldId id="327" r:id="rId4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9" autoAdjust="0"/>
    <p:restoredTop sz="93205" autoAdjust="0"/>
  </p:normalViewPr>
  <p:slideViewPr>
    <p:cSldViewPr>
      <p:cViewPr varScale="1">
        <p:scale>
          <a:sx n="89" d="100"/>
          <a:sy n="89" d="100"/>
        </p:scale>
        <p:origin x="78" y="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812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2F26E5-EEE8-4C96-960C-2957C271D158}" type="datetimeFigureOut">
              <a:rPr lang="nl-NL" smtClean="0"/>
              <a:t>29-4-2024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7AB2FB-EE13-491B-8E66-126490C0FAC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6991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68B74-88D8-4BCA-9660-AF4BE3F796C8}" type="datetime1">
              <a:rPr lang="nl-NL" smtClean="0"/>
              <a:t>29-4-2024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5343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517C7-736B-4D69-99E1-B2EC9C308E91}" type="datetime1">
              <a:rPr lang="nl-NL" smtClean="0"/>
              <a:t>29-4-2024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2641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0307B-E96D-4DED-B142-4FBECAA9DA32}" type="datetime1">
              <a:rPr lang="nl-NL" smtClean="0"/>
              <a:t>29-4-2024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5468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8271A-451D-4A0D-91C1-DAF4C44835B4}" type="datetime1">
              <a:rPr lang="nl-NL" smtClean="0"/>
              <a:t>29-4-2024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5905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E0088-4EEB-4EB6-957F-C81C88E4C1F6}" type="datetime1">
              <a:rPr lang="nl-NL" smtClean="0"/>
              <a:t>29-4-2024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6070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68F2-B85A-479E-BFF6-1B74DEF70B37}" type="datetime1">
              <a:rPr lang="nl-NL" smtClean="0"/>
              <a:t>29-4-2024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5937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0E11F-FF4A-4923-B558-F6AC7BEDBB03}" type="datetime1">
              <a:rPr lang="nl-NL" smtClean="0"/>
              <a:t>29-4-2024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5063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6995F-26CE-4207-AB5F-985F2361B3B8}" type="datetime1">
              <a:rPr lang="nl-NL" smtClean="0"/>
              <a:t>29-4-2024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6466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8F88A-77C9-47CB-9413-6DFAE1938A43}" type="datetime1">
              <a:rPr lang="nl-NL" smtClean="0"/>
              <a:t>29-4-2024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9455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D758-FCB6-487F-B4AB-194F08028C7D}" type="datetime1">
              <a:rPr lang="nl-NL" smtClean="0"/>
              <a:t>29-4-2024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6185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3ECFC-19EB-4284-9FCC-473230671DB6}" type="datetime1">
              <a:rPr lang="nl-NL" smtClean="0"/>
              <a:t>29-4-2024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5794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2FEC4-701A-40FC-B436-9F5D2C077D9D}" type="datetime1">
              <a:rPr lang="nl-NL" smtClean="0"/>
              <a:t>29-4-2024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5BBD5-B01C-4644-AB10-59F11E56718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7942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techniekvantoen.nl/ducretet-l524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hyperlink" Target="https://webspace.science.uu.nl/~tel00101/FotoAlbum/RadioCorner/Pres/PhBx645U.pptx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dropbox.com/scl/fi/8muh0it8x3xnvbkv3np28/SchaalLineaireCapa.xlsx?rlkey=vk8gkb6fn4a0j5alscyaicv8n&amp;dl=0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851920" y="3450476"/>
            <a:ext cx="4606280" cy="891530"/>
          </a:xfrm>
        </p:spPr>
        <p:txBody>
          <a:bodyPr/>
          <a:lstStyle/>
          <a:p>
            <a:r>
              <a:rPr lang="nl-NL" dirty="0"/>
              <a:t>Bandspreiding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355976" y="4509119"/>
            <a:ext cx="3816424" cy="2088233"/>
          </a:xfrm>
        </p:spPr>
        <p:txBody>
          <a:bodyPr>
            <a:normAutofit/>
          </a:bodyPr>
          <a:lstStyle/>
          <a:p>
            <a:r>
              <a:rPr lang="en-US" dirty="0"/>
              <a:t>Gerard Tel</a:t>
            </a:r>
          </a:p>
          <a:p>
            <a:r>
              <a:rPr lang="en-US" dirty="0"/>
              <a:t>LC-</a:t>
            </a:r>
            <a:r>
              <a:rPr lang="en-US" dirty="0" err="1"/>
              <a:t>Kring</a:t>
            </a:r>
            <a:r>
              <a:rPr lang="en-US" dirty="0"/>
              <a:t> 8 </a:t>
            </a:r>
            <a:r>
              <a:rPr lang="en-US" dirty="0" err="1"/>
              <a:t>nov</a:t>
            </a:r>
            <a:r>
              <a:rPr lang="en-US" dirty="0"/>
              <a:t> 2023 </a:t>
            </a:r>
            <a:br>
              <a:rPr lang="en-US" dirty="0"/>
            </a:br>
            <a:r>
              <a:rPr lang="en-US" dirty="0"/>
              <a:t>om 19.30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238B83E-1587-48B3-B361-3358E7123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166A44C-2542-FAD6-09D7-9E57D2714A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401" y="750506"/>
            <a:ext cx="3957922" cy="432048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F01CE3A8-57C2-1EFD-1ABF-07025CE279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665"/>
          <a:stretch/>
        </p:blipFill>
        <p:spPr>
          <a:xfrm>
            <a:off x="4067944" y="972478"/>
            <a:ext cx="4743450" cy="193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698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2895F-6288-3D66-B13F-68DAA57B8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2. </a:t>
            </a:r>
            <a:r>
              <a:rPr lang="en-US" dirty="0" err="1"/>
              <a:t>Golflengtelineaire</a:t>
            </a:r>
            <a:r>
              <a:rPr lang="en-US" dirty="0"/>
              <a:t> </a:t>
            </a:r>
            <a:r>
              <a:rPr lang="en-US" dirty="0" err="1"/>
              <a:t>condensator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8C55E-238F-31A4-A83A-FA7BDE5CEF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Toename</a:t>
            </a:r>
            <a:r>
              <a:rPr lang="en-US" dirty="0"/>
              <a:t> “</a:t>
            </a:r>
            <a:r>
              <a:rPr lang="en-US" dirty="0" err="1"/>
              <a:t>Superlineair</a:t>
            </a:r>
            <a:r>
              <a:rPr lang="en-US" dirty="0"/>
              <a:t>”: </a:t>
            </a:r>
            <a:br>
              <a:rPr lang="en-US" dirty="0"/>
            </a:br>
            <a:r>
              <a:rPr lang="en-US" dirty="0" err="1"/>
              <a:t>Sneller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de </a:t>
            </a:r>
            <a:r>
              <a:rPr lang="en-US" dirty="0" err="1"/>
              <a:t>capaciteit</a:t>
            </a:r>
            <a:r>
              <a:rPr lang="en-US" dirty="0"/>
              <a:t> al </a:t>
            </a:r>
            <a:r>
              <a:rPr lang="en-US" dirty="0" err="1"/>
              <a:t>groot</a:t>
            </a:r>
            <a:r>
              <a:rPr lang="en-US" dirty="0"/>
              <a:t> is</a:t>
            </a:r>
          </a:p>
          <a:p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kwadratische</a:t>
            </a:r>
            <a:r>
              <a:rPr lang="en-US" dirty="0"/>
              <a:t> </a:t>
            </a:r>
            <a:r>
              <a:rPr lang="en-US" dirty="0" err="1"/>
              <a:t>capaciteit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is de </a:t>
            </a:r>
            <a:r>
              <a:rPr lang="en-US" dirty="0" err="1"/>
              <a:t>golflengte</a:t>
            </a:r>
            <a:r>
              <a:rPr lang="en-US" dirty="0"/>
              <a:t> </a:t>
            </a:r>
            <a:r>
              <a:rPr lang="en-US" dirty="0" err="1"/>
              <a:t>lineair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6B741A-6277-D17C-98DD-4AF014092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0797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0E706E-6E26-3F71-C87B-4AB0D4F03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nl-NL" dirty="0"/>
              <a:t>Middengolf op de BX660X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5481B8E-2385-821D-0DF3-6B713BB45E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Links op de schaal:</a:t>
            </a:r>
            <a:br>
              <a:rPr lang="nl-NL" dirty="0"/>
            </a:br>
            <a:r>
              <a:rPr lang="nl-NL" dirty="0"/>
              <a:t>curve heel steil</a:t>
            </a:r>
          </a:p>
          <a:p>
            <a:r>
              <a:rPr lang="nl-NL" dirty="0"/>
              <a:t>Rechts op de schaal:</a:t>
            </a:r>
            <a:br>
              <a:rPr lang="nl-NL" dirty="0"/>
            </a:br>
            <a:r>
              <a:rPr lang="nl-NL" dirty="0"/>
              <a:t>curve heel vlak</a:t>
            </a:r>
          </a:p>
          <a:p>
            <a:endParaRPr lang="nl-NL" dirty="0"/>
          </a:p>
          <a:p>
            <a:r>
              <a:rPr lang="nl-NL" dirty="0"/>
              <a:t>BX660X met </a:t>
            </a:r>
            <a:br>
              <a:rPr lang="nl-NL" dirty="0"/>
            </a:br>
            <a:r>
              <a:rPr lang="nl-NL" dirty="0"/>
              <a:t>0,1kHz nauwkeurige</a:t>
            </a:r>
            <a:br>
              <a:rPr lang="nl-NL" dirty="0"/>
            </a:br>
            <a:r>
              <a:rPr lang="nl-NL" dirty="0"/>
              <a:t>digitale aanwijzing!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2DF769A-3081-0839-95A1-86776F47B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11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76C0FA0-5F65-FA44-B46E-9C3E534726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1" r="8026" b="1991"/>
          <a:stretch/>
        </p:blipFill>
        <p:spPr>
          <a:xfrm>
            <a:off x="4602357" y="1196752"/>
            <a:ext cx="4179448" cy="538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852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C14037-687A-3C57-D7E0-B92613CCA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Erres</a:t>
            </a:r>
            <a:r>
              <a:rPr lang="nl-NL" dirty="0"/>
              <a:t> KY507 verdichting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7314413-B3B9-CE9B-D468-AC3189D13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r>
              <a:rPr lang="nl-NL" dirty="0" err="1"/>
              <a:t>Linkerkolom</a:t>
            </a:r>
            <a:r>
              <a:rPr lang="nl-NL" dirty="0"/>
              <a:t> loopt steiler dan rechterkolom:</a:t>
            </a: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4AF677A-884F-0473-D875-E27BE0CB3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12</a:t>
            </a:fld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3566486-BEED-607F-5090-89459DC3E2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8" t="15156" r="16138" b="27600"/>
          <a:stretch/>
        </p:blipFill>
        <p:spPr>
          <a:xfrm>
            <a:off x="487700" y="2132856"/>
            <a:ext cx="7612692" cy="194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442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C14037-687A-3C57-D7E0-B92613CCA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Erres</a:t>
            </a:r>
            <a:r>
              <a:rPr lang="nl-NL" dirty="0"/>
              <a:t> KY507 verdichting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7314413-B3B9-CE9B-D468-AC3189D13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r>
              <a:rPr lang="nl-NL" dirty="0" err="1"/>
              <a:t>Linkerkolom</a:t>
            </a:r>
            <a:r>
              <a:rPr lang="nl-NL" dirty="0"/>
              <a:t> loopt steiler dan rechterkolom:</a:t>
            </a: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r>
              <a:rPr lang="nl-NL" dirty="0"/>
              <a:t>… maar slaat ook nog eens veel kanalen over!</a:t>
            </a:r>
          </a:p>
          <a:p>
            <a:r>
              <a:rPr lang="nl-NL" dirty="0"/>
              <a:t>Links is 5 kanalen ~2mm, rechts 18mm</a:t>
            </a:r>
            <a:br>
              <a:rPr lang="nl-NL" dirty="0"/>
            </a:br>
            <a:r>
              <a:rPr lang="nl-NL" dirty="0"/>
              <a:t>(Kanaal 3 </a:t>
            </a:r>
            <a:r>
              <a:rPr lang="nl-NL" dirty="0" err="1"/>
              <a:t>Simferopol</a:t>
            </a:r>
            <a:r>
              <a:rPr lang="nl-NL" dirty="0"/>
              <a:t> staat er niet op </a:t>
            </a:r>
            <a:r>
              <a:rPr lang="nl-NL" dirty="0">
                <a:sym typeface="Wingdings" panose="05000000000000000000" pitchFamily="2" charset="2"/>
              </a:rPr>
              <a:t>)</a:t>
            </a:r>
          </a:p>
          <a:p>
            <a:r>
              <a:rPr lang="nl-NL" dirty="0">
                <a:sym typeface="Wingdings" panose="05000000000000000000" pitchFamily="2" charset="2"/>
              </a:rPr>
              <a:t>Rechts </a:t>
            </a:r>
            <a:r>
              <a:rPr lang="nl-NL" dirty="0">
                <a:solidFill>
                  <a:srgbClr val="00B050"/>
                </a:solidFill>
                <a:sym typeface="Wingdings" panose="05000000000000000000" pitchFamily="2" charset="2"/>
              </a:rPr>
              <a:t>wel breder </a:t>
            </a:r>
            <a:r>
              <a:rPr lang="nl-NL" dirty="0">
                <a:sym typeface="Wingdings" panose="05000000000000000000" pitchFamily="2" charset="2"/>
              </a:rPr>
              <a:t>maar </a:t>
            </a:r>
            <a:r>
              <a:rPr lang="nl-NL" dirty="0">
                <a:solidFill>
                  <a:srgbClr val="FF0000"/>
                </a:solidFill>
                <a:sym typeface="Wingdings" panose="05000000000000000000" pitchFamily="2" charset="2"/>
              </a:rPr>
              <a:t>niet 27 keer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4AF677A-884F-0473-D875-E27BE0CB3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13</a:t>
            </a:fld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3566486-BEED-607F-5090-89459DC3E2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8" t="15156" r="16138" b="27600"/>
          <a:stretch/>
        </p:blipFill>
        <p:spPr>
          <a:xfrm>
            <a:off x="487700" y="2132856"/>
            <a:ext cx="7612692" cy="194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271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91C84B-5463-DF4B-14A5-0D09E78E8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Superlineaire condensator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4D3A617-4D54-F688-B5A2-ACF6E6DEE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r>
              <a:rPr lang="nl-NL" dirty="0"/>
              <a:t>Nadelen van lineaire condensator vermijden?</a:t>
            </a:r>
          </a:p>
          <a:p>
            <a:r>
              <a:rPr lang="nl-NL" dirty="0"/>
              <a:t>Gebruik geen </a:t>
            </a:r>
            <a:br>
              <a:rPr lang="nl-NL" dirty="0"/>
            </a:br>
            <a:r>
              <a:rPr lang="nl-NL" dirty="0" err="1"/>
              <a:t>capaciteitslineaire</a:t>
            </a:r>
            <a:r>
              <a:rPr lang="nl-NL" dirty="0"/>
              <a:t>!</a:t>
            </a:r>
          </a:p>
          <a:p>
            <a:r>
              <a:rPr lang="nl-NL" dirty="0"/>
              <a:t>Groeiende straal</a:t>
            </a:r>
          </a:p>
          <a:p>
            <a:r>
              <a:rPr lang="nl-NL" dirty="0"/>
              <a:t>Bij hoge capaciteit</a:t>
            </a:r>
            <a:br>
              <a:rPr lang="nl-NL" dirty="0"/>
            </a:br>
            <a:r>
              <a:rPr lang="nl-NL" dirty="0"/>
              <a:t>groeit hij harder</a:t>
            </a:r>
          </a:p>
          <a:p>
            <a:endParaRPr lang="nl-NL" dirty="0"/>
          </a:p>
          <a:p>
            <a:r>
              <a:rPr lang="nl-NL" dirty="0"/>
              <a:t>Neemt </a:t>
            </a:r>
            <a:r>
              <a:rPr lang="nl-NL" dirty="0">
                <a:solidFill>
                  <a:srgbClr val="FF0000"/>
                </a:solidFill>
              </a:rPr>
              <a:t>ruimte</a:t>
            </a:r>
            <a:r>
              <a:rPr lang="nl-NL" dirty="0"/>
              <a:t>: zeker</a:t>
            </a:r>
            <a:br>
              <a:rPr lang="nl-NL" dirty="0"/>
            </a:br>
            <a:r>
              <a:rPr lang="nl-NL" dirty="0" err="1"/>
              <a:t>frequentielineair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70148A4-CD4B-E657-3019-984D37A8E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14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E3DAE271-A3B9-1772-8987-8534F8BF59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256"/>
          <a:stretch/>
        </p:blipFill>
        <p:spPr>
          <a:xfrm>
            <a:off x="4705350" y="2348879"/>
            <a:ext cx="2914650" cy="2015159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DEE94E4A-86E2-475A-138A-EA43B2D165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350" y="4546601"/>
            <a:ext cx="3645600" cy="1809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964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C23D62-B1AD-D86D-554E-C5738029B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Verdichting neemt af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A3AD270-E7DB-535D-06C4-5B1D93D4A9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B7E91CF-FD03-EC0F-9BC7-372407F1C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15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E67C27A-8A3A-5E45-E8E7-D60FC63F81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90"/>
          <a:stretch/>
        </p:blipFill>
        <p:spPr>
          <a:xfrm>
            <a:off x="539551" y="2996952"/>
            <a:ext cx="6505489" cy="339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8565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33114B-EAC7-313D-AE89-C17176655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Verdichting is nu kwadratisch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7BB7F8D-874C-96EC-956F-1B3C5287C9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Noem afstand vanaf denkbeeldig nulpunt: </a:t>
            </a:r>
            <a:r>
              <a:rPr lang="nl-NL" dirty="0">
                <a:solidFill>
                  <a:srgbClr val="FF0000"/>
                </a:solidFill>
              </a:rPr>
              <a:t>l</a:t>
            </a:r>
          </a:p>
          <a:p>
            <a:r>
              <a:rPr lang="nl-NL" dirty="0"/>
              <a:t>Capaciteit (ideaal) </a:t>
            </a:r>
            <a:r>
              <a:rPr lang="nl-NL" dirty="0">
                <a:solidFill>
                  <a:srgbClr val="FF0000"/>
                </a:solidFill>
              </a:rPr>
              <a:t>C ~</a:t>
            </a:r>
            <a:r>
              <a:rPr lang="nl-NL" dirty="0"/>
              <a:t> </a:t>
            </a:r>
            <a:r>
              <a:rPr lang="nl-NL" dirty="0">
                <a:solidFill>
                  <a:srgbClr val="FF0000"/>
                </a:solidFill>
              </a:rPr>
              <a:t>l</a:t>
            </a:r>
            <a:r>
              <a:rPr lang="nl-NL" baseline="30000" dirty="0">
                <a:solidFill>
                  <a:srgbClr val="FF0000"/>
                </a:solidFill>
              </a:rPr>
              <a:t>2</a:t>
            </a:r>
            <a:r>
              <a:rPr lang="nl-NL" dirty="0"/>
              <a:t> </a:t>
            </a:r>
          </a:p>
          <a:p>
            <a:r>
              <a:rPr lang="nl-NL" dirty="0"/>
              <a:t>Trillingskring:   </a:t>
            </a:r>
            <a:r>
              <a:rPr lang="nl-NL" dirty="0">
                <a:solidFill>
                  <a:srgbClr val="FF0000"/>
                </a:solidFill>
              </a:rPr>
              <a:t>f ~ 1 / √C ~ l</a:t>
            </a:r>
            <a:r>
              <a:rPr lang="nl-NL" baseline="30000" dirty="0">
                <a:solidFill>
                  <a:srgbClr val="FF0000"/>
                </a:solidFill>
              </a:rPr>
              <a:t>-1</a:t>
            </a:r>
          </a:p>
          <a:p>
            <a:r>
              <a:rPr lang="nl-NL" dirty="0"/>
              <a:t>Afgeleide nemen:   </a:t>
            </a:r>
            <a:r>
              <a:rPr lang="nl-NL" dirty="0">
                <a:solidFill>
                  <a:srgbClr val="FF0000"/>
                </a:solidFill>
              </a:rPr>
              <a:t>f’ ~ l</a:t>
            </a:r>
            <a:r>
              <a:rPr lang="nl-NL" baseline="30000" dirty="0">
                <a:solidFill>
                  <a:srgbClr val="FF0000"/>
                </a:solidFill>
              </a:rPr>
              <a:t>-2</a:t>
            </a:r>
            <a:r>
              <a:rPr lang="nl-NL" dirty="0">
                <a:solidFill>
                  <a:srgbClr val="FF0000"/>
                </a:solidFill>
              </a:rPr>
              <a:t> </a:t>
            </a:r>
          </a:p>
          <a:p>
            <a:r>
              <a:rPr lang="nl-NL" dirty="0"/>
              <a:t>En gebruik f ~ l</a:t>
            </a:r>
            <a:r>
              <a:rPr lang="nl-NL" baseline="30000" dirty="0"/>
              <a:t>-1</a:t>
            </a:r>
            <a:r>
              <a:rPr lang="nl-NL" dirty="0"/>
              <a:t>:  </a:t>
            </a:r>
            <a:r>
              <a:rPr lang="nl-NL" dirty="0">
                <a:solidFill>
                  <a:srgbClr val="FF0000"/>
                </a:solidFill>
              </a:rPr>
              <a:t>f’ ~ f</a:t>
            </a:r>
            <a:r>
              <a:rPr lang="nl-NL" baseline="30000" dirty="0">
                <a:solidFill>
                  <a:srgbClr val="FF0000"/>
                </a:solidFill>
              </a:rPr>
              <a:t>2</a:t>
            </a:r>
            <a:r>
              <a:rPr lang="nl-NL" dirty="0">
                <a:solidFill>
                  <a:srgbClr val="FF0000"/>
                </a:solidFill>
              </a:rPr>
              <a:t> 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95A9209-8FEC-4494-4879-33EFCA256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86795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54E34-EE59-3D75-173A-007D99E3A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Golflengtelinear</a:t>
            </a:r>
            <a:r>
              <a:rPr lang="en-US" dirty="0"/>
              <a:t> </a:t>
            </a:r>
            <a:r>
              <a:rPr lang="en-US" dirty="0" err="1"/>
              <a:t>dus</a:t>
            </a:r>
            <a:r>
              <a:rPr lang="en-US" dirty="0"/>
              <a:t> </a:t>
            </a:r>
            <a:r>
              <a:rPr lang="en-US" dirty="0" err="1"/>
              <a:t>geen</a:t>
            </a:r>
            <a:r>
              <a:rPr lang="en-US" dirty="0"/>
              <a:t> </a:t>
            </a:r>
            <a:r>
              <a:rPr lang="en-US" dirty="0" err="1"/>
              <a:t>verdichting</a:t>
            </a:r>
            <a:r>
              <a:rPr lang="en-US" dirty="0"/>
              <a:t>?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A58E0-F214-6592-4792-4A68EDA90D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Raster is </a:t>
            </a:r>
            <a:r>
              <a:rPr lang="en-US" dirty="0" err="1"/>
              <a:t>gedefinieerd</a:t>
            </a:r>
            <a:r>
              <a:rPr lang="en-US" dirty="0"/>
              <a:t> op </a:t>
            </a:r>
            <a:r>
              <a:rPr lang="en-US" dirty="0" err="1"/>
              <a:t>frequentie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 err="1"/>
              <a:t>niet</a:t>
            </a:r>
            <a:r>
              <a:rPr lang="en-US" dirty="0"/>
              <a:t> op </a:t>
            </a:r>
            <a:r>
              <a:rPr lang="en-US" dirty="0" err="1"/>
              <a:t>golflengte</a:t>
            </a:r>
            <a:r>
              <a:rPr lang="en-US" dirty="0"/>
              <a:t>!</a:t>
            </a:r>
          </a:p>
          <a:p>
            <a:pPr lvl="1"/>
            <a:r>
              <a:rPr lang="en-US" dirty="0"/>
              <a:t>1602 </a:t>
            </a:r>
            <a:r>
              <a:rPr lang="en-US" dirty="0" err="1"/>
              <a:t>en</a:t>
            </a:r>
            <a:r>
              <a:rPr lang="en-US" dirty="0"/>
              <a:t> 1593kHz </a:t>
            </a:r>
            <a:r>
              <a:rPr lang="en-US" dirty="0" err="1"/>
              <a:t>schelen</a:t>
            </a:r>
            <a:r>
              <a:rPr lang="en-US" dirty="0"/>
              <a:t> 1,07 meter</a:t>
            </a:r>
          </a:p>
          <a:p>
            <a:pPr lvl="1"/>
            <a:r>
              <a:rPr lang="en-US" dirty="0"/>
              <a:t>531 </a:t>
            </a:r>
            <a:r>
              <a:rPr lang="en-US" dirty="0" err="1"/>
              <a:t>en</a:t>
            </a:r>
            <a:r>
              <a:rPr lang="en-US" dirty="0"/>
              <a:t> 540kHz </a:t>
            </a:r>
            <a:r>
              <a:rPr lang="en-US" dirty="0" err="1"/>
              <a:t>schelen</a:t>
            </a:r>
            <a:r>
              <a:rPr lang="en-US" dirty="0"/>
              <a:t> 9,42 meter</a:t>
            </a:r>
          </a:p>
          <a:p>
            <a:endParaRPr lang="nl-NL" dirty="0"/>
          </a:p>
          <a:p>
            <a:r>
              <a:rPr lang="nl-NL" dirty="0"/>
              <a:t>Alleen “handig” als je in golflengtes denkt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EB7934-30C1-A949-9F58-04E723A7A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04637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EE5F09-B9D9-FB7D-1412-037021F36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3. Golfbereiken opknippen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076B3E2-EF62-EC97-97FA-7576552D7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r>
              <a:rPr lang="nl-NL" dirty="0" err="1"/>
              <a:t>Kortegolfband</a:t>
            </a:r>
            <a:r>
              <a:rPr lang="nl-NL" dirty="0"/>
              <a:t> 5900 – 18000 kHz?</a:t>
            </a:r>
          </a:p>
          <a:p>
            <a:pPr lvl="1"/>
            <a:r>
              <a:rPr lang="nl-NL" dirty="0"/>
              <a:t>Kanaalafstand is 5kHz, 2420 kan op 200mm</a:t>
            </a:r>
          </a:p>
          <a:p>
            <a:pPr lvl="1"/>
            <a:r>
              <a:rPr lang="nl-NL" dirty="0"/>
              <a:t>Gemiddeld 0,083mm op de schaal</a:t>
            </a:r>
          </a:p>
          <a:p>
            <a:r>
              <a:rPr lang="nl-NL" dirty="0"/>
              <a:t>Aan de linkerkant: 24</a:t>
            </a:r>
            <a:r>
              <a:rPr lang="el-GR" dirty="0"/>
              <a:t> μ</a:t>
            </a:r>
            <a:r>
              <a:rPr lang="nl-NL" dirty="0"/>
              <a:t>m !!</a:t>
            </a:r>
          </a:p>
          <a:p>
            <a:pPr lvl="1"/>
            <a:r>
              <a:rPr lang="nl-NL" dirty="0"/>
              <a:t>Afstemmen vereist vaste hand</a:t>
            </a:r>
          </a:p>
          <a:p>
            <a:pPr lvl="1"/>
            <a:r>
              <a:rPr lang="nl-NL" dirty="0"/>
              <a:t>Aflezen volkomen onmogelijk</a:t>
            </a:r>
          </a:p>
          <a:p>
            <a:r>
              <a:rPr lang="nl-NL" dirty="0"/>
              <a:t>Radio met 1x KG is niet heel bruikbaar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15B520A-1D30-7EDF-54D5-BC12321F8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380465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184EE-5FC0-59EF-DC0B-9C352F462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3888" y="274638"/>
            <a:ext cx="5122912" cy="1143000"/>
          </a:xfrm>
        </p:spPr>
        <p:txBody>
          <a:bodyPr/>
          <a:lstStyle/>
          <a:p>
            <a:r>
              <a:rPr lang="en-US" dirty="0"/>
              <a:t>Frans: Bande </a:t>
            </a:r>
            <a:r>
              <a:rPr lang="en-US" dirty="0" err="1"/>
              <a:t>Etalée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F8690B-029E-5758-103A-08CA914C5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1919" y="1417638"/>
            <a:ext cx="4746055" cy="2411792"/>
          </a:xfrm>
        </p:spPr>
        <p:txBody>
          <a:bodyPr/>
          <a:lstStyle/>
          <a:p>
            <a:r>
              <a:rPr lang="en-US" dirty="0" err="1"/>
              <a:t>Ducretet</a:t>
            </a:r>
            <a:r>
              <a:rPr lang="en-US" dirty="0"/>
              <a:t> L524 (1954)</a:t>
            </a:r>
          </a:p>
          <a:p>
            <a:r>
              <a:rPr lang="en-US" dirty="0" err="1"/>
              <a:t>Betekent</a:t>
            </a:r>
            <a:r>
              <a:rPr lang="en-US" dirty="0"/>
              <a:t>: </a:t>
            </a:r>
            <a:r>
              <a:rPr lang="en-US" dirty="0" err="1"/>
              <a:t>Bandspreiding</a:t>
            </a:r>
            <a:endParaRPr lang="en-US" dirty="0"/>
          </a:p>
          <a:p>
            <a:r>
              <a:rPr lang="en-US" dirty="0" err="1"/>
              <a:t>Europaband</a:t>
            </a:r>
            <a:r>
              <a:rPr lang="en-US" dirty="0"/>
              <a:t> 49m</a:t>
            </a:r>
          </a:p>
          <a:p>
            <a:r>
              <a:rPr lang="en-US" dirty="0" err="1"/>
              <a:t>Veel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Franse stations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9F7665-FD54-37D7-1CCB-31E5B16F0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19</a:t>
            </a:fld>
            <a:endParaRPr lang="nl-N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482614-AA65-440C-307D-4345870D47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4227063"/>
            <a:ext cx="6984776" cy="22967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FA876E1-F6B4-7A2A-00CB-D1DB3FCAE8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616743"/>
            <a:ext cx="3205610" cy="246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394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802447-DF2C-5A55-CABF-23527EE5A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Probleem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32FFCC1-39C2-5922-03A3-EB1FA1393C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De verdeling van stations over de schaal</a:t>
            </a:r>
          </a:p>
          <a:p>
            <a:pPr lvl="1"/>
            <a:r>
              <a:rPr lang="nl-NL" dirty="0"/>
              <a:t>Soms ver uit elkaar</a:t>
            </a:r>
          </a:p>
          <a:p>
            <a:pPr lvl="1"/>
            <a:r>
              <a:rPr lang="nl-NL" dirty="0"/>
              <a:t>Soms (te) dicht opeen</a:t>
            </a:r>
          </a:p>
          <a:p>
            <a:r>
              <a:rPr lang="nl-NL" dirty="0"/>
              <a:t>Hoe komt dat</a:t>
            </a:r>
          </a:p>
          <a:p>
            <a:r>
              <a:rPr lang="nl-NL" dirty="0"/>
              <a:t>Wat kunnen we er aan doen?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6808701-145C-65F8-C001-210BE33EE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56955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C9FB48-E710-F98B-B35C-85B6C1E3C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Philips BX480A (1948)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4EA5C6D-0F1B-98A0-5BA9-111359CA41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954562"/>
          </a:xfrm>
        </p:spPr>
        <p:txBody>
          <a:bodyPr>
            <a:normAutofit/>
          </a:bodyPr>
          <a:lstStyle/>
          <a:p>
            <a:r>
              <a:rPr lang="nl-NL" dirty="0"/>
              <a:t>Ook BX485A, BX490A, BX594A varianten</a:t>
            </a:r>
          </a:p>
          <a:p>
            <a:r>
              <a:rPr lang="nl-NL" dirty="0"/>
              <a:t>Volledige </a:t>
            </a:r>
            <a:br>
              <a:rPr lang="nl-NL" dirty="0"/>
            </a:br>
            <a:r>
              <a:rPr lang="nl-NL" dirty="0"/>
              <a:t>KG-dekking</a:t>
            </a:r>
          </a:p>
          <a:p>
            <a:r>
              <a:rPr lang="nl-NL" dirty="0"/>
              <a:t>Multischaal, </a:t>
            </a:r>
            <a:br>
              <a:rPr lang="nl-NL" dirty="0"/>
            </a:br>
            <a:r>
              <a:rPr lang="nl-NL" dirty="0"/>
              <a:t>leuke lampjes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Drie vormen van bandspreiding</a:t>
            </a:r>
          </a:p>
          <a:p>
            <a:r>
              <a:rPr lang="nl-NL" dirty="0"/>
              <a:t>BX6-modellen (</a:t>
            </a:r>
            <a:r>
              <a:rPr lang="nl-NL" dirty="0" err="1"/>
              <a:t>Glazenwasserschaal</a:t>
            </a:r>
            <a:r>
              <a:rPr lang="nl-NL" dirty="0"/>
              <a:t>) ook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DD16539-9082-FD3D-F02E-1C3E152C4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20</a:t>
            </a:fld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AC62833-E60E-27B8-CD72-DFB199CB5B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17"/>
          <a:stretch/>
        </p:blipFill>
        <p:spPr>
          <a:xfrm>
            <a:off x="3496876" y="2564904"/>
            <a:ext cx="5395604" cy="228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700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D6E6D-6CD8-C38D-91A5-4328EF78B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52736"/>
            <a:ext cx="1443789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Ad</a:t>
            </a:r>
            <a:br>
              <a:rPr lang="en-US" dirty="0"/>
            </a:br>
            <a:r>
              <a:rPr lang="en-US" dirty="0"/>
              <a:t>1949</a:t>
            </a:r>
            <a:endParaRPr lang="nl-NL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11B0103-E85E-007D-94C0-49F0D82758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789" y="0"/>
            <a:ext cx="7700211" cy="6858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698234-DD9E-EB7A-7DBF-201392784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43482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A20C22-1463-FA56-057F-F93168A88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</a:t>
            </a:r>
            <a:r>
              <a:rPr lang="nl-NL" baseline="30000" dirty="0"/>
              <a:t>e</a:t>
            </a:r>
            <a:r>
              <a:rPr lang="nl-NL" dirty="0"/>
              <a:t> Verdeel KG over vier bereiken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DDED5CA-23A1-9555-791B-B0A6747AA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983162"/>
          </a:xfrm>
        </p:spPr>
        <p:txBody>
          <a:bodyPr/>
          <a:lstStyle/>
          <a:p>
            <a:r>
              <a:rPr lang="nl-NL" dirty="0"/>
              <a:t>Schaal 180mm lang, nu 720mm beschikbaar</a:t>
            </a:r>
            <a:br>
              <a:rPr lang="nl-NL" dirty="0"/>
            </a:br>
            <a:r>
              <a:rPr lang="nl-NL" dirty="0"/>
              <a:t>Alles al 4x zo ruim </a:t>
            </a:r>
            <a:r>
              <a:rPr lang="nl-NL" dirty="0">
                <a:sym typeface="Wingdings" panose="05000000000000000000" pitchFamily="2" charset="2"/>
              </a:rPr>
              <a:t></a:t>
            </a:r>
            <a:endParaRPr lang="nl-NL" dirty="0"/>
          </a:p>
          <a:p>
            <a:r>
              <a:rPr lang="nl-NL" dirty="0"/>
              <a:t>KG totaal: </a:t>
            </a:r>
            <a:br>
              <a:rPr lang="nl-NL" dirty="0"/>
            </a:br>
            <a:r>
              <a:rPr lang="nl-NL" dirty="0"/>
              <a:t>5900 – 222000 kHz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Er is wat overlap in de vier bereiken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72A9C31-1821-BF37-24F2-B896EE2EF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22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EF99A67-2798-F370-0E2A-EA07ABB95D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6139" y="2492896"/>
            <a:ext cx="4034122" cy="2062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7345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0B81A8-1745-5E9F-BF5E-18DD35ED9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2</a:t>
            </a:r>
            <a:r>
              <a:rPr lang="nl-NL" baseline="30000" dirty="0"/>
              <a:t>e</a:t>
            </a:r>
            <a:r>
              <a:rPr lang="nl-NL" dirty="0"/>
              <a:t> Plaatsing aan rechterkant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931D97C-DBC2-977F-670F-7FB64B1345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075240" cy="1828800"/>
          </a:xfrm>
        </p:spPr>
        <p:txBody>
          <a:bodyPr/>
          <a:lstStyle/>
          <a:p>
            <a:r>
              <a:rPr lang="nl-NL" dirty="0"/>
              <a:t>50m, 40m, 25m, 20m worden uitgerekt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C8D135A-8DFA-278B-E34C-6F1D93BBA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23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1C2A181-CBD8-CDC0-2FAE-4626E05AF5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480671"/>
            <a:ext cx="8075240" cy="4058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4215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5D98EB-F7D2-DDA1-D4F3-6097321F0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3</a:t>
            </a:r>
            <a:r>
              <a:rPr lang="nl-NL" baseline="30000" dirty="0"/>
              <a:t>e</a:t>
            </a:r>
            <a:r>
              <a:rPr lang="nl-NL" dirty="0"/>
              <a:t> Verdichting versterken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2A68493-5BDD-083C-14A1-50BEC00D6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7944" y="1600200"/>
            <a:ext cx="4618856" cy="4983161"/>
          </a:xfrm>
        </p:spPr>
        <p:txBody>
          <a:bodyPr/>
          <a:lstStyle/>
          <a:p>
            <a:r>
              <a:rPr lang="nl-NL" dirty="0"/>
              <a:t>Hier is uitrekking goed!</a:t>
            </a:r>
          </a:p>
          <a:p>
            <a:pPr lvl="1"/>
            <a:r>
              <a:rPr lang="nl-NL" dirty="0">
                <a:sym typeface="Wingdings" panose="05000000000000000000" pitchFamily="2" charset="2"/>
              </a:rPr>
              <a:t> Sublineaire </a:t>
            </a:r>
            <a:r>
              <a:rPr lang="nl-NL" dirty="0" err="1">
                <a:sym typeface="Wingdings" panose="05000000000000000000" pitchFamily="2" charset="2"/>
              </a:rPr>
              <a:t>cond</a:t>
            </a:r>
            <a:r>
              <a:rPr lang="nl-NL" dirty="0">
                <a:sym typeface="Wingdings" panose="05000000000000000000" pitchFamily="2" charset="2"/>
              </a:rPr>
              <a:t> ???</a:t>
            </a:r>
          </a:p>
          <a:p>
            <a:endParaRPr lang="nl-NL" dirty="0"/>
          </a:p>
          <a:p>
            <a:r>
              <a:rPr lang="nl-NL" dirty="0"/>
              <a:t>Versterk met serie-C</a:t>
            </a:r>
            <a:br>
              <a:rPr lang="nl-NL" dirty="0"/>
            </a:br>
            <a:r>
              <a:rPr lang="nl-NL" dirty="0"/>
              <a:t>	C15, C18 = 115pF</a:t>
            </a:r>
          </a:p>
          <a:p>
            <a:endParaRPr lang="nl-NL" dirty="0"/>
          </a:p>
          <a:p>
            <a:r>
              <a:rPr lang="nl-NL" dirty="0"/>
              <a:t>Rechterkant wordt nog sterker uitgerekt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E3BC9C3-2F38-24AD-E996-EA26A31D8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24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0D8B330-5A45-3968-2E4C-36AC94FED8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00200"/>
            <a:ext cx="37973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3835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085C65-95D4-2D7C-DEEC-6707B9BEC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Resultaat op 49m band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BFC8AE2-E760-D3AB-B2D5-563BEEEB6B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Blauw: </a:t>
            </a:r>
            <a:r>
              <a:rPr lang="nl-NL" dirty="0" err="1"/>
              <a:t>capa</a:t>
            </a:r>
            <a:r>
              <a:rPr lang="nl-NL" dirty="0"/>
              <a:t>-lineair, Rood: schaal van BX480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Europaband 6 – 6,5 MHz </a:t>
            </a:r>
            <a:br>
              <a:rPr lang="nl-NL" dirty="0"/>
            </a:br>
            <a:r>
              <a:rPr lang="nl-NL" dirty="0"/>
              <a:t>is zo breed als 1 – 1,5 MHz (bovenkant MG)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17060FA-7D5D-A8E9-1461-10471132D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25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C473567-E236-08E3-56AC-D8F79387AE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73" y="2411760"/>
            <a:ext cx="8724853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9892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7B5B6C-7814-9C1C-99C5-E1B2A2F7E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maakt de BX480A zo fijn?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47A0742-5844-5CBB-EB28-BC0C978E2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r>
              <a:rPr lang="nl-NL" dirty="0"/>
              <a:t>Goed afstemmen op KG</a:t>
            </a:r>
          </a:p>
          <a:p>
            <a:endParaRPr lang="nl-NL" dirty="0"/>
          </a:p>
          <a:p>
            <a:r>
              <a:rPr lang="nl-NL" dirty="0"/>
              <a:t>Bandspreidings-technieken</a:t>
            </a:r>
          </a:p>
          <a:p>
            <a:pPr marL="971550" lvl="1" indent="-514350">
              <a:buFont typeface="+mj-lt"/>
              <a:buAutoNum type="arabicPeriod"/>
            </a:pPr>
            <a:r>
              <a:rPr lang="nl-NL" dirty="0"/>
              <a:t>Verdeling van KG gebied </a:t>
            </a:r>
            <a:br>
              <a:rPr lang="nl-NL" dirty="0"/>
            </a:br>
            <a:r>
              <a:rPr lang="nl-NL" dirty="0"/>
              <a:t>over 4 banden</a:t>
            </a:r>
          </a:p>
          <a:p>
            <a:pPr marL="971550" lvl="1" indent="-514350">
              <a:buFont typeface="+mj-lt"/>
              <a:buAutoNum type="arabicPeriod"/>
            </a:pPr>
            <a:r>
              <a:rPr lang="nl-NL" dirty="0"/>
              <a:t>Plaats omroepbanden </a:t>
            </a:r>
            <a:br>
              <a:rPr lang="nl-NL" dirty="0"/>
            </a:br>
            <a:r>
              <a:rPr lang="nl-NL" dirty="0"/>
              <a:t>aan de rechterkant</a:t>
            </a:r>
          </a:p>
          <a:p>
            <a:pPr marL="971550" lvl="1" indent="-514350">
              <a:buFont typeface="+mj-lt"/>
              <a:buAutoNum type="arabicPeriod"/>
            </a:pPr>
            <a:r>
              <a:rPr lang="nl-NL" dirty="0"/>
              <a:t>Verdichtingsversterking </a:t>
            </a:r>
            <a:br>
              <a:rPr lang="nl-NL" dirty="0"/>
            </a:br>
            <a:r>
              <a:rPr lang="nl-NL" dirty="0"/>
              <a:t>met seriecondensator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27C957A-5D1D-529E-3BD4-0CBAED77F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26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444627F-A3EB-43E3-F251-29024B1872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1262953"/>
            <a:ext cx="3619209" cy="5275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0381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9BC5E5-D5DF-04CD-6819-32A32D088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Werkt het ook?  JA!!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D4F1A45-707D-6D94-5FBD-A1097F594C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983162"/>
          </a:xfrm>
        </p:spPr>
        <p:txBody>
          <a:bodyPr/>
          <a:lstStyle/>
          <a:p>
            <a:r>
              <a:rPr lang="nl-NL" dirty="0"/>
              <a:t>Strookje met</a:t>
            </a:r>
            <a:br>
              <a:rPr lang="nl-NL" dirty="0"/>
            </a:br>
            <a:r>
              <a:rPr lang="nl-NL" dirty="0" err="1"/>
              <a:t>Freq</a:t>
            </a:r>
            <a:r>
              <a:rPr lang="nl-NL" dirty="0"/>
              <a:t> en zenders</a:t>
            </a:r>
          </a:p>
          <a:p>
            <a:r>
              <a:rPr lang="nl-NL" dirty="0"/>
              <a:t>Europaband: </a:t>
            </a:r>
            <a:br>
              <a:rPr lang="nl-NL" dirty="0"/>
            </a:br>
            <a:r>
              <a:rPr lang="nl-NL" dirty="0"/>
              <a:t>6(!) Nederlandse popzenders</a:t>
            </a:r>
          </a:p>
          <a:p>
            <a:pPr lvl="1"/>
            <a:r>
              <a:rPr lang="nl-NL" dirty="0"/>
              <a:t>Piepzender, </a:t>
            </a:r>
            <a:r>
              <a:rPr lang="nl-NL" dirty="0" err="1"/>
              <a:t>Sunlite</a:t>
            </a:r>
            <a:r>
              <a:rPr lang="nl-NL" dirty="0"/>
              <a:t>, Casanova, Delta, Europe, </a:t>
            </a:r>
            <a:r>
              <a:rPr lang="nl-NL" dirty="0" err="1"/>
              <a:t>Onda</a:t>
            </a:r>
            <a:endParaRPr lang="nl-NL" dirty="0"/>
          </a:p>
          <a:p>
            <a:r>
              <a:rPr lang="nl-NL" dirty="0"/>
              <a:t>Plus 4x </a:t>
            </a:r>
            <a:r>
              <a:rPr lang="nl-NL" dirty="0" err="1"/>
              <a:t>Dk</a:t>
            </a:r>
            <a:r>
              <a:rPr lang="nl-NL" dirty="0"/>
              <a:t> en 8x Du “Private Station”</a:t>
            </a:r>
          </a:p>
          <a:p>
            <a:r>
              <a:rPr lang="nl-NL" dirty="0"/>
              <a:t>Piratenband 48m, 6200 – 6300 kHz</a:t>
            </a:r>
          </a:p>
          <a:p>
            <a:pPr lvl="1"/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1ECD62A-1DFE-C756-7CA4-C14DF70CE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27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185C729-B380-5CCD-2CF3-BFEC35499B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444" y="1600200"/>
            <a:ext cx="5003800" cy="15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6936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AA0E9B-C850-D747-0E95-D0652047A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3. Hapjes-condensator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9B8A354-0B2C-B0D0-3C68-9D77E2D168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Om alle omroepbanden rechts te krijgen...</a:t>
            </a:r>
            <a:br>
              <a:rPr lang="nl-NL" dirty="0"/>
            </a:br>
            <a:r>
              <a:rPr lang="nl-NL" dirty="0"/>
              <a:t>… moet je evenzoveel fysieke banden hebben!</a:t>
            </a:r>
          </a:p>
          <a:p>
            <a:endParaRPr lang="nl-NL" dirty="0"/>
          </a:p>
          <a:p>
            <a:r>
              <a:rPr lang="nl-NL" dirty="0"/>
              <a:t>Kun je ook per band </a:t>
            </a:r>
            <a:br>
              <a:rPr lang="nl-NL" dirty="0"/>
            </a:br>
            <a:r>
              <a:rPr lang="nl-NL" dirty="0"/>
              <a:t>meerdere omroepbanden spreiden?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F88D043-270E-980B-45A7-2B4B240E3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28</a:t>
            </a:fld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AD4899B-4731-5192-D70A-4D0F04487D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022" y="4509120"/>
            <a:ext cx="6737626" cy="221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8424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F175F9DF-6F76-BDDA-6D69-1453A90A55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089" y="2272768"/>
            <a:ext cx="4776711" cy="231246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A4B9355-67AF-6C75-639B-2EC37C186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Philips BX660X (1946)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24A5BE9-1FD2-BCFB-9251-173487B55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7715200" cy="4983162"/>
          </a:xfrm>
        </p:spPr>
        <p:txBody>
          <a:bodyPr>
            <a:normAutofit/>
          </a:bodyPr>
          <a:lstStyle/>
          <a:p>
            <a:r>
              <a:rPr lang="nl-NL" dirty="0"/>
              <a:t>Zesvoudige afstem-C</a:t>
            </a:r>
          </a:p>
          <a:p>
            <a:pPr lvl="1"/>
            <a:r>
              <a:rPr lang="nl-NL" dirty="0"/>
              <a:t>3 </a:t>
            </a:r>
            <a:r>
              <a:rPr lang="nl-NL" dirty="0" err="1"/>
              <a:t>sect</a:t>
            </a:r>
            <a:r>
              <a:rPr lang="nl-NL" dirty="0"/>
              <a:t> LG/MG</a:t>
            </a:r>
            <a:br>
              <a:rPr lang="nl-NL" dirty="0"/>
            </a:br>
            <a:r>
              <a:rPr lang="nl-NL" dirty="0"/>
              <a:t>(</a:t>
            </a:r>
            <a:r>
              <a:rPr lang="nl-NL" dirty="0" err="1"/>
              <a:t>golfl</a:t>
            </a:r>
            <a:r>
              <a:rPr lang="nl-NL" dirty="0"/>
              <a:t>. lineair)</a:t>
            </a:r>
          </a:p>
          <a:p>
            <a:pPr lvl="1"/>
            <a:r>
              <a:rPr lang="nl-NL" dirty="0"/>
              <a:t>3 </a:t>
            </a:r>
            <a:r>
              <a:rPr lang="nl-NL" dirty="0" err="1"/>
              <a:t>sect</a:t>
            </a:r>
            <a:r>
              <a:rPr lang="nl-NL" dirty="0"/>
              <a:t> KG</a:t>
            </a:r>
            <a:br>
              <a:rPr lang="nl-NL" dirty="0"/>
            </a:br>
            <a:r>
              <a:rPr lang="nl-NL" dirty="0"/>
              <a:t>Hapjes eruit</a:t>
            </a:r>
            <a:br>
              <a:rPr lang="nl-NL" dirty="0"/>
            </a:br>
            <a:endParaRPr lang="nl-NL" dirty="0"/>
          </a:p>
          <a:p>
            <a:r>
              <a:rPr lang="nl-NL" dirty="0"/>
              <a:t>Op de gedeelten AB </a:t>
            </a:r>
            <a:br>
              <a:rPr lang="nl-NL" dirty="0"/>
            </a:br>
            <a:r>
              <a:rPr lang="nl-NL" dirty="0"/>
              <a:t>en CD neemt de capaciteit langzamer toe!</a:t>
            </a:r>
          </a:p>
          <a:p>
            <a:r>
              <a:rPr lang="nl-NL" dirty="0"/>
              <a:t>Uitkienen: daar de omroepbanden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A618C1C-FB79-D2EA-ABA1-035A7F375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2261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Onderwerpen</a:t>
            </a:r>
            <a:r>
              <a:rPr lang="en-US" dirty="0"/>
              <a:t> </a:t>
            </a:r>
            <a:r>
              <a:rPr lang="en-US" dirty="0" err="1"/>
              <a:t>vanavond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/>
              <a:t>Capaciteitslineaire</a:t>
            </a:r>
            <a:r>
              <a:rPr lang="en-US" dirty="0"/>
              <a:t> </a:t>
            </a:r>
            <a:r>
              <a:rPr lang="en-US" dirty="0" err="1"/>
              <a:t>schaal</a:t>
            </a:r>
            <a:r>
              <a:rPr lang="en-US" dirty="0"/>
              <a:t>: </a:t>
            </a:r>
            <a:r>
              <a:rPr lang="en-US" dirty="0" err="1"/>
              <a:t>Berekening</a:t>
            </a:r>
            <a:r>
              <a:rPr lang="en-US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Golflengte-lineaire</a:t>
            </a:r>
            <a:r>
              <a:rPr lang="en-US" dirty="0"/>
              <a:t> </a:t>
            </a:r>
            <a:r>
              <a:rPr lang="en-US" dirty="0" err="1"/>
              <a:t>schaal</a:t>
            </a:r>
            <a:r>
              <a:rPr lang="en-US" dirty="0"/>
              <a:t>: </a:t>
            </a:r>
            <a:r>
              <a:rPr lang="en-US" dirty="0" err="1"/>
              <a:t>Erres</a:t>
            </a:r>
            <a:r>
              <a:rPr lang="en-US" dirty="0"/>
              <a:t> KY50*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Golfbereik</a:t>
            </a:r>
            <a:r>
              <a:rPr lang="en-US" dirty="0"/>
              <a:t> </a:t>
            </a:r>
            <a:r>
              <a:rPr lang="en-US" dirty="0" err="1"/>
              <a:t>opknippen</a:t>
            </a:r>
            <a:r>
              <a:rPr lang="en-US" dirty="0"/>
              <a:t>: Philips BX480A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Niet-lineaire</a:t>
            </a:r>
            <a:r>
              <a:rPr lang="en-US" dirty="0"/>
              <a:t> </a:t>
            </a:r>
            <a:r>
              <a:rPr lang="en-US" dirty="0" err="1"/>
              <a:t>condensator</a:t>
            </a:r>
            <a:r>
              <a:rPr lang="en-US" dirty="0"/>
              <a:t>: Philips BX660X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Onder</a:t>
            </a:r>
            <a:r>
              <a:rPr lang="en-US" dirty="0"/>
              <a:t>-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bovenmenging</a:t>
            </a:r>
            <a:r>
              <a:rPr lang="en-US" dirty="0"/>
              <a:t>: Philips BX300U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Fijnafstemming</a:t>
            </a:r>
            <a:r>
              <a:rPr lang="en-US" dirty="0"/>
              <a:t>: Philips BX645U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Digitale</a:t>
            </a:r>
            <a:r>
              <a:rPr lang="en-US" dirty="0"/>
              <a:t> </a:t>
            </a:r>
            <a:r>
              <a:rPr lang="en-US" dirty="0" err="1"/>
              <a:t>afstemming</a:t>
            </a:r>
            <a:r>
              <a:rPr lang="en-US" dirty="0"/>
              <a:t>: Philips D2999</a:t>
            </a:r>
          </a:p>
          <a:p>
            <a:pPr marL="0" indent="0">
              <a:buNone/>
            </a:pPr>
            <a:r>
              <a:rPr lang="en-US" dirty="0" err="1"/>
              <a:t>Conclusies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94A977A-F9AC-45AF-AF62-B49EC5988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45168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6447E6-019D-7FD9-9645-1D7E78C2F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Afstemcurves K1 K2 K3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00C1E7D-EE56-FC73-DFFF-79F72355E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6096" y="1484784"/>
            <a:ext cx="3456384" cy="4525963"/>
          </a:xfrm>
        </p:spPr>
        <p:txBody>
          <a:bodyPr/>
          <a:lstStyle/>
          <a:p>
            <a:r>
              <a:rPr lang="nl-NL" dirty="0"/>
              <a:t>Digitale uitlezing!</a:t>
            </a:r>
          </a:p>
          <a:p>
            <a:r>
              <a:rPr lang="nl-NL" dirty="0"/>
              <a:t>Omroepbanden:</a:t>
            </a:r>
          </a:p>
          <a:p>
            <a:pPr lvl="1"/>
            <a:r>
              <a:rPr lang="nl-NL" dirty="0"/>
              <a:t>6 </a:t>
            </a:r>
            <a:r>
              <a:rPr lang="nl-NL" dirty="0">
                <a:solidFill>
                  <a:srgbClr val="00B050"/>
                </a:solidFill>
              </a:rPr>
              <a:t>goed gespreid</a:t>
            </a:r>
          </a:p>
          <a:p>
            <a:pPr lvl="1"/>
            <a:r>
              <a:rPr lang="nl-NL" dirty="0"/>
              <a:t>2 </a:t>
            </a:r>
            <a:r>
              <a:rPr lang="nl-NL" dirty="0">
                <a:solidFill>
                  <a:srgbClr val="FF0000"/>
                </a:solidFill>
              </a:rPr>
              <a:t>niet </a:t>
            </a:r>
            <a:r>
              <a:rPr lang="nl-NL" dirty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r>
              <a:rPr lang="nl-NL" dirty="0"/>
              <a:t> </a:t>
            </a:r>
            <a:br>
              <a:rPr lang="nl-NL" dirty="0"/>
            </a:b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0CFE8C1-C186-6BCC-6A08-BA3D77B97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30</a:t>
            </a:fld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A179A92-3DBE-686A-8CA1-1E66DE8CC2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1"/>
          <a:stretch/>
        </p:blipFill>
        <p:spPr>
          <a:xfrm>
            <a:off x="278572" y="1417638"/>
            <a:ext cx="5025609" cy="5264101"/>
          </a:xfrm>
          <a:prstGeom prst="rect">
            <a:avLst/>
          </a:prstGeom>
        </p:spPr>
      </p:pic>
      <p:pic>
        <p:nvPicPr>
          <p:cNvPr id="6" name="Afbeelding 6">
            <a:extLst>
              <a:ext uri="{FF2B5EF4-FFF2-40B4-BE49-F238E27FC236}">
                <a16:creationId xmlns:a16="http://schemas.microsoft.com/office/drawing/2014/main" id="{040A2FDB-2FC0-B7BF-8CFD-1AFE8697FF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6378" y="3747765"/>
            <a:ext cx="2648643" cy="289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9663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6CAF3F-82B3-ECA6-B6D4-865BCB089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4. Onder- en </a:t>
            </a:r>
            <a:r>
              <a:rPr lang="nl-NL" dirty="0" err="1"/>
              <a:t>Bovenmenging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088A6F8-E03A-BF22-70C0-170320677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Meest gebruikt: </a:t>
            </a:r>
            <a:r>
              <a:rPr lang="nl-NL" dirty="0" err="1"/>
              <a:t>Bovenmenging</a:t>
            </a:r>
            <a:endParaRPr lang="nl-NL" dirty="0"/>
          </a:p>
          <a:p>
            <a:pPr lvl="1"/>
            <a:r>
              <a:rPr lang="nl-NL" dirty="0"/>
              <a:t>Oscillator staat 452kHz boven </a:t>
            </a:r>
            <a:r>
              <a:rPr lang="nl-NL" dirty="0" err="1"/>
              <a:t>ontvangstfreq</a:t>
            </a:r>
            <a:r>
              <a:rPr lang="nl-NL" dirty="0"/>
              <a:t> f</a:t>
            </a:r>
          </a:p>
          <a:p>
            <a:pPr lvl="1"/>
            <a:r>
              <a:rPr lang="nl-NL" dirty="0"/>
              <a:t>Meng osc+452 en osc-452 naar </a:t>
            </a:r>
            <a:r>
              <a:rPr lang="nl-NL" dirty="0" err="1"/>
              <a:t>mf</a:t>
            </a:r>
            <a:r>
              <a:rPr lang="nl-NL" dirty="0"/>
              <a:t> (452)</a:t>
            </a:r>
          </a:p>
          <a:p>
            <a:pPr lvl="1"/>
            <a:r>
              <a:rPr lang="nl-NL" dirty="0"/>
              <a:t>Antennekring onderdrukt osc+452</a:t>
            </a:r>
          </a:p>
          <a:p>
            <a:pPr lvl="1"/>
            <a:r>
              <a:rPr lang="nl-NL" dirty="0"/>
              <a:t>Spiegelontvangst: </a:t>
            </a:r>
            <a:br>
              <a:rPr lang="nl-NL" dirty="0"/>
            </a:br>
            <a:r>
              <a:rPr lang="nl-NL" dirty="0"/>
              <a:t>f + 2x452 hoorbaar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DD05ABD-74C9-0F55-1B39-19A0B6786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10823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96BC1D-9ED0-C3FD-281B-F7D97EE2E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Philips BX300U (1950)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6A4EDD2-7796-C5CB-151E-8CE3371D7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3495" y="1744136"/>
            <a:ext cx="3570993" cy="4983162"/>
          </a:xfrm>
        </p:spPr>
        <p:txBody>
          <a:bodyPr>
            <a:normAutofit/>
          </a:bodyPr>
          <a:lstStyle/>
          <a:p>
            <a:r>
              <a:rPr lang="nl-NL" dirty="0"/>
              <a:t>L/M/25m+31m</a:t>
            </a:r>
          </a:p>
          <a:p>
            <a:r>
              <a:rPr lang="nl-NL" dirty="0"/>
              <a:t>Bandspreiding in advertentie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36D4727-150A-E257-72FD-934D0795C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32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E04A78C-2CA4-E539-76F1-95409406EA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6" t="6919" r="6225" b="12654"/>
          <a:stretch/>
        </p:blipFill>
        <p:spPr>
          <a:xfrm>
            <a:off x="107504" y="2232832"/>
            <a:ext cx="4824536" cy="3534387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6EDBA0E4-E93D-8ED8-862A-8BA5454D0B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4228594"/>
            <a:ext cx="4740180" cy="86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2961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9BD177-59F6-17AC-DA7C-CDA2F2388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25m en 31m band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5166D1B-53F4-2FE4-FEEA-EA6EC6394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80707"/>
          </a:xfrm>
        </p:spPr>
        <p:txBody>
          <a:bodyPr/>
          <a:lstStyle/>
          <a:p>
            <a:r>
              <a:rPr lang="nl-NL" dirty="0"/>
              <a:t>31m: 9,4 – 9,9 MHz, 25m: 11,6 – 12,1 MHz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Schaal van de BX300U:</a:t>
            </a: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r>
              <a:rPr lang="nl-NL" dirty="0"/>
              <a:t>Paar meters “ertussenuit geknipt”?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7652647-8935-A397-09FA-D4F8214A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33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9A991DF-80AC-5BA3-60E7-9BA0A0172F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684" y="1981639"/>
            <a:ext cx="5688632" cy="1008112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945646AC-30A6-2C3C-7A1F-E6B2F36E96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717032"/>
            <a:ext cx="7400606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1169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6280CAFA-F00F-8F66-F546-B201BB56E4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429000"/>
            <a:ext cx="8640960" cy="328380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C7437BB-E01C-5552-4B1F-15D6FC12C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79080"/>
          </a:xfrm>
        </p:spPr>
        <p:txBody>
          <a:bodyPr/>
          <a:lstStyle/>
          <a:p>
            <a:r>
              <a:rPr lang="nl-NL" dirty="0"/>
              <a:t>Spiegelontvangst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5BA04CB-16BE-6F5A-EF18-7EB0EBCB4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5752"/>
            <a:ext cx="8229600" cy="4525963"/>
          </a:xfrm>
        </p:spPr>
        <p:txBody>
          <a:bodyPr/>
          <a:lstStyle/>
          <a:p>
            <a:r>
              <a:rPr lang="nl-NL" dirty="0"/>
              <a:t>Bereik oscillator ca. 2 MHz (9,7 – 11,7 MHz)</a:t>
            </a:r>
          </a:p>
          <a:p>
            <a:pPr lvl="1"/>
            <a:r>
              <a:rPr lang="nl-NL" dirty="0"/>
              <a:t>Ontvang onder </a:t>
            </a:r>
            <a:r>
              <a:rPr lang="nl-NL" dirty="0" err="1"/>
              <a:t>osc</a:t>
            </a:r>
            <a:r>
              <a:rPr lang="nl-NL" dirty="0"/>
              <a:t> </a:t>
            </a:r>
            <a:r>
              <a:rPr lang="nl-NL" dirty="0" err="1"/>
              <a:t>freq</a:t>
            </a:r>
            <a:r>
              <a:rPr lang="nl-NL" dirty="0"/>
              <a:t>: 31m band</a:t>
            </a:r>
          </a:p>
          <a:p>
            <a:pPr lvl="1"/>
            <a:r>
              <a:rPr lang="nl-NL" dirty="0"/>
              <a:t>Ontvang boven </a:t>
            </a:r>
            <a:r>
              <a:rPr lang="nl-NL" dirty="0" err="1"/>
              <a:t>osc</a:t>
            </a:r>
            <a:r>
              <a:rPr lang="nl-NL" dirty="0"/>
              <a:t> </a:t>
            </a:r>
            <a:r>
              <a:rPr lang="nl-NL" dirty="0" err="1"/>
              <a:t>freq</a:t>
            </a:r>
            <a:r>
              <a:rPr lang="nl-NL" dirty="0"/>
              <a:t>: 25m band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0AAE65C-8EB8-FF2A-F4A1-07B29A7DC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01822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D76579-DD76-71EF-D3F4-ED71256ED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5. </a:t>
            </a:r>
            <a:r>
              <a:rPr lang="nl-NL" dirty="0" err="1"/>
              <a:t>Fijnafstemming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181EA21-4FAF-E906-7C46-4AC2013AC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876651"/>
          </a:xfrm>
        </p:spPr>
        <p:txBody>
          <a:bodyPr>
            <a:normAutofit/>
          </a:bodyPr>
          <a:lstStyle/>
          <a:p>
            <a:r>
              <a:rPr lang="nl-NL" dirty="0"/>
              <a:t>Lastig bij </a:t>
            </a:r>
            <a:br>
              <a:rPr lang="nl-NL" dirty="0"/>
            </a:br>
            <a:r>
              <a:rPr lang="nl-NL" dirty="0"/>
              <a:t>compacte band:</a:t>
            </a:r>
          </a:p>
          <a:p>
            <a:pPr lvl="1"/>
            <a:r>
              <a:rPr lang="nl-NL" dirty="0"/>
              <a:t>Bedienen</a:t>
            </a:r>
          </a:p>
          <a:p>
            <a:pPr lvl="1"/>
            <a:r>
              <a:rPr lang="nl-NL" dirty="0"/>
              <a:t>Uitlezen</a:t>
            </a:r>
          </a:p>
          <a:p>
            <a:r>
              <a:rPr lang="nl-NL" dirty="0"/>
              <a:t>Vertraging:  </a:t>
            </a:r>
            <a:br>
              <a:rPr lang="nl-NL" dirty="0"/>
            </a:br>
            <a:r>
              <a:rPr lang="nl-NL" dirty="0" err="1"/>
              <a:t>Eddystone</a:t>
            </a:r>
            <a:r>
              <a:rPr lang="nl-NL" dirty="0"/>
              <a:t> 870A (1961)</a:t>
            </a:r>
            <a:br>
              <a:rPr lang="nl-NL" dirty="0"/>
            </a:br>
            <a:r>
              <a:rPr lang="nl-NL" dirty="0"/>
              <a:t>Je moet 45x rond met de afstemknop!</a:t>
            </a:r>
          </a:p>
          <a:p>
            <a:endParaRPr lang="nl-NL" dirty="0"/>
          </a:p>
          <a:p>
            <a:r>
              <a:rPr lang="nl-NL" dirty="0"/>
              <a:t>Elektrische vertraging: </a:t>
            </a:r>
            <a:r>
              <a:rPr lang="nl-NL" dirty="0" err="1"/>
              <a:t>Fijnafstemming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2582324-5AF1-FDE3-F4A2-60E5BB399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35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34A2301-0286-6C15-BF51-2BCAE0AE86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1" t="11912" r="3715" b="6719"/>
          <a:stretch/>
        </p:blipFill>
        <p:spPr>
          <a:xfrm>
            <a:off x="3934272" y="1367458"/>
            <a:ext cx="4752528" cy="275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2457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36E7C0-53C7-C4B6-C6B9-F8F106FAE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Philips BX645U (1954)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A4FCD9B-61FA-B2DA-742E-8235617BB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322712" cy="4525963"/>
          </a:xfrm>
        </p:spPr>
        <p:txBody>
          <a:bodyPr/>
          <a:lstStyle/>
          <a:p>
            <a:r>
              <a:rPr lang="nl-NL" dirty="0"/>
              <a:t>Tropentoestel</a:t>
            </a:r>
          </a:p>
          <a:p>
            <a:r>
              <a:rPr lang="nl-NL" dirty="0"/>
              <a:t>M/T/4xK</a:t>
            </a:r>
          </a:p>
          <a:p>
            <a:r>
              <a:rPr lang="nl-NL" dirty="0"/>
              <a:t>Reuzen-</a:t>
            </a:r>
            <a:r>
              <a:rPr lang="nl-NL" dirty="0" err="1"/>
              <a:t>Uutje</a:t>
            </a:r>
            <a:endParaRPr lang="nl-NL" dirty="0"/>
          </a:p>
          <a:p>
            <a:r>
              <a:rPr lang="nl-NL" dirty="0"/>
              <a:t>Gekocht 7/2020 voor 20€</a:t>
            </a:r>
          </a:p>
          <a:p>
            <a:r>
              <a:rPr lang="nl-NL" dirty="0">
                <a:hlinkClick r:id="rId2"/>
              </a:rPr>
              <a:t>LC-Kring 5/22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E21B0E6-82E4-7836-DB56-8662EB403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36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1E47BB5-5BF8-B7C7-9FCC-A538DD128D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714" y="1601378"/>
            <a:ext cx="4932040" cy="369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3968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B0092C-C45B-47C1-FB16-584C62C43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3178696" cy="1143000"/>
          </a:xfrm>
        </p:spPr>
        <p:txBody>
          <a:bodyPr/>
          <a:lstStyle/>
          <a:p>
            <a:r>
              <a:rPr lang="nl-NL" dirty="0"/>
              <a:t>Fijnregeling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55B1558-6D45-05C0-57F5-3EF89570D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3754760" cy="2980928"/>
          </a:xfrm>
        </p:spPr>
        <p:txBody>
          <a:bodyPr/>
          <a:lstStyle/>
          <a:p>
            <a:r>
              <a:rPr lang="nl-NL" dirty="0"/>
              <a:t>Regelt oscillator: </a:t>
            </a:r>
            <a:br>
              <a:rPr lang="nl-NL" dirty="0"/>
            </a:br>
            <a:r>
              <a:rPr lang="nl-NL" dirty="0"/>
              <a:t>Gelijkloop?</a:t>
            </a:r>
          </a:p>
          <a:p>
            <a:r>
              <a:rPr lang="nl-NL" dirty="0"/>
              <a:t>Bereik ca 100kHz</a:t>
            </a:r>
          </a:p>
          <a:p>
            <a:r>
              <a:rPr lang="nl-NL" dirty="0"/>
              <a:t>Indicatie ???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A7D1E93-74F0-C7CA-736A-1DD66C2AC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37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462CF0B-1FEA-ACC2-80E7-9242C7D1DC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49" y="3919035"/>
            <a:ext cx="3754760" cy="281607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9C8A56C3-A07A-E0F6-1576-A7AC838056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196" y="352459"/>
            <a:ext cx="4844008" cy="484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078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9C7FA5-1B5C-ECDF-FB90-EBC8316F3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Plaatsing rechts niet nodig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C00259D-E5EE-AC36-BF38-04866A3AD2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Ook op 11m band goed </a:t>
            </a:r>
            <a:r>
              <a:rPr lang="nl-NL" dirty="0" err="1"/>
              <a:t>afstembaar</a:t>
            </a:r>
            <a:r>
              <a:rPr lang="nl-NL" dirty="0"/>
              <a:t> </a:t>
            </a:r>
            <a:r>
              <a:rPr lang="nl-NL" dirty="0">
                <a:sym typeface="Wingdings" panose="05000000000000000000" pitchFamily="2" charset="2"/>
              </a:rPr>
              <a:t></a:t>
            </a:r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Maar niet afleesbaar </a:t>
            </a:r>
            <a:r>
              <a:rPr lang="nl-NL" dirty="0">
                <a:sym typeface="Wingdings" panose="05000000000000000000" pitchFamily="2" charset="2"/>
              </a:rPr>
              <a:t>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A8102C3-F2DE-73C2-77A4-577CD27A0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38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5A51DE2-2F3A-65D6-9CF9-6CAE00856E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39928"/>
            <a:ext cx="8075240" cy="260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0981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B9FED4-68BF-C576-A0D9-5B9AD9284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Fijnregeling zelf maken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12490E2-58DE-580C-D542-B0FF5FE89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104" y="3933057"/>
            <a:ext cx="3453408" cy="2788418"/>
          </a:xfrm>
        </p:spPr>
        <p:txBody>
          <a:bodyPr>
            <a:normAutofit/>
          </a:bodyPr>
          <a:lstStyle/>
          <a:p>
            <a:r>
              <a:rPr lang="nl-NL" dirty="0"/>
              <a:t>Leader LSG-10</a:t>
            </a:r>
          </a:p>
          <a:p>
            <a:r>
              <a:rPr lang="nl-NL" dirty="0"/>
              <a:t>Kleine regel-C</a:t>
            </a:r>
            <a:br>
              <a:rPr lang="nl-NL" dirty="0"/>
            </a:br>
            <a:r>
              <a:rPr lang="nl-NL" dirty="0"/>
              <a:t>parallel aan </a:t>
            </a:r>
            <a:r>
              <a:rPr lang="nl-NL" dirty="0" err="1"/>
              <a:t>osc</a:t>
            </a:r>
            <a:endParaRPr lang="nl-NL" dirty="0"/>
          </a:p>
          <a:p>
            <a:r>
              <a:rPr lang="nl-NL" dirty="0"/>
              <a:t>Regel </a:t>
            </a:r>
            <a:r>
              <a:rPr lang="nl-NL" dirty="0" err="1"/>
              <a:t>osc</a:t>
            </a:r>
            <a:r>
              <a:rPr lang="nl-NL" dirty="0"/>
              <a:t> maar </a:t>
            </a:r>
            <a:br>
              <a:rPr lang="nl-NL" dirty="0"/>
            </a:br>
            <a:r>
              <a:rPr lang="nl-NL" dirty="0"/>
              <a:t>niet antenne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215FE5F-1AFD-0FA2-0644-B780D8E06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39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B6F4518-E167-8A89-CFEB-83822CB8F3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88" y="1920081"/>
            <a:ext cx="51816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294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27B4F0B4-E933-3E9E-0723-94F8ACC4C1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696063"/>
            <a:ext cx="3329639" cy="443951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378E0C2-BA78-F783-DCC6-E63D3CFD4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1. </a:t>
            </a:r>
            <a:r>
              <a:rPr lang="nl-NL" dirty="0" err="1"/>
              <a:t>Capaciteitslineaire</a:t>
            </a:r>
            <a:r>
              <a:rPr lang="nl-NL" dirty="0"/>
              <a:t> afstemming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D18D45A-5AFF-BB68-4E41-F27F5C4B23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2816"/>
            <a:ext cx="5122912" cy="4583534"/>
          </a:xfrm>
        </p:spPr>
        <p:txBody>
          <a:bodyPr/>
          <a:lstStyle/>
          <a:p>
            <a:r>
              <a:rPr lang="nl-NL" dirty="0"/>
              <a:t>Ronde platen, as in midden</a:t>
            </a:r>
          </a:p>
          <a:p>
            <a:r>
              <a:rPr lang="nl-NL" dirty="0"/>
              <a:t>Elke graad draaien geeft dezelfde toename</a:t>
            </a:r>
          </a:p>
          <a:p>
            <a:endParaRPr lang="nl-NL" dirty="0"/>
          </a:p>
          <a:p>
            <a:r>
              <a:rPr lang="nl-NL" dirty="0"/>
              <a:t>Werkt niet zo fijn!</a:t>
            </a:r>
            <a:br>
              <a:rPr lang="nl-NL" dirty="0"/>
            </a:br>
            <a:r>
              <a:rPr lang="nl-NL" dirty="0"/>
              <a:t>“</a:t>
            </a:r>
            <a:r>
              <a:rPr lang="nl-NL" dirty="0" err="1"/>
              <a:t>derdemachts</a:t>
            </a:r>
            <a:r>
              <a:rPr lang="nl-NL" dirty="0"/>
              <a:t> verdichting”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E165854-FEF1-BDDF-90C8-A5351B87B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14643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6F249A-F04E-3D68-5648-AADF0092F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6. Digitale afstemming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AF591F2-8199-A7F0-70E4-B08C6B85B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r>
              <a:rPr lang="nl-NL" dirty="0"/>
              <a:t>Digitale weergave met frequentieteller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Artikel </a:t>
            </a:r>
            <a:r>
              <a:rPr lang="nl-NL" dirty="0" err="1"/>
              <a:t>Satellit</a:t>
            </a:r>
            <a:r>
              <a:rPr lang="nl-NL" dirty="0"/>
              <a:t> 3000: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Nog fijner: PLL afstemming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110564E-3E86-E66D-A3C6-AC213D6C5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40</a:t>
            </a:fld>
            <a:endParaRPr lang="nl-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CA9F99-1EF9-6B72-24BB-EE7718D46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005064"/>
            <a:ext cx="3960440" cy="159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1077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E9B89E-FB8E-4CBE-EA98-9A92DF9E1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Frequentieteller zelf maken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9B85CC0-375E-0FD6-799E-83FE83489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68418"/>
            <a:ext cx="8229600" cy="5014944"/>
          </a:xfrm>
        </p:spPr>
        <p:txBody>
          <a:bodyPr/>
          <a:lstStyle/>
          <a:p>
            <a:r>
              <a:rPr lang="nl-NL" dirty="0" err="1"/>
              <a:t>Pye</a:t>
            </a:r>
            <a:r>
              <a:rPr lang="nl-NL" dirty="0"/>
              <a:t> </a:t>
            </a:r>
            <a:r>
              <a:rPr lang="nl-NL" dirty="0" err="1"/>
              <a:t>Seafarer</a:t>
            </a:r>
            <a:endParaRPr lang="nl-NL" dirty="0"/>
          </a:p>
          <a:p>
            <a:r>
              <a:rPr lang="nl-NL" dirty="0"/>
              <a:t>L M T E 5xK </a:t>
            </a:r>
          </a:p>
          <a:p>
            <a:endParaRPr lang="nl-NL" dirty="0"/>
          </a:p>
          <a:p>
            <a:r>
              <a:rPr lang="nl-NL" dirty="0" err="1"/>
              <a:t>Cymometer</a:t>
            </a:r>
            <a:endParaRPr lang="nl-NL" dirty="0"/>
          </a:p>
          <a:p>
            <a:endParaRPr lang="nl-NL" dirty="0"/>
          </a:p>
          <a:p>
            <a:r>
              <a:rPr lang="nl-NL" dirty="0"/>
              <a:t>Was heerlijk toestel geworden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B9BDF97-2D6D-8BCC-B885-182FDE799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41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91118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E945D3-71A1-81B6-F88B-68FE63D10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Philips D2999 en D2935 (1986)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A832113-5E13-1BE5-15BE-B2ECB7D204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4928" y="1440412"/>
            <a:ext cx="4762872" cy="2132603"/>
          </a:xfrm>
        </p:spPr>
        <p:txBody>
          <a:bodyPr/>
          <a:lstStyle/>
          <a:p>
            <a:r>
              <a:rPr lang="nl-NL" dirty="0"/>
              <a:t>Directe frequentiekeuze</a:t>
            </a:r>
          </a:p>
          <a:p>
            <a:r>
              <a:rPr lang="nl-NL" dirty="0"/>
              <a:t>Draaien met 1kHz</a:t>
            </a:r>
          </a:p>
          <a:p>
            <a:r>
              <a:rPr lang="nl-NL" dirty="0"/>
              <a:t>Zo soepel als MG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B011627-5146-B3FF-54BD-27B9996D3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42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6B2330F-E985-27C4-24FF-031F92E04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464075"/>
            <a:ext cx="3590836" cy="2348627"/>
          </a:xfrm>
          <a:prstGeom prst="rect">
            <a:avLst/>
          </a:prstGeom>
        </p:spPr>
      </p:pic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F0079597-7382-0DBA-7F57-2F03054D6FC7}"/>
              </a:ext>
            </a:extLst>
          </p:cNvPr>
          <p:cNvSpPr txBox="1">
            <a:spLocks/>
          </p:cNvSpPr>
          <p:nvPr/>
        </p:nvSpPr>
        <p:spPr>
          <a:xfrm>
            <a:off x="209365" y="4051779"/>
            <a:ext cx="3287697" cy="2348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err="1"/>
              <a:t>Basisset</a:t>
            </a:r>
            <a:r>
              <a:rPr lang="nl-NL" dirty="0"/>
              <a:t> en </a:t>
            </a:r>
            <a:br>
              <a:rPr lang="nl-NL" dirty="0"/>
            </a:br>
            <a:r>
              <a:rPr lang="nl-NL" dirty="0"/>
              <a:t>Portable</a:t>
            </a:r>
          </a:p>
          <a:p>
            <a:r>
              <a:rPr lang="nl-NL" dirty="0"/>
              <a:t>Zelfde werking</a:t>
            </a:r>
          </a:p>
          <a:p>
            <a:r>
              <a:rPr lang="nl-NL" dirty="0"/>
              <a:t>MF 55000kHz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33191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4B4625-38EA-1D1A-AF7E-9065CE3A8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TecSun</a:t>
            </a:r>
            <a:r>
              <a:rPr lang="nl-NL" dirty="0"/>
              <a:t> PL-680 en </a:t>
            </a:r>
            <a:r>
              <a:rPr lang="nl-NL" dirty="0" err="1"/>
              <a:t>Satellit</a:t>
            </a:r>
            <a:r>
              <a:rPr lang="nl-NL" dirty="0"/>
              <a:t> 400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579F7BE-07D7-6A46-A645-7CA872C7E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>
            <a:normAutofit/>
          </a:bodyPr>
          <a:lstStyle/>
          <a:p>
            <a:r>
              <a:rPr lang="nl-NL" dirty="0"/>
              <a:t>Van 1985 naar 2021: weinig verandering!</a:t>
            </a:r>
          </a:p>
          <a:p>
            <a:r>
              <a:rPr lang="nl-NL" dirty="0" err="1"/>
              <a:t>TecSun</a:t>
            </a:r>
            <a:r>
              <a:rPr lang="nl-NL" dirty="0"/>
              <a:t> heeft 5kHz en 9kHz stapjes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In 1985 was de radio echt “af”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5BB940B-FA63-1917-794D-1FCCCC3B8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43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E16932E-FDC6-E5B0-FED8-F3C130E5E5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990407"/>
            <a:ext cx="3121145" cy="2340859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086818DC-B78B-C4D7-AA27-850AD61690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990407"/>
            <a:ext cx="3121145" cy="2340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494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D04F4F-2C2D-42A8-9FDB-DAE49FE12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Conclusies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98B0995-8A96-4A2D-B543-8473E7C36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r>
              <a:rPr lang="nl-NL" dirty="0"/>
              <a:t>Bandspreiding werd vaak genoemd in advertenties rond 1950:</a:t>
            </a:r>
            <a:br>
              <a:rPr lang="nl-NL" dirty="0"/>
            </a:br>
            <a:r>
              <a:rPr lang="nl-NL" dirty="0"/>
              <a:t>Was dus erg aansprekend thema!</a:t>
            </a:r>
          </a:p>
          <a:p>
            <a:endParaRPr lang="nl-NL" dirty="0"/>
          </a:p>
          <a:p>
            <a:r>
              <a:rPr lang="nl-NL" dirty="0"/>
              <a:t>Gebruik analoge radio’s “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fun</a:t>
            </a:r>
            <a:r>
              <a:rPr lang="nl-NL" dirty="0"/>
              <a:t>”, </a:t>
            </a:r>
            <a:br>
              <a:rPr lang="nl-NL" dirty="0"/>
            </a:br>
            <a:r>
              <a:rPr lang="nl-NL" dirty="0"/>
              <a:t>Serieus DX-en met digitale ontvanger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BA624F3-3FB8-4D6B-A1CF-F28337326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44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12831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9E394-A954-1111-3FF9-129B6B51F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Meenemen / Tonen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23043-BF58-216F-C94E-3DF75F5ADA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BX480A</a:t>
            </a:r>
          </a:p>
          <a:p>
            <a:r>
              <a:rPr lang="nl-NL" dirty="0"/>
              <a:t>BX660A</a:t>
            </a:r>
          </a:p>
          <a:p>
            <a:r>
              <a:rPr lang="nl-NL" dirty="0"/>
              <a:t>BX300U</a:t>
            </a:r>
          </a:p>
          <a:p>
            <a:r>
              <a:rPr lang="nl-NL" dirty="0" err="1"/>
              <a:t>Tecsun</a:t>
            </a:r>
            <a:r>
              <a:rPr lang="nl-NL" dirty="0"/>
              <a:t> </a:t>
            </a:r>
          </a:p>
          <a:p>
            <a:r>
              <a:rPr lang="nl-NL" dirty="0" err="1"/>
              <a:t>Grundig</a:t>
            </a:r>
            <a:r>
              <a:rPr lang="nl-NL" dirty="0"/>
              <a:t> Sat400</a:t>
            </a:r>
          </a:p>
          <a:p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2242B4-21EC-3EAB-A9EC-0AEAE78EA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45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604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F617E5-1F4F-9CF8-C536-8B45B81DB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Grafiekje van Philips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7FCA3B8-6C28-5070-87E1-E6A39CD062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Freq</a:t>
            </a:r>
            <a:r>
              <a:rPr lang="nl-NL" dirty="0"/>
              <a:t>:  </a:t>
            </a:r>
            <a:r>
              <a:rPr lang="nl-NL" dirty="0">
                <a:solidFill>
                  <a:srgbClr val="FF0000"/>
                </a:solidFill>
              </a:rPr>
              <a:t>f ~ 1/√C</a:t>
            </a:r>
          </a:p>
          <a:p>
            <a:r>
              <a:rPr lang="nl-NL" dirty="0"/>
              <a:t>Streepje per kanaal:</a:t>
            </a:r>
            <a:br>
              <a:rPr lang="nl-NL" dirty="0"/>
            </a:br>
            <a:r>
              <a:rPr lang="nl-NL" dirty="0"/>
              <a:t>steeds wijder uiteen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78114A2-15F5-3EA0-94AA-B617B1010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5</a:t>
            </a:fld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CE1CF10-04EA-F1C5-B605-86EB8B2DD4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27190"/>
          <a:stretch/>
        </p:blipFill>
        <p:spPr>
          <a:xfrm>
            <a:off x="5364088" y="1586921"/>
            <a:ext cx="3086100" cy="321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970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54E770-731C-E406-7944-2B72E877F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Excelmodel</a:t>
            </a:r>
            <a:r>
              <a:rPr lang="nl-NL" dirty="0"/>
              <a:t> schaalberekening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82E1586-29C6-D8F8-BC80-B646B5E7D4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Berekent schaal </a:t>
            </a:r>
            <a:br>
              <a:rPr lang="nl-NL" dirty="0"/>
            </a:br>
            <a:r>
              <a:rPr lang="nl-NL" dirty="0">
                <a:solidFill>
                  <a:srgbClr val="FF0000"/>
                </a:solidFill>
              </a:rPr>
              <a:t>voor cap.-lineaire </a:t>
            </a:r>
            <a:br>
              <a:rPr lang="nl-NL" dirty="0"/>
            </a:br>
            <a:r>
              <a:rPr lang="nl-NL" dirty="0"/>
              <a:t>afstemcondensator</a:t>
            </a:r>
          </a:p>
          <a:p>
            <a:endParaRPr lang="nl-NL" dirty="0"/>
          </a:p>
          <a:p>
            <a:r>
              <a:rPr lang="nl-NL" dirty="0"/>
              <a:t>O.b.v. max / min f,</a:t>
            </a:r>
            <a:br>
              <a:rPr lang="nl-NL" dirty="0"/>
            </a:br>
            <a:r>
              <a:rPr lang="nl-NL" dirty="0"/>
              <a:t>raster (9kHz) </a:t>
            </a:r>
            <a:br>
              <a:rPr lang="nl-NL" dirty="0"/>
            </a:br>
            <a:r>
              <a:rPr lang="nl-NL" dirty="0"/>
              <a:t>en </a:t>
            </a:r>
            <a:r>
              <a:rPr lang="nl-NL" dirty="0">
                <a:solidFill>
                  <a:srgbClr val="FF0000"/>
                </a:solidFill>
              </a:rPr>
              <a:t>Middenfrequent </a:t>
            </a:r>
            <a:r>
              <a:rPr lang="nl-NL" dirty="0"/>
              <a:t>(voor </a:t>
            </a:r>
            <a:r>
              <a:rPr lang="nl-NL" dirty="0" err="1"/>
              <a:t>Osc</a:t>
            </a:r>
            <a:r>
              <a:rPr lang="nl-NL" dirty="0"/>
              <a:t> kring) </a:t>
            </a:r>
            <a:br>
              <a:rPr lang="nl-NL" dirty="0"/>
            </a:b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F5836B1-2A80-397D-F9B4-0E71F7682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6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A2BF898-E425-05AE-1FC8-BB09BC5C1C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1600200"/>
            <a:ext cx="4649383" cy="271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054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7DF574-8A58-1CC5-BE99-56A7A4596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Antennekring 531 – 1602 kHz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19D02B6-84F6-AF57-50F1-4E17B3F09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553388"/>
            <a:ext cx="5328592" cy="4802962"/>
          </a:xfrm>
        </p:spPr>
        <p:txBody>
          <a:bodyPr>
            <a:normAutofit/>
          </a:bodyPr>
          <a:lstStyle/>
          <a:p>
            <a:r>
              <a:rPr lang="nl-NL" dirty="0"/>
              <a:t>Zet </a:t>
            </a:r>
            <a:r>
              <a:rPr lang="nl-NL" dirty="0">
                <a:solidFill>
                  <a:srgbClr val="FF0000"/>
                </a:solidFill>
              </a:rPr>
              <a:t>mf=0,</a:t>
            </a:r>
            <a:r>
              <a:rPr lang="nl-NL" dirty="0"/>
              <a:t> voor antennekring</a:t>
            </a:r>
          </a:p>
          <a:p>
            <a:pPr lvl="1"/>
            <a:r>
              <a:rPr lang="nl-NL" dirty="0"/>
              <a:t>Afstand links 0,28mm</a:t>
            </a:r>
          </a:p>
          <a:p>
            <a:pPr lvl="1"/>
            <a:r>
              <a:rPr lang="nl-NL" dirty="0"/>
              <a:t>Afstand rechts 7,43mm</a:t>
            </a:r>
          </a:p>
          <a:p>
            <a:endParaRPr lang="nl-NL" dirty="0"/>
          </a:p>
          <a:p>
            <a:r>
              <a:rPr lang="nl-NL" dirty="0"/>
              <a:t>Ratio </a:t>
            </a:r>
            <a:r>
              <a:rPr lang="nl-NL" dirty="0" err="1">
                <a:solidFill>
                  <a:srgbClr val="FF0000"/>
                </a:solidFill>
              </a:rPr>
              <a:t>f</a:t>
            </a:r>
            <a:r>
              <a:rPr lang="nl-NL" baseline="-25000" dirty="0" err="1">
                <a:solidFill>
                  <a:srgbClr val="FF0000"/>
                </a:solidFill>
              </a:rPr>
              <a:t>L</a:t>
            </a:r>
            <a:r>
              <a:rPr lang="nl-NL" dirty="0">
                <a:solidFill>
                  <a:srgbClr val="FF0000"/>
                </a:solidFill>
              </a:rPr>
              <a:t> : </a:t>
            </a:r>
            <a:r>
              <a:rPr lang="nl-NL" dirty="0" err="1">
                <a:solidFill>
                  <a:srgbClr val="FF0000"/>
                </a:solidFill>
              </a:rPr>
              <a:t>f</a:t>
            </a:r>
            <a:r>
              <a:rPr lang="nl-NL" baseline="-25000" dirty="0" err="1">
                <a:solidFill>
                  <a:srgbClr val="FF0000"/>
                </a:solidFill>
              </a:rPr>
              <a:t>R</a:t>
            </a:r>
            <a:r>
              <a:rPr lang="nl-NL" baseline="-25000" dirty="0">
                <a:solidFill>
                  <a:srgbClr val="FF0000"/>
                </a:solidFill>
              </a:rPr>
              <a:t> </a:t>
            </a:r>
            <a:r>
              <a:rPr lang="nl-NL" dirty="0"/>
              <a:t>is ca 3</a:t>
            </a:r>
          </a:p>
          <a:p>
            <a:r>
              <a:rPr lang="nl-NL" dirty="0"/>
              <a:t>Ratio </a:t>
            </a:r>
            <a:r>
              <a:rPr lang="nl-NL" dirty="0">
                <a:solidFill>
                  <a:srgbClr val="FF0000"/>
                </a:solidFill>
              </a:rPr>
              <a:t>V</a:t>
            </a:r>
            <a:r>
              <a:rPr lang="nl-NL" baseline="-25000" dirty="0">
                <a:solidFill>
                  <a:srgbClr val="FF0000"/>
                </a:solidFill>
              </a:rPr>
              <a:t>R</a:t>
            </a:r>
            <a:r>
              <a:rPr lang="nl-NL" dirty="0">
                <a:solidFill>
                  <a:srgbClr val="FF0000"/>
                </a:solidFill>
              </a:rPr>
              <a:t> : V</a:t>
            </a:r>
            <a:r>
              <a:rPr lang="nl-NL" baseline="-25000" dirty="0">
                <a:solidFill>
                  <a:srgbClr val="FF0000"/>
                </a:solidFill>
              </a:rPr>
              <a:t>L</a:t>
            </a:r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dirty="0"/>
              <a:t>is 26</a:t>
            </a:r>
          </a:p>
          <a:p>
            <a:r>
              <a:rPr lang="nl-NL" dirty="0"/>
              <a:t>Verdichting is </a:t>
            </a:r>
            <a:r>
              <a:rPr lang="nl-NL" dirty="0">
                <a:solidFill>
                  <a:srgbClr val="FF0000"/>
                </a:solidFill>
              </a:rPr>
              <a:t>derde macht </a:t>
            </a:r>
            <a:r>
              <a:rPr lang="nl-NL" dirty="0"/>
              <a:t>van frequentieverhouding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255F47A-4E3A-030D-22AA-3B5965F25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7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2A16AEC-32A6-E751-0AF3-1D3A1A1D2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12" y="1600200"/>
            <a:ext cx="2913058" cy="216096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1C22AD86-EB90-5CEA-9B3B-335B6EC55A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3934" y="4725143"/>
            <a:ext cx="3119117" cy="1354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254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33114B-EAC7-313D-AE89-C17176655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Hoezo die derde macht?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7BB7F8D-874C-96EC-956F-1B3C5287C9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Trillingskring:   </a:t>
            </a:r>
            <a:r>
              <a:rPr lang="nl-NL" dirty="0">
                <a:solidFill>
                  <a:srgbClr val="FF0000"/>
                </a:solidFill>
              </a:rPr>
              <a:t>f ~ 1 / √C</a:t>
            </a:r>
          </a:p>
          <a:p>
            <a:r>
              <a:rPr lang="nl-NL" dirty="0"/>
              <a:t>Uitgedrukt als macht:   </a:t>
            </a:r>
            <a:r>
              <a:rPr lang="nl-NL" dirty="0">
                <a:solidFill>
                  <a:srgbClr val="FF0000"/>
                </a:solidFill>
              </a:rPr>
              <a:t>f ~ C</a:t>
            </a:r>
            <a:r>
              <a:rPr lang="nl-NL" baseline="30000" dirty="0">
                <a:solidFill>
                  <a:srgbClr val="FF0000"/>
                </a:solidFill>
              </a:rPr>
              <a:t>-½</a:t>
            </a:r>
            <a:r>
              <a:rPr lang="nl-NL" dirty="0">
                <a:solidFill>
                  <a:srgbClr val="FF0000"/>
                </a:solidFill>
              </a:rPr>
              <a:t>  </a:t>
            </a:r>
          </a:p>
          <a:p>
            <a:r>
              <a:rPr lang="nl-NL" dirty="0"/>
              <a:t>Afgeleide nemen:   </a:t>
            </a:r>
            <a:r>
              <a:rPr lang="nl-NL" dirty="0">
                <a:solidFill>
                  <a:srgbClr val="FF0000"/>
                </a:solidFill>
              </a:rPr>
              <a:t>f’ ~ C</a:t>
            </a:r>
            <a:r>
              <a:rPr lang="nl-NL" baseline="30000" dirty="0">
                <a:solidFill>
                  <a:srgbClr val="FF0000"/>
                </a:solidFill>
              </a:rPr>
              <a:t>-1½</a:t>
            </a:r>
            <a:r>
              <a:rPr lang="nl-NL" dirty="0">
                <a:solidFill>
                  <a:srgbClr val="FF0000"/>
                </a:solidFill>
              </a:rPr>
              <a:t> </a:t>
            </a:r>
          </a:p>
          <a:p>
            <a:r>
              <a:rPr lang="nl-NL" dirty="0"/>
              <a:t>En gebruik f ~ 1 / √C :  </a:t>
            </a:r>
            <a:r>
              <a:rPr lang="nl-NL" dirty="0">
                <a:solidFill>
                  <a:srgbClr val="FF0000"/>
                </a:solidFill>
              </a:rPr>
              <a:t>f’ ~ f</a:t>
            </a:r>
            <a:r>
              <a:rPr lang="nl-NL" baseline="30000" dirty="0">
                <a:solidFill>
                  <a:srgbClr val="FF0000"/>
                </a:solidFill>
              </a:rPr>
              <a:t>3</a:t>
            </a:r>
            <a:r>
              <a:rPr lang="nl-NL" dirty="0">
                <a:solidFill>
                  <a:srgbClr val="FF0000"/>
                </a:solidFill>
              </a:rPr>
              <a:t> 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95A9209-8FEC-4494-4879-33EFCA256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3993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7BE2C0-CBF1-F519-41C3-6FCD299E9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Uit dit onderzoekje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B460ED6-2B18-1467-4D68-4DACEB375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1"/>
          </a:xfrm>
        </p:spPr>
        <p:txBody>
          <a:bodyPr/>
          <a:lstStyle/>
          <a:p>
            <a:r>
              <a:rPr lang="nl-NL" dirty="0" err="1"/>
              <a:t>Capaciteitslineaire</a:t>
            </a:r>
            <a:r>
              <a:rPr lang="nl-NL" dirty="0"/>
              <a:t> condensator geeft </a:t>
            </a:r>
            <a:br>
              <a:rPr lang="nl-NL" dirty="0"/>
            </a:br>
            <a:r>
              <a:rPr lang="nl-NL" dirty="0">
                <a:solidFill>
                  <a:srgbClr val="0070C0"/>
                </a:solidFill>
              </a:rPr>
              <a:t>extreme verdichting</a:t>
            </a:r>
            <a:r>
              <a:rPr lang="nl-NL" dirty="0"/>
              <a:t>: </a:t>
            </a:r>
            <a:br>
              <a:rPr lang="nl-NL" dirty="0"/>
            </a:br>
            <a:r>
              <a:rPr lang="nl-NL" dirty="0">
                <a:solidFill>
                  <a:srgbClr val="FF0000"/>
                </a:solidFill>
              </a:rPr>
              <a:t>derdemacht</a:t>
            </a:r>
            <a:r>
              <a:rPr lang="nl-NL" dirty="0"/>
              <a:t> van frequentieverhouding</a:t>
            </a:r>
          </a:p>
          <a:p>
            <a:r>
              <a:rPr lang="nl-NL" dirty="0"/>
              <a:t>Sterke verdichting aan een kant is </a:t>
            </a:r>
            <a:r>
              <a:rPr lang="nl-NL" dirty="0">
                <a:solidFill>
                  <a:srgbClr val="FF0000"/>
                </a:solidFill>
              </a:rPr>
              <a:t>niet fijn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Daarom: geen </a:t>
            </a:r>
            <a:r>
              <a:rPr lang="nl-NL" dirty="0" err="1"/>
              <a:t>capaciteitslineaire</a:t>
            </a:r>
            <a:r>
              <a:rPr lang="nl-NL" dirty="0"/>
              <a:t> maar </a:t>
            </a:r>
            <a:r>
              <a:rPr lang="nl-NL" dirty="0" err="1"/>
              <a:t>golflengtelineaire</a:t>
            </a:r>
            <a:r>
              <a:rPr lang="nl-NL" dirty="0"/>
              <a:t> condensator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25DA738-AA37-8649-47A3-01D867CC7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347137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1247</Words>
  <Application>Microsoft Office PowerPoint</Application>
  <PresentationFormat>On-screen Show (4:3)</PresentationFormat>
  <Paragraphs>290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8" baseType="lpstr">
      <vt:lpstr>Arial</vt:lpstr>
      <vt:lpstr>Calibri</vt:lpstr>
      <vt:lpstr>Kantoorthema</vt:lpstr>
      <vt:lpstr>Bandspreiding</vt:lpstr>
      <vt:lpstr>Probleem</vt:lpstr>
      <vt:lpstr>Onderwerpen vanavond</vt:lpstr>
      <vt:lpstr>1. Capaciteitslineaire afstemming</vt:lpstr>
      <vt:lpstr>Grafiekje van Philips</vt:lpstr>
      <vt:lpstr>Excelmodel schaalberekening</vt:lpstr>
      <vt:lpstr>Antennekring 531 – 1602 kHz</vt:lpstr>
      <vt:lpstr>Hoezo die derde macht?</vt:lpstr>
      <vt:lpstr>Uit dit onderzoekje</vt:lpstr>
      <vt:lpstr>2. Golflengtelineaire condensator</vt:lpstr>
      <vt:lpstr>Middengolf op de BX660X</vt:lpstr>
      <vt:lpstr>Erres KY507 verdichting</vt:lpstr>
      <vt:lpstr>Erres KY507 verdichting</vt:lpstr>
      <vt:lpstr>Superlineaire condensator</vt:lpstr>
      <vt:lpstr>Verdichting neemt af</vt:lpstr>
      <vt:lpstr>Verdichting is nu kwadratisch</vt:lpstr>
      <vt:lpstr>Golflengtelinear dus geen verdichting?</vt:lpstr>
      <vt:lpstr>3. Golfbereiken opknippen</vt:lpstr>
      <vt:lpstr>Frans: Bande Etalée</vt:lpstr>
      <vt:lpstr>Philips BX480A (1948)</vt:lpstr>
      <vt:lpstr>Ad 1949</vt:lpstr>
      <vt:lpstr>1e Verdeel KG over vier bereiken</vt:lpstr>
      <vt:lpstr>2e Plaatsing aan rechterkant</vt:lpstr>
      <vt:lpstr>3e Verdichting versterken</vt:lpstr>
      <vt:lpstr>Resultaat op 49m band</vt:lpstr>
      <vt:lpstr>Wat maakt de BX480A zo fijn?</vt:lpstr>
      <vt:lpstr>Werkt het ook?  JA!!</vt:lpstr>
      <vt:lpstr>3. Hapjes-condensator</vt:lpstr>
      <vt:lpstr>De Philips BX660X (1946)</vt:lpstr>
      <vt:lpstr>Afstemcurves K1 K2 K3</vt:lpstr>
      <vt:lpstr>4. Onder- en Bovenmenging</vt:lpstr>
      <vt:lpstr>De Philips BX300U (1950)</vt:lpstr>
      <vt:lpstr>De 25m en 31m band</vt:lpstr>
      <vt:lpstr>Spiegelontvangst</vt:lpstr>
      <vt:lpstr>5. Fijnafstemming</vt:lpstr>
      <vt:lpstr>De Philips BX645U (1954)</vt:lpstr>
      <vt:lpstr>Fijnregeling</vt:lpstr>
      <vt:lpstr>Plaatsing rechts niet nodig</vt:lpstr>
      <vt:lpstr>Fijnregeling zelf maken</vt:lpstr>
      <vt:lpstr>6. Digitale afstemming</vt:lpstr>
      <vt:lpstr>Frequentieteller zelf maken</vt:lpstr>
      <vt:lpstr>De Philips D2999 en D2935 (1986)</vt:lpstr>
      <vt:lpstr>TecSun PL-680 en Satellit 400</vt:lpstr>
      <vt:lpstr>Conclusies</vt:lpstr>
      <vt:lpstr>Meenemen / Tonen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Gerard</dc:creator>
  <cp:lastModifiedBy>Tel, G. (Gerard)</cp:lastModifiedBy>
  <cp:revision>76</cp:revision>
  <dcterms:created xsi:type="dcterms:W3CDTF">2019-01-19T09:21:01Z</dcterms:created>
  <dcterms:modified xsi:type="dcterms:W3CDTF">2024-04-29T10:10:10Z</dcterms:modified>
</cp:coreProperties>
</file>