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78" r:id="rId3"/>
    <p:sldId id="327" r:id="rId4"/>
    <p:sldId id="329" r:id="rId5"/>
    <p:sldId id="330" r:id="rId6"/>
    <p:sldId id="331" r:id="rId7"/>
    <p:sldId id="333" r:id="rId8"/>
    <p:sldId id="328" r:id="rId9"/>
    <p:sldId id="332" r:id="rId10"/>
    <p:sldId id="375" r:id="rId11"/>
    <p:sldId id="338" r:id="rId12"/>
    <p:sldId id="334" r:id="rId13"/>
    <p:sldId id="335" r:id="rId14"/>
    <p:sldId id="371" r:id="rId15"/>
    <p:sldId id="372" r:id="rId16"/>
    <p:sldId id="336" r:id="rId17"/>
    <p:sldId id="337" r:id="rId18"/>
    <p:sldId id="339" r:id="rId19"/>
    <p:sldId id="340" r:id="rId20"/>
    <p:sldId id="342" r:id="rId21"/>
    <p:sldId id="341" r:id="rId22"/>
    <p:sldId id="343" r:id="rId23"/>
    <p:sldId id="345" r:id="rId24"/>
    <p:sldId id="344" r:id="rId25"/>
    <p:sldId id="346" r:id="rId26"/>
    <p:sldId id="347" r:id="rId27"/>
    <p:sldId id="348" r:id="rId28"/>
    <p:sldId id="369" r:id="rId29"/>
    <p:sldId id="349" r:id="rId30"/>
    <p:sldId id="351" r:id="rId31"/>
    <p:sldId id="352" r:id="rId32"/>
    <p:sldId id="368" r:id="rId33"/>
    <p:sldId id="362" r:id="rId34"/>
    <p:sldId id="363" r:id="rId35"/>
    <p:sldId id="350" r:id="rId36"/>
    <p:sldId id="354" r:id="rId37"/>
    <p:sldId id="355" r:id="rId38"/>
    <p:sldId id="356" r:id="rId39"/>
    <p:sldId id="374" r:id="rId40"/>
    <p:sldId id="357" r:id="rId41"/>
    <p:sldId id="358" r:id="rId42"/>
    <p:sldId id="359" r:id="rId43"/>
    <p:sldId id="360" r:id="rId44"/>
    <p:sldId id="370" r:id="rId45"/>
    <p:sldId id="373" r:id="rId46"/>
    <p:sldId id="361" r:id="rId47"/>
    <p:sldId id="364" r:id="rId48"/>
    <p:sldId id="367" r:id="rId49"/>
    <p:sldId id="365" r:id="rId50"/>
    <p:sldId id="366" r:id="rId51"/>
    <p:sldId id="326" r:id="rId52"/>
    <p:sldId id="353" r:id="rId53"/>
    <p:sldId id="376" r:id="rId5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727" autoAdjust="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F26E5-EEE8-4C96-960C-2957C271D158}" type="datetimeFigureOut">
              <a:rPr lang="nl-NL" smtClean="0"/>
              <a:t>11-5-2023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AB2FB-EE13-491B-8E66-126490C0FA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99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radio’s zijn opgemeten met de centiWatt-meter van Profile met een schakelstekker erbij met een 0,20W lampje om aan de meetdrempel van 0,02 te komen.  Bij het spelen zijn ze op laag volume gezet.</a:t>
            </a:r>
          </a:p>
          <a:p>
            <a:r>
              <a:rPr lang="nl-NL" dirty="0"/>
              <a:t>De Akai is niet gemeten met het bijgeleverde voedinkje maar met een Samsung telefoonlader.  De originele trekt continu ongeveer  0,14W meer.</a:t>
            </a:r>
          </a:p>
          <a:p>
            <a:r>
              <a:rPr lang="nl-NL" dirty="0"/>
              <a:t>De Philips is opgemeten met de ingebouwde netvoeding (/ori) en met een losse 9V adapter van Ali (/SMPS).</a:t>
            </a:r>
          </a:p>
          <a:p>
            <a:r>
              <a:rPr lang="nl-NL" dirty="0"/>
              <a:t>De Sony heeft een lampje dat 30s brandt na elke bediening en dan tijdelijk 0,20 extra verbruikt.</a:t>
            </a:r>
          </a:p>
          <a:p>
            <a:r>
              <a:rPr lang="nl-NL" dirty="0"/>
              <a:t>De Akai is opgemeten met het schaallicht continu aan.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AB2FB-EE13-491B-8E66-126490C0FAC0}" type="slidenum">
              <a:rPr lang="nl-NL" smtClean="0"/>
              <a:t>45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4436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8B74-88D8-4BCA-9660-AF4BE3F796C8}" type="datetime1">
              <a:rPr lang="nl-NL" smtClean="0"/>
              <a:t>11-5-2023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34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17C7-736B-4D69-99E1-B2EC9C308E91}" type="datetime1">
              <a:rPr lang="nl-NL" smtClean="0"/>
              <a:t>11-5-2023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64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307B-E96D-4DED-B142-4FBECAA9DA32}" type="datetime1">
              <a:rPr lang="nl-NL" smtClean="0"/>
              <a:t>11-5-2023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4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271A-451D-4A0D-91C1-DAF4C44835B4}" type="datetime1">
              <a:rPr lang="nl-NL" smtClean="0"/>
              <a:t>11-5-2023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90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0088-4EEB-4EB6-957F-C81C88E4C1F6}" type="datetime1">
              <a:rPr lang="nl-NL" smtClean="0"/>
              <a:t>11-5-2023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07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68F2-B85A-479E-BFF6-1B74DEF70B37}" type="datetime1">
              <a:rPr lang="nl-NL" smtClean="0"/>
              <a:t>11-5-2023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93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E11F-FF4A-4923-B558-F6AC7BEDBB03}" type="datetime1">
              <a:rPr lang="nl-NL" smtClean="0"/>
              <a:t>11-5-2023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06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995F-26CE-4207-AB5F-985F2361B3B8}" type="datetime1">
              <a:rPr lang="nl-NL" smtClean="0"/>
              <a:t>11-5-2023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46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F88A-77C9-47CB-9413-6DFAE1938A43}" type="datetime1">
              <a:rPr lang="nl-NL" smtClean="0"/>
              <a:t>11-5-2023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45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758-FCB6-487F-B4AB-194F08028C7D}" type="datetime1">
              <a:rPr lang="nl-NL" smtClean="0"/>
              <a:t>11-5-2023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18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ECFC-19EB-4284-9FCC-473230671DB6}" type="datetime1">
              <a:rPr lang="nl-NL" smtClean="0"/>
              <a:t>11-5-2023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79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FEC4-701A-40FC-B436-9F5D2C077D9D}" type="datetime1">
              <a:rPr lang="nl-NL" smtClean="0"/>
              <a:t>11-5-2023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94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opbox.com/s/1fi19ndhgag0ajo/Houtstook.pdf?dl=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nos.nl/artikel/2450489-trein-of-bus-voor-veel-mensen-geen-optie-vooral-in-landelijk-gebied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zelfenergiebesparen.nl/elektriciteit-besparen/keukenboiler-closei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hyperlink" Target="https://webspace.science.uu.nl/~tel00101/FotoAlbum/RadioCorner/Articles/PortGebruik.htm" TargetMode="External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zetookdeknopom.nl/" TargetMode="External"/><Relationship Id="rId2" Type="http://schemas.openxmlformats.org/officeDocument/2006/relationships/hyperlink" Target="https://www.zelfenergiebesparen.nl/elektriciteit-besparen/keukenboiler-closein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ngteksten.nl/songteksten/62646/reinhard-mey/als-de-dag-van-toen.htm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tno.nl/nl/newsroom/insights/2022/06/brains4neighbourhoods-isolatie-do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/vufj8vrwlit3k9a/BesparenMetAircoND.pdf?dl=0" TargetMode="External"/><Relationship Id="rId2" Type="http://schemas.openxmlformats.org/officeDocument/2006/relationships/hyperlink" Target="https://webspace.science.uu.nl/~tel00101/FotoAlbum/RadioCorner/Pres/Warmtepomp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83968" y="404664"/>
            <a:ext cx="4860032" cy="2808312"/>
          </a:xfrm>
        </p:spPr>
        <p:txBody>
          <a:bodyPr>
            <a:normAutofit/>
          </a:bodyPr>
          <a:lstStyle/>
          <a:p>
            <a:r>
              <a:rPr lang="nl-NL" dirty="0"/>
              <a:t>Energie besparen </a:t>
            </a:r>
            <a:br>
              <a:rPr lang="nl-NL" dirty="0"/>
            </a:br>
            <a:r>
              <a:rPr lang="nl-NL" dirty="0"/>
              <a:t>voor Smarties</a:t>
            </a:r>
            <a:br>
              <a:rPr lang="nl-NL" dirty="0"/>
            </a:br>
            <a:r>
              <a:rPr lang="nl-NL" dirty="0"/>
              <a:t>(Nieuwe Energie 2)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866389" y="3312111"/>
            <a:ext cx="3695190" cy="2535393"/>
          </a:xfrm>
        </p:spPr>
        <p:txBody>
          <a:bodyPr>
            <a:normAutofit/>
          </a:bodyPr>
          <a:lstStyle/>
          <a:p>
            <a:r>
              <a:rPr lang="en-US" dirty="0"/>
              <a:t>Gerard Tel</a:t>
            </a:r>
          </a:p>
          <a:p>
            <a:r>
              <a:rPr lang="en-US" dirty="0"/>
              <a:t>LC-</a:t>
            </a:r>
            <a:r>
              <a:rPr lang="en-US" dirty="0" err="1"/>
              <a:t>Kring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9 </a:t>
            </a:r>
            <a:r>
              <a:rPr lang="en-US" dirty="0" err="1"/>
              <a:t>nov</a:t>
            </a:r>
            <a:r>
              <a:rPr lang="en-US" dirty="0"/>
              <a:t> 2022 </a:t>
            </a:r>
            <a:br>
              <a:rPr lang="en-US" dirty="0"/>
            </a:br>
            <a:r>
              <a:rPr lang="en-US" dirty="0"/>
              <a:t>om 19.30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38B83E-1587-48B3-B361-3358E712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71650A-2534-4952-D533-159CED1736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5320"/>
            <a:ext cx="4353948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98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44E93-6D14-AEDE-E025-F9A9CBF50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Niet doen: Hout stoken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12E6B-CC9B-072E-C688-7AFAAD09C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>
                <a:solidFill>
                  <a:srgbClr val="000000"/>
                </a:solidFill>
                <a:effectLst/>
                <a:latin typeface="Gulliver Web"/>
              </a:rPr>
              <a:t>De </a:t>
            </a:r>
            <a:r>
              <a:rPr lang="nl-NL" b="1" dirty="0">
                <a:solidFill>
                  <a:srgbClr val="000000"/>
                </a:solidFill>
                <a:effectLst/>
                <a:latin typeface="Gulliver Web"/>
                <a:hlinkClick r:id="rId2"/>
              </a:rPr>
              <a:t>houtkachel [..] is funest </a:t>
            </a:r>
            <a:r>
              <a:rPr lang="nl-NL" b="1" dirty="0">
                <a:solidFill>
                  <a:srgbClr val="000000"/>
                </a:solidFill>
                <a:effectLst/>
                <a:latin typeface="Gulliver Web"/>
              </a:rPr>
              <a:t>voor de gezondheid en het klimaat, ND 5/11/2022</a:t>
            </a:r>
          </a:p>
          <a:p>
            <a:r>
              <a:rPr lang="nl-NL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Fijnstof, Koolmonoxide, PAK</a:t>
            </a:r>
          </a:p>
          <a:p>
            <a:endParaRPr lang="nl-NL" dirty="0"/>
          </a:p>
          <a:p>
            <a:r>
              <a:rPr lang="nl-NL" dirty="0"/>
              <a:t>Verbranden van vaste/vloeibare brandstoffen in een woonwijk is altijd problematisch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55592-35AB-7BB2-2967-D1AA2BE3F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2173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6FF56-38FB-4E60-9CB9-60B714962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Ook op gas: de douche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B72B8-BE2F-9E6F-8931-D80056471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3096"/>
          </a:xfrm>
        </p:spPr>
        <p:txBody>
          <a:bodyPr/>
          <a:lstStyle/>
          <a:p>
            <a:r>
              <a:rPr lang="nl-NL" dirty="0"/>
              <a:t>Korter: douchetimer</a:t>
            </a:r>
          </a:p>
          <a:p>
            <a:r>
              <a:rPr lang="nl-NL" dirty="0"/>
              <a:t>Minder water: besparende douchekop</a:t>
            </a:r>
          </a:p>
          <a:p>
            <a:r>
              <a:rPr lang="nl-NL" dirty="0"/>
              <a:t>Minder vaak, minder warm</a:t>
            </a:r>
          </a:p>
          <a:p>
            <a:endParaRPr lang="nl-NL" dirty="0"/>
          </a:p>
          <a:p>
            <a:r>
              <a:rPr lang="nl-NL" dirty="0"/>
              <a:t>Gemiddeld: </a:t>
            </a:r>
            <a:br>
              <a:rPr lang="nl-NL" dirty="0"/>
            </a:br>
            <a:r>
              <a:rPr lang="nl-NL" dirty="0"/>
              <a:t>20 minuten douchen per 1 m</a:t>
            </a:r>
            <a:r>
              <a:rPr lang="nl-NL" baseline="30000" dirty="0"/>
              <a:t>3</a:t>
            </a:r>
            <a:r>
              <a:rPr lang="nl-NL" dirty="0"/>
              <a:t> gas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2A336-594F-8772-90BA-9E6376F3F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2460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9733FE-5CDF-526F-4853-029AE647E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761" y="1417638"/>
            <a:ext cx="3789039" cy="31943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72F9F2-1D02-68C5-E6F6-1CE647702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/>
          <a:lstStyle/>
          <a:p>
            <a:r>
              <a:rPr lang="nl-NL" dirty="0"/>
              <a:t>2. Verplaatsen (38%)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153A2-767C-8264-C5D2-91290B2AC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869160"/>
            <a:ext cx="5987008" cy="125700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Gemotoriseerde verplaatsingen kosten gruwelijk veel energie!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182E90-4CE9-B641-364C-FAE94F53D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153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33011-547C-F6DB-2E66-4296075CB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kun je met 1l benzine?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4BD95-57FD-59F7-6859-E768EEBA5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303837"/>
          </a:xfrm>
        </p:spPr>
        <p:txBody>
          <a:bodyPr/>
          <a:lstStyle/>
          <a:p>
            <a:r>
              <a:rPr lang="nl-NL" dirty="0"/>
              <a:t>Verbrandingswarmte gas 35MJ/m</a:t>
            </a:r>
            <a:r>
              <a:rPr lang="nl-NL" baseline="30000" dirty="0"/>
              <a:t>3</a:t>
            </a:r>
            <a:br>
              <a:rPr lang="nl-NL" dirty="0"/>
            </a:br>
            <a:r>
              <a:rPr lang="nl-NL" dirty="0"/>
              <a:t>STEG centrale geeft 6kWh stroom (en 2kg CO</a:t>
            </a:r>
            <a:r>
              <a:rPr lang="nl-NL" baseline="-25000" dirty="0"/>
              <a:t>2</a:t>
            </a:r>
            <a:r>
              <a:rPr lang="nl-NL" dirty="0"/>
              <a:t>)</a:t>
            </a:r>
          </a:p>
          <a:p>
            <a:r>
              <a:rPr lang="nl-NL" dirty="0"/>
              <a:t>Verbrandingswarmte benzine 35MJ/l</a:t>
            </a:r>
            <a:br>
              <a:rPr lang="nl-NL" dirty="0"/>
            </a:br>
            <a:r>
              <a:rPr lang="nl-NL" dirty="0"/>
              <a:t>STEG ombouwen: 6kWh stroom (en 3kg CO</a:t>
            </a:r>
            <a:r>
              <a:rPr lang="nl-NL" baseline="-25000" dirty="0"/>
              <a:t>2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Elektrische auto rijdt hier 30 – 35 km mee</a:t>
            </a:r>
          </a:p>
          <a:p>
            <a:pPr lvl="1"/>
            <a:r>
              <a:rPr lang="nl-NL" dirty="0"/>
              <a:t>Wasmachine: 2 of 2½ x per kWh: 12 – 15 keer</a:t>
            </a:r>
          </a:p>
          <a:p>
            <a:pPr lvl="1"/>
            <a:r>
              <a:rPr lang="nl-NL" dirty="0"/>
              <a:t>VW Kever 	1950: 	13km</a:t>
            </a:r>
            <a:br>
              <a:rPr lang="nl-NL" dirty="0"/>
            </a:br>
            <a:r>
              <a:rPr lang="nl-NL" dirty="0"/>
              <a:t>VW Golf 	1985: </a:t>
            </a:r>
            <a:br>
              <a:rPr lang="nl-NL" dirty="0"/>
            </a:br>
            <a:r>
              <a:rPr lang="nl-NL" dirty="0"/>
              <a:t>VW Tiguan 	2020: </a:t>
            </a:r>
          </a:p>
          <a:p>
            <a:r>
              <a:rPr lang="nl-NL" dirty="0"/>
              <a:t>Dus 1km rijden is ongeveer een wasbeurt!</a:t>
            </a:r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FFE73-C346-DE34-B251-8B1065D38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3722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33011-547C-F6DB-2E66-4296075CB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kun je met 1l benzine?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4BD95-57FD-59F7-6859-E768EEBA5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303837"/>
          </a:xfrm>
        </p:spPr>
        <p:txBody>
          <a:bodyPr/>
          <a:lstStyle/>
          <a:p>
            <a:r>
              <a:rPr lang="nl-NL" dirty="0"/>
              <a:t>Verbrandingswarmte gas 35MJ/m</a:t>
            </a:r>
            <a:r>
              <a:rPr lang="nl-NL" baseline="30000" dirty="0"/>
              <a:t>3</a:t>
            </a:r>
            <a:br>
              <a:rPr lang="nl-NL" dirty="0"/>
            </a:br>
            <a:r>
              <a:rPr lang="nl-NL" dirty="0"/>
              <a:t>STEG centrale geeft 6kWh stroom (en 2kg CO</a:t>
            </a:r>
            <a:r>
              <a:rPr lang="nl-NL" baseline="-25000" dirty="0"/>
              <a:t>2</a:t>
            </a:r>
            <a:r>
              <a:rPr lang="nl-NL" dirty="0"/>
              <a:t>)</a:t>
            </a:r>
          </a:p>
          <a:p>
            <a:r>
              <a:rPr lang="nl-NL" dirty="0"/>
              <a:t>Verbrandingswarmte benzine 35MJ/l</a:t>
            </a:r>
            <a:br>
              <a:rPr lang="nl-NL" dirty="0"/>
            </a:br>
            <a:r>
              <a:rPr lang="nl-NL" dirty="0"/>
              <a:t>STEG ombouwen: 6kWh stroom (en 3kg CO</a:t>
            </a:r>
            <a:r>
              <a:rPr lang="nl-NL" baseline="-25000" dirty="0"/>
              <a:t>2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Elektrische auto rijdt hier 30 – 35 km mee</a:t>
            </a:r>
          </a:p>
          <a:p>
            <a:pPr lvl="1"/>
            <a:r>
              <a:rPr lang="nl-NL" dirty="0"/>
              <a:t>Wasmachine: 2 of 2½ x per kWh: 12 – 15 keer</a:t>
            </a:r>
          </a:p>
          <a:p>
            <a:pPr lvl="1"/>
            <a:r>
              <a:rPr lang="nl-NL" dirty="0"/>
              <a:t>VW Kever 	1950: 	13km </a:t>
            </a:r>
            <a:br>
              <a:rPr lang="nl-NL" dirty="0"/>
            </a:br>
            <a:r>
              <a:rPr lang="nl-NL" dirty="0"/>
              <a:t>VW Golf 	1985: 	13km</a:t>
            </a:r>
            <a:br>
              <a:rPr lang="nl-NL" dirty="0"/>
            </a:br>
            <a:r>
              <a:rPr lang="nl-NL" dirty="0"/>
              <a:t>VW Tiguan 	2020: </a:t>
            </a:r>
          </a:p>
          <a:p>
            <a:r>
              <a:rPr lang="nl-NL" dirty="0"/>
              <a:t>Dus 1km rijden is ongeveer een wasbeurt!</a:t>
            </a:r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FFE73-C346-DE34-B251-8B1065D38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9307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33011-547C-F6DB-2E66-4296075CB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kun je met 1l benzine?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4BD95-57FD-59F7-6859-E768EEBA5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303837"/>
          </a:xfrm>
        </p:spPr>
        <p:txBody>
          <a:bodyPr/>
          <a:lstStyle/>
          <a:p>
            <a:r>
              <a:rPr lang="nl-NL" dirty="0"/>
              <a:t>Verbrandingswarmte gas 35MJ/m</a:t>
            </a:r>
            <a:r>
              <a:rPr lang="nl-NL" baseline="30000" dirty="0"/>
              <a:t>3</a:t>
            </a:r>
            <a:br>
              <a:rPr lang="nl-NL" dirty="0"/>
            </a:br>
            <a:r>
              <a:rPr lang="nl-NL" dirty="0"/>
              <a:t>STEG centrale geeft 6kWh stroom (en 2kg CO</a:t>
            </a:r>
            <a:r>
              <a:rPr lang="nl-NL" baseline="-25000" dirty="0"/>
              <a:t>2</a:t>
            </a:r>
            <a:r>
              <a:rPr lang="nl-NL" dirty="0"/>
              <a:t>)</a:t>
            </a:r>
          </a:p>
          <a:p>
            <a:r>
              <a:rPr lang="nl-NL" dirty="0"/>
              <a:t>Verbrandingswarmte benzine 35MJ/l</a:t>
            </a:r>
            <a:br>
              <a:rPr lang="nl-NL" dirty="0"/>
            </a:br>
            <a:r>
              <a:rPr lang="nl-NL" dirty="0"/>
              <a:t>STEG ombouwen: 6kWh stroom (en 3kg CO</a:t>
            </a:r>
            <a:r>
              <a:rPr lang="nl-NL" baseline="-25000" dirty="0"/>
              <a:t>2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Elektrische auto rijdt hier 30 – 35 km mee</a:t>
            </a:r>
          </a:p>
          <a:p>
            <a:pPr lvl="1"/>
            <a:r>
              <a:rPr lang="nl-NL" dirty="0"/>
              <a:t>Wasmachine: 2 of 2½ x per kWh: 12 – 15 keer</a:t>
            </a:r>
          </a:p>
          <a:p>
            <a:pPr lvl="1"/>
            <a:r>
              <a:rPr lang="nl-NL" dirty="0"/>
              <a:t>VW Kever 	1950: 	13km</a:t>
            </a:r>
            <a:br>
              <a:rPr lang="nl-NL" dirty="0"/>
            </a:br>
            <a:r>
              <a:rPr lang="nl-NL" dirty="0"/>
              <a:t>VW Golf 	1985: 	13km </a:t>
            </a:r>
            <a:br>
              <a:rPr lang="nl-NL" dirty="0"/>
            </a:br>
            <a:r>
              <a:rPr lang="nl-NL" dirty="0"/>
              <a:t>VW Tiguan 	2020: 	13km</a:t>
            </a:r>
          </a:p>
          <a:p>
            <a:r>
              <a:rPr lang="nl-NL" dirty="0"/>
              <a:t>Dus 1km rijden is ongeveer een wasbeurt!</a:t>
            </a:r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FFE73-C346-DE34-B251-8B1065D38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1603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ACC1-48F5-C500-66DA-15395A95A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spaar ik ritten uit?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73A54-276A-4EB4-BBBE-6830D7CD4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98578"/>
          </a:xfrm>
        </p:spPr>
        <p:txBody>
          <a:bodyPr/>
          <a:lstStyle/>
          <a:p>
            <a:r>
              <a:rPr lang="nl-NL" dirty="0"/>
              <a:t>LC-Kring ipv Radiocafé</a:t>
            </a:r>
          </a:p>
          <a:p>
            <a:r>
              <a:rPr lang="nl-NL" dirty="0"/>
              <a:t>Zoom ipv fysiek vergaderen</a:t>
            </a:r>
          </a:p>
          <a:p>
            <a:r>
              <a:rPr lang="nl-NL" dirty="0"/>
              <a:t>Doe 1x per week boodschappen, rest fiets</a:t>
            </a:r>
          </a:p>
          <a:p>
            <a:r>
              <a:rPr lang="nl-NL" dirty="0"/>
              <a:t>Laat je kinderen fietsen, niet halen/brengen</a:t>
            </a:r>
          </a:p>
          <a:p>
            <a:pPr lvl="1"/>
            <a:r>
              <a:rPr lang="nl-NL" dirty="0"/>
              <a:t>O ja, en ga zelf ook fietsen!</a:t>
            </a:r>
          </a:p>
          <a:p>
            <a:r>
              <a:rPr lang="nl-NL" dirty="0"/>
              <a:t>Woon dicht bij je werk, werk dicht bij huis</a:t>
            </a:r>
          </a:p>
          <a:p>
            <a:r>
              <a:rPr lang="nl-NL" dirty="0"/>
              <a:t>Plaatselijke kerk ipv verre megakerk</a:t>
            </a:r>
          </a:p>
          <a:p>
            <a:r>
              <a:rPr lang="nl-NL" dirty="0"/>
              <a:t>Navigatie voorkomt dwalen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F1BFB-0AF6-E59F-B59A-E50BDF548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0817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E2C72-402C-FEB2-6DC4-1356DEBB7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Maatschappelijke aanpak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09548-91E4-EB2B-A48A-AA0969985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83163"/>
          </a:xfrm>
        </p:spPr>
        <p:txBody>
          <a:bodyPr>
            <a:normAutofit/>
          </a:bodyPr>
          <a:lstStyle/>
          <a:p>
            <a:r>
              <a:rPr lang="nl-NL" dirty="0"/>
              <a:t>Mobiliteit is vanzelfsprekendheid geworden,</a:t>
            </a:r>
            <a:br>
              <a:rPr lang="nl-NL" dirty="0"/>
            </a:br>
            <a:r>
              <a:rPr lang="nl-NL" dirty="0"/>
              <a:t>vooral </a:t>
            </a:r>
            <a:r>
              <a:rPr lang="nl-NL" dirty="0">
                <a:hlinkClick r:id="rId2"/>
              </a:rPr>
              <a:t>platteland kan niet zonder</a:t>
            </a:r>
            <a:endParaRPr lang="nl-NL" dirty="0"/>
          </a:p>
          <a:p>
            <a:r>
              <a:rPr lang="nl-NL" dirty="0"/>
              <a:t>Lastig in je eentje tegenin te gaan</a:t>
            </a:r>
          </a:p>
          <a:p>
            <a:r>
              <a:rPr lang="nl-NL" dirty="0"/>
              <a:t>Ontmoedigingsbeleid, Alternatieven</a:t>
            </a:r>
          </a:p>
          <a:p>
            <a:endParaRPr lang="nl-NL" dirty="0"/>
          </a:p>
          <a:p>
            <a:r>
              <a:rPr lang="nl-NL" dirty="0"/>
              <a:t>Vroem Vroem Democraten</a:t>
            </a:r>
          </a:p>
          <a:p>
            <a:pPr lvl="1"/>
            <a:r>
              <a:rPr lang="nl-NL" dirty="0"/>
              <a:t>Verlagen brandstofaccijns</a:t>
            </a:r>
          </a:p>
          <a:p>
            <a:pPr lvl="1"/>
            <a:r>
              <a:rPr lang="nl-NL" dirty="0"/>
              <a:t>Uitstel rekeningrijden</a:t>
            </a:r>
          </a:p>
          <a:p>
            <a:pPr lvl="1"/>
            <a:r>
              <a:rPr lang="nl-NL" dirty="0"/>
              <a:t>Reiskostenaftrek (forfait)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CB081-101D-D3DF-61DA-09B9724BA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8138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E92E6-70A3-9773-4C92-D773577FA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Meten en weten (12%)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53992-0C0A-B20E-ED6D-733DD2AE3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4536"/>
          </a:xfrm>
        </p:spPr>
        <p:txBody>
          <a:bodyPr/>
          <a:lstStyle/>
          <a:p>
            <a:r>
              <a:rPr lang="nl-NL" dirty="0"/>
              <a:t>Elektriciteit is een hoogwaardige brand-“stof”</a:t>
            </a:r>
          </a:p>
          <a:p>
            <a:r>
              <a:rPr lang="nl-NL" dirty="0"/>
              <a:t>Is ook duurder per kWh</a:t>
            </a:r>
          </a:p>
          <a:p>
            <a:r>
              <a:rPr lang="nl-NL" dirty="0"/>
              <a:t>Voor van alles te gebruiken</a:t>
            </a:r>
          </a:p>
          <a:p>
            <a:pPr lvl="1"/>
            <a:r>
              <a:rPr lang="nl-NL" dirty="0"/>
              <a:t>Ook verwarmen en rijden</a:t>
            </a:r>
          </a:p>
          <a:p>
            <a:r>
              <a:rPr lang="nl-NL" dirty="0"/>
              <a:t>Op veel manieren op te wekken</a:t>
            </a:r>
          </a:p>
          <a:p>
            <a:pPr lvl="1"/>
            <a:r>
              <a:rPr lang="nl-NL" dirty="0"/>
              <a:t>Nederland kan bij elektrificatie en besparing zelfvoorzienend worden qua energie</a:t>
            </a:r>
          </a:p>
          <a:p>
            <a:r>
              <a:rPr lang="nl-NL" dirty="0"/>
              <a:t>Inzicht in gebruik?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2DA907-8C62-C8E1-26C3-C7E1B7768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0615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9087D-A377-4464-29E0-A77D320CA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Slimme 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0057C-C610-7337-8236-897E0FD0A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Alles heet tegenwoordig “slim”</a:t>
            </a:r>
          </a:p>
          <a:p>
            <a:r>
              <a:rPr lang="nl-NL" dirty="0"/>
              <a:t>Uitlezen op afstand, maandelijks overzicht</a:t>
            </a:r>
          </a:p>
          <a:p>
            <a:endParaRPr lang="nl-NL" dirty="0"/>
          </a:p>
          <a:p>
            <a:r>
              <a:rPr lang="nl-NL" dirty="0"/>
              <a:t>Verbruik in W, </a:t>
            </a:r>
            <a:br>
              <a:rPr lang="nl-NL" dirty="0"/>
            </a:br>
            <a:r>
              <a:rPr lang="nl-NL" dirty="0"/>
              <a:t>schermpje in huis</a:t>
            </a:r>
          </a:p>
          <a:p>
            <a:r>
              <a:rPr lang="nl-NL" dirty="0"/>
              <a:t>Inzicht per apparaat</a:t>
            </a:r>
            <a:br>
              <a:rPr lang="nl-NL" dirty="0"/>
            </a:br>
            <a:r>
              <a:rPr lang="nl-NL" dirty="0"/>
              <a:t>(beetje primitief, </a:t>
            </a:r>
            <a:br>
              <a:rPr lang="nl-NL" dirty="0"/>
            </a:br>
            <a:r>
              <a:rPr lang="nl-NL" dirty="0"/>
              <a:t>invloed van ... ?)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02611-897F-1DBF-59EB-E08CC55C9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19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87ED48-27A0-8159-E38A-D2AA702D9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3212976"/>
            <a:ext cx="4715059" cy="314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17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gaan</a:t>
            </a:r>
            <a:r>
              <a:rPr lang="en-US" dirty="0"/>
              <a:t> we </a:t>
            </a:r>
            <a:r>
              <a:rPr lang="en-US" dirty="0" err="1"/>
              <a:t>doen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Verwarmen</a:t>
            </a:r>
            <a:r>
              <a:rPr lang="en-US" dirty="0"/>
              <a:t>			1300m</a:t>
            </a:r>
            <a:r>
              <a:rPr lang="en-US" baseline="30000" dirty="0"/>
              <a:t>3</a:t>
            </a:r>
            <a:r>
              <a:rPr lang="en-US" dirty="0"/>
              <a:t> is 	50%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Verplaatsen</a:t>
            </a:r>
            <a:r>
              <a:rPr lang="en-US" dirty="0"/>
              <a:t>			1000l  is 	38%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Meten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weten</a:t>
            </a:r>
            <a:r>
              <a:rPr lang="en-US" dirty="0"/>
              <a:t>		3000kWh is 12%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Energieslurpers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Koelen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keuken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Verlichten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Entertainment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Sluipverbruik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4A977A-F9AC-45AF-AF62-B49EC598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516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74384-858A-437E-382F-2EE8F72F0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Overzicht van leverancier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67ED2-F3D2-7648-3EE3-AB7891A17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064" y="1600200"/>
            <a:ext cx="3538736" cy="4525963"/>
          </a:xfrm>
        </p:spPr>
        <p:txBody>
          <a:bodyPr/>
          <a:lstStyle/>
          <a:p>
            <a:r>
              <a:rPr lang="nl-NL" dirty="0"/>
              <a:t>Vergelijk met</a:t>
            </a:r>
          </a:p>
          <a:p>
            <a:pPr lvl="1"/>
            <a:r>
              <a:rPr lang="nl-NL" dirty="0"/>
              <a:t>vorig jaar</a:t>
            </a:r>
          </a:p>
          <a:p>
            <a:pPr lvl="1"/>
            <a:r>
              <a:rPr lang="nl-NL" dirty="0"/>
              <a:t>Andere huizen</a:t>
            </a:r>
          </a:p>
          <a:p>
            <a:r>
              <a:rPr lang="nl-NL" dirty="0"/>
              <a:t>Indeling in categorieën</a:t>
            </a:r>
          </a:p>
          <a:p>
            <a:pPr lvl="1"/>
            <a:r>
              <a:rPr lang="nl-NL" dirty="0"/>
              <a:t>Deze lezing 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A684A-7679-DF43-6A59-64E840C5A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20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582CCA-A1C4-2D60-A3A7-25E58237D8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6" b="13452"/>
          <a:stretch/>
        </p:blipFill>
        <p:spPr>
          <a:xfrm>
            <a:off x="824708" y="1417638"/>
            <a:ext cx="3713326" cy="510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16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83829-7A52-8786-AD8E-561F1C9F7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1143000"/>
          </a:xfrm>
        </p:spPr>
        <p:txBody>
          <a:bodyPr/>
          <a:lstStyle/>
          <a:p>
            <a:r>
              <a:rPr lang="nl-NL" dirty="0"/>
              <a:t>Stekkermeter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A9895-FB48-07E7-F0A1-80B97A320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/>
          <a:lstStyle/>
          <a:p>
            <a:r>
              <a:rPr lang="nl-NL" dirty="0"/>
              <a:t>Watt, deciWatt, centiWatt</a:t>
            </a:r>
          </a:p>
          <a:p>
            <a:r>
              <a:rPr lang="nl-NL" dirty="0"/>
              <a:t>Stroom, vermogen, verbruik per apparaat</a:t>
            </a:r>
          </a:p>
          <a:p>
            <a:pPr lvl="1"/>
            <a:r>
              <a:rPr lang="nl-NL" dirty="0"/>
              <a:t>Geen onbekende invloeden als bij totaalmeting</a:t>
            </a:r>
          </a:p>
          <a:p>
            <a:pPr lvl="1"/>
            <a:r>
              <a:rPr lang="nl-NL" dirty="0"/>
              <a:t>Kan alleen bij bestekkerde apparaten</a:t>
            </a:r>
          </a:p>
          <a:p>
            <a:r>
              <a:rPr lang="nl-NL" dirty="0"/>
              <a:t>Stekkermodellen werken met shunt</a:t>
            </a:r>
          </a:p>
          <a:p>
            <a:pPr lvl="1"/>
            <a:r>
              <a:rPr lang="nl-NL" dirty="0"/>
              <a:t>Beste meetprincipe</a:t>
            </a:r>
          </a:p>
          <a:p>
            <a:pPr lvl="1"/>
            <a:r>
              <a:rPr lang="nl-NL" dirty="0"/>
              <a:t>Verhogen voor 10x: </a:t>
            </a:r>
            <a:br>
              <a:rPr lang="nl-NL" dirty="0"/>
            </a:br>
            <a:r>
              <a:rPr lang="nl-NL" dirty="0"/>
              <a:t>milliWatt-meter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25AF4-5E0C-3F09-C19D-C5DC5A3D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21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E35EBE-97C6-E5F6-0D1B-679471DC4A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8" t="47221"/>
          <a:stretch/>
        </p:blipFill>
        <p:spPr>
          <a:xfrm>
            <a:off x="5652120" y="255364"/>
            <a:ext cx="3238376" cy="19846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AF4382-52AB-B87A-B8E8-3E00DD059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336" y="4505683"/>
            <a:ext cx="4030464" cy="223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55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AE9B4-1806-6BF8-7ECA-AF43BA95F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Energieslurpers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39D40-790D-4109-A32D-065C39353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435280" cy="4738538"/>
          </a:xfrm>
        </p:spPr>
        <p:txBody>
          <a:bodyPr/>
          <a:lstStyle/>
          <a:p>
            <a:r>
              <a:rPr lang="nl-NL" dirty="0"/>
              <a:t>Apparaten met hoog verbruik</a:t>
            </a:r>
          </a:p>
          <a:p>
            <a:pPr lvl="1"/>
            <a:r>
              <a:rPr lang="nl-NL" dirty="0"/>
              <a:t>Airco</a:t>
            </a:r>
          </a:p>
          <a:p>
            <a:pPr lvl="1"/>
            <a:r>
              <a:rPr lang="nl-NL" dirty="0"/>
              <a:t>Waterbed</a:t>
            </a:r>
          </a:p>
          <a:p>
            <a:pPr lvl="1"/>
            <a:r>
              <a:rPr lang="nl-NL" dirty="0"/>
              <a:t>Aquarium (24/7, verbruik = vermogen x tijd)</a:t>
            </a:r>
          </a:p>
          <a:p>
            <a:pPr lvl="1"/>
            <a:r>
              <a:rPr lang="nl-NL" dirty="0"/>
              <a:t>Tuinvijverpomp (24/7)</a:t>
            </a:r>
          </a:p>
          <a:p>
            <a:pPr lvl="1"/>
            <a:r>
              <a:rPr lang="nl-NL" dirty="0"/>
              <a:t>Computer / Server (autom. slaapstand!)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Stofzuiger heeft hoog vermogen maar draait kort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3BAE6-A042-AECD-1618-6A1E4182D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0716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13561-9B2D-00FC-BFB6-3E16CD4F9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Wasmachine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ABC78-3298-9F1E-B902-4E5065546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/>
          </a:bodyPr>
          <a:lstStyle/>
          <a:p>
            <a:r>
              <a:rPr lang="nl-NL" dirty="0"/>
              <a:t>Koop eens een nieuwe machine!</a:t>
            </a:r>
          </a:p>
          <a:p>
            <a:pPr lvl="1"/>
            <a:r>
              <a:rPr lang="nl-NL" dirty="0"/>
              <a:t>Machine 2022: 460Wh of 350Wh op Eco</a:t>
            </a:r>
          </a:p>
          <a:p>
            <a:pPr lvl="1"/>
            <a:r>
              <a:rPr lang="nl-NL" dirty="0"/>
              <a:t>Machine 2010: 600 – 700 Wh</a:t>
            </a:r>
          </a:p>
          <a:p>
            <a:pPr lvl="1"/>
            <a:r>
              <a:rPr lang="nl-NL" dirty="0"/>
              <a:t>Machine 2000: 1000 Wh</a:t>
            </a:r>
          </a:p>
          <a:p>
            <a:endParaRPr lang="nl-NL" dirty="0"/>
          </a:p>
          <a:p>
            <a:r>
              <a:rPr lang="nl-NL" dirty="0"/>
              <a:t>Gebruik eco-stand, temperatuur 30</a:t>
            </a:r>
            <a:r>
              <a:rPr lang="nl-NL" baseline="30000" dirty="0"/>
              <a:t>o</a:t>
            </a:r>
            <a:endParaRPr lang="nl-NL" dirty="0"/>
          </a:p>
          <a:p>
            <a:r>
              <a:rPr lang="nl-NL" dirty="0"/>
              <a:t>Draai alleen vol</a:t>
            </a:r>
          </a:p>
          <a:p>
            <a:endParaRPr lang="nl-NL" baseline="30000" dirty="0"/>
          </a:p>
          <a:p>
            <a:r>
              <a:rPr lang="nl-NL" dirty="0"/>
              <a:t>Droger A+++ = 1kWh, B = 3 kWh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B52D2-815A-9EA9-5BFB-34B827F7E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9367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13778-C40C-39E5-424B-98442C87C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5. Koelen en Keuken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4A26C-B873-46D2-5328-0DC680681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nl-NL" dirty="0"/>
              <a:t>Veel elektrische apparaten</a:t>
            </a:r>
          </a:p>
          <a:p>
            <a:r>
              <a:rPr lang="nl-NL" dirty="0"/>
              <a:t>Hoog vermogen</a:t>
            </a:r>
          </a:p>
          <a:p>
            <a:r>
              <a:rPr lang="nl-NL" dirty="0"/>
              <a:t>Sluipverbruik want alles heeft klokje</a:t>
            </a:r>
            <a:br>
              <a:rPr lang="nl-NL" dirty="0"/>
            </a:br>
            <a:r>
              <a:rPr lang="nl-NL" dirty="0"/>
              <a:t>Evt schakelstekker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D3E8B-CFB5-B50B-59A8-5104ED15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8684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EBEDD-270F-ACA6-A933-C01A38386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1143000"/>
          </a:xfrm>
        </p:spPr>
        <p:txBody>
          <a:bodyPr/>
          <a:lstStyle/>
          <a:p>
            <a:r>
              <a:rPr lang="nl-NL" dirty="0"/>
              <a:t>Waterkoker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EBABA-3C61-C794-EBD0-D18A8C269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/>
          </a:bodyPr>
          <a:lstStyle/>
          <a:p>
            <a:r>
              <a:rPr lang="nl-NL" dirty="0"/>
              <a:t>Hoog/Laag vermogen?</a:t>
            </a:r>
            <a:br>
              <a:rPr lang="nl-NL" dirty="0"/>
            </a:br>
            <a:r>
              <a:rPr lang="nl-NL" dirty="0"/>
              <a:t>Laag vermogen duurt langer</a:t>
            </a:r>
          </a:p>
          <a:p>
            <a:r>
              <a:rPr lang="nl-NL" dirty="0"/>
              <a:t>1l koken kost ca 0,1 kWh</a:t>
            </a:r>
          </a:p>
          <a:p>
            <a:endParaRPr lang="nl-NL" dirty="0"/>
          </a:p>
          <a:p>
            <a:r>
              <a:rPr lang="nl-NL" dirty="0"/>
              <a:t>Koffie/Thee zetten met 90</a:t>
            </a:r>
            <a:r>
              <a:rPr lang="nl-NL" baseline="30000" dirty="0"/>
              <a:t>o</a:t>
            </a:r>
            <a:endParaRPr lang="nl-NL" dirty="0"/>
          </a:p>
          <a:p>
            <a:r>
              <a:rPr lang="nl-NL" dirty="0"/>
              <a:t>Maatindeling voorkomt teveel opzetten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Elektrisch voorverwarmen van water voor op gaspit is niet economisch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F0CAA-398F-3A45-C93C-65302C453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25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BED5E3-6A93-12BA-8444-CCF0C91BF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12985"/>
            <a:ext cx="2952328" cy="393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39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15859-6667-B73B-936E-E1C1B159E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Close-in boiler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4BADC-0A1A-C668-C0C7-4159E150E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3888" y="1590951"/>
            <a:ext cx="4906888" cy="4983162"/>
          </a:xfrm>
        </p:spPr>
        <p:txBody>
          <a:bodyPr>
            <a:normAutofit/>
          </a:bodyPr>
          <a:lstStyle/>
          <a:p>
            <a:r>
              <a:rPr lang="nl-NL" dirty="0"/>
              <a:t>Altijd snel warm water </a:t>
            </a:r>
            <a:r>
              <a:rPr lang="nl-NL" dirty="0">
                <a:sym typeface="Wingdings" panose="05000000000000000000" pitchFamily="2" charset="2"/>
              </a:rPr>
              <a:t></a:t>
            </a:r>
            <a:r>
              <a:rPr lang="nl-NL" dirty="0"/>
              <a:t>!</a:t>
            </a:r>
          </a:p>
          <a:p>
            <a:endParaRPr lang="nl-NL" dirty="0"/>
          </a:p>
          <a:p>
            <a:r>
              <a:rPr lang="nl-NL" dirty="0"/>
              <a:t>Stilstandsverlies ca 20W </a:t>
            </a:r>
          </a:p>
          <a:p>
            <a:r>
              <a:rPr lang="nl-NL" dirty="0"/>
              <a:t>Uitzetten bij 2 dagen weg</a:t>
            </a:r>
          </a:p>
          <a:p>
            <a:r>
              <a:rPr lang="nl-NL" dirty="0"/>
              <a:t>Uitzetten (timer) bespaart vrijwel niets</a:t>
            </a:r>
          </a:p>
          <a:p>
            <a:r>
              <a:rPr lang="nl-NL" dirty="0"/>
              <a:t>Leiding isoleren</a:t>
            </a:r>
          </a:p>
          <a:p>
            <a:r>
              <a:rPr lang="nl-NL" dirty="0"/>
              <a:t>60</a:t>
            </a:r>
            <a:r>
              <a:rPr lang="nl-NL" baseline="30000" dirty="0"/>
              <a:t>o</a:t>
            </a:r>
            <a:r>
              <a:rPr lang="nl-NL" dirty="0"/>
              <a:t> is genoeg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53F11-07B7-D6CD-C77D-8FEC01966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26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62D679-C26C-5FF2-819E-6EA661A98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7464"/>
            <a:ext cx="3312368" cy="44186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1FB05F-BDB7-50C0-3823-58F58AB89E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485" y="4649833"/>
            <a:ext cx="2266355" cy="169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83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0AEE7-C0E5-6BCD-C4A8-6A60361A4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Koelkast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FE880-0C27-2CF9-3C4E-BCC823A89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Amerikaanse koelkast neemt veel stroom</a:t>
            </a:r>
          </a:p>
          <a:p>
            <a:r>
              <a:rPr lang="nl-NL" dirty="0"/>
              <a:t>Tweede (derde) uitzetten bij niet gebruik</a:t>
            </a:r>
          </a:p>
          <a:p>
            <a:r>
              <a:rPr lang="nl-NL" dirty="0"/>
              <a:t>Na 10 – 15 jaar vervangen is economisch</a:t>
            </a:r>
          </a:p>
          <a:p>
            <a:r>
              <a:rPr lang="nl-NL" dirty="0"/>
              <a:t>Ventilatie achter kast in orde (warmte)? </a:t>
            </a:r>
          </a:p>
          <a:p>
            <a:r>
              <a:rPr lang="nl-NL" dirty="0"/>
              <a:t>Zet koelkast/vriezer op koele plaats</a:t>
            </a:r>
          </a:p>
          <a:p>
            <a:endParaRPr lang="nl-NL" dirty="0"/>
          </a:p>
          <a:p>
            <a:r>
              <a:rPr lang="nl-NL" dirty="0"/>
              <a:t>Regelmatig ontdooien</a:t>
            </a:r>
          </a:p>
          <a:p>
            <a:r>
              <a:rPr lang="nl-NL" dirty="0"/>
              <a:t>Bevroren eten in de koelkast ontdooien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54786-7CC3-C0BB-586F-832BB324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51609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C2674-C5C1-3F3F-A3BD-7AD07F3FE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CA77B-7FAA-6619-4765-6DB575433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Deksel op pan, kleine pit, minder water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28A08-1123-863F-D3DC-7A7C17CA2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2529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EF8A1-D076-56D8-B25F-044B348EC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 Verlichten en Entertainment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66D80-3B93-A202-B4CC-4322941D9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nl-NL" dirty="0"/>
              <a:t>Goede verlichting is belangrijk!</a:t>
            </a:r>
            <a:br>
              <a:rPr lang="nl-NL" dirty="0"/>
            </a:br>
            <a:r>
              <a:rPr lang="nl-NL" dirty="0"/>
              <a:t>4000 doden per jaar door val in huis</a:t>
            </a:r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3B607-423E-B32B-2655-097138077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1888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7A98B-C494-5F5D-31B5-5C239816B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Verwarmen (50%)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0E748-18B7-01D4-0C5F-5C3C27BC3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Isoleren en ventileren</a:t>
            </a:r>
          </a:p>
          <a:p>
            <a:r>
              <a:rPr lang="nl-NL" dirty="0"/>
              <a:t>Minder stoken</a:t>
            </a:r>
          </a:p>
          <a:p>
            <a:r>
              <a:rPr lang="nl-NL" dirty="0"/>
              <a:t>Warmtepomp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4984DA-7440-D604-7C3B-6AB2272DC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83734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8A1B6-0B68-476F-21D8-A7C47CC58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1143000"/>
          </a:xfrm>
        </p:spPr>
        <p:txBody>
          <a:bodyPr/>
          <a:lstStyle/>
          <a:p>
            <a:r>
              <a:rPr lang="nl-NL" dirty="0"/>
              <a:t>De LED lamp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03022-6ED6-15F0-E3EF-0599F1E20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nl-NL" dirty="0"/>
              <a:t>Gloeilampen vervangen</a:t>
            </a:r>
          </a:p>
          <a:p>
            <a:r>
              <a:rPr lang="nl-NL" dirty="0"/>
              <a:t>Kleurtemp 2300 – 4000 K</a:t>
            </a:r>
          </a:p>
          <a:p>
            <a:r>
              <a:rPr lang="nl-NL" dirty="0"/>
              <a:t>Verwarrend “4W = 40W” ???</a:t>
            </a:r>
            <a:br>
              <a:rPr lang="nl-NL" dirty="0"/>
            </a:br>
            <a:r>
              <a:rPr lang="nl-NL" dirty="0"/>
              <a:t>Meet lichtopbrengst in Lumen, verbruik in W</a:t>
            </a:r>
          </a:p>
          <a:p>
            <a:pPr lvl="1"/>
            <a:r>
              <a:rPr lang="nl-NL" dirty="0"/>
              <a:t>Gloeilamp 10 lm/W</a:t>
            </a:r>
          </a:p>
          <a:p>
            <a:pPr lvl="1"/>
            <a:r>
              <a:rPr lang="nl-NL" dirty="0"/>
              <a:t>LED-lamp 80 – 100 lm/W</a:t>
            </a:r>
          </a:p>
          <a:p>
            <a:r>
              <a:rPr lang="nl-NL" dirty="0"/>
              <a:t>Ballastcondensator, </a:t>
            </a:r>
            <a:br>
              <a:rPr lang="nl-NL" dirty="0"/>
            </a:br>
            <a:r>
              <a:rPr lang="nl-NL" dirty="0"/>
              <a:t>gelijkrichter, LED-string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E32475-8F3B-E600-474E-661D50B03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30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0924A1-2E56-5264-DE5A-68C38010B3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r="20469" b="13775"/>
          <a:stretch/>
        </p:blipFill>
        <p:spPr>
          <a:xfrm>
            <a:off x="5724128" y="272035"/>
            <a:ext cx="3061998" cy="29409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8FC845-6856-970C-3665-654AB4E6AF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9" t="13775" r="28737" b="13775"/>
          <a:stretch/>
        </p:blipFill>
        <p:spPr>
          <a:xfrm>
            <a:off x="5796136" y="3902000"/>
            <a:ext cx="2464939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61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ECC1DD-7955-9A27-AB54-CF12988A2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38" y="334318"/>
            <a:ext cx="1858774" cy="63593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CD23D0-4144-CAAE-C19F-C926AC9CF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nl-NL" dirty="0"/>
              <a:t>Dimbare Halogeenlamp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B39BF-7256-186F-FFC1-8E10B77E1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4" y="1602842"/>
            <a:ext cx="7278674" cy="5090853"/>
          </a:xfrm>
        </p:spPr>
        <p:txBody>
          <a:bodyPr>
            <a:normAutofit/>
          </a:bodyPr>
          <a:lstStyle/>
          <a:p>
            <a:r>
              <a:rPr lang="nl-NL" dirty="0"/>
              <a:t>Energetische ramp!  ZEER hoog verbruik</a:t>
            </a:r>
          </a:p>
          <a:p>
            <a:endParaRPr lang="nl-NL" dirty="0"/>
          </a:p>
          <a:p>
            <a:r>
              <a:rPr lang="nl-NL" dirty="0"/>
              <a:t>Waarom wil je dimmen?</a:t>
            </a:r>
          </a:p>
          <a:p>
            <a:pPr lvl="1"/>
            <a:r>
              <a:rPr lang="nl-NL" dirty="0"/>
              <a:t>Anders is-ie zo fel</a:t>
            </a:r>
          </a:p>
          <a:p>
            <a:pPr lvl="1"/>
            <a:r>
              <a:rPr lang="nl-NL" dirty="0"/>
              <a:t>Energiebesparen</a:t>
            </a:r>
          </a:p>
          <a:p>
            <a:pPr lvl="1"/>
            <a:r>
              <a:rPr lang="nl-NL" dirty="0"/>
              <a:t>Zacht als weg, tegen inbrekers</a:t>
            </a:r>
          </a:p>
          <a:p>
            <a:pPr lvl="1"/>
            <a:r>
              <a:rPr lang="nl-NL" dirty="0"/>
              <a:t>Gedempt geeft zachter (geler) licht</a:t>
            </a:r>
          </a:p>
          <a:p>
            <a:r>
              <a:rPr lang="nl-NL" dirty="0"/>
              <a:t>Kan dus ook een vaste LED lamp nemen</a:t>
            </a:r>
          </a:p>
          <a:p>
            <a:r>
              <a:rPr lang="nl-NL" dirty="0"/>
              <a:t>Ook: 2 (of 3) standen LED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00C213-52C5-19C3-F99E-1605776F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09746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6095E-D45E-2AB8-5AC3-BB68649CC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Tuinverlichting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32EFB-AA34-ECC4-D355-48E4AD3F7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Brandt hele nacht (niet bij iedereen)</a:t>
            </a:r>
          </a:p>
          <a:p>
            <a:endParaRPr lang="nl-NL" dirty="0"/>
          </a:p>
          <a:p>
            <a:r>
              <a:rPr lang="nl-NL" dirty="0"/>
              <a:t>Daar zeker LED!</a:t>
            </a:r>
          </a:p>
          <a:p>
            <a:endParaRPr lang="nl-NL" dirty="0"/>
          </a:p>
          <a:p>
            <a:r>
              <a:rPr lang="nl-NL" dirty="0"/>
              <a:t>Beperk branduren met klok of sensor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0E1DB-62B4-E9EB-F0B4-38D0BA34B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9884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51C2D-81D3-A787-4E64-14B3EDBB0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Televisie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9726D-68D9-A132-25D3-2A84DF2FC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853136"/>
          </a:xfrm>
        </p:spPr>
        <p:txBody>
          <a:bodyPr/>
          <a:lstStyle/>
          <a:p>
            <a:r>
              <a:rPr lang="nl-NL" dirty="0"/>
              <a:t>Verbruik wordt steeds lager!</a:t>
            </a:r>
          </a:p>
          <a:p>
            <a:pPr lvl="1"/>
            <a:r>
              <a:rPr lang="nl-NL" dirty="0"/>
              <a:t>24 inch label E: 17W</a:t>
            </a:r>
          </a:p>
          <a:p>
            <a:pPr lvl="1"/>
            <a:r>
              <a:rPr lang="nl-NL" dirty="0"/>
              <a:t>55 inch label G: 125W</a:t>
            </a:r>
          </a:p>
          <a:p>
            <a:pPr lvl="1"/>
            <a:r>
              <a:rPr lang="nl-NL" dirty="0"/>
              <a:t>40 inch uit 2007: 170W</a:t>
            </a:r>
          </a:p>
          <a:p>
            <a:pPr lvl="1"/>
            <a:endParaRPr lang="nl-NL" dirty="0"/>
          </a:p>
          <a:p>
            <a:r>
              <a:rPr lang="nl-NL" dirty="0"/>
              <a:t>Netflixje is nog steeds goedkoop avondje</a:t>
            </a:r>
          </a:p>
          <a:p>
            <a:r>
              <a:rPr lang="nl-NL" dirty="0"/>
              <a:t>Voor Muzikaal Behang is ‘t wat te duur</a:t>
            </a:r>
          </a:p>
          <a:p>
            <a:pPr lvl="1"/>
            <a:r>
              <a:rPr lang="nl-NL" dirty="0"/>
              <a:t>Ziggo: radio luisteren via TV  </a:t>
            </a:r>
            <a:r>
              <a:rPr lang="nl-NL" dirty="0">
                <a:sym typeface="Wingdings" panose="05000000000000000000" pitchFamily="2" charset="2"/>
              </a:rPr>
              <a:t> 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14F3C1-DE02-7F2A-1D07-09A98F8FF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20760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952E5-72DB-B0F3-CC7D-C290E7697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Stereoset: Versterker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81ACB-66FA-67AE-A572-12A0AB821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JVC 2x40W versterker </a:t>
            </a:r>
            <a:br>
              <a:rPr lang="nl-NL" dirty="0"/>
            </a:br>
            <a:r>
              <a:rPr lang="nl-NL" dirty="0"/>
              <a:t>neemt 20W bij AAN</a:t>
            </a:r>
          </a:p>
          <a:p>
            <a:endParaRPr lang="nl-NL" dirty="0"/>
          </a:p>
          <a:p>
            <a:r>
              <a:rPr lang="nl-NL" dirty="0"/>
              <a:t>Ali 2x3W versterker </a:t>
            </a:r>
            <a:br>
              <a:rPr lang="nl-NL" dirty="0"/>
            </a:br>
            <a:r>
              <a:rPr lang="nl-NL" dirty="0"/>
              <a:t>neemt 0,3W bij AAN</a:t>
            </a:r>
          </a:p>
          <a:p>
            <a:endParaRPr lang="nl-NL" dirty="0"/>
          </a:p>
          <a:p>
            <a:r>
              <a:rPr lang="nl-NL" dirty="0"/>
              <a:t>Philips boxen hebben </a:t>
            </a:r>
            <a:br>
              <a:rPr lang="nl-NL" dirty="0"/>
            </a:br>
            <a:r>
              <a:rPr lang="nl-NL" dirty="0"/>
              <a:t>aan 3W ruim genoeg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97C39-F489-28AB-F002-191A930A2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34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F84458-1BC9-371C-A3E0-BF03635413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8" b="14562"/>
          <a:stretch/>
        </p:blipFill>
        <p:spPr>
          <a:xfrm>
            <a:off x="4860032" y="1309579"/>
            <a:ext cx="4064000" cy="20162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80E48D-2B79-96E9-77DC-36672900F2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9" t="30573" r="27070" b="30515"/>
          <a:stretch/>
        </p:blipFill>
        <p:spPr>
          <a:xfrm>
            <a:off x="5548294" y="4705251"/>
            <a:ext cx="3528392" cy="2016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80B57A-2032-2CEB-5B58-09678DD5BF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1" t="14706" r="11436" b="19426"/>
          <a:stretch/>
        </p:blipFill>
        <p:spPr>
          <a:xfrm>
            <a:off x="4504178" y="3091180"/>
            <a:ext cx="2808312" cy="184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513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D49D4-2E90-ADF9-8EA4-ED99A213A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 Sluipverbruik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16A8F-986A-7561-BA1F-A5A83B6FD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Verbruik = Vermogen x Tijd</a:t>
            </a:r>
            <a:br>
              <a:rPr lang="nl-NL" dirty="0"/>
            </a:br>
            <a:r>
              <a:rPr lang="nl-NL" dirty="0"/>
              <a:t>Laag vermogen x alTijd = veel!</a:t>
            </a:r>
          </a:p>
          <a:p>
            <a:endParaRPr lang="nl-NL" dirty="0"/>
          </a:p>
          <a:p>
            <a:r>
              <a:rPr lang="nl-NL" dirty="0"/>
              <a:t>Berekeningetje kosten</a:t>
            </a:r>
          </a:p>
          <a:p>
            <a:r>
              <a:rPr lang="nl-NL" dirty="0"/>
              <a:t>Oorzaken en aanpakken</a:t>
            </a:r>
          </a:p>
          <a:p>
            <a:endParaRPr lang="nl-NL" dirty="0"/>
          </a:p>
          <a:p>
            <a:r>
              <a:rPr lang="nl-NL" dirty="0"/>
              <a:t>Bijna mythisch: beltrafo, schakelklok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DEE26-9043-FFE4-637D-C0685C5C0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74099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2391E-B13F-5CE3-59DB-4BB54EA58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Watt kost een vampierWatt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1D0B3-0CEE-414A-D2B9-8265B5068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jaar heeft 8766 uur</a:t>
            </a:r>
          </a:p>
          <a:p>
            <a:r>
              <a:rPr lang="nl-NL" dirty="0"/>
              <a:t>1W vermogen geeft jaarverbruik 8,77 kWh</a:t>
            </a:r>
          </a:p>
          <a:p>
            <a:r>
              <a:rPr lang="nl-NL" dirty="0"/>
              <a:t>Afhankelijk van stroomprijs</a:t>
            </a:r>
          </a:p>
          <a:p>
            <a:pPr lvl="1"/>
            <a:r>
              <a:rPr lang="nl-NL" dirty="0"/>
              <a:t>Niveau 2021:   	23ct </a:t>
            </a:r>
            <a:r>
              <a:rPr lang="nl-NL" dirty="0">
                <a:sym typeface="Wingdings" panose="05000000000000000000" pitchFamily="2" charset="2"/>
              </a:rPr>
              <a:t> €2,04</a:t>
            </a:r>
            <a:endParaRPr lang="nl-NL" dirty="0"/>
          </a:p>
          <a:p>
            <a:pPr lvl="1"/>
            <a:r>
              <a:rPr lang="nl-NL" dirty="0"/>
              <a:t>Prijsplafond:    	40ct </a:t>
            </a:r>
            <a:r>
              <a:rPr lang="nl-NL" dirty="0">
                <a:sym typeface="Wingdings" panose="05000000000000000000" pitchFamily="2" charset="2"/>
              </a:rPr>
              <a:t> €3,55  (tot 2700kWh)</a:t>
            </a:r>
            <a:endParaRPr lang="nl-NL" dirty="0"/>
          </a:p>
          <a:p>
            <a:pPr lvl="1"/>
            <a:r>
              <a:rPr lang="nl-NL" dirty="0"/>
              <a:t>Eneco nov 22:    	79ct </a:t>
            </a:r>
            <a:r>
              <a:rPr lang="nl-NL" dirty="0">
                <a:sym typeface="Wingdings" panose="05000000000000000000" pitchFamily="2" charset="2"/>
              </a:rPr>
              <a:t> €7,01</a:t>
            </a:r>
          </a:p>
          <a:p>
            <a:r>
              <a:rPr lang="nl-NL" dirty="0">
                <a:sym typeface="Wingdings" panose="05000000000000000000" pitchFamily="2" charset="2"/>
              </a:rPr>
              <a:t>Meeste kWh onder plafond, laatste wattje??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D067B2-A08A-E07F-AF72-7D4F97167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5199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C72FD7-DF39-ACFA-1BE6-C9CDC4CC4C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1" r="14300" b="27950"/>
          <a:stretch/>
        </p:blipFill>
        <p:spPr>
          <a:xfrm>
            <a:off x="4204193" y="4052094"/>
            <a:ext cx="4517950" cy="23042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6279B0-4439-3FEA-5E19-FD54AD072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TV op Standby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E53CD-AE7F-EDAD-9234-A6E4904BB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89872"/>
            <a:ext cx="8229600" cy="4863464"/>
          </a:xfrm>
        </p:spPr>
        <p:txBody>
          <a:bodyPr>
            <a:normAutofit/>
          </a:bodyPr>
          <a:lstStyle/>
          <a:p>
            <a:r>
              <a:rPr lang="nl-NL" dirty="0"/>
              <a:t>One Watt Initiative: Verbruik ca 0,3W</a:t>
            </a:r>
          </a:p>
          <a:p>
            <a:r>
              <a:rPr lang="nl-NL" dirty="0"/>
              <a:t>Je hebt er hoogstens 2 of 3</a:t>
            </a:r>
          </a:p>
          <a:p>
            <a:endParaRPr lang="nl-NL" dirty="0"/>
          </a:p>
          <a:p>
            <a:r>
              <a:rPr lang="nl-NL" dirty="0"/>
              <a:t>Plus een DVD-speler, settopbox, decoder ...</a:t>
            </a:r>
            <a:br>
              <a:rPr lang="nl-NL" dirty="0"/>
            </a:br>
            <a:r>
              <a:rPr lang="nl-NL" dirty="0"/>
              <a:t>Even voelen?  </a:t>
            </a:r>
          </a:p>
          <a:p>
            <a:r>
              <a:rPr lang="nl-NL" dirty="0"/>
              <a:t>Warm?</a:t>
            </a:r>
            <a:br>
              <a:rPr lang="nl-NL" dirty="0"/>
            </a:br>
            <a:r>
              <a:rPr lang="nl-NL" dirty="0"/>
              <a:t>Toch maar even een slof!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DEEBA-97B4-FDD0-C270-5A56D3D91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89562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F4C4F-45EF-EA0B-12EA-FFC5E8056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Modem en Router, NAS, 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02852-88A0-567B-65D7-753BD44B8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83162"/>
          </a:xfrm>
        </p:spPr>
        <p:txBody>
          <a:bodyPr/>
          <a:lstStyle/>
          <a:p>
            <a:r>
              <a:rPr lang="nl-NL" dirty="0"/>
              <a:t>KPN Experia Box: 7W (Glasmodem 4W)</a:t>
            </a:r>
            <a:br>
              <a:rPr lang="nl-NL" dirty="0"/>
            </a:br>
            <a:r>
              <a:rPr lang="nl-NL" dirty="0"/>
              <a:t>Kabelmodem met (goeie) Wifi</a:t>
            </a:r>
          </a:p>
          <a:p>
            <a:r>
              <a:rPr lang="nl-NL" dirty="0"/>
              <a:t>Ziggo modem: 9W</a:t>
            </a:r>
            <a:br>
              <a:rPr lang="nl-NL" dirty="0"/>
            </a:br>
            <a:r>
              <a:rPr lang="nl-NL" dirty="0"/>
              <a:t>Plus Wifi router (5W) die slecht werkt, </a:t>
            </a:r>
            <a:br>
              <a:rPr lang="nl-NL" dirty="0"/>
            </a:br>
            <a:r>
              <a:rPr lang="nl-NL" dirty="0"/>
              <a:t>Drie Wifi-versterkers (5W), .....</a:t>
            </a:r>
          </a:p>
          <a:p>
            <a:endParaRPr lang="nl-NL" dirty="0"/>
          </a:p>
          <a:p>
            <a:r>
              <a:rPr lang="nl-NL" dirty="0"/>
              <a:t>Apparaten op tijdklok (evt. weekprogramma) en ‘s nachts op mobiel internetten</a:t>
            </a:r>
          </a:p>
          <a:p>
            <a:pPr lvl="1"/>
            <a:r>
              <a:rPr lang="nl-NL" dirty="0"/>
              <a:t>Je mist software updates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D603F-64AA-2E21-CF17-4FBC21050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87889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53ED3-F827-461E-B2C8-EA6B04C55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Actuators, Motortjes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1C170-F7AA-B9AE-A32D-41AA86BE6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563470"/>
            <a:ext cx="4258816" cy="5019892"/>
          </a:xfrm>
        </p:spPr>
        <p:txBody>
          <a:bodyPr>
            <a:normAutofit/>
          </a:bodyPr>
          <a:lstStyle/>
          <a:p>
            <a:r>
              <a:rPr lang="nl-NL" dirty="0"/>
              <a:t>Sta-op-stoel  (0,7W)</a:t>
            </a:r>
          </a:p>
          <a:p>
            <a:r>
              <a:rPr lang="nl-NL" dirty="0"/>
              <a:t>Bedbodem  (5W)</a:t>
            </a:r>
          </a:p>
          <a:p>
            <a:r>
              <a:rPr lang="nl-NL" dirty="0"/>
              <a:t>Traplift</a:t>
            </a:r>
          </a:p>
          <a:p>
            <a:r>
              <a:rPr lang="nl-NL" dirty="0"/>
              <a:t>Garagedeur</a:t>
            </a:r>
          </a:p>
          <a:p>
            <a:r>
              <a:rPr lang="nl-NL" dirty="0"/>
              <a:t>Zonnescherm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Voeding met continue lopende transformator?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1E6E2-8459-0BE9-770C-FF04C38D4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39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FB05F4-F170-8485-1D44-FB274B916D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63470"/>
            <a:ext cx="3250704" cy="515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82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DFA8F-CFCA-0018-D6F7-852E913A0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Grote isolatiemaatregelen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EE7CB-F663-7E60-FA8F-66BACB991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Spouwisolatie</a:t>
            </a:r>
          </a:p>
          <a:p>
            <a:r>
              <a:rPr lang="nl-NL" dirty="0"/>
              <a:t>Dubbel glas HR++</a:t>
            </a:r>
          </a:p>
          <a:p>
            <a:r>
              <a:rPr lang="nl-NL" dirty="0"/>
              <a:t>Vloerisolatie</a:t>
            </a:r>
          </a:p>
          <a:p>
            <a:r>
              <a:rPr lang="nl-NL" dirty="0"/>
              <a:t>Dakisolatie</a:t>
            </a:r>
          </a:p>
          <a:p>
            <a:endParaRPr lang="nl-NL" dirty="0"/>
          </a:p>
          <a:p>
            <a:r>
              <a:rPr lang="nl-NL" dirty="0"/>
              <a:t>Meeste huizen hebben dit al</a:t>
            </a:r>
          </a:p>
          <a:p>
            <a:r>
              <a:rPr lang="nl-NL" dirty="0"/>
              <a:t>Aanbrengen door huiseigenaren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55D09-59D1-62D3-DA9A-E8694B2F7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1171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49BDE-D143-980F-71CA-5F6B1F30A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Klaarstaande Radio’s/Stereo’s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5B4F4-566C-135E-2507-14DC44019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274" y="1556792"/>
            <a:ext cx="8229600" cy="4896544"/>
          </a:xfrm>
        </p:spPr>
        <p:txBody>
          <a:bodyPr/>
          <a:lstStyle/>
          <a:p>
            <a:r>
              <a:rPr lang="nl-NL" dirty="0"/>
              <a:t>Door het huis heen 15 stuks!</a:t>
            </a:r>
          </a:p>
          <a:p>
            <a:pPr lvl="1"/>
            <a:r>
              <a:rPr lang="nl-NL" dirty="0"/>
              <a:t>Portable 1W</a:t>
            </a:r>
            <a:br>
              <a:rPr lang="nl-NL" dirty="0"/>
            </a:br>
            <a:r>
              <a:rPr lang="nl-NL" dirty="0"/>
              <a:t>Grundig 2W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Boombox 2W</a:t>
            </a:r>
          </a:p>
          <a:p>
            <a:pPr marL="457200" lvl="1" indent="0">
              <a:buNone/>
            </a:pPr>
            <a:endParaRPr lang="nl-NL" dirty="0"/>
          </a:p>
          <a:p>
            <a:pPr lvl="1"/>
            <a:r>
              <a:rPr lang="nl-NL" dirty="0"/>
              <a:t>PC Speakers 4W</a:t>
            </a:r>
            <a:br>
              <a:rPr lang="nl-NL" dirty="0"/>
            </a:br>
            <a:r>
              <a:rPr lang="nl-NL" dirty="0"/>
              <a:t>Bedrijven nemen nieuwe </a:t>
            </a:r>
            <a:r>
              <a:rPr lang="nl-NL" dirty="0">
                <a:sym typeface="Wingdings" panose="05000000000000000000" pitchFamily="2" charset="2"/>
              </a:rPr>
              <a:t></a:t>
            </a:r>
            <a:br>
              <a:rPr lang="nl-NL" dirty="0"/>
            </a:br>
            <a:r>
              <a:rPr lang="nl-NL" dirty="0"/>
              <a:t>oude gaan mee naar huis </a:t>
            </a:r>
            <a:r>
              <a:rPr lang="nl-NL" dirty="0">
                <a:sym typeface="Wingdings" panose="05000000000000000000" pitchFamily="2" charset="2"/>
              </a:rPr>
              <a:t>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3B120-347F-4A68-4F0E-BB71AF6A7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40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D5D00A-8880-7DC8-B481-0CDABDF6D9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321" y="1108435"/>
            <a:ext cx="3195175" cy="23963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435E99-BB4B-3518-681F-F28E69AC08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037" y="2461227"/>
            <a:ext cx="2782905" cy="20871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137666-04E0-D601-EDD9-9270940D6E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0" t="4697" r="19812" b="13233"/>
          <a:stretch/>
        </p:blipFill>
        <p:spPr>
          <a:xfrm>
            <a:off x="6432860" y="4269171"/>
            <a:ext cx="2374280" cy="208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444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6D8DF-CF29-7B21-8D1A-E3AD8D678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Probleem: Transformatorvoeding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5B251-01FE-8B90-DB39-89098192B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99558"/>
          </a:xfrm>
        </p:spPr>
        <p:txBody>
          <a:bodyPr>
            <a:normAutofit/>
          </a:bodyPr>
          <a:lstStyle/>
          <a:p>
            <a:r>
              <a:rPr lang="nl-NL" dirty="0"/>
              <a:t>Voeding zet netspanning om in laagspanning</a:t>
            </a:r>
          </a:p>
          <a:p>
            <a:r>
              <a:rPr lang="nl-NL" dirty="0"/>
              <a:t>Schakelaar zit NA voeding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Trafo neemt stroom bij nullast (= warm)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9E550-7E34-0D3C-795C-AAC9E4011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41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DE6EBB-BA22-464B-F62D-549B9AB6DA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819080"/>
            <a:ext cx="5904656" cy="270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076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ED0F4-CEBA-5611-46B6-2B94EFF82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Oplossing 1: Van het 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471AA-F049-5F54-4EAB-0B8F90122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Stekker eruit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Stekkerschakelaar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Snoerschakelaar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7D4B7A-4F47-9CC4-9083-EA9E63F09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42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999AA9-44F0-BA18-A411-0ECCAFAC9E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7" t="2589" r="27765" b="23295"/>
          <a:stretch/>
        </p:blipFill>
        <p:spPr>
          <a:xfrm>
            <a:off x="5673522" y="3429000"/>
            <a:ext cx="3023788" cy="3268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D52489-5194-D05E-BF5E-522B1BDF52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8" t="12942" r="18037" b="11088"/>
          <a:stretch/>
        </p:blipFill>
        <p:spPr>
          <a:xfrm>
            <a:off x="4499992" y="1571737"/>
            <a:ext cx="2483669" cy="216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31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5D3DAA-C5EB-6A03-6763-EFA8A3991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493856"/>
            <a:ext cx="3099296" cy="22276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FA528A-0EF7-C0D6-DFF1-89007F54E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Oplossing 2: Moderne voeding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62AE3-510F-205F-CAF7-066229F8C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925143"/>
          </a:xfrm>
        </p:spPr>
        <p:txBody>
          <a:bodyPr/>
          <a:lstStyle/>
          <a:p>
            <a:r>
              <a:rPr lang="nl-NL" dirty="0"/>
              <a:t>USB / 9V voeding:  Nullast 40mW tot 90mW</a:t>
            </a:r>
          </a:p>
          <a:p>
            <a:r>
              <a:rPr lang="nl-NL" dirty="0"/>
              <a:t>Installeren:</a:t>
            </a:r>
          </a:p>
          <a:p>
            <a:pPr lvl="1"/>
            <a:r>
              <a:rPr lang="nl-NL" dirty="0"/>
              <a:t>Losse voeding vervangen</a:t>
            </a:r>
          </a:p>
          <a:p>
            <a:pPr lvl="1"/>
            <a:r>
              <a:rPr lang="nl-NL" dirty="0"/>
              <a:t>Aan batterijklemmen solderen</a:t>
            </a:r>
          </a:p>
          <a:p>
            <a:pPr lvl="1"/>
            <a:r>
              <a:rPr lang="nl-NL" dirty="0"/>
              <a:t>Plugje (15ct) maken</a:t>
            </a:r>
          </a:p>
          <a:p>
            <a:pPr lvl="1"/>
            <a:r>
              <a:rPr lang="nl-NL" dirty="0"/>
              <a:t>Inbouw losse voeding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8E1E6-8BC5-ABA1-2328-5854A1488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43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421EC1-D06F-266E-D4EF-19965B503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3992190"/>
            <a:ext cx="3454896" cy="259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507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A315-DDE5-0692-64CA-565E2B62D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Oplossing 3: Batterijen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2770B-728D-FC85-6299-D657EF983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Batterijen zijn duur in gebruik</a:t>
            </a:r>
            <a:br>
              <a:rPr lang="nl-NL" dirty="0"/>
            </a:br>
            <a:r>
              <a:rPr lang="nl-NL" dirty="0"/>
              <a:t>maar heel goedkoop bij niet gebruik</a:t>
            </a:r>
          </a:p>
          <a:p>
            <a:r>
              <a:rPr lang="nl-NL" dirty="0"/>
              <a:t>Geschikt voor zo nu en dan</a:t>
            </a:r>
          </a:p>
          <a:p>
            <a:r>
              <a:rPr lang="nl-NL" dirty="0"/>
              <a:t>Toestel handig even meepakken</a:t>
            </a:r>
          </a:p>
          <a:p>
            <a:r>
              <a:rPr lang="nl-NL" dirty="0"/>
              <a:t>Geen brom of storing</a:t>
            </a:r>
          </a:p>
          <a:p>
            <a:endParaRPr lang="nl-NL" dirty="0"/>
          </a:p>
          <a:p>
            <a:r>
              <a:rPr lang="nl-NL" dirty="0"/>
              <a:t>Evt. oplaadbaar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91785-A931-C174-1923-BD5DE8AD4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44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AC95C3-8033-4B24-6160-F21FB3201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67542"/>
            <a:ext cx="4251176" cy="23411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8BAD5C-E521-1271-E938-93008955379B}"/>
              </a:ext>
            </a:extLst>
          </p:cNvPr>
          <p:cNvSpPr txBox="1"/>
          <p:nvPr/>
        </p:nvSpPr>
        <p:spPr>
          <a:xfrm>
            <a:off x="4716016" y="6230789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Foto: Piet Blaas 2022</a:t>
            </a:r>
          </a:p>
        </p:txBody>
      </p:sp>
    </p:spTree>
    <p:extLst>
      <p:ext uri="{BB962C8B-B14F-4D97-AF65-F5344CB8AC3E}">
        <p14:creationId xmlns:p14="http://schemas.microsoft.com/office/powerpoint/2010/main" val="138039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9438B-057F-B1C4-FCDE-1312E1647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Verbruiksmeting</a:t>
            </a:r>
            <a:r>
              <a:rPr lang="nl-NL" dirty="0"/>
              <a:t> (25/10/2022)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A3139B6-9B8D-AF42-5C32-3EB85B4652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201789"/>
              </p:ext>
            </p:extLst>
          </p:nvPr>
        </p:nvGraphicFramePr>
        <p:xfrm>
          <a:off x="2217032" y="1417638"/>
          <a:ext cx="660344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6570">
                  <a:extLst>
                    <a:ext uri="{9D8B030D-6E8A-4147-A177-3AD203B41FA5}">
                      <a16:colId xmlns:a16="http://schemas.microsoft.com/office/drawing/2014/main" val="2480778900"/>
                    </a:ext>
                  </a:extLst>
                </a:gridCol>
                <a:gridCol w="1127740">
                  <a:extLst>
                    <a:ext uri="{9D8B030D-6E8A-4147-A177-3AD203B41FA5}">
                      <a16:colId xmlns:a16="http://schemas.microsoft.com/office/drawing/2014/main" val="519654125"/>
                    </a:ext>
                  </a:extLst>
                </a:gridCol>
                <a:gridCol w="986773">
                  <a:extLst>
                    <a:ext uri="{9D8B030D-6E8A-4147-A177-3AD203B41FA5}">
                      <a16:colId xmlns:a16="http://schemas.microsoft.com/office/drawing/2014/main" val="319347853"/>
                    </a:ext>
                  </a:extLst>
                </a:gridCol>
                <a:gridCol w="916289">
                  <a:extLst>
                    <a:ext uri="{9D8B030D-6E8A-4147-A177-3AD203B41FA5}">
                      <a16:colId xmlns:a16="http://schemas.microsoft.com/office/drawing/2014/main" val="198094402"/>
                    </a:ext>
                  </a:extLst>
                </a:gridCol>
                <a:gridCol w="1056068">
                  <a:extLst>
                    <a:ext uri="{9D8B030D-6E8A-4147-A177-3AD203B41FA5}">
                      <a16:colId xmlns:a16="http://schemas.microsoft.com/office/drawing/2014/main" val="1733427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Radio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Jaar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FM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DAB+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943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ITT Teddy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1971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0,67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0,84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92713"/>
                  </a:ext>
                </a:extLst>
              </a:tr>
              <a:tr h="395674">
                <a:tc>
                  <a:txBody>
                    <a:bodyPr/>
                    <a:lstStyle/>
                    <a:p>
                      <a:r>
                        <a:rPr lang="nl-NL" sz="2800" dirty="0"/>
                        <a:t>Satellit 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1985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1,42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/>
                        <a:t>3,18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446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Ph AE2305/ori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1991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1,17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2,12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045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AE2305/SMPS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0,05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0,75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933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Akai ADB10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0,02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1,12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1,02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716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Sony XDR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0,14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0,44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0,50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8426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9D439-E00C-7217-C5CB-9F155A28F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45</a:t>
            </a:fld>
            <a:endParaRPr lang="nl-NL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D20A18-6356-D3B6-5EA8-B170756EB5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6" y="1744890"/>
            <a:ext cx="1763688" cy="13227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E6A112-96D7-AE58-E20E-063146C333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6" y="3190210"/>
            <a:ext cx="1763688" cy="13227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1C7CBA-FF04-9D82-8A07-0659907F95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6" y="4797152"/>
            <a:ext cx="1763688" cy="13227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9A2864-BCCB-8BDF-C765-AAB6D9DF2F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172430"/>
            <a:ext cx="2009800" cy="15073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9A0D859-4B68-2D30-A9A0-5548B17E03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48" y="5168602"/>
            <a:ext cx="2009800" cy="150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677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3DF0B-5320-4E1A-AE2A-B06F636CC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Afweging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1BB9A-39D5-0C72-CD6E-D179D9BC4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59"/>
            <a:ext cx="8229600" cy="5087591"/>
          </a:xfrm>
        </p:spPr>
        <p:txBody>
          <a:bodyPr/>
          <a:lstStyle/>
          <a:p>
            <a:r>
              <a:rPr lang="nl-NL" dirty="0"/>
              <a:t>Kosten van voeding of aanpassing:</a:t>
            </a:r>
          </a:p>
          <a:p>
            <a:pPr lvl="1"/>
            <a:r>
              <a:rPr lang="nl-NL" dirty="0"/>
              <a:t>USB stekker / 9V voeding ca </a:t>
            </a:r>
            <a:r>
              <a:rPr lang="nl-NL" dirty="0">
                <a:sym typeface="Wingdings" panose="05000000000000000000" pitchFamily="2" charset="2"/>
              </a:rPr>
              <a:t>€</a:t>
            </a:r>
            <a:r>
              <a:rPr lang="nl-NL" dirty="0"/>
              <a:t>3</a:t>
            </a:r>
          </a:p>
          <a:p>
            <a:pPr lvl="1"/>
            <a:r>
              <a:rPr lang="nl-NL" dirty="0"/>
              <a:t>Kabeltje, plugje 50ct (allemaal afval/Kringloop)</a:t>
            </a:r>
          </a:p>
          <a:p>
            <a:r>
              <a:rPr lang="nl-NL" dirty="0"/>
              <a:t>Werkt de radio goed op moderne stroom?</a:t>
            </a:r>
          </a:p>
          <a:p>
            <a:pPr lvl="1"/>
            <a:r>
              <a:rPr lang="nl-NL" dirty="0"/>
              <a:t>Philips beter bestand dan Grundig</a:t>
            </a:r>
          </a:p>
          <a:p>
            <a:pPr lvl="1"/>
            <a:r>
              <a:rPr lang="nl-NL" dirty="0"/>
              <a:t>Merkvoeding stoort minder dan merkloos</a:t>
            </a:r>
          </a:p>
          <a:p>
            <a:pPr lvl="1"/>
            <a:r>
              <a:rPr lang="nl-NL" dirty="0"/>
              <a:t>Op AM wel storing, op FM nauwelijks</a:t>
            </a:r>
          </a:p>
          <a:p>
            <a:r>
              <a:rPr lang="nl-NL" dirty="0"/>
              <a:t>Voor bijna alle radio’s is 5V en 9V goed</a:t>
            </a:r>
          </a:p>
          <a:p>
            <a:r>
              <a:rPr lang="nl-NL" dirty="0"/>
              <a:t>Opbrengst: Van 17W naar 2½W sluip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99E80-ED60-5F35-F504-435091907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72620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8AB36C-D4B5-44D0-BEFA-381720056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829192"/>
            <a:ext cx="2705076" cy="20288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AC9C71-1AED-D11E-1FAD-8217C0DD6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Beltrafo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36544-7A2D-5828-52B2-D851605BD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53136"/>
          </a:xfrm>
        </p:spPr>
        <p:txBody>
          <a:bodyPr/>
          <a:lstStyle/>
          <a:p>
            <a:r>
              <a:rPr lang="nl-NL" dirty="0"/>
              <a:t>Verhalen over meerdere kolencentrales uit</a:t>
            </a:r>
          </a:p>
          <a:p>
            <a:r>
              <a:rPr lang="nl-NL" dirty="0"/>
              <a:t>Metingen: meest onder 2W, uitschieter 9W</a:t>
            </a:r>
          </a:p>
          <a:p>
            <a:r>
              <a:rPr lang="nl-NL" dirty="0"/>
              <a:t>Toch 10€ / </a:t>
            </a:r>
            <a:r>
              <a:rPr lang="nl-NL" dirty="0" err="1"/>
              <a:t>yr</a:t>
            </a:r>
            <a:r>
              <a:rPr lang="nl-NL" dirty="0"/>
              <a:t>...</a:t>
            </a:r>
          </a:p>
          <a:p>
            <a:r>
              <a:rPr lang="nl-NL" dirty="0"/>
              <a:t>Extreme isolatie-eis</a:t>
            </a:r>
          </a:p>
          <a:p>
            <a:r>
              <a:rPr lang="nl-NL" dirty="0">
                <a:sym typeface="Wingdings" panose="05000000000000000000" pitchFamily="2" charset="2"/>
              </a:rPr>
              <a:t>Bel op batterij 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(gaat 20 jaar mee)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C8483-C16F-E43E-565D-36063AC5F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47</a:t>
            </a:fld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640B79-F92C-AEF0-BABD-038AFCFC5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3188542"/>
            <a:ext cx="4404684" cy="314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563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727DE-20C4-966C-F5AA-C7EDECC38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54816" cy="1143000"/>
          </a:xfrm>
        </p:spPr>
        <p:txBody>
          <a:bodyPr/>
          <a:lstStyle/>
          <a:p>
            <a:r>
              <a:rPr lang="nl-NL" dirty="0"/>
              <a:t>Wekker met stekker: Weg ermee!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E5F16-6895-6BDC-2938-99572BCF7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984" y="1600200"/>
            <a:ext cx="8454816" cy="4525963"/>
          </a:xfrm>
        </p:spPr>
        <p:txBody>
          <a:bodyPr/>
          <a:lstStyle/>
          <a:p>
            <a:r>
              <a:rPr lang="nl-NL" dirty="0"/>
              <a:t>Digitale wekker </a:t>
            </a:r>
            <a:br>
              <a:rPr lang="nl-NL" dirty="0"/>
            </a:br>
            <a:r>
              <a:rPr lang="nl-NL" dirty="0"/>
              <a:t>gebruikt 1,5 – 2W</a:t>
            </a:r>
          </a:p>
          <a:p>
            <a:endParaRPr lang="nl-NL" dirty="0"/>
          </a:p>
          <a:p>
            <a:r>
              <a:rPr lang="nl-NL" dirty="0"/>
              <a:t>Wekfunctie telefoon</a:t>
            </a:r>
          </a:p>
          <a:p>
            <a:pPr lvl="1"/>
            <a:r>
              <a:rPr lang="nl-NL" dirty="0"/>
              <a:t>Weekprogramma</a:t>
            </a:r>
          </a:p>
          <a:p>
            <a:pPr lvl="1"/>
            <a:r>
              <a:rPr lang="nl-NL" dirty="0"/>
              <a:t>Automatische zomertijd</a:t>
            </a:r>
          </a:p>
          <a:p>
            <a:pPr lvl="1"/>
            <a:r>
              <a:rPr lang="nl-NL" dirty="0"/>
              <a:t>Werkt bij stroomuitval</a:t>
            </a:r>
          </a:p>
          <a:p>
            <a:pPr lvl="1"/>
            <a:r>
              <a:rPr lang="nl-NL" dirty="0"/>
              <a:t>Leeg nachtkastje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CF882-C224-E01F-D00B-B00CACE96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48</a:t>
            </a:fld>
            <a:endParaRPr lang="nl-NL"/>
          </a:p>
        </p:txBody>
      </p:sp>
      <p:pic>
        <p:nvPicPr>
          <p:cNvPr id="5" name="Afbeelding 4" descr="Afbeelding met binnen, licht&#10;&#10;Automatisch gegenereerde beschrijving">
            <a:extLst>
              <a:ext uri="{FF2B5EF4-FFF2-40B4-BE49-F238E27FC236}">
                <a16:creationId xmlns:a16="http://schemas.microsoft.com/office/drawing/2014/main" id="{29E58F9A-37F1-1731-B8DE-EB9FCDED5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191" y="1196752"/>
            <a:ext cx="4575825" cy="288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603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D5135-668D-D1E3-7709-8A93D00C2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7086" y="274638"/>
            <a:ext cx="3919713" cy="1143000"/>
          </a:xfrm>
        </p:spPr>
        <p:txBody>
          <a:bodyPr/>
          <a:lstStyle/>
          <a:p>
            <a:r>
              <a:rPr lang="nl-NL" dirty="0"/>
              <a:t>Schakelklok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4EF0D-8B81-D7D6-7288-ED5077638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9094" y="1600200"/>
            <a:ext cx="3847705" cy="4983162"/>
          </a:xfrm>
        </p:spPr>
        <p:txBody>
          <a:bodyPr/>
          <a:lstStyle/>
          <a:p>
            <a:r>
              <a:rPr lang="nl-NL" dirty="0"/>
              <a:t>Meerdere per huis</a:t>
            </a:r>
          </a:p>
          <a:p>
            <a:r>
              <a:rPr lang="nl-NL" dirty="0"/>
              <a:t>Energiebesparing!</a:t>
            </a:r>
          </a:p>
          <a:p>
            <a:endParaRPr lang="nl-NL" dirty="0"/>
          </a:p>
          <a:p>
            <a:r>
              <a:rPr lang="nl-NL" dirty="0"/>
              <a:t>Eis EU: </a:t>
            </a:r>
            <a:br>
              <a:rPr lang="nl-NL" dirty="0"/>
            </a:br>
            <a:r>
              <a:rPr lang="nl-NL" dirty="0"/>
              <a:t>max 1W gebruik</a:t>
            </a:r>
          </a:p>
          <a:p>
            <a:endParaRPr lang="nl-NL" dirty="0"/>
          </a:p>
          <a:p>
            <a:r>
              <a:rPr lang="nl-NL" dirty="0"/>
              <a:t>Motortje, ballast</a:t>
            </a:r>
          </a:p>
          <a:p>
            <a:r>
              <a:rPr lang="nl-NL" dirty="0"/>
              <a:t>LEDje ½W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87EAD-D6DA-A21E-F669-F030C9446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49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274C4A-EBA6-368A-3FD6-343142E760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4" t="6920" r="8310" b="11089"/>
          <a:stretch/>
        </p:blipFill>
        <p:spPr>
          <a:xfrm>
            <a:off x="251520" y="274638"/>
            <a:ext cx="4455764" cy="33703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D05158-804C-52F1-A601-27EAB3D4A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5" y="3820569"/>
            <a:ext cx="4581571" cy="287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17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22B47-2A64-CAE2-2FB5-3CC27D142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Kleine isolatiemaatregelen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86902-65F9-3D8C-16B4-9F71CADDC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Tochtband</a:t>
            </a:r>
          </a:p>
          <a:p>
            <a:r>
              <a:rPr lang="nl-NL" dirty="0"/>
              <a:t>Radiatorfolie</a:t>
            </a:r>
          </a:p>
          <a:p>
            <a:r>
              <a:rPr lang="nl-NL" dirty="0"/>
              <a:t>Brievenbusklep</a:t>
            </a:r>
          </a:p>
          <a:p>
            <a:r>
              <a:rPr lang="nl-NL" dirty="0"/>
              <a:t>Leidingisolatie</a:t>
            </a:r>
          </a:p>
          <a:p>
            <a:r>
              <a:rPr lang="nl-NL" dirty="0"/>
              <a:t>Deurdranger/veer</a:t>
            </a:r>
          </a:p>
          <a:p>
            <a:endParaRPr lang="nl-NL" dirty="0"/>
          </a:p>
          <a:p>
            <a:r>
              <a:rPr lang="nl-NL" dirty="0"/>
              <a:t>Lage investering en terugverdientijd</a:t>
            </a:r>
          </a:p>
          <a:p>
            <a:r>
              <a:rPr lang="nl-NL" dirty="0"/>
              <a:t>Geschikt voor huurders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D56DC-95EE-8CCD-5EF8-8D285312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99A6EB-AC54-424E-46E9-A67B8606C8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079005"/>
            <a:ext cx="2579576" cy="257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85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6153B-12AB-14C6-4E7E-7C7B9E795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Aanpassen: Vervang R door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0471C-AD32-2D9E-86CB-CFE66F1B1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Meet weerstand tussen stekkerpennen, </a:t>
            </a:r>
            <a:br>
              <a:rPr lang="nl-NL" dirty="0"/>
            </a:br>
            <a:r>
              <a:rPr lang="nl-NL" dirty="0"/>
              <a:t>nF = 3000 / k</a:t>
            </a:r>
            <a:r>
              <a:rPr lang="el-GR" dirty="0"/>
              <a:t>Ω</a:t>
            </a:r>
            <a:r>
              <a:rPr lang="nl-NL" dirty="0"/>
              <a:t>  (meestal 47nF)</a:t>
            </a:r>
          </a:p>
          <a:p>
            <a:r>
              <a:rPr lang="nl-NL" dirty="0"/>
              <a:t>Verbruik 1W </a:t>
            </a:r>
            <a:r>
              <a:rPr lang="nl-NL" dirty="0">
                <a:sym typeface="Wingdings" panose="05000000000000000000" pitchFamily="2" charset="2"/>
              </a:rPr>
              <a:t> 90mW</a:t>
            </a:r>
            <a:endParaRPr lang="nl-NL" dirty="0"/>
          </a:p>
          <a:p>
            <a:endParaRPr lang="nl-NL" dirty="0"/>
          </a:p>
          <a:p>
            <a:r>
              <a:rPr lang="nl-NL" dirty="0"/>
              <a:t>“Weinig zoden, beter</a:t>
            </a:r>
            <a:br>
              <a:rPr lang="nl-NL" dirty="0"/>
            </a:br>
            <a:r>
              <a:rPr lang="nl-NL" dirty="0"/>
              <a:t>iets effectievers”:</a:t>
            </a:r>
          </a:p>
          <a:p>
            <a:r>
              <a:rPr lang="nl-NL" dirty="0"/>
              <a:t>Waar, maar oneens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063E9B-6B86-82D2-28B7-4536179D5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50</a:t>
            </a:fld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88C315-0A6E-544D-A20C-055D3BF46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56783"/>
            <a:ext cx="3845963" cy="288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311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04F4F-2C2D-42A8-9FDB-DAE49FE1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Conclusies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8B0995-8A96-4A2D-B543-8473E7C36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Meer tips: </a:t>
            </a:r>
            <a:r>
              <a:rPr lang="nl-NL" dirty="0">
                <a:hlinkClick r:id="rId2"/>
              </a:rPr>
              <a:t>zelfenergiebesparen.nl</a:t>
            </a:r>
            <a:endParaRPr lang="nl-NL" dirty="0"/>
          </a:p>
          <a:p>
            <a:r>
              <a:rPr lang="nl-NL" dirty="0"/>
              <a:t>Nog meer tips: </a:t>
            </a:r>
            <a:r>
              <a:rPr lang="nl-NL" dirty="0">
                <a:hlinkClick r:id="rId3"/>
              </a:rPr>
              <a:t>zetookdeknopom.nl</a:t>
            </a:r>
            <a:endParaRPr lang="nl-NL" dirty="0"/>
          </a:p>
          <a:p>
            <a:pPr lvl="1"/>
            <a:r>
              <a:rPr lang="nl-NL" dirty="0"/>
              <a:t>Veel hetzelfde als hier</a:t>
            </a:r>
          </a:p>
          <a:p>
            <a:endParaRPr lang="nl-NL" dirty="0"/>
          </a:p>
          <a:p>
            <a:r>
              <a:rPr lang="nl-NL" dirty="0"/>
              <a:t>Ga aan de slag!  </a:t>
            </a:r>
          </a:p>
          <a:p>
            <a:pPr lvl="1"/>
            <a:r>
              <a:rPr lang="nl-NL" dirty="0"/>
              <a:t>Het levert veel op</a:t>
            </a:r>
          </a:p>
          <a:p>
            <a:pPr lvl="1"/>
            <a:r>
              <a:rPr lang="nl-NL" dirty="0"/>
              <a:t>Het is een leuke sport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A624F3-3FB8-4D6B-A1CF-F2833732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12831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79CEA-0B74-F6D9-D877-FB377305D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Eigen opwek Pubquiz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01CD6-60F3-0FBB-7AC1-61DE42080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r>
              <a:rPr lang="nl-NL" dirty="0"/>
              <a:t>Zonnepanelen!  Terugverdientijd?</a:t>
            </a:r>
          </a:p>
          <a:p>
            <a:endParaRPr lang="nl-NL" dirty="0"/>
          </a:p>
          <a:p>
            <a:r>
              <a:rPr lang="nl-NL" dirty="0">
                <a:hlinkClick r:id="rId2"/>
              </a:rPr>
              <a:t>Want toch steeds weer </a:t>
            </a:r>
            <a:br>
              <a:rPr lang="nl-NL" dirty="0"/>
            </a:br>
            <a:r>
              <a:rPr lang="nl-NL" dirty="0"/>
              <a:t>is een dak zonder haar </a:t>
            </a:r>
            <a:br>
              <a:rPr lang="nl-NL" dirty="0"/>
            </a:br>
            <a:r>
              <a:rPr lang="nl-NL" dirty="0"/>
              <a:t>een verloren dak</a:t>
            </a:r>
          </a:p>
          <a:p>
            <a:endParaRPr lang="nl-NL" dirty="0"/>
          </a:p>
          <a:p>
            <a:r>
              <a:rPr lang="nl-NL" dirty="0"/>
              <a:t>Wij zien de wind met vreugde waaien, </a:t>
            </a:r>
            <a:br>
              <a:rPr lang="nl-NL" dirty="0"/>
            </a:br>
            <a:r>
              <a:rPr lang="nl-NL" dirty="0"/>
              <a:t>hoe kan de </a:t>
            </a:r>
            <a:r>
              <a:rPr lang="nl-NL" dirty="0">
                <a:solidFill>
                  <a:srgbClr val="FF0000"/>
                </a:solidFill>
              </a:rPr>
              <a:t>economie</a:t>
            </a:r>
            <a:r>
              <a:rPr lang="nl-NL" dirty="0"/>
              <a:t> anders draaien?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4D902-B659-ED81-7D41-7D0CDE0E2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14052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B61D-EE45-C075-8F0D-F455BC7DF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Klaarleggen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E69B8-BD56-7618-82C6-CC724A8F4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2562" y="1602829"/>
            <a:ext cx="3538736" cy="4346451"/>
          </a:xfrm>
        </p:spPr>
        <p:txBody>
          <a:bodyPr/>
          <a:lstStyle/>
          <a:p>
            <a:r>
              <a:rPr lang="nl-NL" dirty="0"/>
              <a:t>Beltrafo</a:t>
            </a:r>
          </a:p>
          <a:p>
            <a:r>
              <a:rPr lang="nl-NL" dirty="0"/>
              <a:t>Slof</a:t>
            </a:r>
          </a:p>
          <a:p>
            <a:r>
              <a:rPr lang="nl-NL" dirty="0"/>
              <a:t>Snoerschakelaar</a:t>
            </a:r>
          </a:p>
          <a:p>
            <a:r>
              <a:rPr lang="nl-NL" dirty="0"/>
              <a:t>Ballast 47nF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EC7344-DF9B-FDD8-647B-AC58203F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53</a:t>
            </a:fld>
            <a:endParaRPr lang="nl-NL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F9D5280-C6D1-8216-BABF-776A160C3D66}"/>
              </a:ext>
            </a:extLst>
          </p:cNvPr>
          <p:cNvSpPr txBox="1">
            <a:spLocks/>
          </p:cNvSpPr>
          <p:nvPr/>
        </p:nvSpPr>
        <p:spPr>
          <a:xfrm>
            <a:off x="688507" y="1609906"/>
            <a:ext cx="3538736" cy="5121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Stekkermeter</a:t>
            </a:r>
          </a:p>
          <a:p>
            <a:r>
              <a:rPr lang="nl-NL" dirty="0"/>
              <a:t>Radiatorfolie</a:t>
            </a:r>
          </a:p>
          <a:p>
            <a:r>
              <a:rPr lang="nl-NL" dirty="0"/>
              <a:t>Isolatieslang</a:t>
            </a:r>
          </a:p>
          <a:p>
            <a:r>
              <a:rPr lang="nl-NL" dirty="0"/>
              <a:t>SMPS</a:t>
            </a:r>
          </a:p>
          <a:p>
            <a:r>
              <a:rPr lang="nl-NL" dirty="0"/>
              <a:t>Schakelklok</a:t>
            </a:r>
          </a:p>
          <a:p>
            <a:r>
              <a:rPr lang="nl-NL" dirty="0"/>
              <a:t>Versterkertje</a:t>
            </a:r>
          </a:p>
        </p:txBody>
      </p:sp>
    </p:spTree>
    <p:extLst>
      <p:ext uri="{BB962C8B-B14F-4D97-AF65-F5344CB8AC3E}">
        <p14:creationId xmlns:p14="http://schemas.microsoft.com/office/powerpoint/2010/main" val="115214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504B5-6F4B-CB03-0AF4-C59E3C6E6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DHZ </a:t>
            </a:r>
            <a:r>
              <a:rPr lang="nl-NL" dirty="0">
                <a:hlinkClick r:id="rId2"/>
              </a:rPr>
              <a:t>Voorzetraam</a:t>
            </a:r>
            <a:r>
              <a:rPr lang="nl-NL" dirty="0"/>
              <a:t> van TNO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3CAFE-D517-4794-53B0-D4F61C0C4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53136"/>
          </a:xfrm>
        </p:spPr>
        <p:txBody>
          <a:bodyPr/>
          <a:lstStyle/>
          <a:p>
            <a:r>
              <a:rPr lang="nl-NL" dirty="0"/>
              <a:t>Vier balkjes</a:t>
            </a:r>
          </a:p>
          <a:p>
            <a:r>
              <a:rPr lang="nl-NL" dirty="0"/>
              <a:t>16 schroefjes</a:t>
            </a:r>
          </a:p>
          <a:p>
            <a:r>
              <a:rPr lang="nl-NL" dirty="0"/>
              <a:t>Vier hoekjes</a:t>
            </a:r>
          </a:p>
          <a:p>
            <a:r>
              <a:rPr lang="nl-NL" dirty="0"/>
              <a:t>Raamfolie</a:t>
            </a:r>
          </a:p>
          <a:p>
            <a:r>
              <a:rPr lang="nl-NL" dirty="0"/>
              <a:t>Werkt goed!</a:t>
            </a:r>
          </a:p>
          <a:p>
            <a:endParaRPr lang="nl-NL" dirty="0"/>
          </a:p>
          <a:p>
            <a:r>
              <a:rPr lang="nl-NL" dirty="0"/>
              <a:t>MGH: We bieden het niet aan, want echt dubbel glas is beter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02582-12EF-274F-DE7D-9FC2F30B9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6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157BA1-5E22-9B5B-D3D7-7D0BB98A0F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522676"/>
            <a:ext cx="5595807" cy="31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80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C9D31-BCF5-E210-6179-2D2FC39FB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Minder stoken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581E1-2D3D-AE7A-1BCD-5FD118DB9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nl-NL" dirty="0"/>
              <a:t>Temperatuur lager 21</a:t>
            </a:r>
            <a:r>
              <a:rPr lang="nl-NL" baseline="30000" dirty="0"/>
              <a:t>o</a:t>
            </a:r>
            <a:r>
              <a:rPr lang="nl-NL" dirty="0"/>
              <a:t>, 19</a:t>
            </a:r>
            <a:r>
              <a:rPr lang="nl-NL" baseline="30000" dirty="0"/>
              <a:t>o</a:t>
            </a:r>
            <a:r>
              <a:rPr lang="nl-NL" dirty="0"/>
              <a:t>, 17</a:t>
            </a:r>
            <a:r>
              <a:rPr lang="nl-NL" baseline="30000" dirty="0"/>
              <a:t>o</a:t>
            </a:r>
            <a:r>
              <a:rPr lang="nl-NL" dirty="0"/>
              <a:t>, 15</a:t>
            </a:r>
            <a:r>
              <a:rPr lang="nl-NL" baseline="30000" dirty="0"/>
              <a:t>o</a:t>
            </a:r>
            <a:r>
              <a:rPr lang="nl-NL" dirty="0"/>
              <a:t>, ...</a:t>
            </a:r>
          </a:p>
          <a:p>
            <a:pPr lvl="1"/>
            <a:r>
              <a:rPr lang="nl-NL" dirty="0"/>
              <a:t>Dikke trui aan</a:t>
            </a:r>
          </a:p>
          <a:p>
            <a:r>
              <a:rPr lang="nl-NL" dirty="0"/>
              <a:t>Alleen ruimtes waar je bent</a:t>
            </a:r>
          </a:p>
          <a:p>
            <a:pPr lvl="1"/>
            <a:r>
              <a:rPr lang="nl-NL" dirty="0"/>
              <a:t>Lang genoeg bent om het koud te krijgen</a:t>
            </a:r>
          </a:p>
          <a:p>
            <a:r>
              <a:rPr lang="nl-NL" dirty="0"/>
              <a:t>Lager zetten als je weggaat</a:t>
            </a:r>
          </a:p>
          <a:p>
            <a:r>
              <a:rPr lang="nl-NL" dirty="0"/>
              <a:t>Lager zetten 1h voor slapen</a:t>
            </a:r>
          </a:p>
          <a:p>
            <a:pPr lvl="1"/>
            <a:r>
              <a:rPr lang="nl-NL" dirty="0"/>
              <a:t>Of 2h als je dan de hond uitlaat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298EE-9BB5-5ED7-D4DE-5EFC162B9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058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4F90FB-B804-82DE-6460-1E60136F16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1" t="10498" r="8975" b="15699"/>
          <a:stretch/>
        </p:blipFill>
        <p:spPr>
          <a:xfrm>
            <a:off x="4942384" y="3365440"/>
            <a:ext cx="3744416" cy="33843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626211-41B6-5936-49EE-FBB3C2DEE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Ventilatie: WarmteTerugWinning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347F7-C7B4-10FA-4AB4-3CD47922D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618037"/>
          </a:xfrm>
        </p:spPr>
        <p:txBody>
          <a:bodyPr/>
          <a:lstStyle/>
          <a:p>
            <a:r>
              <a:rPr lang="nl-NL" dirty="0"/>
              <a:t>Vervang bedompte lucht door frisse.... </a:t>
            </a:r>
            <a:r>
              <a:rPr lang="nl-NL" dirty="0">
                <a:sym typeface="Wingdings" panose="05000000000000000000" pitchFamily="2" charset="2"/>
              </a:rPr>
              <a:t></a:t>
            </a:r>
            <a:br>
              <a:rPr lang="nl-NL" dirty="0"/>
            </a:br>
            <a:r>
              <a:rPr lang="nl-NL" dirty="0"/>
              <a:t>Maar ook </a:t>
            </a:r>
            <a:r>
              <a:rPr lang="nl-NL" dirty="0">
                <a:solidFill>
                  <a:srgbClr val="FF0000"/>
                </a:solidFill>
              </a:rPr>
              <a:t>warme</a:t>
            </a:r>
            <a:r>
              <a:rPr lang="nl-NL" dirty="0"/>
              <a:t> lucht door </a:t>
            </a:r>
            <a:r>
              <a:rPr lang="nl-NL" dirty="0">
                <a:solidFill>
                  <a:schemeClr val="accent1"/>
                </a:solidFill>
              </a:rPr>
              <a:t>koude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</a:t>
            </a:r>
          </a:p>
          <a:p>
            <a:r>
              <a:rPr lang="nl-NL" dirty="0">
                <a:sym typeface="Wingdings" panose="05000000000000000000" pitchFamily="2" charset="2"/>
              </a:rPr>
              <a:t>WTW: warm nieuwe lucht op met oude</a:t>
            </a:r>
          </a:p>
          <a:p>
            <a:r>
              <a:rPr lang="nl-NL" dirty="0">
                <a:sym typeface="Wingdings" panose="05000000000000000000" pitchFamily="2" charset="2"/>
              </a:rPr>
              <a:t>Centraal/decentraal</a:t>
            </a:r>
          </a:p>
          <a:p>
            <a:r>
              <a:rPr lang="nl-NL" dirty="0">
                <a:sym typeface="Wingdings" panose="05000000000000000000" pitchFamily="2" charset="2"/>
              </a:rPr>
              <a:t>Blauberg Vento A50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Bij mij sinds 10/22</a:t>
            </a:r>
          </a:p>
          <a:p>
            <a:r>
              <a:rPr lang="nl-NL" dirty="0">
                <a:sym typeface="Wingdings" panose="05000000000000000000" pitchFamily="2" charset="2"/>
              </a:rPr>
              <a:t>Warmtewisselaar in 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de muur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D6202-9CB6-7C50-A5FF-42EA197B3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2989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4D9CD-4F78-8FDA-024E-F1DCFF278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Warmtepomp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5B2B9-BA63-A457-7738-7D7D661EA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Besproken in </a:t>
            </a:r>
            <a:r>
              <a:rPr lang="nl-NL" dirty="0">
                <a:hlinkClick r:id="rId2"/>
              </a:rPr>
              <a:t>Nieuwe Energie 1: Warmtepomp</a:t>
            </a:r>
            <a:endParaRPr lang="nl-NL" dirty="0"/>
          </a:p>
          <a:p>
            <a:r>
              <a:rPr lang="nl-NL" dirty="0"/>
              <a:t>Elektrisch verwarmen met COP 3 tot 5</a:t>
            </a:r>
          </a:p>
          <a:p>
            <a:r>
              <a:rPr lang="nl-NL" dirty="0">
                <a:hlinkClick r:id="rId3"/>
              </a:rPr>
              <a:t>Zuiniger en goedkoper</a:t>
            </a:r>
            <a:r>
              <a:rPr lang="nl-NL" dirty="0"/>
              <a:t> dan gas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9B567-F86D-92E4-A943-497657E53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9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828120-58A1-A3CE-98E6-52C08AFC6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9" y="3639396"/>
            <a:ext cx="3640123" cy="27300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C61640-5793-76DC-C97D-D0E3C5C974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349" y="3639396"/>
            <a:ext cx="3598912" cy="269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0961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2053</Words>
  <Application>Microsoft Office PowerPoint</Application>
  <PresentationFormat>Diavoorstelling (4:3)</PresentationFormat>
  <Paragraphs>455</Paragraphs>
  <Slides>53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53</vt:i4>
      </vt:variant>
    </vt:vector>
  </HeadingPairs>
  <TitlesOfParts>
    <vt:vector size="57" baseType="lpstr">
      <vt:lpstr>Arial</vt:lpstr>
      <vt:lpstr>Calibri</vt:lpstr>
      <vt:lpstr>Gulliver Web</vt:lpstr>
      <vt:lpstr>Kantoorthema</vt:lpstr>
      <vt:lpstr>Energie besparen  voor Smarties (Nieuwe Energie 2)</vt:lpstr>
      <vt:lpstr>Wat gaan we doen</vt:lpstr>
      <vt:lpstr>1. Verwarmen (50%)</vt:lpstr>
      <vt:lpstr>Grote isolatiemaatregelen</vt:lpstr>
      <vt:lpstr>Kleine isolatiemaatregelen</vt:lpstr>
      <vt:lpstr>DHZ Voorzetraam van TNO</vt:lpstr>
      <vt:lpstr>Minder stoken</vt:lpstr>
      <vt:lpstr>Ventilatie: WarmteTerugWinning</vt:lpstr>
      <vt:lpstr>Warmtepomp</vt:lpstr>
      <vt:lpstr>Niet doen: Hout stoken</vt:lpstr>
      <vt:lpstr>Ook op gas: de douche</vt:lpstr>
      <vt:lpstr>2. Verplaatsen (38%)</vt:lpstr>
      <vt:lpstr>Wat kun je met 1l benzine?</vt:lpstr>
      <vt:lpstr>Wat kun je met 1l benzine?</vt:lpstr>
      <vt:lpstr>Wat kun je met 1l benzine?</vt:lpstr>
      <vt:lpstr>Hoe spaar ik ritten uit?</vt:lpstr>
      <vt:lpstr>Maatschappelijke aanpak</vt:lpstr>
      <vt:lpstr>3. Meten en weten (12%)</vt:lpstr>
      <vt:lpstr>Slimme meter</vt:lpstr>
      <vt:lpstr>Overzicht van leverancier</vt:lpstr>
      <vt:lpstr>Stekkermeter</vt:lpstr>
      <vt:lpstr>4. Energieslurpers</vt:lpstr>
      <vt:lpstr>Wasmachine</vt:lpstr>
      <vt:lpstr>5. Koelen en Keuken</vt:lpstr>
      <vt:lpstr>Waterkoker</vt:lpstr>
      <vt:lpstr>Close-in boiler</vt:lpstr>
      <vt:lpstr>Koelkast</vt:lpstr>
      <vt:lpstr>Koken</vt:lpstr>
      <vt:lpstr>6. Verlichten en Entertainment</vt:lpstr>
      <vt:lpstr>De LED lamp</vt:lpstr>
      <vt:lpstr>Dimbare Halogeenlamp</vt:lpstr>
      <vt:lpstr>Tuinverlichting</vt:lpstr>
      <vt:lpstr>Televisie</vt:lpstr>
      <vt:lpstr>Stereoset: Versterker</vt:lpstr>
      <vt:lpstr>7. Sluipverbruik</vt:lpstr>
      <vt:lpstr>Watt kost een vampierWatt</vt:lpstr>
      <vt:lpstr>TV op Standby</vt:lpstr>
      <vt:lpstr>Modem en Router, NAS, ...</vt:lpstr>
      <vt:lpstr>Actuators, Motortjes</vt:lpstr>
      <vt:lpstr>Klaarstaande Radio’s/Stereo’s</vt:lpstr>
      <vt:lpstr>Probleem: Transformatorvoeding</vt:lpstr>
      <vt:lpstr>Oplossing 1: Van het net</vt:lpstr>
      <vt:lpstr>Oplossing 2: Moderne voeding</vt:lpstr>
      <vt:lpstr>Oplossing 3: Batterijen</vt:lpstr>
      <vt:lpstr>Verbruiksmeting (25/10/2022)</vt:lpstr>
      <vt:lpstr>Afweging</vt:lpstr>
      <vt:lpstr>De Beltrafo</vt:lpstr>
      <vt:lpstr>Wekker met stekker: Weg ermee!</vt:lpstr>
      <vt:lpstr>Schakelklok</vt:lpstr>
      <vt:lpstr>Aanpassen: Vervang R door C</vt:lpstr>
      <vt:lpstr>Conclusies</vt:lpstr>
      <vt:lpstr>Eigen opwek Pubquiz</vt:lpstr>
      <vt:lpstr>Klaarleggen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Gerard Tel</cp:lastModifiedBy>
  <cp:revision>85</cp:revision>
  <dcterms:created xsi:type="dcterms:W3CDTF">2019-01-19T09:21:01Z</dcterms:created>
  <dcterms:modified xsi:type="dcterms:W3CDTF">2023-05-11T09:10:23Z</dcterms:modified>
</cp:coreProperties>
</file>