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33" r:id="rId3"/>
    <p:sldId id="334" r:id="rId4"/>
    <p:sldId id="345" r:id="rId5"/>
    <p:sldId id="339" r:id="rId6"/>
    <p:sldId id="340" r:id="rId7"/>
    <p:sldId id="341" r:id="rId8"/>
    <p:sldId id="342" r:id="rId9"/>
    <p:sldId id="343" r:id="rId10"/>
    <p:sldId id="344" r:id="rId11"/>
    <p:sldId id="336" r:id="rId12"/>
    <p:sldId id="346" r:id="rId13"/>
    <p:sldId id="347" r:id="rId14"/>
    <p:sldId id="348" r:id="rId15"/>
    <p:sldId id="349" r:id="rId16"/>
    <p:sldId id="350" r:id="rId17"/>
    <p:sldId id="374" r:id="rId18"/>
    <p:sldId id="368" r:id="rId19"/>
    <p:sldId id="353" r:id="rId20"/>
    <p:sldId id="373" r:id="rId21"/>
    <p:sldId id="371" r:id="rId22"/>
    <p:sldId id="369" r:id="rId23"/>
    <p:sldId id="337" r:id="rId24"/>
    <p:sldId id="355" r:id="rId25"/>
    <p:sldId id="356" r:id="rId26"/>
    <p:sldId id="370" r:id="rId27"/>
    <p:sldId id="357" r:id="rId28"/>
    <p:sldId id="358" r:id="rId29"/>
    <p:sldId id="338" r:id="rId30"/>
    <p:sldId id="372" r:id="rId31"/>
    <p:sldId id="364" r:id="rId32"/>
    <p:sldId id="354" r:id="rId33"/>
    <p:sldId id="359" r:id="rId34"/>
    <p:sldId id="360" r:id="rId35"/>
    <p:sldId id="361" r:id="rId36"/>
    <p:sldId id="363" r:id="rId37"/>
    <p:sldId id="291" r:id="rId38"/>
    <p:sldId id="365" r:id="rId39"/>
    <p:sldId id="367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6" autoAdjust="0"/>
  </p:normalViewPr>
  <p:slideViewPr>
    <p:cSldViewPr>
      <p:cViewPr varScale="1">
        <p:scale>
          <a:sx n="67" d="100"/>
          <a:sy n="67" d="100"/>
        </p:scale>
        <p:origin x="69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FD840-9FD6-49C9-BEC3-14E17E8FF50B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257AB-052C-43FC-A7FA-0C9559A794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1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EE94-9002-4281-9C02-46810011993A}" type="datetime1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86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E122-D105-4212-8BE7-034E87CB6405}" type="datetime1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321-D914-4A8F-890B-1585A774AE4D}" type="datetime1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46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EDA-E42A-4E04-B350-507A74AF9D01}" type="datetime1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BD39834-41C7-4ADB-BAA3-245C0FB83ED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6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9C79-0C5F-4BBE-8480-4ECEAF92C8E5}" type="datetime1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7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5640-C63A-4855-95B5-7B7337A05A85}" type="datetime1">
              <a:rPr lang="nl-NL" smtClean="0"/>
              <a:t>7-9-2021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65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A117-7681-484C-B3B3-32472648297E}" type="datetime1">
              <a:rPr lang="nl-NL" smtClean="0"/>
              <a:t>7-9-2021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61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7BF7-1629-4449-9ABE-E36454385E40}" type="datetime1">
              <a:rPr lang="nl-NL" smtClean="0"/>
              <a:t>7-9-2021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81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4-522B-48FC-A7A0-23C7596AF781}" type="datetime1">
              <a:rPr lang="nl-NL" smtClean="0"/>
              <a:t>7-9-2021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25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0DF-54BE-4DB8-915F-7F18294D064A}" type="datetime1">
              <a:rPr lang="nl-NL" smtClean="0"/>
              <a:t>7-9-2021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08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0F6A-4566-4635-9E03-B33E4BB820EB}" type="datetime1">
              <a:rPr lang="nl-NL" smtClean="0"/>
              <a:t>7-9-2021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89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F3B5-60A9-4115-9D76-38E43366B1FC}" type="datetime1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9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vhrbiblio.nl/biblio/boek/Blan%20-%20Cursus%20zendamateur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vhrbiblio.nl/biblio/boek/Radio%20Malabar%20deel%202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0.jp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ebsdr.ewi.utwente.nl:8901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dxinfocentre.com/volmet-wx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95"/>
            <a:ext cx="7772400" cy="1656183"/>
          </a:xfrm>
        </p:spPr>
        <p:txBody>
          <a:bodyPr/>
          <a:lstStyle/>
          <a:p>
            <a:r>
              <a:rPr lang="nl-NL" dirty="0"/>
              <a:t>Enkelzijband:</a:t>
            </a:r>
            <a:br>
              <a:rPr lang="nl-NL" dirty="0"/>
            </a:br>
            <a:r>
              <a:rPr lang="nl-NL" dirty="0"/>
              <a:t>Theorie, Luisteren, Knutselen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52464" y="5544939"/>
            <a:ext cx="6434336" cy="1176536"/>
          </a:xfrm>
        </p:spPr>
        <p:txBody>
          <a:bodyPr/>
          <a:lstStyle/>
          <a:p>
            <a:r>
              <a:rPr lang="nl-NL" dirty="0"/>
              <a:t>Gerard Tel</a:t>
            </a:r>
          </a:p>
          <a:p>
            <a:r>
              <a:rPr lang="nl-NL" dirty="0"/>
              <a:t>LC-Kring 8/9/2021 om 19.30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893EC0-CF0B-43C7-A02A-CEADC4D5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z="2000" smtClean="0"/>
              <a:pPr/>
              <a:t>1</a:t>
            </a:fld>
            <a:endParaRPr lang="nl-NL" sz="2000" dirty="0"/>
          </a:p>
        </p:txBody>
      </p:sp>
      <p:pic>
        <p:nvPicPr>
          <p:cNvPr id="6" name="Afbeelding 5" descr="Afbeelding met tekst, elektronica, stereo, luidspreker&#10;&#10;Automatisch gegenereerde beschrijving">
            <a:extLst>
              <a:ext uri="{FF2B5EF4-FFF2-40B4-BE49-F238E27FC236}">
                <a16:creationId xmlns:a16="http://schemas.microsoft.com/office/drawing/2014/main" id="{A71C2E75-EA1C-4789-A8C6-00E2CD139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7505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7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3FE30-5F12-4AE2-98D9-A8769AEF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 meter (14100-14350kHz)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22D7BF-AE1F-4329-BB5F-53FDA0D6A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Intercontinentaal, </a:t>
            </a:r>
            <a:r>
              <a:rPr lang="nl-NL" dirty="0" err="1"/>
              <a:t>dagband</a:t>
            </a:r>
            <a:r>
              <a:rPr lang="nl-NL" dirty="0"/>
              <a:t>(!)</a:t>
            </a:r>
          </a:p>
          <a:p>
            <a:r>
              <a:rPr lang="nl-NL" dirty="0"/>
              <a:t>‘s Ochtends Russisch, ‘s avonds Amerikaans</a:t>
            </a:r>
          </a:p>
          <a:p>
            <a:r>
              <a:rPr lang="nl-NL" dirty="0"/>
              <a:t>Korte </a:t>
            </a:r>
            <a:r>
              <a:rPr lang="nl-NL" dirty="0" err="1"/>
              <a:t>QSO’s</a:t>
            </a:r>
            <a:r>
              <a:rPr lang="nl-NL" dirty="0"/>
              <a:t>, gegevens uitwisselen</a:t>
            </a:r>
          </a:p>
          <a:p>
            <a:r>
              <a:rPr lang="nl-NL" dirty="0"/>
              <a:t>Erg leuk: CQ </a:t>
            </a:r>
            <a:r>
              <a:rPr lang="nl-NL" dirty="0" err="1"/>
              <a:t>Contest</a:t>
            </a:r>
            <a:r>
              <a:rPr lang="nl-NL" dirty="0"/>
              <a:t>, landenlijst erbij!</a:t>
            </a:r>
            <a:br>
              <a:rPr lang="nl-NL" dirty="0"/>
            </a:br>
            <a:r>
              <a:rPr lang="nl-NL" dirty="0"/>
              <a:t>In de rij voor een QSO-</a:t>
            </a:r>
            <a:r>
              <a:rPr lang="nl-NL" dirty="0" err="1"/>
              <a:t>tje</a:t>
            </a:r>
            <a:endParaRPr lang="nl-NL" dirty="0"/>
          </a:p>
          <a:p>
            <a:r>
              <a:rPr lang="nl-NL" dirty="0"/>
              <a:t>Vaak maar 1 kant te horen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7B2CA4-87C6-4109-98D0-B7E71869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957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1C6F1-9543-4D92-B472-E7910214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Frequentiedomein: Theorie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92867C-DFE3-4253-A822-CD62E421E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Amplitude-modulatie</a:t>
            </a:r>
            <a:endParaRPr lang="nl-NL" dirty="0"/>
          </a:p>
          <a:p>
            <a:r>
              <a:rPr lang="nl-NL" dirty="0"/>
              <a:t>Frequentie-domein: </a:t>
            </a:r>
            <a:br>
              <a:rPr lang="nl-NL" dirty="0"/>
            </a:br>
            <a:r>
              <a:rPr lang="nl-NL" dirty="0"/>
              <a:t>de cosinus</a:t>
            </a:r>
          </a:p>
          <a:p>
            <a:r>
              <a:rPr lang="nl-NL" dirty="0"/>
              <a:t>Theorie van demodulatie:</a:t>
            </a:r>
            <a:br>
              <a:rPr lang="nl-NL" dirty="0"/>
            </a:br>
            <a:r>
              <a:rPr lang="nl-NL" dirty="0"/>
              <a:t>Handig voor praktijk!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4D0250-D6A2-4C07-B4A5-C017D530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6" name="Afbeelding 5" descr="Afbeelding met tekst, scherm, nachthemel&#10;&#10;Automatisch gegenereerde beschrijving">
            <a:extLst>
              <a:ext uri="{FF2B5EF4-FFF2-40B4-BE49-F238E27FC236}">
                <a16:creationId xmlns:a16="http://schemas.microsoft.com/office/drawing/2014/main" id="{0E2D451E-310A-481D-8182-3B289BE9B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0849"/>
            <a:ext cx="3037658" cy="38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3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A232B-FC99-4565-BA48-751416B1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/>
          <a:lstStyle/>
          <a:p>
            <a:r>
              <a:rPr lang="nl-NL" dirty="0"/>
              <a:t>AM in het Tijdsdomein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C59AF0-792F-46B9-B7D5-26FE46AB4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5121275"/>
          </a:xfrm>
        </p:spPr>
        <p:txBody>
          <a:bodyPr/>
          <a:lstStyle/>
          <a:p>
            <a:r>
              <a:rPr lang="nl-NL" dirty="0"/>
              <a:t>Draaggolf </a:t>
            </a:r>
            <a:r>
              <a:rPr lang="nl-NL" dirty="0">
                <a:solidFill>
                  <a:srgbClr val="FF0000"/>
                </a:solidFill>
              </a:rPr>
              <a:t>V =</a:t>
            </a:r>
            <a:r>
              <a:rPr lang="nl-NL" dirty="0"/>
              <a:t> </a:t>
            </a:r>
            <a:r>
              <a:rPr lang="nl-NL" dirty="0" err="1">
                <a:solidFill>
                  <a:srgbClr val="00B050"/>
                </a:solidFill>
              </a:rPr>
              <a:t>cos</a:t>
            </a:r>
            <a:r>
              <a:rPr lang="nl-NL" dirty="0">
                <a:solidFill>
                  <a:srgbClr val="00B050"/>
                </a:solidFill>
              </a:rPr>
              <a:t>(d)</a:t>
            </a:r>
            <a:br>
              <a:rPr lang="nl-NL" dirty="0"/>
            </a:br>
            <a:r>
              <a:rPr lang="nl-NL" dirty="0">
                <a:solidFill>
                  <a:srgbClr val="00B050"/>
                </a:solidFill>
              </a:rPr>
              <a:t>d</a:t>
            </a:r>
            <a:r>
              <a:rPr lang="nl-NL" dirty="0"/>
              <a:t>: 5450 kHz, </a:t>
            </a:r>
            <a:br>
              <a:rPr lang="nl-NL" dirty="0"/>
            </a:br>
            <a:r>
              <a:rPr lang="nl-NL" dirty="0"/>
              <a:t>dus 5 </a:t>
            </a:r>
            <a:r>
              <a:rPr lang="nl-NL" dirty="0" err="1"/>
              <a:t>mln</a:t>
            </a:r>
            <a:r>
              <a:rPr lang="nl-NL" dirty="0"/>
              <a:t> golfjes / sec!</a:t>
            </a:r>
          </a:p>
          <a:p>
            <a:r>
              <a:rPr lang="nl-NL" dirty="0"/>
              <a:t>Signaal </a:t>
            </a:r>
            <a:r>
              <a:rPr lang="nl-NL" dirty="0">
                <a:solidFill>
                  <a:srgbClr val="002060"/>
                </a:solidFill>
              </a:rPr>
              <a:t>s</a:t>
            </a:r>
            <a:r>
              <a:rPr lang="nl-NL" dirty="0"/>
              <a:t>, spraaksignaal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Modulatie: hoogte van golf volgt audiovorm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V =</a:t>
            </a:r>
            <a:r>
              <a:rPr lang="nl-NL" dirty="0"/>
              <a:t> </a:t>
            </a:r>
            <a:r>
              <a:rPr lang="nl-NL" dirty="0" err="1">
                <a:solidFill>
                  <a:srgbClr val="00B050"/>
                </a:solidFill>
              </a:rPr>
              <a:t>cos</a:t>
            </a:r>
            <a:r>
              <a:rPr lang="nl-NL" dirty="0">
                <a:solidFill>
                  <a:srgbClr val="00B050"/>
                </a:solidFill>
              </a:rPr>
              <a:t>(d)</a:t>
            </a:r>
            <a:r>
              <a:rPr lang="nl-NL" dirty="0"/>
              <a:t> * </a:t>
            </a:r>
            <a:r>
              <a:rPr lang="nl-NL" dirty="0">
                <a:solidFill>
                  <a:srgbClr val="002060"/>
                </a:solidFill>
              </a:rPr>
              <a:t>(1 + s)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575265-4BFE-464A-86CF-58803D99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2EA13D1-2B31-46C8-BAD4-D3A14C572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81113"/>
            <a:ext cx="397877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3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8D1EC-04C9-4412-A609-8CE8ED41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Frequentiedomein: Zijbanden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524A92-26D8-4AC4-AD7F-A4BB9165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983162"/>
          </a:xfrm>
        </p:spPr>
        <p:txBody>
          <a:bodyPr>
            <a:normAutofit/>
          </a:bodyPr>
          <a:lstStyle/>
          <a:p>
            <a:r>
              <a:rPr lang="nl-NL" dirty="0"/>
              <a:t>Audio heeft energie </a:t>
            </a:r>
            <a:br>
              <a:rPr lang="nl-NL" dirty="0"/>
            </a:br>
            <a:r>
              <a:rPr lang="nl-NL" dirty="0"/>
              <a:t>van ~70 tot ~15000Hz</a:t>
            </a:r>
          </a:p>
          <a:p>
            <a:r>
              <a:rPr lang="nl-NL" dirty="0"/>
              <a:t>Spraak 300 – 3000 Hz</a:t>
            </a:r>
          </a:p>
          <a:p>
            <a:r>
              <a:rPr lang="nl-NL" dirty="0"/>
              <a:t>Cosinusregel:</a:t>
            </a:r>
            <a:br>
              <a:rPr lang="nl-NL" dirty="0"/>
            </a:br>
            <a:r>
              <a:rPr lang="nl-NL" dirty="0" err="1">
                <a:solidFill>
                  <a:srgbClr val="00B050"/>
                </a:solidFill>
              </a:rPr>
              <a:t>cos</a:t>
            </a:r>
            <a:r>
              <a:rPr lang="nl-NL" dirty="0">
                <a:solidFill>
                  <a:srgbClr val="00B050"/>
                </a:solidFill>
              </a:rPr>
              <a:t>(d)</a:t>
            </a:r>
            <a:r>
              <a:rPr lang="nl-NL" dirty="0"/>
              <a:t> * </a:t>
            </a:r>
            <a:r>
              <a:rPr lang="nl-NL" dirty="0" err="1">
                <a:solidFill>
                  <a:schemeClr val="accent1"/>
                </a:solidFill>
              </a:rPr>
              <a:t>cos</a:t>
            </a:r>
            <a:r>
              <a:rPr lang="nl-NL" dirty="0">
                <a:solidFill>
                  <a:schemeClr val="accent1"/>
                </a:solidFill>
              </a:rPr>
              <a:t>(a)</a:t>
            </a:r>
            <a:r>
              <a:rPr lang="nl-NL" dirty="0"/>
              <a:t> = ½ *</a:t>
            </a:r>
            <a:br>
              <a:rPr lang="nl-NL" dirty="0"/>
            </a:br>
            <a:r>
              <a:rPr lang="nl-NL" dirty="0"/>
              <a:t>   </a:t>
            </a:r>
            <a:r>
              <a:rPr lang="nl-NL" dirty="0" err="1"/>
              <a:t>cos</a:t>
            </a:r>
            <a:r>
              <a:rPr lang="nl-NL" dirty="0"/>
              <a:t>(</a:t>
            </a:r>
            <a:r>
              <a:rPr lang="nl-NL" dirty="0" err="1"/>
              <a:t>d+a</a:t>
            </a:r>
            <a:r>
              <a:rPr lang="nl-NL" dirty="0"/>
              <a:t>) + </a:t>
            </a:r>
            <a:r>
              <a:rPr lang="nl-NL" dirty="0" err="1"/>
              <a:t>cos</a:t>
            </a:r>
            <a:r>
              <a:rPr lang="nl-NL" dirty="0"/>
              <a:t>(</a:t>
            </a:r>
            <a:r>
              <a:rPr lang="nl-NL" dirty="0" err="1"/>
              <a:t>d-a</a:t>
            </a:r>
            <a:r>
              <a:rPr lang="nl-NL" dirty="0"/>
              <a:t>)</a:t>
            </a:r>
          </a:p>
          <a:p>
            <a:r>
              <a:rPr lang="nl-NL" dirty="0">
                <a:solidFill>
                  <a:srgbClr val="FF0000"/>
                </a:solidFill>
              </a:rPr>
              <a:t>Vermenigvuldigen van </a:t>
            </a:r>
            <a:r>
              <a:rPr lang="nl-NL" dirty="0" err="1">
                <a:solidFill>
                  <a:srgbClr val="FF0000"/>
                </a:solidFill>
              </a:rPr>
              <a:t>cos</a:t>
            </a:r>
            <a:r>
              <a:rPr lang="nl-NL" dirty="0">
                <a:solidFill>
                  <a:srgbClr val="FF0000"/>
                </a:solidFill>
              </a:rPr>
              <a:t> signalen</a:t>
            </a:r>
            <a:r>
              <a:rPr lang="nl-NL" dirty="0"/>
              <a:t> is hetzelfde als </a:t>
            </a:r>
            <a:r>
              <a:rPr lang="nl-NL" dirty="0">
                <a:solidFill>
                  <a:srgbClr val="0070C0"/>
                </a:solidFill>
              </a:rPr>
              <a:t>optellen/verschil </a:t>
            </a:r>
            <a:r>
              <a:rPr lang="nl-NL" dirty="0"/>
              <a:t>van </a:t>
            </a:r>
            <a:r>
              <a:rPr lang="nl-NL" dirty="0" err="1"/>
              <a:t>freq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4E1A66-6030-40FA-9E8D-16EC52E2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033803-3F85-421D-8CDD-907246F26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2059"/>
            <a:ext cx="2928855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5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325F9-66CE-4B34-9135-98470FA3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Zijbanden op </a:t>
            </a:r>
            <a:r>
              <a:rPr lang="nl-NL" dirty="0" err="1"/>
              <a:t>WebSDR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FABF33-1436-4F17-A875-AEF21A874E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5" r="1" b="6528"/>
          <a:stretch/>
        </p:blipFill>
        <p:spPr>
          <a:xfrm>
            <a:off x="457200" y="1600200"/>
            <a:ext cx="4038600" cy="452596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37847E-A46D-470E-B6EB-DFBB307E2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 err="1"/>
              <a:t>Beeld</a:t>
            </a:r>
            <a:r>
              <a:rPr lang="en-US" dirty="0"/>
              <a:t> van LG, BBC/RTL</a:t>
            </a:r>
          </a:p>
          <a:p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symmetrisch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draaggolf</a:t>
            </a:r>
            <a:endParaRPr lang="en-US" dirty="0"/>
          </a:p>
          <a:p>
            <a:r>
              <a:rPr lang="en-US" dirty="0"/>
              <a:t>“Grote </a:t>
            </a:r>
            <a:r>
              <a:rPr lang="en-US" dirty="0" err="1"/>
              <a:t>schoenen</a:t>
            </a:r>
            <a:r>
              <a:rPr lang="en-US" dirty="0"/>
              <a:t>”: signal ca 12kHz breed, </a:t>
            </a:r>
            <a:r>
              <a:rPr lang="en-US" dirty="0" err="1"/>
              <a:t>voor</a:t>
            </a:r>
            <a:r>
              <a:rPr lang="en-US" dirty="0"/>
              <a:t> 6kHz audio</a:t>
            </a:r>
          </a:p>
          <a:p>
            <a:r>
              <a:rPr lang="en-US" dirty="0" err="1"/>
              <a:t>Horizontale</a:t>
            </a:r>
            <a:r>
              <a:rPr lang="en-US" dirty="0"/>
              <a:t> </a:t>
            </a:r>
            <a:r>
              <a:rPr lang="en-US" dirty="0" err="1"/>
              <a:t>strepen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onweer</a:t>
            </a:r>
            <a:r>
              <a:rPr lang="en-US" dirty="0"/>
              <a:t>/storing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B7333A-B262-4CE5-9929-394B3372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D39834-41C7-4ADB-BAA3-245C0FB83EDC}" type="slidenum">
              <a:rPr lang="nl-NL" smtClean="0"/>
              <a:pPr>
                <a:spcAft>
                  <a:spcPts val="600"/>
                </a:spcAft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11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0849F-0656-44B3-937B-E2D0C84D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AM is verspillend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FE9B26-A04C-418D-8207-4F3D2DB54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Energie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meest</a:t>
            </a:r>
            <a:r>
              <a:rPr lang="en-US" dirty="0"/>
              <a:t> in </a:t>
            </a:r>
            <a:r>
              <a:rPr lang="en-US" dirty="0" err="1"/>
              <a:t>draaggolf</a:t>
            </a:r>
            <a:endParaRPr lang="en-US" dirty="0"/>
          </a:p>
          <a:p>
            <a:r>
              <a:rPr lang="en-US" dirty="0" err="1"/>
              <a:t>Bandbreedte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2x de audio</a:t>
            </a:r>
          </a:p>
          <a:p>
            <a:r>
              <a:rPr lang="en-US" dirty="0" err="1"/>
              <a:t>Informatie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alles</a:t>
            </a:r>
            <a:r>
              <a:rPr lang="en-US" dirty="0"/>
              <a:t> in 1 </a:t>
            </a:r>
            <a:r>
              <a:rPr lang="en-US" dirty="0" err="1"/>
              <a:t>zijband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Draaggolf</a:t>
            </a:r>
            <a:r>
              <a:rPr lang="en-US" dirty="0"/>
              <a:t> </a:t>
            </a:r>
            <a:r>
              <a:rPr lang="en-US" dirty="0" err="1"/>
              <a:t>overbodig</a:t>
            </a:r>
            <a:r>
              <a:rPr lang="en-US" dirty="0"/>
              <a:t> (</a:t>
            </a:r>
            <a:r>
              <a:rPr lang="en-US" dirty="0" err="1"/>
              <a:t>maakt</a:t>
            </a:r>
            <a:r>
              <a:rPr lang="en-US" dirty="0"/>
              <a:t> </a:t>
            </a:r>
            <a:r>
              <a:rPr lang="en-US" dirty="0" err="1"/>
              <a:t>ontvanger</a:t>
            </a:r>
            <a:r>
              <a:rPr lang="en-US" dirty="0"/>
              <a:t> </a:t>
            </a:r>
            <a:r>
              <a:rPr lang="en-US" dirty="0" err="1"/>
              <a:t>simpel</a:t>
            </a:r>
            <a:r>
              <a:rPr lang="en-US" dirty="0"/>
              <a:t>…)</a:t>
            </a:r>
          </a:p>
          <a:p>
            <a:r>
              <a:rPr lang="en-US" dirty="0" err="1"/>
              <a:t>Dubbele</a:t>
            </a:r>
            <a:r>
              <a:rPr lang="en-US" dirty="0"/>
              <a:t> </a:t>
            </a:r>
            <a:r>
              <a:rPr lang="en-US" dirty="0" err="1"/>
              <a:t>zijband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reserve </a:t>
            </a:r>
            <a:r>
              <a:rPr lang="en-US" dirty="0" err="1">
                <a:solidFill>
                  <a:srgbClr val="00B050"/>
                </a:solidFill>
              </a:rPr>
              <a:t>bij</a:t>
            </a:r>
            <a:r>
              <a:rPr lang="en-US" dirty="0">
                <a:solidFill>
                  <a:srgbClr val="00B050"/>
                </a:solidFill>
              </a:rPr>
              <a:t> storing </a:t>
            </a:r>
            <a:r>
              <a:rPr lang="en-US" dirty="0"/>
              <a:t>…. (?)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Storing </a:t>
            </a:r>
            <a:r>
              <a:rPr lang="en-US" dirty="0" err="1">
                <a:solidFill>
                  <a:srgbClr val="FF0000"/>
                </a:solidFill>
              </a:rPr>
              <a:t>meestal</a:t>
            </a:r>
            <a:r>
              <a:rPr lang="en-US" dirty="0">
                <a:solidFill>
                  <a:srgbClr val="FF0000"/>
                </a:solidFill>
              </a:rPr>
              <a:t> op </a:t>
            </a:r>
            <a:r>
              <a:rPr lang="en-US" dirty="0" err="1">
                <a:solidFill>
                  <a:srgbClr val="FF0000"/>
                </a:solidFill>
              </a:rPr>
              <a:t>beide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zijbanden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E02BE98-F7C7-412C-A0A6-74EDFF771F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5037878" cy="3488730"/>
          </a:xfrm>
          <a:noFill/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DD661B-9D67-45A1-97DD-258DFECA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D39834-41C7-4ADB-BAA3-245C0FB83EDC}" type="slidenum">
              <a:rPr lang="nl-NL" smtClean="0"/>
              <a:pPr>
                <a:spcAft>
                  <a:spcPts val="600"/>
                </a:spcAft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20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93099-AB34-45AC-A07B-5E5AC165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Het Enkelzijbandsysteem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85C3937-1B0D-4898-858E-015250E193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8"/>
          <a:stretch/>
        </p:blipFill>
        <p:spPr>
          <a:xfrm>
            <a:off x="3436053" y="4293096"/>
            <a:ext cx="5585477" cy="2428379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1565271-F23F-47C9-8A1E-BB030ED30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564330" cy="5257800"/>
          </a:xfrm>
        </p:spPr>
        <p:txBody>
          <a:bodyPr>
            <a:normAutofit/>
          </a:bodyPr>
          <a:lstStyle/>
          <a:p>
            <a:r>
              <a:rPr lang="en-US" sz="3200" dirty="0"/>
              <a:t>Filter </a:t>
            </a:r>
            <a:r>
              <a:rPr lang="en-US" sz="3200" dirty="0" err="1"/>
              <a:t>draaggolf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1 </a:t>
            </a:r>
            <a:r>
              <a:rPr lang="en-US" sz="3200" dirty="0" err="1"/>
              <a:t>zijband</a:t>
            </a:r>
            <a:r>
              <a:rPr lang="en-US" sz="3200" dirty="0"/>
              <a:t> </a:t>
            </a:r>
            <a:r>
              <a:rPr lang="en-US" sz="3200" dirty="0" err="1"/>
              <a:t>weg</a:t>
            </a:r>
            <a:endParaRPr lang="en-US" sz="3200" dirty="0"/>
          </a:p>
          <a:p>
            <a:r>
              <a:rPr lang="en-US" sz="3200" dirty="0" err="1"/>
              <a:t>Mooier</a:t>
            </a:r>
            <a:r>
              <a:rPr lang="en-US" sz="3200" dirty="0"/>
              <a:t>: </a:t>
            </a:r>
            <a:r>
              <a:rPr lang="en-US" sz="3200" dirty="0" err="1"/>
              <a:t>Quadratuurmodulator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Fasemethode</a:t>
            </a:r>
            <a:r>
              <a:rPr lang="en-US" sz="3200" dirty="0"/>
              <a:t> </a:t>
            </a:r>
            <a:r>
              <a:rPr lang="en-US" sz="3200" dirty="0" err="1"/>
              <a:t>bij</a:t>
            </a: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Dr </a:t>
            </a:r>
            <a:r>
              <a:rPr lang="en-US" sz="3200" dirty="0" err="1">
                <a:hlinkClick r:id="rId3"/>
              </a:rPr>
              <a:t>Blan</a:t>
            </a:r>
            <a:r>
              <a:rPr lang="en-US" sz="3200" dirty="0"/>
              <a:t>, “</a:t>
            </a:r>
            <a:r>
              <a:rPr lang="en-US" sz="3200" dirty="0" err="1"/>
              <a:t>geloof</a:t>
            </a:r>
            <a:r>
              <a:rPr lang="en-US" sz="3200" dirty="0"/>
              <a:t> ‘t </a:t>
            </a:r>
            <a:r>
              <a:rPr lang="en-US" sz="3200" dirty="0" err="1"/>
              <a:t>nou</a:t>
            </a:r>
            <a:r>
              <a:rPr lang="en-US" sz="3200" dirty="0"/>
              <a:t> maar”)</a:t>
            </a:r>
          </a:p>
          <a:p>
            <a:r>
              <a:rPr lang="en-US" sz="3200" dirty="0"/>
              <a:t>Upper Side Band = </a:t>
            </a:r>
            <a:r>
              <a:rPr lang="en-US" sz="3200" dirty="0" err="1"/>
              <a:t>Draag-freq</a:t>
            </a:r>
            <a:r>
              <a:rPr lang="en-US" sz="3200" dirty="0"/>
              <a:t> PLUS audio</a:t>
            </a:r>
          </a:p>
          <a:p>
            <a:r>
              <a:rPr lang="en-US" sz="3200" dirty="0"/>
              <a:t>LSB = .. MIN ..</a:t>
            </a:r>
          </a:p>
          <a:p>
            <a:endParaRPr lang="en-US" sz="3200" dirty="0"/>
          </a:p>
          <a:p>
            <a:r>
              <a:rPr lang="en-US" sz="3200" dirty="0" err="1"/>
              <a:t>Demodulatie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trek d </a:t>
            </a:r>
            <a:r>
              <a:rPr lang="en-US" sz="3200" dirty="0" err="1"/>
              <a:t>eraf</a:t>
            </a:r>
            <a:r>
              <a:rPr lang="en-US" sz="3200" dirty="0"/>
              <a:t>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D2A5DE-6B8B-4A90-8297-1C466B02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D39834-41C7-4ADB-BAA3-245C0FB83EDC}" type="slidenum">
              <a:rPr lang="nl-NL" smtClean="0"/>
              <a:pPr>
                <a:spcAft>
                  <a:spcPts val="600"/>
                </a:spcAft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655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9ACA3-8BA2-454C-B5C3-FEE73C9A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/>
              <a:t>De </a:t>
            </a:r>
            <a:r>
              <a:rPr lang="nl-NL" dirty="0" err="1"/>
              <a:t>Quadratuur</a:t>
            </a:r>
            <a:r>
              <a:rPr lang="nl-NL" dirty="0"/>
              <a:t>-Mixer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8CBCE62-4335-47E6-8C3E-F43BE7D3D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6" y="980728"/>
            <a:ext cx="8122674" cy="5841808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9E5A1E-3A5A-4F1B-953A-D226C238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786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B8981-C13D-4C60-B559-FC2AA743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SSB op de </a:t>
            </a:r>
            <a:r>
              <a:rPr lang="nl-NL" dirty="0" err="1"/>
              <a:t>WebSDR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00E234-B07F-4B28-A320-1A0139FDB8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Spectrum niet symmetrisch</a:t>
            </a:r>
          </a:p>
          <a:p>
            <a:r>
              <a:rPr lang="nl-NL" sz="3200" dirty="0"/>
              <a:t>Meeste energie aan lage kant (USB)</a:t>
            </a:r>
          </a:p>
          <a:p>
            <a:r>
              <a:rPr lang="nl-NL" sz="3200" dirty="0"/>
              <a:t>Zenders overlappen: </a:t>
            </a:r>
            <a:br>
              <a:rPr lang="nl-NL" sz="3200" dirty="0"/>
            </a:br>
            <a:r>
              <a:rPr lang="nl-NL" sz="3200" dirty="0"/>
              <a:t>geen kanaalindeling!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CF69FA-9ECA-4BD7-BE2B-3E9CF64D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6" name="Afbeelding 5" descr="Afbeelding met tekst, scherm, nachthemel&#10;&#10;Automatisch gegenereerde beschrijving">
            <a:extLst>
              <a:ext uri="{FF2B5EF4-FFF2-40B4-BE49-F238E27FC236}">
                <a16:creationId xmlns:a16="http://schemas.microsoft.com/office/drawing/2014/main" id="{0A1B615F-35E7-42B5-A456-51B92FC6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68" y="1537551"/>
            <a:ext cx="3782312" cy="47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82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E1E80-17B9-4EE2-8E80-CD2E2652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Demodulatie van SSB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5DB821-F81F-4E7B-A44D-07653FB3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9600" cy="5121275"/>
          </a:xfrm>
        </p:spPr>
        <p:txBody>
          <a:bodyPr/>
          <a:lstStyle/>
          <a:p>
            <a:r>
              <a:rPr lang="nl-NL" dirty="0"/>
              <a:t>Doel: Verlaag de frequentie met d (??)</a:t>
            </a:r>
          </a:p>
          <a:p>
            <a:r>
              <a:rPr lang="nl-NL" dirty="0"/>
              <a:t>Wiskundig: vermenigvuldig signaal met </a:t>
            </a:r>
            <a:r>
              <a:rPr lang="nl-NL" dirty="0" err="1"/>
              <a:t>cos</a:t>
            </a:r>
            <a:r>
              <a:rPr lang="nl-NL" dirty="0"/>
              <a:t>(d)</a:t>
            </a:r>
          </a:p>
          <a:p>
            <a:r>
              <a:rPr lang="nl-NL" dirty="0"/>
              <a:t>Elektronisch: mengschakeling (als </a:t>
            </a:r>
            <a:r>
              <a:rPr lang="nl-NL" dirty="0" err="1"/>
              <a:t>superhet</a:t>
            </a:r>
            <a:r>
              <a:rPr lang="nl-NL" dirty="0"/>
              <a:t>!)</a:t>
            </a:r>
          </a:p>
          <a:p>
            <a:endParaRPr lang="nl-NL" dirty="0"/>
          </a:p>
          <a:p>
            <a:r>
              <a:rPr lang="nl-NL" dirty="0"/>
              <a:t>Voeg (sterke) frequentie d toe uit BFO  </a:t>
            </a:r>
            <a:br>
              <a:rPr lang="nl-NL" dirty="0"/>
            </a:br>
            <a:r>
              <a:rPr lang="nl-NL" dirty="0"/>
              <a:t>Beat </a:t>
            </a:r>
            <a:r>
              <a:rPr lang="nl-NL" dirty="0" err="1"/>
              <a:t>Frequency</a:t>
            </a:r>
            <a:r>
              <a:rPr lang="nl-NL" dirty="0"/>
              <a:t> Oscillator</a:t>
            </a:r>
          </a:p>
          <a:p>
            <a:r>
              <a:rPr lang="nl-NL" dirty="0"/>
              <a:t>Door een diode voeren: </a:t>
            </a:r>
            <a:br>
              <a:rPr lang="nl-NL" dirty="0"/>
            </a:br>
            <a:r>
              <a:rPr lang="nl-NL" dirty="0"/>
              <a:t>houd over waar BFO positief 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A34988-6108-430B-8F24-E66BCEC8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208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283DB-0DCC-4218-95F0-3751A956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van de lezing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2B28FC-0FAB-428D-B3AF-6D8B82BB2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Enkelzijband: Geschiedenis, waarom, wat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Frequentiedomein: Theorie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Gebruik van de SSB ontvanger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Luisteren zonder SSB ontvanger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omroepdoos ombouwen naar SSB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Afronding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09E9F-B26B-4169-8914-3D4DC4FB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z="2000" smtClean="0"/>
              <a:pPr/>
              <a:t>2</a:t>
            </a:fld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1018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99B80D3-F43F-4D2B-BECA-F2FA81BD1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80729"/>
            <a:ext cx="7445917" cy="56618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DDEF74-7F54-4858-8298-1340F449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Heterodynische</a:t>
            </a:r>
            <a:r>
              <a:rPr lang="nl-NL" dirty="0"/>
              <a:t> frequentie-omzetting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6B6ED5-95FD-4603-BC63-82DB29B2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276474"/>
            <a:ext cx="3672408" cy="259423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Synchrone detector:</a:t>
            </a:r>
            <a:br>
              <a:rPr lang="nl-NL" dirty="0"/>
            </a:br>
            <a:r>
              <a:rPr lang="nl-NL" dirty="0"/>
              <a:t>Twee </a:t>
            </a:r>
            <a:r>
              <a:rPr lang="nl-NL" dirty="0" err="1"/>
              <a:t>fazig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Maar 1-fazig kan ook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F8D8A7-5692-4AF9-825B-2A7061FA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E86C857-0717-420B-83FA-964475CC90C9}"/>
              </a:ext>
            </a:extLst>
          </p:cNvPr>
          <p:cNvSpPr txBox="1"/>
          <p:nvPr/>
        </p:nvSpPr>
        <p:spPr>
          <a:xfrm>
            <a:off x="1362050" y="2564904"/>
            <a:ext cx="89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B050"/>
                </a:solidFill>
              </a:rPr>
              <a:t>BFO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D2B97C8-88C5-47DA-A4FE-EFD10E6BB5B8}"/>
              </a:ext>
            </a:extLst>
          </p:cNvPr>
          <p:cNvSpPr txBox="1"/>
          <p:nvPr/>
        </p:nvSpPr>
        <p:spPr>
          <a:xfrm>
            <a:off x="2726001" y="2564904"/>
            <a:ext cx="89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B050"/>
                </a:solidFill>
              </a:rPr>
              <a:t>INV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3678736-2F74-4E4A-8A89-27A9F19FB148}"/>
              </a:ext>
            </a:extLst>
          </p:cNvPr>
          <p:cNvSpPr txBox="1"/>
          <p:nvPr/>
        </p:nvSpPr>
        <p:spPr>
          <a:xfrm>
            <a:off x="1115616" y="4005064"/>
            <a:ext cx="89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B050"/>
                </a:solidFill>
              </a:rPr>
              <a:t>EZB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8534014-EE90-4399-A1E6-767EF86C0476}"/>
              </a:ext>
            </a:extLst>
          </p:cNvPr>
          <p:cNvSpPr txBox="1"/>
          <p:nvPr/>
        </p:nvSpPr>
        <p:spPr>
          <a:xfrm>
            <a:off x="2726000" y="4005064"/>
            <a:ext cx="89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B050"/>
                </a:solidFill>
              </a:rPr>
              <a:t>INV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B973440-17F0-424C-A67D-8F2E8C6E5A9C}"/>
              </a:ext>
            </a:extLst>
          </p:cNvPr>
          <p:cNvSpPr txBox="1"/>
          <p:nvPr/>
        </p:nvSpPr>
        <p:spPr>
          <a:xfrm>
            <a:off x="7028859" y="3949586"/>
            <a:ext cx="89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B050"/>
                </a:solidFill>
              </a:rPr>
              <a:t>LPF</a:t>
            </a:r>
          </a:p>
        </p:txBody>
      </p:sp>
    </p:spTree>
    <p:extLst>
      <p:ext uri="{BB962C8B-B14F-4D97-AF65-F5344CB8AC3E}">
        <p14:creationId xmlns:p14="http://schemas.microsoft.com/office/powerpoint/2010/main" val="155685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CE890-31BA-4F71-AF8A-4201C683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LSB dan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E30392-CFDC-4DFD-880C-5251D26F4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“Negatieve frequentie” is hetzelfde als een positieve: absolute waarde telt</a:t>
            </a:r>
          </a:p>
          <a:p>
            <a:r>
              <a:rPr lang="nl-NL" dirty="0"/>
              <a:t>Wiskundig: </a:t>
            </a:r>
            <a:r>
              <a:rPr lang="nl-NL" dirty="0" err="1">
                <a:solidFill>
                  <a:srgbClr val="00B0F0"/>
                </a:solidFill>
              </a:rPr>
              <a:t>cos</a:t>
            </a:r>
            <a:r>
              <a:rPr lang="nl-NL" dirty="0">
                <a:solidFill>
                  <a:srgbClr val="00B0F0"/>
                </a:solidFill>
              </a:rPr>
              <a:t>(-x) = </a:t>
            </a:r>
            <a:r>
              <a:rPr lang="nl-NL" dirty="0" err="1">
                <a:solidFill>
                  <a:srgbClr val="00B0F0"/>
                </a:solidFill>
              </a:rPr>
              <a:t>cos</a:t>
            </a:r>
            <a:r>
              <a:rPr lang="nl-NL" dirty="0">
                <a:solidFill>
                  <a:srgbClr val="00B0F0"/>
                </a:solidFill>
              </a:rPr>
              <a:t>(x)</a:t>
            </a:r>
          </a:p>
          <a:p>
            <a:endParaRPr lang="nl-NL" dirty="0"/>
          </a:p>
          <a:p>
            <a:r>
              <a:rPr lang="nl-NL" dirty="0"/>
              <a:t>LSB heeft 5447 (hoog) tot 5449,7 (laag)</a:t>
            </a:r>
          </a:p>
          <a:p>
            <a:r>
              <a:rPr lang="nl-NL" dirty="0"/>
              <a:t>Trek er 5450 van af: -3kHz tot -0,3kHz</a:t>
            </a:r>
          </a:p>
          <a:p>
            <a:r>
              <a:rPr lang="nl-NL" dirty="0"/>
              <a:t>Is dus gewoon: 0,3 tot 3 kHz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5F9546-344A-4826-96D0-BAA1A3C2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008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AF19D-BEE7-4E18-854F-F977C37E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Praktijk: Precisie van BFO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D5729-5330-4628-9AC3-D6876A4D2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65" y="1235075"/>
            <a:ext cx="8229600" cy="5121275"/>
          </a:xfrm>
        </p:spPr>
        <p:txBody>
          <a:bodyPr/>
          <a:lstStyle/>
          <a:p>
            <a:r>
              <a:rPr lang="nl-NL" dirty="0"/>
              <a:t>Bij AM: Signaal en draaggolf samen</a:t>
            </a:r>
          </a:p>
          <a:p>
            <a:pPr lvl="1"/>
            <a:r>
              <a:rPr lang="nl-NL" dirty="0"/>
              <a:t>Altijd goede verhouding </a:t>
            </a:r>
          </a:p>
          <a:p>
            <a:pPr lvl="1"/>
            <a:r>
              <a:rPr lang="nl-NL" dirty="0"/>
              <a:t>Zowel frequentie als sterkte</a:t>
            </a:r>
          </a:p>
          <a:p>
            <a:pPr lvl="1"/>
            <a:r>
              <a:rPr lang="nl-NL" dirty="0"/>
              <a:t>Selectieve fading: sterke vervorming</a:t>
            </a:r>
          </a:p>
          <a:p>
            <a:r>
              <a:rPr lang="nl-NL" dirty="0"/>
              <a:t>Bij SSB: Detectie-draaggolf toevoegen</a:t>
            </a:r>
          </a:p>
          <a:p>
            <a:pPr lvl="1"/>
            <a:r>
              <a:rPr lang="nl-NL" dirty="0"/>
              <a:t>Te zwak: vervorming</a:t>
            </a:r>
          </a:p>
          <a:p>
            <a:pPr lvl="1"/>
            <a:r>
              <a:rPr lang="nl-NL" dirty="0"/>
              <a:t>Frequentie-afwijking: te hoog/laag geluid</a:t>
            </a:r>
          </a:p>
          <a:p>
            <a:pPr lvl="1"/>
            <a:r>
              <a:rPr lang="nl-NL" dirty="0" err="1"/>
              <a:t>Freq</a:t>
            </a:r>
            <a:r>
              <a:rPr lang="nl-NL" dirty="0"/>
              <a:t> zwaai: vervorming</a:t>
            </a:r>
          </a:p>
          <a:p>
            <a:r>
              <a:rPr lang="nl-NL" dirty="0"/>
              <a:t>Grootste uitdaging voor SSB ontvangst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F04DDE-C130-4336-82F3-B147C247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450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E3E01-02F8-480C-AAA3-DF1F71C3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Gebruik van SSB Ontvanger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2F7B0D-68B5-4795-BBCE-0BADD1117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nl-NL" dirty="0"/>
              <a:t>Afstemmen</a:t>
            </a:r>
          </a:p>
          <a:p>
            <a:r>
              <a:rPr lang="nl-NL" dirty="0"/>
              <a:t>BFO</a:t>
            </a:r>
          </a:p>
          <a:p>
            <a:r>
              <a:rPr lang="nl-NL" dirty="0"/>
              <a:t>Sterkte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2F996C-AEBF-4DA2-9905-16FECE2A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CD29517B-CF96-4020-ADF1-80038CD18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" y="3857304"/>
            <a:ext cx="8108950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51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F1BC6-7F56-4499-BF24-F05BAAA7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Afstemmen: boven frequentie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E2AF05-B81A-475C-99D8-BB1C13AA3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nl-NL" dirty="0"/>
              <a:t>Frequentie (5450 USB) is van draaggolf</a:t>
            </a:r>
          </a:p>
          <a:p>
            <a:r>
              <a:rPr lang="nl-NL" dirty="0"/>
              <a:t>Midden van signaal 1,5kHz hoger (LSB: lager):</a:t>
            </a:r>
            <a:br>
              <a:rPr lang="nl-NL" dirty="0"/>
            </a:br>
            <a:r>
              <a:rPr lang="nl-NL" dirty="0"/>
              <a:t>afstemmen op 5451,5</a:t>
            </a:r>
          </a:p>
          <a:p>
            <a:r>
              <a:rPr lang="nl-NL" dirty="0"/>
              <a:t>Beste bandbreedte: 2½ à 3 kHz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8D25E-3CD5-4A84-A4F4-CBD9FED9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FE3209D4-C811-42CC-852A-FBC5069A6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0" y="4175124"/>
            <a:ext cx="8108950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32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B842-7089-40AF-9255-D4DC3492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BFO Regeling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9DED04-309A-4F1D-BC71-B984018A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8517"/>
            <a:ext cx="8229600" cy="4525963"/>
          </a:xfrm>
        </p:spPr>
        <p:txBody>
          <a:bodyPr/>
          <a:lstStyle/>
          <a:p>
            <a:r>
              <a:rPr lang="nl-NL" dirty="0"/>
              <a:t>BFO </a:t>
            </a:r>
            <a:r>
              <a:rPr lang="nl-NL" dirty="0" err="1"/>
              <a:t>Clarifier</a:t>
            </a:r>
            <a:r>
              <a:rPr lang="nl-NL" dirty="0"/>
              <a:t>: regel BFO rond MF</a:t>
            </a:r>
            <a:br>
              <a:rPr lang="nl-NL" dirty="0"/>
            </a:br>
            <a:r>
              <a:rPr lang="nl-NL" dirty="0"/>
              <a:t>Bv: +/- 3kHz over hele bereik</a:t>
            </a:r>
          </a:p>
          <a:p>
            <a:r>
              <a:rPr lang="nl-NL" dirty="0"/>
              <a:t>Nodig: ca 50Hz precies </a:t>
            </a:r>
            <a:r>
              <a:rPr lang="nl-NL" dirty="0" err="1"/>
              <a:t>tov</a:t>
            </a:r>
            <a:r>
              <a:rPr lang="nl-NL" dirty="0"/>
              <a:t> signaal</a:t>
            </a:r>
          </a:p>
          <a:p>
            <a:r>
              <a:rPr lang="nl-NL" dirty="0"/>
              <a:t>Naastgelegen zender: “getsjilp”</a:t>
            </a:r>
          </a:p>
          <a:p>
            <a:r>
              <a:rPr lang="nl-NL" dirty="0"/>
              <a:t>Lager afstemmen, compenseer met BFO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E7774F-7431-4628-BBAD-67E74A4F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25</a:t>
            </a:fld>
            <a:endParaRPr lang="nl-NL" dirty="0"/>
          </a:p>
        </p:txBody>
      </p:sp>
      <p:pic>
        <p:nvPicPr>
          <p:cNvPr id="5" name="Afbeelding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D19FB863-97CF-4E97-A126-20AA5DCF5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2" y="4430563"/>
            <a:ext cx="8108950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55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61354-A583-456B-9428-E3CA9112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Hogere stem een probleem?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6C709F-B041-424D-BA91-D422E0861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5040560"/>
          </a:xfrm>
        </p:spPr>
        <p:txBody>
          <a:bodyPr/>
          <a:lstStyle/>
          <a:p>
            <a:r>
              <a:rPr lang="nl-NL" dirty="0"/>
              <a:t>Geluid: Grondtoon plus boventonen</a:t>
            </a:r>
          </a:p>
          <a:p>
            <a:pPr lvl="1"/>
            <a:r>
              <a:rPr lang="nl-NL" dirty="0"/>
              <a:t>Bv 400 met 800, 1200 en 1600 Hz</a:t>
            </a:r>
          </a:p>
          <a:p>
            <a:pPr lvl="1"/>
            <a:r>
              <a:rPr lang="nl-NL" dirty="0"/>
              <a:t>Verhouding bepaalt klank (E of OE of A)</a:t>
            </a:r>
          </a:p>
          <a:p>
            <a:r>
              <a:rPr lang="nl-NL" dirty="0"/>
              <a:t>Versneld op 125%: </a:t>
            </a:r>
            <a:r>
              <a:rPr lang="nl-NL" dirty="0">
                <a:solidFill>
                  <a:srgbClr val="0070C0"/>
                </a:solidFill>
              </a:rPr>
              <a:t>Smurfenlied</a:t>
            </a:r>
          </a:p>
          <a:p>
            <a:pPr lvl="1"/>
            <a:r>
              <a:rPr lang="nl-NL" dirty="0"/>
              <a:t>Alles wordt 1,25x zo hoog</a:t>
            </a:r>
          </a:p>
          <a:p>
            <a:pPr lvl="1"/>
            <a:r>
              <a:rPr lang="nl-NL" dirty="0"/>
              <a:t>Dus 500 met 1000, 1500, 2000 Hz</a:t>
            </a:r>
          </a:p>
          <a:p>
            <a:r>
              <a:rPr lang="nl-NL" dirty="0"/>
              <a:t>Met 100Hz lage BFO: </a:t>
            </a:r>
            <a:r>
              <a:rPr lang="nl-NL" dirty="0">
                <a:solidFill>
                  <a:srgbClr val="FF0000"/>
                </a:solidFill>
              </a:rPr>
              <a:t>Vervorming</a:t>
            </a:r>
          </a:p>
          <a:p>
            <a:pPr lvl="1"/>
            <a:r>
              <a:rPr lang="nl-NL" dirty="0"/>
              <a:t>Alles wordt 100 Hz hoger</a:t>
            </a:r>
          </a:p>
          <a:p>
            <a:pPr lvl="1"/>
            <a:r>
              <a:rPr lang="nl-NL" dirty="0"/>
              <a:t>Wordt 500 met 900, 1300 en 1700 Hz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4E5565-8EDE-4896-BC63-9441AC85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26</a:t>
            </a:fld>
            <a:endParaRPr lang="nl-NL" dirty="0"/>
          </a:p>
        </p:txBody>
      </p:sp>
      <p:pic>
        <p:nvPicPr>
          <p:cNvPr id="6" name="Afbeelding 5" descr="Afbeelding met persoon&#10;&#10;Automatisch gegenereerde beschrijving">
            <a:extLst>
              <a:ext uri="{FF2B5EF4-FFF2-40B4-BE49-F238E27FC236}">
                <a16:creationId xmlns:a16="http://schemas.microsoft.com/office/drawing/2014/main" id="{1C602825-3004-4D39-BAD2-57ED8CA96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88" y="2997646"/>
            <a:ext cx="2591594" cy="25915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661777A-1C5E-40A6-85CC-492087A1C7B9}"/>
              </a:ext>
            </a:extLst>
          </p:cNvPr>
          <p:cNvSpPr txBox="1"/>
          <p:nvPr/>
        </p:nvSpPr>
        <p:spPr>
          <a:xfrm>
            <a:off x="7863805" y="2997646"/>
            <a:ext cx="115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2505567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07032-2F2B-4441-B17D-4E5A3BD1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Soms geen BFO regeling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5BDE26-2F2D-432F-AFAD-B084C444D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72" y="1417638"/>
            <a:ext cx="8229600" cy="4525963"/>
          </a:xfrm>
        </p:spPr>
        <p:txBody>
          <a:bodyPr/>
          <a:lstStyle/>
          <a:p>
            <a:r>
              <a:rPr lang="nl-NL" dirty="0" err="1"/>
              <a:t>Yaesu</a:t>
            </a:r>
            <a:r>
              <a:rPr lang="nl-NL" dirty="0"/>
              <a:t> FRG7700:</a:t>
            </a:r>
            <a:br>
              <a:rPr lang="nl-NL" dirty="0"/>
            </a:br>
            <a:r>
              <a:rPr lang="nl-NL" dirty="0"/>
              <a:t>stand USB/LSB, BFO op 453,5 of 456,5 kHz</a:t>
            </a:r>
          </a:p>
          <a:p>
            <a:r>
              <a:rPr lang="nl-NL" dirty="0"/>
              <a:t>MF filter is 2,4kHz breed</a:t>
            </a:r>
          </a:p>
          <a:p>
            <a:r>
              <a:rPr lang="nl-NL" dirty="0"/>
              <a:t>Heel precies afstemmen!</a:t>
            </a:r>
            <a:br>
              <a:rPr lang="nl-NL" dirty="0"/>
            </a:br>
            <a:r>
              <a:rPr lang="nl-NL" dirty="0"/>
              <a:t>Knop 50kHz per slag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A23A8F-4D73-4BA6-B60D-0592025A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27</a:t>
            </a:fld>
            <a:endParaRPr lang="nl-NL" dirty="0"/>
          </a:p>
        </p:txBody>
      </p:sp>
      <p:pic>
        <p:nvPicPr>
          <p:cNvPr id="5" name="Afbeelding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3901A7F6-1109-4180-A666-81823C46D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2" y="4430563"/>
            <a:ext cx="8108950" cy="2165350"/>
          </a:xfrm>
          <a:prstGeom prst="rect">
            <a:avLst/>
          </a:prstGeom>
        </p:spPr>
      </p:pic>
      <p:pic>
        <p:nvPicPr>
          <p:cNvPr id="7" name="Afbeelding 6" descr="Afbeelding met tekst, elektronica, stereo, luidspreker&#10;&#10;Automatisch gegenereerde beschrijving">
            <a:extLst>
              <a:ext uri="{FF2B5EF4-FFF2-40B4-BE49-F238E27FC236}">
                <a16:creationId xmlns:a16="http://schemas.microsoft.com/office/drawing/2014/main" id="{9BDE426C-1138-4300-889B-C4ED67D14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70358"/>
            <a:ext cx="3559696" cy="13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4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2F0A-543B-4D1A-8DAB-7BA351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Sterkteregeling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62638-EEBE-4E51-A155-7CADBB0C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nl-NL" dirty="0"/>
              <a:t>AVR/AGC werkt slecht: smeert dynamiek dicht!</a:t>
            </a:r>
          </a:p>
          <a:p>
            <a:r>
              <a:rPr lang="nl-NL" dirty="0"/>
              <a:t>Meestal handregeling voor RF </a:t>
            </a:r>
            <a:r>
              <a:rPr lang="nl-NL" dirty="0" err="1"/>
              <a:t>Gain</a:t>
            </a:r>
            <a:endParaRPr lang="nl-NL" dirty="0"/>
          </a:p>
          <a:p>
            <a:r>
              <a:rPr lang="nl-NL" dirty="0"/>
              <a:t>Beste geluid: RF laag, AF </a:t>
            </a:r>
            <a:r>
              <a:rPr lang="nl-NL" dirty="0" err="1"/>
              <a:t>Gain</a:t>
            </a:r>
            <a:r>
              <a:rPr lang="nl-NL" dirty="0"/>
              <a:t> hoog</a:t>
            </a:r>
          </a:p>
          <a:p>
            <a:endParaRPr lang="nl-NL" dirty="0"/>
          </a:p>
          <a:p>
            <a:r>
              <a:rPr lang="nl-NL" dirty="0" err="1"/>
              <a:t>Tecsun</a:t>
            </a:r>
            <a:r>
              <a:rPr lang="nl-NL" dirty="0"/>
              <a:t> PL-680 (2020)</a:t>
            </a:r>
            <a:br>
              <a:rPr lang="nl-NL" dirty="0"/>
            </a:br>
            <a:r>
              <a:rPr lang="nl-NL" dirty="0"/>
              <a:t>geen Manual </a:t>
            </a:r>
            <a:r>
              <a:rPr lang="nl-NL" dirty="0" err="1"/>
              <a:t>Gain</a:t>
            </a:r>
            <a:endParaRPr lang="nl-NL" dirty="0"/>
          </a:p>
          <a:p>
            <a:r>
              <a:rPr lang="nl-NL" dirty="0"/>
              <a:t>AGC werkt prima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3D9AC5-0B80-434D-B7B8-829E8EB0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28</a:t>
            </a:fld>
            <a:endParaRPr lang="nl-NL" dirty="0"/>
          </a:p>
        </p:txBody>
      </p:sp>
      <p:pic>
        <p:nvPicPr>
          <p:cNvPr id="6" name="Afbeelding 5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B3E78F95-104D-4626-BBD6-5904B5832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54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32A9D-BD63-4710-81E6-36F5D298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Luisteren zonder SSB ontvanger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65B024-6CAB-4654-9A09-D70C8FC8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/>
          <a:lstStyle/>
          <a:p>
            <a:r>
              <a:rPr lang="nl-NL" dirty="0"/>
              <a:t>Met Meetzender</a:t>
            </a:r>
          </a:p>
          <a:p>
            <a:pPr lvl="1"/>
            <a:r>
              <a:rPr lang="nl-NL" dirty="0"/>
              <a:t>BFO toevoegen op </a:t>
            </a:r>
            <a:r>
              <a:rPr lang="nl-NL" dirty="0" err="1"/>
              <a:t>RadioFrequent</a:t>
            </a:r>
            <a:endParaRPr lang="nl-NL" dirty="0"/>
          </a:p>
          <a:p>
            <a:pPr lvl="1"/>
            <a:r>
              <a:rPr lang="nl-NL" dirty="0"/>
              <a:t>BFO toevoegen op </a:t>
            </a:r>
            <a:r>
              <a:rPr lang="nl-NL" dirty="0" err="1"/>
              <a:t>MiddenFrequent</a:t>
            </a:r>
            <a:endParaRPr lang="nl-NL" dirty="0"/>
          </a:p>
          <a:p>
            <a:r>
              <a:rPr lang="nl-NL" dirty="0"/>
              <a:t>Met twee omroepdozen</a:t>
            </a:r>
          </a:p>
          <a:p>
            <a:r>
              <a:rPr lang="nl-NL" dirty="0"/>
              <a:t>Ombouw omroepdoos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Voor demo naar </a:t>
            </a:r>
            <a:br>
              <a:rPr lang="nl-NL" dirty="0"/>
            </a:br>
            <a:r>
              <a:rPr lang="nl-NL" dirty="0"/>
              <a:t>de radiozolder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D9A6AF-32DE-4BC7-A6D2-37F15863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6" name="Afbeelding 5" descr="Afbeelding met tekst, binnen, muur, rommelig&#10;&#10;Automatisch gegenereerde beschrijving">
            <a:extLst>
              <a:ext uri="{FF2B5EF4-FFF2-40B4-BE49-F238E27FC236}">
                <a16:creationId xmlns:a16="http://schemas.microsoft.com/office/drawing/2014/main" id="{8E1DBB81-5547-41EE-A399-4E69FF31B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319019" cy="32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9813A-E12B-4DEE-B71F-4D90C2D6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Enkelzijband, Wat en Waarom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ACB12D-36C9-4ADE-85FF-EE10E81B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Opvolger van AM (</a:t>
            </a:r>
            <a:r>
              <a:rPr lang="nl-NL" dirty="0" err="1"/>
              <a:t>Amplitude-Modulatie</a:t>
            </a:r>
            <a:r>
              <a:rPr lang="nl-NL" dirty="0"/>
              <a:t>)</a:t>
            </a:r>
          </a:p>
          <a:p>
            <a:r>
              <a:rPr lang="nl-NL" dirty="0"/>
              <a:t>Rond 1930 naar Indië: Radiotelefonie,</a:t>
            </a:r>
            <a:br>
              <a:rPr lang="nl-NL" dirty="0"/>
            </a:br>
            <a:r>
              <a:rPr lang="nl-NL" dirty="0"/>
              <a:t>“niet af te luisteren” want SSB</a:t>
            </a:r>
            <a:br>
              <a:rPr lang="nl-NL" dirty="0"/>
            </a:br>
            <a:r>
              <a:rPr lang="nl-NL" dirty="0"/>
              <a:t>(Boek </a:t>
            </a:r>
            <a:r>
              <a:rPr lang="nl-NL" dirty="0">
                <a:hlinkClick r:id="rId2"/>
              </a:rPr>
              <a:t>Radio </a:t>
            </a:r>
            <a:r>
              <a:rPr lang="nl-NL" dirty="0" err="1">
                <a:hlinkClick r:id="rId2"/>
              </a:rPr>
              <a:t>Malabar</a:t>
            </a:r>
            <a:r>
              <a:rPr lang="nl-NL" dirty="0">
                <a:hlinkClick r:id="rId2"/>
              </a:rPr>
              <a:t> 2</a:t>
            </a:r>
            <a:r>
              <a:rPr lang="nl-NL" dirty="0"/>
              <a:t>)</a:t>
            </a:r>
          </a:p>
          <a:p>
            <a:r>
              <a:rPr lang="nl-NL" dirty="0"/>
              <a:t>Professioneel (schepen, vliegtuigen): </a:t>
            </a:r>
            <a:br>
              <a:rPr lang="nl-NL" dirty="0"/>
            </a:br>
            <a:r>
              <a:rPr lang="nl-NL" dirty="0"/>
              <a:t>veel SSB vanaf jaren vijftig (??)</a:t>
            </a:r>
          </a:p>
          <a:p>
            <a:r>
              <a:rPr lang="nl-NL" dirty="0"/>
              <a:t>Amateurs: vanaf jaren zestig</a:t>
            </a:r>
          </a:p>
          <a:p>
            <a:r>
              <a:rPr lang="nl-NL" dirty="0"/>
              <a:t>Consumenten: NIET, te slechte kwaliteit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974ECC-343E-47DD-B5FE-3ADA12D9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1154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EA6BB-7F43-43A7-94D9-CA8F9E9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Communicatie-ontvanger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EC7718-5A17-4ADE-A388-50803FD3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Yaesu</a:t>
            </a:r>
            <a:r>
              <a:rPr lang="nl-NL" dirty="0"/>
              <a:t> FRG-7700 (1981)</a:t>
            </a:r>
          </a:p>
          <a:p>
            <a:r>
              <a:rPr lang="nl-NL" dirty="0"/>
              <a:t>Mode LSB/USB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70674A-9E55-45B8-98D1-BFADA946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30</a:t>
            </a:fld>
            <a:endParaRPr lang="nl-NL" dirty="0"/>
          </a:p>
        </p:txBody>
      </p:sp>
      <p:pic>
        <p:nvPicPr>
          <p:cNvPr id="6" name="Afbeelding 5" descr="Afbeelding met tekst, binnen, oven, fornuis&#10;&#10;Automatisch gegenereerde beschrijving">
            <a:extLst>
              <a:ext uri="{FF2B5EF4-FFF2-40B4-BE49-F238E27FC236}">
                <a16:creationId xmlns:a16="http://schemas.microsoft.com/office/drawing/2014/main" id="{5165B1B6-AD23-4246-A141-376133097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2"/>
            <a:ext cx="5451003" cy="37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7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0000A-13E0-48A8-8F2E-F2C2D447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r>
              <a:rPr lang="nl-NL" dirty="0"/>
              <a:t> 2100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BFB165-E96D-46CF-874C-9766DB845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1828800"/>
          </a:xfrm>
        </p:spPr>
        <p:txBody>
          <a:bodyPr/>
          <a:lstStyle/>
          <a:p>
            <a:r>
              <a:rPr lang="nl-NL" dirty="0"/>
              <a:t>Standaard zonder SSB</a:t>
            </a:r>
          </a:p>
          <a:p>
            <a:r>
              <a:rPr lang="nl-NL" dirty="0"/>
              <a:t>Leverbaar: SSB </a:t>
            </a:r>
            <a:r>
              <a:rPr lang="nl-NL" dirty="0" err="1"/>
              <a:t>Zusatz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95C225-1A36-4509-AAC7-905E8715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6" name="Afbeelding 5" descr="Afbeelding met adapter&#10;&#10;Automatisch gegenereerde beschrijving">
            <a:extLst>
              <a:ext uri="{FF2B5EF4-FFF2-40B4-BE49-F238E27FC236}">
                <a16:creationId xmlns:a16="http://schemas.microsoft.com/office/drawing/2014/main" id="{ED071E7D-A355-47A4-B266-3C460B639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7904" r="11445" b="11600"/>
          <a:stretch/>
        </p:blipFill>
        <p:spPr>
          <a:xfrm>
            <a:off x="210567" y="3140968"/>
            <a:ext cx="4760690" cy="3312367"/>
          </a:xfrm>
          <a:prstGeom prst="rect">
            <a:avLst/>
          </a:prstGeom>
        </p:spPr>
      </p:pic>
      <p:pic>
        <p:nvPicPr>
          <p:cNvPr id="8" name="Afbeelding 7" descr="Afbeelding met binnen, oven, magnetron, stereo&#10;&#10;Automatisch gegenereerde beschrijving">
            <a:extLst>
              <a:ext uri="{FF2B5EF4-FFF2-40B4-BE49-F238E27FC236}">
                <a16:creationId xmlns:a16="http://schemas.microsoft.com/office/drawing/2014/main" id="{7392E496-97C5-4625-AED1-85E0C6841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20751"/>
            <a:ext cx="3102992" cy="232724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CC32D23-A446-47C7-81E3-4B78A0F23EFF}"/>
              </a:ext>
            </a:extLst>
          </p:cNvPr>
          <p:cNvSpPr txBox="1">
            <a:spLocks/>
          </p:cNvSpPr>
          <p:nvPr/>
        </p:nvSpPr>
        <p:spPr>
          <a:xfrm>
            <a:off x="5027836" y="4349550"/>
            <a:ext cx="3991519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BFO aan/uit, </a:t>
            </a:r>
            <a:r>
              <a:rPr lang="nl-NL" dirty="0" err="1"/>
              <a:t>Clarify</a:t>
            </a:r>
            <a:endParaRPr lang="nl-NL" dirty="0"/>
          </a:p>
          <a:p>
            <a:r>
              <a:rPr lang="nl-NL" dirty="0" err="1"/>
              <a:t>Gain</a:t>
            </a:r>
            <a:r>
              <a:rPr lang="nl-NL" dirty="0"/>
              <a:t> A/M, sterkte</a:t>
            </a:r>
          </a:p>
          <a:p>
            <a:r>
              <a:rPr lang="nl-NL" dirty="0" err="1"/>
              <a:t>Noise</a:t>
            </a:r>
            <a:r>
              <a:rPr lang="nl-NL" dirty="0"/>
              <a:t> Limiter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159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freesbank&#10;&#10;Automatisch gegenereerde beschrijving">
            <a:extLst>
              <a:ext uri="{FF2B5EF4-FFF2-40B4-BE49-F238E27FC236}">
                <a16:creationId xmlns:a16="http://schemas.microsoft.com/office/drawing/2014/main" id="{7D13A407-6CD2-4BF0-B82E-605EFCBE9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5" b="20375"/>
          <a:stretch/>
        </p:blipFill>
        <p:spPr>
          <a:xfrm>
            <a:off x="3419872" y="3927922"/>
            <a:ext cx="5527045" cy="25298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35E85C-BDCA-4D6F-A371-D553A3FC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Een Omroepdoos ombouwen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FF2328-1FAA-47E3-864C-226AC1AB4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83" y="1600200"/>
            <a:ext cx="8489717" cy="4525963"/>
          </a:xfrm>
        </p:spPr>
        <p:txBody>
          <a:bodyPr/>
          <a:lstStyle/>
          <a:p>
            <a:r>
              <a:rPr lang="nl-NL" dirty="0"/>
              <a:t>Moet </a:t>
            </a:r>
            <a:r>
              <a:rPr lang="nl-NL" dirty="0">
                <a:solidFill>
                  <a:schemeClr val="tx2"/>
                </a:solidFill>
              </a:rPr>
              <a:t>SSB frequenties </a:t>
            </a:r>
            <a:r>
              <a:rPr lang="nl-NL" dirty="0"/>
              <a:t>ontvangen, iig 80m,</a:t>
            </a:r>
            <a:br>
              <a:rPr lang="nl-NL" dirty="0"/>
            </a:br>
            <a:r>
              <a:rPr lang="nl-NL" dirty="0"/>
              <a:t>meeste op Tropenband (Visserijband)</a:t>
            </a:r>
          </a:p>
          <a:p>
            <a:r>
              <a:rPr lang="nl-NL" dirty="0"/>
              <a:t>Inbouw BFO</a:t>
            </a:r>
          </a:p>
          <a:p>
            <a:r>
              <a:rPr lang="nl-NL" dirty="0"/>
              <a:t>RF Sterkteregeling is gewenst</a:t>
            </a:r>
          </a:p>
          <a:p>
            <a:endParaRPr lang="nl-NL" dirty="0"/>
          </a:p>
          <a:p>
            <a:r>
              <a:rPr lang="nl-NL" dirty="0"/>
              <a:t>Omroepdoos, </a:t>
            </a:r>
            <a:br>
              <a:rPr lang="nl-NL" dirty="0"/>
            </a:br>
            <a:r>
              <a:rPr lang="nl-NL" dirty="0"/>
              <a:t>3 extra knoppen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59DE80-0829-4D4C-B44D-6A36B23E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847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8D233E4-AB3C-4C2D-A5D5-EE9E80A6E9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/>
                  <a:t>Een mooi wrak voor €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8D233E4-AB3C-4C2D-A5D5-EE9E80A6E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79FCA4-23BF-4FB9-84C2-F4DE6CD4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444" y="1268761"/>
            <a:ext cx="3615556" cy="5270152"/>
          </a:xfrm>
        </p:spPr>
        <p:txBody>
          <a:bodyPr/>
          <a:lstStyle/>
          <a:p>
            <a:r>
              <a:rPr lang="nl-NL" dirty="0"/>
              <a:t>Afrikaanse Philips, </a:t>
            </a:r>
            <a:br>
              <a:rPr lang="nl-NL" dirty="0"/>
            </a:br>
            <a:r>
              <a:rPr lang="nl-NL" dirty="0"/>
              <a:t>ca 1956 </a:t>
            </a:r>
          </a:p>
          <a:p>
            <a:endParaRPr lang="nl-NL" dirty="0"/>
          </a:p>
          <a:p>
            <a:r>
              <a:rPr lang="nl-NL" dirty="0"/>
              <a:t>M/T/K1/K2 geeft</a:t>
            </a:r>
            <a:br>
              <a:rPr lang="nl-NL" dirty="0"/>
            </a:br>
            <a:r>
              <a:rPr lang="nl-NL" dirty="0"/>
              <a:t>160/80/40/20 !!</a:t>
            </a:r>
          </a:p>
          <a:p>
            <a:r>
              <a:rPr lang="nl-NL" dirty="0"/>
              <a:t>T: 1,6 – 5,0 MHz:</a:t>
            </a:r>
            <a:br>
              <a:rPr lang="nl-NL" dirty="0"/>
            </a:br>
            <a:r>
              <a:rPr lang="nl-NL" dirty="0"/>
              <a:t>180m piraten</a:t>
            </a:r>
          </a:p>
          <a:p>
            <a:r>
              <a:rPr lang="nl-NL" dirty="0" err="1"/>
              <a:t>Fijnafstemming</a:t>
            </a:r>
            <a:r>
              <a:rPr lang="nl-NL" dirty="0"/>
              <a:t> K</a:t>
            </a:r>
          </a:p>
          <a:p>
            <a:r>
              <a:rPr lang="nl-NL" dirty="0"/>
              <a:t>Geen kast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CCD934-CA32-46BC-8B0C-80EC099F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F40197-0D3B-41D1-BA99-A954F79FC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8" y="1412776"/>
            <a:ext cx="537659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79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54849-7D58-481F-BED4-F398DF4F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Voorwerk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D9022C-D4F4-44BF-A7FE-67EF25F9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nl-NL" dirty="0"/>
              <a:t>Reparatie: vooral C’s vervangen (en 1 R)</a:t>
            </a:r>
          </a:p>
          <a:p>
            <a:r>
              <a:rPr lang="nl-NL" dirty="0"/>
              <a:t>Frequentieteller, aflezen op 0,1kHz</a:t>
            </a:r>
          </a:p>
          <a:p>
            <a:r>
              <a:rPr lang="nl-NL" dirty="0"/>
              <a:t>Goeie EM84 </a:t>
            </a:r>
            <a:r>
              <a:rPr lang="nl-NL" dirty="0" err="1"/>
              <a:t>ipv</a:t>
            </a:r>
            <a:r>
              <a:rPr lang="nl-NL" dirty="0"/>
              <a:t> slappe EM85</a:t>
            </a:r>
          </a:p>
          <a:p>
            <a:r>
              <a:rPr lang="nl-NL" dirty="0"/>
              <a:t>FM inbouwen (draaischijf aan bovenrand)</a:t>
            </a:r>
          </a:p>
          <a:p>
            <a:r>
              <a:rPr lang="nl-NL" dirty="0"/>
              <a:t>Kast: </a:t>
            </a:r>
            <a:br>
              <a:rPr lang="nl-NL" dirty="0"/>
            </a:br>
            <a:r>
              <a:rPr lang="nl-NL" dirty="0"/>
              <a:t>DVD-rekje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54C171-FE28-471C-9FCB-8005D187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34</a:t>
            </a:fld>
            <a:endParaRPr lang="nl-NL" dirty="0"/>
          </a:p>
        </p:txBody>
      </p:sp>
      <p:pic>
        <p:nvPicPr>
          <p:cNvPr id="5" name="Afbeelding 4" descr="Afbeelding met freesbank&#10;&#10;Automatisch gegenereerde beschrijving">
            <a:extLst>
              <a:ext uri="{FF2B5EF4-FFF2-40B4-BE49-F238E27FC236}">
                <a16:creationId xmlns:a16="http://schemas.microsoft.com/office/drawing/2014/main" id="{A57B4F36-227D-4BD7-B915-9795D1A16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5" b="20375"/>
          <a:stretch/>
        </p:blipFill>
        <p:spPr>
          <a:xfrm>
            <a:off x="2771800" y="3648184"/>
            <a:ext cx="6096993" cy="27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7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BE2EE-17A9-40C9-BFE4-05454868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BFO voor 68ct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0694CA-112B-45FB-B4E2-324303AF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1"/>
          </a:xfrm>
        </p:spPr>
        <p:txBody>
          <a:bodyPr/>
          <a:lstStyle/>
          <a:p>
            <a:r>
              <a:rPr lang="nl-NL" dirty="0"/>
              <a:t>NE555 oscillator </a:t>
            </a:r>
          </a:p>
          <a:p>
            <a:r>
              <a:rPr lang="nl-NL" dirty="0"/>
              <a:t>Op </a:t>
            </a:r>
            <a:r>
              <a:rPr lang="nl-NL" dirty="0" err="1"/>
              <a:t>schakelpot</a:t>
            </a:r>
            <a:endParaRPr lang="nl-NL" dirty="0"/>
          </a:p>
          <a:p>
            <a:r>
              <a:rPr lang="nl-NL" dirty="0"/>
              <a:t>Pot parallel aan </a:t>
            </a:r>
            <a:br>
              <a:rPr lang="nl-NL" dirty="0"/>
            </a:br>
            <a:r>
              <a:rPr lang="nl-NL" dirty="0"/>
              <a:t>regelweerstand</a:t>
            </a:r>
          </a:p>
          <a:p>
            <a:r>
              <a:rPr lang="nl-NL" dirty="0"/>
              <a:t>Bereik MF ± 3kHz</a:t>
            </a:r>
          </a:p>
          <a:p>
            <a:r>
              <a:rPr lang="nl-NL" dirty="0"/>
              <a:t>Uitgang aan kap </a:t>
            </a:r>
            <a:br>
              <a:rPr lang="nl-NL" dirty="0"/>
            </a:br>
            <a:r>
              <a:rPr lang="nl-NL" dirty="0"/>
              <a:t>over ECH81</a:t>
            </a:r>
            <a:br>
              <a:rPr lang="nl-NL" dirty="0"/>
            </a:br>
            <a:r>
              <a:rPr lang="nl-NL" dirty="0"/>
              <a:t>(“blaaskap”)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781821-DA97-4BE3-84F8-FDFF021A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7A7909-9857-4DBA-A548-0366A124E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002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36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Stabiliteit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5616624" cy="5256584"/>
          </a:xfrm>
        </p:spPr>
        <p:txBody>
          <a:bodyPr/>
          <a:lstStyle/>
          <a:p>
            <a:r>
              <a:rPr lang="en-US" dirty="0"/>
              <a:t>Amateur over </a:t>
            </a:r>
            <a:r>
              <a:rPr lang="en-US" dirty="0" err="1"/>
              <a:t>Endstufe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klinkt</a:t>
            </a:r>
            <a:r>
              <a:rPr lang="en-US" dirty="0"/>
              <a:t> </a:t>
            </a:r>
            <a:r>
              <a:rPr lang="en-US" dirty="0" err="1"/>
              <a:t>reuze</a:t>
            </a:r>
            <a:r>
              <a:rPr lang="en-US" dirty="0"/>
              <a:t> </a:t>
            </a:r>
            <a:r>
              <a:rPr lang="en-US" dirty="0" err="1"/>
              <a:t>schor</a:t>
            </a:r>
            <a:endParaRPr lang="en-US" dirty="0"/>
          </a:p>
          <a:p>
            <a:r>
              <a:rPr lang="en-US" dirty="0"/>
              <a:t>BFO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AM-</a:t>
            </a:r>
            <a:r>
              <a:rPr lang="en-US" dirty="0" err="1"/>
              <a:t>zender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strakke</a:t>
            </a:r>
            <a:r>
              <a:rPr lang="en-US" dirty="0"/>
              <a:t> </a:t>
            </a:r>
            <a:r>
              <a:rPr lang="en-US" dirty="0" err="1"/>
              <a:t>fluit</a:t>
            </a:r>
            <a:endParaRPr lang="en-US" dirty="0"/>
          </a:p>
          <a:p>
            <a:r>
              <a:rPr lang="en-US" dirty="0"/>
              <a:t>RC-oscillator: </a:t>
            </a:r>
            <a:r>
              <a:rPr lang="en-US" dirty="0" err="1"/>
              <a:t>variaties</a:t>
            </a:r>
            <a:r>
              <a:rPr lang="en-US" dirty="0"/>
              <a:t> in </a:t>
            </a:r>
            <a:r>
              <a:rPr lang="en-US" dirty="0" err="1"/>
              <a:t>voedingsspanning</a:t>
            </a:r>
            <a:endParaRPr lang="en-US" dirty="0"/>
          </a:p>
          <a:p>
            <a:r>
              <a:rPr lang="en-US" dirty="0" err="1"/>
              <a:t>Voeding</a:t>
            </a:r>
            <a:r>
              <a:rPr lang="en-US" dirty="0"/>
              <a:t>: </a:t>
            </a:r>
            <a:r>
              <a:rPr lang="en-US" dirty="0" err="1"/>
              <a:t>uit</a:t>
            </a:r>
            <a:r>
              <a:rPr lang="en-US" dirty="0"/>
              <a:t> 6,3V </a:t>
            </a:r>
            <a:r>
              <a:rPr lang="en-US" dirty="0" err="1"/>
              <a:t>gloei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enkelvoudige</a:t>
            </a:r>
            <a:r>
              <a:rPr lang="en-US" dirty="0"/>
              <a:t> </a:t>
            </a:r>
            <a:r>
              <a:rPr lang="en-US" dirty="0" err="1"/>
              <a:t>gelijkrichting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(prima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freq</a:t>
            </a:r>
            <a:r>
              <a:rPr lang="en-US" dirty="0"/>
              <a:t> display)</a:t>
            </a:r>
            <a:endParaRPr lang="nl-NL" dirty="0"/>
          </a:p>
        </p:txBody>
      </p:sp>
      <p:pic>
        <p:nvPicPr>
          <p:cNvPr id="5" name="ParaB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2797274"/>
            <a:ext cx="609600" cy="609600"/>
          </a:xfrm>
          <a:prstGeom prst="rect">
            <a:avLst/>
          </a:prstGeom>
        </p:spPr>
      </p:pic>
      <p:pic>
        <p:nvPicPr>
          <p:cNvPr id="6" name="EndstuBf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1417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</a:t>
            </a:r>
            <a:r>
              <a:rPr lang="en-US" dirty="0" err="1"/>
              <a:t>verbetering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7638"/>
            <a:ext cx="8229600" cy="5107706"/>
          </a:xfrm>
        </p:spPr>
        <p:txBody>
          <a:bodyPr/>
          <a:lstStyle/>
          <a:p>
            <a:r>
              <a:rPr lang="en-US" dirty="0" err="1"/>
              <a:t>Stabilisator</a:t>
            </a:r>
            <a:r>
              <a:rPr lang="en-US" dirty="0"/>
              <a:t> in </a:t>
            </a:r>
            <a:r>
              <a:rPr lang="en-US" dirty="0" err="1"/>
              <a:t>voedingsspanning</a:t>
            </a:r>
            <a:endParaRPr lang="en-US" dirty="0"/>
          </a:p>
          <a:p>
            <a:r>
              <a:rPr lang="en-US" dirty="0"/>
              <a:t>BFO </a:t>
            </a: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zonnetje</a:t>
            </a:r>
            <a:r>
              <a:rPr lang="en-US" dirty="0"/>
              <a:t>!  Patras: </a:t>
            </a:r>
          </a:p>
          <a:p>
            <a:endParaRPr lang="en-US" dirty="0"/>
          </a:p>
          <a:p>
            <a:r>
              <a:rPr lang="en-US" dirty="0" err="1"/>
              <a:t>Signaal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sterk</a:t>
            </a:r>
            <a:r>
              <a:rPr lang="en-US" dirty="0"/>
              <a:t>!  Best is ca ¼ van BFO</a:t>
            </a:r>
          </a:p>
          <a:p>
            <a:r>
              <a:rPr lang="en-US" dirty="0"/>
              <a:t>Attenuator in </a:t>
            </a:r>
            <a:r>
              <a:rPr lang="en-US" dirty="0" err="1"/>
              <a:t>antenneleiding</a:t>
            </a:r>
            <a:r>
              <a:rPr lang="en-US" dirty="0"/>
              <a:t> (50kLin </a:t>
            </a:r>
            <a:r>
              <a:rPr lang="en-US" dirty="0" err="1"/>
              <a:t>potje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3 extra </a:t>
            </a:r>
            <a:br>
              <a:rPr lang="en-US" dirty="0"/>
            </a:br>
            <a:r>
              <a:rPr lang="en-US" dirty="0" err="1"/>
              <a:t>knoppen</a:t>
            </a:r>
            <a:endParaRPr lang="en-US" dirty="0"/>
          </a:p>
          <a:p>
            <a:endParaRPr lang="nl-NL" dirty="0"/>
          </a:p>
        </p:txBody>
      </p:sp>
      <p:pic>
        <p:nvPicPr>
          <p:cNvPr id="5" name="GriekB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2132856"/>
            <a:ext cx="609600" cy="609600"/>
          </a:xfrm>
          <a:prstGeom prst="rect">
            <a:avLst/>
          </a:prstGeom>
        </p:spPr>
      </p:pic>
      <p:pic>
        <p:nvPicPr>
          <p:cNvPr id="6" name="Afbeelding 5" descr="Afbeelding met freesbank&#10;&#10;Automatisch gegenereerde beschrijving">
            <a:extLst>
              <a:ext uri="{FF2B5EF4-FFF2-40B4-BE49-F238E27FC236}">
                <a16:creationId xmlns:a16="http://schemas.microsoft.com/office/drawing/2014/main" id="{0A6E444B-C1FC-400D-AE2E-785B1E3AB4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5" b="20375"/>
          <a:stretch/>
        </p:blipFill>
        <p:spPr>
          <a:xfrm>
            <a:off x="3563888" y="4454846"/>
            <a:ext cx="5144616" cy="23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6463F-C3AB-45B6-911E-B7A6A4C7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Afronding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0E559-99FE-4446-B2D4-FE18C788A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nl-NL" dirty="0"/>
              <a:t>SSB: Niet heel veel te horen, </a:t>
            </a:r>
            <a:br>
              <a:rPr lang="nl-NL" dirty="0"/>
            </a:br>
            <a:r>
              <a:rPr lang="nl-NL" dirty="0"/>
              <a:t>meest nog amateurs, wel leuk</a:t>
            </a:r>
          </a:p>
          <a:p>
            <a:r>
              <a:rPr lang="nl-NL" dirty="0"/>
              <a:t>Bruikbare SSB-</a:t>
            </a:r>
            <a:r>
              <a:rPr lang="nl-NL" dirty="0" err="1"/>
              <a:t>Rig’s</a:t>
            </a:r>
            <a:r>
              <a:rPr lang="nl-NL" dirty="0"/>
              <a:t>  te vinden</a:t>
            </a:r>
            <a:br>
              <a:rPr lang="nl-NL" dirty="0"/>
            </a:br>
            <a:r>
              <a:rPr lang="nl-NL" dirty="0"/>
              <a:t>Communicatie-ontvanger</a:t>
            </a:r>
          </a:p>
          <a:p>
            <a:r>
              <a:rPr lang="nl-NL" dirty="0"/>
              <a:t>Beetje oefenen met bediening</a:t>
            </a:r>
          </a:p>
          <a:p>
            <a:r>
              <a:rPr lang="nl-NL" dirty="0"/>
              <a:t>Probeer ook </a:t>
            </a:r>
            <a:r>
              <a:rPr lang="nl-NL" dirty="0">
                <a:hlinkClick r:id="rId2"/>
              </a:rPr>
              <a:t>Twente </a:t>
            </a:r>
            <a:r>
              <a:rPr lang="nl-NL" dirty="0" err="1">
                <a:hlinkClick r:id="rId2"/>
              </a:rPr>
              <a:t>WebSDR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Je ziet wat er gebeurt</a:t>
            </a:r>
          </a:p>
          <a:p>
            <a:r>
              <a:rPr lang="nl-NL" dirty="0"/>
              <a:t>Zelf maken? SSB = Omroepdoos + BFO + MGC</a:t>
            </a:r>
            <a:br>
              <a:rPr lang="nl-NL" dirty="0"/>
            </a:br>
            <a:r>
              <a:rPr lang="nl-NL" dirty="0"/>
              <a:t>Resultaat minder goed!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3DFA04-00E7-49DC-B45D-D69AB3DC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38</a:t>
            </a:fld>
            <a:endParaRPr lang="nl-NL" dirty="0"/>
          </a:p>
        </p:txBody>
      </p:sp>
      <p:pic>
        <p:nvPicPr>
          <p:cNvPr id="5" name="Afbeelding 4" descr="Afbeelding met tekst, scherm, nachthemel&#10;&#10;Automatisch gegenereerde beschrijving">
            <a:extLst>
              <a:ext uri="{FF2B5EF4-FFF2-40B4-BE49-F238E27FC236}">
                <a16:creationId xmlns:a16="http://schemas.microsoft.com/office/drawing/2014/main" id="{74C1283F-6611-440D-AE50-6E08A0517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1479977"/>
            <a:ext cx="3040360" cy="38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56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1FA72-7808-4AA1-991E-07E1794C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LC-Kring in oktober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B9D997-E379-45BA-9217-4328EAC8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Philips 50IC361, “</a:t>
            </a:r>
            <a:r>
              <a:rPr lang="nl-NL" dirty="0" err="1"/>
              <a:t>Hurricane</a:t>
            </a:r>
            <a:r>
              <a:rPr lang="nl-NL" dirty="0"/>
              <a:t> de Luxe”</a:t>
            </a:r>
          </a:p>
          <a:p>
            <a:r>
              <a:rPr lang="nl-NL" dirty="0"/>
              <a:t>13 oktober </a:t>
            </a:r>
            <a:br>
              <a:rPr lang="nl-NL" dirty="0"/>
            </a:br>
            <a:r>
              <a:rPr lang="nl-NL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885CEF-7BE3-4732-A292-7BDD4E44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39</a:t>
            </a:fld>
            <a:endParaRPr lang="nl-NL" dirty="0"/>
          </a:p>
        </p:txBody>
      </p:sp>
      <p:pic>
        <p:nvPicPr>
          <p:cNvPr id="6" name="Afbeelding 5" descr="Afbeelding met tekst, magnetron, binnen, oven&#10;&#10;Automatisch gegenereerde beschrijving">
            <a:extLst>
              <a:ext uri="{FF2B5EF4-FFF2-40B4-BE49-F238E27FC236}">
                <a16:creationId xmlns:a16="http://schemas.microsoft.com/office/drawing/2014/main" id="{9153CE01-783A-4778-A613-606F695B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66371"/>
            <a:ext cx="5582840" cy="38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76DA3-8036-435F-95D4-EC6838ED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Pro’s en </a:t>
            </a:r>
            <a:r>
              <a:rPr lang="nl-NL" dirty="0" err="1"/>
              <a:t>Con’s</a:t>
            </a:r>
            <a:r>
              <a:rPr lang="nl-NL" dirty="0"/>
              <a:t> van SSB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2C1CD7-E080-48B4-AE66-65175DEB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458" y="1600198"/>
            <a:ext cx="3466728" cy="4525963"/>
          </a:xfrm>
        </p:spPr>
        <p:txBody>
          <a:bodyPr/>
          <a:lstStyle/>
          <a:p>
            <a:r>
              <a:rPr lang="nl-NL" dirty="0"/>
              <a:t>Voordelen:</a:t>
            </a:r>
          </a:p>
          <a:p>
            <a:pPr lvl="1"/>
            <a:r>
              <a:rPr lang="nl-NL" dirty="0"/>
              <a:t>Bandbreedte</a:t>
            </a:r>
          </a:p>
          <a:p>
            <a:pPr lvl="1"/>
            <a:r>
              <a:rPr lang="nl-NL" dirty="0"/>
              <a:t>Energie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Niet afluisteren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BE83D8-67EA-4F63-BA38-3907946B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D21EF8C-5F97-45E0-946F-FF3C5161FD8D}"/>
              </a:ext>
            </a:extLst>
          </p:cNvPr>
          <p:cNvSpPr txBox="1">
            <a:spLocks/>
          </p:cNvSpPr>
          <p:nvPr/>
        </p:nvSpPr>
        <p:spPr>
          <a:xfrm>
            <a:off x="4667858" y="1600199"/>
            <a:ext cx="37706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Nadelen:</a:t>
            </a:r>
          </a:p>
          <a:p>
            <a:pPr lvl="1"/>
            <a:r>
              <a:rPr lang="nl-NL" dirty="0"/>
              <a:t>Ingewikkelder </a:t>
            </a:r>
            <a:r>
              <a:rPr lang="nl-NL" dirty="0" err="1"/>
              <a:t>Mod</a:t>
            </a:r>
            <a:r>
              <a:rPr lang="nl-NL" dirty="0"/>
              <a:t>/</a:t>
            </a:r>
            <a:r>
              <a:rPr lang="nl-NL" dirty="0" err="1"/>
              <a:t>Demod</a:t>
            </a:r>
            <a:endParaRPr lang="nl-NL" dirty="0"/>
          </a:p>
          <a:p>
            <a:pPr lvl="1"/>
            <a:r>
              <a:rPr lang="nl-NL" dirty="0"/>
              <a:t>Zeer precies afstemmen nodig</a:t>
            </a:r>
          </a:p>
          <a:p>
            <a:pPr lvl="1"/>
            <a:r>
              <a:rPr lang="nl-NL" dirty="0"/>
              <a:t>Geen AVR</a:t>
            </a:r>
          </a:p>
          <a:p>
            <a:pPr lvl="1"/>
            <a:r>
              <a:rPr lang="nl-NL" dirty="0"/>
              <a:t>Beperkte (slechte) geluidskwaliteit</a:t>
            </a:r>
          </a:p>
        </p:txBody>
      </p:sp>
      <p:pic>
        <p:nvPicPr>
          <p:cNvPr id="7" name="Afbeelding 6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BFCF3018-DF24-4A05-A116-9ABE46D5A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3" y="3792082"/>
            <a:ext cx="3905857" cy="29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5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76288-B6C9-4EB8-ACFB-4B01FF55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VolMet</a:t>
            </a:r>
            <a:r>
              <a:rPr lang="nl-NL" dirty="0"/>
              <a:t>: </a:t>
            </a:r>
            <a:r>
              <a:rPr lang="nl-NL" dirty="0" err="1"/>
              <a:t>VluchtMeteo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1EDAD7-F30B-429D-8B26-2C402DE25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>
            <a:normAutofit/>
          </a:bodyPr>
          <a:lstStyle/>
          <a:p>
            <a:r>
              <a:rPr lang="nl-NL" dirty="0"/>
              <a:t>Weerrapporten over vliegvelden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Even 5450 proberen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op Philips D2935 … …</a:t>
            </a:r>
          </a:p>
          <a:p>
            <a:r>
              <a:rPr lang="nl-NL" dirty="0"/>
              <a:t>Wereldwijd in 12 regio’s</a:t>
            </a:r>
          </a:p>
          <a:p>
            <a:r>
              <a:rPr lang="nl-NL" dirty="0"/>
              <a:t>Schema’s en frequenties:</a:t>
            </a:r>
            <a:br>
              <a:rPr lang="nl-NL" dirty="0"/>
            </a:br>
            <a:r>
              <a:rPr lang="nl-NL" dirty="0">
                <a:hlinkClick r:id="rId2"/>
              </a:rPr>
              <a:t>https://www.dxinfocentre.com/volmet-wx.htm</a:t>
            </a:r>
            <a:r>
              <a:rPr lang="nl-NL" dirty="0"/>
              <a:t> </a:t>
            </a:r>
          </a:p>
          <a:p>
            <a:r>
              <a:rPr lang="nl-NL" dirty="0"/>
              <a:t>Computerstemmetjes</a:t>
            </a:r>
          </a:p>
          <a:p>
            <a:r>
              <a:rPr lang="nl-NL" dirty="0"/>
              <a:t>RAF op 5450USB, altijd (testen!)</a:t>
            </a:r>
            <a:br>
              <a:rPr lang="nl-NL" dirty="0"/>
            </a:br>
            <a:r>
              <a:rPr lang="nl-NL" dirty="0">
                <a:solidFill>
                  <a:srgbClr val="00B050"/>
                </a:solidFill>
              </a:rPr>
              <a:t>Gebruik als voorbeeld in deze lezing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437DB3-C68B-4319-AEC2-29025B95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Afbeelding 5" descr="Afbeelding met elektronica, binnen, vloer, stereo&#10;&#10;Automatisch gegenereerde beschrijving">
            <a:extLst>
              <a:ext uri="{FF2B5EF4-FFF2-40B4-BE49-F238E27FC236}">
                <a16:creationId xmlns:a16="http://schemas.microsoft.com/office/drawing/2014/main" id="{2548F738-F882-4E5D-B420-D9EA806EC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52992"/>
            <a:ext cx="2845336" cy="21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4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CB173-B4B6-459D-B1BA-F6015625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Amateurbanden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A21543-82EF-4934-858A-B137CDD97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/>
          <a:lstStyle/>
          <a:p>
            <a:r>
              <a:rPr lang="nl-NL" dirty="0"/>
              <a:t>Diverse HF banden voor amateurs</a:t>
            </a:r>
          </a:p>
          <a:p>
            <a:r>
              <a:rPr lang="nl-NL" dirty="0"/>
              <a:t>Spraak op 160, 80, 40 en 20&amp;18 meter</a:t>
            </a:r>
          </a:p>
          <a:p>
            <a:r>
              <a:rPr lang="nl-NL" dirty="0"/>
              <a:t>Op 10m nog nooit iets gehoord…..</a:t>
            </a:r>
          </a:p>
          <a:p>
            <a:r>
              <a:rPr lang="nl-NL" dirty="0"/>
              <a:t>Onder 10MHz (160/80/40m): LSB</a:t>
            </a:r>
            <a:br>
              <a:rPr lang="nl-NL" dirty="0"/>
            </a:br>
            <a:r>
              <a:rPr lang="nl-NL" dirty="0"/>
              <a:t>Boven 10MHz (20m en 10m): USB</a:t>
            </a:r>
          </a:p>
          <a:p>
            <a:r>
              <a:rPr lang="nl-NL" dirty="0"/>
              <a:t>CB/VHF/UHF (27Mc, 2m en 70cm): FM</a:t>
            </a:r>
          </a:p>
          <a:p>
            <a:r>
              <a:rPr lang="nl-NL" dirty="0"/>
              <a:t>Beginstuk bandje: CW en digitale modi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8D06B6-82F4-430F-8922-51A4CDCA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357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D7471-B2BF-46E4-940D-B88B5262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160 meter (1840-2000kHz)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579778-999B-4624-87BB-32C0CA6C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Heel weinig verkeer, in NL amper gebruikt</a:t>
            </a:r>
          </a:p>
          <a:p>
            <a:r>
              <a:rPr lang="nl-NL" dirty="0"/>
              <a:t>Soort Middengolf, </a:t>
            </a:r>
            <a:r>
              <a:rPr lang="nl-NL" dirty="0">
                <a:solidFill>
                  <a:srgbClr val="FF0000"/>
                </a:solidFill>
              </a:rPr>
              <a:t>niet 180m </a:t>
            </a:r>
            <a:r>
              <a:rPr lang="nl-NL" dirty="0"/>
              <a:t>(piraten met AM)</a:t>
            </a:r>
          </a:p>
          <a:p>
            <a:r>
              <a:rPr lang="nl-NL" dirty="0"/>
              <a:t>Soms Duitse amateurs</a:t>
            </a:r>
          </a:p>
          <a:p>
            <a:r>
              <a:rPr lang="nl-NL" dirty="0"/>
              <a:t>Onderwerp: </a:t>
            </a:r>
            <a:r>
              <a:rPr lang="nl-NL" dirty="0" err="1"/>
              <a:t>antenne’s</a:t>
            </a:r>
            <a:r>
              <a:rPr lang="nl-NL" dirty="0"/>
              <a:t> (groot!), zenders</a:t>
            </a:r>
          </a:p>
          <a:p>
            <a:r>
              <a:rPr lang="nl-NL" dirty="0"/>
              <a:t>Taal: Duits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8F432E-3A36-4714-8570-23E4DF6F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884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349F9-0D78-46A6-99B1-34F31A37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80 meter (3600-3800kHz)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1F38C3-C6CC-410B-AE0F-ADADD19E4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Hele dag praatjes, landen rondom B GB D NL</a:t>
            </a:r>
          </a:p>
          <a:p>
            <a:r>
              <a:rPr lang="nl-NL" dirty="0"/>
              <a:t>“Ronde”, groepje dat elkaar kent</a:t>
            </a:r>
          </a:p>
          <a:p>
            <a:r>
              <a:rPr lang="nl-NL" dirty="0"/>
              <a:t>Huis overstroomd, rollator, sneeuw, XYL</a:t>
            </a:r>
          </a:p>
          <a:p>
            <a:r>
              <a:rPr lang="nl-NL" dirty="0"/>
              <a:t>Rond 3620 vaak NL ronde</a:t>
            </a:r>
          </a:p>
          <a:p>
            <a:r>
              <a:rPr lang="nl-NL" dirty="0"/>
              <a:t>Talen: Duits, </a:t>
            </a:r>
            <a:r>
              <a:rPr lang="nl-NL" dirty="0" err="1"/>
              <a:t>Ned</a:t>
            </a:r>
            <a:r>
              <a:rPr lang="nl-NL" dirty="0"/>
              <a:t>, Engels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9CFD0B-5C04-4F7F-80B6-17ED49D7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33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46297-B994-4D6A-8130-5283E91C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40 meter (7050-7200kHz)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44DC39-FE01-4351-BDD9-8C2256E8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Verbindingen over heel Europa</a:t>
            </a:r>
          </a:p>
          <a:p>
            <a:r>
              <a:rPr lang="nl-NL" dirty="0"/>
              <a:t>Korte praatjes over apparatuur</a:t>
            </a:r>
          </a:p>
          <a:p>
            <a:r>
              <a:rPr lang="nl-NL" dirty="0" err="1"/>
              <a:t>Callsign</a:t>
            </a:r>
            <a:r>
              <a:rPr lang="nl-NL" dirty="0"/>
              <a:t> uitwisselen, 5-by-9</a:t>
            </a:r>
          </a:p>
          <a:p>
            <a:r>
              <a:rPr lang="nl-NL" dirty="0"/>
              <a:t>CQ (“</a:t>
            </a:r>
            <a:r>
              <a:rPr lang="nl-NL" dirty="0" err="1"/>
              <a:t>seek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”),   CQ DX,   CQ Pacific</a:t>
            </a:r>
          </a:p>
          <a:p>
            <a:r>
              <a:rPr lang="nl-NL" dirty="0"/>
              <a:t>Engels, Duits, Frans, Italiaans, Russisch, …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F5CFBE-080E-439C-9F8D-A8449D94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5446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1438</Words>
  <Application>Microsoft Office PowerPoint</Application>
  <PresentationFormat>Diavoorstelling (4:3)</PresentationFormat>
  <Paragraphs>271</Paragraphs>
  <Slides>39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Cambria Math</vt:lpstr>
      <vt:lpstr>Kantoorthema</vt:lpstr>
      <vt:lpstr>Enkelzijband: Theorie, Luisteren, Knutselen</vt:lpstr>
      <vt:lpstr>Onderdelen van de lezing</vt:lpstr>
      <vt:lpstr>1. Enkelzijband, Wat en Waarom</vt:lpstr>
      <vt:lpstr>Pro’s en Con’s van SSB</vt:lpstr>
      <vt:lpstr>VolMet: VluchtMeteo</vt:lpstr>
      <vt:lpstr>Amateurbanden</vt:lpstr>
      <vt:lpstr>160 meter (1840-2000kHz)</vt:lpstr>
      <vt:lpstr>80 meter (3600-3800kHz)</vt:lpstr>
      <vt:lpstr>40 meter (7050-7200kHz)</vt:lpstr>
      <vt:lpstr>20 meter (14100-14350kHz)</vt:lpstr>
      <vt:lpstr>2. Frequentiedomein: Theorie</vt:lpstr>
      <vt:lpstr>AM in het Tijdsdomein</vt:lpstr>
      <vt:lpstr>Frequentiedomein: Zijbanden</vt:lpstr>
      <vt:lpstr>Zijbanden op WebSDR</vt:lpstr>
      <vt:lpstr>AM is verspillend</vt:lpstr>
      <vt:lpstr>Het Enkelzijbandsysteem</vt:lpstr>
      <vt:lpstr>De Quadratuur-Mixer</vt:lpstr>
      <vt:lpstr>SSB op de WebSDR</vt:lpstr>
      <vt:lpstr>Demodulatie van SSB</vt:lpstr>
      <vt:lpstr>Heterodynische frequentie-omzetting</vt:lpstr>
      <vt:lpstr>En LSB dan</vt:lpstr>
      <vt:lpstr>Praktijk: Precisie van BFO</vt:lpstr>
      <vt:lpstr>3. Gebruik van SSB Ontvanger</vt:lpstr>
      <vt:lpstr>Afstemmen: boven frequentie</vt:lpstr>
      <vt:lpstr>BFO Regeling</vt:lpstr>
      <vt:lpstr>Hogere stem een probleem?</vt:lpstr>
      <vt:lpstr>Soms geen BFO regeling</vt:lpstr>
      <vt:lpstr>Sterkteregeling</vt:lpstr>
      <vt:lpstr>4. Luisteren zonder SSB ontvanger</vt:lpstr>
      <vt:lpstr>Communicatie-ontvanger</vt:lpstr>
      <vt:lpstr>Grundig Satellit 2100</vt:lpstr>
      <vt:lpstr>5. Een Omroepdoos ombouwen</vt:lpstr>
      <vt:lpstr>Een mooi wrak voor €3^50</vt:lpstr>
      <vt:lpstr>Voorwerk</vt:lpstr>
      <vt:lpstr>Een BFO voor 68ct</vt:lpstr>
      <vt:lpstr>Stabiliteit!</vt:lpstr>
      <vt:lpstr>BFO verbetering</vt:lpstr>
      <vt:lpstr>6. Afronding</vt:lpstr>
      <vt:lpstr>LC-Kring in oktober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SUPER lezing</dc:title>
  <dc:creator>Gerard</dc:creator>
  <cp:lastModifiedBy>Tel, G. (Gerard)</cp:lastModifiedBy>
  <cp:revision>158</cp:revision>
  <dcterms:created xsi:type="dcterms:W3CDTF">2015-11-14T15:45:22Z</dcterms:created>
  <dcterms:modified xsi:type="dcterms:W3CDTF">2021-09-07T13:39:29Z</dcterms:modified>
</cp:coreProperties>
</file>