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331" r:id="rId4"/>
    <p:sldId id="335" r:id="rId5"/>
    <p:sldId id="337" r:id="rId6"/>
    <p:sldId id="336" r:id="rId7"/>
    <p:sldId id="338" r:id="rId8"/>
    <p:sldId id="332" r:id="rId9"/>
    <p:sldId id="339" r:id="rId10"/>
    <p:sldId id="340" r:id="rId11"/>
    <p:sldId id="333" r:id="rId12"/>
    <p:sldId id="334" r:id="rId13"/>
    <p:sldId id="328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56" r:id="rId22"/>
    <p:sldId id="348" r:id="rId23"/>
    <p:sldId id="349" r:id="rId24"/>
    <p:sldId id="350" r:id="rId25"/>
    <p:sldId id="357" r:id="rId26"/>
    <p:sldId id="329" r:id="rId27"/>
    <p:sldId id="351" r:id="rId28"/>
    <p:sldId id="352" r:id="rId29"/>
    <p:sldId id="353" r:id="rId30"/>
    <p:sldId id="354" r:id="rId31"/>
    <p:sldId id="355" r:id="rId32"/>
    <p:sldId id="330" r:id="rId33"/>
    <p:sldId id="326" r:id="rId34"/>
    <p:sldId id="327" r:id="rId3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12-4-2023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12-4-2023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12-4-2023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12-4-2023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12-4-2023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12-4-2023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12-4-2023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12-4-2023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12-4-2023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12-4-2023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12-4-2023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12-4-2023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12-4-2023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ubesound.com/classic-emission-tube-tester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pace.science.uu.nl/~tel00101/FotoAlbum/RadioCorner/Beelden/Knigman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1449" y="1739460"/>
            <a:ext cx="3872551" cy="2182217"/>
          </a:xfrm>
        </p:spPr>
        <p:txBody>
          <a:bodyPr/>
          <a:lstStyle/>
          <a:p>
            <a:r>
              <a:rPr lang="nl-NL" dirty="0"/>
              <a:t>Knight KG-600C</a:t>
            </a:r>
            <a:br>
              <a:rPr lang="nl-NL" dirty="0"/>
            </a:br>
            <a:r>
              <a:rPr lang="nl-NL" dirty="0"/>
              <a:t>Buizentester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67564" y="3886200"/>
            <a:ext cx="2880320" cy="2835275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endParaRPr lang="en-US" dirty="0"/>
          </a:p>
          <a:p>
            <a:r>
              <a:rPr lang="en-US" dirty="0"/>
              <a:t>12 April 2023 </a:t>
            </a:r>
          </a:p>
          <a:p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B3C113-D3FA-C717-06F9-BD9C70BCB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2" y="478916"/>
            <a:ext cx="4870723" cy="60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85BA4-2264-9584-2178-1052CD33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werkt die tuner slecht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2636D3-3FE8-0C3D-6B0C-73348E61A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92675"/>
          </a:xfrm>
        </p:spPr>
        <p:txBody>
          <a:bodyPr/>
          <a:lstStyle/>
          <a:p>
            <a:r>
              <a:rPr lang="nl-NL" dirty="0" err="1"/>
              <a:t>Freq</a:t>
            </a:r>
            <a:r>
              <a:rPr lang="nl-NL" dirty="0"/>
              <a:t> counter geen aanwijzing op L/M</a:t>
            </a:r>
          </a:p>
          <a:p>
            <a:r>
              <a:rPr lang="nl-NL" dirty="0"/>
              <a:t>ECH21 meet 40%  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>
                <a:sym typeface="Wingdings" panose="05000000000000000000" pitchFamily="2" charset="2"/>
              </a:rPr>
              <a:t>Beste in bak is 50%  </a:t>
            </a:r>
          </a:p>
          <a:p>
            <a:r>
              <a:rPr lang="nl-NL" dirty="0">
                <a:sym typeface="Wingdings" panose="05000000000000000000" pitchFamily="2" charset="2"/>
              </a:rPr>
              <a:t>Vervanger zoeken !!!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Na 1 jaar blijkt: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draadje verkeerd!</a:t>
            </a:r>
          </a:p>
          <a:p>
            <a:r>
              <a:rPr lang="nl-NL" dirty="0">
                <a:sym typeface="Wingdings" panose="05000000000000000000" pitchFamily="2" charset="2"/>
              </a:rPr>
              <a:t>Werkt nu prima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135124-D743-BFA1-0A6C-926A6E6C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68A2B7-AC41-BD7E-AD7D-226D05D5F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16134" r="8035"/>
          <a:stretch/>
        </p:blipFill>
        <p:spPr>
          <a:xfrm>
            <a:off x="4727870" y="2275050"/>
            <a:ext cx="4104456" cy="3200203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94FBB34-D56B-3B0A-453F-7FB1ECEBE925}"/>
              </a:ext>
            </a:extLst>
          </p:cNvPr>
          <p:cNvSpPr txBox="1">
            <a:spLocks/>
          </p:cNvSpPr>
          <p:nvPr/>
        </p:nvSpPr>
        <p:spPr>
          <a:xfrm>
            <a:off x="4727870" y="5451726"/>
            <a:ext cx="4438641" cy="136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Philips BX660X (1946)</a:t>
            </a:r>
          </a:p>
          <a:p>
            <a:r>
              <a:rPr lang="nl-NL" dirty="0"/>
              <a:t>KKKLM, Preselectie</a:t>
            </a:r>
          </a:p>
        </p:txBody>
      </p:sp>
    </p:spTree>
    <p:extLst>
      <p:ext uri="{BB962C8B-B14F-4D97-AF65-F5344CB8AC3E}">
        <p14:creationId xmlns:p14="http://schemas.microsoft.com/office/powerpoint/2010/main" val="372730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52B07-AD82-9782-FF4A-5A725387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Buizen als </a:t>
            </a:r>
            <a:r>
              <a:rPr lang="nl-NL" dirty="0" err="1"/>
              <a:t>wergwerpproduct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29C60D-9EEB-DE58-85B7-A646F727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Buis vervangen was heel makkelijk dus:</a:t>
            </a:r>
            <a:br>
              <a:rPr lang="nl-NL" dirty="0"/>
            </a:br>
            <a:r>
              <a:rPr lang="nl-NL" dirty="0"/>
              <a:t>eerst kijken of nieuwe het probleem oplost </a:t>
            </a:r>
          </a:p>
          <a:p>
            <a:r>
              <a:rPr lang="nl-NL" dirty="0"/>
              <a:t>Toonbanktester: met buis naar winkel, test</a:t>
            </a:r>
          </a:p>
          <a:p>
            <a:endParaRPr lang="nl-NL" dirty="0"/>
          </a:p>
          <a:p>
            <a:r>
              <a:rPr lang="nl-NL" dirty="0"/>
              <a:t>Philips </a:t>
            </a:r>
            <a:r>
              <a:rPr lang="nl-NL" dirty="0" err="1"/>
              <a:t>Cartomatic</a:t>
            </a:r>
            <a:r>
              <a:rPr lang="nl-NL" dirty="0"/>
              <a:t> III</a:t>
            </a:r>
            <a:br>
              <a:rPr lang="nl-NL" dirty="0"/>
            </a:br>
            <a:r>
              <a:rPr lang="nl-NL" dirty="0"/>
              <a:t>Lezing Anton </a:t>
            </a:r>
            <a:r>
              <a:rPr lang="nl-NL" dirty="0" err="1"/>
              <a:t>vd</a:t>
            </a:r>
            <a:r>
              <a:rPr lang="nl-NL" dirty="0"/>
              <a:t> Oever</a:t>
            </a:r>
          </a:p>
          <a:p>
            <a:pPr lvl="1"/>
            <a:r>
              <a:rPr lang="nl-NL" dirty="0"/>
              <a:t>Apart voeten</a:t>
            </a:r>
          </a:p>
          <a:p>
            <a:pPr lvl="1"/>
            <a:r>
              <a:rPr lang="nl-NL" dirty="0"/>
              <a:t>Veel insteekkaarten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2BA40F-FAF3-E57F-A4A4-97432948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754BF5-9991-71DD-8F75-64A41357F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5200"/>
          <a:stretch/>
        </p:blipFill>
        <p:spPr>
          <a:xfrm>
            <a:off x="4860032" y="3429000"/>
            <a:ext cx="4114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21935-919B-13DA-9122-9F18285F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3686"/>
          </a:xfrm>
        </p:spPr>
        <p:txBody>
          <a:bodyPr/>
          <a:lstStyle/>
          <a:p>
            <a:r>
              <a:rPr lang="nl-NL" dirty="0"/>
              <a:t>Knight “600 serie”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B7DD6-20C6-0255-A921-34895FB0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/>
          <a:lstStyle/>
          <a:p>
            <a:r>
              <a:rPr lang="nl-NL" dirty="0"/>
              <a:t>Knight Tube Tester Kit: vanaf 1955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Tube data en </a:t>
            </a:r>
            <a:br>
              <a:rPr lang="nl-NL" dirty="0"/>
            </a:br>
            <a:r>
              <a:rPr lang="nl-NL" dirty="0"/>
              <a:t>meer sockets:</a:t>
            </a:r>
          </a:p>
          <a:p>
            <a:r>
              <a:rPr lang="nl-NL" dirty="0"/>
              <a:t>600  : 1960</a:t>
            </a:r>
          </a:p>
          <a:p>
            <a:r>
              <a:rPr lang="nl-NL" dirty="0"/>
              <a:t>600A: 1961</a:t>
            </a:r>
          </a:p>
          <a:p>
            <a:r>
              <a:rPr lang="nl-NL" dirty="0"/>
              <a:t>600B: 1964</a:t>
            </a:r>
          </a:p>
          <a:p>
            <a:r>
              <a:rPr lang="nl-NL" dirty="0"/>
              <a:t>600C: 1969</a:t>
            </a:r>
          </a:p>
          <a:p>
            <a:pPr lvl="1"/>
            <a:r>
              <a:rPr lang="nl-NL" dirty="0"/>
              <a:t>Gas test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BE63E-3C4A-3253-1349-B0010796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C3B903-EB01-EE92-9C88-1978E12CC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482" y="1815172"/>
            <a:ext cx="5590997" cy="463816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4AF21F5-4811-0F65-5023-35511702B20E}"/>
              </a:ext>
            </a:extLst>
          </p:cNvPr>
          <p:cNvSpPr txBox="1"/>
          <p:nvPr/>
        </p:nvSpPr>
        <p:spPr>
          <a:xfrm>
            <a:off x="3203848" y="635214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Allied</a:t>
            </a:r>
            <a:r>
              <a:rPr lang="nl-NL" dirty="0">
                <a:solidFill>
                  <a:srgbClr val="FF0000"/>
                </a:solidFill>
              </a:rPr>
              <a:t> Radio </a:t>
            </a:r>
            <a:r>
              <a:rPr lang="nl-NL" dirty="0" err="1">
                <a:solidFill>
                  <a:srgbClr val="FF0000"/>
                </a:solidFill>
              </a:rPr>
              <a:t>Catalogue</a:t>
            </a:r>
            <a:r>
              <a:rPr lang="nl-NL" dirty="0">
                <a:solidFill>
                  <a:srgbClr val="FF0000"/>
                </a:solidFill>
              </a:rPr>
              <a:t> 1961</a:t>
            </a:r>
          </a:p>
        </p:txBody>
      </p:sp>
    </p:spTree>
    <p:extLst>
      <p:ext uri="{BB962C8B-B14F-4D97-AF65-F5344CB8AC3E}">
        <p14:creationId xmlns:p14="http://schemas.microsoft.com/office/powerpoint/2010/main" val="276701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7E491-F4E0-FF12-7F20-3D647780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Testschakelingen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091B6A-6096-229E-12B4-8113D3C74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Opbouw, onderdelen van tube tester</a:t>
            </a:r>
          </a:p>
          <a:p>
            <a:endParaRPr lang="nl-NL" dirty="0"/>
          </a:p>
          <a:p>
            <a:r>
              <a:rPr lang="nl-NL" dirty="0" err="1"/>
              <a:t>Spanningscalibratie</a:t>
            </a:r>
            <a:endParaRPr lang="nl-NL" dirty="0"/>
          </a:p>
          <a:p>
            <a:r>
              <a:rPr lang="nl-NL" dirty="0"/>
              <a:t>Kortsluitingstest</a:t>
            </a:r>
          </a:p>
          <a:p>
            <a:r>
              <a:rPr lang="nl-NL" dirty="0"/>
              <a:t>Emissietest</a:t>
            </a:r>
          </a:p>
          <a:p>
            <a:r>
              <a:rPr lang="nl-NL" dirty="0" err="1"/>
              <a:t>Gastest</a:t>
            </a:r>
            <a:endParaRPr lang="nl-NL" dirty="0"/>
          </a:p>
          <a:p>
            <a:r>
              <a:rPr lang="nl-NL" dirty="0"/>
              <a:t>Lampjestest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C55B7A-0E03-21EB-56DC-EE8E40BA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F503B7-96AB-84CA-7412-4ECF834E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417161"/>
            <a:ext cx="2798936" cy="26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6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C32CC6-F4DE-13E4-277C-626FD2F5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zit er in een buizentester?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B95AE-5848-29C3-531B-A382D739B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Enkele meet/test schakelingen</a:t>
            </a:r>
          </a:p>
          <a:p>
            <a:pPr lvl="1"/>
            <a:r>
              <a:rPr lang="nl-NL" dirty="0"/>
              <a:t>Plus heel veel schakelaars</a:t>
            </a:r>
          </a:p>
          <a:p>
            <a:r>
              <a:rPr lang="nl-NL" dirty="0"/>
              <a:t>Instellingsmechanisme</a:t>
            </a:r>
          </a:p>
          <a:p>
            <a:pPr lvl="1"/>
            <a:r>
              <a:rPr lang="nl-NL" dirty="0"/>
              <a:t>Schakelaars </a:t>
            </a:r>
          </a:p>
          <a:p>
            <a:pPr lvl="1"/>
            <a:r>
              <a:rPr lang="nl-NL" dirty="0"/>
              <a:t>Data voor instellen</a:t>
            </a:r>
          </a:p>
          <a:p>
            <a:r>
              <a:rPr lang="nl-NL" dirty="0"/>
              <a:t>Voeding</a:t>
            </a:r>
          </a:p>
          <a:p>
            <a:r>
              <a:rPr lang="nl-NL" dirty="0"/>
              <a:t>Buisvoeten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6BFD2E-F99E-0863-5E22-44FDEEFE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5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8985-FC71-9F58-38EE-BD7F4B9D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Instellen van de Knight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69269-F1C5-BCFB-C657-360715A1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2736304" cy="4940013"/>
          </a:xfrm>
        </p:spPr>
        <p:txBody>
          <a:bodyPr/>
          <a:lstStyle/>
          <a:p>
            <a:r>
              <a:rPr lang="nl-NL" dirty="0"/>
              <a:t>Per </a:t>
            </a:r>
            <a:r>
              <a:rPr lang="nl-NL" dirty="0" err="1"/>
              <a:t>buispin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UP is </a:t>
            </a:r>
            <a:r>
              <a:rPr lang="nl-NL" dirty="0" err="1"/>
              <a:t>Hsp</a:t>
            </a:r>
            <a:br>
              <a:rPr lang="nl-NL" dirty="0"/>
            </a:br>
            <a:r>
              <a:rPr lang="nl-NL" dirty="0"/>
              <a:t>en meter</a:t>
            </a:r>
          </a:p>
          <a:p>
            <a:pPr lvl="1"/>
            <a:r>
              <a:rPr lang="nl-NL" dirty="0" err="1"/>
              <a:t>Mid</a:t>
            </a:r>
            <a:r>
              <a:rPr lang="nl-NL" dirty="0"/>
              <a:t> is Nul</a:t>
            </a:r>
          </a:p>
          <a:p>
            <a:pPr lvl="1"/>
            <a:r>
              <a:rPr lang="nl-NL" dirty="0"/>
              <a:t>DOWN is </a:t>
            </a:r>
            <a:br>
              <a:rPr lang="nl-NL" dirty="0"/>
            </a:br>
            <a:r>
              <a:rPr lang="nl-NL" dirty="0" err="1"/>
              <a:t>gloeisp</a:t>
            </a:r>
            <a:r>
              <a:rPr lang="nl-NL" dirty="0"/>
              <a:t>.</a:t>
            </a:r>
          </a:p>
          <a:p>
            <a:r>
              <a:rPr lang="nl-NL" dirty="0"/>
              <a:t>Slechts 3 draden: beperking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22CEBE-FE32-A94E-3CB8-C9BFB171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BAF1887-5BF6-3033-2C5F-0ACEC48E2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84774"/>
            <a:ext cx="6007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2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A9C4C-9AF4-34DD-866C-8B73FF91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Roll</a:t>
            </a:r>
            <a:r>
              <a:rPr lang="nl-NL" dirty="0"/>
              <a:t> Chart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EFC91-0725-B944-339E-967D173E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nl-NL" dirty="0"/>
              <a:t>Papieren rol met instellingen voor 1500 types</a:t>
            </a:r>
          </a:p>
          <a:p>
            <a:pPr lvl="1"/>
            <a:r>
              <a:rPr lang="nl-NL" dirty="0"/>
              <a:t>Gloeispanning, Up/Down, LOAD</a:t>
            </a:r>
          </a:p>
          <a:p>
            <a:r>
              <a:rPr lang="nl-NL" dirty="0"/>
              <a:t>Los boek met nog 3000 types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A0201E-2CAC-9842-21C5-7519A117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A40A44-B47D-8294-1460-E9C2F46C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4" y="3645024"/>
            <a:ext cx="7641735" cy="30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8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B6964-8B42-6F8B-9EF4-362200A2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Spanningscalibratie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7B95AA-25C4-839D-2191-7B03C80CF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Lichtnet is niet constant</a:t>
            </a:r>
          </a:p>
          <a:p>
            <a:r>
              <a:rPr lang="nl-NL" dirty="0"/>
              <a:t>Bij zware buis daalt klemspanning</a:t>
            </a:r>
          </a:p>
          <a:p>
            <a:r>
              <a:rPr lang="nl-NL" dirty="0"/>
              <a:t>Regel op juiste spanningswaarde</a:t>
            </a:r>
          </a:p>
          <a:p>
            <a:r>
              <a:rPr lang="nl-NL" dirty="0"/>
              <a:t>Diode hier </a:t>
            </a:r>
            <a:br>
              <a:rPr lang="nl-NL" dirty="0"/>
            </a:br>
            <a:r>
              <a:rPr lang="nl-NL" dirty="0"/>
              <a:t>alleen voor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CF3F52-23AE-A7BD-BC7C-4A409AE7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9D35E2-EEF8-C80D-C48C-5DBBFECAE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68" y="3631327"/>
            <a:ext cx="5736580" cy="30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86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5DFC2-33F5-8F67-91F0-61E072CB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Sluiting/</a:t>
            </a:r>
            <a:r>
              <a:rPr lang="nl-NL" dirty="0" err="1"/>
              <a:t>Lektest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1CFB54-3FC3-574F-E6A4-B00F4C76E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nl-NL" dirty="0"/>
              <a:t>Neonlamp in UP lijn</a:t>
            </a:r>
          </a:p>
          <a:p>
            <a:r>
              <a:rPr lang="nl-NL" dirty="0"/>
              <a:t>Pinnen 1 voor 1 up</a:t>
            </a:r>
          </a:p>
          <a:p>
            <a:r>
              <a:rPr lang="nl-NL" dirty="0"/>
              <a:t>Licht op bij lek tussen UP en </a:t>
            </a:r>
            <a:r>
              <a:rPr lang="nl-NL" dirty="0" err="1"/>
              <a:t>Mid</a:t>
            </a:r>
            <a:r>
              <a:rPr lang="nl-NL" dirty="0"/>
              <a:t> draad</a:t>
            </a:r>
          </a:p>
          <a:p>
            <a:endParaRPr lang="nl-NL" dirty="0"/>
          </a:p>
          <a:p>
            <a:r>
              <a:rPr lang="nl-NL" dirty="0"/>
              <a:t>Data vermeldt bij welke dat goed 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D3ADA2-8CF8-029E-2994-CC62409CC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F4E95A-0537-C12B-B94A-D4726F2C4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44" y="4059367"/>
            <a:ext cx="4694312" cy="22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74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5C7AF-45F7-68FE-987B-CE13C84E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Emissietest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DE3938-3BCC-99B5-9FAB-994D887D1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Schakelt elke buis als Diode: </a:t>
            </a:r>
            <a:br>
              <a:rPr lang="nl-NL" dirty="0"/>
            </a:br>
            <a:r>
              <a:rPr lang="nl-NL" dirty="0"/>
              <a:t>Alle roosters en anode naar B+ !!</a:t>
            </a:r>
          </a:p>
          <a:p>
            <a:r>
              <a:rPr lang="nl-NL" dirty="0"/>
              <a:t>Alle elektronen uit kathode gaan naar anode:</a:t>
            </a:r>
            <a:br>
              <a:rPr lang="nl-NL" dirty="0"/>
            </a:br>
            <a:r>
              <a:rPr lang="nl-NL" dirty="0"/>
              <a:t>Je meet daarmee de totale emissie</a:t>
            </a:r>
          </a:p>
          <a:p>
            <a:r>
              <a:rPr lang="nl-NL" dirty="0"/>
              <a:t>Alle?  Sommige naar roosters </a:t>
            </a:r>
            <a:r>
              <a:rPr lang="nl-NL" dirty="0">
                <a:sym typeface="Wingdings" panose="05000000000000000000" pitchFamily="2" charset="2"/>
              </a:rPr>
              <a:t>…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… maar die meten we ook gewoon mee </a:t>
            </a:r>
            <a:endParaRPr lang="nl-NL" dirty="0"/>
          </a:p>
          <a:p>
            <a:r>
              <a:rPr lang="nl-NL" dirty="0"/>
              <a:t>Meting gaat met wisselspanning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618796-7DBF-D0D6-50BA-28910C69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27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Buizentesters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Knight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Testschakelingen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Aanpassen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Europa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buisje</a:t>
            </a:r>
            <a:r>
              <a:rPr lang="en-US" dirty="0"/>
              <a:t> </a:t>
            </a:r>
            <a:r>
              <a:rPr lang="en-US" dirty="0" err="1"/>
              <a:t>testen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Meer info: </a:t>
            </a:r>
            <a:r>
              <a:rPr lang="en-US" dirty="0">
                <a:hlinkClick r:id="rId2"/>
              </a:rPr>
              <a:t>Tubesound.com</a:t>
            </a:r>
            <a:r>
              <a:rPr lang="en-US" dirty="0"/>
              <a:t> over </a:t>
            </a:r>
            <a:r>
              <a:rPr lang="en-US" dirty="0" err="1"/>
              <a:t>emissietesters</a:t>
            </a:r>
            <a:br>
              <a:rPr lang="en-US" dirty="0"/>
            </a:br>
            <a:r>
              <a:rPr lang="en-US" dirty="0" err="1"/>
              <a:t>Schakelaars</a:t>
            </a:r>
            <a:r>
              <a:rPr lang="en-US" dirty="0"/>
              <a:t>, </a:t>
            </a:r>
            <a:r>
              <a:rPr lang="en-US" dirty="0" err="1"/>
              <a:t>buisvoeten</a:t>
            </a:r>
            <a:r>
              <a:rPr lang="en-US" dirty="0"/>
              <a:t>, </a:t>
            </a:r>
            <a:r>
              <a:rPr lang="en-US" dirty="0" err="1"/>
              <a:t>rolkaart</a:t>
            </a:r>
            <a:r>
              <a:rPr lang="en-US" dirty="0"/>
              <a:t>, </a:t>
            </a:r>
            <a:r>
              <a:rPr lang="en-US" dirty="0" err="1"/>
              <a:t>wijzer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Veel</a:t>
            </a:r>
            <a:r>
              <a:rPr lang="en-US" dirty="0"/>
              <a:t> tips/info van Anton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18A59-AD12-5E85-48E1-6A7CFFD4B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Circuit voor emissie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5DF0C-C1F6-E047-8FF2-7874CF662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76" y="1600200"/>
            <a:ext cx="2736304" cy="5121275"/>
          </a:xfrm>
        </p:spPr>
        <p:txBody>
          <a:bodyPr/>
          <a:lstStyle/>
          <a:p>
            <a:r>
              <a:rPr lang="nl-NL" dirty="0"/>
              <a:t>LOAD: zo dat </a:t>
            </a:r>
            <a:br>
              <a:rPr lang="nl-NL" dirty="0"/>
            </a:br>
            <a:r>
              <a:rPr lang="nl-NL" dirty="0"/>
              <a:t>goeie buis</a:t>
            </a:r>
            <a:br>
              <a:rPr lang="nl-NL" dirty="0"/>
            </a:br>
            <a:r>
              <a:rPr lang="nl-NL" dirty="0"/>
              <a:t>100% geeft</a:t>
            </a:r>
          </a:p>
          <a:p>
            <a:r>
              <a:rPr lang="nl-NL" dirty="0"/>
              <a:t>“Meet” t.o.v. standaard</a:t>
            </a:r>
          </a:p>
          <a:p>
            <a:r>
              <a:rPr lang="nl-NL" dirty="0"/>
              <a:t>Knop A: </a:t>
            </a:r>
            <a:br>
              <a:rPr lang="nl-NL" dirty="0"/>
            </a:br>
            <a:r>
              <a:rPr lang="nl-NL" dirty="0"/>
              <a:t>V</a:t>
            </a:r>
            <a:r>
              <a:rPr lang="nl-NL" baseline="-25000" dirty="0"/>
              <a:t>~</a:t>
            </a:r>
            <a:r>
              <a:rPr lang="nl-NL" dirty="0"/>
              <a:t> en R</a:t>
            </a:r>
            <a:r>
              <a:rPr lang="nl-NL" baseline="-25000" dirty="0"/>
              <a:t>L </a:t>
            </a:r>
            <a:endParaRPr lang="nl-NL" dirty="0"/>
          </a:p>
          <a:p>
            <a:r>
              <a:rPr lang="nl-NL" dirty="0"/>
              <a:t>AGT-grens altijd 50%!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2A895F-FB80-CE5D-5302-3474D2DE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FAD283-437A-31EE-E350-3F655E20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694596" cy="375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5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2B5D7-6925-27D0-4356-86B487A1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Nadeel Diodetest: Triodetest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143CB2-2A1A-08A9-3777-4914C3F0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/>
          <a:lstStyle/>
          <a:p>
            <a:r>
              <a:rPr lang="nl-NL" dirty="0"/>
              <a:t>Nadelen Diodetest: totaal anders dan echt</a:t>
            </a:r>
          </a:p>
          <a:p>
            <a:pPr lvl="1"/>
            <a:r>
              <a:rPr lang="nl-NL" dirty="0"/>
              <a:t>Overbelasting roosters</a:t>
            </a:r>
          </a:p>
          <a:p>
            <a:pPr lvl="1"/>
            <a:r>
              <a:rPr lang="nl-NL" dirty="0"/>
              <a:t>Eilandeffect onzichtbaar</a:t>
            </a:r>
          </a:p>
          <a:p>
            <a:endParaRPr lang="nl-NL" dirty="0"/>
          </a:p>
          <a:p>
            <a:r>
              <a:rPr lang="nl-NL" dirty="0"/>
              <a:t>Triodemeting: </a:t>
            </a:r>
            <a:br>
              <a:rPr lang="nl-NL" dirty="0"/>
            </a:br>
            <a:r>
              <a:rPr lang="nl-NL" dirty="0"/>
              <a:t>g1 aan 0 (</a:t>
            </a:r>
            <a:r>
              <a:rPr lang="nl-NL" dirty="0" err="1"/>
              <a:t>Mid</a:t>
            </a:r>
            <a:r>
              <a:rPr lang="nl-NL" dirty="0"/>
              <a:t>)</a:t>
            </a:r>
          </a:p>
          <a:p>
            <a:r>
              <a:rPr lang="nl-NL" dirty="0"/>
              <a:t>Test op G1 = 0V </a:t>
            </a:r>
            <a:br>
              <a:rPr lang="nl-NL" dirty="0"/>
            </a:br>
            <a:r>
              <a:rPr lang="nl-NL" dirty="0"/>
              <a:t>karakteristiek</a:t>
            </a:r>
          </a:p>
          <a:p>
            <a:r>
              <a:rPr lang="nl-NL" dirty="0"/>
              <a:t>Zit ook in Knight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9C6856-5EA9-35ED-1413-477C38A0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02D185-3FC4-74AF-B78A-012CCAED2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98728"/>
            <a:ext cx="5190540" cy="34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2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856FC-2ABB-DA06-9722-EECC6B39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Gastest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6D827F-4CE8-7D64-EE73-1111B62C4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Gas geeft roosterstroom (</a:t>
            </a:r>
            <a:r>
              <a:rPr lang="nl-NL" dirty="0" err="1"/>
              <a:t>stoot-ionisatie</a:t>
            </a:r>
            <a:r>
              <a:rPr lang="nl-NL" dirty="0"/>
              <a:t>)</a:t>
            </a:r>
          </a:p>
          <a:p>
            <a:r>
              <a:rPr lang="nl-NL" dirty="0"/>
              <a:t>Weerstand in g1-leiding: stroom daalt</a:t>
            </a:r>
          </a:p>
          <a:p>
            <a:r>
              <a:rPr lang="nl-NL" dirty="0"/>
              <a:t>Daling wijst op roosterstroom dus gas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Knight kan </a:t>
            </a:r>
            <a:br>
              <a:rPr lang="nl-NL" dirty="0"/>
            </a:br>
            <a:r>
              <a:rPr lang="nl-NL" dirty="0"/>
              <a:t>dit niet!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A43929-2102-9107-4B58-61E70497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4BF067-7B56-901D-12E7-A92E0C4DC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645024"/>
            <a:ext cx="5046062" cy="30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97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D18D2-1AB4-63CD-C384-EDA4A277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 err="1"/>
              <a:t>Gastest</a:t>
            </a:r>
            <a:r>
              <a:rPr lang="nl-NL" dirty="0"/>
              <a:t> bij Knight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AFB700-A176-6DF8-FB85-5E963416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/>
          </a:bodyPr>
          <a:lstStyle/>
          <a:p>
            <a:r>
              <a:rPr lang="nl-NL" dirty="0"/>
              <a:t>Leg tijdens emissiemeting 1 pin Down: g2</a:t>
            </a:r>
          </a:p>
          <a:p>
            <a:r>
              <a:rPr lang="nl-NL" dirty="0"/>
              <a:t>Goeie buis: stroom stopt</a:t>
            </a:r>
          </a:p>
          <a:p>
            <a:endParaRPr lang="nl-NL" dirty="0"/>
          </a:p>
          <a:p>
            <a:r>
              <a:rPr lang="nl-NL" dirty="0"/>
              <a:t>Buis met Gas? </a:t>
            </a:r>
            <a:br>
              <a:rPr lang="nl-NL" dirty="0"/>
            </a:br>
            <a:r>
              <a:rPr lang="nl-NL" dirty="0"/>
              <a:t>Door ionisatie </a:t>
            </a:r>
            <a:br>
              <a:rPr lang="nl-NL" dirty="0"/>
            </a:br>
            <a:r>
              <a:rPr lang="nl-NL" dirty="0"/>
              <a:t>blijft er stroom</a:t>
            </a:r>
          </a:p>
          <a:p>
            <a:endParaRPr lang="nl-NL" dirty="0"/>
          </a:p>
          <a:p>
            <a:r>
              <a:rPr lang="nl-NL" dirty="0"/>
              <a:t>Gloei en B zijn </a:t>
            </a:r>
            <a:br>
              <a:rPr lang="nl-NL" dirty="0"/>
            </a:br>
            <a:r>
              <a:rPr lang="nl-NL" dirty="0">
                <a:solidFill>
                  <a:srgbClr val="00B050"/>
                </a:solidFill>
              </a:rPr>
              <a:t>in fase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4336D2-52CB-72CE-EE50-69B85AE6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7C92AC-69DB-9A92-B51B-0DA6564C9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53888"/>
            <a:ext cx="50927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7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87661-DB1B-CF18-F1C5-CA2BBF86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84875"/>
          </a:xfrm>
        </p:spPr>
        <p:txBody>
          <a:bodyPr>
            <a:normAutofit/>
          </a:bodyPr>
          <a:lstStyle/>
          <a:p>
            <a:r>
              <a:rPr lang="nl-NL" dirty="0"/>
              <a:t>Buisvoeten Knight KG-600C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D3C180-DB23-18FF-E638-A9902487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5859FD-14DE-3DB1-2C0D-9475F4C2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3CCD0F-AD90-00D5-54EC-C016D53A4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45800" r="4277" b="4005"/>
          <a:stretch/>
        </p:blipFill>
        <p:spPr>
          <a:xfrm>
            <a:off x="613860" y="1110221"/>
            <a:ext cx="8072940" cy="55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6FC6E-CA63-4D0A-DF77-009C5017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B258AA9-F968-4681-E173-8E9916A05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19"/>
            <a:ext cx="9144001" cy="5913431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DBF44A-B632-7EEC-13B3-4379DB87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489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12668-903F-93C7-CEEC-C52016D8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Aanpassen voor Europa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F040D6-CD2A-C337-8332-040C1DE9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Netspanning</a:t>
            </a:r>
          </a:p>
          <a:p>
            <a:r>
              <a:rPr lang="nl-NL" dirty="0"/>
              <a:t>Buisvoeten</a:t>
            </a:r>
          </a:p>
          <a:p>
            <a:r>
              <a:rPr lang="nl-NL" dirty="0"/>
              <a:t>Buizen en buistypen</a:t>
            </a:r>
          </a:p>
          <a:p>
            <a:r>
              <a:rPr lang="nl-NL" dirty="0"/>
              <a:t>Een Europees gloeicircuit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55903A-0AB0-D73F-B3D3-1A07CCB1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80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1A811-D665-8D55-B45E-B38558A0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Nettrafo als autotrafo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84E855-C828-1BD2-A27C-314DF859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Verbruik ca 25W (gemeten aan EU stekker)</a:t>
            </a:r>
          </a:p>
          <a:p>
            <a:r>
              <a:rPr lang="nl-NL" dirty="0"/>
              <a:t>Ook lampje</a:t>
            </a:r>
          </a:p>
          <a:p>
            <a:endParaRPr lang="nl-NL" dirty="0"/>
          </a:p>
          <a:p>
            <a:r>
              <a:rPr lang="nl-NL" dirty="0"/>
              <a:t>Inwendige</a:t>
            </a:r>
            <a:br>
              <a:rPr lang="nl-NL" dirty="0"/>
            </a:br>
            <a:r>
              <a:rPr lang="nl-NL" dirty="0"/>
              <a:t>weerstand!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929B58-3B7B-4B35-8DDC-B66B7B41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6D48A96-415C-7CBF-6BF3-EB2924A11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5948040" cy="328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570D2-5C60-6949-EEB7-AC789A5D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Buisvoeten in mijn radio’s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78317C-C964-E718-455D-59E6AE776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417637"/>
            <a:ext cx="2314599" cy="5303837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P-Voet </a:t>
            </a:r>
          </a:p>
          <a:p>
            <a:r>
              <a:rPr lang="nl-NL" dirty="0" err="1">
                <a:solidFill>
                  <a:srgbClr val="00B050"/>
                </a:solidFill>
              </a:rPr>
              <a:t>Octal</a:t>
            </a:r>
            <a:endParaRPr lang="nl-NL" dirty="0">
              <a:solidFill>
                <a:srgbClr val="00B050"/>
              </a:solidFill>
            </a:endParaRPr>
          </a:p>
          <a:p>
            <a:r>
              <a:rPr lang="nl-NL" dirty="0" err="1">
                <a:solidFill>
                  <a:srgbClr val="FF0000"/>
                </a:solidFill>
              </a:rPr>
              <a:t>Rimlock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err="1">
                <a:solidFill>
                  <a:srgbClr val="00B050"/>
                </a:solidFill>
              </a:rPr>
              <a:t>Noval</a:t>
            </a:r>
            <a:endParaRPr lang="nl-NL" dirty="0">
              <a:solidFill>
                <a:srgbClr val="00B05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Sleutel</a:t>
            </a:r>
          </a:p>
          <a:p>
            <a:r>
              <a:rPr lang="nl-NL" dirty="0">
                <a:solidFill>
                  <a:srgbClr val="00B050"/>
                </a:solidFill>
              </a:rPr>
              <a:t>Miniatuur</a:t>
            </a:r>
          </a:p>
          <a:p>
            <a:r>
              <a:rPr lang="nl-NL" dirty="0"/>
              <a:t>Pennen</a:t>
            </a:r>
          </a:p>
          <a:p>
            <a:r>
              <a:rPr lang="nl-NL" dirty="0" err="1"/>
              <a:t>Submini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4D2BB5-923C-9E23-A356-15DE4143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A188A5-513E-05ED-7979-5E162C96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3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FF2EE-E067-3DA2-2959-48BAF5EA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Buizen en buistypen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6FCCC8-EC5B-0B9E-7FE2-15133564D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/>
          <a:lstStyle/>
          <a:p>
            <a:r>
              <a:rPr lang="nl-NL" dirty="0"/>
              <a:t>Veel types staan er niet in</a:t>
            </a:r>
          </a:p>
          <a:p>
            <a:r>
              <a:rPr lang="nl-NL" dirty="0"/>
              <a:t>Amerikaanse codering: 6BQ5 </a:t>
            </a:r>
            <a:r>
              <a:rPr lang="nl-NL" dirty="0" err="1"/>
              <a:t>ipv</a:t>
            </a:r>
            <a:r>
              <a:rPr lang="nl-NL" dirty="0"/>
              <a:t> EL84</a:t>
            </a:r>
          </a:p>
          <a:p>
            <a:r>
              <a:rPr lang="nl-NL" dirty="0" err="1"/>
              <a:t>Roll</a:t>
            </a:r>
            <a:r>
              <a:rPr lang="nl-NL" dirty="0"/>
              <a:t> </a:t>
            </a:r>
            <a:r>
              <a:rPr lang="nl-NL" dirty="0" err="1"/>
              <a:t>chart</a:t>
            </a:r>
            <a:r>
              <a:rPr lang="nl-NL" dirty="0"/>
              <a:t> heeft veel overbodige</a:t>
            </a:r>
          </a:p>
          <a:p>
            <a:endParaRPr lang="nl-NL" dirty="0"/>
          </a:p>
          <a:p>
            <a:r>
              <a:rPr lang="nl-NL" dirty="0"/>
              <a:t>Behoefte aan eigen lijst: </a:t>
            </a:r>
            <a:r>
              <a:rPr lang="nl-NL" dirty="0">
                <a:hlinkClick r:id="rId2"/>
              </a:rPr>
              <a:t>gemaakt in 1998</a:t>
            </a:r>
            <a:endParaRPr lang="nl-NL" dirty="0"/>
          </a:p>
          <a:p>
            <a:pPr lvl="1"/>
            <a:r>
              <a:rPr lang="nl-NL" dirty="0"/>
              <a:t>Gebruiksaanwijzing in Nederlands</a:t>
            </a:r>
          </a:p>
          <a:p>
            <a:pPr lvl="1"/>
            <a:r>
              <a:rPr lang="nl-NL" dirty="0"/>
              <a:t>In Europa gebruikte buizen (op Euro-type)</a:t>
            </a:r>
          </a:p>
          <a:p>
            <a:pPr lvl="1"/>
            <a:r>
              <a:rPr lang="nl-NL" dirty="0"/>
              <a:t>Hoe een “nieuwe” buis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C64C7B-9E3C-EFC9-017B-85B865AE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86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B5755-0BF3-222B-7EC2-41569C37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Buizen, Testers en Knight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757A6-B96F-C31F-667C-9E0131220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DB969E-190F-23C6-42A2-7155852A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389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53CA8-A6EC-DE57-431A-57499DBD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A357D-D2B0-6C70-DC75-4A3844CC6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255D643-FFB6-9367-35A4-B1520D3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49FBA9-A2A4-1EC9-3323-DE3C3069E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" y="136525"/>
            <a:ext cx="9116212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3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3C8BD-44AD-EE45-1A1B-D5D85F65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Onlogisch: Gloeispanning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0646A1-D91C-370F-AAE5-0B79AF02C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Amerikanen OK: Buistype heeft spanning</a:t>
            </a:r>
          </a:p>
          <a:p>
            <a:r>
              <a:rPr lang="nl-NL" dirty="0"/>
              <a:t>Voor U/P/H buis: opzoeken!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8C4916-0410-1792-91DC-CA1F2024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12C9FE-FB09-BE13-33A3-9E4318CE1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0642"/>
            <a:ext cx="7321953" cy="37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8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7CA3D-568E-044A-0B75-727DF9AC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Een buisje testen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EBF04-4871-9F2D-5898-68D8C59A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28344"/>
            <a:ext cx="4392488" cy="4583534"/>
          </a:xfrm>
        </p:spPr>
        <p:txBody>
          <a:bodyPr/>
          <a:lstStyle/>
          <a:p>
            <a:r>
              <a:rPr lang="nl-NL" dirty="0"/>
              <a:t>EL84, </a:t>
            </a:r>
            <a:r>
              <a:rPr lang="nl-NL" dirty="0" err="1"/>
              <a:t>noval</a:t>
            </a:r>
            <a:r>
              <a:rPr lang="nl-NL" dirty="0"/>
              <a:t> eindbuis</a:t>
            </a:r>
          </a:p>
          <a:p>
            <a:pPr lvl="1"/>
            <a:r>
              <a:rPr lang="nl-NL" dirty="0"/>
              <a:t>Op </a:t>
            </a:r>
            <a:r>
              <a:rPr lang="nl-NL" dirty="0" err="1"/>
              <a:t>Roll</a:t>
            </a:r>
            <a:r>
              <a:rPr lang="nl-NL" dirty="0"/>
              <a:t> Chart, is 6BQ5</a:t>
            </a:r>
          </a:p>
          <a:p>
            <a:pPr lvl="1"/>
            <a:r>
              <a:rPr lang="nl-NL" dirty="0"/>
              <a:t>Ook in eigen boek</a:t>
            </a:r>
          </a:p>
          <a:p>
            <a:r>
              <a:rPr lang="nl-NL" dirty="0"/>
              <a:t>807, eindbuis 1937</a:t>
            </a:r>
          </a:p>
          <a:p>
            <a:pPr lvl="1"/>
            <a:r>
              <a:rPr lang="nl-NL" dirty="0"/>
              <a:t>In extra boek</a:t>
            </a:r>
          </a:p>
          <a:p>
            <a:pPr lvl="1"/>
            <a:r>
              <a:rPr lang="nl-NL" dirty="0"/>
              <a:t>Topaansluiting</a:t>
            </a:r>
          </a:p>
          <a:p>
            <a:r>
              <a:rPr lang="nl-NL" dirty="0"/>
              <a:t>Lampje 6,3V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EEC2E1-898A-2685-BC9C-DDDD77E04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96D331-BCDF-67F5-CCBC-8BAB9E87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17637"/>
            <a:ext cx="3600400" cy="3078893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90943D3-E19F-FD0E-9A9E-B3B773B5033F}"/>
              </a:ext>
            </a:extLst>
          </p:cNvPr>
          <p:cNvSpPr txBox="1">
            <a:spLocks/>
          </p:cNvSpPr>
          <p:nvPr/>
        </p:nvSpPr>
        <p:spPr>
          <a:xfrm>
            <a:off x="4422812" y="4678914"/>
            <a:ext cx="4618856" cy="1833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ECH81, </a:t>
            </a:r>
            <a:r>
              <a:rPr lang="nl-NL" dirty="0" err="1"/>
              <a:t>noval</a:t>
            </a:r>
            <a:r>
              <a:rPr lang="nl-NL" dirty="0"/>
              <a:t> mengbuis</a:t>
            </a:r>
          </a:p>
          <a:p>
            <a:pPr lvl="1"/>
            <a:r>
              <a:rPr lang="nl-NL" dirty="0"/>
              <a:t>Is 6AJ8, in extra boek</a:t>
            </a:r>
          </a:p>
          <a:p>
            <a:pPr lvl="1"/>
            <a:r>
              <a:rPr lang="nl-NL" dirty="0"/>
              <a:t>Dubbelbuis</a:t>
            </a:r>
          </a:p>
        </p:txBody>
      </p:sp>
    </p:spTree>
    <p:extLst>
      <p:ext uri="{BB962C8B-B14F-4D97-AF65-F5344CB8AC3E}">
        <p14:creationId xmlns:p14="http://schemas.microsoft.com/office/powerpoint/2010/main" val="2461680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Emissietester: simpel maar bijna altijd genoeg</a:t>
            </a:r>
          </a:p>
          <a:p>
            <a:r>
              <a:rPr lang="nl-NL" dirty="0"/>
              <a:t>Blijf nadenken!</a:t>
            </a:r>
          </a:p>
          <a:p>
            <a:r>
              <a:rPr lang="nl-NL" dirty="0"/>
              <a:t>Handig bij koffertesters:</a:t>
            </a:r>
          </a:p>
          <a:p>
            <a:pPr lvl="1"/>
            <a:r>
              <a:rPr lang="nl-NL" dirty="0" err="1"/>
              <a:t>Roll</a:t>
            </a:r>
            <a:r>
              <a:rPr lang="nl-NL" dirty="0"/>
              <a:t> Chart / Boekje plus schakelaars</a:t>
            </a:r>
          </a:p>
          <a:p>
            <a:pPr lvl="1"/>
            <a:r>
              <a:rPr lang="nl-NL" dirty="0"/>
              <a:t>Ingebouwde buisvoeten</a:t>
            </a:r>
          </a:p>
          <a:p>
            <a:r>
              <a:rPr lang="nl-NL" dirty="0"/>
              <a:t>Kostte $49,50 in 1969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Knight KG-600C</a:t>
            </a:r>
          </a:p>
          <a:p>
            <a:r>
              <a:rPr lang="nl-NL" dirty="0"/>
              <a:t>Manual &amp; Extra boek</a:t>
            </a:r>
          </a:p>
          <a:p>
            <a:r>
              <a:rPr lang="nl-NL" dirty="0"/>
              <a:t>EL84, ECH81, 807</a:t>
            </a:r>
            <a:r>
              <a:rPr lang="nl-NL"/>
              <a:t>, schaallampje</a:t>
            </a:r>
            <a:endParaRPr lang="nl-NL" dirty="0"/>
          </a:p>
          <a:p>
            <a:r>
              <a:rPr lang="nl-NL" dirty="0"/>
              <a:t>Verwijderde buisvoeten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62793-691A-94B6-7617-5683DA61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420267"/>
          </a:xfrm>
        </p:spPr>
        <p:txBody>
          <a:bodyPr>
            <a:normAutofit fontScale="90000"/>
          </a:bodyPr>
          <a:lstStyle/>
          <a:p>
            <a:r>
              <a:rPr lang="nl-NL" dirty="0"/>
              <a:t>Wat is een buis?</a:t>
            </a:r>
            <a:br>
              <a:rPr lang="nl-NL" dirty="0"/>
            </a:br>
            <a:r>
              <a:rPr lang="nl-NL" dirty="0"/>
              <a:t>Fysisch mysterie: stroom in vacuüm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8848A-19D8-AF5C-0E49-FCCDA3667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8840"/>
            <a:ext cx="2458616" cy="4295502"/>
          </a:xfrm>
        </p:spPr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Vacuüm</a:t>
            </a:r>
          </a:p>
          <a:p>
            <a:r>
              <a:rPr lang="nl-NL" dirty="0">
                <a:solidFill>
                  <a:srgbClr val="FF0000"/>
                </a:solidFill>
              </a:rPr>
              <a:t>Gloeidraad</a:t>
            </a:r>
          </a:p>
          <a:p>
            <a:r>
              <a:rPr lang="nl-NL" dirty="0">
                <a:solidFill>
                  <a:srgbClr val="002060"/>
                </a:solidFill>
              </a:rPr>
              <a:t>Kathode</a:t>
            </a:r>
          </a:p>
          <a:p>
            <a:r>
              <a:rPr lang="nl-NL" dirty="0"/>
              <a:t>Anode </a:t>
            </a:r>
          </a:p>
          <a:p>
            <a:r>
              <a:rPr lang="nl-NL" dirty="0">
                <a:solidFill>
                  <a:srgbClr val="00B050"/>
                </a:solidFill>
              </a:rPr>
              <a:t>Roosters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52A1CF-E6EA-C617-235C-900FD25F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5F1615-6F3D-761B-AD42-5265B48C9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1" y="1772816"/>
            <a:ext cx="631018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3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9C33F-5702-5F17-92EF-3AC5D9B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nl-NL" dirty="0"/>
              <a:t>Wat kan er kapot (na 60 – 100 </a:t>
            </a:r>
            <a:r>
              <a:rPr lang="nl-NL" dirty="0" err="1"/>
              <a:t>jr</a:t>
            </a:r>
            <a:r>
              <a:rPr lang="nl-NL" dirty="0"/>
              <a:t>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DE8253-A9D9-5BB0-12E7-7152F6FD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412776"/>
            <a:ext cx="4496686" cy="5156669"/>
          </a:xfrm>
        </p:spPr>
        <p:txBody>
          <a:bodyPr/>
          <a:lstStyle/>
          <a:p>
            <a:r>
              <a:rPr lang="nl-NL" dirty="0"/>
              <a:t>Vacuüm: Gas in buis</a:t>
            </a:r>
          </a:p>
          <a:p>
            <a:pPr lvl="1"/>
            <a:r>
              <a:rPr lang="nl-NL" dirty="0"/>
              <a:t>Lek of </a:t>
            </a:r>
            <a:r>
              <a:rPr lang="nl-NL" dirty="0" err="1"/>
              <a:t>uitgassing</a:t>
            </a:r>
            <a:endParaRPr lang="nl-NL" dirty="0"/>
          </a:p>
          <a:p>
            <a:r>
              <a:rPr lang="nl-NL" dirty="0"/>
              <a:t>Gloeidraad: Breuk</a:t>
            </a:r>
          </a:p>
          <a:p>
            <a:pPr lvl="1"/>
            <a:r>
              <a:rPr lang="nl-NL" dirty="0"/>
              <a:t>Zeldzaam, meest bij D</a:t>
            </a:r>
          </a:p>
          <a:p>
            <a:r>
              <a:rPr lang="nl-NL" dirty="0"/>
              <a:t>Kathode: Lage emissie</a:t>
            </a:r>
          </a:p>
          <a:p>
            <a:pPr lvl="1"/>
            <a:r>
              <a:rPr lang="nl-NL" dirty="0"/>
              <a:t>Meest voorkomend</a:t>
            </a:r>
          </a:p>
          <a:p>
            <a:r>
              <a:rPr lang="nl-NL" dirty="0"/>
              <a:t>Roosters: Vervormd</a:t>
            </a:r>
          </a:p>
          <a:p>
            <a:pPr lvl="1"/>
            <a:r>
              <a:rPr lang="nl-NL" dirty="0"/>
              <a:t>Sluiting, Karakteristiek</a:t>
            </a:r>
          </a:p>
          <a:p>
            <a:r>
              <a:rPr lang="nl-NL" dirty="0"/>
              <a:t>Anode: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61CA6F-8093-34C6-982F-B5698BA6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E17737-0F90-2BBE-884F-90C0A21BA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3" y="1412776"/>
            <a:ext cx="3449686" cy="51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3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35202-001D-1C02-E170-3BFCED4A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buizen meten of testen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88F27-97A3-5241-363E-AD14A70C8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Bepalen van eigenschappen (ontwerp)</a:t>
            </a:r>
          </a:p>
          <a:p>
            <a:pPr lvl="1"/>
            <a:r>
              <a:rPr lang="nl-NL" dirty="0"/>
              <a:t>Voor buizenfabriek/</a:t>
            </a:r>
            <a:r>
              <a:rPr lang="nl-NL" dirty="0" err="1"/>
              <a:t>ontwerplab</a:t>
            </a:r>
            <a:endParaRPr lang="nl-NL" dirty="0"/>
          </a:p>
          <a:p>
            <a:r>
              <a:rPr lang="nl-NL" dirty="0"/>
              <a:t>Matchen voor balanstrap</a:t>
            </a:r>
          </a:p>
          <a:p>
            <a:pPr lvl="1"/>
            <a:r>
              <a:rPr lang="nl-NL" dirty="0"/>
              <a:t>Tolerantie bij productie is ruim</a:t>
            </a:r>
          </a:p>
          <a:p>
            <a:r>
              <a:rPr lang="nl-NL" dirty="0"/>
              <a:t>Defect in radio</a:t>
            </a:r>
          </a:p>
          <a:p>
            <a:pPr lvl="1"/>
            <a:r>
              <a:rPr lang="nl-NL" dirty="0"/>
              <a:t>Oorzaak in zwakke/kapotte buis</a:t>
            </a:r>
          </a:p>
          <a:p>
            <a:r>
              <a:rPr lang="nl-NL" dirty="0"/>
              <a:t>Kwaliteit / Resterende levensduur</a:t>
            </a:r>
          </a:p>
          <a:p>
            <a:pPr lvl="1"/>
            <a:r>
              <a:rPr lang="nl-NL" dirty="0"/>
              <a:t>Vervangen op termijn, waarde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39266D-B11B-C5DF-608A-261788988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5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5EB80-D81C-0D40-29E4-8ACB177F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Behoefte bij radioherstel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433164-88A7-879D-37A3-5CFD7B6A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deze buis nog te gebruiken in mijn radio?</a:t>
            </a:r>
          </a:p>
          <a:p>
            <a:pPr lvl="1"/>
            <a:r>
              <a:rPr lang="nl-NL" dirty="0"/>
              <a:t>Gloeidraad</a:t>
            </a:r>
          </a:p>
          <a:p>
            <a:pPr lvl="1"/>
            <a:r>
              <a:rPr lang="nl-NL" dirty="0"/>
              <a:t>Sluiting/Lekkage</a:t>
            </a:r>
          </a:p>
          <a:p>
            <a:pPr lvl="1"/>
            <a:r>
              <a:rPr lang="nl-NL" dirty="0"/>
              <a:t>Emissie/versterking</a:t>
            </a:r>
          </a:p>
          <a:p>
            <a:pPr lvl="1"/>
            <a:endParaRPr lang="nl-NL" dirty="0"/>
          </a:p>
          <a:p>
            <a:r>
              <a:rPr lang="nl-NL" dirty="0"/>
              <a:t>Kan met </a:t>
            </a:r>
            <a:br>
              <a:rPr lang="nl-NL" dirty="0"/>
            </a:br>
            <a:r>
              <a:rPr lang="nl-NL" dirty="0"/>
              <a:t>Emissietester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CFBAD4-2610-A5BA-3761-C8FAFF02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9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56B34-758C-F3CC-E720-0D0AD86E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beste test is 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E921B7-9EA8-9A3E-C8E3-042036B6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Buiswet</a:t>
            </a:r>
            <a:r>
              <a:rPr lang="nl-NL" dirty="0"/>
              <a:t> 1: Als hij werkt, werkt hij!</a:t>
            </a:r>
          </a:p>
          <a:p>
            <a:r>
              <a:rPr lang="nl-NL" dirty="0" err="1"/>
              <a:t>Buiswet</a:t>
            </a:r>
            <a:r>
              <a:rPr lang="nl-NL" dirty="0"/>
              <a:t> 2: En anders niet!</a:t>
            </a:r>
          </a:p>
          <a:p>
            <a:endParaRPr lang="nl-NL" dirty="0"/>
          </a:p>
          <a:p>
            <a:r>
              <a:rPr lang="nl-NL" dirty="0"/>
              <a:t>In schakeling meten: stroom/versterking</a:t>
            </a:r>
          </a:p>
          <a:p>
            <a:r>
              <a:rPr lang="nl-NL" dirty="0"/>
              <a:t>Bij herstel kapotte radio: rol tester beperkt</a:t>
            </a:r>
          </a:p>
          <a:p>
            <a:r>
              <a:rPr lang="nl-NL" dirty="0"/>
              <a:t>Aanpak slechtwerkende: uitwisselen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7C6D7F-2847-C8AE-83A5-F785D75B4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88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7568E-4C0F-1721-6B75-D19621091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kraakt die BX321A toch…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E5AB36-CC1C-201B-E2E4-407321998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r>
              <a:rPr lang="nl-NL" dirty="0"/>
              <a:t>Slecht geluid!</a:t>
            </a:r>
          </a:p>
          <a:p>
            <a:r>
              <a:rPr lang="nl-NL" dirty="0"/>
              <a:t>Buizen op Knight</a:t>
            </a:r>
          </a:p>
          <a:p>
            <a:pPr lvl="1"/>
            <a:r>
              <a:rPr lang="nl-NL" dirty="0"/>
              <a:t>EL84 is 2%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>
                <a:sym typeface="Wingdings" panose="05000000000000000000" pitchFamily="2" charset="2"/>
              </a:rPr>
              <a:t>Andere EL84 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Kan ook zonder tester proberen!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CEC7C0-41AD-B0C9-3BD0-1A36538E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80CD7F-E0D0-440D-2C87-99BB7367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4970"/>
            <a:ext cx="4856088" cy="3642066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646368F-EFF8-291A-CC06-7F8C89B22381}"/>
              </a:ext>
            </a:extLst>
          </p:cNvPr>
          <p:cNvSpPr txBox="1">
            <a:spLocks/>
          </p:cNvSpPr>
          <p:nvPr/>
        </p:nvSpPr>
        <p:spPr>
          <a:xfrm>
            <a:off x="371480" y="5354368"/>
            <a:ext cx="4438641" cy="136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Philips BX321A (1953)</a:t>
            </a:r>
          </a:p>
          <a:p>
            <a:r>
              <a:rPr lang="nl-NL" dirty="0"/>
              <a:t>KLM, ferriet antenne</a:t>
            </a:r>
          </a:p>
        </p:txBody>
      </p:sp>
    </p:spTree>
    <p:extLst>
      <p:ext uri="{BB962C8B-B14F-4D97-AF65-F5344CB8AC3E}">
        <p14:creationId xmlns:p14="http://schemas.microsoft.com/office/powerpoint/2010/main" val="18274823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926</Words>
  <Application>Microsoft Office PowerPoint</Application>
  <PresentationFormat>Diavoorstelling (4:3)</PresentationFormat>
  <Paragraphs>248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7" baseType="lpstr">
      <vt:lpstr>Arial</vt:lpstr>
      <vt:lpstr>Calibri</vt:lpstr>
      <vt:lpstr>Kantoorthema</vt:lpstr>
      <vt:lpstr>Knight KG-600C Buizentester</vt:lpstr>
      <vt:lpstr>Wat gaan we doen</vt:lpstr>
      <vt:lpstr>1. Buizen, Testers en Knight</vt:lpstr>
      <vt:lpstr>Wat is een buis? Fysisch mysterie: stroom in vacuüm</vt:lpstr>
      <vt:lpstr>Wat kan er kapot (na 60 – 100 jr)?</vt:lpstr>
      <vt:lpstr>Aan buizen meten of testen</vt:lpstr>
      <vt:lpstr>Behoefte bij radioherstel</vt:lpstr>
      <vt:lpstr>De beste test is ….</vt:lpstr>
      <vt:lpstr>Wat kraakt die BX321A toch…</vt:lpstr>
      <vt:lpstr>Wat werkt die tuner slecht …</vt:lpstr>
      <vt:lpstr>Buizen als wergwerpproduct</vt:lpstr>
      <vt:lpstr>Knight “600 serie”</vt:lpstr>
      <vt:lpstr>2. Testschakelingen</vt:lpstr>
      <vt:lpstr>Wat zit er in een buizentester?</vt:lpstr>
      <vt:lpstr>Instellen van de Knight</vt:lpstr>
      <vt:lpstr>Roll Chart</vt:lpstr>
      <vt:lpstr>Spanningscalibratie</vt:lpstr>
      <vt:lpstr>Sluiting/Lektest</vt:lpstr>
      <vt:lpstr>Emissietest</vt:lpstr>
      <vt:lpstr>Circuit voor emissie</vt:lpstr>
      <vt:lpstr>Nadeel Diodetest: Triodetest</vt:lpstr>
      <vt:lpstr>Gastest</vt:lpstr>
      <vt:lpstr>Gastest bij Knight</vt:lpstr>
      <vt:lpstr>Buisvoeten Knight KG-600C</vt:lpstr>
      <vt:lpstr>PowerPoint-presentatie</vt:lpstr>
      <vt:lpstr>3. Aanpassen voor Europa </vt:lpstr>
      <vt:lpstr>Nettrafo als autotrafo</vt:lpstr>
      <vt:lpstr>Buisvoeten in mijn radio’s</vt:lpstr>
      <vt:lpstr>Buizen en buistypen</vt:lpstr>
      <vt:lpstr>PowerPoint-presentatie</vt:lpstr>
      <vt:lpstr>Onlogisch: Gloeispanning</vt:lpstr>
      <vt:lpstr>4. Een buisje testen</vt:lpstr>
      <vt:lpstr>Conclusies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68</cp:revision>
  <dcterms:created xsi:type="dcterms:W3CDTF">2019-01-19T09:21:01Z</dcterms:created>
  <dcterms:modified xsi:type="dcterms:W3CDTF">2023-04-12T13:31:36Z</dcterms:modified>
</cp:coreProperties>
</file>