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38" r:id="rId5"/>
    <p:sldId id="339" r:id="rId6"/>
    <p:sldId id="275" r:id="rId7"/>
    <p:sldId id="341" r:id="rId8"/>
    <p:sldId id="342" r:id="rId9"/>
    <p:sldId id="343" r:id="rId10"/>
    <p:sldId id="368" r:id="rId11"/>
    <p:sldId id="346" r:id="rId12"/>
    <p:sldId id="371" r:id="rId13"/>
    <p:sldId id="347" r:id="rId14"/>
    <p:sldId id="307" r:id="rId15"/>
    <p:sldId id="309" r:id="rId16"/>
    <p:sldId id="348" r:id="rId17"/>
    <p:sldId id="310" r:id="rId18"/>
    <p:sldId id="364" r:id="rId19"/>
    <p:sldId id="350" r:id="rId20"/>
    <p:sldId id="276" r:id="rId21"/>
    <p:sldId id="344" r:id="rId22"/>
    <p:sldId id="345" r:id="rId23"/>
    <p:sldId id="340" r:id="rId24"/>
    <p:sldId id="365" r:id="rId25"/>
    <p:sldId id="372" r:id="rId26"/>
    <p:sldId id="351" r:id="rId27"/>
    <p:sldId id="292" r:id="rId28"/>
    <p:sldId id="305" r:id="rId29"/>
    <p:sldId id="352" r:id="rId30"/>
    <p:sldId id="304" r:id="rId31"/>
    <p:sldId id="353" r:id="rId32"/>
    <p:sldId id="367" r:id="rId33"/>
    <p:sldId id="354" r:id="rId34"/>
    <p:sldId id="355" r:id="rId35"/>
    <p:sldId id="358" r:id="rId36"/>
    <p:sldId id="320" r:id="rId37"/>
    <p:sldId id="321" r:id="rId38"/>
    <p:sldId id="369" r:id="rId39"/>
    <p:sldId id="366" r:id="rId40"/>
    <p:sldId id="322" r:id="rId41"/>
    <p:sldId id="356" r:id="rId42"/>
    <p:sldId id="357" r:id="rId43"/>
    <p:sldId id="361" r:id="rId44"/>
    <p:sldId id="373" r:id="rId45"/>
    <p:sldId id="370" r:id="rId46"/>
    <p:sldId id="325" r:id="rId47"/>
    <p:sldId id="328" r:id="rId48"/>
    <p:sldId id="311" r:id="rId49"/>
    <p:sldId id="262" r:id="rId5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1" autoAdjust="0"/>
    <p:restoredTop sz="94727" autoAdjust="0"/>
  </p:normalViewPr>
  <p:slideViewPr>
    <p:cSldViewPr>
      <p:cViewPr varScale="1">
        <p:scale>
          <a:sx n="57" d="100"/>
          <a:sy n="57" d="100"/>
        </p:scale>
        <p:origin x="7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4A93-52B0-4162-BECC-5531DBCA7195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bluesound.com/products/powerno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199000"/>
            <a:ext cx="8928992" cy="1017649"/>
          </a:xfrm>
        </p:spPr>
        <p:txBody>
          <a:bodyPr/>
          <a:lstStyle/>
          <a:p>
            <a:r>
              <a:rPr lang="en-US" dirty="0"/>
              <a:t>Mini-, Micro-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Nanoversterkers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0112" y="3429000"/>
            <a:ext cx="3200400" cy="2664296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8 dec 2021</a:t>
            </a:r>
            <a:br>
              <a:rPr lang="en-US" dirty="0"/>
            </a:br>
            <a:r>
              <a:rPr lang="en-US" dirty="0" err="1"/>
              <a:t>Radiocafé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24 okt2023</a:t>
            </a:r>
          </a:p>
          <a:p>
            <a:endParaRPr lang="nl-NL" dirty="0"/>
          </a:p>
        </p:txBody>
      </p:sp>
      <p:pic>
        <p:nvPicPr>
          <p:cNvPr id="6" name="Afbeelding 5" descr="Afbeelding met zwart&#10;&#10;Automatisch gegenereerde beschrijving">
            <a:extLst>
              <a:ext uri="{FF2B5EF4-FFF2-40B4-BE49-F238E27FC236}">
                <a16:creationId xmlns:a16="http://schemas.microsoft.com/office/drawing/2014/main" id="{9AD729E6-FC9B-4353-98C9-4201CC18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1" y="2669025"/>
            <a:ext cx="4966568" cy="37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2687B-5651-AC5D-F279-E15171D3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Gerards Boxen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7FB05F-CCB5-889F-64DE-C9F04AD30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Philips 22RH426 </a:t>
            </a:r>
            <a:r>
              <a:rPr lang="nl-NL" dirty="0"/>
              <a:t>(1973)</a:t>
            </a:r>
            <a:br>
              <a:rPr lang="nl-NL" dirty="0"/>
            </a:br>
            <a:r>
              <a:rPr lang="nl-NL" dirty="0"/>
              <a:t>3-weg 35-20k Hz, 46cm</a:t>
            </a:r>
          </a:p>
          <a:p>
            <a:r>
              <a:rPr lang="nl-NL" dirty="0" err="1">
                <a:solidFill>
                  <a:srgbClr val="00B050"/>
                </a:solidFill>
              </a:rPr>
              <a:t>Aristona</a:t>
            </a:r>
            <a:r>
              <a:rPr lang="nl-NL" dirty="0">
                <a:solidFill>
                  <a:srgbClr val="00B050"/>
                </a:solidFill>
              </a:rPr>
              <a:t> SA5422 </a:t>
            </a:r>
            <a:r>
              <a:rPr lang="nl-NL" dirty="0"/>
              <a:t>(1973)</a:t>
            </a:r>
            <a:br>
              <a:rPr lang="nl-NL" dirty="0"/>
            </a:br>
            <a:r>
              <a:rPr lang="nl-NL" dirty="0"/>
              <a:t>2-weg 50-20k Hz, 46cm</a:t>
            </a:r>
          </a:p>
          <a:p>
            <a:r>
              <a:rPr lang="nl-NL" dirty="0" err="1">
                <a:solidFill>
                  <a:srgbClr val="FF0000"/>
                </a:solidFill>
              </a:rPr>
              <a:t>Aristona</a:t>
            </a:r>
            <a:r>
              <a:rPr lang="nl-NL" dirty="0">
                <a:solidFill>
                  <a:srgbClr val="FF0000"/>
                </a:solidFill>
              </a:rPr>
              <a:t> SA5423 </a:t>
            </a:r>
            <a:r>
              <a:rPr lang="nl-NL" dirty="0"/>
              <a:t>(1972)</a:t>
            </a:r>
            <a:br>
              <a:rPr lang="nl-NL" dirty="0"/>
            </a:br>
            <a:r>
              <a:rPr lang="nl-NL" dirty="0"/>
              <a:t>2-weg 45-20k Hz, 33cm</a:t>
            </a:r>
          </a:p>
          <a:p>
            <a:r>
              <a:rPr lang="nl-NL" dirty="0">
                <a:solidFill>
                  <a:srgbClr val="00B050"/>
                </a:solidFill>
              </a:rPr>
              <a:t>Philips 22AH491 </a:t>
            </a:r>
            <a:r>
              <a:rPr lang="nl-NL" dirty="0"/>
              <a:t>(1978)</a:t>
            </a:r>
            <a:br>
              <a:rPr lang="nl-NL" dirty="0"/>
            </a:br>
            <a:r>
              <a:rPr lang="nl-NL" dirty="0"/>
              <a:t>1-weg 55-18k Hz, 40cm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0C89DA-6828-02F3-BABF-65363097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2"/>
          <a:stretch/>
        </p:blipFill>
        <p:spPr>
          <a:xfrm>
            <a:off x="7067289" y="4460021"/>
            <a:ext cx="1778734" cy="212334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1EACAFC-EA4A-D0CC-373A-4BD4642E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10923" r="58024" b="59447"/>
          <a:stretch/>
        </p:blipFill>
        <p:spPr>
          <a:xfrm>
            <a:off x="319348" y="1052736"/>
            <a:ext cx="1813961" cy="217675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9CEA23B-9DB1-A923-C3E2-2A9469D35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24986" r="52084" b="40272"/>
          <a:stretch/>
        </p:blipFill>
        <p:spPr>
          <a:xfrm>
            <a:off x="284697" y="4007588"/>
            <a:ext cx="1778735" cy="23404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79CFC0C-4152-733F-9A8D-026D7334B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9701" r="57412" b="37364"/>
          <a:stretch/>
        </p:blipFill>
        <p:spPr>
          <a:xfrm>
            <a:off x="7045918" y="1865727"/>
            <a:ext cx="1778734" cy="23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5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6ADDB-A0C0-4394-9367-12F239EB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Mini-Versterker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663D-AEBD-4243-8E05-96DA2102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/>
          <a:lstStyle/>
          <a:p>
            <a:r>
              <a:rPr lang="nl-NL" dirty="0"/>
              <a:t>Fabrikanten: wij maken alles </a:t>
            </a:r>
            <a:r>
              <a:rPr lang="nl-NL" dirty="0">
                <a:solidFill>
                  <a:srgbClr val="FF0000"/>
                </a:solidFill>
              </a:rPr>
              <a:t>heel klein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stoppen </a:t>
            </a:r>
            <a:r>
              <a:rPr lang="nl-NL" dirty="0">
                <a:solidFill>
                  <a:srgbClr val="FF0000"/>
                </a:solidFill>
              </a:rPr>
              <a:t>de hele versterker in 1 onderdeel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en dan werkt het goedkoper en beter …</a:t>
            </a:r>
          </a:p>
          <a:p>
            <a:endParaRPr lang="nl-NL" dirty="0"/>
          </a:p>
          <a:p>
            <a:r>
              <a:rPr lang="nl-NL" dirty="0"/>
              <a:t>Want hoe minder onderdelen des te beter het werkt</a:t>
            </a:r>
          </a:p>
          <a:p>
            <a:endParaRPr lang="nl-NL" dirty="0"/>
          </a:p>
          <a:p>
            <a:r>
              <a:rPr lang="nl-NL" dirty="0"/>
              <a:t>… maar dan heb je iets minder vermogen</a:t>
            </a:r>
          </a:p>
        </p:txBody>
      </p:sp>
    </p:spTree>
    <p:extLst>
      <p:ext uri="{BB962C8B-B14F-4D97-AF65-F5344CB8AC3E}">
        <p14:creationId xmlns:p14="http://schemas.microsoft.com/office/powerpoint/2010/main" val="227609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0DAD9-F891-CAA5-14C5-46EF057D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 je die 2x40W wel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87BA66-E0BB-236C-3F52-914BD95E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nl-NL" dirty="0"/>
              <a:t>Verkoper in de winkel zegt van wel….</a:t>
            </a:r>
            <a:br>
              <a:rPr lang="nl-NL" dirty="0"/>
            </a:br>
            <a:r>
              <a:rPr lang="nl-NL" dirty="0"/>
              <a:t>… en die heeft er heel veel verstand van </a:t>
            </a:r>
          </a:p>
          <a:p>
            <a:r>
              <a:rPr lang="nl-NL" dirty="0"/>
              <a:t>Vermogen aan de LS opgemeten …</a:t>
            </a:r>
            <a:br>
              <a:rPr lang="nl-NL" dirty="0"/>
            </a:br>
            <a:r>
              <a:rPr lang="nl-NL" dirty="0"/>
              <a:t>… nooit meer dan 1W per LS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Metertjes op </a:t>
            </a:r>
            <a:br>
              <a:rPr lang="nl-NL" dirty="0"/>
            </a:br>
            <a:r>
              <a:rPr lang="nl-NL" dirty="0"/>
              <a:t>AKAI AM2600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585AED-4C93-AD10-304E-4ABF9711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28608"/>
            <a:ext cx="5254047" cy="21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796C6-B833-4997-B290-A6B45FE9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Mini-versterkers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001269-A109-48A2-9814-065043BA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/>
          <a:lstStyle/>
          <a:p>
            <a:r>
              <a:rPr lang="nl-NL" dirty="0"/>
              <a:t>Bestaan uit 1 IC</a:t>
            </a:r>
          </a:p>
          <a:p>
            <a:r>
              <a:rPr lang="nl-NL" dirty="0"/>
              <a:t>“Laag” vermogen</a:t>
            </a:r>
          </a:p>
          <a:p>
            <a:endParaRPr lang="nl-NL" dirty="0"/>
          </a:p>
          <a:p>
            <a:r>
              <a:rPr lang="nl-NL" dirty="0"/>
              <a:t>Niet als apparaat te koop</a:t>
            </a:r>
          </a:p>
          <a:p>
            <a:endParaRPr lang="nl-NL" dirty="0"/>
          </a:p>
          <a:p>
            <a:r>
              <a:rPr lang="nl-NL" dirty="0"/>
              <a:t>Zit in </a:t>
            </a:r>
            <a:r>
              <a:rPr lang="nl-NL" dirty="0" err="1">
                <a:solidFill>
                  <a:srgbClr val="FF0000"/>
                </a:solidFill>
              </a:rPr>
              <a:t>boombox</a:t>
            </a:r>
            <a:r>
              <a:rPr lang="nl-NL" dirty="0"/>
              <a:t> of </a:t>
            </a:r>
            <a:r>
              <a:rPr lang="nl-NL" dirty="0">
                <a:solidFill>
                  <a:srgbClr val="00B050"/>
                </a:solidFill>
              </a:rPr>
              <a:t>PC-boxjes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7B92A0-FDEF-1320-8D94-F609B6FBD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1183" r="12478" b="9699"/>
          <a:stretch/>
        </p:blipFill>
        <p:spPr>
          <a:xfrm>
            <a:off x="5364088" y="1608625"/>
            <a:ext cx="3535452" cy="28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2E82-D067-47FE-BF3E-B7EA6188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nl-NL" dirty="0"/>
              <a:t>Dus zelf “maken”: HK195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682279-71FE-4015-9E68-B491ECF15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6840760" cy="2376265"/>
          </a:xfrm>
        </p:spPr>
        <p:txBody>
          <a:bodyPr>
            <a:normAutofit/>
          </a:bodyPr>
          <a:lstStyle/>
          <a:p>
            <a:r>
              <a:rPr lang="nl-NL" dirty="0"/>
              <a:t>Boxensetje HK195 doorzagen (2013)</a:t>
            </a:r>
          </a:p>
          <a:p>
            <a:r>
              <a:rPr lang="nl-NL" dirty="0"/>
              <a:t>Boxen </a:t>
            </a:r>
            <a:r>
              <a:rPr lang="nl-NL" dirty="0" err="1"/>
              <a:t>Aristona</a:t>
            </a:r>
            <a:r>
              <a:rPr lang="nl-NL" dirty="0"/>
              <a:t> SA5422</a:t>
            </a:r>
          </a:p>
          <a:p>
            <a:r>
              <a:rPr lang="nl-NL" dirty="0"/>
              <a:t>IC: TDA2007A</a:t>
            </a:r>
          </a:p>
          <a:p>
            <a:r>
              <a:rPr lang="nl-NL" dirty="0"/>
              <a:t>Ca 2x 4W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9155C6-67C9-435C-AF6F-42AAC96CF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4" y="4005064"/>
            <a:ext cx="3437731" cy="2578298"/>
          </a:xfrm>
          <a:prstGeom prst="rect">
            <a:avLst/>
          </a:prstGeom>
        </p:spPr>
      </p:pic>
      <p:pic>
        <p:nvPicPr>
          <p:cNvPr id="6" name="Afbeelding 5" descr="Afbeelding met binnen&#10;&#10;Automatisch gegenereerde beschrijving">
            <a:extLst>
              <a:ext uri="{FF2B5EF4-FFF2-40B4-BE49-F238E27FC236}">
                <a16:creationId xmlns:a16="http://schemas.microsoft.com/office/drawing/2014/main" id="{85FCBBBC-54E4-4D6F-9A2E-2212896B5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8308" r="1890" b="9280"/>
          <a:stretch/>
        </p:blipFill>
        <p:spPr>
          <a:xfrm>
            <a:off x="4067944" y="2620546"/>
            <a:ext cx="4859254" cy="39628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4D4B3B-3CB4-4C68-B2DA-7DA21D921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16240" r="18984" b="17461"/>
          <a:stretch/>
        </p:blipFill>
        <p:spPr>
          <a:xfrm>
            <a:off x="415466" y="118722"/>
            <a:ext cx="1837274" cy="11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A634A-7317-454D-A6BB-DBB2EE50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Totempaal in TDA2007A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BCE5EE-8EF5-4796-804F-350EAFF5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1414462"/>
            <a:ext cx="90201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42BFC-D878-41B2-B4C6-99836BD0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Abstractie: De </a:t>
            </a:r>
            <a:r>
              <a:rPr lang="nl-NL" dirty="0" err="1"/>
              <a:t>Opamp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82ED6A-C3EC-4C46-B13F-1BB28206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/>
              <a:t>Operational</a:t>
            </a:r>
            <a:r>
              <a:rPr lang="nl-NL" dirty="0"/>
              <a:t> Amplifier</a:t>
            </a:r>
          </a:p>
          <a:p>
            <a:r>
              <a:rPr lang="nl-NL" dirty="0"/>
              <a:t>Verschilversterker</a:t>
            </a:r>
          </a:p>
          <a:p>
            <a:r>
              <a:rPr lang="nl-NL" dirty="0"/>
              <a:t>Open-lus versterking</a:t>
            </a:r>
            <a:br>
              <a:rPr lang="nl-NL" dirty="0"/>
            </a:br>
            <a:r>
              <a:rPr lang="nl-NL" dirty="0"/>
              <a:t>A zeer hoog </a:t>
            </a:r>
          </a:p>
          <a:p>
            <a:r>
              <a:rPr lang="nl-NL" dirty="0"/>
              <a:t>Negatieve ingang </a:t>
            </a:r>
            <a:br>
              <a:rPr lang="nl-NL" dirty="0"/>
            </a:br>
            <a:r>
              <a:rPr lang="nl-NL" dirty="0"/>
              <a:t>voor tegenkoppeling</a:t>
            </a:r>
          </a:p>
          <a:p>
            <a:endParaRPr lang="nl-NL" dirty="0"/>
          </a:p>
          <a:p>
            <a:r>
              <a:rPr lang="nl-NL" dirty="0"/>
              <a:t>TDA2007A = 2x </a:t>
            </a:r>
            <a:r>
              <a:rPr lang="nl-NL" dirty="0" err="1"/>
              <a:t>Opamp</a:t>
            </a:r>
            <a:endParaRPr lang="nl-NL" dirty="0"/>
          </a:p>
        </p:txBody>
      </p:sp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37C720D-7D1D-401F-B82F-B39DF3700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89359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5D07ED3-9652-4173-AA34-B0693026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63662"/>
            <a:ext cx="5553075" cy="5219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0F8855-2BBF-478F-B8EE-4DBE7AD1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/>
              <a:t>Aansluiten van TDA2007A (</a:t>
            </a:r>
            <a:r>
              <a:rPr lang="nl-NL" dirty="0" err="1"/>
              <a:t>vb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276FDC-DA5E-4016-A563-E435A413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3322712" cy="5219700"/>
          </a:xfrm>
        </p:spPr>
        <p:txBody>
          <a:bodyPr/>
          <a:lstStyle/>
          <a:p>
            <a:r>
              <a:rPr lang="nl-NL" dirty="0"/>
              <a:t>Externe componenten:</a:t>
            </a:r>
          </a:p>
          <a:p>
            <a:pPr lvl="1"/>
            <a:r>
              <a:rPr lang="nl-NL" dirty="0"/>
              <a:t>Feedback</a:t>
            </a:r>
          </a:p>
          <a:p>
            <a:pPr lvl="1"/>
            <a:r>
              <a:rPr lang="nl-NL" dirty="0"/>
              <a:t>Hi-Filter</a:t>
            </a:r>
          </a:p>
          <a:p>
            <a:pPr lvl="1"/>
            <a:r>
              <a:rPr lang="nl-NL" dirty="0"/>
              <a:t>Blokkeer-C</a:t>
            </a:r>
          </a:p>
          <a:p>
            <a:r>
              <a:rPr lang="nl-NL" dirty="0"/>
              <a:t>Printplaatje vol!</a:t>
            </a:r>
          </a:p>
          <a:p>
            <a:pPr lvl="1"/>
            <a:r>
              <a:rPr lang="nl-NL" dirty="0"/>
              <a:t>Voeding</a:t>
            </a:r>
          </a:p>
          <a:p>
            <a:r>
              <a:rPr lang="nl-NL" dirty="0" err="1"/>
              <a:t>V</a:t>
            </a:r>
            <a:r>
              <a:rPr lang="nl-NL" baseline="-25000" dirty="0" err="1"/>
              <a:t>cc</a:t>
            </a:r>
            <a:r>
              <a:rPr lang="nl-NL" dirty="0"/>
              <a:t>: 8 tot 26V</a:t>
            </a:r>
          </a:p>
          <a:p>
            <a:r>
              <a:rPr lang="nl-NL" dirty="0"/>
              <a:t>Tot 2x 6W</a:t>
            </a:r>
          </a:p>
        </p:txBody>
      </p:sp>
    </p:spTree>
    <p:extLst>
      <p:ext uri="{BB962C8B-B14F-4D97-AF65-F5344CB8AC3E}">
        <p14:creationId xmlns:p14="http://schemas.microsoft.com/office/powerpoint/2010/main" val="370996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FFE73-439C-4414-ABD2-45BB54F0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Miniversterker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FCA5F4-5060-4EA1-87C5-3C14DE42C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nl-NL" dirty="0"/>
              <a:t>Eenvoudig en goedkoop door “recyclen”</a:t>
            </a:r>
            <a:br>
              <a:rPr lang="nl-NL" dirty="0"/>
            </a:br>
            <a:r>
              <a:rPr lang="nl-NL" dirty="0"/>
              <a:t>(Da’s gewoon slopen </a:t>
            </a:r>
            <a:r>
              <a:rPr lang="nl-NL" dirty="0">
                <a:sym typeface="Wingdings" panose="05000000000000000000" pitchFamily="2" charset="2"/>
              </a:rPr>
              <a:t>)</a:t>
            </a:r>
            <a:endParaRPr lang="nl-NL" dirty="0"/>
          </a:p>
          <a:p>
            <a:r>
              <a:rPr lang="nl-NL" dirty="0"/>
              <a:t>Voeding 9V (voor 2½W op 4</a:t>
            </a:r>
            <a:r>
              <a:rPr lang="el-GR" dirty="0"/>
              <a:t>Ω</a:t>
            </a:r>
            <a:r>
              <a:rPr lang="nl-NL" dirty="0"/>
              <a:t>)</a:t>
            </a:r>
          </a:p>
          <a:p>
            <a:r>
              <a:rPr lang="nl-NL" dirty="0"/>
              <a:t>Lelijk maar klein: uit het zicht</a:t>
            </a:r>
          </a:p>
          <a:p>
            <a:endParaRPr lang="nl-NL" dirty="0"/>
          </a:p>
          <a:p>
            <a:r>
              <a:rPr lang="nl-NL" dirty="0"/>
              <a:t>Kwaliteit verrassend goed</a:t>
            </a:r>
            <a:br>
              <a:rPr lang="nl-NL" dirty="0"/>
            </a:br>
            <a:r>
              <a:rPr lang="nl-NL" dirty="0"/>
              <a:t>Vermogen voldoende voor thuis</a:t>
            </a:r>
          </a:p>
          <a:p>
            <a:r>
              <a:rPr lang="nl-NL" dirty="0"/>
              <a:t>Verbruik uit net: 2W (</a:t>
            </a:r>
            <a:r>
              <a:rPr lang="nl-NL" dirty="0" err="1"/>
              <a:t>ipv</a:t>
            </a:r>
            <a:r>
              <a:rPr lang="nl-NL" dirty="0"/>
              <a:t> 20W)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424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1ED63-09E3-42D2-B813-D0982349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Versterker op USB stekker?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53DED5-BD85-4AF5-915E-4E37C9C5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Misschien nog zuiniger op SMPS …</a:t>
            </a:r>
          </a:p>
          <a:p>
            <a:endParaRPr lang="nl-NL" dirty="0"/>
          </a:p>
          <a:p>
            <a:r>
              <a:rPr lang="nl-NL" dirty="0"/>
              <a:t>Totempaal vermogenswet </a:t>
            </a:r>
            <a:r>
              <a:rPr lang="nl-NL" dirty="0">
                <a:solidFill>
                  <a:srgbClr val="FF0000"/>
                </a:solidFill>
              </a:rPr>
              <a:t>P = V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/ 8Z</a:t>
            </a:r>
          </a:p>
          <a:p>
            <a:r>
              <a:rPr lang="nl-NL" dirty="0"/>
              <a:t>Met 5V en 4</a:t>
            </a:r>
            <a:r>
              <a:rPr lang="el-GR" dirty="0"/>
              <a:t>Ω</a:t>
            </a:r>
            <a:r>
              <a:rPr lang="nl-NL" dirty="0"/>
              <a:t>: ca ¾W  </a:t>
            </a:r>
          </a:p>
          <a:p>
            <a:r>
              <a:rPr lang="nl-NL" dirty="0"/>
              <a:t>Beetje weinig (misschien wel genoeg)</a:t>
            </a:r>
          </a:p>
          <a:p>
            <a:endParaRPr lang="nl-NL" dirty="0"/>
          </a:p>
          <a:p>
            <a:r>
              <a:rPr lang="nl-NL" dirty="0"/>
              <a:t>Brugversterker vermogenswet </a:t>
            </a:r>
            <a:r>
              <a:rPr lang="nl-NL" dirty="0">
                <a:solidFill>
                  <a:srgbClr val="FF0000"/>
                </a:solidFill>
              </a:rPr>
              <a:t>P = V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/ 2Z</a:t>
            </a:r>
          </a:p>
          <a:p>
            <a:r>
              <a:rPr lang="nl-NL" dirty="0"/>
              <a:t>Met 5V en 4</a:t>
            </a:r>
            <a:r>
              <a:rPr lang="el-GR" dirty="0"/>
              <a:t>Ω</a:t>
            </a:r>
            <a:r>
              <a:rPr lang="nl-NL" dirty="0"/>
              <a:t>: ca 3W  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8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versterker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Inleiding</a:t>
            </a:r>
            <a:r>
              <a:rPr lang="en-US" dirty="0"/>
              <a:t>: </a:t>
            </a:r>
            <a:r>
              <a:rPr lang="en-US" dirty="0" err="1"/>
              <a:t>Klassieke</a:t>
            </a:r>
            <a:r>
              <a:rPr lang="en-US" dirty="0"/>
              <a:t> “</a:t>
            </a:r>
            <a:r>
              <a:rPr lang="en-US" dirty="0" err="1"/>
              <a:t>Hifi</a:t>
            </a:r>
            <a:r>
              <a:rPr lang="en-US" dirty="0"/>
              <a:t>” </a:t>
            </a:r>
            <a:r>
              <a:rPr lang="en-US" dirty="0" err="1"/>
              <a:t>versterkers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Vermogen</a:t>
            </a:r>
            <a:r>
              <a:rPr lang="en-US" dirty="0"/>
              <a:t>: </a:t>
            </a:r>
            <a:r>
              <a:rPr lang="en-US" dirty="0" err="1"/>
              <a:t>Miniversterkers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Laagspanning</a:t>
            </a:r>
            <a:r>
              <a:rPr lang="en-US" dirty="0"/>
              <a:t>: </a:t>
            </a:r>
            <a:r>
              <a:rPr lang="en-US" dirty="0" err="1"/>
              <a:t>Brugversterkers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Dissipatie</a:t>
            </a:r>
            <a:r>
              <a:rPr lang="en-US" dirty="0"/>
              <a:t>: </a:t>
            </a:r>
            <a:r>
              <a:rPr lang="en-US" dirty="0" err="1"/>
              <a:t>Microversterkers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Integratie</a:t>
            </a:r>
            <a:r>
              <a:rPr lang="en-US" dirty="0"/>
              <a:t>: </a:t>
            </a:r>
            <a:r>
              <a:rPr lang="en-US" dirty="0" err="1"/>
              <a:t>Nanoversterkers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</a:t>
            </a:r>
            <a:r>
              <a:rPr lang="en-US" dirty="0"/>
              <a:t>: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Mini of Micro?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28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84972" cy="1143000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Brugversterker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58006"/>
            <a:ext cx="6984776" cy="4911353"/>
          </a:xfrm>
        </p:spPr>
        <p:txBody>
          <a:bodyPr>
            <a:normAutofit/>
          </a:bodyPr>
          <a:lstStyle/>
          <a:p>
            <a:r>
              <a:rPr lang="nl-NL" dirty="0"/>
              <a:t>Vier eindtorren</a:t>
            </a:r>
          </a:p>
          <a:p>
            <a:r>
              <a:rPr lang="nl-NL" dirty="0"/>
              <a:t>Twee totempalen </a:t>
            </a:r>
            <a:br>
              <a:rPr lang="nl-NL" dirty="0"/>
            </a:br>
            <a:r>
              <a:rPr lang="nl-NL" dirty="0"/>
              <a:t>in tegenfase</a:t>
            </a:r>
          </a:p>
          <a:p>
            <a:endParaRPr lang="nl-NL" dirty="0"/>
          </a:p>
          <a:p>
            <a:r>
              <a:rPr lang="nl-NL" dirty="0"/>
              <a:t>Halve spanning </a:t>
            </a:r>
            <a:br>
              <a:rPr lang="nl-NL" dirty="0"/>
            </a:br>
            <a:r>
              <a:rPr lang="nl-NL" dirty="0"/>
              <a:t>voor zelfde P</a:t>
            </a:r>
            <a:endParaRPr lang="en-US" dirty="0"/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4590761" y="2016979"/>
            <a:ext cx="2861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950801" y="2377019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950801" y="3889187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endCxn id="53" idx="1"/>
          </p:cNvCxnSpPr>
          <p:nvPr/>
        </p:nvCxnSpPr>
        <p:spPr>
          <a:xfrm>
            <a:off x="4590761" y="4897299"/>
            <a:ext cx="3005575" cy="22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274837" y="201697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274837" y="3025091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274837" y="453725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274837" y="3457139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158713" y="2701055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4456264" y="2377019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158713" y="4213223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Vcc</a:t>
            </a:r>
            <a:endParaRPr lang="nl-NL" sz="2400" dirty="0"/>
          </a:p>
        </p:txBody>
      </p:sp>
      <p:sp>
        <p:nvSpPr>
          <p:cNvPr id="24" name="Ovaal 23"/>
          <p:cNvSpPr/>
          <p:nvPr/>
        </p:nvSpPr>
        <p:spPr>
          <a:xfrm>
            <a:off x="6953967" y="238809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6953967" y="390025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Rechte verbindingslijn 26"/>
          <p:cNvCxnSpPr>
            <a:endCxn id="24" idx="0"/>
          </p:cNvCxnSpPr>
          <p:nvPr/>
        </p:nvCxnSpPr>
        <p:spPr>
          <a:xfrm>
            <a:off x="7278003" y="202805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24" idx="4"/>
            <a:endCxn id="26" idx="0"/>
          </p:cNvCxnSpPr>
          <p:nvPr/>
        </p:nvCxnSpPr>
        <p:spPr>
          <a:xfrm>
            <a:off x="7278003" y="303616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6" idx="4"/>
          </p:cNvCxnSpPr>
          <p:nvPr/>
        </p:nvCxnSpPr>
        <p:spPr>
          <a:xfrm>
            <a:off x="7278003" y="454833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6161879" y="271212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6473090" y="3900258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>
            <a:off x="6161879" y="422429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6528103" y="3461200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6021540" y="3356992"/>
            <a:ext cx="506563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821335" y="3044141"/>
            <a:ext cx="200205" cy="312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788527" y="3038606"/>
            <a:ext cx="949416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6528103" y="3049677"/>
            <a:ext cx="209840" cy="307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al 33">
            <a:extLst>
              <a:ext uri="{FF2B5EF4-FFF2-40B4-BE49-F238E27FC236}">
                <a16:creationId xmlns:a16="http://schemas.microsoft.com/office/drawing/2014/main" id="{A419702F-B30C-4B00-91F6-38F3DFF2625F}"/>
              </a:ext>
            </a:extLst>
          </p:cNvPr>
          <p:cNvSpPr/>
          <p:nvPr/>
        </p:nvSpPr>
        <p:spPr>
          <a:xfrm>
            <a:off x="5158353" y="329924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15980D6D-D342-4252-ADF6-2C476DC82A5F}"/>
              </a:ext>
            </a:extLst>
          </p:cNvPr>
          <p:cNvSpPr/>
          <p:nvPr/>
        </p:nvSpPr>
        <p:spPr>
          <a:xfrm>
            <a:off x="7112986" y="332825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90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07287" cy="1143000"/>
          </a:xfrm>
        </p:spPr>
        <p:txBody>
          <a:bodyPr/>
          <a:lstStyle/>
          <a:p>
            <a:r>
              <a:rPr lang="en-US" dirty="0" err="1"/>
              <a:t>Vermogen</a:t>
            </a:r>
            <a:r>
              <a:rPr lang="en-US" dirty="0"/>
              <a:t> van de </a:t>
            </a:r>
            <a:r>
              <a:rPr lang="en-US" dirty="0" err="1"/>
              <a:t>Totempaal</a:t>
            </a:r>
            <a:r>
              <a:rPr lang="en-US" dirty="0"/>
              <a:t> </a:t>
            </a:r>
            <a:r>
              <a:rPr lang="nl-NL" dirty="0"/>
              <a:t>(sinus)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58006"/>
            <a:ext cx="4176464" cy="4911353"/>
          </a:xfrm>
        </p:spPr>
        <p:txBody>
          <a:bodyPr>
            <a:normAutofit/>
          </a:bodyPr>
          <a:lstStyle/>
          <a:p>
            <a:r>
              <a:rPr lang="en-US" dirty="0"/>
              <a:t>Speaker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wissel</a:t>
            </a:r>
            <a:r>
              <a:rPr lang="en-US" dirty="0"/>
              <a:t>- </a:t>
            </a:r>
            <a:br>
              <a:rPr lang="en-US" dirty="0"/>
            </a:br>
            <a:r>
              <a:rPr lang="en-US" dirty="0"/>
              <a:t>spanning op L</a:t>
            </a:r>
          </a:p>
          <a:p>
            <a:r>
              <a:rPr lang="en-US" dirty="0" err="1"/>
              <a:t>Vermogen</a:t>
            </a:r>
            <a:r>
              <a:rPr lang="en-US" dirty="0"/>
              <a:t> van AC?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9208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652120" y="234888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652120" y="386104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29208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976156" y="198884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976156" y="299695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976156" y="450912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7020272" y="3573016"/>
            <a:ext cx="288032" cy="612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 flipV="1">
            <a:off x="7308304" y="3140968"/>
            <a:ext cx="28803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7596336" y="3140968"/>
            <a:ext cx="0" cy="1386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7308304" y="4185084"/>
            <a:ext cx="288032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976156" y="3429000"/>
            <a:ext cx="1188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17" idx="0"/>
          </p:cNvCxnSpPr>
          <p:nvPr/>
        </p:nvCxnSpPr>
        <p:spPr>
          <a:xfrm flipV="1">
            <a:off x="7164288" y="342900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  <a:stCxn id="17" idx="2"/>
          </p:cNvCxnSpPr>
          <p:nvPr/>
        </p:nvCxnSpPr>
        <p:spPr>
          <a:xfrm>
            <a:off x="7164288" y="4185084"/>
            <a:ext cx="0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860032" y="26729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157583" y="2348880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860032" y="418508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Vcc</a:t>
            </a:r>
            <a:endParaRPr lang="nl-NL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9D02229-D1D7-44EC-82A1-2E9BC9A5FB95}"/>
              </a:ext>
            </a:extLst>
          </p:cNvPr>
          <p:cNvSpPr/>
          <p:nvPr/>
        </p:nvSpPr>
        <p:spPr>
          <a:xfrm>
            <a:off x="5821335" y="32849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1759B2-17D3-40E2-93EE-1C9DF1B23063}"/>
              </a:ext>
            </a:extLst>
          </p:cNvPr>
          <p:cNvSpPr txBox="1"/>
          <p:nvPr/>
        </p:nvSpPr>
        <p:spPr>
          <a:xfrm>
            <a:off x="5554379" y="320721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</a:t>
            </a:r>
          </a:p>
        </p:txBody>
      </p:sp>
      <p:pic>
        <p:nvPicPr>
          <p:cNvPr id="12" name="Afbeelding 11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4AE03DE-E60A-4C0F-8931-98E0208BE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3" y="3941575"/>
            <a:ext cx="4702748" cy="25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8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5314F-38AE-4A24-957D-B6E18C66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Vtt</a:t>
            </a:r>
            <a:r>
              <a:rPr lang="nl-NL" dirty="0"/>
              <a:t> = (</a:t>
            </a:r>
            <a:r>
              <a:rPr lang="nl-NL" dirty="0" err="1"/>
              <a:t>Vcc</a:t>
            </a:r>
            <a:r>
              <a:rPr lang="nl-NL" dirty="0"/>
              <a:t> – 2 </a:t>
            </a:r>
            <a:r>
              <a:rPr lang="nl-NL" dirty="0" err="1"/>
              <a:t>Vdr</a:t>
            </a:r>
            <a:r>
              <a:rPr lang="nl-NL" dirty="0"/>
              <a:t>)</a:t>
            </a:r>
          </a:p>
        </p:txBody>
      </p:sp>
      <p:pic>
        <p:nvPicPr>
          <p:cNvPr id="5" name="Tijdelijke aanduiding voor inhoud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816A6803-4F49-4038-B853-227765C46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9" y="1755710"/>
            <a:ext cx="8534590" cy="4625618"/>
          </a:xfrm>
        </p:spPr>
      </p:pic>
    </p:spTree>
    <p:extLst>
      <p:ext uri="{BB962C8B-B14F-4D97-AF65-F5344CB8AC3E}">
        <p14:creationId xmlns:p14="http://schemas.microsoft.com/office/powerpoint/2010/main" val="332251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Vermogen</a:t>
            </a:r>
            <a:r>
              <a:rPr lang="en-US" dirty="0"/>
              <a:t> van de </a:t>
            </a:r>
            <a:r>
              <a:rPr lang="en-US" dirty="0" err="1"/>
              <a:t>Totempaal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62472"/>
            <a:ext cx="4309676" cy="5306888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max</a:t>
            </a:r>
            <a:r>
              <a:rPr lang="en-US" dirty="0"/>
              <a:t> = 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8Z</a:t>
            </a:r>
          </a:p>
          <a:p>
            <a:endParaRPr lang="nl-NL" dirty="0"/>
          </a:p>
          <a:p>
            <a:r>
              <a:rPr lang="nl-NL" dirty="0"/>
              <a:t>Voor 50W in 8</a:t>
            </a:r>
            <a:r>
              <a:rPr lang="el-GR" dirty="0"/>
              <a:t> Ω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bijna 60V </a:t>
            </a:r>
            <a:r>
              <a:rPr lang="nl-NL" dirty="0" err="1"/>
              <a:t>tt</a:t>
            </a:r>
            <a:r>
              <a:rPr lang="nl-NL" dirty="0"/>
              <a:t> nodig:</a:t>
            </a:r>
            <a:br>
              <a:rPr lang="nl-NL" dirty="0"/>
            </a:br>
            <a:r>
              <a:rPr lang="nl-NL" dirty="0"/>
              <a:t>(60V)</a:t>
            </a:r>
            <a:r>
              <a:rPr lang="nl-NL" baseline="30000" dirty="0"/>
              <a:t>2</a:t>
            </a:r>
            <a:r>
              <a:rPr lang="nl-NL" dirty="0"/>
              <a:t> / 8*8</a:t>
            </a:r>
            <a:r>
              <a:rPr lang="el-GR" dirty="0"/>
              <a:t>Ω</a:t>
            </a:r>
            <a:r>
              <a:rPr lang="nl-NL" dirty="0"/>
              <a:t> = 56W</a:t>
            </a:r>
          </a:p>
          <a:p>
            <a:r>
              <a:rPr lang="nl-NL" dirty="0"/>
              <a:t>Vaak: +35V en -35V</a:t>
            </a:r>
          </a:p>
          <a:p>
            <a:endParaRPr lang="nl-NL" dirty="0"/>
          </a:p>
          <a:p>
            <a:r>
              <a:rPr lang="nl-NL" dirty="0"/>
              <a:t>Lagere Z voor hoge P?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9208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652120" y="234888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652120" y="386104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29208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976156" y="198884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976156" y="299695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976156" y="450912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7020272" y="3573016"/>
            <a:ext cx="288032" cy="612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 flipV="1">
            <a:off x="7308304" y="3140968"/>
            <a:ext cx="28803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7596336" y="3140968"/>
            <a:ext cx="0" cy="1386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7308304" y="4185084"/>
            <a:ext cx="288032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976156" y="3429000"/>
            <a:ext cx="1188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17" idx="0"/>
          </p:cNvCxnSpPr>
          <p:nvPr/>
        </p:nvCxnSpPr>
        <p:spPr>
          <a:xfrm flipV="1">
            <a:off x="7164288" y="342900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  <a:stCxn id="17" idx="2"/>
          </p:cNvCxnSpPr>
          <p:nvPr/>
        </p:nvCxnSpPr>
        <p:spPr>
          <a:xfrm>
            <a:off x="7164288" y="4185084"/>
            <a:ext cx="0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860032" y="26729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157583" y="2348880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860032" y="418508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Vcc</a:t>
            </a:r>
            <a:endParaRPr lang="nl-NL" sz="2400" dirty="0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BDF35DA6-005A-4826-9A85-3DEE84A279E2}"/>
              </a:ext>
            </a:extLst>
          </p:cNvPr>
          <p:cNvSpPr/>
          <p:nvPr/>
        </p:nvSpPr>
        <p:spPr>
          <a:xfrm>
            <a:off x="5821335" y="32849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81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4A34-F7F7-BF47-A216-8CD7E8EE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100W </a:t>
            </a:r>
            <a:r>
              <a:rPr lang="en-US" dirty="0" err="1"/>
              <a:t>uit</a:t>
            </a:r>
            <a:r>
              <a:rPr lang="en-US" dirty="0"/>
              <a:t> 12V </a:t>
            </a:r>
            <a:r>
              <a:rPr lang="en-US" dirty="0" err="1"/>
              <a:t>halen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AB823-ACC8-7BF7-955B-7BD37582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Bose 1401 Car Hi-Fi Power Amplifier (1998)</a:t>
            </a:r>
          </a:p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versterkers</a:t>
            </a:r>
            <a:r>
              <a:rPr lang="en-US" dirty="0"/>
              <a:t>: Front/Rear L/R, elk 25W</a:t>
            </a:r>
          </a:p>
          <a:p>
            <a:r>
              <a:rPr lang="en-US" dirty="0" err="1"/>
              <a:t>Impedantie</a:t>
            </a:r>
            <a:r>
              <a:rPr lang="en-US" dirty="0"/>
              <a:t>: 0,45Ω</a:t>
            </a:r>
          </a:p>
          <a:p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 = 1V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dirty="0">
                <a:solidFill>
                  <a:srgbClr val="FF0000"/>
                </a:solidFill>
              </a:rPr>
              <a:t> –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 = 10V</a:t>
            </a:r>
          </a:p>
          <a:p>
            <a:r>
              <a:rPr lang="en-US" dirty="0">
                <a:solidFill>
                  <a:srgbClr val="FF0000"/>
                </a:solidFill>
              </a:rPr>
              <a:t>(10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/ (8*0,5) = 25</a:t>
            </a:r>
          </a:p>
          <a:p>
            <a:r>
              <a:rPr lang="en-US" dirty="0"/>
              <a:t>Tor D44H2/D45H2</a:t>
            </a:r>
          </a:p>
          <a:p>
            <a:r>
              <a:rPr lang="en-US" dirty="0" err="1"/>
              <a:t>Kabelverliezen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overgangsweerstand</a:t>
            </a:r>
            <a:r>
              <a:rPr lang="en-US" dirty="0"/>
              <a:t>…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42F27-E4D8-1109-928D-C6D434D87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0"/>
          <a:stretch/>
        </p:blipFill>
        <p:spPr>
          <a:xfrm>
            <a:off x="5004048" y="4005064"/>
            <a:ext cx="3945632" cy="26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84972" cy="1143000"/>
          </a:xfrm>
        </p:spPr>
        <p:txBody>
          <a:bodyPr>
            <a:normAutofit/>
          </a:bodyPr>
          <a:lstStyle/>
          <a:p>
            <a:r>
              <a:rPr lang="en-US" dirty="0" err="1"/>
              <a:t>Brug</a:t>
            </a:r>
            <a:r>
              <a:rPr lang="en-US" dirty="0"/>
              <a:t>: 4x </a:t>
            </a:r>
            <a:r>
              <a:rPr lang="en-US" dirty="0" err="1"/>
              <a:t>Betere</a:t>
            </a:r>
            <a:r>
              <a:rPr lang="en-US" dirty="0"/>
              <a:t> 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58006"/>
            <a:ext cx="6984776" cy="4911353"/>
          </a:xfrm>
        </p:spPr>
        <p:txBody>
          <a:bodyPr>
            <a:normAutofit/>
          </a:bodyPr>
          <a:lstStyle/>
          <a:p>
            <a:r>
              <a:rPr lang="en-US" dirty="0"/>
              <a:t>Twee </a:t>
            </a:r>
            <a:r>
              <a:rPr lang="en-US" dirty="0" err="1"/>
              <a:t>totempalen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tegenfase</a:t>
            </a:r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tt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maar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piek</a:t>
            </a:r>
            <a:endParaRPr lang="en-US" baseline="-25000" dirty="0"/>
          </a:p>
          <a:p>
            <a:r>
              <a:rPr lang="en-US" dirty="0" err="1"/>
              <a:t>V</a:t>
            </a:r>
            <a:r>
              <a:rPr lang="en-US" baseline="-25000" dirty="0" err="1"/>
              <a:t>eff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piek</a:t>
            </a:r>
            <a:r>
              <a:rPr lang="en-US" dirty="0"/>
              <a:t>/√2</a:t>
            </a:r>
          </a:p>
          <a:p>
            <a:r>
              <a:rPr lang="en-US" dirty="0"/>
              <a:t>P</a:t>
            </a:r>
            <a:r>
              <a:rPr lang="en-US" baseline="-25000" dirty="0"/>
              <a:t>max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2Z</a:t>
            </a:r>
          </a:p>
          <a:p>
            <a:r>
              <a:rPr lang="en-US" dirty="0"/>
              <a:t>V = 5V, Z = 4</a:t>
            </a:r>
            <a:r>
              <a:rPr lang="el-GR" dirty="0"/>
              <a:t>Ω</a:t>
            </a:r>
            <a:r>
              <a:rPr lang="en-US" dirty="0"/>
              <a:t>: 3W</a:t>
            </a:r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4590761" y="2016979"/>
            <a:ext cx="2861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950801" y="2377019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950801" y="3889187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endCxn id="53" idx="1"/>
          </p:cNvCxnSpPr>
          <p:nvPr/>
        </p:nvCxnSpPr>
        <p:spPr>
          <a:xfrm>
            <a:off x="4590761" y="4897299"/>
            <a:ext cx="3005575" cy="22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274837" y="201697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274837" y="3025091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274837" y="453725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274837" y="3457139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158713" y="2701055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4456264" y="2377019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158713" y="4213223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Vcc</a:t>
            </a:r>
            <a:endParaRPr lang="nl-NL" sz="2400" dirty="0"/>
          </a:p>
        </p:txBody>
      </p:sp>
      <p:sp>
        <p:nvSpPr>
          <p:cNvPr id="24" name="Ovaal 23"/>
          <p:cNvSpPr/>
          <p:nvPr/>
        </p:nvSpPr>
        <p:spPr>
          <a:xfrm>
            <a:off x="6953967" y="238809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6953967" y="390025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Rechte verbindingslijn 26"/>
          <p:cNvCxnSpPr>
            <a:endCxn id="24" idx="0"/>
          </p:cNvCxnSpPr>
          <p:nvPr/>
        </p:nvCxnSpPr>
        <p:spPr>
          <a:xfrm>
            <a:off x="7278003" y="202805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24" idx="4"/>
            <a:endCxn id="26" idx="0"/>
          </p:cNvCxnSpPr>
          <p:nvPr/>
        </p:nvCxnSpPr>
        <p:spPr>
          <a:xfrm>
            <a:off x="7278003" y="303616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6" idx="4"/>
          </p:cNvCxnSpPr>
          <p:nvPr/>
        </p:nvCxnSpPr>
        <p:spPr>
          <a:xfrm>
            <a:off x="7278003" y="454833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6161879" y="271212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6473090" y="3900258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>
            <a:off x="6161879" y="422429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6528103" y="3461200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6021540" y="3356992"/>
            <a:ext cx="506563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821335" y="3044141"/>
            <a:ext cx="200205" cy="312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788527" y="3038606"/>
            <a:ext cx="949416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6528103" y="3049677"/>
            <a:ext cx="209840" cy="307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al 33">
            <a:extLst>
              <a:ext uri="{FF2B5EF4-FFF2-40B4-BE49-F238E27FC236}">
                <a16:creationId xmlns:a16="http://schemas.microsoft.com/office/drawing/2014/main" id="{A419702F-B30C-4B00-91F6-38F3DFF2625F}"/>
              </a:ext>
            </a:extLst>
          </p:cNvPr>
          <p:cNvSpPr/>
          <p:nvPr/>
        </p:nvSpPr>
        <p:spPr>
          <a:xfrm>
            <a:off x="5158353" y="329924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15980D6D-D342-4252-ADF6-2C476DC82A5F}"/>
              </a:ext>
            </a:extLst>
          </p:cNvPr>
          <p:cNvSpPr/>
          <p:nvPr/>
        </p:nvSpPr>
        <p:spPr>
          <a:xfrm>
            <a:off x="7112986" y="332825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725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859C-6293-43D6-B9E0-D379CCF8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van Brugversterker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99A8-BA37-4641-A53D-C22C616F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Stereoversterker heeft 8 eindtorren</a:t>
            </a:r>
            <a:br>
              <a:rPr lang="nl-NL" dirty="0"/>
            </a:br>
            <a:r>
              <a:rPr lang="nl-NL" dirty="0"/>
              <a:t>(zware want belast met 2</a:t>
            </a:r>
            <a:r>
              <a:rPr lang="el-GR" dirty="0"/>
              <a:t>Ω</a:t>
            </a:r>
            <a:r>
              <a:rPr lang="nl-NL" dirty="0"/>
              <a:t>!)</a:t>
            </a:r>
          </a:p>
          <a:p>
            <a:r>
              <a:rPr lang="nl-NL" dirty="0"/>
              <a:t>Voor zelfde vermogen ruwweg halve </a:t>
            </a:r>
            <a:r>
              <a:rPr lang="nl-NL" dirty="0" err="1"/>
              <a:t>V</a:t>
            </a:r>
            <a:r>
              <a:rPr lang="nl-NL" baseline="-25000" dirty="0" err="1"/>
              <a:t>cc</a:t>
            </a:r>
            <a:br>
              <a:rPr lang="nl-NL" dirty="0"/>
            </a:br>
            <a:r>
              <a:rPr lang="nl-NL" dirty="0"/>
              <a:t>(in vergelijking met Totempaal)</a:t>
            </a:r>
          </a:p>
          <a:p>
            <a:endParaRPr lang="nl-NL" dirty="0"/>
          </a:p>
          <a:p>
            <a:r>
              <a:rPr lang="nl-NL" dirty="0"/>
              <a:t>Zwevende speakers: </a:t>
            </a:r>
            <a:br>
              <a:rPr lang="nl-NL" dirty="0"/>
            </a:br>
            <a:r>
              <a:rPr lang="nl-NL" dirty="0"/>
              <a:t>geen gemeenschappelijk punt</a:t>
            </a:r>
          </a:p>
          <a:p>
            <a:r>
              <a:rPr lang="nl-NL" dirty="0"/>
              <a:t>Geen blokkeercondensator bij LS</a:t>
            </a:r>
          </a:p>
        </p:txBody>
      </p:sp>
    </p:spTree>
    <p:extLst>
      <p:ext uri="{BB962C8B-B14F-4D97-AF65-F5344CB8AC3E}">
        <p14:creationId xmlns:p14="http://schemas.microsoft.com/office/powerpoint/2010/main" val="76931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01972"/>
            <a:ext cx="4908798" cy="41881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TDA7297 </a:t>
            </a:r>
            <a:r>
              <a:rPr lang="en-US" dirty="0" err="1"/>
              <a:t>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/>
          <a:lstStyle/>
          <a:p>
            <a:r>
              <a:rPr lang="en-US" dirty="0" err="1"/>
              <a:t>Werkt</a:t>
            </a:r>
            <a:r>
              <a:rPr lang="en-US" dirty="0"/>
              <a:t> op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 </a:t>
            </a:r>
            <a:r>
              <a:rPr lang="en-US" dirty="0" err="1"/>
              <a:t>vanaf</a:t>
            </a:r>
            <a:r>
              <a:rPr lang="en-US" dirty="0"/>
              <a:t> 5V (USB </a:t>
            </a:r>
            <a:r>
              <a:rPr lang="en-US" dirty="0" err="1"/>
              <a:t>stekker</a:t>
            </a:r>
            <a:r>
              <a:rPr lang="en-US" dirty="0"/>
              <a:t>)</a:t>
            </a:r>
          </a:p>
          <a:p>
            <a:r>
              <a:rPr lang="en-US" dirty="0" err="1"/>
              <a:t>Vermogen</a:t>
            </a:r>
            <a:r>
              <a:rPr lang="en-US" dirty="0"/>
              <a:t> dan </a:t>
            </a:r>
            <a:r>
              <a:rPr lang="en-US" dirty="0" err="1"/>
              <a:t>ruim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2x 2W </a:t>
            </a:r>
            <a:r>
              <a:rPr lang="en-US" dirty="0" err="1"/>
              <a:t>aan</a:t>
            </a:r>
            <a:r>
              <a:rPr lang="en-US" dirty="0"/>
              <a:t> 4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/>
              <a:t>Kan tot 18V, dan</a:t>
            </a:r>
            <a:br>
              <a:rPr lang="en-US" dirty="0"/>
            </a:br>
            <a:r>
              <a:rPr lang="en-US" dirty="0"/>
              <a:t>2x 15W </a:t>
            </a:r>
            <a:r>
              <a:rPr lang="en-US" dirty="0" err="1"/>
              <a:t>aan</a:t>
            </a:r>
            <a:r>
              <a:rPr lang="en-US" dirty="0"/>
              <a:t> 8</a:t>
            </a:r>
            <a:r>
              <a:rPr lang="el-GR" dirty="0"/>
              <a:t>Ω</a:t>
            </a:r>
            <a:endParaRPr lang="nl-NL" dirty="0"/>
          </a:p>
          <a:p>
            <a:r>
              <a:rPr lang="nl-NL" dirty="0"/>
              <a:t>Ali ca. 2</a:t>
            </a:r>
            <a:r>
              <a:rPr lang="el-GR" dirty="0"/>
              <a:t>€</a:t>
            </a:r>
            <a:endParaRPr lang="en-US" dirty="0"/>
          </a:p>
          <a:p>
            <a:r>
              <a:rPr lang="nl-NL" dirty="0"/>
              <a:t>Tegenkoppel erin:</a:t>
            </a:r>
            <a:br>
              <a:rPr lang="nl-NL" dirty="0"/>
            </a:br>
            <a:r>
              <a:rPr lang="nl-NL" dirty="0"/>
              <a:t>Voltage </a:t>
            </a:r>
            <a:r>
              <a:rPr lang="nl-NL" dirty="0" err="1"/>
              <a:t>gain</a:t>
            </a:r>
            <a:r>
              <a:rPr lang="nl-NL" dirty="0"/>
              <a:t> 30x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121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" y="260648"/>
            <a:ext cx="8865290" cy="6426766"/>
          </a:xfrm>
        </p:spPr>
      </p:pic>
    </p:spTree>
    <p:extLst>
      <p:ext uri="{BB962C8B-B14F-4D97-AF65-F5344CB8AC3E}">
        <p14:creationId xmlns:p14="http://schemas.microsoft.com/office/powerpoint/2010/main" val="1883774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AD40C-A40E-418F-B85E-EA7D6532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Ali </a:t>
            </a:r>
            <a:r>
              <a:rPr lang="nl-NL" dirty="0" err="1"/>
              <a:t>Amp</a:t>
            </a:r>
            <a:r>
              <a:rPr lang="nl-NL" dirty="0"/>
              <a:t> “Gebouwd” (2019)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A8B89-3508-42B6-9715-2EEDD6F9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/>
          <a:lstStyle/>
          <a:p>
            <a:r>
              <a:rPr lang="nl-NL" dirty="0"/>
              <a:t>Doosje van wattenstaafjes</a:t>
            </a:r>
          </a:p>
          <a:p>
            <a:r>
              <a:rPr lang="nl-NL" dirty="0"/>
              <a:t>Monitor </a:t>
            </a:r>
            <a:br>
              <a:rPr lang="nl-NL" dirty="0"/>
            </a:br>
            <a:r>
              <a:rPr lang="nl-NL" dirty="0"/>
              <a:t>(L/0/R)</a:t>
            </a:r>
          </a:p>
          <a:p>
            <a:endParaRPr lang="nl-NL" dirty="0"/>
          </a:p>
          <a:p>
            <a:r>
              <a:rPr lang="nl-NL" dirty="0"/>
              <a:t>Verwachtte </a:t>
            </a:r>
            <a:br>
              <a:rPr lang="nl-NL" dirty="0"/>
            </a:br>
            <a:r>
              <a:rPr lang="nl-NL" dirty="0"/>
              <a:t>bouwpakket</a:t>
            </a:r>
          </a:p>
          <a:p>
            <a:r>
              <a:rPr lang="nl-NL" dirty="0"/>
              <a:t>Compleet </a:t>
            </a:r>
            <a:br>
              <a:rPr lang="nl-NL" dirty="0"/>
            </a:br>
            <a:r>
              <a:rPr lang="nl-NL" dirty="0"/>
              <a:t>chassis</a:t>
            </a:r>
          </a:p>
          <a:p>
            <a:endParaRPr lang="nl-NL" dirty="0"/>
          </a:p>
        </p:txBody>
      </p:sp>
      <p:pic>
        <p:nvPicPr>
          <p:cNvPr id="5" name="Afbeelding 4" descr="Afbeelding met projector, elektronica, camera&#10;&#10;Automatisch gegenereerde beschrijving">
            <a:extLst>
              <a:ext uri="{FF2B5EF4-FFF2-40B4-BE49-F238E27FC236}">
                <a16:creationId xmlns:a16="http://schemas.microsoft.com/office/drawing/2014/main" id="{63950C3A-3BBB-412B-A1FD-69618AE27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6943" r="9396"/>
          <a:stretch/>
        </p:blipFill>
        <p:spPr>
          <a:xfrm>
            <a:off x="3851920" y="2331364"/>
            <a:ext cx="5010336" cy="42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3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Klassieke</a:t>
            </a:r>
            <a:r>
              <a:rPr lang="en-US" dirty="0"/>
              <a:t> </a:t>
            </a:r>
            <a:r>
              <a:rPr lang="en-US" dirty="0" err="1"/>
              <a:t>versterkertheorie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651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versterker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toestel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om </a:t>
            </a:r>
            <a:r>
              <a:rPr lang="en-US" dirty="0" err="1">
                <a:solidFill>
                  <a:srgbClr val="FF0000"/>
                </a:solidFill>
              </a:rPr>
              <a:t>stroom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uit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voeding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r>
              <a:rPr lang="en-US" dirty="0"/>
              <a:t>door </a:t>
            </a:r>
            <a:r>
              <a:rPr lang="en-US" dirty="0" err="1">
                <a:solidFill>
                  <a:srgbClr val="FF0000"/>
                </a:solidFill>
              </a:rPr>
              <a:t>luidsprekers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sturen</a:t>
            </a:r>
            <a:br>
              <a:rPr lang="en-US" dirty="0"/>
            </a:b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audiobron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emotie</a:t>
            </a:r>
            <a:r>
              <a:rPr lang="en-US" dirty="0"/>
              <a:t>!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klank</a:t>
            </a:r>
            <a:r>
              <a:rPr lang="en-US" dirty="0"/>
              <a:t>”, </a:t>
            </a:r>
            <a:r>
              <a:rPr lang="en-US" dirty="0" err="1"/>
              <a:t>uiterlijk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E3A1E75B-16BF-4191-AD0F-6C0987708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00200"/>
            <a:ext cx="3453460" cy="476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8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Frequentiebereik van TDA7297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816763" cy="5026570"/>
          </a:xfrm>
        </p:spPr>
      </p:pic>
    </p:spTree>
    <p:extLst>
      <p:ext uri="{BB962C8B-B14F-4D97-AF65-F5344CB8AC3E}">
        <p14:creationId xmlns:p14="http://schemas.microsoft.com/office/powerpoint/2010/main" val="41532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31A03-3BBA-444E-B78D-79E8A40B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Kleiner!  Wat is grootste onderdeel?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E8072C-99AC-47A8-85F9-3B51F941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Ali-Versterker bestaat vooral uit koelplaat!</a:t>
            </a:r>
          </a:p>
          <a:p>
            <a:r>
              <a:rPr lang="nl-NL" dirty="0" err="1"/>
              <a:t>Dissipatie</a:t>
            </a:r>
            <a:r>
              <a:rPr lang="nl-NL" dirty="0"/>
              <a:t> aanpakken</a:t>
            </a:r>
          </a:p>
          <a:p>
            <a:endParaRPr lang="nl-NL" dirty="0"/>
          </a:p>
          <a:p>
            <a:r>
              <a:rPr lang="nl-NL" dirty="0"/>
              <a:t>Transistor krijgt </a:t>
            </a:r>
            <a:br>
              <a:rPr lang="nl-NL" dirty="0"/>
            </a:br>
            <a:r>
              <a:rPr lang="nl-NL" dirty="0"/>
              <a:t>stroom en spanning:</a:t>
            </a:r>
            <a:br>
              <a:rPr lang="nl-NL" dirty="0"/>
            </a:br>
            <a:r>
              <a:rPr lang="nl-NL" dirty="0"/>
              <a:t>Vermogen!</a:t>
            </a:r>
          </a:p>
          <a:p>
            <a:r>
              <a:rPr lang="nl-NL" dirty="0"/>
              <a:t>Meestal meer dan LS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5B9E2B36-E2EC-450E-B364-95BD1D9189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0"/>
          <a:stretch/>
        </p:blipFill>
        <p:spPr>
          <a:xfrm>
            <a:off x="4788024" y="2924944"/>
            <a:ext cx="4000482" cy="31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66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13BFC-531A-8348-7CA6-9C15BC3A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Dissipatie</a:t>
            </a:r>
            <a:r>
              <a:rPr lang="nl-NL" dirty="0"/>
              <a:t> in LM386 (bij 8</a:t>
            </a:r>
            <a:r>
              <a:rPr lang="el-GR" dirty="0"/>
              <a:t>Ω</a:t>
            </a:r>
            <a:r>
              <a:rPr lang="nl-NL"/>
              <a:t>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CDF5DB-C550-A30B-0DFC-EECC4C8E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983162"/>
          </a:xfrm>
        </p:spPr>
        <p:txBody>
          <a:bodyPr/>
          <a:lstStyle/>
          <a:p>
            <a:r>
              <a:rPr lang="nl-NL" dirty="0"/>
              <a:t>Voor 200mW is 6V nodig</a:t>
            </a:r>
          </a:p>
          <a:p>
            <a:pPr lvl="1"/>
            <a:r>
              <a:rPr lang="nl-NL" dirty="0" err="1"/>
              <a:t>Dissip</a:t>
            </a:r>
            <a:r>
              <a:rPr lang="nl-NL" dirty="0"/>
              <a:t> 0,2W</a:t>
            </a:r>
          </a:p>
          <a:p>
            <a:r>
              <a:rPr lang="nl-NL" dirty="0"/>
              <a:t>Met 16V kun je naar 0,8W</a:t>
            </a:r>
          </a:p>
          <a:p>
            <a:pPr lvl="1"/>
            <a:r>
              <a:rPr lang="nl-NL" dirty="0" err="1"/>
              <a:t>Dissip</a:t>
            </a:r>
            <a:r>
              <a:rPr lang="nl-NL" dirty="0"/>
              <a:t> 1,0W voor 200mW</a:t>
            </a:r>
          </a:p>
          <a:p>
            <a:r>
              <a:rPr lang="nl-NL" dirty="0"/>
              <a:t>Klasse G / H:</a:t>
            </a:r>
          </a:p>
          <a:p>
            <a:pPr lvl="1"/>
            <a:r>
              <a:rPr lang="nl-NL" dirty="0"/>
              <a:t>Varieer V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F6A3F2-EA87-739D-D627-AC8ADA64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5024728" cy="46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7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4393005-56D4-4B5C-8847-D9F26F2D3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76074"/>
            <a:ext cx="5411298" cy="45259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8248DF-F6DE-4471-AD39-96239CAF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Microversterkers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9304B8-4EA9-45A2-B95D-ED96A239A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Vrijwel geen </a:t>
            </a:r>
            <a:r>
              <a:rPr lang="nl-NL" dirty="0" err="1"/>
              <a:t>dissipatie</a:t>
            </a:r>
            <a:r>
              <a:rPr lang="nl-NL" dirty="0"/>
              <a:t> door klasse D</a:t>
            </a:r>
          </a:p>
          <a:p>
            <a:r>
              <a:rPr lang="nl-NL" dirty="0"/>
              <a:t>IC PAM8403: </a:t>
            </a:r>
            <a:br>
              <a:rPr lang="nl-NL" dirty="0"/>
            </a:br>
            <a:r>
              <a:rPr lang="nl-NL" dirty="0"/>
              <a:t>Klasse D + Brug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Werkt als </a:t>
            </a:r>
            <a:br>
              <a:rPr lang="nl-NL" dirty="0"/>
            </a:br>
            <a:r>
              <a:rPr lang="nl-NL" dirty="0"/>
              <a:t>fase-snijdende </a:t>
            </a:r>
            <a:br>
              <a:rPr lang="nl-NL" dirty="0"/>
            </a:br>
            <a:r>
              <a:rPr lang="nl-NL" dirty="0"/>
              <a:t>dimmer</a:t>
            </a:r>
          </a:p>
        </p:txBody>
      </p:sp>
    </p:spTree>
    <p:extLst>
      <p:ext uri="{BB962C8B-B14F-4D97-AF65-F5344CB8AC3E}">
        <p14:creationId xmlns:p14="http://schemas.microsoft.com/office/powerpoint/2010/main" val="794080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4EED7-815C-415B-8354-AFCA96D0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Klasse D: Schakelende 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AED8C9-C0E2-4C57-A523-22AD1576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1495"/>
            <a:ext cx="4546848" cy="3339674"/>
          </a:xfrm>
        </p:spPr>
        <p:txBody>
          <a:bodyPr/>
          <a:lstStyle/>
          <a:p>
            <a:r>
              <a:rPr lang="nl-NL" dirty="0"/>
              <a:t>Poort open of dicht</a:t>
            </a:r>
          </a:p>
          <a:p>
            <a:r>
              <a:rPr lang="nl-NL" dirty="0" err="1"/>
              <a:t>Pulsduur</a:t>
            </a:r>
            <a:r>
              <a:rPr lang="nl-NL" dirty="0"/>
              <a:t> volgt S</a:t>
            </a:r>
          </a:p>
          <a:p>
            <a:r>
              <a:rPr lang="nl-NL" dirty="0"/>
              <a:t>Open: geen stroom</a:t>
            </a:r>
          </a:p>
          <a:p>
            <a:r>
              <a:rPr lang="nl-NL" dirty="0"/>
              <a:t>Dicht: geen spanning</a:t>
            </a:r>
          </a:p>
          <a:p>
            <a:r>
              <a:rPr lang="nl-NL" dirty="0"/>
              <a:t>(Bijna) nooit vermogen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DDC7C3-BE58-4A2A-B60D-E46D22095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16" y="1601495"/>
            <a:ext cx="4070267" cy="4347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816B99-0746-1FBA-790A-11A437866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4622567" cy="17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30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3D649-AD6D-4783-BD9B-32883243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van Klasse 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9ADE6F-D700-4AD9-8C72-FF3E087A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nl-NL" dirty="0"/>
              <a:t>Heel zuinig</a:t>
            </a:r>
          </a:p>
          <a:p>
            <a:pPr lvl="1"/>
            <a:r>
              <a:rPr lang="nl-NL" dirty="0"/>
              <a:t>Laag verbruik bij geen uitsturing (PAM: 50mW)</a:t>
            </a:r>
          </a:p>
          <a:p>
            <a:pPr lvl="1"/>
            <a:r>
              <a:rPr lang="nl-NL" dirty="0" err="1"/>
              <a:t>Efficientie</a:t>
            </a:r>
            <a:r>
              <a:rPr lang="nl-NL" dirty="0"/>
              <a:t> tot 90% bij uitsturing</a:t>
            </a:r>
          </a:p>
          <a:p>
            <a:r>
              <a:rPr lang="nl-NL" dirty="0"/>
              <a:t>Lage voedingsspanning: PAM8403 vanaf 3,3V</a:t>
            </a:r>
          </a:p>
          <a:p>
            <a:r>
              <a:rPr lang="nl-NL" dirty="0"/>
              <a:t>Kwaliteit is heel goed: vervorming 0,1%</a:t>
            </a:r>
            <a:br>
              <a:rPr lang="nl-NL" dirty="0"/>
            </a:br>
            <a:r>
              <a:rPr lang="nl-NL" dirty="0"/>
              <a:t>Niet in eindtrap maar in stuurcircuit</a:t>
            </a:r>
          </a:p>
          <a:p>
            <a:r>
              <a:rPr lang="nl-NL" dirty="0"/>
              <a:t>Luidsprekerleiding werkt als AM-zender</a:t>
            </a:r>
            <a:br>
              <a:rPr lang="nl-NL" dirty="0"/>
            </a:br>
            <a:r>
              <a:rPr lang="nl-NL" dirty="0"/>
              <a:t>op schakelfrequentie en </a:t>
            </a:r>
            <a:r>
              <a:rPr lang="nl-NL" dirty="0" err="1"/>
              <a:t>harmonischen</a:t>
            </a:r>
            <a:br>
              <a:rPr lang="nl-NL" dirty="0"/>
            </a:br>
            <a:r>
              <a:rPr lang="nl-NL" dirty="0"/>
              <a:t>(Privacy!  Storing op KG!)</a:t>
            </a:r>
          </a:p>
        </p:txBody>
      </p:sp>
    </p:spTree>
    <p:extLst>
      <p:ext uri="{BB962C8B-B14F-4D97-AF65-F5344CB8AC3E}">
        <p14:creationId xmlns:p14="http://schemas.microsoft.com/office/powerpoint/2010/main" val="1109569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8575FD2-ADFD-443B-AC5F-FC1A9C0CE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1984" r="1643" b="12811"/>
          <a:stretch/>
        </p:blipFill>
        <p:spPr>
          <a:xfrm>
            <a:off x="4211960" y="1522467"/>
            <a:ext cx="4680520" cy="52218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9A26EE-1C02-4FE0-A84C-39B83751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PAM8403 (2012)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3EABF5-F9A8-4C41-AA79-18E13BCD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493096"/>
          </a:xfrm>
        </p:spPr>
        <p:txBody>
          <a:bodyPr/>
          <a:lstStyle/>
          <a:p>
            <a:r>
              <a:rPr lang="nl-NL" dirty="0"/>
              <a:t>Brug en klasse D</a:t>
            </a:r>
          </a:p>
          <a:p>
            <a:r>
              <a:rPr lang="nl-NL" dirty="0"/>
              <a:t>PWM op 240kHz</a:t>
            </a:r>
          </a:p>
          <a:p>
            <a:r>
              <a:rPr lang="nl-NL" dirty="0" err="1"/>
              <a:t>V</a:t>
            </a:r>
            <a:r>
              <a:rPr lang="nl-NL" baseline="-25000" dirty="0" err="1"/>
              <a:t>cc</a:t>
            </a:r>
            <a:r>
              <a:rPr lang="nl-NL" dirty="0"/>
              <a:t> is max 6V</a:t>
            </a:r>
          </a:p>
          <a:p>
            <a:r>
              <a:rPr lang="nl-NL" dirty="0"/>
              <a:t>Geringe </a:t>
            </a:r>
            <a:r>
              <a:rPr lang="nl-NL" dirty="0" err="1"/>
              <a:t>dissipatie</a:t>
            </a:r>
            <a:endParaRPr lang="nl-NL" dirty="0"/>
          </a:p>
          <a:p>
            <a:r>
              <a:rPr lang="nl-NL" dirty="0"/>
              <a:t>Chip 5 bij 12mm</a:t>
            </a:r>
          </a:p>
          <a:p>
            <a:r>
              <a:rPr lang="nl-NL" dirty="0"/>
              <a:t>Print 20x28mm,</a:t>
            </a:r>
            <a:br>
              <a:rPr lang="nl-NL" dirty="0"/>
            </a:br>
            <a:r>
              <a:rPr lang="nl-NL" dirty="0"/>
              <a:t>70ct </a:t>
            </a:r>
            <a:r>
              <a:rPr lang="nl-NL" dirty="0" err="1"/>
              <a:t>inc</a:t>
            </a:r>
            <a:r>
              <a:rPr lang="nl-NL" dirty="0"/>
              <a:t> </a:t>
            </a:r>
            <a:r>
              <a:rPr lang="nl-NL" dirty="0" err="1"/>
              <a:t>schakelpot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552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195DF-23B6-4D70-9D8D-4E50B70F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Punaiseversterker (2019)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2CBDD-6751-44F9-B83A-ABAED496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00808"/>
            <a:ext cx="4136868" cy="4698999"/>
          </a:xfrm>
        </p:spPr>
        <p:txBody>
          <a:bodyPr>
            <a:normAutofit/>
          </a:bodyPr>
          <a:lstStyle/>
          <a:p>
            <a:r>
              <a:rPr lang="nl-NL" dirty="0"/>
              <a:t>Punaisedoosje</a:t>
            </a:r>
          </a:p>
          <a:p>
            <a:pPr lvl="1"/>
            <a:r>
              <a:rPr lang="nl-NL" dirty="0"/>
              <a:t>6x6x3cm </a:t>
            </a:r>
          </a:p>
          <a:p>
            <a:pPr lvl="1"/>
            <a:r>
              <a:rPr lang="nl-NL" dirty="0"/>
              <a:t>40ct, Action</a:t>
            </a:r>
          </a:p>
          <a:p>
            <a:r>
              <a:rPr lang="nl-NL" dirty="0"/>
              <a:t>Op USB lader</a:t>
            </a:r>
          </a:p>
          <a:p>
            <a:r>
              <a:rPr lang="nl-NL" dirty="0"/>
              <a:t>Tot ca. 2x3W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0EC1FCB-CFC0-41F8-A533-DD0FA5FCF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631184" cy="45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3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4F6A2-1651-D75B-A9D3-71CAFE6E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Jullie denken nu natuurlijk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2E4DDF-3A42-5691-0AE9-9946C5E2C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7"/>
          </a:xfrm>
        </p:spPr>
        <p:txBody>
          <a:bodyPr>
            <a:normAutofit/>
          </a:bodyPr>
          <a:lstStyle/>
          <a:p>
            <a:r>
              <a:rPr lang="nl-NL" dirty="0"/>
              <a:t>Een digitale versterker …</a:t>
            </a:r>
            <a:br>
              <a:rPr lang="nl-NL" dirty="0"/>
            </a:br>
            <a:r>
              <a:rPr lang="nl-NL" dirty="0"/>
              <a:t>… op een geschakeld </a:t>
            </a:r>
            <a:r>
              <a:rPr lang="nl-NL" dirty="0" err="1"/>
              <a:t>voedinkje</a:t>
            </a:r>
            <a:r>
              <a:rPr lang="nl-NL" dirty="0"/>
              <a:t> …</a:t>
            </a:r>
            <a:br>
              <a:rPr lang="nl-NL" dirty="0"/>
            </a:br>
            <a:r>
              <a:rPr lang="nl-NL" dirty="0"/>
              <a:t>… met maar 1 knopje …</a:t>
            </a:r>
          </a:p>
          <a:p>
            <a:r>
              <a:rPr lang="nl-NL" dirty="0"/>
              <a:t>Da’s typisch voor Gerards goedkope troep</a:t>
            </a:r>
          </a:p>
          <a:p>
            <a:r>
              <a:rPr lang="nl-NL" dirty="0"/>
              <a:t>Kan beter “echte” voor duizend piek kopen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1A3925-10C6-21F6-6F4D-28FC4D33F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2" b="25386"/>
          <a:stretch/>
        </p:blipFill>
        <p:spPr>
          <a:xfrm>
            <a:off x="369171" y="4869160"/>
            <a:ext cx="3188728" cy="15406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4A6710-3A76-7AB2-E009-D66572B52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9" b="15922"/>
          <a:stretch/>
        </p:blipFill>
        <p:spPr>
          <a:xfrm>
            <a:off x="3741366" y="4869160"/>
            <a:ext cx="5100370" cy="15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75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D47F1-4ACB-87C3-BB6D-47899A5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moderne versterker: N330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0971C2-5AA4-E250-66BC-80506E1B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/>
          </a:bodyPr>
          <a:lstStyle/>
          <a:p>
            <a:r>
              <a:rPr lang="nl-NL" dirty="0"/>
              <a:t>Bluesound </a:t>
            </a:r>
            <a:r>
              <a:rPr lang="nl-NL" dirty="0" err="1"/>
              <a:t>Powernode</a:t>
            </a:r>
            <a:r>
              <a:rPr lang="nl-NL" dirty="0"/>
              <a:t> </a:t>
            </a:r>
            <a:r>
              <a:rPr lang="nl-NL" dirty="0">
                <a:hlinkClick r:id="rId2"/>
              </a:rPr>
              <a:t>N330</a:t>
            </a:r>
            <a:r>
              <a:rPr lang="nl-NL" dirty="0"/>
              <a:t> Streaming </a:t>
            </a:r>
            <a:r>
              <a:rPr lang="nl-NL" dirty="0" err="1"/>
              <a:t>Amp</a:t>
            </a:r>
            <a:endParaRPr lang="nl-NL" dirty="0"/>
          </a:p>
          <a:p>
            <a:r>
              <a:rPr lang="nl-NL" dirty="0"/>
              <a:t>2023, €999, 22cm</a:t>
            </a:r>
          </a:p>
          <a:p>
            <a:r>
              <a:rPr lang="nl-NL" dirty="0"/>
              <a:t>Bediening via App</a:t>
            </a:r>
          </a:p>
          <a:p>
            <a:r>
              <a:rPr lang="nl-NL" dirty="0"/>
              <a:t>2x80W klasse D</a:t>
            </a:r>
            <a:br>
              <a:rPr lang="nl-NL" dirty="0"/>
            </a:br>
            <a:r>
              <a:rPr lang="nl-NL" dirty="0"/>
              <a:t>“</a:t>
            </a:r>
            <a:r>
              <a:rPr lang="nl-NL" b="0" i="0" dirty="0" err="1">
                <a:solidFill>
                  <a:srgbClr val="23282A"/>
                </a:solidFill>
                <a:effectLst/>
                <a:latin typeface="Uni-Sans-Book"/>
              </a:rPr>
              <a:t>HybridDigital</a:t>
            </a:r>
            <a:r>
              <a:rPr lang="nl-NL" b="0" i="0" dirty="0">
                <a:solidFill>
                  <a:srgbClr val="23282A"/>
                </a:solidFill>
                <a:effectLst/>
                <a:latin typeface="Uni-Sans-Book"/>
              </a:rPr>
              <a:t>™</a:t>
            </a:r>
            <a:r>
              <a:rPr lang="nl-NL" dirty="0"/>
              <a:t>”</a:t>
            </a:r>
          </a:p>
          <a:p>
            <a:r>
              <a:rPr lang="nl-NL" dirty="0"/>
              <a:t>Verbruik gem. 14W</a:t>
            </a:r>
          </a:p>
          <a:p>
            <a:pPr lvl="1"/>
            <a:r>
              <a:rPr lang="nl-NL" dirty="0" err="1"/>
              <a:t>Standby</a:t>
            </a:r>
            <a:r>
              <a:rPr lang="nl-NL" dirty="0"/>
              <a:t> 3W / 0,5W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E02617-9C52-5B4E-1B79-46EE15AF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614" y="2348880"/>
            <a:ext cx="4611706" cy="2686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A4A12D-7F68-781C-1D67-1EAEC28B5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584" y="5193361"/>
            <a:ext cx="4596735" cy="15897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450F354-3048-C933-D15A-AEC0BB639F41}"/>
              </a:ext>
            </a:extLst>
          </p:cNvPr>
          <p:cNvSpPr txBox="1"/>
          <p:nvPr/>
        </p:nvSpPr>
        <p:spPr>
          <a:xfrm rot="20671747">
            <a:off x="2688396" y="5624666"/>
            <a:ext cx="153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Nog maar 2x  </a:t>
            </a:r>
            <a:r>
              <a:rPr lang="nl-NL" dirty="0" err="1">
                <a:solidFill>
                  <a:srgbClr val="FF0000"/>
                </a:solidFill>
              </a:rPr>
              <a:t>punaiseverst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48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92F7C-1E38-4699-B5B9-BD8093C6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Simpelst: Klasse 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56A64-B340-4525-BB8D-EE2DDD21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56792"/>
            <a:ext cx="4330824" cy="4781128"/>
          </a:xfrm>
        </p:spPr>
        <p:txBody>
          <a:bodyPr/>
          <a:lstStyle/>
          <a:p>
            <a:r>
              <a:rPr lang="nl-NL" dirty="0"/>
              <a:t>Buis (of Transistor):</a:t>
            </a:r>
            <a:br>
              <a:rPr lang="nl-NL" dirty="0"/>
            </a:br>
            <a:r>
              <a:rPr lang="nl-NL" dirty="0"/>
              <a:t>soort “kraan”, klep</a:t>
            </a:r>
          </a:p>
          <a:p>
            <a:r>
              <a:rPr lang="nl-NL" dirty="0"/>
              <a:t>Klasse A: alle stroom </a:t>
            </a:r>
            <a:br>
              <a:rPr lang="nl-NL" dirty="0"/>
            </a:br>
            <a:r>
              <a:rPr lang="nl-NL" dirty="0"/>
              <a:t>door 1 kraan</a:t>
            </a:r>
          </a:p>
          <a:p>
            <a:endParaRPr lang="nl-NL" dirty="0"/>
          </a:p>
          <a:p>
            <a:r>
              <a:rPr lang="nl-NL" dirty="0" err="1"/>
              <a:t>Unidirectioneel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dus (hoge) DC bias</a:t>
            </a:r>
          </a:p>
          <a:p>
            <a:r>
              <a:rPr lang="nl-NL" dirty="0"/>
              <a:t>Buizenradio</a:t>
            </a:r>
          </a:p>
        </p:txBody>
      </p:sp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7EC4E50B-87ED-4FB8-AECB-D6B4F35FE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" y="1310488"/>
            <a:ext cx="3970784" cy="5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93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055E087-A1C9-4B2E-8A29-D0CAE804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06079"/>
            <a:ext cx="7058034" cy="38348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ADA32-81A3-4BC3-914D-E8B09137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Kleiner dan de PAM Module?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B45C7-F890-4B95-A906-19F8D94C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113"/>
            <a:ext cx="8229600" cy="4525963"/>
          </a:xfrm>
        </p:spPr>
        <p:txBody>
          <a:bodyPr/>
          <a:lstStyle/>
          <a:p>
            <a:r>
              <a:rPr lang="nl-NL" dirty="0"/>
              <a:t>Weinig externe componenten, toch compleet</a:t>
            </a:r>
          </a:p>
          <a:p>
            <a:r>
              <a:rPr lang="nl-NL" dirty="0"/>
              <a:t>Grootste deel: </a:t>
            </a:r>
            <a:r>
              <a:rPr lang="nl-NL" dirty="0" err="1"/>
              <a:t>schakelpot</a:t>
            </a:r>
            <a:r>
              <a:rPr lang="nl-NL" dirty="0"/>
              <a:t>, ingangscircuit, </a:t>
            </a:r>
            <a:br>
              <a:rPr lang="nl-NL" dirty="0"/>
            </a:br>
            <a:r>
              <a:rPr lang="nl-NL" dirty="0"/>
              <a:t>aansluitingen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50B6F2-691A-ED7B-6563-C9040AC95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31959" r="1643" b="21150"/>
          <a:stretch/>
        </p:blipFill>
        <p:spPr>
          <a:xfrm>
            <a:off x="457200" y="4248468"/>
            <a:ext cx="3312368" cy="23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1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elektronica, circuit&#10;&#10;Automatisch gegenereerde beschrijving">
            <a:extLst>
              <a:ext uri="{FF2B5EF4-FFF2-40B4-BE49-F238E27FC236}">
                <a16:creationId xmlns:a16="http://schemas.microsoft.com/office/drawing/2014/main" id="{7D731D2E-C234-417A-AA3A-38A77D47B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509121"/>
            <a:ext cx="4554079" cy="18192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B010ACC-EF69-4EC7-984E-214EDC47C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390288"/>
            <a:ext cx="4200525" cy="1447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3AC8B2-8BBE-42D8-A937-98D1FABC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Nanoversterkers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88BE19-5F09-4065-8DAA-F67E9B8F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5736"/>
            <a:ext cx="8229600" cy="3930427"/>
          </a:xfrm>
        </p:spPr>
        <p:txBody>
          <a:bodyPr/>
          <a:lstStyle/>
          <a:p>
            <a:r>
              <a:rPr lang="nl-NL" dirty="0"/>
              <a:t>Onderdeeltje van unit</a:t>
            </a:r>
          </a:p>
          <a:p>
            <a:r>
              <a:rPr lang="nl-NL" dirty="0"/>
              <a:t>Die al volumeregeling heeft</a:t>
            </a:r>
          </a:p>
          <a:p>
            <a:pPr lvl="1"/>
            <a:r>
              <a:rPr lang="nl-NL" dirty="0"/>
              <a:t>En geen DC op signaal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B02F9B0-4094-4805-B631-FF1D5655D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994780"/>
            <a:ext cx="39243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07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E9208-1095-48E0-8908-D724571F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BigTooth</a:t>
            </a:r>
            <a:r>
              <a:rPr lang="nl-NL" dirty="0"/>
              <a:t> (2020)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4747E8-B32A-4C56-A6D5-6ADB8019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2554"/>
          </a:xfrm>
        </p:spPr>
        <p:txBody>
          <a:bodyPr>
            <a:normAutofit/>
          </a:bodyPr>
          <a:lstStyle/>
          <a:p>
            <a:r>
              <a:rPr lang="nl-NL" dirty="0"/>
              <a:t>Philips 22AH491</a:t>
            </a:r>
          </a:p>
          <a:p>
            <a:r>
              <a:rPr lang="nl-NL" dirty="0"/>
              <a:t>Inbouw unit: </a:t>
            </a:r>
            <a:br>
              <a:rPr lang="nl-NL" dirty="0"/>
            </a:br>
            <a:r>
              <a:rPr lang="nl-NL" dirty="0"/>
              <a:t>MP3/FM/</a:t>
            </a:r>
            <a:r>
              <a:rPr lang="nl-NL" dirty="0" err="1"/>
              <a:t>Bt</a:t>
            </a:r>
            <a:r>
              <a:rPr lang="nl-NL" dirty="0"/>
              <a:t>/</a:t>
            </a:r>
            <a:r>
              <a:rPr lang="nl-NL" dirty="0" err="1"/>
              <a:t>Aux</a:t>
            </a:r>
            <a:endParaRPr lang="nl-NL" dirty="0"/>
          </a:p>
          <a:p>
            <a:r>
              <a:rPr lang="nl-NL" dirty="0"/>
              <a:t>Output 2x3W</a:t>
            </a:r>
          </a:p>
          <a:p>
            <a:r>
              <a:rPr lang="nl-NL" dirty="0"/>
              <a:t>Afstandsbediening</a:t>
            </a:r>
          </a:p>
          <a:p>
            <a:endParaRPr lang="nl-NL" dirty="0"/>
          </a:p>
          <a:p>
            <a:r>
              <a:rPr lang="nl-NL" dirty="0"/>
              <a:t>Kosten: ca 10€ plus avondje knutselen</a:t>
            </a:r>
          </a:p>
        </p:txBody>
      </p:sp>
      <p:pic>
        <p:nvPicPr>
          <p:cNvPr id="5" name="Afbeelding 4" descr="Afbeelding met tekst, elektronica, binnen, luidspreker&#10;&#10;Automatisch gegenereerde beschrijving">
            <a:extLst>
              <a:ext uri="{FF2B5EF4-FFF2-40B4-BE49-F238E27FC236}">
                <a16:creationId xmlns:a16="http://schemas.microsoft.com/office/drawing/2014/main" id="{75968FC4-05D9-44A8-9316-E2F0930DE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93" y="1417638"/>
            <a:ext cx="4414507" cy="33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6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AB85D-A666-4742-8352-46AAB5E1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 Reuzen </a:t>
            </a:r>
            <a:r>
              <a:rPr lang="nl-NL" dirty="0" err="1"/>
              <a:t>Uutje</a:t>
            </a:r>
            <a:r>
              <a:rPr lang="nl-NL" dirty="0"/>
              <a:t> (2021)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57520-C565-4193-B425-BDA15481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7691"/>
          </a:xfrm>
        </p:spPr>
        <p:txBody>
          <a:bodyPr/>
          <a:lstStyle/>
          <a:p>
            <a:r>
              <a:rPr lang="nl-NL" dirty="0"/>
              <a:t>Zelfde Ali module</a:t>
            </a:r>
          </a:p>
          <a:p>
            <a:r>
              <a:rPr lang="nl-NL" dirty="0"/>
              <a:t>Kastje à la BX645U</a:t>
            </a:r>
          </a:p>
          <a:p>
            <a:r>
              <a:rPr lang="nl-NL" dirty="0"/>
              <a:t>15cm breed</a:t>
            </a:r>
          </a:p>
        </p:txBody>
      </p:sp>
      <p:pic>
        <p:nvPicPr>
          <p:cNvPr id="5" name="Afbeelding 4" descr="Afbeelding met binnen, oven&#10;&#10;Automatisch gegenereerde beschrijving">
            <a:extLst>
              <a:ext uri="{FF2B5EF4-FFF2-40B4-BE49-F238E27FC236}">
                <a16:creationId xmlns:a16="http://schemas.microsoft.com/office/drawing/2014/main" id="{EB375FFD-F701-46C8-AACE-B96F070675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4" b="9260"/>
          <a:stretch/>
        </p:blipFill>
        <p:spPr>
          <a:xfrm>
            <a:off x="4211960" y="1417638"/>
            <a:ext cx="4608512" cy="3993970"/>
          </a:xfrm>
          <a:prstGeom prst="rect">
            <a:avLst/>
          </a:prstGeom>
        </p:spPr>
      </p:pic>
      <p:pic>
        <p:nvPicPr>
          <p:cNvPr id="7" name="Afbeelding 6" descr="Afbeelding met apparaat&#10;&#10;Automatisch gegenereerde beschrijving">
            <a:extLst>
              <a:ext uri="{FF2B5EF4-FFF2-40B4-BE49-F238E27FC236}">
                <a16:creationId xmlns:a16="http://schemas.microsoft.com/office/drawing/2014/main" id="{AFFBA677-8BED-4EC3-BFC7-D6D56CD7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678536" cy="3508902"/>
          </a:xfrm>
          <a:prstGeom prst="rect">
            <a:avLst/>
          </a:prstGeom>
        </p:spPr>
      </p:pic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053E7A79-556D-4B09-963E-36E5BDC43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04" y="5137164"/>
            <a:ext cx="2113384" cy="15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3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C8B0C-35F9-4FF8-9A7D-1B18BCDC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Samenvatting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83AB23-8BB5-4C80-B2CB-7DF77ED3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89040"/>
          </a:xfrm>
        </p:spPr>
        <p:txBody>
          <a:bodyPr/>
          <a:lstStyle/>
          <a:p>
            <a:r>
              <a:rPr lang="nl-NL" dirty="0"/>
              <a:t>Zware versterker van 2x50W de deur uit</a:t>
            </a:r>
          </a:p>
          <a:p>
            <a:r>
              <a:rPr lang="nl-NL" dirty="0"/>
              <a:t>Vermogen 3W voldoende voor huiskamer</a:t>
            </a:r>
          </a:p>
          <a:p>
            <a:r>
              <a:rPr lang="nl-NL" dirty="0"/>
              <a:t>Minder onderdelen door IC</a:t>
            </a:r>
          </a:p>
          <a:p>
            <a:r>
              <a:rPr lang="nl-NL" dirty="0"/>
              <a:t>Voedingsspanning: 5V voor brugversterker</a:t>
            </a:r>
          </a:p>
          <a:p>
            <a:r>
              <a:rPr lang="nl-NL" dirty="0"/>
              <a:t>Koeling: niet meer nodig bij klasse D</a:t>
            </a:r>
          </a:p>
          <a:p>
            <a:r>
              <a:rPr lang="nl-NL" dirty="0"/>
              <a:t>Knoppen en snoeren weg door inbouw</a:t>
            </a:r>
          </a:p>
        </p:txBody>
      </p:sp>
    </p:spTree>
    <p:extLst>
      <p:ext uri="{BB962C8B-B14F-4D97-AF65-F5344CB8AC3E}">
        <p14:creationId xmlns:p14="http://schemas.microsoft.com/office/powerpoint/2010/main" val="3785721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796C6-B833-4997-B290-A6B45FE9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 proberen?  Doen!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001269-A109-48A2-9814-065043BA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54562"/>
          </a:xfrm>
        </p:spPr>
        <p:txBody>
          <a:bodyPr>
            <a:normAutofit/>
          </a:bodyPr>
          <a:lstStyle/>
          <a:p>
            <a:r>
              <a:rPr lang="nl-NL" dirty="0"/>
              <a:t>Super-boxen aansluiten op mini-versterker</a:t>
            </a:r>
          </a:p>
          <a:p>
            <a:endParaRPr lang="nl-NL" dirty="0"/>
          </a:p>
          <a:p>
            <a:r>
              <a:rPr lang="nl-NL" dirty="0"/>
              <a:t>PC-boxjes </a:t>
            </a:r>
            <a:br>
              <a:rPr lang="nl-NL" dirty="0"/>
            </a:br>
            <a:r>
              <a:rPr lang="nl-NL" dirty="0"/>
              <a:t>slopen</a:t>
            </a:r>
          </a:p>
          <a:p>
            <a:r>
              <a:rPr lang="nl-NL" dirty="0"/>
              <a:t>Proefje kost </a:t>
            </a:r>
            <a:br>
              <a:rPr lang="nl-NL" dirty="0"/>
            </a:br>
            <a:r>
              <a:rPr lang="nl-NL" dirty="0"/>
              <a:t>bijna niets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E8FF9E-AE6B-4738-93B6-46EC4E15B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84884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1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C8B0C-35F9-4FF8-9A7D-1B18BCDC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Waarop nog letten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83AB23-8BB5-4C80-B2CB-7DF77ED3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2554"/>
          </a:xfrm>
        </p:spPr>
        <p:txBody>
          <a:bodyPr/>
          <a:lstStyle/>
          <a:p>
            <a:r>
              <a:rPr lang="nl-NL" dirty="0"/>
              <a:t>Kwaliteit: Hifi ++</a:t>
            </a:r>
            <a:br>
              <a:rPr lang="nl-NL" dirty="0"/>
            </a:br>
            <a:r>
              <a:rPr lang="nl-NL" dirty="0"/>
              <a:t>Wat is High End</a:t>
            </a:r>
          </a:p>
          <a:p>
            <a:r>
              <a:rPr lang="nl-NL" dirty="0"/>
              <a:t>Goeie boxen, 4</a:t>
            </a:r>
            <a:r>
              <a:rPr lang="el-GR" dirty="0"/>
              <a:t>Ω</a:t>
            </a:r>
            <a:br>
              <a:rPr lang="nl-NL" dirty="0"/>
            </a:br>
            <a:r>
              <a:rPr lang="nl-NL" dirty="0"/>
              <a:t>Ph 22RH426, 15€</a:t>
            </a:r>
          </a:p>
          <a:p>
            <a:r>
              <a:rPr lang="nl-NL" dirty="0"/>
              <a:t>Bedieningsgemak: </a:t>
            </a:r>
            <a:br>
              <a:rPr lang="nl-NL" dirty="0"/>
            </a:br>
            <a:r>
              <a:rPr lang="nl-NL" dirty="0" err="1"/>
              <a:t>superb</a:t>
            </a:r>
            <a:r>
              <a:rPr lang="nl-NL" dirty="0"/>
              <a:t> (nl. niet!)</a:t>
            </a:r>
          </a:p>
          <a:p>
            <a:r>
              <a:rPr lang="nl-NL" dirty="0"/>
              <a:t>Kosten: </a:t>
            </a:r>
            <a:br>
              <a:rPr lang="nl-NL" dirty="0"/>
            </a:br>
            <a:r>
              <a:rPr lang="nl-NL" dirty="0"/>
              <a:t>1 tot 3 euro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C62BF5-5A0D-40E3-A102-B08EA0636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54" y="1628325"/>
            <a:ext cx="3522046" cy="46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77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B9A3-58BD-4B62-9B84-13E7B1BC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Stroomverbruik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E9FB9-9892-4043-834A-7C9CA19BF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nl-NL" dirty="0"/>
              <a:t>Klassieke JVC versterker 2x40W:  20W</a:t>
            </a:r>
          </a:p>
          <a:p>
            <a:pPr lvl="1"/>
            <a:r>
              <a:rPr lang="nl-NL" dirty="0"/>
              <a:t>“Kan 10x zo laag!”</a:t>
            </a:r>
          </a:p>
          <a:p>
            <a:pPr lvl="1"/>
            <a:endParaRPr lang="nl-NL" dirty="0"/>
          </a:p>
          <a:p>
            <a:r>
              <a:rPr lang="nl-NL" dirty="0"/>
              <a:t>Mini’s met </a:t>
            </a:r>
            <a:r>
              <a:rPr lang="nl-NL" dirty="0" err="1"/>
              <a:t>trafootje</a:t>
            </a:r>
            <a:r>
              <a:rPr lang="nl-NL" dirty="0"/>
              <a:t>: 2 – 3 W</a:t>
            </a:r>
            <a:br>
              <a:rPr lang="nl-NL" dirty="0"/>
            </a:br>
            <a:r>
              <a:rPr lang="nl-NL" dirty="0"/>
              <a:t>Dezelfde met SMPS: 1W</a:t>
            </a:r>
          </a:p>
          <a:p>
            <a:pPr lvl="1"/>
            <a:r>
              <a:rPr lang="nl-NL" dirty="0"/>
              <a:t>“Kan nog 10x zo laag!”</a:t>
            </a:r>
          </a:p>
          <a:p>
            <a:pPr lvl="1"/>
            <a:endParaRPr lang="nl-NL" dirty="0"/>
          </a:p>
          <a:p>
            <a:r>
              <a:rPr lang="nl-NL" dirty="0"/>
              <a:t>Ali / Pam op USB voeding: 0,3 – 0,2W</a:t>
            </a:r>
          </a:p>
          <a:p>
            <a:pPr lvl="1"/>
            <a:r>
              <a:rPr lang="nl-NL" dirty="0"/>
              <a:t>Bijna 100x zo laag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943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ADB3-2EB4-45C9-AE79-22D86853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Brom or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Brom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1A50F6-A949-41B2-9425-849345AD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Audiokabel aanraken: brom</a:t>
            </a:r>
            <a:br>
              <a:rPr lang="nl-NL" dirty="0"/>
            </a:br>
            <a:r>
              <a:rPr lang="nl-NL" dirty="0"/>
              <a:t>Test aansluiting, correct L en R (TRS plug)</a:t>
            </a:r>
          </a:p>
          <a:p>
            <a:r>
              <a:rPr lang="nl-NL" dirty="0"/>
              <a:t>Lawaai bij uittrekken en insteken</a:t>
            </a:r>
          </a:p>
          <a:p>
            <a:r>
              <a:rPr lang="nl-NL" dirty="0" err="1"/>
              <a:t>Antibromschakeling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Weerstandjes van 100 </a:t>
            </a:r>
            <a:br>
              <a:rPr lang="nl-NL" dirty="0"/>
            </a:br>
            <a:r>
              <a:rPr lang="nl-NL" dirty="0"/>
              <a:t>tot 200</a:t>
            </a:r>
            <a:r>
              <a:rPr lang="el-GR" dirty="0"/>
              <a:t>Ω</a:t>
            </a:r>
            <a:r>
              <a:rPr lang="nl-NL" dirty="0"/>
              <a:t> over ingang</a:t>
            </a:r>
          </a:p>
          <a:p>
            <a:pPr lvl="1"/>
            <a:r>
              <a:rPr lang="nl-NL" dirty="0"/>
              <a:t>Uitgang PC ziet die niet</a:t>
            </a:r>
          </a:p>
          <a:p>
            <a:pPr lvl="1"/>
            <a:r>
              <a:rPr lang="nl-NL" dirty="0"/>
              <a:t>Brom wordt kortgesloten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258AC2-8936-4020-AA4F-4D5E70797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22235" r="51362" b="24031"/>
          <a:stretch/>
        </p:blipFill>
        <p:spPr>
          <a:xfrm>
            <a:off x="5004047" y="3429000"/>
            <a:ext cx="3759225" cy="33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93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dirty="0"/>
              <a:t>HK195, </a:t>
            </a:r>
            <a:r>
              <a:rPr lang="en-US" dirty="0" err="1"/>
              <a:t>stoofje</a:t>
            </a:r>
            <a:endParaRPr lang="en-US" dirty="0"/>
          </a:p>
          <a:p>
            <a:r>
              <a:rPr lang="en-US" dirty="0" err="1"/>
              <a:t>Punaise</a:t>
            </a:r>
            <a:r>
              <a:rPr lang="en-US" dirty="0"/>
              <a:t> amp</a:t>
            </a:r>
          </a:p>
          <a:p>
            <a:r>
              <a:rPr lang="en-US" dirty="0" err="1"/>
              <a:t>MiniReuzeUutje</a:t>
            </a:r>
            <a:endParaRPr lang="en-US" dirty="0"/>
          </a:p>
          <a:p>
            <a:r>
              <a:rPr lang="en-US" dirty="0" err="1"/>
              <a:t>AliAmp</a:t>
            </a:r>
            <a:endParaRPr lang="en-US" dirty="0"/>
          </a:p>
          <a:p>
            <a:r>
              <a:rPr lang="en-US" dirty="0"/>
              <a:t>PAM modules</a:t>
            </a:r>
          </a:p>
          <a:p>
            <a:r>
              <a:rPr lang="en-US" dirty="0" err="1"/>
              <a:t>TecSun</a:t>
            </a:r>
            <a:r>
              <a:rPr lang="en-US" dirty="0"/>
              <a:t> PL680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en-US" dirty="0" err="1"/>
              <a:t>Aristona</a:t>
            </a:r>
            <a:r>
              <a:rPr lang="en-US" dirty="0"/>
              <a:t> Boxen</a:t>
            </a:r>
          </a:p>
          <a:p>
            <a:r>
              <a:rPr lang="en-US" dirty="0" err="1"/>
              <a:t>BigTooth</a:t>
            </a:r>
            <a:endParaRPr lang="en-US" dirty="0"/>
          </a:p>
          <a:p>
            <a:r>
              <a:rPr lang="en-US" dirty="0" err="1"/>
              <a:t>Verloopplankje</a:t>
            </a:r>
            <a:r>
              <a:rPr lang="en-US" dirty="0"/>
              <a:t> </a:t>
            </a:r>
            <a:r>
              <a:rPr lang="en-US"/>
              <a:t>banaan</a:t>
            </a:r>
            <a:endParaRPr lang="en-US" dirty="0"/>
          </a:p>
          <a:p>
            <a:r>
              <a:rPr lang="en-US" dirty="0" err="1"/>
              <a:t>Verloopjes</a:t>
            </a:r>
            <a:r>
              <a:rPr lang="en-US" dirty="0"/>
              <a:t> DIN</a:t>
            </a:r>
          </a:p>
        </p:txBody>
      </p:sp>
    </p:spTree>
    <p:extLst>
      <p:ext uri="{BB962C8B-B14F-4D97-AF65-F5344CB8AC3E}">
        <p14:creationId xmlns:p14="http://schemas.microsoft.com/office/powerpoint/2010/main" val="354553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D8A63-8A1E-49DA-B202-9849BE9E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klasse 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0CDF65-7AB1-441C-864C-F6EBE737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Maar één buis/transistor nodig</a:t>
            </a:r>
          </a:p>
          <a:p>
            <a:r>
              <a:rPr lang="nl-NL" dirty="0"/>
              <a:t>Hoge gelijkstroom (verbruik, warmte)</a:t>
            </a:r>
          </a:p>
          <a:p>
            <a:r>
              <a:rPr lang="nl-NL" dirty="0"/>
              <a:t>Stroomafname onafhankelijk van volume</a:t>
            </a:r>
            <a:br>
              <a:rPr lang="nl-NL" dirty="0"/>
            </a:br>
            <a:r>
              <a:rPr lang="nl-NL" dirty="0"/>
              <a:t>(Neg en Pos pieken heffen elkaar op!)</a:t>
            </a:r>
          </a:p>
          <a:p>
            <a:endParaRPr lang="nl-NL" dirty="0"/>
          </a:p>
          <a:p>
            <a:r>
              <a:rPr lang="nl-NL" dirty="0"/>
              <a:t>Asymmetrisch: pos=open, neg=dicht</a:t>
            </a:r>
            <a:br>
              <a:rPr lang="nl-NL" dirty="0"/>
            </a:br>
            <a:r>
              <a:rPr lang="nl-NL" dirty="0"/>
              <a:t>Hoge vervorming</a:t>
            </a:r>
          </a:p>
        </p:txBody>
      </p:sp>
    </p:spTree>
    <p:extLst>
      <p:ext uri="{BB962C8B-B14F-4D97-AF65-F5344CB8AC3E}">
        <p14:creationId xmlns:p14="http://schemas.microsoft.com/office/powerpoint/2010/main" val="116853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Klasse</a:t>
            </a:r>
            <a:r>
              <a:rPr lang="en-US" dirty="0"/>
              <a:t> B: De </a:t>
            </a:r>
            <a:r>
              <a:rPr lang="en-US" dirty="0" err="1"/>
              <a:t>Totempaal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62472"/>
            <a:ext cx="4248472" cy="5220890"/>
          </a:xfrm>
        </p:spPr>
        <p:txBody>
          <a:bodyPr>
            <a:normAutofit/>
          </a:bodyPr>
          <a:lstStyle/>
          <a:p>
            <a:r>
              <a:rPr lang="en-US" dirty="0"/>
              <a:t>Twee transistors </a:t>
            </a:r>
            <a:br>
              <a:rPr lang="en-US" dirty="0"/>
            </a:br>
            <a:r>
              <a:rPr lang="en-US" dirty="0"/>
              <a:t>om de </a:t>
            </a:r>
            <a:r>
              <a:rPr lang="en-US" dirty="0" err="1"/>
              <a:t>beurt</a:t>
            </a:r>
            <a:endParaRPr lang="en-US" dirty="0"/>
          </a:p>
          <a:p>
            <a:r>
              <a:rPr lang="nl-NL" dirty="0"/>
              <a:t>Positief signaal:</a:t>
            </a:r>
            <a:br>
              <a:rPr lang="nl-NL" dirty="0"/>
            </a:br>
            <a:r>
              <a:rPr lang="nl-NL" dirty="0"/>
              <a:t>bovenste “open”, </a:t>
            </a:r>
            <a:br>
              <a:rPr lang="nl-NL" dirty="0"/>
            </a:br>
            <a:r>
              <a:rPr lang="nl-NL" dirty="0"/>
              <a:t>onderste “dicht’</a:t>
            </a:r>
          </a:p>
          <a:p>
            <a:r>
              <a:rPr lang="nl-NL" dirty="0"/>
              <a:t>Negatief signaal: </a:t>
            </a:r>
            <a:br>
              <a:rPr lang="nl-NL" dirty="0"/>
            </a:br>
            <a:r>
              <a:rPr lang="nl-NL" dirty="0"/>
              <a:t>onderste geleidt</a:t>
            </a:r>
          </a:p>
          <a:p>
            <a:r>
              <a:rPr lang="nl-NL" dirty="0"/>
              <a:t>Rond de 0 geleiden beide: AB</a:t>
            </a:r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9208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652120" y="234888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652120" y="386104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29208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976156" y="198884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976156" y="299695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976156" y="450912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7020272" y="3573016"/>
            <a:ext cx="288032" cy="612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>
            <a:cxnSpLocks/>
          </p:cNvCxnSpPr>
          <p:nvPr/>
        </p:nvCxnSpPr>
        <p:spPr>
          <a:xfrm flipV="1">
            <a:off x="7308304" y="3140968"/>
            <a:ext cx="28803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cxnSpLocks/>
          </p:cNvCxnSpPr>
          <p:nvPr/>
        </p:nvCxnSpPr>
        <p:spPr>
          <a:xfrm>
            <a:off x="7596336" y="3140968"/>
            <a:ext cx="0" cy="1386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7308304" y="4185084"/>
            <a:ext cx="288032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976156" y="3429000"/>
            <a:ext cx="1188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17" idx="0"/>
          </p:cNvCxnSpPr>
          <p:nvPr/>
        </p:nvCxnSpPr>
        <p:spPr>
          <a:xfrm flipV="1">
            <a:off x="7164288" y="342900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  <a:stCxn id="17" idx="2"/>
          </p:cNvCxnSpPr>
          <p:nvPr/>
        </p:nvCxnSpPr>
        <p:spPr>
          <a:xfrm>
            <a:off x="7164288" y="4185084"/>
            <a:ext cx="0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860032" y="26729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157583" y="2348880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860032" y="418508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Vcc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5384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C8B21-CAFB-40B8-A581-B9514073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van Klasse 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B7D56-F259-4135-81A9-F132A792E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transistoren in 1 eindtrap</a:t>
            </a:r>
          </a:p>
          <a:p>
            <a:r>
              <a:rPr lang="nl-NL" dirty="0"/>
              <a:t>Symmetrisch: minder vervorming</a:t>
            </a:r>
          </a:p>
          <a:p>
            <a:r>
              <a:rPr lang="nl-NL" dirty="0"/>
              <a:t>Stroomverbruik veel lager</a:t>
            </a:r>
          </a:p>
          <a:p>
            <a:r>
              <a:rPr lang="nl-NL" dirty="0"/>
              <a:t>En afhankelijk van uitsturing</a:t>
            </a:r>
          </a:p>
          <a:p>
            <a:endParaRPr lang="nl-NL" dirty="0"/>
          </a:p>
          <a:p>
            <a:r>
              <a:rPr lang="nl-NL" dirty="0"/>
              <a:t>Transistorradio’s en stereosets hebben dit</a:t>
            </a:r>
          </a:p>
        </p:txBody>
      </p:sp>
    </p:spTree>
    <p:extLst>
      <p:ext uri="{BB962C8B-B14F-4D97-AF65-F5344CB8AC3E}">
        <p14:creationId xmlns:p14="http://schemas.microsoft.com/office/powerpoint/2010/main" val="388701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elektronica, stereo&#10;&#10;Automatisch gegenereerde beschrijving">
            <a:extLst>
              <a:ext uri="{FF2B5EF4-FFF2-40B4-BE49-F238E27FC236}">
                <a16:creationId xmlns:a16="http://schemas.microsoft.com/office/drawing/2014/main" id="{2B05D549-532B-4C49-AA9E-EF559F55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66027"/>
            <a:ext cx="5768288" cy="43262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E296AC-20C5-4720-8D56-810C8218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Stereoset</a:t>
            </a:r>
            <a:r>
              <a:rPr lang="nl-NL" dirty="0"/>
              <a:t> JVC RX-230R (1997)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E1C6C0-AA50-4792-A5C4-707B6A8A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Tuner-Versterker, 1997-2014</a:t>
            </a:r>
          </a:p>
          <a:p>
            <a:r>
              <a:rPr lang="nl-NL" dirty="0"/>
              <a:t>2x40W max</a:t>
            </a:r>
          </a:p>
          <a:p>
            <a:r>
              <a:rPr lang="nl-NL" dirty="0"/>
              <a:t>Verbruik 20W</a:t>
            </a:r>
          </a:p>
          <a:p>
            <a:endParaRPr lang="nl-NL" dirty="0"/>
          </a:p>
          <a:p>
            <a:r>
              <a:rPr lang="nl-NL" dirty="0"/>
              <a:t>Bakbeesten </a:t>
            </a:r>
            <a:br>
              <a:rPr lang="nl-NL" dirty="0"/>
            </a:br>
            <a:r>
              <a:rPr lang="nl-NL" dirty="0"/>
              <a:t>nog veel!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05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96EDA-4D04-45E6-BAF8-CB439C52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zit er in en 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7CBF7E-DAC4-45FB-BE6C-B4C470DB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5257800"/>
          </a:xfrm>
        </p:spPr>
        <p:txBody>
          <a:bodyPr>
            <a:normAutofit/>
          </a:bodyPr>
          <a:lstStyle/>
          <a:p>
            <a:r>
              <a:rPr lang="nl-NL" dirty="0"/>
              <a:t>Voeding:</a:t>
            </a:r>
            <a:br>
              <a:rPr lang="nl-NL" dirty="0"/>
            </a:br>
            <a:r>
              <a:rPr lang="nl-NL" dirty="0"/>
              <a:t>Trafo, </a:t>
            </a:r>
            <a:br>
              <a:rPr lang="nl-NL" dirty="0"/>
            </a:br>
            <a:r>
              <a:rPr lang="nl-NL" dirty="0"/>
              <a:t>Elco’s</a:t>
            </a:r>
          </a:p>
          <a:p>
            <a:r>
              <a:rPr lang="nl-NL" dirty="0"/>
              <a:t>4x Tor </a:t>
            </a:r>
            <a:br>
              <a:rPr lang="nl-NL" dirty="0"/>
            </a:br>
            <a:r>
              <a:rPr lang="nl-NL" dirty="0"/>
              <a:t>(Koeling)</a:t>
            </a:r>
          </a:p>
          <a:p>
            <a:r>
              <a:rPr lang="nl-NL" dirty="0"/>
              <a:t>Stuur-</a:t>
            </a:r>
            <a:br>
              <a:rPr lang="nl-NL" dirty="0"/>
            </a:br>
            <a:r>
              <a:rPr lang="nl-NL" dirty="0"/>
              <a:t>circuits</a:t>
            </a:r>
          </a:p>
          <a:p>
            <a:r>
              <a:rPr lang="nl-NL" dirty="0"/>
              <a:t>Aansluit-</a:t>
            </a:r>
            <a:br>
              <a:rPr lang="nl-NL" dirty="0"/>
            </a:br>
            <a:r>
              <a:rPr lang="nl-NL" dirty="0"/>
              <a:t>bussen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6541AB-63B5-4346-84B0-5229D3480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73" y="1429356"/>
            <a:ext cx="6602628" cy="49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20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1484</Words>
  <Application>Microsoft Office PowerPoint</Application>
  <PresentationFormat>Diavoorstelling (4:3)</PresentationFormat>
  <Paragraphs>290</Paragraphs>
  <Slides>49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3" baseType="lpstr">
      <vt:lpstr>Arial</vt:lpstr>
      <vt:lpstr>Calibri</vt:lpstr>
      <vt:lpstr>Uni-Sans-Book</vt:lpstr>
      <vt:lpstr>Kantoorthema</vt:lpstr>
      <vt:lpstr>Mini-, Micro- en Nanoversterkers</vt:lpstr>
      <vt:lpstr>Hoe klein kan een versterker?</vt:lpstr>
      <vt:lpstr>1. Klassieke versterkertheorie</vt:lpstr>
      <vt:lpstr>Simpelst: Klasse A</vt:lpstr>
      <vt:lpstr>Eigenschappen klasse A</vt:lpstr>
      <vt:lpstr>Klasse B: De Totempaal</vt:lpstr>
      <vt:lpstr>Eigenschappen van Klasse B</vt:lpstr>
      <vt:lpstr>Stereoset JVC RX-230R (1997)</vt:lpstr>
      <vt:lpstr>Wat zit er in en op?</vt:lpstr>
      <vt:lpstr>Gerards Boxen</vt:lpstr>
      <vt:lpstr>De Mini-Versterker</vt:lpstr>
      <vt:lpstr>Heb je die 2x40W wel nodig?</vt:lpstr>
      <vt:lpstr>2. Mini-versterkers</vt:lpstr>
      <vt:lpstr>Dus zelf “maken”: HK195</vt:lpstr>
      <vt:lpstr>Totempaal in TDA2007A</vt:lpstr>
      <vt:lpstr>Abstractie: De Opamp</vt:lpstr>
      <vt:lpstr>Aansluiten van TDA2007A (vb)</vt:lpstr>
      <vt:lpstr>Eigenschappen Miniversterker</vt:lpstr>
      <vt:lpstr>Versterker op USB stekker?</vt:lpstr>
      <vt:lpstr>3. Brugversterker</vt:lpstr>
      <vt:lpstr>Vermogen van de Totempaal (sinus)</vt:lpstr>
      <vt:lpstr>Vtt = (Vcc – 2 Vdr)</vt:lpstr>
      <vt:lpstr>Vermogen van de Totempaal</vt:lpstr>
      <vt:lpstr>100W uit 12V halen</vt:lpstr>
      <vt:lpstr>Brug: 4x Betere P</vt:lpstr>
      <vt:lpstr>Eigenschappen van Brugversterker</vt:lpstr>
      <vt:lpstr>TDA7297 versterker</vt:lpstr>
      <vt:lpstr>PowerPoint-presentatie</vt:lpstr>
      <vt:lpstr>Ali Amp “Gebouwd” (2019)</vt:lpstr>
      <vt:lpstr>Frequentiebereik van TDA7297</vt:lpstr>
      <vt:lpstr>Kleiner!  Wat is grootste onderdeel?</vt:lpstr>
      <vt:lpstr>Dissipatie in LM386 (bij 8Ω)</vt:lpstr>
      <vt:lpstr>4. Microversterkers</vt:lpstr>
      <vt:lpstr>Klasse D: Schakelende versterker</vt:lpstr>
      <vt:lpstr>Eigenschappen van Klasse D</vt:lpstr>
      <vt:lpstr>PAM8403 (2012)</vt:lpstr>
      <vt:lpstr>Punaiseversterker (2019)</vt:lpstr>
      <vt:lpstr>Jullie denken nu natuurlijk …</vt:lpstr>
      <vt:lpstr>Een moderne versterker: N330</vt:lpstr>
      <vt:lpstr>Kleiner dan de PAM Module?</vt:lpstr>
      <vt:lpstr>5. Nanoversterkers</vt:lpstr>
      <vt:lpstr>BigTooth (2020)</vt:lpstr>
      <vt:lpstr>Mini Reuzen Uutje (2021)</vt:lpstr>
      <vt:lpstr>6. Samenvatting en Conclusies</vt:lpstr>
      <vt:lpstr>Zelf proberen?  Doen!</vt:lpstr>
      <vt:lpstr>Waarop nog letten</vt:lpstr>
      <vt:lpstr>Stroomverbruik</vt:lpstr>
      <vt:lpstr>To Brom or not to Brom</vt:lpstr>
      <vt:lpstr>Meenemen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108</cp:revision>
  <dcterms:created xsi:type="dcterms:W3CDTF">2019-01-19T09:21:01Z</dcterms:created>
  <dcterms:modified xsi:type="dcterms:W3CDTF">2023-10-19T12:43:35Z</dcterms:modified>
</cp:coreProperties>
</file>