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328" r:id="rId4"/>
    <p:sldId id="329" r:id="rId5"/>
    <p:sldId id="332" r:id="rId6"/>
    <p:sldId id="330" r:id="rId7"/>
    <p:sldId id="331" r:id="rId8"/>
    <p:sldId id="333" r:id="rId9"/>
    <p:sldId id="334" r:id="rId10"/>
    <p:sldId id="335" r:id="rId11"/>
    <p:sldId id="338" r:id="rId12"/>
    <p:sldId id="339" r:id="rId13"/>
    <p:sldId id="340" r:id="rId14"/>
    <p:sldId id="341" r:id="rId15"/>
    <p:sldId id="342" r:id="rId16"/>
    <p:sldId id="276" r:id="rId17"/>
    <p:sldId id="295" r:id="rId18"/>
    <p:sldId id="343" r:id="rId19"/>
    <p:sldId id="361" r:id="rId20"/>
    <p:sldId id="344" r:id="rId21"/>
    <p:sldId id="345" r:id="rId22"/>
    <p:sldId id="347" r:id="rId23"/>
    <p:sldId id="358" r:id="rId24"/>
    <p:sldId id="348" r:id="rId25"/>
    <p:sldId id="362" r:id="rId26"/>
    <p:sldId id="349" r:id="rId27"/>
    <p:sldId id="363" r:id="rId28"/>
    <p:sldId id="350" r:id="rId29"/>
    <p:sldId id="336" r:id="rId30"/>
    <p:sldId id="352" r:id="rId31"/>
    <p:sldId id="355" r:id="rId32"/>
    <p:sldId id="351" r:id="rId33"/>
    <p:sldId id="356" r:id="rId34"/>
    <p:sldId id="359" r:id="rId35"/>
    <p:sldId id="360" r:id="rId36"/>
    <p:sldId id="326" r:id="rId37"/>
    <p:sldId id="357" r:id="rId38"/>
    <p:sldId id="327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7" autoAdjust="0"/>
  </p:normalViewPr>
  <p:slideViewPr>
    <p:cSldViewPr>
      <p:cViewPr varScale="1">
        <p:scale>
          <a:sx n="89" d="100"/>
          <a:sy n="8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11-1-2024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11-1-2024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11-1-2024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11-1-2024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11-1-2024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11-1-2024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fif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6403" y="283298"/>
            <a:ext cx="6820852" cy="864096"/>
          </a:xfrm>
        </p:spPr>
        <p:txBody>
          <a:bodyPr>
            <a:normAutofit/>
          </a:bodyPr>
          <a:lstStyle/>
          <a:p>
            <a:r>
              <a:rPr lang="nl-NL" dirty="0"/>
              <a:t>Philips AE3405 (1990)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5229201"/>
            <a:ext cx="7200800" cy="1377974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maart</a:t>
            </a:r>
            <a:r>
              <a:rPr lang="en-US" dirty="0"/>
              <a:t> 2023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060FF-A229-568C-D0B7-251AFFD3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3" y="1458774"/>
            <a:ext cx="8363272" cy="341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E8F897-18E4-41E9-EEB2-CE5139FE4DA2}"/>
              </a:ext>
            </a:extLst>
          </p:cNvPr>
          <p:cNvSpPr txBox="1"/>
          <p:nvPr/>
        </p:nvSpPr>
        <p:spPr>
          <a:xfrm>
            <a:off x="304656" y="1105992"/>
            <a:ext cx="1675055" cy="5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ChatGPT</a:t>
            </a:r>
            <a:r>
              <a:rPr lang="en-US" sz="2800" dirty="0"/>
              <a:t>: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3C93A-1B00-9F19-DA80-69C94533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8836C-3880-D225-A7A2-AE92EECB9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super, </a:t>
            </a:r>
            <a:r>
              <a:rPr lang="nl-NL" dirty="0" err="1"/>
              <a:t>dubbelsuper</a:t>
            </a:r>
            <a:endParaRPr lang="nl-NL" dirty="0"/>
          </a:p>
          <a:p>
            <a:r>
              <a:rPr lang="nl-NL" dirty="0"/>
              <a:t>Afstemmen 1</a:t>
            </a:r>
            <a:r>
              <a:rPr lang="nl-NL" baseline="30000" dirty="0"/>
              <a:t>e</a:t>
            </a:r>
            <a:r>
              <a:rPr lang="nl-NL" dirty="0"/>
              <a:t> of 2</a:t>
            </a:r>
            <a:r>
              <a:rPr lang="nl-NL" baseline="30000" dirty="0"/>
              <a:t>e</a:t>
            </a:r>
            <a:r>
              <a:rPr lang="nl-NL" dirty="0"/>
              <a:t> Oscillator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88FF9-0991-67E1-F981-CA1A1DF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47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15EFE-7905-4639-A327-B4C22B6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Super: Mengen naar Middenfrequent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BAED7-4470-4AB4-82B8-FD6E2DB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dirty="0"/>
              <a:t>Versterken/Detectie op Vaste frequentie</a:t>
            </a:r>
          </a:p>
          <a:p>
            <a:r>
              <a:rPr lang="nl-NL" dirty="0"/>
              <a:t>Middenfrequentie: </a:t>
            </a:r>
            <a:r>
              <a:rPr lang="nl-NL" dirty="0">
                <a:solidFill>
                  <a:srgbClr val="FF0000"/>
                </a:solidFill>
              </a:rPr>
              <a:t>455</a:t>
            </a:r>
            <a:r>
              <a:rPr lang="nl-NL" dirty="0"/>
              <a:t>kHz (meestal)</a:t>
            </a:r>
          </a:p>
          <a:p>
            <a:r>
              <a:rPr lang="nl-NL" dirty="0"/>
              <a:t>Conversie: station op </a:t>
            </a:r>
            <a:r>
              <a:rPr lang="nl-NL" dirty="0">
                <a:solidFill>
                  <a:srgbClr val="FF0000"/>
                </a:solidFill>
              </a:rPr>
              <a:t>1215</a:t>
            </a:r>
            <a:r>
              <a:rPr lang="nl-NL" dirty="0"/>
              <a:t>kHz,</a:t>
            </a:r>
            <a:br>
              <a:rPr lang="nl-NL" dirty="0"/>
            </a:br>
            <a:r>
              <a:rPr lang="nl-NL" dirty="0"/>
              <a:t>zet Oscillator op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1215 + 455 </a:t>
            </a:r>
            <a:r>
              <a:rPr lang="nl-NL" dirty="0"/>
              <a:t>= </a:t>
            </a:r>
            <a:r>
              <a:rPr lang="nl-NL" dirty="0">
                <a:solidFill>
                  <a:srgbClr val="FF0000"/>
                </a:solidFill>
              </a:rPr>
              <a:t>1670</a:t>
            </a:r>
            <a:r>
              <a:rPr lang="nl-NL" dirty="0"/>
              <a:t>kHz</a:t>
            </a:r>
          </a:p>
          <a:p>
            <a:r>
              <a:rPr lang="nl-NL" dirty="0"/>
              <a:t>Met afstemmen moet </a:t>
            </a:r>
            <a:br>
              <a:rPr lang="nl-NL" dirty="0"/>
            </a:br>
            <a:r>
              <a:rPr lang="nl-NL" dirty="0"/>
              <a:t>je oscillator bijregelen!!</a:t>
            </a:r>
          </a:p>
          <a:p>
            <a:r>
              <a:rPr lang="nl-NL" dirty="0"/>
              <a:t>Verschil blijft 455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B45D66-3AF5-4B48-8DF9-5E9ADFA0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6591"/>
            <a:ext cx="4047720" cy="319136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C64441-EA85-4CB7-8350-95A76C51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86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78CC9-76C2-DB92-2609-C0E0CDF1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Super is fantastisch!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D7E627-D4E8-CA85-BFCA-D24FD90E9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Vrijwel alle radio’s &amp; </a:t>
            </a:r>
            <a:r>
              <a:rPr lang="nl-NL" dirty="0" err="1"/>
              <a:t>TVs</a:t>
            </a:r>
            <a:r>
              <a:rPr lang="nl-NL" dirty="0"/>
              <a:t> vanaf 1930</a:t>
            </a:r>
          </a:p>
          <a:p>
            <a:r>
              <a:rPr lang="nl-NL" dirty="0"/>
              <a:t>Afstemmen: dubbele </a:t>
            </a:r>
            <a:r>
              <a:rPr lang="nl-NL" dirty="0" err="1"/>
              <a:t>draaico</a:t>
            </a:r>
            <a:r>
              <a:rPr lang="nl-NL" dirty="0"/>
              <a:t> (</a:t>
            </a:r>
            <a:r>
              <a:rPr lang="nl-NL" dirty="0" err="1"/>
              <a:t>ant</a:t>
            </a:r>
            <a:r>
              <a:rPr lang="nl-NL" dirty="0"/>
              <a:t>/</a:t>
            </a:r>
            <a:r>
              <a:rPr lang="nl-NL" dirty="0" err="1"/>
              <a:t>osc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met wijzer als indicatie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is het grootste nadeel</a:t>
            </a:r>
            <a:br>
              <a:rPr lang="nl-NL" dirty="0"/>
            </a:br>
            <a:r>
              <a:rPr lang="nl-NL" dirty="0"/>
              <a:t>of beperking van dit idee?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DDB68E-04CF-7B67-EA5B-F104FBAB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5FCF43-91F4-94BD-C8FA-5F83C829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89399"/>
            <a:ext cx="3615556" cy="34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DFAFE-B16B-F84A-5182-813301CD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Nadeel van Super-principe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BF824-0CB9-2042-D5BF-D7131F81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Mechanische indicatie is heel onnauwkeurig</a:t>
            </a:r>
          </a:p>
          <a:p>
            <a:pPr lvl="1"/>
            <a:r>
              <a:rPr lang="nl-NL" dirty="0"/>
              <a:t>Bv bij AE3405: getal op schaal ca 30kHz hoger</a:t>
            </a:r>
          </a:p>
          <a:p>
            <a:endParaRPr lang="nl-NL" dirty="0"/>
          </a:p>
          <a:p>
            <a:r>
              <a:rPr lang="nl-NL" dirty="0"/>
              <a:t>Er is mogelijkheid van spiegelontvangst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DCE529-9F9B-8E42-C7C1-A04C7C08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93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A1E2B-B04B-38F1-5613-EF3107D0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Spiegelfrequentie naast 6020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7B2A2-1F76-41DB-A950-A18A15B4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/>
          <a:lstStyle/>
          <a:p>
            <a:r>
              <a:rPr lang="nl-NL" dirty="0"/>
              <a:t>Zender </a:t>
            </a:r>
            <a:r>
              <a:rPr lang="nl-NL" dirty="0" err="1">
                <a:solidFill>
                  <a:srgbClr val="FF0000"/>
                </a:solidFill>
              </a:rPr>
              <a:t>f</a:t>
            </a:r>
            <a:r>
              <a:rPr lang="nl-NL" baseline="-25000" dirty="0" err="1">
                <a:solidFill>
                  <a:srgbClr val="FF0000"/>
                </a:solidFill>
              </a:rPr>
              <a:t>osc</a:t>
            </a:r>
            <a:r>
              <a:rPr lang="nl-NL" dirty="0">
                <a:solidFill>
                  <a:srgbClr val="FF0000"/>
                </a:solidFill>
              </a:rPr>
              <a:t> + 455</a:t>
            </a:r>
            <a:r>
              <a:rPr lang="nl-NL" dirty="0"/>
              <a:t> = 6930 mengt ook naar 455</a:t>
            </a:r>
          </a:p>
          <a:p>
            <a:r>
              <a:rPr lang="nl-NL" dirty="0"/>
              <a:t>Antennekring weinig selectief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2F674B-4DC4-1985-48F9-A69A08E3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A794F1-607D-BCE5-BB76-167DE8F43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3" y="3113248"/>
            <a:ext cx="831076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4BAC0-2571-CADD-407A-B80152B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Spiegels zijn geen probleem op KG!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D2A12-3830-6C20-1870-66641FFF9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/>
              <a:t>Je beluistert met AE3405 omroepstation</a:t>
            </a:r>
          </a:p>
          <a:p>
            <a:r>
              <a:rPr lang="nl-NL" dirty="0"/>
              <a:t>Spiegelfrequentie valt buiten omroepband:</a:t>
            </a:r>
            <a:br>
              <a:rPr lang="nl-NL" dirty="0"/>
            </a:br>
            <a:r>
              <a:rPr lang="nl-NL" dirty="0"/>
              <a:t>zit meestal niets of zwakke zender!</a:t>
            </a:r>
          </a:p>
          <a:p>
            <a:endParaRPr lang="nl-NL" dirty="0"/>
          </a:p>
          <a:p>
            <a:r>
              <a:rPr lang="nl-NL" dirty="0"/>
              <a:t>Wel bij DX-en naar zwakke </a:t>
            </a:r>
            <a:r>
              <a:rPr lang="nl-NL" dirty="0" err="1"/>
              <a:t>utilities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Soms spiegel in omroepband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Spiegels zijn kleinste probleem …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maar wel het makkelijkst op te lossen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5929AD-0D80-1C26-0234-958C6F19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F7C7D7D4-52A8-9E28-7AD4-90DA62627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7608" r="33773" b="16735"/>
          <a:stretch/>
        </p:blipFill>
        <p:spPr>
          <a:xfrm>
            <a:off x="7620000" y="2891787"/>
            <a:ext cx="1304319" cy="37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 van MF, Jongensradio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Lage MF: makkelijker selectieve cascade</a:t>
            </a:r>
          </a:p>
          <a:p>
            <a:r>
              <a:rPr lang="nl-NL" dirty="0"/>
              <a:t>Hoge MF: betere spiegelonderdrukking</a:t>
            </a:r>
          </a:p>
          <a:p>
            <a:r>
              <a:rPr lang="nl-NL" dirty="0"/>
              <a:t>MF = 50x bandbreedte</a:t>
            </a:r>
          </a:p>
          <a:p>
            <a:pPr lvl="1"/>
            <a:r>
              <a:rPr lang="nl-NL" dirty="0"/>
              <a:t>AM: breedte 9kHz, MF 455kHz</a:t>
            </a:r>
          </a:p>
          <a:p>
            <a:pPr lvl="1"/>
            <a:r>
              <a:rPr lang="nl-NL" dirty="0"/>
              <a:t>FM: breedte 200kHz, MF 10,7 MHz</a:t>
            </a:r>
          </a:p>
          <a:p>
            <a:endParaRPr lang="nl-NL" dirty="0"/>
          </a:p>
          <a:p>
            <a:r>
              <a:rPr lang="nl-NL" dirty="0"/>
              <a:t>Mooist: </a:t>
            </a:r>
            <a:r>
              <a:rPr lang="nl-NL" dirty="0">
                <a:solidFill>
                  <a:srgbClr val="00B0F0"/>
                </a:solidFill>
              </a:rPr>
              <a:t>Selectiviteit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lage MF</a:t>
            </a:r>
            <a:r>
              <a:rPr lang="nl-NL" dirty="0"/>
              <a:t> en </a:t>
            </a:r>
            <a:r>
              <a:rPr lang="nl-NL" dirty="0">
                <a:solidFill>
                  <a:srgbClr val="00B0F0"/>
                </a:solidFill>
              </a:rPr>
              <a:t>spiegelonderdrukking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hoge MF</a:t>
            </a:r>
            <a:r>
              <a:rPr lang="nl-NL" dirty="0"/>
              <a:t>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C5748D-BF68-4D55-8C15-FF44DA47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B76580-5C50-338A-B68D-163DEE06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212976"/>
            <a:ext cx="1740559" cy="25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D9883455-D295-DF80-DD0B-B7825D880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94" y="3539790"/>
            <a:ext cx="3308664" cy="2481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Dubbelsuper</a:t>
            </a:r>
            <a:r>
              <a:rPr lang="en-US" dirty="0"/>
              <a:t>: </a:t>
            </a:r>
            <a:r>
              <a:rPr lang="en-US" dirty="0" err="1"/>
              <a:t>Selectiviteit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5112568"/>
          </a:xfrm>
        </p:spPr>
        <p:txBody>
          <a:bodyPr/>
          <a:lstStyle/>
          <a:p>
            <a:r>
              <a:rPr lang="en-US" dirty="0"/>
              <a:t>Hoge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: </a:t>
            </a:r>
            <a:r>
              <a:rPr lang="en-US" dirty="0" err="1"/>
              <a:t>onderdrukt</a:t>
            </a:r>
            <a:r>
              <a:rPr lang="en-US" dirty="0"/>
              <a:t> Spiegel (</a:t>
            </a:r>
            <a:r>
              <a:rPr lang="en-US" dirty="0" err="1"/>
              <a:t>veraf</a:t>
            </a:r>
            <a:r>
              <a:rPr lang="en-US" dirty="0"/>
              <a:t> select)</a:t>
            </a:r>
          </a:p>
          <a:p>
            <a:r>
              <a:rPr lang="en-US" dirty="0"/>
              <a:t>Lage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: </a:t>
            </a:r>
            <a:r>
              <a:rPr lang="en-US" dirty="0" err="1"/>
              <a:t>kanaalscheiding</a:t>
            </a:r>
            <a:r>
              <a:rPr lang="en-US" dirty="0"/>
              <a:t> (</a:t>
            </a:r>
            <a:r>
              <a:rPr lang="en-US" dirty="0" err="1"/>
              <a:t>nabij</a:t>
            </a:r>
            <a:r>
              <a:rPr lang="en-US" dirty="0"/>
              <a:t> select)</a:t>
            </a:r>
          </a:p>
          <a:p>
            <a:r>
              <a:rPr lang="en-US" dirty="0"/>
              <a:t>Filter op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+2m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blokkeren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secundaire</a:t>
            </a:r>
            <a:r>
              <a:rPr lang="en-US" dirty="0"/>
              <a:t> </a:t>
            </a:r>
            <a:r>
              <a:rPr lang="en-US" dirty="0" err="1"/>
              <a:t>spiegel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kleine</a:t>
            </a:r>
            <a:r>
              <a:rPr lang="en-US" dirty="0"/>
              <a:t> Dubbel Super Quiz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2FA8DF-F663-4B2D-96C1-51B94164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5671B4-F7F6-4371-00C3-5F408F634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8" y="4299594"/>
            <a:ext cx="3045024" cy="22837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94A020-0980-0232-CEBE-23750B4AF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93" y="3992638"/>
            <a:ext cx="2944648" cy="183138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306F564-6527-7C2A-2861-A4A399922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6850" r="5586" b="26851"/>
          <a:stretch/>
        </p:blipFill>
        <p:spPr>
          <a:xfrm>
            <a:off x="5632235" y="5407136"/>
            <a:ext cx="3146823" cy="12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5B50F-6BFC-4148-3BF4-80FC4B02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Antenne-, 1</a:t>
            </a:r>
            <a:r>
              <a:rPr lang="nl-NL" baseline="30000" dirty="0"/>
              <a:t>e</a:t>
            </a:r>
            <a:r>
              <a:rPr lang="nl-NL" dirty="0"/>
              <a:t> en 2</a:t>
            </a:r>
            <a:r>
              <a:rPr lang="nl-NL" baseline="30000" dirty="0"/>
              <a:t>e</a:t>
            </a:r>
            <a:r>
              <a:rPr lang="nl-NL" dirty="0"/>
              <a:t> filtering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568C7C-61FA-B80F-D687-8B77136E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26CE77-F14B-29D0-0E08-D549880F7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12"/>
          <a:stretch/>
        </p:blipFill>
        <p:spPr>
          <a:xfrm>
            <a:off x="1115616" y="1417638"/>
            <a:ext cx="7125768" cy="2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8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5B50F-6BFC-4148-3BF4-80FC4B02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Afstemmen met </a:t>
            </a:r>
            <a:r>
              <a:rPr lang="nl-NL" dirty="0">
                <a:solidFill>
                  <a:srgbClr val="00B050"/>
                </a:solidFill>
              </a:rPr>
              <a:t>1</a:t>
            </a:r>
            <a:r>
              <a:rPr lang="nl-NL" baseline="30000" dirty="0">
                <a:solidFill>
                  <a:srgbClr val="00B050"/>
                </a:solidFill>
              </a:rPr>
              <a:t>e</a:t>
            </a:r>
            <a:r>
              <a:rPr lang="nl-NL" dirty="0"/>
              <a:t> of </a:t>
            </a:r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</a:t>
            </a:r>
            <a:r>
              <a:rPr lang="nl-NL" dirty="0"/>
              <a:t> oscillator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568C7C-61FA-B80F-D687-8B77136E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26CE77-F14B-29D0-0E08-D549880F7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7125768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Overzicht</a:t>
            </a:r>
            <a:r>
              <a:rPr lang="en-US" dirty="0"/>
              <a:t>: </a:t>
            </a:r>
            <a:r>
              <a:rPr lang="en-US" dirty="0" err="1"/>
              <a:t>Kortegolf</a:t>
            </a:r>
            <a:r>
              <a:rPr lang="en-US" dirty="0"/>
              <a:t>, AE, /20 </a:t>
            </a:r>
            <a:r>
              <a:rPr lang="en-US" dirty="0" err="1"/>
              <a:t>en</a:t>
            </a:r>
            <a:r>
              <a:rPr lang="en-US" dirty="0"/>
              <a:t> /23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Dubbelsuper</a:t>
            </a:r>
            <a:r>
              <a:rPr lang="en-US" dirty="0"/>
              <a:t>, </a:t>
            </a:r>
            <a:r>
              <a:rPr lang="en-US" dirty="0" err="1"/>
              <a:t>afstemming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Eindversterker</a:t>
            </a:r>
            <a:r>
              <a:rPr lang="en-US" dirty="0"/>
              <a:t>, </a:t>
            </a:r>
            <a:r>
              <a:rPr lang="en-US" dirty="0" err="1"/>
              <a:t>Brugversterker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Doet-ie</a:t>
            </a:r>
            <a:r>
              <a:rPr lang="en-US" dirty="0"/>
              <a:t> het </a:t>
            </a:r>
            <a:r>
              <a:rPr lang="en-US" dirty="0" err="1"/>
              <a:t>ook</a:t>
            </a:r>
            <a:r>
              <a:rPr lang="en-US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E264F-1361-69C4-C106-A21C2C11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</a:t>
            </a:r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Osc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/>
              <a:t>wordt niet veel gedaan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3BE1D-7E5D-C847-A05A-75D1D5C1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Nadeel</a:t>
            </a:r>
          </a:p>
          <a:p>
            <a:pPr lvl="1"/>
            <a:r>
              <a:rPr lang="nl-NL" dirty="0"/>
              <a:t>Stoorsignalen in 1</a:t>
            </a:r>
            <a:r>
              <a:rPr lang="nl-NL" baseline="30000" dirty="0"/>
              <a:t>e</a:t>
            </a:r>
            <a:r>
              <a:rPr lang="nl-NL" dirty="0"/>
              <a:t> MF: </a:t>
            </a:r>
            <a:br>
              <a:rPr lang="nl-NL" dirty="0"/>
            </a:br>
            <a:r>
              <a:rPr lang="nl-NL" dirty="0" err="1"/>
              <a:t>Overload</a:t>
            </a:r>
            <a:r>
              <a:rPr lang="nl-NL" dirty="0"/>
              <a:t> bij afstemmen met 2</a:t>
            </a:r>
            <a:r>
              <a:rPr lang="nl-NL" baseline="30000" dirty="0"/>
              <a:t>e</a:t>
            </a:r>
            <a:r>
              <a:rPr lang="nl-NL" dirty="0"/>
              <a:t> LO</a:t>
            </a:r>
            <a:br>
              <a:rPr lang="nl-NL" dirty="0"/>
            </a:br>
            <a:r>
              <a:rPr lang="nl-NL" dirty="0"/>
              <a:t>De eerste MF versterkt een breed </a:t>
            </a:r>
            <a:r>
              <a:rPr lang="nl-NL" dirty="0" err="1"/>
              <a:t>freq</a:t>
            </a:r>
            <a:r>
              <a:rPr lang="nl-NL" dirty="0"/>
              <a:t> gebied</a:t>
            </a:r>
          </a:p>
          <a:p>
            <a:r>
              <a:rPr lang="nl-NL"/>
              <a:t>Voordeel</a:t>
            </a:r>
            <a:endParaRPr lang="nl-NL" dirty="0"/>
          </a:p>
          <a:p>
            <a:pPr lvl="1"/>
            <a:r>
              <a:rPr lang="nl-NL" dirty="0"/>
              <a:t>Hogere nauwkeurigheid: 1</a:t>
            </a:r>
            <a:r>
              <a:rPr lang="nl-NL" baseline="30000" dirty="0"/>
              <a:t>e</a:t>
            </a:r>
            <a:r>
              <a:rPr lang="nl-NL" dirty="0"/>
              <a:t> mix met kristal</a:t>
            </a:r>
          </a:p>
          <a:p>
            <a:pPr lvl="1"/>
            <a:r>
              <a:rPr lang="nl-NL" dirty="0"/>
              <a:t>Alleen 2</a:t>
            </a:r>
            <a:r>
              <a:rPr lang="nl-NL" baseline="30000" dirty="0"/>
              <a:t>e</a:t>
            </a:r>
            <a:r>
              <a:rPr lang="nl-NL" dirty="0"/>
              <a:t> mix en MF afregelen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8C368B-9885-CCAD-1B57-7ACD3924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83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05A14-E1B0-6EBE-12C7-89CE5EA0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systeem is gebruikt?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A0FB21-2863-2DA0-7B9F-146197AB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2100</a:t>
            </a:r>
          </a:p>
          <a:p>
            <a:pPr lvl="1"/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LO, MF1 is 2000kHz</a:t>
            </a:r>
          </a:p>
          <a:p>
            <a:r>
              <a:rPr lang="nl-NL" dirty="0"/>
              <a:t>Siemens </a:t>
            </a:r>
            <a:r>
              <a:rPr lang="nl-NL" dirty="0" err="1"/>
              <a:t>Debeg</a:t>
            </a:r>
            <a:r>
              <a:rPr lang="nl-NL" dirty="0"/>
              <a:t> (1957)</a:t>
            </a:r>
          </a:p>
          <a:p>
            <a:pPr lvl="1"/>
            <a:r>
              <a:rPr lang="nl-NL" dirty="0"/>
              <a:t>Hoofdafstemming op 1</a:t>
            </a:r>
            <a:r>
              <a:rPr lang="nl-NL" baseline="30000" dirty="0"/>
              <a:t>e</a:t>
            </a:r>
            <a:r>
              <a:rPr lang="nl-NL" dirty="0"/>
              <a:t> LO, MF1 is 1080-1180kHz</a:t>
            </a:r>
          </a:p>
          <a:p>
            <a:pPr lvl="1"/>
            <a:r>
              <a:rPr lang="nl-NL" dirty="0" err="1"/>
              <a:t>Fijnafstemming</a:t>
            </a:r>
            <a:r>
              <a:rPr lang="nl-NL" dirty="0"/>
              <a:t> op 2</a:t>
            </a:r>
            <a:r>
              <a:rPr lang="nl-NL" baseline="30000" dirty="0"/>
              <a:t>e</a:t>
            </a:r>
            <a:r>
              <a:rPr lang="nl-NL" dirty="0"/>
              <a:t> LO, MF2 is 100kHz</a:t>
            </a:r>
          </a:p>
          <a:p>
            <a:r>
              <a:rPr lang="nl-NL" dirty="0"/>
              <a:t>Philips D2999/D2935</a:t>
            </a:r>
          </a:p>
          <a:p>
            <a:pPr lvl="1"/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LO, PLL, 1</a:t>
            </a:r>
            <a:r>
              <a:rPr lang="nl-NL" baseline="30000" dirty="0"/>
              <a:t>e</a:t>
            </a:r>
            <a:r>
              <a:rPr lang="nl-NL" dirty="0"/>
              <a:t> MF is 55000kHz</a:t>
            </a:r>
          </a:p>
          <a:p>
            <a:r>
              <a:rPr lang="nl-NL" dirty="0"/>
              <a:t>Sony SW-7600 (1990)</a:t>
            </a:r>
          </a:p>
          <a:p>
            <a:pPr lvl="1"/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LO, 1</a:t>
            </a:r>
            <a:r>
              <a:rPr lang="nl-NL" baseline="30000" dirty="0"/>
              <a:t>e</a:t>
            </a:r>
            <a:r>
              <a:rPr lang="nl-NL" dirty="0"/>
              <a:t> MF is 10700kHz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091A0B-171C-3DB2-7C42-C075B1C7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E057DD-9EDB-CABD-CADC-67C539923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7638"/>
            <a:ext cx="2324944" cy="174370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9C8969-C6F2-E906-F000-443EACC2D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6850" r="5586" b="26851"/>
          <a:stretch/>
        </p:blipFill>
        <p:spPr>
          <a:xfrm>
            <a:off x="5968300" y="4387850"/>
            <a:ext cx="2478867" cy="9690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15AE71A-1F72-C640-95AF-EC1379B28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34" y="2062466"/>
            <a:ext cx="1766867" cy="10988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2A45ED0-6602-7122-F508-F726DD7A9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64286"/>
            <a:ext cx="1699630" cy="12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5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AE00D-9D58-C9B3-E803-5B9ACB7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 je er achter?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3F7C7-BE7E-F10F-90B2-5D98108B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Welke </a:t>
            </a:r>
            <a:r>
              <a:rPr lang="nl-NL" dirty="0" err="1"/>
              <a:t>osc</a:t>
            </a:r>
            <a:r>
              <a:rPr lang="nl-NL" dirty="0"/>
              <a:t> wordt afgestemd in de AE3405?</a:t>
            </a:r>
          </a:p>
          <a:p>
            <a:r>
              <a:rPr lang="nl-NL" dirty="0"/>
              <a:t>Kijk op Internet </a:t>
            </a:r>
            <a:br>
              <a:rPr lang="nl-NL" dirty="0"/>
            </a:br>
            <a:endParaRPr lang="nl-NL" dirty="0"/>
          </a:p>
          <a:p>
            <a:r>
              <a:rPr lang="nl-NL" dirty="0"/>
              <a:t>Bestudeer schema/</a:t>
            </a:r>
            <a:r>
              <a:rPr lang="nl-NL" dirty="0" err="1"/>
              <a:t>docu</a:t>
            </a:r>
            <a:br>
              <a:rPr lang="nl-NL" dirty="0"/>
            </a:br>
            <a:endParaRPr lang="nl-NL" dirty="0"/>
          </a:p>
          <a:p>
            <a:r>
              <a:rPr lang="nl-NL" dirty="0"/>
              <a:t>Proefje/Kenmerk?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B98383-58F4-2E38-D5BE-FA9E2320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D75C1C-7B1D-134E-1450-C86A38F85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32" y="3956200"/>
            <a:ext cx="3538736" cy="2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AE00D-9D58-C9B3-E803-5B9ACB7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 je er achter?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3F7C7-BE7E-F10F-90B2-5D98108B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Welke </a:t>
            </a:r>
            <a:r>
              <a:rPr lang="nl-NL" dirty="0" err="1"/>
              <a:t>osc</a:t>
            </a:r>
            <a:r>
              <a:rPr lang="nl-NL" dirty="0"/>
              <a:t> wordt afgestemd in de AE3405?</a:t>
            </a:r>
          </a:p>
          <a:p>
            <a:r>
              <a:rPr lang="nl-NL" dirty="0"/>
              <a:t>Kijk op Internet:  Daar staat veel op, </a:t>
            </a:r>
            <a:br>
              <a:rPr lang="nl-NL" dirty="0"/>
            </a:br>
            <a:r>
              <a:rPr lang="nl-NL" dirty="0"/>
              <a:t>maar soms moet je het wel even controleren!</a:t>
            </a:r>
          </a:p>
          <a:p>
            <a:r>
              <a:rPr lang="nl-NL" dirty="0"/>
              <a:t>Bestudeer schema/</a:t>
            </a:r>
            <a:r>
              <a:rPr lang="nl-NL" dirty="0" err="1"/>
              <a:t>docu</a:t>
            </a:r>
            <a:r>
              <a:rPr lang="nl-NL" dirty="0"/>
              <a:t>:  Als je het hebt</a:t>
            </a:r>
            <a:br>
              <a:rPr lang="nl-NL" dirty="0"/>
            </a:br>
            <a:r>
              <a:rPr lang="nl-NL" dirty="0"/>
              <a:t>en het begrijpt…</a:t>
            </a:r>
          </a:p>
          <a:p>
            <a:r>
              <a:rPr lang="nl-NL" dirty="0"/>
              <a:t>Proefje/Kenmerk?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Oscillatorproef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Bandbereik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B98383-58F4-2E38-D5BE-FA9E2320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D75C1C-7B1D-134E-1450-C86A38F85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32" y="3956200"/>
            <a:ext cx="3538736" cy="2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44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5B4E6-E3A7-5276-A102-6E3AA4EE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 banden even lang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7F9EB6-90A2-4B45-D27D-99AFEECA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0020"/>
            <a:ext cx="8229600" cy="5171455"/>
          </a:xfrm>
        </p:spPr>
        <p:txBody>
          <a:bodyPr>
            <a:normAutofit/>
          </a:bodyPr>
          <a:lstStyle/>
          <a:p>
            <a:r>
              <a:rPr lang="nl-NL" dirty="0"/>
              <a:t>Bij 2</a:t>
            </a:r>
            <a:r>
              <a:rPr lang="nl-NL" baseline="30000" dirty="0"/>
              <a:t>e</a:t>
            </a:r>
            <a:r>
              <a:rPr lang="nl-NL" dirty="0"/>
              <a:t> oscillator: afstembereik allemaal gelijk</a:t>
            </a:r>
          </a:p>
          <a:p>
            <a:r>
              <a:rPr lang="nl-NL" dirty="0"/>
              <a:t>Sony SW7601 </a:t>
            </a:r>
            <a:br>
              <a:rPr lang="nl-NL" dirty="0"/>
            </a:br>
            <a:r>
              <a:rPr lang="nl-NL" dirty="0"/>
              <a:t>(1990)</a:t>
            </a:r>
          </a:p>
          <a:p>
            <a:r>
              <a:rPr lang="nl-NL" dirty="0"/>
              <a:t>Elke band is </a:t>
            </a:r>
            <a:br>
              <a:rPr lang="nl-NL" dirty="0"/>
            </a:br>
            <a:r>
              <a:rPr lang="nl-NL" dirty="0"/>
              <a:t>650kHz</a:t>
            </a:r>
          </a:p>
          <a:p>
            <a:endParaRPr lang="nl-NL" dirty="0"/>
          </a:p>
          <a:p>
            <a:r>
              <a:rPr lang="nl-NL" dirty="0"/>
              <a:t>Behalve TB: </a:t>
            </a:r>
            <a:br>
              <a:rPr lang="nl-NL" dirty="0"/>
            </a:br>
            <a:r>
              <a:rPr lang="nl-NL" dirty="0"/>
              <a:t>2200-4200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559A6E-367B-7F35-205A-A8F8AAD4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345406-5682-61D5-5FD4-8C61C2645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14296" b="15485"/>
          <a:stretch/>
        </p:blipFill>
        <p:spPr>
          <a:xfrm>
            <a:off x="3419872" y="2516412"/>
            <a:ext cx="55597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C38BD-E725-AC64-6FDB-3E13CB6D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302"/>
            <a:ext cx="8229600" cy="850106"/>
          </a:xfrm>
        </p:spPr>
        <p:txBody>
          <a:bodyPr/>
          <a:lstStyle/>
          <a:p>
            <a:r>
              <a:rPr lang="nl-NL" dirty="0"/>
              <a:t>Schema van Sony </a:t>
            </a:r>
            <a:r>
              <a:rPr lang="nl-NL" dirty="0" err="1"/>
              <a:t>Frontend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E2AEE1-E558-4F7D-9740-CDB175319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39B3E8-D41D-87D5-11F7-51E0F4C4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FDC424-D567-73B8-A8AB-E735CD63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408"/>
            <a:ext cx="9005880" cy="57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CBE55-84E9-D5A4-807F-863BF10F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Banden van Philips AE3405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B98559-BCC1-E1AC-9EBF-9D2427525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02" y="1887425"/>
            <a:ext cx="8229600" cy="4983162"/>
          </a:xfrm>
        </p:spPr>
        <p:txBody>
          <a:bodyPr/>
          <a:lstStyle/>
          <a:p>
            <a:r>
              <a:rPr lang="nl-NL" dirty="0"/>
              <a:t>49m: 300</a:t>
            </a:r>
          </a:p>
          <a:p>
            <a:r>
              <a:rPr lang="nl-NL" dirty="0"/>
              <a:t>41m: 250</a:t>
            </a:r>
          </a:p>
          <a:p>
            <a:r>
              <a:rPr lang="nl-NL" dirty="0"/>
              <a:t>19m: 500</a:t>
            </a:r>
          </a:p>
          <a:p>
            <a:r>
              <a:rPr lang="nl-NL" dirty="0"/>
              <a:t>11m: 500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Conclusie: </a:t>
            </a:r>
            <a:br>
              <a:rPr lang="nl-NL" dirty="0"/>
            </a:br>
            <a:r>
              <a:rPr lang="nl-NL" dirty="0"/>
              <a:t>Afstemming op 1</a:t>
            </a:r>
            <a:r>
              <a:rPr lang="nl-NL" baseline="30000" dirty="0"/>
              <a:t>e</a:t>
            </a:r>
            <a:r>
              <a:rPr lang="nl-NL" dirty="0"/>
              <a:t> oscillator!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5FF6EC-4211-E368-F5B7-98E0054B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182328-55B5-D91C-887D-709026339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84061"/>
            <a:ext cx="609611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97C97-17EF-5616-7945-931F51B6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nl-NL" dirty="0"/>
              <a:t>HF-Kringen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2ABB9-6A74-9534-D213-EBF0E66A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594234"/>
            <a:ext cx="3592274" cy="4989128"/>
          </a:xfrm>
        </p:spPr>
        <p:txBody>
          <a:bodyPr/>
          <a:lstStyle/>
          <a:p>
            <a:r>
              <a:rPr lang="nl-NL" dirty="0"/>
              <a:t>Antenne</a:t>
            </a:r>
          </a:p>
          <a:p>
            <a:pPr lvl="1"/>
            <a:r>
              <a:rPr lang="nl-NL" dirty="0"/>
              <a:t>LC-Kring</a:t>
            </a:r>
          </a:p>
          <a:p>
            <a:pPr lvl="1"/>
            <a:r>
              <a:rPr lang="nl-NL" dirty="0"/>
              <a:t>Vast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Osc</a:t>
            </a:r>
            <a:endParaRPr lang="nl-NL" dirty="0"/>
          </a:p>
          <a:p>
            <a:pPr lvl="1"/>
            <a:r>
              <a:rPr lang="nl-NL" dirty="0"/>
              <a:t>LC-Kring</a:t>
            </a:r>
          </a:p>
          <a:p>
            <a:pPr lvl="1"/>
            <a:r>
              <a:rPr lang="nl-NL" dirty="0"/>
              <a:t>Variabel C2101b</a:t>
            </a:r>
          </a:p>
          <a:p>
            <a:r>
              <a:rPr lang="nl-NL"/>
              <a:t>IC: </a:t>
            </a:r>
            <a:r>
              <a:rPr lang="nl-NL" dirty="0"/>
              <a:t>DXA12381 (rechtsboven)</a:t>
            </a:r>
          </a:p>
          <a:p>
            <a:r>
              <a:rPr lang="nl-NL" dirty="0"/>
              <a:t>MF2 is 468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9F587C-38AD-F2AD-E451-D037114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21C216-ED6D-D681-3475-4CE35B7C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0" y="126578"/>
            <a:ext cx="4705182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9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155B2-D90C-EA98-4313-903A212C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473"/>
            <a:ext cx="5122912" cy="1143000"/>
          </a:xfrm>
        </p:spPr>
        <p:txBody>
          <a:bodyPr/>
          <a:lstStyle/>
          <a:p>
            <a:r>
              <a:rPr lang="nl-NL" dirty="0"/>
              <a:t>Oscillatorproef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9DF54-13A7-0EE9-34AE-E3668C1D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AE3405 op 49m, LO1 ligt rond 10500</a:t>
            </a:r>
          </a:p>
          <a:p>
            <a:r>
              <a:rPr lang="nl-NL" dirty="0"/>
              <a:t>Zet </a:t>
            </a:r>
            <a:r>
              <a:rPr lang="nl-NL" dirty="0" err="1"/>
              <a:t>Tecsun</a:t>
            </a:r>
            <a:r>
              <a:rPr lang="nl-NL" dirty="0"/>
              <a:t> op 10500 USB</a:t>
            </a:r>
          </a:p>
          <a:p>
            <a:r>
              <a:rPr lang="nl-NL" dirty="0"/>
              <a:t>Afstemmen Philips: fluit in </a:t>
            </a:r>
            <a:r>
              <a:rPr lang="nl-NL" dirty="0" err="1"/>
              <a:t>Tecsun</a:t>
            </a:r>
            <a:r>
              <a:rPr lang="nl-NL" dirty="0"/>
              <a:t> wisselend</a:t>
            </a:r>
          </a:p>
          <a:p>
            <a:endParaRPr lang="nl-NL" dirty="0"/>
          </a:p>
          <a:p>
            <a:r>
              <a:rPr lang="nl-NL" dirty="0"/>
              <a:t>Zet </a:t>
            </a:r>
            <a:r>
              <a:rPr lang="nl-NL" dirty="0" err="1"/>
              <a:t>Tecsun</a:t>
            </a:r>
            <a:r>
              <a:rPr lang="nl-NL" dirty="0"/>
              <a:t> op 4995, hoor LO2</a:t>
            </a:r>
          </a:p>
          <a:p>
            <a:r>
              <a:rPr lang="nl-NL" dirty="0"/>
              <a:t>Afstemmen Philips: fluit blijft</a:t>
            </a:r>
          </a:p>
          <a:p>
            <a:r>
              <a:rPr lang="nl-NL" dirty="0"/>
              <a:t>(Moet zijn: 4988 = 4520 + 468)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4FDD0E-82B0-D16D-9B8D-5BB89743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5CA5BC6-24E7-1299-1198-0DDE502AD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03014"/>
            <a:ext cx="3131840" cy="23488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AEE7466-FF18-4013-220D-580FEE014141}"/>
              </a:ext>
            </a:extLst>
          </p:cNvPr>
          <p:cNvSpPr txBox="1"/>
          <p:nvPr/>
        </p:nvSpPr>
        <p:spPr>
          <a:xfrm rot="1524570">
            <a:off x="5716192" y="743302"/>
            <a:ext cx="29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Hoera, proefjes!</a:t>
            </a:r>
          </a:p>
        </p:txBody>
      </p:sp>
    </p:spTree>
    <p:extLst>
      <p:ext uri="{BB962C8B-B14F-4D97-AF65-F5344CB8AC3E}">
        <p14:creationId xmlns:p14="http://schemas.microsoft.com/office/powerpoint/2010/main" val="548186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29422DE-F0E3-A466-795C-49E1050D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" y="3610832"/>
            <a:ext cx="9112446" cy="29822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4B371A-6A3F-C11C-7D19-D7F8C1C9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3. Brugversterker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4A20CA-238E-B7A8-8901-1A913F65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53D1C5B-3809-C0E0-5E59-0ED92C0C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77" y="1302936"/>
            <a:ext cx="8229600" cy="2692896"/>
          </a:xfrm>
        </p:spPr>
        <p:txBody>
          <a:bodyPr/>
          <a:lstStyle/>
          <a:p>
            <a:r>
              <a:rPr lang="nl-NL" dirty="0"/>
              <a:t>AE3405 werkt op 2x AA batterij: 2,4 – 3,0 V</a:t>
            </a:r>
          </a:p>
          <a:p>
            <a:r>
              <a:rPr lang="nl-NL" dirty="0"/>
              <a:t>Speaker impedantie </a:t>
            </a:r>
            <a:r>
              <a:rPr lang="nl-NL" dirty="0">
                <a:solidFill>
                  <a:srgbClr val="FF0000"/>
                </a:solidFill>
              </a:rPr>
              <a:t>Z</a:t>
            </a:r>
          </a:p>
          <a:p>
            <a:r>
              <a:rPr lang="nl-NL" dirty="0"/>
              <a:t>Max vermogen SEPP: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/8Z</a:t>
            </a:r>
          </a:p>
          <a:p>
            <a:r>
              <a:rPr lang="nl-NL" dirty="0"/>
              <a:t>Max vermogen Brug: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/2Z</a:t>
            </a:r>
          </a:p>
        </p:txBody>
      </p:sp>
    </p:spTree>
    <p:extLst>
      <p:ext uri="{BB962C8B-B14F-4D97-AF65-F5344CB8AC3E}">
        <p14:creationId xmlns:p14="http://schemas.microsoft.com/office/powerpoint/2010/main" val="180249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8639E-74D9-2886-5CE2-7C8E978F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Overzicht </a:t>
            </a:r>
            <a:r>
              <a:rPr lang="nl-NL" dirty="0" err="1"/>
              <a:t>Kortegolf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9C7A05-EA77-9E2B-D545-81EA0856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Philips </a:t>
            </a:r>
            <a:br>
              <a:rPr lang="nl-NL" dirty="0"/>
            </a:br>
            <a:r>
              <a:rPr lang="nl-NL" dirty="0"/>
              <a:t>toestellen!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Veel ook </a:t>
            </a:r>
            <a:br>
              <a:rPr lang="nl-NL" dirty="0"/>
            </a:br>
            <a:r>
              <a:rPr lang="nl-NL" dirty="0"/>
              <a:t>Tropenband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2EF9ED-58E7-F51E-B829-EBD7A996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054724-3A99-7A5A-CB11-B04E2C0F1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6" b="9566"/>
          <a:stretch/>
        </p:blipFill>
        <p:spPr>
          <a:xfrm>
            <a:off x="3635896" y="1916832"/>
            <a:ext cx="513823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7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7287" cy="1143000"/>
          </a:xfrm>
        </p:spPr>
        <p:txBody>
          <a:bodyPr/>
          <a:lstStyle/>
          <a:p>
            <a:r>
              <a:rPr lang="en-US" dirty="0" err="1"/>
              <a:t>Vermogen</a:t>
            </a:r>
            <a:r>
              <a:rPr lang="en-US" dirty="0"/>
              <a:t> van de </a:t>
            </a:r>
            <a:r>
              <a:rPr lang="en-US" dirty="0" err="1"/>
              <a:t>Totempaal</a:t>
            </a:r>
            <a:r>
              <a:rPr lang="en-US" dirty="0"/>
              <a:t> </a:t>
            </a:r>
            <a:r>
              <a:rPr lang="nl-NL" dirty="0"/>
              <a:t>(sinus)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58006"/>
            <a:ext cx="4176464" cy="4911353"/>
          </a:xfrm>
        </p:spPr>
        <p:txBody>
          <a:bodyPr>
            <a:normAutofit/>
          </a:bodyPr>
          <a:lstStyle/>
          <a:p>
            <a:r>
              <a:rPr lang="en-US" dirty="0"/>
              <a:t>Speaker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wissel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/>
              <a:t>spanning op L</a:t>
            </a:r>
          </a:p>
          <a:p>
            <a:r>
              <a:rPr lang="en-US" dirty="0" err="1"/>
              <a:t>Vermogen</a:t>
            </a:r>
            <a:r>
              <a:rPr lang="en-US" dirty="0"/>
              <a:t> van AC?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208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652120" y="234888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52120" y="386104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9208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976156" y="19888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976156" y="299695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976156" y="450912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020272" y="3573016"/>
            <a:ext cx="288032" cy="612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 flipV="1">
            <a:off x="7308304" y="3140968"/>
            <a:ext cx="28803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7596336" y="3140968"/>
            <a:ext cx="0" cy="138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308304" y="4185084"/>
            <a:ext cx="28803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976156" y="3429000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7" idx="0"/>
          </p:cNvCxnSpPr>
          <p:nvPr/>
        </p:nvCxnSpPr>
        <p:spPr>
          <a:xfrm flipV="1">
            <a:off x="7164288" y="342900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  <a:stCxn id="17" idx="2"/>
          </p:cNvCxnSpPr>
          <p:nvPr/>
        </p:nvCxnSpPr>
        <p:spPr>
          <a:xfrm>
            <a:off x="7164288" y="4185084"/>
            <a:ext cx="0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860032" y="26729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157583" y="2348880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860032" y="41850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9D02229-D1D7-44EC-82A1-2E9BC9A5FB95}"/>
              </a:ext>
            </a:extLst>
          </p:cNvPr>
          <p:cNvSpPr/>
          <p:nvPr/>
        </p:nvSpPr>
        <p:spPr>
          <a:xfrm>
            <a:off x="5821335" y="32849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1759B2-17D3-40E2-93EE-1C9DF1B23063}"/>
              </a:ext>
            </a:extLst>
          </p:cNvPr>
          <p:cNvSpPr txBox="1"/>
          <p:nvPr/>
        </p:nvSpPr>
        <p:spPr>
          <a:xfrm>
            <a:off x="5554379" y="320721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</a:t>
            </a:r>
          </a:p>
        </p:txBody>
      </p:sp>
      <p:pic>
        <p:nvPicPr>
          <p:cNvPr id="12" name="Afbeelding 11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4AE03DE-E60A-4C0F-8931-98E0208BE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2" y="3904328"/>
            <a:ext cx="5210941" cy="25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4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84972" cy="1143000"/>
          </a:xfrm>
        </p:spPr>
        <p:txBody>
          <a:bodyPr>
            <a:normAutofit/>
          </a:bodyPr>
          <a:lstStyle/>
          <a:p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Vcc</a:t>
            </a:r>
            <a:r>
              <a:rPr lang="en-US" dirty="0"/>
              <a:t>/P (4x): </a:t>
            </a:r>
            <a:r>
              <a:rPr lang="en-US" dirty="0" err="1"/>
              <a:t>Brugversterker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6984776" cy="5112567"/>
          </a:xfrm>
        </p:spPr>
        <p:txBody>
          <a:bodyPr>
            <a:normAutofit/>
          </a:bodyPr>
          <a:lstStyle/>
          <a:p>
            <a:r>
              <a:rPr lang="en-US" dirty="0"/>
              <a:t>Twee </a:t>
            </a:r>
            <a:r>
              <a:rPr lang="en-US" dirty="0" err="1"/>
              <a:t>totempalen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tegenfase</a:t>
            </a:r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cc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tt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maar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endParaRPr lang="en-US" baseline="-25000" dirty="0"/>
          </a:p>
          <a:p>
            <a:r>
              <a:rPr lang="en-US" dirty="0" err="1"/>
              <a:t>V</a:t>
            </a:r>
            <a:r>
              <a:rPr lang="en-US" baseline="-25000" dirty="0" err="1"/>
              <a:t>eff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piek</a:t>
            </a:r>
            <a:r>
              <a:rPr lang="en-US" dirty="0"/>
              <a:t>/√2</a:t>
            </a:r>
          </a:p>
          <a:p>
            <a:r>
              <a:rPr lang="en-US" dirty="0"/>
              <a:t>P</a:t>
            </a:r>
            <a:r>
              <a:rPr lang="en-US" baseline="-25000" dirty="0"/>
              <a:t>max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cc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2Z</a:t>
            </a:r>
          </a:p>
          <a:p>
            <a:endParaRPr lang="en-US" dirty="0"/>
          </a:p>
          <a:p>
            <a:r>
              <a:rPr lang="en-US" dirty="0" err="1"/>
              <a:t>Iets</a:t>
            </a:r>
            <a:r>
              <a:rPr lang="en-US" dirty="0"/>
              <a:t> lager dan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 </a:t>
            </a:r>
            <a:r>
              <a:rPr lang="en-US" dirty="0" err="1"/>
              <a:t>ivm</a:t>
            </a:r>
            <a:r>
              <a:rPr lang="en-US" dirty="0"/>
              <a:t> </a:t>
            </a:r>
            <a:r>
              <a:rPr lang="en-US" dirty="0" err="1"/>
              <a:t>drempel</a:t>
            </a:r>
            <a:endParaRPr lang="en-US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4590761" y="2016979"/>
            <a:ext cx="2861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950801" y="2377019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950801" y="3889187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endCxn id="53" idx="1"/>
          </p:cNvCxnSpPr>
          <p:nvPr/>
        </p:nvCxnSpPr>
        <p:spPr>
          <a:xfrm>
            <a:off x="4590761" y="4897299"/>
            <a:ext cx="3005575" cy="22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274837" y="201697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274837" y="3025091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274837" y="4537259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274837" y="3457139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158713" y="2701055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456264" y="2377019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158713" y="4213223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  <p:sp>
        <p:nvSpPr>
          <p:cNvPr id="24" name="Ovaal 23"/>
          <p:cNvSpPr/>
          <p:nvPr/>
        </p:nvSpPr>
        <p:spPr>
          <a:xfrm>
            <a:off x="6953967" y="238809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6953967" y="390025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26"/>
          <p:cNvCxnSpPr>
            <a:endCxn id="24" idx="0"/>
          </p:cNvCxnSpPr>
          <p:nvPr/>
        </p:nvCxnSpPr>
        <p:spPr>
          <a:xfrm>
            <a:off x="7278003" y="202805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24" idx="4"/>
            <a:endCxn id="26" idx="0"/>
          </p:cNvCxnSpPr>
          <p:nvPr/>
        </p:nvCxnSpPr>
        <p:spPr>
          <a:xfrm>
            <a:off x="7278003" y="303616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6" idx="4"/>
          </p:cNvCxnSpPr>
          <p:nvPr/>
        </p:nvCxnSpPr>
        <p:spPr>
          <a:xfrm>
            <a:off x="7278003" y="45483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6161879" y="271212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6473090" y="3900258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>
            <a:off x="6161879" y="422429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6528103" y="3461200"/>
            <a:ext cx="746703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6021540" y="3356992"/>
            <a:ext cx="506563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821335" y="3044141"/>
            <a:ext cx="200205" cy="312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788527" y="3038606"/>
            <a:ext cx="949416" cy="11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6528103" y="3049677"/>
            <a:ext cx="209840" cy="307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>
            <a:extLst>
              <a:ext uri="{FF2B5EF4-FFF2-40B4-BE49-F238E27FC236}">
                <a16:creationId xmlns:a16="http://schemas.microsoft.com/office/drawing/2014/main" id="{A419702F-B30C-4B00-91F6-38F3DFF2625F}"/>
              </a:ext>
            </a:extLst>
          </p:cNvPr>
          <p:cNvSpPr/>
          <p:nvPr/>
        </p:nvSpPr>
        <p:spPr>
          <a:xfrm>
            <a:off x="5158353" y="329924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15980D6D-D342-4252-ADF6-2C476DC82A5F}"/>
              </a:ext>
            </a:extLst>
          </p:cNvPr>
          <p:cNvSpPr/>
          <p:nvPr/>
        </p:nvSpPr>
        <p:spPr>
          <a:xfrm>
            <a:off x="7112986" y="332825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90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6C995-18D8-758D-4B76-1C1C4443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Eindversterking in de AE3405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CBA0CF-540E-AAFD-B6E9-3C95ECE9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/>
          <a:lstStyle/>
          <a:p>
            <a:r>
              <a:rPr lang="nl-NL" dirty="0"/>
              <a:t>AE3405 werkt op 2x AA batterij: 2,4 – 3,0 V</a:t>
            </a:r>
          </a:p>
          <a:p>
            <a:r>
              <a:rPr lang="nl-NL" dirty="0"/>
              <a:t>Versterker IC: BA5206</a:t>
            </a:r>
          </a:p>
          <a:p>
            <a:pPr lvl="1"/>
            <a:r>
              <a:rPr lang="nl-NL" dirty="0"/>
              <a:t>Walkman-IC, werkt vanaf 1,8V (tot 4,5V)</a:t>
            </a:r>
          </a:p>
          <a:p>
            <a:pPr lvl="1"/>
            <a:r>
              <a:rPr lang="nl-NL" dirty="0"/>
              <a:t>SMD 4x10mm, 16Ω, 64mW</a:t>
            </a:r>
          </a:p>
          <a:p>
            <a:r>
              <a:rPr lang="nl-NL" dirty="0"/>
              <a:t>Omschakelen op luidspreker</a:t>
            </a:r>
          </a:p>
          <a:p>
            <a:pPr lvl="1"/>
            <a:r>
              <a:rPr lang="nl-NL" dirty="0"/>
              <a:t>Brugversterker</a:t>
            </a:r>
          </a:p>
          <a:p>
            <a:pPr lvl="1"/>
            <a:r>
              <a:rPr lang="nl-NL" dirty="0"/>
              <a:t>Luidspreker 16Ω (belast beide PP met 8Ω !!)</a:t>
            </a:r>
          </a:p>
          <a:p>
            <a:pPr lvl="1"/>
            <a:r>
              <a:rPr lang="nl-NL" dirty="0"/>
              <a:t>Vermogen ca. 150mW  (in 3cm speaker)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97D841-D40C-33A5-7951-4EDE46F4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15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45443-FAE2-28FA-B203-6150B1A3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van eindversterking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58639-98C6-B739-97E5-39FD4A76F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Omschakeling in telefoonplug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3803F9-E351-DF22-858A-B5F9B88A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06DD7C-AC7B-3F9A-FE83-20B13AE6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" y="3610832"/>
            <a:ext cx="9112446" cy="29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75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1CB4A8-86B0-64A4-B41B-9FD8C1955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"/>
            <a:ext cx="9142642" cy="68569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BF6EA-4C6C-9023-0A92-5CE7F168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6B74D-D4F3-60E7-04F1-A03CAF52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72" y="260648"/>
            <a:ext cx="5781328" cy="10081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 3cm </a:t>
            </a:r>
            <a:r>
              <a:rPr lang="en-US" dirty="0" err="1">
                <a:solidFill>
                  <a:schemeClr val="bg1"/>
                </a:solidFill>
              </a:rPr>
              <a:t>Luidspreker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FB8C0F-DF87-95A3-FE79-24AE96478DAD}"/>
              </a:ext>
            </a:extLst>
          </p:cNvPr>
          <p:cNvSpPr txBox="1">
            <a:spLocks/>
          </p:cNvSpPr>
          <p:nvPr/>
        </p:nvSpPr>
        <p:spPr>
          <a:xfrm>
            <a:off x="-134383" y="5743437"/>
            <a:ext cx="54503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Tandwiel-afstemming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16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B908F7-75D5-A105-90AB-673885195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25506"/>
            <a:ext cx="9183356" cy="68875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A6D3C-FE36-D1A0-66BB-84AEE1BD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724F8-A492-6E0D-9C68-C5488B09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67044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Minispoeltjes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14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4. Luisteren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/>
          <a:lstStyle/>
          <a:p>
            <a:r>
              <a:rPr lang="nl-NL" dirty="0"/>
              <a:t>Versie /37 (uit Hong Kong)</a:t>
            </a:r>
          </a:p>
          <a:p>
            <a:r>
              <a:rPr lang="nl-NL" dirty="0"/>
              <a:t>Wat willen jullie horen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FE250-435A-9185-A27D-575CE3EF3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368774"/>
            <a:ext cx="4754240" cy="33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CCA0BA5-9D76-E9AA-95E9-39C45D32C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t="53228" r="37242" b="2000"/>
          <a:stretch/>
        </p:blipFill>
        <p:spPr>
          <a:xfrm>
            <a:off x="5292080" y="4492954"/>
            <a:ext cx="2763008" cy="22285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5100E8-66C7-72D3-313C-E7545D36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/>
              <a:t>kan altijd nog beter!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2639F-F3D9-EB30-0816-6D2EA43E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43" y="1600200"/>
            <a:ext cx="8229600" cy="4983162"/>
          </a:xfrm>
        </p:spPr>
        <p:txBody>
          <a:bodyPr/>
          <a:lstStyle/>
          <a:p>
            <a:r>
              <a:rPr lang="nl-NL" dirty="0"/>
              <a:t>Aansluiten externe KG antenne</a:t>
            </a:r>
          </a:p>
          <a:p>
            <a:pPr lvl="1"/>
            <a:r>
              <a:rPr lang="nl-NL" dirty="0"/>
              <a:t>Een extra 3.5mm plug nodig, E3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>
                <a:sym typeface="Wingdings" panose="05000000000000000000" pitchFamily="2" charset="2"/>
              </a:rPr>
              <a:t>Koptelefoonsnoer als antenne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Walkmans hadden dit in 1990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Joggen/lopen met radio op zak</a:t>
            </a:r>
          </a:p>
          <a:p>
            <a:r>
              <a:rPr lang="nl-NL" dirty="0">
                <a:sym typeface="Wingdings" panose="05000000000000000000" pitchFamily="2" charset="2"/>
              </a:rPr>
              <a:t>Voorkeuze op FM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AE2300 (1990) Easy Line</a:t>
            </a:r>
          </a:p>
          <a:p>
            <a:r>
              <a:rPr lang="nl-NL" dirty="0">
                <a:sym typeface="Wingdings" panose="05000000000000000000" pitchFamily="2" charset="2"/>
              </a:rPr>
              <a:t>Digitale frequentie</a:t>
            </a: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Supertech</a:t>
            </a:r>
            <a:r>
              <a:rPr lang="nl-NL" dirty="0">
                <a:sym typeface="Wingdings" panose="05000000000000000000" pitchFamily="2" charset="2"/>
              </a:rPr>
              <a:t> WR-30 (2006)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A1BBB0-5389-24B8-99E2-8EF8E6C5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9AE5E7-B063-4CFE-E04C-3585619396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9699" b="8310"/>
          <a:stretch/>
        </p:blipFill>
        <p:spPr>
          <a:xfrm>
            <a:off x="6419578" y="1340768"/>
            <a:ext cx="2576835" cy="17281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361A725-966C-507B-8251-80C96BF32E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5"/>
          <a:stretch/>
        </p:blipFill>
        <p:spPr>
          <a:xfrm>
            <a:off x="6038864" y="3333369"/>
            <a:ext cx="2945904" cy="17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1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Sharpie, D2825, AE3405</a:t>
            </a:r>
          </a:p>
          <a:p>
            <a:r>
              <a:rPr lang="nl-NL" dirty="0"/>
              <a:t>E3</a:t>
            </a:r>
          </a:p>
          <a:p>
            <a:r>
              <a:rPr lang="nl-NL" dirty="0"/>
              <a:t>AE2300</a:t>
            </a:r>
          </a:p>
          <a:p>
            <a:r>
              <a:rPr lang="nl-NL" dirty="0" err="1"/>
              <a:t>Tecsun</a:t>
            </a:r>
            <a:r>
              <a:rPr lang="nl-NL" dirty="0"/>
              <a:t> PL680</a:t>
            </a:r>
          </a:p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/>
              <a:t> 2100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FC08A-C61B-5AC0-C3EE-C7FCFB1E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nl-NL" dirty="0"/>
              <a:t>Philips Wereldontvangers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40F839-64AA-996C-BE0C-0FE98A89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/>
          <a:lstStyle/>
          <a:p>
            <a:r>
              <a:rPr lang="nl-NL" dirty="0"/>
              <a:t>Jaren 40: BX594A</a:t>
            </a:r>
          </a:p>
          <a:p>
            <a:r>
              <a:rPr lang="nl-NL" dirty="0"/>
              <a:t>Jaren 50: BX645U</a:t>
            </a:r>
          </a:p>
          <a:p>
            <a:r>
              <a:rPr lang="nl-NL" dirty="0"/>
              <a:t>Jaren 60: L6X38T</a:t>
            </a:r>
          </a:p>
          <a:p>
            <a:r>
              <a:rPr lang="nl-NL" dirty="0"/>
              <a:t>Jaren 70: 50IC361</a:t>
            </a:r>
          </a:p>
          <a:p>
            <a:r>
              <a:rPr lang="nl-NL" dirty="0"/>
              <a:t>Jaren 80: D1875</a:t>
            </a:r>
          </a:p>
          <a:p>
            <a:r>
              <a:rPr lang="nl-NL" dirty="0"/>
              <a:t>Jaren 90: AE3405</a:t>
            </a:r>
          </a:p>
          <a:p>
            <a:endParaRPr lang="nl-NL" dirty="0"/>
          </a:p>
          <a:p>
            <a:r>
              <a:rPr lang="nl-NL" dirty="0" err="1"/>
              <a:t>Digi</a:t>
            </a:r>
            <a:r>
              <a:rPr lang="nl-NL" dirty="0"/>
              <a:t> Communicatie: </a:t>
            </a:r>
            <a:br>
              <a:rPr lang="nl-NL" dirty="0"/>
            </a:br>
            <a:r>
              <a:rPr lang="nl-NL" dirty="0"/>
              <a:t>D2999 / D2935 (1987)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3E061-62C5-1410-82D1-CA9E8467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094D9B-D61B-2960-0710-E27975FFF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4138" b="9822"/>
          <a:stretch/>
        </p:blipFill>
        <p:spPr>
          <a:xfrm>
            <a:off x="6876256" y="132498"/>
            <a:ext cx="2160240" cy="198348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FBF8E9-0B1B-4E12-B3A4-5FFAB0D09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38883" r="16647" b="9699"/>
          <a:stretch/>
        </p:blipFill>
        <p:spPr>
          <a:xfrm>
            <a:off x="5076056" y="4662995"/>
            <a:ext cx="3343200" cy="213273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EF4F53-50F9-CB62-DA89-F25640899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4300" r="8263" b="9051"/>
          <a:stretch/>
        </p:blipFill>
        <p:spPr>
          <a:xfrm>
            <a:off x="4669635" y="2058566"/>
            <a:ext cx="3929607" cy="260442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B3C7E8-A821-BA27-EEBC-8835303E2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" y="2475681"/>
            <a:ext cx="427856" cy="42785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56B4ED1-2207-1771-AD17-1BDC6763C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44" y="1339639"/>
            <a:ext cx="427856" cy="4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0A0B8-57DF-FD48-C1BC-735AC69C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Sharpie tot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CE3F44-EFA7-2D7B-5DE1-0F8BB1937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1957: Sharpie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1990: AE3405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2023: TAPR802, </a:t>
            </a:r>
            <a:br>
              <a:rPr lang="nl-NL" dirty="0"/>
            </a:br>
            <a:r>
              <a:rPr lang="nl-NL" dirty="0"/>
              <a:t>FM DAB+ Internet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03C287-2607-3F03-C847-8FFF3165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7019C5-0E1E-AB74-CA41-3CBAB987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45" y="1255427"/>
            <a:ext cx="3487936" cy="26159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2B7975C-9B23-56F6-CA5F-7848E3719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/>
          <a:stretch/>
        </p:blipFill>
        <p:spPr>
          <a:xfrm>
            <a:off x="4384403" y="3871379"/>
            <a:ext cx="4467621" cy="281653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FCE367A-8207-C3AE-670D-DEC845947018}"/>
              </a:ext>
            </a:extLst>
          </p:cNvPr>
          <p:cNvSpPr txBox="1"/>
          <p:nvPr/>
        </p:nvSpPr>
        <p:spPr>
          <a:xfrm>
            <a:off x="1187624" y="2492896"/>
            <a:ext cx="16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33 jaar later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5E1F19C-571F-0B2A-AC25-D780D37382B8}"/>
              </a:ext>
            </a:extLst>
          </p:cNvPr>
          <p:cNvSpPr txBox="1"/>
          <p:nvPr/>
        </p:nvSpPr>
        <p:spPr>
          <a:xfrm>
            <a:off x="1187624" y="4307296"/>
            <a:ext cx="16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33 jaar later</a:t>
            </a:r>
          </a:p>
        </p:txBody>
      </p:sp>
    </p:spTree>
    <p:extLst>
      <p:ext uri="{BB962C8B-B14F-4D97-AF65-F5344CB8AC3E}">
        <p14:creationId xmlns:p14="http://schemas.microsoft.com/office/powerpoint/2010/main" val="34472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1F9EBF1-5ED7-8D4D-A4DF-1ED696369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58041"/>
            <a:ext cx="3017912" cy="22634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6197E26-0FFD-2471-A2CD-50E83738F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2403" r="6926" b="14720"/>
          <a:stretch/>
        </p:blipFill>
        <p:spPr>
          <a:xfrm>
            <a:off x="3275856" y="2636912"/>
            <a:ext cx="3096344" cy="22224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EA8198-0B45-C8EE-4D60-0AB0329C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Jaren 90: Omslag naar digitaal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F2BAC0-68F7-AECD-78BA-4B4A0E35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1991: AE2300, AE3405</a:t>
            </a:r>
            <a:br>
              <a:rPr lang="nl-NL" dirty="0"/>
            </a:br>
            <a:r>
              <a:rPr lang="nl-NL" dirty="0"/>
              <a:t>Volledig analoog</a:t>
            </a:r>
          </a:p>
          <a:p>
            <a:endParaRPr lang="nl-NL" dirty="0"/>
          </a:p>
          <a:p>
            <a:r>
              <a:rPr lang="nl-NL" dirty="0"/>
              <a:t>1994: AE3625</a:t>
            </a:r>
            <a:br>
              <a:rPr lang="nl-NL" dirty="0"/>
            </a:br>
            <a:r>
              <a:rPr lang="nl-NL" dirty="0" err="1"/>
              <a:t>Digi</a:t>
            </a:r>
            <a:r>
              <a:rPr lang="nl-NL" dirty="0"/>
              <a:t> wereld</a:t>
            </a:r>
          </a:p>
          <a:p>
            <a:endParaRPr lang="nl-NL" dirty="0"/>
          </a:p>
          <a:p>
            <a:r>
              <a:rPr lang="nl-NL" dirty="0"/>
              <a:t>1999: AE2380</a:t>
            </a:r>
            <a:br>
              <a:rPr lang="nl-NL" dirty="0"/>
            </a:br>
            <a:r>
              <a:rPr lang="nl-NL" dirty="0" err="1"/>
              <a:t>Digi</a:t>
            </a:r>
            <a:r>
              <a:rPr lang="nl-NL" dirty="0"/>
              <a:t> keuken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7CE920-AF58-27DD-0E99-B4CCF931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F47288-2FED-1DBB-B60F-2C184AC95D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7"/>
          <a:stretch/>
        </p:blipFill>
        <p:spPr>
          <a:xfrm>
            <a:off x="5940152" y="1167087"/>
            <a:ext cx="3017912" cy="18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DCB2E-26F9-872F-0189-EC66FCD0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AE3405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C3B7C7-A771-1DD0-5983-D4276CF4E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uitvoeringen /20 (LG) en /23 (Tropen)</a:t>
            </a:r>
          </a:p>
          <a:p>
            <a:r>
              <a:rPr lang="nl-NL" dirty="0"/>
              <a:t>1990, ca fl.198, 12 cm, 2xAA, 150mW, 12 band</a:t>
            </a:r>
          </a:p>
          <a:p>
            <a:r>
              <a:rPr lang="nl-NL" dirty="0" err="1"/>
              <a:t>Dubbelsuper</a:t>
            </a:r>
            <a:r>
              <a:rPr lang="nl-NL" dirty="0"/>
              <a:t> op 9 KG banden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1D8EC8-B2E4-EFBF-3469-5F7A2CAD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3A3ADF-4BDC-9430-54EE-4A6F5DB3C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7" y="3643312"/>
            <a:ext cx="3860800" cy="28956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0BC7EC-B277-9B09-B4C1-EE09188A1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25" y="3643311"/>
            <a:ext cx="3860801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7735D-4469-C27C-91EA-058CFD0B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Banddekking: Omroepbanden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BD6B9D-0887-BFFB-526D-89461D812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00230"/>
            <a:ext cx="8229600" cy="3025933"/>
          </a:xfrm>
        </p:spPr>
        <p:txBody>
          <a:bodyPr/>
          <a:lstStyle/>
          <a:p>
            <a:r>
              <a:rPr lang="nl-NL" dirty="0"/>
              <a:t>Volledige dekking </a:t>
            </a:r>
          </a:p>
          <a:p>
            <a:pPr lvl="1"/>
            <a:r>
              <a:rPr lang="nl-NL" dirty="0"/>
              <a:t>Priegelig afstemmen door veel MHz op band</a:t>
            </a:r>
          </a:p>
          <a:p>
            <a:pPr lvl="1"/>
            <a:r>
              <a:rPr lang="nl-NL" dirty="0"/>
              <a:t>Buiten omroepbanden meest digitaal of SSB</a:t>
            </a:r>
          </a:p>
          <a:p>
            <a:r>
              <a:rPr lang="nl-NL" dirty="0"/>
              <a:t>Alleen omroepbanden</a:t>
            </a:r>
          </a:p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heeft beide!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EC42AE-03AA-ACDE-39C9-9EAB41F4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C7836F-1D4A-1AE8-525F-CD5F792D6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9" y="1556675"/>
            <a:ext cx="8229600" cy="14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C39CF-5564-667F-6813-AD379CD1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210146"/>
          </a:xfrm>
        </p:spPr>
        <p:txBody>
          <a:bodyPr/>
          <a:lstStyle/>
          <a:p>
            <a:r>
              <a:rPr lang="nl-NL" dirty="0"/>
              <a:t>Pech met 41m 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4B0925-2EB5-5ADD-FB00-AE2FFE856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600200"/>
            <a:ext cx="5194920" cy="5121275"/>
          </a:xfrm>
        </p:spPr>
        <p:txBody>
          <a:bodyPr>
            <a:normAutofit/>
          </a:bodyPr>
          <a:lstStyle/>
          <a:p>
            <a:r>
              <a:rPr lang="nl-NL" dirty="0"/>
              <a:t>De 41m band is verlegd</a:t>
            </a:r>
            <a:br>
              <a:rPr lang="nl-NL" dirty="0"/>
            </a:br>
            <a:r>
              <a:rPr lang="nl-NL" dirty="0"/>
              <a:t>Wanneer precies???</a:t>
            </a:r>
          </a:p>
          <a:p>
            <a:endParaRPr lang="nl-NL" dirty="0"/>
          </a:p>
          <a:p>
            <a:r>
              <a:rPr lang="nl-NL" dirty="0"/>
              <a:t>Ooit:</a:t>
            </a:r>
          </a:p>
          <a:p>
            <a:pPr lvl="1"/>
            <a:r>
              <a:rPr lang="nl-NL" dirty="0"/>
              <a:t>Amateurs 7000-7100</a:t>
            </a:r>
          </a:p>
          <a:p>
            <a:pPr lvl="1"/>
            <a:r>
              <a:rPr lang="nl-NL" dirty="0"/>
              <a:t>Omroep 7100-7300</a:t>
            </a:r>
          </a:p>
          <a:p>
            <a:r>
              <a:rPr lang="nl-NL" dirty="0"/>
              <a:t>Tegenwoordig:</a:t>
            </a:r>
          </a:p>
          <a:p>
            <a:pPr lvl="1"/>
            <a:r>
              <a:rPr lang="nl-NL" dirty="0"/>
              <a:t>Amateurs 7000-7200</a:t>
            </a:r>
          </a:p>
          <a:p>
            <a:pPr lvl="1"/>
            <a:r>
              <a:rPr lang="nl-NL" dirty="0"/>
              <a:t>Omroep 7200-7600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B15B2D-29CF-18C4-C561-AC9BE8CB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081710-124B-AF5E-68F9-C04132B0C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7608" r="33773" b="16735"/>
          <a:stretch/>
        </p:blipFill>
        <p:spPr>
          <a:xfrm>
            <a:off x="457200" y="274638"/>
            <a:ext cx="2181976" cy="62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51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On-screen Show (4:3)</PresentationFormat>
  <Paragraphs>257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Kantoorthema</vt:lpstr>
      <vt:lpstr>Philips AE3405 (1990)</vt:lpstr>
      <vt:lpstr>Wat gaan we doen</vt:lpstr>
      <vt:lpstr>1. Overzicht Kortegolf</vt:lpstr>
      <vt:lpstr>Philips Wereldontvangers</vt:lpstr>
      <vt:lpstr>Van Sharpie tot Vandaag</vt:lpstr>
      <vt:lpstr>Jaren 90: Omslag naar digitaal</vt:lpstr>
      <vt:lpstr>Philips AE3405</vt:lpstr>
      <vt:lpstr>Banddekking: Omroepbanden</vt:lpstr>
      <vt:lpstr>Pech met 41m band</vt:lpstr>
      <vt:lpstr>2. Dubbelsuper</vt:lpstr>
      <vt:lpstr>Super: Mengen naar Middenfrequent</vt:lpstr>
      <vt:lpstr>Super is fantastisch!</vt:lpstr>
      <vt:lpstr>Nadeel van Super-principe</vt:lpstr>
      <vt:lpstr>Spiegelfrequentie naast 6020</vt:lpstr>
      <vt:lpstr>Spiegels zijn geen probleem op KG!</vt:lpstr>
      <vt:lpstr>Keuze van MF, Jongensradio 2</vt:lpstr>
      <vt:lpstr>Dubbelsuper: Selectiviteit</vt:lpstr>
      <vt:lpstr>Doel Antenne-, 1e en 2e filtering</vt:lpstr>
      <vt:lpstr>Afstemmen met 1e of 2e oscillator</vt:lpstr>
      <vt:lpstr>Met 2e Osc wordt niet veel gedaan</vt:lpstr>
      <vt:lpstr>Welk systeem is gebruikt?</vt:lpstr>
      <vt:lpstr>Hoe kom je er achter?</vt:lpstr>
      <vt:lpstr>Hoe kom je er achter?</vt:lpstr>
      <vt:lpstr>Alle banden even lang</vt:lpstr>
      <vt:lpstr>Schema van Sony Frontend</vt:lpstr>
      <vt:lpstr>Banden van Philips AE3405</vt:lpstr>
      <vt:lpstr>HF-Kringen</vt:lpstr>
      <vt:lpstr>Oscillatorproef</vt:lpstr>
      <vt:lpstr>3. Brugversterker</vt:lpstr>
      <vt:lpstr>Vermogen van de Totempaal (sinus)</vt:lpstr>
      <vt:lpstr>Betere Vcc/P (4x): Brugversterker</vt:lpstr>
      <vt:lpstr>Eindversterking in de AE3405</vt:lpstr>
      <vt:lpstr>Schema van eindversterking</vt:lpstr>
      <vt:lpstr>De 3cm Luidspreker</vt:lpstr>
      <vt:lpstr>De Minispoeltjes</vt:lpstr>
      <vt:lpstr>4. Luisteren en Conclusies</vt:lpstr>
      <vt:lpstr>Het kan altijd nog beter!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75</cp:revision>
  <dcterms:created xsi:type="dcterms:W3CDTF">2019-01-19T09:21:01Z</dcterms:created>
  <dcterms:modified xsi:type="dcterms:W3CDTF">2024-01-11T11:28:53Z</dcterms:modified>
</cp:coreProperties>
</file>