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78" r:id="rId3"/>
    <p:sldId id="327" r:id="rId4"/>
    <p:sldId id="330" r:id="rId5"/>
    <p:sldId id="331" r:id="rId6"/>
    <p:sldId id="332" r:id="rId7"/>
    <p:sldId id="333" r:id="rId8"/>
    <p:sldId id="334" r:id="rId9"/>
    <p:sldId id="345" r:id="rId10"/>
    <p:sldId id="352" r:id="rId11"/>
    <p:sldId id="335" r:id="rId12"/>
    <p:sldId id="346" r:id="rId13"/>
    <p:sldId id="328" r:id="rId14"/>
    <p:sldId id="336" r:id="rId15"/>
    <p:sldId id="337" r:id="rId16"/>
    <p:sldId id="338" r:id="rId17"/>
    <p:sldId id="339" r:id="rId18"/>
    <p:sldId id="340" r:id="rId19"/>
    <p:sldId id="341" r:id="rId20"/>
    <p:sldId id="342" r:id="rId21"/>
    <p:sldId id="343" r:id="rId22"/>
    <p:sldId id="344" r:id="rId23"/>
    <p:sldId id="329" r:id="rId24"/>
    <p:sldId id="347" r:id="rId25"/>
    <p:sldId id="348" r:id="rId26"/>
    <p:sldId id="349" r:id="rId27"/>
    <p:sldId id="350" r:id="rId28"/>
    <p:sldId id="326" r:id="rId29"/>
    <p:sldId id="353" r:id="rId30"/>
    <p:sldId id="354" r:id="rId31"/>
    <p:sldId id="351" r:id="rId3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727" autoAdjust="0"/>
  </p:normalViewPr>
  <p:slideViewPr>
    <p:cSldViewPr>
      <p:cViewPr varScale="1">
        <p:scale>
          <a:sx n="59" d="100"/>
          <a:sy n="59" d="100"/>
        </p:scale>
        <p:origin x="1500"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2F26E5-EEE8-4C96-960C-2957C271D158}" type="datetimeFigureOut">
              <a:rPr lang="nl-NL" smtClean="0"/>
              <a:t>19-6-2023</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AB2FB-EE13-491B-8E66-126490C0FAC0}" type="slidenum">
              <a:rPr lang="nl-NL" smtClean="0"/>
              <a:t>‹nr.›</a:t>
            </a:fld>
            <a:endParaRPr lang="nl-NL"/>
          </a:p>
        </p:txBody>
      </p:sp>
    </p:spTree>
    <p:extLst>
      <p:ext uri="{BB962C8B-B14F-4D97-AF65-F5344CB8AC3E}">
        <p14:creationId xmlns:p14="http://schemas.microsoft.com/office/powerpoint/2010/main" val="3796991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0DE68B74-88D8-4BCA-9660-AF4BE3F796C8}" type="datetime1">
              <a:rPr lang="nl-NL" smtClean="0"/>
              <a:t>19-6-2023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05BBD5-B01C-4644-AB10-59F11E567185}" type="slidenum">
              <a:rPr lang="nl-NL" smtClean="0"/>
              <a:t>‹nr.›</a:t>
            </a:fld>
            <a:endParaRPr lang="nl-NL"/>
          </a:p>
        </p:txBody>
      </p:sp>
    </p:spTree>
    <p:extLst>
      <p:ext uri="{BB962C8B-B14F-4D97-AF65-F5344CB8AC3E}">
        <p14:creationId xmlns:p14="http://schemas.microsoft.com/office/powerpoint/2010/main" val="3615343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C5517C7-736B-4D69-99E1-B2EC9C308E91}" type="datetime1">
              <a:rPr lang="nl-NL" smtClean="0"/>
              <a:t>19-6-2023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05BBD5-B01C-4644-AB10-59F11E567185}" type="slidenum">
              <a:rPr lang="nl-NL" smtClean="0"/>
              <a:t>‹nr.›</a:t>
            </a:fld>
            <a:endParaRPr lang="nl-NL"/>
          </a:p>
        </p:txBody>
      </p:sp>
    </p:spTree>
    <p:extLst>
      <p:ext uri="{BB962C8B-B14F-4D97-AF65-F5344CB8AC3E}">
        <p14:creationId xmlns:p14="http://schemas.microsoft.com/office/powerpoint/2010/main" val="482641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530307B-E96D-4DED-B142-4FBECAA9DA32}" type="datetime1">
              <a:rPr lang="nl-NL" smtClean="0"/>
              <a:t>19-6-2023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05BBD5-B01C-4644-AB10-59F11E567185}" type="slidenum">
              <a:rPr lang="nl-NL" smtClean="0"/>
              <a:t>‹nr.›</a:t>
            </a:fld>
            <a:endParaRPr lang="nl-NL"/>
          </a:p>
        </p:txBody>
      </p:sp>
    </p:spTree>
    <p:extLst>
      <p:ext uri="{BB962C8B-B14F-4D97-AF65-F5344CB8AC3E}">
        <p14:creationId xmlns:p14="http://schemas.microsoft.com/office/powerpoint/2010/main" val="3765468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338271A-451D-4A0D-91C1-DAF4C44835B4}" type="datetime1">
              <a:rPr lang="nl-NL" smtClean="0"/>
              <a:t>19-6-2023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05BBD5-B01C-4644-AB10-59F11E567185}" type="slidenum">
              <a:rPr lang="nl-NL" smtClean="0"/>
              <a:t>‹nr.›</a:t>
            </a:fld>
            <a:endParaRPr lang="nl-NL"/>
          </a:p>
        </p:txBody>
      </p:sp>
    </p:spTree>
    <p:extLst>
      <p:ext uri="{BB962C8B-B14F-4D97-AF65-F5344CB8AC3E}">
        <p14:creationId xmlns:p14="http://schemas.microsoft.com/office/powerpoint/2010/main" val="685905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860E0088-4EEB-4EB6-957F-C81C88E4C1F6}" type="datetime1">
              <a:rPr lang="nl-NL" smtClean="0"/>
              <a:t>19-6-2023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05BBD5-B01C-4644-AB10-59F11E567185}" type="slidenum">
              <a:rPr lang="nl-NL" smtClean="0"/>
              <a:t>‹nr.›</a:t>
            </a:fld>
            <a:endParaRPr lang="nl-NL"/>
          </a:p>
        </p:txBody>
      </p:sp>
    </p:spTree>
    <p:extLst>
      <p:ext uri="{BB962C8B-B14F-4D97-AF65-F5344CB8AC3E}">
        <p14:creationId xmlns:p14="http://schemas.microsoft.com/office/powerpoint/2010/main" val="1966070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EF168F2-B85A-479E-BFF6-1B74DEF70B37}" type="datetime1">
              <a:rPr lang="nl-NL" smtClean="0"/>
              <a:t>19-6-2023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205BBD5-B01C-4644-AB10-59F11E567185}" type="slidenum">
              <a:rPr lang="nl-NL" smtClean="0"/>
              <a:t>‹nr.›</a:t>
            </a:fld>
            <a:endParaRPr lang="nl-NL"/>
          </a:p>
        </p:txBody>
      </p:sp>
    </p:spTree>
    <p:extLst>
      <p:ext uri="{BB962C8B-B14F-4D97-AF65-F5344CB8AC3E}">
        <p14:creationId xmlns:p14="http://schemas.microsoft.com/office/powerpoint/2010/main" val="1165937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DF50E11F-FF4A-4923-B558-F6AC7BEDBB03}" type="datetime1">
              <a:rPr lang="nl-NL" smtClean="0"/>
              <a:t>19-6-2023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205BBD5-B01C-4644-AB10-59F11E567185}" type="slidenum">
              <a:rPr lang="nl-NL" smtClean="0"/>
              <a:t>‹nr.›</a:t>
            </a:fld>
            <a:endParaRPr lang="nl-NL"/>
          </a:p>
        </p:txBody>
      </p:sp>
    </p:spTree>
    <p:extLst>
      <p:ext uri="{BB962C8B-B14F-4D97-AF65-F5344CB8AC3E}">
        <p14:creationId xmlns:p14="http://schemas.microsoft.com/office/powerpoint/2010/main" val="3385063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0576995F-26CE-4207-AB5F-985F2361B3B8}" type="datetime1">
              <a:rPr lang="nl-NL" smtClean="0"/>
              <a:t>19-6-2023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205BBD5-B01C-4644-AB10-59F11E567185}" type="slidenum">
              <a:rPr lang="nl-NL" smtClean="0"/>
              <a:t>‹nr.›</a:t>
            </a:fld>
            <a:endParaRPr lang="nl-NL"/>
          </a:p>
        </p:txBody>
      </p:sp>
    </p:spTree>
    <p:extLst>
      <p:ext uri="{BB962C8B-B14F-4D97-AF65-F5344CB8AC3E}">
        <p14:creationId xmlns:p14="http://schemas.microsoft.com/office/powerpoint/2010/main" val="1336466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7E8F88A-77C9-47CB-9413-6DFAE1938A43}" type="datetime1">
              <a:rPr lang="nl-NL" smtClean="0"/>
              <a:t>19-6-2023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205BBD5-B01C-4644-AB10-59F11E567185}" type="slidenum">
              <a:rPr lang="nl-NL" smtClean="0"/>
              <a:t>‹nr.›</a:t>
            </a:fld>
            <a:endParaRPr lang="nl-NL"/>
          </a:p>
        </p:txBody>
      </p:sp>
    </p:spTree>
    <p:extLst>
      <p:ext uri="{BB962C8B-B14F-4D97-AF65-F5344CB8AC3E}">
        <p14:creationId xmlns:p14="http://schemas.microsoft.com/office/powerpoint/2010/main" val="250945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FA9D758-FCB6-487F-B4AB-194F08028C7D}" type="datetime1">
              <a:rPr lang="nl-NL" smtClean="0"/>
              <a:t>19-6-2023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205BBD5-B01C-4644-AB10-59F11E567185}" type="slidenum">
              <a:rPr lang="nl-NL" smtClean="0"/>
              <a:t>‹nr.›</a:t>
            </a:fld>
            <a:endParaRPr lang="nl-NL"/>
          </a:p>
        </p:txBody>
      </p:sp>
    </p:spTree>
    <p:extLst>
      <p:ext uri="{BB962C8B-B14F-4D97-AF65-F5344CB8AC3E}">
        <p14:creationId xmlns:p14="http://schemas.microsoft.com/office/powerpoint/2010/main" val="2056185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C13ECFC-19EB-4284-9FCC-473230671DB6}" type="datetime1">
              <a:rPr lang="nl-NL" smtClean="0"/>
              <a:t>19-6-2023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205BBD5-B01C-4644-AB10-59F11E567185}" type="slidenum">
              <a:rPr lang="nl-NL" smtClean="0"/>
              <a:t>‹nr.›</a:t>
            </a:fld>
            <a:endParaRPr lang="nl-NL"/>
          </a:p>
        </p:txBody>
      </p:sp>
    </p:spTree>
    <p:extLst>
      <p:ext uri="{BB962C8B-B14F-4D97-AF65-F5344CB8AC3E}">
        <p14:creationId xmlns:p14="http://schemas.microsoft.com/office/powerpoint/2010/main" val="1885794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2FEC4-701A-40FC-B436-9F5D2C077D9D}" type="datetime1">
              <a:rPr lang="nl-NL" smtClean="0"/>
              <a:t>19-6-2023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05BBD5-B01C-4644-AB10-59F11E567185}" type="slidenum">
              <a:rPr lang="nl-NL" smtClean="0"/>
              <a:t>‹nr.›</a:t>
            </a:fld>
            <a:endParaRPr lang="nl-NL"/>
          </a:p>
        </p:txBody>
      </p:sp>
    </p:spTree>
    <p:extLst>
      <p:ext uri="{BB962C8B-B14F-4D97-AF65-F5344CB8AC3E}">
        <p14:creationId xmlns:p14="http://schemas.microsoft.com/office/powerpoint/2010/main" val="3727942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nvhrdocu.nl/biblio/boek/Laufer%20-%20The-Hobbyist%e2%80%99s-Guide-to-the-RTL-SDR.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rtl-sdr.com/sdrsharp-plugin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ebsdr.ewi.utwente.nl:8901/" TargetMode="External"/><Relationship Id="rId2" Type="http://schemas.openxmlformats.org/officeDocument/2006/relationships/hyperlink" Target="http://websdr.org/" TargetMode="External"/><Relationship Id="rId1" Type="http://schemas.openxmlformats.org/officeDocument/2006/relationships/slideLayout" Target="../slideLayouts/slideLayout2.xml"/><Relationship Id="rId4" Type="http://schemas.openxmlformats.org/officeDocument/2006/relationships/hyperlink" Target="http://kiwisdr.com/public/"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Direct-conversion_receiver" TargetMode="External"/><Relationship Id="rId2" Type="http://schemas.openxmlformats.org/officeDocument/2006/relationships/hyperlink" Target="https://www.nvhr.nl/frameset.htm?bibliotheek.asp&amp;ContentFram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093777"/>
            <a:ext cx="7772400" cy="1107554"/>
          </a:xfrm>
        </p:spPr>
        <p:txBody>
          <a:bodyPr/>
          <a:lstStyle/>
          <a:p>
            <a:r>
              <a:rPr lang="nl-NL" dirty="0"/>
              <a:t>Software Defined Radio</a:t>
            </a:r>
          </a:p>
        </p:txBody>
      </p:sp>
      <p:sp>
        <p:nvSpPr>
          <p:cNvPr id="3" name="Ondertitel 2"/>
          <p:cNvSpPr>
            <a:spLocks noGrp="1"/>
          </p:cNvSpPr>
          <p:nvPr>
            <p:ph type="subTitle" idx="1"/>
          </p:nvPr>
        </p:nvSpPr>
        <p:spPr>
          <a:xfrm>
            <a:off x="971600" y="4365104"/>
            <a:ext cx="7200800" cy="1273696"/>
          </a:xfrm>
        </p:spPr>
        <p:txBody>
          <a:bodyPr/>
          <a:lstStyle/>
          <a:p>
            <a:r>
              <a:rPr lang="en-US" dirty="0"/>
              <a:t>Gerard Tel</a:t>
            </a:r>
          </a:p>
          <a:p>
            <a:r>
              <a:rPr lang="en-US" dirty="0"/>
              <a:t>LC-</a:t>
            </a:r>
            <a:r>
              <a:rPr lang="en-US" dirty="0" err="1"/>
              <a:t>Kring</a:t>
            </a:r>
            <a:r>
              <a:rPr lang="en-US" dirty="0"/>
              <a:t> 12/10/2022 om 19.30</a:t>
            </a:r>
          </a:p>
          <a:p>
            <a:endParaRPr lang="nl-NL" dirty="0"/>
          </a:p>
        </p:txBody>
      </p:sp>
      <p:sp>
        <p:nvSpPr>
          <p:cNvPr id="4" name="Tijdelijke aanduiding voor dianummer 3">
            <a:extLst>
              <a:ext uri="{FF2B5EF4-FFF2-40B4-BE49-F238E27FC236}">
                <a16:creationId xmlns:a16="http://schemas.microsoft.com/office/drawing/2014/main" id="{0238B83E-1587-48B3-B361-3358E71237A7}"/>
              </a:ext>
            </a:extLst>
          </p:cNvPr>
          <p:cNvSpPr>
            <a:spLocks noGrp="1"/>
          </p:cNvSpPr>
          <p:nvPr>
            <p:ph type="sldNum" sz="quarter" idx="12"/>
          </p:nvPr>
        </p:nvSpPr>
        <p:spPr/>
        <p:txBody>
          <a:bodyPr/>
          <a:lstStyle/>
          <a:p>
            <a:fld id="{B205BBD5-B01C-4644-AB10-59F11E567185}" type="slidenum">
              <a:rPr lang="nl-NL" smtClean="0"/>
              <a:t>1</a:t>
            </a:fld>
            <a:endParaRPr lang="nl-NL"/>
          </a:p>
        </p:txBody>
      </p:sp>
      <p:pic>
        <p:nvPicPr>
          <p:cNvPr id="6" name="Picture 5">
            <a:extLst>
              <a:ext uri="{FF2B5EF4-FFF2-40B4-BE49-F238E27FC236}">
                <a16:creationId xmlns:a16="http://schemas.microsoft.com/office/drawing/2014/main" id="{8BEB5A00-096C-7443-C092-377054F4DF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332655"/>
            <a:ext cx="8856984" cy="2535669"/>
          </a:xfrm>
          <a:prstGeom prst="rect">
            <a:avLst/>
          </a:prstGeom>
        </p:spPr>
      </p:pic>
    </p:spTree>
    <p:extLst>
      <p:ext uri="{BB962C8B-B14F-4D97-AF65-F5344CB8AC3E}">
        <p14:creationId xmlns:p14="http://schemas.microsoft.com/office/powerpoint/2010/main" val="2720698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2A89-B817-E4CF-38E5-AC64AA656425}"/>
              </a:ext>
            </a:extLst>
          </p:cNvPr>
          <p:cNvSpPr>
            <a:spLocks noGrp="1"/>
          </p:cNvSpPr>
          <p:nvPr>
            <p:ph type="title"/>
          </p:nvPr>
        </p:nvSpPr>
        <p:spPr/>
        <p:txBody>
          <a:bodyPr/>
          <a:lstStyle/>
          <a:p>
            <a:r>
              <a:rPr lang="nl-NL" dirty="0"/>
              <a:t>Resultaten Elektor project?</a:t>
            </a:r>
          </a:p>
        </p:txBody>
      </p:sp>
      <p:sp>
        <p:nvSpPr>
          <p:cNvPr id="3" name="Content Placeholder 2">
            <a:extLst>
              <a:ext uri="{FF2B5EF4-FFF2-40B4-BE49-F238E27FC236}">
                <a16:creationId xmlns:a16="http://schemas.microsoft.com/office/drawing/2014/main" id="{ABD09475-EF6F-4269-10C8-B7F3B81E8EA1}"/>
              </a:ext>
            </a:extLst>
          </p:cNvPr>
          <p:cNvSpPr>
            <a:spLocks noGrp="1"/>
          </p:cNvSpPr>
          <p:nvPr>
            <p:ph idx="1"/>
          </p:nvPr>
        </p:nvSpPr>
        <p:spPr/>
        <p:txBody>
          <a:bodyPr/>
          <a:lstStyle/>
          <a:p>
            <a:r>
              <a:rPr lang="nl-NL" dirty="0"/>
              <a:t>Matige/Slechte ontvangst</a:t>
            </a:r>
          </a:p>
          <a:p>
            <a:r>
              <a:rPr lang="nl-NL" dirty="0"/>
              <a:t>Smalle bandbreedte (geluidskaart)</a:t>
            </a:r>
          </a:p>
          <a:p>
            <a:pPr lvl="1"/>
            <a:r>
              <a:rPr lang="nl-NL" dirty="0"/>
              <a:t>Dus beperkte “band-scope”</a:t>
            </a:r>
          </a:p>
          <a:p>
            <a:r>
              <a:rPr lang="nl-NL" dirty="0"/>
              <a:t>Geen HF-filtering</a:t>
            </a:r>
          </a:p>
          <a:p>
            <a:pPr lvl="1"/>
            <a:r>
              <a:rPr lang="nl-NL" dirty="0"/>
              <a:t>Mix hoge freq met harmonischen</a:t>
            </a:r>
          </a:p>
          <a:p>
            <a:pPr lvl="1"/>
            <a:r>
              <a:rPr lang="nl-NL" dirty="0"/>
              <a:t>Doorgifte DC/50Hz</a:t>
            </a:r>
          </a:p>
          <a:p>
            <a:r>
              <a:rPr lang="nl-NL" dirty="0"/>
              <a:t>Later wel HF filters</a:t>
            </a:r>
          </a:p>
        </p:txBody>
      </p:sp>
      <p:sp>
        <p:nvSpPr>
          <p:cNvPr id="4" name="Slide Number Placeholder 3">
            <a:extLst>
              <a:ext uri="{FF2B5EF4-FFF2-40B4-BE49-F238E27FC236}">
                <a16:creationId xmlns:a16="http://schemas.microsoft.com/office/drawing/2014/main" id="{96198214-96EC-3DA1-714F-69C31FFACCEC}"/>
              </a:ext>
            </a:extLst>
          </p:cNvPr>
          <p:cNvSpPr>
            <a:spLocks noGrp="1"/>
          </p:cNvSpPr>
          <p:nvPr>
            <p:ph type="sldNum" sz="quarter" idx="12"/>
          </p:nvPr>
        </p:nvSpPr>
        <p:spPr/>
        <p:txBody>
          <a:bodyPr/>
          <a:lstStyle/>
          <a:p>
            <a:fld id="{B205BBD5-B01C-4644-AB10-59F11E567185}" type="slidenum">
              <a:rPr lang="nl-NL" smtClean="0"/>
              <a:t>10</a:t>
            </a:fld>
            <a:endParaRPr lang="nl-NL"/>
          </a:p>
        </p:txBody>
      </p:sp>
    </p:spTree>
    <p:extLst>
      <p:ext uri="{BB962C8B-B14F-4D97-AF65-F5344CB8AC3E}">
        <p14:creationId xmlns:p14="http://schemas.microsoft.com/office/powerpoint/2010/main" val="1839556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2DFD0-CDB6-CCAD-88BD-805D50E95299}"/>
              </a:ext>
            </a:extLst>
          </p:cNvPr>
          <p:cNvSpPr>
            <a:spLocks noGrp="1"/>
          </p:cNvSpPr>
          <p:nvPr>
            <p:ph type="title"/>
          </p:nvPr>
        </p:nvSpPr>
        <p:spPr/>
        <p:txBody>
          <a:bodyPr/>
          <a:lstStyle/>
          <a:p>
            <a:r>
              <a:rPr lang="nl-NL" dirty="0"/>
              <a:t>Wat is nu Software Defined Radio</a:t>
            </a:r>
          </a:p>
        </p:txBody>
      </p:sp>
      <p:sp>
        <p:nvSpPr>
          <p:cNvPr id="3" name="Content Placeholder 2">
            <a:extLst>
              <a:ext uri="{FF2B5EF4-FFF2-40B4-BE49-F238E27FC236}">
                <a16:creationId xmlns:a16="http://schemas.microsoft.com/office/drawing/2014/main" id="{AA15E2B3-9C07-6547-D121-4AD15EB3BCC0}"/>
              </a:ext>
            </a:extLst>
          </p:cNvPr>
          <p:cNvSpPr>
            <a:spLocks noGrp="1"/>
          </p:cNvSpPr>
          <p:nvPr>
            <p:ph idx="1"/>
          </p:nvPr>
        </p:nvSpPr>
        <p:spPr>
          <a:xfrm>
            <a:off x="457200" y="1600200"/>
            <a:ext cx="8229600" cy="4853136"/>
          </a:xfrm>
        </p:spPr>
        <p:txBody>
          <a:bodyPr/>
          <a:lstStyle/>
          <a:p>
            <a:r>
              <a:rPr lang="nl-NL" dirty="0"/>
              <a:t>Gebruik Direct Conversion </a:t>
            </a:r>
          </a:p>
          <a:p>
            <a:r>
              <a:rPr lang="nl-NL" dirty="0"/>
              <a:t>Frequentiebandje omzetten naar lage freq</a:t>
            </a:r>
          </a:p>
          <a:p>
            <a:r>
              <a:rPr lang="nl-NL" dirty="0"/>
              <a:t>Digitale sampling (van I en Q signaal)</a:t>
            </a:r>
          </a:p>
          <a:p>
            <a:endParaRPr lang="nl-NL" dirty="0"/>
          </a:p>
          <a:p>
            <a:r>
              <a:rPr lang="nl-NL" dirty="0"/>
              <a:t>Verwerking van informatie door computer, </a:t>
            </a:r>
            <a:br>
              <a:rPr lang="nl-NL" dirty="0"/>
            </a:br>
            <a:r>
              <a:rPr lang="nl-NL" dirty="0"/>
              <a:t>helemaal software gestuurd</a:t>
            </a:r>
          </a:p>
          <a:p>
            <a:pPr lvl="1"/>
            <a:r>
              <a:rPr lang="nl-NL" dirty="0"/>
              <a:t>Eenvoudige Hardware</a:t>
            </a:r>
          </a:p>
          <a:p>
            <a:pPr lvl="1"/>
            <a:r>
              <a:rPr lang="nl-NL" dirty="0"/>
              <a:t>Flexibele Software</a:t>
            </a:r>
          </a:p>
        </p:txBody>
      </p:sp>
      <p:sp>
        <p:nvSpPr>
          <p:cNvPr id="4" name="Slide Number Placeholder 3">
            <a:extLst>
              <a:ext uri="{FF2B5EF4-FFF2-40B4-BE49-F238E27FC236}">
                <a16:creationId xmlns:a16="http://schemas.microsoft.com/office/drawing/2014/main" id="{102EBF6F-BCF5-A1A8-0214-E3D7477786B5}"/>
              </a:ext>
            </a:extLst>
          </p:cNvPr>
          <p:cNvSpPr>
            <a:spLocks noGrp="1"/>
          </p:cNvSpPr>
          <p:nvPr>
            <p:ph type="sldNum" sz="quarter" idx="12"/>
          </p:nvPr>
        </p:nvSpPr>
        <p:spPr/>
        <p:txBody>
          <a:bodyPr/>
          <a:lstStyle/>
          <a:p>
            <a:fld id="{B205BBD5-B01C-4644-AB10-59F11E567185}" type="slidenum">
              <a:rPr lang="nl-NL" smtClean="0"/>
              <a:t>11</a:t>
            </a:fld>
            <a:endParaRPr lang="nl-NL"/>
          </a:p>
        </p:txBody>
      </p:sp>
    </p:spTree>
    <p:extLst>
      <p:ext uri="{BB962C8B-B14F-4D97-AF65-F5344CB8AC3E}">
        <p14:creationId xmlns:p14="http://schemas.microsoft.com/office/powerpoint/2010/main" val="430799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3F7E8-DC51-FDDF-B346-8094C31BCA35}"/>
              </a:ext>
            </a:extLst>
          </p:cNvPr>
          <p:cNvSpPr>
            <a:spLocks noGrp="1"/>
          </p:cNvSpPr>
          <p:nvPr>
            <p:ph type="title"/>
          </p:nvPr>
        </p:nvSpPr>
        <p:spPr/>
        <p:txBody>
          <a:bodyPr/>
          <a:lstStyle/>
          <a:p>
            <a:r>
              <a:rPr lang="nl-NL" dirty="0"/>
              <a:t>Wordt dat echt gebruikt?</a:t>
            </a:r>
          </a:p>
        </p:txBody>
      </p:sp>
      <p:sp>
        <p:nvSpPr>
          <p:cNvPr id="3" name="Content Placeholder 2">
            <a:extLst>
              <a:ext uri="{FF2B5EF4-FFF2-40B4-BE49-F238E27FC236}">
                <a16:creationId xmlns:a16="http://schemas.microsoft.com/office/drawing/2014/main" id="{55DA948C-19AD-3C50-FAAB-B134668BAFF2}"/>
              </a:ext>
            </a:extLst>
          </p:cNvPr>
          <p:cNvSpPr>
            <a:spLocks noGrp="1"/>
          </p:cNvSpPr>
          <p:nvPr>
            <p:ph idx="1"/>
          </p:nvPr>
        </p:nvSpPr>
        <p:spPr/>
        <p:txBody>
          <a:bodyPr/>
          <a:lstStyle/>
          <a:p>
            <a:r>
              <a:rPr lang="nl-NL" dirty="0"/>
              <a:t>Ja, zeker als info toch digitaal verwerkt wordt:</a:t>
            </a:r>
          </a:p>
          <a:p>
            <a:pPr lvl="1"/>
            <a:r>
              <a:rPr lang="nl-NL" dirty="0"/>
              <a:t>Mobiele telefoon, wifi router, bluetooth</a:t>
            </a:r>
          </a:p>
          <a:p>
            <a:pPr lvl="1"/>
            <a:r>
              <a:rPr lang="nl-NL" dirty="0"/>
              <a:t>DAB+ en DVB ontvangers</a:t>
            </a:r>
          </a:p>
        </p:txBody>
      </p:sp>
      <p:sp>
        <p:nvSpPr>
          <p:cNvPr id="4" name="Slide Number Placeholder 3">
            <a:extLst>
              <a:ext uri="{FF2B5EF4-FFF2-40B4-BE49-F238E27FC236}">
                <a16:creationId xmlns:a16="http://schemas.microsoft.com/office/drawing/2014/main" id="{6B434011-8980-AEFD-88C1-991619181B08}"/>
              </a:ext>
            </a:extLst>
          </p:cNvPr>
          <p:cNvSpPr>
            <a:spLocks noGrp="1"/>
          </p:cNvSpPr>
          <p:nvPr>
            <p:ph type="sldNum" sz="quarter" idx="12"/>
          </p:nvPr>
        </p:nvSpPr>
        <p:spPr/>
        <p:txBody>
          <a:bodyPr/>
          <a:lstStyle/>
          <a:p>
            <a:fld id="{B205BBD5-B01C-4644-AB10-59F11E567185}" type="slidenum">
              <a:rPr lang="nl-NL" smtClean="0"/>
              <a:t>12</a:t>
            </a:fld>
            <a:endParaRPr lang="nl-NL"/>
          </a:p>
        </p:txBody>
      </p:sp>
    </p:spTree>
    <p:extLst>
      <p:ext uri="{BB962C8B-B14F-4D97-AF65-F5344CB8AC3E}">
        <p14:creationId xmlns:p14="http://schemas.microsoft.com/office/powerpoint/2010/main" val="3977721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A2E1-40BF-A587-C68B-4D0538218028}"/>
              </a:ext>
            </a:extLst>
          </p:cNvPr>
          <p:cNvSpPr>
            <a:spLocks noGrp="1"/>
          </p:cNvSpPr>
          <p:nvPr>
            <p:ph type="title"/>
          </p:nvPr>
        </p:nvSpPr>
        <p:spPr>
          <a:xfrm>
            <a:off x="457200" y="274638"/>
            <a:ext cx="3682753" cy="1143000"/>
          </a:xfrm>
        </p:spPr>
        <p:txBody>
          <a:bodyPr/>
          <a:lstStyle/>
          <a:p>
            <a:r>
              <a:rPr lang="nl-NL" dirty="0"/>
              <a:t>2. RTL SDR</a:t>
            </a:r>
          </a:p>
        </p:txBody>
      </p:sp>
      <p:sp>
        <p:nvSpPr>
          <p:cNvPr id="3" name="Content Placeholder 2">
            <a:extLst>
              <a:ext uri="{FF2B5EF4-FFF2-40B4-BE49-F238E27FC236}">
                <a16:creationId xmlns:a16="http://schemas.microsoft.com/office/drawing/2014/main" id="{C7CFC289-7A9B-42D1-5912-DDFBB3D7376C}"/>
              </a:ext>
            </a:extLst>
          </p:cNvPr>
          <p:cNvSpPr>
            <a:spLocks noGrp="1"/>
          </p:cNvSpPr>
          <p:nvPr>
            <p:ph idx="1"/>
          </p:nvPr>
        </p:nvSpPr>
        <p:spPr/>
        <p:txBody>
          <a:bodyPr/>
          <a:lstStyle/>
          <a:p>
            <a:r>
              <a:rPr lang="nl-NL" dirty="0"/>
              <a:t>SDR met RTL-chip</a:t>
            </a:r>
          </a:p>
          <a:p>
            <a:r>
              <a:rPr lang="nl-NL" dirty="0"/>
              <a:t>Boek </a:t>
            </a:r>
            <a:r>
              <a:rPr lang="nl-NL" dirty="0">
                <a:hlinkClick r:id="rId2"/>
              </a:rPr>
              <a:t>Laufer (2014)</a:t>
            </a:r>
            <a:endParaRPr lang="nl-NL" dirty="0"/>
          </a:p>
          <a:p>
            <a:endParaRPr lang="nl-NL" dirty="0"/>
          </a:p>
          <a:p>
            <a:endParaRPr lang="nl-NL" dirty="0"/>
          </a:p>
          <a:p>
            <a:r>
              <a:rPr lang="nl-NL" dirty="0"/>
              <a:t>RTL is IC voor DVB/DAB</a:t>
            </a:r>
          </a:p>
          <a:p>
            <a:r>
              <a:rPr lang="nl-NL" dirty="0"/>
              <a:t>Mogelijkheden van ontvangst onbegrensd</a:t>
            </a:r>
          </a:p>
          <a:p>
            <a:r>
              <a:rPr lang="nl-NL" dirty="0"/>
              <a:t>Kwaliteit middelmatig</a:t>
            </a:r>
          </a:p>
        </p:txBody>
      </p:sp>
      <p:sp>
        <p:nvSpPr>
          <p:cNvPr id="4" name="Slide Number Placeholder 3">
            <a:extLst>
              <a:ext uri="{FF2B5EF4-FFF2-40B4-BE49-F238E27FC236}">
                <a16:creationId xmlns:a16="http://schemas.microsoft.com/office/drawing/2014/main" id="{389E7A45-576D-FF0D-3350-54BADF6242F2}"/>
              </a:ext>
            </a:extLst>
          </p:cNvPr>
          <p:cNvSpPr>
            <a:spLocks noGrp="1"/>
          </p:cNvSpPr>
          <p:nvPr>
            <p:ph type="sldNum" sz="quarter" idx="12"/>
          </p:nvPr>
        </p:nvSpPr>
        <p:spPr/>
        <p:txBody>
          <a:bodyPr/>
          <a:lstStyle/>
          <a:p>
            <a:fld id="{B205BBD5-B01C-4644-AB10-59F11E567185}" type="slidenum">
              <a:rPr lang="nl-NL" smtClean="0"/>
              <a:t>13</a:t>
            </a:fld>
            <a:endParaRPr lang="nl-NL"/>
          </a:p>
        </p:txBody>
      </p:sp>
      <p:pic>
        <p:nvPicPr>
          <p:cNvPr id="6" name="Picture 5">
            <a:extLst>
              <a:ext uri="{FF2B5EF4-FFF2-40B4-BE49-F238E27FC236}">
                <a16:creationId xmlns:a16="http://schemas.microsoft.com/office/drawing/2014/main" id="{A82FDCEB-65BE-B268-475E-9B6EE7875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409" y="409482"/>
            <a:ext cx="4410067" cy="3307550"/>
          </a:xfrm>
          <a:prstGeom prst="rect">
            <a:avLst/>
          </a:prstGeom>
        </p:spPr>
      </p:pic>
    </p:spTree>
    <p:extLst>
      <p:ext uri="{BB962C8B-B14F-4D97-AF65-F5344CB8AC3E}">
        <p14:creationId xmlns:p14="http://schemas.microsoft.com/office/powerpoint/2010/main" val="1458860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7E7843-1B30-2E55-790B-1542D5147D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1960" y="3429000"/>
            <a:ext cx="4259213" cy="3194410"/>
          </a:xfrm>
          <a:prstGeom prst="rect">
            <a:avLst/>
          </a:prstGeom>
        </p:spPr>
      </p:pic>
      <p:sp>
        <p:nvSpPr>
          <p:cNvPr id="2" name="Title 1">
            <a:extLst>
              <a:ext uri="{FF2B5EF4-FFF2-40B4-BE49-F238E27FC236}">
                <a16:creationId xmlns:a16="http://schemas.microsoft.com/office/drawing/2014/main" id="{A0D1B3BB-6B7D-90E6-EEDB-7D1AB1F5B0AA}"/>
              </a:ext>
            </a:extLst>
          </p:cNvPr>
          <p:cNvSpPr>
            <a:spLocks noGrp="1"/>
          </p:cNvSpPr>
          <p:nvPr>
            <p:ph type="title"/>
          </p:nvPr>
        </p:nvSpPr>
        <p:spPr/>
        <p:txBody>
          <a:bodyPr/>
          <a:lstStyle/>
          <a:p>
            <a:r>
              <a:rPr lang="nl-NL" dirty="0"/>
              <a:t>Digital Video Broadcast</a:t>
            </a:r>
          </a:p>
        </p:txBody>
      </p:sp>
      <p:sp>
        <p:nvSpPr>
          <p:cNvPr id="3" name="Content Placeholder 2">
            <a:extLst>
              <a:ext uri="{FF2B5EF4-FFF2-40B4-BE49-F238E27FC236}">
                <a16:creationId xmlns:a16="http://schemas.microsoft.com/office/drawing/2014/main" id="{02D953C6-E125-FB24-D4CA-E75058EAEDF7}"/>
              </a:ext>
            </a:extLst>
          </p:cNvPr>
          <p:cNvSpPr>
            <a:spLocks noGrp="1"/>
          </p:cNvSpPr>
          <p:nvPr>
            <p:ph idx="1"/>
          </p:nvPr>
        </p:nvSpPr>
        <p:spPr>
          <a:xfrm>
            <a:off x="457200" y="1600199"/>
            <a:ext cx="8229600" cy="5121275"/>
          </a:xfrm>
        </p:spPr>
        <p:txBody>
          <a:bodyPr/>
          <a:lstStyle/>
          <a:p>
            <a:r>
              <a:rPr lang="nl-NL" dirty="0"/>
              <a:t>DVB-T, ether-TV vanaf ca. 2000, Digitenne</a:t>
            </a:r>
            <a:br>
              <a:rPr lang="nl-NL" dirty="0"/>
            </a:br>
            <a:r>
              <a:rPr lang="nl-NL" dirty="0"/>
              <a:t>(Camper-bezitters bouwen Bierblik-antenne)</a:t>
            </a:r>
          </a:p>
          <a:p>
            <a:r>
              <a:rPr lang="nl-NL" dirty="0"/>
              <a:t>Vaak Set-top-box of insteekkaart in TV</a:t>
            </a:r>
          </a:p>
          <a:p>
            <a:endParaRPr lang="nl-NL" dirty="0"/>
          </a:p>
          <a:p>
            <a:r>
              <a:rPr lang="nl-NL" dirty="0"/>
              <a:t>TV-dongle: kijken </a:t>
            </a:r>
            <a:br>
              <a:rPr lang="nl-NL" dirty="0"/>
            </a:br>
            <a:r>
              <a:rPr lang="nl-NL" dirty="0"/>
              <a:t>op PC of laptop</a:t>
            </a:r>
          </a:p>
          <a:p>
            <a:pPr lvl="1"/>
            <a:r>
              <a:rPr lang="nl-NL" dirty="0"/>
              <a:t>Kost ca. 10€</a:t>
            </a:r>
          </a:p>
          <a:p>
            <a:pPr lvl="1"/>
            <a:r>
              <a:rPr lang="nl-NL" dirty="0"/>
              <a:t>CD-ROM met software</a:t>
            </a:r>
          </a:p>
          <a:p>
            <a:pPr lvl="1"/>
            <a:r>
              <a:rPr lang="nl-NL" dirty="0"/>
              <a:t>IC: </a:t>
            </a:r>
            <a:r>
              <a:rPr lang="nl-NL" dirty="0">
                <a:solidFill>
                  <a:srgbClr val="0070C0"/>
                </a:solidFill>
              </a:rPr>
              <a:t>RTL</a:t>
            </a:r>
            <a:r>
              <a:rPr lang="nl-NL" dirty="0"/>
              <a:t>2832U</a:t>
            </a:r>
          </a:p>
          <a:p>
            <a:endParaRPr lang="nl-NL" dirty="0"/>
          </a:p>
        </p:txBody>
      </p:sp>
      <p:sp>
        <p:nvSpPr>
          <p:cNvPr id="4" name="Slide Number Placeholder 3">
            <a:extLst>
              <a:ext uri="{FF2B5EF4-FFF2-40B4-BE49-F238E27FC236}">
                <a16:creationId xmlns:a16="http://schemas.microsoft.com/office/drawing/2014/main" id="{94D9AF1D-9AFC-5E28-8E9C-2E250BF43A5F}"/>
              </a:ext>
            </a:extLst>
          </p:cNvPr>
          <p:cNvSpPr>
            <a:spLocks noGrp="1"/>
          </p:cNvSpPr>
          <p:nvPr>
            <p:ph type="sldNum" sz="quarter" idx="12"/>
          </p:nvPr>
        </p:nvSpPr>
        <p:spPr/>
        <p:txBody>
          <a:bodyPr/>
          <a:lstStyle/>
          <a:p>
            <a:fld id="{B205BBD5-B01C-4644-AB10-59F11E567185}" type="slidenum">
              <a:rPr lang="nl-NL" smtClean="0"/>
              <a:t>14</a:t>
            </a:fld>
            <a:endParaRPr lang="nl-NL"/>
          </a:p>
        </p:txBody>
      </p:sp>
    </p:spTree>
    <p:extLst>
      <p:ext uri="{BB962C8B-B14F-4D97-AF65-F5344CB8AC3E}">
        <p14:creationId xmlns:p14="http://schemas.microsoft.com/office/powerpoint/2010/main" val="1620743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A3B05-2D13-780B-D71D-ADA42DB941DA}"/>
              </a:ext>
            </a:extLst>
          </p:cNvPr>
          <p:cNvSpPr>
            <a:spLocks noGrp="1"/>
          </p:cNvSpPr>
          <p:nvPr>
            <p:ph type="title"/>
          </p:nvPr>
        </p:nvSpPr>
        <p:spPr/>
        <p:txBody>
          <a:bodyPr/>
          <a:lstStyle/>
          <a:p>
            <a:r>
              <a:rPr lang="nl-NL" dirty="0"/>
              <a:t>Ontdekking: interface toegankelijk</a:t>
            </a:r>
          </a:p>
        </p:txBody>
      </p:sp>
      <p:sp>
        <p:nvSpPr>
          <p:cNvPr id="3" name="Content Placeholder 2">
            <a:extLst>
              <a:ext uri="{FF2B5EF4-FFF2-40B4-BE49-F238E27FC236}">
                <a16:creationId xmlns:a16="http://schemas.microsoft.com/office/drawing/2014/main" id="{EDE2C29C-2FE1-7A56-6707-391F86E07CD0}"/>
              </a:ext>
            </a:extLst>
          </p:cNvPr>
          <p:cNvSpPr>
            <a:spLocks noGrp="1"/>
          </p:cNvSpPr>
          <p:nvPr>
            <p:ph idx="1"/>
          </p:nvPr>
        </p:nvSpPr>
        <p:spPr/>
        <p:txBody>
          <a:bodyPr/>
          <a:lstStyle/>
          <a:p>
            <a:r>
              <a:rPr lang="nl-NL" dirty="0"/>
              <a:t>Palosaari &amp; Osmocom, 2012: </a:t>
            </a:r>
            <a:br>
              <a:rPr lang="nl-NL" dirty="0"/>
            </a:br>
            <a:r>
              <a:rPr lang="nl-NL" dirty="0"/>
              <a:t>Gebruik eigen ipv meegeleverde software</a:t>
            </a:r>
          </a:p>
          <a:p>
            <a:r>
              <a:rPr lang="nl-NL" dirty="0"/>
              <a:t>RTL-dongle werkt als universele SDR</a:t>
            </a:r>
          </a:p>
          <a:p>
            <a:pPr lvl="1"/>
            <a:r>
              <a:rPr lang="nl-NL" dirty="0"/>
              <a:t>Bereik ca 22 – 2200 MHz (afh van tuner IC)</a:t>
            </a:r>
          </a:p>
          <a:p>
            <a:pPr lvl="1"/>
            <a:r>
              <a:rPr lang="nl-NL" dirty="0"/>
              <a:t>Bandbreedte ca 3 MHz</a:t>
            </a:r>
          </a:p>
          <a:p>
            <a:pPr lvl="1"/>
            <a:r>
              <a:rPr lang="nl-NL" dirty="0"/>
              <a:t>8 bit AD conversie</a:t>
            </a:r>
          </a:p>
          <a:p>
            <a:pPr lvl="1"/>
            <a:r>
              <a:rPr lang="nl-NL" dirty="0"/>
              <a:t>75Ω antenne-ingang (getje)</a:t>
            </a:r>
          </a:p>
          <a:p>
            <a:r>
              <a:rPr lang="nl-NL" dirty="0"/>
              <a:t>Tuner IC: meest R802T</a:t>
            </a:r>
          </a:p>
        </p:txBody>
      </p:sp>
      <p:sp>
        <p:nvSpPr>
          <p:cNvPr id="4" name="Slide Number Placeholder 3">
            <a:extLst>
              <a:ext uri="{FF2B5EF4-FFF2-40B4-BE49-F238E27FC236}">
                <a16:creationId xmlns:a16="http://schemas.microsoft.com/office/drawing/2014/main" id="{C494814B-3017-28CB-6854-487CEAEEADBE}"/>
              </a:ext>
            </a:extLst>
          </p:cNvPr>
          <p:cNvSpPr>
            <a:spLocks noGrp="1"/>
          </p:cNvSpPr>
          <p:nvPr>
            <p:ph type="sldNum" sz="quarter" idx="12"/>
          </p:nvPr>
        </p:nvSpPr>
        <p:spPr/>
        <p:txBody>
          <a:bodyPr/>
          <a:lstStyle/>
          <a:p>
            <a:fld id="{B205BBD5-B01C-4644-AB10-59F11E567185}" type="slidenum">
              <a:rPr lang="nl-NL" smtClean="0"/>
              <a:t>15</a:t>
            </a:fld>
            <a:endParaRPr lang="nl-NL"/>
          </a:p>
        </p:txBody>
      </p:sp>
      <p:pic>
        <p:nvPicPr>
          <p:cNvPr id="5" name="Picture 4">
            <a:extLst>
              <a:ext uri="{FF2B5EF4-FFF2-40B4-BE49-F238E27FC236}">
                <a16:creationId xmlns:a16="http://schemas.microsoft.com/office/drawing/2014/main" id="{A60C093F-3638-45A9-AF2A-2ED4F89E2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4054851"/>
            <a:ext cx="3401380" cy="2551035"/>
          </a:xfrm>
          <a:prstGeom prst="rect">
            <a:avLst/>
          </a:prstGeom>
        </p:spPr>
      </p:pic>
    </p:spTree>
    <p:extLst>
      <p:ext uri="{BB962C8B-B14F-4D97-AF65-F5344CB8AC3E}">
        <p14:creationId xmlns:p14="http://schemas.microsoft.com/office/powerpoint/2010/main" val="3294482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D8D2FE-58CB-E990-4438-25625426C3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2646" y="3501008"/>
            <a:ext cx="4475989" cy="3356992"/>
          </a:xfrm>
          <a:prstGeom prst="rect">
            <a:avLst/>
          </a:prstGeom>
        </p:spPr>
      </p:pic>
      <p:sp>
        <p:nvSpPr>
          <p:cNvPr id="2" name="Title 1">
            <a:extLst>
              <a:ext uri="{FF2B5EF4-FFF2-40B4-BE49-F238E27FC236}">
                <a16:creationId xmlns:a16="http://schemas.microsoft.com/office/drawing/2014/main" id="{C8AD6FF8-E08D-5868-442D-9DF90F0A96B1}"/>
              </a:ext>
            </a:extLst>
          </p:cNvPr>
          <p:cNvSpPr>
            <a:spLocks noGrp="1"/>
          </p:cNvSpPr>
          <p:nvPr>
            <p:ph type="title"/>
          </p:nvPr>
        </p:nvSpPr>
        <p:spPr/>
        <p:txBody>
          <a:bodyPr/>
          <a:lstStyle/>
          <a:p>
            <a:r>
              <a:rPr lang="nl-NL" dirty="0"/>
              <a:t>Ontwikkeling: SDR in huis</a:t>
            </a:r>
          </a:p>
        </p:txBody>
      </p:sp>
      <p:sp>
        <p:nvSpPr>
          <p:cNvPr id="3" name="Content Placeholder 2">
            <a:extLst>
              <a:ext uri="{FF2B5EF4-FFF2-40B4-BE49-F238E27FC236}">
                <a16:creationId xmlns:a16="http://schemas.microsoft.com/office/drawing/2014/main" id="{F7FE8D0D-E674-B266-D113-2706841CBF8C}"/>
              </a:ext>
            </a:extLst>
          </p:cNvPr>
          <p:cNvSpPr>
            <a:spLocks noGrp="1"/>
          </p:cNvSpPr>
          <p:nvPr>
            <p:ph idx="1"/>
          </p:nvPr>
        </p:nvSpPr>
        <p:spPr>
          <a:xfrm>
            <a:off x="457200" y="1417638"/>
            <a:ext cx="8229600" cy="5303837"/>
          </a:xfrm>
        </p:spPr>
        <p:txBody>
          <a:bodyPr>
            <a:normAutofit/>
          </a:bodyPr>
          <a:lstStyle/>
          <a:p>
            <a:r>
              <a:rPr lang="nl-NL" dirty="0"/>
              <a:t>Een alles-ontvanger van 25 tot 2000MHz</a:t>
            </a:r>
          </a:p>
          <a:p>
            <a:pPr lvl="1"/>
            <a:r>
              <a:rPr lang="nl-NL" dirty="0"/>
              <a:t>Software: SDR# (gratis)</a:t>
            </a:r>
          </a:p>
          <a:p>
            <a:pPr lvl="1"/>
            <a:r>
              <a:rPr lang="nl-NL" dirty="0"/>
              <a:t>Plus vage oncontroleerbare driver</a:t>
            </a:r>
          </a:p>
          <a:p>
            <a:pPr lvl="1"/>
            <a:r>
              <a:rPr lang="nl-NL" dirty="0"/>
              <a:t>Hardware: Dongle</a:t>
            </a:r>
          </a:p>
          <a:p>
            <a:r>
              <a:rPr lang="nl-NL" dirty="0"/>
              <a:t>LF/MF/HF liefhebbers:</a:t>
            </a:r>
          </a:p>
          <a:p>
            <a:pPr lvl="1"/>
            <a:r>
              <a:rPr lang="nl-NL" dirty="0"/>
              <a:t>Hardware met erin </a:t>
            </a:r>
            <a:br>
              <a:rPr lang="nl-NL" dirty="0"/>
            </a:br>
            <a:r>
              <a:rPr lang="nl-NL" dirty="0"/>
              <a:t>upconverter 100MHz</a:t>
            </a:r>
          </a:p>
          <a:p>
            <a:pPr lvl="1"/>
            <a:r>
              <a:rPr lang="nl-NL" dirty="0"/>
              <a:t>Ali Express, ca 30-50€</a:t>
            </a:r>
          </a:p>
          <a:p>
            <a:r>
              <a:rPr lang="nl-NL" dirty="0"/>
              <a:t>Of: Direct Sampling</a:t>
            </a:r>
          </a:p>
          <a:p>
            <a:pPr lvl="1"/>
            <a:r>
              <a:rPr lang="nl-NL" dirty="0"/>
              <a:t>ADC zonder conversie</a:t>
            </a:r>
          </a:p>
        </p:txBody>
      </p:sp>
      <p:sp>
        <p:nvSpPr>
          <p:cNvPr id="4" name="Slide Number Placeholder 3">
            <a:extLst>
              <a:ext uri="{FF2B5EF4-FFF2-40B4-BE49-F238E27FC236}">
                <a16:creationId xmlns:a16="http://schemas.microsoft.com/office/drawing/2014/main" id="{7559BCF0-1192-C587-AA01-A2A6BF0FF473}"/>
              </a:ext>
            </a:extLst>
          </p:cNvPr>
          <p:cNvSpPr>
            <a:spLocks noGrp="1"/>
          </p:cNvSpPr>
          <p:nvPr>
            <p:ph type="sldNum" sz="quarter" idx="12"/>
          </p:nvPr>
        </p:nvSpPr>
        <p:spPr/>
        <p:txBody>
          <a:bodyPr/>
          <a:lstStyle/>
          <a:p>
            <a:fld id="{B205BBD5-B01C-4644-AB10-59F11E567185}" type="slidenum">
              <a:rPr lang="nl-NL" smtClean="0"/>
              <a:t>16</a:t>
            </a:fld>
            <a:endParaRPr lang="nl-NL"/>
          </a:p>
        </p:txBody>
      </p:sp>
    </p:spTree>
    <p:extLst>
      <p:ext uri="{BB962C8B-B14F-4D97-AF65-F5344CB8AC3E}">
        <p14:creationId xmlns:p14="http://schemas.microsoft.com/office/powerpoint/2010/main" val="3905691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207C9-9B26-A1BB-C7C9-F947BA035F0E}"/>
              </a:ext>
            </a:extLst>
          </p:cNvPr>
          <p:cNvSpPr>
            <a:spLocks noGrp="1"/>
          </p:cNvSpPr>
          <p:nvPr>
            <p:ph type="title"/>
          </p:nvPr>
        </p:nvSpPr>
        <p:spPr/>
        <p:txBody>
          <a:bodyPr/>
          <a:lstStyle/>
          <a:p>
            <a:r>
              <a:rPr lang="nl-NL" dirty="0"/>
              <a:t>Wat kun je ermee</a:t>
            </a:r>
          </a:p>
        </p:txBody>
      </p:sp>
      <p:sp>
        <p:nvSpPr>
          <p:cNvPr id="3" name="Content Placeholder 2">
            <a:extLst>
              <a:ext uri="{FF2B5EF4-FFF2-40B4-BE49-F238E27FC236}">
                <a16:creationId xmlns:a16="http://schemas.microsoft.com/office/drawing/2014/main" id="{D8751C60-9BB9-FD38-3832-B9340F2A7626}"/>
              </a:ext>
            </a:extLst>
          </p:cNvPr>
          <p:cNvSpPr>
            <a:spLocks noGrp="1"/>
          </p:cNvSpPr>
          <p:nvPr>
            <p:ph idx="1"/>
          </p:nvPr>
        </p:nvSpPr>
        <p:spPr/>
        <p:txBody>
          <a:bodyPr/>
          <a:lstStyle/>
          <a:p>
            <a:r>
              <a:rPr lang="nl-NL" dirty="0"/>
              <a:t>Van alles ontvangen (AIR, Marifoon, Mics)</a:t>
            </a:r>
          </a:p>
          <a:p>
            <a:r>
              <a:rPr lang="nl-NL" dirty="0"/>
              <a:t>Hele banden bekijken</a:t>
            </a:r>
          </a:p>
          <a:p>
            <a:r>
              <a:rPr lang="nl-NL" dirty="0"/>
              <a:t>Visuele weergave</a:t>
            </a:r>
          </a:p>
          <a:p>
            <a:endParaRPr lang="nl-NL" dirty="0"/>
          </a:p>
          <a:p>
            <a:r>
              <a:rPr lang="nl-NL" dirty="0"/>
              <a:t>Veel </a:t>
            </a:r>
            <a:r>
              <a:rPr lang="nl-NL" dirty="0">
                <a:hlinkClick r:id="rId2"/>
              </a:rPr>
              <a:t>plugins</a:t>
            </a:r>
            <a:r>
              <a:rPr lang="nl-NL" dirty="0"/>
              <a:t> (TV, Decoders, Scannen)</a:t>
            </a:r>
          </a:p>
          <a:p>
            <a:r>
              <a:rPr lang="nl-NL" dirty="0"/>
              <a:t>Speciale antennes (Circulair 137MHz)</a:t>
            </a:r>
          </a:p>
        </p:txBody>
      </p:sp>
      <p:sp>
        <p:nvSpPr>
          <p:cNvPr id="4" name="Slide Number Placeholder 3">
            <a:extLst>
              <a:ext uri="{FF2B5EF4-FFF2-40B4-BE49-F238E27FC236}">
                <a16:creationId xmlns:a16="http://schemas.microsoft.com/office/drawing/2014/main" id="{4DBFF304-EC99-348D-BE8F-01E0576D565F}"/>
              </a:ext>
            </a:extLst>
          </p:cNvPr>
          <p:cNvSpPr>
            <a:spLocks noGrp="1"/>
          </p:cNvSpPr>
          <p:nvPr>
            <p:ph type="sldNum" sz="quarter" idx="12"/>
          </p:nvPr>
        </p:nvSpPr>
        <p:spPr/>
        <p:txBody>
          <a:bodyPr/>
          <a:lstStyle/>
          <a:p>
            <a:fld id="{B205BBD5-B01C-4644-AB10-59F11E567185}" type="slidenum">
              <a:rPr lang="nl-NL" smtClean="0"/>
              <a:t>17</a:t>
            </a:fld>
            <a:endParaRPr lang="nl-NL"/>
          </a:p>
        </p:txBody>
      </p:sp>
    </p:spTree>
    <p:extLst>
      <p:ext uri="{BB962C8B-B14F-4D97-AF65-F5344CB8AC3E}">
        <p14:creationId xmlns:p14="http://schemas.microsoft.com/office/powerpoint/2010/main" val="2652232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76C2D-8A0F-3A5F-3832-A9AC73027BBA}"/>
              </a:ext>
            </a:extLst>
          </p:cNvPr>
          <p:cNvSpPr>
            <a:spLocks noGrp="1"/>
          </p:cNvSpPr>
          <p:nvPr>
            <p:ph type="title"/>
          </p:nvPr>
        </p:nvSpPr>
        <p:spPr/>
        <p:txBody>
          <a:bodyPr/>
          <a:lstStyle/>
          <a:p>
            <a:r>
              <a:rPr lang="nl-NL" dirty="0"/>
              <a:t>Slechte NPO4 op 94,3MHz</a:t>
            </a:r>
          </a:p>
        </p:txBody>
      </p:sp>
      <p:sp>
        <p:nvSpPr>
          <p:cNvPr id="3" name="Content Placeholder 2">
            <a:extLst>
              <a:ext uri="{FF2B5EF4-FFF2-40B4-BE49-F238E27FC236}">
                <a16:creationId xmlns:a16="http://schemas.microsoft.com/office/drawing/2014/main" id="{C292F6E3-E102-151C-701C-B457B928D6AA}"/>
              </a:ext>
            </a:extLst>
          </p:cNvPr>
          <p:cNvSpPr>
            <a:spLocks noGrp="1"/>
          </p:cNvSpPr>
          <p:nvPr>
            <p:ph idx="1"/>
          </p:nvPr>
        </p:nvSpPr>
        <p:spPr>
          <a:xfrm>
            <a:off x="323528" y="1600200"/>
            <a:ext cx="8363272" cy="4525963"/>
          </a:xfrm>
        </p:spPr>
        <p:txBody>
          <a:bodyPr/>
          <a:lstStyle/>
          <a:p>
            <a:r>
              <a:rPr lang="nl-NL" dirty="0"/>
              <a:t>Bandbreedte </a:t>
            </a:r>
            <a:br>
              <a:rPr lang="nl-NL" dirty="0"/>
            </a:br>
            <a:r>
              <a:rPr lang="nl-NL" dirty="0"/>
              <a:t>ca. 3MHz</a:t>
            </a:r>
          </a:p>
          <a:p>
            <a:r>
              <a:rPr lang="nl-NL" dirty="0"/>
              <a:t>Toon 92.2 </a:t>
            </a:r>
            <a:br>
              <a:rPr lang="nl-NL" dirty="0"/>
            </a:br>
            <a:r>
              <a:rPr lang="nl-NL" dirty="0"/>
              <a:t>tot 94.8</a:t>
            </a:r>
          </a:p>
          <a:p>
            <a:endParaRPr lang="nl-NL" dirty="0"/>
          </a:p>
          <a:p>
            <a:r>
              <a:rPr lang="nl-NL" dirty="0"/>
              <a:t>NPO2 en zelfs </a:t>
            </a:r>
            <a:br>
              <a:rPr lang="nl-NL" dirty="0"/>
            </a:br>
            <a:r>
              <a:rPr lang="nl-NL" dirty="0"/>
              <a:t>R.Ut zijn veel </a:t>
            </a:r>
            <a:br>
              <a:rPr lang="nl-NL" dirty="0"/>
            </a:br>
            <a:r>
              <a:rPr lang="nl-NL" dirty="0"/>
              <a:t>sterker!</a:t>
            </a:r>
          </a:p>
        </p:txBody>
      </p:sp>
      <p:sp>
        <p:nvSpPr>
          <p:cNvPr id="4" name="Slide Number Placeholder 3">
            <a:extLst>
              <a:ext uri="{FF2B5EF4-FFF2-40B4-BE49-F238E27FC236}">
                <a16:creationId xmlns:a16="http://schemas.microsoft.com/office/drawing/2014/main" id="{EC086FD8-F733-50BF-C29B-2C2F4AE6D03C}"/>
              </a:ext>
            </a:extLst>
          </p:cNvPr>
          <p:cNvSpPr>
            <a:spLocks noGrp="1"/>
          </p:cNvSpPr>
          <p:nvPr>
            <p:ph type="sldNum" sz="quarter" idx="12"/>
          </p:nvPr>
        </p:nvSpPr>
        <p:spPr/>
        <p:txBody>
          <a:bodyPr/>
          <a:lstStyle/>
          <a:p>
            <a:fld id="{B205BBD5-B01C-4644-AB10-59F11E567185}" type="slidenum">
              <a:rPr lang="nl-NL" smtClean="0"/>
              <a:t>18</a:t>
            </a:fld>
            <a:endParaRPr lang="nl-NL"/>
          </a:p>
        </p:txBody>
      </p:sp>
      <p:pic>
        <p:nvPicPr>
          <p:cNvPr id="6" name="Picture 5">
            <a:extLst>
              <a:ext uri="{FF2B5EF4-FFF2-40B4-BE49-F238E27FC236}">
                <a16:creationId xmlns:a16="http://schemas.microsoft.com/office/drawing/2014/main" id="{5F5F31AA-53EF-EAEB-4317-054D36A36D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6864" y="1637497"/>
            <a:ext cx="5688061" cy="3447687"/>
          </a:xfrm>
          <a:prstGeom prst="rect">
            <a:avLst/>
          </a:prstGeom>
        </p:spPr>
      </p:pic>
    </p:spTree>
    <p:extLst>
      <p:ext uri="{BB962C8B-B14F-4D97-AF65-F5344CB8AC3E}">
        <p14:creationId xmlns:p14="http://schemas.microsoft.com/office/powerpoint/2010/main" val="410567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60677-9F7E-1A30-5AE0-D81ED6092B5D}"/>
              </a:ext>
            </a:extLst>
          </p:cNvPr>
          <p:cNvSpPr>
            <a:spLocks noGrp="1"/>
          </p:cNvSpPr>
          <p:nvPr>
            <p:ph type="title"/>
          </p:nvPr>
        </p:nvSpPr>
        <p:spPr/>
        <p:txBody>
          <a:bodyPr/>
          <a:lstStyle/>
          <a:p>
            <a:r>
              <a:rPr lang="nl-NL" dirty="0"/>
              <a:t>Spectrum van DAB+ zender</a:t>
            </a:r>
          </a:p>
        </p:txBody>
      </p:sp>
      <p:pic>
        <p:nvPicPr>
          <p:cNvPr id="6" name="Content Placeholder 5">
            <a:extLst>
              <a:ext uri="{FF2B5EF4-FFF2-40B4-BE49-F238E27FC236}">
                <a16:creationId xmlns:a16="http://schemas.microsoft.com/office/drawing/2014/main" id="{04C7A013-6475-2267-6388-A80AC30690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330" y="1363684"/>
            <a:ext cx="8473725" cy="5175228"/>
          </a:xfrm>
        </p:spPr>
      </p:pic>
      <p:sp>
        <p:nvSpPr>
          <p:cNvPr id="4" name="Slide Number Placeholder 3">
            <a:extLst>
              <a:ext uri="{FF2B5EF4-FFF2-40B4-BE49-F238E27FC236}">
                <a16:creationId xmlns:a16="http://schemas.microsoft.com/office/drawing/2014/main" id="{8EFC413D-53F8-9D96-FFC1-8BDE286F7701}"/>
              </a:ext>
            </a:extLst>
          </p:cNvPr>
          <p:cNvSpPr>
            <a:spLocks noGrp="1"/>
          </p:cNvSpPr>
          <p:nvPr>
            <p:ph type="sldNum" sz="quarter" idx="12"/>
          </p:nvPr>
        </p:nvSpPr>
        <p:spPr/>
        <p:txBody>
          <a:bodyPr/>
          <a:lstStyle/>
          <a:p>
            <a:fld id="{B205BBD5-B01C-4644-AB10-59F11E567185}" type="slidenum">
              <a:rPr lang="nl-NL" smtClean="0"/>
              <a:t>19</a:t>
            </a:fld>
            <a:endParaRPr lang="nl-NL"/>
          </a:p>
        </p:txBody>
      </p:sp>
    </p:spTree>
    <p:extLst>
      <p:ext uri="{BB962C8B-B14F-4D97-AF65-F5344CB8AC3E}">
        <p14:creationId xmlns:p14="http://schemas.microsoft.com/office/powerpoint/2010/main" val="2865167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Wat </a:t>
            </a:r>
            <a:r>
              <a:rPr lang="en-US" dirty="0" err="1"/>
              <a:t>gaan</a:t>
            </a:r>
            <a:r>
              <a:rPr lang="en-US" dirty="0"/>
              <a:t> we </a:t>
            </a:r>
            <a:r>
              <a:rPr lang="en-US" dirty="0" err="1"/>
              <a:t>doen</a:t>
            </a:r>
            <a:endParaRPr lang="nl-NL" dirty="0"/>
          </a:p>
        </p:txBody>
      </p:sp>
      <p:sp>
        <p:nvSpPr>
          <p:cNvPr id="3" name="Tijdelijke aanduiding voor inhoud 2"/>
          <p:cNvSpPr>
            <a:spLocks noGrp="1"/>
          </p:cNvSpPr>
          <p:nvPr>
            <p:ph idx="1"/>
          </p:nvPr>
        </p:nvSpPr>
        <p:spPr/>
        <p:txBody>
          <a:bodyPr/>
          <a:lstStyle/>
          <a:p>
            <a:pPr marL="514350" indent="-514350">
              <a:buFont typeface="+mj-lt"/>
              <a:buAutoNum type="arabicPeriod"/>
            </a:pPr>
            <a:r>
              <a:rPr lang="en-US" dirty="0" err="1"/>
              <a:t>Techniek</a:t>
            </a:r>
            <a:r>
              <a:rPr lang="en-US" dirty="0"/>
              <a:t> </a:t>
            </a:r>
            <a:r>
              <a:rPr lang="en-US" dirty="0" err="1"/>
              <a:t>en</a:t>
            </a:r>
            <a:r>
              <a:rPr lang="en-US" dirty="0"/>
              <a:t> </a:t>
            </a:r>
            <a:r>
              <a:rPr lang="en-US" dirty="0" err="1"/>
              <a:t>Theorie</a:t>
            </a:r>
            <a:r>
              <a:rPr lang="en-US" dirty="0"/>
              <a:t> van SDR</a:t>
            </a:r>
          </a:p>
          <a:p>
            <a:pPr marL="514350" indent="-514350">
              <a:buFont typeface="+mj-lt"/>
              <a:buAutoNum type="arabicPeriod"/>
            </a:pPr>
            <a:r>
              <a:rPr lang="en-US" dirty="0"/>
              <a:t>RTL SDR</a:t>
            </a:r>
          </a:p>
          <a:p>
            <a:pPr marL="514350" indent="-514350">
              <a:buFont typeface="+mj-lt"/>
              <a:buAutoNum type="arabicPeriod"/>
            </a:pPr>
            <a:r>
              <a:rPr lang="en-US" dirty="0" err="1"/>
              <a:t>WebSDR</a:t>
            </a:r>
            <a:endParaRPr lang="en-US" dirty="0"/>
          </a:p>
          <a:p>
            <a:pPr marL="514350" indent="-514350">
              <a:buFont typeface="+mj-lt"/>
              <a:buAutoNum type="arabicPeriod"/>
            </a:pPr>
            <a:r>
              <a:rPr lang="en-US" dirty="0" err="1"/>
              <a:t>Conclusies</a:t>
            </a:r>
            <a:endParaRPr lang="en-US" dirty="0"/>
          </a:p>
        </p:txBody>
      </p:sp>
      <p:sp>
        <p:nvSpPr>
          <p:cNvPr id="4" name="Tijdelijke aanduiding voor dianummer 3">
            <a:extLst>
              <a:ext uri="{FF2B5EF4-FFF2-40B4-BE49-F238E27FC236}">
                <a16:creationId xmlns:a16="http://schemas.microsoft.com/office/drawing/2014/main" id="{C94A977A-F9AC-45AF-AF62-B49EC5988D31}"/>
              </a:ext>
            </a:extLst>
          </p:cNvPr>
          <p:cNvSpPr>
            <a:spLocks noGrp="1"/>
          </p:cNvSpPr>
          <p:nvPr>
            <p:ph type="sldNum" sz="quarter" idx="12"/>
          </p:nvPr>
        </p:nvSpPr>
        <p:spPr/>
        <p:txBody>
          <a:bodyPr/>
          <a:lstStyle/>
          <a:p>
            <a:fld id="{B205BBD5-B01C-4644-AB10-59F11E567185}" type="slidenum">
              <a:rPr lang="nl-NL" smtClean="0"/>
              <a:t>2</a:t>
            </a:fld>
            <a:endParaRPr lang="nl-NL"/>
          </a:p>
        </p:txBody>
      </p:sp>
    </p:spTree>
    <p:extLst>
      <p:ext uri="{BB962C8B-B14F-4D97-AF65-F5344CB8AC3E}">
        <p14:creationId xmlns:p14="http://schemas.microsoft.com/office/powerpoint/2010/main" val="554516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3260-6301-157A-10C7-1D9DE492AD02}"/>
              </a:ext>
            </a:extLst>
          </p:cNvPr>
          <p:cNvSpPr>
            <a:spLocks noGrp="1"/>
          </p:cNvSpPr>
          <p:nvPr>
            <p:ph type="title"/>
          </p:nvPr>
        </p:nvSpPr>
        <p:spPr/>
        <p:txBody>
          <a:bodyPr/>
          <a:lstStyle/>
          <a:p>
            <a:r>
              <a:rPr lang="nl-NL" dirty="0"/>
              <a:t>Kortegolf 31m band</a:t>
            </a:r>
          </a:p>
        </p:txBody>
      </p:sp>
      <p:sp>
        <p:nvSpPr>
          <p:cNvPr id="3" name="Content Placeholder 2">
            <a:extLst>
              <a:ext uri="{FF2B5EF4-FFF2-40B4-BE49-F238E27FC236}">
                <a16:creationId xmlns:a16="http://schemas.microsoft.com/office/drawing/2014/main" id="{C9873AE5-92ED-15AB-1647-26A17FE8A6DC}"/>
              </a:ext>
            </a:extLst>
          </p:cNvPr>
          <p:cNvSpPr>
            <a:spLocks noGrp="1"/>
          </p:cNvSpPr>
          <p:nvPr>
            <p:ph idx="1"/>
          </p:nvPr>
        </p:nvSpPr>
        <p:spPr>
          <a:xfrm>
            <a:off x="395536" y="1700808"/>
            <a:ext cx="2890664" cy="4525963"/>
          </a:xfrm>
        </p:spPr>
        <p:txBody>
          <a:bodyPr/>
          <a:lstStyle/>
          <a:p>
            <a:r>
              <a:rPr lang="nl-NL" dirty="0"/>
              <a:t>Loopt van 9,4 tot 9,9 MHz</a:t>
            </a:r>
          </a:p>
          <a:p>
            <a:r>
              <a:rPr lang="nl-NL" dirty="0"/>
              <a:t>Afstemmen: klik op zender</a:t>
            </a:r>
          </a:p>
          <a:p>
            <a:endParaRPr lang="nl-NL" dirty="0"/>
          </a:p>
          <a:p>
            <a:r>
              <a:rPr lang="nl-NL" dirty="0"/>
              <a:t>Hele band visueel te monitoren</a:t>
            </a:r>
          </a:p>
        </p:txBody>
      </p:sp>
      <p:sp>
        <p:nvSpPr>
          <p:cNvPr id="4" name="Slide Number Placeholder 3">
            <a:extLst>
              <a:ext uri="{FF2B5EF4-FFF2-40B4-BE49-F238E27FC236}">
                <a16:creationId xmlns:a16="http://schemas.microsoft.com/office/drawing/2014/main" id="{35C4E797-672C-A253-B3CD-88D056B56883}"/>
              </a:ext>
            </a:extLst>
          </p:cNvPr>
          <p:cNvSpPr>
            <a:spLocks noGrp="1"/>
          </p:cNvSpPr>
          <p:nvPr>
            <p:ph type="sldNum" sz="quarter" idx="12"/>
          </p:nvPr>
        </p:nvSpPr>
        <p:spPr/>
        <p:txBody>
          <a:bodyPr/>
          <a:lstStyle/>
          <a:p>
            <a:fld id="{B205BBD5-B01C-4644-AB10-59F11E567185}" type="slidenum">
              <a:rPr lang="nl-NL" smtClean="0"/>
              <a:t>20</a:t>
            </a:fld>
            <a:endParaRPr lang="nl-NL"/>
          </a:p>
        </p:txBody>
      </p:sp>
      <p:pic>
        <p:nvPicPr>
          <p:cNvPr id="8" name="Picture 7">
            <a:extLst>
              <a:ext uri="{FF2B5EF4-FFF2-40B4-BE49-F238E27FC236}">
                <a16:creationId xmlns:a16="http://schemas.microsoft.com/office/drawing/2014/main" id="{8CBC9B3B-285B-413A-F3F0-01E6E3ED1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1340768"/>
            <a:ext cx="5346969" cy="5051364"/>
          </a:xfrm>
          <a:prstGeom prst="rect">
            <a:avLst/>
          </a:prstGeom>
        </p:spPr>
      </p:pic>
    </p:spTree>
    <p:extLst>
      <p:ext uri="{BB962C8B-B14F-4D97-AF65-F5344CB8AC3E}">
        <p14:creationId xmlns:p14="http://schemas.microsoft.com/office/powerpoint/2010/main" val="2908858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DDDF-AB51-3EBC-D9AA-E65BD4237A46}"/>
              </a:ext>
            </a:extLst>
          </p:cNvPr>
          <p:cNvSpPr>
            <a:spLocks noGrp="1"/>
          </p:cNvSpPr>
          <p:nvPr>
            <p:ph type="title"/>
          </p:nvPr>
        </p:nvSpPr>
        <p:spPr/>
        <p:txBody>
          <a:bodyPr/>
          <a:lstStyle/>
          <a:p>
            <a:r>
              <a:rPr lang="nl-NL" dirty="0"/>
              <a:t>Werkt HF ook echt goed?</a:t>
            </a:r>
          </a:p>
        </p:txBody>
      </p:sp>
      <p:sp>
        <p:nvSpPr>
          <p:cNvPr id="3" name="Content Placeholder 2">
            <a:extLst>
              <a:ext uri="{FF2B5EF4-FFF2-40B4-BE49-F238E27FC236}">
                <a16:creationId xmlns:a16="http://schemas.microsoft.com/office/drawing/2014/main" id="{4AE5F2BF-0B24-F9A2-2747-F0DC009FDFAD}"/>
              </a:ext>
            </a:extLst>
          </p:cNvPr>
          <p:cNvSpPr>
            <a:spLocks noGrp="1"/>
          </p:cNvSpPr>
          <p:nvPr>
            <p:ph idx="1"/>
          </p:nvPr>
        </p:nvSpPr>
        <p:spPr/>
        <p:txBody>
          <a:bodyPr/>
          <a:lstStyle/>
          <a:p>
            <a:r>
              <a:rPr lang="nl-NL" dirty="0"/>
              <a:t>Een “echte ontvanger” ontvangt beter!</a:t>
            </a:r>
          </a:p>
          <a:p>
            <a:r>
              <a:rPr lang="nl-NL" dirty="0"/>
              <a:t>Middengolf lukt soms wel, </a:t>
            </a:r>
            <a:br>
              <a:rPr lang="nl-NL" dirty="0"/>
            </a:br>
            <a:r>
              <a:rPr lang="nl-NL" dirty="0"/>
              <a:t>meestal niet</a:t>
            </a:r>
          </a:p>
          <a:p>
            <a:r>
              <a:rPr lang="nl-NL" dirty="0"/>
              <a:t>Tecsun portable</a:t>
            </a:r>
            <a:br>
              <a:rPr lang="nl-NL" dirty="0"/>
            </a:br>
            <a:r>
              <a:rPr lang="nl-NL" dirty="0"/>
              <a:t>werkt veel beter</a:t>
            </a:r>
          </a:p>
        </p:txBody>
      </p:sp>
      <p:sp>
        <p:nvSpPr>
          <p:cNvPr id="4" name="Slide Number Placeholder 3">
            <a:extLst>
              <a:ext uri="{FF2B5EF4-FFF2-40B4-BE49-F238E27FC236}">
                <a16:creationId xmlns:a16="http://schemas.microsoft.com/office/drawing/2014/main" id="{F4C6FF8E-8E0A-31A2-A132-D82D0AB4064B}"/>
              </a:ext>
            </a:extLst>
          </p:cNvPr>
          <p:cNvSpPr>
            <a:spLocks noGrp="1"/>
          </p:cNvSpPr>
          <p:nvPr>
            <p:ph type="sldNum" sz="quarter" idx="12"/>
          </p:nvPr>
        </p:nvSpPr>
        <p:spPr/>
        <p:txBody>
          <a:bodyPr/>
          <a:lstStyle/>
          <a:p>
            <a:fld id="{B205BBD5-B01C-4644-AB10-59F11E567185}" type="slidenum">
              <a:rPr lang="nl-NL" smtClean="0"/>
              <a:t>21</a:t>
            </a:fld>
            <a:endParaRPr lang="nl-NL"/>
          </a:p>
        </p:txBody>
      </p:sp>
      <p:pic>
        <p:nvPicPr>
          <p:cNvPr id="6" name="Picture 5">
            <a:extLst>
              <a:ext uri="{FF2B5EF4-FFF2-40B4-BE49-F238E27FC236}">
                <a16:creationId xmlns:a16="http://schemas.microsoft.com/office/drawing/2014/main" id="{96335918-8ABF-C9D5-E33E-BDE159BF19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2896723"/>
            <a:ext cx="5076056" cy="3807042"/>
          </a:xfrm>
          <a:prstGeom prst="rect">
            <a:avLst/>
          </a:prstGeom>
        </p:spPr>
      </p:pic>
    </p:spTree>
    <p:extLst>
      <p:ext uri="{BB962C8B-B14F-4D97-AF65-F5344CB8AC3E}">
        <p14:creationId xmlns:p14="http://schemas.microsoft.com/office/powerpoint/2010/main" val="1149982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22BE6-1CAD-48DC-F676-FB7E1190B191}"/>
              </a:ext>
            </a:extLst>
          </p:cNvPr>
          <p:cNvSpPr>
            <a:spLocks noGrp="1"/>
          </p:cNvSpPr>
          <p:nvPr>
            <p:ph type="title"/>
          </p:nvPr>
        </p:nvSpPr>
        <p:spPr/>
        <p:txBody>
          <a:bodyPr/>
          <a:lstStyle/>
          <a:p>
            <a:r>
              <a:rPr lang="nl-NL" dirty="0"/>
              <a:t>Gimmick: Hardware SDR</a:t>
            </a:r>
          </a:p>
        </p:txBody>
      </p:sp>
      <p:sp>
        <p:nvSpPr>
          <p:cNvPr id="3" name="Content Placeholder 2">
            <a:extLst>
              <a:ext uri="{FF2B5EF4-FFF2-40B4-BE49-F238E27FC236}">
                <a16:creationId xmlns:a16="http://schemas.microsoft.com/office/drawing/2014/main" id="{7C9CA4AE-9E42-075B-F195-4B1AF49EA92B}"/>
              </a:ext>
            </a:extLst>
          </p:cNvPr>
          <p:cNvSpPr>
            <a:spLocks noGrp="1"/>
          </p:cNvSpPr>
          <p:nvPr>
            <p:ph idx="1"/>
          </p:nvPr>
        </p:nvSpPr>
        <p:spPr>
          <a:xfrm>
            <a:off x="457200" y="1600200"/>
            <a:ext cx="2818656" cy="4756150"/>
          </a:xfrm>
        </p:spPr>
        <p:txBody>
          <a:bodyPr/>
          <a:lstStyle/>
          <a:p>
            <a:r>
              <a:rPr lang="nl-NL" dirty="0"/>
              <a:t>Portable met </a:t>
            </a:r>
            <a:br>
              <a:rPr lang="nl-NL" dirty="0"/>
            </a:br>
            <a:r>
              <a:rPr lang="nl-NL" dirty="0"/>
              <a:t>“DSP”</a:t>
            </a:r>
          </a:p>
          <a:p>
            <a:r>
              <a:rPr lang="nl-NL" dirty="0"/>
              <a:t>L/M/K/F, </a:t>
            </a:r>
            <a:br>
              <a:rPr lang="nl-NL" dirty="0"/>
            </a:br>
            <a:r>
              <a:rPr lang="nl-NL" dirty="0"/>
              <a:t>AM/SSB</a:t>
            </a:r>
          </a:p>
          <a:p>
            <a:endParaRPr lang="nl-NL" dirty="0"/>
          </a:p>
          <a:p>
            <a:r>
              <a:rPr lang="nl-NL" dirty="0"/>
              <a:t>Grappig idee</a:t>
            </a:r>
          </a:p>
          <a:p>
            <a:r>
              <a:rPr lang="nl-NL" dirty="0"/>
              <a:t>Werkt slecht</a:t>
            </a:r>
          </a:p>
          <a:p>
            <a:r>
              <a:rPr lang="nl-NL" dirty="0"/>
              <a:t>Weggegooid</a:t>
            </a:r>
          </a:p>
        </p:txBody>
      </p:sp>
      <p:sp>
        <p:nvSpPr>
          <p:cNvPr id="4" name="Slide Number Placeholder 3">
            <a:extLst>
              <a:ext uri="{FF2B5EF4-FFF2-40B4-BE49-F238E27FC236}">
                <a16:creationId xmlns:a16="http://schemas.microsoft.com/office/drawing/2014/main" id="{D2AAD959-3700-D993-E145-DC7A4C70BD25}"/>
              </a:ext>
            </a:extLst>
          </p:cNvPr>
          <p:cNvSpPr>
            <a:spLocks noGrp="1"/>
          </p:cNvSpPr>
          <p:nvPr>
            <p:ph type="sldNum" sz="quarter" idx="12"/>
          </p:nvPr>
        </p:nvSpPr>
        <p:spPr/>
        <p:txBody>
          <a:bodyPr/>
          <a:lstStyle/>
          <a:p>
            <a:fld id="{B205BBD5-B01C-4644-AB10-59F11E567185}" type="slidenum">
              <a:rPr lang="nl-NL" smtClean="0"/>
              <a:t>22</a:t>
            </a:fld>
            <a:endParaRPr lang="nl-NL"/>
          </a:p>
        </p:txBody>
      </p:sp>
      <p:pic>
        <p:nvPicPr>
          <p:cNvPr id="6" name="Picture 5">
            <a:extLst>
              <a:ext uri="{FF2B5EF4-FFF2-40B4-BE49-F238E27FC236}">
                <a16:creationId xmlns:a16="http://schemas.microsoft.com/office/drawing/2014/main" id="{65471D56-7676-FF13-51AB-868826C87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1722804"/>
            <a:ext cx="5754216" cy="4315662"/>
          </a:xfrm>
          <a:prstGeom prst="rect">
            <a:avLst/>
          </a:prstGeom>
        </p:spPr>
      </p:pic>
    </p:spTree>
    <p:extLst>
      <p:ext uri="{BB962C8B-B14F-4D97-AF65-F5344CB8AC3E}">
        <p14:creationId xmlns:p14="http://schemas.microsoft.com/office/powerpoint/2010/main" val="3421451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6F6F2-7F5E-F533-7F67-B6063DBAE5BF}"/>
              </a:ext>
            </a:extLst>
          </p:cNvPr>
          <p:cNvSpPr>
            <a:spLocks noGrp="1"/>
          </p:cNvSpPr>
          <p:nvPr>
            <p:ph type="title"/>
          </p:nvPr>
        </p:nvSpPr>
        <p:spPr/>
        <p:txBody>
          <a:bodyPr/>
          <a:lstStyle/>
          <a:p>
            <a:r>
              <a:rPr lang="nl-NL" dirty="0"/>
              <a:t>3. WebSDR</a:t>
            </a:r>
          </a:p>
        </p:txBody>
      </p:sp>
      <p:sp>
        <p:nvSpPr>
          <p:cNvPr id="3" name="Content Placeholder 2">
            <a:extLst>
              <a:ext uri="{FF2B5EF4-FFF2-40B4-BE49-F238E27FC236}">
                <a16:creationId xmlns:a16="http://schemas.microsoft.com/office/drawing/2014/main" id="{B41B7A12-3034-3780-6942-03053493AD0D}"/>
              </a:ext>
            </a:extLst>
          </p:cNvPr>
          <p:cNvSpPr>
            <a:spLocks noGrp="1"/>
          </p:cNvSpPr>
          <p:nvPr>
            <p:ph idx="1"/>
          </p:nvPr>
        </p:nvSpPr>
        <p:spPr/>
        <p:txBody>
          <a:bodyPr/>
          <a:lstStyle/>
          <a:p>
            <a:r>
              <a:rPr lang="nl-NL" dirty="0"/>
              <a:t>Op afstand bedienbare radio</a:t>
            </a:r>
          </a:p>
          <a:p>
            <a:r>
              <a:rPr lang="nl-NL" dirty="0"/>
              <a:t>Meest van (zeer) goede kwaliteit</a:t>
            </a:r>
          </a:p>
          <a:p>
            <a:r>
              <a:rPr lang="nl-NL" dirty="0"/>
              <a:t>Meerdere luisteraars tegelijk mogelijk</a:t>
            </a:r>
          </a:p>
          <a:p>
            <a:pPr lvl="1"/>
            <a:r>
              <a:rPr lang="nl-NL" dirty="0"/>
              <a:t>Elk luistert naar eigen gekozen frequentie!!</a:t>
            </a:r>
            <a:br>
              <a:rPr lang="nl-NL" dirty="0"/>
            </a:br>
            <a:r>
              <a:rPr lang="nl-NL" dirty="0"/>
              <a:t>Dit kan zonder frontend te verstemmen</a:t>
            </a:r>
          </a:p>
        </p:txBody>
      </p:sp>
      <p:sp>
        <p:nvSpPr>
          <p:cNvPr id="4" name="Slide Number Placeholder 3">
            <a:extLst>
              <a:ext uri="{FF2B5EF4-FFF2-40B4-BE49-F238E27FC236}">
                <a16:creationId xmlns:a16="http://schemas.microsoft.com/office/drawing/2014/main" id="{09C431FC-44A9-3BD7-DC3A-C5A7D8C3091A}"/>
              </a:ext>
            </a:extLst>
          </p:cNvPr>
          <p:cNvSpPr>
            <a:spLocks noGrp="1"/>
          </p:cNvSpPr>
          <p:nvPr>
            <p:ph type="sldNum" sz="quarter" idx="12"/>
          </p:nvPr>
        </p:nvSpPr>
        <p:spPr/>
        <p:txBody>
          <a:bodyPr/>
          <a:lstStyle/>
          <a:p>
            <a:fld id="{B205BBD5-B01C-4644-AB10-59F11E567185}" type="slidenum">
              <a:rPr lang="nl-NL" smtClean="0"/>
              <a:t>23</a:t>
            </a:fld>
            <a:endParaRPr lang="nl-NL"/>
          </a:p>
        </p:txBody>
      </p:sp>
    </p:spTree>
    <p:extLst>
      <p:ext uri="{BB962C8B-B14F-4D97-AF65-F5344CB8AC3E}">
        <p14:creationId xmlns:p14="http://schemas.microsoft.com/office/powerpoint/2010/main" val="796280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A3354-FCA8-16F5-A44B-FD71C5F6A0EB}"/>
              </a:ext>
            </a:extLst>
          </p:cNvPr>
          <p:cNvSpPr>
            <a:spLocks noGrp="1"/>
          </p:cNvSpPr>
          <p:nvPr>
            <p:ph type="title"/>
          </p:nvPr>
        </p:nvSpPr>
        <p:spPr/>
        <p:txBody>
          <a:bodyPr/>
          <a:lstStyle/>
          <a:p>
            <a:r>
              <a:rPr lang="nl-NL" dirty="0"/>
              <a:t>Een lijst: </a:t>
            </a:r>
            <a:r>
              <a:rPr lang="nl-NL" dirty="0">
                <a:hlinkClick r:id="rId2"/>
              </a:rPr>
              <a:t>websdr.org</a:t>
            </a:r>
            <a:endParaRPr lang="nl-NL" dirty="0"/>
          </a:p>
        </p:txBody>
      </p:sp>
      <p:sp>
        <p:nvSpPr>
          <p:cNvPr id="3" name="Content Placeholder 2">
            <a:extLst>
              <a:ext uri="{FF2B5EF4-FFF2-40B4-BE49-F238E27FC236}">
                <a16:creationId xmlns:a16="http://schemas.microsoft.com/office/drawing/2014/main" id="{6567AECC-BFAE-6675-129A-7FAB8E241480}"/>
              </a:ext>
            </a:extLst>
          </p:cNvPr>
          <p:cNvSpPr>
            <a:spLocks noGrp="1"/>
          </p:cNvSpPr>
          <p:nvPr>
            <p:ph idx="1"/>
          </p:nvPr>
        </p:nvSpPr>
        <p:spPr/>
        <p:txBody>
          <a:bodyPr/>
          <a:lstStyle/>
          <a:p>
            <a:r>
              <a:rPr lang="nl-NL" dirty="0"/>
              <a:t>168 publieke WebSDR’s</a:t>
            </a:r>
          </a:p>
          <a:p>
            <a:r>
              <a:rPr lang="nl-NL" dirty="0"/>
              <a:t>Filteren op band of locatie</a:t>
            </a:r>
          </a:p>
          <a:p>
            <a:r>
              <a:rPr lang="nl-NL" dirty="0"/>
              <a:t>Nr 1: </a:t>
            </a:r>
            <a:r>
              <a:rPr lang="nl-NL" dirty="0">
                <a:hlinkClick r:id="rId3"/>
              </a:rPr>
              <a:t>Twente WebSDR</a:t>
            </a:r>
            <a:endParaRPr lang="nl-NL" dirty="0"/>
          </a:p>
          <a:p>
            <a:pPr lvl="1"/>
            <a:r>
              <a:rPr lang="nl-NL" dirty="0"/>
              <a:t>Gestart in 2008</a:t>
            </a:r>
          </a:p>
          <a:p>
            <a:pPr lvl="1"/>
            <a:r>
              <a:rPr lang="nl-NL" dirty="0"/>
              <a:t>Was eerste WebSDR</a:t>
            </a:r>
          </a:p>
          <a:p>
            <a:r>
              <a:rPr lang="nl-NL" dirty="0"/>
              <a:t>Andere lijst: </a:t>
            </a:r>
            <a:r>
              <a:rPr lang="nl-NL" dirty="0">
                <a:hlinkClick r:id="rId4"/>
              </a:rPr>
              <a:t>kiwisdr.com</a:t>
            </a:r>
            <a:endParaRPr lang="nl-NL" dirty="0"/>
          </a:p>
        </p:txBody>
      </p:sp>
      <p:sp>
        <p:nvSpPr>
          <p:cNvPr id="4" name="Slide Number Placeholder 3">
            <a:extLst>
              <a:ext uri="{FF2B5EF4-FFF2-40B4-BE49-F238E27FC236}">
                <a16:creationId xmlns:a16="http://schemas.microsoft.com/office/drawing/2014/main" id="{4E46D79F-D641-93B4-A7A7-202AC2DA28F6}"/>
              </a:ext>
            </a:extLst>
          </p:cNvPr>
          <p:cNvSpPr>
            <a:spLocks noGrp="1"/>
          </p:cNvSpPr>
          <p:nvPr>
            <p:ph type="sldNum" sz="quarter" idx="12"/>
          </p:nvPr>
        </p:nvSpPr>
        <p:spPr/>
        <p:txBody>
          <a:bodyPr/>
          <a:lstStyle/>
          <a:p>
            <a:fld id="{B205BBD5-B01C-4644-AB10-59F11E567185}" type="slidenum">
              <a:rPr lang="nl-NL" smtClean="0"/>
              <a:t>24</a:t>
            </a:fld>
            <a:endParaRPr lang="nl-NL"/>
          </a:p>
        </p:txBody>
      </p:sp>
    </p:spTree>
    <p:extLst>
      <p:ext uri="{BB962C8B-B14F-4D97-AF65-F5344CB8AC3E}">
        <p14:creationId xmlns:p14="http://schemas.microsoft.com/office/powerpoint/2010/main" val="2117023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0059-FEB7-B8DE-49E9-2F0CB0C5B23F}"/>
              </a:ext>
            </a:extLst>
          </p:cNvPr>
          <p:cNvSpPr>
            <a:spLocks noGrp="1"/>
          </p:cNvSpPr>
          <p:nvPr>
            <p:ph type="title"/>
          </p:nvPr>
        </p:nvSpPr>
        <p:spPr/>
        <p:txBody>
          <a:bodyPr/>
          <a:lstStyle/>
          <a:p>
            <a:r>
              <a:rPr lang="nl-NL" dirty="0"/>
              <a:t>Twente WebSDR</a:t>
            </a:r>
          </a:p>
        </p:txBody>
      </p:sp>
      <p:sp>
        <p:nvSpPr>
          <p:cNvPr id="3" name="Content Placeholder 2">
            <a:extLst>
              <a:ext uri="{FF2B5EF4-FFF2-40B4-BE49-F238E27FC236}">
                <a16:creationId xmlns:a16="http://schemas.microsoft.com/office/drawing/2014/main" id="{DCC227A7-1865-85A0-C2AD-53C96D9F346B}"/>
              </a:ext>
            </a:extLst>
          </p:cNvPr>
          <p:cNvSpPr>
            <a:spLocks noGrp="1"/>
          </p:cNvSpPr>
          <p:nvPr>
            <p:ph idx="1"/>
          </p:nvPr>
        </p:nvSpPr>
        <p:spPr>
          <a:xfrm>
            <a:off x="457200" y="1600201"/>
            <a:ext cx="8229600" cy="4925144"/>
          </a:xfrm>
        </p:spPr>
        <p:txBody>
          <a:bodyPr/>
          <a:lstStyle/>
          <a:p>
            <a:r>
              <a:rPr lang="nl-NL" dirty="0"/>
              <a:t>Overzicht 80m band</a:t>
            </a:r>
          </a:p>
          <a:p>
            <a:r>
              <a:rPr lang="nl-NL" dirty="0"/>
              <a:t>Spectrum LSB zender, leest als draaiorgelboek</a:t>
            </a:r>
          </a:p>
          <a:p>
            <a:r>
              <a:rPr lang="nl-NL" dirty="0"/>
              <a:t>AM, MG en Piraten</a:t>
            </a:r>
          </a:p>
          <a:p>
            <a:r>
              <a:rPr lang="nl-NL" dirty="0"/>
              <a:t>Spectrum AM zender</a:t>
            </a:r>
          </a:p>
          <a:p>
            <a:r>
              <a:rPr lang="nl-NL" dirty="0"/>
              <a:t>Filter breder/smaller zetten</a:t>
            </a:r>
          </a:p>
          <a:p>
            <a:r>
              <a:rPr lang="nl-NL" dirty="0"/>
              <a:t>Storing in 1 zijband, Polen 225kHz</a:t>
            </a:r>
          </a:p>
          <a:p>
            <a:pPr lvl="1"/>
            <a:r>
              <a:rPr lang="nl-NL" dirty="0"/>
              <a:t>Filter eenzijdig versmallen</a:t>
            </a:r>
          </a:p>
          <a:p>
            <a:pPr lvl="1"/>
            <a:r>
              <a:rPr lang="nl-NL" dirty="0"/>
              <a:t>Synchrone detector: AM-sync</a:t>
            </a:r>
          </a:p>
        </p:txBody>
      </p:sp>
      <p:sp>
        <p:nvSpPr>
          <p:cNvPr id="4" name="Slide Number Placeholder 3">
            <a:extLst>
              <a:ext uri="{FF2B5EF4-FFF2-40B4-BE49-F238E27FC236}">
                <a16:creationId xmlns:a16="http://schemas.microsoft.com/office/drawing/2014/main" id="{6D5D6261-33AE-DE54-2AB4-5BF82296966E}"/>
              </a:ext>
            </a:extLst>
          </p:cNvPr>
          <p:cNvSpPr>
            <a:spLocks noGrp="1"/>
          </p:cNvSpPr>
          <p:nvPr>
            <p:ph type="sldNum" sz="quarter" idx="12"/>
          </p:nvPr>
        </p:nvSpPr>
        <p:spPr/>
        <p:txBody>
          <a:bodyPr/>
          <a:lstStyle/>
          <a:p>
            <a:fld id="{B205BBD5-B01C-4644-AB10-59F11E567185}" type="slidenum">
              <a:rPr lang="nl-NL" smtClean="0"/>
              <a:t>25</a:t>
            </a:fld>
            <a:endParaRPr lang="nl-NL"/>
          </a:p>
        </p:txBody>
      </p:sp>
    </p:spTree>
    <p:extLst>
      <p:ext uri="{BB962C8B-B14F-4D97-AF65-F5344CB8AC3E}">
        <p14:creationId xmlns:p14="http://schemas.microsoft.com/office/powerpoint/2010/main" val="2320405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A763D-1C65-9130-4D80-34218E729D8D}"/>
              </a:ext>
            </a:extLst>
          </p:cNvPr>
          <p:cNvSpPr>
            <a:spLocks noGrp="1"/>
          </p:cNvSpPr>
          <p:nvPr>
            <p:ph type="title"/>
          </p:nvPr>
        </p:nvSpPr>
        <p:spPr/>
        <p:txBody>
          <a:bodyPr/>
          <a:lstStyle/>
          <a:p>
            <a:r>
              <a:rPr lang="nl-NL" dirty="0"/>
              <a:t>Mogelijkheden</a:t>
            </a:r>
          </a:p>
        </p:txBody>
      </p:sp>
      <p:sp>
        <p:nvSpPr>
          <p:cNvPr id="3" name="Content Placeholder 2">
            <a:extLst>
              <a:ext uri="{FF2B5EF4-FFF2-40B4-BE49-F238E27FC236}">
                <a16:creationId xmlns:a16="http://schemas.microsoft.com/office/drawing/2014/main" id="{24958659-BF77-7227-8F21-91DB98218EEB}"/>
              </a:ext>
            </a:extLst>
          </p:cNvPr>
          <p:cNvSpPr>
            <a:spLocks noGrp="1"/>
          </p:cNvSpPr>
          <p:nvPr>
            <p:ph idx="1"/>
          </p:nvPr>
        </p:nvSpPr>
        <p:spPr/>
        <p:txBody>
          <a:bodyPr/>
          <a:lstStyle/>
          <a:p>
            <a:r>
              <a:rPr lang="nl-NL" dirty="0"/>
              <a:t>Wordt mijn zender ontvangen in Twente?</a:t>
            </a:r>
          </a:p>
          <a:p>
            <a:r>
              <a:rPr lang="nl-NL" dirty="0"/>
              <a:t>Hoe zijn de condities?</a:t>
            </a:r>
          </a:p>
          <a:p>
            <a:r>
              <a:rPr lang="nl-NL" dirty="0"/>
              <a:t>Snel springen naar amateurs of utility</a:t>
            </a:r>
          </a:p>
          <a:p>
            <a:r>
              <a:rPr lang="nl-NL" dirty="0"/>
              <a:t>VLF, bv DHO38 (23,5kHz), DCF77 (77,5kHz)</a:t>
            </a:r>
          </a:p>
        </p:txBody>
      </p:sp>
      <p:sp>
        <p:nvSpPr>
          <p:cNvPr id="4" name="Slide Number Placeholder 3">
            <a:extLst>
              <a:ext uri="{FF2B5EF4-FFF2-40B4-BE49-F238E27FC236}">
                <a16:creationId xmlns:a16="http://schemas.microsoft.com/office/drawing/2014/main" id="{8CADCB29-B827-A726-6594-F4A392FF8C86}"/>
              </a:ext>
            </a:extLst>
          </p:cNvPr>
          <p:cNvSpPr>
            <a:spLocks noGrp="1"/>
          </p:cNvSpPr>
          <p:nvPr>
            <p:ph type="sldNum" sz="quarter" idx="12"/>
          </p:nvPr>
        </p:nvSpPr>
        <p:spPr/>
        <p:txBody>
          <a:bodyPr/>
          <a:lstStyle/>
          <a:p>
            <a:fld id="{B205BBD5-B01C-4644-AB10-59F11E567185}" type="slidenum">
              <a:rPr lang="nl-NL" smtClean="0"/>
              <a:t>26</a:t>
            </a:fld>
            <a:endParaRPr lang="nl-NL"/>
          </a:p>
        </p:txBody>
      </p:sp>
    </p:spTree>
    <p:extLst>
      <p:ext uri="{BB962C8B-B14F-4D97-AF65-F5344CB8AC3E}">
        <p14:creationId xmlns:p14="http://schemas.microsoft.com/office/powerpoint/2010/main" val="3621307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C473B-EFED-7525-F090-4C54F7DFF150}"/>
              </a:ext>
            </a:extLst>
          </p:cNvPr>
          <p:cNvSpPr>
            <a:spLocks noGrp="1"/>
          </p:cNvSpPr>
          <p:nvPr>
            <p:ph type="title"/>
          </p:nvPr>
        </p:nvSpPr>
        <p:spPr/>
        <p:txBody>
          <a:bodyPr/>
          <a:lstStyle/>
          <a:p>
            <a:r>
              <a:rPr lang="nl-NL" dirty="0"/>
              <a:t>Op andere continenten</a:t>
            </a:r>
          </a:p>
        </p:txBody>
      </p:sp>
      <p:sp>
        <p:nvSpPr>
          <p:cNvPr id="3" name="Content Placeholder 2">
            <a:extLst>
              <a:ext uri="{FF2B5EF4-FFF2-40B4-BE49-F238E27FC236}">
                <a16:creationId xmlns:a16="http://schemas.microsoft.com/office/drawing/2014/main" id="{1756BB42-40C2-E004-ED70-80671C84D225}"/>
              </a:ext>
            </a:extLst>
          </p:cNvPr>
          <p:cNvSpPr>
            <a:spLocks noGrp="1"/>
          </p:cNvSpPr>
          <p:nvPr>
            <p:ph idx="1"/>
          </p:nvPr>
        </p:nvSpPr>
        <p:spPr/>
        <p:txBody>
          <a:bodyPr/>
          <a:lstStyle/>
          <a:p>
            <a:r>
              <a:rPr lang="nl-NL" dirty="0"/>
              <a:t>MG luisteren in Amerika</a:t>
            </a:r>
          </a:p>
          <a:p>
            <a:pPr lvl="1"/>
            <a:r>
              <a:rPr lang="nl-NL" dirty="0"/>
              <a:t>Raster 10kHz</a:t>
            </a:r>
          </a:p>
          <a:p>
            <a:pPr lvl="1"/>
            <a:r>
              <a:rPr lang="nl-NL" dirty="0"/>
              <a:t>Veel stations</a:t>
            </a:r>
          </a:p>
          <a:p>
            <a:r>
              <a:rPr lang="nl-NL"/>
              <a:t>Stations identificeren die je hier zwak krijgt</a:t>
            </a:r>
          </a:p>
        </p:txBody>
      </p:sp>
      <p:sp>
        <p:nvSpPr>
          <p:cNvPr id="4" name="Slide Number Placeholder 3">
            <a:extLst>
              <a:ext uri="{FF2B5EF4-FFF2-40B4-BE49-F238E27FC236}">
                <a16:creationId xmlns:a16="http://schemas.microsoft.com/office/drawing/2014/main" id="{58850734-2B11-24D4-082C-3DF4EC8B2E0A}"/>
              </a:ext>
            </a:extLst>
          </p:cNvPr>
          <p:cNvSpPr>
            <a:spLocks noGrp="1"/>
          </p:cNvSpPr>
          <p:nvPr>
            <p:ph type="sldNum" sz="quarter" idx="12"/>
          </p:nvPr>
        </p:nvSpPr>
        <p:spPr/>
        <p:txBody>
          <a:bodyPr/>
          <a:lstStyle/>
          <a:p>
            <a:fld id="{B205BBD5-B01C-4644-AB10-59F11E567185}" type="slidenum">
              <a:rPr lang="nl-NL" smtClean="0"/>
              <a:t>27</a:t>
            </a:fld>
            <a:endParaRPr lang="nl-NL"/>
          </a:p>
        </p:txBody>
      </p:sp>
    </p:spTree>
    <p:extLst>
      <p:ext uri="{BB962C8B-B14F-4D97-AF65-F5344CB8AC3E}">
        <p14:creationId xmlns:p14="http://schemas.microsoft.com/office/powerpoint/2010/main" val="2159861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D04F4F-2C2D-42A8-9FDB-DAE49FE1275B}"/>
              </a:ext>
            </a:extLst>
          </p:cNvPr>
          <p:cNvSpPr>
            <a:spLocks noGrp="1"/>
          </p:cNvSpPr>
          <p:nvPr>
            <p:ph type="title"/>
          </p:nvPr>
        </p:nvSpPr>
        <p:spPr/>
        <p:txBody>
          <a:bodyPr>
            <a:normAutofit/>
          </a:bodyPr>
          <a:lstStyle/>
          <a:p>
            <a:r>
              <a:rPr lang="nl-NL" dirty="0"/>
              <a:t>4. Conclusies</a:t>
            </a:r>
          </a:p>
        </p:txBody>
      </p:sp>
      <p:sp>
        <p:nvSpPr>
          <p:cNvPr id="3" name="Tijdelijke aanduiding voor inhoud 2">
            <a:extLst>
              <a:ext uri="{FF2B5EF4-FFF2-40B4-BE49-F238E27FC236}">
                <a16:creationId xmlns:a16="http://schemas.microsoft.com/office/drawing/2014/main" id="{C98B0995-8A96-4A2D-B543-8473E7C36A3C}"/>
              </a:ext>
            </a:extLst>
          </p:cNvPr>
          <p:cNvSpPr>
            <a:spLocks noGrp="1"/>
          </p:cNvSpPr>
          <p:nvPr>
            <p:ph idx="1"/>
          </p:nvPr>
        </p:nvSpPr>
        <p:spPr/>
        <p:txBody>
          <a:bodyPr/>
          <a:lstStyle/>
          <a:p>
            <a:r>
              <a:rPr lang="nl-NL" dirty="0"/>
              <a:t>Gewoon eens doen!</a:t>
            </a:r>
          </a:p>
          <a:p>
            <a:r>
              <a:rPr lang="nl-NL" dirty="0"/>
              <a:t>Begin met de Twente WebSDR</a:t>
            </a:r>
          </a:p>
          <a:p>
            <a:pPr lvl="1"/>
            <a:r>
              <a:rPr lang="nl-NL" dirty="0"/>
              <a:t>Ook veel SDRs in andere landen</a:t>
            </a:r>
          </a:p>
          <a:p>
            <a:r>
              <a:rPr lang="nl-NL" dirty="0"/>
              <a:t>Eigen SDR?</a:t>
            </a:r>
          </a:p>
          <a:p>
            <a:pPr lvl="1"/>
            <a:r>
              <a:rPr lang="nl-NL" dirty="0"/>
              <a:t>RTL-SDR leuk voor proefjes</a:t>
            </a:r>
          </a:p>
          <a:p>
            <a:pPr lvl="1"/>
            <a:r>
              <a:rPr lang="nl-NL" dirty="0"/>
              <a:t>Echt luisteren misschien met beter ding?</a:t>
            </a:r>
          </a:p>
        </p:txBody>
      </p:sp>
      <p:sp>
        <p:nvSpPr>
          <p:cNvPr id="4" name="Tijdelijke aanduiding voor dianummer 3">
            <a:extLst>
              <a:ext uri="{FF2B5EF4-FFF2-40B4-BE49-F238E27FC236}">
                <a16:creationId xmlns:a16="http://schemas.microsoft.com/office/drawing/2014/main" id="{5BA624F3-3FB8-4D6B-A1CF-F2833732688A}"/>
              </a:ext>
            </a:extLst>
          </p:cNvPr>
          <p:cNvSpPr>
            <a:spLocks noGrp="1"/>
          </p:cNvSpPr>
          <p:nvPr>
            <p:ph type="sldNum" sz="quarter" idx="12"/>
          </p:nvPr>
        </p:nvSpPr>
        <p:spPr/>
        <p:txBody>
          <a:bodyPr/>
          <a:lstStyle/>
          <a:p>
            <a:fld id="{B205BBD5-B01C-4644-AB10-59F11E567185}" type="slidenum">
              <a:rPr lang="nl-NL" smtClean="0"/>
              <a:t>28</a:t>
            </a:fld>
            <a:endParaRPr lang="nl-NL"/>
          </a:p>
        </p:txBody>
      </p:sp>
    </p:spTree>
    <p:extLst>
      <p:ext uri="{BB962C8B-B14F-4D97-AF65-F5344CB8AC3E}">
        <p14:creationId xmlns:p14="http://schemas.microsoft.com/office/powerpoint/2010/main" val="3591283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0C2EA-CE0B-5151-7DA1-13D65C21D81C}"/>
              </a:ext>
            </a:extLst>
          </p:cNvPr>
          <p:cNvSpPr>
            <a:spLocks noGrp="1"/>
          </p:cNvSpPr>
          <p:nvPr>
            <p:ph type="title"/>
          </p:nvPr>
        </p:nvSpPr>
        <p:spPr/>
        <p:txBody>
          <a:bodyPr/>
          <a:lstStyle/>
          <a:p>
            <a:r>
              <a:rPr lang="nl-NL" dirty="0"/>
              <a:t>Kun je Software Defined Zenden?</a:t>
            </a:r>
          </a:p>
        </p:txBody>
      </p:sp>
      <p:sp>
        <p:nvSpPr>
          <p:cNvPr id="3" name="Content Placeholder 2">
            <a:extLst>
              <a:ext uri="{FF2B5EF4-FFF2-40B4-BE49-F238E27FC236}">
                <a16:creationId xmlns:a16="http://schemas.microsoft.com/office/drawing/2014/main" id="{E1BA23E0-9D87-AB9F-1334-D1AB2C384CD8}"/>
              </a:ext>
            </a:extLst>
          </p:cNvPr>
          <p:cNvSpPr>
            <a:spLocks noGrp="1"/>
          </p:cNvSpPr>
          <p:nvPr>
            <p:ph idx="1"/>
          </p:nvPr>
        </p:nvSpPr>
        <p:spPr/>
        <p:txBody>
          <a:bodyPr/>
          <a:lstStyle/>
          <a:p>
            <a:r>
              <a:rPr lang="nl-NL" dirty="0"/>
              <a:t>Modulatorproject</a:t>
            </a:r>
            <a:br>
              <a:rPr lang="nl-NL" dirty="0"/>
            </a:br>
            <a:r>
              <a:rPr lang="nl-NL" dirty="0"/>
              <a:t>Eduard: 8 streams</a:t>
            </a:r>
            <a:br>
              <a:rPr lang="nl-NL" dirty="0"/>
            </a:br>
            <a:r>
              <a:rPr lang="nl-NL" dirty="0"/>
              <a:t>op Raspberry PI</a:t>
            </a:r>
          </a:p>
        </p:txBody>
      </p:sp>
      <p:sp>
        <p:nvSpPr>
          <p:cNvPr id="4" name="Slide Number Placeholder 3">
            <a:extLst>
              <a:ext uri="{FF2B5EF4-FFF2-40B4-BE49-F238E27FC236}">
                <a16:creationId xmlns:a16="http://schemas.microsoft.com/office/drawing/2014/main" id="{A9D0EB6B-F088-B4DC-1057-CF872F338DF5}"/>
              </a:ext>
            </a:extLst>
          </p:cNvPr>
          <p:cNvSpPr>
            <a:spLocks noGrp="1"/>
          </p:cNvSpPr>
          <p:nvPr>
            <p:ph type="sldNum" sz="quarter" idx="12"/>
          </p:nvPr>
        </p:nvSpPr>
        <p:spPr/>
        <p:txBody>
          <a:bodyPr/>
          <a:lstStyle/>
          <a:p>
            <a:fld id="{B205BBD5-B01C-4644-AB10-59F11E567185}" type="slidenum">
              <a:rPr lang="nl-NL" smtClean="0"/>
              <a:t>29</a:t>
            </a:fld>
            <a:endParaRPr lang="nl-NL"/>
          </a:p>
        </p:txBody>
      </p:sp>
      <p:pic>
        <p:nvPicPr>
          <p:cNvPr id="6" name="Picture 5">
            <a:extLst>
              <a:ext uri="{FF2B5EF4-FFF2-40B4-BE49-F238E27FC236}">
                <a16:creationId xmlns:a16="http://schemas.microsoft.com/office/drawing/2014/main" id="{59B69841-6A61-0F3A-19E5-57D3068CBE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1620492"/>
            <a:ext cx="4824200" cy="3617016"/>
          </a:xfrm>
          <a:prstGeom prst="rect">
            <a:avLst/>
          </a:prstGeom>
        </p:spPr>
      </p:pic>
      <p:pic>
        <p:nvPicPr>
          <p:cNvPr id="8" name="Picture 7">
            <a:extLst>
              <a:ext uri="{FF2B5EF4-FFF2-40B4-BE49-F238E27FC236}">
                <a16:creationId xmlns:a16="http://schemas.microsoft.com/office/drawing/2014/main" id="{92A88809-4F36-031E-B5A9-A346EA91C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194" y="3277448"/>
            <a:ext cx="4537214" cy="3300522"/>
          </a:xfrm>
          <a:prstGeom prst="rect">
            <a:avLst/>
          </a:prstGeom>
        </p:spPr>
      </p:pic>
    </p:spTree>
    <p:extLst>
      <p:ext uri="{BB962C8B-B14F-4D97-AF65-F5344CB8AC3E}">
        <p14:creationId xmlns:p14="http://schemas.microsoft.com/office/powerpoint/2010/main" val="3476381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050C-4F2E-2141-87BF-EE7E3C634FA0}"/>
              </a:ext>
            </a:extLst>
          </p:cNvPr>
          <p:cNvSpPr>
            <a:spLocks noGrp="1"/>
          </p:cNvSpPr>
          <p:nvPr>
            <p:ph type="title"/>
          </p:nvPr>
        </p:nvSpPr>
        <p:spPr/>
        <p:txBody>
          <a:bodyPr/>
          <a:lstStyle/>
          <a:p>
            <a:r>
              <a:rPr lang="nl-NL" dirty="0"/>
              <a:t>1. Techniek en Theorie</a:t>
            </a:r>
          </a:p>
        </p:txBody>
      </p:sp>
      <p:sp>
        <p:nvSpPr>
          <p:cNvPr id="3" name="Content Placeholder 2">
            <a:extLst>
              <a:ext uri="{FF2B5EF4-FFF2-40B4-BE49-F238E27FC236}">
                <a16:creationId xmlns:a16="http://schemas.microsoft.com/office/drawing/2014/main" id="{1ECD8390-D51F-01A5-4667-60FDD8B73F52}"/>
              </a:ext>
            </a:extLst>
          </p:cNvPr>
          <p:cNvSpPr>
            <a:spLocks noGrp="1"/>
          </p:cNvSpPr>
          <p:nvPr>
            <p:ph idx="1"/>
          </p:nvPr>
        </p:nvSpPr>
        <p:spPr>
          <a:xfrm>
            <a:off x="457200" y="1600200"/>
            <a:ext cx="8229600" cy="5121275"/>
          </a:xfrm>
        </p:spPr>
        <p:txBody>
          <a:bodyPr/>
          <a:lstStyle/>
          <a:p>
            <a:r>
              <a:rPr lang="nl-NL" dirty="0"/>
              <a:t>Veel boeken over </a:t>
            </a:r>
          </a:p>
          <a:p>
            <a:pPr lvl="1"/>
            <a:r>
              <a:rPr lang="nl-NL" dirty="0"/>
              <a:t>Zoek “Software” in </a:t>
            </a:r>
            <a:r>
              <a:rPr lang="nl-NL" dirty="0">
                <a:hlinkClick r:id="rId2"/>
              </a:rPr>
              <a:t>NVHR Bieb</a:t>
            </a:r>
            <a:endParaRPr lang="nl-NL" dirty="0"/>
          </a:p>
          <a:p>
            <a:r>
              <a:rPr lang="nl-NL" dirty="0"/>
              <a:t>Verwant: </a:t>
            </a:r>
            <a:r>
              <a:rPr lang="nl-NL" dirty="0">
                <a:hlinkClick r:id="rId3"/>
              </a:rPr>
              <a:t>Direct Conversion Receiver</a:t>
            </a:r>
            <a:endParaRPr lang="nl-NL" dirty="0"/>
          </a:p>
          <a:p>
            <a:pPr lvl="1"/>
            <a:r>
              <a:rPr lang="nl-NL" dirty="0"/>
              <a:t>Schemaatje Elektor SDR: </a:t>
            </a:r>
            <a:br>
              <a:rPr lang="nl-NL" dirty="0"/>
            </a:br>
            <a:r>
              <a:rPr lang="nl-NL" dirty="0"/>
              <a:t>is DCR met PLL-gestuurde LO</a:t>
            </a:r>
          </a:p>
          <a:p>
            <a:r>
              <a:rPr lang="nl-NL" dirty="0"/>
              <a:t>Zeer lage Middenfrequent: spiegels?</a:t>
            </a:r>
          </a:p>
          <a:p>
            <a:pPr lvl="1"/>
            <a:r>
              <a:rPr lang="nl-NL" dirty="0"/>
              <a:t>Quadratuur-mengen</a:t>
            </a:r>
          </a:p>
        </p:txBody>
      </p:sp>
      <p:sp>
        <p:nvSpPr>
          <p:cNvPr id="4" name="Slide Number Placeholder 3">
            <a:extLst>
              <a:ext uri="{FF2B5EF4-FFF2-40B4-BE49-F238E27FC236}">
                <a16:creationId xmlns:a16="http://schemas.microsoft.com/office/drawing/2014/main" id="{D4294CB2-BD6A-7EC4-FCC6-BEEE667006A6}"/>
              </a:ext>
            </a:extLst>
          </p:cNvPr>
          <p:cNvSpPr>
            <a:spLocks noGrp="1"/>
          </p:cNvSpPr>
          <p:nvPr>
            <p:ph type="sldNum" sz="quarter" idx="12"/>
          </p:nvPr>
        </p:nvSpPr>
        <p:spPr/>
        <p:txBody>
          <a:bodyPr/>
          <a:lstStyle/>
          <a:p>
            <a:fld id="{B205BBD5-B01C-4644-AB10-59F11E567185}" type="slidenum">
              <a:rPr lang="nl-NL" smtClean="0"/>
              <a:t>3</a:t>
            </a:fld>
            <a:endParaRPr lang="nl-NL"/>
          </a:p>
        </p:txBody>
      </p:sp>
    </p:spTree>
    <p:extLst>
      <p:ext uri="{BB962C8B-B14F-4D97-AF65-F5344CB8AC3E}">
        <p14:creationId xmlns:p14="http://schemas.microsoft.com/office/powerpoint/2010/main" val="2103570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19CA5-4D81-74EA-F9D7-6A30933663D7}"/>
              </a:ext>
            </a:extLst>
          </p:cNvPr>
          <p:cNvSpPr>
            <a:spLocks noGrp="1"/>
          </p:cNvSpPr>
          <p:nvPr>
            <p:ph type="title"/>
          </p:nvPr>
        </p:nvSpPr>
        <p:spPr/>
        <p:txBody>
          <a:bodyPr/>
          <a:lstStyle/>
          <a:p>
            <a:r>
              <a:rPr lang="nl-NL" dirty="0"/>
              <a:t>DAB+ Dxers: veel SDR</a:t>
            </a:r>
          </a:p>
        </p:txBody>
      </p:sp>
      <p:sp>
        <p:nvSpPr>
          <p:cNvPr id="3" name="Content Placeholder 2">
            <a:extLst>
              <a:ext uri="{FF2B5EF4-FFF2-40B4-BE49-F238E27FC236}">
                <a16:creationId xmlns:a16="http://schemas.microsoft.com/office/drawing/2014/main" id="{80FFB174-885F-05ED-B55E-24DD6032BCAE}"/>
              </a:ext>
            </a:extLst>
          </p:cNvPr>
          <p:cNvSpPr>
            <a:spLocks noGrp="1"/>
          </p:cNvSpPr>
          <p:nvPr>
            <p:ph idx="1"/>
          </p:nvPr>
        </p:nvSpPr>
        <p:spPr>
          <a:xfrm>
            <a:off x="457200" y="1600200"/>
            <a:ext cx="8229600" cy="4983162"/>
          </a:xfrm>
        </p:spPr>
        <p:txBody>
          <a:bodyPr/>
          <a:lstStyle/>
          <a:p>
            <a:r>
              <a:rPr lang="nl-NL" dirty="0"/>
              <a:t>Kunst zit in antennes en hoogte</a:t>
            </a:r>
          </a:p>
          <a:p>
            <a:r>
              <a:rPr lang="nl-NL" dirty="0"/>
              <a:t>Gebruik RTL.SDR met AirSpy of SDR#</a:t>
            </a:r>
          </a:p>
          <a:p>
            <a:r>
              <a:rPr lang="nl-NL" dirty="0"/>
              <a:t>“Ik heb al wel eens een DAB-radio getest, maar ik kom toch altijd weer terecht bij de SDR’s. Ze zijn handig en compact om mee te werken en ze zijn, in mijn ervaring, net zo goed of beter dan losse ontvangers”  -- Herman Wijnants </a:t>
            </a:r>
          </a:p>
          <a:p>
            <a:r>
              <a:rPr lang="nl-NL" dirty="0"/>
              <a:t>Computer leest meer data uit signaal</a:t>
            </a:r>
          </a:p>
        </p:txBody>
      </p:sp>
      <p:sp>
        <p:nvSpPr>
          <p:cNvPr id="4" name="Slide Number Placeholder 3">
            <a:extLst>
              <a:ext uri="{FF2B5EF4-FFF2-40B4-BE49-F238E27FC236}">
                <a16:creationId xmlns:a16="http://schemas.microsoft.com/office/drawing/2014/main" id="{C8104E3C-E536-D11D-7785-AC46A03987E3}"/>
              </a:ext>
            </a:extLst>
          </p:cNvPr>
          <p:cNvSpPr>
            <a:spLocks noGrp="1"/>
          </p:cNvSpPr>
          <p:nvPr>
            <p:ph type="sldNum" sz="quarter" idx="12"/>
          </p:nvPr>
        </p:nvSpPr>
        <p:spPr/>
        <p:txBody>
          <a:bodyPr/>
          <a:lstStyle/>
          <a:p>
            <a:fld id="{B205BBD5-B01C-4644-AB10-59F11E567185}" type="slidenum">
              <a:rPr lang="nl-NL" smtClean="0"/>
              <a:t>30</a:t>
            </a:fld>
            <a:endParaRPr lang="nl-NL"/>
          </a:p>
        </p:txBody>
      </p:sp>
    </p:spTree>
    <p:extLst>
      <p:ext uri="{BB962C8B-B14F-4D97-AF65-F5344CB8AC3E}">
        <p14:creationId xmlns:p14="http://schemas.microsoft.com/office/powerpoint/2010/main" val="2515846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53B10-CFCC-7866-C7C3-EECC807A06C8}"/>
              </a:ext>
            </a:extLst>
          </p:cNvPr>
          <p:cNvSpPr>
            <a:spLocks noGrp="1"/>
          </p:cNvSpPr>
          <p:nvPr>
            <p:ph type="title"/>
          </p:nvPr>
        </p:nvSpPr>
        <p:spPr/>
        <p:txBody>
          <a:bodyPr/>
          <a:lstStyle/>
          <a:p>
            <a:r>
              <a:rPr lang="nl-NL" dirty="0"/>
              <a:t>Komende LC-Kringen</a:t>
            </a:r>
          </a:p>
        </p:txBody>
      </p:sp>
      <p:sp>
        <p:nvSpPr>
          <p:cNvPr id="3" name="Content Placeholder 2">
            <a:extLst>
              <a:ext uri="{FF2B5EF4-FFF2-40B4-BE49-F238E27FC236}">
                <a16:creationId xmlns:a16="http://schemas.microsoft.com/office/drawing/2014/main" id="{FE1979A8-4974-5731-2AEF-7EE07AEE027D}"/>
              </a:ext>
            </a:extLst>
          </p:cNvPr>
          <p:cNvSpPr>
            <a:spLocks noGrp="1"/>
          </p:cNvSpPr>
          <p:nvPr>
            <p:ph idx="1"/>
          </p:nvPr>
        </p:nvSpPr>
        <p:spPr/>
        <p:txBody>
          <a:bodyPr/>
          <a:lstStyle/>
          <a:p>
            <a:r>
              <a:rPr lang="nl-NL" dirty="0"/>
              <a:t>9 november: Energiebesparen</a:t>
            </a:r>
          </a:p>
          <a:p>
            <a:pPr lvl="1"/>
            <a:r>
              <a:rPr lang="nl-NL" dirty="0"/>
              <a:t>Maar dan niet voor Dummies</a:t>
            </a:r>
          </a:p>
          <a:p>
            <a:pPr lvl="1"/>
            <a:r>
              <a:rPr lang="nl-NL" dirty="0"/>
              <a:t>Voor wie zelf kan solderen/timmeren</a:t>
            </a:r>
          </a:p>
          <a:p>
            <a:r>
              <a:rPr lang="nl-NL" dirty="0"/>
              <a:t>14 december: Batterijbuizen</a:t>
            </a:r>
          </a:p>
          <a:p>
            <a:pPr lvl="1"/>
            <a:r>
              <a:rPr lang="nl-NL" dirty="0"/>
              <a:t>Weer echt “historie</a:t>
            </a:r>
            <a:br>
              <a:rPr lang="nl-NL" dirty="0"/>
            </a:br>
            <a:r>
              <a:rPr lang="nl-NL" dirty="0"/>
              <a:t>van den </a:t>
            </a:r>
            <a:r>
              <a:rPr lang="nl-NL" dirty="0" err="1"/>
              <a:t>Raadioo</a:t>
            </a:r>
            <a:r>
              <a:rPr lang="nl-NL" dirty="0"/>
              <a:t>”</a:t>
            </a:r>
          </a:p>
        </p:txBody>
      </p:sp>
      <p:sp>
        <p:nvSpPr>
          <p:cNvPr id="4" name="Slide Number Placeholder 3">
            <a:extLst>
              <a:ext uri="{FF2B5EF4-FFF2-40B4-BE49-F238E27FC236}">
                <a16:creationId xmlns:a16="http://schemas.microsoft.com/office/drawing/2014/main" id="{0B7F5D18-CC6A-8EF1-EF62-F0E4A349DBB8}"/>
              </a:ext>
            </a:extLst>
          </p:cNvPr>
          <p:cNvSpPr>
            <a:spLocks noGrp="1"/>
          </p:cNvSpPr>
          <p:nvPr>
            <p:ph type="sldNum" sz="quarter" idx="12"/>
          </p:nvPr>
        </p:nvSpPr>
        <p:spPr/>
        <p:txBody>
          <a:bodyPr/>
          <a:lstStyle/>
          <a:p>
            <a:fld id="{B205BBD5-B01C-4644-AB10-59F11E567185}" type="slidenum">
              <a:rPr lang="nl-NL" smtClean="0"/>
              <a:t>31</a:t>
            </a:fld>
            <a:endParaRPr lang="nl-NL"/>
          </a:p>
        </p:txBody>
      </p:sp>
      <p:pic>
        <p:nvPicPr>
          <p:cNvPr id="6" name="Picture 5">
            <a:extLst>
              <a:ext uri="{FF2B5EF4-FFF2-40B4-BE49-F238E27FC236}">
                <a16:creationId xmlns:a16="http://schemas.microsoft.com/office/drawing/2014/main" id="{A31A8ED8-DC2E-5210-1001-8F4F9A6AF3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868148"/>
            <a:ext cx="3779912" cy="2834934"/>
          </a:xfrm>
          <a:prstGeom prst="rect">
            <a:avLst/>
          </a:prstGeom>
        </p:spPr>
      </p:pic>
    </p:spTree>
    <p:extLst>
      <p:ext uri="{BB962C8B-B14F-4D97-AF65-F5344CB8AC3E}">
        <p14:creationId xmlns:p14="http://schemas.microsoft.com/office/powerpoint/2010/main" val="2516393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03BA4-5F4B-C446-D193-6F409F50D7BE}"/>
              </a:ext>
            </a:extLst>
          </p:cNvPr>
          <p:cNvSpPr>
            <a:spLocks noGrp="1"/>
          </p:cNvSpPr>
          <p:nvPr>
            <p:ph type="title"/>
          </p:nvPr>
        </p:nvSpPr>
        <p:spPr/>
        <p:txBody>
          <a:bodyPr/>
          <a:lstStyle/>
          <a:p>
            <a:r>
              <a:rPr lang="nl-NL" dirty="0"/>
              <a:t>Direct Conversion Receiver</a:t>
            </a:r>
          </a:p>
        </p:txBody>
      </p:sp>
      <p:sp>
        <p:nvSpPr>
          <p:cNvPr id="3" name="Content Placeholder 2">
            <a:extLst>
              <a:ext uri="{FF2B5EF4-FFF2-40B4-BE49-F238E27FC236}">
                <a16:creationId xmlns:a16="http://schemas.microsoft.com/office/drawing/2014/main" id="{1C02D6CD-6ABC-A42C-1819-90870679D251}"/>
              </a:ext>
            </a:extLst>
          </p:cNvPr>
          <p:cNvSpPr>
            <a:spLocks noGrp="1"/>
          </p:cNvSpPr>
          <p:nvPr>
            <p:ph idx="1"/>
          </p:nvPr>
        </p:nvSpPr>
        <p:spPr>
          <a:xfrm>
            <a:off x="457200" y="1600200"/>
            <a:ext cx="8229600" cy="4756150"/>
          </a:xfrm>
        </p:spPr>
        <p:txBody>
          <a:bodyPr/>
          <a:lstStyle/>
          <a:p>
            <a:r>
              <a:rPr lang="nl-NL" dirty="0"/>
              <a:t>Homodyne, voor AM, </a:t>
            </a:r>
            <a:br>
              <a:rPr lang="nl-NL" dirty="0"/>
            </a:br>
            <a:r>
              <a:rPr lang="nl-NL" dirty="0"/>
              <a:t>ca 1932, Engeland</a:t>
            </a:r>
          </a:p>
          <a:p>
            <a:r>
              <a:rPr lang="nl-NL" dirty="0"/>
              <a:t>Ontvanger met MF=0</a:t>
            </a:r>
          </a:p>
          <a:p>
            <a:r>
              <a:rPr lang="nl-NL" dirty="0"/>
              <a:t>Mengtrap “vouwt spectrum</a:t>
            </a:r>
            <a:br>
              <a:rPr lang="nl-NL" dirty="0"/>
            </a:br>
            <a:r>
              <a:rPr lang="nl-NL" dirty="0"/>
              <a:t>dubbel”  (spiegelfreqenties)</a:t>
            </a:r>
          </a:p>
          <a:p>
            <a:r>
              <a:rPr lang="nl-NL" dirty="0"/>
              <a:t>Werkt alleen (voor AM) bij exacte gelijkloop</a:t>
            </a:r>
          </a:p>
          <a:p>
            <a:r>
              <a:rPr lang="nl-NL" dirty="0"/>
              <a:t>Niet stabiel te krijgen (in 1932)</a:t>
            </a:r>
          </a:p>
          <a:p>
            <a:endParaRPr lang="nl-NL" dirty="0"/>
          </a:p>
        </p:txBody>
      </p:sp>
      <p:sp>
        <p:nvSpPr>
          <p:cNvPr id="4" name="Slide Number Placeholder 3">
            <a:extLst>
              <a:ext uri="{FF2B5EF4-FFF2-40B4-BE49-F238E27FC236}">
                <a16:creationId xmlns:a16="http://schemas.microsoft.com/office/drawing/2014/main" id="{0B122CCB-D2AC-C2AA-07A2-E5CFFE1D414A}"/>
              </a:ext>
            </a:extLst>
          </p:cNvPr>
          <p:cNvSpPr>
            <a:spLocks noGrp="1"/>
          </p:cNvSpPr>
          <p:nvPr>
            <p:ph type="sldNum" sz="quarter" idx="12"/>
          </p:nvPr>
        </p:nvSpPr>
        <p:spPr/>
        <p:txBody>
          <a:bodyPr/>
          <a:lstStyle/>
          <a:p>
            <a:fld id="{B205BBD5-B01C-4644-AB10-59F11E567185}" type="slidenum">
              <a:rPr lang="nl-NL" smtClean="0"/>
              <a:t>4</a:t>
            </a:fld>
            <a:endParaRPr lang="nl-NL"/>
          </a:p>
        </p:txBody>
      </p:sp>
      <p:pic>
        <p:nvPicPr>
          <p:cNvPr id="6" name="Picture 5">
            <a:extLst>
              <a:ext uri="{FF2B5EF4-FFF2-40B4-BE49-F238E27FC236}">
                <a16:creationId xmlns:a16="http://schemas.microsoft.com/office/drawing/2014/main" id="{6CC578DF-579C-A617-1170-09C7EB5E6D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5674" y="1647824"/>
            <a:ext cx="4304310" cy="2069207"/>
          </a:xfrm>
          <a:prstGeom prst="rect">
            <a:avLst/>
          </a:prstGeom>
        </p:spPr>
      </p:pic>
    </p:spTree>
    <p:extLst>
      <p:ext uri="{BB962C8B-B14F-4D97-AF65-F5344CB8AC3E}">
        <p14:creationId xmlns:p14="http://schemas.microsoft.com/office/powerpoint/2010/main" val="1086199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DFA1-E26A-BFAC-327E-8265206AAFF6}"/>
              </a:ext>
            </a:extLst>
          </p:cNvPr>
          <p:cNvSpPr>
            <a:spLocks noGrp="1"/>
          </p:cNvSpPr>
          <p:nvPr>
            <p:ph type="title"/>
          </p:nvPr>
        </p:nvSpPr>
        <p:spPr/>
        <p:txBody>
          <a:bodyPr/>
          <a:lstStyle/>
          <a:p>
            <a:r>
              <a:rPr lang="nl-NL" dirty="0"/>
              <a:t>Quadratuur-mengtrap</a:t>
            </a:r>
          </a:p>
        </p:txBody>
      </p:sp>
      <p:sp>
        <p:nvSpPr>
          <p:cNvPr id="3" name="Content Placeholder 2">
            <a:extLst>
              <a:ext uri="{FF2B5EF4-FFF2-40B4-BE49-F238E27FC236}">
                <a16:creationId xmlns:a16="http://schemas.microsoft.com/office/drawing/2014/main" id="{0614B9F9-F8D2-AB5E-1A6F-2D95476932D0}"/>
              </a:ext>
            </a:extLst>
          </p:cNvPr>
          <p:cNvSpPr>
            <a:spLocks noGrp="1"/>
          </p:cNvSpPr>
          <p:nvPr>
            <p:ph idx="1"/>
          </p:nvPr>
        </p:nvSpPr>
        <p:spPr>
          <a:xfrm>
            <a:off x="395536" y="1417638"/>
            <a:ext cx="3312368" cy="5195432"/>
          </a:xfrm>
        </p:spPr>
        <p:txBody>
          <a:bodyPr/>
          <a:lstStyle/>
          <a:p>
            <a:r>
              <a:rPr lang="nl-NL" dirty="0"/>
              <a:t>Spectrum </a:t>
            </a:r>
            <a:br>
              <a:rPr lang="nl-NL" dirty="0"/>
            </a:br>
            <a:r>
              <a:rPr lang="nl-NL" dirty="0"/>
              <a:t>dubbelvouwen</a:t>
            </a:r>
          </a:p>
          <a:p>
            <a:pPr marL="0" indent="0">
              <a:buNone/>
            </a:pPr>
            <a:endParaRPr lang="nl-NL" dirty="0"/>
          </a:p>
          <a:p>
            <a:r>
              <a:rPr lang="nl-NL" dirty="0"/>
              <a:t>Frequenties </a:t>
            </a:r>
            <a:br>
              <a:rPr lang="nl-NL" dirty="0"/>
            </a:br>
            <a:r>
              <a:rPr lang="nl-NL" dirty="0"/>
              <a:t>apart op I/Q</a:t>
            </a:r>
          </a:p>
          <a:p>
            <a:endParaRPr lang="nl-NL" dirty="0"/>
          </a:p>
          <a:p>
            <a:r>
              <a:rPr lang="nl-NL" dirty="0"/>
              <a:t>Effect kleine verstemming Oscillator?</a:t>
            </a:r>
          </a:p>
        </p:txBody>
      </p:sp>
      <p:sp>
        <p:nvSpPr>
          <p:cNvPr id="4" name="Slide Number Placeholder 3">
            <a:extLst>
              <a:ext uri="{FF2B5EF4-FFF2-40B4-BE49-F238E27FC236}">
                <a16:creationId xmlns:a16="http://schemas.microsoft.com/office/drawing/2014/main" id="{59EF34DF-74B3-BE90-36A2-92CCAC0FC6C4}"/>
              </a:ext>
            </a:extLst>
          </p:cNvPr>
          <p:cNvSpPr>
            <a:spLocks noGrp="1"/>
          </p:cNvSpPr>
          <p:nvPr>
            <p:ph type="sldNum" sz="quarter" idx="12"/>
          </p:nvPr>
        </p:nvSpPr>
        <p:spPr/>
        <p:txBody>
          <a:bodyPr/>
          <a:lstStyle/>
          <a:p>
            <a:fld id="{B205BBD5-B01C-4644-AB10-59F11E567185}" type="slidenum">
              <a:rPr lang="nl-NL" smtClean="0"/>
              <a:t>5</a:t>
            </a:fld>
            <a:endParaRPr lang="nl-NL"/>
          </a:p>
        </p:txBody>
      </p:sp>
      <p:pic>
        <p:nvPicPr>
          <p:cNvPr id="6" name="Picture 5">
            <a:extLst>
              <a:ext uri="{FF2B5EF4-FFF2-40B4-BE49-F238E27FC236}">
                <a16:creationId xmlns:a16="http://schemas.microsoft.com/office/drawing/2014/main" id="{67F55784-B2B9-C37D-7022-4D740D6B15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1546" y="1417638"/>
            <a:ext cx="5359456" cy="1993971"/>
          </a:xfrm>
          <a:prstGeom prst="rect">
            <a:avLst/>
          </a:prstGeom>
        </p:spPr>
      </p:pic>
      <p:pic>
        <p:nvPicPr>
          <p:cNvPr id="8" name="Picture 7">
            <a:extLst>
              <a:ext uri="{FF2B5EF4-FFF2-40B4-BE49-F238E27FC236}">
                <a16:creationId xmlns:a16="http://schemas.microsoft.com/office/drawing/2014/main" id="{138AA37B-E1A8-3A2F-D5B3-4E747196F1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1789" y="3677192"/>
            <a:ext cx="5359456" cy="2935878"/>
          </a:xfrm>
          <a:prstGeom prst="rect">
            <a:avLst/>
          </a:prstGeom>
        </p:spPr>
      </p:pic>
    </p:spTree>
    <p:extLst>
      <p:ext uri="{BB962C8B-B14F-4D97-AF65-F5344CB8AC3E}">
        <p14:creationId xmlns:p14="http://schemas.microsoft.com/office/powerpoint/2010/main" val="124780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D1F3A-C161-E18D-5F3A-93FF1ED25A80}"/>
              </a:ext>
            </a:extLst>
          </p:cNvPr>
          <p:cNvSpPr>
            <a:spLocks noGrp="1"/>
          </p:cNvSpPr>
          <p:nvPr>
            <p:ph type="title"/>
          </p:nvPr>
        </p:nvSpPr>
        <p:spPr/>
        <p:txBody>
          <a:bodyPr/>
          <a:lstStyle/>
          <a:p>
            <a:r>
              <a:rPr lang="nl-NL" dirty="0"/>
              <a:t>Hoe werkt dat?</a:t>
            </a:r>
          </a:p>
        </p:txBody>
      </p:sp>
      <p:sp>
        <p:nvSpPr>
          <p:cNvPr id="3" name="Content Placeholder 2">
            <a:extLst>
              <a:ext uri="{FF2B5EF4-FFF2-40B4-BE49-F238E27FC236}">
                <a16:creationId xmlns:a16="http://schemas.microsoft.com/office/drawing/2014/main" id="{679ACB64-1EEA-E744-1986-D251A96731DA}"/>
              </a:ext>
            </a:extLst>
          </p:cNvPr>
          <p:cNvSpPr>
            <a:spLocks noGrp="1"/>
          </p:cNvSpPr>
          <p:nvPr>
            <p:ph idx="1"/>
          </p:nvPr>
        </p:nvSpPr>
        <p:spPr>
          <a:xfrm>
            <a:off x="457200" y="1600200"/>
            <a:ext cx="8229600" cy="5121275"/>
          </a:xfrm>
        </p:spPr>
        <p:txBody>
          <a:bodyPr>
            <a:normAutofit/>
          </a:bodyPr>
          <a:lstStyle/>
          <a:p>
            <a:r>
              <a:rPr lang="nl-NL" dirty="0"/>
              <a:t>Twee keer mengen, faseverschil 90 graden</a:t>
            </a:r>
            <a:br>
              <a:rPr lang="nl-NL" dirty="0"/>
            </a:br>
            <a:r>
              <a:rPr lang="nl-NL" dirty="0"/>
              <a:t>Boven- en onderspectrum omgekeerd</a:t>
            </a:r>
          </a:p>
          <a:p>
            <a:endParaRPr lang="nl-NL" dirty="0"/>
          </a:p>
          <a:p>
            <a:r>
              <a:rPr lang="nl-NL" dirty="0"/>
              <a:t>SOM </a:t>
            </a:r>
            <a:r>
              <a:rPr lang="nl-NL" dirty="0">
                <a:solidFill>
                  <a:srgbClr val="FF0000"/>
                </a:solidFill>
              </a:rPr>
              <a:t>①</a:t>
            </a:r>
            <a:r>
              <a:rPr lang="nl-NL" dirty="0"/>
              <a:t>+</a:t>
            </a:r>
            <a:r>
              <a:rPr lang="nl-NL" dirty="0">
                <a:solidFill>
                  <a:srgbClr val="FF0000"/>
                </a:solidFill>
              </a:rPr>
              <a:t>②</a:t>
            </a:r>
            <a:r>
              <a:rPr lang="nl-NL" dirty="0"/>
              <a:t>:</a:t>
            </a:r>
            <a:br>
              <a:rPr lang="nl-NL" dirty="0"/>
            </a:br>
            <a:r>
              <a:rPr lang="nl-NL" dirty="0">
                <a:solidFill>
                  <a:srgbClr val="00B050"/>
                </a:solidFill>
              </a:rPr>
              <a:t>zijband</a:t>
            </a:r>
            <a:r>
              <a:rPr lang="nl-NL" dirty="0"/>
              <a:t> wordt </a:t>
            </a:r>
            <a:br>
              <a:rPr lang="nl-NL" dirty="0"/>
            </a:br>
            <a:r>
              <a:rPr lang="nl-NL" dirty="0"/>
              <a:t>gecancelled</a:t>
            </a:r>
          </a:p>
          <a:p>
            <a:r>
              <a:rPr lang="nl-NL" dirty="0"/>
              <a:t>VERSCHIL </a:t>
            </a:r>
            <a:r>
              <a:rPr lang="nl-NL" dirty="0">
                <a:solidFill>
                  <a:srgbClr val="FF0000"/>
                </a:solidFill>
              </a:rPr>
              <a:t>①</a:t>
            </a:r>
            <a:r>
              <a:rPr lang="nl-NL" dirty="0"/>
              <a:t>-</a:t>
            </a:r>
            <a:r>
              <a:rPr lang="nl-NL" dirty="0">
                <a:solidFill>
                  <a:srgbClr val="FF0000"/>
                </a:solidFill>
              </a:rPr>
              <a:t>②</a:t>
            </a:r>
            <a:r>
              <a:rPr lang="nl-NL" dirty="0"/>
              <a:t>:</a:t>
            </a:r>
            <a:br>
              <a:rPr lang="nl-NL" dirty="0"/>
            </a:br>
            <a:r>
              <a:rPr lang="nl-NL" dirty="0">
                <a:solidFill>
                  <a:srgbClr val="0070C0"/>
                </a:solidFill>
              </a:rPr>
              <a:t>zijband</a:t>
            </a:r>
            <a:r>
              <a:rPr lang="nl-NL" dirty="0"/>
              <a:t> wordt </a:t>
            </a:r>
            <a:br>
              <a:rPr lang="nl-NL" dirty="0"/>
            </a:br>
            <a:r>
              <a:rPr lang="nl-NL" dirty="0"/>
              <a:t>gecancelled</a:t>
            </a:r>
          </a:p>
          <a:p>
            <a:endParaRPr lang="nl-NL" dirty="0"/>
          </a:p>
        </p:txBody>
      </p:sp>
      <p:sp>
        <p:nvSpPr>
          <p:cNvPr id="4" name="Slide Number Placeholder 3">
            <a:extLst>
              <a:ext uri="{FF2B5EF4-FFF2-40B4-BE49-F238E27FC236}">
                <a16:creationId xmlns:a16="http://schemas.microsoft.com/office/drawing/2014/main" id="{D4B09B60-5812-A9F7-585D-F68C891943E8}"/>
              </a:ext>
            </a:extLst>
          </p:cNvPr>
          <p:cNvSpPr>
            <a:spLocks noGrp="1"/>
          </p:cNvSpPr>
          <p:nvPr>
            <p:ph type="sldNum" sz="quarter" idx="12"/>
          </p:nvPr>
        </p:nvSpPr>
        <p:spPr/>
        <p:txBody>
          <a:bodyPr/>
          <a:lstStyle/>
          <a:p>
            <a:fld id="{B205BBD5-B01C-4644-AB10-59F11E567185}" type="slidenum">
              <a:rPr lang="nl-NL" smtClean="0"/>
              <a:t>6</a:t>
            </a:fld>
            <a:endParaRPr lang="nl-NL"/>
          </a:p>
        </p:txBody>
      </p:sp>
      <p:pic>
        <p:nvPicPr>
          <p:cNvPr id="6" name="Picture 5">
            <a:extLst>
              <a:ext uri="{FF2B5EF4-FFF2-40B4-BE49-F238E27FC236}">
                <a16:creationId xmlns:a16="http://schemas.microsoft.com/office/drawing/2014/main" id="{BE183A03-8349-A9ED-B806-6D0A84265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7751" y="3065007"/>
            <a:ext cx="4679049" cy="3518355"/>
          </a:xfrm>
          <a:prstGeom prst="rect">
            <a:avLst/>
          </a:prstGeom>
        </p:spPr>
      </p:pic>
    </p:spTree>
    <p:extLst>
      <p:ext uri="{BB962C8B-B14F-4D97-AF65-F5344CB8AC3E}">
        <p14:creationId xmlns:p14="http://schemas.microsoft.com/office/powerpoint/2010/main" val="191404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D36BC-6D64-3DF1-F1C7-8482DC337512}"/>
              </a:ext>
            </a:extLst>
          </p:cNvPr>
          <p:cNvSpPr>
            <a:spLocks noGrp="1"/>
          </p:cNvSpPr>
          <p:nvPr>
            <p:ph type="title"/>
          </p:nvPr>
        </p:nvSpPr>
        <p:spPr/>
        <p:txBody>
          <a:bodyPr/>
          <a:lstStyle/>
          <a:p>
            <a:r>
              <a:rPr lang="nl-NL" dirty="0"/>
              <a:t>Elektor SDR Ontvanger</a:t>
            </a:r>
          </a:p>
        </p:txBody>
      </p:sp>
      <p:sp>
        <p:nvSpPr>
          <p:cNvPr id="3" name="Content Placeholder 2">
            <a:extLst>
              <a:ext uri="{FF2B5EF4-FFF2-40B4-BE49-F238E27FC236}">
                <a16:creationId xmlns:a16="http://schemas.microsoft.com/office/drawing/2014/main" id="{22D556B1-AE06-CF5B-E90E-57CA48588557}"/>
              </a:ext>
            </a:extLst>
          </p:cNvPr>
          <p:cNvSpPr>
            <a:spLocks noGrp="1"/>
          </p:cNvSpPr>
          <p:nvPr>
            <p:ph idx="1"/>
          </p:nvPr>
        </p:nvSpPr>
        <p:spPr/>
        <p:txBody>
          <a:bodyPr/>
          <a:lstStyle/>
          <a:p>
            <a:r>
              <a:rPr lang="nl-NL" dirty="0"/>
              <a:t>Voer I- en Q-uitgang naar L en R in PC</a:t>
            </a:r>
          </a:p>
        </p:txBody>
      </p:sp>
      <p:sp>
        <p:nvSpPr>
          <p:cNvPr id="4" name="Slide Number Placeholder 3">
            <a:extLst>
              <a:ext uri="{FF2B5EF4-FFF2-40B4-BE49-F238E27FC236}">
                <a16:creationId xmlns:a16="http://schemas.microsoft.com/office/drawing/2014/main" id="{5F31DAB6-9848-728C-0518-3A5DBF23FBB2}"/>
              </a:ext>
            </a:extLst>
          </p:cNvPr>
          <p:cNvSpPr>
            <a:spLocks noGrp="1"/>
          </p:cNvSpPr>
          <p:nvPr>
            <p:ph type="sldNum" sz="quarter" idx="12"/>
          </p:nvPr>
        </p:nvSpPr>
        <p:spPr/>
        <p:txBody>
          <a:bodyPr/>
          <a:lstStyle/>
          <a:p>
            <a:fld id="{B205BBD5-B01C-4644-AB10-59F11E567185}" type="slidenum">
              <a:rPr lang="nl-NL" smtClean="0"/>
              <a:t>7</a:t>
            </a:fld>
            <a:endParaRPr lang="nl-NL"/>
          </a:p>
        </p:txBody>
      </p:sp>
      <p:pic>
        <p:nvPicPr>
          <p:cNvPr id="6" name="Picture 5">
            <a:extLst>
              <a:ext uri="{FF2B5EF4-FFF2-40B4-BE49-F238E27FC236}">
                <a16:creationId xmlns:a16="http://schemas.microsoft.com/office/drawing/2014/main" id="{CF13B52F-843D-89F9-0AF0-6665FDA2B4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587" y="2251668"/>
            <a:ext cx="8064896" cy="4469807"/>
          </a:xfrm>
          <a:prstGeom prst="rect">
            <a:avLst/>
          </a:prstGeom>
        </p:spPr>
      </p:pic>
    </p:spTree>
    <p:extLst>
      <p:ext uri="{BB962C8B-B14F-4D97-AF65-F5344CB8AC3E}">
        <p14:creationId xmlns:p14="http://schemas.microsoft.com/office/powerpoint/2010/main" val="2298837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530C7-4D07-44A7-D828-215E436CCD91}"/>
              </a:ext>
            </a:extLst>
          </p:cNvPr>
          <p:cNvSpPr>
            <a:spLocks noGrp="1"/>
          </p:cNvSpPr>
          <p:nvPr>
            <p:ph type="title"/>
          </p:nvPr>
        </p:nvSpPr>
        <p:spPr/>
        <p:txBody>
          <a:bodyPr/>
          <a:lstStyle/>
          <a:p>
            <a:r>
              <a:rPr lang="nl-NL" dirty="0"/>
              <a:t>Complete informatie</a:t>
            </a:r>
          </a:p>
        </p:txBody>
      </p:sp>
      <p:sp>
        <p:nvSpPr>
          <p:cNvPr id="3" name="Content Placeholder 2">
            <a:extLst>
              <a:ext uri="{FF2B5EF4-FFF2-40B4-BE49-F238E27FC236}">
                <a16:creationId xmlns:a16="http://schemas.microsoft.com/office/drawing/2014/main" id="{D9B49DB5-6CC4-BACD-2F9E-78099687040E}"/>
              </a:ext>
            </a:extLst>
          </p:cNvPr>
          <p:cNvSpPr>
            <a:spLocks noGrp="1"/>
          </p:cNvSpPr>
          <p:nvPr>
            <p:ph idx="1"/>
          </p:nvPr>
        </p:nvSpPr>
        <p:spPr/>
        <p:txBody>
          <a:bodyPr>
            <a:normAutofit/>
          </a:bodyPr>
          <a:lstStyle/>
          <a:p>
            <a:r>
              <a:rPr lang="nl-NL" dirty="0"/>
              <a:t>PC Geluidskaart werkt tot ca 100kHz</a:t>
            </a:r>
          </a:p>
          <a:p>
            <a:r>
              <a:rPr lang="nl-NL" dirty="0"/>
              <a:t>I en Q bevatten </a:t>
            </a:r>
            <a:br>
              <a:rPr lang="nl-NL" dirty="0"/>
            </a:br>
            <a:r>
              <a:rPr lang="nl-NL" dirty="0"/>
              <a:t>alle informatie </a:t>
            </a:r>
            <a:br>
              <a:rPr lang="nl-NL" dirty="0"/>
            </a:br>
            <a:r>
              <a:rPr lang="nl-NL" dirty="0"/>
              <a:t>uit een band van </a:t>
            </a:r>
            <a:br>
              <a:rPr lang="nl-NL" dirty="0"/>
            </a:br>
            <a:r>
              <a:rPr lang="nl-NL" dirty="0"/>
              <a:t>200kHz breed</a:t>
            </a:r>
          </a:p>
          <a:p>
            <a:endParaRPr lang="nl-NL" dirty="0"/>
          </a:p>
          <a:p>
            <a:r>
              <a:rPr lang="nl-NL" dirty="0"/>
              <a:t>Kan dus (bv.) verschillende KG stations </a:t>
            </a:r>
            <a:br>
              <a:rPr lang="nl-NL" dirty="0"/>
            </a:br>
            <a:r>
              <a:rPr lang="nl-NL" dirty="0"/>
              <a:t>eruit destilleren zonder frontend verstemmen</a:t>
            </a:r>
          </a:p>
        </p:txBody>
      </p:sp>
      <p:sp>
        <p:nvSpPr>
          <p:cNvPr id="4" name="Slide Number Placeholder 3">
            <a:extLst>
              <a:ext uri="{FF2B5EF4-FFF2-40B4-BE49-F238E27FC236}">
                <a16:creationId xmlns:a16="http://schemas.microsoft.com/office/drawing/2014/main" id="{4089E0B6-D1DA-5FA6-BB27-2A44CF341115}"/>
              </a:ext>
            </a:extLst>
          </p:cNvPr>
          <p:cNvSpPr>
            <a:spLocks noGrp="1"/>
          </p:cNvSpPr>
          <p:nvPr>
            <p:ph type="sldNum" sz="quarter" idx="12"/>
          </p:nvPr>
        </p:nvSpPr>
        <p:spPr/>
        <p:txBody>
          <a:bodyPr/>
          <a:lstStyle/>
          <a:p>
            <a:fld id="{B205BBD5-B01C-4644-AB10-59F11E567185}" type="slidenum">
              <a:rPr lang="nl-NL" smtClean="0"/>
              <a:t>8</a:t>
            </a:fld>
            <a:endParaRPr lang="nl-NL"/>
          </a:p>
        </p:txBody>
      </p:sp>
      <p:pic>
        <p:nvPicPr>
          <p:cNvPr id="6" name="Picture 5">
            <a:extLst>
              <a:ext uri="{FF2B5EF4-FFF2-40B4-BE49-F238E27FC236}">
                <a16:creationId xmlns:a16="http://schemas.microsoft.com/office/drawing/2014/main" id="{CCE87E14-63D5-728E-ACDE-AD4FBC3919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2204864"/>
            <a:ext cx="4986259" cy="2592288"/>
          </a:xfrm>
          <a:prstGeom prst="rect">
            <a:avLst/>
          </a:prstGeom>
        </p:spPr>
      </p:pic>
    </p:spTree>
    <p:extLst>
      <p:ext uri="{BB962C8B-B14F-4D97-AF65-F5344CB8AC3E}">
        <p14:creationId xmlns:p14="http://schemas.microsoft.com/office/powerpoint/2010/main" val="2096111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DFC58-C71F-C200-B1BD-FA6AA388BE65}"/>
              </a:ext>
            </a:extLst>
          </p:cNvPr>
          <p:cNvSpPr>
            <a:spLocks noGrp="1"/>
          </p:cNvSpPr>
          <p:nvPr>
            <p:ph type="title"/>
          </p:nvPr>
        </p:nvSpPr>
        <p:spPr/>
        <p:txBody>
          <a:bodyPr/>
          <a:lstStyle/>
          <a:p>
            <a:r>
              <a:rPr lang="nl-NL" dirty="0"/>
              <a:t>Elektor project</a:t>
            </a:r>
          </a:p>
        </p:txBody>
      </p:sp>
      <p:sp>
        <p:nvSpPr>
          <p:cNvPr id="3" name="Content Placeholder 2">
            <a:extLst>
              <a:ext uri="{FF2B5EF4-FFF2-40B4-BE49-F238E27FC236}">
                <a16:creationId xmlns:a16="http://schemas.microsoft.com/office/drawing/2014/main" id="{BAD0FFBD-2822-A72E-8FF5-1721DE942E47}"/>
              </a:ext>
            </a:extLst>
          </p:cNvPr>
          <p:cNvSpPr>
            <a:spLocks noGrp="1"/>
          </p:cNvSpPr>
          <p:nvPr>
            <p:ph idx="1"/>
          </p:nvPr>
        </p:nvSpPr>
        <p:spPr>
          <a:xfrm>
            <a:off x="6300192" y="1600200"/>
            <a:ext cx="2664296" cy="4525963"/>
          </a:xfrm>
        </p:spPr>
        <p:txBody>
          <a:bodyPr/>
          <a:lstStyle/>
          <a:p>
            <a:r>
              <a:rPr lang="nl-NL" dirty="0"/>
              <a:t>Arduino</a:t>
            </a:r>
          </a:p>
          <a:p>
            <a:r>
              <a:rPr lang="nl-NL" dirty="0"/>
              <a:t>Pakket 35€</a:t>
            </a:r>
          </a:p>
          <a:p>
            <a:endParaRPr lang="nl-NL" dirty="0"/>
          </a:p>
          <a:p>
            <a:r>
              <a:rPr lang="nl-NL" dirty="0"/>
              <a:t>LocOsc digitaal gestuurd</a:t>
            </a:r>
          </a:p>
          <a:p>
            <a:r>
              <a:rPr lang="nl-NL" dirty="0"/>
              <a:t>0,15-30MHz</a:t>
            </a:r>
          </a:p>
        </p:txBody>
      </p:sp>
      <p:sp>
        <p:nvSpPr>
          <p:cNvPr id="4" name="Slide Number Placeholder 3">
            <a:extLst>
              <a:ext uri="{FF2B5EF4-FFF2-40B4-BE49-F238E27FC236}">
                <a16:creationId xmlns:a16="http://schemas.microsoft.com/office/drawing/2014/main" id="{C66CF57E-1046-C734-EF48-F08EBE260D3E}"/>
              </a:ext>
            </a:extLst>
          </p:cNvPr>
          <p:cNvSpPr>
            <a:spLocks noGrp="1"/>
          </p:cNvSpPr>
          <p:nvPr>
            <p:ph type="sldNum" sz="quarter" idx="12"/>
          </p:nvPr>
        </p:nvSpPr>
        <p:spPr/>
        <p:txBody>
          <a:bodyPr/>
          <a:lstStyle/>
          <a:p>
            <a:fld id="{B205BBD5-B01C-4644-AB10-59F11E567185}" type="slidenum">
              <a:rPr lang="nl-NL" smtClean="0"/>
              <a:t>9</a:t>
            </a:fld>
            <a:endParaRPr lang="nl-NL"/>
          </a:p>
        </p:txBody>
      </p:sp>
      <p:pic>
        <p:nvPicPr>
          <p:cNvPr id="6" name="Picture 5">
            <a:extLst>
              <a:ext uri="{FF2B5EF4-FFF2-40B4-BE49-F238E27FC236}">
                <a16:creationId xmlns:a16="http://schemas.microsoft.com/office/drawing/2014/main" id="{3C6343FB-0EA4-45C7-B197-CE6AE5361A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701405"/>
            <a:ext cx="5814977" cy="4315618"/>
          </a:xfrm>
          <a:prstGeom prst="rect">
            <a:avLst/>
          </a:prstGeom>
        </p:spPr>
      </p:pic>
    </p:spTree>
    <p:extLst>
      <p:ext uri="{BB962C8B-B14F-4D97-AF65-F5344CB8AC3E}">
        <p14:creationId xmlns:p14="http://schemas.microsoft.com/office/powerpoint/2010/main" val="90305316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3500</TotalTime>
  <Words>959</Words>
  <Application>Microsoft Office PowerPoint</Application>
  <PresentationFormat>Diavoorstelling (4:3)</PresentationFormat>
  <Paragraphs>210</Paragraphs>
  <Slides>31</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31</vt:i4>
      </vt:variant>
    </vt:vector>
  </HeadingPairs>
  <TitlesOfParts>
    <vt:vector size="34" baseType="lpstr">
      <vt:lpstr>Arial</vt:lpstr>
      <vt:lpstr>Calibri</vt:lpstr>
      <vt:lpstr>Kantoorthema</vt:lpstr>
      <vt:lpstr>Software Defined Radio</vt:lpstr>
      <vt:lpstr>Wat gaan we doen</vt:lpstr>
      <vt:lpstr>1. Techniek en Theorie</vt:lpstr>
      <vt:lpstr>Direct Conversion Receiver</vt:lpstr>
      <vt:lpstr>Quadratuur-mengtrap</vt:lpstr>
      <vt:lpstr>Hoe werkt dat?</vt:lpstr>
      <vt:lpstr>Elektor SDR Ontvanger</vt:lpstr>
      <vt:lpstr>Complete informatie</vt:lpstr>
      <vt:lpstr>Elektor project</vt:lpstr>
      <vt:lpstr>Resultaten Elektor project?</vt:lpstr>
      <vt:lpstr>Wat is nu Software Defined Radio</vt:lpstr>
      <vt:lpstr>Wordt dat echt gebruikt?</vt:lpstr>
      <vt:lpstr>2. RTL SDR</vt:lpstr>
      <vt:lpstr>Digital Video Broadcast</vt:lpstr>
      <vt:lpstr>Ontdekking: interface toegankelijk</vt:lpstr>
      <vt:lpstr>Ontwikkeling: SDR in huis</vt:lpstr>
      <vt:lpstr>Wat kun je ermee</vt:lpstr>
      <vt:lpstr>Slechte NPO4 op 94,3MHz</vt:lpstr>
      <vt:lpstr>Spectrum van DAB+ zender</vt:lpstr>
      <vt:lpstr>Kortegolf 31m band</vt:lpstr>
      <vt:lpstr>Werkt HF ook echt goed?</vt:lpstr>
      <vt:lpstr>Gimmick: Hardware SDR</vt:lpstr>
      <vt:lpstr>3. WebSDR</vt:lpstr>
      <vt:lpstr>Een lijst: websdr.org</vt:lpstr>
      <vt:lpstr>Twente WebSDR</vt:lpstr>
      <vt:lpstr>Mogelijkheden</vt:lpstr>
      <vt:lpstr>Op andere continenten</vt:lpstr>
      <vt:lpstr>4. Conclusies</vt:lpstr>
      <vt:lpstr>Kun je Software Defined Zenden?</vt:lpstr>
      <vt:lpstr>DAB+ Dxers: veel SDR</vt:lpstr>
      <vt:lpstr>Komende LC-Kringen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Gerard</dc:creator>
  <cp:lastModifiedBy>Gerard Tel</cp:lastModifiedBy>
  <cp:revision>66</cp:revision>
  <dcterms:created xsi:type="dcterms:W3CDTF">2019-01-19T09:21:01Z</dcterms:created>
  <dcterms:modified xsi:type="dcterms:W3CDTF">2023-06-19T09:50:02Z</dcterms:modified>
</cp:coreProperties>
</file>