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3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4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5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6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49" r:id="rId1"/>
    <p:sldMasterId id="2147484093" r:id="rId2"/>
    <p:sldMasterId id="2147484106" r:id="rId3"/>
    <p:sldMasterId id="2147484119" r:id="rId4"/>
    <p:sldMasterId id="2147484132" r:id="rId5"/>
    <p:sldMasterId id="2147484158" r:id="rId6"/>
    <p:sldMasterId id="2147484171" r:id="rId7"/>
    <p:sldMasterId id="2147484184" r:id="rId8"/>
    <p:sldMasterId id="2147484197" r:id="rId9"/>
    <p:sldMasterId id="2147484210" r:id="rId10"/>
    <p:sldMasterId id="2147484223" r:id="rId11"/>
    <p:sldMasterId id="2147484236" r:id="rId12"/>
    <p:sldMasterId id="2147484519" r:id="rId13"/>
    <p:sldMasterId id="2147484532" r:id="rId14"/>
    <p:sldMasterId id="2147484545" r:id="rId15"/>
    <p:sldMasterId id="2147484558" r:id="rId16"/>
    <p:sldMasterId id="2147484571" r:id="rId17"/>
  </p:sldMasterIdLst>
  <p:notesMasterIdLst>
    <p:notesMasterId r:id="rId63"/>
  </p:notesMasterIdLst>
  <p:sldIdLst>
    <p:sldId id="256" r:id="rId18"/>
    <p:sldId id="275" r:id="rId19"/>
    <p:sldId id="276" r:id="rId20"/>
    <p:sldId id="277" r:id="rId21"/>
    <p:sldId id="279" r:id="rId22"/>
    <p:sldId id="278" r:id="rId23"/>
    <p:sldId id="280" r:id="rId24"/>
    <p:sldId id="281" r:id="rId25"/>
    <p:sldId id="282" r:id="rId26"/>
    <p:sldId id="283" r:id="rId27"/>
    <p:sldId id="284" r:id="rId28"/>
    <p:sldId id="310" r:id="rId29"/>
    <p:sldId id="311" r:id="rId30"/>
    <p:sldId id="312" r:id="rId31"/>
    <p:sldId id="313" r:id="rId32"/>
    <p:sldId id="318" r:id="rId33"/>
    <p:sldId id="314" r:id="rId34"/>
    <p:sldId id="315" r:id="rId35"/>
    <p:sldId id="316" r:id="rId36"/>
    <p:sldId id="317" r:id="rId37"/>
    <p:sldId id="294" r:id="rId38"/>
    <p:sldId id="295" r:id="rId39"/>
    <p:sldId id="293" r:id="rId40"/>
    <p:sldId id="285" r:id="rId41"/>
    <p:sldId id="286" r:id="rId42"/>
    <p:sldId id="287" r:id="rId43"/>
    <p:sldId id="289" r:id="rId44"/>
    <p:sldId id="290" r:id="rId45"/>
    <p:sldId id="291" r:id="rId46"/>
    <p:sldId id="292" r:id="rId47"/>
    <p:sldId id="296" r:id="rId48"/>
    <p:sldId id="297" r:id="rId49"/>
    <p:sldId id="298" r:id="rId50"/>
    <p:sldId id="299" r:id="rId51"/>
    <p:sldId id="300" r:id="rId52"/>
    <p:sldId id="319" r:id="rId53"/>
    <p:sldId id="320" r:id="rId54"/>
    <p:sldId id="321" r:id="rId55"/>
    <p:sldId id="322" r:id="rId56"/>
    <p:sldId id="323" r:id="rId57"/>
    <p:sldId id="324" r:id="rId58"/>
    <p:sldId id="325" r:id="rId59"/>
    <p:sldId id="308" r:id="rId60"/>
    <p:sldId id="309" r:id="rId61"/>
    <p:sldId id="326" r:id="rId62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sz="2500"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500"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500"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500"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500"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500"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500"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500"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500" kern="1200">
        <a:solidFill>
          <a:schemeClr val="tx1"/>
        </a:solidFill>
        <a:latin typeface="Georgi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A5FF"/>
    <a:srgbClr val="4E53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5620"/>
    <p:restoredTop sz="94660"/>
  </p:normalViewPr>
  <p:slideViewPr>
    <p:cSldViewPr>
      <p:cViewPr varScale="1">
        <p:scale>
          <a:sx n="134" d="100"/>
          <a:sy n="134" d="100"/>
        </p:scale>
        <p:origin x="-11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" Target="slides/slide1.xml"/><Relationship Id="rId19" Type="http://schemas.openxmlformats.org/officeDocument/2006/relationships/slide" Target="slides/slide2.xml"/><Relationship Id="rId63" Type="http://schemas.openxmlformats.org/officeDocument/2006/relationships/notesMaster" Target="notesMasters/notesMaster1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33.xml"/><Relationship Id="rId51" Type="http://schemas.openxmlformats.org/officeDocument/2006/relationships/slide" Target="slides/slide34.xml"/><Relationship Id="rId52" Type="http://schemas.openxmlformats.org/officeDocument/2006/relationships/slide" Target="slides/slide35.xml"/><Relationship Id="rId53" Type="http://schemas.openxmlformats.org/officeDocument/2006/relationships/slide" Target="slides/slide36.xml"/><Relationship Id="rId54" Type="http://schemas.openxmlformats.org/officeDocument/2006/relationships/slide" Target="slides/slide37.xml"/><Relationship Id="rId55" Type="http://schemas.openxmlformats.org/officeDocument/2006/relationships/slide" Target="slides/slide38.xml"/><Relationship Id="rId56" Type="http://schemas.openxmlformats.org/officeDocument/2006/relationships/slide" Target="slides/slide39.xml"/><Relationship Id="rId57" Type="http://schemas.openxmlformats.org/officeDocument/2006/relationships/slide" Target="slides/slide40.xml"/><Relationship Id="rId58" Type="http://schemas.openxmlformats.org/officeDocument/2006/relationships/slide" Target="slides/slide41.xml"/><Relationship Id="rId59" Type="http://schemas.openxmlformats.org/officeDocument/2006/relationships/slide" Target="slides/slide42.xml"/><Relationship Id="rId40" Type="http://schemas.openxmlformats.org/officeDocument/2006/relationships/slide" Target="slides/slide23.xml"/><Relationship Id="rId41" Type="http://schemas.openxmlformats.org/officeDocument/2006/relationships/slide" Target="slides/slide24.xml"/><Relationship Id="rId42" Type="http://schemas.openxmlformats.org/officeDocument/2006/relationships/slide" Target="slides/slide25.xml"/><Relationship Id="rId43" Type="http://schemas.openxmlformats.org/officeDocument/2006/relationships/slide" Target="slides/slide26.xml"/><Relationship Id="rId44" Type="http://schemas.openxmlformats.org/officeDocument/2006/relationships/slide" Target="slides/slide27.xml"/><Relationship Id="rId45" Type="http://schemas.openxmlformats.org/officeDocument/2006/relationships/slide" Target="slides/slide28.xml"/><Relationship Id="rId46" Type="http://schemas.openxmlformats.org/officeDocument/2006/relationships/slide" Target="slides/slide29.xml"/><Relationship Id="rId47" Type="http://schemas.openxmlformats.org/officeDocument/2006/relationships/slide" Target="slides/slide30.xml"/><Relationship Id="rId48" Type="http://schemas.openxmlformats.org/officeDocument/2006/relationships/slide" Target="slides/slide31.xml"/><Relationship Id="rId49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3.xml"/><Relationship Id="rId31" Type="http://schemas.openxmlformats.org/officeDocument/2006/relationships/slide" Target="slides/slide14.xml"/><Relationship Id="rId32" Type="http://schemas.openxmlformats.org/officeDocument/2006/relationships/slide" Target="slides/slide15.xml"/><Relationship Id="rId33" Type="http://schemas.openxmlformats.org/officeDocument/2006/relationships/slide" Target="slides/slide16.xml"/><Relationship Id="rId34" Type="http://schemas.openxmlformats.org/officeDocument/2006/relationships/slide" Target="slides/slide17.xml"/><Relationship Id="rId35" Type="http://schemas.openxmlformats.org/officeDocument/2006/relationships/slide" Target="slides/slide18.xml"/><Relationship Id="rId36" Type="http://schemas.openxmlformats.org/officeDocument/2006/relationships/slide" Target="slides/slide19.xml"/><Relationship Id="rId37" Type="http://schemas.openxmlformats.org/officeDocument/2006/relationships/slide" Target="slides/slide20.xml"/><Relationship Id="rId38" Type="http://schemas.openxmlformats.org/officeDocument/2006/relationships/slide" Target="slides/slide21.xml"/><Relationship Id="rId39" Type="http://schemas.openxmlformats.org/officeDocument/2006/relationships/slide" Target="slides/slide22.xml"/><Relationship Id="rId20" Type="http://schemas.openxmlformats.org/officeDocument/2006/relationships/slide" Target="slides/slide3.xml"/><Relationship Id="rId21" Type="http://schemas.openxmlformats.org/officeDocument/2006/relationships/slide" Target="slides/slide4.xml"/><Relationship Id="rId22" Type="http://schemas.openxmlformats.org/officeDocument/2006/relationships/slide" Target="slides/slide5.xml"/><Relationship Id="rId23" Type="http://schemas.openxmlformats.org/officeDocument/2006/relationships/slide" Target="slides/slide6.xml"/><Relationship Id="rId24" Type="http://schemas.openxmlformats.org/officeDocument/2006/relationships/slide" Target="slides/slide7.xml"/><Relationship Id="rId25" Type="http://schemas.openxmlformats.org/officeDocument/2006/relationships/slide" Target="slides/slide8.xml"/><Relationship Id="rId26" Type="http://schemas.openxmlformats.org/officeDocument/2006/relationships/slide" Target="slides/slide9.xml"/><Relationship Id="rId27" Type="http://schemas.openxmlformats.org/officeDocument/2006/relationships/slide" Target="slides/slide10.xml"/><Relationship Id="rId28" Type="http://schemas.openxmlformats.org/officeDocument/2006/relationships/slide" Target="slides/slide11.xml"/><Relationship Id="rId29" Type="http://schemas.openxmlformats.org/officeDocument/2006/relationships/slide" Target="slides/slide12.xml"/><Relationship Id="rId60" Type="http://schemas.openxmlformats.org/officeDocument/2006/relationships/slide" Target="slides/slide43.xml"/><Relationship Id="rId61" Type="http://schemas.openxmlformats.org/officeDocument/2006/relationships/slide" Target="slides/slide44.xml"/><Relationship Id="rId62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181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 smtClean="0"/>
              <a:t>Click to edit Master text styles</a:t>
            </a:r>
          </a:p>
          <a:p>
            <a:pPr lvl="1"/>
            <a:r>
              <a:rPr lang="nl-NL" noProof="0" smtClean="0"/>
              <a:t>Second level</a:t>
            </a:r>
          </a:p>
          <a:p>
            <a:pPr lvl="2"/>
            <a:r>
              <a:rPr lang="nl-NL" noProof="0" smtClean="0"/>
              <a:t>Third level</a:t>
            </a:r>
          </a:p>
          <a:p>
            <a:pPr lvl="3"/>
            <a:r>
              <a:rPr lang="nl-NL" noProof="0" smtClean="0"/>
              <a:t>Fourth level</a:t>
            </a:r>
          </a:p>
          <a:p>
            <a:pPr lvl="4"/>
            <a:r>
              <a:rPr lang="nl-NL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F0FB961-0A72-AE42-9026-4D43E1DF0FA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37334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eaLnBrk="1" hangingPunct="1"/>
            <a:fld id="{7E1A03FD-D323-034E-B95C-B3554E5AF846}" type="slidenum">
              <a:rPr lang="nl-NL" sz="1200">
                <a:latin typeface="Arial" charset="0"/>
              </a:rPr>
              <a:pPr eaLnBrk="1" hangingPunct="1"/>
              <a:t>1</a:t>
            </a:fld>
            <a:endParaRPr lang="nl-NL" sz="1200">
              <a:latin typeface="Arial" charset="0"/>
            </a:endParaRPr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14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14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eaLnBrk="1" hangingPunct="1"/>
            <a:fld id="{05232721-E4C2-534B-8E9E-32805D3E9E4C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11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26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-pixek bar charts (Keim et al, 2002)</a:t>
            </a:r>
          </a:p>
          <a:p>
            <a:r>
              <a:rPr lang="en-US"/>
              <a:t>-spectrographs: CVSscan/CVSgrab, 2005-2006</a:t>
            </a:r>
          </a:p>
          <a:p>
            <a:r>
              <a:rPr lang="en-US"/>
              <a:t>-treemaps: Shneiderman (early 1990s); squarified (Bruls et al, 2000); : finviz.com, follower of map of the market (Wattenberg)</a:t>
            </a:r>
          </a:p>
          <a:p>
            <a:r>
              <a:rPr lang="en-US"/>
              <a:t>-Voronoi treemaps (Balzer and Deussen, 2005)</a:t>
            </a:r>
          </a:p>
          <a:p>
            <a:r>
              <a:rPr lang="en-US"/>
              <a:t>-pixel-line text: Tarantula (Jones and Stasko, 2002); based on original SeeSoft idea (Eick et al, 1992)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2426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eaLnBrk="1" hangingPunct="1"/>
            <a:fld id="{348C6015-3B6B-0645-95A9-00B1FBD5F84E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21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67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alibri" charset="0"/>
              </a:rPr>
              <a:t>Let’s start with the </a:t>
            </a:r>
            <a:r>
              <a:rPr lang="en-US" b="1">
                <a:latin typeface="Calibri" charset="0"/>
              </a:rPr>
              <a:t>data</a:t>
            </a:r>
            <a:r>
              <a:rPr lang="en-US">
                <a:latin typeface="Calibri" charset="0"/>
              </a:rPr>
              <a:t> we bundle. This can be either a graph G or a trail-set T, the difference being that a trail-set has a spatial embedding, while a graph not. </a:t>
            </a:r>
          </a:p>
          <a:p>
            <a:r>
              <a:rPr lang="en-US">
                <a:latin typeface="Calibri" charset="0"/>
              </a:rPr>
              <a:t>We call the input generically a path-set P. </a:t>
            </a:r>
          </a:p>
          <a:p>
            <a:r>
              <a:rPr lang="en-US">
                <a:latin typeface="Calibri" charset="0"/>
              </a:rPr>
              <a:t>What we actually bundle is a </a:t>
            </a:r>
            <a:r>
              <a:rPr lang="en-US" b="1">
                <a:latin typeface="Calibri" charset="0"/>
              </a:rPr>
              <a:t>drawing</a:t>
            </a:r>
            <a:r>
              <a:rPr lang="en-US">
                <a:latin typeface="Calibri" charset="0"/>
              </a:rPr>
              <a:t> of a path-set (which for graphs requires a layout, and for trails is implicit). </a:t>
            </a:r>
          </a:p>
          <a:p>
            <a:r>
              <a:rPr lang="en-US">
                <a:latin typeface="Calibri" charset="0"/>
              </a:rPr>
              <a:t>We call such a drawing D(P), and the bundled result B(D(P)). 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Then, bundling can be defined as an </a:t>
            </a:r>
            <a:r>
              <a:rPr lang="en-US" b="1">
                <a:latin typeface="Calibri" charset="0"/>
              </a:rPr>
              <a:t>operator</a:t>
            </a:r>
            <a:r>
              <a:rPr lang="en-US">
                <a:latin typeface="Calibri" charset="0"/>
              </a:rPr>
              <a:t> which basically brings paths (similar in data and drawing space) very close to each other (in drawing space).</a:t>
            </a:r>
          </a:p>
          <a:p>
            <a:r>
              <a:rPr lang="en-US">
                <a:latin typeface="Calibri" charset="0"/>
              </a:rPr>
              <a:t>Interesting… operators are what we know in </a:t>
            </a:r>
            <a:r>
              <a:rPr lang="en-US" b="1">
                <a:latin typeface="Calibri" charset="0"/>
              </a:rPr>
              <a:t>image processing</a:t>
            </a:r>
            <a:r>
              <a:rPr lang="en-US">
                <a:latin typeface="Calibri" charset="0"/>
              </a:rPr>
              <a:t>..</a:t>
            </a:r>
          </a:p>
        </p:txBody>
      </p:sp>
      <p:sp>
        <p:nvSpPr>
          <p:cNvPr id="2467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eaLnBrk="1" hangingPunct="1"/>
            <a:fld id="{654EA640-FFCA-D64E-ABF5-B60B7D5C91F9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24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29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2529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eaLnBrk="1" hangingPunct="1"/>
            <a:fld id="{570E35EE-5D4A-1943-8F96-F4F0D776104E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29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49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2549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eaLnBrk="1" hangingPunct="1"/>
            <a:fld id="{0DFA7C7C-1BBC-1A45-A887-6240723142C0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30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N_bovenbal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268413"/>
            <a:ext cx="9140825" cy="2454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4" descr="Light upward diagonal"/>
          <p:cNvSpPr>
            <a:spLocks noChangeArrowheads="1"/>
          </p:cNvSpPr>
          <p:nvPr/>
        </p:nvSpPr>
        <p:spPr bwMode="auto">
          <a:xfrm>
            <a:off x="0" y="6218238"/>
            <a:ext cx="9144000" cy="63500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7" descr="RUGR_logoEN_rood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50813"/>
            <a:ext cx="239395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 descr="Light upward diagonal"/>
          <p:cNvSpPr>
            <a:spLocks noChangeArrowheads="1"/>
          </p:cNvSpPr>
          <p:nvPr/>
        </p:nvSpPr>
        <p:spPr bwMode="auto">
          <a:xfrm>
            <a:off x="0" y="1009650"/>
            <a:ext cx="9144000" cy="261938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755650" y="1484313"/>
            <a:ext cx="7935913" cy="657225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755650" y="2209800"/>
            <a:ext cx="7935913" cy="1363663"/>
          </a:xfrm>
        </p:spPr>
        <p:txBody>
          <a:bodyPr/>
          <a:lstStyle>
            <a:lvl1pPr marL="0" indent="0">
              <a:buFontTx/>
              <a:buNone/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Date Placeholder 8"/>
          <p:cNvSpPr>
            <a:spLocks noGrp="1" noChangeArrowheads="1"/>
          </p:cNvSpPr>
          <p:nvPr>
            <p:ph type="dt" sz="half" idx="10"/>
          </p:nvPr>
        </p:nvSpPr>
        <p:spPr>
          <a:xfrm>
            <a:off x="6589713" y="1009650"/>
            <a:ext cx="1905000" cy="2619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F39CE-CD7D-1546-AE11-53FE566E069A}" type="datetime1">
              <a:rPr lang="en-US"/>
              <a:pPr>
                <a:defRPr/>
              </a:pPr>
              <a:t>29/11/17</a:t>
            </a:fld>
            <a:endParaRPr lang="en-US"/>
          </a:p>
        </p:txBody>
      </p:sp>
      <p:sp>
        <p:nvSpPr>
          <p:cNvPr id="10" name="Slide Number Placeholder 9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496300" y="1009650"/>
            <a:ext cx="647700" cy="2619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| </a:t>
            </a:r>
            <a:fld id="{A6A3C7B2-D99D-8443-AFDB-20B0E76253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75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EB70CB38-80C8-3740-A220-FB81E62736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18466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2E6F71F2-867A-D04D-B06A-FA8AF0F12E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42268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CDC88624-2FF8-0C40-8DC1-7C057A51FC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3116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55B0AAAD-A0E1-0841-A724-378599F875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35684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2AF49B80-C921-A740-9142-2402F9D672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7257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4D3BB535-1009-1F4B-8B41-930F7780E0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10199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1A332C0C-5E89-864A-AABF-195199DE22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9948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9A4E3011-A998-7848-A9B3-D3948B98D2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10700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612E8E6F-6D0A-1F4E-AEDC-2579D9891A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75099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0A919DE7-4B99-894B-AA48-EEBC34274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89112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3A97FD48-0DAA-A040-AEB5-B0E2CE9BFE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82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7A72CCD0-B46A-F14D-8E12-C95C5EA929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12744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44B4FC77-13CB-9742-80E5-E9C73A12DE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0774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0CD76A06-08C8-754F-883D-7BC124282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6009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8184BB50-86FC-F440-85E2-C542874C73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1820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B2ACD0DA-8FD3-D746-AAEB-161166CA62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83055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A82C2442-FE9E-7740-9706-30195D42AF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60331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C09169D8-C46A-5741-96A7-D1C7DF1C5C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2349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2BC87E83-D203-344B-83F3-CD7274585F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6263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66BCF760-798D-714C-9C8D-10A2832F14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2819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7661EBF3-765A-0846-B4AD-9A9955B631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73987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7624FC93-1214-404C-8A07-BE50559AF7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251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A9B0EDCF-73AA-7A46-8BA3-E1F9C9D091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9079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EB7751F8-6AD8-9B4D-8D8E-7AD525C135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94597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1DF3BB21-5CA4-DA40-9A2D-9136247FDA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7302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3BB09EFC-73E4-164F-9251-74AC40C49B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2433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670822F2-4F4F-F44C-98EC-71068EFFEE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94428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347BEFFC-42E3-454D-BEFA-DAD91FCCBC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11312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48B53023-C9F9-F44A-9062-DA100DA40D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46293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F37B3A2A-F0FD-9648-834B-E075F811FC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23970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1E6A34E0-0521-D24F-A504-A659089DCB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4033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AE899D6B-0A23-FE40-9309-3CE41BC8A6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61580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9D39EF57-A7C9-5B48-83BC-52B5C4651C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241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A8194D7A-65E1-A048-BD60-583361C0E0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9091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F7B6E240-99B4-5F4E-B2AE-4BC7EE91AF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6576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1A7B38B9-CC5D-F546-8C7B-6768F4B1D6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9957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1AC5D934-DBB5-894C-89FF-0E12A3F243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59092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B2DEF47C-E51E-DC49-8DFB-8E93E4C86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17063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7C5360CE-3070-2648-AF3A-28CF28B18A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61631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95A2DB18-C9C5-8E44-8251-46527F25C1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50769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5025E249-EF8E-EB41-A66B-C40724D26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45873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15C265D8-214D-A240-AEA7-3B2F1B8529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75589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052F594B-0B76-8F4E-8ADF-CF891EF375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94653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9E10960B-71E2-7B4D-BF5F-8B79113E81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159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F294A9E5-B3AD-D145-9951-5432498FF9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23297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20445BA5-2EAC-5647-95B9-FA2997AF97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43748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B4098205-F7C8-1A41-ACFD-8E8D1ABF10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9662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1373F02D-A190-0B4A-B00E-6C94C37F2C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44324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3D132E58-3559-A146-BCD7-4E5A534227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3933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9E1D7483-D130-714D-8245-C98B48D1E9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04842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6B23CD79-03CB-6D44-AFB3-220D6FD3D1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96959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AB618EC9-89D2-FF4D-8904-303B421428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3201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9F86F972-6438-5E45-9C1C-3703580952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48749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B20C9D75-FF8D-AC40-B7EF-B4924E233F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50459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ED0A1EED-7B95-784B-84AD-BEE45752FF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480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DDE4BADA-B5BC-6F40-9997-296CFDAD77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8585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E3F4CEBB-B1AE-8640-835A-E0898A1B5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38668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CC2B1EFD-37A6-5243-945B-C76AC05E6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6262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0C4939DC-37C6-2F4D-9379-8144E4E357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89587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EB5F8606-C70E-7B43-9AD6-874B3689F2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85605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D36FBDC0-8BDB-4247-ADEB-6772F4445C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03963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73184B01-A5E1-C445-83FC-5B28D2744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18489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4450B48A-494B-A442-8A63-749CEBFC3B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0200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8040EE51-9896-A748-8E26-E1AE9EF2E4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28502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425AFDAA-ED39-DB46-8A32-7B80F05AEE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5902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FBA2B66A-D0C6-C34C-98CF-DBFFCDBCB9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0080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AC17D092-D4F0-2944-A655-2FBD379D6D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17985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A0E4F42E-D019-6142-8D25-34F33C221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89307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FAA70838-67F7-D248-AF15-946B04077C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1572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BAA8B13F-3CB1-EF41-9486-BDEA4B5FD6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54590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B5A3E887-5031-5041-B80A-57EFA65093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92305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308CC076-E80E-ED4F-ACD4-5A38F6C76C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33244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AEDEBE23-50FC-D44C-9303-5B9E20BA61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22867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C4274744-A5FD-554D-8F01-11FA809A8D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12141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C5826F10-9135-DA46-886C-684F356549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3399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576D00EC-9905-DC4D-AC09-815DD4132D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77671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C9B27501-C81F-7746-BF8D-F168F0DD8B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20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C4FC8765-A151-3F46-B391-B559D2E43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5503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54D446E4-BD3E-B345-9AFF-71C09179BD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4367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0FB078DD-B0D9-0B46-9F3B-0446B037EA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1815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AFDF9A82-9DFA-854A-94AD-B26CF06D44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62732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B9A32AFA-6B80-AF4C-BCC0-F911E11900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287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33895EA7-8656-1D41-853F-C9861253A7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58262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79537806-63ED-1C4B-B758-8A9C07DC10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17624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2F6E6ADB-9BB6-0043-B9FD-A46A14E8AE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328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2D614B6D-D0EF-7B43-9097-B439D01B49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96747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07605A18-556A-564A-BBC5-9011D8B27F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4605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EECC7C06-C78B-FE4E-9568-3A86FC47BA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051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DFF8A2BD-A638-C943-A452-4ED5EEFBD1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4276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F7082A8A-E58C-ED43-83AE-A4CDFC3ED5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44944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6A6AFE43-844D-7948-9A1F-F913F58BD6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75627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BF5F5B7A-3FA6-B24F-AACC-40453CE050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35069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E2877086-927D-1745-8855-DAB854043F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2279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057AA43C-E5FB-134B-9CFF-A523D46A2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91820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6AC4F841-1E7C-0441-AAD4-107A67F4A9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0813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A7BAFAE6-1AFD-F346-9045-A9F4F15819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51812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611260FF-6C2A-F647-B056-73D3B04CA3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741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94276D9B-6D77-7243-B5E1-9E0A668C80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6945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69EFFEFB-B256-BC48-8701-DCE57925D5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62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E3F7D4E3-A69A-D942-9529-FEB0CD1609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50578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4C4E2638-5490-DC4B-9F9C-3D8CFBF904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46218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19527CE2-A758-364B-AFFB-4B7388A63C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3974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9862E4FD-2A54-3C4E-B555-37767C4847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96557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5D544E42-CCEB-434E-80A0-29F386F823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56302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6AB53EEE-1C42-C54A-83F6-8DFA05ECB4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30083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FF14D68F-DD1C-5C4A-9B9A-7C81268DD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65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6589713" y="1009650"/>
            <a:ext cx="1905000" cy="2619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AE4F0-4FF7-594B-9B7A-3CA156299E51}" type="datetime1">
              <a:rPr lang="en-US"/>
              <a:pPr>
                <a:defRPr/>
              </a:pPr>
              <a:t>29/11/17</a:t>
            </a:fld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496300" y="1009650"/>
            <a:ext cx="647700" cy="2619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| </a:t>
            </a:r>
            <a:fld id="{145724DA-9C26-9C40-BEB6-EB5333DCD9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229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9A65EBE0-A521-C049-8C1D-C6471F0251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2467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345BB542-EAF3-6C4D-B606-FBF2007030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4615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E3DEC665-FA32-464B-A18A-DC90EDABE9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961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E19291DD-FB46-B24E-8C5F-D83E7EC33C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5282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A8CEFE02-7359-864E-9D9F-2EDA07D664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201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1C363744-9324-9543-BB06-1A18973021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1612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663DFFE0-DBB9-FE4E-9FDD-A9A2A8B88D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3432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5646746D-9DE2-2544-B82C-16927F7EA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746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647E343D-C5B9-574C-8864-4235A69224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260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40307E9C-8EB9-3D44-82AA-184B284CAE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509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2158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4FEBFD85-CD66-8247-92A8-F4648D3DA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022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36B4593B-BFEB-E24A-97C7-A0A2C5E46B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4369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721F6672-8F86-4243-8526-3A8D55ED41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3803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F05E4944-0182-1E44-AD0E-74AB37A409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3995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68231945-0B9A-1448-A25F-ED1AB2772B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196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883CC579-711D-7F42-AC3C-2B64A11F00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2032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14984BB1-4F79-CA41-9551-31175C6014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654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9291C5AA-B6FC-9F40-A6DC-176D3FC0E3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3977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E2574E8D-C16E-0941-BAF9-81382F9569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2816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1C7DCF76-5A14-B943-B068-A3957B13F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823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5427678E-DAF4-F34F-B66D-D8208D28E7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3433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25EEAADF-0391-D641-9E95-9074E21287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053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63E5FF9B-5E6D-F540-8997-B8335BFDB0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32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FA5E0F8D-D4BC-9A41-A450-34514485D1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279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06AA47FC-1C1A-894D-851F-2BA41ECB3A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8677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FE046A0E-9BE1-C841-B85C-7ABD82E202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0280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DEEF3DC2-6C1C-4C47-A5DD-545FC66BD1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6103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884326AF-450A-864D-B39D-E6A7B7101F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8526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E52086E3-49F9-FB41-A419-6BAD0A5CB1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5025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69373E94-5C37-0148-B0D0-C4A9F84F34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6844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9213DE14-5AA5-3D40-8D0C-EE96A92515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91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631CC1FB-E59F-754B-8F0B-1CF021CC03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59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4D7FE26A-80C9-7541-AC74-F26E39BBCE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8481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F96C0594-E3CD-9245-88D6-525BC5AB33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4425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3D2B7F14-2DF4-5344-A6B3-DF4DE2D91A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676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C3BF7F08-4CAD-1C49-B370-9D0884101B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1493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97E6A051-179B-7846-B127-3C58490B0B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08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C4B15E68-A310-234C-888A-4B6EF87E6E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5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4B342CA1-5516-844F-B8F4-A1986DEE0A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5635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4FB94C6C-F893-A94A-9BE7-6CA4A7E937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0698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9665791D-A1B1-3C49-A254-12E1CACE8F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404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3F87E572-6BC8-8646-A970-CCCFECB0A0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41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46048C42-290A-4645-A38E-9AABC94E3B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611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A6949800-E3B3-8842-BBAC-191637C1B0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94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78B5C75E-AF9F-5B46-A1C7-157CB14AE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6031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A4CD9F5C-64E9-FD4E-95DF-2D9585C07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6241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9BE986AE-011B-9A42-A3DF-1051904331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0094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4C97F1B4-5A41-D644-A6FA-EF52F0311B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8567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20F3D3F9-5F2D-CB41-B7B3-C0AE1E2723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1794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CAE7A147-649D-DA49-A0FA-53BEC377A8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947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7292FC6D-19A3-BA4F-96DD-937ABD014B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839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4CF04D82-C1E9-7D46-A3F2-71F05E1D43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0642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E593736D-1B34-CE4C-8A7C-42429C8D5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43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573F8BDD-F37D-C447-A9A7-6F6E4FE9CF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925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9D16329C-1FDA-5040-BE04-A3276B1F9A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359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784F89EB-1EF7-C141-93E1-35144069F6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332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AC7E0A90-1B1B-6C4A-82EC-118D2A0DC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487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46BC9FFE-A61B-804D-A994-663D0892A7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4813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8DEE5B5E-1787-614D-8F27-9AE491A266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5368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694E6A6F-225B-564B-84B0-173CC9D2AB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2763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23D91B22-ECC4-1B40-A9D1-3A3A64337D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137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B9BB93D0-BCBA-2745-BD9A-AA2561651A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3951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9BA7A75A-C64A-744B-A6BE-F1BC09DAF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7433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C7350ACB-B76A-D243-A201-3B97EA0BDD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180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B31A0E5D-31DF-BF43-8D04-A99FBE1289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33758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0DDAB00D-C811-8344-9018-B99E5BAB0C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9630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4EDEC753-8E06-C64C-8331-77B32F1122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1049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4BFAD1DE-9E60-2444-91FD-BCC6F5431D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056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4F5205E9-03B0-5B4B-AC2C-9CE4FB9DDE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0479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EEA7CA65-826A-1F4C-B36F-D69707B99C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670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E9B4727E-646A-CF47-BC32-A23307C6C1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1576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F1A1426D-CA83-7741-83E0-4A713752A7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7588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620869C2-4259-904B-AE19-7640C43D48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4936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AE683E36-ECF3-5843-9511-B2824B8788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6803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26F21404-53C9-8E48-9CBD-5F0C0D56C5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44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88C22E34-C443-5D4D-9739-0694AFAC91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9391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7A21D999-EF81-524F-BA9E-CEF613878E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07082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06BF8B11-2981-3940-9BD1-E6BBE8B565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89983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774DCF87-0B38-044C-B496-D1E2800E3E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28855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6B7A8675-6AE9-FD45-B870-4EBECD94F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05370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AD540992-8F2C-934A-A8FA-D9F34A2743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17877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A2C40E28-6B60-1A44-A7C2-D2A9358594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8451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D621E0D0-16CE-DE4E-8BC2-D5C2AF8022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4332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7B89A3B9-E7B3-5642-89C8-17297B68E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1307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EA9AF4FC-3E31-6A48-BB94-E2F01FBB38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30514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charset="0"/>
              </a:defRPr>
            </a:lvl1pPr>
          </a:lstStyle>
          <a:p>
            <a:pPr>
              <a:defRPr/>
            </a:pPr>
            <a:fld id="{F2C30E0F-21C9-0B4F-95F9-60CF08037D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27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1.xml"/><Relationship Id="rId13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3.xml"/><Relationship Id="rId13" Type="http://schemas.openxmlformats.org/officeDocument/2006/relationships/theme" Target="../theme/theme11.xml"/><Relationship Id="rId1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18.xml"/><Relationship Id="rId8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5.xml"/><Relationship Id="rId13" Type="http://schemas.openxmlformats.org/officeDocument/2006/relationships/theme" Target="../theme/theme12.xml"/><Relationship Id="rId1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0.xml"/><Relationship Id="rId8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47.xml"/><Relationship Id="rId13" Type="http://schemas.openxmlformats.org/officeDocument/2006/relationships/theme" Target="../theme/theme13.xml"/><Relationship Id="rId1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2.xml"/><Relationship Id="rId8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5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59.xml"/><Relationship Id="rId13" Type="http://schemas.openxmlformats.org/officeDocument/2006/relationships/theme" Target="../theme/theme14.xml"/><Relationship Id="rId1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4.xml"/><Relationship Id="rId8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57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0.xml"/><Relationship Id="rId12" Type="http://schemas.openxmlformats.org/officeDocument/2006/relationships/slideLayout" Target="../slideLayouts/slideLayout171.xml"/><Relationship Id="rId13" Type="http://schemas.openxmlformats.org/officeDocument/2006/relationships/theme" Target="../theme/theme15.xml"/><Relationship Id="rId1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6.xml"/><Relationship Id="rId8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69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2.xml"/><Relationship Id="rId12" Type="http://schemas.openxmlformats.org/officeDocument/2006/relationships/slideLayout" Target="../slideLayouts/slideLayout183.xml"/><Relationship Id="rId13" Type="http://schemas.openxmlformats.org/officeDocument/2006/relationships/theme" Target="../theme/theme16.xml"/><Relationship Id="rId1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78.xml"/><Relationship Id="rId8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81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4.xml"/><Relationship Id="rId12" Type="http://schemas.openxmlformats.org/officeDocument/2006/relationships/slideLayout" Target="../slideLayouts/slideLayout195.xml"/><Relationship Id="rId13" Type="http://schemas.openxmlformats.org/officeDocument/2006/relationships/theme" Target="../theme/theme17.xml"/><Relationship Id="rId1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90.xml"/><Relationship Id="rId8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3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5" Type="http://schemas.openxmlformats.org/officeDocument/2006/relationships/slideLayout" Target="../slideLayouts/slideLayout8.xml"/><Relationship Id="rId6" Type="http://schemas.openxmlformats.org/officeDocument/2006/relationships/slideLayout" Target="../slideLayouts/slideLayout9.xml"/><Relationship Id="rId7" Type="http://schemas.openxmlformats.org/officeDocument/2006/relationships/slideLayout" Target="../slideLayouts/slideLayout10.xml"/><Relationship Id="rId8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Relationship Id="rId9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1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5.xml"/><Relationship Id="rId13" Type="http://schemas.openxmlformats.org/officeDocument/2006/relationships/theme" Target="../theme/theme7.xml"/><Relationship Id="rId1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8.xml"/><Relationship Id="rId6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0.xml"/><Relationship Id="rId8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87.xml"/><Relationship Id="rId13" Type="http://schemas.openxmlformats.org/officeDocument/2006/relationships/theme" Target="../theme/theme8.xml"/><Relationship Id="rId1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9.xml"/><Relationship Id="rId5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2.xml"/><Relationship Id="rId8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99.xml"/><Relationship Id="rId13" Type="http://schemas.openxmlformats.org/officeDocument/2006/relationships/theme" Target="../theme/theme9.xml"/><Relationship Id="rId1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9.xml"/><Relationship Id="rId3" Type="http://schemas.openxmlformats.org/officeDocument/2006/relationships/slideLayout" Target="../slideLayouts/slideLayout90.xml"/><Relationship Id="rId4" Type="http://schemas.openxmlformats.org/officeDocument/2006/relationships/slideLayout" Target="../slideLayouts/slideLayout91.xml"/><Relationship Id="rId5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4.xml"/><Relationship Id="rId8" Type="http://schemas.openxmlformats.org/officeDocument/2006/relationships/slideLayout" Target="../slideLayouts/slideLayout95.xml"/><Relationship Id="rId9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1468438"/>
            <a:ext cx="79343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2205038"/>
            <a:ext cx="7934325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8" name="Picture 6" descr="RUGR_logoEN_rood_RG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534150"/>
            <a:ext cx="10795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69" r:id="rId1"/>
    <p:sldLayoutId id="2147485170" r:id="rId2"/>
    <p:sldLayoutId id="2147485171" r:id="rId3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orgia" pitchFamily="18" charset="0"/>
          <a:ea typeface="ＭＳ Ｐゴシック" pitchFamily="1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orgia" pitchFamily="18" charset="0"/>
          <a:ea typeface="ＭＳ Ｐゴシック" pitchFamily="1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orgia" pitchFamily="18" charset="0"/>
          <a:ea typeface="ＭＳ Ｐゴシック" pitchFamily="1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orgia" pitchFamily="18" charset="0"/>
          <a:ea typeface="ＭＳ Ｐゴシック" pitchFamily="1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orgia" pitchFamily="18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orgia" pitchFamily="18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orgia" pitchFamily="18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eorgia" pitchFamily="18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›"/>
        <a:defRPr sz="25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5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" pitchFamily="18" charset="0"/>
        <a:buChar char="•"/>
        <a:defRPr sz="25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" pitchFamily="18" charset="0"/>
        <a:buChar char="•"/>
        <a:defRPr sz="25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" pitchFamily="18" charset="0"/>
        <a:buChar char="•"/>
        <a:defRPr sz="25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" pitchFamily="18" charset="0"/>
        <a:buChar char="•"/>
        <a:defRPr sz="2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64C9808-DA58-2645-B36E-1B45817C06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68" r:id="rId1"/>
    <p:sldLayoutId id="2147485269" r:id="rId2"/>
    <p:sldLayoutId id="2147485270" r:id="rId3"/>
    <p:sldLayoutId id="2147485271" r:id="rId4"/>
    <p:sldLayoutId id="2147485272" r:id="rId5"/>
    <p:sldLayoutId id="2147485273" r:id="rId6"/>
    <p:sldLayoutId id="2147485274" r:id="rId7"/>
    <p:sldLayoutId id="2147485275" r:id="rId8"/>
    <p:sldLayoutId id="2147485276" r:id="rId9"/>
    <p:sldLayoutId id="2147485277" r:id="rId10"/>
    <p:sldLayoutId id="2147485278" r:id="rId11"/>
    <p:sldLayoutId id="214748527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36435B4-10F1-7143-8ADB-59D8C18304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80" r:id="rId1"/>
    <p:sldLayoutId id="2147485281" r:id="rId2"/>
    <p:sldLayoutId id="2147485282" r:id="rId3"/>
    <p:sldLayoutId id="2147485283" r:id="rId4"/>
    <p:sldLayoutId id="2147485284" r:id="rId5"/>
    <p:sldLayoutId id="2147485285" r:id="rId6"/>
    <p:sldLayoutId id="2147485286" r:id="rId7"/>
    <p:sldLayoutId id="2147485287" r:id="rId8"/>
    <p:sldLayoutId id="2147485288" r:id="rId9"/>
    <p:sldLayoutId id="2147485289" r:id="rId10"/>
    <p:sldLayoutId id="2147485290" r:id="rId11"/>
    <p:sldLayoutId id="214748529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5168DFE-6F3F-1E4C-BBF1-F4A5052579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92" r:id="rId1"/>
    <p:sldLayoutId id="2147485293" r:id="rId2"/>
    <p:sldLayoutId id="2147485294" r:id="rId3"/>
    <p:sldLayoutId id="2147485295" r:id="rId4"/>
    <p:sldLayoutId id="2147485296" r:id="rId5"/>
    <p:sldLayoutId id="2147485297" r:id="rId6"/>
    <p:sldLayoutId id="2147485298" r:id="rId7"/>
    <p:sldLayoutId id="2147485299" r:id="rId8"/>
    <p:sldLayoutId id="2147485300" r:id="rId9"/>
    <p:sldLayoutId id="2147485301" r:id="rId10"/>
    <p:sldLayoutId id="2147485302" r:id="rId11"/>
    <p:sldLayoutId id="214748530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EB94977-234D-2A44-BD9D-2BF0ED1131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04" r:id="rId1"/>
    <p:sldLayoutId id="2147485305" r:id="rId2"/>
    <p:sldLayoutId id="2147485306" r:id="rId3"/>
    <p:sldLayoutId id="2147485307" r:id="rId4"/>
    <p:sldLayoutId id="2147485308" r:id="rId5"/>
    <p:sldLayoutId id="2147485309" r:id="rId6"/>
    <p:sldLayoutId id="2147485310" r:id="rId7"/>
    <p:sldLayoutId id="2147485311" r:id="rId8"/>
    <p:sldLayoutId id="2147485312" r:id="rId9"/>
    <p:sldLayoutId id="2147485313" r:id="rId10"/>
    <p:sldLayoutId id="2147485314" r:id="rId11"/>
    <p:sldLayoutId id="214748531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89E3376-F915-5D4D-B702-F345C7D5AF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16" r:id="rId1"/>
    <p:sldLayoutId id="2147485317" r:id="rId2"/>
    <p:sldLayoutId id="2147485318" r:id="rId3"/>
    <p:sldLayoutId id="2147485319" r:id="rId4"/>
    <p:sldLayoutId id="2147485320" r:id="rId5"/>
    <p:sldLayoutId id="2147485321" r:id="rId6"/>
    <p:sldLayoutId id="2147485322" r:id="rId7"/>
    <p:sldLayoutId id="2147485323" r:id="rId8"/>
    <p:sldLayoutId id="2147485324" r:id="rId9"/>
    <p:sldLayoutId id="2147485325" r:id="rId10"/>
    <p:sldLayoutId id="2147485326" r:id="rId11"/>
    <p:sldLayoutId id="214748532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1AA79FE-44A5-684D-8E07-25331C3B2F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28" r:id="rId1"/>
    <p:sldLayoutId id="2147485329" r:id="rId2"/>
    <p:sldLayoutId id="2147485330" r:id="rId3"/>
    <p:sldLayoutId id="2147485331" r:id="rId4"/>
    <p:sldLayoutId id="2147485332" r:id="rId5"/>
    <p:sldLayoutId id="2147485333" r:id="rId6"/>
    <p:sldLayoutId id="2147485334" r:id="rId7"/>
    <p:sldLayoutId id="2147485335" r:id="rId8"/>
    <p:sldLayoutId id="2147485336" r:id="rId9"/>
    <p:sldLayoutId id="2147485337" r:id="rId10"/>
    <p:sldLayoutId id="2147485338" r:id="rId11"/>
    <p:sldLayoutId id="214748533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5F714F7-F1E6-8544-A110-7D09AE7258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40" r:id="rId1"/>
    <p:sldLayoutId id="2147485341" r:id="rId2"/>
    <p:sldLayoutId id="2147485342" r:id="rId3"/>
    <p:sldLayoutId id="2147485343" r:id="rId4"/>
    <p:sldLayoutId id="2147485344" r:id="rId5"/>
    <p:sldLayoutId id="2147485345" r:id="rId6"/>
    <p:sldLayoutId id="2147485346" r:id="rId7"/>
    <p:sldLayoutId id="2147485347" r:id="rId8"/>
    <p:sldLayoutId id="2147485348" r:id="rId9"/>
    <p:sldLayoutId id="2147485349" r:id="rId10"/>
    <p:sldLayoutId id="2147485350" r:id="rId11"/>
    <p:sldLayoutId id="214748535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2DC09B8-7BE5-5449-A116-090D447072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52" r:id="rId1"/>
    <p:sldLayoutId id="2147485353" r:id="rId2"/>
    <p:sldLayoutId id="2147485354" r:id="rId3"/>
    <p:sldLayoutId id="2147485355" r:id="rId4"/>
    <p:sldLayoutId id="2147485356" r:id="rId5"/>
    <p:sldLayoutId id="2147485357" r:id="rId6"/>
    <p:sldLayoutId id="2147485358" r:id="rId7"/>
    <p:sldLayoutId id="2147485359" r:id="rId8"/>
    <p:sldLayoutId id="2147485360" r:id="rId9"/>
    <p:sldLayoutId id="2147485361" r:id="rId10"/>
    <p:sldLayoutId id="2147485362" r:id="rId11"/>
    <p:sldLayoutId id="214748536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E2102D6-9365-1248-B03D-D5D1277851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72" r:id="rId1"/>
    <p:sldLayoutId id="2147485173" r:id="rId2"/>
    <p:sldLayoutId id="2147485174" r:id="rId3"/>
    <p:sldLayoutId id="2147485175" r:id="rId4"/>
    <p:sldLayoutId id="2147485176" r:id="rId5"/>
    <p:sldLayoutId id="2147485177" r:id="rId6"/>
    <p:sldLayoutId id="2147485178" r:id="rId7"/>
    <p:sldLayoutId id="2147485179" r:id="rId8"/>
    <p:sldLayoutId id="2147485180" r:id="rId9"/>
    <p:sldLayoutId id="2147485181" r:id="rId10"/>
    <p:sldLayoutId id="2147485182" r:id="rId11"/>
    <p:sldLayoutId id="214748518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EF2851E-AB6E-8D47-B60E-BD51CE21E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84" r:id="rId1"/>
    <p:sldLayoutId id="2147485185" r:id="rId2"/>
    <p:sldLayoutId id="2147485186" r:id="rId3"/>
    <p:sldLayoutId id="2147485187" r:id="rId4"/>
    <p:sldLayoutId id="2147485188" r:id="rId5"/>
    <p:sldLayoutId id="2147485189" r:id="rId6"/>
    <p:sldLayoutId id="2147485190" r:id="rId7"/>
    <p:sldLayoutId id="2147485191" r:id="rId8"/>
    <p:sldLayoutId id="2147485192" r:id="rId9"/>
    <p:sldLayoutId id="2147485193" r:id="rId10"/>
    <p:sldLayoutId id="2147485194" r:id="rId11"/>
    <p:sldLayoutId id="214748519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F1C86FD-BB96-5144-BC0D-02803E5BF4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96" r:id="rId1"/>
    <p:sldLayoutId id="2147485197" r:id="rId2"/>
    <p:sldLayoutId id="2147485198" r:id="rId3"/>
    <p:sldLayoutId id="2147485199" r:id="rId4"/>
    <p:sldLayoutId id="2147485200" r:id="rId5"/>
    <p:sldLayoutId id="2147485201" r:id="rId6"/>
    <p:sldLayoutId id="2147485202" r:id="rId7"/>
    <p:sldLayoutId id="2147485203" r:id="rId8"/>
    <p:sldLayoutId id="2147485204" r:id="rId9"/>
    <p:sldLayoutId id="2147485205" r:id="rId10"/>
    <p:sldLayoutId id="2147485206" r:id="rId11"/>
    <p:sldLayoutId id="214748520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13D09D8-AD0B-A747-94B7-51878E3257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08" r:id="rId1"/>
    <p:sldLayoutId id="2147485209" r:id="rId2"/>
    <p:sldLayoutId id="2147485210" r:id="rId3"/>
    <p:sldLayoutId id="2147485211" r:id="rId4"/>
    <p:sldLayoutId id="2147485212" r:id="rId5"/>
    <p:sldLayoutId id="2147485213" r:id="rId6"/>
    <p:sldLayoutId id="2147485214" r:id="rId7"/>
    <p:sldLayoutId id="2147485215" r:id="rId8"/>
    <p:sldLayoutId id="2147485216" r:id="rId9"/>
    <p:sldLayoutId id="2147485217" r:id="rId10"/>
    <p:sldLayoutId id="2147485218" r:id="rId11"/>
    <p:sldLayoutId id="214748521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1B28213-7C61-8F44-BC93-A003373ADA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20" r:id="rId1"/>
    <p:sldLayoutId id="2147485221" r:id="rId2"/>
    <p:sldLayoutId id="2147485222" r:id="rId3"/>
    <p:sldLayoutId id="2147485223" r:id="rId4"/>
    <p:sldLayoutId id="2147485224" r:id="rId5"/>
    <p:sldLayoutId id="2147485225" r:id="rId6"/>
    <p:sldLayoutId id="2147485226" r:id="rId7"/>
    <p:sldLayoutId id="2147485227" r:id="rId8"/>
    <p:sldLayoutId id="2147485228" r:id="rId9"/>
    <p:sldLayoutId id="2147485229" r:id="rId10"/>
    <p:sldLayoutId id="2147485230" r:id="rId11"/>
    <p:sldLayoutId id="214748523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604DA47-E765-F64F-92E9-4B7D28AC8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32" r:id="rId1"/>
    <p:sldLayoutId id="2147485233" r:id="rId2"/>
    <p:sldLayoutId id="2147485234" r:id="rId3"/>
    <p:sldLayoutId id="2147485235" r:id="rId4"/>
    <p:sldLayoutId id="2147485236" r:id="rId5"/>
    <p:sldLayoutId id="2147485237" r:id="rId6"/>
    <p:sldLayoutId id="2147485238" r:id="rId7"/>
    <p:sldLayoutId id="2147485239" r:id="rId8"/>
    <p:sldLayoutId id="2147485240" r:id="rId9"/>
    <p:sldLayoutId id="2147485241" r:id="rId10"/>
    <p:sldLayoutId id="2147485242" r:id="rId11"/>
    <p:sldLayoutId id="214748524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773C2F1-458F-F145-866C-5039E055A5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44" r:id="rId1"/>
    <p:sldLayoutId id="2147485245" r:id="rId2"/>
    <p:sldLayoutId id="2147485246" r:id="rId3"/>
    <p:sldLayoutId id="2147485247" r:id="rId4"/>
    <p:sldLayoutId id="2147485248" r:id="rId5"/>
    <p:sldLayoutId id="2147485249" r:id="rId6"/>
    <p:sldLayoutId id="2147485250" r:id="rId7"/>
    <p:sldLayoutId id="2147485251" r:id="rId8"/>
    <p:sldLayoutId id="2147485252" r:id="rId9"/>
    <p:sldLayoutId id="2147485253" r:id="rId10"/>
    <p:sldLayoutId id="2147485254" r:id="rId11"/>
    <p:sldLayoutId id="214748525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7CF2355-3BF4-9446-9397-8514216A93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56" r:id="rId1"/>
    <p:sldLayoutId id="2147485257" r:id="rId2"/>
    <p:sldLayoutId id="2147485258" r:id="rId3"/>
    <p:sldLayoutId id="2147485259" r:id="rId4"/>
    <p:sldLayoutId id="2147485260" r:id="rId5"/>
    <p:sldLayoutId id="2147485261" r:id="rId6"/>
    <p:sldLayoutId id="2147485262" r:id="rId7"/>
    <p:sldLayoutId id="2147485263" r:id="rId8"/>
    <p:sldLayoutId id="2147485264" r:id="rId9"/>
    <p:sldLayoutId id="2147485265" r:id="rId10"/>
    <p:sldLayoutId id="2147485266" r:id="rId11"/>
    <p:sldLayoutId id="214748526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20.png"/><Relationship Id="rId6" Type="http://schemas.openxmlformats.org/officeDocument/2006/relationships/image" Target="../media/image43.png"/><Relationship Id="rId7" Type="http://schemas.openxmlformats.org/officeDocument/2006/relationships/image" Target="../media/image18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3.png"/><Relationship Id="rId11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20" Type="http://schemas.openxmlformats.org/officeDocument/2006/relationships/image" Target="../media/image21.png"/><Relationship Id="rId21" Type="http://schemas.openxmlformats.org/officeDocument/2006/relationships/image" Target="../media/image22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19.png"/><Relationship Id="rId19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45.png"/><Relationship Id="rId7" Type="http://schemas.openxmlformats.org/officeDocument/2006/relationships/image" Target="../media/image72.png"/><Relationship Id="rId1" Type="http://schemas.openxmlformats.org/officeDocument/2006/relationships/slideLayout" Target="../slideLayouts/slideLayout101.xml"/><Relationship Id="rId2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Relationship Id="rId2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79.png"/><Relationship Id="rId8" Type="http://schemas.openxmlformats.org/officeDocument/2006/relationships/image" Target="../media/image80.png"/><Relationship Id="rId9" Type="http://schemas.openxmlformats.org/officeDocument/2006/relationships/image" Target="../media/image81.png"/><Relationship Id="rId10" Type="http://schemas.openxmlformats.org/officeDocument/2006/relationships/image" Target="../media/image82.png"/><Relationship Id="rId11" Type="http://schemas.openxmlformats.org/officeDocument/2006/relationships/image" Target="../media/image83.png"/><Relationship Id="rId1" Type="http://schemas.openxmlformats.org/officeDocument/2006/relationships/slideLayout" Target="../slideLayouts/slideLayout89.xml"/><Relationship Id="rId2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90.png"/><Relationship Id="rId3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82.png"/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6" Type="http://schemas.openxmlformats.org/officeDocument/2006/relationships/image" Target="../media/image103.png"/><Relationship Id="rId1" Type="http://schemas.openxmlformats.org/officeDocument/2006/relationships/slideLayout" Target="../slideLayouts/slideLayout135.xml"/><Relationship Id="rId2" Type="http://schemas.openxmlformats.org/officeDocument/2006/relationships/image" Target="../media/image9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Relationship Id="rId2" Type="http://schemas.openxmlformats.org/officeDocument/2006/relationships/image" Target="../media/image104.png"/><Relationship Id="rId3" Type="http://schemas.openxmlformats.org/officeDocument/2006/relationships/image" Target="../media/image10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1" Type="http://schemas.openxmlformats.org/officeDocument/2006/relationships/slideLayout" Target="../slideLayouts/slideLayout159.xml"/><Relationship Id="rId2" Type="http://schemas.openxmlformats.org/officeDocument/2006/relationships/image" Target="../media/image10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5" Type="http://schemas.openxmlformats.org/officeDocument/2006/relationships/image" Target="../media/image112.png"/><Relationship Id="rId1" Type="http://schemas.openxmlformats.org/officeDocument/2006/relationships/slideLayout" Target="../slideLayouts/slideLayout159.xml"/><Relationship Id="rId2" Type="http://schemas.openxmlformats.org/officeDocument/2006/relationships/image" Target="../media/image10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5" Type="http://schemas.openxmlformats.org/officeDocument/2006/relationships/image" Target="../media/image116.png"/><Relationship Id="rId6" Type="http://schemas.openxmlformats.org/officeDocument/2006/relationships/image" Target="../media/image90.png"/><Relationship Id="rId7" Type="http://schemas.openxmlformats.org/officeDocument/2006/relationships/image" Target="../media/image117.png"/><Relationship Id="rId1" Type="http://schemas.openxmlformats.org/officeDocument/2006/relationships/slideLayout" Target="../slideLayouts/slideLayout171.xml"/><Relationship Id="rId2" Type="http://schemas.openxmlformats.org/officeDocument/2006/relationships/image" Target="../media/image11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1.xml"/><Relationship Id="rId2" Type="http://schemas.openxmlformats.org/officeDocument/2006/relationships/image" Target="../media/image11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1.xml"/><Relationship Id="rId2" Type="http://schemas.openxmlformats.org/officeDocument/2006/relationships/image" Target="../media/image11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1.xml"/><Relationship Id="rId2" Type="http://schemas.openxmlformats.org/officeDocument/2006/relationships/image" Target="../media/image11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1.xml"/><Relationship Id="rId2" Type="http://schemas.openxmlformats.org/officeDocument/2006/relationships/image" Target="../media/image1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1.xml"/><Relationship Id="rId2" Type="http://schemas.openxmlformats.org/officeDocument/2006/relationships/image" Target="../media/image11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1.xml"/><Relationship Id="rId2" Type="http://schemas.openxmlformats.org/officeDocument/2006/relationships/image" Target="../media/image11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1.xml"/><Relationship Id="rId2" Type="http://schemas.openxmlformats.org/officeDocument/2006/relationships/image" Target="../media/image11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5" Type="http://schemas.openxmlformats.org/officeDocument/2006/relationships/image" Target="../media/image123.png"/><Relationship Id="rId6" Type="http://schemas.openxmlformats.org/officeDocument/2006/relationships/image" Target="../media/image124.png"/><Relationship Id="rId7" Type="http://schemas.openxmlformats.org/officeDocument/2006/relationships/image" Target="../media/image125.png"/><Relationship Id="rId1" Type="http://schemas.openxmlformats.org/officeDocument/2006/relationships/slideLayout" Target="../slideLayouts/slideLayout183.xml"/><Relationship Id="rId2" Type="http://schemas.openxmlformats.org/officeDocument/2006/relationships/image" Target="../media/image12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Relationship Id="rId2" Type="http://schemas.openxmlformats.org/officeDocument/2006/relationships/image" Target="../media/image12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Relationship Id="rId2" Type="http://schemas.openxmlformats.org/officeDocument/2006/relationships/image" Target="../media/image1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Text Box 2"/>
          <p:cNvSpPr txBox="1">
            <a:spLocks noChangeArrowheads="1"/>
          </p:cNvSpPr>
          <p:nvPr/>
        </p:nvSpPr>
        <p:spPr bwMode="auto">
          <a:xfrm>
            <a:off x="323850" y="4343400"/>
            <a:ext cx="26638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/>
              <a:t>Prof. dr. Alex Telea </a:t>
            </a:r>
            <a:br>
              <a:rPr lang="en-US" sz="2400"/>
            </a:br>
            <a:endParaRPr lang="en-US" sz="2400"/>
          </a:p>
          <a:p>
            <a:pPr>
              <a:spcBef>
                <a:spcPct val="50000"/>
              </a:spcBef>
            </a:pPr>
            <a:endParaRPr lang="en-US" sz="2400"/>
          </a:p>
        </p:txBody>
      </p:sp>
      <p:sp>
        <p:nvSpPr>
          <p:cNvPr id="21913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95288" y="1835150"/>
            <a:ext cx="8497887" cy="657225"/>
          </a:xfrm>
        </p:spPr>
        <p:txBody>
          <a:bodyPr/>
          <a:lstStyle/>
          <a:p>
            <a:pPr algn="ctr" eaLnBrk="1" hangingPunct="1"/>
            <a:r>
              <a:rPr lang="en-US" sz="3200" b="1" dirty="0" smtClean="0">
                <a:latin typeface="Georgia" charset="0"/>
                <a:ea typeface="ＭＳ Ｐゴシック" charset="0"/>
              </a:rPr>
              <a:t>Scientific Visualizatio</a:t>
            </a:r>
            <a:r>
              <a:rPr lang="en-US" sz="3200" b="1" dirty="0" smtClean="0">
                <a:latin typeface="Georgia" charset="0"/>
                <a:ea typeface="ＭＳ Ｐゴシック" charset="0"/>
              </a:rPr>
              <a:t>n and Computer Graphics</a:t>
            </a:r>
            <a:br>
              <a:rPr lang="en-US" sz="3200" b="1" dirty="0" smtClean="0">
                <a:latin typeface="Georgia" charset="0"/>
                <a:ea typeface="ＭＳ Ｐゴシック" charset="0"/>
              </a:rPr>
            </a:br>
            <a:r>
              <a:rPr lang="en-US" sz="3200" dirty="0" smtClean="0">
                <a:latin typeface="Georgia" charset="0"/>
                <a:ea typeface="ＭＳ Ｐゴシック" charset="0"/>
              </a:rPr>
              <a:t>Shape analysis and visual analytics</a:t>
            </a:r>
            <a:endParaRPr lang="en-US" sz="3200" dirty="0">
              <a:latin typeface="Georgia" charset="0"/>
              <a:ea typeface="ＭＳ Ｐゴシック" charset="0"/>
            </a:endParaRPr>
          </a:p>
        </p:txBody>
      </p:sp>
      <p:sp>
        <p:nvSpPr>
          <p:cNvPr id="219139" name="Text Box 2"/>
          <p:cNvSpPr txBox="1">
            <a:spLocks noChangeArrowheads="1"/>
          </p:cNvSpPr>
          <p:nvPr/>
        </p:nvSpPr>
        <p:spPr bwMode="auto">
          <a:xfrm>
            <a:off x="3492500" y="4343400"/>
            <a:ext cx="547211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Institute Johann Bernoulli (CS) </a:t>
            </a:r>
            <a:br>
              <a:rPr lang="en-US"/>
            </a:br>
            <a:r>
              <a:rPr lang="en-US"/>
              <a:t>Faculty of Science and Engineering</a:t>
            </a:r>
          </a:p>
          <a:p>
            <a:pPr>
              <a:spcBef>
                <a:spcPct val="50000"/>
              </a:spcBef>
            </a:pPr>
            <a:r>
              <a:rPr lang="en-US"/>
              <a:t>University of Groningen, Netherlands</a:t>
            </a:r>
          </a:p>
          <a:p>
            <a:pPr>
              <a:spcBef>
                <a:spcPct val="50000"/>
              </a:spcBef>
            </a:pPr>
            <a:endParaRPr lang="en-US"/>
          </a:p>
          <a:p>
            <a:pPr>
              <a:spcBef>
                <a:spcPct val="50000"/>
              </a:spcBef>
            </a:pPr>
            <a:endParaRPr lang="en-US" sz="22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7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090863"/>
            <a:ext cx="31686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7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090863"/>
            <a:ext cx="188277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79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290638"/>
            <a:ext cx="2736850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380" name="TextBox 14"/>
          <p:cNvSpPr txBox="1">
            <a:spLocks noChangeArrowheads="1"/>
          </p:cNvSpPr>
          <p:nvPr/>
        </p:nvSpPr>
        <p:spPr bwMode="auto">
          <a:xfrm>
            <a:off x="395288" y="187325"/>
            <a:ext cx="7885112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300" b="1">
                <a:solidFill>
                  <a:schemeClr val="accent2"/>
                </a:solidFill>
                <a:latin typeface="Arial" charset="0"/>
              </a:rPr>
              <a:t>Scientific Visualization and Computer Graphics (SVCG)</a:t>
            </a:r>
            <a:endParaRPr lang="en-US" sz="2400" b="1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29381" name="TextBox 14"/>
          <p:cNvSpPr txBox="1">
            <a:spLocks noChangeArrowheads="1"/>
          </p:cNvSpPr>
          <p:nvPr/>
        </p:nvSpPr>
        <p:spPr bwMode="auto">
          <a:xfrm>
            <a:off x="2987675" y="581025"/>
            <a:ext cx="2952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chemeClr val="accent2"/>
                </a:solidFill>
                <a:latin typeface="Arial" charset="0"/>
              </a:rPr>
              <a:t>www.cs.rug.nl/svcg</a:t>
            </a:r>
          </a:p>
        </p:txBody>
      </p:sp>
      <p:pic>
        <p:nvPicPr>
          <p:cNvPr id="229382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36513"/>
            <a:ext cx="576262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83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88" y="1268413"/>
            <a:ext cx="1778000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9384" name="Group 2"/>
          <p:cNvGrpSpPr>
            <a:grpSpLocks/>
          </p:cNvGrpSpPr>
          <p:nvPr/>
        </p:nvGrpSpPr>
        <p:grpSpPr bwMode="auto">
          <a:xfrm>
            <a:off x="107950" y="1557338"/>
            <a:ext cx="2087563" cy="4103687"/>
            <a:chOff x="107504" y="1556792"/>
            <a:chExt cx="2160240" cy="4104456"/>
          </a:xfrm>
        </p:grpSpPr>
        <p:sp>
          <p:nvSpPr>
            <p:cNvPr id="8" name="Rounded Rectangle 7"/>
            <p:cNvSpPr/>
            <p:nvPr/>
          </p:nvSpPr>
          <p:spPr>
            <a:xfrm>
              <a:off x="107504" y="1556792"/>
              <a:ext cx="2160240" cy="863762"/>
            </a:xfrm>
            <a:prstGeom prst="roundRect">
              <a:avLst/>
            </a:prstGeom>
            <a:solidFill>
              <a:srgbClr val="A9A5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b="1" dirty="0">
                  <a:solidFill>
                    <a:srgbClr val="000090"/>
                  </a:solidFill>
                  <a:latin typeface="Arial"/>
                  <a:cs typeface="Arial"/>
                </a:rPr>
                <a:t>Scientific visualization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07504" y="2636494"/>
              <a:ext cx="2160240" cy="863762"/>
            </a:xfrm>
            <a:prstGeom prst="roundRect">
              <a:avLst/>
            </a:prstGeom>
            <a:solidFill>
              <a:srgbClr val="A9A5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dirty="0">
                  <a:solidFill>
                    <a:srgbClr val="000090"/>
                  </a:solidFill>
                  <a:latin typeface="Arial"/>
                  <a:cs typeface="Arial"/>
                </a:rPr>
                <a:t>Medical image segmentation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07504" y="3717784"/>
              <a:ext cx="2160240" cy="863762"/>
            </a:xfrm>
            <a:prstGeom prst="roundRect">
              <a:avLst/>
            </a:prstGeom>
            <a:solidFill>
              <a:srgbClr val="A9A5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dirty="0">
                  <a:solidFill>
                    <a:srgbClr val="000090"/>
                  </a:solidFill>
                  <a:latin typeface="Arial"/>
                  <a:cs typeface="Arial"/>
                </a:rPr>
                <a:t>3D shape processing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107504" y="4797486"/>
              <a:ext cx="2160240" cy="863762"/>
            </a:xfrm>
            <a:prstGeom prst="roundRect">
              <a:avLst/>
            </a:prstGeom>
            <a:solidFill>
              <a:srgbClr val="A9A5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dirty="0">
                  <a:solidFill>
                    <a:srgbClr val="000090"/>
                  </a:solidFill>
                  <a:latin typeface="Arial"/>
                  <a:cs typeface="Arial"/>
                </a:rPr>
                <a:t>Brain (f)MRI visualization</a:t>
              </a:r>
            </a:p>
          </p:txBody>
        </p:sp>
      </p:grpSp>
      <p:grpSp>
        <p:nvGrpSpPr>
          <p:cNvPr id="229385" name="Group 28"/>
          <p:cNvGrpSpPr>
            <a:grpSpLocks/>
          </p:cNvGrpSpPr>
          <p:nvPr/>
        </p:nvGrpSpPr>
        <p:grpSpPr bwMode="auto">
          <a:xfrm>
            <a:off x="6875463" y="1484313"/>
            <a:ext cx="2089150" cy="4105275"/>
            <a:chOff x="6804248" y="1484784"/>
            <a:chExt cx="2160240" cy="4104456"/>
          </a:xfrm>
        </p:grpSpPr>
        <p:sp>
          <p:nvSpPr>
            <p:cNvPr id="20" name="Rounded Rectangle 19"/>
            <p:cNvSpPr/>
            <p:nvPr/>
          </p:nvSpPr>
          <p:spPr>
            <a:xfrm>
              <a:off x="6804248" y="1484784"/>
              <a:ext cx="2160240" cy="863428"/>
            </a:xfrm>
            <a:prstGeom prst="roundRect">
              <a:avLst/>
            </a:prstGeom>
            <a:solidFill>
              <a:srgbClr val="A9A5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b="1" dirty="0">
                  <a:solidFill>
                    <a:srgbClr val="000090"/>
                  </a:solidFill>
                  <a:latin typeface="Arial"/>
                  <a:cs typeface="Arial"/>
                </a:rPr>
                <a:t>Information visualization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6804248" y="2565655"/>
              <a:ext cx="2160240" cy="863428"/>
            </a:xfrm>
            <a:prstGeom prst="roundRect">
              <a:avLst/>
            </a:prstGeom>
            <a:solidFill>
              <a:srgbClr val="A9A5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dirty="0">
                  <a:solidFill>
                    <a:srgbClr val="000090"/>
                  </a:solidFill>
                  <a:latin typeface="Arial"/>
                  <a:cs typeface="Arial"/>
                </a:rPr>
                <a:t>Software visualization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804248" y="3644940"/>
              <a:ext cx="2160240" cy="863428"/>
            </a:xfrm>
            <a:prstGeom prst="roundRect">
              <a:avLst/>
            </a:prstGeom>
            <a:solidFill>
              <a:srgbClr val="A9A5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dirty="0">
                  <a:solidFill>
                    <a:srgbClr val="000090"/>
                  </a:solidFill>
                  <a:latin typeface="Arial"/>
                  <a:cs typeface="Arial"/>
                </a:rPr>
                <a:t>Visual analytics &amp; machine learning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6804248" y="4725812"/>
              <a:ext cx="2160240" cy="863428"/>
            </a:xfrm>
            <a:prstGeom prst="roundRect">
              <a:avLst/>
            </a:prstGeom>
            <a:solidFill>
              <a:srgbClr val="A9A5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dirty="0">
                  <a:solidFill>
                    <a:srgbClr val="000090"/>
                  </a:solidFill>
                  <a:latin typeface="Arial"/>
                  <a:cs typeface="Arial"/>
                </a:rPr>
                <a:t>Large network visualization</a:t>
              </a:r>
            </a:p>
          </p:txBody>
        </p:sp>
      </p:grpSp>
      <p:pic>
        <p:nvPicPr>
          <p:cNvPr id="22938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165850"/>
            <a:ext cx="503238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8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4437063"/>
            <a:ext cx="1565275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88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50" y="4437063"/>
            <a:ext cx="2479675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89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6169025"/>
            <a:ext cx="477837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90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925" y="6294438"/>
            <a:ext cx="1401763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391" name="TextBox 32"/>
          <p:cNvSpPr txBox="1">
            <a:spLocks noChangeArrowheads="1"/>
          </p:cNvSpPr>
          <p:nvPr/>
        </p:nvSpPr>
        <p:spPr bwMode="auto">
          <a:xfrm>
            <a:off x="2484438" y="6207125"/>
            <a:ext cx="50403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rgbClr val="000090"/>
                </a:solidFill>
                <a:latin typeface="Arial" charset="0"/>
              </a:rPr>
              <a:t>Data Visualization – Principles and Practice (CRC Press)</a:t>
            </a:r>
          </a:p>
        </p:txBody>
      </p:sp>
      <p:sp>
        <p:nvSpPr>
          <p:cNvPr id="229392" name="TextBox 33"/>
          <p:cNvSpPr txBox="1">
            <a:spLocks noChangeArrowheads="1"/>
          </p:cNvSpPr>
          <p:nvPr/>
        </p:nvSpPr>
        <p:spPr bwMode="auto">
          <a:xfrm>
            <a:off x="2679700" y="6421438"/>
            <a:ext cx="21605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90"/>
                </a:solidFill>
                <a:latin typeface="Arial" charset="0"/>
              </a:rPr>
              <a:t>www.solidsourceit.com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TextBox 14"/>
          <p:cNvSpPr txBox="1">
            <a:spLocks noChangeArrowheads="1"/>
          </p:cNvSpPr>
          <p:nvPr/>
        </p:nvSpPr>
        <p:spPr bwMode="auto">
          <a:xfrm>
            <a:off x="3276600" y="44450"/>
            <a:ext cx="31242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>
                <a:solidFill>
                  <a:srgbClr val="333399"/>
                </a:solidFill>
                <a:latin typeface="Arial" charset="0"/>
              </a:rPr>
              <a:t>Scivis </a:t>
            </a:r>
            <a:r>
              <a:rPr lang="en-US" sz="3000" i="1">
                <a:solidFill>
                  <a:srgbClr val="333399"/>
                </a:solidFill>
                <a:latin typeface="Arial" charset="0"/>
              </a:rPr>
              <a:t>vs</a:t>
            </a:r>
            <a:r>
              <a:rPr lang="en-US" sz="3000">
                <a:solidFill>
                  <a:srgbClr val="333399"/>
                </a:solidFill>
                <a:latin typeface="Arial" charset="0"/>
              </a:rPr>
              <a:t> Infovis</a:t>
            </a:r>
            <a:endParaRPr lang="en-US" sz="2300">
              <a:solidFill>
                <a:srgbClr val="333399"/>
              </a:solidFill>
              <a:latin typeface="Arial" charset="0"/>
            </a:endParaRPr>
          </a:p>
        </p:txBody>
      </p:sp>
      <p:pic>
        <p:nvPicPr>
          <p:cNvPr id="23040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8" y="838200"/>
            <a:ext cx="37322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03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4311650" cy="586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 bwMode="auto">
          <a:xfrm>
            <a:off x="2667000" y="2514600"/>
            <a:ext cx="3581400" cy="2286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0000FF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285750" indent="-285750">
              <a:buFont typeface="Arial"/>
              <a:buChar char="•"/>
              <a:defRPr/>
            </a:pPr>
            <a:r>
              <a:rPr lang="en-US" sz="1800" dirty="0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what are the differences?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800" dirty="0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what are the similarities?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800" dirty="0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how to </a:t>
            </a:r>
            <a:r>
              <a:rPr lang="en-US" sz="1800" b="1" dirty="0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unify</a:t>
            </a:r>
            <a:r>
              <a:rPr lang="en-US" sz="1800" dirty="0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 them to better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US" sz="1800" dirty="0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understand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US" sz="1800" dirty="0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explain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US" sz="1800" dirty="0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use</a:t>
            </a:r>
          </a:p>
          <a:p>
            <a:pPr>
              <a:defRPr/>
            </a:pPr>
            <a:r>
              <a:rPr lang="en-US" sz="1800" dirty="0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    …</a:t>
            </a:r>
            <a:r>
              <a:rPr lang="en-US" sz="1800" b="1" dirty="0">
                <a:solidFill>
                  <a:srgbClr val="333399">
                    <a:lumMod val="75000"/>
                  </a:srgbClr>
                </a:solidFill>
                <a:latin typeface="Arial" charset="0"/>
              </a:rPr>
              <a:t>Big Data collections</a:t>
            </a:r>
          </a:p>
          <a:p>
            <a:pPr marL="742950" lvl="1" indent="-285750">
              <a:buFont typeface="Arial"/>
              <a:buChar char="•"/>
              <a:defRPr/>
            </a:pPr>
            <a:endParaRPr lang="en-US" sz="1800" dirty="0">
              <a:solidFill>
                <a:srgbClr val="333399">
                  <a:lumMod val="75000"/>
                </a:srgbClr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Box 14"/>
          <p:cNvSpPr txBox="1">
            <a:spLocks noChangeArrowheads="1"/>
          </p:cNvSpPr>
          <p:nvPr/>
        </p:nvSpPr>
        <p:spPr bwMode="auto">
          <a:xfrm>
            <a:off x="2124075" y="260350"/>
            <a:ext cx="5653088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300" b="1">
                <a:solidFill>
                  <a:srgbClr val="333399"/>
                </a:solidFill>
                <a:latin typeface="Arial" charset="0"/>
              </a:rPr>
              <a:t>Technique 1/4: Medial Descriptors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33400" y="1981200"/>
            <a:ext cx="5257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2400" b="1" dirty="0" smtClean="0">
                <a:solidFill>
                  <a:srgbClr val="4E53C6"/>
                </a:solidFill>
                <a:latin typeface="Arial" charset="0"/>
                <a:cs typeface="ＭＳ Ｐゴシック" charset="0"/>
              </a:rPr>
              <a:t>2D skeleton:</a:t>
            </a:r>
          </a:p>
          <a:p>
            <a:pPr lvl="1" eaLnBrk="1" hangingPunct="1">
              <a:defRPr/>
            </a:pPr>
            <a:r>
              <a:rPr lang="en-US" sz="2000" dirty="0" smtClean="0">
                <a:latin typeface="Arial" charset="0"/>
                <a:ea typeface="ＭＳ Ｐゴシック" charset="0"/>
              </a:rPr>
              <a:t>1D structure</a:t>
            </a:r>
          </a:p>
          <a:p>
            <a:pPr lvl="1" eaLnBrk="1" hangingPunct="1">
              <a:defRPr/>
            </a:pPr>
            <a:r>
              <a:rPr lang="en-US" sz="2000" dirty="0" smtClean="0">
                <a:latin typeface="Arial" charset="0"/>
                <a:ea typeface="ＭＳ Ｐゴシック" charset="0"/>
              </a:rPr>
              <a:t>centers of maximally </a:t>
            </a:r>
            <a:r>
              <a:rPr lang="en-US" sz="2000" dirty="0" smtClean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inscribed </a:t>
            </a:r>
            <a:r>
              <a:rPr lang="en-US" sz="2000" b="1" dirty="0" smtClean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discs</a:t>
            </a:r>
          </a:p>
          <a:p>
            <a:pPr marL="457200" lvl="1" indent="0" eaLnBrk="1" hangingPunct="1">
              <a:buFontTx/>
              <a:buNone/>
              <a:defRPr/>
            </a:pPr>
            <a:endParaRPr lang="en-US" sz="2000" b="1" dirty="0" smtClean="0">
              <a:solidFill>
                <a:schemeClr val="accent2"/>
              </a:solidFill>
              <a:latin typeface="Arial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b="1" dirty="0" smtClean="0">
                <a:solidFill>
                  <a:srgbClr val="4E53C6"/>
                </a:solidFill>
                <a:latin typeface="Arial" charset="0"/>
                <a:cs typeface="ＭＳ Ｐゴシック" charset="0"/>
              </a:rPr>
              <a:t>3D surface skeleton:</a:t>
            </a:r>
          </a:p>
          <a:p>
            <a:pPr lvl="1" eaLnBrk="1" hangingPunct="1">
              <a:defRPr/>
            </a:pPr>
            <a:r>
              <a:rPr lang="en-US" sz="2000" dirty="0" smtClean="0">
                <a:latin typeface="Arial" charset="0"/>
                <a:ea typeface="ＭＳ Ｐゴシック" charset="0"/>
              </a:rPr>
              <a:t>2D structure</a:t>
            </a:r>
          </a:p>
          <a:p>
            <a:pPr lvl="1" eaLnBrk="1" hangingPunct="1">
              <a:defRPr/>
            </a:pPr>
            <a:r>
              <a:rPr lang="en-US" sz="2000" dirty="0" smtClean="0">
                <a:latin typeface="Arial" charset="0"/>
                <a:ea typeface="ＭＳ Ｐゴシック" charset="0"/>
              </a:rPr>
              <a:t>centers of maximally </a:t>
            </a:r>
            <a:r>
              <a:rPr lang="en-US" sz="2000" dirty="0" smtClean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inscribed </a:t>
            </a:r>
            <a:r>
              <a:rPr lang="en-US" sz="2000" b="1" dirty="0" smtClean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balls</a:t>
            </a:r>
          </a:p>
          <a:p>
            <a:pPr marL="457200" lvl="1" indent="0" eaLnBrk="1" hangingPunct="1">
              <a:buFontTx/>
              <a:buNone/>
              <a:defRPr/>
            </a:pPr>
            <a:endParaRPr lang="en-US" sz="2000" b="1" dirty="0" smtClean="0">
              <a:solidFill>
                <a:schemeClr val="accent2"/>
              </a:solidFill>
              <a:latin typeface="Arial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400" b="1" dirty="0" smtClean="0">
                <a:solidFill>
                  <a:srgbClr val="4E53C6"/>
                </a:solidFill>
                <a:latin typeface="Arial" charset="0"/>
                <a:cs typeface="ＭＳ Ｐゴシック" charset="0"/>
              </a:rPr>
              <a:t>3D curve skeleton</a:t>
            </a:r>
          </a:p>
          <a:p>
            <a:pPr lvl="1" eaLnBrk="1" hangingPunct="1">
              <a:defRPr/>
            </a:pPr>
            <a:r>
              <a:rPr lang="en-US" sz="2000" dirty="0" smtClean="0">
                <a:latin typeface="Arial" charset="0"/>
                <a:ea typeface="ＭＳ Ｐゴシック" charset="0"/>
              </a:rPr>
              <a:t>1D structure</a:t>
            </a:r>
          </a:p>
          <a:p>
            <a:pPr lvl="1" eaLnBrk="1" hangingPunct="1">
              <a:defRPr/>
            </a:pPr>
            <a:r>
              <a:rPr lang="en-US" sz="2000" dirty="0" smtClean="0">
                <a:latin typeface="Arial" charset="0"/>
                <a:ea typeface="ＭＳ Ｐゴシック" charset="0"/>
              </a:rPr>
              <a:t>no agreed </a:t>
            </a:r>
            <a:r>
              <a:rPr lang="en-US" sz="2000" dirty="0" smtClean="0">
                <a:solidFill>
                  <a:srgbClr val="000090"/>
                </a:solidFill>
                <a:latin typeface="Arial" charset="0"/>
                <a:ea typeface="ＭＳ Ｐゴシック" charset="0"/>
              </a:rPr>
              <a:t>formal definition </a:t>
            </a:r>
          </a:p>
          <a:p>
            <a:pPr lvl="1" eaLnBrk="1" hangingPunct="1">
              <a:defRPr/>
            </a:pPr>
            <a:endParaRPr lang="en-US" sz="2000" dirty="0">
              <a:latin typeface="Arial" charset="0"/>
              <a:ea typeface="ＭＳ Ｐゴシック" charset="0"/>
            </a:endParaRPr>
          </a:p>
        </p:txBody>
      </p:sp>
      <p:pic>
        <p:nvPicPr>
          <p:cNvPr id="232451" name="Picture 7" descr="skeletondefs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2054225"/>
            <a:ext cx="2220913" cy="4038600"/>
          </a:xfrm>
          <a:noFill/>
        </p:spPr>
      </p:pic>
      <p:sp>
        <p:nvSpPr>
          <p:cNvPr id="232452" name="Rectangle 11"/>
          <p:cNvSpPr>
            <a:spLocks noChangeArrowheads="1"/>
          </p:cNvSpPr>
          <p:nvPr/>
        </p:nvSpPr>
        <p:spPr bwMode="auto">
          <a:xfrm>
            <a:off x="779463" y="1084263"/>
            <a:ext cx="7969250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3200" i="1">
                <a:latin typeface="Times New Roman" charset="0"/>
              </a:rPr>
              <a:t>S</a:t>
            </a:r>
            <a:r>
              <a:rPr lang="en-US" sz="3200">
                <a:latin typeface="Times New Roman" charset="0"/>
              </a:rPr>
              <a:t>(</a:t>
            </a:r>
            <a:r>
              <a:rPr lang="en-US" sz="3200">
                <a:latin typeface="Symbol" charset="0"/>
              </a:rPr>
              <a:t>W)</a:t>
            </a:r>
            <a:r>
              <a:rPr lang="en-US" sz="3200"/>
              <a:t> </a:t>
            </a:r>
            <a:r>
              <a:rPr lang="en-US" sz="3200">
                <a:latin typeface="Symbol" charset="0"/>
              </a:rPr>
              <a:t>= {</a:t>
            </a:r>
            <a:r>
              <a:rPr lang="en-US" sz="3200" i="1">
                <a:latin typeface="Times New Roman" charset="0"/>
              </a:rPr>
              <a:t>x</a:t>
            </a:r>
            <a:r>
              <a:rPr lang="en-US" sz="2800">
                <a:latin typeface="Symbol" charset="0"/>
                <a:sym typeface="Symbol" charset="0"/>
              </a:rPr>
              <a:t></a:t>
            </a:r>
            <a:r>
              <a:rPr lang="en-US" sz="3200">
                <a:latin typeface="Symbol" charset="0"/>
              </a:rPr>
              <a:t>W|</a:t>
            </a:r>
            <a:r>
              <a:rPr lang="en-US" sz="2800">
                <a:latin typeface="Symbol" charset="0"/>
                <a:sym typeface="Symbol" charset="0"/>
              </a:rPr>
              <a:t></a:t>
            </a:r>
            <a:r>
              <a:rPr lang="en-US" sz="3200" i="1">
                <a:latin typeface="Times New Roman" charset="0"/>
              </a:rPr>
              <a:t>y</a:t>
            </a:r>
            <a:r>
              <a:rPr lang="en-US" sz="3200">
                <a:latin typeface="Symbol" charset="0"/>
                <a:sym typeface="Symbol" charset="0"/>
              </a:rPr>
              <a:t></a:t>
            </a:r>
            <a:r>
              <a:rPr lang="en-US" sz="3200" i="1">
                <a:latin typeface="Times New Roman" charset="0"/>
              </a:rPr>
              <a:t>z</a:t>
            </a:r>
            <a:r>
              <a:rPr lang="en-US" sz="2800">
                <a:latin typeface="Symbol" charset="0"/>
                <a:sym typeface="Symbol" charset="0"/>
              </a:rPr>
              <a:t></a:t>
            </a:r>
            <a:r>
              <a:rPr lang="en-US" sz="3200">
                <a:latin typeface="Symbol" charset="0"/>
                <a:sym typeface="Symbol" charset="0"/>
              </a:rPr>
              <a:t></a:t>
            </a:r>
            <a:r>
              <a:rPr lang="en-US" sz="3200">
                <a:latin typeface="Symbol" charset="0"/>
              </a:rPr>
              <a:t>W,||</a:t>
            </a:r>
            <a:r>
              <a:rPr lang="en-US" sz="3200" i="1">
                <a:latin typeface="Times New Roman" charset="0"/>
              </a:rPr>
              <a:t>x</a:t>
            </a:r>
            <a:r>
              <a:rPr lang="en-US" sz="3200">
                <a:latin typeface="Times New Roman" charset="0"/>
              </a:rPr>
              <a:t>-</a:t>
            </a:r>
            <a:r>
              <a:rPr lang="en-US" sz="3200" i="1">
                <a:latin typeface="Times New Roman" charset="0"/>
              </a:rPr>
              <a:t>y</a:t>
            </a:r>
            <a:r>
              <a:rPr lang="en-US" sz="3200">
                <a:latin typeface="Symbol" charset="0"/>
              </a:rPr>
              <a:t>||=||</a:t>
            </a:r>
            <a:r>
              <a:rPr lang="en-US" sz="3200" i="1">
                <a:latin typeface="Times New Roman" charset="0"/>
              </a:rPr>
              <a:t>x</a:t>
            </a:r>
            <a:r>
              <a:rPr lang="en-US" sz="3200">
                <a:latin typeface="Times New Roman" charset="0"/>
              </a:rPr>
              <a:t>-</a:t>
            </a:r>
            <a:r>
              <a:rPr lang="en-US" sz="3200" i="1">
                <a:latin typeface="Times New Roman" charset="0"/>
              </a:rPr>
              <a:t>z</a:t>
            </a:r>
            <a:r>
              <a:rPr lang="en-US" sz="3200">
                <a:latin typeface="Symbol" charset="0"/>
              </a:rPr>
              <a:t>||=</a:t>
            </a:r>
            <a:r>
              <a:rPr lang="en-US" sz="2800">
                <a:latin typeface="Times" charset="0"/>
                <a:cs typeface="Times" charset="0"/>
              </a:rPr>
              <a:t>DT</a:t>
            </a:r>
            <a:r>
              <a:rPr lang="en-US" sz="3200" baseline="-25000">
                <a:latin typeface="Symbol" charset="0"/>
                <a:sym typeface="Symbol" charset="0"/>
              </a:rPr>
              <a:t></a:t>
            </a:r>
            <a:r>
              <a:rPr lang="en-US" sz="3200" baseline="-25000">
                <a:latin typeface="Symbol" charset="0"/>
              </a:rPr>
              <a:t>W</a:t>
            </a:r>
            <a:r>
              <a:rPr lang="en-US" sz="3200">
                <a:latin typeface="Symbol" charset="0"/>
              </a:rPr>
              <a:t>(</a:t>
            </a:r>
            <a:r>
              <a:rPr lang="en-US" sz="3200" i="1">
                <a:latin typeface="Times New Roman" charset="0"/>
              </a:rPr>
              <a:t>x</a:t>
            </a:r>
            <a:r>
              <a:rPr lang="en-US" sz="3200">
                <a:latin typeface="Symbol" charset="0"/>
              </a:rPr>
              <a:t>)}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836613"/>
            <a:ext cx="5011738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650" y="4413250"/>
            <a:ext cx="3017838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7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435475"/>
            <a:ext cx="1584325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476" name="TextBox 14"/>
          <p:cNvSpPr txBox="1">
            <a:spLocks noChangeArrowheads="1"/>
          </p:cNvSpPr>
          <p:nvPr/>
        </p:nvSpPr>
        <p:spPr bwMode="auto">
          <a:xfrm>
            <a:off x="684213" y="188913"/>
            <a:ext cx="8424862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300" b="1">
                <a:solidFill>
                  <a:srgbClr val="333399"/>
                </a:solidFill>
                <a:latin typeface="Arial" charset="0"/>
              </a:rPr>
              <a:t>App 1: Multiscale detail-preserving shape simplification</a:t>
            </a:r>
          </a:p>
        </p:txBody>
      </p:sp>
      <p:sp>
        <p:nvSpPr>
          <p:cNvPr id="233477" name="Rectangle 13"/>
          <p:cNvSpPr>
            <a:spLocks noChangeArrowheads="1"/>
          </p:cNvSpPr>
          <p:nvPr/>
        </p:nvSpPr>
        <p:spPr bwMode="auto">
          <a:xfrm>
            <a:off x="250825" y="5056188"/>
            <a:ext cx="16287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4E53C6"/>
                </a:solidFill>
                <a:latin typeface="Arial" charset="0"/>
              </a:rPr>
              <a:t>[Telea &amp; Van Wijk’03]</a:t>
            </a:r>
          </a:p>
          <a:p>
            <a:r>
              <a:rPr lang="en-US" sz="1200">
                <a:solidFill>
                  <a:srgbClr val="4E53C6"/>
                </a:solidFill>
                <a:latin typeface="Arial" charset="0"/>
              </a:rPr>
              <a:t>[Telea ‘08]</a:t>
            </a:r>
          </a:p>
        </p:txBody>
      </p:sp>
      <p:sp>
        <p:nvSpPr>
          <p:cNvPr id="233478" name="Rectangle 13"/>
          <p:cNvSpPr>
            <a:spLocks noChangeArrowheads="1"/>
          </p:cNvSpPr>
          <p:nvPr/>
        </p:nvSpPr>
        <p:spPr bwMode="auto">
          <a:xfrm>
            <a:off x="1476375" y="6237288"/>
            <a:ext cx="67056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 b="1">
                <a:solidFill>
                  <a:srgbClr val="000090"/>
                </a:solidFill>
                <a:latin typeface="Arial" charset="0"/>
              </a:rPr>
              <a:t>The only real-time pixel-accurate 2D skeletonization toolset in existence</a:t>
            </a:r>
          </a:p>
        </p:txBody>
      </p:sp>
      <p:sp>
        <p:nvSpPr>
          <p:cNvPr id="233479" name="Rectangle 13"/>
          <p:cNvSpPr>
            <a:spLocks noChangeArrowheads="1"/>
          </p:cNvSpPr>
          <p:nvPr/>
        </p:nvSpPr>
        <p:spPr bwMode="auto">
          <a:xfrm>
            <a:off x="2824163" y="6580188"/>
            <a:ext cx="29718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4E53C6"/>
                </a:solidFill>
                <a:latin typeface="Arial" charset="0"/>
              </a:rPr>
              <a:t>www.cs.rug.nl/svcg/Research/CUDASkel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TextBox 14"/>
          <p:cNvSpPr txBox="1">
            <a:spLocks noChangeArrowheads="1"/>
          </p:cNvSpPr>
          <p:nvPr/>
        </p:nvSpPr>
        <p:spPr bwMode="auto">
          <a:xfrm>
            <a:off x="684213" y="188913"/>
            <a:ext cx="8424862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300" b="1">
                <a:solidFill>
                  <a:srgbClr val="333399"/>
                </a:solidFill>
                <a:latin typeface="Arial" charset="0"/>
              </a:rPr>
              <a:t>App 2: Image compression and image segmentation</a:t>
            </a:r>
          </a:p>
        </p:txBody>
      </p:sp>
      <p:sp>
        <p:nvSpPr>
          <p:cNvPr id="234498" name="Rectangle 13"/>
          <p:cNvSpPr>
            <a:spLocks noChangeArrowheads="1"/>
          </p:cNvSpPr>
          <p:nvPr/>
        </p:nvSpPr>
        <p:spPr bwMode="auto">
          <a:xfrm>
            <a:off x="7267575" y="2801938"/>
            <a:ext cx="1841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4E53C6"/>
                </a:solidFill>
                <a:latin typeface="Arial" charset="0"/>
              </a:rPr>
              <a:t>[Van der Zwan et al. ‘13]</a:t>
            </a:r>
          </a:p>
        </p:txBody>
      </p:sp>
      <p:pic>
        <p:nvPicPr>
          <p:cNvPr id="23449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57563"/>
            <a:ext cx="8243888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50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92150"/>
            <a:ext cx="4968875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501" name="Rectangle 13"/>
          <p:cNvSpPr>
            <a:spLocks noChangeArrowheads="1"/>
          </p:cNvSpPr>
          <p:nvPr/>
        </p:nvSpPr>
        <p:spPr bwMode="auto">
          <a:xfrm>
            <a:off x="7632700" y="2997200"/>
            <a:ext cx="1476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4E53C6"/>
                </a:solidFill>
                <a:latin typeface="Arial" charset="0"/>
              </a:rPr>
              <a:t>[Sobiecki et al. ‘15]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TextBox 14"/>
          <p:cNvSpPr txBox="1">
            <a:spLocks noChangeArrowheads="1"/>
          </p:cNvSpPr>
          <p:nvPr/>
        </p:nvSpPr>
        <p:spPr bwMode="auto">
          <a:xfrm>
            <a:off x="684213" y="188913"/>
            <a:ext cx="8424862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300" b="1">
                <a:solidFill>
                  <a:srgbClr val="333399"/>
                </a:solidFill>
                <a:latin typeface="Arial" charset="0"/>
              </a:rPr>
              <a:t>App 3: Image nonphotorealistic manipulation</a:t>
            </a:r>
          </a:p>
        </p:txBody>
      </p:sp>
      <p:sp>
        <p:nvSpPr>
          <p:cNvPr id="235522" name="Rectangle 13"/>
          <p:cNvSpPr>
            <a:spLocks noChangeArrowheads="1"/>
          </p:cNvSpPr>
          <p:nvPr/>
        </p:nvSpPr>
        <p:spPr bwMode="auto">
          <a:xfrm>
            <a:off x="6875463" y="6453188"/>
            <a:ext cx="18415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4E53C6"/>
                </a:solidFill>
                <a:latin typeface="Arial" charset="0"/>
              </a:rPr>
              <a:t>[Van der Zwan et al. ‘13]</a:t>
            </a:r>
          </a:p>
        </p:txBody>
      </p:sp>
      <p:pic>
        <p:nvPicPr>
          <p:cNvPr id="23552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144000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938213" y="5611813"/>
            <a:ext cx="13477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  <a:cs typeface="Arial"/>
              </a:rPr>
              <a:t>input images</a:t>
            </a:r>
            <a:endParaRPr lang="en-US" sz="1600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3440113" y="5611813"/>
            <a:ext cx="22875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>
                <a:solidFill>
                  <a:srgbClr val="000000"/>
                </a:solidFill>
                <a:latin typeface="Arial"/>
                <a:cs typeface="Arial"/>
              </a:rPr>
              <a:t>Papari </a:t>
            </a:r>
            <a:r>
              <a:rPr lang="en-US" sz="1600" i="1" kern="0">
                <a:solidFill>
                  <a:srgbClr val="000000"/>
                </a:solidFill>
                <a:latin typeface="Arial"/>
                <a:cs typeface="Arial"/>
              </a:rPr>
              <a:t>et al., </a:t>
            </a:r>
            <a:r>
              <a:rPr lang="en-US" sz="1600" kern="0">
                <a:solidFill>
                  <a:srgbClr val="000000"/>
                </a:solidFill>
                <a:latin typeface="Arial"/>
                <a:cs typeface="Arial"/>
              </a:rPr>
              <a:t>TPAMI’07</a:t>
            </a:r>
            <a:endParaRPr lang="en-US" sz="16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6983413" y="5611813"/>
            <a:ext cx="12239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  <a:cs typeface="Arial"/>
              </a:rPr>
              <a:t>our method</a:t>
            </a:r>
            <a:endParaRPr lang="en-US" sz="1600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2051050" y="858838"/>
            <a:ext cx="52355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How can we create a painting from a regular photo?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08050"/>
            <a:ext cx="5483225" cy="587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46" name="TextBox 14"/>
          <p:cNvSpPr txBox="1">
            <a:spLocks noChangeArrowheads="1"/>
          </p:cNvSpPr>
          <p:nvPr/>
        </p:nvSpPr>
        <p:spPr bwMode="auto">
          <a:xfrm>
            <a:off x="684213" y="44450"/>
            <a:ext cx="8424862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300" b="1">
                <a:solidFill>
                  <a:srgbClr val="333399"/>
                </a:solidFill>
                <a:latin typeface="Arial" charset="0"/>
              </a:rPr>
              <a:t>App 4: Digital hair removal for dermatoscopic images</a:t>
            </a:r>
          </a:p>
        </p:txBody>
      </p:sp>
      <p:sp>
        <p:nvSpPr>
          <p:cNvPr id="236547" name="Rectangle 13"/>
          <p:cNvSpPr>
            <a:spLocks noChangeArrowheads="1"/>
          </p:cNvSpPr>
          <p:nvPr/>
        </p:nvSpPr>
        <p:spPr bwMode="auto">
          <a:xfrm>
            <a:off x="7402513" y="6535738"/>
            <a:ext cx="15621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4E53C6"/>
                </a:solidFill>
                <a:latin typeface="Arial" charset="0"/>
              </a:rPr>
              <a:t>[Koehoorn </a:t>
            </a:r>
            <a:r>
              <a:rPr lang="en-US" sz="1200" i="1">
                <a:solidFill>
                  <a:srgbClr val="4E53C6"/>
                </a:solidFill>
                <a:latin typeface="Arial" charset="0"/>
              </a:rPr>
              <a:t>et al.</a:t>
            </a:r>
            <a:r>
              <a:rPr lang="en-US" sz="1200">
                <a:solidFill>
                  <a:srgbClr val="4E53C6"/>
                </a:solidFill>
                <a:latin typeface="Arial" charset="0"/>
              </a:rPr>
              <a:t> ‘16]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331913" y="620713"/>
            <a:ext cx="67183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How to help dermatologists analyze images by removing their hair?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Picture 14" descr="surfaceskeletons_nonsqrt"/>
          <p:cNvSpPr>
            <a:spLocks noChangeAspect="1" noChangeArrowheads="1"/>
          </p:cNvSpPr>
          <p:nvPr/>
        </p:nvSpPr>
        <p:spPr bwMode="auto">
          <a:xfrm>
            <a:off x="742950" y="868363"/>
            <a:ext cx="7486650" cy="431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37570" name="Picture 6" descr="hor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238" y="5191125"/>
            <a:ext cx="1935162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7571" name="Picture 4" descr="han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113338"/>
            <a:ext cx="2209800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596188" y="6351588"/>
            <a:ext cx="1425575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[</a:t>
            </a:r>
            <a:r>
              <a:rPr lang="en-US" sz="12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Reniers</a:t>
            </a:r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et al. ’08]</a:t>
            </a:r>
          </a:p>
          <a:p>
            <a:pPr>
              <a:defRPr/>
            </a:pPr>
            <a:endParaRPr lang="en-US" sz="1200" dirty="0">
              <a:solidFill>
                <a:schemeClr val="accent2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37573" name="TextBox 14"/>
          <p:cNvSpPr txBox="1">
            <a:spLocks noChangeArrowheads="1"/>
          </p:cNvSpPr>
          <p:nvPr/>
        </p:nvSpPr>
        <p:spPr bwMode="auto">
          <a:xfrm>
            <a:off x="250825" y="188913"/>
            <a:ext cx="8929688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300" b="1">
                <a:solidFill>
                  <a:srgbClr val="333399"/>
                </a:solidFill>
                <a:latin typeface="Arial" charset="0"/>
              </a:rPr>
              <a:t>App 5: Multiscale 3D Shape Simplification and Segmentation</a:t>
            </a:r>
          </a:p>
        </p:txBody>
      </p:sp>
      <p:pic>
        <p:nvPicPr>
          <p:cNvPr id="237574" name="Picture 14" descr="surfaceskeletons_nonsq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1020763"/>
            <a:ext cx="7486650" cy="431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Picture 11" descr="results_various2"/>
          <p:cNvSpPr>
            <a:spLocks noChangeAspect="1" noChangeArrowheads="1"/>
          </p:cNvSpPr>
          <p:nvPr/>
        </p:nvSpPr>
        <p:spPr bwMode="auto">
          <a:xfrm>
            <a:off x="0" y="1287463"/>
            <a:ext cx="5116513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40450" y="6324600"/>
            <a:ext cx="28956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[CGF’08, TVC’08, SMI’07, SMI’08]</a:t>
            </a:r>
          </a:p>
        </p:txBody>
      </p:sp>
      <p:pic>
        <p:nvPicPr>
          <p:cNvPr id="238595" name="Picture 6" descr="comparison_hom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3886200"/>
            <a:ext cx="52419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8596" name="Picture 7" descr="comparison_h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86200"/>
            <a:ext cx="38989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8597" name="TextBox 14"/>
          <p:cNvSpPr txBox="1">
            <a:spLocks noChangeArrowheads="1"/>
          </p:cNvSpPr>
          <p:nvPr/>
        </p:nvSpPr>
        <p:spPr bwMode="auto">
          <a:xfrm>
            <a:off x="250825" y="188913"/>
            <a:ext cx="4608513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300" b="1">
                <a:solidFill>
                  <a:srgbClr val="333399"/>
                </a:solidFill>
                <a:latin typeface="Arial" charset="0"/>
              </a:rPr>
              <a:t>App 6: 3D Shape Segmentation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50825" y="692150"/>
            <a:ext cx="41640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How to find the </a:t>
            </a:r>
            <a:r>
              <a:rPr lang="en-US" sz="1600" b="1" i="1" kern="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natural</a:t>
            </a:r>
            <a:r>
              <a:rPr lang="en-US" sz="1600" b="1" kern="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parts of a shape?</a:t>
            </a:r>
          </a:p>
        </p:txBody>
      </p:sp>
      <p:pic>
        <p:nvPicPr>
          <p:cNvPr id="238599" name="Picture 11" descr="results_various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7463"/>
            <a:ext cx="5116513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8600" name="Picture 6" descr="mcgillresul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90638"/>
            <a:ext cx="411480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3"/>
          <p:cNvSpPr>
            <a:spLocks noChangeAspect="1"/>
          </p:cNvSpPr>
          <p:nvPr/>
        </p:nvSpPr>
        <p:spPr bwMode="auto">
          <a:xfrm>
            <a:off x="6167438" y="914400"/>
            <a:ext cx="2976562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18" name="Picture 2"/>
          <p:cNvSpPr>
            <a:spLocks noChangeAspect="1"/>
          </p:cNvSpPr>
          <p:nvPr/>
        </p:nvSpPr>
        <p:spPr bwMode="auto">
          <a:xfrm>
            <a:off x="0" y="2057400"/>
            <a:ext cx="555625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Right Arrow 5"/>
          <p:cNvSpPr/>
          <p:nvPr/>
        </p:nvSpPr>
        <p:spPr bwMode="auto">
          <a:xfrm>
            <a:off x="5662613" y="3429000"/>
            <a:ext cx="469900" cy="3810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17613" y="5181600"/>
            <a:ext cx="3316287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surface skeleton segmentation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6461125" y="6324600"/>
            <a:ext cx="226377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shape segmentation</a:t>
            </a:r>
          </a:p>
        </p:txBody>
      </p:sp>
      <p:sp>
        <p:nvSpPr>
          <p:cNvPr id="239622" name="TextBox 14"/>
          <p:cNvSpPr txBox="1">
            <a:spLocks noChangeArrowheads="1"/>
          </p:cNvSpPr>
          <p:nvPr/>
        </p:nvSpPr>
        <p:spPr bwMode="auto">
          <a:xfrm>
            <a:off x="250825" y="188913"/>
            <a:ext cx="8066088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300" b="1">
                <a:solidFill>
                  <a:srgbClr val="333399"/>
                </a:solidFill>
                <a:latin typeface="Arial" charset="0"/>
              </a:rPr>
              <a:t>App 6: 3D Shape Segmentation (continued)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50825" y="692150"/>
            <a:ext cx="41640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How to find the </a:t>
            </a:r>
            <a:r>
              <a:rPr lang="en-US" sz="1600" b="1" i="1" kern="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natural</a:t>
            </a:r>
            <a:r>
              <a:rPr lang="en-US" sz="1600" b="1" kern="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parts of a shape?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836613"/>
            <a:ext cx="297656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2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60575"/>
            <a:ext cx="555625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TextBox 14"/>
          <p:cNvSpPr txBox="1">
            <a:spLocks noChangeArrowheads="1"/>
          </p:cNvSpPr>
          <p:nvPr/>
        </p:nvSpPr>
        <p:spPr bwMode="auto">
          <a:xfrm>
            <a:off x="457200" y="304800"/>
            <a:ext cx="845820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300" b="1">
                <a:solidFill>
                  <a:srgbClr val="000090"/>
                </a:solidFill>
                <a:latin typeface="Arial" charset="0"/>
              </a:rPr>
              <a:t>Introduction</a:t>
            </a:r>
            <a:br>
              <a:rPr lang="en-US" sz="2300" b="1">
                <a:solidFill>
                  <a:srgbClr val="000090"/>
                </a:solidFill>
                <a:latin typeface="Arial" charset="0"/>
              </a:rPr>
            </a:br>
            <a:endParaRPr lang="en-US" sz="2300" b="1">
              <a:solidFill>
                <a:srgbClr val="000090"/>
              </a:solidFill>
              <a:latin typeface="Arial" charset="0"/>
            </a:endParaRPr>
          </a:p>
          <a:p>
            <a:pPr eaLnBrk="1" hangingPunct="1"/>
            <a:r>
              <a:rPr lang="en-US" sz="1800" b="1">
                <a:solidFill>
                  <a:srgbClr val="000090"/>
                </a:solidFill>
                <a:latin typeface="Arial" charset="0"/>
              </a:rPr>
              <a:t>Who am I?</a:t>
            </a:r>
          </a:p>
          <a:p>
            <a:pPr eaLnBrk="1" hangingPunct="1"/>
            <a:endParaRPr lang="en-US" sz="1800">
              <a:solidFill>
                <a:srgbClr val="000090"/>
              </a:solidFill>
              <a:latin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600">
                <a:solidFill>
                  <a:srgbClr val="000090"/>
                </a:solidFill>
                <a:latin typeface="Arial" charset="0"/>
              </a:rPr>
              <a:t> professor in computer science / multiscale analytics @ RuG (since 2007)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>
                <a:solidFill>
                  <a:srgbClr val="000090"/>
                </a:solidFill>
                <a:latin typeface="Arial" charset="0"/>
              </a:rPr>
              <a:t> steering committee chair ACM SOFTVIS / IEEE VISSOFT (since 2007)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>
                <a:solidFill>
                  <a:srgbClr val="000090"/>
                </a:solidFill>
                <a:latin typeface="Arial" charset="0"/>
              </a:rPr>
              <a:t> 15 PhD students, 70+ MSc students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>
                <a:solidFill>
                  <a:srgbClr val="000090"/>
                </a:solidFill>
                <a:latin typeface="Arial" charset="0"/>
              </a:rPr>
              <a:t> over 200 international publications in </a:t>
            </a:r>
            <a:r>
              <a:rPr lang="en-US" sz="1600" b="1">
                <a:solidFill>
                  <a:srgbClr val="000090"/>
                </a:solidFill>
                <a:latin typeface="Arial" charset="0"/>
              </a:rPr>
              <a:t>visual analytics for data science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>
                <a:solidFill>
                  <a:srgbClr val="000090"/>
                </a:solidFill>
                <a:latin typeface="Arial" charset="0"/>
              </a:rPr>
              <a:t> co-founder SolidSource BV</a:t>
            </a:r>
          </a:p>
        </p:txBody>
      </p:sp>
      <p:sp>
        <p:nvSpPr>
          <p:cNvPr id="221186" name="Rectangle 18"/>
          <p:cNvSpPr>
            <a:spLocks noChangeArrowheads="1"/>
          </p:cNvSpPr>
          <p:nvPr/>
        </p:nvSpPr>
        <p:spPr bwMode="auto">
          <a:xfrm>
            <a:off x="6126163" y="6488113"/>
            <a:ext cx="14938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www.cs.rug.nl/svcg</a:t>
            </a:r>
          </a:p>
        </p:txBody>
      </p:sp>
      <p:pic>
        <p:nvPicPr>
          <p:cNvPr id="221187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310063"/>
            <a:ext cx="1211263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188" name="Rectangle 12"/>
          <p:cNvSpPr>
            <a:spLocks noChangeArrowheads="1"/>
          </p:cNvSpPr>
          <p:nvPr/>
        </p:nvSpPr>
        <p:spPr bwMode="auto">
          <a:xfrm>
            <a:off x="6494463" y="5891213"/>
            <a:ext cx="2590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/>
              <a:t>Data Visualization: Principles and Practice</a:t>
            </a:r>
            <a:br>
              <a:rPr lang="en-US" sz="1000"/>
            </a:br>
            <a:r>
              <a:rPr lang="en-US" sz="1000"/>
              <a:t>A. K. Peters, 2008 / 2014</a:t>
            </a:r>
          </a:p>
        </p:txBody>
      </p:sp>
      <p:pic>
        <p:nvPicPr>
          <p:cNvPr id="221189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2743200"/>
            <a:ext cx="15303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190" name="Rectangle 12"/>
          <p:cNvSpPr>
            <a:spLocks noChangeArrowheads="1"/>
          </p:cNvSpPr>
          <p:nvPr/>
        </p:nvSpPr>
        <p:spPr bwMode="auto">
          <a:xfrm>
            <a:off x="7510463" y="3124200"/>
            <a:ext cx="14811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/>
              <a:t>www.solidsourceit.com</a:t>
            </a:r>
          </a:p>
        </p:txBody>
      </p:sp>
      <p:sp>
        <p:nvSpPr>
          <p:cNvPr id="221191" name="Rectangle 12"/>
          <p:cNvSpPr>
            <a:spLocks noChangeArrowheads="1"/>
          </p:cNvSpPr>
          <p:nvPr/>
        </p:nvSpPr>
        <p:spPr bwMode="auto">
          <a:xfrm>
            <a:off x="7702550" y="1844675"/>
            <a:ext cx="13652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/>
              <a:t>www.cs.rug.nl/~alext</a:t>
            </a:r>
          </a:p>
        </p:txBody>
      </p:sp>
      <p:pic>
        <p:nvPicPr>
          <p:cNvPr id="221192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4543425"/>
            <a:ext cx="5429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193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543425"/>
            <a:ext cx="466725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194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4543425"/>
            <a:ext cx="48418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195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775" y="4543425"/>
            <a:ext cx="515938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196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4543425"/>
            <a:ext cx="4603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197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5257800"/>
            <a:ext cx="415925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198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5257800"/>
            <a:ext cx="623887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199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4543425"/>
            <a:ext cx="477838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200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5248275"/>
            <a:ext cx="496888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201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588" y="5257800"/>
            <a:ext cx="4572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202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688" y="5257800"/>
            <a:ext cx="4572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203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475" y="5257800"/>
            <a:ext cx="5032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204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13" y="5257800"/>
            <a:ext cx="50958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205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4305300"/>
            <a:ext cx="1301750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206" name="Picture 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4535488"/>
            <a:ext cx="490538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207" name="Picture 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333375"/>
            <a:ext cx="1165225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208" name="Picture 2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5943600"/>
            <a:ext cx="42703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209" name="Picture 2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943600"/>
            <a:ext cx="4841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348038" y="5268913"/>
            <a:ext cx="457200" cy="6096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1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341438"/>
            <a:ext cx="4343400" cy="504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4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1470025"/>
            <a:ext cx="3748088" cy="339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0643" name="Picture 5"/>
          <p:cNvSpPr>
            <a:spLocks noChangeAspect="1"/>
          </p:cNvSpPr>
          <p:nvPr/>
        </p:nvSpPr>
        <p:spPr bwMode="auto">
          <a:xfrm>
            <a:off x="971550" y="1568450"/>
            <a:ext cx="3241675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0644" name="Rectangle 6"/>
          <p:cNvSpPr>
            <a:spLocks noChangeArrowheads="1"/>
          </p:cNvSpPr>
          <p:nvPr/>
        </p:nvSpPr>
        <p:spPr bwMode="auto">
          <a:xfrm>
            <a:off x="1584325" y="1125538"/>
            <a:ext cx="2051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7575D1"/>
                </a:solidFill>
                <a:latin typeface="Arial" charset="0"/>
                <a:cs typeface="Arial" charset="0"/>
              </a:rPr>
              <a:t>surface skeleton </a:t>
            </a:r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240645" name="Picture 8"/>
          <p:cNvSpPr>
            <a:spLocks noChangeAspect="1"/>
          </p:cNvSpPr>
          <p:nvPr/>
        </p:nvSpPr>
        <p:spPr bwMode="auto">
          <a:xfrm>
            <a:off x="4724400" y="1309688"/>
            <a:ext cx="4343400" cy="504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7418388" y="6381750"/>
            <a:ext cx="1762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[</a:t>
            </a:r>
            <a:r>
              <a:rPr lang="en-US" sz="12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Jalba</a:t>
            </a:r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200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et al.</a:t>
            </a:r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, TPAMI’12]</a:t>
            </a:r>
          </a:p>
          <a:p>
            <a:pPr>
              <a:defRPr/>
            </a:pPr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[</a:t>
            </a:r>
            <a:r>
              <a:rPr lang="en-US" sz="12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Jalba</a:t>
            </a:r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200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et al.</a:t>
            </a:r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, TPAMI’14]</a:t>
            </a:r>
          </a:p>
        </p:txBody>
      </p:sp>
      <p:sp>
        <p:nvSpPr>
          <p:cNvPr id="240647" name="TextBox 14"/>
          <p:cNvSpPr txBox="1">
            <a:spLocks noChangeArrowheads="1"/>
          </p:cNvSpPr>
          <p:nvPr/>
        </p:nvSpPr>
        <p:spPr bwMode="auto">
          <a:xfrm>
            <a:off x="250825" y="188913"/>
            <a:ext cx="684212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300" b="1">
                <a:solidFill>
                  <a:srgbClr val="333399"/>
                </a:solidFill>
                <a:latin typeface="Arial" charset="0"/>
              </a:rPr>
              <a:t>App 7: Large-scale 3D shape reconstruction</a:t>
            </a:r>
          </a:p>
        </p:txBody>
      </p:sp>
      <p:sp>
        <p:nvSpPr>
          <p:cNvPr id="240648" name="Rectangle 13"/>
          <p:cNvSpPr>
            <a:spLocks noChangeArrowheads="1"/>
          </p:cNvSpPr>
          <p:nvPr/>
        </p:nvSpPr>
        <p:spPr bwMode="auto">
          <a:xfrm>
            <a:off x="5795963" y="908050"/>
            <a:ext cx="2565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7575D1"/>
                </a:solidFill>
                <a:latin typeface="Arial" charset="0"/>
                <a:cs typeface="Arial" charset="0"/>
              </a:rPr>
              <a:t>shape reconstruction</a:t>
            </a:r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15" name="Down Arrow 14"/>
          <p:cNvSpPr/>
          <p:nvPr/>
        </p:nvSpPr>
        <p:spPr>
          <a:xfrm rot="16200000">
            <a:off x="2480469" y="2309019"/>
            <a:ext cx="323850" cy="258762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Down Arrow 15"/>
          <p:cNvSpPr/>
          <p:nvPr/>
        </p:nvSpPr>
        <p:spPr>
          <a:xfrm rot="16200000">
            <a:off x="2485232" y="3677443"/>
            <a:ext cx="323850" cy="258763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6237288" y="3025775"/>
            <a:ext cx="323850" cy="258763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8080375" y="3025775"/>
            <a:ext cx="325438" cy="258763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40653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4868863"/>
            <a:ext cx="2205037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54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868863"/>
            <a:ext cx="2374900" cy="198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Down Arrow 20"/>
          <p:cNvSpPr/>
          <p:nvPr/>
        </p:nvSpPr>
        <p:spPr>
          <a:xfrm rot="16200000">
            <a:off x="2090738" y="5765800"/>
            <a:ext cx="325437" cy="258763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TextBox 14"/>
          <p:cNvSpPr txBox="1">
            <a:spLocks noChangeArrowheads="1"/>
          </p:cNvSpPr>
          <p:nvPr/>
        </p:nvSpPr>
        <p:spPr bwMode="auto">
          <a:xfrm>
            <a:off x="2124075" y="260350"/>
            <a:ext cx="5653088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300" b="1">
                <a:solidFill>
                  <a:srgbClr val="333399"/>
                </a:solidFill>
                <a:latin typeface="Arial" charset="0"/>
              </a:rPr>
              <a:t>Technique 2/4: Dense Pixel Displays</a:t>
            </a:r>
          </a:p>
        </p:txBody>
      </p:sp>
      <p:sp>
        <p:nvSpPr>
          <p:cNvPr id="241666" name="Rectangle 5"/>
          <p:cNvSpPr>
            <a:spLocks noChangeArrowheads="1"/>
          </p:cNvSpPr>
          <p:nvPr/>
        </p:nvSpPr>
        <p:spPr bwMode="auto">
          <a:xfrm>
            <a:off x="820738" y="908050"/>
            <a:ext cx="77120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Arial" charset="0"/>
              </a:rPr>
              <a:t>every pixel shows information (little..no whitespace, output=dense field)</a:t>
            </a:r>
          </a:p>
          <a:p>
            <a:r>
              <a:rPr lang="en-US" sz="1800">
                <a:solidFill>
                  <a:srgbClr val="000000"/>
                </a:solidFill>
                <a:latin typeface="Arial" charset="0"/>
              </a:rPr>
              <a:t>close pixels = similar/related data items (again, related to field notion)</a:t>
            </a:r>
          </a:p>
        </p:txBody>
      </p:sp>
      <p:sp>
        <p:nvSpPr>
          <p:cNvPr id="241667" name="Rectangle 7"/>
          <p:cNvSpPr>
            <a:spLocks noChangeArrowheads="1"/>
          </p:cNvSpPr>
          <p:nvPr/>
        </p:nvSpPr>
        <p:spPr bwMode="auto">
          <a:xfrm>
            <a:off x="6202363" y="3949700"/>
            <a:ext cx="2200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map of the market (2008)</a:t>
            </a:r>
          </a:p>
        </p:txBody>
      </p:sp>
      <p:sp>
        <p:nvSpPr>
          <p:cNvPr id="241668" name="Rectangle 8"/>
          <p:cNvSpPr>
            <a:spLocks noChangeArrowheads="1"/>
          </p:cNvSpPr>
          <p:nvPr/>
        </p:nvSpPr>
        <p:spPr bwMode="auto">
          <a:xfrm>
            <a:off x="9525" y="3959225"/>
            <a:ext cx="1971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pixel bar charts (2002)</a:t>
            </a:r>
          </a:p>
        </p:txBody>
      </p:sp>
      <p:sp>
        <p:nvSpPr>
          <p:cNvPr id="241669" name="Picture 1"/>
          <p:cNvSpPr>
            <a:spLocks noChangeAspect="1"/>
          </p:cNvSpPr>
          <p:nvPr/>
        </p:nvSpPr>
        <p:spPr bwMode="auto">
          <a:xfrm>
            <a:off x="5467350" y="1876425"/>
            <a:ext cx="359092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4167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858963"/>
            <a:ext cx="1703387" cy="212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1671" name="Picture 9"/>
          <p:cNvSpPr>
            <a:spLocks noChangeAspect="1"/>
          </p:cNvSpPr>
          <p:nvPr/>
        </p:nvSpPr>
        <p:spPr bwMode="auto">
          <a:xfrm>
            <a:off x="1911350" y="1860550"/>
            <a:ext cx="3511550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1672" name="Rectangle 11"/>
          <p:cNvSpPr>
            <a:spLocks noChangeArrowheads="1"/>
          </p:cNvSpPr>
          <p:nvPr/>
        </p:nvSpPr>
        <p:spPr bwMode="auto">
          <a:xfrm>
            <a:off x="2347913" y="3949700"/>
            <a:ext cx="2660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evolution spectrographs (2005)</a:t>
            </a:r>
          </a:p>
        </p:txBody>
      </p:sp>
      <p:pic>
        <p:nvPicPr>
          <p:cNvPr id="24167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306888"/>
            <a:ext cx="23145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1674" name="Rectangle 13"/>
          <p:cNvSpPr>
            <a:spLocks noChangeArrowheads="1"/>
          </p:cNvSpPr>
          <p:nvPr/>
        </p:nvSpPr>
        <p:spPr bwMode="auto">
          <a:xfrm>
            <a:off x="773113" y="6567488"/>
            <a:ext cx="2174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Voronoi treemaps (2005)</a:t>
            </a:r>
          </a:p>
        </p:txBody>
      </p:sp>
      <p:sp>
        <p:nvSpPr>
          <p:cNvPr id="241675" name="Picture 14"/>
          <p:cNvSpPr>
            <a:spLocks noChangeAspect="1"/>
          </p:cNvSpPr>
          <p:nvPr/>
        </p:nvSpPr>
        <p:spPr bwMode="auto">
          <a:xfrm>
            <a:off x="3076575" y="4302125"/>
            <a:ext cx="534035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1676" name="Rectangle 15"/>
          <p:cNvSpPr>
            <a:spLocks noChangeArrowheads="1"/>
          </p:cNvSpPr>
          <p:nvPr/>
        </p:nvSpPr>
        <p:spPr bwMode="auto">
          <a:xfrm>
            <a:off x="4722813" y="6575425"/>
            <a:ext cx="1800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pixel-line text (2002)</a:t>
            </a:r>
          </a:p>
        </p:txBody>
      </p:sp>
      <p:pic>
        <p:nvPicPr>
          <p:cNvPr id="241677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1876425"/>
            <a:ext cx="359092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78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50" y="1860550"/>
            <a:ext cx="3511550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79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575" y="4302125"/>
            <a:ext cx="534035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Rectangle 6"/>
          <p:cNvSpPr txBox="1">
            <a:spLocks noChangeArrowheads="1"/>
          </p:cNvSpPr>
          <p:nvPr/>
        </p:nvSpPr>
        <p:spPr bwMode="auto">
          <a:xfrm>
            <a:off x="228600" y="2286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  <a:cs typeface="Arial" charset="0"/>
              </a:rPr>
              <a:t>App 1: Understanding large software archives</a:t>
            </a:r>
            <a:endParaRPr lang="en-US" sz="1400">
              <a:solidFill>
                <a:srgbClr val="000090"/>
              </a:solidFill>
              <a:latin typeface="Trebuchet MS" charset="0"/>
              <a:cs typeface="Arial" charset="0"/>
            </a:endParaRPr>
          </a:p>
        </p:txBody>
      </p:sp>
      <p:sp>
        <p:nvSpPr>
          <p:cNvPr id="243714" name="Rectangle 13"/>
          <p:cNvSpPr>
            <a:spLocks noChangeArrowheads="1"/>
          </p:cNvSpPr>
          <p:nvPr/>
        </p:nvSpPr>
        <p:spPr bwMode="auto">
          <a:xfrm>
            <a:off x="-36513" y="6597650"/>
            <a:ext cx="44783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4E53C6"/>
                </a:solidFill>
                <a:latin typeface="Arial" charset="0"/>
              </a:rPr>
              <a:t>Images generated with </a:t>
            </a:r>
            <a:r>
              <a:rPr lang="en-US" sz="1200" b="1">
                <a:solidFill>
                  <a:srgbClr val="4E53C6"/>
                </a:solidFill>
                <a:latin typeface="Arial" charset="0"/>
              </a:rPr>
              <a:t>SolidSTA tool </a:t>
            </a:r>
            <a:r>
              <a:rPr lang="en-US" sz="1200">
                <a:solidFill>
                  <a:srgbClr val="4E53C6"/>
                </a:solidFill>
                <a:latin typeface="Arial" charset="0"/>
              </a:rPr>
              <a:t>(www.solidsourceit.com) </a:t>
            </a:r>
          </a:p>
        </p:txBody>
      </p:sp>
      <p:sp>
        <p:nvSpPr>
          <p:cNvPr id="243715" name="Rectangle 14"/>
          <p:cNvSpPr>
            <a:spLocks noChangeArrowheads="1"/>
          </p:cNvSpPr>
          <p:nvPr/>
        </p:nvSpPr>
        <p:spPr bwMode="auto">
          <a:xfrm>
            <a:off x="239713" y="685800"/>
            <a:ext cx="6731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7575D1"/>
                </a:solidFill>
                <a:latin typeface="Arial" charset="0"/>
              </a:rPr>
              <a:t>Given a 10-year archive (50K files, 200K changes), how to spot </a:t>
            </a:r>
            <a:r>
              <a:rPr lang="en-US" sz="1600" b="1">
                <a:solidFill>
                  <a:srgbClr val="7575D1"/>
                </a:solidFill>
                <a:latin typeface="Arial" charset="0"/>
              </a:rPr>
              <a:t>trends</a:t>
            </a:r>
            <a:r>
              <a:rPr lang="en-US" sz="1600">
                <a:solidFill>
                  <a:srgbClr val="7575D1"/>
                </a:solidFill>
                <a:latin typeface="Arial" charset="0"/>
              </a:rPr>
              <a:t>?</a:t>
            </a:r>
            <a:endParaRPr lang="en-US" sz="1200">
              <a:solidFill>
                <a:srgbClr val="000000"/>
              </a:solidFill>
              <a:latin typeface="Arial" charset="0"/>
            </a:endParaRPr>
          </a:p>
          <a:p>
            <a:pPr>
              <a:buFontTx/>
              <a:buChar char="•"/>
            </a:pPr>
            <a:r>
              <a:rPr lang="en-US" sz="1600">
                <a:solidFill>
                  <a:srgbClr val="000000"/>
                </a:solidFill>
                <a:latin typeface="Arial" charset="0"/>
              </a:rPr>
              <a:t> software maintenance (Philips, Bosch, Continental, ASML)</a:t>
            </a:r>
          </a:p>
          <a:p>
            <a:pPr>
              <a:buFontTx/>
              <a:buChar char="•"/>
            </a:pPr>
            <a:r>
              <a:rPr lang="en-US" sz="1600">
                <a:solidFill>
                  <a:srgbClr val="000000"/>
                </a:solidFill>
                <a:latin typeface="Arial" charset="0"/>
              </a:rPr>
              <a:t> financial/healthcare data (Pervasive, Momentum, Credit Suisse)</a:t>
            </a:r>
          </a:p>
        </p:txBody>
      </p:sp>
      <p:sp>
        <p:nvSpPr>
          <p:cNvPr id="243716" name="Rectangle 5"/>
          <p:cNvSpPr>
            <a:spLocks noChangeArrowheads="1"/>
          </p:cNvSpPr>
          <p:nvPr/>
        </p:nvSpPr>
        <p:spPr bwMode="auto">
          <a:xfrm>
            <a:off x="322263" y="3903663"/>
            <a:ext cx="936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GB" sz="1200">
                <a:solidFill>
                  <a:srgbClr val="000000"/>
                </a:solidFill>
                <a:latin typeface="Arial" charset="0"/>
              </a:rPr>
              <a:t>files sorted</a:t>
            </a:r>
          </a:p>
          <a:p>
            <a:pPr algn="r"/>
            <a:r>
              <a:rPr lang="en-GB" sz="1200">
                <a:solidFill>
                  <a:srgbClr val="000000"/>
                </a:solidFill>
                <a:latin typeface="Arial" charset="0"/>
              </a:rPr>
              <a:t>by activity</a:t>
            </a:r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3717" name="Rectangle 5"/>
          <p:cNvSpPr>
            <a:spLocks noChangeArrowheads="1"/>
          </p:cNvSpPr>
          <p:nvPr/>
        </p:nvSpPr>
        <p:spPr bwMode="auto">
          <a:xfrm>
            <a:off x="179388" y="1887538"/>
            <a:ext cx="9636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200">
                <a:solidFill>
                  <a:srgbClr val="000000"/>
                </a:solidFill>
                <a:latin typeface="Arial" charset="0"/>
              </a:rPr>
              <a:t>m</a:t>
            </a:r>
            <a:r>
              <a:rPr lang="en-GB" sz="1200">
                <a:solidFill>
                  <a:srgbClr val="000000"/>
                </a:solidFill>
                <a:latin typeface="Arial" charset="0"/>
              </a:rPr>
              <a:t>ost </a:t>
            </a:r>
            <a:r>
              <a:rPr lang="en-US" sz="1200">
                <a:solidFill>
                  <a:srgbClr val="000000"/>
                </a:solidFill>
                <a:latin typeface="Arial" charset="0"/>
              </a:rPr>
              <a:t>a</a:t>
            </a:r>
            <a:r>
              <a:rPr lang="en-GB" sz="1200">
                <a:solidFill>
                  <a:srgbClr val="000000"/>
                </a:solidFill>
                <a:latin typeface="Arial" charset="0"/>
              </a:rPr>
              <a:t>ctive</a:t>
            </a:r>
          </a:p>
          <a:p>
            <a:pPr algn="r"/>
            <a:r>
              <a:rPr lang="en-GB" sz="1200">
                <a:solidFill>
                  <a:srgbClr val="000000"/>
                </a:solidFill>
                <a:latin typeface="Arial" charset="0"/>
              </a:rPr>
              <a:t>files</a:t>
            </a:r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437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855788"/>
            <a:ext cx="698500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1217613" y="1857375"/>
            <a:ext cx="22225" cy="43926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341438" y="6310313"/>
            <a:ext cx="69088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3721" name="Rectangle 5"/>
          <p:cNvSpPr>
            <a:spLocks noChangeArrowheads="1"/>
          </p:cNvSpPr>
          <p:nvPr/>
        </p:nvSpPr>
        <p:spPr bwMode="auto">
          <a:xfrm>
            <a:off x="7011988" y="6319838"/>
            <a:ext cx="13049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GB" sz="1200">
                <a:solidFill>
                  <a:srgbClr val="000000"/>
                </a:solidFill>
                <a:latin typeface="Arial" charset="0"/>
              </a:rPr>
              <a:t>file creation time</a:t>
            </a:r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737" name="Group 1"/>
          <p:cNvGrpSpPr>
            <a:grpSpLocks/>
          </p:cNvGrpSpPr>
          <p:nvPr/>
        </p:nvGrpSpPr>
        <p:grpSpPr bwMode="auto">
          <a:xfrm>
            <a:off x="395288" y="2924175"/>
            <a:ext cx="3352800" cy="1530350"/>
            <a:chOff x="990600" y="2286000"/>
            <a:chExt cx="7010400" cy="3200400"/>
          </a:xfrm>
        </p:grpSpPr>
        <p:pic>
          <p:nvPicPr>
            <p:cNvPr id="244761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2312988"/>
              <a:ext cx="3200400" cy="3138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4762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7263" y="2286000"/>
              <a:ext cx="3233737" cy="32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ight Arrow 26"/>
            <p:cNvSpPr/>
            <p:nvPr/>
          </p:nvSpPr>
          <p:spPr bwMode="auto">
            <a:xfrm>
              <a:off x="4356389" y="3713564"/>
              <a:ext cx="278823" cy="421631"/>
            </a:xfrm>
            <a:prstGeom prst="right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4738" name="TextBox 14"/>
          <p:cNvSpPr txBox="1">
            <a:spLocks noChangeArrowheads="1"/>
          </p:cNvSpPr>
          <p:nvPr/>
        </p:nvSpPr>
        <p:spPr bwMode="auto">
          <a:xfrm>
            <a:off x="1979613" y="174625"/>
            <a:ext cx="6264275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300" b="1">
                <a:solidFill>
                  <a:srgbClr val="333399"/>
                </a:solidFill>
                <a:latin typeface="Arial" charset="0"/>
              </a:rPr>
              <a:t>Technique 3/4: Graph and Trail Bundling</a:t>
            </a:r>
          </a:p>
        </p:txBody>
      </p:sp>
      <p:grpSp>
        <p:nvGrpSpPr>
          <p:cNvPr id="244739" name="Group 1"/>
          <p:cNvGrpSpPr>
            <a:grpSpLocks/>
          </p:cNvGrpSpPr>
          <p:nvPr/>
        </p:nvGrpSpPr>
        <p:grpSpPr bwMode="auto">
          <a:xfrm>
            <a:off x="381000" y="2954338"/>
            <a:ext cx="3352800" cy="1530350"/>
            <a:chOff x="990600" y="2286000"/>
            <a:chExt cx="7010400" cy="3200400"/>
          </a:xfrm>
        </p:grpSpPr>
        <p:sp>
          <p:nvSpPr>
            <p:cNvPr id="244758" name="Picture 5"/>
            <p:cNvSpPr>
              <a:spLocks noChangeAspect="1"/>
            </p:cNvSpPr>
            <p:nvPr/>
          </p:nvSpPr>
          <p:spPr bwMode="auto">
            <a:xfrm>
              <a:off x="990600" y="2312988"/>
              <a:ext cx="3200400" cy="3138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4759" name="Picture 6"/>
            <p:cNvSpPr>
              <a:spLocks noChangeAspect="1"/>
            </p:cNvSpPr>
            <p:nvPr/>
          </p:nvSpPr>
          <p:spPr bwMode="auto">
            <a:xfrm>
              <a:off x="4767263" y="2286000"/>
              <a:ext cx="3233737" cy="32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Right Arrow 8"/>
            <p:cNvSpPr/>
            <p:nvPr/>
          </p:nvSpPr>
          <p:spPr bwMode="auto">
            <a:xfrm>
              <a:off x="4356389" y="3713564"/>
              <a:ext cx="278823" cy="421628"/>
            </a:xfrm>
            <a:prstGeom prst="right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244740" name="Rectangle 9"/>
          <p:cNvSpPr>
            <a:spLocks noChangeArrowheads="1"/>
          </p:cNvSpPr>
          <p:nvPr/>
        </p:nvSpPr>
        <p:spPr bwMode="auto">
          <a:xfrm>
            <a:off x="401638" y="2609850"/>
            <a:ext cx="14620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7575D1"/>
                </a:solidFill>
                <a:latin typeface="Arial" charset="0"/>
              </a:rPr>
              <a:t>straight lines</a:t>
            </a:r>
          </a:p>
        </p:txBody>
      </p:sp>
      <p:sp>
        <p:nvSpPr>
          <p:cNvPr id="244741" name="Rectangle 6"/>
          <p:cNvSpPr txBox="1">
            <a:spLocks noChangeArrowheads="1"/>
          </p:cNvSpPr>
          <p:nvPr/>
        </p:nvSpPr>
        <p:spPr bwMode="auto">
          <a:xfrm>
            <a:off x="685800" y="1981200"/>
            <a:ext cx="2819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rgbClr val="262673"/>
                </a:solidFill>
                <a:latin typeface="Trebuchet MS" charset="0"/>
                <a:cs typeface="Arial" charset="0"/>
              </a:rPr>
              <a:t>Graph Bundling</a:t>
            </a:r>
            <a:endParaRPr lang="en-US" sz="2300" b="1" i="1">
              <a:solidFill>
                <a:srgbClr val="262673"/>
              </a:solidFill>
              <a:latin typeface="Trebuchet MS" charset="0"/>
              <a:cs typeface="Arial" charset="0"/>
            </a:endParaRPr>
          </a:p>
        </p:txBody>
      </p:sp>
      <p:sp>
        <p:nvSpPr>
          <p:cNvPr id="244742" name="Rectangle 6"/>
          <p:cNvSpPr txBox="1">
            <a:spLocks noChangeArrowheads="1"/>
          </p:cNvSpPr>
          <p:nvPr/>
        </p:nvSpPr>
        <p:spPr bwMode="auto">
          <a:xfrm>
            <a:off x="5638800" y="1981200"/>
            <a:ext cx="2819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rgbClr val="262673"/>
                </a:solidFill>
                <a:latin typeface="Trebuchet MS" charset="0"/>
                <a:cs typeface="Arial" charset="0"/>
              </a:rPr>
              <a:t>Trail Bundling</a:t>
            </a:r>
            <a:endParaRPr lang="en-US" sz="2300" b="1" i="1">
              <a:solidFill>
                <a:srgbClr val="262673"/>
              </a:solidFill>
              <a:latin typeface="Trebuchet MS" charset="0"/>
              <a:cs typeface="Arial" charset="0"/>
            </a:endParaRPr>
          </a:p>
        </p:txBody>
      </p:sp>
      <p:sp>
        <p:nvSpPr>
          <p:cNvPr id="244743" name="Rectangle 12"/>
          <p:cNvSpPr>
            <a:spLocks noChangeArrowheads="1"/>
          </p:cNvSpPr>
          <p:nvPr/>
        </p:nvSpPr>
        <p:spPr bwMode="auto">
          <a:xfrm>
            <a:off x="2327275" y="2590800"/>
            <a:ext cx="15081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7575D1"/>
                </a:solidFill>
                <a:latin typeface="Arial" charset="0"/>
              </a:rPr>
              <a:t>edge bundles</a:t>
            </a:r>
          </a:p>
        </p:txBody>
      </p:sp>
      <p:sp>
        <p:nvSpPr>
          <p:cNvPr id="244744" name="Picture 5"/>
          <p:cNvSpPr>
            <a:spLocks noChangeAspect="1"/>
          </p:cNvSpPr>
          <p:nvPr/>
        </p:nvSpPr>
        <p:spPr bwMode="auto">
          <a:xfrm>
            <a:off x="5465763" y="5530850"/>
            <a:ext cx="32289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44745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3" y="4506913"/>
            <a:ext cx="303371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4746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788" y="2667000"/>
            <a:ext cx="3287712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4747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950" y="3997325"/>
            <a:ext cx="1482725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4748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908675"/>
            <a:ext cx="3679825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4749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038600"/>
            <a:ext cx="2667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4750" name="Group 2"/>
          <p:cNvGrpSpPr>
            <a:grpSpLocks/>
          </p:cNvGrpSpPr>
          <p:nvPr/>
        </p:nvGrpSpPr>
        <p:grpSpPr bwMode="auto">
          <a:xfrm>
            <a:off x="2057400" y="1371600"/>
            <a:ext cx="5257800" cy="676275"/>
            <a:chOff x="2057400" y="1371600"/>
            <a:chExt cx="5257800" cy="676852"/>
          </a:xfrm>
        </p:grpSpPr>
        <p:sp>
          <p:nvSpPr>
            <p:cNvPr id="21" name="Right Arrow 20"/>
            <p:cNvSpPr/>
            <p:nvPr/>
          </p:nvSpPr>
          <p:spPr>
            <a:xfrm rot="5400000">
              <a:off x="1947639" y="1600526"/>
              <a:ext cx="524322" cy="304800"/>
            </a:xfrm>
            <a:prstGeom prst="right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22" name="Right Arrow 21"/>
            <p:cNvSpPr/>
            <p:nvPr/>
          </p:nvSpPr>
          <p:spPr>
            <a:xfrm rot="5400000">
              <a:off x="6824374" y="1557627"/>
              <a:ext cx="676852" cy="304800"/>
            </a:xfrm>
            <a:prstGeom prst="right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130425" y="1371600"/>
              <a:ext cx="5108575" cy="152530"/>
            </a:xfrm>
            <a:prstGeom prst="rect">
              <a:avLst/>
            </a:prstGeom>
            <a:solidFill>
              <a:srgbClr val="A3A3E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  <a:latin typeface="Arial"/>
                <a:ea typeface="Arial"/>
                <a:cs typeface="Arial"/>
              </a:endParaRPr>
            </a:p>
          </p:txBody>
        </p:sp>
      </p:grpSp>
      <p:sp>
        <p:nvSpPr>
          <p:cNvPr id="244751" name="Picture 2"/>
          <p:cNvSpPr>
            <a:spLocks noChangeAspect="1"/>
          </p:cNvSpPr>
          <p:nvPr/>
        </p:nvSpPr>
        <p:spPr bwMode="auto">
          <a:xfrm rot="5400000">
            <a:off x="4188618" y="535782"/>
            <a:ext cx="9191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44752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276600"/>
            <a:ext cx="7318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4753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163" y="5516563"/>
            <a:ext cx="32289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4754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41018" y="688182"/>
            <a:ext cx="9191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838" y="981075"/>
            <a:ext cx="1773237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6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50" y="1000125"/>
            <a:ext cx="17700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63" name="Rectangle 6"/>
          <p:cNvSpPr>
            <a:spLocks noGrp="1" noChangeArrowheads="1"/>
          </p:cNvSpPr>
          <p:nvPr>
            <p:ph type="title"/>
          </p:nvPr>
        </p:nvSpPr>
        <p:spPr>
          <a:xfrm>
            <a:off x="55563" y="-152400"/>
            <a:ext cx="8839200" cy="1143000"/>
          </a:xfrm>
        </p:spPr>
        <p:txBody>
          <a:bodyPr/>
          <a:lstStyle/>
          <a:p>
            <a:pPr eaLnBrk="1" hangingPunct="1"/>
            <a:r>
              <a:rPr lang="en-US" sz="2400" b="1">
                <a:solidFill>
                  <a:srgbClr val="262673"/>
                </a:solidFill>
                <a:latin typeface="Trebuchet MS" charset="0"/>
                <a:cs typeface="Arial" charset="0"/>
              </a:rPr>
              <a:t>Graph and Trail Bundling: Technical Details</a:t>
            </a:r>
            <a:endParaRPr lang="en-US" sz="2300" b="1" i="1">
              <a:solidFill>
                <a:srgbClr val="262673"/>
              </a:solidFill>
              <a:latin typeface="Trebuchet MS" charset="0"/>
              <a:cs typeface="Arial" charset="0"/>
            </a:endParaRPr>
          </a:p>
        </p:txBody>
      </p:sp>
      <p:sp>
        <p:nvSpPr>
          <p:cNvPr id="245764" name="Picture 5"/>
          <p:cNvSpPr>
            <a:spLocks noChangeAspect="1"/>
          </p:cNvSpPr>
          <p:nvPr/>
        </p:nvSpPr>
        <p:spPr bwMode="auto">
          <a:xfrm>
            <a:off x="3605213" y="927100"/>
            <a:ext cx="1770062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765" name="Picture 6"/>
          <p:cNvSpPr>
            <a:spLocks noChangeAspect="1"/>
          </p:cNvSpPr>
          <p:nvPr/>
        </p:nvSpPr>
        <p:spPr bwMode="auto">
          <a:xfrm>
            <a:off x="7294563" y="990600"/>
            <a:ext cx="1773237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7086600" y="1460500"/>
            <a:ext cx="228600" cy="7620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5441950" y="1460500"/>
            <a:ext cx="228600" cy="7620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15000" y="1352550"/>
            <a:ext cx="1295400" cy="990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262673"/>
                </a:solidFill>
                <a:latin typeface="Arial"/>
                <a:ea typeface="Arial"/>
                <a:cs typeface="Arial"/>
              </a:rPr>
              <a:t>Bundling</a:t>
            </a:r>
          </a:p>
          <a:p>
            <a:pPr algn="ctr">
              <a:defRPr/>
            </a:pPr>
            <a:r>
              <a:rPr lang="en-US" sz="2000" i="1" dirty="0">
                <a:solidFill>
                  <a:srgbClr val="262673"/>
                </a:solidFill>
                <a:latin typeface="Times"/>
                <a:ea typeface="Arial"/>
                <a:cs typeface="Times"/>
              </a:rPr>
              <a:t>B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3394075" y="1450975"/>
            <a:ext cx="228600" cy="7620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1752600" y="1450975"/>
            <a:ext cx="228600" cy="7620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12950" y="1343025"/>
            <a:ext cx="1304925" cy="990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262673"/>
                </a:solidFill>
                <a:latin typeface="Arial"/>
                <a:ea typeface="Arial"/>
                <a:cs typeface="Arial"/>
              </a:rPr>
              <a:t>Drawing</a:t>
            </a:r>
          </a:p>
          <a:p>
            <a:pPr algn="ctr">
              <a:defRPr/>
            </a:pPr>
            <a:r>
              <a:rPr lang="en-US" sz="2000" i="1" dirty="0">
                <a:solidFill>
                  <a:srgbClr val="262673"/>
                </a:solidFill>
                <a:latin typeface="Times"/>
                <a:ea typeface="Arial"/>
                <a:cs typeface="Times"/>
              </a:rPr>
              <a:t>D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17488" y="1371600"/>
            <a:ext cx="1447800" cy="9906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b="1" dirty="0">
                <a:solidFill>
                  <a:srgbClr val="262673"/>
                </a:solidFill>
                <a:latin typeface="Arial"/>
                <a:ea typeface="Arial"/>
                <a:cs typeface="Arial"/>
              </a:rPr>
              <a:t>Dataset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800" b="1" dirty="0">
                <a:solidFill>
                  <a:srgbClr val="262673"/>
                </a:solidFill>
                <a:latin typeface="Arial"/>
                <a:ea typeface="Arial"/>
                <a:cs typeface="Arial"/>
              </a:rPr>
              <a:t>graph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800" b="1" dirty="0">
                <a:solidFill>
                  <a:srgbClr val="262673"/>
                </a:solidFill>
                <a:latin typeface="Arial"/>
                <a:ea typeface="Arial"/>
                <a:cs typeface="Arial"/>
              </a:rPr>
              <a:t>trail-set</a:t>
            </a:r>
          </a:p>
        </p:txBody>
      </p:sp>
      <p:sp>
        <p:nvSpPr>
          <p:cNvPr id="245773" name="Rectangle 15"/>
          <p:cNvSpPr>
            <a:spLocks noChangeArrowheads="1"/>
          </p:cNvSpPr>
          <p:nvPr/>
        </p:nvSpPr>
        <p:spPr bwMode="auto">
          <a:xfrm>
            <a:off x="434975" y="2678113"/>
            <a:ext cx="10429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 i="1">
                <a:solidFill>
                  <a:srgbClr val="262673"/>
                </a:solidFill>
                <a:latin typeface="Times" charset="0"/>
                <a:cs typeface="Times" charset="0"/>
              </a:rPr>
              <a:t>P </a:t>
            </a:r>
            <a:r>
              <a:rPr lang="en-US" sz="1800">
                <a:solidFill>
                  <a:srgbClr val="262673"/>
                </a:solidFill>
                <a:latin typeface="Times" charset="0"/>
                <a:cs typeface="Times" charset="0"/>
              </a:rPr>
              <a:t>= {</a:t>
            </a:r>
            <a:r>
              <a:rPr lang="en-US" sz="1800" b="1">
                <a:solidFill>
                  <a:srgbClr val="262673"/>
                </a:solidFill>
                <a:latin typeface="Times" charset="0"/>
                <a:cs typeface="Times" charset="0"/>
              </a:rPr>
              <a:t>p</a:t>
            </a:r>
            <a:r>
              <a:rPr lang="en-US" sz="1800" baseline="-25000">
                <a:solidFill>
                  <a:srgbClr val="262673"/>
                </a:solidFill>
                <a:latin typeface="Times" charset="0"/>
                <a:cs typeface="Times" charset="0"/>
              </a:rPr>
              <a:t>i</a:t>
            </a:r>
            <a:r>
              <a:rPr lang="en-US" sz="1800">
                <a:solidFill>
                  <a:srgbClr val="262673"/>
                </a:solidFill>
                <a:latin typeface="Times" charset="0"/>
                <a:cs typeface="Times" charset="0"/>
              </a:rPr>
              <a:t>}</a:t>
            </a:r>
            <a:endParaRPr lang="en-US" sz="1800" i="1">
              <a:solidFill>
                <a:srgbClr val="262673"/>
              </a:solidFill>
              <a:latin typeface="Times" charset="0"/>
              <a:cs typeface="Times" charset="0"/>
            </a:endParaRPr>
          </a:p>
        </p:txBody>
      </p:sp>
      <p:sp>
        <p:nvSpPr>
          <p:cNvPr id="245774" name="Rectangle 16"/>
          <p:cNvSpPr>
            <a:spLocks noChangeArrowheads="1"/>
          </p:cNvSpPr>
          <p:nvPr/>
        </p:nvSpPr>
        <p:spPr bwMode="auto">
          <a:xfrm>
            <a:off x="3752850" y="2687638"/>
            <a:ext cx="1625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 i="1">
                <a:solidFill>
                  <a:srgbClr val="262673"/>
                </a:solidFill>
                <a:latin typeface="Times" charset="0"/>
                <a:cs typeface="Times" charset="0"/>
              </a:rPr>
              <a:t>D</a:t>
            </a:r>
            <a:r>
              <a:rPr lang="en-US" sz="1800">
                <a:solidFill>
                  <a:srgbClr val="262673"/>
                </a:solidFill>
                <a:latin typeface="Times" charset="0"/>
                <a:cs typeface="Times" charset="0"/>
              </a:rPr>
              <a:t>(</a:t>
            </a:r>
            <a:r>
              <a:rPr lang="en-US" sz="1800" i="1">
                <a:solidFill>
                  <a:srgbClr val="262673"/>
                </a:solidFill>
                <a:latin typeface="Times" charset="0"/>
                <a:cs typeface="Times" charset="0"/>
              </a:rPr>
              <a:t>P</a:t>
            </a:r>
            <a:r>
              <a:rPr lang="en-US" sz="1800">
                <a:solidFill>
                  <a:srgbClr val="262673"/>
                </a:solidFill>
                <a:latin typeface="Times" charset="0"/>
                <a:cs typeface="Times" charset="0"/>
              </a:rPr>
              <a:t>) = {</a:t>
            </a:r>
            <a:r>
              <a:rPr lang="en-US" sz="1800" i="1">
                <a:solidFill>
                  <a:srgbClr val="262673"/>
                </a:solidFill>
                <a:latin typeface="Times" charset="0"/>
                <a:cs typeface="Times" charset="0"/>
              </a:rPr>
              <a:t>D</a:t>
            </a:r>
            <a:r>
              <a:rPr lang="en-US" sz="1800">
                <a:solidFill>
                  <a:srgbClr val="262673"/>
                </a:solidFill>
                <a:latin typeface="Times" charset="0"/>
                <a:cs typeface="Times" charset="0"/>
              </a:rPr>
              <a:t>(</a:t>
            </a:r>
            <a:r>
              <a:rPr lang="en-US" sz="1800" b="1">
                <a:solidFill>
                  <a:srgbClr val="262673"/>
                </a:solidFill>
                <a:latin typeface="Times" charset="0"/>
                <a:cs typeface="Times" charset="0"/>
              </a:rPr>
              <a:t>p</a:t>
            </a:r>
            <a:r>
              <a:rPr lang="en-US" sz="1800" baseline="-25000">
                <a:solidFill>
                  <a:srgbClr val="262673"/>
                </a:solidFill>
                <a:latin typeface="Times" charset="0"/>
                <a:cs typeface="Times" charset="0"/>
              </a:rPr>
              <a:t>i</a:t>
            </a:r>
            <a:r>
              <a:rPr lang="en-US" sz="1800">
                <a:solidFill>
                  <a:srgbClr val="262673"/>
                </a:solidFill>
                <a:latin typeface="Times" charset="0"/>
                <a:cs typeface="Times" charset="0"/>
              </a:rPr>
              <a:t>)}</a:t>
            </a:r>
          </a:p>
        </p:txBody>
      </p:sp>
      <p:sp>
        <p:nvSpPr>
          <p:cNvPr id="245775" name="Rectangle 17"/>
          <p:cNvSpPr>
            <a:spLocks noChangeArrowheads="1"/>
          </p:cNvSpPr>
          <p:nvPr/>
        </p:nvSpPr>
        <p:spPr bwMode="auto">
          <a:xfrm>
            <a:off x="7105650" y="2667000"/>
            <a:ext cx="2114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 i="1">
                <a:solidFill>
                  <a:srgbClr val="262673"/>
                </a:solidFill>
                <a:latin typeface="Times" charset="0"/>
                <a:cs typeface="Times" charset="0"/>
              </a:rPr>
              <a:t>B</a:t>
            </a:r>
            <a:r>
              <a:rPr lang="en-US" sz="1800">
                <a:solidFill>
                  <a:srgbClr val="262673"/>
                </a:solidFill>
                <a:latin typeface="Times" charset="0"/>
                <a:cs typeface="Times" charset="0"/>
              </a:rPr>
              <a:t>(</a:t>
            </a:r>
            <a:r>
              <a:rPr lang="en-US" sz="1800" i="1">
                <a:solidFill>
                  <a:srgbClr val="262673"/>
                </a:solidFill>
                <a:latin typeface="Times" charset="0"/>
                <a:cs typeface="Times" charset="0"/>
              </a:rPr>
              <a:t>D</a:t>
            </a:r>
            <a:r>
              <a:rPr lang="en-US" sz="1800">
                <a:solidFill>
                  <a:srgbClr val="262673"/>
                </a:solidFill>
                <a:latin typeface="Times" charset="0"/>
                <a:cs typeface="Times" charset="0"/>
              </a:rPr>
              <a:t>(</a:t>
            </a:r>
            <a:r>
              <a:rPr lang="en-US" sz="1800" i="1">
                <a:solidFill>
                  <a:srgbClr val="262673"/>
                </a:solidFill>
                <a:latin typeface="Times" charset="0"/>
                <a:cs typeface="Times" charset="0"/>
              </a:rPr>
              <a:t>P</a:t>
            </a:r>
            <a:r>
              <a:rPr lang="en-US" sz="1800">
                <a:solidFill>
                  <a:srgbClr val="262673"/>
                </a:solidFill>
                <a:latin typeface="Times" charset="0"/>
                <a:cs typeface="Times" charset="0"/>
              </a:rPr>
              <a:t>))={</a:t>
            </a:r>
            <a:r>
              <a:rPr lang="en-US" sz="1800" i="1">
                <a:solidFill>
                  <a:srgbClr val="262673"/>
                </a:solidFill>
                <a:latin typeface="Times" charset="0"/>
                <a:cs typeface="Times" charset="0"/>
              </a:rPr>
              <a:t>B</a:t>
            </a:r>
            <a:r>
              <a:rPr lang="en-US" sz="1800">
                <a:solidFill>
                  <a:srgbClr val="262673"/>
                </a:solidFill>
                <a:latin typeface="Times" charset="0"/>
                <a:cs typeface="Times" charset="0"/>
              </a:rPr>
              <a:t>(</a:t>
            </a:r>
            <a:r>
              <a:rPr lang="en-US" sz="1800" i="1">
                <a:solidFill>
                  <a:srgbClr val="262673"/>
                </a:solidFill>
                <a:latin typeface="Times" charset="0"/>
                <a:cs typeface="Times" charset="0"/>
              </a:rPr>
              <a:t>D</a:t>
            </a:r>
            <a:r>
              <a:rPr lang="en-US" sz="1800">
                <a:solidFill>
                  <a:srgbClr val="262673"/>
                </a:solidFill>
                <a:latin typeface="Times" charset="0"/>
                <a:cs typeface="Times" charset="0"/>
              </a:rPr>
              <a:t>(</a:t>
            </a:r>
            <a:r>
              <a:rPr lang="en-US" sz="1800" b="1">
                <a:solidFill>
                  <a:srgbClr val="262673"/>
                </a:solidFill>
                <a:latin typeface="Times" charset="0"/>
                <a:cs typeface="Times" charset="0"/>
              </a:rPr>
              <a:t>p</a:t>
            </a:r>
            <a:r>
              <a:rPr lang="en-US" sz="1800" baseline="-25000">
                <a:solidFill>
                  <a:srgbClr val="262673"/>
                </a:solidFill>
                <a:latin typeface="Times" charset="0"/>
                <a:cs typeface="Times" charset="0"/>
              </a:rPr>
              <a:t>i</a:t>
            </a:r>
            <a:r>
              <a:rPr lang="en-US" sz="1800">
                <a:solidFill>
                  <a:srgbClr val="262673"/>
                </a:solidFill>
                <a:latin typeface="Times" charset="0"/>
                <a:cs typeface="Times" charset="0"/>
              </a:rPr>
              <a:t>))}</a:t>
            </a:r>
          </a:p>
        </p:txBody>
      </p:sp>
      <p:pic>
        <p:nvPicPr>
          <p:cNvPr id="245776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006850"/>
            <a:ext cx="5791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5084763" y="4071938"/>
            <a:ext cx="1981200" cy="388937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773238" y="4506913"/>
            <a:ext cx="5084762" cy="415925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2" name="Rounded Rectangular Callout 21"/>
          <p:cNvSpPr/>
          <p:nvPr/>
        </p:nvSpPr>
        <p:spPr>
          <a:xfrm>
            <a:off x="6629400" y="3352800"/>
            <a:ext cx="1828800" cy="457200"/>
          </a:xfrm>
          <a:prstGeom prst="wedgeRoundRectCallout">
            <a:avLst>
              <a:gd name="adj1" fmla="val -44363"/>
              <a:gd name="adj2" fmla="val 103824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>
                <a:solidFill>
                  <a:srgbClr val="262673"/>
                </a:solidFill>
                <a:latin typeface="Arial"/>
                <a:ea typeface="Arial"/>
                <a:cs typeface="Arial"/>
              </a:rPr>
              <a:t>similar paths…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7010400" y="5029200"/>
            <a:ext cx="1676400" cy="609600"/>
          </a:xfrm>
          <a:prstGeom prst="wedgeRoundRectCallout">
            <a:avLst>
              <a:gd name="adj1" fmla="val -59701"/>
              <a:gd name="adj2" fmla="val -94760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>
                <a:solidFill>
                  <a:srgbClr val="262673"/>
                </a:solidFill>
                <a:latin typeface="Arial"/>
                <a:ea typeface="Arial"/>
                <a:cs typeface="Arial"/>
              </a:rPr>
              <a:t>…yield close bundles</a:t>
            </a:r>
          </a:p>
        </p:txBody>
      </p:sp>
      <p:sp>
        <p:nvSpPr>
          <p:cNvPr id="245781" name="Rectangle 23"/>
          <p:cNvSpPr>
            <a:spLocks noChangeArrowheads="1"/>
          </p:cNvSpPr>
          <p:nvPr/>
        </p:nvSpPr>
        <p:spPr bwMode="auto">
          <a:xfrm>
            <a:off x="900113" y="5768975"/>
            <a:ext cx="75580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262673"/>
                </a:solidFill>
                <a:latin typeface="Symbol" charset="0"/>
                <a:cs typeface="Symbol" charset="0"/>
              </a:rPr>
              <a:t>d</a:t>
            </a:r>
            <a:r>
              <a:rPr lang="en-US" sz="2000">
                <a:solidFill>
                  <a:srgbClr val="262673"/>
                </a:solidFill>
                <a:latin typeface="Arial" charset="0"/>
                <a:cs typeface="Arial" charset="0"/>
              </a:rPr>
              <a:t> : distance between two curves in drawing space</a:t>
            </a:r>
          </a:p>
          <a:p>
            <a:r>
              <a:rPr lang="en-US" sz="2000">
                <a:solidFill>
                  <a:srgbClr val="262673"/>
                </a:solidFill>
                <a:latin typeface="Symbol" charset="0"/>
                <a:cs typeface="Symbol" charset="0"/>
              </a:rPr>
              <a:t>k</a:t>
            </a:r>
            <a:r>
              <a:rPr lang="en-US" sz="2000">
                <a:solidFill>
                  <a:srgbClr val="262673"/>
                </a:solidFill>
                <a:latin typeface="Arial" charset="0"/>
                <a:cs typeface="Arial" charset="0"/>
              </a:rPr>
              <a:t> : dissimilarity between two paths in data </a:t>
            </a:r>
            <a:r>
              <a:rPr lang="en-US" sz="2000" i="1">
                <a:solidFill>
                  <a:srgbClr val="262673"/>
                </a:solidFill>
                <a:latin typeface="Arial" charset="0"/>
                <a:cs typeface="Arial" charset="0"/>
              </a:rPr>
              <a:t>and</a:t>
            </a:r>
            <a:r>
              <a:rPr lang="en-US" sz="2000">
                <a:solidFill>
                  <a:srgbClr val="262673"/>
                </a:solidFill>
                <a:latin typeface="Arial" charset="0"/>
                <a:cs typeface="Arial" charset="0"/>
              </a:rPr>
              <a:t> drawing spaces</a:t>
            </a:r>
            <a:endParaRPr lang="en-US" sz="2000" i="1">
              <a:solidFill>
                <a:srgbClr val="262673"/>
              </a:solidFill>
              <a:latin typeface="Times" charset="0"/>
              <a:cs typeface="Times" charset="0"/>
            </a:endParaRPr>
          </a:p>
        </p:txBody>
      </p:sp>
      <p:sp>
        <p:nvSpPr>
          <p:cNvPr id="245782" name="Rectangle 23"/>
          <p:cNvSpPr>
            <a:spLocks noChangeArrowheads="1"/>
          </p:cNvSpPr>
          <p:nvPr/>
        </p:nvSpPr>
        <p:spPr bwMode="auto">
          <a:xfrm>
            <a:off x="152400" y="6592888"/>
            <a:ext cx="9067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>
                <a:solidFill>
                  <a:srgbClr val="7575D1"/>
                </a:solidFill>
                <a:latin typeface="Arial" charset="0"/>
              </a:rPr>
              <a:t>A. Lhuillier, C. Hurter, A. Telea (2017) State-of-the-art in graph and trail bundling; CGF (EuroVis STAR)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7809" name="Object 2"/>
          <p:cNvGraphicFramePr>
            <a:graphicFrameLocks noChangeAspect="1"/>
          </p:cNvGraphicFramePr>
          <p:nvPr/>
        </p:nvGraphicFramePr>
        <p:xfrm>
          <a:off x="6096000" y="2455863"/>
          <a:ext cx="2746375" cy="281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27" name="Photo Editor Photo" r:id="rId3" imgW="4247619" imgH="4352381" progId="">
                  <p:embed/>
                </p:oleObj>
              </mc:Choice>
              <mc:Fallback>
                <p:oleObj name="Photo Editor Photo" r:id="rId3" imgW="4247619" imgH="4352381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2455863"/>
                        <a:ext cx="2746375" cy="2813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rgbClr val="1D0993"/>
                                </a:gs>
                                <a:gs pos="100000">
                                  <a:srgbClr val="7575FF"/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07763" dir="2700000" algn="ctr" rotWithShape="0">
                                <a:schemeClr val="bg2">
                                  <a:alpha val="50000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7810" name="Rectangle 6"/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  <a:cs typeface="Arial" charset="0"/>
              </a:rPr>
              <a:t>App 1: Understanding large software systems</a:t>
            </a:r>
            <a:endParaRPr lang="en-US" sz="1400">
              <a:solidFill>
                <a:srgbClr val="000090"/>
              </a:solidFill>
              <a:latin typeface="Trebuchet MS" charset="0"/>
              <a:cs typeface="Arial" charset="0"/>
            </a:endParaRPr>
          </a:p>
        </p:txBody>
      </p:sp>
      <p:sp>
        <p:nvSpPr>
          <p:cNvPr id="247811" name="Rectangle 14"/>
          <p:cNvSpPr>
            <a:spLocks noChangeArrowheads="1"/>
          </p:cNvSpPr>
          <p:nvPr/>
        </p:nvSpPr>
        <p:spPr bwMode="auto">
          <a:xfrm>
            <a:off x="239713" y="922338"/>
            <a:ext cx="39211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7575D1"/>
                </a:solidFill>
                <a:latin typeface="Arial" charset="0"/>
              </a:rPr>
              <a:t>How to measure a system’s </a:t>
            </a:r>
            <a:r>
              <a:rPr lang="en-US" sz="1600" b="1">
                <a:solidFill>
                  <a:srgbClr val="7575D1"/>
                </a:solidFill>
                <a:latin typeface="Arial" charset="0"/>
              </a:rPr>
              <a:t>modularity</a:t>
            </a:r>
            <a:r>
              <a:rPr lang="en-US" sz="1600">
                <a:solidFill>
                  <a:srgbClr val="7575D1"/>
                </a:solidFill>
                <a:latin typeface="Arial" charset="0"/>
              </a:rPr>
              <a:t>?</a:t>
            </a:r>
            <a:endParaRPr lang="en-US" sz="1200">
              <a:solidFill>
                <a:srgbClr val="000000"/>
              </a:solidFill>
              <a:latin typeface="Arial" charset="0"/>
            </a:endParaRPr>
          </a:p>
          <a:p>
            <a:pPr>
              <a:buFontTx/>
              <a:buChar char="•"/>
            </a:pPr>
            <a:r>
              <a:rPr lang="en-US" sz="1600">
                <a:solidFill>
                  <a:srgbClr val="000000"/>
                </a:solidFill>
                <a:latin typeface="Arial" charset="0"/>
              </a:rPr>
              <a:t> hard to quantify in a metric…</a:t>
            </a:r>
          </a:p>
          <a:p>
            <a:pPr>
              <a:buFontTx/>
              <a:buChar char="•"/>
            </a:pPr>
            <a:r>
              <a:rPr lang="en-US" sz="1600">
                <a:solidFill>
                  <a:srgbClr val="000000"/>
                </a:solidFill>
                <a:latin typeface="Arial" charset="0"/>
              </a:rPr>
              <a:t> …but extremely easy to </a:t>
            </a:r>
            <a:r>
              <a:rPr lang="en-US" sz="1600" b="1">
                <a:solidFill>
                  <a:srgbClr val="000000"/>
                </a:solidFill>
                <a:latin typeface="Arial" charset="0"/>
              </a:rPr>
              <a:t>see!</a:t>
            </a:r>
          </a:p>
        </p:txBody>
      </p:sp>
      <p:pic>
        <p:nvPicPr>
          <p:cNvPr id="247812" name="Picture 9"/>
          <p:cNvPicPr>
            <a:picLocks noChangeAspect="1" noChangeArrowheads="1"/>
          </p:cNvPicPr>
          <p:nvPr/>
        </p:nvPicPr>
        <p:blipFill>
          <a:blip r:embed="rId5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2514600"/>
            <a:ext cx="27844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813" name="Picture 10"/>
          <p:cNvPicPr>
            <a:picLocks noChangeAspect="1" noChangeArrowheads="1"/>
          </p:cNvPicPr>
          <p:nvPr/>
        </p:nvPicPr>
        <p:blipFill>
          <a:blip r:embed="rId6">
            <a:lum brigh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457450"/>
            <a:ext cx="2781300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814" name="Rectangle 11"/>
          <p:cNvSpPr>
            <a:spLocks noChangeArrowheads="1"/>
          </p:cNvSpPr>
          <p:nvPr/>
        </p:nvSpPr>
        <p:spPr bwMode="auto">
          <a:xfrm>
            <a:off x="381000" y="5437188"/>
            <a:ext cx="38163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130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300">
                <a:solidFill>
                  <a:srgbClr val="0066FF"/>
                </a:solidFill>
                <a:latin typeface="Arial" charset="0"/>
              </a:rPr>
              <a:t>blue </a:t>
            </a:r>
            <a:r>
              <a:rPr lang="en-US" sz="1300">
                <a:solidFill>
                  <a:srgbClr val="000000"/>
                </a:solidFill>
                <a:latin typeface="Arial" charset="0"/>
              </a:rPr>
              <a:t>= caller, </a:t>
            </a:r>
            <a:r>
              <a:rPr lang="en-US" sz="1300">
                <a:solidFill>
                  <a:srgbClr val="FF0000"/>
                </a:solidFill>
                <a:latin typeface="Arial" charset="0"/>
              </a:rPr>
              <a:t>red </a:t>
            </a:r>
            <a:r>
              <a:rPr lang="en-US" sz="1300">
                <a:solidFill>
                  <a:srgbClr val="000000"/>
                </a:solidFill>
                <a:latin typeface="Arial" charset="0"/>
              </a:rPr>
              <a:t>= called</a:t>
            </a:r>
          </a:p>
          <a:p>
            <a:pPr>
              <a:buFontTx/>
              <a:buChar char="•"/>
            </a:pPr>
            <a:r>
              <a:rPr lang="en-US" sz="1300">
                <a:solidFill>
                  <a:srgbClr val="000000"/>
                </a:solidFill>
                <a:latin typeface="Arial" charset="0"/>
              </a:rPr>
              <a:t> all functions in the yellow file</a:t>
            </a:r>
            <a:br>
              <a:rPr lang="en-US" sz="1300">
                <a:solidFill>
                  <a:srgbClr val="000000"/>
                </a:solidFill>
                <a:latin typeface="Arial" charset="0"/>
              </a:rPr>
            </a:br>
            <a:r>
              <a:rPr lang="en-US" sz="1300">
                <a:solidFill>
                  <a:srgbClr val="000000"/>
                </a:solidFill>
                <a:latin typeface="Arial" charset="0"/>
              </a:rPr>
              <a:t>  call the purple class</a:t>
            </a:r>
          </a:p>
          <a:p>
            <a:pPr>
              <a:buFontTx/>
              <a:buChar char="•"/>
            </a:pPr>
            <a:r>
              <a:rPr lang="en-US" sz="1300">
                <a:solidFill>
                  <a:srgbClr val="000000"/>
                </a:solidFill>
                <a:latin typeface="Arial" charset="0"/>
              </a:rPr>
              <a:t> green file has many self-calls</a:t>
            </a:r>
          </a:p>
        </p:txBody>
      </p:sp>
      <p:sp>
        <p:nvSpPr>
          <p:cNvPr id="247815" name="Rectangle 12"/>
          <p:cNvSpPr>
            <a:spLocks noChangeArrowheads="1"/>
          </p:cNvSpPr>
          <p:nvPr/>
        </p:nvSpPr>
        <p:spPr bwMode="auto">
          <a:xfrm>
            <a:off x="3048000" y="5410200"/>
            <a:ext cx="32766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130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300">
                <a:solidFill>
                  <a:srgbClr val="0066FF"/>
                </a:solidFill>
                <a:latin typeface="Arial" charset="0"/>
              </a:rPr>
              <a:t>blue</a:t>
            </a:r>
            <a:r>
              <a:rPr lang="en-US" sz="1300">
                <a:solidFill>
                  <a:srgbClr val="000000"/>
                </a:solidFill>
                <a:latin typeface="Arial" charset="0"/>
              </a:rPr>
              <a:t> = virtual, </a:t>
            </a:r>
            <a:r>
              <a:rPr lang="en-US" sz="1300">
                <a:solidFill>
                  <a:srgbClr val="66FF33"/>
                </a:solidFill>
                <a:latin typeface="Arial" charset="0"/>
              </a:rPr>
              <a:t>green </a:t>
            </a:r>
            <a:r>
              <a:rPr lang="en-US" sz="1300">
                <a:solidFill>
                  <a:srgbClr val="000000"/>
                </a:solidFill>
                <a:latin typeface="Arial" charset="0"/>
              </a:rPr>
              <a:t>= static functions</a:t>
            </a:r>
          </a:p>
          <a:p>
            <a:pPr>
              <a:buFontTx/>
              <a:buChar char="•"/>
            </a:pPr>
            <a:r>
              <a:rPr lang="en-US" sz="1300">
                <a:solidFill>
                  <a:srgbClr val="000000"/>
                </a:solidFill>
                <a:latin typeface="Arial" charset="0"/>
              </a:rPr>
              <a:t> red class has many virtual calls</a:t>
            </a:r>
            <a:br>
              <a:rPr lang="en-US" sz="1300">
                <a:solidFill>
                  <a:srgbClr val="000000"/>
                </a:solidFill>
                <a:latin typeface="Arial" charset="0"/>
              </a:rPr>
            </a:br>
            <a:r>
              <a:rPr lang="en-US" sz="1300">
                <a:solidFill>
                  <a:srgbClr val="000000"/>
                </a:solidFill>
                <a:latin typeface="Arial" charset="0"/>
              </a:rPr>
              <a:t>  (possible interface class)</a:t>
            </a:r>
          </a:p>
        </p:txBody>
      </p:sp>
      <p:sp>
        <p:nvSpPr>
          <p:cNvPr id="247816" name="Rectangle 12"/>
          <p:cNvSpPr>
            <a:spLocks noChangeArrowheads="1"/>
          </p:cNvSpPr>
          <p:nvPr/>
        </p:nvSpPr>
        <p:spPr bwMode="auto">
          <a:xfrm>
            <a:off x="6324600" y="5410200"/>
            <a:ext cx="25908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1300">
                <a:solidFill>
                  <a:srgbClr val="000000"/>
                </a:solidFill>
                <a:latin typeface="Arial" charset="0"/>
              </a:rPr>
              <a:t> many intra-module calls</a:t>
            </a:r>
          </a:p>
          <a:p>
            <a:pPr>
              <a:buFontTx/>
              <a:buChar char="•"/>
            </a:pPr>
            <a:r>
              <a:rPr lang="en-US" sz="1300">
                <a:solidFill>
                  <a:srgbClr val="000000"/>
                </a:solidFill>
                <a:latin typeface="Arial" charset="0"/>
              </a:rPr>
              <a:t> few inter-module calls</a:t>
            </a:r>
          </a:p>
          <a:p>
            <a:pPr>
              <a:buFontTx/>
              <a:buChar char="•"/>
            </a:pPr>
            <a:r>
              <a:rPr lang="en-US" sz="1300">
                <a:solidFill>
                  <a:srgbClr val="000000"/>
                </a:solidFill>
                <a:latin typeface="Arial" charset="0"/>
              </a:rPr>
              <a:t> typical for library software</a:t>
            </a:r>
          </a:p>
        </p:txBody>
      </p:sp>
      <p:sp>
        <p:nvSpPr>
          <p:cNvPr id="247817" name="Rectangle 16"/>
          <p:cNvSpPr>
            <a:spLocks noChangeArrowheads="1"/>
          </p:cNvSpPr>
          <p:nvPr/>
        </p:nvSpPr>
        <p:spPr bwMode="auto">
          <a:xfrm>
            <a:off x="914400" y="2133600"/>
            <a:ext cx="16335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7575D1"/>
                </a:solidFill>
                <a:latin typeface="Arial" charset="0"/>
              </a:rPr>
              <a:t>Modular system</a:t>
            </a:r>
          </a:p>
        </p:txBody>
      </p:sp>
      <p:sp>
        <p:nvSpPr>
          <p:cNvPr id="247818" name="Rectangle 17"/>
          <p:cNvSpPr>
            <a:spLocks noChangeArrowheads="1"/>
          </p:cNvSpPr>
          <p:nvPr/>
        </p:nvSpPr>
        <p:spPr bwMode="auto">
          <a:xfrm>
            <a:off x="3671888" y="2133600"/>
            <a:ext cx="18145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7575D1"/>
                </a:solidFill>
                <a:latin typeface="Arial" charset="0"/>
              </a:rPr>
              <a:t>Monolithic system</a:t>
            </a:r>
          </a:p>
        </p:txBody>
      </p:sp>
      <p:sp>
        <p:nvSpPr>
          <p:cNvPr id="247819" name="Rectangle 18"/>
          <p:cNvSpPr>
            <a:spLocks noChangeArrowheads="1"/>
          </p:cNvSpPr>
          <p:nvPr/>
        </p:nvSpPr>
        <p:spPr bwMode="auto">
          <a:xfrm>
            <a:off x="6553200" y="2133600"/>
            <a:ext cx="18732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7575D1"/>
                </a:solidFill>
                <a:latin typeface="Arial" charset="0"/>
              </a:rPr>
              <a:t>Decoupled system</a:t>
            </a:r>
          </a:p>
        </p:txBody>
      </p:sp>
      <p:pic>
        <p:nvPicPr>
          <p:cNvPr id="247820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200" y="6443663"/>
            <a:ext cx="136207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821" name="Rectangle 18"/>
          <p:cNvSpPr>
            <a:spLocks noChangeArrowheads="1"/>
          </p:cNvSpPr>
          <p:nvPr/>
        </p:nvSpPr>
        <p:spPr bwMode="auto">
          <a:xfrm>
            <a:off x="6126163" y="6488113"/>
            <a:ext cx="14938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FF0000"/>
                </a:solidFill>
                <a:latin typeface="Arial" charset="0"/>
              </a:rPr>
              <a:t>www.cs.rug.nl/svcg</a:t>
            </a:r>
          </a:p>
        </p:txBody>
      </p:sp>
      <p:sp>
        <p:nvSpPr>
          <p:cNvPr id="247822" name="Rectangle 13"/>
          <p:cNvSpPr>
            <a:spLocks noChangeArrowheads="1"/>
          </p:cNvSpPr>
          <p:nvPr/>
        </p:nvSpPr>
        <p:spPr bwMode="auto">
          <a:xfrm>
            <a:off x="120650" y="6553200"/>
            <a:ext cx="43926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Arial" charset="0"/>
              </a:rPr>
              <a:t>Images generated with </a:t>
            </a:r>
            <a:r>
              <a:rPr lang="en-US" sz="1200" b="1">
                <a:solidFill>
                  <a:srgbClr val="000000"/>
                </a:solidFill>
                <a:latin typeface="Arial" charset="0"/>
              </a:rPr>
              <a:t>SolidSX tool </a:t>
            </a:r>
            <a:r>
              <a:rPr lang="en-US" sz="1200">
                <a:solidFill>
                  <a:srgbClr val="000000"/>
                </a:solidFill>
                <a:latin typeface="Arial" charset="0"/>
              </a:rPr>
              <a:t>(www.solidsourceit.com)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Rectangle 6"/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  <a:cs typeface="Arial" charset="0"/>
              </a:rPr>
              <a:t>App 2: Supporting software maintenance</a:t>
            </a:r>
            <a:endParaRPr lang="en-US" sz="1400">
              <a:solidFill>
                <a:srgbClr val="000090"/>
              </a:solidFill>
              <a:latin typeface="Trebuchet MS" charset="0"/>
              <a:cs typeface="Arial" charset="0"/>
            </a:endParaRPr>
          </a:p>
        </p:txBody>
      </p:sp>
      <p:pic>
        <p:nvPicPr>
          <p:cNvPr id="248834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200" y="6443663"/>
            <a:ext cx="136207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35" name="Rectangle 18"/>
          <p:cNvSpPr>
            <a:spLocks noChangeArrowheads="1"/>
          </p:cNvSpPr>
          <p:nvPr/>
        </p:nvSpPr>
        <p:spPr bwMode="auto">
          <a:xfrm>
            <a:off x="6126163" y="6488113"/>
            <a:ext cx="14938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FF0000"/>
                </a:solidFill>
                <a:latin typeface="Arial" charset="0"/>
              </a:rPr>
              <a:t>www.cs.rug.nl/svcg</a:t>
            </a:r>
          </a:p>
        </p:txBody>
      </p:sp>
      <p:sp>
        <p:nvSpPr>
          <p:cNvPr id="248836" name="Rectangle 13"/>
          <p:cNvSpPr>
            <a:spLocks noChangeArrowheads="1"/>
          </p:cNvSpPr>
          <p:nvPr/>
        </p:nvSpPr>
        <p:spPr bwMode="auto">
          <a:xfrm>
            <a:off x="120650" y="6553200"/>
            <a:ext cx="45116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Arial" charset="0"/>
              </a:rPr>
              <a:t>Images generated with </a:t>
            </a:r>
            <a:r>
              <a:rPr lang="en-US" sz="1200" b="1">
                <a:solidFill>
                  <a:srgbClr val="000000"/>
                </a:solidFill>
                <a:latin typeface="Arial" charset="0"/>
              </a:rPr>
              <a:t>SolidSDD tool </a:t>
            </a:r>
            <a:r>
              <a:rPr lang="en-US" sz="1200">
                <a:solidFill>
                  <a:srgbClr val="000000"/>
                </a:solidFill>
                <a:latin typeface="Arial" charset="0"/>
              </a:rPr>
              <a:t>(www.solidsourceit.com) </a:t>
            </a:r>
          </a:p>
        </p:txBody>
      </p:sp>
      <p:sp>
        <p:nvSpPr>
          <p:cNvPr id="248837" name="Picture 1"/>
          <p:cNvSpPr>
            <a:spLocks noChangeAspect="1"/>
          </p:cNvSpPr>
          <p:nvPr/>
        </p:nvSpPr>
        <p:spPr bwMode="auto">
          <a:xfrm>
            <a:off x="177800" y="1981200"/>
            <a:ext cx="5080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838" name="Rectangle 14"/>
          <p:cNvSpPr>
            <a:spLocks noChangeArrowheads="1"/>
          </p:cNvSpPr>
          <p:nvPr/>
        </p:nvSpPr>
        <p:spPr bwMode="auto">
          <a:xfrm>
            <a:off x="239713" y="685800"/>
            <a:ext cx="68976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7575D1"/>
                </a:solidFill>
                <a:latin typeface="Arial" charset="0"/>
              </a:rPr>
              <a:t>How to efficiently see and remove </a:t>
            </a:r>
            <a:r>
              <a:rPr lang="en-US" sz="1600" b="1">
                <a:solidFill>
                  <a:srgbClr val="7575D1"/>
                </a:solidFill>
                <a:latin typeface="Arial" charset="0"/>
              </a:rPr>
              <a:t>duplication</a:t>
            </a:r>
            <a:r>
              <a:rPr lang="en-US" sz="1600">
                <a:solidFill>
                  <a:srgbClr val="7575D1"/>
                </a:solidFill>
                <a:latin typeface="Arial" charset="0"/>
              </a:rPr>
              <a:t> in a 5M lines code archive?</a:t>
            </a:r>
            <a:endParaRPr lang="en-US" sz="1200">
              <a:solidFill>
                <a:srgbClr val="000000"/>
              </a:solidFill>
              <a:latin typeface="Arial" charset="0"/>
            </a:endParaRPr>
          </a:p>
          <a:p>
            <a:pPr>
              <a:buFontTx/>
              <a:buChar char="•"/>
            </a:pPr>
            <a:r>
              <a:rPr lang="en-US" sz="1600">
                <a:solidFill>
                  <a:srgbClr val="000000"/>
                </a:solidFill>
                <a:latin typeface="Arial" charset="0"/>
              </a:rPr>
              <a:t> useful to detect wasted effort, lack of modularity, copy-paste</a:t>
            </a:r>
          </a:p>
          <a:p>
            <a:pPr>
              <a:buFontTx/>
              <a:buChar char="•"/>
            </a:pPr>
            <a:r>
              <a:rPr lang="en-US" sz="1600">
                <a:solidFill>
                  <a:srgbClr val="000000"/>
                </a:solidFill>
                <a:latin typeface="Arial" charset="0"/>
              </a:rPr>
              <a:t> but also recurrent patterns (e.g. in text archives)</a:t>
            </a:r>
          </a:p>
        </p:txBody>
      </p:sp>
      <p:pic>
        <p:nvPicPr>
          <p:cNvPr id="24883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775" y="1858963"/>
            <a:ext cx="2438400" cy="452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4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00213"/>
            <a:ext cx="5545138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Rectangle 18"/>
          <p:cNvSpPr>
            <a:spLocks noChangeArrowheads="1"/>
          </p:cNvSpPr>
          <p:nvPr/>
        </p:nvSpPr>
        <p:spPr bwMode="auto">
          <a:xfrm>
            <a:off x="6126163" y="6488113"/>
            <a:ext cx="14938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FF0000"/>
                </a:solidFill>
                <a:latin typeface="Arial" charset="0"/>
              </a:rPr>
              <a:t>www.cs.rug.nl/svcg</a:t>
            </a:r>
          </a:p>
        </p:txBody>
      </p:sp>
      <p:sp>
        <p:nvSpPr>
          <p:cNvPr id="249858" name="Rectangle 13"/>
          <p:cNvSpPr>
            <a:spLocks noChangeArrowheads="1"/>
          </p:cNvSpPr>
          <p:nvPr/>
        </p:nvSpPr>
        <p:spPr bwMode="auto">
          <a:xfrm>
            <a:off x="152400" y="6505575"/>
            <a:ext cx="49736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Arial" charset="0"/>
              </a:rPr>
              <a:t>Images generated with </a:t>
            </a:r>
            <a:r>
              <a:rPr lang="en-US" sz="1200" b="1">
                <a:solidFill>
                  <a:srgbClr val="000000"/>
                </a:solidFill>
                <a:latin typeface="Arial" charset="0"/>
              </a:rPr>
              <a:t>TraceDiff tool </a:t>
            </a:r>
            <a:r>
              <a:rPr lang="en-US" sz="1200">
                <a:solidFill>
                  <a:srgbClr val="000000"/>
                </a:solidFill>
                <a:latin typeface="Arial" charset="0"/>
              </a:rPr>
              <a:t>(http://www.hpi.uni-potsdam.de) </a:t>
            </a:r>
          </a:p>
        </p:txBody>
      </p:sp>
      <p:pic>
        <p:nvPicPr>
          <p:cNvPr id="24985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200" y="6443663"/>
            <a:ext cx="136207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860" name="Rectangle 6"/>
          <p:cNvSpPr txBox="1">
            <a:spLocks noChangeArrowheads="1"/>
          </p:cNvSpPr>
          <p:nvPr/>
        </p:nvSpPr>
        <p:spPr bwMode="auto">
          <a:xfrm>
            <a:off x="228600" y="2286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  <a:cs typeface="Arial" charset="0"/>
              </a:rPr>
              <a:t>App 3: Improving software execution</a:t>
            </a:r>
            <a:endParaRPr lang="en-US" sz="1400">
              <a:solidFill>
                <a:srgbClr val="000090"/>
              </a:solidFill>
              <a:latin typeface="Trebuchet MS" charset="0"/>
              <a:cs typeface="Arial" charset="0"/>
            </a:endParaRPr>
          </a:p>
        </p:txBody>
      </p:sp>
      <p:sp>
        <p:nvSpPr>
          <p:cNvPr id="249861" name="Rectangle 14"/>
          <p:cNvSpPr>
            <a:spLocks noChangeArrowheads="1"/>
          </p:cNvSpPr>
          <p:nvPr/>
        </p:nvSpPr>
        <p:spPr bwMode="auto">
          <a:xfrm>
            <a:off x="239713" y="685800"/>
            <a:ext cx="61261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7575D1"/>
                </a:solidFill>
                <a:latin typeface="Arial" charset="0"/>
              </a:rPr>
              <a:t>Given several executions of a program, how to spot </a:t>
            </a:r>
            <a:r>
              <a:rPr lang="en-US" sz="1600" b="1">
                <a:solidFill>
                  <a:srgbClr val="7575D1"/>
                </a:solidFill>
                <a:latin typeface="Arial" charset="0"/>
              </a:rPr>
              <a:t>differences</a:t>
            </a:r>
            <a:r>
              <a:rPr lang="en-US" sz="1600">
                <a:solidFill>
                  <a:srgbClr val="7575D1"/>
                </a:solidFill>
                <a:latin typeface="Arial" charset="0"/>
              </a:rPr>
              <a:t>?</a:t>
            </a:r>
          </a:p>
          <a:p>
            <a:pPr>
              <a:buFontTx/>
              <a:buChar char="•"/>
            </a:pPr>
            <a:r>
              <a:rPr lang="en-US" sz="1600">
                <a:solidFill>
                  <a:srgbClr val="000000"/>
                </a:solidFill>
                <a:latin typeface="Arial" charset="0"/>
              </a:rPr>
              <a:t> used for finding performance/quality problems (Deutsche Post)</a:t>
            </a:r>
          </a:p>
          <a:p>
            <a:pPr>
              <a:buFontTx/>
              <a:buChar char="•"/>
            </a:pPr>
            <a:r>
              <a:rPr lang="en-US" sz="1600">
                <a:solidFill>
                  <a:srgbClr val="000000"/>
                </a:solidFill>
                <a:latin typeface="Arial" charset="0"/>
              </a:rPr>
              <a:t> trace differences = potential problems</a:t>
            </a:r>
          </a:p>
        </p:txBody>
      </p:sp>
      <p:sp>
        <p:nvSpPr>
          <p:cNvPr id="249862" name="Picture 16"/>
          <p:cNvSpPr>
            <a:spLocks noChangeAspect="1"/>
          </p:cNvSpPr>
          <p:nvPr/>
        </p:nvSpPr>
        <p:spPr bwMode="auto">
          <a:xfrm>
            <a:off x="0" y="1660525"/>
            <a:ext cx="9144000" cy="41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49863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773238"/>
            <a:ext cx="9144001" cy="41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Picture 9" descr="gogu.bmp"/>
          <p:cNvSpPr>
            <a:spLocks noChangeAspect="1"/>
          </p:cNvSpPr>
          <p:nvPr/>
        </p:nvSpPr>
        <p:spPr bwMode="auto">
          <a:xfrm>
            <a:off x="157163" y="2286000"/>
            <a:ext cx="581342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0882" name="Picture 11"/>
          <p:cNvSpPr>
            <a:spLocks noChangeAspect="1"/>
          </p:cNvSpPr>
          <p:nvPr/>
        </p:nvSpPr>
        <p:spPr bwMode="auto">
          <a:xfrm>
            <a:off x="3124200" y="4483100"/>
            <a:ext cx="59436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0883" name="Rectangle 12"/>
          <p:cNvSpPr>
            <a:spLocks noChangeArrowheads="1"/>
          </p:cNvSpPr>
          <p:nvPr/>
        </p:nvSpPr>
        <p:spPr bwMode="auto">
          <a:xfrm>
            <a:off x="6096000" y="3124200"/>
            <a:ext cx="41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262673"/>
                </a:solidFill>
                <a:latin typeface="Arial" charset="0"/>
                <a:sym typeface="Wingdings" charset="0"/>
              </a:rPr>
              <a:t>…</a:t>
            </a:r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0884" name="Rectangle 13"/>
          <p:cNvSpPr>
            <a:spLocks noChangeArrowheads="1"/>
          </p:cNvSpPr>
          <p:nvPr/>
        </p:nvSpPr>
        <p:spPr bwMode="auto">
          <a:xfrm>
            <a:off x="2632075" y="5268913"/>
            <a:ext cx="415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262673"/>
                </a:solidFill>
                <a:latin typeface="Arial" charset="0"/>
                <a:sym typeface="Wingdings" charset="0"/>
              </a:rPr>
              <a:t>…</a:t>
            </a:r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0885" name="Rectangle 6"/>
          <p:cNvSpPr>
            <a:spLocks noGrp="1" noChangeArrowheads="1"/>
          </p:cNvSpPr>
          <p:nvPr>
            <p:ph type="title"/>
          </p:nvPr>
        </p:nvSpPr>
        <p:spPr>
          <a:xfrm>
            <a:off x="250825" y="-228600"/>
            <a:ext cx="8569325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  <a:cs typeface="Arial" charset="0"/>
              </a:rPr>
              <a:t>App 4: Understanding large-scale software evolution </a:t>
            </a:r>
            <a:endParaRPr lang="en-US" sz="1400">
              <a:solidFill>
                <a:srgbClr val="000090"/>
              </a:solidFill>
              <a:latin typeface="Trebuchet MS" charset="0"/>
              <a:cs typeface="Arial" charset="0"/>
            </a:endParaRPr>
          </a:p>
        </p:txBody>
      </p:sp>
      <p:sp>
        <p:nvSpPr>
          <p:cNvPr id="250886" name="Rectangle 14"/>
          <p:cNvSpPr>
            <a:spLocks noChangeArrowheads="1"/>
          </p:cNvSpPr>
          <p:nvPr/>
        </p:nvSpPr>
        <p:spPr bwMode="auto">
          <a:xfrm>
            <a:off x="239713" y="652463"/>
            <a:ext cx="64246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7575D1"/>
                </a:solidFill>
                <a:latin typeface="Arial" charset="0"/>
              </a:rPr>
              <a:t>How to show changes between a graph and the </a:t>
            </a:r>
            <a:r>
              <a:rPr lang="en-US" sz="1600" b="1">
                <a:solidFill>
                  <a:srgbClr val="7575D1"/>
                </a:solidFill>
                <a:latin typeface="Arial" charset="0"/>
              </a:rPr>
              <a:t>previous/next</a:t>
            </a:r>
            <a:r>
              <a:rPr lang="en-US" sz="1600">
                <a:solidFill>
                  <a:srgbClr val="7575D1"/>
                </a:solidFill>
                <a:latin typeface="Arial" charset="0"/>
              </a:rPr>
              <a:t> one?</a:t>
            </a:r>
          </a:p>
        </p:txBody>
      </p:sp>
      <p:sp>
        <p:nvSpPr>
          <p:cNvPr id="250887" name="Rectangle 14"/>
          <p:cNvSpPr>
            <a:spLocks noChangeArrowheads="1"/>
          </p:cNvSpPr>
          <p:nvPr/>
        </p:nvSpPr>
        <p:spPr bwMode="auto">
          <a:xfrm>
            <a:off x="2438400" y="1447800"/>
            <a:ext cx="3832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7575D1"/>
                </a:solidFill>
                <a:latin typeface="Arial" charset="0"/>
              </a:rPr>
              <a:t>Changes of code duplication (clones)</a:t>
            </a:r>
            <a:br>
              <a:rPr lang="en-US" sz="1600" b="1">
                <a:solidFill>
                  <a:srgbClr val="7575D1"/>
                </a:solidFill>
                <a:latin typeface="Arial" charset="0"/>
              </a:rPr>
            </a:br>
            <a:r>
              <a:rPr lang="en-US" sz="1600" b="1">
                <a:solidFill>
                  <a:srgbClr val="7575D1"/>
                </a:solidFill>
                <a:latin typeface="Arial" charset="0"/>
              </a:rPr>
              <a:t>in the evolution of a software system</a:t>
            </a:r>
          </a:p>
        </p:txBody>
      </p:sp>
      <p:sp>
        <p:nvSpPr>
          <p:cNvPr id="250888" name="Rectangle 11"/>
          <p:cNvSpPr>
            <a:spLocks noChangeArrowheads="1"/>
          </p:cNvSpPr>
          <p:nvPr/>
        </p:nvSpPr>
        <p:spPr bwMode="auto">
          <a:xfrm>
            <a:off x="0" y="6505575"/>
            <a:ext cx="12874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7575D1"/>
                </a:solidFill>
                <a:latin typeface="Arial" charset="0"/>
              </a:rPr>
              <a:t>[Ersoy </a:t>
            </a:r>
            <a:r>
              <a:rPr lang="en-US" sz="1200" i="1">
                <a:solidFill>
                  <a:srgbClr val="7575D1"/>
                </a:solidFill>
                <a:latin typeface="Arial" charset="0"/>
              </a:rPr>
              <a:t>et al.</a:t>
            </a:r>
            <a:r>
              <a:rPr lang="en-US" sz="1200">
                <a:solidFill>
                  <a:srgbClr val="7575D1"/>
                </a:solidFill>
                <a:latin typeface="Arial" charset="0"/>
              </a:rPr>
              <a:t> ‘14]</a:t>
            </a:r>
          </a:p>
        </p:txBody>
      </p:sp>
      <p:pic>
        <p:nvPicPr>
          <p:cNvPr id="250889" name="Picture 9" descr="gogu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216150"/>
            <a:ext cx="581342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0890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63" y="4413250"/>
            <a:ext cx="59436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5" name="Rectangle 6"/>
          <p:cNvSpPr>
            <a:spLocks noGrp="1" noChangeArrowheads="1"/>
          </p:cNvSpPr>
          <p:nvPr>
            <p:ph type="title"/>
          </p:nvPr>
        </p:nvSpPr>
        <p:spPr>
          <a:xfrm>
            <a:off x="130175" y="-152400"/>
            <a:ext cx="753745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  <a:cs typeface="Arial" charset="0"/>
              </a:rPr>
              <a:t>App 5: Understanding large-scale airline data</a:t>
            </a:r>
            <a:endParaRPr lang="en-US" sz="1400">
              <a:solidFill>
                <a:srgbClr val="000090"/>
              </a:solidFill>
              <a:latin typeface="Trebuchet MS" charset="0"/>
              <a:cs typeface="Arial" charset="0"/>
            </a:endParaRPr>
          </a:p>
        </p:txBody>
      </p:sp>
      <p:sp>
        <p:nvSpPr>
          <p:cNvPr id="251906" name="Rectangle 14"/>
          <p:cNvSpPr>
            <a:spLocks noChangeArrowheads="1"/>
          </p:cNvSpPr>
          <p:nvPr/>
        </p:nvSpPr>
        <p:spPr bwMode="auto">
          <a:xfrm>
            <a:off x="228600" y="3886200"/>
            <a:ext cx="3846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7575D1"/>
                </a:solidFill>
                <a:latin typeface="Arial" charset="0"/>
              </a:rPr>
              <a:t>How to show </a:t>
            </a:r>
            <a:r>
              <a:rPr lang="en-US" sz="1600" b="1">
                <a:solidFill>
                  <a:srgbClr val="7575D1"/>
                </a:solidFill>
                <a:latin typeface="Arial" charset="0"/>
              </a:rPr>
              <a:t>changes</a:t>
            </a:r>
            <a:r>
              <a:rPr lang="en-US" sz="1600">
                <a:solidFill>
                  <a:srgbClr val="7575D1"/>
                </a:solidFill>
                <a:latin typeface="Arial" charset="0"/>
              </a:rPr>
              <a:t> in a large graph?</a:t>
            </a:r>
          </a:p>
          <a:p>
            <a:pPr>
              <a:buFontTx/>
              <a:buChar char="•"/>
            </a:pPr>
            <a:r>
              <a:rPr lang="en-US" sz="1600">
                <a:solidFill>
                  <a:srgbClr val="000000"/>
                </a:solidFill>
                <a:latin typeface="Arial" charset="0"/>
              </a:rPr>
              <a:t> use dynamic bundling (simple!)</a:t>
            </a:r>
          </a:p>
        </p:txBody>
      </p:sp>
      <p:sp>
        <p:nvSpPr>
          <p:cNvPr id="251907" name="Picture 1"/>
          <p:cNvSpPr>
            <a:spLocks noChangeAspect="1"/>
          </p:cNvSpPr>
          <p:nvPr/>
        </p:nvSpPr>
        <p:spPr bwMode="auto">
          <a:xfrm>
            <a:off x="0" y="838200"/>
            <a:ext cx="6831013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1908" name="Picture 2"/>
          <p:cNvSpPr>
            <a:spLocks noChangeAspect="1"/>
          </p:cNvSpPr>
          <p:nvPr/>
        </p:nvSpPr>
        <p:spPr bwMode="auto">
          <a:xfrm>
            <a:off x="4953000" y="3448050"/>
            <a:ext cx="41910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1909" name="Rectangle 10"/>
          <p:cNvSpPr>
            <a:spLocks noChangeArrowheads="1"/>
          </p:cNvSpPr>
          <p:nvPr/>
        </p:nvSpPr>
        <p:spPr bwMode="auto">
          <a:xfrm>
            <a:off x="2819400" y="6248400"/>
            <a:ext cx="2176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400">
                <a:solidFill>
                  <a:srgbClr val="262673"/>
                </a:solidFill>
                <a:latin typeface="Arial" charset="0"/>
              </a:rPr>
              <a:t>World flights (June 2013)</a:t>
            </a:r>
            <a:br>
              <a:rPr lang="en-US" sz="1400">
                <a:solidFill>
                  <a:srgbClr val="262673"/>
                </a:solidFill>
                <a:latin typeface="Arial" charset="0"/>
              </a:rPr>
            </a:br>
            <a:r>
              <a:rPr lang="en-US" sz="1400">
                <a:solidFill>
                  <a:srgbClr val="262673"/>
                </a:solidFill>
                <a:latin typeface="Arial" charset="0"/>
              </a:rPr>
              <a:t>(~1M flights)</a:t>
            </a:r>
            <a:endParaRPr lang="en-US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1910" name="Rectangle 10"/>
          <p:cNvSpPr>
            <a:spLocks noChangeArrowheads="1"/>
          </p:cNvSpPr>
          <p:nvPr/>
        </p:nvSpPr>
        <p:spPr bwMode="auto">
          <a:xfrm>
            <a:off x="6781800" y="1800225"/>
            <a:ext cx="18907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262673"/>
                </a:solidFill>
                <a:latin typeface="Arial" charset="0"/>
              </a:rPr>
              <a:t>US flights (Aug 2008)</a:t>
            </a:r>
          </a:p>
          <a:p>
            <a:r>
              <a:rPr lang="en-US" sz="1400">
                <a:solidFill>
                  <a:srgbClr val="262673"/>
                </a:solidFill>
                <a:latin typeface="Arial" charset="0"/>
              </a:rPr>
              <a:t>(~20K flights)</a:t>
            </a:r>
            <a:endParaRPr lang="en-US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1911" name="Rectangle 7"/>
          <p:cNvSpPr>
            <a:spLocks noChangeArrowheads="1"/>
          </p:cNvSpPr>
          <p:nvPr/>
        </p:nvSpPr>
        <p:spPr bwMode="auto">
          <a:xfrm>
            <a:off x="0" y="6505575"/>
            <a:ext cx="12874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7575D1"/>
                </a:solidFill>
                <a:latin typeface="Arial" charset="0"/>
              </a:rPr>
              <a:t>[Ersoy </a:t>
            </a:r>
            <a:r>
              <a:rPr lang="en-US" sz="1200" i="1">
                <a:solidFill>
                  <a:srgbClr val="7575D1"/>
                </a:solidFill>
                <a:latin typeface="Arial" charset="0"/>
              </a:rPr>
              <a:t>et al.</a:t>
            </a:r>
            <a:r>
              <a:rPr lang="en-US" sz="1200">
                <a:solidFill>
                  <a:srgbClr val="7575D1"/>
                </a:solidFill>
                <a:latin typeface="Arial" charset="0"/>
              </a:rPr>
              <a:t> ‘14]</a:t>
            </a:r>
          </a:p>
        </p:txBody>
      </p:sp>
      <p:pic>
        <p:nvPicPr>
          <p:cNvPr id="25191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765175"/>
            <a:ext cx="6831013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191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13" y="3375025"/>
            <a:ext cx="41910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09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052513"/>
            <a:ext cx="7523162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0" name="TextBox 14"/>
          <p:cNvSpPr txBox="1">
            <a:spLocks noChangeArrowheads="1"/>
          </p:cNvSpPr>
          <p:nvPr/>
        </p:nvSpPr>
        <p:spPr bwMode="auto">
          <a:xfrm>
            <a:off x="2124075" y="44450"/>
            <a:ext cx="5410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300" b="1">
                <a:solidFill>
                  <a:schemeClr val="accent2"/>
                </a:solidFill>
                <a:latin typeface="Arial" charset="0"/>
              </a:rPr>
              <a:t>University of Groningen (1614 – </a:t>
            </a:r>
            <a:r>
              <a:rPr lang="en-US" sz="2800" b="1">
                <a:solidFill>
                  <a:schemeClr val="accent2"/>
                </a:solidFill>
                <a:latin typeface="Arial" charset="0"/>
              </a:rPr>
              <a:t>∞</a:t>
            </a:r>
            <a:r>
              <a:rPr lang="en-US" sz="2400" b="1">
                <a:solidFill>
                  <a:schemeClr val="accent2"/>
                </a:solidFill>
                <a:latin typeface="Arial" charset="0"/>
              </a:rPr>
              <a:t>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7950" y="836613"/>
            <a:ext cx="2232025" cy="692150"/>
          </a:xfrm>
          <a:prstGeom prst="roundRect">
            <a:avLst/>
          </a:prstGeom>
          <a:solidFill>
            <a:srgbClr val="A9A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Second-oldest</a:t>
            </a:r>
          </a:p>
          <a:p>
            <a:pPr algn="ctr">
              <a:defRPr/>
            </a:pP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in Netherlands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732588" y="836613"/>
            <a:ext cx="2232025" cy="692150"/>
          </a:xfrm>
          <a:prstGeom prst="roundRect">
            <a:avLst/>
          </a:prstGeom>
          <a:solidFill>
            <a:srgbClr val="A9A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11 faculties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7950" y="2565400"/>
            <a:ext cx="2232025" cy="692150"/>
          </a:xfrm>
          <a:prstGeom prst="roundRect">
            <a:avLst/>
          </a:prstGeom>
          <a:solidFill>
            <a:srgbClr val="A9A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6000 tenured (3000 research)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732588" y="2636838"/>
            <a:ext cx="2232025" cy="692150"/>
          </a:xfrm>
          <a:prstGeom prst="roundRect">
            <a:avLst/>
          </a:prstGeom>
          <a:solidFill>
            <a:srgbClr val="A9A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&gt;800 million EUR yearly budget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7950" y="4581525"/>
            <a:ext cx="2376488" cy="692150"/>
          </a:xfrm>
          <a:prstGeom prst="roundRect">
            <a:avLst/>
          </a:prstGeom>
          <a:solidFill>
            <a:srgbClr val="A9A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400 full professors</a:t>
            </a:r>
          </a:p>
          <a:p>
            <a:pPr algn="ctr">
              <a:defRPr/>
            </a:pP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500 PhD theses/</a:t>
            </a:r>
            <a:r>
              <a:rPr lang="en-US" sz="2000" dirty="0" err="1">
                <a:solidFill>
                  <a:srgbClr val="000090"/>
                </a:solidFill>
                <a:latin typeface="Arial"/>
                <a:cs typeface="Arial"/>
              </a:rPr>
              <a:t>yr</a:t>
            </a:r>
            <a:endParaRPr lang="en-US" sz="2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588125" y="4581525"/>
            <a:ext cx="2376488" cy="692150"/>
          </a:xfrm>
          <a:prstGeom prst="roundRect">
            <a:avLst/>
          </a:prstGeom>
          <a:solidFill>
            <a:srgbClr val="A9A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&gt;170 million EUR contract research</a:t>
            </a:r>
          </a:p>
        </p:txBody>
      </p:sp>
      <p:sp>
        <p:nvSpPr>
          <p:cNvPr id="222217" name="TextBox 14"/>
          <p:cNvSpPr txBox="1">
            <a:spLocks noChangeArrowheads="1"/>
          </p:cNvSpPr>
          <p:nvPr/>
        </p:nvSpPr>
        <p:spPr bwMode="auto">
          <a:xfrm>
            <a:off x="1908175" y="6092825"/>
            <a:ext cx="5903913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300" b="1">
                <a:solidFill>
                  <a:schemeClr val="accent2"/>
                </a:solidFill>
                <a:latin typeface="Arial" charset="0"/>
              </a:rPr>
              <a:t>Top 100 university (Shanghai ranking)</a:t>
            </a:r>
            <a:endParaRPr lang="en-US" sz="2400" b="1">
              <a:solidFill>
                <a:schemeClr val="accent2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3" name="Rectangle 6"/>
          <p:cNvSpPr>
            <a:spLocks noGrp="1" noChangeArrowheads="1"/>
          </p:cNvSpPr>
          <p:nvPr>
            <p:ph type="title"/>
          </p:nvPr>
        </p:nvSpPr>
        <p:spPr>
          <a:xfrm>
            <a:off x="222250" y="-161925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  <a:cs typeface="Arial" charset="0"/>
              </a:rPr>
              <a:t>App 6: Understanding eye-tracking data</a:t>
            </a:r>
            <a:endParaRPr lang="en-US" sz="1400">
              <a:solidFill>
                <a:srgbClr val="000090"/>
              </a:solidFill>
              <a:latin typeface="Trebuchet MS" charset="0"/>
              <a:cs typeface="Arial" charset="0"/>
            </a:endParaRPr>
          </a:p>
        </p:txBody>
      </p:sp>
      <p:sp>
        <p:nvSpPr>
          <p:cNvPr id="253954" name="Rectangle 14"/>
          <p:cNvSpPr>
            <a:spLocks noChangeArrowheads="1"/>
          </p:cNvSpPr>
          <p:nvPr/>
        </p:nvSpPr>
        <p:spPr bwMode="auto">
          <a:xfrm>
            <a:off x="239713" y="663575"/>
            <a:ext cx="81740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7575D1"/>
                </a:solidFill>
                <a:latin typeface="Arial" charset="0"/>
              </a:rPr>
              <a:t>How to analyze how people </a:t>
            </a:r>
            <a:r>
              <a:rPr lang="en-US" sz="1600" b="1">
                <a:solidFill>
                  <a:srgbClr val="7575D1"/>
                </a:solidFill>
                <a:latin typeface="Arial" charset="0"/>
              </a:rPr>
              <a:t>see</a:t>
            </a:r>
            <a:r>
              <a:rPr lang="en-US" sz="1600">
                <a:solidFill>
                  <a:srgbClr val="7575D1"/>
                </a:solidFill>
                <a:latin typeface="Arial" charset="0"/>
              </a:rPr>
              <a:t> scenes?</a:t>
            </a:r>
          </a:p>
          <a:p>
            <a:pPr>
              <a:buFontTx/>
              <a:buChar char="•"/>
            </a:pPr>
            <a:r>
              <a:rPr lang="en-US" sz="1600">
                <a:solidFill>
                  <a:srgbClr val="000000"/>
                </a:solidFill>
                <a:latin typeface="Arial" charset="0"/>
              </a:rPr>
              <a:t> evaluate/optimize user-interface design for highly-critical devices (e.g. aircraft, surgery)</a:t>
            </a:r>
          </a:p>
          <a:p>
            <a:pPr>
              <a:buFontTx/>
              <a:buChar char="•"/>
            </a:pPr>
            <a:r>
              <a:rPr lang="en-US" sz="1600">
                <a:solidFill>
                  <a:srgbClr val="000000"/>
                </a:solidFill>
                <a:latin typeface="Arial" charset="0"/>
              </a:rPr>
              <a:t> bundle the eye-gaze tracks (recorded by an eye tracker)</a:t>
            </a:r>
          </a:p>
        </p:txBody>
      </p:sp>
      <p:sp>
        <p:nvSpPr>
          <p:cNvPr id="253955" name="Picture 2"/>
          <p:cNvSpPr>
            <a:spLocks noChangeAspect="1"/>
          </p:cNvSpPr>
          <p:nvPr/>
        </p:nvSpPr>
        <p:spPr bwMode="auto">
          <a:xfrm>
            <a:off x="263525" y="1752600"/>
            <a:ext cx="4232275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3956" name="Picture 3"/>
          <p:cNvSpPr>
            <a:spLocks noChangeAspect="1"/>
          </p:cNvSpPr>
          <p:nvPr/>
        </p:nvSpPr>
        <p:spPr bwMode="auto">
          <a:xfrm>
            <a:off x="4572000" y="1752600"/>
            <a:ext cx="4267200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3957" name="Picture 5"/>
          <p:cNvSpPr>
            <a:spLocks noChangeAspect="1"/>
          </p:cNvSpPr>
          <p:nvPr/>
        </p:nvSpPr>
        <p:spPr bwMode="auto">
          <a:xfrm>
            <a:off x="1828800" y="4256088"/>
            <a:ext cx="5346700" cy="214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3958" name="Rectangle 11"/>
          <p:cNvSpPr>
            <a:spLocks noChangeArrowheads="1"/>
          </p:cNvSpPr>
          <p:nvPr/>
        </p:nvSpPr>
        <p:spPr bwMode="auto">
          <a:xfrm>
            <a:off x="50800" y="6567488"/>
            <a:ext cx="91233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7575D1"/>
                </a:solidFill>
                <a:latin typeface="Arial" charset="0"/>
              </a:rPr>
              <a:t>V. Peysakhovich </a:t>
            </a:r>
            <a:r>
              <a:rPr lang="en-US" sz="1200" i="1">
                <a:solidFill>
                  <a:srgbClr val="7575D1"/>
                </a:solidFill>
                <a:latin typeface="Arial" charset="0"/>
              </a:rPr>
              <a:t>et al. </a:t>
            </a:r>
            <a:r>
              <a:rPr lang="en-US" sz="1200">
                <a:solidFill>
                  <a:srgbClr val="7575D1"/>
                </a:solidFill>
                <a:latin typeface="Arial" charset="0"/>
              </a:rPr>
              <a:t>(2014) Attribute-Driven Edge Bundling for General Graphs with Applications in Trail Analysis; IEEE PacificVis</a:t>
            </a:r>
          </a:p>
        </p:txBody>
      </p:sp>
      <p:pic>
        <p:nvPicPr>
          <p:cNvPr id="25395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00213"/>
            <a:ext cx="4232275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396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25" y="1700213"/>
            <a:ext cx="4267200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3961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5" y="4203700"/>
            <a:ext cx="5346700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Rectangle 6"/>
          <p:cNvSpPr>
            <a:spLocks noGrp="1" noChangeArrowheads="1"/>
          </p:cNvSpPr>
          <p:nvPr>
            <p:ph type="title"/>
          </p:nvPr>
        </p:nvSpPr>
        <p:spPr>
          <a:xfrm>
            <a:off x="2100263" y="-152400"/>
            <a:ext cx="5208587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  <a:cs typeface="Arial" charset="0"/>
              </a:rPr>
              <a:t>Technique 4/4: Multivariate data</a:t>
            </a:r>
          </a:p>
        </p:txBody>
      </p:sp>
      <p:sp>
        <p:nvSpPr>
          <p:cNvPr id="6" name="Rectangle 5"/>
          <p:cNvSpPr/>
          <p:nvPr/>
        </p:nvSpPr>
        <p:spPr>
          <a:xfrm>
            <a:off x="266700" y="5621338"/>
            <a:ext cx="8686800" cy="460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5600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2441575"/>
            <a:ext cx="25082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04" name="Rectangle 23"/>
          <p:cNvSpPr>
            <a:spLocks noChangeArrowheads="1"/>
          </p:cNvSpPr>
          <p:nvPr/>
        </p:nvSpPr>
        <p:spPr bwMode="auto">
          <a:xfrm>
            <a:off x="266700" y="2060575"/>
            <a:ext cx="27400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7575D1"/>
                </a:solidFill>
                <a:latin typeface="Arial" charset="0"/>
              </a:rPr>
              <a:t>1000 samples x 1 attribute</a:t>
            </a:r>
          </a:p>
        </p:txBody>
      </p:sp>
      <p:grpSp>
        <p:nvGrpSpPr>
          <p:cNvPr id="256005" name="Group 5"/>
          <p:cNvGrpSpPr>
            <a:grpSpLocks/>
          </p:cNvGrpSpPr>
          <p:nvPr/>
        </p:nvGrpSpPr>
        <p:grpSpPr bwMode="auto">
          <a:xfrm>
            <a:off x="4097338" y="4651375"/>
            <a:ext cx="2438400" cy="852488"/>
            <a:chOff x="3048000" y="3317101"/>
            <a:chExt cx="2438400" cy="852907"/>
          </a:xfrm>
        </p:grpSpPr>
        <p:pic>
          <p:nvPicPr>
            <p:cNvPr id="256017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3317101"/>
              <a:ext cx="1295400" cy="852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18" name="Picture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43400" y="3581400"/>
              <a:ext cx="1143000" cy="588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6006" name="Rectangle 23"/>
          <p:cNvSpPr>
            <a:spLocks noChangeArrowheads="1"/>
          </p:cNvSpPr>
          <p:nvPr/>
        </p:nvSpPr>
        <p:spPr bwMode="auto">
          <a:xfrm>
            <a:off x="4119563" y="2060575"/>
            <a:ext cx="28527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7575D1"/>
                </a:solidFill>
                <a:latin typeface="Arial" charset="0"/>
              </a:rPr>
              <a:t>100 samples x 10 attributes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7813" y="2406650"/>
            <a:ext cx="8686800" cy="460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 flipV="1">
            <a:off x="2978150" y="2441575"/>
            <a:ext cx="46038" cy="3200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56009" name="Picture 4"/>
          <p:cNvSpPr>
            <a:spLocks noChangeAspect="1"/>
          </p:cNvSpPr>
          <p:nvPr/>
        </p:nvSpPr>
        <p:spPr bwMode="auto">
          <a:xfrm>
            <a:off x="6573838" y="2517775"/>
            <a:ext cx="2379662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56010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5" y="2559050"/>
            <a:ext cx="8731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11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38" y="2562225"/>
            <a:ext cx="144145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12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0" y="4651375"/>
            <a:ext cx="2317750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13" name="Rectangle 23"/>
          <p:cNvSpPr>
            <a:spLocks noChangeArrowheads="1"/>
          </p:cNvSpPr>
          <p:nvPr/>
        </p:nvSpPr>
        <p:spPr bwMode="auto">
          <a:xfrm>
            <a:off x="635000" y="3813175"/>
            <a:ext cx="1828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7575D1"/>
                </a:solidFill>
                <a:latin typeface="Arial" charset="0"/>
              </a:rPr>
              <a:t>1D graphs/charts</a:t>
            </a:r>
          </a:p>
          <a:p>
            <a:r>
              <a:rPr lang="en-US" sz="1600">
                <a:solidFill>
                  <a:srgbClr val="7575D1"/>
                </a:solidFill>
                <a:latin typeface="Arial" charset="0"/>
              </a:rPr>
              <a:t>work pretty well </a:t>
            </a:r>
            <a:r>
              <a:rPr lang="en-US" sz="1600">
                <a:solidFill>
                  <a:srgbClr val="7575D1"/>
                </a:solidFill>
                <a:latin typeface="Arial" charset="0"/>
                <a:sym typeface="Wingdings" charset="0"/>
              </a:rPr>
              <a:t></a:t>
            </a:r>
            <a:endParaRPr lang="en-US" sz="1600">
              <a:solidFill>
                <a:srgbClr val="7575D1"/>
              </a:solidFill>
              <a:latin typeface="Arial" charset="0"/>
            </a:endParaRPr>
          </a:p>
        </p:txBody>
      </p:sp>
      <p:sp>
        <p:nvSpPr>
          <p:cNvPr id="256014" name="Rectangle 23"/>
          <p:cNvSpPr>
            <a:spLocks noChangeArrowheads="1"/>
          </p:cNvSpPr>
          <p:nvPr/>
        </p:nvSpPr>
        <p:spPr bwMode="auto">
          <a:xfrm>
            <a:off x="4864100" y="3965575"/>
            <a:ext cx="3479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7575D1"/>
                </a:solidFill>
                <a:latin typeface="Arial" charset="0"/>
              </a:rPr>
              <a:t>many chart kinds, many problems</a:t>
            </a:r>
          </a:p>
          <a:p>
            <a:pPr algn="ctr"/>
            <a:r>
              <a:rPr lang="en-US" sz="1600">
                <a:solidFill>
                  <a:srgbClr val="7575D1"/>
                </a:solidFill>
                <a:latin typeface="Arial" charset="0"/>
              </a:rPr>
              <a:t>(not scalable, cluttered, abstract, …)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403350" y="692150"/>
            <a:ext cx="6264275" cy="1152525"/>
          </a:xfrm>
          <a:prstGeom prst="roundRect">
            <a:avLst/>
          </a:prstGeom>
          <a:solidFill>
            <a:srgbClr val="A9A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Question: What is </a:t>
            </a:r>
            <a:r>
              <a:rPr lang="en-US" sz="2000" b="1" dirty="0">
                <a:solidFill>
                  <a:srgbClr val="000090"/>
                </a:solidFill>
                <a:latin typeface="Arial"/>
                <a:cs typeface="Arial"/>
              </a:rPr>
              <a:t>harder to understand?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000090"/>
                </a:solidFill>
                <a:latin typeface="Arial"/>
                <a:cs typeface="Arial"/>
              </a:rPr>
              <a:t>1000</a:t>
            </a: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 samples of </a:t>
            </a:r>
            <a:r>
              <a:rPr lang="en-US" sz="2000" b="1" dirty="0">
                <a:solidFill>
                  <a:srgbClr val="000090"/>
                </a:solidFill>
                <a:latin typeface="Arial"/>
                <a:cs typeface="Arial"/>
              </a:rPr>
              <a:t>1</a:t>
            </a: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 attribute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000090"/>
                </a:solidFill>
                <a:latin typeface="Arial"/>
                <a:cs typeface="Arial"/>
              </a:rPr>
              <a:t>100</a:t>
            </a: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 samples of </a:t>
            </a:r>
            <a:r>
              <a:rPr lang="en-US" sz="2000" b="1" dirty="0">
                <a:solidFill>
                  <a:srgbClr val="000090"/>
                </a:solidFill>
                <a:latin typeface="Arial"/>
                <a:cs typeface="Arial"/>
              </a:rPr>
              <a:t>10</a:t>
            </a: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 attributes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476375" y="5732463"/>
            <a:ext cx="6264275" cy="1009650"/>
          </a:xfrm>
          <a:prstGeom prst="roundRect">
            <a:avLst/>
          </a:prstGeom>
          <a:solidFill>
            <a:srgbClr val="A9A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err="1">
                <a:solidFill>
                  <a:srgbClr val="000090"/>
                </a:solidFill>
                <a:latin typeface="Arial"/>
                <a:cs typeface="Arial"/>
              </a:rPr>
              <a:t>Univariate</a:t>
            </a: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 data: typically compare pattern pairs </a:t>
            </a:r>
          </a:p>
          <a:p>
            <a:pPr algn="ctr">
              <a:defRPr/>
            </a:pP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m</a:t>
            </a: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-</a:t>
            </a:r>
            <a:r>
              <a:rPr lang="en-US" sz="2000" dirty="0" err="1">
                <a:solidFill>
                  <a:srgbClr val="000090"/>
                </a:solidFill>
                <a:latin typeface="Arial"/>
                <a:cs typeface="Arial"/>
              </a:rPr>
              <a:t>variate</a:t>
            </a: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 data: We have 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m</a:t>
            </a:r>
            <a:r>
              <a:rPr lang="en-US" sz="2000" b="1" baseline="30000" dirty="0">
                <a:solidFill>
                  <a:srgbClr val="000090"/>
                </a:solidFill>
                <a:latin typeface="Arial"/>
                <a:cs typeface="Arial"/>
              </a:rPr>
              <a:t>2</a:t>
            </a:r>
            <a:r>
              <a:rPr lang="en-US" sz="2000" b="1" dirty="0">
                <a:solidFill>
                  <a:srgbClr val="000090"/>
                </a:solidFill>
                <a:latin typeface="Arial"/>
                <a:cs typeface="Arial"/>
              </a:rPr>
              <a:t>/2 pairs</a:t>
            </a: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 to compare!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6"/>
          <p:cNvSpPr>
            <a:spLocks noGrp="1" noChangeArrowheads="1"/>
          </p:cNvSpPr>
          <p:nvPr>
            <p:ph type="title"/>
          </p:nvPr>
        </p:nvSpPr>
        <p:spPr>
          <a:xfrm>
            <a:off x="1619250" y="-90488"/>
            <a:ext cx="5670550" cy="1143001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  <a:cs typeface="Arial" charset="0"/>
              </a:rPr>
              <a:t>Technique 4/4: Multivariate projections</a:t>
            </a:r>
          </a:p>
        </p:txBody>
      </p:sp>
      <p:pic>
        <p:nvPicPr>
          <p:cNvPr id="257026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14525"/>
            <a:ext cx="3505200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2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09725"/>
            <a:ext cx="35814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7028" name="Group 11"/>
          <p:cNvGrpSpPr>
            <a:grpSpLocks/>
          </p:cNvGrpSpPr>
          <p:nvPr/>
        </p:nvGrpSpPr>
        <p:grpSpPr bwMode="auto">
          <a:xfrm>
            <a:off x="908050" y="4786313"/>
            <a:ext cx="2438400" cy="152400"/>
            <a:chOff x="762000" y="5181600"/>
            <a:chExt cx="2438400" cy="304800"/>
          </a:xfrm>
        </p:grpSpPr>
        <p:sp>
          <p:nvSpPr>
            <p:cNvPr id="22" name="Rectangle 21"/>
            <p:cNvSpPr/>
            <p:nvPr/>
          </p:nvSpPr>
          <p:spPr>
            <a:xfrm rot="16200000">
              <a:off x="914400" y="5029200"/>
              <a:ext cx="304800" cy="609600"/>
            </a:xfrm>
            <a:prstGeom prst="rect">
              <a:avLst/>
            </a:prstGeom>
            <a:solidFill>
              <a:srgbClr val="E91DC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 rot="16200000">
              <a:off x="1524000" y="5029200"/>
              <a:ext cx="304800" cy="609600"/>
            </a:xfrm>
            <a:prstGeom prst="rect">
              <a:avLst/>
            </a:prstGeom>
            <a:solidFill>
              <a:srgbClr val="10E92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 rot="16200000">
              <a:off x="2133600" y="5029200"/>
              <a:ext cx="304800" cy="6096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  <a:latin typeface="Arial"/>
                <a:ea typeface="Arial"/>
                <a:cs typeface="Arial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 rot="16200000">
              <a:off x="2743200" y="5029200"/>
              <a:ext cx="304800" cy="60960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  <a:latin typeface="Arial"/>
                <a:ea typeface="Arial"/>
                <a:cs typeface="Arial"/>
              </a:endParaRPr>
            </a:p>
          </p:txBody>
        </p:sp>
      </p:grpSp>
      <p:sp>
        <p:nvSpPr>
          <p:cNvPr id="257029" name="Rectangle 12"/>
          <p:cNvSpPr>
            <a:spLocks noChangeArrowheads="1"/>
          </p:cNvSpPr>
          <p:nvPr/>
        </p:nvSpPr>
        <p:spPr bwMode="auto">
          <a:xfrm>
            <a:off x="1109663" y="4862513"/>
            <a:ext cx="19669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Arial" charset="0"/>
              </a:rPr>
              <a:t>color map values of </a:t>
            </a:r>
            <a:br>
              <a:rPr lang="en-US" sz="1600">
                <a:solidFill>
                  <a:srgbClr val="000000"/>
                </a:solidFill>
                <a:latin typeface="Arial" charset="0"/>
              </a:rPr>
            </a:br>
            <a:r>
              <a:rPr lang="en-US" sz="1600">
                <a:solidFill>
                  <a:srgbClr val="000000"/>
                </a:solidFill>
                <a:latin typeface="Arial" charset="0"/>
              </a:rPr>
              <a:t>a selected column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2133600" y="4335463"/>
            <a:ext cx="0" cy="3984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1887538" y="1885950"/>
            <a:ext cx="474662" cy="2438400"/>
          </a:xfrm>
          <a:prstGeom prst="roundRect">
            <a:avLst>
              <a:gd name="adj" fmla="val 8952"/>
            </a:avLst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57032" name="Rectangle 15"/>
          <p:cNvSpPr>
            <a:spLocks noChangeArrowheads="1"/>
          </p:cNvSpPr>
          <p:nvPr/>
        </p:nvSpPr>
        <p:spPr bwMode="auto">
          <a:xfrm>
            <a:off x="1476375" y="1268413"/>
            <a:ext cx="1338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7575D1"/>
                </a:solidFill>
                <a:latin typeface="Arial" charset="0"/>
              </a:rPr>
              <a:t>Data Table</a:t>
            </a:r>
            <a:endParaRPr lang="en-US" sz="18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7033" name="Rectangle 16"/>
          <p:cNvSpPr>
            <a:spLocks noChangeArrowheads="1"/>
          </p:cNvSpPr>
          <p:nvPr/>
        </p:nvSpPr>
        <p:spPr bwMode="auto">
          <a:xfrm>
            <a:off x="5961063" y="1268413"/>
            <a:ext cx="1658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7575D1"/>
                </a:solidFill>
                <a:latin typeface="Arial" charset="0"/>
              </a:rPr>
              <a:t>2D projection</a:t>
            </a:r>
            <a:endParaRPr lang="en-US" sz="18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46075" y="2800350"/>
            <a:ext cx="3463925" cy="125413"/>
          </a:xfrm>
          <a:prstGeom prst="roundRect">
            <a:avLst>
              <a:gd name="adj" fmla="val 8952"/>
            </a:avLst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3833813" y="2752725"/>
            <a:ext cx="2286000" cy="1095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7036" name="Rectangle 21"/>
          <p:cNvSpPr>
            <a:spLocks noChangeArrowheads="1"/>
          </p:cNvSpPr>
          <p:nvPr/>
        </p:nvSpPr>
        <p:spPr bwMode="auto">
          <a:xfrm>
            <a:off x="4116388" y="2763838"/>
            <a:ext cx="18272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Arial" charset="0"/>
              </a:rPr>
              <a:t>a table row gets</a:t>
            </a:r>
            <a:br>
              <a:rPr lang="en-US" sz="1600">
                <a:solidFill>
                  <a:srgbClr val="000000"/>
                </a:solidFill>
                <a:latin typeface="Arial" charset="0"/>
              </a:rPr>
            </a:br>
            <a:r>
              <a:rPr lang="en-US" sz="1600">
                <a:solidFill>
                  <a:srgbClr val="000000"/>
                </a:solidFill>
                <a:latin typeface="Arial" charset="0"/>
              </a:rPr>
              <a:t>mapped to a point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5627688" y="4429125"/>
            <a:ext cx="381000" cy="22860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7038" name="Rectangle 24"/>
          <p:cNvSpPr>
            <a:spLocks noChangeArrowheads="1"/>
          </p:cNvSpPr>
          <p:nvPr/>
        </p:nvSpPr>
        <p:spPr bwMode="auto">
          <a:xfrm>
            <a:off x="5729288" y="4505325"/>
            <a:ext cx="248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Arial" charset="0"/>
              </a:rPr>
              <a:t>2D point distance reflects</a:t>
            </a:r>
            <a:br>
              <a:rPr lang="en-US" sz="1600">
                <a:solidFill>
                  <a:srgbClr val="000000"/>
                </a:solidFill>
                <a:latin typeface="Arial" charset="0"/>
              </a:rPr>
            </a:br>
            <a:r>
              <a:rPr lang="en-US" sz="1600" i="1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600">
                <a:solidFill>
                  <a:srgbClr val="000000"/>
                </a:solidFill>
                <a:latin typeface="Arial" charset="0"/>
              </a:rPr>
              <a:t>D row distance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3352800" y="3514725"/>
            <a:ext cx="2514600" cy="1346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7040" name="Rectangle 36"/>
          <p:cNvSpPr>
            <a:spLocks noChangeArrowheads="1"/>
          </p:cNvSpPr>
          <p:nvPr/>
        </p:nvSpPr>
        <p:spPr bwMode="auto">
          <a:xfrm>
            <a:off x="304800" y="5867400"/>
            <a:ext cx="6400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400">
                <a:solidFill>
                  <a:srgbClr val="000000"/>
                </a:solidFill>
                <a:latin typeface="Arial" charset="0"/>
              </a:rPr>
              <a:t>extremely </a:t>
            </a:r>
            <a:r>
              <a:rPr lang="en-US" sz="1400" b="1">
                <a:solidFill>
                  <a:srgbClr val="000000"/>
                </a:solidFill>
                <a:latin typeface="Arial" charset="0"/>
              </a:rPr>
              <a:t>compact</a:t>
            </a:r>
            <a:r>
              <a:rPr lang="en-US" sz="1400">
                <a:solidFill>
                  <a:srgbClr val="000000"/>
                </a:solidFill>
                <a:latin typeface="Arial" charset="0"/>
              </a:rPr>
              <a:t>: one </a:t>
            </a:r>
            <a:r>
              <a:rPr lang="en-US" sz="1400" i="1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400">
                <a:solidFill>
                  <a:srgbClr val="000000"/>
                </a:solidFill>
                <a:latin typeface="Arial" charset="0"/>
              </a:rPr>
              <a:t>-dimensional point = 1 pixel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b="1">
                <a:solidFill>
                  <a:srgbClr val="000000"/>
                </a:solidFill>
                <a:latin typeface="Arial" charset="0"/>
              </a:rPr>
              <a:t>fast</a:t>
            </a:r>
            <a:r>
              <a:rPr lang="en-US" sz="1400">
                <a:solidFill>
                  <a:srgbClr val="000000"/>
                </a:solidFill>
                <a:latin typeface="Arial" charset="0"/>
              </a:rPr>
              <a:t> to compute (on GPU: 500K 100-dim points: &lt;1 second)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>
                <a:solidFill>
                  <a:srgbClr val="000000"/>
                </a:solidFill>
                <a:latin typeface="Arial" charset="0"/>
              </a:rPr>
              <a:t>show underlying data </a:t>
            </a:r>
            <a:r>
              <a:rPr lang="en-US" sz="1400" b="1">
                <a:solidFill>
                  <a:srgbClr val="000000"/>
                </a:solidFill>
                <a:latin typeface="Arial" charset="0"/>
              </a:rPr>
              <a:t>grouping</a:t>
            </a:r>
            <a:r>
              <a:rPr lang="en-US" sz="1400">
                <a:solidFill>
                  <a:srgbClr val="000000"/>
                </a:solidFill>
                <a:latin typeface="Arial" charset="0"/>
              </a:rPr>
              <a:t> in classes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>
                <a:solidFill>
                  <a:srgbClr val="000000"/>
                </a:solidFill>
                <a:latin typeface="Arial" charset="0"/>
              </a:rPr>
              <a:t>shown by well-known </a:t>
            </a:r>
            <a:r>
              <a:rPr lang="en-US" sz="1400" b="1">
                <a:solidFill>
                  <a:srgbClr val="000000"/>
                </a:solidFill>
                <a:latin typeface="Arial" charset="0"/>
              </a:rPr>
              <a:t>scatterplot</a:t>
            </a:r>
            <a:r>
              <a:rPr lang="en-US" sz="1400">
                <a:solidFill>
                  <a:srgbClr val="000000"/>
                </a:solidFill>
                <a:latin typeface="Arial" charset="0"/>
              </a:rPr>
              <a:t> visualization</a:t>
            </a:r>
          </a:p>
          <a:p>
            <a:pPr marL="285750" indent="-285750">
              <a:buFont typeface="Arial" charset="0"/>
              <a:buChar char="•"/>
            </a:pPr>
            <a:endParaRPr lang="en-US" sz="1400">
              <a:solidFill>
                <a:srgbClr val="000000"/>
              </a:solidFill>
              <a:latin typeface="Arial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sz="1400">
              <a:solidFill>
                <a:srgbClr val="000000"/>
              </a:solidFill>
              <a:latin typeface="Arial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sz="14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49" name="Rectangle 6"/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  <a:cs typeface="Arial" charset="0"/>
              </a:rPr>
              <a:t>App 1: Visualize projection veracity</a:t>
            </a:r>
          </a:p>
        </p:txBody>
      </p:sp>
      <p:pic>
        <p:nvPicPr>
          <p:cNvPr id="25805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329113"/>
            <a:ext cx="2571750" cy="24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5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4343400"/>
            <a:ext cx="238125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8052" name="Rectangle 8"/>
          <p:cNvSpPr>
            <a:spLocks noChangeArrowheads="1"/>
          </p:cNvSpPr>
          <p:nvPr/>
        </p:nvSpPr>
        <p:spPr bwMode="auto">
          <a:xfrm>
            <a:off x="7543800" y="6581775"/>
            <a:ext cx="13128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7575D1"/>
                </a:solidFill>
                <a:latin typeface="Arial" charset="0"/>
              </a:rPr>
              <a:t>[Martins et al’14]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600" y="822325"/>
            <a:ext cx="7943850" cy="9302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1600" b="1" dirty="0">
                <a:solidFill>
                  <a:srgbClr val="7575D1"/>
                </a:solidFill>
                <a:latin typeface="Arial" charset="0"/>
              </a:rPr>
              <a:t>How to understand </a:t>
            </a:r>
            <a:r>
              <a:rPr lang="en-US" sz="1600" b="1" i="1" dirty="0">
                <a:solidFill>
                  <a:srgbClr val="7575D1"/>
                </a:solidFill>
                <a:latin typeface="Arial" charset="0"/>
              </a:rPr>
              <a:t>how well </a:t>
            </a:r>
            <a:r>
              <a:rPr lang="en-US" sz="1600" b="1" dirty="0">
                <a:solidFill>
                  <a:srgbClr val="7575D1"/>
                </a:solidFill>
                <a:latin typeface="Arial" charset="0"/>
              </a:rPr>
              <a:t>a projection displays high-dimensional data?</a:t>
            </a:r>
          </a:p>
          <a:p>
            <a:pPr marL="285750" indent="-285750">
              <a:spcBef>
                <a:spcPct val="20000"/>
              </a:spcBef>
              <a:buClr>
                <a:srgbClr val="000000"/>
              </a:buClr>
              <a:buFont typeface="Arial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false positives: points close in 2D but far in </a:t>
            </a:r>
            <a:r>
              <a:rPr lang="en-US" sz="1600" i="1" dirty="0" err="1">
                <a:solidFill>
                  <a:srgbClr val="000000"/>
                </a:solidFill>
                <a:latin typeface="Arial" charset="0"/>
              </a:rPr>
              <a:t>n</a:t>
            </a:r>
            <a:r>
              <a:rPr lang="en-US" sz="1600" dirty="0" err="1">
                <a:solidFill>
                  <a:srgbClr val="000000"/>
                </a:solidFill>
                <a:latin typeface="Arial" charset="0"/>
              </a:rPr>
              <a:t>D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  <a:p>
            <a:pPr marL="285750" indent="-285750">
              <a:spcBef>
                <a:spcPct val="20000"/>
              </a:spcBef>
              <a:buClr>
                <a:srgbClr val="000000"/>
              </a:buClr>
              <a:buFont typeface="Arial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false negatives: points close in </a:t>
            </a:r>
            <a:r>
              <a:rPr lang="en-US" sz="1600" dirty="0" err="1">
                <a:solidFill>
                  <a:srgbClr val="000000"/>
                </a:solidFill>
                <a:latin typeface="Arial" charset="0"/>
              </a:rPr>
              <a:t>nD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 but far in 2D</a:t>
            </a:r>
          </a:p>
        </p:txBody>
      </p:sp>
      <p:sp>
        <p:nvSpPr>
          <p:cNvPr id="258054" name="Picture 2"/>
          <p:cNvSpPr>
            <a:spLocks noChangeAspect="1"/>
          </p:cNvSpPr>
          <p:nvPr/>
        </p:nvSpPr>
        <p:spPr bwMode="auto">
          <a:xfrm>
            <a:off x="3276600" y="1851025"/>
            <a:ext cx="24384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8055" name="Rectangle 3"/>
          <p:cNvSpPr>
            <a:spLocks noChangeArrowheads="1"/>
          </p:cNvSpPr>
          <p:nvPr/>
        </p:nvSpPr>
        <p:spPr bwMode="auto">
          <a:xfrm>
            <a:off x="1371600" y="2667000"/>
            <a:ext cx="18907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Arial" charset="0"/>
              </a:rPr>
              <a:t>False positives map</a:t>
            </a:r>
          </a:p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(false neighbors)  </a:t>
            </a:r>
          </a:p>
        </p:txBody>
      </p:sp>
      <p:sp>
        <p:nvSpPr>
          <p:cNvPr id="258056" name="Rectangle 11"/>
          <p:cNvSpPr>
            <a:spLocks noChangeArrowheads="1"/>
          </p:cNvSpPr>
          <p:nvPr/>
        </p:nvSpPr>
        <p:spPr bwMode="auto">
          <a:xfrm>
            <a:off x="-12700" y="5181600"/>
            <a:ext cx="19415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Arial" charset="0"/>
              </a:rPr>
              <a:t>False negatives map</a:t>
            </a:r>
          </a:p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(missing neighbors)  </a:t>
            </a:r>
          </a:p>
        </p:txBody>
      </p:sp>
      <p:pic>
        <p:nvPicPr>
          <p:cNvPr id="258057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025" y="1773238"/>
            <a:ext cx="24384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3" name="Rectangle 6"/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  <a:cs typeface="Arial" charset="0"/>
              </a:rPr>
              <a:t>App 2: Explain projections to end-users</a:t>
            </a:r>
          </a:p>
        </p:txBody>
      </p:sp>
      <p:sp>
        <p:nvSpPr>
          <p:cNvPr id="259074" name="Rectangle 8"/>
          <p:cNvSpPr>
            <a:spLocks noChangeArrowheads="1"/>
          </p:cNvSpPr>
          <p:nvPr/>
        </p:nvSpPr>
        <p:spPr bwMode="auto">
          <a:xfrm>
            <a:off x="7543800" y="6581775"/>
            <a:ext cx="13906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7575D1"/>
                </a:solidFill>
                <a:latin typeface="Arial" charset="0"/>
              </a:rPr>
              <a:t>[Coimbra et al’15]</a:t>
            </a:r>
          </a:p>
        </p:txBody>
      </p:sp>
      <p:sp>
        <p:nvSpPr>
          <p:cNvPr id="259075" name="Rectangle 1"/>
          <p:cNvSpPr>
            <a:spLocks noChangeArrowheads="1"/>
          </p:cNvSpPr>
          <p:nvPr/>
        </p:nvSpPr>
        <p:spPr bwMode="auto">
          <a:xfrm>
            <a:off x="228600" y="652463"/>
            <a:ext cx="5638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00000"/>
              </a:buClr>
            </a:pPr>
            <a:r>
              <a:rPr lang="en-US" sz="1600" b="1">
                <a:solidFill>
                  <a:srgbClr val="7575D1"/>
                </a:solidFill>
                <a:latin typeface="Arial" charset="0"/>
              </a:rPr>
              <a:t>How to </a:t>
            </a:r>
            <a:r>
              <a:rPr lang="en-US" sz="1600" b="1" i="1">
                <a:solidFill>
                  <a:srgbClr val="7575D1"/>
                </a:solidFill>
                <a:latin typeface="Arial" charset="0"/>
              </a:rPr>
              <a:t>see</a:t>
            </a:r>
            <a:r>
              <a:rPr lang="en-US" sz="1600" b="1">
                <a:solidFill>
                  <a:srgbClr val="7575D1"/>
                </a:solidFill>
                <a:latin typeface="Arial" charset="0"/>
              </a:rPr>
              <a:t> the </a:t>
            </a:r>
            <a:r>
              <a:rPr lang="en-US" sz="1600" b="1" i="1">
                <a:solidFill>
                  <a:srgbClr val="7575D1"/>
                </a:solidFill>
                <a:latin typeface="Arial" charset="0"/>
              </a:rPr>
              <a:t>n</a:t>
            </a:r>
            <a:r>
              <a:rPr lang="en-US" sz="1600" b="1">
                <a:solidFill>
                  <a:srgbClr val="7575D1"/>
                </a:solidFill>
                <a:latin typeface="Arial" charset="0"/>
              </a:rPr>
              <a:t>D variables?</a:t>
            </a:r>
          </a:p>
        </p:txBody>
      </p:sp>
      <p:sp>
        <p:nvSpPr>
          <p:cNvPr id="259076" name="Picture 4"/>
          <p:cNvSpPr>
            <a:spLocks noChangeAspect="1"/>
          </p:cNvSpPr>
          <p:nvPr/>
        </p:nvSpPr>
        <p:spPr bwMode="auto">
          <a:xfrm>
            <a:off x="1295400" y="990600"/>
            <a:ext cx="2262188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9077" name="Picture 5"/>
          <p:cNvSpPr>
            <a:spLocks noChangeAspect="1"/>
          </p:cNvSpPr>
          <p:nvPr/>
        </p:nvSpPr>
        <p:spPr bwMode="auto">
          <a:xfrm>
            <a:off x="3657600" y="990600"/>
            <a:ext cx="2133600" cy="2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9078" name="Picture 10"/>
          <p:cNvSpPr>
            <a:spLocks noChangeAspect="1"/>
          </p:cNvSpPr>
          <p:nvPr/>
        </p:nvSpPr>
        <p:spPr bwMode="auto">
          <a:xfrm>
            <a:off x="6172200" y="1066800"/>
            <a:ext cx="22129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9079" name="Picture 13"/>
          <p:cNvSpPr>
            <a:spLocks noChangeAspect="1"/>
          </p:cNvSpPr>
          <p:nvPr/>
        </p:nvSpPr>
        <p:spPr bwMode="auto">
          <a:xfrm>
            <a:off x="304800" y="3743325"/>
            <a:ext cx="85026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9080" name="Rectangle 14"/>
          <p:cNvSpPr>
            <a:spLocks noChangeArrowheads="1"/>
          </p:cNvSpPr>
          <p:nvPr/>
        </p:nvSpPr>
        <p:spPr bwMode="auto">
          <a:xfrm>
            <a:off x="1677988" y="3000375"/>
            <a:ext cx="1751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Arial" charset="0"/>
              </a:rPr>
              <a:t>unannotated projection</a:t>
            </a:r>
          </a:p>
        </p:txBody>
      </p:sp>
      <p:sp>
        <p:nvSpPr>
          <p:cNvPr id="259081" name="Rectangle 16"/>
          <p:cNvSpPr>
            <a:spLocks noChangeArrowheads="1"/>
          </p:cNvSpPr>
          <p:nvPr/>
        </p:nvSpPr>
        <p:spPr bwMode="auto">
          <a:xfrm>
            <a:off x="3657600" y="3000375"/>
            <a:ext cx="2117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Arial" charset="0"/>
              </a:rPr>
              <a:t>biplot axes (good projection)</a:t>
            </a:r>
          </a:p>
        </p:txBody>
      </p:sp>
      <p:sp>
        <p:nvSpPr>
          <p:cNvPr id="259082" name="Rectangle 17"/>
          <p:cNvSpPr>
            <a:spLocks noChangeArrowheads="1"/>
          </p:cNvSpPr>
          <p:nvPr/>
        </p:nvSpPr>
        <p:spPr bwMode="auto">
          <a:xfrm>
            <a:off x="6324600" y="3000375"/>
            <a:ext cx="203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Arial" charset="0"/>
              </a:rPr>
              <a:t>biplot axes (bad projection)</a:t>
            </a:r>
          </a:p>
        </p:txBody>
      </p:sp>
      <p:sp>
        <p:nvSpPr>
          <p:cNvPr id="259083" name="Rectangle 18"/>
          <p:cNvSpPr>
            <a:spLocks noChangeArrowheads="1"/>
          </p:cNvSpPr>
          <p:nvPr/>
        </p:nvSpPr>
        <p:spPr bwMode="auto">
          <a:xfrm>
            <a:off x="2438400" y="6381750"/>
            <a:ext cx="49831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Arial" charset="0"/>
              </a:rPr>
              <a:t>two viewpoints for a 3D projection showing usefulness of </a:t>
            </a:r>
            <a:r>
              <a:rPr lang="en-US" sz="1200" b="1">
                <a:solidFill>
                  <a:srgbClr val="000000"/>
                </a:solidFill>
                <a:latin typeface="Arial" charset="0"/>
              </a:rPr>
              <a:t>axis legends</a:t>
            </a:r>
          </a:p>
        </p:txBody>
      </p:sp>
      <p:pic>
        <p:nvPicPr>
          <p:cNvPr id="25908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974725"/>
            <a:ext cx="2262188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908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0" y="974725"/>
            <a:ext cx="2133600" cy="2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9086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00" y="1050925"/>
            <a:ext cx="22129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9087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3727450"/>
            <a:ext cx="85026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Picture 8"/>
          <p:cNvSpPr>
            <a:spLocks noChangeAspect="1"/>
          </p:cNvSpPr>
          <p:nvPr/>
        </p:nvSpPr>
        <p:spPr bwMode="auto">
          <a:xfrm>
            <a:off x="5103813" y="2362200"/>
            <a:ext cx="9715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0098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  <a:cs typeface="Arial" charset="0"/>
              </a:rPr>
              <a:t>App 3: Visual analytics for image classification</a:t>
            </a:r>
            <a:endParaRPr lang="en-US" sz="1400">
              <a:solidFill>
                <a:srgbClr val="000090"/>
              </a:solidFill>
              <a:latin typeface="Trebuchet MS" charset="0"/>
              <a:cs typeface="Arial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57200" y="733425"/>
            <a:ext cx="769620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7575D1"/>
                </a:solidFill>
                <a:latin typeface="Arial" charset="0"/>
              </a:rPr>
              <a:t>Application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want to build an efficient and effective classifier for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skin lesion images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to be used for automatic melanoma (skin cancer) detection</a:t>
            </a:r>
          </a:p>
          <a:p>
            <a:pPr marL="285750" indent="-285750">
              <a:buFont typeface="Arial"/>
              <a:buChar char="•"/>
              <a:defRPr/>
            </a:pPr>
            <a:endParaRPr lang="en-US" sz="1600" dirty="0">
              <a:solidFill>
                <a:srgbClr val="000000"/>
              </a:solidFill>
              <a:latin typeface="Arial" charset="0"/>
            </a:endParaRPr>
          </a:p>
          <a:p>
            <a:pPr>
              <a:defRPr/>
            </a:pPr>
            <a:r>
              <a:rPr lang="en-US" sz="1600" dirty="0">
                <a:solidFill>
                  <a:srgbClr val="7575D1"/>
                </a:solidFill>
                <a:latin typeface="Arial" charset="0"/>
              </a:rPr>
              <a:t>Proposed pipeline</a:t>
            </a:r>
          </a:p>
        </p:txBody>
      </p:sp>
      <p:pic>
        <p:nvPicPr>
          <p:cNvPr id="26010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863" y="2362200"/>
            <a:ext cx="1176337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0101" name="Rectangle 20"/>
          <p:cNvSpPr>
            <a:spLocks noChangeArrowheads="1"/>
          </p:cNvSpPr>
          <p:nvPr/>
        </p:nvSpPr>
        <p:spPr bwMode="auto">
          <a:xfrm>
            <a:off x="7300913" y="3209925"/>
            <a:ext cx="9572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expert</a:t>
            </a:r>
          </a:p>
          <a:p>
            <a:r>
              <a:rPr lang="en-US" sz="1400">
                <a:solidFill>
                  <a:srgbClr val="000000"/>
                </a:solidFill>
                <a:latin typeface="Arial" charset="0"/>
              </a:rPr>
              <a:t>validation</a:t>
            </a:r>
          </a:p>
        </p:txBody>
      </p:sp>
      <p:grpSp>
        <p:nvGrpSpPr>
          <p:cNvPr id="260102" name="Group 5"/>
          <p:cNvGrpSpPr>
            <a:grpSpLocks/>
          </p:cNvGrpSpPr>
          <p:nvPr/>
        </p:nvGrpSpPr>
        <p:grpSpPr bwMode="auto">
          <a:xfrm>
            <a:off x="93663" y="2371725"/>
            <a:ext cx="5087937" cy="1281113"/>
            <a:chOff x="93362" y="2372380"/>
            <a:chExt cx="6417962" cy="1614734"/>
          </a:xfrm>
        </p:grpSpPr>
        <p:pic>
          <p:nvPicPr>
            <p:cNvPr id="26012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5962" y="2372380"/>
              <a:ext cx="1355793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0123" name="Picture 2"/>
            <p:cNvSpPr>
              <a:spLocks noChangeAspect="1"/>
            </p:cNvSpPr>
            <p:nvPr/>
          </p:nvSpPr>
          <p:spPr bwMode="auto">
            <a:xfrm>
              <a:off x="93362" y="2372380"/>
              <a:ext cx="1593376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124" name="AutoShape 37"/>
            <p:cNvSpPr>
              <a:spLocks noChangeArrowheads="1"/>
            </p:cNvSpPr>
            <p:nvPr/>
          </p:nvSpPr>
          <p:spPr bwMode="auto">
            <a:xfrm>
              <a:off x="1652287" y="2863904"/>
              <a:ext cx="269875" cy="211137"/>
            </a:xfrm>
            <a:prstGeom prst="rightArrow">
              <a:avLst>
                <a:gd name="adj1" fmla="val 50000"/>
                <a:gd name="adj2" fmla="val 86089"/>
              </a:avLst>
            </a:prstGeom>
            <a:solidFill>
              <a:srgbClr val="7575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260125" name="Picture 3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9962" y="2398123"/>
              <a:ext cx="1196617" cy="111725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0126" name="AutoShape 37"/>
            <p:cNvSpPr>
              <a:spLocks noChangeArrowheads="1"/>
            </p:cNvSpPr>
            <p:nvPr/>
          </p:nvSpPr>
          <p:spPr bwMode="auto">
            <a:xfrm>
              <a:off x="3159125" y="2871456"/>
              <a:ext cx="269875" cy="211137"/>
            </a:xfrm>
            <a:prstGeom prst="rightArrow">
              <a:avLst>
                <a:gd name="adj1" fmla="val 50000"/>
                <a:gd name="adj2" fmla="val 86089"/>
              </a:avLst>
            </a:prstGeom>
            <a:solidFill>
              <a:srgbClr val="7575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60127" name="Rectangle 3"/>
            <p:cNvSpPr>
              <a:spLocks noChangeArrowheads="1"/>
            </p:cNvSpPr>
            <p:nvPr/>
          </p:nvSpPr>
          <p:spPr bwMode="auto">
            <a:xfrm>
              <a:off x="355769" y="3463894"/>
              <a:ext cx="103299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charset="0"/>
                </a:rPr>
                <a:t>image</a:t>
              </a:r>
            </a:p>
            <a:p>
              <a:r>
                <a:rPr lang="en-US" sz="1400">
                  <a:solidFill>
                    <a:srgbClr val="000000"/>
                  </a:solidFill>
                  <a:latin typeface="Arial" charset="0"/>
                </a:rPr>
                <a:t>acquisition</a:t>
              </a:r>
            </a:p>
          </p:txBody>
        </p:sp>
        <p:sp>
          <p:nvSpPr>
            <p:cNvPr id="260128" name="Rectangle 13"/>
            <p:cNvSpPr>
              <a:spLocks noChangeArrowheads="1"/>
            </p:cNvSpPr>
            <p:nvPr/>
          </p:nvSpPr>
          <p:spPr bwMode="auto">
            <a:xfrm>
              <a:off x="1894910" y="3449360"/>
              <a:ext cx="126258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charset="0"/>
                </a:rPr>
                <a:t>tumor</a:t>
              </a:r>
            </a:p>
            <a:p>
              <a:r>
                <a:rPr lang="en-US" sz="1400">
                  <a:solidFill>
                    <a:srgbClr val="000000"/>
                  </a:solidFill>
                  <a:latin typeface="Arial" charset="0"/>
                </a:rPr>
                <a:t>segmentation</a:t>
              </a:r>
            </a:p>
          </p:txBody>
        </p:sp>
        <p:sp>
          <p:nvSpPr>
            <p:cNvPr id="260129" name="Rectangle 14"/>
            <p:cNvSpPr>
              <a:spLocks noChangeArrowheads="1"/>
            </p:cNvSpPr>
            <p:nvPr/>
          </p:nvSpPr>
          <p:spPr bwMode="auto">
            <a:xfrm>
              <a:off x="3482306" y="3456342"/>
              <a:ext cx="96303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charset="0"/>
                </a:rPr>
                <a:t>feature</a:t>
              </a:r>
            </a:p>
            <a:p>
              <a:r>
                <a:rPr lang="en-US" sz="1400">
                  <a:solidFill>
                    <a:srgbClr val="000000"/>
                  </a:solidFill>
                  <a:latin typeface="Arial" charset="0"/>
                </a:rPr>
                <a:t>extraction</a:t>
              </a:r>
            </a:p>
          </p:txBody>
        </p:sp>
        <p:pic>
          <p:nvPicPr>
            <p:cNvPr id="260130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8853" y="2380961"/>
              <a:ext cx="1536709" cy="1189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0131" name="AutoShape 37"/>
            <p:cNvSpPr>
              <a:spLocks noChangeArrowheads="1"/>
            </p:cNvSpPr>
            <p:nvPr/>
          </p:nvSpPr>
          <p:spPr bwMode="auto">
            <a:xfrm>
              <a:off x="4547887" y="2872786"/>
              <a:ext cx="269875" cy="211137"/>
            </a:xfrm>
            <a:prstGeom prst="rightArrow">
              <a:avLst>
                <a:gd name="adj1" fmla="val 50000"/>
                <a:gd name="adj2" fmla="val 86089"/>
              </a:avLst>
            </a:prstGeom>
            <a:solidFill>
              <a:srgbClr val="7575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60132" name="Rectangle 17"/>
            <p:cNvSpPr>
              <a:spLocks noChangeArrowheads="1"/>
            </p:cNvSpPr>
            <p:nvPr/>
          </p:nvSpPr>
          <p:spPr bwMode="auto">
            <a:xfrm>
              <a:off x="4907620" y="3456912"/>
              <a:ext cx="115265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" charset="0"/>
                </a:rPr>
                <a:t>classifier</a:t>
              </a:r>
            </a:p>
            <a:p>
              <a:r>
                <a:rPr lang="en-US" sz="1400">
                  <a:solidFill>
                    <a:srgbClr val="000000"/>
                  </a:solidFill>
                  <a:latin typeface="Arial" charset="0"/>
                </a:rPr>
                <a:t>construction</a:t>
              </a:r>
            </a:p>
          </p:txBody>
        </p:sp>
        <p:sp>
          <p:nvSpPr>
            <p:cNvPr id="260133" name="AutoShape 37"/>
            <p:cNvSpPr>
              <a:spLocks noChangeArrowheads="1"/>
            </p:cNvSpPr>
            <p:nvPr/>
          </p:nvSpPr>
          <p:spPr bwMode="auto">
            <a:xfrm>
              <a:off x="6241449" y="2872786"/>
              <a:ext cx="269875" cy="211137"/>
            </a:xfrm>
            <a:prstGeom prst="rightArrow">
              <a:avLst>
                <a:gd name="adj1" fmla="val 50000"/>
                <a:gd name="adj2" fmla="val 86089"/>
              </a:avLst>
            </a:prstGeom>
            <a:solidFill>
              <a:srgbClr val="7575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260103" name="AutoShape 37"/>
          <p:cNvSpPr>
            <a:spLocks noChangeArrowheads="1"/>
          </p:cNvSpPr>
          <p:nvPr/>
        </p:nvSpPr>
        <p:spPr bwMode="auto">
          <a:xfrm>
            <a:off x="6019800" y="2438400"/>
            <a:ext cx="1336675" cy="228600"/>
          </a:xfrm>
          <a:prstGeom prst="rightArrow">
            <a:avLst>
              <a:gd name="adj1" fmla="val 50000"/>
              <a:gd name="adj2" fmla="val 86084"/>
            </a:avLst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0104" name="Rectangle 25"/>
          <p:cNvSpPr>
            <a:spLocks noChangeArrowheads="1"/>
          </p:cNvSpPr>
          <p:nvPr/>
        </p:nvSpPr>
        <p:spPr bwMode="auto">
          <a:xfrm>
            <a:off x="6049963" y="2019300"/>
            <a:ext cx="8461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rgbClr val="008000"/>
                </a:solidFill>
                <a:latin typeface="Arial" charset="0"/>
              </a:rPr>
              <a:t>tool OK:</a:t>
            </a:r>
          </a:p>
          <a:p>
            <a:pPr algn="ctr"/>
            <a:r>
              <a:rPr lang="en-US" sz="1400">
                <a:solidFill>
                  <a:srgbClr val="008000"/>
                </a:solidFill>
                <a:latin typeface="Arial" charset="0"/>
              </a:rPr>
              <a:t>validate</a:t>
            </a:r>
          </a:p>
        </p:txBody>
      </p:sp>
      <p:sp>
        <p:nvSpPr>
          <p:cNvPr id="28" name="Rectangle 27"/>
          <p:cNvSpPr/>
          <p:nvPr/>
        </p:nvSpPr>
        <p:spPr>
          <a:xfrm rot="5400000">
            <a:off x="6482557" y="3458368"/>
            <a:ext cx="1384300" cy="809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436938" y="4089400"/>
            <a:ext cx="3756025" cy="10001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60107" name="AutoShape 37"/>
          <p:cNvSpPr>
            <a:spLocks noChangeArrowheads="1"/>
          </p:cNvSpPr>
          <p:nvPr/>
        </p:nvSpPr>
        <p:spPr bwMode="auto">
          <a:xfrm rot="-5400000">
            <a:off x="4156869" y="3853656"/>
            <a:ext cx="450850" cy="211138"/>
          </a:xfrm>
          <a:prstGeom prst="rightArrow">
            <a:avLst>
              <a:gd name="adj1" fmla="val 50000"/>
              <a:gd name="adj2" fmla="val 86086"/>
            </a:avLst>
          </a:prstGeom>
          <a:solidFill>
            <a:srgbClr val="757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109913" y="4090988"/>
            <a:ext cx="3222625" cy="1000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60109" name="AutoShape 37"/>
          <p:cNvSpPr>
            <a:spLocks noChangeArrowheads="1"/>
          </p:cNvSpPr>
          <p:nvPr/>
        </p:nvSpPr>
        <p:spPr bwMode="auto">
          <a:xfrm rot="-5400000">
            <a:off x="2936082" y="3860006"/>
            <a:ext cx="450850" cy="211137"/>
          </a:xfrm>
          <a:prstGeom prst="rightArrow">
            <a:avLst>
              <a:gd name="adj1" fmla="val 50000"/>
              <a:gd name="adj2" fmla="val 86086"/>
            </a:avLst>
          </a:prstGeom>
          <a:solidFill>
            <a:srgbClr val="757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0110" name="Rectangle 32"/>
          <p:cNvSpPr>
            <a:spLocks noChangeArrowheads="1"/>
          </p:cNvSpPr>
          <p:nvPr/>
        </p:nvSpPr>
        <p:spPr bwMode="auto">
          <a:xfrm>
            <a:off x="6048375" y="2867025"/>
            <a:ext cx="1133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rgbClr val="FF0000"/>
                </a:solidFill>
                <a:latin typeface="Arial" charset="0"/>
              </a:rPr>
              <a:t>tool not OK:</a:t>
            </a:r>
          </a:p>
          <a:p>
            <a:pPr algn="ctr"/>
            <a:r>
              <a:rPr lang="en-US" sz="1400">
                <a:solidFill>
                  <a:srgbClr val="FF0000"/>
                </a:solidFill>
                <a:latin typeface="Arial" charset="0"/>
              </a:rPr>
              <a:t>iterate…</a:t>
            </a:r>
          </a:p>
        </p:txBody>
      </p:sp>
      <p:sp>
        <p:nvSpPr>
          <p:cNvPr id="260111" name="Rectangle 33"/>
          <p:cNvSpPr>
            <a:spLocks noChangeArrowheads="1"/>
          </p:cNvSpPr>
          <p:nvPr/>
        </p:nvSpPr>
        <p:spPr bwMode="auto">
          <a:xfrm>
            <a:off x="5203825" y="4152900"/>
            <a:ext cx="15017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Arial" charset="0"/>
              </a:rPr>
              <a:t>guided</a:t>
            </a:r>
          </a:p>
          <a:p>
            <a:r>
              <a:rPr lang="en-US" sz="1400">
                <a:solidFill>
                  <a:srgbClr val="FF0000"/>
                </a:solidFill>
                <a:latin typeface="Arial" charset="0"/>
              </a:rPr>
              <a:t>feature selection</a:t>
            </a:r>
          </a:p>
        </p:txBody>
      </p:sp>
      <p:sp>
        <p:nvSpPr>
          <p:cNvPr id="260112" name="Rectangle 34"/>
          <p:cNvSpPr>
            <a:spLocks noChangeArrowheads="1"/>
          </p:cNvSpPr>
          <p:nvPr/>
        </p:nvSpPr>
        <p:spPr bwMode="auto">
          <a:xfrm>
            <a:off x="3000375" y="4162425"/>
            <a:ext cx="1571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Arial" charset="0"/>
              </a:rPr>
              <a:t>guided </a:t>
            </a:r>
          </a:p>
          <a:p>
            <a:r>
              <a:rPr lang="en-US" sz="1400">
                <a:solidFill>
                  <a:srgbClr val="FF0000"/>
                </a:solidFill>
                <a:latin typeface="Arial" charset="0"/>
              </a:rPr>
              <a:t>feature extraction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57200" y="5229225"/>
            <a:ext cx="769620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7575D1"/>
                </a:solidFill>
                <a:latin typeface="Arial" charset="0"/>
              </a:rPr>
              <a:t>Advantages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we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see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 why classifier works (or not)</a:t>
            </a:r>
            <a:endParaRPr lang="en-US" sz="1600" b="1" dirty="0">
              <a:solidFill>
                <a:srgbClr val="000000"/>
              </a:solidFill>
              <a:latin typeface="Arial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we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see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 which features are good (or not)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visual analytics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guides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 us towards improvement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open the ‘black box magic’ of classifier design</a:t>
            </a:r>
          </a:p>
        </p:txBody>
      </p:sp>
      <p:sp>
        <p:nvSpPr>
          <p:cNvPr id="8" name="Rectangle 7"/>
          <p:cNvSpPr/>
          <p:nvPr/>
        </p:nvSpPr>
        <p:spPr>
          <a:xfrm>
            <a:off x="6148388" y="2805113"/>
            <a:ext cx="1066800" cy="1000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60115" name="AutoShape 37"/>
          <p:cNvSpPr>
            <a:spLocks noChangeArrowheads="1"/>
          </p:cNvSpPr>
          <p:nvPr/>
        </p:nvSpPr>
        <p:spPr bwMode="auto">
          <a:xfrm>
            <a:off x="6034088" y="2751138"/>
            <a:ext cx="269875" cy="211137"/>
          </a:xfrm>
          <a:prstGeom prst="rightArrow">
            <a:avLst>
              <a:gd name="adj1" fmla="val 50000"/>
              <a:gd name="adj2" fmla="val 86089"/>
            </a:avLst>
          </a:prstGeom>
          <a:solidFill>
            <a:srgbClr val="757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0116" name="Rectangle 36"/>
          <p:cNvSpPr>
            <a:spLocks noChangeArrowheads="1"/>
          </p:cNvSpPr>
          <p:nvPr/>
        </p:nvSpPr>
        <p:spPr bwMode="auto">
          <a:xfrm>
            <a:off x="5146675" y="3219450"/>
            <a:ext cx="952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Arial" charset="0"/>
              </a:rPr>
              <a:t>visual</a:t>
            </a:r>
          </a:p>
          <a:p>
            <a:r>
              <a:rPr lang="en-US" sz="1400" b="1">
                <a:solidFill>
                  <a:srgbClr val="000000"/>
                </a:solidFill>
                <a:latin typeface="Arial" charset="0"/>
              </a:rPr>
              <a:t>analytics</a:t>
            </a:r>
          </a:p>
        </p:txBody>
      </p:sp>
      <p:sp>
        <p:nvSpPr>
          <p:cNvPr id="260117" name="AutoShape 37"/>
          <p:cNvSpPr>
            <a:spLocks noChangeArrowheads="1"/>
          </p:cNvSpPr>
          <p:nvPr/>
        </p:nvSpPr>
        <p:spPr bwMode="auto">
          <a:xfrm>
            <a:off x="8382000" y="2409825"/>
            <a:ext cx="346075" cy="228600"/>
          </a:xfrm>
          <a:prstGeom prst="rightArrow">
            <a:avLst>
              <a:gd name="adj1" fmla="val 50000"/>
              <a:gd name="adj2" fmla="val 86088"/>
            </a:avLst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0118" name="Rectangle 39"/>
          <p:cNvSpPr>
            <a:spLocks noChangeArrowheads="1"/>
          </p:cNvSpPr>
          <p:nvPr/>
        </p:nvSpPr>
        <p:spPr bwMode="auto">
          <a:xfrm>
            <a:off x="8305800" y="1981200"/>
            <a:ext cx="723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8000"/>
                </a:solidFill>
                <a:latin typeface="Arial" charset="0"/>
              </a:rPr>
              <a:t>deploy</a:t>
            </a:r>
          </a:p>
          <a:p>
            <a:r>
              <a:rPr lang="en-US" sz="1400">
                <a:solidFill>
                  <a:srgbClr val="008000"/>
                </a:solidFill>
                <a:latin typeface="Arial" charset="0"/>
              </a:rPr>
              <a:t>tool</a:t>
            </a:r>
          </a:p>
        </p:txBody>
      </p:sp>
      <p:pic>
        <p:nvPicPr>
          <p:cNvPr id="26011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200" y="6443663"/>
            <a:ext cx="136207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0120" name="Rectangle 18"/>
          <p:cNvSpPr>
            <a:spLocks noChangeArrowheads="1"/>
          </p:cNvSpPr>
          <p:nvPr/>
        </p:nvSpPr>
        <p:spPr bwMode="auto">
          <a:xfrm>
            <a:off x="6126163" y="6488113"/>
            <a:ext cx="14938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FF0000"/>
                </a:solidFill>
                <a:latin typeface="Arial" charset="0"/>
              </a:rPr>
              <a:t>www.cs.rug.nl/svcg</a:t>
            </a:r>
          </a:p>
        </p:txBody>
      </p:sp>
      <p:pic>
        <p:nvPicPr>
          <p:cNvPr id="260121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2349500"/>
            <a:ext cx="81915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  <a:cs typeface="Arial" charset="0"/>
              </a:rPr>
              <a:t>Way of working (1/7): Start with 346 features…</a:t>
            </a:r>
            <a:endParaRPr lang="en-US" sz="1400">
              <a:solidFill>
                <a:srgbClr val="000090"/>
              </a:solidFill>
              <a:latin typeface="Trebuchet MS" charset="0"/>
              <a:cs typeface="Arial" charset="0"/>
            </a:endParaRPr>
          </a:p>
        </p:txBody>
      </p:sp>
      <p:pic>
        <p:nvPicPr>
          <p:cNvPr id="26112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7467600" cy="611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90550" y="571500"/>
            <a:ext cx="3676650" cy="3095625"/>
          </a:xfrm>
          <a:prstGeom prst="roundRect">
            <a:avLst>
              <a:gd name="adj" fmla="val 6933"/>
            </a:avLst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  <a:cs typeface="Arial" charset="0"/>
              </a:rPr>
              <a:t>Way of working (2/7): Reduce to 150 features…</a:t>
            </a:r>
            <a:endParaRPr lang="en-US" sz="1400">
              <a:solidFill>
                <a:srgbClr val="000090"/>
              </a:solidFill>
              <a:latin typeface="Trebuchet MS" charset="0"/>
              <a:cs typeface="Arial" charset="0"/>
            </a:endParaRPr>
          </a:p>
        </p:txBody>
      </p:sp>
      <p:pic>
        <p:nvPicPr>
          <p:cNvPr id="2621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7467600" cy="611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267200" y="571500"/>
            <a:ext cx="3810000" cy="3095625"/>
          </a:xfrm>
          <a:prstGeom prst="roundRect">
            <a:avLst>
              <a:gd name="adj" fmla="val 6933"/>
            </a:avLst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69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  <a:cs typeface="Arial" charset="0"/>
              </a:rPr>
              <a:t>Way of working (3/7): Select most relevant 30 features…</a:t>
            </a:r>
            <a:endParaRPr lang="en-US" sz="1400">
              <a:solidFill>
                <a:srgbClr val="000090"/>
              </a:solidFill>
              <a:latin typeface="Trebuchet MS" charset="0"/>
              <a:cs typeface="Arial" charset="0"/>
            </a:endParaRPr>
          </a:p>
        </p:txBody>
      </p:sp>
      <p:pic>
        <p:nvPicPr>
          <p:cNvPr id="2631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7467600" cy="611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04850" y="3657600"/>
            <a:ext cx="3581400" cy="3095625"/>
          </a:xfrm>
          <a:prstGeom prst="roundRect">
            <a:avLst>
              <a:gd name="adj" fmla="val 6933"/>
            </a:avLst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3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  <a:cs typeface="Arial" charset="0"/>
              </a:rPr>
              <a:t>Way of working (4/7): Reduce to 30 features…</a:t>
            </a:r>
            <a:endParaRPr lang="en-US" sz="1400">
              <a:solidFill>
                <a:srgbClr val="000090"/>
              </a:solidFill>
              <a:latin typeface="Trebuchet MS" charset="0"/>
              <a:cs typeface="Arial" charset="0"/>
            </a:endParaRPr>
          </a:p>
        </p:txBody>
      </p:sp>
      <p:pic>
        <p:nvPicPr>
          <p:cNvPr id="2641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7467600" cy="611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276725" y="3657600"/>
            <a:ext cx="3800475" cy="3095625"/>
          </a:xfrm>
          <a:prstGeom prst="roundRect">
            <a:avLst>
              <a:gd name="adj" fmla="val 6933"/>
            </a:avLst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598613"/>
            <a:ext cx="5040312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4" name="TextBox 14"/>
          <p:cNvSpPr txBox="1">
            <a:spLocks noChangeArrowheads="1"/>
          </p:cNvSpPr>
          <p:nvPr/>
        </p:nvSpPr>
        <p:spPr bwMode="auto">
          <a:xfrm>
            <a:off x="1835150" y="93663"/>
            <a:ext cx="6121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300" b="1">
                <a:solidFill>
                  <a:schemeClr val="accent2"/>
                </a:solidFill>
                <a:latin typeface="Arial" charset="0"/>
              </a:rPr>
              <a:t>Faculty of Science and Engineering (FSE</a:t>
            </a:r>
            <a:r>
              <a:rPr lang="en-US" sz="2400" b="1">
                <a:solidFill>
                  <a:schemeClr val="accent2"/>
                </a:solidFill>
                <a:latin typeface="Arial" charset="0"/>
              </a:rPr>
              <a:t>)</a:t>
            </a:r>
          </a:p>
        </p:txBody>
      </p:sp>
      <p:sp>
        <p:nvSpPr>
          <p:cNvPr id="223235" name="TextBox 14"/>
          <p:cNvSpPr txBox="1">
            <a:spLocks noChangeArrowheads="1"/>
          </p:cNvSpPr>
          <p:nvPr/>
        </p:nvSpPr>
        <p:spPr bwMode="auto">
          <a:xfrm>
            <a:off x="3635375" y="620713"/>
            <a:ext cx="2016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300" b="1">
                <a:solidFill>
                  <a:schemeClr val="accent2"/>
                </a:solidFill>
                <a:latin typeface="Arial" charset="0"/>
              </a:rPr>
              <a:t>12 institutes</a:t>
            </a:r>
            <a:endParaRPr lang="en-US" sz="2400" b="1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22323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724400"/>
            <a:ext cx="1892300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07950" y="1368425"/>
            <a:ext cx="2232025" cy="692150"/>
          </a:xfrm>
          <a:prstGeom prst="roundRect">
            <a:avLst/>
          </a:prstGeom>
          <a:solidFill>
            <a:srgbClr val="A9A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Math &amp; computer science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804025" y="1368425"/>
            <a:ext cx="2232025" cy="692150"/>
          </a:xfrm>
          <a:prstGeom prst="roundRect">
            <a:avLst/>
          </a:prstGeom>
          <a:solidFill>
            <a:srgbClr val="A9A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Artificial intelligence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7950" y="2276475"/>
            <a:ext cx="2232025" cy="693738"/>
          </a:xfrm>
          <a:prstGeom prst="roundRect">
            <a:avLst/>
          </a:prstGeom>
          <a:solidFill>
            <a:srgbClr val="A9A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Energy &amp; sustainability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804025" y="2276475"/>
            <a:ext cx="2232025" cy="693738"/>
          </a:xfrm>
          <a:prstGeom prst="roundRect">
            <a:avLst/>
          </a:prstGeom>
          <a:solidFill>
            <a:srgbClr val="A9A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Engineering &amp; technology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7950" y="3213100"/>
            <a:ext cx="2232025" cy="692150"/>
          </a:xfrm>
          <a:prstGeom prst="roundRect">
            <a:avLst/>
          </a:prstGeom>
          <a:solidFill>
            <a:srgbClr val="A9A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Biotechnology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775450" y="3224213"/>
            <a:ext cx="2233613" cy="692150"/>
          </a:xfrm>
          <a:prstGeom prst="roundRect">
            <a:avLst/>
          </a:prstGeom>
          <a:solidFill>
            <a:srgbClr val="A9A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Life sciences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7950" y="4149725"/>
            <a:ext cx="2232025" cy="692150"/>
          </a:xfrm>
          <a:prstGeom prst="roundRect">
            <a:avLst/>
          </a:prstGeom>
          <a:solidFill>
            <a:srgbClr val="A9A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Pharmacy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781800" y="4149725"/>
            <a:ext cx="2232025" cy="692150"/>
          </a:xfrm>
          <a:prstGeom prst="roundRect">
            <a:avLst/>
          </a:prstGeom>
          <a:solidFill>
            <a:srgbClr val="A9A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Science education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7950" y="5084763"/>
            <a:ext cx="2232025" cy="693737"/>
          </a:xfrm>
          <a:prstGeom prst="roundRect">
            <a:avLst/>
          </a:prstGeom>
          <a:solidFill>
            <a:srgbClr val="A9A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Astronomy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804025" y="5084763"/>
            <a:ext cx="2232025" cy="693737"/>
          </a:xfrm>
          <a:prstGeom prst="roundRect">
            <a:avLst/>
          </a:prstGeom>
          <a:solidFill>
            <a:srgbClr val="A9A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Physics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7950" y="5981700"/>
            <a:ext cx="2232025" cy="693738"/>
          </a:xfrm>
          <a:prstGeom prst="roundRect">
            <a:avLst/>
          </a:prstGeom>
          <a:solidFill>
            <a:srgbClr val="A9A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Chemistry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804025" y="5976938"/>
            <a:ext cx="2232025" cy="692150"/>
          </a:xfrm>
          <a:prstGeom prst="roundRect">
            <a:avLst/>
          </a:prstGeom>
          <a:solidFill>
            <a:srgbClr val="A9A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Advanced materials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984250"/>
            <a:ext cx="8896350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5218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  <a:cs typeface="Arial" charset="0"/>
              </a:rPr>
              <a:t>Way of working (5/7): Reduce to 15 features…</a:t>
            </a:r>
            <a:endParaRPr lang="en-US" sz="1400">
              <a:solidFill>
                <a:srgbClr val="000090"/>
              </a:solidFill>
              <a:latin typeface="Trebuchet MS" charset="0"/>
              <a:cs typeface="Arial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8100" y="935038"/>
            <a:ext cx="4305300" cy="3844925"/>
          </a:xfrm>
          <a:prstGeom prst="roundRect">
            <a:avLst>
              <a:gd name="adj" fmla="val 4938"/>
            </a:avLst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984250"/>
            <a:ext cx="8896350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42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  <a:cs typeface="Arial" charset="0"/>
              </a:rPr>
              <a:t>Way of working (6/7): Solve confusions by adding 1 feature…</a:t>
            </a:r>
            <a:endParaRPr lang="en-US" sz="1400">
              <a:solidFill>
                <a:srgbClr val="000090"/>
              </a:solidFill>
              <a:latin typeface="Trebuchet MS" charset="0"/>
              <a:cs typeface="Arial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343400" y="935038"/>
            <a:ext cx="4648200" cy="3844925"/>
          </a:xfrm>
          <a:prstGeom prst="roundRect">
            <a:avLst>
              <a:gd name="adj" fmla="val 4938"/>
            </a:avLst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984250"/>
            <a:ext cx="8896350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7266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  <a:cs typeface="Arial" charset="0"/>
              </a:rPr>
              <a:t>Way of working (7/7): Explain remaining confusion zones</a:t>
            </a:r>
            <a:endParaRPr lang="en-US" sz="1400">
              <a:solidFill>
                <a:srgbClr val="000090"/>
              </a:solidFill>
              <a:latin typeface="Trebuchet MS" charset="0"/>
              <a:cs typeface="Arial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590675" y="4724400"/>
            <a:ext cx="7413625" cy="1095375"/>
          </a:xfrm>
          <a:prstGeom prst="roundRect">
            <a:avLst>
              <a:gd name="adj" fmla="val 4938"/>
            </a:avLst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28600" y="5719763"/>
            <a:ext cx="8918575" cy="1138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7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Results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reduced 346 features to </a:t>
            </a:r>
            <a:r>
              <a:rPr lang="en-US" sz="1700" b="1" dirty="0">
                <a:solidFill>
                  <a:srgbClr val="000000"/>
                </a:solidFill>
                <a:latin typeface="Arial"/>
                <a:cs typeface="Arial"/>
              </a:rPr>
              <a:t>16</a:t>
            </a: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, keeping good classification </a:t>
            </a:r>
            <a:r>
              <a:rPr lang="en-US" sz="1700" b="1" dirty="0">
                <a:solidFill>
                  <a:srgbClr val="000000"/>
                </a:solidFill>
                <a:latin typeface="Arial"/>
                <a:cs typeface="Arial"/>
              </a:rPr>
              <a:t>accuracy</a:t>
            </a: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 (~75%)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found which images are wrongly classified, got insights in what </a:t>
            </a:r>
            <a:r>
              <a:rPr lang="en-US" sz="1700" b="1" dirty="0">
                <a:solidFill>
                  <a:srgbClr val="000000"/>
                </a:solidFill>
                <a:latin typeface="Arial"/>
                <a:cs typeface="Arial"/>
              </a:rPr>
              <a:t>new features </a:t>
            </a: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we need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our tool: classification accuracy </a:t>
            </a:r>
            <a:r>
              <a:rPr lang="en-US" sz="1700" b="1" dirty="0">
                <a:solidFill>
                  <a:srgbClr val="000000"/>
                </a:solidFill>
                <a:latin typeface="Arial"/>
                <a:cs typeface="Arial"/>
              </a:rPr>
              <a:t>82%</a:t>
            </a:r>
            <a:r>
              <a:rPr lang="en-US" sz="1700" dirty="0">
                <a:solidFill>
                  <a:srgbClr val="000000"/>
                </a:solidFill>
                <a:latin typeface="Arial"/>
                <a:cs typeface="Arial"/>
              </a:rPr>
              <a:t>, better than state-of-the-art commercial tools</a:t>
            </a:r>
            <a:endParaRPr lang="en-US" sz="17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8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8" y="3540125"/>
            <a:ext cx="17526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829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2103438"/>
            <a:ext cx="2012950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829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3495675"/>
            <a:ext cx="2043112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8292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63" y="2047875"/>
            <a:ext cx="1674812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8293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525" y="2540000"/>
            <a:ext cx="2035175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8294" name="Right Arrow 9"/>
          <p:cNvSpPr>
            <a:spLocks noChangeArrowheads="1"/>
          </p:cNvSpPr>
          <p:nvPr/>
        </p:nvSpPr>
        <p:spPr bwMode="auto">
          <a:xfrm>
            <a:off x="3076575" y="2524125"/>
            <a:ext cx="463550" cy="325438"/>
          </a:xfrm>
          <a:prstGeom prst="rightArrow">
            <a:avLst>
              <a:gd name="adj1" fmla="val 50000"/>
              <a:gd name="adj2" fmla="val 49854"/>
            </a:avLst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8295" name="Right Arrow 12"/>
          <p:cNvSpPr>
            <a:spLocks noChangeArrowheads="1"/>
          </p:cNvSpPr>
          <p:nvPr/>
        </p:nvSpPr>
        <p:spPr bwMode="auto">
          <a:xfrm>
            <a:off x="3076575" y="3895725"/>
            <a:ext cx="463550" cy="323850"/>
          </a:xfrm>
          <a:prstGeom prst="rightArrow">
            <a:avLst>
              <a:gd name="adj1" fmla="val 50000"/>
              <a:gd name="adj2" fmla="val 50098"/>
            </a:avLst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8296" name="Right Arrow 13"/>
          <p:cNvSpPr>
            <a:spLocks noChangeArrowheads="1"/>
          </p:cNvSpPr>
          <p:nvPr/>
        </p:nvSpPr>
        <p:spPr bwMode="auto">
          <a:xfrm>
            <a:off x="2379663" y="2559050"/>
            <a:ext cx="557212" cy="325438"/>
          </a:xfrm>
          <a:prstGeom prst="rightArrow">
            <a:avLst>
              <a:gd name="adj1" fmla="val 50000"/>
              <a:gd name="adj2" fmla="val 49939"/>
            </a:avLst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8297" name="Right Arrow 14"/>
          <p:cNvSpPr>
            <a:spLocks noChangeArrowheads="1"/>
          </p:cNvSpPr>
          <p:nvPr/>
        </p:nvSpPr>
        <p:spPr bwMode="auto">
          <a:xfrm>
            <a:off x="2425700" y="3883025"/>
            <a:ext cx="534988" cy="325438"/>
          </a:xfrm>
          <a:prstGeom prst="rightArrow">
            <a:avLst>
              <a:gd name="adj1" fmla="val 50000"/>
              <a:gd name="adj2" fmla="val 49926"/>
            </a:avLst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8298" name="Rectangle 10"/>
          <p:cNvSpPr>
            <a:spLocks noChangeArrowheads="1"/>
          </p:cNvSpPr>
          <p:nvPr/>
        </p:nvSpPr>
        <p:spPr bwMode="auto">
          <a:xfrm>
            <a:off x="2936875" y="2605088"/>
            <a:ext cx="231775" cy="153352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8299" name="Right Arrow 16"/>
          <p:cNvSpPr>
            <a:spLocks noChangeArrowheads="1"/>
          </p:cNvSpPr>
          <p:nvPr/>
        </p:nvSpPr>
        <p:spPr bwMode="auto">
          <a:xfrm>
            <a:off x="5259388" y="2513013"/>
            <a:ext cx="835025" cy="325437"/>
          </a:xfrm>
          <a:prstGeom prst="rightArrow">
            <a:avLst>
              <a:gd name="adj1" fmla="val 50000"/>
              <a:gd name="adj2" fmla="val 49892"/>
            </a:avLst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8300" name="Right Arrow 17"/>
          <p:cNvSpPr>
            <a:spLocks noChangeArrowheads="1"/>
          </p:cNvSpPr>
          <p:nvPr/>
        </p:nvSpPr>
        <p:spPr bwMode="auto">
          <a:xfrm>
            <a:off x="5351463" y="3905250"/>
            <a:ext cx="742950" cy="325438"/>
          </a:xfrm>
          <a:prstGeom prst="rightArrow">
            <a:avLst>
              <a:gd name="adj1" fmla="val 50000"/>
              <a:gd name="adj2" fmla="val 49939"/>
            </a:avLst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8301" name="Rectangle 18"/>
          <p:cNvSpPr>
            <a:spLocks noChangeArrowheads="1"/>
          </p:cNvSpPr>
          <p:nvPr/>
        </p:nvSpPr>
        <p:spPr bwMode="auto">
          <a:xfrm>
            <a:off x="6130925" y="2605088"/>
            <a:ext cx="231775" cy="153352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8302" name="Right Arrow 19"/>
          <p:cNvSpPr>
            <a:spLocks noChangeArrowheads="1"/>
          </p:cNvSpPr>
          <p:nvPr/>
        </p:nvSpPr>
        <p:spPr bwMode="auto">
          <a:xfrm>
            <a:off x="6280150" y="3209925"/>
            <a:ext cx="603250" cy="323850"/>
          </a:xfrm>
          <a:prstGeom prst="rightArrow">
            <a:avLst>
              <a:gd name="adj1" fmla="val 50000"/>
              <a:gd name="adj2" fmla="val 50148"/>
            </a:avLst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8303" name="Rectangle 11"/>
          <p:cNvSpPr>
            <a:spLocks noChangeArrowheads="1"/>
          </p:cNvSpPr>
          <p:nvPr/>
        </p:nvSpPr>
        <p:spPr bwMode="auto">
          <a:xfrm>
            <a:off x="774700" y="4695825"/>
            <a:ext cx="1311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Arial" charset="0"/>
                <a:cs typeface="Arial" charset="0"/>
              </a:rPr>
              <a:t>input data</a:t>
            </a:r>
          </a:p>
        </p:txBody>
      </p:sp>
      <p:sp>
        <p:nvSpPr>
          <p:cNvPr id="268304" name="Rectangle 22"/>
          <p:cNvSpPr>
            <a:spLocks noChangeArrowheads="1"/>
          </p:cNvSpPr>
          <p:nvPr/>
        </p:nvSpPr>
        <p:spPr bwMode="auto">
          <a:xfrm>
            <a:off x="6738938" y="4695825"/>
            <a:ext cx="2009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Arial" charset="0"/>
                <a:cs typeface="Arial" charset="0"/>
              </a:rPr>
              <a:t>output (insights)</a:t>
            </a:r>
          </a:p>
        </p:txBody>
      </p:sp>
      <p:sp>
        <p:nvSpPr>
          <p:cNvPr id="268305" name="Rectangle 23"/>
          <p:cNvSpPr>
            <a:spLocks noChangeArrowheads="1"/>
          </p:cNvSpPr>
          <p:nvPr/>
        </p:nvSpPr>
        <p:spPr bwMode="auto">
          <a:xfrm>
            <a:off x="3297238" y="3216275"/>
            <a:ext cx="23510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Arial" charset="0"/>
                <a:cs typeface="Arial" charset="0"/>
              </a:rPr>
              <a:t>manual exploration</a:t>
            </a:r>
          </a:p>
        </p:txBody>
      </p:sp>
      <p:sp>
        <p:nvSpPr>
          <p:cNvPr id="268306" name="Rectangle 24"/>
          <p:cNvSpPr>
            <a:spLocks noChangeArrowheads="1"/>
          </p:cNvSpPr>
          <p:nvPr/>
        </p:nvSpPr>
        <p:spPr bwMode="auto">
          <a:xfrm>
            <a:off x="3398838" y="4556125"/>
            <a:ext cx="2138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Arial" charset="0"/>
                <a:cs typeface="Arial" charset="0"/>
              </a:rPr>
              <a:t>machine learning</a:t>
            </a:r>
          </a:p>
        </p:txBody>
      </p:sp>
      <p:grpSp>
        <p:nvGrpSpPr>
          <p:cNvPr id="268307" name="Group 35"/>
          <p:cNvGrpSpPr>
            <a:grpSpLocks/>
          </p:cNvGrpSpPr>
          <p:nvPr/>
        </p:nvGrpSpPr>
        <p:grpSpPr bwMode="auto">
          <a:xfrm>
            <a:off x="3251200" y="4281488"/>
            <a:ext cx="2482850" cy="882650"/>
            <a:chOff x="3251218" y="3777158"/>
            <a:chExt cx="2482569" cy="882348"/>
          </a:xfrm>
        </p:grpSpPr>
        <p:sp>
          <p:nvSpPr>
            <p:cNvPr id="268318" name="Rectangle 25"/>
            <p:cNvSpPr>
              <a:spLocks noChangeArrowheads="1"/>
            </p:cNvSpPr>
            <p:nvPr/>
          </p:nvSpPr>
          <p:spPr bwMode="auto">
            <a:xfrm flipV="1">
              <a:off x="5351630" y="3823598"/>
              <a:ext cx="371515" cy="9287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68319" name="Rectangle 26"/>
            <p:cNvSpPr>
              <a:spLocks noChangeArrowheads="1"/>
            </p:cNvSpPr>
            <p:nvPr/>
          </p:nvSpPr>
          <p:spPr bwMode="auto">
            <a:xfrm>
              <a:off x="3251218" y="3834240"/>
              <a:ext cx="103521" cy="82526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68320" name="Right Arrow 27"/>
            <p:cNvSpPr>
              <a:spLocks noChangeArrowheads="1"/>
            </p:cNvSpPr>
            <p:nvPr/>
          </p:nvSpPr>
          <p:spPr bwMode="auto">
            <a:xfrm>
              <a:off x="3261860" y="3777158"/>
              <a:ext cx="325075" cy="185757"/>
            </a:xfrm>
            <a:prstGeom prst="rightArrow">
              <a:avLst>
                <a:gd name="adj1" fmla="val 50000"/>
                <a:gd name="adj2" fmla="val 49997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68321" name="Rectangle 28"/>
            <p:cNvSpPr>
              <a:spLocks noChangeArrowheads="1"/>
            </p:cNvSpPr>
            <p:nvPr/>
          </p:nvSpPr>
          <p:spPr bwMode="auto">
            <a:xfrm flipV="1">
              <a:off x="3284112" y="4577270"/>
              <a:ext cx="2439032" cy="822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68322" name="Rectangle 29"/>
            <p:cNvSpPr>
              <a:spLocks noChangeArrowheads="1"/>
            </p:cNvSpPr>
            <p:nvPr/>
          </p:nvSpPr>
          <p:spPr bwMode="auto">
            <a:xfrm>
              <a:off x="5630266" y="3823598"/>
              <a:ext cx="103521" cy="82526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268308" name="Rectangle 30"/>
          <p:cNvSpPr>
            <a:spLocks noChangeArrowheads="1"/>
          </p:cNvSpPr>
          <p:nvPr/>
        </p:nvSpPr>
        <p:spPr bwMode="auto">
          <a:xfrm>
            <a:off x="3636963" y="5116513"/>
            <a:ext cx="1943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i="1">
                <a:solidFill>
                  <a:srgbClr val="FF0000"/>
                </a:solidFill>
                <a:latin typeface="Arial" charset="0"/>
                <a:cs typeface="Arial" charset="0"/>
              </a:rPr>
              <a:t>expensive </a:t>
            </a:r>
            <a:r>
              <a:rPr lang="en-US" sz="2000" b="1" i="1">
                <a:solidFill>
                  <a:srgbClr val="FF0000"/>
                </a:solidFill>
                <a:latin typeface="Arial" charset="0"/>
                <a:cs typeface="Arial" charset="0"/>
              </a:rPr>
              <a:t>too</a:t>
            </a:r>
            <a:r>
              <a:rPr lang="en-US" sz="2000" i="1">
                <a:solidFill>
                  <a:srgbClr val="FF0000"/>
                </a:solidFill>
                <a:latin typeface="Arial" charset="0"/>
                <a:cs typeface="Arial" charset="0"/>
              </a:rPr>
              <a:t>!</a:t>
            </a:r>
          </a:p>
        </p:txBody>
      </p:sp>
      <p:sp>
        <p:nvSpPr>
          <p:cNvPr id="268309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  <a:cs typeface="Arial" charset="0"/>
              </a:rPr>
              <a:t>App 4: Opening the black box of deep neural networks</a:t>
            </a:r>
            <a:endParaRPr lang="en-US" sz="1400">
              <a:solidFill>
                <a:srgbClr val="000090"/>
              </a:solidFill>
              <a:latin typeface="Trebuchet MS" charset="0"/>
              <a:cs typeface="Arial" charset="0"/>
            </a:endParaRPr>
          </a:p>
        </p:txBody>
      </p:sp>
      <p:grpSp>
        <p:nvGrpSpPr>
          <p:cNvPr id="268310" name="Group 36"/>
          <p:cNvGrpSpPr>
            <a:grpSpLocks/>
          </p:cNvGrpSpPr>
          <p:nvPr/>
        </p:nvGrpSpPr>
        <p:grpSpPr bwMode="auto">
          <a:xfrm flipV="1">
            <a:off x="3203575" y="1557338"/>
            <a:ext cx="2482850" cy="935037"/>
            <a:chOff x="3251218" y="3777158"/>
            <a:chExt cx="2482569" cy="882348"/>
          </a:xfrm>
        </p:grpSpPr>
        <p:sp>
          <p:nvSpPr>
            <p:cNvPr id="268313" name="Rectangle 25"/>
            <p:cNvSpPr>
              <a:spLocks noChangeArrowheads="1"/>
            </p:cNvSpPr>
            <p:nvPr/>
          </p:nvSpPr>
          <p:spPr bwMode="auto">
            <a:xfrm flipV="1">
              <a:off x="5351630" y="3823598"/>
              <a:ext cx="371515" cy="9287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68314" name="Rectangle 26"/>
            <p:cNvSpPr>
              <a:spLocks noChangeArrowheads="1"/>
            </p:cNvSpPr>
            <p:nvPr/>
          </p:nvSpPr>
          <p:spPr bwMode="auto">
            <a:xfrm>
              <a:off x="3251218" y="3834240"/>
              <a:ext cx="103521" cy="82526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68315" name="Right Arrow 27"/>
            <p:cNvSpPr>
              <a:spLocks noChangeArrowheads="1"/>
            </p:cNvSpPr>
            <p:nvPr/>
          </p:nvSpPr>
          <p:spPr bwMode="auto">
            <a:xfrm>
              <a:off x="3261860" y="3777158"/>
              <a:ext cx="325075" cy="185757"/>
            </a:xfrm>
            <a:prstGeom prst="rightArrow">
              <a:avLst>
                <a:gd name="adj1" fmla="val 50000"/>
                <a:gd name="adj2" fmla="val 49997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68316" name="Rectangle 28"/>
            <p:cNvSpPr>
              <a:spLocks noChangeArrowheads="1"/>
            </p:cNvSpPr>
            <p:nvPr/>
          </p:nvSpPr>
          <p:spPr bwMode="auto">
            <a:xfrm flipV="1">
              <a:off x="3284112" y="4577270"/>
              <a:ext cx="2439032" cy="822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68317" name="Rectangle 29"/>
            <p:cNvSpPr>
              <a:spLocks noChangeArrowheads="1"/>
            </p:cNvSpPr>
            <p:nvPr/>
          </p:nvSpPr>
          <p:spPr bwMode="auto">
            <a:xfrm>
              <a:off x="5630266" y="3823598"/>
              <a:ext cx="103521" cy="82526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268311" name="Rectangle 30"/>
          <p:cNvSpPr>
            <a:spLocks noChangeArrowheads="1"/>
          </p:cNvSpPr>
          <p:nvPr/>
        </p:nvSpPr>
        <p:spPr bwMode="auto">
          <a:xfrm>
            <a:off x="3746500" y="1157288"/>
            <a:ext cx="1473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i="1">
                <a:solidFill>
                  <a:srgbClr val="FF0000"/>
                </a:solidFill>
                <a:latin typeface="Arial" charset="0"/>
                <a:cs typeface="Arial" charset="0"/>
              </a:rPr>
              <a:t>expensive!</a:t>
            </a:r>
          </a:p>
        </p:txBody>
      </p:sp>
      <p:pic>
        <p:nvPicPr>
          <p:cNvPr id="268312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5" y="3822700"/>
            <a:ext cx="993775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3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3048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  <a:cs typeface="Arial" charset="0"/>
              </a:rPr>
              <a:t>App 4: Opening the black box of deep neural networks</a:t>
            </a:r>
            <a:endParaRPr lang="en-US" sz="1400">
              <a:solidFill>
                <a:srgbClr val="000090"/>
              </a:solidFill>
              <a:latin typeface="Trebuchet MS" charset="0"/>
              <a:cs typeface="Arial" charset="0"/>
            </a:endParaRPr>
          </a:p>
        </p:txBody>
      </p:sp>
      <p:sp>
        <p:nvSpPr>
          <p:cNvPr id="269314" name="Rectangle 5"/>
          <p:cNvSpPr>
            <a:spLocks noChangeArrowheads="1"/>
          </p:cNvSpPr>
          <p:nvPr/>
        </p:nvSpPr>
        <p:spPr bwMode="auto">
          <a:xfrm>
            <a:off x="314325" y="719138"/>
            <a:ext cx="70659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00000"/>
              </a:buClr>
            </a:pPr>
            <a:r>
              <a:rPr lang="en-US" sz="1600" b="1">
                <a:solidFill>
                  <a:srgbClr val="7575D1"/>
                </a:solidFill>
                <a:latin typeface="Arial" charset="0"/>
              </a:rPr>
              <a:t>How </a:t>
            </a:r>
            <a:r>
              <a:rPr lang="en-US" sz="1600" b="1" i="1">
                <a:solidFill>
                  <a:srgbClr val="7575D1"/>
                </a:solidFill>
                <a:latin typeface="Arial" charset="0"/>
              </a:rPr>
              <a:t>well</a:t>
            </a:r>
            <a:r>
              <a:rPr lang="en-US" sz="1600" b="1">
                <a:solidFill>
                  <a:srgbClr val="7575D1"/>
                </a:solidFill>
                <a:latin typeface="Arial" charset="0"/>
              </a:rPr>
              <a:t> has a neural network learned from a training set?</a:t>
            </a:r>
          </a:p>
        </p:txBody>
      </p:sp>
      <p:sp>
        <p:nvSpPr>
          <p:cNvPr id="9" name="Rectangle 8"/>
          <p:cNvSpPr/>
          <p:nvPr/>
        </p:nvSpPr>
        <p:spPr>
          <a:xfrm>
            <a:off x="5548313" y="1787525"/>
            <a:ext cx="3633787" cy="4232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 Narrow"/>
                <a:cs typeface="Arial Narrow"/>
              </a:rPr>
              <a:t>Bundled observation paths</a:t>
            </a:r>
          </a:p>
          <a:p>
            <a:pPr>
              <a:defRPr/>
            </a:pPr>
            <a:endParaRPr lang="en-US" sz="1600" b="1" dirty="0">
              <a:solidFill>
                <a:srgbClr val="000000"/>
              </a:solidFill>
              <a:latin typeface="Arial Narrow"/>
              <a:cs typeface="Arial Narrow"/>
            </a:endParaRPr>
          </a:p>
          <a:p>
            <a:pPr>
              <a:defRPr/>
            </a:pPr>
            <a:r>
              <a:rPr lang="en-US" sz="1500" dirty="0">
                <a:solidFill>
                  <a:srgbClr val="000000"/>
                </a:solidFill>
                <a:latin typeface="Arial"/>
                <a:cs typeface="Arial Narrow"/>
              </a:rPr>
              <a:t>We observe how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500" dirty="0">
                <a:solidFill>
                  <a:srgbClr val="000000"/>
                </a:solidFill>
                <a:latin typeface="Arial"/>
                <a:cs typeface="Arial Narrow"/>
              </a:rPr>
              <a:t>group separation increases</a:t>
            </a:r>
            <a:br>
              <a:rPr lang="en-US" sz="1500" dirty="0">
                <a:solidFill>
                  <a:srgbClr val="000000"/>
                </a:solidFill>
                <a:latin typeface="Arial"/>
                <a:cs typeface="Arial Narrow"/>
              </a:rPr>
            </a:br>
            <a:r>
              <a:rPr lang="en-US" sz="1500" dirty="0">
                <a:solidFill>
                  <a:srgbClr val="000000"/>
                </a:solidFill>
                <a:latin typeface="Arial"/>
                <a:cs typeface="Arial Narrow"/>
              </a:rPr>
              <a:t>(from complete clutter to perfect</a:t>
            </a:r>
            <a:br>
              <a:rPr lang="en-US" sz="1500" dirty="0">
                <a:solidFill>
                  <a:srgbClr val="000000"/>
                </a:solidFill>
                <a:latin typeface="Arial"/>
                <a:cs typeface="Arial Narrow"/>
              </a:rPr>
            </a:br>
            <a:r>
              <a:rPr lang="en-US" sz="1500" dirty="0">
                <a:solidFill>
                  <a:srgbClr val="000000"/>
                </a:solidFill>
                <a:latin typeface="Arial"/>
                <a:cs typeface="Arial Narrow"/>
              </a:rPr>
              <a:t>separation)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500" dirty="0">
                <a:solidFill>
                  <a:srgbClr val="000000"/>
                </a:solidFill>
                <a:latin typeface="Arial"/>
                <a:cs typeface="Arial Narrow"/>
              </a:rPr>
              <a:t>groups increasingly diverge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500" dirty="0">
                <a:solidFill>
                  <a:srgbClr val="000000"/>
                </a:solidFill>
                <a:latin typeface="Arial"/>
                <a:cs typeface="Arial Narrow"/>
              </a:rPr>
              <a:t>paths are quite straight/smooth</a:t>
            </a:r>
            <a:br>
              <a:rPr lang="en-US" sz="1500" dirty="0">
                <a:solidFill>
                  <a:srgbClr val="000000"/>
                </a:solidFill>
                <a:latin typeface="Arial"/>
                <a:cs typeface="Arial Narrow"/>
              </a:rPr>
            </a:br>
            <a:r>
              <a:rPr lang="en-US" sz="1500" dirty="0">
                <a:solidFill>
                  <a:srgbClr val="000000"/>
                </a:solidFill>
                <a:latin typeface="Arial"/>
                <a:cs typeface="Arial Narrow"/>
              </a:rPr>
              <a:t>(no canceling of learning)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500" dirty="0">
                <a:solidFill>
                  <a:srgbClr val="000000"/>
                </a:solidFill>
                <a:latin typeface="Arial"/>
                <a:cs typeface="Arial Narrow"/>
              </a:rPr>
              <a:t>paths don’t link different-color groups</a:t>
            </a:r>
          </a:p>
          <a:p>
            <a:pPr marL="285750" indent="-285750">
              <a:buFont typeface="Arial"/>
              <a:buChar char="•"/>
              <a:defRPr/>
            </a:pPr>
            <a:endParaRPr lang="en-US" sz="1500" dirty="0">
              <a:solidFill>
                <a:srgbClr val="000000"/>
              </a:solidFill>
              <a:latin typeface="Arial"/>
              <a:cs typeface="Arial Narrow"/>
            </a:endParaRPr>
          </a:p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 Narrow"/>
                <a:cs typeface="Arial Narrow"/>
              </a:rPr>
              <a:t>Conclusions</a:t>
            </a:r>
          </a:p>
          <a:p>
            <a:pPr>
              <a:defRPr/>
            </a:pPr>
            <a:endParaRPr lang="en-US" sz="1400" b="1" dirty="0">
              <a:solidFill>
                <a:srgbClr val="000000"/>
              </a:solidFill>
              <a:latin typeface="Arial Narrow"/>
              <a:cs typeface="Arial Narrow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 Narrow"/>
              </a:rPr>
              <a:t>Learning is very effective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 Narrow"/>
              </a:rPr>
              <a:t>Knowledge accumulates as desired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 Narrow"/>
              </a:rPr>
              <a:t>Few/no ‘hesitations’ during learning</a:t>
            </a:r>
          </a:p>
          <a:p>
            <a:pPr marL="285750" indent="-285750">
              <a:buFont typeface="Arial"/>
              <a:buChar char="•"/>
              <a:defRPr/>
            </a:pPr>
            <a:endParaRPr lang="en-US" sz="1500" dirty="0">
              <a:solidFill>
                <a:srgbClr val="000000"/>
              </a:solidFill>
              <a:latin typeface="Arial"/>
              <a:cs typeface="Arial Narrow"/>
            </a:endParaRPr>
          </a:p>
          <a:p>
            <a:pPr marL="285750" indent="-285750">
              <a:buFont typeface="Arial"/>
              <a:buChar char="•"/>
              <a:defRPr/>
            </a:pPr>
            <a:endParaRPr lang="en-US" sz="1500" dirty="0">
              <a:solidFill>
                <a:srgbClr val="000000"/>
              </a:solidFill>
              <a:latin typeface="Arial"/>
              <a:cs typeface="Arial Narrow"/>
            </a:endParaRPr>
          </a:p>
        </p:txBody>
      </p:sp>
      <p:sp>
        <p:nvSpPr>
          <p:cNvPr id="269316" name="Rectangle 9"/>
          <p:cNvSpPr>
            <a:spLocks noChangeArrowheads="1"/>
          </p:cNvSpPr>
          <p:nvPr/>
        </p:nvSpPr>
        <p:spPr bwMode="auto">
          <a:xfrm>
            <a:off x="685800" y="5638800"/>
            <a:ext cx="45466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Arial" charset="0"/>
                <a:cs typeface="Arial Narrow" charset="0"/>
              </a:rPr>
              <a:t>MNIST dataset, last CNN hidden layer, 100 training epochs</a:t>
            </a:r>
            <a:endParaRPr lang="en-US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9317" name="Picture 1"/>
          <p:cNvSpPr>
            <a:spLocks noChangeAspect="1"/>
          </p:cNvSpPr>
          <p:nvPr/>
        </p:nvSpPr>
        <p:spPr bwMode="auto">
          <a:xfrm>
            <a:off x="317500" y="1635125"/>
            <a:ext cx="50927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9318" name="Rectangle 6"/>
          <p:cNvSpPr>
            <a:spLocks noChangeArrowheads="1"/>
          </p:cNvSpPr>
          <p:nvPr/>
        </p:nvSpPr>
        <p:spPr bwMode="auto">
          <a:xfrm>
            <a:off x="323850" y="6535738"/>
            <a:ext cx="13128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7575D1"/>
                </a:solidFill>
                <a:latin typeface="Arial" charset="0"/>
              </a:rPr>
              <a:t>[Rauber et al’</a:t>
            </a:r>
            <a:r>
              <a:rPr lang="en-US" altLang="ja-JP" sz="1200">
                <a:solidFill>
                  <a:srgbClr val="7575D1"/>
                </a:solidFill>
                <a:latin typeface="Arial" charset="0"/>
              </a:rPr>
              <a:t>17]</a:t>
            </a:r>
            <a:endParaRPr lang="en-US" sz="1200">
              <a:solidFill>
                <a:srgbClr val="7575D1"/>
              </a:solidFill>
              <a:latin typeface="Arial" charset="0"/>
            </a:endParaRPr>
          </a:p>
        </p:txBody>
      </p:sp>
      <p:pic>
        <p:nvPicPr>
          <p:cNvPr id="26931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268413"/>
            <a:ext cx="5554662" cy="432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Rectangle 6"/>
          <p:cNvSpPr>
            <a:spLocks noGrp="1" noChangeArrowheads="1"/>
          </p:cNvSpPr>
          <p:nvPr>
            <p:ph type="title"/>
          </p:nvPr>
        </p:nvSpPr>
        <p:spPr>
          <a:xfrm>
            <a:off x="936625" y="-17463"/>
            <a:ext cx="7812088" cy="1143001"/>
          </a:xfrm>
        </p:spPr>
        <p:txBody>
          <a:bodyPr/>
          <a:lstStyle/>
          <a:p>
            <a:pPr algn="l" eaLnBrk="1" hangingPunct="1"/>
            <a:r>
              <a:rPr lang="en-US" sz="2300" b="1" dirty="0">
                <a:solidFill>
                  <a:srgbClr val="000090"/>
                </a:solidFill>
                <a:latin typeface="Trebuchet MS" charset="0"/>
                <a:cs typeface="Arial" charset="0"/>
              </a:rPr>
              <a:t>Visual big data analytics at SVCG / Univ. Groningen</a:t>
            </a:r>
            <a:endParaRPr lang="en-US" sz="1400" dirty="0">
              <a:solidFill>
                <a:srgbClr val="000090"/>
              </a:solidFill>
              <a:latin typeface="Trebuchet MS" charset="0"/>
              <a:cs typeface="Arial" charset="0"/>
            </a:endParaRPr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706438" y="915988"/>
            <a:ext cx="7610475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1800" b="1" dirty="0">
              <a:solidFill>
                <a:schemeClr val="accent2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1800" b="1" dirty="0">
                <a:latin typeface="Arial"/>
                <a:cs typeface="Arial"/>
              </a:rPr>
              <a:t>synergy </a:t>
            </a:r>
            <a:r>
              <a:rPr lang="en-US" sz="1800" dirty="0">
                <a:latin typeface="Arial"/>
                <a:cs typeface="Arial"/>
              </a:rPr>
              <a:t>of visual computing, </a:t>
            </a:r>
            <a:r>
              <a:rPr lang="en-US" sz="1800" dirty="0" err="1">
                <a:latin typeface="Arial"/>
                <a:cs typeface="Arial"/>
              </a:rPr>
              <a:t>multiscale</a:t>
            </a:r>
            <a:r>
              <a:rPr lang="en-US" sz="1800" dirty="0">
                <a:latin typeface="Arial"/>
                <a:cs typeface="Arial"/>
              </a:rPr>
              <a:t> techniques, machine learning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800" b="1" dirty="0">
                <a:latin typeface="Arial"/>
                <a:cs typeface="Arial"/>
              </a:rPr>
              <a:t>visual aspect</a:t>
            </a:r>
            <a:r>
              <a:rPr lang="en-US" sz="1800" dirty="0">
                <a:latin typeface="Arial"/>
                <a:cs typeface="Arial"/>
              </a:rPr>
              <a:t> is crucial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US" sz="1800" dirty="0">
                <a:latin typeface="Arial"/>
                <a:cs typeface="Arial"/>
              </a:rPr>
              <a:t>hypothesis forming: discover the unknown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US" sz="1800" dirty="0">
                <a:latin typeface="Arial"/>
                <a:cs typeface="Arial"/>
              </a:rPr>
              <a:t>communication: show findings intuitively to users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800" b="1" dirty="0">
                <a:latin typeface="Arial"/>
                <a:cs typeface="Arial"/>
              </a:rPr>
              <a:t>computing aspect</a:t>
            </a:r>
            <a:r>
              <a:rPr lang="en-US" sz="1800" dirty="0">
                <a:latin typeface="Arial"/>
                <a:cs typeface="Arial"/>
              </a:rPr>
              <a:t> is crucial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US" sz="1800" dirty="0">
                <a:latin typeface="Arial"/>
                <a:cs typeface="Arial"/>
              </a:rPr>
              <a:t> GPU techniques: solution to the volume/velocity problem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800" b="1" dirty="0">
                <a:latin typeface="Arial"/>
                <a:cs typeface="Arial"/>
              </a:rPr>
              <a:t>real opportunity</a:t>
            </a:r>
            <a:r>
              <a:rPr lang="en-US" sz="1800" dirty="0">
                <a:latin typeface="Arial"/>
                <a:cs typeface="Arial"/>
              </a:rPr>
              <a:t>, happening right now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800" b="1" dirty="0">
                <a:latin typeface="Arial"/>
                <a:cs typeface="Arial"/>
              </a:rPr>
              <a:t>applications</a:t>
            </a:r>
            <a:r>
              <a:rPr lang="en-US" sz="1800" dirty="0">
                <a:latin typeface="Arial"/>
                <a:cs typeface="Arial"/>
              </a:rPr>
              <a:t>: healthcare, IT, traffic, engineering, finance, …</a:t>
            </a:r>
          </a:p>
        </p:txBody>
      </p:sp>
      <p:pic>
        <p:nvPicPr>
          <p:cNvPr id="27033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562600"/>
            <a:ext cx="12192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0340" name="Rectangle 2"/>
          <p:cNvSpPr>
            <a:spLocks noChangeArrowheads="1"/>
          </p:cNvSpPr>
          <p:nvPr/>
        </p:nvSpPr>
        <p:spPr bwMode="auto">
          <a:xfrm>
            <a:off x="1677988" y="5486400"/>
            <a:ext cx="2725737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1">
                <a:solidFill>
                  <a:srgbClr val="FF0000"/>
                </a:solidFill>
                <a:latin typeface="Arial" charset="0"/>
                <a:cs typeface="Arial" charset="0"/>
              </a:rPr>
              <a:t>www.cs.rug.nl/svcg</a:t>
            </a:r>
          </a:p>
        </p:txBody>
      </p:sp>
      <p:sp>
        <p:nvSpPr>
          <p:cNvPr id="270341" name="Rectangle 10"/>
          <p:cNvSpPr>
            <a:spLocks noChangeArrowheads="1"/>
          </p:cNvSpPr>
          <p:nvPr/>
        </p:nvSpPr>
        <p:spPr bwMode="auto">
          <a:xfrm>
            <a:off x="1676400" y="5805488"/>
            <a:ext cx="2743200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examples, applications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code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datasets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papers</a:t>
            </a:r>
            <a:endParaRPr lang="en-US" sz="1200">
              <a:latin typeface="Arial" charset="0"/>
              <a:cs typeface="Arial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052638" y="3860800"/>
            <a:ext cx="5040312" cy="1296988"/>
          </a:xfrm>
          <a:prstGeom prst="roundRect">
            <a:avLst/>
          </a:prstGeom>
          <a:solidFill>
            <a:srgbClr val="A9A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Thank you for your interest!</a:t>
            </a:r>
          </a:p>
          <a:p>
            <a:pPr algn="ctr">
              <a:defRPr/>
            </a:pPr>
            <a:endParaRPr lang="en-US" sz="2000" dirty="0">
              <a:solidFill>
                <a:srgbClr val="000090"/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en-US" sz="2000" b="1" dirty="0" err="1">
                <a:solidFill>
                  <a:srgbClr val="000090"/>
                </a:solidFill>
                <a:latin typeface="Arial"/>
                <a:cs typeface="Arial"/>
              </a:rPr>
              <a:t>a.c.telea@rug.nl</a:t>
            </a:r>
            <a:endParaRPr lang="en-US" sz="20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Rectangle 18"/>
          <p:cNvSpPr>
            <a:spLocks noChangeArrowheads="1"/>
          </p:cNvSpPr>
          <p:nvPr/>
        </p:nvSpPr>
        <p:spPr bwMode="auto">
          <a:xfrm>
            <a:off x="6126163" y="6488113"/>
            <a:ext cx="14938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www.cs.rug.nl/svcg</a:t>
            </a:r>
          </a:p>
        </p:txBody>
      </p:sp>
      <p:sp>
        <p:nvSpPr>
          <p:cNvPr id="224258" name="TextBox 14"/>
          <p:cNvSpPr txBox="1">
            <a:spLocks noChangeArrowheads="1"/>
          </p:cNvSpPr>
          <p:nvPr/>
        </p:nvSpPr>
        <p:spPr bwMode="auto">
          <a:xfrm>
            <a:off x="1187450" y="115888"/>
            <a:ext cx="6635750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300" b="1">
                <a:solidFill>
                  <a:schemeClr val="accent2"/>
                </a:solidFill>
                <a:latin typeface="Arial" charset="0"/>
              </a:rPr>
              <a:t>Unifying Theme:</a:t>
            </a:r>
          </a:p>
          <a:p>
            <a:pPr eaLnBrk="1" hangingPunct="1"/>
            <a:r>
              <a:rPr lang="en-US" sz="2300" b="1">
                <a:solidFill>
                  <a:schemeClr val="accent2"/>
                </a:solidFill>
                <a:latin typeface="Arial" charset="0"/>
              </a:rPr>
              <a:t>The ‘Big Data’ Challenge – The Four ‘V’ Story</a:t>
            </a:r>
          </a:p>
        </p:txBody>
      </p:sp>
      <p:pic>
        <p:nvPicPr>
          <p:cNvPr id="22425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50" y="1295400"/>
            <a:ext cx="56451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0" name="Rectangle 3"/>
          <p:cNvSpPr>
            <a:spLocks noChangeArrowheads="1"/>
          </p:cNvSpPr>
          <p:nvPr/>
        </p:nvSpPr>
        <p:spPr bwMode="auto">
          <a:xfrm>
            <a:off x="228600" y="5270500"/>
            <a:ext cx="251460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GB" sz="1400" b="1">
                <a:solidFill>
                  <a:srgbClr val="7575D1"/>
                </a:solidFill>
                <a:latin typeface="Arial" charset="0"/>
                <a:cs typeface="Arial" charset="0"/>
              </a:rPr>
              <a:t>Engineering &amp; Science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endParaRPr lang="en-GB" sz="1400" b="1">
              <a:latin typeface="Arial" charset="0"/>
              <a:cs typeface="Arial" charset="0"/>
            </a:endParaRPr>
          </a:p>
        </p:txBody>
      </p:sp>
      <p:sp>
        <p:nvSpPr>
          <p:cNvPr id="224261" name="Rectangle 28"/>
          <p:cNvSpPr>
            <a:spLocks noChangeArrowheads="1"/>
          </p:cNvSpPr>
          <p:nvPr/>
        </p:nvSpPr>
        <p:spPr bwMode="auto">
          <a:xfrm>
            <a:off x="228600" y="5619750"/>
            <a:ext cx="26733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GB" sz="1400">
                <a:latin typeface="Arial" charset="0"/>
                <a:cs typeface="Arial" charset="0"/>
              </a:rPr>
              <a:t>FE simulations: 1B elements,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GB" sz="1400">
                <a:latin typeface="Arial" charset="0"/>
                <a:cs typeface="Arial" charset="0"/>
              </a:rPr>
              <a:t>15 DoF/element, 10K timesteps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GB" sz="1400">
                <a:latin typeface="Arial" charset="0"/>
                <a:cs typeface="Arial" charset="0"/>
              </a:rPr>
              <a:t>Astronomical observations</a:t>
            </a:r>
          </a:p>
        </p:txBody>
      </p:sp>
      <p:sp>
        <p:nvSpPr>
          <p:cNvPr id="224262" name="Rectangle 3"/>
          <p:cNvSpPr>
            <a:spLocks noChangeArrowheads="1"/>
          </p:cNvSpPr>
          <p:nvPr/>
        </p:nvSpPr>
        <p:spPr bwMode="auto">
          <a:xfrm>
            <a:off x="3429000" y="5270500"/>
            <a:ext cx="274320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GB" sz="1400" b="1">
                <a:solidFill>
                  <a:srgbClr val="7575D1"/>
                </a:solidFill>
                <a:latin typeface="Arial" charset="0"/>
                <a:cs typeface="Arial" charset="0"/>
              </a:rPr>
              <a:t>Information Systems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endParaRPr lang="en-GB" sz="1400" b="1">
              <a:latin typeface="Arial" charset="0"/>
              <a:cs typeface="Arial" charset="0"/>
            </a:endParaRPr>
          </a:p>
        </p:txBody>
      </p:sp>
      <p:sp>
        <p:nvSpPr>
          <p:cNvPr id="224263" name="Rectangle 42"/>
          <p:cNvSpPr>
            <a:spLocks noChangeArrowheads="1"/>
          </p:cNvSpPr>
          <p:nvPr/>
        </p:nvSpPr>
        <p:spPr bwMode="auto">
          <a:xfrm>
            <a:off x="3444875" y="5611813"/>
            <a:ext cx="2579688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GB" sz="1400">
                <a:latin typeface="Arial" charset="0"/>
                <a:cs typeface="Arial" charset="0"/>
              </a:rPr>
              <a:t>Data warehouses: 10K tables,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GB" sz="1400">
                <a:latin typeface="Arial" charset="0"/>
                <a:cs typeface="Arial" charset="0"/>
              </a:rPr>
              <a:t>100K rows/table, 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GB" sz="1400">
                <a:latin typeface="Arial" charset="0"/>
                <a:cs typeface="Arial" charset="0"/>
              </a:rPr>
              <a:t>200 columns/table</a:t>
            </a:r>
          </a:p>
        </p:txBody>
      </p:sp>
      <p:sp>
        <p:nvSpPr>
          <p:cNvPr id="224264" name="Rectangle 3"/>
          <p:cNvSpPr>
            <a:spLocks noChangeArrowheads="1"/>
          </p:cNvSpPr>
          <p:nvPr/>
        </p:nvSpPr>
        <p:spPr bwMode="auto">
          <a:xfrm>
            <a:off x="6324600" y="5270500"/>
            <a:ext cx="274320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GB" sz="1400" b="1">
                <a:solidFill>
                  <a:srgbClr val="7575D1"/>
                </a:solidFill>
                <a:latin typeface="Arial" charset="0"/>
                <a:cs typeface="Arial" charset="0"/>
              </a:rPr>
              <a:t>Software Engineering</a:t>
            </a:r>
            <a:endParaRPr lang="en-GB" sz="1400" b="1">
              <a:latin typeface="Arial" charset="0"/>
              <a:cs typeface="Arial" charset="0"/>
            </a:endParaRPr>
          </a:p>
        </p:txBody>
      </p:sp>
      <p:sp>
        <p:nvSpPr>
          <p:cNvPr id="224265" name="Rectangle 44"/>
          <p:cNvSpPr>
            <a:spLocks noChangeArrowheads="1"/>
          </p:cNvSpPr>
          <p:nvPr/>
        </p:nvSpPr>
        <p:spPr bwMode="auto">
          <a:xfrm>
            <a:off x="6324600" y="5618163"/>
            <a:ext cx="2443163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GB" sz="1400">
                <a:latin typeface="Arial" charset="0"/>
                <a:cs typeface="Arial" charset="0"/>
              </a:rPr>
              <a:t>Code repositories: 10K files,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GB" sz="1400">
                <a:latin typeface="Arial" charset="0"/>
                <a:cs typeface="Arial" charset="0"/>
              </a:rPr>
              <a:t>10K lines/file, 1K versions,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GB" sz="1400">
                <a:latin typeface="Arial" charset="0"/>
                <a:cs typeface="Arial" charset="0"/>
              </a:rPr>
              <a:t>years of development</a:t>
            </a:r>
          </a:p>
        </p:txBody>
      </p:sp>
      <p:pic>
        <p:nvPicPr>
          <p:cNvPr id="22426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66850"/>
            <a:ext cx="1960563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67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465263"/>
            <a:ext cx="2209800" cy="152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68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67050"/>
            <a:ext cx="19812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69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263" y="3067050"/>
            <a:ext cx="2217737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TextBox 14"/>
          <p:cNvSpPr txBox="1">
            <a:spLocks noChangeArrowheads="1"/>
          </p:cNvSpPr>
          <p:nvPr/>
        </p:nvSpPr>
        <p:spPr bwMode="auto">
          <a:xfrm>
            <a:off x="1258888" y="187325"/>
            <a:ext cx="6913562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300" b="1">
                <a:solidFill>
                  <a:schemeClr val="accent2"/>
                </a:solidFill>
                <a:latin typeface="Arial" charset="0"/>
              </a:rPr>
              <a:t>Data Science and Systems Complexity (DSSC)</a:t>
            </a:r>
          </a:p>
          <a:p>
            <a:pPr algn="ctr" eaLnBrk="1" hangingPunct="1"/>
            <a:r>
              <a:rPr lang="en-US" sz="2300" b="1">
                <a:solidFill>
                  <a:schemeClr val="accent2"/>
                </a:solidFill>
                <a:latin typeface="Arial" charset="0"/>
              </a:rPr>
              <a:t>Institute Johann Bernoulli for Mathematics and Computer Science</a:t>
            </a:r>
            <a:endParaRPr lang="en-US" sz="2400" b="1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225282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1844675"/>
            <a:ext cx="4356100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8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797425"/>
            <a:ext cx="2376487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07950" y="1557338"/>
            <a:ext cx="2663825" cy="1150937"/>
          </a:xfrm>
          <a:prstGeom prst="roundRect">
            <a:avLst/>
          </a:prstGeom>
          <a:solidFill>
            <a:srgbClr val="A9A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Scientific Visualization &amp; Computer Graphics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372225" y="1557338"/>
            <a:ext cx="2663825" cy="1150937"/>
          </a:xfrm>
          <a:prstGeom prst="roundRect">
            <a:avLst/>
          </a:prstGeom>
          <a:solidFill>
            <a:srgbClr val="A9A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Intelligent Systems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07950" y="2924175"/>
            <a:ext cx="2663825" cy="1152525"/>
          </a:xfrm>
          <a:prstGeom prst="roundRect">
            <a:avLst/>
          </a:prstGeom>
          <a:solidFill>
            <a:srgbClr val="A9A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Software Engineering &amp; Architecture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372225" y="2924175"/>
            <a:ext cx="2663825" cy="1152525"/>
          </a:xfrm>
          <a:prstGeom prst="roundRect">
            <a:avLst/>
          </a:prstGeom>
          <a:solidFill>
            <a:srgbClr val="A9A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Distributed Systems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7950" y="4292600"/>
            <a:ext cx="2663825" cy="1152525"/>
          </a:xfrm>
          <a:prstGeom prst="roundRect">
            <a:avLst/>
          </a:prstGeom>
          <a:solidFill>
            <a:srgbClr val="A9A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Fundamental computing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372225" y="4292600"/>
            <a:ext cx="2663825" cy="1152525"/>
          </a:xfrm>
          <a:prstGeom prst="roundRect">
            <a:avLst/>
          </a:prstGeom>
          <a:solidFill>
            <a:srgbClr val="A9A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Information Systems</a:t>
            </a:r>
          </a:p>
        </p:txBody>
      </p:sp>
      <p:sp>
        <p:nvSpPr>
          <p:cNvPr id="225290" name="TextBox 14"/>
          <p:cNvSpPr txBox="1">
            <a:spLocks noChangeArrowheads="1"/>
          </p:cNvSpPr>
          <p:nvPr/>
        </p:nvSpPr>
        <p:spPr bwMode="auto">
          <a:xfrm>
            <a:off x="-36513" y="6450013"/>
            <a:ext cx="295275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chemeClr val="accent2"/>
                </a:solidFill>
                <a:latin typeface="Arial" charset="0"/>
              </a:rPr>
              <a:t>www.rug.nl/research/jbi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138" y="1858963"/>
            <a:ext cx="5716587" cy="358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6" name="TextBox 14"/>
          <p:cNvSpPr txBox="1">
            <a:spLocks noChangeArrowheads="1"/>
          </p:cNvSpPr>
          <p:nvPr/>
        </p:nvSpPr>
        <p:spPr bwMode="auto">
          <a:xfrm>
            <a:off x="1258888" y="187325"/>
            <a:ext cx="6913562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300" b="1">
                <a:solidFill>
                  <a:schemeClr val="accent2"/>
                </a:solidFill>
                <a:latin typeface="Arial" charset="0"/>
              </a:rPr>
              <a:t>Software Engineering &amp; Architecture (SEARCH)</a:t>
            </a:r>
            <a:endParaRPr lang="en-US" sz="2400" b="1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26307" name="TextBox 14"/>
          <p:cNvSpPr txBox="1">
            <a:spLocks noChangeArrowheads="1"/>
          </p:cNvSpPr>
          <p:nvPr/>
        </p:nvSpPr>
        <p:spPr bwMode="auto">
          <a:xfrm>
            <a:off x="2987675" y="692150"/>
            <a:ext cx="2952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chemeClr val="accent2"/>
                </a:solidFill>
                <a:latin typeface="Arial" charset="0"/>
              </a:rPr>
              <a:t>www.cs.rug.nl/search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7950" y="1557338"/>
            <a:ext cx="2663825" cy="1150937"/>
          </a:xfrm>
          <a:prstGeom prst="roundRect">
            <a:avLst/>
          </a:prstGeom>
          <a:solidFill>
            <a:srgbClr val="A9A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Pattern-based</a:t>
            </a:r>
          </a:p>
          <a:p>
            <a:pPr algn="ctr">
              <a:defRPr/>
            </a:pP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architecture design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372225" y="1557338"/>
            <a:ext cx="2663825" cy="1150937"/>
          </a:xfrm>
          <a:prstGeom prst="roundRect">
            <a:avLst/>
          </a:prstGeom>
          <a:solidFill>
            <a:srgbClr val="A9A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Architecture-centric</a:t>
            </a:r>
          </a:p>
          <a:p>
            <a:pPr algn="ctr">
              <a:defRPr/>
            </a:pP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software evolution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07950" y="3141663"/>
            <a:ext cx="2663825" cy="1150937"/>
          </a:xfrm>
          <a:prstGeom prst="roundRect">
            <a:avLst/>
          </a:prstGeom>
          <a:solidFill>
            <a:srgbClr val="A9A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Architectural knowledge modeling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372225" y="3141663"/>
            <a:ext cx="2663825" cy="1150937"/>
          </a:xfrm>
          <a:prstGeom prst="roundRect">
            <a:avLst/>
          </a:prstGeom>
          <a:solidFill>
            <a:srgbClr val="A9A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Reverse engineering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7950" y="4724400"/>
            <a:ext cx="2663825" cy="1152525"/>
          </a:xfrm>
          <a:prstGeom prst="roundRect">
            <a:avLst/>
          </a:prstGeom>
          <a:solidFill>
            <a:srgbClr val="A9A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Service-oriented</a:t>
            </a:r>
            <a:b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</a:b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architectures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372225" y="4724400"/>
            <a:ext cx="2663825" cy="1152525"/>
          </a:xfrm>
          <a:prstGeom prst="roundRect">
            <a:avLst/>
          </a:prstGeom>
          <a:solidFill>
            <a:srgbClr val="A9A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Software comprehension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2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557338"/>
            <a:ext cx="612457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0" name="TextBox 14"/>
          <p:cNvSpPr txBox="1">
            <a:spLocks noChangeArrowheads="1"/>
          </p:cNvSpPr>
          <p:nvPr/>
        </p:nvSpPr>
        <p:spPr bwMode="auto">
          <a:xfrm>
            <a:off x="1258888" y="187325"/>
            <a:ext cx="6913562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300" b="1">
                <a:solidFill>
                  <a:schemeClr val="accent2"/>
                </a:solidFill>
                <a:latin typeface="Arial" charset="0"/>
              </a:rPr>
              <a:t>Distributed Systems (DS)</a:t>
            </a:r>
            <a:endParaRPr lang="en-US" sz="2400" b="1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27331" name="TextBox 14"/>
          <p:cNvSpPr txBox="1">
            <a:spLocks noChangeArrowheads="1"/>
          </p:cNvSpPr>
          <p:nvPr/>
        </p:nvSpPr>
        <p:spPr bwMode="auto">
          <a:xfrm>
            <a:off x="2987675" y="692150"/>
            <a:ext cx="2952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chemeClr val="accent2"/>
                </a:solidFill>
                <a:latin typeface="Arial" charset="0"/>
              </a:rPr>
              <a:t>www.cs.rug.nl/ds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7950" y="1268413"/>
            <a:ext cx="2663825" cy="1152525"/>
          </a:xfrm>
          <a:prstGeom prst="roundRect">
            <a:avLst/>
          </a:prstGeom>
          <a:solidFill>
            <a:srgbClr val="A9A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Spatial reasoning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372225" y="1268413"/>
            <a:ext cx="2663825" cy="1152525"/>
          </a:xfrm>
          <a:prstGeom prst="roundRect">
            <a:avLst/>
          </a:prstGeom>
          <a:solidFill>
            <a:srgbClr val="A9A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Semantic web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07950" y="2852738"/>
            <a:ext cx="2663825" cy="1152525"/>
          </a:xfrm>
          <a:prstGeom prst="roundRect">
            <a:avLst/>
          </a:prstGeom>
          <a:solidFill>
            <a:srgbClr val="A9A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Distributed knowledge modeling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372225" y="2852738"/>
            <a:ext cx="2663825" cy="1152525"/>
          </a:xfrm>
          <a:prstGeom prst="roundRect">
            <a:avLst/>
          </a:prstGeom>
          <a:solidFill>
            <a:srgbClr val="A9A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Cloud computing</a:t>
            </a:r>
            <a:endParaRPr lang="en-US" sz="2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07950" y="4437063"/>
            <a:ext cx="2663825" cy="1152525"/>
          </a:xfrm>
          <a:prstGeom prst="roundRect">
            <a:avLst/>
          </a:prstGeom>
          <a:solidFill>
            <a:srgbClr val="A9A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Sustainable buildings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372225" y="4437063"/>
            <a:ext cx="2663825" cy="1152525"/>
          </a:xfrm>
          <a:prstGeom prst="roundRect">
            <a:avLst/>
          </a:prstGeom>
          <a:solidFill>
            <a:srgbClr val="A9A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Service-oriented computing</a:t>
            </a:r>
          </a:p>
        </p:txBody>
      </p:sp>
      <p:pic>
        <p:nvPicPr>
          <p:cNvPr id="22733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5114925"/>
            <a:ext cx="2827338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9" name="TextBox 14"/>
          <p:cNvSpPr txBox="1">
            <a:spLocks noChangeArrowheads="1"/>
          </p:cNvSpPr>
          <p:nvPr/>
        </p:nvSpPr>
        <p:spPr bwMode="auto">
          <a:xfrm>
            <a:off x="2843213" y="6330950"/>
            <a:ext cx="3529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rgbClr val="000090"/>
                </a:solidFill>
                <a:latin typeface="Arial" charset="0"/>
              </a:rPr>
              <a:t>sustainablebuildings.nl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644900"/>
            <a:ext cx="2087562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5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88" y="3644900"/>
            <a:ext cx="2087562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5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484313"/>
            <a:ext cx="204470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56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638" y="1484313"/>
            <a:ext cx="21939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57" name="TextBox 14"/>
          <p:cNvSpPr txBox="1">
            <a:spLocks noChangeArrowheads="1"/>
          </p:cNvSpPr>
          <p:nvPr/>
        </p:nvSpPr>
        <p:spPr bwMode="auto">
          <a:xfrm>
            <a:off x="1258888" y="187325"/>
            <a:ext cx="6913562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300" b="1">
                <a:solidFill>
                  <a:schemeClr val="accent2"/>
                </a:solidFill>
                <a:latin typeface="Arial" charset="0"/>
              </a:rPr>
              <a:t>Intelligent Systems (IS)</a:t>
            </a:r>
            <a:endParaRPr lang="en-US" sz="2400" b="1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28358" name="TextBox 14"/>
          <p:cNvSpPr txBox="1">
            <a:spLocks noChangeArrowheads="1"/>
          </p:cNvSpPr>
          <p:nvPr/>
        </p:nvSpPr>
        <p:spPr bwMode="auto">
          <a:xfrm>
            <a:off x="2987675" y="692150"/>
            <a:ext cx="2952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chemeClr val="accent2"/>
                </a:solidFill>
                <a:latin typeface="Arial" charset="0"/>
              </a:rPr>
              <a:t>www.cs.rug.nl/is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7950" y="1268413"/>
            <a:ext cx="2663825" cy="1152525"/>
          </a:xfrm>
          <a:prstGeom prst="roundRect">
            <a:avLst/>
          </a:prstGeom>
          <a:solidFill>
            <a:srgbClr val="A9A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Computer vision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372225" y="1268413"/>
            <a:ext cx="2663825" cy="1152525"/>
          </a:xfrm>
          <a:prstGeom prst="roundRect">
            <a:avLst/>
          </a:prstGeom>
          <a:solidFill>
            <a:srgbClr val="A9A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Image processing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07950" y="2852738"/>
            <a:ext cx="2663825" cy="1152525"/>
          </a:xfrm>
          <a:prstGeom prst="roundRect">
            <a:avLst/>
          </a:prstGeom>
          <a:solidFill>
            <a:srgbClr val="A9A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Pattern recognition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372225" y="2852738"/>
            <a:ext cx="2663825" cy="1152525"/>
          </a:xfrm>
          <a:prstGeom prst="roundRect">
            <a:avLst/>
          </a:prstGeom>
          <a:solidFill>
            <a:srgbClr val="A9A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Machine learning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7950" y="4437063"/>
            <a:ext cx="2663825" cy="1152525"/>
          </a:xfrm>
          <a:prstGeom prst="roundRect">
            <a:avLst/>
          </a:prstGeom>
          <a:solidFill>
            <a:srgbClr val="A9A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Data science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372225" y="4437063"/>
            <a:ext cx="2663825" cy="1152525"/>
          </a:xfrm>
          <a:prstGeom prst="roundRect">
            <a:avLst/>
          </a:prstGeom>
          <a:solidFill>
            <a:srgbClr val="A9A5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Mathematical morphology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UG template basic NL">
  <a:themeElements>
    <a:clrScheme name="RUG template basic NL 1">
      <a:dk1>
        <a:srgbClr val="707070"/>
      </a:dk1>
      <a:lt1>
        <a:srgbClr val="FFFFFF"/>
      </a:lt1>
      <a:dk2>
        <a:srgbClr val="707070"/>
      </a:dk2>
      <a:lt2>
        <a:srgbClr val="000000"/>
      </a:lt2>
      <a:accent1>
        <a:srgbClr val="C8C8C8"/>
      </a:accent1>
      <a:accent2>
        <a:srgbClr val="CC0000"/>
      </a:accent2>
      <a:accent3>
        <a:srgbClr val="FFFFFF"/>
      </a:accent3>
      <a:accent4>
        <a:srgbClr val="5F5F5F"/>
      </a:accent4>
      <a:accent5>
        <a:srgbClr val="E0E0E0"/>
      </a:accent5>
      <a:accent6>
        <a:srgbClr val="B90000"/>
      </a:accent6>
      <a:hlink>
        <a:srgbClr val="009CEF"/>
      </a:hlink>
      <a:folHlink>
        <a:srgbClr val="772DEF"/>
      </a:folHlink>
    </a:clrScheme>
    <a:fontScheme name="RUG template basic NL">
      <a:majorFont>
        <a:latin typeface="Georgia"/>
        <a:ea typeface="ＭＳ Ｐゴシック"/>
        <a:cs typeface=""/>
      </a:majorFont>
      <a:minorFont>
        <a:latin typeface="Georgi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UG template basic NL 1">
        <a:dk1>
          <a:srgbClr val="707070"/>
        </a:dk1>
        <a:lt1>
          <a:srgbClr val="FFFFFF"/>
        </a:lt1>
        <a:dk2>
          <a:srgbClr val="707070"/>
        </a:dk2>
        <a:lt2>
          <a:srgbClr val="000000"/>
        </a:lt2>
        <a:accent1>
          <a:srgbClr val="C8C8C8"/>
        </a:accent1>
        <a:accent2>
          <a:srgbClr val="CC0000"/>
        </a:accent2>
        <a:accent3>
          <a:srgbClr val="FFFFFF"/>
        </a:accent3>
        <a:accent4>
          <a:srgbClr val="5F5F5F"/>
        </a:accent4>
        <a:accent5>
          <a:srgbClr val="E0E0E0"/>
        </a:accent5>
        <a:accent6>
          <a:srgbClr val="B90000"/>
        </a:accent6>
        <a:hlink>
          <a:srgbClr val="009CEF"/>
        </a:hlink>
        <a:folHlink>
          <a:srgbClr val="772DE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rebuchet MS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rebuchet MS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rebuchet MS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rebuchet MS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rebuchet MS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rebuchet MS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rebuchet MS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rebuchet MS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rebuchet MS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rebuchet MS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rebuchet MS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rebuchet MS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rebuchet MS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rebuchet MS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rebuchet MS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rebuchet MS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</TotalTime>
  <Words>2238</Words>
  <Application>Microsoft Macintosh PowerPoint</Application>
  <PresentationFormat>On-screen Show (4:3)</PresentationFormat>
  <Paragraphs>385</Paragraphs>
  <Slides>45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63" baseType="lpstr">
      <vt:lpstr>RUG template basic NL</vt:lpstr>
      <vt:lpstr>Default Design</vt:lpstr>
      <vt:lpstr>1_Default Design</vt:lpstr>
      <vt:lpstr>2_Default Design</vt:lpstr>
      <vt:lpstr>3_Default Design</vt:lpstr>
      <vt:lpstr>5_Default Design</vt:lpstr>
      <vt:lpstr>6_Default Design</vt:lpstr>
      <vt:lpstr>7_Default Design</vt:lpstr>
      <vt:lpstr>8_Default Design</vt:lpstr>
      <vt:lpstr>4_Default Design</vt:lpstr>
      <vt:lpstr>9_Default Design</vt:lpstr>
      <vt:lpstr>10_Default Design</vt:lpstr>
      <vt:lpstr>11_Default Design</vt:lpstr>
      <vt:lpstr>12_Default Design</vt:lpstr>
      <vt:lpstr>13_Default Design</vt:lpstr>
      <vt:lpstr>14_Default Design</vt:lpstr>
      <vt:lpstr>15_Default Design</vt:lpstr>
      <vt:lpstr>Photo Editor Photo</vt:lpstr>
      <vt:lpstr>Scientific Visualization and Computer Graphics Shape analysis and visual analytics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Graph and Trail Bundling: Technical Details</vt:lpstr>
      <vt:lpstr>App 1: Understanding large software systems</vt:lpstr>
      <vt:lpstr>App 2: Supporting software maintenance</vt:lpstr>
      <vt:lpstr>PowerPoint Presentation</vt:lpstr>
      <vt:lpstr>App 4: Understanding large-scale software evolution </vt:lpstr>
      <vt:lpstr>App 5: Understanding large-scale airline data</vt:lpstr>
      <vt:lpstr>App 6: Understanding eye-tracking data</vt:lpstr>
      <vt:lpstr>Technique 4/4: Multivariate data</vt:lpstr>
      <vt:lpstr>Technique 4/4: Multivariate projections</vt:lpstr>
      <vt:lpstr>App 1: Visualize projection veracity</vt:lpstr>
      <vt:lpstr>App 2: Explain projections to end-users</vt:lpstr>
      <vt:lpstr>App 3: Visual analytics for image classification</vt:lpstr>
      <vt:lpstr>Way of working (1/7): Start with 346 features…</vt:lpstr>
      <vt:lpstr>Way of working (2/7): Reduce to 150 features…</vt:lpstr>
      <vt:lpstr>Way of working (3/7): Select most relevant 30 features…</vt:lpstr>
      <vt:lpstr>Way of working (4/7): Reduce to 30 features…</vt:lpstr>
      <vt:lpstr>Way of working (5/7): Reduce to 15 features…</vt:lpstr>
      <vt:lpstr>Way of working (6/7): Solve confusions by adding 1 feature…</vt:lpstr>
      <vt:lpstr>Way of working (7/7): Explain remaining confusion zones</vt:lpstr>
      <vt:lpstr>App 4: Opening the black box of deep neural networks</vt:lpstr>
      <vt:lpstr>App 4: Opening the black box of deep neural networks</vt:lpstr>
      <vt:lpstr>Visual big data analytics at SVCG / Univ. Groningen</vt:lpstr>
    </vt:vector>
  </TitlesOfParts>
  <Company>G2K designers / Orange Pepper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RUG - Template advanced ENG</dc:title>
  <dc:creator>Paris</dc:creator>
  <cp:lastModifiedBy>Alex Telea</cp:lastModifiedBy>
  <cp:revision>145</cp:revision>
  <dcterms:created xsi:type="dcterms:W3CDTF">2007-09-18T11:35:41Z</dcterms:created>
  <dcterms:modified xsi:type="dcterms:W3CDTF">2017-11-29T14:51:22Z</dcterms:modified>
</cp:coreProperties>
</file>